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4c1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4c1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4c1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4c1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4c1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4c1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c7a7eb4c1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c7a7eb4c1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c7a7eb4c1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7a7eb4c1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c7a7eb4c1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c7a7eb4c1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c7a7eb4c1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c7a7eb4c1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ab41815f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ab41815f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ab41815f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ab41815f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b41815f7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ab41815f7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ab41815f7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ab41815f7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b41815f7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ab41815f7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b41815f7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ab41815f7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815fcc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2815fcc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04c0a23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04c0a23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4c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4c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4c1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4c1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4c1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4c1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4c1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4c1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4c0a238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4c0a238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4c1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4c1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52.png"/><Relationship Id="rId6" Type="http://schemas.openxmlformats.org/officeDocument/2006/relationships/image" Target="../media/image40.png"/><Relationship Id="rId7" Type="http://schemas.openxmlformats.org/officeDocument/2006/relationships/image" Target="../media/image53.png"/><Relationship Id="rId8"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43.png"/><Relationship Id="rId6" Type="http://schemas.openxmlformats.org/officeDocument/2006/relationships/image" Target="../media/image48.png"/><Relationship Id="rId7" Type="http://schemas.openxmlformats.org/officeDocument/2006/relationships/image" Target="../media/image51.png"/><Relationship Id="rId8"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6.png"/><Relationship Id="rId6" Type="http://schemas.openxmlformats.org/officeDocument/2006/relationships/image" Target="../media/image64.png"/><Relationship Id="rId7" Type="http://schemas.openxmlformats.org/officeDocument/2006/relationships/image" Target="../media/image70.png"/><Relationship Id="rId8"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9.pn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1.pn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4.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5.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9.png"/><Relationship Id="rId9"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35.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33.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5.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1278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20"/>
              <a:t>RUWRF 3km Four-Year Wind Energy Analysis</a:t>
            </a:r>
            <a:endParaRPr b="1" sz="2520"/>
          </a:p>
          <a:p>
            <a:pPr indent="0" lvl="0" marL="0" rtl="0" algn="ctr">
              <a:spcBef>
                <a:spcPts val="0"/>
              </a:spcBef>
              <a:spcAft>
                <a:spcPts val="0"/>
              </a:spcAft>
              <a:buSzPts val="990"/>
              <a:buNone/>
            </a:pPr>
            <a:r>
              <a:rPr b="1" lang="en" sz="2520"/>
              <a:t>OCS-A 0549 (39.472N, 74.004W) </a:t>
            </a:r>
            <a:endParaRPr b="1" sz="2520"/>
          </a:p>
        </p:txBody>
      </p:sp>
      <p:pic>
        <p:nvPicPr>
          <p:cNvPr id="59" name="Google Shape;59;p14"/>
          <p:cNvPicPr preferRelativeResize="0"/>
          <p:nvPr/>
        </p:nvPicPr>
        <p:blipFill rotWithShape="1">
          <a:blip r:embed="rId3">
            <a:alphaModFix/>
          </a:blip>
          <a:srcRect b="189" l="0" r="0" t="179"/>
          <a:stretch/>
        </p:blipFill>
        <p:spPr>
          <a:xfrm>
            <a:off x="2362625" y="1034525"/>
            <a:ext cx="4418752" cy="3948674"/>
          </a:xfrm>
          <a:prstGeom prst="rect">
            <a:avLst/>
          </a:prstGeom>
          <a:noFill/>
          <a:ln>
            <a:noFill/>
          </a:ln>
        </p:spPr>
      </p:pic>
      <p:sp>
        <p:nvSpPr>
          <p:cNvPr id="60" name="Google Shape;60;p14"/>
          <p:cNvSpPr/>
          <p:nvPr/>
        </p:nvSpPr>
        <p:spPr>
          <a:xfrm>
            <a:off x="4173800" y="3280700"/>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627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5382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988950" y="1649537"/>
            <a:ext cx="3493974" cy="3493974"/>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691200"/>
            <a:ext cx="3410625" cy="3410625"/>
          </a:xfrm>
          <a:prstGeom prst="rect">
            <a:avLst/>
          </a:prstGeom>
          <a:noFill/>
          <a:ln>
            <a:noFill/>
          </a:ln>
        </p:spPr>
      </p:pic>
      <p:sp>
        <p:nvSpPr>
          <p:cNvPr id="226" name="Google Shape;226;p26"/>
          <p:cNvSpPr txBox="1"/>
          <p:nvPr/>
        </p:nvSpPr>
        <p:spPr>
          <a:xfrm>
            <a:off x="697900" y="564675"/>
            <a:ext cx="8082000" cy="6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chemeClr val="dk1"/>
                </a:solidFill>
              </a:rPr>
              <a:t>Wind and Power roses for each individual month throughout the 4-year dataset can be viewed and downloaded in the “Monthly Roses” folder</a:t>
            </a:r>
            <a:endParaRPr/>
          </a:p>
          <a:p>
            <a:pPr indent="0" lvl="0" marL="457200" rtl="0" algn="l">
              <a:spcBef>
                <a:spcPts val="0"/>
              </a:spcBef>
              <a:spcAft>
                <a:spcPts val="0"/>
              </a:spcAft>
              <a:buNone/>
            </a:pPr>
            <a:r>
              <a:t/>
            </a:r>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457200" lvl="0" marL="1371600" rtl="0" algn="l">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rotWithShape="1">
          <a:blip r:embed="rId4">
            <a:alphaModFix/>
          </a:blip>
          <a:srcRect b="0" l="0" r="0" t="0"/>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Variability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8">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9">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