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7f32011bc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7f32011bc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7f32011bc1_2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7f32011bc1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Four-year (2019-2022) Monthly Aggregated Wind and Power Roses at Hub-height (160m)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7f32011bc1_2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7f32011bc1_2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Four-year (2019-2022) Monthly Aggregated Wind and Power Roses at Hub-height (160m)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7f32011bc1_2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7f32011bc1_2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Four-year (2019-2022) Monthly Aggregated Wind and Power Roses at Hub-height (160m)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7f32011bc1_0_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7f32011bc1_0_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7f32011bc1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7f32011bc1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Seasonal 160m wind speed estimates for December 2018 through February 2023. 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triangles represent the mean. X’s indicate outliers outside the 1.5 X IQR range (whiskers).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Winter: December of the previous year and January and February of the labeled year.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Spring: March-May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Summer: June-August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Fall: September-November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7f32011bc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7f32011bc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Seasonal 160m power estimates for December 2018 through February 2023. 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triangles represent the mean. X’s indicate outliers outside the 1.5 X IQR range (whiskers).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7f32011bc1_2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7f32011bc1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ab425f98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ab425f98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Boxplot showing the seasonal variability of wind speed for every hour throughout the day. </a:t>
            </a:r>
            <a:r>
              <a:rPr lang="en">
                <a:solidFill>
                  <a:schemeClr val="dk1"/>
                </a:solidFill>
              </a:rPr>
              <a:t>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diamonds represent the mean. O’s indicate outliers outside the 1.5 X IQR range (whiskers). A sample figure is given.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ab425f98a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ab425f98a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Boxplot showing the seasonal variability of power for every hour throughout the day. </a:t>
            </a:r>
            <a:r>
              <a:rPr lang="en">
                <a:solidFill>
                  <a:schemeClr val="dk1"/>
                </a:solidFill>
              </a:rPr>
              <a:t>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diamonds represent the mean. O’s indicate outliers outside the 1.5 X IQR range (whiskers). A sample figure is given.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ab425f98a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ab425f98a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Boxplot showing the four-year monthly aggregated variability of power for every hour throughout the day. </a:t>
            </a:r>
            <a:r>
              <a:rPr lang="en">
                <a:solidFill>
                  <a:schemeClr val="dk1"/>
                </a:solidFill>
              </a:rPr>
              <a:t>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diamonds represent the mean. O’s indicate outliers outside the 1.5 X IQR range (whiskers). A sample figure is given.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0613f4919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g290613f4919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" name="Google Shape;64;g290613f4919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ab425f98a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ab425f98a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Boxplot showing the four-year monthly aggregated variability of power for every hour throughout the day. </a:t>
            </a:r>
            <a:r>
              <a:rPr lang="en">
                <a:solidFill>
                  <a:schemeClr val="dk1"/>
                </a:solidFill>
              </a:rPr>
              <a:t>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diamonds represent the mean. O’s indicate outliers outside the 1.5 X IQR range (whiskers). A sample figure is given.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b425f98a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b425f98a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Boxplot showing the variability of wind speed for every hour throughout the day for individual months. </a:t>
            </a:r>
            <a:r>
              <a:rPr lang="en">
                <a:solidFill>
                  <a:schemeClr val="dk1"/>
                </a:solidFill>
              </a:rPr>
              <a:t>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diamonds represent the mean. O’s indicate outliers outside the 1.5 X IQR range (whiskers). A sample figure is given.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ab425f98a7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ab425f98a7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Boxplot showing the variability of wind speed for every hour throughout the day </a:t>
            </a:r>
            <a:r>
              <a:rPr lang="en">
                <a:solidFill>
                  <a:schemeClr val="dk1"/>
                </a:solidFill>
              </a:rPr>
              <a:t>for individual months</a:t>
            </a:r>
            <a:r>
              <a:rPr lang="en"/>
              <a:t>. </a:t>
            </a:r>
            <a:r>
              <a:rPr lang="en">
                <a:solidFill>
                  <a:schemeClr val="dk1"/>
                </a:solidFill>
              </a:rPr>
              <a:t>Box plots include interquartile range with the 25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to 75</a:t>
            </a:r>
            <a:r>
              <a:rPr baseline="30000" lang="en">
                <a:solidFill>
                  <a:schemeClr val="dk1"/>
                </a:solidFill>
              </a:rPr>
              <a:t>th</a:t>
            </a:r>
            <a:r>
              <a:rPr lang="en">
                <a:solidFill>
                  <a:schemeClr val="dk1"/>
                </a:solidFill>
              </a:rPr>
              <a:t> percentile represented by the box. The horizontal bars represent the median, and diamonds represent the mean. O’s indicate outliers outside the 1.5 X IQR range (whiskers). A sample figure is given.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924d4d9db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924d4d9db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90613f491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90613f491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f32011bc1_2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7f32011bc1_2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RUWRF Seasonal Wind and Power Roses at 160 meters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Winter: December of the previous year and January and February of the labeled year.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Spring: March-May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Summer: June-August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Fall: September-November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7f32011bc1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7f32011bc1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RUWRF Seasonal Wind and Power Roses at 160 meters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Winter: December of the previous year and January and February of the labeled year.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Spring: March-May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Summer: June-August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Fall: September-November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80ca49358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80ca49358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RUWRF Seasonal Wind and Power Roses at 160 meters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Winter: December of the previous year and January and February of the labeled year.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Spring: March-May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Summer: June-August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Fall: September-November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0ca49358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0ca49358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RUWRF Seasonal Wind and Power Roses at 160 meters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Winter: December of the previous year and January and February of the labeled year.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Spring: March-May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Summer: June-August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Fall: September-November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0613f491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90613f491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7f32011bc1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7f32011bc1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Four-year (2019-2022) Monthly Aggregated Wind and Power Roses at Hub-height (160m)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83031"/>
            <a:ext cx="82296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968831"/>
            <a:ext cx="8229600" cy="3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Char char="»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F5F5F"/>
              </a:buClr>
              <a:buSzPts val="1800"/>
              <a:buChar char="»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F5F5F"/>
              </a:buClr>
              <a:buSzPts val="1800"/>
              <a:buChar char="»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F5F5F"/>
              </a:buClr>
              <a:buSzPts val="1800"/>
              <a:buChar char="»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5F5F5F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53200" y="4701391"/>
            <a:ext cx="2133600" cy="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0.png"/><Relationship Id="rId6" Type="http://schemas.openxmlformats.org/officeDocument/2006/relationships/image" Target="../media/image51.png"/><Relationship Id="rId7" Type="http://schemas.openxmlformats.org/officeDocument/2006/relationships/image" Target="../media/image48.png"/><Relationship Id="rId8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Relationship Id="rId7" Type="http://schemas.openxmlformats.org/officeDocument/2006/relationships/image" Target="../media/image69.png"/><Relationship Id="rId8" Type="http://schemas.openxmlformats.org/officeDocument/2006/relationships/image" Target="../media/image5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7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0.png"/><Relationship Id="rId4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5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nrel.gov/docs/fy20osti/75209.pdf" TargetMode="External"/><Relationship Id="rId4" Type="http://schemas.openxmlformats.org/officeDocument/2006/relationships/hyperlink" Target="https://www.sciencedirect.com/science/article/pii/S0034425721002054#section-cited-by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9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Relationship Id="rId7" Type="http://schemas.openxmlformats.org/officeDocument/2006/relationships/image" Target="../media/image6.png"/><Relationship Id="rId8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26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Relationship Id="rId5" Type="http://schemas.openxmlformats.org/officeDocument/2006/relationships/image" Target="../media/image32.png"/><Relationship Id="rId6" Type="http://schemas.openxmlformats.org/officeDocument/2006/relationships/image" Target="../media/image27.png"/><Relationship Id="rId7" Type="http://schemas.openxmlformats.org/officeDocument/2006/relationships/image" Target="../media/image23.png"/><Relationship Id="rId8" Type="http://schemas.openxmlformats.org/officeDocument/2006/relationships/image" Target="../media/image3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42.png"/><Relationship Id="rId7" Type="http://schemas.openxmlformats.org/officeDocument/2006/relationships/image" Target="../media/image39.png"/><Relationship Id="rId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D8D8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-2375"/>
          <a:stretch/>
        </p:blipFill>
        <p:spPr>
          <a:xfrm>
            <a:off x="2328625" y="786325"/>
            <a:ext cx="4669200" cy="432232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type="title"/>
          </p:nvPr>
        </p:nvSpPr>
        <p:spPr>
          <a:xfrm>
            <a:off x="0" y="0"/>
            <a:ext cx="9144000" cy="7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420"/>
              <a:t>RUWRF 3km Four-Year Wind Energy Analysis</a:t>
            </a:r>
            <a:endParaRPr b="1" sz="24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" sz="2420"/>
              <a:t>OCS-A 0542 (39.303N, 73.461W)</a:t>
            </a:r>
            <a:endParaRPr b="1" sz="2420"/>
          </a:p>
        </p:txBody>
      </p:sp>
      <p:sp>
        <p:nvSpPr>
          <p:cNvPr id="60" name="Google Shape;60;p14"/>
          <p:cNvSpPr/>
          <p:nvPr/>
        </p:nvSpPr>
        <p:spPr>
          <a:xfrm>
            <a:off x="5012575" y="3550525"/>
            <a:ext cx="144300" cy="153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>
              <a:srgbClr val="FFFF00"/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450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888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03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14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03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714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>
            <p:ph type="ctrTitle"/>
          </p:nvPr>
        </p:nvSpPr>
        <p:spPr>
          <a:xfrm>
            <a:off x="-438975" y="-172750"/>
            <a:ext cx="17589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092" u="sng"/>
              <a:t>Winter</a:t>
            </a:r>
            <a:endParaRPr b="1" sz="1912" u="sng"/>
          </a:p>
        </p:txBody>
      </p:sp>
      <p:sp>
        <p:nvSpPr>
          <p:cNvPr id="183" name="Google Shape;183;p23"/>
          <p:cNvSpPr txBox="1"/>
          <p:nvPr>
            <p:ph type="ctrTitle"/>
          </p:nvPr>
        </p:nvSpPr>
        <p:spPr>
          <a:xfrm rot="-5400000">
            <a:off x="-1910675" y="11506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84" name="Google Shape;184;p23"/>
          <p:cNvSpPr txBox="1"/>
          <p:nvPr>
            <p:ph type="ctrTitle"/>
          </p:nvPr>
        </p:nvSpPr>
        <p:spPr>
          <a:xfrm rot="-5400000">
            <a:off x="-1910675" y="36264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85" name="Google Shape;185;p23"/>
          <p:cNvSpPr txBox="1"/>
          <p:nvPr>
            <p:ph type="ctrTitle"/>
          </p:nvPr>
        </p:nvSpPr>
        <p:spPr>
          <a:xfrm>
            <a:off x="929530" y="-172750"/>
            <a:ext cx="12657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December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86" name="Google Shape;186;p23"/>
          <p:cNvSpPr txBox="1"/>
          <p:nvPr>
            <p:ph type="ctrTitle"/>
          </p:nvPr>
        </p:nvSpPr>
        <p:spPr>
          <a:xfrm>
            <a:off x="2515500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January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87" name="Google Shape;187;p23"/>
          <p:cNvSpPr txBox="1"/>
          <p:nvPr>
            <p:ph type="ctrTitle"/>
          </p:nvPr>
        </p:nvSpPr>
        <p:spPr>
          <a:xfrm>
            <a:off x="5452100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			       February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450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888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03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14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03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714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>
            <p:ph type="ctrTitle"/>
          </p:nvPr>
        </p:nvSpPr>
        <p:spPr>
          <a:xfrm>
            <a:off x="-362775" y="-172750"/>
            <a:ext cx="17589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092" u="sng"/>
              <a:t>Summer</a:t>
            </a:r>
            <a:endParaRPr b="1" sz="1912" u="sng"/>
          </a:p>
        </p:txBody>
      </p:sp>
      <p:sp>
        <p:nvSpPr>
          <p:cNvPr id="199" name="Google Shape;199;p24"/>
          <p:cNvSpPr txBox="1"/>
          <p:nvPr>
            <p:ph type="ctrTitle"/>
          </p:nvPr>
        </p:nvSpPr>
        <p:spPr>
          <a:xfrm rot="-5400000">
            <a:off x="-1910675" y="11506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00" name="Google Shape;200;p24"/>
          <p:cNvSpPr txBox="1"/>
          <p:nvPr>
            <p:ph type="ctrTitle"/>
          </p:nvPr>
        </p:nvSpPr>
        <p:spPr>
          <a:xfrm rot="-5400000">
            <a:off x="-1910675" y="36264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01" name="Google Shape;201;p24"/>
          <p:cNvSpPr txBox="1"/>
          <p:nvPr>
            <p:ph type="ctrTitle"/>
          </p:nvPr>
        </p:nvSpPr>
        <p:spPr>
          <a:xfrm>
            <a:off x="1043813" y="-172750"/>
            <a:ext cx="9189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June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02" name="Google Shape;202;p24"/>
          <p:cNvSpPr txBox="1"/>
          <p:nvPr>
            <p:ph type="ctrTitle"/>
          </p:nvPr>
        </p:nvSpPr>
        <p:spPr>
          <a:xfrm>
            <a:off x="2515500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July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03" name="Google Shape;203;p24"/>
          <p:cNvSpPr txBox="1"/>
          <p:nvPr>
            <p:ph type="ctrTitle"/>
          </p:nvPr>
        </p:nvSpPr>
        <p:spPr>
          <a:xfrm>
            <a:off x="5513075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			       August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450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888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03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14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03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714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>
            <p:ph type="ctrTitle"/>
          </p:nvPr>
        </p:nvSpPr>
        <p:spPr>
          <a:xfrm>
            <a:off x="-538250" y="-172750"/>
            <a:ext cx="17589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092" u="sng"/>
              <a:t>Fall</a:t>
            </a:r>
            <a:endParaRPr b="1" sz="1912" u="sng"/>
          </a:p>
        </p:txBody>
      </p:sp>
      <p:sp>
        <p:nvSpPr>
          <p:cNvPr id="215" name="Google Shape;215;p25"/>
          <p:cNvSpPr txBox="1"/>
          <p:nvPr>
            <p:ph type="ctrTitle"/>
          </p:nvPr>
        </p:nvSpPr>
        <p:spPr>
          <a:xfrm rot="-5400000">
            <a:off x="-1910675" y="11506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16" name="Google Shape;216;p25"/>
          <p:cNvSpPr txBox="1"/>
          <p:nvPr>
            <p:ph type="ctrTitle"/>
          </p:nvPr>
        </p:nvSpPr>
        <p:spPr>
          <a:xfrm rot="-5400000">
            <a:off x="-1910675" y="36264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17" name="Google Shape;217;p25"/>
          <p:cNvSpPr txBox="1"/>
          <p:nvPr>
            <p:ph type="ctrTitle"/>
          </p:nvPr>
        </p:nvSpPr>
        <p:spPr>
          <a:xfrm>
            <a:off x="899055" y="-172750"/>
            <a:ext cx="13116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September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18" name="Google Shape;218;p25"/>
          <p:cNvSpPr txBox="1"/>
          <p:nvPr>
            <p:ph type="ctrTitle"/>
          </p:nvPr>
        </p:nvSpPr>
        <p:spPr>
          <a:xfrm>
            <a:off x="2515500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October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219" name="Google Shape;219;p25"/>
          <p:cNvSpPr txBox="1"/>
          <p:nvPr>
            <p:ph type="ctrTitle"/>
          </p:nvPr>
        </p:nvSpPr>
        <p:spPr>
          <a:xfrm>
            <a:off x="5383525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			       November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8950" y="1649537"/>
            <a:ext cx="3493974" cy="349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7900" y="1691200"/>
            <a:ext cx="3410625" cy="341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 txBox="1"/>
          <p:nvPr/>
        </p:nvSpPr>
        <p:spPr>
          <a:xfrm>
            <a:off x="697900" y="564675"/>
            <a:ext cx="8082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Wind and Power roses for each individual month throughout the 4-year dataset can be viewed and downloaded in the “Monthly Roses” folder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6"/>
          <p:cNvSpPr txBox="1"/>
          <p:nvPr/>
        </p:nvSpPr>
        <p:spPr>
          <a:xfrm>
            <a:off x="9144" y="-6325"/>
            <a:ext cx="9144000" cy="439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 		 	</a:t>
            </a:r>
            <a:r>
              <a:rPr lang="en" sz="2000"/>
              <a:t>Individual Month Wind and Power Roses</a:t>
            </a:r>
            <a:endParaRPr sz="2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​​</a:t>
            </a:r>
            <a:endParaRPr/>
          </a:p>
        </p:txBody>
      </p:sp>
      <p:pic>
        <p:nvPicPr>
          <p:cNvPr id="233" name="Google Shape;23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0199" y="434576"/>
            <a:ext cx="7065124" cy="470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7"/>
          <p:cNvSpPr txBox="1"/>
          <p:nvPr/>
        </p:nvSpPr>
        <p:spPr>
          <a:xfrm>
            <a:off x="0" y="0"/>
            <a:ext cx="9144000" cy="519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Seasonal Hub-height (160m) Wind Speed Estimates</a:t>
            </a:r>
            <a:endParaRPr sz="2000"/>
          </a:p>
        </p:txBody>
      </p:sp>
      <p:sp>
        <p:nvSpPr>
          <p:cNvPr id="235" name="Google Shape;235;p27"/>
          <p:cNvSpPr txBox="1"/>
          <p:nvPr/>
        </p:nvSpPr>
        <p:spPr>
          <a:xfrm rot="-2547451">
            <a:off x="3780011" y="4718207"/>
            <a:ext cx="698177" cy="1450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4675" y="428375"/>
            <a:ext cx="7074627" cy="471512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0" y="0"/>
            <a:ext cx="9144000" cy="519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Seasonal Hub-height (160m) Power Estimates</a:t>
            </a:r>
            <a:endParaRPr sz="2000"/>
          </a:p>
        </p:txBody>
      </p:sp>
      <p:sp>
        <p:nvSpPr>
          <p:cNvPr id="242" name="Google Shape;242;p28"/>
          <p:cNvSpPr txBox="1"/>
          <p:nvPr/>
        </p:nvSpPr>
        <p:spPr>
          <a:xfrm rot="-2413819">
            <a:off x="6908611" y="4630924"/>
            <a:ext cx="668409" cy="2512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8"/>
          <p:cNvSpPr txBox="1"/>
          <p:nvPr/>
        </p:nvSpPr>
        <p:spPr>
          <a:xfrm rot="-2969780">
            <a:off x="5404541" y="4654881"/>
            <a:ext cx="668364" cy="2512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 rot="-3050776">
            <a:off x="3928114" y="4654936"/>
            <a:ext cx="668511" cy="2511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9"/>
          <p:cNvSpPr txBox="1"/>
          <p:nvPr>
            <p:ph type="title"/>
          </p:nvPr>
        </p:nvSpPr>
        <p:spPr>
          <a:xfrm>
            <a:off x="0" y="0"/>
            <a:ext cx="9144000" cy="438900"/>
          </a:xfrm>
          <a:prstGeom prst="rect">
            <a:avLst/>
          </a:prstGeom>
          <a:solidFill>
            <a:srgbClr val="D8D8D8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 </a:t>
            </a:r>
            <a:r>
              <a:rPr b="1" lang="en" sz="2300"/>
              <a:t>  	</a:t>
            </a:r>
            <a:r>
              <a:rPr b="1" lang="en" sz="2000"/>
              <a:t>Figure 3: </a:t>
            </a:r>
            <a:r>
              <a:rPr lang="en" sz="2000"/>
              <a:t>Annual Power and Wind Speed Heatmaps</a:t>
            </a:r>
            <a:r>
              <a:rPr lang="en" sz="2300"/>
              <a:t> </a:t>
            </a:r>
            <a:endParaRPr sz="2300"/>
          </a:p>
        </p:txBody>
      </p:sp>
      <p:pic>
        <p:nvPicPr>
          <p:cNvPr id="250" name="Google Shape;25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8650" y="649156"/>
            <a:ext cx="4162995" cy="416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825" y="728838"/>
            <a:ext cx="4083323" cy="4083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/>
          <p:nvPr>
            <p:ph type="title"/>
          </p:nvPr>
        </p:nvSpPr>
        <p:spPr>
          <a:xfrm>
            <a:off x="0" y="0"/>
            <a:ext cx="9144000" cy="438900"/>
          </a:xfrm>
          <a:prstGeom prst="rect">
            <a:avLst/>
          </a:prstGeom>
          <a:solidFill>
            <a:srgbClr val="D8D8D8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 </a:t>
            </a:r>
            <a:r>
              <a:rPr b="1" lang="en" sz="2300"/>
              <a:t>  </a:t>
            </a:r>
            <a:r>
              <a:rPr lang="en" sz="2000"/>
              <a:t>Hourly Seasonal Wind Speed Variability (160m)</a:t>
            </a:r>
            <a:r>
              <a:rPr lang="en" sz="2300"/>
              <a:t> </a:t>
            </a:r>
            <a:endParaRPr sz="2300"/>
          </a:p>
        </p:txBody>
      </p:sp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75" y="570225"/>
            <a:ext cx="6996175" cy="41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/>
          <p:nvPr>
            <p:ph type="title"/>
          </p:nvPr>
        </p:nvSpPr>
        <p:spPr>
          <a:xfrm>
            <a:off x="0" y="0"/>
            <a:ext cx="9144000" cy="438900"/>
          </a:xfrm>
          <a:prstGeom prst="rect">
            <a:avLst/>
          </a:prstGeom>
          <a:solidFill>
            <a:srgbClr val="D8D8D8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 </a:t>
            </a:r>
            <a:r>
              <a:rPr b="1" lang="en" sz="2300"/>
              <a:t>  </a:t>
            </a:r>
            <a:r>
              <a:rPr lang="en" sz="2000"/>
              <a:t>Hourly Seasonal Power Variability (160m)</a:t>
            </a:r>
            <a:r>
              <a:rPr lang="en" sz="2300"/>
              <a:t> </a:t>
            </a:r>
            <a:endParaRPr sz="2300"/>
          </a:p>
        </p:txBody>
      </p:sp>
      <p:pic>
        <p:nvPicPr>
          <p:cNvPr id="263" name="Google Shape;26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75" y="570225"/>
            <a:ext cx="6996175" cy="41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0" y="0"/>
            <a:ext cx="9144000" cy="438900"/>
          </a:xfrm>
          <a:prstGeom prst="rect">
            <a:avLst/>
          </a:prstGeom>
          <a:solidFill>
            <a:srgbClr val="D8D8D8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 </a:t>
            </a:r>
            <a:r>
              <a:rPr b="1" lang="en" sz="300"/>
              <a:t>  </a:t>
            </a:r>
            <a:r>
              <a:rPr lang="en" sz="2000"/>
              <a:t>Four-year Monthly Aggregated Hourly Wind Speed Variability (160m)</a:t>
            </a:r>
            <a:r>
              <a:rPr lang="en" sz="2600"/>
              <a:t> </a:t>
            </a:r>
            <a:endParaRPr sz="2600"/>
          </a:p>
        </p:txBody>
      </p:sp>
      <p:pic>
        <p:nvPicPr>
          <p:cNvPr id="269" name="Google Shape;26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75" y="570225"/>
            <a:ext cx="6996175" cy="41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/>
        </p:nvSpPr>
        <p:spPr>
          <a:xfrm>
            <a:off x="0" y="-8"/>
            <a:ext cx="9144000" cy="3771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RUCOOL NJBPU Project Overview</a:t>
            </a:r>
            <a:r>
              <a:rPr b="1" i="0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b="1" i="1" lang="en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Coastal Ocean impacts New Jersey’s Weather</a:t>
            </a:r>
            <a:endParaRPr sz="2000"/>
          </a:p>
        </p:txBody>
      </p:sp>
      <p:sp>
        <p:nvSpPr>
          <p:cNvPr id="67" name="Google Shape;67;p15"/>
          <p:cNvSpPr txBox="1"/>
          <p:nvPr/>
        </p:nvSpPr>
        <p:spPr>
          <a:xfrm>
            <a:off x="3271875" y="447825"/>
            <a:ext cx="5824500" cy="46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RUCOOL – NJBPU Project Fast Facts:</a:t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2159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simulations generated using RUWRF – “</a:t>
            </a:r>
            <a:r>
              <a:rPr i="1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twin” approach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09550" lvl="1" marL="55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Evaluated by and optimized with NREL in 2019 (</a:t>
            </a:r>
            <a:r>
              <a:rPr i="0" lang="en" sz="1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NREL Report</a:t>
            </a: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09550" lvl="1" marL="55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documents performance equivalent to or better than evolving national products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09550" lvl="1" marL="55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4-D dataset is available for applications and research</a:t>
            </a:r>
            <a:endParaRPr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1" marL="55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4+ year dataset for 3km grid (Dec 2018 - Feb 2023)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6858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09550" lvl="0" marL="2159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RUWRF Key Features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09550" lvl="1" marL="55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 nested (9 km, 3 km, 1 km) within U.S. global model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09550" lvl="1" marL="55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 Surface Temperature boundary condition generated by RUCOOL using state-of-the-art satellite systems (</a:t>
            </a:r>
            <a:r>
              <a:rPr i="0" lang="en" sz="1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Murphy et al., 2021</a:t>
            </a: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); </a:t>
            </a: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 upwelling-preserving SST input: http://ruwrf-archive.marine.rutgers.edu/erddap/griddap/goes_24h_composite.graph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indent="-209550" lvl="1" marL="55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i="0" lang="en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Accounts for essential ocean features (upwelling) and essential atmospheric structures (seabreeze)</a:t>
            </a:r>
            <a:endParaRPr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68580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model output used in the following figures is extracted from a single gridpoint in the middle of your lease area at 160 meters, the approximate 15 MW wind turbine hub height.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1" marL="685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•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Power production calculated from estimated wind speed using a 15 MW NREL Power curve </a:t>
            </a: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(https://github.com/NREL/turbine-models/blob/master/Offshore/IEA_15MW_240_RWT.csv)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rucool.marine.rutgers.edu/windenergy/ru-wrf/images/daily/sst-input/2022/4panel/3km/202208/zoom_in/ru-wrf_3km_sst_bight_20220815.png" id="68" name="Google Shape;68;p15"/>
          <p:cNvPicPr preferRelativeResize="0"/>
          <p:nvPr/>
        </p:nvPicPr>
        <p:blipFill rotWithShape="1">
          <a:blip r:embed="rId5">
            <a:alphaModFix/>
          </a:blip>
          <a:srcRect b="5955" l="50242" r="6807" t="50891"/>
          <a:stretch/>
        </p:blipFill>
        <p:spPr>
          <a:xfrm>
            <a:off x="157700" y="2821750"/>
            <a:ext cx="2686977" cy="232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6">
            <a:alphaModFix/>
          </a:blip>
          <a:srcRect b="5576" l="11285" r="12256" t="8763"/>
          <a:stretch/>
        </p:blipFill>
        <p:spPr>
          <a:xfrm>
            <a:off x="0" y="377100"/>
            <a:ext cx="3002372" cy="2444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>
            <p:ph type="title"/>
          </p:nvPr>
        </p:nvSpPr>
        <p:spPr>
          <a:xfrm>
            <a:off x="0" y="0"/>
            <a:ext cx="9144000" cy="438900"/>
          </a:xfrm>
          <a:prstGeom prst="rect">
            <a:avLst/>
          </a:prstGeom>
          <a:solidFill>
            <a:srgbClr val="D8D8D8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"/>
              <a:t> </a:t>
            </a:r>
            <a:r>
              <a:rPr b="1" lang="en" sz="300"/>
              <a:t>  </a:t>
            </a:r>
            <a:r>
              <a:rPr lang="en" sz="2000"/>
              <a:t>Four-year Monthly Aggregated Hourly Power Variability (160m)</a:t>
            </a:r>
            <a:r>
              <a:rPr lang="en" sz="2600"/>
              <a:t> </a:t>
            </a:r>
            <a:endParaRPr sz="2600"/>
          </a:p>
        </p:txBody>
      </p:sp>
      <p:pic>
        <p:nvPicPr>
          <p:cNvPr id="275" name="Google Shape;27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75" y="570225"/>
            <a:ext cx="6996175" cy="41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>
            <p:ph type="title"/>
          </p:nvPr>
        </p:nvSpPr>
        <p:spPr>
          <a:xfrm>
            <a:off x="0" y="0"/>
            <a:ext cx="9144000" cy="438900"/>
          </a:xfrm>
          <a:prstGeom prst="rect">
            <a:avLst/>
          </a:prstGeom>
          <a:solidFill>
            <a:srgbClr val="D8D8D8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 </a:t>
            </a:r>
            <a:r>
              <a:rPr b="1" lang="en" sz="2300"/>
              <a:t>  </a:t>
            </a:r>
            <a:r>
              <a:rPr lang="en" sz="2000"/>
              <a:t>Hourly Wind Speed Variability (160m) by Individual Month</a:t>
            </a:r>
            <a:r>
              <a:rPr lang="en" sz="2300"/>
              <a:t> </a:t>
            </a:r>
            <a:endParaRPr sz="2300"/>
          </a:p>
        </p:txBody>
      </p:sp>
      <p:pic>
        <p:nvPicPr>
          <p:cNvPr id="281" name="Google Shape;28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75" y="570225"/>
            <a:ext cx="6996175" cy="41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0" y="0"/>
            <a:ext cx="9144000" cy="438900"/>
          </a:xfrm>
          <a:prstGeom prst="rect">
            <a:avLst/>
          </a:prstGeom>
          <a:solidFill>
            <a:srgbClr val="D8D8D8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 </a:t>
            </a:r>
            <a:r>
              <a:rPr b="1" lang="en" sz="2300"/>
              <a:t>  </a:t>
            </a:r>
            <a:r>
              <a:rPr lang="en" sz="2000"/>
              <a:t>Hourly Power Variation (160m) by Individual Month</a:t>
            </a:r>
            <a:r>
              <a:rPr lang="en" sz="2300"/>
              <a:t> </a:t>
            </a:r>
            <a:endParaRPr sz="2300"/>
          </a:p>
        </p:txBody>
      </p:sp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75" y="602100"/>
            <a:ext cx="6996175" cy="419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6"/>
          <p:cNvSpPr txBox="1"/>
          <p:nvPr>
            <p:ph type="title"/>
          </p:nvPr>
        </p:nvSpPr>
        <p:spPr>
          <a:xfrm>
            <a:off x="270450" y="270125"/>
            <a:ext cx="8603100" cy="4378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Questions and Concerns about the figures and data please feel free to contact us.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Email: </a:t>
            </a:r>
            <a:r>
              <a:rPr lang="en">
                <a:solidFill>
                  <a:srgbClr val="0000FF"/>
                </a:solidFill>
              </a:rPr>
              <a:t>offshorewind@marine.rutgers.edu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ctrTitle"/>
          </p:nvPr>
        </p:nvSpPr>
        <p:spPr>
          <a:xfrm>
            <a:off x="311708" y="1178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/>
              <a:t>RUWRF Seasonal Wind (top row) and Power (bottom row) Roses Grouped by Year at Hub-height (160m)</a:t>
            </a:r>
            <a:endParaRPr sz="358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31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540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03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31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89704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003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/>
          <p:nvPr>
            <p:ph type="ctrTitle"/>
          </p:nvPr>
        </p:nvSpPr>
        <p:spPr>
          <a:xfrm>
            <a:off x="2653375" y="-1298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392" u="sng"/>
              <a:t>2019</a:t>
            </a:r>
            <a:endParaRPr b="1" sz="2212" u="sng"/>
          </a:p>
        </p:txBody>
      </p:sp>
      <p:sp>
        <p:nvSpPr>
          <p:cNvPr id="88" name="Google Shape;88;p17"/>
          <p:cNvSpPr txBox="1"/>
          <p:nvPr>
            <p:ph type="ctrTitle"/>
          </p:nvPr>
        </p:nvSpPr>
        <p:spPr>
          <a:xfrm rot="-5400000">
            <a:off x="-1910675" y="11033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89" name="Google Shape;89;p17"/>
          <p:cNvSpPr txBox="1"/>
          <p:nvPr>
            <p:ph type="ctrTitle"/>
          </p:nvPr>
        </p:nvSpPr>
        <p:spPr>
          <a:xfrm rot="-5400000">
            <a:off x="-1910675" y="35879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90" name="Google Shape;90;p17"/>
          <p:cNvSpPr txBox="1"/>
          <p:nvPr>
            <p:ph type="ctrTitle"/>
          </p:nvPr>
        </p:nvSpPr>
        <p:spPr>
          <a:xfrm>
            <a:off x="409125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Winter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91" name="Google Shape;91;p17"/>
          <p:cNvSpPr txBox="1"/>
          <p:nvPr>
            <p:ph type="ctrTitle"/>
          </p:nvPr>
        </p:nvSpPr>
        <p:spPr>
          <a:xfrm>
            <a:off x="26695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Spring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92" name="Google Shape;92;p17"/>
          <p:cNvSpPr txBox="1"/>
          <p:nvPr>
            <p:ph type="ctrTitle"/>
          </p:nvPr>
        </p:nvSpPr>
        <p:spPr>
          <a:xfrm>
            <a:off x="4963199" y="-129875"/>
            <a:ext cx="15633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Summer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93" name="Google Shape;93;p17"/>
          <p:cNvSpPr txBox="1"/>
          <p:nvPr>
            <p:ph type="ctrTitle"/>
          </p:nvPr>
        </p:nvSpPr>
        <p:spPr>
          <a:xfrm>
            <a:off x="71476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Fall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31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540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03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31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89704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003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8"/>
          <p:cNvSpPr txBox="1"/>
          <p:nvPr>
            <p:ph type="ctrTitle"/>
          </p:nvPr>
        </p:nvSpPr>
        <p:spPr>
          <a:xfrm>
            <a:off x="2653375" y="-1298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392" u="sng"/>
              <a:t>2020</a:t>
            </a:r>
            <a:endParaRPr b="1" sz="2212" u="sng"/>
          </a:p>
        </p:txBody>
      </p:sp>
      <p:sp>
        <p:nvSpPr>
          <p:cNvPr id="107" name="Google Shape;107;p18"/>
          <p:cNvSpPr txBox="1"/>
          <p:nvPr>
            <p:ph type="ctrTitle"/>
          </p:nvPr>
        </p:nvSpPr>
        <p:spPr>
          <a:xfrm rot="-5400000">
            <a:off x="-1910675" y="11033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08" name="Google Shape;108;p18"/>
          <p:cNvSpPr txBox="1"/>
          <p:nvPr>
            <p:ph type="ctrTitle"/>
          </p:nvPr>
        </p:nvSpPr>
        <p:spPr>
          <a:xfrm rot="-5400000">
            <a:off x="-1910675" y="35879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09" name="Google Shape;109;p18"/>
          <p:cNvSpPr txBox="1"/>
          <p:nvPr>
            <p:ph type="ctrTitle"/>
          </p:nvPr>
        </p:nvSpPr>
        <p:spPr>
          <a:xfrm>
            <a:off x="409125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Winter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10" name="Google Shape;110;p18"/>
          <p:cNvSpPr txBox="1"/>
          <p:nvPr>
            <p:ph type="ctrTitle"/>
          </p:nvPr>
        </p:nvSpPr>
        <p:spPr>
          <a:xfrm>
            <a:off x="26695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Spring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11" name="Google Shape;111;p18"/>
          <p:cNvSpPr txBox="1"/>
          <p:nvPr>
            <p:ph type="ctrTitle"/>
          </p:nvPr>
        </p:nvSpPr>
        <p:spPr>
          <a:xfrm>
            <a:off x="4908588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Summer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12" name="Google Shape;112;p18"/>
          <p:cNvSpPr txBox="1"/>
          <p:nvPr>
            <p:ph type="ctrTitle"/>
          </p:nvPr>
        </p:nvSpPr>
        <p:spPr>
          <a:xfrm>
            <a:off x="71476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Fall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31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540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03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31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89704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003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>
            <p:ph type="ctrTitle"/>
          </p:nvPr>
        </p:nvSpPr>
        <p:spPr>
          <a:xfrm>
            <a:off x="2653375" y="-1298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392" u="sng"/>
              <a:t>2021</a:t>
            </a:r>
            <a:endParaRPr b="1" sz="2212" u="sng"/>
          </a:p>
        </p:txBody>
      </p:sp>
      <p:sp>
        <p:nvSpPr>
          <p:cNvPr id="126" name="Google Shape;126;p19"/>
          <p:cNvSpPr txBox="1"/>
          <p:nvPr>
            <p:ph type="ctrTitle"/>
          </p:nvPr>
        </p:nvSpPr>
        <p:spPr>
          <a:xfrm rot="-5400000">
            <a:off x="-1910675" y="11033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27" name="Google Shape;127;p19"/>
          <p:cNvSpPr txBox="1"/>
          <p:nvPr>
            <p:ph type="ctrTitle"/>
          </p:nvPr>
        </p:nvSpPr>
        <p:spPr>
          <a:xfrm rot="-5400000">
            <a:off x="-1910675" y="35879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28" name="Google Shape;128;p19"/>
          <p:cNvSpPr txBox="1"/>
          <p:nvPr>
            <p:ph type="ctrTitle"/>
          </p:nvPr>
        </p:nvSpPr>
        <p:spPr>
          <a:xfrm>
            <a:off x="409125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Winter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29" name="Google Shape;129;p19"/>
          <p:cNvSpPr txBox="1"/>
          <p:nvPr>
            <p:ph type="ctrTitle"/>
          </p:nvPr>
        </p:nvSpPr>
        <p:spPr>
          <a:xfrm>
            <a:off x="26695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Spring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30" name="Google Shape;130;p19"/>
          <p:cNvSpPr txBox="1"/>
          <p:nvPr>
            <p:ph type="ctrTitle"/>
          </p:nvPr>
        </p:nvSpPr>
        <p:spPr>
          <a:xfrm>
            <a:off x="4908588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Summer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31" name="Google Shape;131;p19"/>
          <p:cNvSpPr txBox="1"/>
          <p:nvPr>
            <p:ph type="ctrTitle"/>
          </p:nvPr>
        </p:nvSpPr>
        <p:spPr>
          <a:xfrm>
            <a:off x="71476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Fall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531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8540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0350" y="22860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531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89704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700350" y="2699850"/>
            <a:ext cx="2443650" cy="244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>
            <p:ph type="ctrTitle"/>
          </p:nvPr>
        </p:nvSpPr>
        <p:spPr>
          <a:xfrm>
            <a:off x="2653375" y="-1298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392" u="sng"/>
              <a:t>2022</a:t>
            </a:r>
            <a:endParaRPr b="1" sz="2212" u="sng"/>
          </a:p>
        </p:txBody>
      </p:sp>
      <p:sp>
        <p:nvSpPr>
          <p:cNvPr id="145" name="Google Shape;145;p20"/>
          <p:cNvSpPr txBox="1"/>
          <p:nvPr>
            <p:ph type="ctrTitle"/>
          </p:nvPr>
        </p:nvSpPr>
        <p:spPr>
          <a:xfrm rot="-5400000">
            <a:off x="-1910675" y="11033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46" name="Google Shape;146;p20"/>
          <p:cNvSpPr txBox="1"/>
          <p:nvPr>
            <p:ph type="ctrTitle"/>
          </p:nvPr>
        </p:nvSpPr>
        <p:spPr>
          <a:xfrm rot="-5400000">
            <a:off x="-1910675" y="358797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47" name="Google Shape;147;p20"/>
          <p:cNvSpPr txBox="1"/>
          <p:nvPr>
            <p:ph type="ctrTitle"/>
          </p:nvPr>
        </p:nvSpPr>
        <p:spPr>
          <a:xfrm>
            <a:off x="409125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Winter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48" name="Google Shape;148;p20"/>
          <p:cNvSpPr txBox="1"/>
          <p:nvPr>
            <p:ph type="ctrTitle"/>
          </p:nvPr>
        </p:nvSpPr>
        <p:spPr>
          <a:xfrm>
            <a:off x="26695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Spring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49" name="Google Shape;149;p20"/>
          <p:cNvSpPr txBox="1"/>
          <p:nvPr>
            <p:ph type="ctrTitle"/>
          </p:nvPr>
        </p:nvSpPr>
        <p:spPr>
          <a:xfrm>
            <a:off x="4908588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Summer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50" name="Google Shape;150;p20"/>
          <p:cNvSpPr txBox="1"/>
          <p:nvPr>
            <p:ph type="ctrTitle"/>
          </p:nvPr>
        </p:nvSpPr>
        <p:spPr>
          <a:xfrm>
            <a:off x="7147650" y="-129875"/>
            <a:ext cx="167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Fall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>
            <p:ph type="ctrTitle"/>
          </p:nvPr>
        </p:nvSpPr>
        <p:spPr>
          <a:xfrm>
            <a:off x="351083" y="12548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/>
              <a:t>Four-year Monthly Aggregated </a:t>
            </a:r>
            <a:endParaRPr sz="35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/>
              <a:t>Wind (top row) &amp; Power (bottom row)</a:t>
            </a:r>
            <a:endParaRPr sz="358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80"/>
              <a:t>Roses at Hub-height (160m)</a:t>
            </a:r>
            <a:endParaRPr sz="358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450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888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203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1475" y="263075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03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71475" y="194200"/>
            <a:ext cx="2512749" cy="25127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>
            <p:ph type="ctrTitle"/>
          </p:nvPr>
        </p:nvSpPr>
        <p:spPr>
          <a:xfrm>
            <a:off x="-438975" y="-172750"/>
            <a:ext cx="17589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2092" u="sng"/>
              <a:t>Spring</a:t>
            </a:r>
            <a:endParaRPr b="1" sz="1912" u="sng"/>
          </a:p>
        </p:txBody>
      </p:sp>
      <p:sp>
        <p:nvSpPr>
          <p:cNvPr id="167" name="Google Shape;167;p22"/>
          <p:cNvSpPr txBox="1"/>
          <p:nvPr>
            <p:ph type="ctrTitle"/>
          </p:nvPr>
        </p:nvSpPr>
        <p:spPr>
          <a:xfrm rot="-5400000">
            <a:off x="-1910675" y="11506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Wind Speed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68" name="Google Shape;168;p22"/>
          <p:cNvSpPr txBox="1"/>
          <p:nvPr>
            <p:ph type="ctrTitle"/>
          </p:nvPr>
        </p:nvSpPr>
        <p:spPr>
          <a:xfrm rot="-5400000">
            <a:off x="-1910675" y="3626425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Power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69" name="Google Shape;169;p22"/>
          <p:cNvSpPr txBox="1"/>
          <p:nvPr>
            <p:ph type="ctrTitle"/>
          </p:nvPr>
        </p:nvSpPr>
        <p:spPr>
          <a:xfrm>
            <a:off x="1043813" y="-172750"/>
            <a:ext cx="9189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March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70" name="Google Shape;170;p22"/>
          <p:cNvSpPr txBox="1"/>
          <p:nvPr>
            <p:ph type="ctrTitle"/>
          </p:nvPr>
        </p:nvSpPr>
        <p:spPr>
          <a:xfrm>
            <a:off x="2515500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April</a:t>
            </a:r>
            <a:endParaRPr b="1" sz="1312">
              <a:solidFill>
                <a:srgbClr val="5F5F5F"/>
              </a:solidFill>
            </a:endParaRPr>
          </a:p>
        </p:txBody>
      </p:sp>
      <p:sp>
        <p:nvSpPr>
          <p:cNvPr id="171" name="Google Shape;171;p22"/>
          <p:cNvSpPr txBox="1"/>
          <p:nvPr>
            <p:ph type="ctrTitle"/>
          </p:nvPr>
        </p:nvSpPr>
        <p:spPr>
          <a:xfrm>
            <a:off x="5627350" y="-172750"/>
            <a:ext cx="3922500" cy="52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n" sz="1492">
                <a:solidFill>
                  <a:srgbClr val="5F5F5F"/>
                </a:solidFill>
              </a:rPr>
              <a:t>			       May</a:t>
            </a:r>
            <a:endParaRPr b="1" sz="1312">
              <a:solidFill>
                <a:srgbClr val="5F5F5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