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7f32011bc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7f32011b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c7a7eb4c1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4c7a7eb4c1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4c7a7eb4c1_3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4c7a7eb4c1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4c7a7eb4c1_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4c7a7eb4c1_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4c7a7eb4c1_3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4c7a7eb4c1_3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4c7a7eb4c1_3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4c7a7eb4c1_3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wind speed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4c7a7eb4c1_3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4c7a7eb4c1_3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power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1200"/>
              </a:spcAft>
              <a:buClr>
                <a:schemeClr val="dk1"/>
              </a:buClr>
              <a:buSzPts val="1100"/>
              <a:buFont typeface="Arial"/>
              <a:buNone/>
            </a:pPr>
            <a:r>
              <a:rPr lang="en">
                <a:solidFill>
                  <a:schemeClr val="dk1"/>
                </a:solidFill>
              </a:rPr>
              <a:t>Fall: September-November </a:t>
            </a:r>
            <a:br>
              <a:rPr lang="en">
                <a:solidFill>
                  <a:schemeClr val="dk1"/>
                </a:solidFill>
              </a:rPr>
            </a:br>
            <a:br>
              <a:rPr lang="en">
                <a:solidFill>
                  <a:schemeClr val="dk1"/>
                </a:solidFill>
              </a:rP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4c7a7eb4c1_3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4c7a7eb4c1_3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Heatmap showing weekly-binned wind speed (left) and power (right) data density for December 2018 through November 2022, deeper shades of red indicating higher data density. Light blue dots indicate cells where the data density exceeds the maximum for the red colormap, with translucent dark blue circles indicating the scale it has been exceeded by (eg if the radius of the translucent dark blue circle is 5x the radius of the light blue dot, that cell has 5x the data density of the deepest red cells).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ee46fa92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ee46fa92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wind speed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ee46fa925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ee46fa925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ee46fa925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ee46fa925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f32011bc1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g27f32011bc1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g27f32011bc1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ee46fa925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ee46fa925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ee46fa925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ee46fa925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for individual months.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ee46fa925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ee46fa925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a:t>
            </a:r>
            <a:r>
              <a:rPr lang="en">
                <a:solidFill>
                  <a:schemeClr val="dk1"/>
                </a:solidFill>
              </a:rPr>
              <a:t>for individual months</a:t>
            </a:r>
            <a:r>
              <a:rPr lang="en"/>
              <a:t>.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27c8b79f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927c8b79f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905e134f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905e134f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4c7a7eb4c1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4c7a7eb4c1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RUWRF Seasonal Wind and Power Roses at 160 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Winter: December of the previous year and January and February of the labeled year.</a:t>
            </a:r>
            <a:endParaRPr/>
          </a:p>
          <a:p>
            <a:pPr indent="0" lvl="0" marL="0" rtl="0" algn="l">
              <a:spcBef>
                <a:spcPts val="0"/>
              </a:spcBef>
              <a:spcAft>
                <a:spcPts val="0"/>
              </a:spcAft>
              <a:buNone/>
            </a:pPr>
            <a:r>
              <a:rPr lang="en"/>
              <a:t>Spring: March-May</a:t>
            </a:r>
            <a:endParaRPr/>
          </a:p>
          <a:p>
            <a:pPr indent="0" lvl="0" marL="0" rtl="0" algn="l">
              <a:spcBef>
                <a:spcPts val="0"/>
              </a:spcBef>
              <a:spcAft>
                <a:spcPts val="0"/>
              </a:spcAft>
              <a:buNone/>
            </a:pPr>
            <a:r>
              <a:rPr lang="en"/>
              <a:t>Summer: June-August</a:t>
            </a:r>
            <a:endParaRPr/>
          </a:p>
          <a:p>
            <a:pPr indent="0" lvl="0" marL="0" rtl="0" algn="l">
              <a:spcBef>
                <a:spcPts val="0"/>
              </a:spcBef>
              <a:spcAft>
                <a:spcPts val="0"/>
              </a:spcAft>
              <a:buNone/>
            </a:pPr>
            <a:r>
              <a:rPr lang="en"/>
              <a:t>Fall: September-November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4c7a7eb4c1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4c7a7eb4c1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c7a7eb4c1_3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c7a7eb4c1_3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4c7a7eb4c1_3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4c7a7eb4c1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05e134f2a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905e134f2a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c7a7eb4c1_3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c7a7eb4c1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Four-year (2019-2022) Monthly Aggregated Wind and Power Roses at Hub-height (160m)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83031"/>
            <a:ext cx="8229600" cy="606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968831"/>
            <a:ext cx="8229600" cy="3400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2"/>
              </a:buClr>
              <a:buSzPts val="1800"/>
              <a:buChar char="•"/>
              <a:defRPr/>
            </a:lvl1pPr>
            <a:lvl2pPr indent="-342900" lvl="1" marL="914400" rtl="0" algn="l">
              <a:lnSpc>
                <a:spcPct val="100000"/>
              </a:lnSpc>
              <a:spcBef>
                <a:spcPts val="360"/>
              </a:spcBef>
              <a:spcAft>
                <a:spcPts val="0"/>
              </a:spcAft>
              <a:buClr>
                <a:schemeClr val="dk2"/>
              </a:buClr>
              <a:buSzPts val="1800"/>
              <a:buChar char="–"/>
              <a:defRPr/>
            </a:lvl2pPr>
            <a:lvl3pPr indent="-342900" lvl="2" marL="1371600" rtl="0" algn="l">
              <a:lnSpc>
                <a:spcPct val="100000"/>
              </a:lnSpc>
              <a:spcBef>
                <a:spcPts val="360"/>
              </a:spcBef>
              <a:spcAft>
                <a:spcPts val="0"/>
              </a:spcAft>
              <a:buClr>
                <a:schemeClr val="dk2"/>
              </a:buClr>
              <a:buSzPts val="1800"/>
              <a:buChar char="•"/>
              <a:defRPr/>
            </a:lvl3pPr>
            <a:lvl4pPr indent="-342900" lvl="3" marL="1828800" rtl="0" algn="l">
              <a:lnSpc>
                <a:spcPct val="100000"/>
              </a:lnSpc>
              <a:spcBef>
                <a:spcPts val="360"/>
              </a:spcBef>
              <a:spcAft>
                <a:spcPts val="0"/>
              </a:spcAft>
              <a:buClr>
                <a:schemeClr val="dk2"/>
              </a:buClr>
              <a:buSzPts val="1800"/>
              <a:buChar char="–"/>
              <a:defRPr/>
            </a:lvl4pPr>
            <a:lvl5pPr indent="-342900" lvl="4" marL="2286000" rtl="0" algn="l">
              <a:lnSpc>
                <a:spcPct val="100000"/>
              </a:lnSpc>
              <a:spcBef>
                <a:spcPts val="360"/>
              </a:spcBef>
              <a:spcAft>
                <a:spcPts val="0"/>
              </a:spcAft>
              <a:buClr>
                <a:schemeClr val="dk2"/>
              </a:buClr>
              <a:buSzPts val="1800"/>
              <a:buChar char="»"/>
              <a:defRPr/>
            </a:lvl5pPr>
            <a:lvl6pPr indent="-342900" lvl="5" marL="2743200" rtl="0" algn="l">
              <a:lnSpc>
                <a:spcPct val="100000"/>
              </a:lnSpc>
              <a:spcBef>
                <a:spcPts val="360"/>
              </a:spcBef>
              <a:spcAft>
                <a:spcPts val="0"/>
              </a:spcAft>
              <a:buClr>
                <a:srgbClr val="5F5F5F"/>
              </a:buClr>
              <a:buSzPts val="1800"/>
              <a:buChar char="»"/>
              <a:defRPr/>
            </a:lvl6pPr>
            <a:lvl7pPr indent="-342900" lvl="6" marL="3200400" rtl="0" algn="l">
              <a:lnSpc>
                <a:spcPct val="100000"/>
              </a:lnSpc>
              <a:spcBef>
                <a:spcPts val="360"/>
              </a:spcBef>
              <a:spcAft>
                <a:spcPts val="0"/>
              </a:spcAft>
              <a:buClr>
                <a:srgbClr val="5F5F5F"/>
              </a:buClr>
              <a:buSzPts val="1800"/>
              <a:buChar char="»"/>
              <a:defRPr/>
            </a:lvl7pPr>
            <a:lvl8pPr indent="-342900" lvl="7" marL="3657600" rtl="0" algn="l">
              <a:lnSpc>
                <a:spcPct val="100000"/>
              </a:lnSpc>
              <a:spcBef>
                <a:spcPts val="360"/>
              </a:spcBef>
              <a:spcAft>
                <a:spcPts val="0"/>
              </a:spcAft>
              <a:buClr>
                <a:srgbClr val="5F5F5F"/>
              </a:buClr>
              <a:buSzPts val="1800"/>
              <a:buChar char="»"/>
              <a:defRPr/>
            </a:lvl8pPr>
            <a:lvl9pPr indent="-342900" lvl="8" marL="4114800" rtl="0" algn="l">
              <a:lnSpc>
                <a:spcPct val="100000"/>
              </a:lnSpc>
              <a:spcBef>
                <a:spcPts val="360"/>
              </a:spcBef>
              <a:spcAft>
                <a:spcPts val="0"/>
              </a:spcAft>
              <a:buClr>
                <a:srgbClr val="5F5F5F"/>
              </a:buClr>
              <a:buSzPts val="1800"/>
              <a:buChar char="»"/>
              <a:defRPr/>
            </a:lvl9pPr>
          </a:lstStyle>
          <a:p/>
        </p:txBody>
      </p:sp>
      <p:sp>
        <p:nvSpPr>
          <p:cNvPr id="53" name="Google Shape;53;p13"/>
          <p:cNvSpPr txBox="1"/>
          <p:nvPr>
            <p:ph idx="12" type="sldNum"/>
          </p:nvPr>
        </p:nvSpPr>
        <p:spPr>
          <a:xfrm>
            <a:off x="6553200" y="4701391"/>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45.png"/><Relationship Id="rId5" Type="http://schemas.openxmlformats.org/officeDocument/2006/relationships/image" Target="../media/image44.png"/><Relationship Id="rId6" Type="http://schemas.openxmlformats.org/officeDocument/2006/relationships/image" Target="../media/image43.png"/><Relationship Id="rId7" Type="http://schemas.openxmlformats.org/officeDocument/2006/relationships/image" Target="../media/image49.png"/><Relationship Id="rId8"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0.png"/><Relationship Id="rId6" Type="http://schemas.openxmlformats.org/officeDocument/2006/relationships/image" Target="../media/image53.png"/><Relationship Id="rId7" Type="http://schemas.openxmlformats.org/officeDocument/2006/relationships/image" Target="../media/image48.png"/><Relationship Id="rId8"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7.png"/><Relationship Id="rId4" Type="http://schemas.openxmlformats.org/officeDocument/2006/relationships/image" Target="../media/image54.png"/><Relationship Id="rId5" Type="http://schemas.openxmlformats.org/officeDocument/2006/relationships/image" Target="../media/image52.png"/><Relationship Id="rId6" Type="http://schemas.openxmlformats.org/officeDocument/2006/relationships/image" Target="../media/image55.png"/><Relationship Id="rId7" Type="http://schemas.openxmlformats.org/officeDocument/2006/relationships/image" Target="../media/image59.png"/><Relationship Id="rId8"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60.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www.nrel.gov/docs/fy20osti/75209.pdf" TargetMode="External"/><Relationship Id="rId4" Type="http://schemas.openxmlformats.org/officeDocument/2006/relationships/hyperlink" Target="https://www.sciencedirect.com/science/article/pii/S0034425721002054#section-cited-by" TargetMode="External"/><Relationship Id="rId5" Type="http://schemas.openxmlformats.org/officeDocument/2006/relationships/image" Target="../media/image2.png"/><Relationship Id="rId6" Type="http://schemas.openxmlformats.org/officeDocument/2006/relationships/image" Target="../media/image3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6.png"/><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12.png"/><Relationship Id="rId8" Type="http://schemas.openxmlformats.org/officeDocument/2006/relationships/image" Target="../media/image19.png"/></Relationships>
</file>

<file path=ppt/slides/_rels/slide6.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26.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1.pn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0"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4.png"/><Relationship Id="rId7" Type="http://schemas.openxmlformats.org/officeDocument/2006/relationships/image" Target="../media/image28.png"/><Relationship Id="rId8"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41.png"/><Relationship Id="rId7" Type="http://schemas.openxmlformats.org/officeDocument/2006/relationships/image" Target="../media/image33.png"/><Relationship Id="rId8"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161475"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500"/>
              <a:t>RUWRF 3km Four-Year Wind Energy Analysis</a:t>
            </a:r>
            <a:endParaRPr b="1" sz="2500"/>
          </a:p>
          <a:p>
            <a:pPr indent="0" lvl="0" marL="0" rtl="0" algn="ctr">
              <a:spcBef>
                <a:spcPts val="0"/>
              </a:spcBef>
              <a:spcAft>
                <a:spcPts val="0"/>
              </a:spcAft>
              <a:buClr>
                <a:schemeClr val="dk1"/>
              </a:buClr>
              <a:buSzPts val="990"/>
              <a:buFont typeface="Arial"/>
              <a:buNone/>
            </a:pPr>
            <a:r>
              <a:rPr b="1" lang="en" sz="2500"/>
              <a:t>OCS-A 0538 (39.718N, 73.170W)</a:t>
            </a:r>
            <a:endParaRPr b="1" sz="2500"/>
          </a:p>
        </p:txBody>
      </p:sp>
      <p:pic>
        <p:nvPicPr>
          <p:cNvPr id="59" name="Google Shape;59;p14"/>
          <p:cNvPicPr preferRelativeResize="0"/>
          <p:nvPr/>
        </p:nvPicPr>
        <p:blipFill rotWithShape="1">
          <a:blip r:embed="rId3">
            <a:alphaModFix/>
          </a:blip>
          <a:srcRect b="396" l="0" r="0" t="406"/>
          <a:stretch/>
        </p:blipFill>
        <p:spPr>
          <a:xfrm>
            <a:off x="2212400" y="931175"/>
            <a:ext cx="4418749" cy="3963276"/>
          </a:xfrm>
          <a:prstGeom prst="rect">
            <a:avLst/>
          </a:prstGeom>
          <a:noFill/>
          <a:ln>
            <a:noFill/>
          </a:ln>
        </p:spPr>
      </p:pic>
      <p:sp>
        <p:nvSpPr>
          <p:cNvPr id="60" name="Google Shape;60;p14"/>
          <p:cNvSpPr/>
          <p:nvPr/>
        </p:nvSpPr>
        <p:spPr>
          <a:xfrm>
            <a:off x="5130325" y="2752325"/>
            <a:ext cx="144300" cy="153300"/>
          </a:xfrm>
          <a:prstGeom prst="star5">
            <a:avLst>
              <a:gd fmla="val 19098" name="adj"/>
              <a:gd fmla="val 105146" name="hf"/>
              <a:gd fmla="val 110557" name="vf"/>
            </a:avLst>
          </a:prstGeom>
          <a:solidFill>
            <a:srgbClr val="FFFF00"/>
          </a:solidFill>
          <a:ln cap="flat" cmpd="sng" w="9525">
            <a:solidFill>
              <a:srgbClr val="000000"/>
            </a:solidFill>
            <a:prstDash val="solid"/>
            <a:round/>
            <a:headEnd len="sm" w="sm" type="none"/>
            <a:tailEnd len="sm" w="sm" type="none"/>
          </a:ln>
          <a:effectLst>
            <a:outerShdw blurRad="100013" rotWithShape="0" algn="bl">
              <a:srgbClr val="FFFF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3"/>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77" name="Google Shape;177;p23"/>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78" name="Google Shape;178;p23"/>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79" name="Google Shape;179;p23"/>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80" name="Google Shape;180;p23"/>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81" name="Google Shape;181;p23"/>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82" name="Google Shape;182;p23"/>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Spring</a:t>
            </a:r>
            <a:endParaRPr b="1" sz="1912" u="sng"/>
          </a:p>
        </p:txBody>
      </p:sp>
      <p:sp>
        <p:nvSpPr>
          <p:cNvPr id="183" name="Google Shape;183;p23"/>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84" name="Google Shape;184;p23"/>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85" name="Google Shape;185;p23"/>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March</a:t>
            </a:r>
            <a:endParaRPr b="1" sz="1312">
              <a:solidFill>
                <a:srgbClr val="5F5F5F"/>
              </a:solidFill>
            </a:endParaRPr>
          </a:p>
        </p:txBody>
      </p:sp>
      <p:sp>
        <p:nvSpPr>
          <p:cNvPr id="186" name="Google Shape;186;p23"/>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April</a:t>
            </a:r>
            <a:endParaRPr b="1" sz="1312">
              <a:solidFill>
                <a:srgbClr val="5F5F5F"/>
              </a:solidFill>
            </a:endParaRPr>
          </a:p>
        </p:txBody>
      </p:sp>
      <p:sp>
        <p:nvSpPr>
          <p:cNvPr id="187" name="Google Shape;187;p23"/>
          <p:cNvSpPr txBox="1"/>
          <p:nvPr>
            <p:ph type="ctrTitle"/>
          </p:nvPr>
        </p:nvSpPr>
        <p:spPr>
          <a:xfrm>
            <a:off x="562735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May</a:t>
            </a:r>
            <a:endParaRPr b="1" sz="1312">
              <a:solidFill>
                <a:srgbClr val="5F5F5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4"/>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93" name="Google Shape;193;p24"/>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94" name="Google Shape;194;p24"/>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95" name="Google Shape;195;p24"/>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96" name="Google Shape;196;p24"/>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97" name="Google Shape;197;p24"/>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98" name="Google Shape;198;p24"/>
          <p:cNvSpPr txBox="1"/>
          <p:nvPr>
            <p:ph type="ctrTitle"/>
          </p:nvPr>
        </p:nvSpPr>
        <p:spPr>
          <a:xfrm>
            <a:off x="-3627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Summer</a:t>
            </a:r>
            <a:endParaRPr b="1" sz="1912" u="sng"/>
          </a:p>
        </p:txBody>
      </p:sp>
      <p:sp>
        <p:nvSpPr>
          <p:cNvPr id="199" name="Google Shape;199;p24"/>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00" name="Google Shape;200;p24"/>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01" name="Google Shape;201;p24"/>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June</a:t>
            </a:r>
            <a:endParaRPr b="1" sz="1312">
              <a:solidFill>
                <a:srgbClr val="5F5F5F"/>
              </a:solidFill>
            </a:endParaRPr>
          </a:p>
        </p:txBody>
      </p:sp>
      <p:sp>
        <p:nvSpPr>
          <p:cNvPr id="202" name="Google Shape;202;p24"/>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July</a:t>
            </a:r>
            <a:endParaRPr b="1" sz="1312">
              <a:solidFill>
                <a:srgbClr val="5F5F5F"/>
              </a:solidFill>
            </a:endParaRPr>
          </a:p>
        </p:txBody>
      </p:sp>
      <p:sp>
        <p:nvSpPr>
          <p:cNvPr id="203" name="Google Shape;203;p24"/>
          <p:cNvSpPr txBox="1"/>
          <p:nvPr>
            <p:ph type="ctrTitle"/>
          </p:nvPr>
        </p:nvSpPr>
        <p:spPr>
          <a:xfrm>
            <a:off x="551307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August</a:t>
            </a:r>
            <a:endParaRPr b="1" sz="1312">
              <a:solidFill>
                <a:srgbClr val="5F5F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5"/>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209" name="Google Shape;209;p25"/>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210" name="Google Shape;210;p25"/>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211" name="Google Shape;211;p25"/>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212" name="Google Shape;212;p25"/>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213" name="Google Shape;213;p25"/>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214" name="Google Shape;214;p25"/>
          <p:cNvSpPr txBox="1"/>
          <p:nvPr>
            <p:ph type="ctrTitle"/>
          </p:nvPr>
        </p:nvSpPr>
        <p:spPr>
          <a:xfrm>
            <a:off x="-5382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Fall</a:t>
            </a:r>
            <a:endParaRPr b="1" sz="1912" u="sng"/>
          </a:p>
        </p:txBody>
      </p:sp>
      <p:sp>
        <p:nvSpPr>
          <p:cNvPr id="215" name="Google Shape;215;p25"/>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16" name="Google Shape;216;p25"/>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17" name="Google Shape;217;p25"/>
          <p:cNvSpPr txBox="1"/>
          <p:nvPr>
            <p:ph type="ctrTitle"/>
          </p:nvPr>
        </p:nvSpPr>
        <p:spPr>
          <a:xfrm>
            <a:off x="899055" y="-172750"/>
            <a:ext cx="13116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September</a:t>
            </a:r>
            <a:endParaRPr b="1" sz="1312">
              <a:solidFill>
                <a:srgbClr val="5F5F5F"/>
              </a:solidFill>
            </a:endParaRPr>
          </a:p>
        </p:txBody>
      </p:sp>
      <p:sp>
        <p:nvSpPr>
          <p:cNvPr id="218" name="Google Shape;218;p25"/>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October</a:t>
            </a:r>
            <a:endParaRPr b="1" sz="1312">
              <a:solidFill>
                <a:srgbClr val="5F5F5F"/>
              </a:solidFill>
            </a:endParaRPr>
          </a:p>
        </p:txBody>
      </p:sp>
      <p:sp>
        <p:nvSpPr>
          <p:cNvPr id="219" name="Google Shape;219;p25"/>
          <p:cNvSpPr txBox="1"/>
          <p:nvPr>
            <p:ph type="ctrTitle"/>
          </p:nvPr>
        </p:nvSpPr>
        <p:spPr>
          <a:xfrm>
            <a:off x="538352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November</a:t>
            </a:r>
            <a:endParaRPr b="1" sz="1312">
              <a:solidFill>
                <a:srgbClr val="5F5F5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6"/>
          <p:cNvPicPr preferRelativeResize="0"/>
          <p:nvPr/>
        </p:nvPicPr>
        <p:blipFill rotWithShape="1">
          <a:blip r:embed="rId3">
            <a:alphaModFix/>
          </a:blip>
          <a:srcRect b="0" l="0" r="0" t="0"/>
          <a:stretch/>
        </p:blipFill>
        <p:spPr>
          <a:xfrm>
            <a:off x="4988950" y="1649537"/>
            <a:ext cx="3493974" cy="3493974"/>
          </a:xfrm>
          <a:prstGeom prst="rect">
            <a:avLst/>
          </a:prstGeom>
          <a:noFill/>
          <a:ln>
            <a:noFill/>
          </a:ln>
        </p:spPr>
      </p:pic>
      <p:pic>
        <p:nvPicPr>
          <p:cNvPr id="225" name="Google Shape;225;p26"/>
          <p:cNvPicPr preferRelativeResize="0"/>
          <p:nvPr/>
        </p:nvPicPr>
        <p:blipFill rotWithShape="1">
          <a:blip r:embed="rId4">
            <a:alphaModFix/>
          </a:blip>
          <a:srcRect b="0" l="0" r="0" t="0"/>
          <a:stretch/>
        </p:blipFill>
        <p:spPr>
          <a:xfrm>
            <a:off x="697900" y="1691200"/>
            <a:ext cx="3410625" cy="3410625"/>
          </a:xfrm>
          <a:prstGeom prst="rect">
            <a:avLst/>
          </a:prstGeom>
          <a:noFill/>
          <a:ln>
            <a:noFill/>
          </a:ln>
        </p:spPr>
      </p:pic>
      <p:sp>
        <p:nvSpPr>
          <p:cNvPr id="226" name="Google Shape;226;p26"/>
          <p:cNvSpPr txBox="1"/>
          <p:nvPr/>
        </p:nvSpPr>
        <p:spPr>
          <a:xfrm>
            <a:off x="697900" y="564675"/>
            <a:ext cx="8082000" cy="69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solidFill>
                  <a:schemeClr val="dk1"/>
                </a:solidFill>
              </a:rPr>
              <a:t>Wind and Power roses for each individual month throughout the 4-year dataset can be viewed and downloaded in the “Monthly Roses” folder</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p:txBody>
      </p:sp>
      <p:sp>
        <p:nvSpPr>
          <p:cNvPr id="227" name="Google Shape;227;p26"/>
          <p:cNvSpPr txBox="1"/>
          <p:nvPr/>
        </p:nvSpPr>
        <p:spPr>
          <a:xfrm>
            <a:off x="9144" y="-6325"/>
            <a:ext cx="9144000" cy="439800"/>
          </a:xfrm>
          <a:prstGeom prst="rect">
            <a:avLst/>
          </a:prstGeom>
          <a:solidFill>
            <a:srgbClr val="D8D8D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 		 	</a:t>
            </a:r>
            <a:r>
              <a:rPr b="1" lang="en" sz="2000"/>
              <a:t>		</a:t>
            </a:r>
            <a:r>
              <a:rPr lang="en" sz="2000"/>
              <a:t>Individual Month Wind and Power Roses</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t>
            </a:r>
            <a:endParaRPr/>
          </a:p>
        </p:txBody>
      </p:sp>
      <p:pic>
        <p:nvPicPr>
          <p:cNvPr id="233" name="Google Shape;233;p27"/>
          <p:cNvPicPr preferRelativeResize="0"/>
          <p:nvPr/>
        </p:nvPicPr>
        <p:blipFill rotWithShape="1">
          <a:blip r:embed="rId3">
            <a:alphaModFix/>
          </a:blip>
          <a:srcRect b="0" l="0" r="0" t="0"/>
          <a:stretch/>
        </p:blipFill>
        <p:spPr>
          <a:xfrm>
            <a:off x="1220199" y="434576"/>
            <a:ext cx="7065124" cy="4708926"/>
          </a:xfrm>
          <a:prstGeom prst="rect">
            <a:avLst/>
          </a:prstGeom>
          <a:noFill/>
          <a:ln>
            <a:noFill/>
          </a:ln>
        </p:spPr>
      </p:pic>
      <p:sp>
        <p:nvSpPr>
          <p:cNvPr id="234" name="Google Shape;234;p27"/>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Wind Speed Estimates</a:t>
            </a:r>
            <a:endParaRPr sz="2000"/>
          </a:p>
        </p:txBody>
      </p:sp>
      <p:sp>
        <p:nvSpPr>
          <p:cNvPr id="235" name="Google Shape;235;p27"/>
          <p:cNvSpPr txBox="1"/>
          <p:nvPr/>
        </p:nvSpPr>
        <p:spPr>
          <a:xfrm rot="-2547665">
            <a:off x="39281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txBox="1"/>
          <p:nvPr/>
        </p:nvSpPr>
        <p:spPr>
          <a:xfrm rot="-2547665">
            <a:off x="54030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txBox="1"/>
          <p:nvPr/>
        </p:nvSpPr>
        <p:spPr>
          <a:xfrm rot="-2547665">
            <a:off x="68779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8"/>
          <p:cNvPicPr preferRelativeResize="0"/>
          <p:nvPr/>
        </p:nvPicPr>
        <p:blipFill rotWithShape="1">
          <a:blip r:embed="rId3">
            <a:alphaModFix/>
          </a:blip>
          <a:srcRect b="0" l="0" r="0" t="0"/>
          <a:stretch/>
        </p:blipFill>
        <p:spPr>
          <a:xfrm>
            <a:off x="1101076" y="516713"/>
            <a:ext cx="6941850" cy="4626777"/>
          </a:xfrm>
          <a:prstGeom prst="rect">
            <a:avLst/>
          </a:prstGeom>
          <a:noFill/>
          <a:ln>
            <a:noFill/>
          </a:ln>
        </p:spPr>
      </p:pic>
      <p:sp>
        <p:nvSpPr>
          <p:cNvPr id="243" name="Google Shape;243;p28"/>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457200" lvl="0" marL="1371600" rtl="0" algn="l">
              <a:spcBef>
                <a:spcPts val="0"/>
              </a:spcBef>
              <a:spcAft>
                <a:spcPts val="1200"/>
              </a:spcAft>
              <a:buClr>
                <a:schemeClr val="dk1"/>
              </a:buClr>
              <a:buSzPts val="1100"/>
              <a:buFont typeface="Arial"/>
              <a:buNone/>
            </a:pPr>
            <a:r>
              <a:rPr lang="en" sz="2000">
                <a:solidFill>
                  <a:schemeClr val="dk1"/>
                </a:solidFill>
              </a:rPr>
              <a:t>Seasonal Hub-height (160m) Power Estimates</a:t>
            </a:r>
            <a:endParaRPr sz="2000"/>
          </a:p>
        </p:txBody>
      </p:sp>
      <p:sp>
        <p:nvSpPr>
          <p:cNvPr id="244" name="Google Shape;244;p28"/>
          <p:cNvSpPr txBox="1"/>
          <p:nvPr/>
        </p:nvSpPr>
        <p:spPr>
          <a:xfrm rot="-2547665">
            <a:off x="3782130"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txBox="1"/>
          <p:nvPr/>
        </p:nvSpPr>
        <p:spPr>
          <a:xfrm rot="-2547665">
            <a:off x="52083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txBox="1"/>
          <p:nvPr/>
        </p:nvSpPr>
        <p:spPr>
          <a:xfrm rot="-2547665">
            <a:off x="66670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9"/>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Annual Power (15MW) and Wind Speed Heatmaps</a:t>
            </a:r>
            <a:r>
              <a:rPr lang="en" sz="2300"/>
              <a:t> </a:t>
            </a:r>
            <a:endParaRPr sz="2300"/>
          </a:p>
        </p:txBody>
      </p:sp>
      <p:pic>
        <p:nvPicPr>
          <p:cNvPr id="252" name="Google Shape;252;p29"/>
          <p:cNvPicPr preferRelativeResize="0"/>
          <p:nvPr/>
        </p:nvPicPr>
        <p:blipFill rotWithShape="1">
          <a:blip r:embed="rId3">
            <a:alphaModFix/>
          </a:blip>
          <a:srcRect b="0" l="0" r="0" t="0"/>
          <a:stretch/>
        </p:blipFill>
        <p:spPr>
          <a:xfrm>
            <a:off x="152400" y="591300"/>
            <a:ext cx="4293852" cy="4293852"/>
          </a:xfrm>
          <a:prstGeom prst="rect">
            <a:avLst/>
          </a:prstGeom>
          <a:noFill/>
          <a:ln>
            <a:noFill/>
          </a:ln>
        </p:spPr>
      </p:pic>
      <p:pic>
        <p:nvPicPr>
          <p:cNvPr id="253" name="Google Shape;253;p29"/>
          <p:cNvPicPr preferRelativeResize="0"/>
          <p:nvPr/>
        </p:nvPicPr>
        <p:blipFill rotWithShape="1">
          <a:blip r:embed="rId4">
            <a:alphaModFix/>
          </a:blip>
          <a:srcRect b="0" l="0" r="0" t="0"/>
          <a:stretch/>
        </p:blipFill>
        <p:spPr>
          <a:xfrm>
            <a:off x="4598652" y="591300"/>
            <a:ext cx="4392950" cy="439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Wind Speed Variability (160m)</a:t>
            </a:r>
            <a:r>
              <a:rPr lang="en" sz="2300"/>
              <a:t> </a:t>
            </a:r>
            <a:endParaRPr sz="2300"/>
          </a:p>
        </p:txBody>
      </p:sp>
      <p:pic>
        <p:nvPicPr>
          <p:cNvPr id="259" name="Google Shape;259;p30"/>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Power Variability (160m)</a:t>
            </a:r>
            <a:r>
              <a:rPr lang="en" sz="2300"/>
              <a:t> </a:t>
            </a:r>
            <a:endParaRPr sz="2300"/>
          </a:p>
        </p:txBody>
      </p:sp>
      <p:pic>
        <p:nvPicPr>
          <p:cNvPr id="265" name="Google Shape;265;p31"/>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Wind Speed Variability (160m)</a:t>
            </a:r>
            <a:r>
              <a:rPr lang="en" sz="2600"/>
              <a:t> </a:t>
            </a:r>
            <a:endParaRPr sz="2600"/>
          </a:p>
        </p:txBody>
      </p:sp>
      <p:pic>
        <p:nvPicPr>
          <p:cNvPr id="271" name="Google Shape;271;p32"/>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0" y="-8"/>
            <a:ext cx="9144000" cy="377100"/>
          </a:xfrm>
          <a:prstGeom prst="rect">
            <a:avLst/>
          </a:prstGeom>
          <a:solidFill>
            <a:srgbClr val="D9D9D9"/>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dk1"/>
                </a:solidFill>
                <a:latin typeface="Calibri"/>
                <a:ea typeface="Calibri"/>
                <a:cs typeface="Calibri"/>
                <a:sym typeface="Calibri"/>
              </a:rPr>
              <a:t>RUCOOL NJBPU Project Overview</a:t>
            </a:r>
            <a:r>
              <a:rPr b="1" i="0" lang="en" sz="2000" u="none" cap="none" strike="noStrike">
                <a:solidFill>
                  <a:schemeClr val="dk1"/>
                </a:solidFill>
                <a:latin typeface="Calibri"/>
                <a:ea typeface="Calibri"/>
                <a:cs typeface="Calibri"/>
                <a:sym typeface="Calibri"/>
              </a:rPr>
              <a:t> – </a:t>
            </a:r>
            <a:r>
              <a:rPr b="1" i="1" lang="en" sz="2000" u="none" cap="none" strike="noStrike">
                <a:solidFill>
                  <a:schemeClr val="dk1"/>
                </a:solidFill>
                <a:latin typeface="Calibri"/>
                <a:ea typeface="Calibri"/>
                <a:cs typeface="Calibri"/>
                <a:sym typeface="Calibri"/>
              </a:rPr>
              <a:t>The Coastal Ocean impacts New Jersey’s Weather</a:t>
            </a:r>
            <a:endParaRPr sz="2000"/>
          </a:p>
        </p:txBody>
      </p:sp>
      <p:sp>
        <p:nvSpPr>
          <p:cNvPr id="67" name="Google Shape;67;p15"/>
          <p:cNvSpPr txBox="1"/>
          <p:nvPr/>
        </p:nvSpPr>
        <p:spPr>
          <a:xfrm>
            <a:off x="3271875" y="447825"/>
            <a:ext cx="5824500" cy="4805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chemeClr val="dk1"/>
                </a:solidFill>
                <a:latin typeface="Calibri"/>
                <a:ea typeface="Calibri"/>
                <a:cs typeface="Calibri"/>
                <a:sym typeface="Calibri"/>
              </a:rPr>
              <a:t>RUCOOL – NJBPU Project Fast Facts:</a:t>
            </a:r>
            <a:endParaRPr b="1"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Model simulations generated using RUWRF – “</a:t>
            </a:r>
            <a:r>
              <a:rPr i="1" lang="en" sz="1100" u="none" cap="none" strike="noStrike">
                <a:solidFill>
                  <a:schemeClr val="dk1"/>
                </a:solidFill>
                <a:latin typeface="Calibri"/>
                <a:ea typeface="Calibri"/>
                <a:cs typeface="Calibri"/>
                <a:sym typeface="Calibri"/>
              </a:rPr>
              <a:t>digital twin” approach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Evaluated by and optimized with NREL in 2019 (</a:t>
            </a:r>
            <a:r>
              <a:rPr i="0" lang="en"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NREL Report</a:t>
            </a:r>
            <a:r>
              <a:rPr i="0" lang="en" sz="1100" u="none" cap="none" strike="noStrike">
                <a:solidFill>
                  <a:schemeClr val="dk1"/>
                </a:solidFill>
                <a:latin typeface="Calibri"/>
                <a:ea typeface="Calibri"/>
                <a:cs typeface="Calibri"/>
                <a:sym typeface="Calibri"/>
              </a:rPr>
              <a:t>)</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Validation documents performance equivalent to or better than evolving national products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Full 4-D dataset is available for applications and research</a:t>
            </a:r>
            <a:endParaRPr i="0" sz="1100" u="none" cap="none" strike="noStrike">
              <a:solidFill>
                <a:schemeClr val="dk1"/>
              </a:solidFill>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4+ year dataset for 3km grid (Dec 2018 - Feb 2023)</a:t>
            </a:r>
            <a:endParaRPr sz="1100">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RUWRF Key Features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Triple nested (9 km, 3 km, 1 km) within U.S. global model</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Sea Surface Temperature boundary condition generated by RUCOOL using state-of-the-art satellite systems (</a:t>
            </a:r>
            <a:r>
              <a:rPr i="0" lang="en" sz="1100" u="sng" cap="none" strike="noStrike">
                <a:solidFill>
                  <a:schemeClr val="dk1"/>
                </a:solidFill>
                <a:latin typeface="Calibri"/>
                <a:ea typeface="Calibri"/>
                <a:cs typeface="Calibri"/>
                <a:sym typeface="Calibri"/>
                <a:hlinkClick r:id="rId4">
                  <a:extLst>
                    <a:ext uri="{A12FA001-AC4F-418D-AE19-62706E023703}">
                      <ahyp:hlinkClr val="tx"/>
                    </a:ext>
                  </a:extLst>
                </a:hlinkClick>
              </a:rPr>
              <a:t>Murphy et al., 2021</a:t>
            </a:r>
            <a:r>
              <a:rPr i="0" lang="en" sz="1100" u="none" cap="none" strike="noStrik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GOES upwelling-preserving SST input: http://ruwrf-archive.marine.rutgers.edu/erddap/griddap/goes_24h_composite.graph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Accounts for essential ocean features (upwelling) and essential atmospheric structures (seabreeze)</a:t>
            </a:r>
            <a:endParaRPr i="0" sz="1100" u="none" cap="none" strike="noStrike">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34950" lvl="0" marL="3429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model output used in the following figures is extracted from a single gridpoint (Star) in the middle of your lease area at 160 meters, the approximate 15 MW wind turbine hub height.</a:t>
            </a:r>
            <a:endParaRPr sz="1100">
              <a:solidFill>
                <a:schemeClr val="dk1"/>
              </a:solidFill>
              <a:latin typeface="Calibri"/>
              <a:ea typeface="Calibri"/>
              <a:cs typeface="Calibri"/>
              <a:sym typeface="Calibri"/>
            </a:endParaRPr>
          </a:p>
          <a:p>
            <a:pPr indent="-234950" lvl="1" marL="685800" rtl="0" algn="l">
              <a:spcBef>
                <a:spcPts val="1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Power production calculated from estimated wind speed using a 15 MW NREL Power curve </a:t>
            </a:r>
            <a:r>
              <a:rPr lang="en" sz="1000">
                <a:solidFill>
                  <a:schemeClr val="dk1"/>
                </a:solidFill>
                <a:latin typeface="Calibri"/>
                <a:ea typeface="Calibri"/>
                <a:cs typeface="Calibri"/>
                <a:sym typeface="Calibri"/>
              </a:rPr>
              <a:t>(https://github.com/NREL/turbine-models/blob/master/Offshore/IEA_15MW_240_RWT.csv)</a:t>
            </a:r>
            <a:endParaRPr sz="10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p:txBody>
      </p:sp>
      <p:pic>
        <p:nvPicPr>
          <p:cNvPr descr="https://rucool.marine.rutgers.edu/windenergy/ru-wrf/images/daily/sst-input/2022/4panel/3km/202208/zoom_in/ru-wrf_3km_sst_bight_20220815.png" id="68" name="Google Shape;68;p15"/>
          <p:cNvPicPr preferRelativeResize="0"/>
          <p:nvPr/>
        </p:nvPicPr>
        <p:blipFill rotWithShape="1">
          <a:blip r:embed="rId5">
            <a:alphaModFix/>
          </a:blip>
          <a:srcRect b="5955" l="50242" r="6807" t="50891"/>
          <a:stretch/>
        </p:blipFill>
        <p:spPr>
          <a:xfrm>
            <a:off x="157700" y="2821750"/>
            <a:ext cx="2686977" cy="2320224"/>
          </a:xfrm>
          <a:prstGeom prst="rect">
            <a:avLst/>
          </a:prstGeom>
          <a:noFill/>
          <a:ln>
            <a:noFill/>
          </a:ln>
        </p:spPr>
      </p:pic>
      <p:pic>
        <p:nvPicPr>
          <p:cNvPr id="69" name="Google Shape;69;p15"/>
          <p:cNvPicPr preferRelativeResize="0"/>
          <p:nvPr/>
        </p:nvPicPr>
        <p:blipFill rotWithShape="1">
          <a:blip r:embed="rId6">
            <a:alphaModFix/>
          </a:blip>
          <a:srcRect b="5576" l="11285" r="12256" t="8763"/>
          <a:stretch/>
        </p:blipFill>
        <p:spPr>
          <a:xfrm>
            <a:off x="0" y="377100"/>
            <a:ext cx="3002372" cy="24446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Power Variability (160m)</a:t>
            </a:r>
            <a:r>
              <a:rPr lang="en" sz="2600"/>
              <a:t> </a:t>
            </a:r>
            <a:endParaRPr sz="2600"/>
          </a:p>
        </p:txBody>
      </p:sp>
      <p:pic>
        <p:nvPicPr>
          <p:cNvPr id="277" name="Google Shape;277;p33"/>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Wind Speed Variability (160m) by Individual Month</a:t>
            </a:r>
            <a:r>
              <a:rPr lang="en" sz="2300"/>
              <a:t> </a:t>
            </a:r>
            <a:endParaRPr sz="2300"/>
          </a:p>
        </p:txBody>
      </p:sp>
      <p:pic>
        <p:nvPicPr>
          <p:cNvPr id="283" name="Google Shape;283;p34"/>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5"/>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Power Variability (160m) by Individual Month</a:t>
            </a:r>
            <a:r>
              <a:rPr lang="en" sz="2300"/>
              <a:t> </a:t>
            </a:r>
            <a:endParaRPr sz="2300"/>
          </a:p>
        </p:txBody>
      </p:sp>
      <p:pic>
        <p:nvPicPr>
          <p:cNvPr id="289" name="Google Shape;289;p35"/>
          <p:cNvPicPr preferRelativeResize="0"/>
          <p:nvPr/>
        </p:nvPicPr>
        <p:blipFill rotWithShape="1">
          <a:blip r:embed="rId3">
            <a:alphaModFix/>
          </a:blip>
          <a:srcRect b="0" l="0" r="0" t="0"/>
          <a:stretch/>
        </p:blipFill>
        <p:spPr>
          <a:xfrm>
            <a:off x="996375" y="602100"/>
            <a:ext cx="6996175" cy="4197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3" name="Shape 293"/>
        <p:cNvGrpSpPr/>
        <p:nvPr/>
      </p:nvGrpSpPr>
      <p:grpSpPr>
        <a:xfrm>
          <a:off x="0" y="0"/>
          <a:ext cx="0" cy="0"/>
          <a:chOff x="0" y="0"/>
          <a:chExt cx="0" cy="0"/>
        </a:xfrm>
      </p:grpSpPr>
      <p:sp>
        <p:nvSpPr>
          <p:cNvPr id="294" name="Google Shape;294;p36"/>
          <p:cNvSpPr txBox="1"/>
          <p:nvPr>
            <p:ph type="title"/>
          </p:nvPr>
        </p:nvSpPr>
        <p:spPr>
          <a:xfrm>
            <a:off x="270450" y="270125"/>
            <a:ext cx="8603100" cy="4378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For Questions and Concerns about the figures and data please feel free to contact 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Email: </a:t>
            </a:r>
            <a:r>
              <a:rPr lang="en">
                <a:solidFill>
                  <a:srgbClr val="0000FF"/>
                </a:solidFill>
              </a:rPr>
              <a:t>offshorewind@marine.rutgers.edu</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11788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3580"/>
              <a:t>RUWRF Seasonal Wind (top row) and Power (bottom row) Roses Grouped by Year at Hub-height (160m)</a:t>
            </a:r>
            <a:endParaRPr sz="35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80" name="Google Shape;80;p17"/>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81" name="Google Shape;81;p17"/>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82" name="Google Shape;82;p17"/>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83" name="Google Shape;83;p17"/>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84" name="Google Shape;84;p17"/>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85" name="Google Shape;85;p17"/>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86" name="Google Shape;86;p17"/>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87" name="Google Shape;87;p17"/>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2019</a:t>
            </a:r>
            <a:endParaRPr b="1" sz="2212" u="sng"/>
          </a:p>
        </p:txBody>
      </p:sp>
      <p:sp>
        <p:nvSpPr>
          <p:cNvPr id="88" name="Google Shape;88;p17"/>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89" name="Google Shape;89;p17"/>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90" name="Google Shape;90;p17"/>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91" name="Google Shape;91;p17"/>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92" name="Google Shape;92;p17"/>
          <p:cNvSpPr txBox="1"/>
          <p:nvPr>
            <p:ph type="ctrTitle"/>
          </p:nvPr>
        </p:nvSpPr>
        <p:spPr>
          <a:xfrm>
            <a:off x="4963199" y="-129875"/>
            <a:ext cx="15633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93" name="Google Shape;93;p17"/>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00" name="Google Shape;100;p18"/>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01" name="Google Shape;101;p18"/>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02" name="Google Shape;102;p18"/>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03" name="Google Shape;103;p18"/>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04" name="Google Shape;104;p18"/>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05" name="Google Shape;105;p18"/>
          <p:cNvPicPr preferRelativeResize="0"/>
          <p:nvPr/>
        </p:nvPicPr>
        <p:blipFill rotWithShape="1">
          <a:blip r:embed="rId8">
            <a:alphaModFix/>
          </a:blip>
          <a:srcRect b="0" l="0" r="0" t="0"/>
          <a:stretch/>
        </p:blipFill>
        <p:spPr>
          <a:xfrm>
            <a:off x="6700350" y="2699850"/>
            <a:ext cx="2443650" cy="2443650"/>
          </a:xfrm>
          <a:prstGeom prst="rect">
            <a:avLst/>
          </a:prstGeom>
          <a:noFill/>
          <a:ln>
            <a:noFill/>
          </a:ln>
        </p:spPr>
      </p:pic>
      <p:sp>
        <p:nvSpPr>
          <p:cNvPr id="106" name="Google Shape;106;p18"/>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2020</a:t>
            </a:r>
            <a:endParaRPr b="1" sz="2212" u="sng"/>
          </a:p>
        </p:txBody>
      </p:sp>
      <p:sp>
        <p:nvSpPr>
          <p:cNvPr id="107" name="Google Shape;107;p18"/>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08" name="Google Shape;108;p18"/>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09" name="Google Shape;109;p18"/>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10" name="Google Shape;110;p18"/>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11" name="Google Shape;111;p18"/>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12" name="Google Shape;112;p18"/>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9"/>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18" name="Google Shape;118;p19"/>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19" name="Google Shape;119;p19"/>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20" name="Google Shape;120;p19"/>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21" name="Google Shape;121;p19"/>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22" name="Google Shape;122;p19"/>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23" name="Google Shape;123;p19"/>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24" name="Google Shape;124;p19"/>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25" name="Google Shape;125;p19"/>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2021</a:t>
            </a:r>
            <a:endParaRPr b="1" sz="2212" u="sng"/>
          </a:p>
        </p:txBody>
      </p:sp>
      <p:sp>
        <p:nvSpPr>
          <p:cNvPr id="126" name="Google Shape;126;p19"/>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27" name="Google Shape;127;p19"/>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28" name="Google Shape;128;p19"/>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29" name="Google Shape;129;p19"/>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30" name="Google Shape;130;p19"/>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31" name="Google Shape;131;p19"/>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0"/>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37" name="Google Shape;137;p20"/>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38" name="Google Shape;138;p20"/>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39" name="Google Shape;139;p20"/>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40" name="Google Shape;140;p20"/>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41" name="Google Shape;141;p20"/>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42" name="Google Shape;142;p20"/>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43" name="Google Shape;143;p20"/>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44" name="Google Shape;144;p20"/>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2022</a:t>
            </a:r>
            <a:endParaRPr b="1" sz="2212" u="sng"/>
          </a:p>
        </p:txBody>
      </p:sp>
      <p:sp>
        <p:nvSpPr>
          <p:cNvPr id="145" name="Google Shape;145;p20"/>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46" name="Google Shape;146;p20"/>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47" name="Google Shape;147;p20"/>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48" name="Google Shape;148;p20"/>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49" name="Google Shape;149;p20"/>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50" name="Google Shape;150;p20"/>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sp>
        <p:nvSpPr>
          <p:cNvPr id="155" name="Google Shape;155;p21"/>
          <p:cNvSpPr txBox="1"/>
          <p:nvPr>
            <p:ph type="ctrTitle"/>
          </p:nvPr>
        </p:nvSpPr>
        <p:spPr>
          <a:xfrm>
            <a:off x="351083" y="12548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580"/>
              <a:t>Four-year Monthly Aggregated </a:t>
            </a:r>
            <a:endParaRPr sz="3580"/>
          </a:p>
          <a:p>
            <a:pPr indent="0" lvl="0" marL="0" rtl="0" algn="ctr">
              <a:spcBef>
                <a:spcPts val="0"/>
              </a:spcBef>
              <a:spcAft>
                <a:spcPts val="0"/>
              </a:spcAft>
              <a:buSzPts val="990"/>
              <a:buNone/>
            </a:pPr>
            <a:r>
              <a:rPr lang="en" sz="3580"/>
              <a:t>Wind (top row) &amp; Power (bottom row)</a:t>
            </a:r>
            <a:endParaRPr sz="3580"/>
          </a:p>
          <a:p>
            <a:pPr indent="0" lvl="0" marL="0" rtl="0" algn="ctr">
              <a:spcBef>
                <a:spcPts val="0"/>
              </a:spcBef>
              <a:spcAft>
                <a:spcPts val="0"/>
              </a:spcAft>
              <a:buSzPts val="990"/>
              <a:buNone/>
            </a:pPr>
            <a:r>
              <a:rPr lang="en" sz="3580"/>
              <a:t>Roses at Hub-height (160m)</a:t>
            </a:r>
            <a:endParaRPr sz="358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61" name="Google Shape;161;p22"/>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62" name="Google Shape;162;p22"/>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63" name="Google Shape;163;p22"/>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64" name="Google Shape;164;p22"/>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65" name="Google Shape;165;p22"/>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66" name="Google Shape;166;p22"/>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Winter</a:t>
            </a:r>
            <a:endParaRPr b="1" sz="1912" u="sng"/>
          </a:p>
        </p:txBody>
      </p:sp>
      <p:sp>
        <p:nvSpPr>
          <p:cNvPr id="167" name="Google Shape;167;p22"/>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68" name="Google Shape;168;p22"/>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69" name="Google Shape;169;p22"/>
          <p:cNvSpPr txBox="1"/>
          <p:nvPr>
            <p:ph type="ctrTitle"/>
          </p:nvPr>
        </p:nvSpPr>
        <p:spPr>
          <a:xfrm>
            <a:off x="929530" y="-172750"/>
            <a:ext cx="12657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December</a:t>
            </a:r>
            <a:endParaRPr b="1" sz="1312">
              <a:solidFill>
                <a:srgbClr val="5F5F5F"/>
              </a:solidFill>
            </a:endParaRPr>
          </a:p>
        </p:txBody>
      </p:sp>
      <p:sp>
        <p:nvSpPr>
          <p:cNvPr id="170" name="Google Shape;170;p22"/>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January</a:t>
            </a:r>
            <a:endParaRPr b="1" sz="1312">
              <a:solidFill>
                <a:srgbClr val="5F5F5F"/>
              </a:solidFill>
            </a:endParaRPr>
          </a:p>
        </p:txBody>
      </p:sp>
      <p:sp>
        <p:nvSpPr>
          <p:cNvPr id="171" name="Google Shape;171;p22"/>
          <p:cNvSpPr txBox="1"/>
          <p:nvPr>
            <p:ph type="ctrTitle"/>
          </p:nvPr>
        </p:nvSpPr>
        <p:spPr>
          <a:xfrm>
            <a:off x="545210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February</a:t>
            </a:r>
            <a:endParaRPr b="1" sz="1312">
              <a:solidFill>
                <a:srgbClr val="5F5F5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