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4c1_3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4c1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4c1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4c1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4c1_3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4c1_3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c7a7eb4c1_3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4c7a7eb4c1_3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4c7a7eb4c1_3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4c7a7eb4c1_3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4c7a7eb4c1_3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4c7a7eb4c1_3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4c7a7eb4c1_3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4c7a7eb4c1_3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ab3c3c8a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ab3c3c8a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ab3c3c8a6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ab3c3c8a6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b3c3c8a6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ab3c3c8a6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ab3c3c8a6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ab3c3c8a6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b3c3c8a6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ab3c3c8a6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b3c3c8a6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ab3c3c8a6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275e0dec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275e0dec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02fcf59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02fcf59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4c1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4c1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4c1_3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4c1_3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4c1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4c1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4c1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4c1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2fcf5940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2fcf594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4c1_3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4c1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46.png"/><Relationship Id="rId7" Type="http://schemas.openxmlformats.org/officeDocument/2006/relationships/image" Target="../media/image50.png"/><Relationship Id="rId8"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52.png"/><Relationship Id="rId6" Type="http://schemas.openxmlformats.org/officeDocument/2006/relationships/image" Target="../media/image47.png"/><Relationship Id="rId7" Type="http://schemas.openxmlformats.org/officeDocument/2006/relationships/image" Target="../media/image51.png"/><Relationship Id="rId8"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image" Target="../media/image54.png"/><Relationship Id="rId5" Type="http://schemas.openxmlformats.org/officeDocument/2006/relationships/image" Target="../media/image59.png"/><Relationship Id="rId6" Type="http://schemas.openxmlformats.org/officeDocument/2006/relationships/image" Target="../media/image56.png"/><Relationship Id="rId7" Type="http://schemas.openxmlformats.org/officeDocument/2006/relationships/image" Target="../media/image69.png"/><Relationship Id="rId8"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67.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1.png"/><Relationship Id="rId6" Type="http://schemas.openxmlformats.org/officeDocument/2006/relationships/image" Target="../media/image7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19.png"/><Relationship Id="rId8"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3.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6.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30.png"/><Relationship Id="rId5" Type="http://schemas.openxmlformats.org/officeDocument/2006/relationships/image" Target="../media/image24.png"/><Relationship Id="rId6" Type="http://schemas.openxmlformats.org/officeDocument/2006/relationships/image" Target="../media/image33.png"/><Relationship Id="rId7" Type="http://schemas.openxmlformats.org/officeDocument/2006/relationships/image" Target="../media/image31.png"/><Relationship Id="rId8"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5.png"/><Relationship Id="rId6" Type="http://schemas.openxmlformats.org/officeDocument/2006/relationships/image" Target="../media/image44.png"/><Relationship Id="rId7" Type="http://schemas.openxmlformats.org/officeDocument/2006/relationships/image" Target="../media/image38.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75" y="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20"/>
              <a:t>RUWRF 3km Four-Year Wind Energy Analysis</a:t>
            </a:r>
            <a:endParaRPr b="1" sz="2520"/>
          </a:p>
          <a:p>
            <a:pPr indent="0" lvl="0" marL="0" rtl="0" algn="ctr">
              <a:spcBef>
                <a:spcPts val="0"/>
              </a:spcBef>
              <a:spcAft>
                <a:spcPts val="0"/>
              </a:spcAft>
              <a:buClr>
                <a:schemeClr val="dk1"/>
              </a:buClr>
              <a:buSzPts val="990"/>
              <a:buFont typeface="Arial"/>
              <a:buNone/>
            </a:pPr>
            <a:r>
              <a:rPr b="1" lang="en" sz="2520"/>
              <a:t>OCS-A 0537 (39.975N, 72.740W)</a:t>
            </a:r>
            <a:endParaRPr b="1" sz="2520"/>
          </a:p>
        </p:txBody>
      </p:sp>
      <p:pic>
        <p:nvPicPr>
          <p:cNvPr id="59" name="Google Shape;59;p14"/>
          <p:cNvPicPr preferRelativeResize="0"/>
          <p:nvPr/>
        </p:nvPicPr>
        <p:blipFill rotWithShape="1">
          <a:blip r:embed="rId3">
            <a:alphaModFix/>
          </a:blip>
          <a:srcRect b="0" l="-4839" r="-5158" t="0"/>
          <a:stretch/>
        </p:blipFill>
        <p:spPr>
          <a:xfrm>
            <a:off x="2132675" y="947850"/>
            <a:ext cx="4892599" cy="4021799"/>
          </a:xfrm>
          <a:prstGeom prst="rect">
            <a:avLst/>
          </a:prstGeom>
          <a:noFill/>
          <a:ln>
            <a:noFill/>
          </a:ln>
        </p:spPr>
      </p:pic>
      <p:sp>
        <p:nvSpPr>
          <p:cNvPr id="60" name="Google Shape;60;p14"/>
          <p:cNvSpPr/>
          <p:nvPr/>
        </p:nvSpPr>
        <p:spPr>
          <a:xfrm>
            <a:off x="5838250" y="2338500"/>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627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5382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988950" y="1649537"/>
            <a:ext cx="3493974" cy="3493974"/>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691200"/>
            <a:ext cx="3410625" cy="3410625"/>
          </a:xfrm>
          <a:prstGeom prst="rect">
            <a:avLst/>
          </a:prstGeom>
          <a:noFill/>
          <a:ln>
            <a:noFill/>
          </a:ln>
        </p:spPr>
      </p:pic>
      <p:sp>
        <p:nvSpPr>
          <p:cNvPr id="226" name="Google Shape;226;p26"/>
          <p:cNvSpPr txBox="1"/>
          <p:nvPr/>
        </p:nvSpPr>
        <p:spPr>
          <a:xfrm>
            <a:off x="697900" y="564675"/>
            <a:ext cx="8082000" cy="6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lang="en">
                <a:solidFill>
                  <a:schemeClr val="dk1"/>
                </a:solidFill>
              </a:rPr>
              <a:t>Wind and Power roses for each individual month throughout the 4-year dataset can be viewed and downloaded in the “Monthly Roses” folder</a:t>
            </a:r>
            <a:endParaRPr/>
          </a:p>
          <a:p>
            <a:pPr indent="0" lvl="0" marL="457200" rtl="0" algn="l">
              <a:spcBef>
                <a:spcPts val="0"/>
              </a:spcBef>
              <a:spcAft>
                <a:spcPts val="0"/>
              </a:spcAft>
              <a:buNone/>
            </a:pPr>
            <a:r>
              <a:t/>
            </a:r>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457200" lvl="0" marL="1371600" rtl="0" algn="l">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rotWithShape="1">
          <a:blip r:embed="rId4">
            <a:alphaModFix/>
          </a:blip>
          <a:srcRect b="0" l="0" r="0" t="0"/>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Variation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4">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5">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6">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7">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8">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9">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4">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4">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5">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6">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7">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8">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