
<file path=[Content_Types].xml><?xml version="1.0" encoding="utf-8"?>
<Types xmlns="http://schemas.openxmlformats.org/package/2006/content-types">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60"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 name="Shape 54"/>
        <p:cNvGrpSpPr/>
        <p:nvPr/>
      </p:nvGrpSpPr>
      <p:grpSpPr>
        <a:xfrm>
          <a:off x="0" y="0"/>
          <a:ext cx="0" cy="0"/>
          <a:chOff x="0" y="0"/>
          <a:chExt cx="0" cy="0"/>
        </a:xfrm>
      </p:grpSpPr>
      <p:sp>
        <p:nvSpPr>
          <p:cNvPr id="55" name="Google Shape;55;g27f32011bc1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 name="Google Shape;56;g27f32011bc1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g24c7a7eb4c1_3_1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4" name="Google Shape;174;g24c7a7eb4c1_3_1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Four-year (2019-2022) Monthly Aggregated Wind and Power Roses at Hub-height (160m)</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g24c7a7eb4c1_3_1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0" name="Google Shape;190;g24c7a7eb4c1_3_1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Four-year (2019-2022) Monthly Aggregated Wind and Power Roses at Hub-height (160m)</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g24c7a7eb4c1_3_1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6" name="Google Shape;206;g24c7a7eb4c1_3_1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Four-year (2019-2022) Monthly Aggregated Wind and Power Roses at Hub-height (160m)</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24c7a7eb4c1_3_1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2" name="Google Shape;222;g24c7a7eb4c1_3_1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g24c7a7eb4c1_3_1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0" name="Google Shape;230;g24c7a7eb4c1_3_1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Seasonal 160m wind speed estimates for December 2018 through February 2023. Box plots include interquartile range with the 25</a:t>
            </a:r>
            <a:r>
              <a:rPr baseline="30000" lang="en">
                <a:solidFill>
                  <a:schemeClr val="dk1"/>
                </a:solidFill>
              </a:rPr>
              <a:t>th</a:t>
            </a:r>
            <a:r>
              <a:rPr lang="en">
                <a:solidFill>
                  <a:schemeClr val="dk1"/>
                </a:solidFill>
              </a:rPr>
              <a:t> to 75</a:t>
            </a:r>
            <a:r>
              <a:rPr baseline="30000" lang="en">
                <a:solidFill>
                  <a:schemeClr val="dk1"/>
                </a:solidFill>
              </a:rPr>
              <a:t>th</a:t>
            </a:r>
            <a:r>
              <a:rPr lang="en">
                <a:solidFill>
                  <a:schemeClr val="dk1"/>
                </a:solidFill>
              </a:rPr>
              <a:t> percentile represented by the box. The horizontal bars represent the median, and triangles represent the mean. X’s indicate outliers outside the 1.5 X IQR range (whiskers). </a:t>
            </a:r>
            <a:endParaRPr>
              <a:solidFill>
                <a:schemeClr val="dk1"/>
              </a:solidFill>
            </a:endParaRPr>
          </a:p>
          <a:p>
            <a:pPr indent="0" lvl="0" marL="0" rtl="0" algn="l">
              <a:spcBef>
                <a:spcPts val="1200"/>
              </a:spcBef>
              <a:spcAft>
                <a:spcPts val="0"/>
              </a:spcAft>
              <a:buNone/>
            </a:pPr>
            <a:r>
              <a:rPr lang="en">
                <a:solidFill>
                  <a:schemeClr val="dk1"/>
                </a:solidFill>
              </a:rPr>
              <a:t>Winter: December of the previous year and January and February of the labeled year.</a:t>
            </a:r>
            <a:endParaRPr>
              <a:solidFill>
                <a:schemeClr val="dk1"/>
              </a:solidFill>
            </a:endParaRPr>
          </a:p>
          <a:p>
            <a:pPr indent="0" lvl="0" marL="0" rtl="0" algn="l">
              <a:spcBef>
                <a:spcPts val="0"/>
              </a:spcBef>
              <a:spcAft>
                <a:spcPts val="0"/>
              </a:spcAft>
              <a:buNone/>
            </a:pPr>
            <a:r>
              <a:rPr lang="en">
                <a:solidFill>
                  <a:schemeClr val="dk1"/>
                </a:solidFill>
              </a:rPr>
              <a:t>Spring: March-May</a:t>
            </a:r>
            <a:endParaRPr>
              <a:solidFill>
                <a:schemeClr val="dk1"/>
              </a:solidFill>
            </a:endParaRPr>
          </a:p>
          <a:p>
            <a:pPr indent="0" lvl="0" marL="0" rtl="0" algn="l">
              <a:spcBef>
                <a:spcPts val="0"/>
              </a:spcBef>
              <a:spcAft>
                <a:spcPts val="0"/>
              </a:spcAft>
              <a:buNone/>
            </a:pPr>
            <a:r>
              <a:rPr lang="en">
                <a:solidFill>
                  <a:schemeClr val="dk1"/>
                </a:solidFill>
              </a:rPr>
              <a:t>Summer: June-August</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Fall: September-November </a:t>
            </a:r>
            <a:endParaRPr>
              <a:solidFill>
                <a:schemeClr val="dk1"/>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g24c7a7eb4c1_3_1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0" name="Google Shape;240;g24c7a7eb4c1_3_1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Seasonal 160m power estimates for December 2018 through February 2023. Box plots include interquartile range with the 25</a:t>
            </a:r>
            <a:r>
              <a:rPr baseline="30000" lang="en">
                <a:solidFill>
                  <a:schemeClr val="dk1"/>
                </a:solidFill>
              </a:rPr>
              <a:t>th</a:t>
            </a:r>
            <a:r>
              <a:rPr lang="en">
                <a:solidFill>
                  <a:schemeClr val="dk1"/>
                </a:solidFill>
              </a:rPr>
              <a:t> to 75</a:t>
            </a:r>
            <a:r>
              <a:rPr baseline="30000" lang="en">
                <a:solidFill>
                  <a:schemeClr val="dk1"/>
                </a:solidFill>
              </a:rPr>
              <a:t>th</a:t>
            </a:r>
            <a:r>
              <a:rPr lang="en">
                <a:solidFill>
                  <a:schemeClr val="dk1"/>
                </a:solidFill>
              </a:rPr>
              <a:t> percentile represented by the box. The horizontal bars represent the median, and triangles represent the mean. X’s indicate outliers outside the 1.5 X IQR range (whiskers). </a:t>
            </a:r>
            <a:endParaRPr>
              <a:solidFill>
                <a:schemeClr val="dk1"/>
              </a:solidFill>
            </a:endParaRPr>
          </a:p>
          <a:p>
            <a:pPr indent="0" lvl="0" marL="0" rtl="0" algn="l">
              <a:spcBef>
                <a:spcPts val="1200"/>
              </a:spcBef>
              <a:spcAft>
                <a:spcPts val="0"/>
              </a:spcAft>
              <a:buNone/>
            </a:pPr>
            <a:r>
              <a:rPr lang="en">
                <a:solidFill>
                  <a:schemeClr val="dk1"/>
                </a:solidFill>
              </a:rPr>
              <a:t>Winter: December of the previous year and January and February of the labeled year.</a:t>
            </a:r>
            <a:endParaRPr>
              <a:solidFill>
                <a:schemeClr val="dk1"/>
              </a:solidFill>
            </a:endParaRPr>
          </a:p>
          <a:p>
            <a:pPr indent="0" lvl="0" marL="0" rtl="0" algn="l">
              <a:spcBef>
                <a:spcPts val="0"/>
              </a:spcBef>
              <a:spcAft>
                <a:spcPts val="0"/>
              </a:spcAft>
              <a:buNone/>
            </a:pPr>
            <a:r>
              <a:rPr lang="en">
                <a:solidFill>
                  <a:schemeClr val="dk1"/>
                </a:solidFill>
              </a:rPr>
              <a:t>Spring: March-May</a:t>
            </a:r>
            <a:endParaRPr>
              <a:solidFill>
                <a:schemeClr val="dk1"/>
              </a:solidFill>
            </a:endParaRPr>
          </a:p>
          <a:p>
            <a:pPr indent="0" lvl="0" marL="0" rtl="0" algn="l">
              <a:spcBef>
                <a:spcPts val="0"/>
              </a:spcBef>
              <a:spcAft>
                <a:spcPts val="0"/>
              </a:spcAft>
              <a:buNone/>
            </a:pPr>
            <a:r>
              <a:rPr lang="en">
                <a:solidFill>
                  <a:schemeClr val="dk1"/>
                </a:solidFill>
              </a:rPr>
              <a:t>Summer: June-August</a:t>
            </a:r>
            <a:endParaRPr>
              <a:solidFill>
                <a:schemeClr val="dk1"/>
              </a:solidFill>
            </a:endParaRPr>
          </a:p>
          <a:p>
            <a:pPr indent="0" lvl="0" marL="0" rtl="0" algn="l">
              <a:spcBef>
                <a:spcPts val="0"/>
              </a:spcBef>
              <a:spcAft>
                <a:spcPts val="1200"/>
              </a:spcAft>
              <a:buClr>
                <a:schemeClr val="dk1"/>
              </a:buClr>
              <a:buSzPts val="1100"/>
              <a:buFont typeface="Arial"/>
              <a:buNone/>
            </a:pPr>
            <a:r>
              <a:rPr lang="en">
                <a:solidFill>
                  <a:schemeClr val="dk1"/>
                </a:solidFill>
              </a:rPr>
              <a:t>Fall: September-November </a:t>
            </a:r>
            <a:br>
              <a:rPr lang="en">
                <a:solidFill>
                  <a:schemeClr val="dk1"/>
                </a:solidFill>
              </a:rPr>
            </a:br>
            <a:br>
              <a:rPr lang="en">
                <a:solidFill>
                  <a:schemeClr val="dk1"/>
                </a:solidFill>
              </a:rPr>
            </a:b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g24c7a7eb4c1_3_1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9" name="Google Shape;249;g24c7a7eb4c1_3_1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Heatmap showing weekly-binned wind speed (left) and power (right) data density for December 2018 through November 2022, deeper shades of red indicating higher data density. Light blue dots indicate cells where the data density exceeds the maximum for the red colormap, with translucent dark blue circles indicating the scale it has been exceeded by (eg if the radius of the translucent dark blue circle is 5x the radius of the light blue dot, that cell has 5x the data density of the deepest red cells).</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g2ab4146b60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6" name="Google Shape;256;g2ab4146b60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Boxplot showing the seasonal variability of wind speed for every hour throughout the day. </a:t>
            </a:r>
            <a:r>
              <a:rPr lang="en">
                <a:solidFill>
                  <a:schemeClr val="dk1"/>
                </a:solidFill>
              </a:rPr>
              <a:t>Box plots include interquartile range with the 25</a:t>
            </a:r>
            <a:r>
              <a:rPr baseline="30000" lang="en">
                <a:solidFill>
                  <a:schemeClr val="dk1"/>
                </a:solidFill>
              </a:rPr>
              <a:t>th</a:t>
            </a:r>
            <a:r>
              <a:rPr lang="en">
                <a:solidFill>
                  <a:schemeClr val="dk1"/>
                </a:solidFill>
              </a:rPr>
              <a:t> to 75</a:t>
            </a:r>
            <a:r>
              <a:rPr baseline="30000" lang="en">
                <a:solidFill>
                  <a:schemeClr val="dk1"/>
                </a:solidFill>
              </a:rPr>
              <a:t>th</a:t>
            </a:r>
            <a:r>
              <a:rPr lang="en">
                <a:solidFill>
                  <a:schemeClr val="dk1"/>
                </a:solidFill>
              </a:rPr>
              <a:t> percentile represented by the box. The horizontal bars represent the median, and diamonds represent the mean. O’s indicate outliers outside the 1.5 X IQR range (whiskers). A sample figure is given.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g2ab4146b608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2" name="Google Shape;262;g2ab4146b608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Boxplot showing the seasonal variability of power for every hour throughout the day. </a:t>
            </a:r>
            <a:r>
              <a:rPr lang="en">
                <a:solidFill>
                  <a:schemeClr val="dk1"/>
                </a:solidFill>
              </a:rPr>
              <a:t>Box plots include interquartile range with the 25</a:t>
            </a:r>
            <a:r>
              <a:rPr baseline="30000" lang="en">
                <a:solidFill>
                  <a:schemeClr val="dk1"/>
                </a:solidFill>
              </a:rPr>
              <a:t>th</a:t>
            </a:r>
            <a:r>
              <a:rPr lang="en">
                <a:solidFill>
                  <a:schemeClr val="dk1"/>
                </a:solidFill>
              </a:rPr>
              <a:t> to 75</a:t>
            </a:r>
            <a:r>
              <a:rPr baseline="30000" lang="en">
                <a:solidFill>
                  <a:schemeClr val="dk1"/>
                </a:solidFill>
              </a:rPr>
              <a:t>th</a:t>
            </a:r>
            <a:r>
              <a:rPr lang="en">
                <a:solidFill>
                  <a:schemeClr val="dk1"/>
                </a:solidFill>
              </a:rPr>
              <a:t> percentile represented by the box. The horizontal bars represent the median, and diamonds represent the mean. O’s indicate outliers outside the 1.5 X IQR range (whiskers). A sample figure is given.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g2ab4146b608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8" name="Google Shape;268;g2ab4146b608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Boxplot showing the four-year monthly aggregated variability of power for every hour throughout the day. </a:t>
            </a:r>
            <a:r>
              <a:rPr lang="en">
                <a:solidFill>
                  <a:schemeClr val="dk1"/>
                </a:solidFill>
              </a:rPr>
              <a:t>Box plots include interquartile range with the 25</a:t>
            </a:r>
            <a:r>
              <a:rPr baseline="30000" lang="en">
                <a:solidFill>
                  <a:schemeClr val="dk1"/>
                </a:solidFill>
              </a:rPr>
              <a:t>th</a:t>
            </a:r>
            <a:r>
              <a:rPr lang="en">
                <a:solidFill>
                  <a:schemeClr val="dk1"/>
                </a:solidFill>
              </a:rPr>
              <a:t> to 75</a:t>
            </a:r>
            <a:r>
              <a:rPr baseline="30000" lang="en">
                <a:solidFill>
                  <a:schemeClr val="dk1"/>
                </a:solidFill>
              </a:rPr>
              <a:t>th</a:t>
            </a:r>
            <a:r>
              <a:rPr lang="en">
                <a:solidFill>
                  <a:schemeClr val="dk1"/>
                </a:solidFill>
              </a:rPr>
              <a:t> percentile represented by the box. The horizontal bars represent the median, and diamonds represent the mean. O’s indicate outliers outside the 1.5 X IQR range (whiskers). A sample figure is given.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g27f32011bc1_0_5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 name="Google Shape;63;g27f32011bc1_0_52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4" name="Google Shape;64;g27f32011bc1_0_52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g2ab4146b608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4" name="Google Shape;274;g2ab4146b608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Boxplot showing the four-year monthly aggregated variability of power for every hour throughout the day. </a:t>
            </a:r>
            <a:r>
              <a:rPr lang="en">
                <a:solidFill>
                  <a:schemeClr val="dk1"/>
                </a:solidFill>
              </a:rPr>
              <a:t>Box plots include interquartile range with the 25</a:t>
            </a:r>
            <a:r>
              <a:rPr baseline="30000" lang="en">
                <a:solidFill>
                  <a:schemeClr val="dk1"/>
                </a:solidFill>
              </a:rPr>
              <a:t>th</a:t>
            </a:r>
            <a:r>
              <a:rPr lang="en">
                <a:solidFill>
                  <a:schemeClr val="dk1"/>
                </a:solidFill>
              </a:rPr>
              <a:t> to 75</a:t>
            </a:r>
            <a:r>
              <a:rPr baseline="30000" lang="en">
                <a:solidFill>
                  <a:schemeClr val="dk1"/>
                </a:solidFill>
              </a:rPr>
              <a:t>th</a:t>
            </a:r>
            <a:r>
              <a:rPr lang="en">
                <a:solidFill>
                  <a:schemeClr val="dk1"/>
                </a:solidFill>
              </a:rPr>
              <a:t> percentile represented by the box. The horizontal bars represent the median, and diamonds represent the mean. O’s indicate outliers outside the 1.5 X IQR range (whiskers). A sample figure is given.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g2ab4146b608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0" name="Google Shape;280;g2ab4146b608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Boxplot showing the variability of wind speed for every hour throughout the day for individual months. </a:t>
            </a:r>
            <a:r>
              <a:rPr lang="en">
                <a:solidFill>
                  <a:schemeClr val="dk1"/>
                </a:solidFill>
              </a:rPr>
              <a:t>Box plots include interquartile range with the 25</a:t>
            </a:r>
            <a:r>
              <a:rPr baseline="30000" lang="en">
                <a:solidFill>
                  <a:schemeClr val="dk1"/>
                </a:solidFill>
              </a:rPr>
              <a:t>th</a:t>
            </a:r>
            <a:r>
              <a:rPr lang="en">
                <a:solidFill>
                  <a:schemeClr val="dk1"/>
                </a:solidFill>
              </a:rPr>
              <a:t> to 75</a:t>
            </a:r>
            <a:r>
              <a:rPr baseline="30000" lang="en">
                <a:solidFill>
                  <a:schemeClr val="dk1"/>
                </a:solidFill>
              </a:rPr>
              <a:t>th</a:t>
            </a:r>
            <a:r>
              <a:rPr lang="en">
                <a:solidFill>
                  <a:schemeClr val="dk1"/>
                </a:solidFill>
              </a:rPr>
              <a:t> percentile represented by the box. The horizontal bars represent the median, and diamonds represent the mean. O’s indicate outliers outside the 1.5 X IQR range (whiskers). A sample figure is given.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g2ab4146b608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6" name="Google Shape;286;g2ab4146b608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Boxplot showing the variability of wind speed for every hour throughout the day </a:t>
            </a:r>
            <a:r>
              <a:rPr lang="en">
                <a:solidFill>
                  <a:schemeClr val="dk1"/>
                </a:solidFill>
              </a:rPr>
              <a:t>for individual months</a:t>
            </a:r>
            <a:r>
              <a:rPr lang="en"/>
              <a:t>. </a:t>
            </a:r>
            <a:r>
              <a:rPr lang="en">
                <a:solidFill>
                  <a:schemeClr val="dk1"/>
                </a:solidFill>
              </a:rPr>
              <a:t>Box plots include interquartile range with the 25</a:t>
            </a:r>
            <a:r>
              <a:rPr baseline="30000" lang="en">
                <a:solidFill>
                  <a:schemeClr val="dk1"/>
                </a:solidFill>
              </a:rPr>
              <a:t>th</a:t>
            </a:r>
            <a:r>
              <a:rPr lang="en">
                <a:solidFill>
                  <a:schemeClr val="dk1"/>
                </a:solidFill>
              </a:rPr>
              <a:t> to 75</a:t>
            </a:r>
            <a:r>
              <a:rPr baseline="30000" lang="en">
                <a:solidFill>
                  <a:schemeClr val="dk1"/>
                </a:solidFill>
              </a:rPr>
              <a:t>th</a:t>
            </a:r>
            <a:r>
              <a:rPr lang="en">
                <a:solidFill>
                  <a:schemeClr val="dk1"/>
                </a:solidFill>
              </a:rPr>
              <a:t> percentile represented by the box. The horizontal bars represent the median, and diamonds represent the mean. O’s indicate outliers outside the 1.5 X IQR range (whiskers). A sample figure is given.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g28e0184b52b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2" name="Google Shape;292;g28e0184b52b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 name="Shape 70"/>
        <p:cNvGrpSpPr/>
        <p:nvPr/>
      </p:nvGrpSpPr>
      <p:grpSpPr>
        <a:xfrm>
          <a:off x="0" y="0"/>
          <a:ext cx="0" cy="0"/>
          <a:chOff x="0" y="0"/>
          <a:chExt cx="0" cy="0"/>
        </a:xfrm>
      </p:grpSpPr>
      <p:sp>
        <p:nvSpPr>
          <p:cNvPr id="71" name="Google Shape;71;g290444cfcd9_0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 name="Google Shape;72;g290444cfcd9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 name="Shape 75"/>
        <p:cNvGrpSpPr/>
        <p:nvPr/>
      </p:nvGrpSpPr>
      <p:grpSpPr>
        <a:xfrm>
          <a:off x="0" y="0"/>
          <a:ext cx="0" cy="0"/>
          <a:chOff x="0" y="0"/>
          <a:chExt cx="0" cy="0"/>
        </a:xfrm>
      </p:grpSpPr>
      <p:sp>
        <p:nvSpPr>
          <p:cNvPr id="76" name="Google Shape;76;g24c7a7eb4c1_3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 name="Google Shape;77;g24c7a7eb4c1_3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RUWRF Seasonal Wind and Power Roses at 160 meters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Winter: December of the previous year and January and February of the labeled year.</a:t>
            </a:r>
            <a:endParaRPr/>
          </a:p>
          <a:p>
            <a:pPr indent="0" lvl="0" marL="0" rtl="0" algn="l">
              <a:spcBef>
                <a:spcPts val="0"/>
              </a:spcBef>
              <a:spcAft>
                <a:spcPts val="0"/>
              </a:spcAft>
              <a:buNone/>
            </a:pPr>
            <a:r>
              <a:rPr lang="en"/>
              <a:t>Spring: March-May</a:t>
            </a:r>
            <a:endParaRPr/>
          </a:p>
          <a:p>
            <a:pPr indent="0" lvl="0" marL="0" rtl="0" algn="l">
              <a:spcBef>
                <a:spcPts val="0"/>
              </a:spcBef>
              <a:spcAft>
                <a:spcPts val="0"/>
              </a:spcAft>
              <a:buNone/>
            </a:pPr>
            <a:r>
              <a:rPr lang="en"/>
              <a:t>Summer: June-August</a:t>
            </a:r>
            <a:endParaRPr/>
          </a:p>
          <a:p>
            <a:pPr indent="0" lvl="0" marL="0" rtl="0" algn="l">
              <a:spcBef>
                <a:spcPts val="0"/>
              </a:spcBef>
              <a:spcAft>
                <a:spcPts val="0"/>
              </a:spcAft>
              <a:buNone/>
            </a:pPr>
            <a:r>
              <a:rPr lang="en"/>
              <a:t>Fall: September-November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g24c7a7eb4c1_3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 name="Google Shape;96;g24c7a7eb4c1_3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RUWRF Seasonal Wind and Power Roses at 160 meters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Winter: December of the previous year and January and February of the labeled year.</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Spring: March-May</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Summer: June-August</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Fall: September-November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g24c7a7eb4c1_3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 name="Google Shape;115;g24c7a7eb4c1_3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RUWRF Seasonal Wind and Power Roses at 160 meters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Winter: December of the previous year and January and February of the labeled year.</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Spring: March-May</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Summer: June-August</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Fall: September-November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24c7a7eb4c1_3_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 name="Google Shape;134;g24c7a7eb4c1_3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RUWRF Seasonal Wind and Power Roses at 160 meters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Winter: December of the previous year and January and February of the labeled year.</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Spring: March-May</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Summer: June-August</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Fall: September-November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290444cfcd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3" name="Google Shape;153;g290444cfcd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24c7a7eb4c1_3_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8" name="Google Shape;158;g24c7a7eb4c1_3_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Four-year (2019-2022) Monthly Aggregated Wind and Power Roses at Hub-height (160m)</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50" name="Shape 50"/>
        <p:cNvGrpSpPr/>
        <p:nvPr/>
      </p:nvGrpSpPr>
      <p:grpSpPr>
        <a:xfrm>
          <a:off x="0" y="0"/>
          <a:ext cx="0" cy="0"/>
          <a:chOff x="0" y="0"/>
          <a:chExt cx="0" cy="0"/>
        </a:xfrm>
      </p:grpSpPr>
      <p:sp>
        <p:nvSpPr>
          <p:cNvPr id="51" name="Google Shape;51;p13"/>
          <p:cNvSpPr txBox="1"/>
          <p:nvPr>
            <p:ph type="title"/>
          </p:nvPr>
        </p:nvSpPr>
        <p:spPr>
          <a:xfrm>
            <a:off x="457200" y="283031"/>
            <a:ext cx="8229600" cy="6060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52" name="Google Shape;52;p13"/>
          <p:cNvSpPr txBox="1"/>
          <p:nvPr>
            <p:ph idx="1" type="body"/>
          </p:nvPr>
        </p:nvSpPr>
        <p:spPr>
          <a:xfrm>
            <a:off x="457200" y="968831"/>
            <a:ext cx="8229600" cy="3400500"/>
          </a:xfrm>
          <a:prstGeom prst="rect">
            <a:avLst/>
          </a:prstGeom>
          <a:noFill/>
          <a:ln>
            <a:noFill/>
          </a:ln>
        </p:spPr>
        <p:txBody>
          <a:bodyPr anchorCtr="0" anchor="t" bIns="45700" lIns="91425" spcFirstLastPara="1" rIns="91425" wrap="square" tIns="45700">
            <a:noAutofit/>
          </a:bodyPr>
          <a:lstStyle>
            <a:lvl1pPr indent="-342900" lvl="0" marL="457200" rtl="0" algn="l">
              <a:lnSpc>
                <a:spcPct val="100000"/>
              </a:lnSpc>
              <a:spcBef>
                <a:spcPts val="360"/>
              </a:spcBef>
              <a:spcAft>
                <a:spcPts val="0"/>
              </a:spcAft>
              <a:buClr>
                <a:schemeClr val="dk2"/>
              </a:buClr>
              <a:buSzPts val="1800"/>
              <a:buChar char="•"/>
              <a:defRPr/>
            </a:lvl1pPr>
            <a:lvl2pPr indent="-342900" lvl="1" marL="914400" rtl="0" algn="l">
              <a:lnSpc>
                <a:spcPct val="100000"/>
              </a:lnSpc>
              <a:spcBef>
                <a:spcPts val="360"/>
              </a:spcBef>
              <a:spcAft>
                <a:spcPts val="0"/>
              </a:spcAft>
              <a:buClr>
                <a:schemeClr val="dk2"/>
              </a:buClr>
              <a:buSzPts val="1800"/>
              <a:buChar char="–"/>
              <a:defRPr/>
            </a:lvl2pPr>
            <a:lvl3pPr indent="-342900" lvl="2" marL="1371600" rtl="0" algn="l">
              <a:lnSpc>
                <a:spcPct val="100000"/>
              </a:lnSpc>
              <a:spcBef>
                <a:spcPts val="360"/>
              </a:spcBef>
              <a:spcAft>
                <a:spcPts val="0"/>
              </a:spcAft>
              <a:buClr>
                <a:schemeClr val="dk2"/>
              </a:buClr>
              <a:buSzPts val="1800"/>
              <a:buChar char="•"/>
              <a:defRPr/>
            </a:lvl3pPr>
            <a:lvl4pPr indent="-342900" lvl="3" marL="1828800" rtl="0" algn="l">
              <a:lnSpc>
                <a:spcPct val="100000"/>
              </a:lnSpc>
              <a:spcBef>
                <a:spcPts val="360"/>
              </a:spcBef>
              <a:spcAft>
                <a:spcPts val="0"/>
              </a:spcAft>
              <a:buClr>
                <a:schemeClr val="dk2"/>
              </a:buClr>
              <a:buSzPts val="1800"/>
              <a:buChar char="–"/>
              <a:defRPr/>
            </a:lvl4pPr>
            <a:lvl5pPr indent="-342900" lvl="4" marL="2286000" rtl="0" algn="l">
              <a:lnSpc>
                <a:spcPct val="100000"/>
              </a:lnSpc>
              <a:spcBef>
                <a:spcPts val="360"/>
              </a:spcBef>
              <a:spcAft>
                <a:spcPts val="0"/>
              </a:spcAft>
              <a:buClr>
                <a:schemeClr val="dk2"/>
              </a:buClr>
              <a:buSzPts val="1800"/>
              <a:buChar char="»"/>
              <a:defRPr/>
            </a:lvl5pPr>
            <a:lvl6pPr indent="-342900" lvl="5" marL="2743200" rtl="0" algn="l">
              <a:lnSpc>
                <a:spcPct val="100000"/>
              </a:lnSpc>
              <a:spcBef>
                <a:spcPts val="360"/>
              </a:spcBef>
              <a:spcAft>
                <a:spcPts val="0"/>
              </a:spcAft>
              <a:buClr>
                <a:srgbClr val="5F5F5F"/>
              </a:buClr>
              <a:buSzPts val="1800"/>
              <a:buChar char="»"/>
              <a:defRPr/>
            </a:lvl6pPr>
            <a:lvl7pPr indent="-342900" lvl="6" marL="3200400" rtl="0" algn="l">
              <a:lnSpc>
                <a:spcPct val="100000"/>
              </a:lnSpc>
              <a:spcBef>
                <a:spcPts val="360"/>
              </a:spcBef>
              <a:spcAft>
                <a:spcPts val="0"/>
              </a:spcAft>
              <a:buClr>
                <a:srgbClr val="5F5F5F"/>
              </a:buClr>
              <a:buSzPts val="1800"/>
              <a:buChar char="»"/>
              <a:defRPr/>
            </a:lvl7pPr>
            <a:lvl8pPr indent="-342900" lvl="7" marL="3657600" rtl="0" algn="l">
              <a:lnSpc>
                <a:spcPct val="100000"/>
              </a:lnSpc>
              <a:spcBef>
                <a:spcPts val="360"/>
              </a:spcBef>
              <a:spcAft>
                <a:spcPts val="0"/>
              </a:spcAft>
              <a:buClr>
                <a:srgbClr val="5F5F5F"/>
              </a:buClr>
              <a:buSzPts val="1800"/>
              <a:buChar char="»"/>
              <a:defRPr/>
            </a:lvl8pPr>
            <a:lvl9pPr indent="-342900" lvl="8" marL="4114800" rtl="0" algn="l">
              <a:lnSpc>
                <a:spcPct val="100000"/>
              </a:lnSpc>
              <a:spcBef>
                <a:spcPts val="360"/>
              </a:spcBef>
              <a:spcAft>
                <a:spcPts val="0"/>
              </a:spcAft>
              <a:buClr>
                <a:srgbClr val="5F5F5F"/>
              </a:buClr>
              <a:buSzPts val="1800"/>
              <a:buChar char="»"/>
              <a:defRPr/>
            </a:lvl9pPr>
          </a:lstStyle>
          <a:p/>
        </p:txBody>
      </p:sp>
      <p:sp>
        <p:nvSpPr>
          <p:cNvPr id="53" name="Google Shape;53;p13"/>
          <p:cNvSpPr txBox="1"/>
          <p:nvPr>
            <p:ph idx="12" type="sldNum"/>
          </p:nvPr>
        </p:nvSpPr>
        <p:spPr>
          <a:xfrm>
            <a:off x="6553200" y="4701391"/>
            <a:ext cx="2133600" cy="3573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400"/>
              <a:buFont typeface="Arial"/>
              <a:buNone/>
              <a:defRPr b="0" i="0" sz="1400" u="none" cap="none" strike="noStrike">
                <a:solidFill>
                  <a:srgbClr val="D8D8D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400"/>
              <a:buFont typeface="Arial"/>
              <a:buNone/>
              <a:defRPr b="0" i="0" sz="1400" u="none" cap="none" strike="noStrike">
                <a:solidFill>
                  <a:srgbClr val="D8D8D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400"/>
              <a:buFont typeface="Arial"/>
              <a:buNone/>
              <a:defRPr b="0" i="0" sz="1400" u="none" cap="none" strike="noStrike">
                <a:solidFill>
                  <a:srgbClr val="D8D8D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400"/>
              <a:buFont typeface="Arial"/>
              <a:buNone/>
              <a:defRPr b="0" i="0" sz="1400" u="none" cap="none" strike="noStrike">
                <a:solidFill>
                  <a:srgbClr val="D8D8D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400"/>
              <a:buFont typeface="Arial"/>
              <a:buNone/>
              <a:defRPr b="0" i="0" sz="1400" u="none" cap="none" strike="noStrike">
                <a:solidFill>
                  <a:srgbClr val="D8D8D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400"/>
              <a:buFont typeface="Arial"/>
              <a:buNone/>
              <a:defRPr b="0" i="0" sz="1400" u="none" cap="none" strike="noStrike">
                <a:solidFill>
                  <a:srgbClr val="D8D8D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400"/>
              <a:buFont typeface="Arial"/>
              <a:buNone/>
              <a:defRPr b="0" i="0" sz="1400" u="none" cap="none" strike="noStrike">
                <a:solidFill>
                  <a:srgbClr val="D8D8D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400"/>
              <a:buFont typeface="Arial"/>
              <a:buNone/>
              <a:defRPr b="0" i="0" sz="1400" u="none" cap="none" strike="noStrike">
                <a:solidFill>
                  <a:srgbClr val="D8D8D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400"/>
              <a:buFont typeface="Arial"/>
              <a:buNone/>
              <a:defRPr b="0" i="0" sz="1400" u="none" cap="none" strike="noStrike">
                <a:solidFill>
                  <a:srgbClr val="D8D8D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40.png"/><Relationship Id="rId4" Type="http://schemas.openxmlformats.org/officeDocument/2006/relationships/image" Target="../media/image47.png"/><Relationship Id="rId5" Type="http://schemas.openxmlformats.org/officeDocument/2006/relationships/image" Target="../media/image48.png"/><Relationship Id="rId6" Type="http://schemas.openxmlformats.org/officeDocument/2006/relationships/image" Target="../media/image46.png"/><Relationship Id="rId7" Type="http://schemas.openxmlformats.org/officeDocument/2006/relationships/image" Target="../media/image44.png"/><Relationship Id="rId8" Type="http://schemas.openxmlformats.org/officeDocument/2006/relationships/image" Target="../media/image4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42.png"/><Relationship Id="rId4" Type="http://schemas.openxmlformats.org/officeDocument/2006/relationships/image" Target="../media/image52.png"/><Relationship Id="rId5" Type="http://schemas.openxmlformats.org/officeDocument/2006/relationships/image" Target="../media/image50.png"/><Relationship Id="rId6" Type="http://schemas.openxmlformats.org/officeDocument/2006/relationships/image" Target="../media/image49.png"/><Relationship Id="rId7" Type="http://schemas.openxmlformats.org/officeDocument/2006/relationships/image" Target="../media/image62.png"/><Relationship Id="rId8" Type="http://schemas.openxmlformats.org/officeDocument/2006/relationships/image" Target="../media/image5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65.png"/><Relationship Id="rId4" Type="http://schemas.openxmlformats.org/officeDocument/2006/relationships/image" Target="../media/image63.png"/><Relationship Id="rId5" Type="http://schemas.openxmlformats.org/officeDocument/2006/relationships/image" Target="../media/image67.png"/><Relationship Id="rId6" Type="http://schemas.openxmlformats.org/officeDocument/2006/relationships/image" Target="../media/image58.png"/><Relationship Id="rId7" Type="http://schemas.openxmlformats.org/officeDocument/2006/relationships/image" Target="../media/image70.png"/><Relationship Id="rId8" Type="http://schemas.openxmlformats.org/officeDocument/2006/relationships/image" Target="../media/image6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59.png"/><Relationship Id="rId4" Type="http://schemas.openxmlformats.org/officeDocument/2006/relationships/image" Target="../media/image6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5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5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 Id="rId3" Type="http://schemas.openxmlformats.org/officeDocument/2006/relationships/image" Target="../media/image54.png"/><Relationship Id="rId4" Type="http://schemas.openxmlformats.org/officeDocument/2006/relationships/image" Target="../media/image5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 Id="rId3" Type="http://schemas.openxmlformats.org/officeDocument/2006/relationships/image" Target="../media/image5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image" Target="../media/image6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 Id="rId3" Type="http://schemas.openxmlformats.org/officeDocument/2006/relationships/image" Target="../media/image6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hyperlink" Target="https://www.nrel.gov/docs/fy20osti/75209.pdf" TargetMode="External"/><Relationship Id="rId4" Type="http://schemas.openxmlformats.org/officeDocument/2006/relationships/hyperlink" Target="https://www.sciencedirect.com/science/article/pii/S0034425721002054#section-cited-by" TargetMode="External"/><Relationship Id="rId5" Type="http://schemas.openxmlformats.org/officeDocument/2006/relationships/image" Target="../media/image2.png"/><Relationship Id="rId6" Type="http://schemas.openxmlformats.org/officeDocument/2006/relationships/image" Target="../media/image3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xml"/><Relationship Id="rId3" Type="http://schemas.openxmlformats.org/officeDocument/2006/relationships/image" Target="../media/image7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 Id="rId3" Type="http://schemas.openxmlformats.org/officeDocument/2006/relationships/image" Target="../media/image6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xml"/><Relationship Id="rId3" Type="http://schemas.openxmlformats.org/officeDocument/2006/relationships/image" Target="../media/image6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0" Type="http://schemas.openxmlformats.org/officeDocument/2006/relationships/image" Target="../media/image13.png"/><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9.png"/><Relationship Id="rId4" Type="http://schemas.openxmlformats.org/officeDocument/2006/relationships/image" Target="../media/image7.png"/><Relationship Id="rId9" Type="http://schemas.openxmlformats.org/officeDocument/2006/relationships/image" Target="../media/image14.png"/><Relationship Id="rId5" Type="http://schemas.openxmlformats.org/officeDocument/2006/relationships/image" Target="../media/image18.png"/><Relationship Id="rId6" Type="http://schemas.openxmlformats.org/officeDocument/2006/relationships/image" Target="../media/image20.png"/><Relationship Id="rId7" Type="http://schemas.openxmlformats.org/officeDocument/2006/relationships/image" Target="../media/image5.png"/><Relationship Id="rId8" Type="http://schemas.openxmlformats.org/officeDocument/2006/relationships/image" Target="../media/image1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 Id="rId5" Type="http://schemas.openxmlformats.org/officeDocument/2006/relationships/image" Target="../media/image19.png"/><Relationship Id="rId6" Type="http://schemas.openxmlformats.org/officeDocument/2006/relationships/image" Target="../media/image21.png"/><Relationship Id="rId7" Type="http://schemas.openxmlformats.org/officeDocument/2006/relationships/image" Target="../media/image10.png"/><Relationship Id="rId8" Type="http://schemas.openxmlformats.org/officeDocument/2006/relationships/image" Target="../media/image11.png"/></Relationships>
</file>

<file path=ppt/slides/_rels/slide6.xml.rels><?xml version="1.0" encoding="UTF-8" standalone="yes"?><Relationships xmlns="http://schemas.openxmlformats.org/package/2006/relationships"><Relationship Id="rId10" Type="http://schemas.openxmlformats.org/officeDocument/2006/relationships/image" Target="../media/image25.png"/><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2.png"/><Relationship Id="rId4" Type="http://schemas.openxmlformats.org/officeDocument/2006/relationships/image" Target="../media/image16.png"/><Relationship Id="rId9" Type="http://schemas.openxmlformats.org/officeDocument/2006/relationships/image" Target="../media/image28.png"/><Relationship Id="rId5" Type="http://schemas.openxmlformats.org/officeDocument/2006/relationships/image" Target="../media/image17.png"/><Relationship Id="rId6" Type="http://schemas.openxmlformats.org/officeDocument/2006/relationships/image" Target="../media/image24.png"/><Relationship Id="rId7" Type="http://schemas.openxmlformats.org/officeDocument/2006/relationships/image" Target="../media/image22.png"/><Relationship Id="rId8" Type="http://schemas.openxmlformats.org/officeDocument/2006/relationships/image" Target="../media/image26.png"/></Relationships>
</file>

<file path=ppt/slides/_rels/slide7.xml.rels><?xml version="1.0" encoding="UTF-8" standalone="yes"?><Relationships xmlns="http://schemas.openxmlformats.org/package/2006/relationships"><Relationship Id="rId10" Type="http://schemas.openxmlformats.org/officeDocument/2006/relationships/image" Target="../media/image37.png"/><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3.png"/><Relationship Id="rId4" Type="http://schemas.openxmlformats.org/officeDocument/2006/relationships/image" Target="../media/image32.png"/><Relationship Id="rId9" Type="http://schemas.openxmlformats.org/officeDocument/2006/relationships/image" Target="../media/image31.png"/><Relationship Id="rId5" Type="http://schemas.openxmlformats.org/officeDocument/2006/relationships/image" Target="../media/image33.png"/><Relationship Id="rId6" Type="http://schemas.openxmlformats.org/officeDocument/2006/relationships/image" Target="../media/image29.png"/><Relationship Id="rId7" Type="http://schemas.openxmlformats.org/officeDocument/2006/relationships/image" Target="../media/image34.png"/><Relationship Id="rId8" Type="http://schemas.openxmlformats.org/officeDocument/2006/relationships/image" Target="../media/image2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39.png"/><Relationship Id="rId4" Type="http://schemas.openxmlformats.org/officeDocument/2006/relationships/image" Target="../media/image41.png"/><Relationship Id="rId5" Type="http://schemas.openxmlformats.org/officeDocument/2006/relationships/image" Target="../media/image36.png"/><Relationship Id="rId6" Type="http://schemas.openxmlformats.org/officeDocument/2006/relationships/image" Target="../media/image43.png"/><Relationship Id="rId7" Type="http://schemas.openxmlformats.org/officeDocument/2006/relationships/image" Target="../media/image38.png"/><Relationship Id="rId8"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8D8D8"/>
        </a:solidFill>
      </p:bgPr>
    </p:bg>
    <p:spTree>
      <p:nvGrpSpPr>
        <p:cNvPr id="57" name="Shape 57"/>
        <p:cNvGrpSpPr/>
        <p:nvPr/>
      </p:nvGrpSpPr>
      <p:grpSpPr>
        <a:xfrm>
          <a:off x="0" y="0"/>
          <a:ext cx="0" cy="0"/>
          <a:chOff x="0" y="0"/>
          <a:chExt cx="0" cy="0"/>
        </a:xfrm>
      </p:grpSpPr>
      <p:sp>
        <p:nvSpPr>
          <p:cNvPr id="58" name="Google Shape;58;p14"/>
          <p:cNvSpPr txBox="1"/>
          <p:nvPr>
            <p:ph type="title"/>
          </p:nvPr>
        </p:nvSpPr>
        <p:spPr>
          <a:xfrm>
            <a:off x="75" y="0"/>
            <a:ext cx="914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b="1" lang="en" sz="2420"/>
              <a:t> RUWRF 3km Four-Year Wind Energy Analysis</a:t>
            </a:r>
            <a:endParaRPr b="1" sz="2420"/>
          </a:p>
          <a:p>
            <a:pPr indent="0" lvl="0" marL="0" rtl="0" algn="ctr">
              <a:spcBef>
                <a:spcPts val="0"/>
              </a:spcBef>
              <a:spcAft>
                <a:spcPts val="0"/>
              </a:spcAft>
              <a:buClr>
                <a:schemeClr val="dk1"/>
              </a:buClr>
              <a:buSzPts val="990"/>
              <a:buFont typeface="Arial"/>
              <a:buNone/>
            </a:pPr>
            <a:r>
              <a:rPr b="1" lang="en" sz="2420"/>
              <a:t>OCS-A 0499 (39.272N, 74.092W)</a:t>
            </a:r>
            <a:endParaRPr b="1" sz="2420"/>
          </a:p>
        </p:txBody>
      </p:sp>
      <p:pic>
        <p:nvPicPr>
          <p:cNvPr id="59" name="Google Shape;59;p14"/>
          <p:cNvPicPr preferRelativeResize="0"/>
          <p:nvPr/>
        </p:nvPicPr>
        <p:blipFill rotWithShape="1">
          <a:blip r:embed="rId3">
            <a:alphaModFix/>
          </a:blip>
          <a:srcRect b="590" l="0" r="0" t="-590"/>
          <a:stretch/>
        </p:blipFill>
        <p:spPr>
          <a:xfrm>
            <a:off x="2313925" y="945700"/>
            <a:ext cx="4418751" cy="3995675"/>
          </a:xfrm>
          <a:prstGeom prst="rect">
            <a:avLst/>
          </a:prstGeom>
          <a:noFill/>
          <a:ln>
            <a:noFill/>
          </a:ln>
        </p:spPr>
      </p:pic>
      <p:sp>
        <p:nvSpPr>
          <p:cNvPr id="60" name="Google Shape;60;p14"/>
          <p:cNvSpPr/>
          <p:nvPr/>
        </p:nvSpPr>
        <p:spPr>
          <a:xfrm>
            <a:off x="4023725" y="3559200"/>
            <a:ext cx="144300" cy="153300"/>
          </a:xfrm>
          <a:prstGeom prst="star5">
            <a:avLst>
              <a:gd fmla="val 19098" name="adj"/>
              <a:gd fmla="val 105146" name="hf"/>
              <a:gd fmla="val 110557" name="vf"/>
            </a:avLst>
          </a:prstGeom>
          <a:solidFill>
            <a:srgbClr val="FFFF00"/>
          </a:solidFill>
          <a:ln cap="flat" cmpd="sng" w="9525">
            <a:solidFill>
              <a:srgbClr val="000000"/>
            </a:solidFill>
            <a:prstDash val="solid"/>
            <a:round/>
            <a:headEnd len="sm" w="sm" type="none"/>
            <a:tailEnd len="sm" w="sm" type="none"/>
          </a:ln>
          <a:effectLst>
            <a:outerShdw blurRad="100013" rotWithShape="0" algn="bl">
              <a:srgbClr val="FFFF00"/>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pic>
        <p:nvPicPr>
          <p:cNvPr id="176" name="Google Shape;176;p23"/>
          <p:cNvPicPr preferRelativeResize="0"/>
          <p:nvPr/>
        </p:nvPicPr>
        <p:blipFill rotWithShape="1">
          <a:blip r:embed="rId3">
            <a:alphaModFix/>
          </a:blip>
          <a:srcRect b="0" l="0" r="0" t="0"/>
          <a:stretch/>
        </p:blipFill>
        <p:spPr>
          <a:xfrm>
            <a:off x="242450" y="194200"/>
            <a:ext cx="2512749" cy="2512749"/>
          </a:xfrm>
          <a:prstGeom prst="rect">
            <a:avLst/>
          </a:prstGeom>
          <a:noFill/>
          <a:ln>
            <a:noFill/>
          </a:ln>
        </p:spPr>
      </p:pic>
      <p:pic>
        <p:nvPicPr>
          <p:cNvPr id="177" name="Google Shape;177;p23"/>
          <p:cNvPicPr preferRelativeResize="0"/>
          <p:nvPr/>
        </p:nvPicPr>
        <p:blipFill rotWithShape="1">
          <a:blip r:embed="rId4">
            <a:alphaModFix/>
          </a:blip>
          <a:srcRect b="0" l="0" r="0" t="0"/>
          <a:stretch/>
        </p:blipFill>
        <p:spPr>
          <a:xfrm>
            <a:off x="246888" y="2630750"/>
            <a:ext cx="2512749" cy="2512749"/>
          </a:xfrm>
          <a:prstGeom prst="rect">
            <a:avLst/>
          </a:prstGeom>
          <a:noFill/>
          <a:ln>
            <a:noFill/>
          </a:ln>
        </p:spPr>
      </p:pic>
      <p:pic>
        <p:nvPicPr>
          <p:cNvPr id="178" name="Google Shape;178;p23"/>
          <p:cNvPicPr preferRelativeResize="0"/>
          <p:nvPr/>
        </p:nvPicPr>
        <p:blipFill rotWithShape="1">
          <a:blip r:embed="rId5">
            <a:alphaModFix/>
          </a:blip>
          <a:srcRect b="0" l="0" r="0" t="0"/>
          <a:stretch/>
        </p:blipFill>
        <p:spPr>
          <a:xfrm>
            <a:off x="3220375" y="2630750"/>
            <a:ext cx="2512749" cy="2512749"/>
          </a:xfrm>
          <a:prstGeom prst="rect">
            <a:avLst/>
          </a:prstGeom>
          <a:noFill/>
          <a:ln>
            <a:noFill/>
          </a:ln>
        </p:spPr>
      </p:pic>
      <p:pic>
        <p:nvPicPr>
          <p:cNvPr id="179" name="Google Shape;179;p23"/>
          <p:cNvPicPr preferRelativeResize="0"/>
          <p:nvPr/>
        </p:nvPicPr>
        <p:blipFill rotWithShape="1">
          <a:blip r:embed="rId6">
            <a:alphaModFix/>
          </a:blip>
          <a:srcRect b="0" l="0" r="0" t="0"/>
          <a:stretch/>
        </p:blipFill>
        <p:spPr>
          <a:xfrm>
            <a:off x="6371475" y="2630750"/>
            <a:ext cx="2512749" cy="2512749"/>
          </a:xfrm>
          <a:prstGeom prst="rect">
            <a:avLst/>
          </a:prstGeom>
          <a:noFill/>
          <a:ln>
            <a:noFill/>
          </a:ln>
        </p:spPr>
      </p:pic>
      <p:pic>
        <p:nvPicPr>
          <p:cNvPr id="180" name="Google Shape;180;p23"/>
          <p:cNvPicPr preferRelativeResize="0"/>
          <p:nvPr/>
        </p:nvPicPr>
        <p:blipFill rotWithShape="1">
          <a:blip r:embed="rId7">
            <a:alphaModFix/>
          </a:blip>
          <a:srcRect b="0" l="0" r="0" t="0"/>
          <a:stretch/>
        </p:blipFill>
        <p:spPr>
          <a:xfrm>
            <a:off x="3220375" y="194200"/>
            <a:ext cx="2512749" cy="2512749"/>
          </a:xfrm>
          <a:prstGeom prst="rect">
            <a:avLst/>
          </a:prstGeom>
          <a:noFill/>
          <a:ln>
            <a:noFill/>
          </a:ln>
        </p:spPr>
      </p:pic>
      <p:pic>
        <p:nvPicPr>
          <p:cNvPr id="181" name="Google Shape;181;p23"/>
          <p:cNvPicPr preferRelativeResize="0"/>
          <p:nvPr/>
        </p:nvPicPr>
        <p:blipFill rotWithShape="1">
          <a:blip r:embed="rId8">
            <a:alphaModFix/>
          </a:blip>
          <a:srcRect b="0" l="0" r="0" t="0"/>
          <a:stretch/>
        </p:blipFill>
        <p:spPr>
          <a:xfrm>
            <a:off x="6371475" y="194200"/>
            <a:ext cx="2512749" cy="2512749"/>
          </a:xfrm>
          <a:prstGeom prst="rect">
            <a:avLst/>
          </a:prstGeom>
          <a:noFill/>
          <a:ln>
            <a:noFill/>
          </a:ln>
        </p:spPr>
      </p:pic>
      <p:sp>
        <p:nvSpPr>
          <p:cNvPr id="182" name="Google Shape;182;p23"/>
          <p:cNvSpPr txBox="1"/>
          <p:nvPr>
            <p:ph type="ctrTitle"/>
          </p:nvPr>
        </p:nvSpPr>
        <p:spPr>
          <a:xfrm>
            <a:off x="-438975" y="-172750"/>
            <a:ext cx="17589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2092" u="sng"/>
              <a:t>Spring</a:t>
            </a:r>
            <a:endParaRPr b="1" sz="1912" u="sng"/>
          </a:p>
        </p:txBody>
      </p:sp>
      <p:sp>
        <p:nvSpPr>
          <p:cNvPr id="183" name="Google Shape;183;p23"/>
          <p:cNvSpPr txBox="1"/>
          <p:nvPr>
            <p:ph type="ctrTitle"/>
          </p:nvPr>
        </p:nvSpPr>
        <p:spPr>
          <a:xfrm rot="-5400000">
            <a:off x="-1910675" y="1150625"/>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Wind Speed</a:t>
            </a:r>
            <a:endParaRPr b="1" sz="1312">
              <a:solidFill>
                <a:srgbClr val="5F5F5F"/>
              </a:solidFill>
            </a:endParaRPr>
          </a:p>
        </p:txBody>
      </p:sp>
      <p:sp>
        <p:nvSpPr>
          <p:cNvPr id="184" name="Google Shape;184;p23"/>
          <p:cNvSpPr txBox="1"/>
          <p:nvPr>
            <p:ph type="ctrTitle"/>
          </p:nvPr>
        </p:nvSpPr>
        <p:spPr>
          <a:xfrm rot="-5400000">
            <a:off x="-1910675" y="3626425"/>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Power</a:t>
            </a:r>
            <a:endParaRPr b="1" sz="1312">
              <a:solidFill>
                <a:srgbClr val="5F5F5F"/>
              </a:solidFill>
            </a:endParaRPr>
          </a:p>
        </p:txBody>
      </p:sp>
      <p:sp>
        <p:nvSpPr>
          <p:cNvPr id="185" name="Google Shape;185;p23"/>
          <p:cNvSpPr txBox="1"/>
          <p:nvPr>
            <p:ph type="ctrTitle"/>
          </p:nvPr>
        </p:nvSpPr>
        <p:spPr>
          <a:xfrm>
            <a:off x="1043813" y="-172750"/>
            <a:ext cx="9189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March</a:t>
            </a:r>
            <a:endParaRPr b="1" sz="1312">
              <a:solidFill>
                <a:srgbClr val="5F5F5F"/>
              </a:solidFill>
            </a:endParaRPr>
          </a:p>
        </p:txBody>
      </p:sp>
      <p:sp>
        <p:nvSpPr>
          <p:cNvPr id="186" name="Google Shape;186;p23"/>
          <p:cNvSpPr txBox="1"/>
          <p:nvPr>
            <p:ph type="ctrTitle"/>
          </p:nvPr>
        </p:nvSpPr>
        <p:spPr>
          <a:xfrm>
            <a:off x="2515500" y="-172750"/>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April</a:t>
            </a:r>
            <a:endParaRPr b="1" sz="1312">
              <a:solidFill>
                <a:srgbClr val="5F5F5F"/>
              </a:solidFill>
            </a:endParaRPr>
          </a:p>
        </p:txBody>
      </p:sp>
      <p:sp>
        <p:nvSpPr>
          <p:cNvPr id="187" name="Google Shape;187;p23"/>
          <p:cNvSpPr txBox="1"/>
          <p:nvPr>
            <p:ph type="ctrTitle"/>
          </p:nvPr>
        </p:nvSpPr>
        <p:spPr>
          <a:xfrm>
            <a:off x="5627350" y="-172750"/>
            <a:ext cx="3922500" cy="521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SzPts val="891"/>
              <a:buNone/>
            </a:pPr>
            <a:r>
              <a:rPr b="1" lang="en" sz="1492">
                <a:solidFill>
                  <a:srgbClr val="5F5F5F"/>
                </a:solidFill>
              </a:rPr>
              <a:t>			       May</a:t>
            </a:r>
            <a:endParaRPr b="1" sz="1312">
              <a:solidFill>
                <a:srgbClr val="5F5F5F"/>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pic>
        <p:nvPicPr>
          <p:cNvPr id="192" name="Google Shape;192;p24"/>
          <p:cNvPicPr preferRelativeResize="0"/>
          <p:nvPr/>
        </p:nvPicPr>
        <p:blipFill rotWithShape="1">
          <a:blip r:embed="rId3">
            <a:alphaModFix/>
          </a:blip>
          <a:srcRect b="0" l="0" r="0" t="0"/>
          <a:stretch/>
        </p:blipFill>
        <p:spPr>
          <a:xfrm>
            <a:off x="242450" y="194200"/>
            <a:ext cx="2512749" cy="2512749"/>
          </a:xfrm>
          <a:prstGeom prst="rect">
            <a:avLst/>
          </a:prstGeom>
          <a:noFill/>
          <a:ln>
            <a:noFill/>
          </a:ln>
        </p:spPr>
      </p:pic>
      <p:pic>
        <p:nvPicPr>
          <p:cNvPr id="193" name="Google Shape;193;p24"/>
          <p:cNvPicPr preferRelativeResize="0"/>
          <p:nvPr/>
        </p:nvPicPr>
        <p:blipFill rotWithShape="1">
          <a:blip r:embed="rId4">
            <a:alphaModFix/>
          </a:blip>
          <a:srcRect b="0" l="0" r="0" t="0"/>
          <a:stretch/>
        </p:blipFill>
        <p:spPr>
          <a:xfrm>
            <a:off x="246888" y="2630750"/>
            <a:ext cx="2512749" cy="2512749"/>
          </a:xfrm>
          <a:prstGeom prst="rect">
            <a:avLst/>
          </a:prstGeom>
          <a:noFill/>
          <a:ln>
            <a:noFill/>
          </a:ln>
        </p:spPr>
      </p:pic>
      <p:pic>
        <p:nvPicPr>
          <p:cNvPr id="194" name="Google Shape;194;p24"/>
          <p:cNvPicPr preferRelativeResize="0"/>
          <p:nvPr/>
        </p:nvPicPr>
        <p:blipFill rotWithShape="1">
          <a:blip r:embed="rId5">
            <a:alphaModFix/>
          </a:blip>
          <a:srcRect b="0" l="0" r="0" t="0"/>
          <a:stretch/>
        </p:blipFill>
        <p:spPr>
          <a:xfrm>
            <a:off x="3220375" y="2630750"/>
            <a:ext cx="2512749" cy="2512749"/>
          </a:xfrm>
          <a:prstGeom prst="rect">
            <a:avLst/>
          </a:prstGeom>
          <a:noFill/>
          <a:ln>
            <a:noFill/>
          </a:ln>
        </p:spPr>
      </p:pic>
      <p:pic>
        <p:nvPicPr>
          <p:cNvPr id="195" name="Google Shape;195;p24"/>
          <p:cNvPicPr preferRelativeResize="0"/>
          <p:nvPr/>
        </p:nvPicPr>
        <p:blipFill rotWithShape="1">
          <a:blip r:embed="rId6">
            <a:alphaModFix/>
          </a:blip>
          <a:srcRect b="0" l="0" r="0" t="0"/>
          <a:stretch/>
        </p:blipFill>
        <p:spPr>
          <a:xfrm>
            <a:off x="6371475" y="2630750"/>
            <a:ext cx="2512749" cy="2512749"/>
          </a:xfrm>
          <a:prstGeom prst="rect">
            <a:avLst/>
          </a:prstGeom>
          <a:noFill/>
          <a:ln>
            <a:noFill/>
          </a:ln>
        </p:spPr>
      </p:pic>
      <p:pic>
        <p:nvPicPr>
          <p:cNvPr id="196" name="Google Shape;196;p24"/>
          <p:cNvPicPr preferRelativeResize="0"/>
          <p:nvPr/>
        </p:nvPicPr>
        <p:blipFill rotWithShape="1">
          <a:blip r:embed="rId7">
            <a:alphaModFix/>
          </a:blip>
          <a:srcRect b="0" l="0" r="0" t="0"/>
          <a:stretch/>
        </p:blipFill>
        <p:spPr>
          <a:xfrm>
            <a:off x="3220375" y="194200"/>
            <a:ext cx="2512749" cy="2512749"/>
          </a:xfrm>
          <a:prstGeom prst="rect">
            <a:avLst/>
          </a:prstGeom>
          <a:noFill/>
          <a:ln>
            <a:noFill/>
          </a:ln>
        </p:spPr>
      </p:pic>
      <p:pic>
        <p:nvPicPr>
          <p:cNvPr id="197" name="Google Shape;197;p24"/>
          <p:cNvPicPr preferRelativeResize="0"/>
          <p:nvPr/>
        </p:nvPicPr>
        <p:blipFill rotWithShape="1">
          <a:blip r:embed="rId8">
            <a:alphaModFix/>
          </a:blip>
          <a:srcRect b="0" l="0" r="0" t="0"/>
          <a:stretch/>
        </p:blipFill>
        <p:spPr>
          <a:xfrm>
            <a:off x="6371475" y="194200"/>
            <a:ext cx="2512749" cy="2512749"/>
          </a:xfrm>
          <a:prstGeom prst="rect">
            <a:avLst/>
          </a:prstGeom>
          <a:noFill/>
          <a:ln>
            <a:noFill/>
          </a:ln>
        </p:spPr>
      </p:pic>
      <p:sp>
        <p:nvSpPr>
          <p:cNvPr id="198" name="Google Shape;198;p24"/>
          <p:cNvSpPr txBox="1"/>
          <p:nvPr>
            <p:ph type="ctrTitle"/>
          </p:nvPr>
        </p:nvSpPr>
        <p:spPr>
          <a:xfrm>
            <a:off x="-362775" y="-172750"/>
            <a:ext cx="17589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2092" u="sng"/>
              <a:t>Summer</a:t>
            </a:r>
            <a:endParaRPr b="1" sz="1912" u="sng"/>
          </a:p>
        </p:txBody>
      </p:sp>
      <p:sp>
        <p:nvSpPr>
          <p:cNvPr id="199" name="Google Shape;199;p24"/>
          <p:cNvSpPr txBox="1"/>
          <p:nvPr>
            <p:ph type="ctrTitle"/>
          </p:nvPr>
        </p:nvSpPr>
        <p:spPr>
          <a:xfrm rot="-5400000">
            <a:off x="-1910675" y="1150625"/>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Wind Speed</a:t>
            </a:r>
            <a:endParaRPr b="1" sz="1312">
              <a:solidFill>
                <a:srgbClr val="5F5F5F"/>
              </a:solidFill>
            </a:endParaRPr>
          </a:p>
        </p:txBody>
      </p:sp>
      <p:sp>
        <p:nvSpPr>
          <p:cNvPr id="200" name="Google Shape;200;p24"/>
          <p:cNvSpPr txBox="1"/>
          <p:nvPr>
            <p:ph type="ctrTitle"/>
          </p:nvPr>
        </p:nvSpPr>
        <p:spPr>
          <a:xfrm rot="-5400000">
            <a:off x="-1910675" y="3626425"/>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Power</a:t>
            </a:r>
            <a:endParaRPr b="1" sz="1312">
              <a:solidFill>
                <a:srgbClr val="5F5F5F"/>
              </a:solidFill>
            </a:endParaRPr>
          </a:p>
        </p:txBody>
      </p:sp>
      <p:sp>
        <p:nvSpPr>
          <p:cNvPr id="201" name="Google Shape;201;p24"/>
          <p:cNvSpPr txBox="1"/>
          <p:nvPr>
            <p:ph type="ctrTitle"/>
          </p:nvPr>
        </p:nvSpPr>
        <p:spPr>
          <a:xfrm>
            <a:off x="1043813" y="-172750"/>
            <a:ext cx="9189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June</a:t>
            </a:r>
            <a:endParaRPr b="1" sz="1312">
              <a:solidFill>
                <a:srgbClr val="5F5F5F"/>
              </a:solidFill>
            </a:endParaRPr>
          </a:p>
        </p:txBody>
      </p:sp>
      <p:sp>
        <p:nvSpPr>
          <p:cNvPr id="202" name="Google Shape;202;p24"/>
          <p:cNvSpPr txBox="1"/>
          <p:nvPr>
            <p:ph type="ctrTitle"/>
          </p:nvPr>
        </p:nvSpPr>
        <p:spPr>
          <a:xfrm>
            <a:off x="2515500" y="-172750"/>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July</a:t>
            </a:r>
            <a:endParaRPr b="1" sz="1312">
              <a:solidFill>
                <a:srgbClr val="5F5F5F"/>
              </a:solidFill>
            </a:endParaRPr>
          </a:p>
        </p:txBody>
      </p:sp>
      <p:sp>
        <p:nvSpPr>
          <p:cNvPr id="203" name="Google Shape;203;p24"/>
          <p:cNvSpPr txBox="1"/>
          <p:nvPr>
            <p:ph type="ctrTitle"/>
          </p:nvPr>
        </p:nvSpPr>
        <p:spPr>
          <a:xfrm>
            <a:off x="5513075" y="-172750"/>
            <a:ext cx="3922500" cy="521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SzPts val="891"/>
              <a:buNone/>
            </a:pPr>
            <a:r>
              <a:rPr b="1" lang="en" sz="1492">
                <a:solidFill>
                  <a:srgbClr val="5F5F5F"/>
                </a:solidFill>
              </a:rPr>
              <a:t>			       August</a:t>
            </a:r>
            <a:endParaRPr b="1" sz="1312">
              <a:solidFill>
                <a:srgbClr val="5F5F5F"/>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pic>
        <p:nvPicPr>
          <p:cNvPr id="208" name="Google Shape;208;p25"/>
          <p:cNvPicPr preferRelativeResize="0"/>
          <p:nvPr/>
        </p:nvPicPr>
        <p:blipFill rotWithShape="1">
          <a:blip r:embed="rId3">
            <a:alphaModFix/>
          </a:blip>
          <a:srcRect b="0" l="0" r="0" t="0"/>
          <a:stretch/>
        </p:blipFill>
        <p:spPr>
          <a:xfrm>
            <a:off x="242450" y="194200"/>
            <a:ext cx="2512749" cy="2512749"/>
          </a:xfrm>
          <a:prstGeom prst="rect">
            <a:avLst/>
          </a:prstGeom>
          <a:noFill/>
          <a:ln>
            <a:noFill/>
          </a:ln>
        </p:spPr>
      </p:pic>
      <p:pic>
        <p:nvPicPr>
          <p:cNvPr id="209" name="Google Shape;209;p25"/>
          <p:cNvPicPr preferRelativeResize="0"/>
          <p:nvPr/>
        </p:nvPicPr>
        <p:blipFill rotWithShape="1">
          <a:blip r:embed="rId4">
            <a:alphaModFix/>
          </a:blip>
          <a:srcRect b="0" l="0" r="0" t="0"/>
          <a:stretch/>
        </p:blipFill>
        <p:spPr>
          <a:xfrm>
            <a:off x="246888" y="2630750"/>
            <a:ext cx="2512749" cy="2512749"/>
          </a:xfrm>
          <a:prstGeom prst="rect">
            <a:avLst/>
          </a:prstGeom>
          <a:noFill/>
          <a:ln>
            <a:noFill/>
          </a:ln>
        </p:spPr>
      </p:pic>
      <p:pic>
        <p:nvPicPr>
          <p:cNvPr id="210" name="Google Shape;210;p25"/>
          <p:cNvPicPr preferRelativeResize="0"/>
          <p:nvPr/>
        </p:nvPicPr>
        <p:blipFill rotWithShape="1">
          <a:blip r:embed="rId5">
            <a:alphaModFix/>
          </a:blip>
          <a:srcRect b="0" l="0" r="0" t="0"/>
          <a:stretch/>
        </p:blipFill>
        <p:spPr>
          <a:xfrm>
            <a:off x="3220375" y="2630750"/>
            <a:ext cx="2512749" cy="2512749"/>
          </a:xfrm>
          <a:prstGeom prst="rect">
            <a:avLst/>
          </a:prstGeom>
          <a:noFill/>
          <a:ln>
            <a:noFill/>
          </a:ln>
        </p:spPr>
      </p:pic>
      <p:pic>
        <p:nvPicPr>
          <p:cNvPr id="211" name="Google Shape;211;p25"/>
          <p:cNvPicPr preferRelativeResize="0"/>
          <p:nvPr/>
        </p:nvPicPr>
        <p:blipFill rotWithShape="1">
          <a:blip r:embed="rId6">
            <a:alphaModFix/>
          </a:blip>
          <a:srcRect b="0" l="0" r="0" t="0"/>
          <a:stretch/>
        </p:blipFill>
        <p:spPr>
          <a:xfrm>
            <a:off x="6371475" y="2630750"/>
            <a:ext cx="2512749" cy="2512749"/>
          </a:xfrm>
          <a:prstGeom prst="rect">
            <a:avLst/>
          </a:prstGeom>
          <a:noFill/>
          <a:ln>
            <a:noFill/>
          </a:ln>
        </p:spPr>
      </p:pic>
      <p:pic>
        <p:nvPicPr>
          <p:cNvPr id="212" name="Google Shape;212;p25"/>
          <p:cNvPicPr preferRelativeResize="0"/>
          <p:nvPr/>
        </p:nvPicPr>
        <p:blipFill rotWithShape="1">
          <a:blip r:embed="rId7">
            <a:alphaModFix/>
          </a:blip>
          <a:srcRect b="0" l="0" r="0" t="0"/>
          <a:stretch/>
        </p:blipFill>
        <p:spPr>
          <a:xfrm>
            <a:off x="3220375" y="194200"/>
            <a:ext cx="2512749" cy="2512749"/>
          </a:xfrm>
          <a:prstGeom prst="rect">
            <a:avLst/>
          </a:prstGeom>
          <a:noFill/>
          <a:ln>
            <a:noFill/>
          </a:ln>
        </p:spPr>
      </p:pic>
      <p:pic>
        <p:nvPicPr>
          <p:cNvPr id="213" name="Google Shape;213;p25"/>
          <p:cNvPicPr preferRelativeResize="0"/>
          <p:nvPr/>
        </p:nvPicPr>
        <p:blipFill rotWithShape="1">
          <a:blip r:embed="rId8">
            <a:alphaModFix/>
          </a:blip>
          <a:srcRect b="0" l="0" r="0" t="0"/>
          <a:stretch/>
        </p:blipFill>
        <p:spPr>
          <a:xfrm>
            <a:off x="6371475" y="194200"/>
            <a:ext cx="2512749" cy="2512749"/>
          </a:xfrm>
          <a:prstGeom prst="rect">
            <a:avLst/>
          </a:prstGeom>
          <a:noFill/>
          <a:ln>
            <a:noFill/>
          </a:ln>
        </p:spPr>
      </p:pic>
      <p:sp>
        <p:nvSpPr>
          <p:cNvPr id="214" name="Google Shape;214;p25"/>
          <p:cNvSpPr txBox="1"/>
          <p:nvPr>
            <p:ph type="ctrTitle"/>
          </p:nvPr>
        </p:nvSpPr>
        <p:spPr>
          <a:xfrm>
            <a:off x="-538250" y="-172750"/>
            <a:ext cx="17589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2092" u="sng"/>
              <a:t>Fall</a:t>
            </a:r>
            <a:endParaRPr b="1" sz="1912" u="sng"/>
          </a:p>
        </p:txBody>
      </p:sp>
      <p:sp>
        <p:nvSpPr>
          <p:cNvPr id="215" name="Google Shape;215;p25"/>
          <p:cNvSpPr txBox="1"/>
          <p:nvPr>
            <p:ph type="ctrTitle"/>
          </p:nvPr>
        </p:nvSpPr>
        <p:spPr>
          <a:xfrm rot="-5400000">
            <a:off x="-1910675" y="1150625"/>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Wind Speed</a:t>
            </a:r>
            <a:endParaRPr b="1" sz="1312">
              <a:solidFill>
                <a:srgbClr val="5F5F5F"/>
              </a:solidFill>
            </a:endParaRPr>
          </a:p>
        </p:txBody>
      </p:sp>
      <p:sp>
        <p:nvSpPr>
          <p:cNvPr id="216" name="Google Shape;216;p25"/>
          <p:cNvSpPr txBox="1"/>
          <p:nvPr>
            <p:ph type="ctrTitle"/>
          </p:nvPr>
        </p:nvSpPr>
        <p:spPr>
          <a:xfrm rot="-5400000">
            <a:off x="-1910675" y="3626425"/>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Power</a:t>
            </a:r>
            <a:endParaRPr b="1" sz="1312">
              <a:solidFill>
                <a:srgbClr val="5F5F5F"/>
              </a:solidFill>
            </a:endParaRPr>
          </a:p>
        </p:txBody>
      </p:sp>
      <p:sp>
        <p:nvSpPr>
          <p:cNvPr id="217" name="Google Shape;217;p25"/>
          <p:cNvSpPr txBox="1"/>
          <p:nvPr>
            <p:ph type="ctrTitle"/>
          </p:nvPr>
        </p:nvSpPr>
        <p:spPr>
          <a:xfrm>
            <a:off x="899055" y="-172750"/>
            <a:ext cx="13116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September</a:t>
            </a:r>
            <a:endParaRPr b="1" sz="1312">
              <a:solidFill>
                <a:srgbClr val="5F5F5F"/>
              </a:solidFill>
            </a:endParaRPr>
          </a:p>
        </p:txBody>
      </p:sp>
      <p:sp>
        <p:nvSpPr>
          <p:cNvPr id="218" name="Google Shape;218;p25"/>
          <p:cNvSpPr txBox="1"/>
          <p:nvPr>
            <p:ph type="ctrTitle"/>
          </p:nvPr>
        </p:nvSpPr>
        <p:spPr>
          <a:xfrm>
            <a:off x="2515500" y="-172750"/>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October</a:t>
            </a:r>
            <a:endParaRPr b="1" sz="1312">
              <a:solidFill>
                <a:srgbClr val="5F5F5F"/>
              </a:solidFill>
            </a:endParaRPr>
          </a:p>
        </p:txBody>
      </p:sp>
      <p:sp>
        <p:nvSpPr>
          <p:cNvPr id="219" name="Google Shape;219;p25"/>
          <p:cNvSpPr txBox="1"/>
          <p:nvPr>
            <p:ph type="ctrTitle"/>
          </p:nvPr>
        </p:nvSpPr>
        <p:spPr>
          <a:xfrm>
            <a:off x="5383525" y="-172750"/>
            <a:ext cx="3922500" cy="521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SzPts val="891"/>
              <a:buNone/>
            </a:pPr>
            <a:r>
              <a:rPr b="1" lang="en" sz="1492">
                <a:solidFill>
                  <a:srgbClr val="5F5F5F"/>
                </a:solidFill>
              </a:rPr>
              <a:t>			       November</a:t>
            </a:r>
            <a:endParaRPr b="1" sz="1312">
              <a:solidFill>
                <a:srgbClr val="5F5F5F"/>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pic>
        <p:nvPicPr>
          <p:cNvPr id="224" name="Google Shape;224;p26"/>
          <p:cNvPicPr preferRelativeResize="0"/>
          <p:nvPr/>
        </p:nvPicPr>
        <p:blipFill rotWithShape="1">
          <a:blip r:embed="rId3">
            <a:alphaModFix/>
          </a:blip>
          <a:srcRect b="0" l="0" r="0" t="0"/>
          <a:stretch/>
        </p:blipFill>
        <p:spPr>
          <a:xfrm>
            <a:off x="4988950" y="1649537"/>
            <a:ext cx="3493974" cy="3493974"/>
          </a:xfrm>
          <a:prstGeom prst="rect">
            <a:avLst/>
          </a:prstGeom>
          <a:noFill/>
          <a:ln>
            <a:noFill/>
          </a:ln>
        </p:spPr>
      </p:pic>
      <p:pic>
        <p:nvPicPr>
          <p:cNvPr id="225" name="Google Shape;225;p26"/>
          <p:cNvPicPr preferRelativeResize="0"/>
          <p:nvPr/>
        </p:nvPicPr>
        <p:blipFill rotWithShape="1">
          <a:blip r:embed="rId4">
            <a:alphaModFix/>
          </a:blip>
          <a:srcRect b="0" l="0" r="0" t="0"/>
          <a:stretch/>
        </p:blipFill>
        <p:spPr>
          <a:xfrm>
            <a:off x="697900" y="1691200"/>
            <a:ext cx="3410625" cy="3410625"/>
          </a:xfrm>
          <a:prstGeom prst="rect">
            <a:avLst/>
          </a:prstGeom>
          <a:noFill/>
          <a:ln>
            <a:noFill/>
          </a:ln>
        </p:spPr>
      </p:pic>
      <p:sp>
        <p:nvSpPr>
          <p:cNvPr id="226" name="Google Shape;226;p26"/>
          <p:cNvSpPr txBox="1"/>
          <p:nvPr/>
        </p:nvSpPr>
        <p:spPr>
          <a:xfrm>
            <a:off x="697900" y="564675"/>
            <a:ext cx="8082000" cy="6927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Clr>
                <a:srgbClr val="000000"/>
              </a:buClr>
              <a:buSzPts val="1400"/>
              <a:buChar char="●"/>
            </a:pPr>
            <a:r>
              <a:rPr lang="en">
                <a:solidFill>
                  <a:schemeClr val="dk1"/>
                </a:solidFill>
              </a:rPr>
              <a:t>Wind and Power roses for each individual month throughout the 4-year dataset can be viewed and downloaded in the “Monthly Wind Roses” folder</a:t>
            </a:r>
            <a:endParaRPr>
              <a:solidFill>
                <a:schemeClr val="dk1"/>
              </a:solidFill>
            </a:endParaRPr>
          </a:p>
          <a:p>
            <a:pPr indent="0" lvl="0" marL="457200" rtl="0" algn="l">
              <a:spcBef>
                <a:spcPts val="0"/>
              </a:spcBef>
              <a:spcAft>
                <a:spcPts val="0"/>
              </a:spcAft>
              <a:buNone/>
            </a:pPr>
            <a:r>
              <a:t/>
            </a:r>
            <a:endParaRPr>
              <a:solidFill>
                <a:schemeClr val="dk1"/>
              </a:solidFill>
            </a:endParaRPr>
          </a:p>
          <a:p>
            <a:pPr indent="0" lvl="0" marL="457200" rtl="0" algn="l">
              <a:spcBef>
                <a:spcPts val="0"/>
              </a:spcBef>
              <a:spcAft>
                <a:spcPts val="0"/>
              </a:spcAft>
              <a:buNone/>
            </a:pPr>
            <a:r>
              <a:t/>
            </a:r>
            <a:endParaRPr>
              <a:solidFill>
                <a:schemeClr val="dk1"/>
              </a:solidFill>
            </a:endParaRPr>
          </a:p>
          <a:p>
            <a:pPr indent="0" lvl="0" marL="457200" rtl="0" algn="l">
              <a:spcBef>
                <a:spcPts val="0"/>
              </a:spcBef>
              <a:spcAft>
                <a:spcPts val="0"/>
              </a:spcAft>
              <a:buNone/>
            </a:pPr>
            <a:r>
              <a:t/>
            </a:r>
            <a:endParaRPr/>
          </a:p>
        </p:txBody>
      </p:sp>
      <p:sp>
        <p:nvSpPr>
          <p:cNvPr id="227" name="Google Shape;227;p26"/>
          <p:cNvSpPr txBox="1"/>
          <p:nvPr/>
        </p:nvSpPr>
        <p:spPr>
          <a:xfrm>
            <a:off x="9144" y="-6325"/>
            <a:ext cx="9144000" cy="439800"/>
          </a:xfrm>
          <a:prstGeom prst="rect">
            <a:avLst/>
          </a:prstGeom>
          <a:solidFill>
            <a:srgbClr val="D8D8D8"/>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600"/>
              <a:t> 		 	</a:t>
            </a:r>
            <a:r>
              <a:rPr b="1" lang="en" sz="2000"/>
              <a:t>		</a:t>
            </a:r>
            <a:r>
              <a:rPr lang="en" sz="2000"/>
              <a:t>Individual Month Wind and Power Roses</a:t>
            </a:r>
            <a:endParaRPr sz="20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id="232" name="Google Shape;232;p27"/>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a:t>
            </a:r>
            <a:endParaRPr/>
          </a:p>
        </p:txBody>
      </p:sp>
      <p:pic>
        <p:nvPicPr>
          <p:cNvPr id="233" name="Google Shape;233;p27"/>
          <p:cNvPicPr preferRelativeResize="0"/>
          <p:nvPr/>
        </p:nvPicPr>
        <p:blipFill rotWithShape="1">
          <a:blip r:embed="rId3">
            <a:alphaModFix/>
          </a:blip>
          <a:srcRect b="0" l="0" r="0" t="0"/>
          <a:stretch/>
        </p:blipFill>
        <p:spPr>
          <a:xfrm>
            <a:off x="1220199" y="434576"/>
            <a:ext cx="7065124" cy="4708926"/>
          </a:xfrm>
          <a:prstGeom prst="rect">
            <a:avLst/>
          </a:prstGeom>
          <a:noFill/>
          <a:ln>
            <a:noFill/>
          </a:ln>
        </p:spPr>
      </p:pic>
      <p:sp>
        <p:nvSpPr>
          <p:cNvPr id="234" name="Google Shape;234;p27"/>
          <p:cNvSpPr txBox="1"/>
          <p:nvPr/>
        </p:nvSpPr>
        <p:spPr>
          <a:xfrm>
            <a:off x="0" y="0"/>
            <a:ext cx="9144000" cy="519900"/>
          </a:xfrm>
          <a:prstGeom prst="rect">
            <a:avLst/>
          </a:prstGeom>
          <a:solidFill>
            <a:srgbClr val="D9D9D9"/>
          </a:solidFill>
          <a:ln>
            <a:noFill/>
          </a:ln>
        </p:spPr>
        <p:txBody>
          <a:bodyPr anchorCtr="0" anchor="t" bIns="91425" lIns="91425" spcFirstLastPara="1" rIns="91425" wrap="square" tIns="91425">
            <a:noAutofit/>
          </a:bodyPr>
          <a:lstStyle/>
          <a:p>
            <a:pPr indent="0" lvl="0" marL="0" rtl="0" algn="ctr">
              <a:spcBef>
                <a:spcPts val="0"/>
              </a:spcBef>
              <a:spcAft>
                <a:spcPts val="1200"/>
              </a:spcAft>
              <a:buClr>
                <a:schemeClr val="dk1"/>
              </a:buClr>
              <a:buSzPts val="1100"/>
              <a:buFont typeface="Arial"/>
              <a:buNone/>
            </a:pPr>
            <a:r>
              <a:rPr lang="en" sz="2000">
                <a:solidFill>
                  <a:schemeClr val="dk1"/>
                </a:solidFill>
              </a:rPr>
              <a:t>Seasonal Hub-height (160m) Wind Speed Estimates</a:t>
            </a:r>
            <a:endParaRPr sz="2000"/>
          </a:p>
        </p:txBody>
      </p:sp>
      <p:sp>
        <p:nvSpPr>
          <p:cNvPr id="235" name="Google Shape;235;p27"/>
          <p:cNvSpPr txBox="1"/>
          <p:nvPr/>
        </p:nvSpPr>
        <p:spPr>
          <a:xfrm rot="-2547665">
            <a:off x="3928180" y="4680958"/>
            <a:ext cx="641693" cy="145035"/>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27"/>
          <p:cNvSpPr txBox="1"/>
          <p:nvPr/>
        </p:nvSpPr>
        <p:spPr>
          <a:xfrm rot="-2547665">
            <a:off x="5403080" y="4680958"/>
            <a:ext cx="641693" cy="145035"/>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27"/>
          <p:cNvSpPr txBox="1"/>
          <p:nvPr/>
        </p:nvSpPr>
        <p:spPr>
          <a:xfrm rot="-2547665">
            <a:off x="6877980" y="4680958"/>
            <a:ext cx="641693" cy="145035"/>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pic>
        <p:nvPicPr>
          <p:cNvPr id="242" name="Google Shape;242;p28"/>
          <p:cNvPicPr preferRelativeResize="0"/>
          <p:nvPr/>
        </p:nvPicPr>
        <p:blipFill rotWithShape="1">
          <a:blip r:embed="rId3">
            <a:alphaModFix/>
          </a:blip>
          <a:srcRect b="0" l="0" r="0" t="0"/>
          <a:stretch/>
        </p:blipFill>
        <p:spPr>
          <a:xfrm>
            <a:off x="1101076" y="516713"/>
            <a:ext cx="6941850" cy="4626777"/>
          </a:xfrm>
          <a:prstGeom prst="rect">
            <a:avLst/>
          </a:prstGeom>
          <a:noFill/>
          <a:ln>
            <a:noFill/>
          </a:ln>
        </p:spPr>
      </p:pic>
      <p:sp>
        <p:nvSpPr>
          <p:cNvPr id="243" name="Google Shape;243;p28"/>
          <p:cNvSpPr txBox="1"/>
          <p:nvPr/>
        </p:nvSpPr>
        <p:spPr>
          <a:xfrm>
            <a:off x="0" y="0"/>
            <a:ext cx="9144000" cy="519900"/>
          </a:xfrm>
          <a:prstGeom prst="rect">
            <a:avLst/>
          </a:prstGeom>
          <a:solidFill>
            <a:srgbClr val="D9D9D9"/>
          </a:solidFill>
          <a:ln>
            <a:noFill/>
          </a:ln>
        </p:spPr>
        <p:txBody>
          <a:bodyPr anchorCtr="0" anchor="t" bIns="91425" lIns="91425" spcFirstLastPara="1" rIns="91425" wrap="square" tIns="91425">
            <a:noAutofit/>
          </a:bodyPr>
          <a:lstStyle/>
          <a:p>
            <a:pPr indent="457200" lvl="0" marL="1371600" rtl="0" algn="l">
              <a:spcBef>
                <a:spcPts val="0"/>
              </a:spcBef>
              <a:spcAft>
                <a:spcPts val="1200"/>
              </a:spcAft>
              <a:buClr>
                <a:schemeClr val="dk1"/>
              </a:buClr>
              <a:buSzPts val="1100"/>
              <a:buFont typeface="Arial"/>
              <a:buNone/>
            </a:pPr>
            <a:r>
              <a:rPr lang="en" sz="2000">
                <a:solidFill>
                  <a:schemeClr val="dk1"/>
                </a:solidFill>
              </a:rPr>
              <a:t>Seasonal Hub-height (160m) Power Estimates</a:t>
            </a:r>
            <a:endParaRPr sz="2000"/>
          </a:p>
        </p:txBody>
      </p:sp>
      <p:sp>
        <p:nvSpPr>
          <p:cNvPr id="244" name="Google Shape;244;p28"/>
          <p:cNvSpPr txBox="1"/>
          <p:nvPr/>
        </p:nvSpPr>
        <p:spPr>
          <a:xfrm rot="-2547665">
            <a:off x="3782130" y="4672833"/>
            <a:ext cx="641693" cy="145035"/>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28"/>
          <p:cNvSpPr txBox="1"/>
          <p:nvPr/>
        </p:nvSpPr>
        <p:spPr>
          <a:xfrm rot="-2547665">
            <a:off x="5208355" y="4672833"/>
            <a:ext cx="641693" cy="145035"/>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28"/>
          <p:cNvSpPr txBox="1"/>
          <p:nvPr/>
        </p:nvSpPr>
        <p:spPr>
          <a:xfrm rot="-2547665">
            <a:off x="6667055" y="4672833"/>
            <a:ext cx="641693" cy="145035"/>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sp>
        <p:nvSpPr>
          <p:cNvPr id="251" name="Google Shape;251;p29"/>
          <p:cNvSpPr txBox="1"/>
          <p:nvPr>
            <p:ph type="title"/>
          </p:nvPr>
        </p:nvSpPr>
        <p:spPr>
          <a:xfrm>
            <a:off x="0" y="0"/>
            <a:ext cx="9144000" cy="438900"/>
          </a:xfrm>
          <a:prstGeom prst="rect">
            <a:avLst/>
          </a:prstGeom>
          <a:solidFill>
            <a:srgbClr val="D8D8D8"/>
          </a:solidFill>
        </p:spPr>
        <p:txBody>
          <a:bodyPr anchorCtr="0" anchor="ctr" bIns="45700" lIns="91425" spcFirstLastPara="1" rIns="91425" wrap="square" tIns="45700">
            <a:noAutofit/>
          </a:bodyPr>
          <a:lstStyle/>
          <a:p>
            <a:pPr indent="0" lvl="0" marL="0" rtl="0" algn="ctr">
              <a:spcBef>
                <a:spcPts val="0"/>
              </a:spcBef>
              <a:spcAft>
                <a:spcPts val="0"/>
              </a:spcAft>
              <a:buNone/>
            </a:pPr>
            <a:r>
              <a:rPr b="1" lang="en" sz="2500"/>
              <a:t> </a:t>
            </a:r>
            <a:r>
              <a:rPr b="1" lang="en" sz="2300"/>
              <a:t>  </a:t>
            </a:r>
            <a:r>
              <a:rPr lang="en" sz="2000"/>
              <a:t>Annual Power (15MW) and Wind Speed Heatmaps</a:t>
            </a:r>
            <a:r>
              <a:rPr lang="en" sz="2300"/>
              <a:t> </a:t>
            </a:r>
            <a:endParaRPr sz="2300"/>
          </a:p>
        </p:txBody>
      </p:sp>
      <p:pic>
        <p:nvPicPr>
          <p:cNvPr id="252" name="Google Shape;252;p29"/>
          <p:cNvPicPr preferRelativeResize="0"/>
          <p:nvPr/>
        </p:nvPicPr>
        <p:blipFill rotWithShape="1">
          <a:blip r:embed="rId3">
            <a:alphaModFix/>
          </a:blip>
          <a:srcRect b="0" l="0" r="0" t="0"/>
          <a:stretch/>
        </p:blipFill>
        <p:spPr>
          <a:xfrm>
            <a:off x="152400" y="591300"/>
            <a:ext cx="4293852" cy="4293852"/>
          </a:xfrm>
          <a:prstGeom prst="rect">
            <a:avLst/>
          </a:prstGeom>
          <a:noFill/>
          <a:ln>
            <a:noFill/>
          </a:ln>
        </p:spPr>
      </p:pic>
      <p:pic>
        <p:nvPicPr>
          <p:cNvPr id="253" name="Google Shape;253;p29"/>
          <p:cNvPicPr preferRelativeResize="0"/>
          <p:nvPr/>
        </p:nvPicPr>
        <p:blipFill>
          <a:blip r:embed="rId4">
            <a:alphaModFix/>
          </a:blip>
          <a:stretch>
            <a:fillRect/>
          </a:stretch>
        </p:blipFill>
        <p:spPr>
          <a:xfrm>
            <a:off x="4495800" y="591300"/>
            <a:ext cx="4370048" cy="4370048"/>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p30"/>
          <p:cNvSpPr txBox="1"/>
          <p:nvPr>
            <p:ph type="title"/>
          </p:nvPr>
        </p:nvSpPr>
        <p:spPr>
          <a:xfrm>
            <a:off x="0" y="0"/>
            <a:ext cx="9144000" cy="438900"/>
          </a:xfrm>
          <a:prstGeom prst="rect">
            <a:avLst/>
          </a:prstGeom>
          <a:solidFill>
            <a:srgbClr val="D8D8D8"/>
          </a:solidFill>
        </p:spPr>
        <p:txBody>
          <a:bodyPr anchorCtr="0" anchor="ctr" bIns="45700" lIns="91425" spcFirstLastPara="1" rIns="91425" wrap="square" tIns="45700">
            <a:noAutofit/>
          </a:bodyPr>
          <a:lstStyle/>
          <a:p>
            <a:pPr indent="0" lvl="0" marL="0" rtl="0" algn="ctr">
              <a:spcBef>
                <a:spcPts val="0"/>
              </a:spcBef>
              <a:spcAft>
                <a:spcPts val="0"/>
              </a:spcAft>
              <a:buNone/>
            </a:pPr>
            <a:r>
              <a:rPr b="1" lang="en" sz="2500"/>
              <a:t> </a:t>
            </a:r>
            <a:r>
              <a:rPr b="1" lang="en" sz="2300"/>
              <a:t>  </a:t>
            </a:r>
            <a:r>
              <a:rPr lang="en" sz="2000"/>
              <a:t>Hourly Seasonal Wind Speed Variability (160m)</a:t>
            </a:r>
            <a:r>
              <a:rPr lang="en" sz="2300"/>
              <a:t> </a:t>
            </a:r>
            <a:endParaRPr sz="2300"/>
          </a:p>
        </p:txBody>
      </p:sp>
      <p:pic>
        <p:nvPicPr>
          <p:cNvPr id="259" name="Google Shape;259;p30"/>
          <p:cNvPicPr preferRelativeResize="0"/>
          <p:nvPr/>
        </p:nvPicPr>
        <p:blipFill rotWithShape="1">
          <a:blip r:embed="rId3">
            <a:alphaModFix/>
          </a:blip>
          <a:srcRect b="0" l="0" r="0" t="0"/>
          <a:stretch/>
        </p:blipFill>
        <p:spPr>
          <a:xfrm>
            <a:off x="996375" y="570225"/>
            <a:ext cx="6996175" cy="419770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sp>
        <p:nvSpPr>
          <p:cNvPr id="264" name="Google Shape;264;p31"/>
          <p:cNvSpPr txBox="1"/>
          <p:nvPr>
            <p:ph type="title"/>
          </p:nvPr>
        </p:nvSpPr>
        <p:spPr>
          <a:xfrm>
            <a:off x="0" y="0"/>
            <a:ext cx="9144000" cy="438900"/>
          </a:xfrm>
          <a:prstGeom prst="rect">
            <a:avLst/>
          </a:prstGeom>
          <a:solidFill>
            <a:srgbClr val="D8D8D8"/>
          </a:solidFill>
        </p:spPr>
        <p:txBody>
          <a:bodyPr anchorCtr="0" anchor="ctr" bIns="45700" lIns="91425" spcFirstLastPara="1" rIns="91425" wrap="square" tIns="45700">
            <a:noAutofit/>
          </a:bodyPr>
          <a:lstStyle/>
          <a:p>
            <a:pPr indent="0" lvl="0" marL="0" rtl="0" algn="ctr">
              <a:spcBef>
                <a:spcPts val="0"/>
              </a:spcBef>
              <a:spcAft>
                <a:spcPts val="0"/>
              </a:spcAft>
              <a:buNone/>
            </a:pPr>
            <a:r>
              <a:rPr b="1" lang="en" sz="2500"/>
              <a:t> </a:t>
            </a:r>
            <a:r>
              <a:rPr b="1" lang="en" sz="2300"/>
              <a:t>  </a:t>
            </a:r>
            <a:r>
              <a:rPr lang="en" sz="2000"/>
              <a:t>Hourly Seasonal Power Variability (160m)</a:t>
            </a:r>
            <a:r>
              <a:rPr lang="en" sz="2300"/>
              <a:t> </a:t>
            </a:r>
            <a:endParaRPr sz="2300"/>
          </a:p>
        </p:txBody>
      </p:sp>
      <p:pic>
        <p:nvPicPr>
          <p:cNvPr id="265" name="Google Shape;265;p31"/>
          <p:cNvPicPr preferRelativeResize="0"/>
          <p:nvPr/>
        </p:nvPicPr>
        <p:blipFill rotWithShape="1">
          <a:blip r:embed="rId3">
            <a:alphaModFix/>
          </a:blip>
          <a:srcRect b="0" l="0" r="0" t="0"/>
          <a:stretch/>
        </p:blipFill>
        <p:spPr>
          <a:xfrm>
            <a:off x="996375" y="570225"/>
            <a:ext cx="6996175" cy="419770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sp>
        <p:nvSpPr>
          <p:cNvPr id="270" name="Google Shape;270;p32"/>
          <p:cNvSpPr txBox="1"/>
          <p:nvPr>
            <p:ph type="title"/>
          </p:nvPr>
        </p:nvSpPr>
        <p:spPr>
          <a:xfrm>
            <a:off x="0" y="0"/>
            <a:ext cx="9144000" cy="438900"/>
          </a:xfrm>
          <a:prstGeom prst="rect">
            <a:avLst/>
          </a:prstGeom>
          <a:solidFill>
            <a:srgbClr val="D8D8D8"/>
          </a:solidFill>
        </p:spPr>
        <p:txBody>
          <a:bodyPr anchorCtr="0" anchor="ctr" bIns="45700" lIns="91425" spcFirstLastPara="1" rIns="91425" wrap="square" tIns="45700">
            <a:noAutofit/>
          </a:bodyPr>
          <a:lstStyle/>
          <a:p>
            <a:pPr indent="0" lvl="0" marL="0" rtl="0" algn="ctr">
              <a:spcBef>
                <a:spcPts val="0"/>
              </a:spcBef>
              <a:spcAft>
                <a:spcPts val="0"/>
              </a:spcAft>
              <a:buNone/>
            </a:pPr>
            <a:r>
              <a:rPr b="1" lang="en" sz="500"/>
              <a:t> </a:t>
            </a:r>
            <a:r>
              <a:rPr b="1" lang="en" sz="300"/>
              <a:t>  </a:t>
            </a:r>
            <a:r>
              <a:rPr lang="en" sz="2000"/>
              <a:t>Four-year Monthly Aggregated Hourly Wind Speed Variability (160m)</a:t>
            </a:r>
            <a:r>
              <a:rPr lang="en" sz="2600"/>
              <a:t> </a:t>
            </a:r>
            <a:endParaRPr sz="2600"/>
          </a:p>
        </p:txBody>
      </p:sp>
      <p:pic>
        <p:nvPicPr>
          <p:cNvPr id="271" name="Google Shape;271;p32"/>
          <p:cNvPicPr preferRelativeResize="0"/>
          <p:nvPr/>
        </p:nvPicPr>
        <p:blipFill rotWithShape="1">
          <a:blip r:embed="rId3">
            <a:alphaModFix/>
          </a:blip>
          <a:srcRect b="0" l="0" r="0" t="0"/>
          <a:stretch/>
        </p:blipFill>
        <p:spPr>
          <a:xfrm>
            <a:off x="996375" y="570225"/>
            <a:ext cx="6996175" cy="419770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 name="Shape 65"/>
        <p:cNvGrpSpPr/>
        <p:nvPr/>
      </p:nvGrpSpPr>
      <p:grpSpPr>
        <a:xfrm>
          <a:off x="0" y="0"/>
          <a:ext cx="0" cy="0"/>
          <a:chOff x="0" y="0"/>
          <a:chExt cx="0" cy="0"/>
        </a:xfrm>
      </p:grpSpPr>
      <p:sp>
        <p:nvSpPr>
          <p:cNvPr id="66" name="Google Shape;66;p15"/>
          <p:cNvSpPr txBox="1"/>
          <p:nvPr/>
        </p:nvSpPr>
        <p:spPr>
          <a:xfrm>
            <a:off x="0" y="-8"/>
            <a:ext cx="9144000" cy="377100"/>
          </a:xfrm>
          <a:prstGeom prst="rect">
            <a:avLst/>
          </a:prstGeom>
          <a:solidFill>
            <a:srgbClr val="D9D9D9"/>
          </a:solid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2000">
                <a:solidFill>
                  <a:schemeClr val="dk1"/>
                </a:solidFill>
                <a:latin typeface="Calibri"/>
                <a:ea typeface="Calibri"/>
                <a:cs typeface="Calibri"/>
                <a:sym typeface="Calibri"/>
              </a:rPr>
              <a:t>RUCOOL NJBPU Project Overview</a:t>
            </a:r>
            <a:r>
              <a:rPr b="1" i="0" lang="en" sz="2000" u="none" cap="none" strike="noStrike">
                <a:solidFill>
                  <a:schemeClr val="dk1"/>
                </a:solidFill>
                <a:latin typeface="Calibri"/>
                <a:ea typeface="Calibri"/>
                <a:cs typeface="Calibri"/>
                <a:sym typeface="Calibri"/>
              </a:rPr>
              <a:t> – </a:t>
            </a:r>
            <a:r>
              <a:rPr b="1" i="1" lang="en" sz="2000" u="none" cap="none" strike="noStrike">
                <a:solidFill>
                  <a:schemeClr val="dk1"/>
                </a:solidFill>
                <a:latin typeface="Calibri"/>
                <a:ea typeface="Calibri"/>
                <a:cs typeface="Calibri"/>
                <a:sym typeface="Calibri"/>
              </a:rPr>
              <a:t>The Coastal Ocean impacts New Jersey’s Weather</a:t>
            </a:r>
            <a:endParaRPr sz="2000"/>
          </a:p>
        </p:txBody>
      </p:sp>
      <p:sp>
        <p:nvSpPr>
          <p:cNvPr id="67" name="Google Shape;67;p15"/>
          <p:cNvSpPr txBox="1"/>
          <p:nvPr/>
        </p:nvSpPr>
        <p:spPr>
          <a:xfrm>
            <a:off x="3271875" y="447825"/>
            <a:ext cx="5824500" cy="46356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i="0" lang="en" sz="1100" u="none" cap="none" strike="noStrike">
                <a:solidFill>
                  <a:schemeClr val="dk1"/>
                </a:solidFill>
                <a:latin typeface="Calibri"/>
                <a:ea typeface="Calibri"/>
                <a:cs typeface="Calibri"/>
                <a:sym typeface="Calibri"/>
              </a:rPr>
              <a:t>RUCOOL – NJBPU Project Fast Facts:</a:t>
            </a:r>
            <a:endParaRPr b="1" sz="1100">
              <a:solidFill>
                <a:schemeClr val="dk1"/>
              </a:solidFill>
              <a:latin typeface="Calibri"/>
              <a:ea typeface="Calibri"/>
              <a:cs typeface="Calibri"/>
              <a:sym typeface="Calibri"/>
            </a:endParaRPr>
          </a:p>
          <a:p>
            <a:pPr indent="0" lvl="0" marL="0" marR="0" rtl="0" algn="l">
              <a:spcBef>
                <a:spcPts val="0"/>
              </a:spcBef>
              <a:spcAft>
                <a:spcPts val="0"/>
              </a:spcAft>
              <a:buNone/>
            </a:pPr>
            <a:r>
              <a:t/>
            </a:r>
            <a:endParaRPr b="1" sz="1100">
              <a:solidFill>
                <a:schemeClr val="dk1"/>
              </a:solidFill>
              <a:latin typeface="Calibri"/>
              <a:ea typeface="Calibri"/>
              <a:cs typeface="Calibri"/>
              <a:sym typeface="Calibri"/>
            </a:endParaRPr>
          </a:p>
          <a:p>
            <a:pPr indent="-209550" lvl="0" marL="215900" marR="0" rtl="0" algn="l">
              <a:spcBef>
                <a:spcPts val="200"/>
              </a:spcBef>
              <a:spcAft>
                <a:spcPts val="0"/>
              </a:spcAft>
              <a:buClr>
                <a:schemeClr val="dk1"/>
              </a:buClr>
              <a:buSzPts val="1100"/>
              <a:buFont typeface="Calibri"/>
              <a:buChar char="•"/>
            </a:pPr>
            <a:r>
              <a:rPr i="0" lang="en" sz="1100" u="none" cap="none" strike="noStrike">
                <a:solidFill>
                  <a:schemeClr val="dk1"/>
                </a:solidFill>
                <a:latin typeface="Calibri"/>
                <a:ea typeface="Calibri"/>
                <a:cs typeface="Calibri"/>
                <a:sym typeface="Calibri"/>
              </a:rPr>
              <a:t>Model simulations generated using RUWRF – “</a:t>
            </a:r>
            <a:r>
              <a:rPr i="1" lang="en" sz="1100" u="none" cap="none" strike="noStrike">
                <a:solidFill>
                  <a:schemeClr val="dk1"/>
                </a:solidFill>
                <a:latin typeface="Calibri"/>
                <a:ea typeface="Calibri"/>
                <a:cs typeface="Calibri"/>
                <a:sym typeface="Calibri"/>
              </a:rPr>
              <a:t>digital twin” approach</a:t>
            </a:r>
            <a:endParaRPr sz="1100">
              <a:latin typeface="Calibri"/>
              <a:ea typeface="Calibri"/>
              <a:cs typeface="Calibri"/>
              <a:sym typeface="Calibri"/>
            </a:endParaRPr>
          </a:p>
          <a:p>
            <a:pPr indent="-209550" lvl="1" marL="558800" marR="0" rtl="0" algn="l">
              <a:spcBef>
                <a:spcPts val="200"/>
              </a:spcBef>
              <a:spcAft>
                <a:spcPts val="0"/>
              </a:spcAft>
              <a:buClr>
                <a:schemeClr val="dk1"/>
              </a:buClr>
              <a:buSzPts val="1100"/>
              <a:buFont typeface="Calibri"/>
              <a:buChar char="•"/>
            </a:pPr>
            <a:r>
              <a:rPr i="0" lang="en" sz="1100" u="none" cap="none" strike="noStrike">
                <a:solidFill>
                  <a:schemeClr val="dk1"/>
                </a:solidFill>
                <a:latin typeface="Calibri"/>
                <a:ea typeface="Calibri"/>
                <a:cs typeface="Calibri"/>
                <a:sym typeface="Calibri"/>
              </a:rPr>
              <a:t>Evaluated by and optimized with NREL in 2019 (</a:t>
            </a:r>
            <a:r>
              <a:rPr i="0" lang="en" sz="1100" u="sng" cap="none" strike="noStrike">
                <a:solidFill>
                  <a:schemeClr val="dk1"/>
                </a:solidFill>
                <a:latin typeface="Calibri"/>
                <a:ea typeface="Calibri"/>
                <a:cs typeface="Calibri"/>
                <a:sym typeface="Calibri"/>
                <a:hlinkClick r:id="rId3">
                  <a:extLst>
                    <a:ext uri="{A12FA001-AC4F-418D-AE19-62706E023703}">
                      <ahyp:hlinkClr val="tx"/>
                    </a:ext>
                  </a:extLst>
                </a:hlinkClick>
              </a:rPr>
              <a:t>NREL Report</a:t>
            </a:r>
            <a:r>
              <a:rPr i="0" lang="en" sz="1100" u="none" cap="none" strike="noStrike">
                <a:solidFill>
                  <a:schemeClr val="dk1"/>
                </a:solidFill>
                <a:latin typeface="Calibri"/>
                <a:ea typeface="Calibri"/>
                <a:cs typeface="Calibri"/>
                <a:sym typeface="Calibri"/>
              </a:rPr>
              <a:t>)</a:t>
            </a:r>
            <a:endParaRPr sz="1100">
              <a:latin typeface="Calibri"/>
              <a:ea typeface="Calibri"/>
              <a:cs typeface="Calibri"/>
              <a:sym typeface="Calibri"/>
            </a:endParaRPr>
          </a:p>
          <a:p>
            <a:pPr indent="-209550" lvl="1" marL="558800" marR="0" rtl="0" algn="l">
              <a:spcBef>
                <a:spcPts val="200"/>
              </a:spcBef>
              <a:spcAft>
                <a:spcPts val="0"/>
              </a:spcAft>
              <a:buClr>
                <a:schemeClr val="dk1"/>
              </a:buClr>
              <a:buSzPts val="1100"/>
              <a:buFont typeface="Calibri"/>
              <a:buChar char="•"/>
            </a:pPr>
            <a:r>
              <a:rPr lang="en" sz="1100">
                <a:solidFill>
                  <a:schemeClr val="dk1"/>
                </a:solidFill>
                <a:latin typeface="Calibri"/>
                <a:ea typeface="Calibri"/>
                <a:cs typeface="Calibri"/>
                <a:sym typeface="Calibri"/>
              </a:rPr>
              <a:t>Validation documents performance equivalent to or better than evolving national products</a:t>
            </a:r>
            <a:endParaRPr sz="1100">
              <a:latin typeface="Calibri"/>
              <a:ea typeface="Calibri"/>
              <a:cs typeface="Calibri"/>
              <a:sym typeface="Calibri"/>
            </a:endParaRPr>
          </a:p>
          <a:p>
            <a:pPr indent="-209550" lvl="1" marL="558800" marR="0" rtl="0" algn="l">
              <a:spcBef>
                <a:spcPts val="200"/>
              </a:spcBef>
              <a:spcAft>
                <a:spcPts val="0"/>
              </a:spcAft>
              <a:buClr>
                <a:schemeClr val="dk1"/>
              </a:buClr>
              <a:buSzPts val="1100"/>
              <a:buFont typeface="Calibri"/>
              <a:buChar char="•"/>
            </a:pPr>
            <a:r>
              <a:rPr i="0" lang="en" sz="1100" u="none" cap="none" strike="noStrike">
                <a:solidFill>
                  <a:schemeClr val="dk1"/>
                </a:solidFill>
                <a:latin typeface="Calibri"/>
                <a:ea typeface="Calibri"/>
                <a:cs typeface="Calibri"/>
                <a:sym typeface="Calibri"/>
              </a:rPr>
              <a:t>Full 4-D dataset is available for applications and research</a:t>
            </a:r>
            <a:endParaRPr i="0" sz="1100" u="none" cap="none" strike="noStrike">
              <a:solidFill>
                <a:schemeClr val="dk1"/>
              </a:solidFill>
              <a:latin typeface="Calibri"/>
              <a:ea typeface="Calibri"/>
              <a:cs typeface="Calibri"/>
              <a:sym typeface="Calibri"/>
            </a:endParaRPr>
          </a:p>
          <a:p>
            <a:pPr indent="-209550" lvl="1" marL="558800" marR="0" rtl="0" algn="l">
              <a:spcBef>
                <a:spcPts val="200"/>
              </a:spcBef>
              <a:spcAft>
                <a:spcPts val="0"/>
              </a:spcAft>
              <a:buClr>
                <a:schemeClr val="dk1"/>
              </a:buClr>
              <a:buSzPts val="1100"/>
              <a:buFont typeface="Calibri"/>
              <a:buChar char="•"/>
            </a:pPr>
            <a:r>
              <a:rPr lang="en" sz="1100">
                <a:solidFill>
                  <a:schemeClr val="dk1"/>
                </a:solidFill>
                <a:latin typeface="Calibri"/>
                <a:ea typeface="Calibri"/>
                <a:cs typeface="Calibri"/>
                <a:sym typeface="Calibri"/>
              </a:rPr>
              <a:t>4+ year dataset for 3km grid (Dec 2018 - Feb 2023)</a:t>
            </a:r>
            <a:endParaRPr sz="1100">
              <a:solidFill>
                <a:schemeClr val="dk1"/>
              </a:solidFill>
              <a:latin typeface="Calibri"/>
              <a:ea typeface="Calibri"/>
              <a:cs typeface="Calibri"/>
              <a:sym typeface="Calibri"/>
            </a:endParaRPr>
          </a:p>
          <a:p>
            <a:pPr indent="0" lvl="0" marL="685800" marR="0" rtl="0" algn="l">
              <a:spcBef>
                <a:spcPts val="200"/>
              </a:spcBef>
              <a:spcAft>
                <a:spcPts val="0"/>
              </a:spcAft>
              <a:buNone/>
            </a:pPr>
            <a:r>
              <a:t/>
            </a:r>
            <a:endParaRPr sz="1100">
              <a:solidFill>
                <a:schemeClr val="dk1"/>
              </a:solidFill>
              <a:latin typeface="Calibri"/>
              <a:ea typeface="Calibri"/>
              <a:cs typeface="Calibri"/>
              <a:sym typeface="Calibri"/>
            </a:endParaRPr>
          </a:p>
          <a:p>
            <a:pPr indent="-209550" lvl="0" marL="215900" marR="0" rtl="0" algn="l">
              <a:spcBef>
                <a:spcPts val="200"/>
              </a:spcBef>
              <a:spcAft>
                <a:spcPts val="0"/>
              </a:spcAft>
              <a:buClr>
                <a:schemeClr val="dk1"/>
              </a:buClr>
              <a:buSzPts val="1100"/>
              <a:buFont typeface="Calibri"/>
              <a:buChar char="•"/>
            </a:pPr>
            <a:r>
              <a:rPr i="0" lang="en" sz="1100" u="none" cap="none" strike="noStrike">
                <a:solidFill>
                  <a:schemeClr val="dk1"/>
                </a:solidFill>
                <a:latin typeface="Calibri"/>
                <a:ea typeface="Calibri"/>
                <a:cs typeface="Calibri"/>
                <a:sym typeface="Calibri"/>
              </a:rPr>
              <a:t>RUWRF Key Features</a:t>
            </a:r>
            <a:endParaRPr sz="1100">
              <a:latin typeface="Calibri"/>
              <a:ea typeface="Calibri"/>
              <a:cs typeface="Calibri"/>
              <a:sym typeface="Calibri"/>
            </a:endParaRPr>
          </a:p>
          <a:p>
            <a:pPr indent="-209550" lvl="1" marL="558800" marR="0" rtl="0" algn="l">
              <a:spcBef>
                <a:spcPts val="200"/>
              </a:spcBef>
              <a:spcAft>
                <a:spcPts val="0"/>
              </a:spcAft>
              <a:buClr>
                <a:schemeClr val="dk1"/>
              </a:buClr>
              <a:buSzPts val="1100"/>
              <a:buFont typeface="Calibri"/>
              <a:buChar char="•"/>
            </a:pPr>
            <a:r>
              <a:rPr i="0" lang="en" sz="1100" u="none" cap="none" strike="noStrike">
                <a:solidFill>
                  <a:schemeClr val="dk1"/>
                </a:solidFill>
                <a:latin typeface="Calibri"/>
                <a:ea typeface="Calibri"/>
                <a:cs typeface="Calibri"/>
                <a:sym typeface="Calibri"/>
              </a:rPr>
              <a:t>Triple nested (9 km, 3 km, 1 km) within U.S. global model</a:t>
            </a:r>
            <a:endParaRPr sz="1100">
              <a:latin typeface="Calibri"/>
              <a:ea typeface="Calibri"/>
              <a:cs typeface="Calibri"/>
              <a:sym typeface="Calibri"/>
            </a:endParaRPr>
          </a:p>
          <a:p>
            <a:pPr indent="-209550" lvl="1" marL="558800" marR="0" rtl="0" algn="l">
              <a:spcBef>
                <a:spcPts val="200"/>
              </a:spcBef>
              <a:spcAft>
                <a:spcPts val="0"/>
              </a:spcAft>
              <a:buClr>
                <a:schemeClr val="dk1"/>
              </a:buClr>
              <a:buSzPts val="1100"/>
              <a:buFont typeface="Calibri"/>
              <a:buChar char="•"/>
            </a:pPr>
            <a:r>
              <a:rPr i="0" lang="en" sz="1100" u="none" cap="none" strike="noStrike">
                <a:solidFill>
                  <a:schemeClr val="dk1"/>
                </a:solidFill>
                <a:latin typeface="Calibri"/>
                <a:ea typeface="Calibri"/>
                <a:cs typeface="Calibri"/>
                <a:sym typeface="Calibri"/>
              </a:rPr>
              <a:t>Sea Surface Temperature boundary condition generated by RUCOOL using state-of-the-art satellite systems (</a:t>
            </a:r>
            <a:r>
              <a:rPr i="0" lang="en" sz="1100" u="sng" cap="none" strike="noStrike">
                <a:solidFill>
                  <a:schemeClr val="dk1"/>
                </a:solidFill>
                <a:latin typeface="Calibri"/>
                <a:ea typeface="Calibri"/>
                <a:cs typeface="Calibri"/>
                <a:sym typeface="Calibri"/>
                <a:hlinkClick r:id="rId4">
                  <a:extLst>
                    <a:ext uri="{A12FA001-AC4F-418D-AE19-62706E023703}">
                      <ahyp:hlinkClr val="tx"/>
                    </a:ext>
                  </a:extLst>
                </a:hlinkClick>
              </a:rPr>
              <a:t>Murphy et al., 2021</a:t>
            </a:r>
            <a:r>
              <a:rPr i="0" lang="en" sz="1100" u="none" cap="none" strike="noStrike">
                <a:solidFill>
                  <a:schemeClr val="dk1"/>
                </a:solidFill>
                <a:latin typeface="Calibri"/>
                <a:ea typeface="Calibri"/>
                <a:cs typeface="Calibri"/>
                <a:sym typeface="Calibri"/>
              </a:rPr>
              <a:t>); </a:t>
            </a:r>
            <a:r>
              <a:rPr lang="en" sz="1100">
                <a:solidFill>
                  <a:schemeClr val="dk1"/>
                </a:solidFill>
                <a:latin typeface="Calibri"/>
                <a:ea typeface="Calibri"/>
                <a:cs typeface="Calibri"/>
                <a:sym typeface="Calibri"/>
              </a:rPr>
              <a:t>GOES upwelling-preserving SST input: http://ruwrf-archive.marine.rutgers.edu/erddap/griddap/goes_24h_composite.graph</a:t>
            </a:r>
            <a:endParaRPr sz="1100">
              <a:latin typeface="Calibri"/>
              <a:ea typeface="Calibri"/>
              <a:cs typeface="Calibri"/>
              <a:sym typeface="Calibri"/>
            </a:endParaRPr>
          </a:p>
          <a:p>
            <a:pPr indent="-209550" lvl="1" marL="558800" marR="0" rtl="0" algn="l">
              <a:spcBef>
                <a:spcPts val="200"/>
              </a:spcBef>
              <a:spcAft>
                <a:spcPts val="0"/>
              </a:spcAft>
              <a:buClr>
                <a:schemeClr val="dk1"/>
              </a:buClr>
              <a:buSzPts val="1100"/>
              <a:buFont typeface="Calibri"/>
              <a:buChar char="•"/>
            </a:pPr>
            <a:r>
              <a:rPr i="0" lang="en" sz="1100" u="none" cap="none" strike="noStrike">
                <a:solidFill>
                  <a:schemeClr val="dk1"/>
                </a:solidFill>
                <a:latin typeface="Calibri"/>
                <a:ea typeface="Calibri"/>
                <a:cs typeface="Calibri"/>
                <a:sym typeface="Calibri"/>
              </a:rPr>
              <a:t>Accounts for essential ocean features (upwelling) and essential atmospheric structures (seabreeze)</a:t>
            </a:r>
            <a:endParaRPr i="0" sz="1100" u="none" cap="none" strike="noStrike">
              <a:solidFill>
                <a:schemeClr val="dk1"/>
              </a:solidFill>
              <a:latin typeface="Calibri"/>
              <a:ea typeface="Calibri"/>
              <a:cs typeface="Calibri"/>
              <a:sym typeface="Calibri"/>
            </a:endParaRPr>
          </a:p>
          <a:p>
            <a:pPr indent="0" lvl="0" marL="685800" marR="0" rtl="0" algn="l">
              <a:spcBef>
                <a:spcPts val="200"/>
              </a:spcBef>
              <a:spcAft>
                <a:spcPts val="0"/>
              </a:spcAft>
              <a:buNone/>
            </a:pPr>
            <a:r>
              <a:t/>
            </a:r>
            <a:endParaRPr sz="1100">
              <a:solidFill>
                <a:schemeClr val="dk1"/>
              </a:solidFill>
              <a:latin typeface="Calibri"/>
              <a:ea typeface="Calibri"/>
              <a:cs typeface="Calibri"/>
              <a:sym typeface="Calibri"/>
            </a:endParaRPr>
          </a:p>
          <a:p>
            <a:pPr indent="-234950" lvl="0" marL="342900" rtl="0" algn="l">
              <a:spcBef>
                <a:spcPts val="0"/>
              </a:spcBef>
              <a:spcAft>
                <a:spcPts val="0"/>
              </a:spcAft>
              <a:buClr>
                <a:schemeClr val="dk1"/>
              </a:buClr>
              <a:buSzPts val="1100"/>
              <a:buFont typeface="Calibri"/>
              <a:buChar char="•"/>
            </a:pPr>
            <a:r>
              <a:rPr lang="en" sz="1100">
                <a:solidFill>
                  <a:schemeClr val="dk1"/>
                </a:solidFill>
                <a:latin typeface="Calibri"/>
                <a:ea typeface="Calibri"/>
                <a:cs typeface="Calibri"/>
                <a:sym typeface="Calibri"/>
              </a:rPr>
              <a:t>The model output used in the following figures is extracted from a single gridpoint in the middle of your lease area at 160 meters, the approximate 15 MW wind turbine hub height.</a:t>
            </a:r>
            <a:endParaRPr sz="1100">
              <a:solidFill>
                <a:schemeClr val="dk1"/>
              </a:solidFill>
              <a:latin typeface="Calibri"/>
              <a:ea typeface="Calibri"/>
              <a:cs typeface="Calibri"/>
              <a:sym typeface="Calibri"/>
            </a:endParaRPr>
          </a:p>
          <a:p>
            <a:pPr indent="-234950" lvl="1" marL="685800" rtl="0" algn="l">
              <a:spcBef>
                <a:spcPts val="1200"/>
              </a:spcBef>
              <a:spcAft>
                <a:spcPts val="0"/>
              </a:spcAft>
              <a:buClr>
                <a:schemeClr val="dk1"/>
              </a:buClr>
              <a:buSzPts val="1100"/>
              <a:buFont typeface="Calibri"/>
              <a:buChar char="•"/>
            </a:pPr>
            <a:r>
              <a:rPr lang="en" sz="1100">
                <a:solidFill>
                  <a:schemeClr val="dk1"/>
                </a:solidFill>
                <a:latin typeface="Calibri"/>
                <a:ea typeface="Calibri"/>
                <a:cs typeface="Calibri"/>
                <a:sym typeface="Calibri"/>
              </a:rPr>
              <a:t>Power production calculated from estimated wind speed using a 15 MW NREL Power curve </a:t>
            </a:r>
            <a:r>
              <a:rPr lang="en" sz="1000">
                <a:solidFill>
                  <a:schemeClr val="dk1"/>
                </a:solidFill>
                <a:latin typeface="Calibri"/>
                <a:ea typeface="Calibri"/>
                <a:cs typeface="Calibri"/>
                <a:sym typeface="Calibri"/>
              </a:rPr>
              <a:t>(https://github.com/NREL/turbine-models/blob/master/Offshore/IEA_15MW_240_RWT.csv)</a:t>
            </a:r>
            <a:endParaRPr sz="1000">
              <a:solidFill>
                <a:schemeClr val="dk1"/>
              </a:solidFill>
              <a:latin typeface="Calibri"/>
              <a:ea typeface="Calibri"/>
              <a:cs typeface="Calibri"/>
              <a:sym typeface="Calibri"/>
            </a:endParaRPr>
          </a:p>
          <a:p>
            <a:pPr indent="0" lvl="0" marL="0" marR="0" rtl="0" algn="l">
              <a:spcBef>
                <a:spcPts val="200"/>
              </a:spcBef>
              <a:spcAft>
                <a:spcPts val="0"/>
              </a:spcAft>
              <a:buNone/>
            </a:pPr>
            <a:r>
              <a:t/>
            </a:r>
            <a:endParaRPr sz="1200">
              <a:solidFill>
                <a:schemeClr val="dk1"/>
              </a:solidFill>
              <a:latin typeface="Calibri"/>
              <a:ea typeface="Calibri"/>
              <a:cs typeface="Calibri"/>
              <a:sym typeface="Calibri"/>
            </a:endParaRPr>
          </a:p>
          <a:p>
            <a:pPr indent="0" lvl="0" marL="0" marR="0" rtl="0" algn="l">
              <a:spcBef>
                <a:spcPts val="200"/>
              </a:spcBef>
              <a:spcAft>
                <a:spcPts val="0"/>
              </a:spcAft>
              <a:buNone/>
            </a:pPr>
            <a:r>
              <a:t/>
            </a:r>
            <a:endParaRPr sz="1200">
              <a:solidFill>
                <a:schemeClr val="dk1"/>
              </a:solidFill>
              <a:latin typeface="Calibri"/>
              <a:ea typeface="Calibri"/>
              <a:cs typeface="Calibri"/>
              <a:sym typeface="Calibri"/>
            </a:endParaRPr>
          </a:p>
        </p:txBody>
      </p:sp>
      <p:pic>
        <p:nvPicPr>
          <p:cNvPr descr="https://rucool.marine.rutgers.edu/windenergy/ru-wrf/images/daily/sst-input/2022/4panel/3km/202208/zoom_in/ru-wrf_3km_sst_bight_20220815.png" id="68" name="Google Shape;68;p15"/>
          <p:cNvPicPr preferRelativeResize="0"/>
          <p:nvPr/>
        </p:nvPicPr>
        <p:blipFill rotWithShape="1">
          <a:blip r:embed="rId5">
            <a:alphaModFix/>
          </a:blip>
          <a:srcRect b="5955" l="50242" r="6807" t="50891"/>
          <a:stretch/>
        </p:blipFill>
        <p:spPr>
          <a:xfrm>
            <a:off x="157700" y="2821750"/>
            <a:ext cx="2686977" cy="2320224"/>
          </a:xfrm>
          <a:prstGeom prst="rect">
            <a:avLst/>
          </a:prstGeom>
          <a:noFill/>
          <a:ln>
            <a:noFill/>
          </a:ln>
        </p:spPr>
      </p:pic>
      <p:pic>
        <p:nvPicPr>
          <p:cNvPr id="69" name="Google Shape;69;p15"/>
          <p:cNvPicPr preferRelativeResize="0"/>
          <p:nvPr/>
        </p:nvPicPr>
        <p:blipFill rotWithShape="1">
          <a:blip r:embed="rId6">
            <a:alphaModFix/>
          </a:blip>
          <a:srcRect b="5576" l="11285" r="12256" t="8763"/>
          <a:stretch/>
        </p:blipFill>
        <p:spPr>
          <a:xfrm>
            <a:off x="0" y="377100"/>
            <a:ext cx="3002372" cy="2444652"/>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sp>
        <p:nvSpPr>
          <p:cNvPr id="276" name="Google Shape;276;p33"/>
          <p:cNvSpPr txBox="1"/>
          <p:nvPr>
            <p:ph type="title"/>
          </p:nvPr>
        </p:nvSpPr>
        <p:spPr>
          <a:xfrm>
            <a:off x="0" y="0"/>
            <a:ext cx="9144000" cy="438900"/>
          </a:xfrm>
          <a:prstGeom prst="rect">
            <a:avLst/>
          </a:prstGeom>
          <a:solidFill>
            <a:srgbClr val="D8D8D8"/>
          </a:solidFill>
        </p:spPr>
        <p:txBody>
          <a:bodyPr anchorCtr="0" anchor="ctr" bIns="45700" lIns="91425" spcFirstLastPara="1" rIns="91425" wrap="square" tIns="45700">
            <a:noAutofit/>
          </a:bodyPr>
          <a:lstStyle/>
          <a:p>
            <a:pPr indent="0" lvl="0" marL="0" rtl="0" algn="ctr">
              <a:spcBef>
                <a:spcPts val="0"/>
              </a:spcBef>
              <a:spcAft>
                <a:spcPts val="0"/>
              </a:spcAft>
              <a:buNone/>
            </a:pPr>
            <a:r>
              <a:rPr b="1" lang="en" sz="500"/>
              <a:t> </a:t>
            </a:r>
            <a:r>
              <a:rPr b="1" lang="en" sz="300"/>
              <a:t>  </a:t>
            </a:r>
            <a:r>
              <a:rPr lang="en" sz="2000"/>
              <a:t>Four-year Monthly Aggregated Hourly Power Variability (160m)</a:t>
            </a:r>
            <a:r>
              <a:rPr lang="en" sz="2600"/>
              <a:t> </a:t>
            </a:r>
            <a:endParaRPr sz="2600"/>
          </a:p>
        </p:txBody>
      </p:sp>
      <p:pic>
        <p:nvPicPr>
          <p:cNvPr id="277" name="Google Shape;277;p33"/>
          <p:cNvPicPr preferRelativeResize="0"/>
          <p:nvPr/>
        </p:nvPicPr>
        <p:blipFill rotWithShape="1">
          <a:blip r:embed="rId3">
            <a:alphaModFix/>
          </a:blip>
          <a:srcRect b="0" l="0" r="0" t="0"/>
          <a:stretch/>
        </p:blipFill>
        <p:spPr>
          <a:xfrm>
            <a:off x="996375" y="570225"/>
            <a:ext cx="6996175" cy="419770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 name="Shape 281"/>
        <p:cNvGrpSpPr/>
        <p:nvPr/>
      </p:nvGrpSpPr>
      <p:grpSpPr>
        <a:xfrm>
          <a:off x="0" y="0"/>
          <a:ext cx="0" cy="0"/>
          <a:chOff x="0" y="0"/>
          <a:chExt cx="0" cy="0"/>
        </a:xfrm>
      </p:grpSpPr>
      <p:sp>
        <p:nvSpPr>
          <p:cNvPr id="282" name="Google Shape;282;p34"/>
          <p:cNvSpPr txBox="1"/>
          <p:nvPr>
            <p:ph type="title"/>
          </p:nvPr>
        </p:nvSpPr>
        <p:spPr>
          <a:xfrm>
            <a:off x="0" y="0"/>
            <a:ext cx="9144000" cy="438900"/>
          </a:xfrm>
          <a:prstGeom prst="rect">
            <a:avLst/>
          </a:prstGeom>
          <a:solidFill>
            <a:srgbClr val="D8D8D8"/>
          </a:solidFill>
        </p:spPr>
        <p:txBody>
          <a:bodyPr anchorCtr="0" anchor="ctr" bIns="45700" lIns="91425" spcFirstLastPara="1" rIns="91425" wrap="square" tIns="45700">
            <a:noAutofit/>
          </a:bodyPr>
          <a:lstStyle/>
          <a:p>
            <a:pPr indent="0" lvl="0" marL="0" rtl="0" algn="ctr">
              <a:spcBef>
                <a:spcPts val="0"/>
              </a:spcBef>
              <a:spcAft>
                <a:spcPts val="0"/>
              </a:spcAft>
              <a:buNone/>
            </a:pPr>
            <a:r>
              <a:rPr b="1" lang="en" sz="2500"/>
              <a:t> </a:t>
            </a:r>
            <a:r>
              <a:rPr b="1" lang="en" sz="2300"/>
              <a:t>  </a:t>
            </a:r>
            <a:r>
              <a:rPr lang="en" sz="2000"/>
              <a:t>Hourly Wind Speed Variability (160m) by Individual Month</a:t>
            </a:r>
            <a:r>
              <a:rPr lang="en" sz="2300"/>
              <a:t> </a:t>
            </a:r>
            <a:endParaRPr sz="2300"/>
          </a:p>
        </p:txBody>
      </p:sp>
      <p:pic>
        <p:nvPicPr>
          <p:cNvPr id="283" name="Google Shape;283;p34"/>
          <p:cNvPicPr preferRelativeResize="0"/>
          <p:nvPr/>
        </p:nvPicPr>
        <p:blipFill rotWithShape="1">
          <a:blip r:embed="rId3">
            <a:alphaModFix/>
          </a:blip>
          <a:srcRect b="0" l="0" r="0" t="0"/>
          <a:stretch/>
        </p:blipFill>
        <p:spPr>
          <a:xfrm>
            <a:off x="996375" y="570225"/>
            <a:ext cx="6996175" cy="419770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sp>
        <p:nvSpPr>
          <p:cNvPr id="288" name="Google Shape;288;p35"/>
          <p:cNvSpPr txBox="1"/>
          <p:nvPr>
            <p:ph type="title"/>
          </p:nvPr>
        </p:nvSpPr>
        <p:spPr>
          <a:xfrm>
            <a:off x="0" y="0"/>
            <a:ext cx="9144000" cy="438900"/>
          </a:xfrm>
          <a:prstGeom prst="rect">
            <a:avLst/>
          </a:prstGeom>
          <a:solidFill>
            <a:srgbClr val="D8D8D8"/>
          </a:solidFill>
        </p:spPr>
        <p:txBody>
          <a:bodyPr anchorCtr="0" anchor="ctr" bIns="45700" lIns="91425" spcFirstLastPara="1" rIns="91425" wrap="square" tIns="45700">
            <a:noAutofit/>
          </a:bodyPr>
          <a:lstStyle/>
          <a:p>
            <a:pPr indent="0" lvl="0" marL="0" rtl="0" algn="ctr">
              <a:spcBef>
                <a:spcPts val="0"/>
              </a:spcBef>
              <a:spcAft>
                <a:spcPts val="0"/>
              </a:spcAft>
              <a:buNone/>
            </a:pPr>
            <a:r>
              <a:rPr b="1" lang="en" sz="2500"/>
              <a:t> </a:t>
            </a:r>
            <a:r>
              <a:rPr b="1" lang="en" sz="2300"/>
              <a:t>  </a:t>
            </a:r>
            <a:r>
              <a:rPr lang="en" sz="2000"/>
              <a:t>Hourly Power Variability (160m) by Individual Month</a:t>
            </a:r>
            <a:r>
              <a:rPr lang="en" sz="2300"/>
              <a:t> </a:t>
            </a:r>
            <a:endParaRPr sz="2300"/>
          </a:p>
        </p:txBody>
      </p:sp>
      <p:pic>
        <p:nvPicPr>
          <p:cNvPr id="289" name="Google Shape;289;p35"/>
          <p:cNvPicPr preferRelativeResize="0"/>
          <p:nvPr/>
        </p:nvPicPr>
        <p:blipFill rotWithShape="1">
          <a:blip r:embed="rId3">
            <a:alphaModFix/>
          </a:blip>
          <a:srcRect b="0" l="0" r="0" t="0"/>
          <a:stretch/>
        </p:blipFill>
        <p:spPr>
          <a:xfrm>
            <a:off x="996375" y="602100"/>
            <a:ext cx="6996175" cy="4197701"/>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293" name="Shape 293"/>
        <p:cNvGrpSpPr/>
        <p:nvPr/>
      </p:nvGrpSpPr>
      <p:grpSpPr>
        <a:xfrm>
          <a:off x="0" y="0"/>
          <a:ext cx="0" cy="0"/>
          <a:chOff x="0" y="0"/>
          <a:chExt cx="0" cy="0"/>
        </a:xfrm>
      </p:grpSpPr>
      <p:sp>
        <p:nvSpPr>
          <p:cNvPr id="294" name="Google Shape;294;p36"/>
          <p:cNvSpPr txBox="1"/>
          <p:nvPr>
            <p:ph type="title"/>
          </p:nvPr>
        </p:nvSpPr>
        <p:spPr>
          <a:xfrm>
            <a:off x="270450" y="270125"/>
            <a:ext cx="8603100" cy="43782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
              <a:t>For Questions and Concerns about the figures and data please feel free to contact us.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           Email: </a:t>
            </a:r>
            <a:r>
              <a:rPr lang="en">
                <a:solidFill>
                  <a:srgbClr val="0000FF"/>
                </a:solidFill>
              </a:rPr>
              <a:t>offshorewind@marine.rutgers.edu</a:t>
            </a:r>
            <a:endParaRPr>
              <a:solidFill>
                <a:srgbClr val="0000FF"/>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73" name="Shape 73"/>
        <p:cNvGrpSpPr/>
        <p:nvPr/>
      </p:nvGrpSpPr>
      <p:grpSpPr>
        <a:xfrm>
          <a:off x="0" y="0"/>
          <a:ext cx="0" cy="0"/>
          <a:chOff x="0" y="0"/>
          <a:chExt cx="0" cy="0"/>
        </a:xfrm>
      </p:grpSpPr>
      <p:sp>
        <p:nvSpPr>
          <p:cNvPr id="74" name="Google Shape;74;p16"/>
          <p:cNvSpPr txBox="1"/>
          <p:nvPr>
            <p:ph type="ctrTitle"/>
          </p:nvPr>
        </p:nvSpPr>
        <p:spPr>
          <a:xfrm>
            <a:off x="311708" y="1178800"/>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SzPts val="990"/>
              <a:buNone/>
            </a:pPr>
            <a:r>
              <a:rPr lang="en" sz="3580"/>
              <a:t>RUWRF Seasonal Wind (top row) and Power (bottom row) Roses Grouped by Year at Hub-height (160m)</a:t>
            </a:r>
            <a:endParaRPr sz="358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 name="Shape 78"/>
        <p:cNvGrpSpPr/>
        <p:nvPr/>
      </p:nvGrpSpPr>
      <p:grpSpPr>
        <a:xfrm>
          <a:off x="0" y="0"/>
          <a:ext cx="0" cy="0"/>
          <a:chOff x="0" y="0"/>
          <a:chExt cx="0" cy="0"/>
        </a:xfrm>
      </p:grpSpPr>
      <p:pic>
        <p:nvPicPr>
          <p:cNvPr id="79" name="Google Shape;79;p17"/>
          <p:cNvPicPr preferRelativeResize="0"/>
          <p:nvPr/>
        </p:nvPicPr>
        <p:blipFill rotWithShape="1">
          <a:blip r:embed="rId3">
            <a:alphaModFix/>
          </a:blip>
          <a:srcRect b="0" l="0" r="0" t="0"/>
          <a:stretch/>
        </p:blipFill>
        <p:spPr>
          <a:xfrm>
            <a:off x="0" y="228600"/>
            <a:ext cx="2443650" cy="2443650"/>
          </a:xfrm>
          <a:prstGeom prst="rect">
            <a:avLst/>
          </a:prstGeom>
          <a:noFill/>
          <a:ln>
            <a:noFill/>
          </a:ln>
        </p:spPr>
      </p:pic>
      <p:pic>
        <p:nvPicPr>
          <p:cNvPr id="80" name="Google Shape;80;p17"/>
          <p:cNvPicPr preferRelativeResize="0"/>
          <p:nvPr/>
        </p:nvPicPr>
        <p:blipFill rotWithShape="1">
          <a:blip r:embed="rId4">
            <a:alphaModFix/>
          </a:blip>
          <a:srcRect b="0" l="0" r="0" t="0"/>
          <a:stretch/>
        </p:blipFill>
        <p:spPr>
          <a:xfrm>
            <a:off x="2253150" y="228600"/>
            <a:ext cx="2443650" cy="2443650"/>
          </a:xfrm>
          <a:prstGeom prst="rect">
            <a:avLst/>
          </a:prstGeom>
          <a:noFill/>
          <a:ln>
            <a:noFill/>
          </a:ln>
        </p:spPr>
      </p:pic>
      <p:pic>
        <p:nvPicPr>
          <p:cNvPr id="81" name="Google Shape;81;p17"/>
          <p:cNvPicPr preferRelativeResize="0"/>
          <p:nvPr/>
        </p:nvPicPr>
        <p:blipFill rotWithShape="1">
          <a:blip r:embed="rId5">
            <a:alphaModFix/>
          </a:blip>
          <a:srcRect b="0" l="0" r="0" t="0"/>
          <a:stretch/>
        </p:blipFill>
        <p:spPr>
          <a:xfrm>
            <a:off x="4485400" y="228600"/>
            <a:ext cx="2443650" cy="2443650"/>
          </a:xfrm>
          <a:prstGeom prst="rect">
            <a:avLst/>
          </a:prstGeom>
          <a:noFill/>
          <a:ln>
            <a:noFill/>
          </a:ln>
        </p:spPr>
      </p:pic>
      <p:pic>
        <p:nvPicPr>
          <p:cNvPr id="82" name="Google Shape;82;p17"/>
          <p:cNvPicPr preferRelativeResize="0"/>
          <p:nvPr/>
        </p:nvPicPr>
        <p:blipFill rotWithShape="1">
          <a:blip r:embed="rId6">
            <a:alphaModFix/>
          </a:blip>
          <a:srcRect b="0" l="0" r="0" t="0"/>
          <a:stretch/>
        </p:blipFill>
        <p:spPr>
          <a:xfrm>
            <a:off x="6700350" y="228600"/>
            <a:ext cx="2443650" cy="2443650"/>
          </a:xfrm>
          <a:prstGeom prst="rect">
            <a:avLst/>
          </a:prstGeom>
          <a:noFill/>
          <a:ln>
            <a:noFill/>
          </a:ln>
        </p:spPr>
      </p:pic>
      <p:pic>
        <p:nvPicPr>
          <p:cNvPr id="83" name="Google Shape;83;p17"/>
          <p:cNvPicPr preferRelativeResize="0"/>
          <p:nvPr/>
        </p:nvPicPr>
        <p:blipFill rotWithShape="1">
          <a:blip r:embed="rId7">
            <a:alphaModFix/>
          </a:blip>
          <a:srcRect b="0" l="0" r="0" t="0"/>
          <a:stretch/>
        </p:blipFill>
        <p:spPr>
          <a:xfrm>
            <a:off x="0" y="2699850"/>
            <a:ext cx="2443650" cy="2443650"/>
          </a:xfrm>
          <a:prstGeom prst="rect">
            <a:avLst/>
          </a:prstGeom>
          <a:noFill/>
          <a:ln>
            <a:noFill/>
          </a:ln>
        </p:spPr>
      </p:pic>
      <p:pic>
        <p:nvPicPr>
          <p:cNvPr id="84" name="Google Shape;84;p17"/>
          <p:cNvPicPr preferRelativeResize="0"/>
          <p:nvPr/>
        </p:nvPicPr>
        <p:blipFill rotWithShape="1">
          <a:blip r:embed="rId8">
            <a:alphaModFix/>
          </a:blip>
          <a:srcRect b="0" l="0" r="0" t="0"/>
          <a:stretch/>
        </p:blipFill>
        <p:spPr>
          <a:xfrm>
            <a:off x="2253150" y="2699850"/>
            <a:ext cx="2443650" cy="2443650"/>
          </a:xfrm>
          <a:prstGeom prst="rect">
            <a:avLst/>
          </a:prstGeom>
          <a:noFill/>
          <a:ln>
            <a:noFill/>
          </a:ln>
        </p:spPr>
      </p:pic>
      <p:pic>
        <p:nvPicPr>
          <p:cNvPr id="85" name="Google Shape;85;p17"/>
          <p:cNvPicPr preferRelativeResize="0"/>
          <p:nvPr/>
        </p:nvPicPr>
        <p:blipFill rotWithShape="1">
          <a:blip r:embed="rId9">
            <a:alphaModFix/>
          </a:blip>
          <a:srcRect b="0" l="0" r="0" t="0"/>
          <a:stretch/>
        </p:blipFill>
        <p:spPr>
          <a:xfrm>
            <a:off x="4489704" y="2699850"/>
            <a:ext cx="2443650" cy="2443650"/>
          </a:xfrm>
          <a:prstGeom prst="rect">
            <a:avLst/>
          </a:prstGeom>
          <a:noFill/>
          <a:ln>
            <a:noFill/>
          </a:ln>
        </p:spPr>
      </p:pic>
      <p:pic>
        <p:nvPicPr>
          <p:cNvPr id="86" name="Google Shape;86;p17"/>
          <p:cNvPicPr preferRelativeResize="0"/>
          <p:nvPr/>
        </p:nvPicPr>
        <p:blipFill rotWithShape="1">
          <a:blip r:embed="rId10">
            <a:alphaModFix/>
          </a:blip>
          <a:srcRect b="0" l="0" r="0" t="0"/>
          <a:stretch/>
        </p:blipFill>
        <p:spPr>
          <a:xfrm>
            <a:off x="6700350" y="2699850"/>
            <a:ext cx="2443650" cy="2443650"/>
          </a:xfrm>
          <a:prstGeom prst="rect">
            <a:avLst/>
          </a:prstGeom>
          <a:noFill/>
          <a:ln>
            <a:noFill/>
          </a:ln>
        </p:spPr>
      </p:pic>
      <p:sp>
        <p:nvSpPr>
          <p:cNvPr id="87" name="Google Shape;87;p17"/>
          <p:cNvSpPr txBox="1"/>
          <p:nvPr>
            <p:ph type="ctrTitle"/>
          </p:nvPr>
        </p:nvSpPr>
        <p:spPr>
          <a:xfrm>
            <a:off x="2653375" y="-129875"/>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2392" u="sng"/>
              <a:t>2019</a:t>
            </a:r>
            <a:endParaRPr b="1" sz="2212" u="sng"/>
          </a:p>
        </p:txBody>
      </p:sp>
      <p:sp>
        <p:nvSpPr>
          <p:cNvPr id="88" name="Google Shape;88;p17"/>
          <p:cNvSpPr txBox="1"/>
          <p:nvPr>
            <p:ph type="ctrTitle"/>
          </p:nvPr>
        </p:nvSpPr>
        <p:spPr>
          <a:xfrm rot="-5400000">
            <a:off x="-1910675" y="1103350"/>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Wind Speed</a:t>
            </a:r>
            <a:endParaRPr b="1" sz="1312">
              <a:solidFill>
                <a:srgbClr val="5F5F5F"/>
              </a:solidFill>
            </a:endParaRPr>
          </a:p>
        </p:txBody>
      </p:sp>
      <p:sp>
        <p:nvSpPr>
          <p:cNvPr id="89" name="Google Shape;89;p17"/>
          <p:cNvSpPr txBox="1"/>
          <p:nvPr>
            <p:ph type="ctrTitle"/>
          </p:nvPr>
        </p:nvSpPr>
        <p:spPr>
          <a:xfrm rot="-5400000">
            <a:off x="-1910675" y="3587975"/>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Power</a:t>
            </a:r>
            <a:endParaRPr b="1" sz="1312">
              <a:solidFill>
                <a:srgbClr val="5F5F5F"/>
              </a:solidFill>
            </a:endParaRPr>
          </a:p>
        </p:txBody>
      </p:sp>
      <p:sp>
        <p:nvSpPr>
          <p:cNvPr id="90" name="Google Shape;90;p17"/>
          <p:cNvSpPr txBox="1"/>
          <p:nvPr>
            <p:ph type="ctrTitle"/>
          </p:nvPr>
        </p:nvSpPr>
        <p:spPr>
          <a:xfrm>
            <a:off x="409125" y="-129875"/>
            <a:ext cx="167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Winter</a:t>
            </a:r>
            <a:endParaRPr b="1" sz="1312">
              <a:solidFill>
                <a:srgbClr val="5F5F5F"/>
              </a:solidFill>
            </a:endParaRPr>
          </a:p>
        </p:txBody>
      </p:sp>
      <p:sp>
        <p:nvSpPr>
          <p:cNvPr id="91" name="Google Shape;91;p17"/>
          <p:cNvSpPr txBox="1"/>
          <p:nvPr>
            <p:ph type="ctrTitle"/>
          </p:nvPr>
        </p:nvSpPr>
        <p:spPr>
          <a:xfrm>
            <a:off x="2669550" y="-129875"/>
            <a:ext cx="167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Spring</a:t>
            </a:r>
            <a:endParaRPr b="1" sz="1312">
              <a:solidFill>
                <a:srgbClr val="5F5F5F"/>
              </a:solidFill>
            </a:endParaRPr>
          </a:p>
        </p:txBody>
      </p:sp>
      <p:sp>
        <p:nvSpPr>
          <p:cNvPr id="92" name="Google Shape;92;p17"/>
          <p:cNvSpPr txBox="1"/>
          <p:nvPr>
            <p:ph type="ctrTitle"/>
          </p:nvPr>
        </p:nvSpPr>
        <p:spPr>
          <a:xfrm>
            <a:off x="4963199" y="-129875"/>
            <a:ext cx="15633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Summer</a:t>
            </a:r>
            <a:endParaRPr b="1" sz="1312">
              <a:solidFill>
                <a:srgbClr val="5F5F5F"/>
              </a:solidFill>
            </a:endParaRPr>
          </a:p>
        </p:txBody>
      </p:sp>
      <p:sp>
        <p:nvSpPr>
          <p:cNvPr id="93" name="Google Shape;93;p17"/>
          <p:cNvSpPr txBox="1"/>
          <p:nvPr>
            <p:ph type="ctrTitle"/>
          </p:nvPr>
        </p:nvSpPr>
        <p:spPr>
          <a:xfrm>
            <a:off x="7147650" y="-129875"/>
            <a:ext cx="167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Fall</a:t>
            </a:r>
            <a:endParaRPr b="1" sz="1312">
              <a:solidFill>
                <a:srgbClr val="5F5F5F"/>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 name="Shape 97"/>
        <p:cNvGrpSpPr/>
        <p:nvPr/>
      </p:nvGrpSpPr>
      <p:grpSpPr>
        <a:xfrm>
          <a:off x="0" y="0"/>
          <a:ext cx="0" cy="0"/>
          <a:chOff x="0" y="0"/>
          <a:chExt cx="0" cy="0"/>
        </a:xfrm>
      </p:grpSpPr>
      <p:pic>
        <p:nvPicPr>
          <p:cNvPr id="98" name="Google Shape;98;p18"/>
          <p:cNvPicPr preferRelativeResize="0"/>
          <p:nvPr/>
        </p:nvPicPr>
        <p:blipFill rotWithShape="1">
          <a:blip r:embed="rId3">
            <a:alphaModFix/>
          </a:blip>
          <a:srcRect b="0" l="0" r="0" t="0"/>
          <a:stretch/>
        </p:blipFill>
        <p:spPr>
          <a:xfrm>
            <a:off x="0" y="228600"/>
            <a:ext cx="2443650" cy="2443650"/>
          </a:xfrm>
          <a:prstGeom prst="rect">
            <a:avLst/>
          </a:prstGeom>
          <a:noFill/>
          <a:ln>
            <a:noFill/>
          </a:ln>
        </p:spPr>
      </p:pic>
      <p:pic>
        <p:nvPicPr>
          <p:cNvPr id="99" name="Google Shape;99;p18"/>
          <p:cNvPicPr preferRelativeResize="0"/>
          <p:nvPr/>
        </p:nvPicPr>
        <p:blipFill rotWithShape="1">
          <a:blip r:embed="rId4">
            <a:alphaModFix/>
          </a:blip>
          <a:srcRect b="0" l="0" r="0" t="0"/>
          <a:stretch/>
        </p:blipFill>
        <p:spPr>
          <a:xfrm>
            <a:off x="2253150" y="228600"/>
            <a:ext cx="2443650" cy="2443650"/>
          </a:xfrm>
          <a:prstGeom prst="rect">
            <a:avLst/>
          </a:prstGeom>
          <a:noFill/>
          <a:ln>
            <a:noFill/>
          </a:ln>
        </p:spPr>
      </p:pic>
      <p:pic>
        <p:nvPicPr>
          <p:cNvPr id="100" name="Google Shape;100;p18"/>
          <p:cNvPicPr preferRelativeResize="0"/>
          <p:nvPr/>
        </p:nvPicPr>
        <p:blipFill rotWithShape="1">
          <a:blip r:embed="rId4">
            <a:alphaModFix/>
          </a:blip>
          <a:srcRect b="0" l="0" r="0" t="0"/>
          <a:stretch/>
        </p:blipFill>
        <p:spPr>
          <a:xfrm>
            <a:off x="4485400" y="228600"/>
            <a:ext cx="2443650" cy="2443650"/>
          </a:xfrm>
          <a:prstGeom prst="rect">
            <a:avLst/>
          </a:prstGeom>
          <a:noFill/>
          <a:ln>
            <a:noFill/>
          </a:ln>
        </p:spPr>
      </p:pic>
      <p:pic>
        <p:nvPicPr>
          <p:cNvPr id="101" name="Google Shape;101;p18"/>
          <p:cNvPicPr preferRelativeResize="0"/>
          <p:nvPr/>
        </p:nvPicPr>
        <p:blipFill rotWithShape="1">
          <a:blip r:embed="rId5">
            <a:alphaModFix/>
          </a:blip>
          <a:srcRect b="0" l="0" r="0" t="0"/>
          <a:stretch/>
        </p:blipFill>
        <p:spPr>
          <a:xfrm>
            <a:off x="6700350" y="228600"/>
            <a:ext cx="2443650" cy="2443650"/>
          </a:xfrm>
          <a:prstGeom prst="rect">
            <a:avLst/>
          </a:prstGeom>
          <a:noFill/>
          <a:ln>
            <a:noFill/>
          </a:ln>
        </p:spPr>
      </p:pic>
      <p:pic>
        <p:nvPicPr>
          <p:cNvPr id="102" name="Google Shape;102;p18"/>
          <p:cNvPicPr preferRelativeResize="0"/>
          <p:nvPr/>
        </p:nvPicPr>
        <p:blipFill rotWithShape="1">
          <a:blip r:embed="rId6">
            <a:alphaModFix/>
          </a:blip>
          <a:srcRect b="0" l="0" r="0" t="0"/>
          <a:stretch/>
        </p:blipFill>
        <p:spPr>
          <a:xfrm>
            <a:off x="0" y="2699850"/>
            <a:ext cx="2443650" cy="2443650"/>
          </a:xfrm>
          <a:prstGeom prst="rect">
            <a:avLst/>
          </a:prstGeom>
          <a:noFill/>
          <a:ln>
            <a:noFill/>
          </a:ln>
        </p:spPr>
      </p:pic>
      <p:pic>
        <p:nvPicPr>
          <p:cNvPr id="103" name="Google Shape;103;p18"/>
          <p:cNvPicPr preferRelativeResize="0"/>
          <p:nvPr/>
        </p:nvPicPr>
        <p:blipFill rotWithShape="1">
          <a:blip r:embed="rId7">
            <a:alphaModFix/>
          </a:blip>
          <a:srcRect b="0" l="0" r="0" t="0"/>
          <a:stretch/>
        </p:blipFill>
        <p:spPr>
          <a:xfrm>
            <a:off x="2253150" y="2699850"/>
            <a:ext cx="2443650" cy="2443650"/>
          </a:xfrm>
          <a:prstGeom prst="rect">
            <a:avLst/>
          </a:prstGeom>
          <a:noFill/>
          <a:ln>
            <a:noFill/>
          </a:ln>
        </p:spPr>
      </p:pic>
      <p:pic>
        <p:nvPicPr>
          <p:cNvPr id="104" name="Google Shape;104;p18"/>
          <p:cNvPicPr preferRelativeResize="0"/>
          <p:nvPr/>
        </p:nvPicPr>
        <p:blipFill rotWithShape="1">
          <a:blip r:embed="rId8">
            <a:alphaModFix/>
          </a:blip>
          <a:srcRect b="0" l="0" r="0" t="0"/>
          <a:stretch/>
        </p:blipFill>
        <p:spPr>
          <a:xfrm>
            <a:off x="4489704" y="2699850"/>
            <a:ext cx="2443650" cy="2443650"/>
          </a:xfrm>
          <a:prstGeom prst="rect">
            <a:avLst/>
          </a:prstGeom>
          <a:noFill/>
          <a:ln>
            <a:noFill/>
          </a:ln>
        </p:spPr>
      </p:pic>
      <p:pic>
        <p:nvPicPr>
          <p:cNvPr id="105" name="Google Shape;105;p18"/>
          <p:cNvPicPr preferRelativeResize="0"/>
          <p:nvPr/>
        </p:nvPicPr>
        <p:blipFill rotWithShape="1">
          <a:blip r:embed="rId9">
            <a:alphaModFix/>
          </a:blip>
          <a:srcRect b="0" l="0" r="0" t="0"/>
          <a:stretch/>
        </p:blipFill>
        <p:spPr>
          <a:xfrm>
            <a:off x="6700350" y="2699850"/>
            <a:ext cx="2443650" cy="2443650"/>
          </a:xfrm>
          <a:prstGeom prst="rect">
            <a:avLst/>
          </a:prstGeom>
          <a:noFill/>
          <a:ln>
            <a:noFill/>
          </a:ln>
        </p:spPr>
      </p:pic>
      <p:sp>
        <p:nvSpPr>
          <p:cNvPr id="106" name="Google Shape;106;p18"/>
          <p:cNvSpPr txBox="1"/>
          <p:nvPr>
            <p:ph type="ctrTitle"/>
          </p:nvPr>
        </p:nvSpPr>
        <p:spPr>
          <a:xfrm>
            <a:off x="2653375" y="-129875"/>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2392" u="sng"/>
              <a:t>2020</a:t>
            </a:r>
            <a:endParaRPr b="1" sz="2212" u="sng"/>
          </a:p>
        </p:txBody>
      </p:sp>
      <p:sp>
        <p:nvSpPr>
          <p:cNvPr id="107" name="Google Shape;107;p18"/>
          <p:cNvSpPr txBox="1"/>
          <p:nvPr>
            <p:ph type="ctrTitle"/>
          </p:nvPr>
        </p:nvSpPr>
        <p:spPr>
          <a:xfrm rot="-5400000">
            <a:off x="-1910675" y="1103350"/>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Wind Speed</a:t>
            </a:r>
            <a:endParaRPr b="1" sz="1312">
              <a:solidFill>
                <a:srgbClr val="5F5F5F"/>
              </a:solidFill>
            </a:endParaRPr>
          </a:p>
        </p:txBody>
      </p:sp>
      <p:sp>
        <p:nvSpPr>
          <p:cNvPr id="108" name="Google Shape;108;p18"/>
          <p:cNvSpPr txBox="1"/>
          <p:nvPr>
            <p:ph type="ctrTitle"/>
          </p:nvPr>
        </p:nvSpPr>
        <p:spPr>
          <a:xfrm rot="-5400000">
            <a:off x="-1910675" y="3587975"/>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Power</a:t>
            </a:r>
            <a:endParaRPr b="1" sz="1312">
              <a:solidFill>
                <a:srgbClr val="5F5F5F"/>
              </a:solidFill>
            </a:endParaRPr>
          </a:p>
        </p:txBody>
      </p:sp>
      <p:sp>
        <p:nvSpPr>
          <p:cNvPr id="109" name="Google Shape;109;p18"/>
          <p:cNvSpPr txBox="1"/>
          <p:nvPr>
            <p:ph type="ctrTitle"/>
          </p:nvPr>
        </p:nvSpPr>
        <p:spPr>
          <a:xfrm>
            <a:off x="409125" y="-129875"/>
            <a:ext cx="167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Winter</a:t>
            </a:r>
            <a:endParaRPr b="1" sz="1312">
              <a:solidFill>
                <a:srgbClr val="5F5F5F"/>
              </a:solidFill>
            </a:endParaRPr>
          </a:p>
        </p:txBody>
      </p:sp>
      <p:sp>
        <p:nvSpPr>
          <p:cNvPr id="110" name="Google Shape;110;p18"/>
          <p:cNvSpPr txBox="1"/>
          <p:nvPr>
            <p:ph type="ctrTitle"/>
          </p:nvPr>
        </p:nvSpPr>
        <p:spPr>
          <a:xfrm>
            <a:off x="2669550" y="-129875"/>
            <a:ext cx="167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Spring</a:t>
            </a:r>
            <a:endParaRPr b="1" sz="1312">
              <a:solidFill>
                <a:srgbClr val="5F5F5F"/>
              </a:solidFill>
            </a:endParaRPr>
          </a:p>
        </p:txBody>
      </p:sp>
      <p:sp>
        <p:nvSpPr>
          <p:cNvPr id="111" name="Google Shape;111;p18"/>
          <p:cNvSpPr txBox="1"/>
          <p:nvPr>
            <p:ph type="ctrTitle"/>
          </p:nvPr>
        </p:nvSpPr>
        <p:spPr>
          <a:xfrm>
            <a:off x="4908588" y="-129875"/>
            <a:ext cx="167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Summer</a:t>
            </a:r>
            <a:endParaRPr b="1" sz="1312">
              <a:solidFill>
                <a:srgbClr val="5F5F5F"/>
              </a:solidFill>
            </a:endParaRPr>
          </a:p>
        </p:txBody>
      </p:sp>
      <p:sp>
        <p:nvSpPr>
          <p:cNvPr id="112" name="Google Shape;112;p18"/>
          <p:cNvSpPr txBox="1"/>
          <p:nvPr>
            <p:ph type="ctrTitle"/>
          </p:nvPr>
        </p:nvSpPr>
        <p:spPr>
          <a:xfrm>
            <a:off x="7147650" y="-129875"/>
            <a:ext cx="167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Fall</a:t>
            </a:r>
            <a:endParaRPr b="1" sz="1312">
              <a:solidFill>
                <a:srgbClr val="5F5F5F"/>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pic>
        <p:nvPicPr>
          <p:cNvPr id="117" name="Google Shape;117;p19"/>
          <p:cNvPicPr preferRelativeResize="0"/>
          <p:nvPr/>
        </p:nvPicPr>
        <p:blipFill rotWithShape="1">
          <a:blip r:embed="rId3">
            <a:alphaModFix/>
          </a:blip>
          <a:srcRect b="0" l="0" r="0" t="0"/>
          <a:stretch/>
        </p:blipFill>
        <p:spPr>
          <a:xfrm>
            <a:off x="0" y="228600"/>
            <a:ext cx="2443650" cy="2443650"/>
          </a:xfrm>
          <a:prstGeom prst="rect">
            <a:avLst/>
          </a:prstGeom>
          <a:noFill/>
          <a:ln>
            <a:noFill/>
          </a:ln>
        </p:spPr>
      </p:pic>
      <p:pic>
        <p:nvPicPr>
          <p:cNvPr id="118" name="Google Shape;118;p19"/>
          <p:cNvPicPr preferRelativeResize="0"/>
          <p:nvPr/>
        </p:nvPicPr>
        <p:blipFill rotWithShape="1">
          <a:blip r:embed="rId4">
            <a:alphaModFix/>
          </a:blip>
          <a:srcRect b="0" l="0" r="0" t="0"/>
          <a:stretch/>
        </p:blipFill>
        <p:spPr>
          <a:xfrm>
            <a:off x="2253150" y="228600"/>
            <a:ext cx="2443650" cy="2443650"/>
          </a:xfrm>
          <a:prstGeom prst="rect">
            <a:avLst/>
          </a:prstGeom>
          <a:noFill/>
          <a:ln>
            <a:noFill/>
          </a:ln>
        </p:spPr>
      </p:pic>
      <p:pic>
        <p:nvPicPr>
          <p:cNvPr id="119" name="Google Shape;119;p19"/>
          <p:cNvPicPr preferRelativeResize="0"/>
          <p:nvPr/>
        </p:nvPicPr>
        <p:blipFill rotWithShape="1">
          <a:blip r:embed="rId5">
            <a:alphaModFix/>
          </a:blip>
          <a:srcRect b="0" l="0" r="0" t="0"/>
          <a:stretch/>
        </p:blipFill>
        <p:spPr>
          <a:xfrm>
            <a:off x="4485400" y="228600"/>
            <a:ext cx="2443650" cy="2443650"/>
          </a:xfrm>
          <a:prstGeom prst="rect">
            <a:avLst/>
          </a:prstGeom>
          <a:noFill/>
          <a:ln>
            <a:noFill/>
          </a:ln>
        </p:spPr>
      </p:pic>
      <p:pic>
        <p:nvPicPr>
          <p:cNvPr id="120" name="Google Shape;120;p19"/>
          <p:cNvPicPr preferRelativeResize="0"/>
          <p:nvPr/>
        </p:nvPicPr>
        <p:blipFill rotWithShape="1">
          <a:blip r:embed="rId6">
            <a:alphaModFix/>
          </a:blip>
          <a:srcRect b="0" l="0" r="0" t="0"/>
          <a:stretch/>
        </p:blipFill>
        <p:spPr>
          <a:xfrm>
            <a:off x="6700350" y="228600"/>
            <a:ext cx="2443650" cy="2443650"/>
          </a:xfrm>
          <a:prstGeom prst="rect">
            <a:avLst/>
          </a:prstGeom>
          <a:noFill/>
          <a:ln>
            <a:noFill/>
          </a:ln>
        </p:spPr>
      </p:pic>
      <p:pic>
        <p:nvPicPr>
          <p:cNvPr id="121" name="Google Shape;121;p19"/>
          <p:cNvPicPr preferRelativeResize="0"/>
          <p:nvPr/>
        </p:nvPicPr>
        <p:blipFill rotWithShape="1">
          <a:blip r:embed="rId7">
            <a:alphaModFix/>
          </a:blip>
          <a:srcRect b="0" l="0" r="0" t="0"/>
          <a:stretch/>
        </p:blipFill>
        <p:spPr>
          <a:xfrm>
            <a:off x="0" y="2699850"/>
            <a:ext cx="2443650" cy="2443650"/>
          </a:xfrm>
          <a:prstGeom prst="rect">
            <a:avLst/>
          </a:prstGeom>
          <a:noFill/>
          <a:ln>
            <a:noFill/>
          </a:ln>
        </p:spPr>
      </p:pic>
      <p:pic>
        <p:nvPicPr>
          <p:cNvPr id="122" name="Google Shape;122;p19"/>
          <p:cNvPicPr preferRelativeResize="0"/>
          <p:nvPr/>
        </p:nvPicPr>
        <p:blipFill rotWithShape="1">
          <a:blip r:embed="rId8">
            <a:alphaModFix/>
          </a:blip>
          <a:srcRect b="0" l="0" r="0" t="0"/>
          <a:stretch/>
        </p:blipFill>
        <p:spPr>
          <a:xfrm>
            <a:off x="2253150" y="2699850"/>
            <a:ext cx="2443650" cy="2443650"/>
          </a:xfrm>
          <a:prstGeom prst="rect">
            <a:avLst/>
          </a:prstGeom>
          <a:noFill/>
          <a:ln>
            <a:noFill/>
          </a:ln>
        </p:spPr>
      </p:pic>
      <p:pic>
        <p:nvPicPr>
          <p:cNvPr id="123" name="Google Shape;123;p19"/>
          <p:cNvPicPr preferRelativeResize="0"/>
          <p:nvPr/>
        </p:nvPicPr>
        <p:blipFill rotWithShape="1">
          <a:blip r:embed="rId9">
            <a:alphaModFix/>
          </a:blip>
          <a:srcRect b="0" l="0" r="0" t="0"/>
          <a:stretch/>
        </p:blipFill>
        <p:spPr>
          <a:xfrm>
            <a:off x="4489704" y="2699850"/>
            <a:ext cx="2443650" cy="2443650"/>
          </a:xfrm>
          <a:prstGeom prst="rect">
            <a:avLst/>
          </a:prstGeom>
          <a:noFill/>
          <a:ln>
            <a:noFill/>
          </a:ln>
        </p:spPr>
      </p:pic>
      <p:pic>
        <p:nvPicPr>
          <p:cNvPr id="124" name="Google Shape;124;p19"/>
          <p:cNvPicPr preferRelativeResize="0"/>
          <p:nvPr/>
        </p:nvPicPr>
        <p:blipFill rotWithShape="1">
          <a:blip r:embed="rId10">
            <a:alphaModFix/>
          </a:blip>
          <a:srcRect b="0" l="0" r="0" t="0"/>
          <a:stretch/>
        </p:blipFill>
        <p:spPr>
          <a:xfrm>
            <a:off x="6700350" y="2699850"/>
            <a:ext cx="2443650" cy="2443650"/>
          </a:xfrm>
          <a:prstGeom prst="rect">
            <a:avLst/>
          </a:prstGeom>
          <a:noFill/>
          <a:ln>
            <a:noFill/>
          </a:ln>
        </p:spPr>
      </p:pic>
      <p:sp>
        <p:nvSpPr>
          <p:cNvPr id="125" name="Google Shape;125;p19"/>
          <p:cNvSpPr txBox="1"/>
          <p:nvPr>
            <p:ph type="ctrTitle"/>
          </p:nvPr>
        </p:nvSpPr>
        <p:spPr>
          <a:xfrm>
            <a:off x="2653375" y="-129875"/>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2392" u="sng"/>
              <a:t>2021</a:t>
            </a:r>
            <a:endParaRPr b="1" sz="2212" u="sng"/>
          </a:p>
        </p:txBody>
      </p:sp>
      <p:sp>
        <p:nvSpPr>
          <p:cNvPr id="126" name="Google Shape;126;p19"/>
          <p:cNvSpPr txBox="1"/>
          <p:nvPr>
            <p:ph type="ctrTitle"/>
          </p:nvPr>
        </p:nvSpPr>
        <p:spPr>
          <a:xfrm rot="-5400000">
            <a:off x="-1910675" y="1103350"/>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Wind Speed</a:t>
            </a:r>
            <a:endParaRPr b="1" sz="1312">
              <a:solidFill>
                <a:srgbClr val="5F5F5F"/>
              </a:solidFill>
            </a:endParaRPr>
          </a:p>
        </p:txBody>
      </p:sp>
      <p:sp>
        <p:nvSpPr>
          <p:cNvPr id="127" name="Google Shape;127;p19"/>
          <p:cNvSpPr txBox="1"/>
          <p:nvPr>
            <p:ph type="ctrTitle"/>
          </p:nvPr>
        </p:nvSpPr>
        <p:spPr>
          <a:xfrm rot="-5400000">
            <a:off x="-1910675" y="3587975"/>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Power</a:t>
            </a:r>
            <a:endParaRPr b="1" sz="1312">
              <a:solidFill>
                <a:srgbClr val="5F5F5F"/>
              </a:solidFill>
            </a:endParaRPr>
          </a:p>
        </p:txBody>
      </p:sp>
      <p:sp>
        <p:nvSpPr>
          <p:cNvPr id="128" name="Google Shape;128;p19"/>
          <p:cNvSpPr txBox="1"/>
          <p:nvPr>
            <p:ph type="ctrTitle"/>
          </p:nvPr>
        </p:nvSpPr>
        <p:spPr>
          <a:xfrm>
            <a:off x="409125" y="-129875"/>
            <a:ext cx="167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Winter</a:t>
            </a:r>
            <a:endParaRPr b="1" sz="1312">
              <a:solidFill>
                <a:srgbClr val="5F5F5F"/>
              </a:solidFill>
            </a:endParaRPr>
          </a:p>
        </p:txBody>
      </p:sp>
      <p:sp>
        <p:nvSpPr>
          <p:cNvPr id="129" name="Google Shape;129;p19"/>
          <p:cNvSpPr txBox="1"/>
          <p:nvPr>
            <p:ph type="ctrTitle"/>
          </p:nvPr>
        </p:nvSpPr>
        <p:spPr>
          <a:xfrm>
            <a:off x="2669550" y="-129875"/>
            <a:ext cx="167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Spring</a:t>
            </a:r>
            <a:endParaRPr b="1" sz="1312">
              <a:solidFill>
                <a:srgbClr val="5F5F5F"/>
              </a:solidFill>
            </a:endParaRPr>
          </a:p>
        </p:txBody>
      </p:sp>
      <p:sp>
        <p:nvSpPr>
          <p:cNvPr id="130" name="Google Shape;130;p19"/>
          <p:cNvSpPr txBox="1"/>
          <p:nvPr>
            <p:ph type="ctrTitle"/>
          </p:nvPr>
        </p:nvSpPr>
        <p:spPr>
          <a:xfrm>
            <a:off x="4908588" y="-129875"/>
            <a:ext cx="167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Summer</a:t>
            </a:r>
            <a:endParaRPr b="1" sz="1312">
              <a:solidFill>
                <a:srgbClr val="5F5F5F"/>
              </a:solidFill>
            </a:endParaRPr>
          </a:p>
        </p:txBody>
      </p:sp>
      <p:sp>
        <p:nvSpPr>
          <p:cNvPr id="131" name="Google Shape;131;p19"/>
          <p:cNvSpPr txBox="1"/>
          <p:nvPr>
            <p:ph type="ctrTitle"/>
          </p:nvPr>
        </p:nvSpPr>
        <p:spPr>
          <a:xfrm>
            <a:off x="7147650" y="-129875"/>
            <a:ext cx="167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Fall</a:t>
            </a:r>
            <a:endParaRPr b="1" sz="1312">
              <a:solidFill>
                <a:srgbClr val="5F5F5F"/>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pic>
        <p:nvPicPr>
          <p:cNvPr id="136" name="Google Shape;136;p20"/>
          <p:cNvPicPr preferRelativeResize="0"/>
          <p:nvPr/>
        </p:nvPicPr>
        <p:blipFill rotWithShape="1">
          <a:blip r:embed="rId3">
            <a:alphaModFix/>
          </a:blip>
          <a:srcRect b="0" l="0" r="0" t="0"/>
          <a:stretch/>
        </p:blipFill>
        <p:spPr>
          <a:xfrm>
            <a:off x="0" y="228600"/>
            <a:ext cx="2443650" cy="2443650"/>
          </a:xfrm>
          <a:prstGeom prst="rect">
            <a:avLst/>
          </a:prstGeom>
          <a:noFill/>
          <a:ln>
            <a:noFill/>
          </a:ln>
        </p:spPr>
      </p:pic>
      <p:pic>
        <p:nvPicPr>
          <p:cNvPr id="137" name="Google Shape;137;p20"/>
          <p:cNvPicPr preferRelativeResize="0"/>
          <p:nvPr/>
        </p:nvPicPr>
        <p:blipFill rotWithShape="1">
          <a:blip r:embed="rId4">
            <a:alphaModFix/>
          </a:blip>
          <a:srcRect b="0" l="0" r="0" t="0"/>
          <a:stretch/>
        </p:blipFill>
        <p:spPr>
          <a:xfrm>
            <a:off x="2253150" y="228600"/>
            <a:ext cx="2443650" cy="2443650"/>
          </a:xfrm>
          <a:prstGeom prst="rect">
            <a:avLst/>
          </a:prstGeom>
          <a:noFill/>
          <a:ln>
            <a:noFill/>
          </a:ln>
        </p:spPr>
      </p:pic>
      <p:pic>
        <p:nvPicPr>
          <p:cNvPr id="138" name="Google Shape;138;p20"/>
          <p:cNvPicPr preferRelativeResize="0"/>
          <p:nvPr/>
        </p:nvPicPr>
        <p:blipFill rotWithShape="1">
          <a:blip r:embed="rId5">
            <a:alphaModFix/>
          </a:blip>
          <a:srcRect b="0" l="0" r="0" t="0"/>
          <a:stretch/>
        </p:blipFill>
        <p:spPr>
          <a:xfrm>
            <a:off x="4485400" y="228600"/>
            <a:ext cx="2443650" cy="2443650"/>
          </a:xfrm>
          <a:prstGeom prst="rect">
            <a:avLst/>
          </a:prstGeom>
          <a:noFill/>
          <a:ln>
            <a:noFill/>
          </a:ln>
        </p:spPr>
      </p:pic>
      <p:pic>
        <p:nvPicPr>
          <p:cNvPr id="139" name="Google Shape;139;p20"/>
          <p:cNvPicPr preferRelativeResize="0"/>
          <p:nvPr/>
        </p:nvPicPr>
        <p:blipFill rotWithShape="1">
          <a:blip r:embed="rId6">
            <a:alphaModFix/>
          </a:blip>
          <a:srcRect b="0" l="0" r="0" t="0"/>
          <a:stretch/>
        </p:blipFill>
        <p:spPr>
          <a:xfrm>
            <a:off x="6700350" y="228600"/>
            <a:ext cx="2443650" cy="2443650"/>
          </a:xfrm>
          <a:prstGeom prst="rect">
            <a:avLst/>
          </a:prstGeom>
          <a:noFill/>
          <a:ln>
            <a:noFill/>
          </a:ln>
        </p:spPr>
      </p:pic>
      <p:pic>
        <p:nvPicPr>
          <p:cNvPr id="140" name="Google Shape;140;p20"/>
          <p:cNvPicPr preferRelativeResize="0"/>
          <p:nvPr/>
        </p:nvPicPr>
        <p:blipFill rotWithShape="1">
          <a:blip r:embed="rId7">
            <a:alphaModFix/>
          </a:blip>
          <a:srcRect b="0" l="0" r="0" t="0"/>
          <a:stretch/>
        </p:blipFill>
        <p:spPr>
          <a:xfrm>
            <a:off x="0" y="2699850"/>
            <a:ext cx="2443650" cy="2443650"/>
          </a:xfrm>
          <a:prstGeom prst="rect">
            <a:avLst/>
          </a:prstGeom>
          <a:noFill/>
          <a:ln>
            <a:noFill/>
          </a:ln>
        </p:spPr>
      </p:pic>
      <p:pic>
        <p:nvPicPr>
          <p:cNvPr id="141" name="Google Shape;141;p20"/>
          <p:cNvPicPr preferRelativeResize="0"/>
          <p:nvPr/>
        </p:nvPicPr>
        <p:blipFill rotWithShape="1">
          <a:blip r:embed="rId8">
            <a:alphaModFix/>
          </a:blip>
          <a:srcRect b="0" l="0" r="0" t="0"/>
          <a:stretch/>
        </p:blipFill>
        <p:spPr>
          <a:xfrm>
            <a:off x="2253150" y="2699850"/>
            <a:ext cx="2443650" cy="2443650"/>
          </a:xfrm>
          <a:prstGeom prst="rect">
            <a:avLst/>
          </a:prstGeom>
          <a:noFill/>
          <a:ln>
            <a:noFill/>
          </a:ln>
        </p:spPr>
      </p:pic>
      <p:pic>
        <p:nvPicPr>
          <p:cNvPr id="142" name="Google Shape;142;p20"/>
          <p:cNvPicPr preferRelativeResize="0"/>
          <p:nvPr/>
        </p:nvPicPr>
        <p:blipFill rotWithShape="1">
          <a:blip r:embed="rId9">
            <a:alphaModFix/>
          </a:blip>
          <a:srcRect b="0" l="0" r="0" t="0"/>
          <a:stretch/>
        </p:blipFill>
        <p:spPr>
          <a:xfrm>
            <a:off x="4489704" y="2699850"/>
            <a:ext cx="2443650" cy="2443650"/>
          </a:xfrm>
          <a:prstGeom prst="rect">
            <a:avLst/>
          </a:prstGeom>
          <a:noFill/>
          <a:ln>
            <a:noFill/>
          </a:ln>
        </p:spPr>
      </p:pic>
      <p:pic>
        <p:nvPicPr>
          <p:cNvPr id="143" name="Google Shape;143;p20"/>
          <p:cNvPicPr preferRelativeResize="0"/>
          <p:nvPr/>
        </p:nvPicPr>
        <p:blipFill rotWithShape="1">
          <a:blip r:embed="rId10">
            <a:alphaModFix/>
          </a:blip>
          <a:srcRect b="0" l="0" r="0" t="0"/>
          <a:stretch/>
        </p:blipFill>
        <p:spPr>
          <a:xfrm>
            <a:off x="6700350" y="2699850"/>
            <a:ext cx="2443650" cy="2443650"/>
          </a:xfrm>
          <a:prstGeom prst="rect">
            <a:avLst/>
          </a:prstGeom>
          <a:noFill/>
          <a:ln>
            <a:noFill/>
          </a:ln>
        </p:spPr>
      </p:pic>
      <p:sp>
        <p:nvSpPr>
          <p:cNvPr id="144" name="Google Shape;144;p20"/>
          <p:cNvSpPr txBox="1"/>
          <p:nvPr>
            <p:ph type="ctrTitle"/>
          </p:nvPr>
        </p:nvSpPr>
        <p:spPr>
          <a:xfrm>
            <a:off x="2653375" y="-129875"/>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2392" u="sng"/>
              <a:t>2022</a:t>
            </a:r>
            <a:endParaRPr b="1" sz="2212" u="sng"/>
          </a:p>
        </p:txBody>
      </p:sp>
      <p:sp>
        <p:nvSpPr>
          <p:cNvPr id="145" name="Google Shape;145;p20"/>
          <p:cNvSpPr txBox="1"/>
          <p:nvPr>
            <p:ph type="ctrTitle"/>
          </p:nvPr>
        </p:nvSpPr>
        <p:spPr>
          <a:xfrm rot="-5400000">
            <a:off x="-1910675" y="1103350"/>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Wind Speed</a:t>
            </a:r>
            <a:endParaRPr b="1" sz="1312">
              <a:solidFill>
                <a:srgbClr val="5F5F5F"/>
              </a:solidFill>
            </a:endParaRPr>
          </a:p>
        </p:txBody>
      </p:sp>
      <p:sp>
        <p:nvSpPr>
          <p:cNvPr id="146" name="Google Shape;146;p20"/>
          <p:cNvSpPr txBox="1"/>
          <p:nvPr>
            <p:ph type="ctrTitle"/>
          </p:nvPr>
        </p:nvSpPr>
        <p:spPr>
          <a:xfrm rot="-5400000">
            <a:off x="-1910675" y="3587975"/>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Power</a:t>
            </a:r>
            <a:endParaRPr b="1" sz="1312">
              <a:solidFill>
                <a:srgbClr val="5F5F5F"/>
              </a:solidFill>
            </a:endParaRPr>
          </a:p>
        </p:txBody>
      </p:sp>
      <p:sp>
        <p:nvSpPr>
          <p:cNvPr id="147" name="Google Shape;147;p20"/>
          <p:cNvSpPr txBox="1"/>
          <p:nvPr>
            <p:ph type="ctrTitle"/>
          </p:nvPr>
        </p:nvSpPr>
        <p:spPr>
          <a:xfrm>
            <a:off x="409125" y="-129875"/>
            <a:ext cx="167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Winter</a:t>
            </a:r>
            <a:endParaRPr b="1" sz="1312">
              <a:solidFill>
                <a:srgbClr val="5F5F5F"/>
              </a:solidFill>
            </a:endParaRPr>
          </a:p>
        </p:txBody>
      </p:sp>
      <p:sp>
        <p:nvSpPr>
          <p:cNvPr id="148" name="Google Shape;148;p20"/>
          <p:cNvSpPr txBox="1"/>
          <p:nvPr>
            <p:ph type="ctrTitle"/>
          </p:nvPr>
        </p:nvSpPr>
        <p:spPr>
          <a:xfrm>
            <a:off x="2669550" y="-129875"/>
            <a:ext cx="167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Spring</a:t>
            </a:r>
            <a:endParaRPr b="1" sz="1312">
              <a:solidFill>
                <a:srgbClr val="5F5F5F"/>
              </a:solidFill>
            </a:endParaRPr>
          </a:p>
        </p:txBody>
      </p:sp>
      <p:sp>
        <p:nvSpPr>
          <p:cNvPr id="149" name="Google Shape;149;p20"/>
          <p:cNvSpPr txBox="1"/>
          <p:nvPr>
            <p:ph type="ctrTitle"/>
          </p:nvPr>
        </p:nvSpPr>
        <p:spPr>
          <a:xfrm>
            <a:off x="4908588" y="-129875"/>
            <a:ext cx="167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Summer</a:t>
            </a:r>
            <a:endParaRPr b="1" sz="1312">
              <a:solidFill>
                <a:srgbClr val="5F5F5F"/>
              </a:solidFill>
            </a:endParaRPr>
          </a:p>
        </p:txBody>
      </p:sp>
      <p:sp>
        <p:nvSpPr>
          <p:cNvPr id="150" name="Google Shape;150;p20"/>
          <p:cNvSpPr txBox="1"/>
          <p:nvPr>
            <p:ph type="ctrTitle"/>
          </p:nvPr>
        </p:nvSpPr>
        <p:spPr>
          <a:xfrm>
            <a:off x="7147650" y="-129875"/>
            <a:ext cx="167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Fall</a:t>
            </a:r>
            <a:endParaRPr b="1" sz="1312">
              <a:solidFill>
                <a:srgbClr val="5F5F5F"/>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54" name="Shape 154"/>
        <p:cNvGrpSpPr/>
        <p:nvPr/>
      </p:nvGrpSpPr>
      <p:grpSpPr>
        <a:xfrm>
          <a:off x="0" y="0"/>
          <a:ext cx="0" cy="0"/>
          <a:chOff x="0" y="0"/>
          <a:chExt cx="0" cy="0"/>
        </a:xfrm>
      </p:grpSpPr>
      <p:sp>
        <p:nvSpPr>
          <p:cNvPr id="155" name="Google Shape;155;p21"/>
          <p:cNvSpPr txBox="1"/>
          <p:nvPr>
            <p:ph type="ctrTitle"/>
          </p:nvPr>
        </p:nvSpPr>
        <p:spPr>
          <a:xfrm>
            <a:off x="351083" y="1254800"/>
            <a:ext cx="8520600" cy="205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990"/>
              <a:buNone/>
            </a:pPr>
            <a:r>
              <a:rPr lang="en" sz="3580"/>
              <a:t>Four-year Monthly Aggregated </a:t>
            </a:r>
            <a:endParaRPr sz="3580"/>
          </a:p>
          <a:p>
            <a:pPr indent="0" lvl="0" marL="0" rtl="0" algn="ctr">
              <a:spcBef>
                <a:spcPts val="0"/>
              </a:spcBef>
              <a:spcAft>
                <a:spcPts val="0"/>
              </a:spcAft>
              <a:buSzPts val="990"/>
              <a:buNone/>
            </a:pPr>
            <a:r>
              <a:rPr lang="en" sz="3580"/>
              <a:t>Wind (top row) &amp; Power (bottom row)</a:t>
            </a:r>
            <a:endParaRPr sz="3580"/>
          </a:p>
          <a:p>
            <a:pPr indent="0" lvl="0" marL="0" rtl="0" algn="ctr">
              <a:spcBef>
                <a:spcPts val="0"/>
              </a:spcBef>
              <a:spcAft>
                <a:spcPts val="0"/>
              </a:spcAft>
              <a:buSzPts val="990"/>
              <a:buNone/>
            </a:pPr>
            <a:r>
              <a:rPr lang="en" sz="3580"/>
              <a:t>Roses at Hub-height (160m)</a:t>
            </a:r>
            <a:endParaRPr sz="358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pic>
        <p:nvPicPr>
          <p:cNvPr id="160" name="Google Shape;160;p22"/>
          <p:cNvPicPr preferRelativeResize="0"/>
          <p:nvPr/>
        </p:nvPicPr>
        <p:blipFill rotWithShape="1">
          <a:blip r:embed="rId3">
            <a:alphaModFix/>
          </a:blip>
          <a:srcRect b="0" l="0" r="0" t="0"/>
          <a:stretch/>
        </p:blipFill>
        <p:spPr>
          <a:xfrm>
            <a:off x="242450" y="194200"/>
            <a:ext cx="2512749" cy="2512749"/>
          </a:xfrm>
          <a:prstGeom prst="rect">
            <a:avLst/>
          </a:prstGeom>
          <a:noFill/>
          <a:ln>
            <a:noFill/>
          </a:ln>
        </p:spPr>
      </p:pic>
      <p:pic>
        <p:nvPicPr>
          <p:cNvPr id="161" name="Google Shape;161;p22"/>
          <p:cNvPicPr preferRelativeResize="0"/>
          <p:nvPr/>
        </p:nvPicPr>
        <p:blipFill rotWithShape="1">
          <a:blip r:embed="rId4">
            <a:alphaModFix/>
          </a:blip>
          <a:srcRect b="0" l="0" r="0" t="0"/>
          <a:stretch/>
        </p:blipFill>
        <p:spPr>
          <a:xfrm>
            <a:off x="246888" y="2630750"/>
            <a:ext cx="2512749" cy="2512749"/>
          </a:xfrm>
          <a:prstGeom prst="rect">
            <a:avLst/>
          </a:prstGeom>
          <a:noFill/>
          <a:ln>
            <a:noFill/>
          </a:ln>
        </p:spPr>
      </p:pic>
      <p:pic>
        <p:nvPicPr>
          <p:cNvPr id="162" name="Google Shape;162;p22"/>
          <p:cNvPicPr preferRelativeResize="0"/>
          <p:nvPr/>
        </p:nvPicPr>
        <p:blipFill rotWithShape="1">
          <a:blip r:embed="rId5">
            <a:alphaModFix/>
          </a:blip>
          <a:srcRect b="0" l="0" r="0" t="0"/>
          <a:stretch/>
        </p:blipFill>
        <p:spPr>
          <a:xfrm>
            <a:off x="3220375" y="2630750"/>
            <a:ext cx="2512749" cy="2512749"/>
          </a:xfrm>
          <a:prstGeom prst="rect">
            <a:avLst/>
          </a:prstGeom>
          <a:noFill/>
          <a:ln>
            <a:noFill/>
          </a:ln>
        </p:spPr>
      </p:pic>
      <p:pic>
        <p:nvPicPr>
          <p:cNvPr id="163" name="Google Shape;163;p22"/>
          <p:cNvPicPr preferRelativeResize="0"/>
          <p:nvPr/>
        </p:nvPicPr>
        <p:blipFill rotWithShape="1">
          <a:blip r:embed="rId6">
            <a:alphaModFix/>
          </a:blip>
          <a:srcRect b="0" l="0" r="0" t="0"/>
          <a:stretch/>
        </p:blipFill>
        <p:spPr>
          <a:xfrm>
            <a:off x="6371475" y="2630750"/>
            <a:ext cx="2512749" cy="2512749"/>
          </a:xfrm>
          <a:prstGeom prst="rect">
            <a:avLst/>
          </a:prstGeom>
          <a:noFill/>
          <a:ln>
            <a:noFill/>
          </a:ln>
        </p:spPr>
      </p:pic>
      <p:pic>
        <p:nvPicPr>
          <p:cNvPr id="164" name="Google Shape;164;p22"/>
          <p:cNvPicPr preferRelativeResize="0"/>
          <p:nvPr/>
        </p:nvPicPr>
        <p:blipFill rotWithShape="1">
          <a:blip r:embed="rId7">
            <a:alphaModFix/>
          </a:blip>
          <a:srcRect b="0" l="0" r="0" t="0"/>
          <a:stretch/>
        </p:blipFill>
        <p:spPr>
          <a:xfrm>
            <a:off x="3220375" y="194200"/>
            <a:ext cx="2512749" cy="2512749"/>
          </a:xfrm>
          <a:prstGeom prst="rect">
            <a:avLst/>
          </a:prstGeom>
          <a:noFill/>
          <a:ln>
            <a:noFill/>
          </a:ln>
        </p:spPr>
      </p:pic>
      <p:pic>
        <p:nvPicPr>
          <p:cNvPr id="165" name="Google Shape;165;p22"/>
          <p:cNvPicPr preferRelativeResize="0"/>
          <p:nvPr/>
        </p:nvPicPr>
        <p:blipFill rotWithShape="1">
          <a:blip r:embed="rId8">
            <a:alphaModFix/>
          </a:blip>
          <a:srcRect b="0" l="0" r="0" t="0"/>
          <a:stretch/>
        </p:blipFill>
        <p:spPr>
          <a:xfrm>
            <a:off x="6371475" y="194200"/>
            <a:ext cx="2512749" cy="2512749"/>
          </a:xfrm>
          <a:prstGeom prst="rect">
            <a:avLst/>
          </a:prstGeom>
          <a:noFill/>
          <a:ln>
            <a:noFill/>
          </a:ln>
        </p:spPr>
      </p:pic>
      <p:sp>
        <p:nvSpPr>
          <p:cNvPr id="166" name="Google Shape;166;p22"/>
          <p:cNvSpPr txBox="1"/>
          <p:nvPr>
            <p:ph type="ctrTitle"/>
          </p:nvPr>
        </p:nvSpPr>
        <p:spPr>
          <a:xfrm>
            <a:off x="-438975" y="-172750"/>
            <a:ext cx="17589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2092" u="sng"/>
              <a:t>Winter</a:t>
            </a:r>
            <a:endParaRPr b="1" sz="1912" u="sng"/>
          </a:p>
        </p:txBody>
      </p:sp>
      <p:sp>
        <p:nvSpPr>
          <p:cNvPr id="167" name="Google Shape;167;p22"/>
          <p:cNvSpPr txBox="1"/>
          <p:nvPr>
            <p:ph type="ctrTitle"/>
          </p:nvPr>
        </p:nvSpPr>
        <p:spPr>
          <a:xfrm rot="-5400000">
            <a:off x="-1910675" y="1150625"/>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Wind Speed</a:t>
            </a:r>
            <a:endParaRPr b="1" sz="1312">
              <a:solidFill>
                <a:srgbClr val="5F5F5F"/>
              </a:solidFill>
            </a:endParaRPr>
          </a:p>
        </p:txBody>
      </p:sp>
      <p:sp>
        <p:nvSpPr>
          <p:cNvPr id="168" name="Google Shape;168;p22"/>
          <p:cNvSpPr txBox="1"/>
          <p:nvPr>
            <p:ph type="ctrTitle"/>
          </p:nvPr>
        </p:nvSpPr>
        <p:spPr>
          <a:xfrm rot="-5400000">
            <a:off x="-1910675" y="3626425"/>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Power</a:t>
            </a:r>
            <a:endParaRPr b="1" sz="1312">
              <a:solidFill>
                <a:srgbClr val="5F5F5F"/>
              </a:solidFill>
            </a:endParaRPr>
          </a:p>
        </p:txBody>
      </p:sp>
      <p:sp>
        <p:nvSpPr>
          <p:cNvPr id="169" name="Google Shape;169;p22"/>
          <p:cNvSpPr txBox="1"/>
          <p:nvPr>
            <p:ph type="ctrTitle"/>
          </p:nvPr>
        </p:nvSpPr>
        <p:spPr>
          <a:xfrm>
            <a:off x="929530" y="-172750"/>
            <a:ext cx="12657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December</a:t>
            </a:r>
            <a:endParaRPr b="1" sz="1312">
              <a:solidFill>
                <a:srgbClr val="5F5F5F"/>
              </a:solidFill>
            </a:endParaRPr>
          </a:p>
        </p:txBody>
      </p:sp>
      <p:sp>
        <p:nvSpPr>
          <p:cNvPr id="170" name="Google Shape;170;p22"/>
          <p:cNvSpPr txBox="1"/>
          <p:nvPr>
            <p:ph type="ctrTitle"/>
          </p:nvPr>
        </p:nvSpPr>
        <p:spPr>
          <a:xfrm>
            <a:off x="2515500" y="-172750"/>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January</a:t>
            </a:r>
            <a:endParaRPr b="1" sz="1312">
              <a:solidFill>
                <a:srgbClr val="5F5F5F"/>
              </a:solidFill>
            </a:endParaRPr>
          </a:p>
        </p:txBody>
      </p:sp>
      <p:sp>
        <p:nvSpPr>
          <p:cNvPr id="171" name="Google Shape;171;p22"/>
          <p:cNvSpPr txBox="1"/>
          <p:nvPr>
            <p:ph type="ctrTitle"/>
          </p:nvPr>
        </p:nvSpPr>
        <p:spPr>
          <a:xfrm>
            <a:off x="5452100" y="-172750"/>
            <a:ext cx="3922500" cy="521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SzPts val="891"/>
              <a:buNone/>
            </a:pPr>
            <a:r>
              <a:rPr b="1" lang="en" sz="1492">
                <a:solidFill>
                  <a:srgbClr val="5F5F5F"/>
                </a:solidFill>
              </a:rPr>
              <a:t>			       February</a:t>
            </a:r>
            <a:endParaRPr b="1" sz="1312">
              <a:solidFill>
                <a:srgbClr val="5F5F5F"/>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