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c7a7eb4c1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c7a7eb4c1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c7a7eb4c1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4c7a7eb4c1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c7a7eb4c1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c7a7eb4c1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c7a7eb4c1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c7a7eb4c1_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c7a7eb4c1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c7a7eb4c1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4c7a7eb4c1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4c7a7eb4c1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4c7a7eb4c1_3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4c7a7eb4c1_3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ab3afca1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ab3afca1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ab3afca14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ab3afca14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b3afca14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ab3afca14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ab3afca14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ab3afca14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ab3afca14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ab3afca14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ab3afca14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ab3afca14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27e84afe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27e84afe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024c1c52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024c1c52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c7a7eb4c1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c7a7eb4c1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4c7a7eb4c1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4c7a7eb4c1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7a7eb4c1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7a7eb4c1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c7a7eb4c1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c7a7eb4c1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024c1c527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024c1c527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c7a7eb4c1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c7a7eb4c1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45.png"/><Relationship Id="rId5" Type="http://schemas.openxmlformats.org/officeDocument/2006/relationships/image" Target="../media/image43.png"/><Relationship Id="rId6" Type="http://schemas.openxmlformats.org/officeDocument/2006/relationships/image" Target="../media/image42.png"/><Relationship Id="rId7" Type="http://schemas.openxmlformats.org/officeDocument/2006/relationships/image" Target="../media/image46.png"/><Relationship Id="rId8"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3.png"/><Relationship Id="rId7" Type="http://schemas.openxmlformats.org/officeDocument/2006/relationships/image" Target="../media/image55.png"/><Relationship Id="rId8"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57.png"/><Relationship Id="rId5" Type="http://schemas.openxmlformats.org/officeDocument/2006/relationships/image" Target="../media/image63.png"/><Relationship Id="rId6" Type="http://schemas.openxmlformats.org/officeDocument/2006/relationships/image" Target="../media/image66.png"/><Relationship Id="rId7" Type="http://schemas.openxmlformats.org/officeDocument/2006/relationships/image" Target="../media/image58.png"/><Relationship Id="rId8"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0.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61.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19.png"/><Relationship Id="rId6" Type="http://schemas.openxmlformats.org/officeDocument/2006/relationships/image" Target="../media/image7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10.png"/><Relationship Id="rId7" Type="http://schemas.openxmlformats.org/officeDocument/2006/relationships/image" Target="../media/image4.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32.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8.png"/></Relationships>
</file>

<file path=ppt/slides/_rels/slide7.xml.rels><?xml version="1.0" encoding="UTF-8" standalone="yes"?><Relationships xmlns="http://schemas.openxmlformats.org/package/2006/relationships"><Relationship Id="rId10"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35.png"/><Relationship Id="rId9" Type="http://schemas.openxmlformats.org/officeDocument/2006/relationships/image" Target="../media/image37.png"/><Relationship Id="rId5" Type="http://schemas.openxmlformats.org/officeDocument/2006/relationships/image" Target="../media/image26.png"/><Relationship Id="rId6" Type="http://schemas.openxmlformats.org/officeDocument/2006/relationships/image" Target="../media/image34.png"/><Relationship Id="rId7" Type="http://schemas.openxmlformats.org/officeDocument/2006/relationships/image" Target="../media/image27.png"/><Relationship Id="rId8"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30.png"/><Relationship Id="rId7" Type="http://schemas.openxmlformats.org/officeDocument/2006/relationships/image" Target="../media/image38.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161475" y="0"/>
            <a:ext cx="8520600" cy="72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20"/>
              <a:t>RUWRF 3km Four-Year Wind Energy Analysis</a:t>
            </a:r>
            <a:endParaRPr b="1" sz="2520"/>
          </a:p>
          <a:p>
            <a:pPr indent="0" lvl="0" marL="0" rtl="0" algn="ctr">
              <a:spcBef>
                <a:spcPts val="0"/>
              </a:spcBef>
              <a:spcAft>
                <a:spcPts val="0"/>
              </a:spcAft>
              <a:buSzPts val="990"/>
              <a:buNone/>
            </a:pPr>
            <a:r>
              <a:rPr b="1" lang="en" sz="2520"/>
              <a:t>OCS-A 0498 (39.122N, 74.242W)</a:t>
            </a:r>
            <a:endParaRPr b="1" sz="2520"/>
          </a:p>
        </p:txBody>
      </p:sp>
      <p:pic>
        <p:nvPicPr>
          <p:cNvPr id="59" name="Google Shape;59;p14"/>
          <p:cNvPicPr preferRelativeResize="0"/>
          <p:nvPr/>
        </p:nvPicPr>
        <p:blipFill rotWithShape="1">
          <a:blip r:embed="rId3">
            <a:alphaModFix/>
          </a:blip>
          <a:srcRect b="590" l="0" r="0" t="-590"/>
          <a:stretch/>
        </p:blipFill>
        <p:spPr>
          <a:xfrm>
            <a:off x="2144300" y="863225"/>
            <a:ext cx="4652974" cy="4207450"/>
          </a:xfrm>
          <a:prstGeom prst="rect">
            <a:avLst/>
          </a:prstGeom>
          <a:noFill/>
          <a:ln>
            <a:noFill/>
          </a:ln>
        </p:spPr>
      </p:pic>
      <p:sp>
        <p:nvSpPr>
          <p:cNvPr id="60" name="Google Shape;60;p14"/>
          <p:cNvSpPr/>
          <p:nvPr/>
        </p:nvSpPr>
        <p:spPr>
          <a:xfrm>
            <a:off x="3745675" y="3848750"/>
            <a:ext cx="144300" cy="1533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77" name="Google Shape;177;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78" name="Google Shape;178;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79" name="Google Shape;179;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0" name="Google Shape;180;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1" name="Google Shape;181;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2" name="Google Shape;182;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3" name="Google Shape;183;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4" name="Google Shape;184;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5" name="Google Shape;185;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6" name="Google Shape;186;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87" name="Google Shape;187;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3" name="Google Shape;193;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5" name="Google Shape;195;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6" name="Google Shape;196;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97" name="Google Shape;197;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98" name="Google Shape;198;p24"/>
          <p:cNvSpPr txBox="1"/>
          <p:nvPr>
            <p:ph type="ctrTitle"/>
          </p:nvPr>
        </p:nvSpPr>
        <p:spPr>
          <a:xfrm>
            <a:off x="-3627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199" name="Google Shape;199;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0" name="Google Shape;200;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1" name="Google Shape;201;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2" name="Google Shape;202;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3" name="Google Shape;203;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0" name="Google Shape;210;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1" name="Google Shape;211;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2" name="Google Shape;212;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3" name="Google Shape;213;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4" name="Google Shape;214;p25"/>
          <p:cNvSpPr txBox="1"/>
          <p:nvPr>
            <p:ph type="ctrTitle"/>
          </p:nvPr>
        </p:nvSpPr>
        <p:spPr>
          <a:xfrm>
            <a:off x="-5382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5" name="Google Shape;215;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6" name="Google Shape;216;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17" name="Google Shape;217;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18" name="Google Shape;218;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19" name="Google Shape;219;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6"/>
          <p:cNvPicPr preferRelativeResize="0"/>
          <p:nvPr/>
        </p:nvPicPr>
        <p:blipFill rotWithShape="1">
          <a:blip r:embed="rId3">
            <a:alphaModFix/>
          </a:blip>
          <a:srcRect b="0" l="0" r="0" t="0"/>
          <a:stretch/>
        </p:blipFill>
        <p:spPr>
          <a:xfrm>
            <a:off x="4988950" y="1649537"/>
            <a:ext cx="3493974" cy="3493974"/>
          </a:xfrm>
          <a:prstGeom prst="rect">
            <a:avLst/>
          </a:prstGeom>
          <a:noFill/>
          <a:ln>
            <a:noFill/>
          </a:ln>
        </p:spPr>
      </p:pic>
      <p:pic>
        <p:nvPicPr>
          <p:cNvPr id="225" name="Google Shape;225;p26"/>
          <p:cNvPicPr preferRelativeResize="0"/>
          <p:nvPr/>
        </p:nvPicPr>
        <p:blipFill rotWithShape="1">
          <a:blip r:embed="rId4">
            <a:alphaModFix/>
          </a:blip>
          <a:srcRect b="0" l="0" r="0" t="0"/>
          <a:stretch/>
        </p:blipFill>
        <p:spPr>
          <a:xfrm>
            <a:off x="697900" y="1691200"/>
            <a:ext cx="3410625" cy="3410625"/>
          </a:xfrm>
          <a:prstGeom prst="rect">
            <a:avLst/>
          </a:prstGeom>
          <a:noFill/>
          <a:ln>
            <a:noFill/>
          </a:ln>
        </p:spPr>
      </p:pic>
      <p:sp>
        <p:nvSpPr>
          <p:cNvPr id="226" name="Google Shape;226;p26"/>
          <p:cNvSpPr txBox="1"/>
          <p:nvPr/>
        </p:nvSpPr>
        <p:spPr>
          <a:xfrm>
            <a:off x="697900" y="564675"/>
            <a:ext cx="8082000" cy="6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chemeClr val="dk1"/>
                </a:solidFill>
              </a:rPr>
              <a:t>Wind and Power roses for each individual month throughout the 4-year dataset can be viewed and downloaded in the “Monthly Roses” folder</a:t>
            </a:r>
            <a:endParaRPr/>
          </a:p>
          <a:p>
            <a:pPr indent="0" lvl="0" marL="457200" rtl="0" algn="l">
              <a:spcBef>
                <a:spcPts val="0"/>
              </a:spcBef>
              <a:spcAft>
                <a:spcPts val="0"/>
              </a:spcAft>
              <a:buNone/>
            </a:pPr>
            <a:r>
              <a:t/>
            </a:r>
            <a:endParaRPr/>
          </a:p>
        </p:txBody>
      </p:sp>
      <p:sp>
        <p:nvSpPr>
          <p:cNvPr id="227" name="Google Shape;227;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b="1" lang="en" sz="20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3" name="Google Shape;233;p27"/>
          <p:cNvPicPr preferRelativeResize="0"/>
          <p:nvPr/>
        </p:nvPicPr>
        <p:blipFill rotWithShape="1">
          <a:blip r:embed="rId3">
            <a:alphaModFix/>
          </a:blip>
          <a:srcRect b="0" l="0" r="0" t="0"/>
          <a:stretch/>
        </p:blipFill>
        <p:spPr>
          <a:xfrm>
            <a:off x="1220199" y="434576"/>
            <a:ext cx="7065124" cy="4708926"/>
          </a:xfrm>
          <a:prstGeom prst="rect">
            <a:avLst/>
          </a:prstGeom>
          <a:noFill/>
          <a:ln>
            <a:noFill/>
          </a:ln>
        </p:spPr>
      </p:pic>
      <p:sp>
        <p:nvSpPr>
          <p:cNvPr id="234" name="Google Shape;234;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5" name="Google Shape;235;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0" l="0" r="0" t="0"/>
          <a:stretch/>
        </p:blipFill>
        <p:spPr>
          <a:xfrm>
            <a:off x="1101076" y="516713"/>
            <a:ext cx="6941850" cy="4626777"/>
          </a:xfrm>
          <a:prstGeom prst="rect">
            <a:avLst/>
          </a:prstGeom>
          <a:noFill/>
          <a:ln>
            <a:noFill/>
          </a:ln>
        </p:spPr>
      </p:pic>
      <p:sp>
        <p:nvSpPr>
          <p:cNvPr id="243" name="Google Shape;243;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457200" lvl="0" marL="1371600" rtl="0" algn="l">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4" name="Google Shape;244;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Annual Power (15MW) and Wind Speed Heatmaps</a:t>
            </a:r>
            <a:r>
              <a:rPr lang="en" sz="2300"/>
              <a:t> </a:t>
            </a:r>
            <a:endParaRPr sz="2300"/>
          </a:p>
        </p:txBody>
      </p:sp>
      <p:pic>
        <p:nvPicPr>
          <p:cNvPr id="252" name="Google Shape;252;p29"/>
          <p:cNvPicPr preferRelativeResize="0"/>
          <p:nvPr/>
        </p:nvPicPr>
        <p:blipFill rotWithShape="1">
          <a:blip r:embed="rId3">
            <a:alphaModFix/>
          </a:blip>
          <a:srcRect b="0" l="0" r="0" t="0"/>
          <a:stretch/>
        </p:blipFill>
        <p:spPr>
          <a:xfrm>
            <a:off x="152400" y="591300"/>
            <a:ext cx="4293852" cy="4293852"/>
          </a:xfrm>
          <a:prstGeom prst="rect">
            <a:avLst/>
          </a:prstGeom>
          <a:noFill/>
          <a:ln>
            <a:noFill/>
          </a:ln>
        </p:spPr>
      </p:pic>
      <p:pic>
        <p:nvPicPr>
          <p:cNvPr id="253" name="Google Shape;253;p29"/>
          <p:cNvPicPr preferRelativeResize="0"/>
          <p:nvPr/>
        </p:nvPicPr>
        <p:blipFill rotWithShape="1">
          <a:blip r:embed="rId4">
            <a:alphaModFix/>
          </a:blip>
          <a:srcRect b="0" l="0" r="0" t="0"/>
          <a:stretch/>
        </p:blipFill>
        <p:spPr>
          <a:xfrm>
            <a:off x="4598652" y="591300"/>
            <a:ext cx="4392950" cy="439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59" name="Google Shape;259;p30"/>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Variability (160m)</a:t>
            </a:r>
            <a:r>
              <a:rPr lang="en" sz="2300"/>
              <a:t> </a:t>
            </a:r>
            <a:endParaRPr sz="2300"/>
          </a:p>
        </p:txBody>
      </p:sp>
      <p:pic>
        <p:nvPicPr>
          <p:cNvPr id="265" name="Google Shape;265;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Variability (160m)</a:t>
            </a:r>
            <a:r>
              <a:rPr lang="en" sz="2600"/>
              <a:t> </a:t>
            </a:r>
            <a:endParaRPr sz="2600"/>
          </a:p>
        </p:txBody>
      </p:sp>
      <p:pic>
        <p:nvPicPr>
          <p:cNvPr id="271" name="Google Shape;271;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67" name="Google Shape;67;p15"/>
          <p:cNvSpPr txBox="1"/>
          <p:nvPr/>
        </p:nvSpPr>
        <p:spPr>
          <a:xfrm>
            <a:off x="3271875" y="447825"/>
            <a:ext cx="5824500" cy="463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Continuous ongoing validation documents performance better than the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68" name="Google Shape;68;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69" name="Google Shape;69;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Variability (160m)</a:t>
            </a:r>
            <a:r>
              <a:rPr lang="en" sz="2600"/>
              <a:t> </a:t>
            </a:r>
            <a:endParaRPr sz="2600"/>
          </a:p>
        </p:txBody>
      </p:sp>
      <p:pic>
        <p:nvPicPr>
          <p:cNvPr id="277" name="Google Shape;277;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Variability (160m) by Individual Month</a:t>
            </a:r>
            <a:r>
              <a:rPr lang="en" sz="2300"/>
              <a:t> </a:t>
            </a:r>
            <a:endParaRPr sz="2300"/>
          </a:p>
        </p:txBody>
      </p:sp>
      <p:pic>
        <p:nvPicPr>
          <p:cNvPr id="283" name="Google Shape;283;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Variation (160m) by Individual Month</a:t>
            </a:r>
            <a:r>
              <a:rPr lang="en" sz="2300"/>
              <a:t> </a:t>
            </a:r>
            <a:endParaRPr sz="2300"/>
          </a:p>
        </p:txBody>
      </p:sp>
      <p:pic>
        <p:nvPicPr>
          <p:cNvPr id="289" name="Google Shape;289;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(top row) and Power (bottom row) 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0" name="Google Shape;80;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1" name="Google Shape;81;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2" name="Google Shape;82;p17"/>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83" name="Google Shape;83;p17"/>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84" name="Google Shape;84;p17"/>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85" name="Google Shape;85;p17"/>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86" name="Google Shape;86;p17"/>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87" name="Google Shape;87;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88" name="Google Shape;88;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89" name="Google Shape;89;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0" name="Google Shape;90;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1" name="Google Shape;91;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2" name="Google Shape;92;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3" name="Google Shape;93;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0" name="Google Shape;100;p18"/>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01" name="Google Shape;101;p18"/>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02" name="Google Shape;102;p18"/>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03" name="Google Shape;103;p18"/>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04" name="Google Shape;104;p18"/>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05" name="Google Shape;105;p18"/>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06" name="Google Shape;106;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07" name="Google Shape;107;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08" name="Google Shape;108;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09" name="Google Shape;109;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0" name="Google Shape;110;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1" name="Google Shape;111;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2" name="Google Shape;112;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18" name="Google Shape;118;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19" name="Google Shape;119;p19"/>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20" name="Google Shape;120;p19"/>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21" name="Google Shape;121;p19"/>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22" name="Google Shape;122;p19"/>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23" name="Google Shape;123;p19"/>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24" name="Google Shape;124;p19"/>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25" name="Google Shape;125;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6" name="Google Shape;126;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27" name="Google Shape;127;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28" name="Google Shape;128;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29" name="Google Shape;129;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0" name="Google Shape;130;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1" name="Google Shape;131;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37" name="Google Shape;137;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38" name="Google Shape;138;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39" name="Google Shape;139;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0" name="Google Shape;140;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1" name="Google Shape;141;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2" name="Google Shape;142;p20"/>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43" name="Google Shape;143;p20"/>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44" name="Google Shape;144;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5" name="Google Shape;145;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6" name="Google Shape;146;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47" name="Google Shape;147;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48" name="Google Shape;148;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49" name="Google Shape;149;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0" name="Google Shape;150;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2" name="Google Shape;162;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3" name="Google Shape;163;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4" name="Google Shape;164;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5" name="Google Shape;165;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6" name="Google Shape;166;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67" name="Google Shape;167;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68" name="Google Shape;168;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69" name="Google Shape;169;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0" name="Google Shape;170;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1" name="Google Shape;171;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