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tiff" ContentType="image/tiff"/>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347" r:id="rId1"/>
    <p:sldMasterId id="2147484360" r:id="rId2"/>
    <p:sldMasterId id="2147484382" r:id="rId3"/>
    <p:sldMasterId id="2147484394" r:id="rId4"/>
    <p:sldMasterId id="2147484406" r:id="rId5"/>
    <p:sldMasterId id="2147484418" r:id="rId6"/>
  </p:sldMasterIdLst>
  <p:notesMasterIdLst>
    <p:notesMasterId r:id="rId64"/>
  </p:notesMasterIdLst>
  <p:sldIdLst>
    <p:sldId id="1207" r:id="rId7"/>
    <p:sldId id="1295" r:id="rId8"/>
    <p:sldId id="1296" r:id="rId9"/>
    <p:sldId id="1301" r:id="rId10"/>
    <p:sldId id="1305" r:id="rId11"/>
    <p:sldId id="1302" r:id="rId12"/>
    <p:sldId id="1299" r:id="rId13"/>
    <p:sldId id="1300" r:id="rId14"/>
    <p:sldId id="1322" r:id="rId15"/>
    <p:sldId id="1304" r:id="rId16"/>
    <p:sldId id="1323" r:id="rId17"/>
    <p:sldId id="1288" r:id="rId18"/>
    <p:sldId id="1289" r:id="rId19"/>
    <p:sldId id="1261" r:id="rId20"/>
    <p:sldId id="1270" r:id="rId21"/>
    <p:sldId id="1268" r:id="rId22"/>
    <p:sldId id="1321" r:id="rId23"/>
    <p:sldId id="1273" r:id="rId24"/>
    <p:sldId id="1275" r:id="rId25"/>
    <p:sldId id="1324" r:id="rId26"/>
    <p:sldId id="1325" r:id="rId27"/>
    <p:sldId id="1326" r:id="rId28"/>
    <p:sldId id="1327" r:id="rId29"/>
    <p:sldId id="1328" r:id="rId30"/>
    <p:sldId id="1329" r:id="rId31"/>
    <p:sldId id="1330" r:id="rId32"/>
    <p:sldId id="1319" r:id="rId33"/>
    <p:sldId id="1320" r:id="rId34"/>
    <p:sldId id="1276" r:id="rId35"/>
    <p:sldId id="1331" r:id="rId36"/>
    <p:sldId id="1332" r:id="rId37"/>
    <p:sldId id="1334" r:id="rId38"/>
    <p:sldId id="1335" r:id="rId39"/>
    <p:sldId id="1336" r:id="rId40"/>
    <p:sldId id="1306" r:id="rId41"/>
    <p:sldId id="1308" r:id="rId42"/>
    <p:sldId id="1309" r:id="rId43"/>
    <p:sldId id="1293" r:id="rId44"/>
    <p:sldId id="1280" r:id="rId45"/>
    <p:sldId id="1294" r:id="rId46"/>
    <p:sldId id="1342" r:id="rId47"/>
    <p:sldId id="1279" r:id="rId48"/>
    <p:sldId id="1282" r:id="rId49"/>
    <p:sldId id="1340" r:id="rId50"/>
    <p:sldId id="1338" r:id="rId51"/>
    <p:sldId id="1339" r:id="rId52"/>
    <p:sldId id="1337" r:id="rId53"/>
    <p:sldId id="1281" r:id="rId54"/>
    <p:sldId id="1310" r:id="rId55"/>
    <p:sldId id="1341" r:id="rId56"/>
    <p:sldId id="1311" r:id="rId57"/>
    <p:sldId id="1315" r:id="rId58"/>
    <p:sldId id="1316" r:id="rId59"/>
    <p:sldId id="1317" r:id="rId60"/>
    <p:sldId id="1313" r:id="rId61"/>
    <p:sldId id="1314" r:id="rId62"/>
    <p:sldId id="1284" r:id="rId63"/>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uthor" initials="A" lastIdx="6"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58C1"/>
    <a:srgbClr val="FF6FCF"/>
    <a:srgbClr val="3E558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798" autoAdjust="0"/>
    <p:restoredTop sz="91518" autoAdjust="0"/>
  </p:normalViewPr>
  <p:slideViewPr>
    <p:cSldViewPr>
      <p:cViewPr>
        <p:scale>
          <a:sx n="350" d="100"/>
          <a:sy n="350" d="100"/>
        </p:scale>
        <p:origin x="403" y="-522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26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viewProps" Target="view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3C4BA043-8062-AC42-A3A4-E1F05C732616}" type="datetimeFigureOut">
              <a:rPr lang="en-US"/>
              <a:pPr>
                <a:defRPr/>
              </a:pPr>
              <a:t>11/26/2018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0939883D-6D0B-324D-8942-93B080CC1FD1}" type="slidenum">
              <a:rPr lang="en-US"/>
              <a:pPr>
                <a:defRPr/>
              </a:pPr>
              <a:t>‹#›</a:t>
            </a:fld>
            <a:endParaRPr lang="en-US"/>
          </a:p>
        </p:txBody>
      </p:sp>
    </p:spTree>
    <p:extLst>
      <p:ext uri="{BB962C8B-B14F-4D97-AF65-F5344CB8AC3E}">
        <p14:creationId xmlns:p14="http://schemas.microsoft.com/office/powerpoint/2010/main" val="3755794540"/>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8" tIns="45719" rIns="91438" bIns="45719" anchor="b"/>
          <a:lstStyle>
            <a:lvl1pPr defTabSz="904875">
              <a:defRPr sz="2400">
                <a:solidFill>
                  <a:schemeClr val="tx1"/>
                </a:solidFill>
                <a:latin typeface="Arial" charset="0"/>
                <a:ea typeface="ＭＳ Ｐゴシック" charset="0"/>
                <a:cs typeface="ＭＳ Ｐゴシック" charset="0"/>
              </a:defRPr>
            </a:lvl1pPr>
            <a:lvl2pPr marL="742950" indent="-285750" defTabSz="904875">
              <a:defRPr sz="2400">
                <a:solidFill>
                  <a:schemeClr val="tx1"/>
                </a:solidFill>
                <a:latin typeface="Arial" charset="0"/>
                <a:ea typeface="ＭＳ Ｐゴシック" charset="0"/>
              </a:defRPr>
            </a:lvl2pPr>
            <a:lvl3pPr marL="1143000" indent="-228600" defTabSz="904875">
              <a:defRPr sz="2400">
                <a:solidFill>
                  <a:schemeClr val="tx1"/>
                </a:solidFill>
                <a:latin typeface="Arial" charset="0"/>
                <a:ea typeface="ＭＳ Ｐゴシック" charset="0"/>
              </a:defRPr>
            </a:lvl3pPr>
            <a:lvl4pPr marL="1600200" indent="-228600" defTabSz="904875">
              <a:defRPr sz="2400">
                <a:solidFill>
                  <a:schemeClr val="tx1"/>
                </a:solidFill>
                <a:latin typeface="Arial" charset="0"/>
                <a:ea typeface="ＭＳ Ｐゴシック" charset="0"/>
              </a:defRPr>
            </a:lvl4pPr>
            <a:lvl5pPr marL="2057400" indent="-228600" defTabSz="904875">
              <a:defRPr sz="2400">
                <a:solidFill>
                  <a:schemeClr val="tx1"/>
                </a:solidFill>
                <a:latin typeface="Arial" charset="0"/>
                <a:ea typeface="ＭＳ Ｐゴシック" charset="0"/>
              </a:defRPr>
            </a:lvl5pPr>
            <a:lvl6pPr marL="2514600" indent="-228600" defTabSz="90487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0487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0487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04875" eaLnBrk="0" fontAlgn="base" hangingPunct="0">
              <a:spcBef>
                <a:spcPct val="0"/>
              </a:spcBef>
              <a:spcAft>
                <a:spcPct val="0"/>
              </a:spcAft>
              <a:defRPr sz="2400">
                <a:solidFill>
                  <a:schemeClr val="tx1"/>
                </a:solidFill>
                <a:latin typeface="Arial" charset="0"/>
                <a:ea typeface="ＭＳ Ｐゴシック" charset="0"/>
              </a:defRPr>
            </a:lvl9pPr>
          </a:lstStyle>
          <a:p>
            <a:pPr algn="r"/>
            <a:fld id="{345E6C78-BE92-D24C-811C-0E8BA2E94712}" type="slidenum">
              <a:rPr lang="en-US" sz="1200">
                <a:solidFill>
                  <a:prstClr val="black"/>
                </a:solidFill>
                <a:latin typeface="Calibri" charset="0"/>
              </a:rPr>
              <a:pPr algn="r"/>
              <a:t>1</a:t>
            </a:fld>
            <a:endParaRPr lang="en-US" sz="1200">
              <a:solidFill>
                <a:prstClr val="black"/>
              </a:solidFill>
              <a:latin typeface="Calibri" charset="0"/>
            </a:endParaRPr>
          </a:p>
        </p:txBody>
      </p:sp>
      <p:sp>
        <p:nvSpPr>
          <p:cNvPr id="15362"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15363" name="Rectangle 3"/>
          <p:cNvSpPr>
            <a:spLocks noGrp="1" noChangeArrowheads="1"/>
          </p:cNvSpPr>
          <p:nvPr>
            <p:ph type="body" idx="1"/>
          </p:nvPr>
        </p:nvSpPr>
        <p:spPr bwMode="auto">
          <a:noFill/>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8" tIns="45719" rIns="91438" bIns="45719" numCol="1" anchor="t" anchorCtr="0" compatLnSpc="1">
            <a:prstTxWarp prst="textNoShape">
              <a:avLst/>
            </a:prstTxWarp>
          </a:bodyPr>
          <a:lstStyle/>
          <a:p>
            <a:pPr eaLnBrk="1" hangingPunct="1">
              <a:spcBef>
                <a:spcPct val="0"/>
              </a:spcBef>
            </a:pPr>
            <a:endParaRPr lang="en-US">
              <a:latin typeface="Calibri" charset="0"/>
            </a:endParaRPr>
          </a:p>
        </p:txBody>
      </p:sp>
    </p:spTree>
    <p:extLst>
      <p:ext uri="{BB962C8B-B14F-4D97-AF65-F5344CB8AC3E}">
        <p14:creationId xmlns:p14="http://schemas.microsoft.com/office/powerpoint/2010/main" val="9728195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15</a:t>
            </a:r>
            <a:endParaRPr lang="en-US" dirty="0"/>
          </a:p>
        </p:txBody>
      </p:sp>
      <p:sp>
        <p:nvSpPr>
          <p:cNvPr id="4" name="Slide Number Placeholder 3"/>
          <p:cNvSpPr>
            <a:spLocks noGrp="1"/>
          </p:cNvSpPr>
          <p:nvPr>
            <p:ph type="sldNum" sz="quarter" idx="10"/>
          </p:nvPr>
        </p:nvSpPr>
        <p:spPr/>
        <p:txBody>
          <a:bodyPr/>
          <a:lstStyle/>
          <a:p>
            <a:fld id="{A8FDF534-3A8E-564B-BE67-7538EEB3729B}" type="slidenum">
              <a:rPr lang="en-US" smtClean="0"/>
              <a:t>27</a:t>
            </a:fld>
            <a:endParaRPr lang="en-US"/>
          </a:p>
        </p:txBody>
      </p:sp>
    </p:spTree>
    <p:extLst>
      <p:ext uri="{BB962C8B-B14F-4D97-AF65-F5344CB8AC3E}">
        <p14:creationId xmlns:p14="http://schemas.microsoft.com/office/powerpoint/2010/main" val="16636988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10</a:t>
            </a:r>
            <a:endParaRPr lang="en-US" dirty="0"/>
          </a:p>
        </p:txBody>
      </p:sp>
      <p:sp>
        <p:nvSpPr>
          <p:cNvPr id="4" name="Slide Number Placeholder 3"/>
          <p:cNvSpPr>
            <a:spLocks noGrp="1"/>
          </p:cNvSpPr>
          <p:nvPr>
            <p:ph type="sldNum" sz="quarter" idx="10"/>
          </p:nvPr>
        </p:nvSpPr>
        <p:spPr/>
        <p:txBody>
          <a:bodyPr/>
          <a:lstStyle/>
          <a:p>
            <a:fld id="{A8FDF534-3A8E-564B-BE67-7538EEB3729B}" type="slidenum">
              <a:rPr lang="en-US" smtClean="0"/>
              <a:t>28</a:t>
            </a:fld>
            <a:endParaRPr lang="en-US"/>
          </a:p>
        </p:txBody>
      </p:sp>
    </p:spTree>
    <p:extLst>
      <p:ext uri="{BB962C8B-B14F-4D97-AF65-F5344CB8AC3E}">
        <p14:creationId xmlns:p14="http://schemas.microsoft.com/office/powerpoint/2010/main" val="3914245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p:cNvSpPr>
          <p:nvPr>
            <p:ph type="sldImg"/>
          </p:nvPr>
        </p:nvSpPr>
        <p:spPr>
          <a:ln/>
        </p:spPr>
      </p:sp>
      <p:sp>
        <p:nvSpPr>
          <p:cNvPr id="3072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3072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28165" indent="-280064">
              <a:defRPr sz="2400">
                <a:solidFill>
                  <a:schemeClr val="tx1"/>
                </a:solidFill>
                <a:latin typeface="Arial" panose="020B0604020202020204" pitchFamily="34" charset="0"/>
                <a:ea typeface="ＭＳ Ｐゴシック" panose="020B0600070205080204" pitchFamily="34" charset="-128"/>
              </a:defRPr>
            </a:lvl2pPr>
            <a:lvl3pPr marL="1120254" indent="-224051">
              <a:defRPr sz="2400">
                <a:solidFill>
                  <a:schemeClr val="tx1"/>
                </a:solidFill>
                <a:latin typeface="Arial" panose="020B0604020202020204" pitchFamily="34" charset="0"/>
                <a:ea typeface="ＭＳ Ｐゴシック" panose="020B0600070205080204" pitchFamily="34" charset="-128"/>
              </a:defRPr>
            </a:lvl3pPr>
            <a:lvl4pPr marL="1568356" indent="-224051">
              <a:defRPr sz="2400">
                <a:solidFill>
                  <a:schemeClr val="tx1"/>
                </a:solidFill>
                <a:latin typeface="Arial" panose="020B0604020202020204" pitchFamily="34" charset="0"/>
                <a:ea typeface="ＭＳ Ｐゴシック" panose="020B0600070205080204" pitchFamily="34" charset="-128"/>
              </a:defRPr>
            </a:lvl4pPr>
            <a:lvl5pPr marL="2016458" indent="-224051">
              <a:defRPr sz="2400">
                <a:solidFill>
                  <a:schemeClr val="tx1"/>
                </a:solidFill>
                <a:latin typeface="Arial" panose="020B0604020202020204" pitchFamily="34" charset="0"/>
                <a:ea typeface="ＭＳ Ｐゴシック" panose="020B0600070205080204" pitchFamily="34" charset="-128"/>
              </a:defRPr>
            </a:lvl5pPr>
            <a:lvl6pPr marL="2464559" indent="-224051"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12661" indent="-224051"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360763" indent="-224051"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08865" indent="-224051"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0E5A123-1CB0-4387-B807-2DF473655101}" type="slidenum">
              <a:rPr lang="en-US" altLang="en-US" sz="1200">
                <a:solidFill>
                  <a:srgbClr val="000000"/>
                </a:solidFill>
              </a:rPr>
              <a:pPr/>
              <a:t>29</a:t>
            </a:fld>
            <a:endParaRPr lang="en-US" altLang="en-US" sz="1200">
              <a:solidFill>
                <a:srgbClr val="000000"/>
              </a:solidFill>
            </a:endParaRPr>
          </a:p>
        </p:txBody>
      </p:sp>
    </p:spTree>
    <p:extLst>
      <p:ext uri="{BB962C8B-B14F-4D97-AF65-F5344CB8AC3E}">
        <p14:creationId xmlns:p14="http://schemas.microsoft.com/office/powerpoint/2010/main" val="20858473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SST sensitivity is not affecting or not being affected by humidity</a:t>
            </a:r>
            <a:endParaRPr lang="en-US" dirty="0"/>
          </a:p>
        </p:txBody>
      </p:sp>
      <p:sp>
        <p:nvSpPr>
          <p:cNvPr id="4" name="Slide Number Placeholder 3"/>
          <p:cNvSpPr>
            <a:spLocks noGrp="1"/>
          </p:cNvSpPr>
          <p:nvPr>
            <p:ph type="sldNum" sz="quarter" idx="10"/>
          </p:nvPr>
        </p:nvSpPr>
        <p:spPr/>
        <p:txBody>
          <a:bodyPr/>
          <a:lstStyle/>
          <a:p>
            <a:fld id="{C703B8E8-0336-9B44-840D-55CF9BE841AB}" type="slidenum">
              <a:rPr lang="en-US" smtClean="0"/>
              <a:pPr/>
              <a:t>33</a:t>
            </a:fld>
            <a:endParaRPr lang="en-US"/>
          </a:p>
        </p:txBody>
      </p:sp>
    </p:spTree>
    <p:extLst>
      <p:ext uri="{BB962C8B-B14F-4D97-AF65-F5344CB8AC3E}">
        <p14:creationId xmlns:p14="http://schemas.microsoft.com/office/powerpoint/2010/main" val="18703586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Caveats: different atmospheric forcing, etc.</a:t>
            </a:r>
          </a:p>
          <a:p>
            <a:r>
              <a:rPr lang="en-US" dirty="0" smtClean="0"/>
              <a:t>Rutger</a:t>
            </a:r>
            <a:r>
              <a:rPr lang="en-US" baseline="0" dirty="0" smtClean="0"/>
              <a:t>s SST: 2km, RTG: 1/12 </a:t>
            </a:r>
            <a:r>
              <a:rPr lang="en-US" baseline="0" dirty="0" err="1" smtClean="0"/>
              <a:t>deg</a:t>
            </a:r>
            <a:r>
              <a:rPr lang="en-US" baseline="0" dirty="0" smtClean="0"/>
              <a:t>, ~9 km, HWRF-POM: 18km, HWRF-HYCOM: 1/12 </a:t>
            </a:r>
            <a:r>
              <a:rPr lang="en-US" baseline="0" dirty="0" err="1" smtClean="0"/>
              <a:t>deg</a:t>
            </a:r>
            <a:r>
              <a:rPr lang="en-US" baseline="0" dirty="0" smtClean="0"/>
              <a:t>, ~9km</a:t>
            </a:r>
            <a:endParaRPr lang="en-US" dirty="0"/>
          </a:p>
        </p:txBody>
      </p:sp>
      <p:sp>
        <p:nvSpPr>
          <p:cNvPr id="4" name="Slide Number Placeholder 3"/>
          <p:cNvSpPr>
            <a:spLocks noGrp="1"/>
          </p:cNvSpPr>
          <p:nvPr>
            <p:ph type="sldNum" sz="quarter" idx="10"/>
          </p:nvPr>
        </p:nvSpPr>
        <p:spPr/>
        <p:txBody>
          <a:bodyPr/>
          <a:lstStyle/>
          <a:p>
            <a:fld id="{C703B8E8-0336-9B44-840D-55CF9BE841AB}" type="slidenum">
              <a:rPr lang="en-US" smtClean="0"/>
              <a:pPr/>
              <a:t>45</a:t>
            </a:fld>
            <a:endParaRPr lang="en-US"/>
          </a:p>
        </p:txBody>
      </p:sp>
    </p:spTree>
    <p:extLst>
      <p:ext uri="{BB962C8B-B14F-4D97-AF65-F5344CB8AC3E}">
        <p14:creationId xmlns:p14="http://schemas.microsoft.com/office/powerpoint/2010/main" val="11477424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C703B8E8-0336-9B44-840D-55CF9BE841AB}" type="slidenum">
              <a:rPr lang="en-US" smtClean="0"/>
              <a:pPr/>
              <a:t>46</a:t>
            </a:fld>
            <a:endParaRPr lang="en-US"/>
          </a:p>
        </p:txBody>
      </p:sp>
    </p:spTree>
    <p:extLst>
      <p:ext uri="{BB962C8B-B14F-4D97-AF65-F5344CB8AC3E}">
        <p14:creationId xmlns:p14="http://schemas.microsoft.com/office/powerpoint/2010/main" val="15103324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939883D-6D0B-324D-8942-93B080CC1FD1}" type="slidenum">
              <a:rPr lang="en-US" smtClean="0"/>
              <a:pPr>
                <a:defRPr/>
              </a:pPr>
              <a:t>48</a:t>
            </a:fld>
            <a:endParaRPr lang="en-US"/>
          </a:p>
        </p:txBody>
      </p:sp>
    </p:spTree>
    <p:extLst>
      <p:ext uri="{BB962C8B-B14F-4D97-AF65-F5344CB8AC3E}">
        <p14:creationId xmlns:p14="http://schemas.microsoft.com/office/powerpoint/2010/main" val="3898164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542C9B-72B6-544B-B16C-DFAB36AC94B3}" type="slidenum">
              <a:rPr lang="en-US" smtClean="0"/>
              <a:t>51</a:t>
            </a:fld>
            <a:endParaRPr lang="en-US"/>
          </a:p>
        </p:txBody>
      </p:sp>
    </p:spTree>
    <p:extLst>
      <p:ext uri="{BB962C8B-B14F-4D97-AF65-F5344CB8AC3E}">
        <p14:creationId xmlns:p14="http://schemas.microsoft.com/office/powerpoint/2010/main" val="13817931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Within</a:t>
            </a:r>
            <a:r>
              <a:rPr lang="en-US" baseline="0" dirty="0" smtClean="0"/>
              <a:t> 3C, but water column heat content issues could be significant.</a:t>
            </a:r>
            <a:endParaRPr lang="en-US" dirty="0"/>
          </a:p>
        </p:txBody>
      </p:sp>
      <p:sp>
        <p:nvSpPr>
          <p:cNvPr id="4" name="Slide Number Placeholder 3"/>
          <p:cNvSpPr>
            <a:spLocks noGrp="1"/>
          </p:cNvSpPr>
          <p:nvPr>
            <p:ph type="sldNum" sz="quarter" idx="10"/>
          </p:nvPr>
        </p:nvSpPr>
        <p:spPr/>
        <p:txBody>
          <a:bodyPr/>
          <a:lstStyle/>
          <a:p>
            <a:fld id="{983A6124-AC86-1F42-B6BA-5DFE4E94EF88}" type="slidenum">
              <a:rPr lang="en-US" smtClean="0">
                <a:solidFill>
                  <a:prstClr val="black"/>
                </a:solidFill>
              </a:rPr>
              <a:pPr/>
              <a:t>53</a:t>
            </a:fld>
            <a:endParaRPr lang="en-US">
              <a:solidFill>
                <a:prstClr val="black"/>
              </a:solidFill>
            </a:endParaRPr>
          </a:p>
        </p:txBody>
      </p:sp>
    </p:spTree>
    <p:extLst>
      <p:ext uri="{BB962C8B-B14F-4D97-AF65-F5344CB8AC3E}">
        <p14:creationId xmlns:p14="http://schemas.microsoft.com/office/powerpoint/2010/main" val="15819517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1F0D5D-806C-CD42-A27B-F8B3D072A01B}"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3567746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I improve this picture?</a:t>
            </a:r>
          </a:p>
        </p:txBody>
      </p:sp>
      <p:sp>
        <p:nvSpPr>
          <p:cNvPr id="4" name="Slide Number Placeholder 3"/>
          <p:cNvSpPr>
            <a:spLocks noGrp="1"/>
          </p:cNvSpPr>
          <p:nvPr>
            <p:ph type="sldNum" sz="quarter" idx="10"/>
          </p:nvPr>
        </p:nvSpPr>
        <p:spPr/>
        <p:txBody>
          <a:bodyPr/>
          <a:lstStyle/>
          <a:p>
            <a:fld id="{AF1F0D5D-806C-CD42-A27B-F8B3D072A01B}"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3287612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2378" indent="-232378">
              <a:buFontTx/>
              <a:buAutoNum type="arabicParenR"/>
              <a:defRPr>
                <a:uFillTx/>
              </a:defRPr>
            </a:pPr>
            <a:r>
              <a:rPr lang="en-US" sz="1200" dirty="0" smtClean="0"/>
              <a:t>NOAA is the Lead Federal Agency</a:t>
            </a:r>
          </a:p>
          <a:p>
            <a:pPr marL="232378" indent="-232378">
              <a:buFontTx/>
              <a:buAutoNum type="arabicParenR"/>
              <a:defRPr>
                <a:uFillTx/>
              </a:defRPr>
            </a:pPr>
            <a:r>
              <a:rPr lang="en-US" sz="1200" dirty="0" smtClean="0"/>
              <a:t>US IOOS program office is within NOAA, but intended to be a multi agency network and federal to non-federal so we use the term U.S. IOOS.</a:t>
            </a:r>
          </a:p>
          <a:p>
            <a:endParaRPr lang="en-US" dirty="0" smtClean="0"/>
          </a:p>
          <a:p>
            <a:pPr>
              <a:defRPr>
                <a:uFillTx/>
              </a:defRPr>
            </a:pPr>
            <a:r>
              <a:rPr lang="en-US" sz="1200" dirty="0" smtClean="0"/>
              <a:t>Additional Background:</a:t>
            </a:r>
          </a:p>
          <a:p>
            <a:pPr>
              <a:defRPr>
                <a:uFillTx/>
              </a:defRPr>
            </a:pPr>
            <a:r>
              <a:rPr lang="en-US" sz="1200" dirty="0" smtClean="0"/>
              <a:t>US IOOS is a national endeavor and spans from global to coastal, with federal and non-federal partners.  The majority of non-federal partners are represented by 11 Regional Associations  (RAs) that represent the US EEZ and Great Lakes. </a:t>
            </a:r>
            <a:endParaRPr lang="en-US" dirty="0"/>
          </a:p>
        </p:txBody>
      </p:sp>
      <p:sp>
        <p:nvSpPr>
          <p:cNvPr id="4" name="Slide Number Placeholder 3"/>
          <p:cNvSpPr>
            <a:spLocks noGrp="1"/>
          </p:cNvSpPr>
          <p:nvPr>
            <p:ph type="sldNum" sz="quarter" idx="10"/>
          </p:nvPr>
        </p:nvSpPr>
        <p:spPr/>
        <p:txBody>
          <a:bodyPr/>
          <a:lstStyle/>
          <a:p>
            <a:pPr>
              <a:defRPr/>
            </a:pPr>
            <a:fld id="{48D85DF1-2C37-418E-A9CC-87C79827C007}" type="slidenum">
              <a:rPr lang="en-US" smtClean="0">
                <a:solidFill>
                  <a:prstClr val="black"/>
                </a:solidFill>
              </a:rPr>
              <a:pPr>
                <a:defRPr/>
              </a:pPr>
              <a:t>12</a:t>
            </a:fld>
            <a:endParaRPr lang="en-US" dirty="0">
              <a:solidFill>
                <a:prstClr val="black"/>
              </a:solidFill>
            </a:endParaRPr>
          </a:p>
        </p:txBody>
      </p:sp>
    </p:spTree>
    <p:extLst>
      <p:ext uri="{BB962C8B-B14F-4D97-AF65-F5344CB8AC3E}">
        <p14:creationId xmlns:p14="http://schemas.microsoft.com/office/powerpoint/2010/main" val="17142979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28165" indent="-280064">
              <a:defRPr sz="2400">
                <a:solidFill>
                  <a:schemeClr val="tx1"/>
                </a:solidFill>
                <a:latin typeface="Arial" panose="020B0604020202020204" pitchFamily="34" charset="0"/>
                <a:ea typeface="ＭＳ Ｐゴシック" panose="020B0600070205080204" pitchFamily="34" charset="-128"/>
              </a:defRPr>
            </a:lvl2pPr>
            <a:lvl3pPr marL="1120254" indent="-224051">
              <a:defRPr sz="2400">
                <a:solidFill>
                  <a:schemeClr val="tx1"/>
                </a:solidFill>
                <a:latin typeface="Arial" panose="020B0604020202020204" pitchFamily="34" charset="0"/>
                <a:ea typeface="ＭＳ Ｐゴシック" panose="020B0600070205080204" pitchFamily="34" charset="-128"/>
              </a:defRPr>
            </a:lvl3pPr>
            <a:lvl4pPr marL="1568356" indent="-224051">
              <a:defRPr sz="2400">
                <a:solidFill>
                  <a:schemeClr val="tx1"/>
                </a:solidFill>
                <a:latin typeface="Arial" panose="020B0604020202020204" pitchFamily="34" charset="0"/>
                <a:ea typeface="ＭＳ Ｐゴシック" panose="020B0600070205080204" pitchFamily="34" charset="-128"/>
              </a:defRPr>
            </a:lvl4pPr>
            <a:lvl5pPr marL="2016458" indent="-224051">
              <a:defRPr sz="2400">
                <a:solidFill>
                  <a:schemeClr val="tx1"/>
                </a:solidFill>
                <a:latin typeface="Arial" panose="020B0604020202020204" pitchFamily="34" charset="0"/>
                <a:ea typeface="ＭＳ Ｐゴシック" panose="020B0600070205080204" pitchFamily="34" charset="-128"/>
              </a:defRPr>
            </a:lvl5pPr>
            <a:lvl6pPr marL="2464559" indent="-224051"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12661" indent="-224051"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360763" indent="-224051"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08865" indent="-224051"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AE2673DD-E951-4646-8F71-709CB0F43F96}" type="slidenum">
              <a:rPr lang="en-US" altLang="en-US" sz="1200">
                <a:solidFill>
                  <a:srgbClr val="000000"/>
                </a:solidFill>
              </a:rPr>
              <a:pPr eaLnBrk="1" hangingPunct="1"/>
              <a:t>13</a:t>
            </a:fld>
            <a:endParaRPr lang="en-US" altLang="en-US" sz="1200">
              <a:solidFill>
                <a:srgbClr val="000000"/>
              </a:solidFill>
            </a:endParaRPr>
          </a:p>
        </p:txBody>
      </p:sp>
      <p:sp>
        <p:nvSpPr>
          <p:cNvPr id="25602" name="Rectangle 7"/>
          <p:cNvSpPr txBox="1">
            <a:spLocks noGrp="1" noChangeArrowheads="1"/>
          </p:cNvSpPr>
          <p:nvPr/>
        </p:nvSpPr>
        <p:spPr bwMode="auto">
          <a:xfrm>
            <a:off x="3883409" y="8685396"/>
            <a:ext cx="2973041" cy="4570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14" tIns="45707" rIns="91414" bIns="45707" anchor="b"/>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A542C233-426B-47FE-803C-37877A3AE584}" type="slidenum">
              <a:rPr lang="en-US" altLang="en-US" sz="1200">
                <a:solidFill>
                  <a:srgbClr val="000000"/>
                </a:solidFill>
                <a:cs typeface="+mn-cs"/>
              </a:rPr>
              <a:pPr algn="r"/>
              <a:t>13</a:t>
            </a:fld>
            <a:endParaRPr lang="en-US" altLang="en-US" sz="1200">
              <a:solidFill>
                <a:srgbClr val="000000"/>
              </a:solidFill>
              <a:cs typeface="+mn-cs"/>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xfrm>
            <a:off x="687041" y="4342699"/>
            <a:ext cx="5483919" cy="4114956"/>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14" tIns="45707" rIns="91414" bIns="45707"/>
          <a:lstStyle/>
          <a:p>
            <a:pPr marL="171450" indent="-171450" eaLnBrk="1" hangingPunct="1">
              <a:buFont typeface="Arial" charset="0"/>
              <a:buChar char="•"/>
            </a:pPr>
            <a:r>
              <a:rPr lang="en-US" altLang="en-US" dirty="0">
                <a:latin typeface="Arial" panose="020B0604020202020204" pitchFamily="34" charset="0"/>
                <a:ea typeface="ＭＳ Ｐゴシック" panose="020B0600070205080204" pitchFamily="34" charset="-128"/>
              </a:rPr>
              <a:t>All of this gets combined into our overall operations,</a:t>
            </a:r>
            <a:r>
              <a:rPr lang="en-US" altLang="en-US" baseline="0" dirty="0">
                <a:latin typeface="Arial" panose="020B0604020202020204" pitchFamily="34" charset="0"/>
                <a:ea typeface="ＭＳ Ｐゴシック" panose="020B0600070205080204" pitchFamily="34" charset="-128"/>
              </a:rPr>
              <a:t> research, and educational initiatives in the “COOL Room,” shown here (with a class in the background)</a:t>
            </a:r>
          </a:p>
          <a:p>
            <a:pPr marL="171450" indent="-171450" eaLnBrk="1" hangingPunct="1">
              <a:buFont typeface="Arial" charset="0"/>
              <a:buChar char="•"/>
            </a:pPr>
            <a:r>
              <a:rPr lang="en-US" altLang="en-US" baseline="0" dirty="0">
                <a:latin typeface="Arial" panose="020B0604020202020204" pitchFamily="34" charset="0"/>
                <a:ea typeface="ＭＳ Ｐゴシック" panose="020B0600070205080204" pitchFamily="34" charset="-128"/>
              </a:rPr>
              <a:t>Thanks to many partners</a:t>
            </a:r>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35067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a:t>Gliders</a:t>
            </a:r>
            <a:r>
              <a:rPr lang="en-US" baseline="0" dirty="0"/>
              <a:t> from Teledyne Webb Research</a:t>
            </a:r>
            <a:endParaRPr lang="en-US" dirty="0"/>
          </a:p>
          <a:p>
            <a:pPr marL="171450" indent="-171450">
              <a:buFont typeface="Arial" charset="0"/>
              <a:buChar char="•"/>
            </a:pPr>
            <a:r>
              <a:rPr lang="en-US" dirty="0"/>
              <a:t>First deployment: off the end of the dock, tied</a:t>
            </a:r>
            <a:r>
              <a:rPr lang="en-US" baseline="0" dirty="0"/>
              <a:t> to a rope in case it didn’t come back.</a:t>
            </a:r>
            <a:endParaRPr lang="en-US" dirty="0"/>
          </a:p>
          <a:p>
            <a:pPr marL="171450" indent="-171450">
              <a:buFont typeface="Arial" charset="0"/>
              <a:buChar char="•"/>
            </a:pPr>
            <a:r>
              <a:rPr lang="en-US" dirty="0"/>
              <a:t>The “Challenger” mission, which was</a:t>
            </a:r>
            <a:r>
              <a:rPr lang="en-US" baseline="0" dirty="0"/>
              <a:t> largely student coordinated throughout the crossing</a:t>
            </a:r>
          </a:p>
          <a:p>
            <a:pPr marL="171450" indent="-171450">
              <a:buFont typeface="Arial" charset="0"/>
              <a:buChar char="•"/>
            </a:pPr>
            <a:r>
              <a:rPr lang="en-US" baseline="0" dirty="0"/>
              <a:t>Currently circumnavigating the Indian Ocean</a:t>
            </a:r>
          </a:p>
          <a:p>
            <a:pPr marL="171450" indent="-171450">
              <a:buFont typeface="Arial" charset="0"/>
              <a:buChar char="•"/>
            </a:pPr>
            <a:r>
              <a:rPr lang="en-US" baseline="0" dirty="0"/>
              <a:t>RU COOL now operates a fleet of 32 (33) gliders, making it the largest academic operator in the world</a:t>
            </a:r>
            <a:endParaRPr lang="en-US" dirty="0"/>
          </a:p>
        </p:txBody>
      </p:sp>
      <p:sp>
        <p:nvSpPr>
          <p:cNvPr id="4" name="Slide Number Placeholder 3"/>
          <p:cNvSpPr>
            <a:spLocks noGrp="1"/>
          </p:cNvSpPr>
          <p:nvPr>
            <p:ph type="sldNum" sz="quarter" idx="10"/>
          </p:nvPr>
        </p:nvSpPr>
        <p:spPr/>
        <p:txBody>
          <a:bodyPr/>
          <a:lstStyle/>
          <a:p>
            <a:fld id="{A0A362A5-FE13-934F-A1DA-247843F58044}" type="slidenum">
              <a:rPr lang="en-US" smtClean="0"/>
              <a:pPr/>
              <a:t>15</a:t>
            </a:fld>
            <a:endParaRPr lang="en-US" dirty="0"/>
          </a:p>
        </p:txBody>
      </p:sp>
    </p:spTree>
    <p:extLst>
      <p:ext uri="{BB962C8B-B14F-4D97-AF65-F5344CB8AC3E}">
        <p14:creationId xmlns:p14="http://schemas.microsoft.com/office/powerpoint/2010/main" val="20013366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a:t>
            </a:r>
            <a:endParaRPr lang="en-US" dirty="0"/>
          </a:p>
        </p:txBody>
      </p:sp>
      <p:sp>
        <p:nvSpPr>
          <p:cNvPr id="4" name="Slide Number Placeholder 3"/>
          <p:cNvSpPr>
            <a:spLocks noGrp="1"/>
          </p:cNvSpPr>
          <p:nvPr>
            <p:ph type="sldNum" sz="quarter" idx="10"/>
          </p:nvPr>
        </p:nvSpPr>
        <p:spPr/>
        <p:txBody>
          <a:bodyPr/>
          <a:lstStyle/>
          <a:p>
            <a:fld id="{A8FDF534-3A8E-564B-BE67-7538EEB3729B}" type="slidenum">
              <a:rPr lang="en-US" smtClean="0"/>
              <a:t>24</a:t>
            </a:fld>
            <a:endParaRPr lang="en-US"/>
          </a:p>
        </p:txBody>
      </p:sp>
    </p:spTree>
    <p:extLst>
      <p:ext uri="{BB962C8B-B14F-4D97-AF65-F5344CB8AC3E}">
        <p14:creationId xmlns:p14="http://schemas.microsoft.com/office/powerpoint/2010/main" val="5584895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a:t>
            </a:r>
            <a:endParaRPr lang="en-US" dirty="0"/>
          </a:p>
        </p:txBody>
      </p:sp>
      <p:sp>
        <p:nvSpPr>
          <p:cNvPr id="4" name="Slide Number Placeholder 3"/>
          <p:cNvSpPr>
            <a:spLocks noGrp="1"/>
          </p:cNvSpPr>
          <p:nvPr>
            <p:ph type="sldNum" sz="quarter" idx="10"/>
          </p:nvPr>
        </p:nvSpPr>
        <p:spPr/>
        <p:txBody>
          <a:bodyPr/>
          <a:lstStyle/>
          <a:p>
            <a:fld id="{A8FDF534-3A8E-564B-BE67-7538EEB3729B}" type="slidenum">
              <a:rPr lang="en-US" smtClean="0"/>
              <a:t>25</a:t>
            </a:fld>
            <a:endParaRPr lang="en-US"/>
          </a:p>
        </p:txBody>
      </p:sp>
    </p:spTree>
    <p:extLst>
      <p:ext uri="{BB962C8B-B14F-4D97-AF65-F5344CB8AC3E}">
        <p14:creationId xmlns:p14="http://schemas.microsoft.com/office/powerpoint/2010/main" val="20937330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4</a:t>
            </a:r>
            <a:endParaRPr lang="en-US" dirty="0"/>
          </a:p>
        </p:txBody>
      </p:sp>
      <p:sp>
        <p:nvSpPr>
          <p:cNvPr id="4" name="Slide Number Placeholder 3"/>
          <p:cNvSpPr>
            <a:spLocks noGrp="1"/>
          </p:cNvSpPr>
          <p:nvPr>
            <p:ph type="sldNum" sz="quarter" idx="10"/>
          </p:nvPr>
        </p:nvSpPr>
        <p:spPr/>
        <p:txBody>
          <a:bodyPr/>
          <a:lstStyle/>
          <a:p>
            <a:fld id="{A8FDF534-3A8E-564B-BE67-7538EEB3729B}" type="slidenum">
              <a:rPr lang="en-US" smtClean="0"/>
              <a:t>26</a:t>
            </a:fld>
            <a:endParaRPr lang="en-US"/>
          </a:p>
        </p:txBody>
      </p:sp>
    </p:spTree>
    <p:extLst>
      <p:ext uri="{BB962C8B-B14F-4D97-AF65-F5344CB8AC3E}">
        <p14:creationId xmlns:p14="http://schemas.microsoft.com/office/powerpoint/2010/main" val="16222579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BF73A2C-5F0F-3D44-B91C-536AC49F26C9}" type="datetimeFigureOut">
              <a:rPr lang="en-US" smtClean="0">
                <a:solidFill>
                  <a:prstClr val="black">
                    <a:tint val="75000"/>
                  </a:prstClr>
                </a:solidFill>
              </a:rPr>
              <a:pPr/>
              <a:t>11/26/2018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ED2FF28-CA7D-7C43-9A20-D5417BC9563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BF73A2C-5F0F-3D44-B91C-536AC49F26C9}" type="datetimeFigureOut">
              <a:rPr lang="en-US" smtClean="0">
                <a:solidFill>
                  <a:prstClr val="black">
                    <a:tint val="75000"/>
                  </a:prstClr>
                </a:solidFill>
              </a:rPr>
              <a:pPr/>
              <a:t>11/26/2018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ED2FF28-CA7D-7C43-9A20-D5417BC9563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BF73A2C-5F0F-3D44-B91C-536AC49F26C9}" type="datetimeFigureOut">
              <a:rPr lang="en-US" smtClean="0">
                <a:solidFill>
                  <a:prstClr val="black">
                    <a:tint val="75000"/>
                  </a:prstClr>
                </a:solidFill>
              </a:rPr>
              <a:pPr/>
              <a:t>11/26/2018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ED2FF28-CA7D-7C43-9A20-D5417BC9563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2EDC6A-85B5-48FF-8CAA-32BDD173A8C0}" type="slidenum">
              <a:rPr lang="en-US" smtClean="0">
                <a:solidFill>
                  <a:srgbClr val="053285"/>
                </a:solidFill>
              </a:rPr>
              <a:pPr/>
              <a:t>‹#›</a:t>
            </a:fld>
            <a:endParaRPr lang="en-US" dirty="0">
              <a:solidFill>
                <a:srgbClr val="053285"/>
              </a:solidFill>
            </a:endParaRPr>
          </a:p>
        </p:txBody>
      </p:sp>
    </p:spTree>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rmAutofit/>
          </a:bodyPr>
          <a:lstStyle>
            <a:lvl1pPr>
              <a:defRPr sz="2800">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normAutofit/>
          </a:bodyPr>
          <a:lstStyle>
            <a:lvl1pPr marL="0" indent="0" algn="ctr">
              <a:buNone/>
              <a:defRPr sz="24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7" name="Title 1"/>
          <p:cNvSpPr txBox="1">
            <a:spLocks/>
          </p:cNvSpPr>
          <p:nvPr userDrawn="1"/>
        </p:nvSpPr>
        <p:spPr>
          <a:xfrm>
            <a:off x="4354" y="17417"/>
            <a:ext cx="9139646" cy="592183"/>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200" kern="1200" baseline="0">
                <a:solidFill>
                  <a:schemeClr val="bg1"/>
                </a:solidFill>
                <a:latin typeface="+mj-lt"/>
                <a:ea typeface="+mj-ea"/>
                <a:cs typeface="+mj-cs"/>
              </a:defRPr>
            </a:lvl1pPr>
          </a:lstStyle>
          <a:p>
            <a:pPr fontAlgn="auto">
              <a:spcAft>
                <a:spcPts val="0"/>
              </a:spcAft>
            </a:pPr>
            <a:r>
              <a:rPr lang="en-US" dirty="0" smtClean="0">
                <a:solidFill>
                  <a:srgbClr val="F5F5F5"/>
                </a:solidFill>
              </a:rPr>
              <a:t>Click to edit Master title style</a:t>
            </a:r>
            <a:endParaRPr lang="en-US" dirty="0">
              <a:solidFill>
                <a:srgbClr val="F5F5F5"/>
              </a:solidFill>
            </a:endParaRPr>
          </a:p>
        </p:txBody>
      </p:sp>
      <p:sp>
        <p:nvSpPr>
          <p:cNvPr id="6" name="Slide Number Placeholder 5"/>
          <p:cNvSpPr>
            <a:spLocks noGrp="1"/>
          </p:cNvSpPr>
          <p:nvPr>
            <p:ph type="sldNum" sz="quarter" idx="12"/>
          </p:nvPr>
        </p:nvSpPr>
        <p:spPr/>
        <p:txBody>
          <a:bodyPr/>
          <a:lstStyle/>
          <a:p>
            <a:fld id="{462EDC6A-85B5-48FF-8CAA-32BDD173A8C0}" type="slidenum">
              <a:rPr lang="en-US" smtClean="0">
                <a:solidFill>
                  <a:srgbClr val="053285"/>
                </a:solidFill>
              </a:rPr>
              <a:pPr/>
              <a:t>‹#›</a:t>
            </a:fld>
            <a:endParaRPr lang="en-US" dirty="0">
              <a:solidFill>
                <a:srgbClr val="053285"/>
              </a:solidFill>
            </a:endParaRPr>
          </a:p>
        </p:txBody>
      </p:sp>
    </p:spTree>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62EDC6A-85B5-48FF-8CAA-32BDD173A8C0}" type="slidenum">
              <a:rPr lang="en-US" smtClean="0">
                <a:solidFill>
                  <a:srgbClr val="053285"/>
                </a:solidFill>
              </a:rPr>
              <a:pPr/>
              <a:t>‹#›</a:t>
            </a:fld>
            <a:endParaRPr lang="en-US" dirty="0">
              <a:solidFill>
                <a:srgbClr val="053285"/>
              </a:solidFill>
            </a:endParaRPr>
          </a:p>
        </p:txBody>
      </p:sp>
    </p:spTree>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62EDC6A-85B5-48FF-8CAA-32BDD173A8C0}" type="slidenum">
              <a:rPr lang="en-US" smtClean="0">
                <a:solidFill>
                  <a:srgbClr val="053285"/>
                </a:solidFill>
              </a:rPr>
              <a:pPr/>
              <a:t>‹#›</a:t>
            </a:fld>
            <a:endParaRPr lang="en-US" dirty="0">
              <a:solidFill>
                <a:srgbClr val="053285"/>
              </a:solidFill>
            </a:endParaRPr>
          </a:p>
        </p:txBody>
      </p:sp>
    </p:spTree>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62EDC6A-85B5-48FF-8CAA-32BDD173A8C0}" type="slidenum">
              <a:rPr lang="en-US" smtClean="0">
                <a:solidFill>
                  <a:srgbClr val="053285"/>
                </a:solidFill>
              </a:rPr>
              <a:pPr/>
              <a:t>‹#›</a:t>
            </a:fld>
            <a:endParaRPr lang="en-US" dirty="0">
              <a:solidFill>
                <a:srgbClr val="053285"/>
              </a:solidFill>
            </a:endParaRPr>
          </a:p>
        </p:txBody>
      </p:sp>
    </p:spTree>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3008313" cy="825500"/>
          </a:xfrm>
        </p:spPr>
        <p:txBody>
          <a:bodyPr anchor="b"/>
          <a:lstStyle>
            <a:lvl1pPr algn="l">
              <a:defRPr sz="2000" b="1">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575050" y="609600"/>
            <a:ext cx="5111750" cy="5516563"/>
          </a:xfrm>
        </p:spPr>
        <p:txBody>
          <a:bodyPr/>
          <a:lstStyle>
            <a:lvl1pPr>
              <a:defRPr sz="2800"/>
            </a:lvl1pPr>
            <a:lvl2pPr>
              <a:defRPr sz="2400"/>
            </a:lvl2pPr>
            <a:lvl3pPr>
              <a:defRPr sz="2000"/>
            </a:lvl3pPr>
            <a:lvl4pPr>
              <a:defRPr sz="16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2EDC6A-85B5-48FF-8CAA-32BDD173A8C0}" type="slidenum">
              <a:rPr lang="en-US" smtClean="0">
                <a:solidFill>
                  <a:srgbClr val="053285"/>
                </a:solidFill>
              </a:rPr>
              <a:pPr/>
              <a:t>‹#›</a:t>
            </a:fld>
            <a:endParaRPr lang="en-US" dirty="0">
              <a:solidFill>
                <a:srgbClr val="053285"/>
              </a:solidFill>
            </a:endParaRPr>
          </a:p>
        </p:txBody>
      </p:sp>
    </p:spTree>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2EDC6A-85B5-48FF-8CAA-32BDD173A8C0}" type="slidenum">
              <a:rPr lang="en-US" smtClean="0">
                <a:solidFill>
                  <a:srgbClr val="053285"/>
                </a:solidFill>
              </a:rPr>
              <a:pPr/>
              <a:t>‹#›</a:t>
            </a:fld>
            <a:endParaRPr lang="en-US" dirty="0">
              <a:solidFill>
                <a:srgbClr val="053285"/>
              </a:solidFill>
            </a:endParaRPr>
          </a:p>
        </p:txBody>
      </p:sp>
    </p:spTree>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2EDC6A-85B5-48FF-8CAA-32BDD173A8C0}" type="slidenum">
              <a:rPr lang="en-US" smtClean="0">
                <a:solidFill>
                  <a:srgbClr val="053285"/>
                </a:solidFill>
              </a:rPr>
              <a:pPr/>
              <a:t>‹#›</a:t>
            </a:fld>
            <a:endParaRPr lang="en-US" dirty="0">
              <a:solidFill>
                <a:srgbClr val="053285"/>
              </a:solidFill>
            </a:endParaRPr>
          </a:p>
        </p:txBody>
      </p:sp>
    </p:spTree>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BF73A2C-5F0F-3D44-B91C-536AC49F26C9}" type="datetimeFigureOut">
              <a:rPr lang="en-US" smtClean="0">
                <a:solidFill>
                  <a:prstClr val="black">
                    <a:tint val="75000"/>
                  </a:prstClr>
                </a:solidFill>
              </a:rPr>
              <a:pPr/>
              <a:t>11/26/2018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ED2FF28-CA7D-7C43-9A20-D5417BC9563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638800"/>
          </a:xfrm>
        </p:spPr>
        <p:txBody>
          <a:bodyPr vert="eaVert"/>
          <a:lstStyle>
            <a:lvl1pPr>
              <a:defRPr>
                <a:solidFill>
                  <a:schemeClr val="tx2"/>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2EDC6A-85B5-48FF-8CAA-32BDD173A8C0}" type="slidenum">
              <a:rPr lang="en-US" smtClean="0">
                <a:solidFill>
                  <a:srgbClr val="053285"/>
                </a:solidFill>
              </a:rPr>
              <a:pPr/>
              <a:t>‹#›</a:t>
            </a:fld>
            <a:endParaRPr lang="en-US" dirty="0">
              <a:solidFill>
                <a:srgbClr val="053285"/>
              </a:solidFill>
            </a:endParaRPr>
          </a:p>
        </p:txBody>
      </p:sp>
    </p:spTree>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21CEB87-8B6E-5548-9C7C-491BC94343F7}" type="datetimeFigureOut">
              <a:rPr lang="en-US" smtClean="0">
                <a:solidFill>
                  <a:prstClr val="black">
                    <a:tint val="75000"/>
                  </a:prstClr>
                </a:solidFill>
              </a:rPr>
              <a:pPr/>
              <a:t>11/26/2018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698B26E-CB5A-C648-A450-D495EAE8964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1CEB87-8B6E-5548-9C7C-491BC94343F7}" type="datetimeFigureOut">
              <a:rPr lang="en-US" smtClean="0">
                <a:solidFill>
                  <a:prstClr val="black">
                    <a:tint val="75000"/>
                  </a:prstClr>
                </a:solidFill>
              </a:rPr>
              <a:pPr/>
              <a:t>11/26/2018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698B26E-CB5A-C648-A450-D495EAE8964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6"/>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21CEB87-8B6E-5548-9C7C-491BC94343F7}" type="datetimeFigureOut">
              <a:rPr lang="en-US" smtClean="0">
                <a:solidFill>
                  <a:prstClr val="black">
                    <a:tint val="75000"/>
                  </a:prstClr>
                </a:solidFill>
              </a:rPr>
              <a:pPr/>
              <a:t>11/26/2018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698B26E-CB5A-C648-A450-D495EAE8964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21CEB87-8B6E-5548-9C7C-491BC94343F7}" type="datetimeFigureOut">
              <a:rPr lang="en-US" smtClean="0">
                <a:solidFill>
                  <a:prstClr val="black">
                    <a:tint val="75000"/>
                  </a:prstClr>
                </a:solidFill>
              </a:rPr>
              <a:pPr/>
              <a:t>11/26/2018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698B26E-CB5A-C648-A450-D495EAE8964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21CEB87-8B6E-5548-9C7C-491BC94343F7}" type="datetimeFigureOut">
              <a:rPr lang="en-US" smtClean="0">
                <a:solidFill>
                  <a:prstClr val="black">
                    <a:tint val="75000"/>
                  </a:prstClr>
                </a:solidFill>
              </a:rPr>
              <a:pPr/>
              <a:t>11/26/2018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698B26E-CB5A-C648-A450-D495EAE8964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21CEB87-8B6E-5548-9C7C-491BC94343F7}" type="datetimeFigureOut">
              <a:rPr lang="en-US" smtClean="0">
                <a:solidFill>
                  <a:prstClr val="black">
                    <a:tint val="75000"/>
                  </a:prstClr>
                </a:solidFill>
              </a:rPr>
              <a:pPr/>
              <a:t>11/26/2018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698B26E-CB5A-C648-A450-D495EAE8964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1CEB87-8B6E-5548-9C7C-491BC94343F7}" type="datetimeFigureOut">
              <a:rPr lang="en-US" smtClean="0">
                <a:solidFill>
                  <a:prstClr val="black">
                    <a:tint val="75000"/>
                  </a:prstClr>
                </a:solidFill>
              </a:rPr>
              <a:pPr/>
              <a:t>11/26/2018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698B26E-CB5A-C648-A450-D495EAE8964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21CEB87-8B6E-5548-9C7C-491BC94343F7}" type="datetimeFigureOut">
              <a:rPr lang="en-US" smtClean="0">
                <a:solidFill>
                  <a:prstClr val="black">
                    <a:tint val="75000"/>
                  </a:prstClr>
                </a:solidFill>
              </a:rPr>
              <a:pPr/>
              <a:t>11/26/2018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698B26E-CB5A-C648-A450-D495EAE8964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21CEB87-8B6E-5548-9C7C-491BC94343F7}" type="datetimeFigureOut">
              <a:rPr lang="en-US" smtClean="0">
                <a:solidFill>
                  <a:prstClr val="black">
                    <a:tint val="75000"/>
                  </a:prstClr>
                </a:solidFill>
              </a:rPr>
              <a:pPr/>
              <a:t>11/26/2018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698B26E-CB5A-C648-A450-D495EAE8964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F73A2C-5F0F-3D44-B91C-536AC49F26C9}" type="datetimeFigureOut">
              <a:rPr lang="en-US" smtClean="0">
                <a:solidFill>
                  <a:prstClr val="black">
                    <a:tint val="75000"/>
                  </a:prstClr>
                </a:solidFill>
              </a:rPr>
              <a:pPr/>
              <a:t>11/26/2018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ED2FF28-CA7D-7C43-9A20-D5417BC9563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1CEB87-8B6E-5548-9C7C-491BC94343F7}" type="datetimeFigureOut">
              <a:rPr lang="en-US" smtClean="0">
                <a:solidFill>
                  <a:prstClr val="black">
                    <a:tint val="75000"/>
                  </a:prstClr>
                </a:solidFill>
              </a:rPr>
              <a:pPr/>
              <a:t>11/26/2018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698B26E-CB5A-C648-A450-D495EAE8964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1CEB87-8B6E-5548-9C7C-491BC94343F7}" type="datetimeFigureOut">
              <a:rPr lang="en-US" smtClean="0">
                <a:solidFill>
                  <a:prstClr val="black">
                    <a:tint val="75000"/>
                  </a:prstClr>
                </a:solidFill>
              </a:rPr>
              <a:pPr/>
              <a:t>11/26/2018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698B26E-CB5A-C648-A450-D495EAE8964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E705B8D-F124-8248-ADAD-965578810678}" type="datetimeFigureOut">
              <a:rPr lang="en-US" smtClean="0">
                <a:solidFill>
                  <a:prstClr val="black">
                    <a:tint val="75000"/>
                  </a:prstClr>
                </a:solidFill>
              </a:rPr>
              <a:pPr/>
              <a:t>11/26/2018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0AEC49-DDBE-7A49-A91B-91D6BFE60ACE}"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E705B8D-F124-8248-ADAD-965578810678}" type="datetimeFigureOut">
              <a:rPr lang="en-US" smtClean="0">
                <a:solidFill>
                  <a:prstClr val="black">
                    <a:tint val="75000"/>
                  </a:prstClr>
                </a:solidFill>
              </a:rPr>
              <a:pPr/>
              <a:t>11/26/2018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0AEC49-DDBE-7A49-A91B-91D6BFE60ACE}"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E705B8D-F124-8248-ADAD-965578810678}" type="datetimeFigureOut">
              <a:rPr lang="en-US" smtClean="0">
                <a:solidFill>
                  <a:prstClr val="black">
                    <a:tint val="75000"/>
                  </a:prstClr>
                </a:solidFill>
              </a:rPr>
              <a:pPr/>
              <a:t>11/26/2018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0AEC49-DDBE-7A49-A91B-91D6BFE60ACE}"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E705B8D-F124-8248-ADAD-965578810678}" type="datetimeFigureOut">
              <a:rPr lang="en-US" smtClean="0">
                <a:solidFill>
                  <a:prstClr val="black">
                    <a:tint val="75000"/>
                  </a:prstClr>
                </a:solidFill>
              </a:rPr>
              <a:pPr/>
              <a:t>11/26/2018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40AEC49-DDBE-7A49-A91B-91D6BFE60ACE}"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E705B8D-F124-8248-ADAD-965578810678}" type="datetimeFigureOut">
              <a:rPr lang="en-US" smtClean="0">
                <a:solidFill>
                  <a:prstClr val="black">
                    <a:tint val="75000"/>
                  </a:prstClr>
                </a:solidFill>
              </a:rPr>
              <a:pPr/>
              <a:t>11/26/2018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40AEC49-DDBE-7A49-A91B-91D6BFE60ACE}"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E705B8D-F124-8248-ADAD-965578810678}" type="datetimeFigureOut">
              <a:rPr lang="en-US" smtClean="0">
                <a:solidFill>
                  <a:prstClr val="black">
                    <a:tint val="75000"/>
                  </a:prstClr>
                </a:solidFill>
              </a:rPr>
              <a:pPr/>
              <a:t>11/26/2018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40AEC49-DDBE-7A49-A91B-91D6BFE60ACE}"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705B8D-F124-8248-ADAD-965578810678}" type="datetimeFigureOut">
              <a:rPr lang="en-US" smtClean="0">
                <a:solidFill>
                  <a:prstClr val="black">
                    <a:tint val="75000"/>
                  </a:prstClr>
                </a:solidFill>
              </a:rPr>
              <a:pPr/>
              <a:t>11/26/2018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40AEC49-DDBE-7A49-A91B-91D6BFE60ACE}"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E705B8D-F124-8248-ADAD-965578810678}" type="datetimeFigureOut">
              <a:rPr lang="en-US" smtClean="0">
                <a:solidFill>
                  <a:prstClr val="black">
                    <a:tint val="75000"/>
                  </a:prstClr>
                </a:solidFill>
              </a:rPr>
              <a:pPr/>
              <a:t>11/26/2018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40AEC49-DDBE-7A49-A91B-91D6BFE60ACE}"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BF73A2C-5F0F-3D44-B91C-536AC49F26C9}" type="datetimeFigureOut">
              <a:rPr lang="en-US" smtClean="0">
                <a:solidFill>
                  <a:prstClr val="black">
                    <a:tint val="75000"/>
                  </a:prstClr>
                </a:solidFill>
              </a:rPr>
              <a:pPr/>
              <a:t>11/26/2018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ED2FF28-CA7D-7C43-9A20-D5417BC9563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E705B8D-F124-8248-ADAD-965578810678}" type="datetimeFigureOut">
              <a:rPr lang="en-US" smtClean="0">
                <a:solidFill>
                  <a:prstClr val="black">
                    <a:tint val="75000"/>
                  </a:prstClr>
                </a:solidFill>
              </a:rPr>
              <a:pPr/>
              <a:t>11/26/2018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40AEC49-DDBE-7A49-A91B-91D6BFE60ACE}"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E705B8D-F124-8248-ADAD-965578810678}" type="datetimeFigureOut">
              <a:rPr lang="en-US" smtClean="0">
                <a:solidFill>
                  <a:prstClr val="black">
                    <a:tint val="75000"/>
                  </a:prstClr>
                </a:solidFill>
              </a:rPr>
              <a:pPr/>
              <a:t>11/26/2018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0AEC49-DDBE-7A49-A91B-91D6BFE60ACE}"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E705B8D-F124-8248-ADAD-965578810678}" type="datetimeFigureOut">
              <a:rPr lang="en-US" smtClean="0">
                <a:solidFill>
                  <a:prstClr val="black">
                    <a:tint val="75000"/>
                  </a:prstClr>
                </a:solidFill>
              </a:rPr>
              <a:pPr/>
              <a:t>11/26/2018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0AEC49-DDBE-7A49-A91B-91D6BFE60ACE}"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a:prstGeom prst="rect">
            <a:avLst/>
          </a:prstGeo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525B144-F66F-6447-B0C6-8953961C2AA5}" type="datetimeFigureOut">
              <a:rPr lang="en-US" smtClean="0">
                <a:solidFill>
                  <a:prstClr val="black">
                    <a:tint val="75000"/>
                  </a:prstClr>
                </a:solidFill>
              </a:rPr>
              <a:pPr/>
              <a:t>11/26/2018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DAF4556-5352-4241-B221-856EDA9E7D6E}"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25B144-F66F-6447-B0C6-8953961C2AA5}" type="datetimeFigureOut">
              <a:rPr lang="en-US" smtClean="0">
                <a:solidFill>
                  <a:prstClr val="black">
                    <a:tint val="75000"/>
                  </a:prstClr>
                </a:solidFill>
              </a:rPr>
              <a:pPr/>
              <a:t>11/26/2018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AF4556-5352-4241-B221-856EDA9E7D6E}"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a:prstGeom prst="rect">
            <a:avLst/>
          </a:prstGeo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525B144-F66F-6447-B0C6-8953961C2AA5}" type="datetimeFigureOut">
              <a:rPr lang="en-US" smtClean="0">
                <a:solidFill>
                  <a:prstClr val="black">
                    <a:tint val="75000"/>
                  </a:prstClr>
                </a:solidFill>
              </a:rPr>
              <a:pPr/>
              <a:t>11/26/2018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AF4556-5352-4241-B221-856EDA9E7D6E}"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525B144-F66F-6447-B0C6-8953961C2AA5}" type="datetimeFigureOut">
              <a:rPr lang="en-US" smtClean="0">
                <a:solidFill>
                  <a:prstClr val="black">
                    <a:tint val="75000"/>
                  </a:prstClr>
                </a:solidFill>
              </a:rPr>
              <a:pPr/>
              <a:t>11/26/2018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DAF4556-5352-4241-B221-856EDA9E7D6E}"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525B144-F66F-6447-B0C6-8953961C2AA5}" type="datetimeFigureOut">
              <a:rPr lang="en-US" smtClean="0">
                <a:solidFill>
                  <a:prstClr val="black">
                    <a:tint val="75000"/>
                  </a:prstClr>
                </a:solidFill>
              </a:rPr>
              <a:pPr/>
              <a:t>11/26/2018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DAF4556-5352-4241-B221-856EDA9E7D6E}"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525B144-F66F-6447-B0C6-8953961C2AA5}" type="datetimeFigureOut">
              <a:rPr lang="en-US" smtClean="0">
                <a:solidFill>
                  <a:prstClr val="black">
                    <a:tint val="75000"/>
                  </a:prstClr>
                </a:solidFill>
              </a:rPr>
              <a:pPr/>
              <a:t>11/26/2018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DAF4556-5352-4241-B221-856EDA9E7D6E}"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25B144-F66F-6447-B0C6-8953961C2AA5}" type="datetimeFigureOut">
              <a:rPr lang="en-US" smtClean="0">
                <a:solidFill>
                  <a:prstClr val="black">
                    <a:tint val="75000"/>
                  </a:prstClr>
                </a:solidFill>
              </a:rPr>
              <a:pPr/>
              <a:t>11/26/2018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DAF4556-5352-4241-B221-856EDA9E7D6E}"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BF73A2C-5F0F-3D44-B91C-536AC49F26C9}" type="datetimeFigureOut">
              <a:rPr lang="en-US" smtClean="0">
                <a:solidFill>
                  <a:prstClr val="black">
                    <a:tint val="75000"/>
                  </a:prstClr>
                </a:solidFill>
              </a:rPr>
              <a:pPr/>
              <a:t>11/26/2018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ED2FF28-CA7D-7C43-9A20-D5417BC9563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525B144-F66F-6447-B0C6-8953961C2AA5}" type="datetimeFigureOut">
              <a:rPr lang="en-US" smtClean="0">
                <a:solidFill>
                  <a:prstClr val="black">
                    <a:tint val="75000"/>
                  </a:prstClr>
                </a:solidFill>
              </a:rPr>
              <a:pPr/>
              <a:t>11/26/2018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DAF4556-5352-4241-B221-856EDA9E7D6E}"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525B144-F66F-6447-B0C6-8953961C2AA5}" type="datetimeFigureOut">
              <a:rPr lang="en-US" smtClean="0">
                <a:solidFill>
                  <a:prstClr val="black">
                    <a:tint val="75000"/>
                  </a:prstClr>
                </a:solidFill>
              </a:rPr>
              <a:pPr/>
              <a:t>11/26/2018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DAF4556-5352-4241-B221-856EDA9E7D6E}"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25B144-F66F-6447-B0C6-8953961C2AA5}" type="datetimeFigureOut">
              <a:rPr lang="en-US" smtClean="0">
                <a:solidFill>
                  <a:prstClr val="black">
                    <a:tint val="75000"/>
                  </a:prstClr>
                </a:solidFill>
              </a:rPr>
              <a:pPr/>
              <a:t>11/26/2018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AF4556-5352-4241-B221-856EDA9E7D6E}"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25B144-F66F-6447-B0C6-8953961C2AA5}" type="datetimeFigureOut">
              <a:rPr lang="en-US" smtClean="0">
                <a:solidFill>
                  <a:prstClr val="black">
                    <a:tint val="75000"/>
                  </a:prstClr>
                </a:solidFill>
              </a:rPr>
              <a:pPr/>
              <a:t>11/26/2018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AF4556-5352-4241-B221-856EDA9E7D6E}"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a:prstGeom prst="rect">
            <a:avLst/>
          </a:prstGeo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525B144-F66F-6447-B0C6-8953961C2AA5}" type="datetimeFigureOut">
              <a:rPr lang="en-US" smtClean="0">
                <a:solidFill>
                  <a:prstClr val="black">
                    <a:tint val="75000"/>
                  </a:prstClr>
                </a:solidFill>
              </a:rPr>
              <a:pPr/>
              <a:t>11/26/2018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DAF4556-5352-4241-B221-856EDA9E7D6E}"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25B144-F66F-6447-B0C6-8953961C2AA5}" type="datetimeFigureOut">
              <a:rPr lang="en-US" smtClean="0">
                <a:solidFill>
                  <a:prstClr val="black">
                    <a:tint val="75000"/>
                  </a:prstClr>
                </a:solidFill>
              </a:rPr>
              <a:pPr/>
              <a:t>11/26/2018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AF4556-5352-4241-B221-856EDA9E7D6E}"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a:prstGeom prst="rect">
            <a:avLst/>
          </a:prstGeo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525B144-F66F-6447-B0C6-8953961C2AA5}" type="datetimeFigureOut">
              <a:rPr lang="en-US" smtClean="0">
                <a:solidFill>
                  <a:prstClr val="black">
                    <a:tint val="75000"/>
                  </a:prstClr>
                </a:solidFill>
              </a:rPr>
              <a:pPr/>
              <a:t>11/26/2018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AF4556-5352-4241-B221-856EDA9E7D6E}"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525B144-F66F-6447-B0C6-8953961C2AA5}" type="datetimeFigureOut">
              <a:rPr lang="en-US" smtClean="0">
                <a:solidFill>
                  <a:prstClr val="black">
                    <a:tint val="75000"/>
                  </a:prstClr>
                </a:solidFill>
              </a:rPr>
              <a:pPr/>
              <a:t>11/26/2018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DAF4556-5352-4241-B221-856EDA9E7D6E}"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525B144-F66F-6447-B0C6-8953961C2AA5}" type="datetimeFigureOut">
              <a:rPr lang="en-US" smtClean="0">
                <a:solidFill>
                  <a:prstClr val="black">
                    <a:tint val="75000"/>
                  </a:prstClr>
                </a:solidFill>
              </a:rPr>
              <a:pPr/>
              <a:t>11/26/2018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DAF4556-5352-4241-B221-856EDA9E7D6E}"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525B144-F66F-6447-B0C6-8953961C2AA5}" type="datetimeFigureOut">
              <a:rPr lang="en-US" smtClean="0">
                <a:solidFill>
                  <a:prstClr val="black">
                    <a:tint val="75000"/>
                  </a:prstClr>
                </a:solidFill>
              </a:rPr>
              <a:pPr/>
              <a:t>11/26/2018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DAF4556-5352-4241-B221-856EDA9E7D6E}"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5BF73A2C-5F0F-3D44-B91C-536AC49F26C9}" type="datetimeFigureOut">
              <a:rPr lang="en-US" smtClean="0">
                <a:solidFill>
                  <a:prstClr val="black">
                    <a:tint val="75000"/>
                  </a:prstClr>
                </a:solidFill>
              </a:rPr>
              <a:pPr/>
              <a:t>11/26/2018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ED2FF28-CA7D-7C43-9A20-D5417BC9563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25B144-F66F-6447-B0C6-8953961C2AA5}" type="datetimeFigureOut">
              <a:rPr lang="en-US" smtClean="0">
                <a:solidFill>
                  <a:prstClr val="black">
                    <a:tint val="75000"/>
                  </a:prstClr>
                </a:solidFill>
              </a:rPr>
              <a:pPr/>
              <a:t>11/26/2018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DAF4556-5352-4241-B221-856EDA9E7D6E}"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525B144-F66F-6447-B0C6-8953961C2AA5}" type="datetimeFigureOut">
              <a:rPr lang="en-US" smtClean="0">
                <a:solidFill>
                  <a:prstClr val="black">
                    <a:tint val="75000"/>
                  </a:prstClr>
                </a:solidFill>
              </a:rPr>
              <a:pPr/>
              <a:t>11/26/2018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DAF4556-5352-4241-B221-856EDA9E7D6E}"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525B144-F66F-6447-B0C6-8953961C2AA5}" type="datetimeFigureOut">
              <a:rPr lang="en-US" smtClean="0">
                <a:solidFill>
                  <a:prstClr val="black">
                    <a:tint val="75000"/>
                  </a:prstClr>
                </a:solidFill>
              </a:rPr>
              <a:pPr/>
              <a:t>11/26/2018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DAF4556-5352-4241-B221-856EDA9E7D6E}"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25B144-F66F-6447-B0C6-8953961C2AA5}" type="datetimeFigureOut">
              <a:rPr lang="en-US" smtClean="0">
                <a:solidFill>
                  <a:prstClr val="black">
                    <a:tint val="75000"/>
                  </a:prstClr>
                </a:solidFill>
              </a:rPr>
              <a:pPr/>
              <a:t>11/26/2018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AF4556-5352-4241-B221-856EDA9E7D6E}"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25B144-F66F-6447-B0C6-8953961C2AA5}" type="datetimeFigureOut">
              <a:rPr lang="en-US" smtClean="0">
                <a:solidFill>
                  <a:prstClr val="black">
                    <a:tint val="75000"/>
                  </a:prstClr>
                </a:solidFill>
              </a:rPr>
              <a:pPr/>
              <a:t>11/26/2018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AF4556-5352-4241-B221-856EDA9E7D6E}"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F73A2C-5F0F-3D44-B91C-536AC49F26C9}" type="datetimeFigureOut">
              <a:rPr lang="en-US" smtClean="0">
                <a:solidFill>
                  <a:prstClr val="black">
                    <a:tint val="75000"/>
                  </a:prstClr>
                </a:solidFill>
              </a:rPr>
              <a:pPr/>
              <a:t>11/26/2018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ED2FF28-CA7D-7C43-9A20-D5417BC9563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F73A2C-5F0F-3D44-B91C-536AC49F26C9}" type="datetimeFigureOut">
              <a:rPr lang="en-US" smtClean="0">
                <a:solidFill>
                  <a:prstClr val="black">
                    <a:tint val="75000"/>
                  </a:prstClr>
                </a:solidFill>
              </a:rPr>
              <a:pPr/>
              <a:t>11/26/2018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ED2FF28-CA7D-7C43-9A20-D5417BC9563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F73A2C-5F0F-3D44-B91C-536AC49F26C9}" type="datetimeFigureOut">
              <a:rPr lang="en-US" smtClean="0">
                <a:solidFill>
                  <a:prstClr val="black">
                    <a:tint val="75000"/>
                  </a:prstClr>
                </a:solidFill>
              </a:rPr>
              <a:pPr/>
              <a:t>11/26/2018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ED2FF28-CA7D-7C43-9A20-D5417BC9563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1.jpeg"/><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image" Target="../media/image2.png"/><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image" Target="../media/image4.png"/><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image" Target="../media/image3.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image" Target="../media/image2.png"/><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6.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image" Target="../media/image4.png"/><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5BF73A2C-5F0F-3D44-B91C-536AC49F26C9}" type="datetimeFigureOut">
              <a:rPr lang="en-US" smtClean="0">
                <a:solidFill>
                  <a:prstClr val="black">
                    <a:tint val="75000"/>
                  </a:prstClr>
                </a:solidFill>
                <a:latin typeface="Calibri"/>
                <a:ea typeface=""/>
                <a:cs typeface=""/>
              </a:rPr>
              <a:pPr eaLnBrk="1" fontAlgn="auto" hangingPunct="1">
                <a:spcBef>
                  <a:spcPts val="0"/>
                </a:spcBef>
                <a:spcAft>
                  <a:spcPts val="0"/>
                </a:spcAft>
              </a:pPr>
              <a:t>11/26/2018</a:t>
            </a:fld>
            <a:endParaRPr lang="en-US">
              <a:solidFill>
                <a:prstClr val="black">
                  <a:tint val="75000"/>
                </a:prstClr>
              </a:solidFill>
              <a:latin typeface="Calibri"/>
              <a:ea typeface=""/>
              <a:cs typeface=""/>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ea typeface=""/>
              <a:cs typeface=""/>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DED2FF28-CA7D-7C43-9A20-D5417BC9563B}" type="slidenum">
              <a:rPr lang="en-US" smtClean="0">
                <a:solidFill>
                  <a:prstClr val="black">
                    <a:tint val="75000"/>
                  </a:prstClr>
                </a:solidFill>
                <a:latin typeface="Calibri"/>
                <a:ea typeface=""/>
                <a:cs typeface=""/>
              </a:rPr>
              <a:pPr eaLnBrk="1" fontAlgn="auto" hangingPunct="1">
                <a:spcBef>
                  <a:spcPts val="0"/>
                </a:spcBef>
                <a:spcAft>
                  <a:spcPts val="0"/>
                </a:spcAft>
              </a:pPr>
              <a:t>‹#›</a:t>
            </a:fld>
            <a:endParaRPr lang="en-US">
              <a:solidFill>
                <a:prstClr val="black">
                  <a:tint val="75000"/>
                </a:prstClr>
              </a:solidFill>
              <a:latin typeface="Calibri"/>
              <a:ea typeface=""/>
              <a:cs typeface=""/>
            </a:endParaRPr>
          </a:p>
        </p:txBody>
      </p:sp>
    </p:spTree>
    <p:extLst>
      <p:ext uri="{BB962C8B-B14F-4D97-AF65-F5344CB8AC3E}">
        <p14:creationId xmlns:p14="http://schemas.microsoft.com/office/powerpoint/2010/main" val="382330984"/>
      </p:ext>
    </p:extLst>
  </p:cSld>
  <p:clrMap bg1="lt1" tx1="dk1" bg2="lt2" tx2="dk2" accent1="accent1" accent2="accent2" accent3="accent3" accent4="accent4" accent5="accent5" accent6="accent6" hlink="hlink" folHlink="folHlink"/>
  <p:sldLayoutIdLst>
    <p:sldLayoutId id="2147484348" r:id="rId1"/>
    <p:sldLayoutId id="2147484349" r:id="rId2"/>
    <p:sldLayoutId id="2147484350" r:id="rId3"/>
    <p:sldLayoutId id="2147484351" r:id="rId4"/>
    <p:sldLayoutId id="2147484352" r:id="rId5"/>
    <p:sldLayoutId id="2147484353" r:id="rId6"/>
    <p:sldLayoutId id="2147484354" r:id="rId7"/>
    <p:sldLayoutId id="2147484355" r:id="rId8"/>
    <p:sldLayoutId id="2147484356" r:id="rId9"/>
    <p:sldLayoutId id="2147484357" r:id="rId10"/>
    <p:sldLayoutId id="214748435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1"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54" y="17417"/>
            <a:ext cx="9139646" cy="59218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990601"/>
            <a:ext cx="8229600" cy="5257800"/>
          </a:xfrm>
          <a:prstGeom prst="rect">
            <a:avLst/>
          </a:prstGeom>
        </p:spPr>
        <p:txBody>
          <a:bodyPr vert="horz" lIns="91440" tIns="45720" rIns="91440" bIns="45720" rtlCol="0">
            <a:normAutofit/>
          </a:bodyPr>
          <a:lstStyle/>
          <a:p>
            <a:pPr lvl="0"/>
            <a:r>
              <a:rPr lang="en-US" dirty="0" smtClean="0"/>
              <a:t>Top Level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3"/>
          </p:nvPr>
        </p:nvSpPr>
        <p:spPr>
          <a:xfrm>
            <a:off x="1600200" y="6356350"/>
            <a:ext cx="53340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dirty="0">
              <a:solidFill>
                <a:prstClr val="black">
                  <a:tint val="75000"/>
                </a:prstClr>
              </a:solidFill>
              <a:latin typeface="Century Gothic"/>
              <a:ea typeface=""/>
              <a:cs typeface=""/>
            </a:endParaRPr>
          </a:p>
        </p:txBody>
      </p:sp>
      <p:sp>
        <p:nvSpPr>
          <p:cNvPr id="4" name="Slide Number Placeholder 3"/>
          <p:cNvSpPr>
            <a:spLocks noGrp="1"/>
          </p:cNvSpPr>
          <p:nvPr>
            <p:ph type="sldNum" sz="quarter" idx="4"/>
          </p:nvPr>
        </p:nvSpPr>
        <p:spPr>
          <a:xfrm>
            <a:off x="457200" y="6356350"/>
            <a:ext cx="762000" cy="365125"/>
          </a:xfrm>
          <a:prstGeom prst="rect">
            <a:avLst/>
          </a:prstGeom>
        </p:spPr>
        <p:txBody>
          <a:bodyPr vert="horz" lIns="91440" tIns="45720" rIns="91440" bIns="45720" rtlCol="0" anchor="ctr"/>
          <a:lstStyle>
            <a:lvl1pPr algn="l">
              <a:defRPr sz="1200">
                <a:solidFill>
                  <a:schemeClr val="tx2"/>
                </a:solidFill>
              </a:defRPr>
            </a:lvl1pPr>
          </a:lstStyle>
          <a:p>
            <a:pPr fontAlgn="auto">
              <a:spcBef>
                <a:spcPts val="0"/>
              </a:spcBef>
              <a:spcAft>
                <a:spcPts val="0"/>
              </a:spcAft>
            </a:pPr>
            <a:fld id="{462EDC6A-85B5-48FF-8CAA-32BDD173A8C0}" type="slidenum">
              <a:rPr lang="en-US" smtClean="0">
                <a:solidFill>
                  <a:srgbClr val="053285"/>
                </a:solidFill>
                <a:latin typeface="Century Gothic"/>
                <a:ea typeface=""/>
                <a:cs typeface=""/>
              </a:rPr>
              <a:pPr fontAlgn="auto">
                <a:spcBef>
                  <a:spcPts val="0"/>
                </a:spcBef>
                <a:spcAft>
                  <a:spcPts val="0"/>
                </a:spcAft>
              </a:pPr>
              <a:t>‹#›</a:t>
            </a:fld>
            <a:endParaRPr lang="en-US" dirty="0">
              <a:solidFill>
                <a:srgbClr val="053285"/>
              </a:solidFill>
              <a:latin typeface="Century Gothic"/>
              <a:ea typeface=""/>
              <a:cs typeface=""/>
            </a:endParaRPr>
          </a:p>
        </p:txBody>
      </p:sp>
    </p:spTree>
    <p:extLst>
      <p:ext uri="{BB962C8B-B14F-4D97-AF65-F5344CB8AC3E}">
        <p14:creationId xmlns:p14="http://schemas.microsoft.com/office/powerpoint/2010/main" val="310673886"/>
      </p:ext>
    </p:extLst>
  </p:cSld>
  <p:clrMap bg1="lt1" tx1="dk1" bg2="lt2" tx2="dk2" accent1="accent1" accent2="accent2" accent3="accent3" accent4="accent4" accent5="accent5" accent6="accent6" hlink="hlink" folHlink="folHlink"/>
  <p:sldLayoutIdLst>
    <p:sldLayoutId id="2147484361" r:id="rId1"/>
    <p:sldLayoutId id="2147484362" r:id="rId2"/>
    <p:sldLayoutId id="2147484363" r:id="rId3"/>
    <p:sldLayoutId id="2147484364" r:id="rId4"/>
    <p:sldLayoutId id="2147484365" r:id="rId5"/>
    <p:sldLayoutId id="2147484366" r:id="rId6"/>
    <p:sldLayoutId id="2147484367" r:id="rId7"/>
    <p:sldLayoutId id="2147484368" r:id="rId8"/>
    <p:sldLayoutId id="2147484369" r:id="rId9"/>
  </p:sldLayoutIdLst>
  <p:hf hdr="0" ftr="0" dt="0"/>
  <p:txStyles>
    <p:titleStyle>
      <a:lvl1pPr algn="l" defTabSz="914400" rtl="0" eaLnBrk="1" latinLnBrk="0" hangingPunct="1">
        <a:spcBef>
          <a:spcPct val="0"/>
        </a:spcBef>
        <a:buNone/>
        <a:defRPr sz="3200" kern="1200" baseline="0">
          <a:solidFill>
            <a:schemeClr val="bg1"/>
          </a:solidFill>
          <a:latin typeface="+mj-lt"/>
          <a:ea typeface="+mj-ea"/>
          <a:cs typeface="+mj-cs"/>
        </a:defRPr>
      </a:lvl1pPr>
    </p:titleStyle>
    <p:bodyStyle>
      <a:lvl1pPr marL="0" indent="0" algn="l" defTabSz="914400" rtl="0" eaLnBrk="1" latinLnBrk="0" hangingPunct="1">
        <a:spcBef>
          <a:spcPct val="20000"/>
        </a:spcBef>
        <a:buFont typeface="Arial" panose="020B0604020202020204" pitchFamily="34" charset="0"/>
        <a:buNone/>
        <a:defRPr sz="2400" kern="1200">
          <a:solidFill>
            <a:schemeClr val="tx2"/>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spcBef>
          <a:spcPct val="20000"/>
        </a:spcBef>
        <a:buFont typeface="Courier New" panose="02070309020205020404" pitchFamily="49" charset="0"/>
        <a:buChar char="o"/>
        <a:defRPr sz="1800" kern="1200">
          <a:solidFill>
            <a:schemeClr val="tx2"/>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521CEB87-8B6E-5548-9C7C-491BC94343F7}" type="datetimeFigureOut">
              <a:rPr lang="en-US" smtClean="0">
                <a:solidFill>
                  <a:prstClr val="black">
                    <a:tint val="75000"/>
                  </a:prstClr>
                </a:solidFill>
                <a:latin typeface="Calibri" panose="020F0502020204030204"/>
                <a:ea typeface=""/>
                <a:cs typeface=""/>
              </a:rPr>
              <a:pPr eaLnBrk="1" fontAlgn="auto" hangingPunct="1">
                <a:spcBef>
                  <a:spcPts val="0"/>
                </a:spcBef>
                <a:spcAft>
                  <a:spcPts val="0"/>
                </a:spcAft>
              </a:pPr>
              <a:t>11/26/2018</a:t>
            </a:fld>
            <a:endParaRPr lang="en-US">
              <a:solidFill>
                <a:prstClr val="black">
                  <a:tint val="75000"/>
                </a:prstClr>
              </a:solidFill>
              <a:latin typeface="Calibri" panose="020F0502020204030204"/>
              <a:ea typeface=""/>
              <a:cs typeface=""/>
            </a:endParaRPr>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panose="020F0502020204030204"/>
              <a:ea typeface=""/>
              <a:cs typeface=""/>
            </a:endParaRPr>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F698B26E-CB5A-C648-A450-D495EAE89644}" type="slidenum">
              <a:rPr lang="en-US" smtClean="0">
                <a:solidFill>
                  <a:prstClr val="black">
                    <a:tint val="75000"/>
                  </a:prstClr>
                </a:solidFill>
                <a:latin typeface="Calibri" panose="020F0502020204030204"/>
                <a:ea typeface=""/>
                <a:cs typeface=""/>
              </a:rPr>
              <a:pPr eaLnBrk="1" fontAlgn="auto" hangingPunct="1">
                <a:spcBef>
                  <a:spcPts val="0"/>
                </a:spcBef>
                <a:spcAft>
                  <a:spcPts val="0"/>
                </a:spcAft>
              </a:pPr>
              <a:t>‹#›</a:t>
            </a:fld>
            <a:endParaRPr lang="en-US">
              <a:solidFill>
                <a:prstClr val="black">
                  <a:tint val="75000"/>
                </a:prstClr>
              </a:solidFill>
              <a:latin typeface="Calibri" panose="020F0502020204030204"/>
              <a:ea typeface=""/>
              <a:cs typeface=""/>
            </a:endParaRPr>
          </a:p>
        </p:txBody>
      </p:sp>
    </p:spTree>
    <p:extLst>
      <p:ext uri="{BB962C8B-B14F-4D97-AF65-F5344CB8AC3E}">
        <p14:creationId xmlns:p14="http://schemas.microsoft.com/office/powerpoint/2010/main" val="384660316"/>
      </p:ext>
    </p:extLst>
  </p:cSld>
  <p:clrMap bg1="lt1" tx1="dk1" bg2="lt2" tx2="dk2" accent1="accent1" accent2="accent2" accent3="accent3" accent4="accent4" accent5="accent5" accent6="accent6" hlink="hlink" folHlink="folHlink"/>
  <p:sldLayoutIdLst>
    <p:sldLayoutId id="2147484383" r:id="rId1"/>
    <p:sldLayoutId id="2147484384" r:id="rId2"/>
    <p:sldLayoutId id="2147484385" r:id="rId3"/>
    <p:sldLayoutId id="2147484386" r:id="rId4"/>
    <p:sldLayoutId id="2147484387" r:id="rId5"/>
    <p:sldLayoutId id="2147484388" r:id="rId6"/>
    <p:sldLayoutId id="2147484389" r:id="rId7"/>
    <p:sldLayoutId id="2147484390" r:id="rId8"/>
    <p:sldLayoutId id="2147484391" r:id="rId9"/>
    <p:sldLayoutId id="2147484392" r:id="rId10"/>
    <p:sldLayoutId id="214748439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9E705B8D-F124-8248-ADAD-965578810678}" type="datetimeFigureOut">
              <a:rPr lang="en-US" smtClean="0">
                <a:solidFill>
                  <a:prstClr val="black">
                    <a:tint val="75000"/>
                  </a:prstClr>
                </a:solidFill>
                <a:latin typeface="Calibri" panose="020F0502020204030204"/>
                <a:ea typeface=""/>
                <a:cs typeface=""/>
              </a:rPr>
              <a:pPr eaLnBrk="1" fontAlgn="auto" hangingPunct="1">
                <a:spcBef>
                  <a:spcPts val="0"/>
                </a:spcBef>
                <a:spcAft>
                  <a:spcPts val="0"/>
                </a:spcAft>
              </a:pPr>
              <a:t>11/26/2018</a:t>
            </a:fld>
            <a:endParaRPr lang="en-US">
              <a:solidFill>
                <a:prstClr val="black">
                  <a:tint val="75000"/>
                </a:prstClr>
              </a:solidFill>
              <a:latin typeface="Calibri" panose="020F0502020204030204"/>
              <a:ea typeface=""/>
              <a:cs typeface=""/>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panose="020F0502020204030204"/>
              <a:ea typeface=""/>
              <a:cs typeface=""/>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140AEC49-DDBE-7A49-A91B-91D6BFE60ACE}" type="slidenum">
              <a:rPr lang="en-US" smtClean="0">
                <a:solidFill>
                  <a:prstClr val="black">
                    <a:tint val="75000"/>
                  </a:prstClr>
                </a:solidFill>
                <a:latin typeface="Calibri" panose="020F0502020204030204"/>
                <a:ea typeface=""/>
                <a:cs typeface=""/>
              </a:rPr>
              <a:pPr eaLnBrk="1" fontAlgn="auto" hangingPunct="1">
                <a:spcBef>
                  <a:spcPts val="0"/>
                </a:spcBef>
                <a:spcAft>
                  <a:spcPts val="0"/>
                </a:spcAft>
              </a:pPr>
              <a:t>‹#›</a:t>
            </a:fld>
            <a:endParaRPr lang="en-US">
              <a:solidFill>
                <a:prstClr val="black">
                  <a:tint val="75000"/>
                </a:prstClr>
              </a:solidFill>
              <a:latin typeface="Calibri" panose="020F0502020204030204"/>
              <a:ea typeface=""/>
              <a:cs typeface=""/>
            </a:endParaRPr>
          </a:p>
        </p:txBody>
      </p:sp>
    </p:spTree>
    <p:extLst>
      <p:ext uri="{BB962C8B-B14F-4D97-AF65-F5344CB8AC3E}">
        <p14:creationId xmlns:p14="http://schemas.microsoft.com/office/powerpoint/2010/main" val="1511334442"/>
      </p:ext>
    </p:extLst>
  </p:cSld>
  <p:clrMap bg1="lt1" tx1="dk1" bg2="lt2" tx2="dk2" accent1="accent1" accent2="accent2" accent3="accent3" accent4="accent4" accent5="accent5" accent6="accent6" hlink="hlink" folHlink="folHlink"/>
  <p:sldLayoutIdLst>
    <p:sldLayoutId id="2147484395" r:id="rId1"/>
    <p:sldLayoutId id="2147484396" r:id="rId2"/>
    <p:sldLayoutId id="2147484397" r:id="rId3"/>
    <p:sldLayoutId id="2147484398" r:id="rId4"/>
    <p:sldLayoutId id="2147484399" r:id="rId5"/>
    <p:sldLayoutId id="2147484400" r:id="rId6"/>
    <p:sldLayoutId id="2147484401" r:id="rId7"/>
    <p:sldLayoutId id="2147484402" r:id="rId8"/>
    <p:sldLayoutId id="2147484403" r:id="rId9"/>
    <p:sldLayoutId id="2147484404" r:id="rId10"/>
    <p:sldLayoutId id="214748440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E525B144-F66F-6447-B0C6-8953961C2AA5}" type="datetimeFigureOut">
              <a:rPr lang="en-US" smtClean="0">
                <a:solidFill>
                  <a:prstClr val="black">
                    <a:tint val="75000"/>
                  </a:prstClr>
                </a:solidFill>
                <a:latin typeface="Calibri" panose="020F0502020204030204"/>
                <a:ea typeface=""/>
                <a:cs typeface=""/>
              </a:rPr>
              <a:pPr eaLnBrk="1" fontAlgn="auto" hangingPunct="1">
                <a:spcBef>
                  <a:spcPts val="0"/>
                </a:spcBef>
                <a:spcAft>
                  <a:spcPts val="0"/>
                </a:spcAft>
              </a:pPr>
              <a:t>11/26/2018</a:t>
            </a:fld>
            <a:endParaRPr lang="en-US">
              <a:solidFill>
                <a:prstClr val="black">
                  <a:tint val="75000"/>
                </a:prstClr>
              </a:solidFill>
              <a:latin typeface="Calibri" panose="020F0502020204030204"/>
              <a:ea typeface=""/>
              <a:cs typeface=""/>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panose="020F0502020204030204"/>
              <a:ea typeface=""/>
              <a:cs typeface=""/>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6DAF4556-5352-4241-B221-856EDA9E7D6E}" type="slidenum">
              <a:rPr lang="en-US" smtClean="0">
                <a:solidFill>
                  <a:prstClr val="black">
                    <a:tint val="75000"/>
                  </a:prstClr>
                </a:solidFill>
                <a:latin typeface="Calibri" panose="020F0502020204030204"/>
                <a:ea typeface=""/>
                <a:cs typeface=""/>
              </a:rPr>
              <a:pPr eaLnBrk="1" fontAlgn="auto" hangingPunct="1">
                <a:spcBef>
                  <a:spcPts val="0"/>
                </a:spcBef>
                <a:spcAft>
                  <a:spcPts val="0"/>
                </a:spcAft>
              </a:pPr>
              <a:t>‹#›</a:t>
            </a:fld>
            <a:endParaRPr lang="en-US">
              <a:solidFill>
                <a:prstClr val="black">
                  <a:tint val="75000"/>
                </a:prstClr>
              </a:solidFill>
              <a:latin typeface="Calibri" panose="020F0502020204030204"/>
              <a:ea typeface=""/>
              <a:cs typeface=""/>
            </a:endParaRPr>
          </a:p>
        </p:txBody>
      </p:sp>
      <p:pic>
        <p:nvPicPr>
          <p:cNvPr id="7" name="Picture 6"/>
          <p:cNvPicPr>
            <a:picLocks noChangeAspect="1"/>
          </p:cNvPicPr>
          <p:nvPr userDrawn="1"/>
        </p:nvPicPr>
        <p:blipFill rotWithShape="1">
          <a:blip r:embed="rId13" cstate="hqprint">
            <a:extLst>
              <a:ext uri="{28A0092B-C50C-407E-A947-70E740481C1C}">
                <a14:useLocalDpi xmlns:a14="http://schemas.microsoft.com/office/drawing/2010/main"/>
              </a:ext>
            </a:extLst>
          </a:blip>
          <a:srcRect/>
          <a:stretch/>
        </p:blipFill>
        <p:spPr>
          <a:xfrm>
            <a:off x="0" y="0"/>
            <a:ext cx="9144000" cy="622265"/>
          </a:xfrm>
          <a:prstGeom prst="rect">
            <a:avLst/>
          </a:prstGeom>
        </p:spPr>
      </p:pic>
      <p:pic>
        <p:nvPicPr>
          <p:cNvPr id="8" name="Picture 7"/>
          <p:cNvPicPr>
            <a:picLocks noChangeAspect="1"/>
          </p:cNvPicPr>
          <p:nvPr userDrawn="1"/>
        </p:nvPicPr>
        <p:blipFill rotWithShape="1">
          <a:blip r:embed="rId13" cstate="hqprint">
            <a:extLst>
              <a:ext uri="{28A0092B-C50C-407E-A947-70E740481C1C}">
                <a14:useLocalDpi xmlns:a14="http://schemas.microsoft.com/office/drawing/2010/main"/>
              </a:ext>
            </a:extLst>
          </a:blip>
          <a:srcRect/>
          <a:stretch/>
        </p:blipFill>
        <p:spPr>
          <a:xfrm>
            <a:off x="0" y="6250741"/>
            <a:ext cx="9144000" cy="607260"/>
          </a:xfrm>
          <a:prstGeom prst="rect">
            <a:avLst/>
          </a:prstGeom>
        </p:spPr>
      </p:pic>
      <p:sp>
        <p:nvSpPr>
          <p:cNvPr id="14" name="Slide Number Placeholder 5"/>
          <p:cNvSpPr txBox="1">
            <a:spLocks/>
          </p:cNvSpPr>
          <p:nvPr userDrawn="1"/>
        </p:nvSpPr>
        <p:spPr>
          <a:xfrm>
            <a:off x="4349750" y="6414813"/>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6DAF4556-5352-4241-B221-856EDA9E7D6E}" type="slidenum">
              <a:rPr lang="en-US" sz="1200" smtClean="0">
                <a:solidFill>
                  <a:prstClr val="white"/>
                </a:solidFill>
              </a:rPr>
              <a:pPr fontAlgn="auto">
                <a:spcBef>
                  <a:spcPts val="0"/>
                </a:spcBef>
                <a:spcAft>
                  <a:spcPts val="0"/>
                </a:spcAft>
              </a:pPr>
              <a:t>‹#›</a:t>
            </a:fld>
            <a:endParaRPr lang="en-US" sz="1400" dirty="0">
              <a:solidFill>
                <a:prstClr val="white"/>
              </a:solidFill>
            </a:endParaRPr>
          </a:p>
        </p:txBody>
      </p:sp>
      <p:pic>
        <p:nvPicPr>
          <p:cNvPr id="10" name="Picture 9">
            <a:extLst>
              <a:ext uri="{FF2B5EF4-FFF2-40B4-BE49-F238E27FC236}">
                <a16:creationId xmlns:a16="http://schemas.microsoft.com/office/drawing/2014/main" id="{CE67E69B-D0A8-B14A-95B6-8584A854DFCE}"/>
              </a:ext>
            </a:extLst>
          </p:cNvPr>
          <p:cNvPicPr>
            <a:picLocks noChangeAspect="1"/>
          </p:cNvPicPr>
          <p:nvPr userDrawn="1"/>
        </p:nvPicPr>
        <p:blipFill rotWithShape="1">
          <a:blip r:embed="rId14" cstate="print">
            <a:extLst>
              <a:ext uri="{28A0092B-C50C-407E-A947-70E740481C1C}">
                <a14:useLocalDpi xmlns:a14="http://schemas.microsoft.com/office/drawing/2010/main"/>
              </a:ext>
            </a:extLst>
          </a:blip>
          <a:srcRect t="1" b="-4977"/>
          <a:stretch/>
        </p:blipFill>
        <p:spPr>
          <a:xfrm>
            <a:off x="0" y="6250741"/>
            <a:ext cx="2468788" cy="607259"/>
          </a:xfrm>
          <a:prstGeom prst="rect">
            <a:avLst/>
          </a:prstGeom>
        </p:spPr>
      </p:pic>
      <p:pic>
        <p:nvPicPr>
          <p:cNvPr id="11" name="Picture 10">
            <a:extLst>
              <a:ext uri="{FF2B5EF4-FFF2-40B4-BE49-F238E27FC236}">
                <a16:creationId xmlns:a16="http://schemas.microsoft.com/office/drawing/2014/main" id="{8FA9D3FC-E73B-3B4B-86E2-57ABA4E22D6E}"/>
              </a:ext>
            </a:extLst>
          </p:cNvPr>
          <p:cNvPicPr>
            <a:picLocks noChangeAspect="1"/>
          </p:cNvPicPr>
          <p:nvPr userDrawn="1"/>
        </p:nvPicPr>
        <p:blipFill>
          <a:blip r:embed="rId15" cstate="print">
            <a:extLst>
              <a:ext uri="{28A0092B-C50C-407E-A947-70E740481C1C}">
                <a14:useLocalDpi xmlns:a14="http://schemas.microsoft.com/office/drawing/2010/main"/>
              </a:ext>
            </a:extLst>
          </a:blip>
          <a:stretch>
            <a:fillRect/>
          </a:stretch>
        </p:blipFill>
        <p:spPr>
          <a:xfrm>
            <a:off x="7558652" y="6268670"/>
            <a:ext cx="1303320" cy="570721"/>
          </a:xfrm>
          <a:prstGeom prst="rect">
            <a:avLst/>
          </a:prstGeom>
        </p:spPr>
      </p:pic>
    </p:spTree>
    <p:extLst>
      <p:ext uri="{BB962C8B-B14F-4D97-AF65-F5344CB8AC3E}">
        <p14:creationId xmlns:p14="http://schemas.microsoft.com/office/powerpoint/2010/main" val="198260501"/>
      </p:ext>
    </p:extLst>
  </p:cSld>
  <p:clrMap bg1="lt1" tx1="dk1" bg2="lt2" tx2="dk2" accent1="accent1" accent2="accent2" accent3="accent3" accent4="accent4" accent5="accent5" accent6="accent6" hlink="hlink" folHlink="folHlink"/>
  <p:sldLayoutIdLst>
    <p:sldLayoutId id="2147484407" r:id="rId1"/>
    <p:sldLayoutId id="2147484408" r:id="rId2"/>
    <p:sldLayoutId id="2147484409" r:id="rId3"/>
    <p:sldLayoutId id="2147484410" r:id="rId4"/>
    <p:sldLayoutId id="2147484411" r:id="rId5"/>
    <p:sldLayoutId id="2147484412" r:id="rId6"/>
    <p:sldLayoutId id="2147484413" r:id="rId7"/>
    <p:sldLayoutId id="2147484414" r:id="rId8"/>
    <p:sldLayoutId id="2147484415" r:id="rId9"/>
    <p:sldLayoutId id="2147484416" r:id="rId10"/>
    <p:sldLayoutId id="214748441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E525B144-F66F-6447-B0C6-8953961C2AA5}" type="datetimeFigureOut">
              <a:rPr lang="en-US" smtClean="0">
                <a:solidFill>
                  <a:prstClr val="black">
                    <a:tint val="75000"/>
                  </a:prstClr>
                </a:solidFill>
                <a:latin typeface="Calibri" panose="020F0502020204030204"/>
                <a:ea typeface=""/>
                <a:cs typeface=""/>
              </a:rPr>
              <a:pPr eaLnBrk="1" fontAlgn="auto" hangingPunct="1">
                <a:spcBef>
                  <a:spcPts val="0"/>
                </a:spcBef>
                <a:spcAft>
                  <a:spcPts val="0"/>
                </a:spcAft>
              </a:pPr>
              <a:t>11/26/2018</a:t>
            </a:fld>
            <a:endParaRPr lang="en-US">
              <a:solidFill>
                <a:prstClr val="black">
                  <a:tint val="75000"/>
                </a:prstClr>
              </a:solidFill>
              <a:latin typeface="Calibri" panose="020F0502020204030204"/>
              <a:ea typeface=""/>
              <a:cs typeface=""/>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panose="020F0502020204030204"/>
              <a:ea typeface=""/>
              <a:cs typeface=""/>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6DAF4556-5352-4241-B221-856EDA9E7D6E}" type="slidenum">
              <a:rPr lang="en-US" smtClean="0">
                <a:solidFill>
                  <a:prstClr val="black">
                    <a:tint val="75000"/>
                  </a:prstClr>
                </a:solidFill>
                <a:latin typeface="Calibri" panose="020F0502020204030204"/>
                <a:ea typeface=""/>
                <a:cs typeface=""/>
              </a:rPr>
              <a:pPr eaLnBrk="1" fontAlgn="auto" hangingPunct="1">
                <a:spcBef>
                  <a:spcPts val="0"/>
                </a:spcBef>
                <a:spcAft>
                  <a:spcPts val="0"/>
                </a:spcAft>
              </a:pPr>
              <a:t>‹#›</a:t>
            </a:fld>
            <a:endParaRPr lang="en-US">
              <a:solidFill>
                <a:prstClr val="black">
                  <a:tint val="75000"/>
                </a:prstClr>
              </a:solidFill>
              <a:latin typeface="Calibri" panose="020F0502020204030204"/>
              <a:ea typeface=""/>
              <a:cs typeface=""/>
            </a:endParaRPr>
          </a:p>
        </p:txBody>
      </p:sp>
      <p:pic>
        <p:nvPicPr>
          <p:cNvPr id="7" name="Picture 6"/>
          <p:cNvPicPr>
            <a:picLocks noChangeAspect="1"/>
          </p:cNvPicPr>
          <p:nvPr userDrawn="1"/>
        </p:nvPicPr>
        <p:blipFill rotWithShape="1">
          <a:blip r:embed="rId13" cstate="hqprint">
            <a:extLst>
              <a:ext uri="{28A0092B-C50C-407E-A947-70E740481C1C}">
                <a14:useLocalDpi xmlns:a14="http://schemas.microsoft.com/office/drawing/2010/main"/>
              </a:ext>
            </a:extLst>
          </a:blip>
          <a:srcRect/>
          <a:stretch/>
        </p:blipFill>
        <p:spPr>
          <a:xfrm>
            <a:off x="0" y="0"/>
            <a:ext cx="9144000" cy="622265"/>
          </a:xfrm>
          <a:prstGeom prst="rect">
            <a:avLst/>
          </a:prstGeom>
        </p:spPr>
      </p:pic>
      <p:pic>
        <p:nvPicPr>
          <p:cNvPr id="8" name="Picture 7"/>
          <p:cNvPicPr>
            <a:picLocks noChangeAspect="1"/>
          </p:cNvPicPr>
          <p:nvPr userDrawn="1"/>
        </p:nvPicPr>
        <p:blipFill rotWithShape="1">
          <a:blip r:embed="rId13" cstate="hqprint">
            <a:extLst>
              <a:ext uri="{28A0092B-C50C-407E-A947-70E740481C1C}">
                <a14:useLocalDpi xmlns:a14="http://schemas.microsoft.com/office/drawing/2010/main"/>
              </a:ext>
            </a:extLst>
          </a:blip>
          <a:srcRect/>
          <a:stretch/>
        </p:blipFill>
        <p:spPr>
          <a:xfrm>
            <a:off x="0" y="6250741"/>
            <a:ext cx="9144000" cy="607260"/>
          </a:xfrm>
          <a:prstGeom prst="rect">
            <a:avLst/>
          </a:prstGeom>
        </p:spPr>
      </p:pic>
      <p:sp>
        <p:nvSpPr>
          <p:cNvPr id="14" name="Slide Number Placeholder 5"/>
          <p:cNvSpPr txBox="1">
            <a:spLocks/>
          </p:cNvSpPr>
          <p:nvPr userDrawn="1"/>
        </p:nvSpPr>
        <p:spPr>
          <a:xfrm>
            <a:off x="4349750" y="6414813"/>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6DAF4556-5352-4241-B221-856EDA9E7D6E}" type="slidenum">
              <a:rPr lang="en-US" sz="1200" smtClean="0">
                <a:solidFill>
                  <a:prstClr val="white"/>
                </a:solidFill>
              </a:rPr>
              <a:pPr fontAlgn="auto">
                <a:spcBef>
                  <a:spcPts val="0"/>
                </a:spcBef>
                <a:spcAft>
                  <a:spcPts val="0"/>
                </a:spcAft>
              </a:pPr>
              <a:t>‹#›</a:t>
            </a:fld>
            <a:endParaRPr lang="en-US" sz="1400" dirty="0">
              <a:solidFill>
                <a:prstClr val="white"/>
              </a:solidFill>
            </a:endParaRPr>
          </a:p>
        </p:txBody>
      </p:sp>
      <p:pic>
        <p:nvPicPr>
          <p:cNvPr id="10" name="Picture 9">
            <a:extLst>
              <a:ext uri="{FF2B5EF4-FFF2-40B4-BE49-F238E27FC236}">
                <a16:creationId xmlns:a16="http://schemas.microsoft.com/office/drawing/2014/main" id="{CE67E69B-D0A8-B14A-95B6-8584A854DFCE}"/>
              </a:ext>
            </a:extLst>
          </p:cNvPr>
          <p:cNvPicPr>
            <a:picLocks noChangeAspect="1"/>
          </p:cNvPicPr>
          <p:nvPr userDrawn="1"/>
        </p:nvPicPr>
        <p:blipFill rotWithShape="1">
          <a:blip r:embed="rId14" cstate="print">
            <a:extLst>
              <a:ext uri="{28A0092B-C50C-407E-A947-70E740481C1C}">
                <a14:useLocalDpi xmlns:a14="http://schemas.microsoft.com/office/drawing/2010/main"/>
              </a:ext>
            </a:extLst>
          </a:blip>
          <a:srcRect t="1" b="-4977"/>
          <a:stretch/>
        </p:blipFill>
        <p:spPr>
          <a:xfrm>
            <a:off x="0" y="6250741"/>
            <a:ext cx="2468788" cy="607259"/>
          </a:xfrm>
          <a:prstGeom prst="rect">
            <a:avLst/>
          </a:prstGeom>
        </p:spPr>
      </p:pic>
      <p:pic>
        <p:nvPicPr>
          <p:cNvPr id="11" name="Picture 10">
            <a:extLst>
              <a:ext uri="{FF2B5EF4-FFF2-40B4-BE49-F238E27FC236}">
                <a16:creationId xmlns:a16="http://schemas.microsoft.com/office/drawing/2014/main" id="{8FA9D3FC-E73B-3B4B-86E2-57ABA4E22D6E}"/>
              </a:ext>
            </a:extLst>
          </p:cNvPr>
          <p:cNvPicPr>
            <a:picLocks noChangeAspect="1"/>
          </p:cNvPicPr>
          <p:nvPr userDrawn="1"/>
        </p:nvPicPr>
        <p:blipFill>
          <a:blip r:embed="rId15" cstate="print">
            <a:extLst>
              <a:ext uri="{28A0092B-C50C-407E-A947-70E740481C1C}">
                <a14:useLocalDpi xmlns:a14="http://schemas.microsoft.com/office/drawing/2010/main"/>
              </a:ext>
            </a:extLst>
          </a:blip>
          <a:stretch>
            <a:fillRect/>
          </a:stretch>
        </p:blipFill>
        <p:spPr>
          <a:xfrm>
            <a:off x="7558652" y="6268670"/>
            <a:ext cx="1303320" cy="570721"/>
          </a:xfrm>
          <a:prstGeom prst="rect">
            <a:avLst/>
          </a:prstGeom>
        </p:spPr>
      </p:pic>
    </p:spTree>
    <p:extLst>
      <p:ext uri="{BB962C8B-B14F-4D97-AF65-F5344CB8AC3E}">
        <p14:creationId xmlns:p14="http://schemas.microsoft.com/office/powerpoint/2010/main" val="1745585988"/>
      </p:ext>
    </p:extLst>
  </p:cSld>
  <p:clrMap bg1="lt1" tx1="dk1" bg2="lt2" tx2="dk2" accent1="accent1" accent2="accent2" accent3="accent3" accent4="accent4" accent5="accent5" accent6="accent6" hlink="hlink" folHlink="folHlink"/>
  <p:sldLayoutIdLst>
    <p:sldLayoutId id="2147484419" r:id="rId1"/>
    <p:sldLayoutId id="2147484420" r:id="rId2"/>
    <p:sldLayoutId id="2147484421" r:id="rId3"/>
    <p:sldLayoutId id="2147484422" r:id="rId4"/>
    <p:sldLayoutId id="2147484423" r:id="rId5"/>
    <p:sldLayoutId id="2147484424" r:id="rId6"/>
    <p:sldLayoutId id="2147484425" r:id="rId7"/>
    <p:sldLayoutId id="2147484426" r:id="rId8"/>
    <p:sldLayoutId id="2147484427" r:id="rId9"/>
    <p:sldLayoutId id="2147484428" r:id="rId10"/>
    <p:sldLayoutId id="214748442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jpeg"/><Relationship Id="rId10" Type="http://schemas.openxmlformats.org/officeDocument/2006/relationships/image" Target="../media/image12.tiff"/><Relationship Id="rId4" Type="http://schemas.openxmlformats.org/officeDocument/2006/relationships/image" Target="../media/image6.emf"/><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3.xml"/><Relationship Id="rId1" Type="http://schemas.openxmlformats.org/officeDocument/2006/relationships/slideLayout" Target="../slideLayouts/slideLayout22.xml"/><Relationship Id="rId4" Type="http://schemas.openxmlformats.org/officeDocument/2006/relationships/image" Target="../media/image26.tiff"/></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eg"/></Relationships>
</file>

<file path=ppt/slides/_rels/slide12.xml.rels><?xml version="1.0" encoding="UTF-8" standalone="yes"?>
<Relationships xmlns="http://schemas.openxmlformats.org/package/2006/relationships"><Relationship Id="rId8" Type="http://schemas.openxmlformats.org/officeDocument/2006/relationships/image" Target="../media/image34.gif"/><Relationship Id="rId13" Type="http://schemas.openxmlformats.org/officeDocument/2006/relationships/image" Target="../media/image39.gif"/><Relationship Id="rId18" Type="http://schemas.openxmlformats.org/officeDocument/2006/relationships/image" Target="../media/image44.gif"/><Relationship Id="rId3" Type="http://schemas.openxmlformats.org/officeDocument/2006/relationships/image" Target="../media/image29.jpeg"/><Relationship Id="rId21" Type="http://schemas.openxmlformats.org/officeDocument/2006/relationships/image" Target="../media/image47.gif"/><Relationship Id="rId7" Type="http://schemas.openxmlformats.org/officeDocument/2006/relationships/image" Target="../media/image33.png"/><Relationship Id="rId12" Type="http://schemas.openxmlformats.org/officeDocument/2006/relationships/image" Target="../media/image38.png"/><Relationship Id="rId17" Type="http://schemas.openxmlformats.org/officeDocument/2006/relationships/image" Target="../media/image43.gif"/><Relationship Id="rId2" Type="http://schemas.openxmlformats.org/officeDocument/2006/relationships/notesSlide" Target="../notesSlides/notesSlide4.xml"/><Relationship Id="rId16" Type="http://schemas.openxmlformats.org/officeDocument/2006/relationships/image" Target="../media/image42.gif"/><Relationship Id="rId20" Type="http://schemas.openxmlformats.org/officeDocument/2006/relationships/image" Target="../media/image46.gif"/><Relationship Id="rId1" Type="http://schemas.openxmlformats.org/officeDocument/2006/relationships/slideLayout" Target="../slideLayouts/slideLayout16.xml"/><Relationship Id="rId6" Type="http://schemas.openxmlformats.org/officeDocument/2006/relationships/image" Target="../media/image32.png"/><Relationship Id="rId11" Type="http://schemas.openxmlformats.org/officeDocument/2006/relationships/image" Target="../media/image37.gif"/><Relationship Id="rId5" Type="http://schemas.openxmlformats.org/officeDocument/2006/relationships/image" Target="../media/image31.png"/><Relationship Id="rId15" Type="http://schemas.openxmlformats.org/officeDocument/2006/relationships/image" Target="../media/image41.png"/><Relationship Id="rId10" Type="http://schemas.openxmlformats.org/officeDocument/2006/relationships/image" Target="../media/image36.gif"/><Relationship Id="rId19" Type="http://schemas.openxmlformats.org/officeDocument/2006/relationships/image" Target="../media/image45.gif"/><Relationship Id="rId4" Type="http://schemas.openxmlformats.org/officeDocument/2006/relationships/image" Target="../media/image30.png"/><Relationship Id="rId9" Type="http://schemas.openxmlformats.org/officeDocument/2006/relationships/image" Target="../media/image35.gif"/><Relationship Id="rId14" Type="http://schemas.openxmlformats.org/officeDocument/2006/relationships/image" Target="../media/image40.gif"/></Relationships>
</file>

<file path=ppt/slides/_rels/slide13.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1.jpg"/><Relationship Id="rId11" Type="http://schemas.openxmlformats.org/officeDocument/2006/relationships/image" Target="../media/image11.png"/><Relationship Id="rId5" Type="http://schemas.openxmlformats.org/officeDocument/2006/relationships/image" Target="../media/image50.jpeg"/><Relationship Id="rId10" Type="http://schemas.openxmlformats.org/officeDocument/2006/relationships/image" Target="../media/image10.png"/><Relationship Id="rId4" Type="http://schemas.openxmlformats.org/officeDocument/2006/relationships/image" Target="../media/image49.jpeg"/><Relationship Id="rId9" Type="http://schemas.openxmlformats.org/officeDocument/2006/relationships/image" Target="../media/image9.jpeg"/></Relationships>
</file>

<file path=ppt/slides/_rels/slide14.xml.rels><?xml version="1.0" encoding="UTF-8" standalone="yes"?>
<Relationships xmlns="http://schemas.openxmlformats.org/package/2006/relationships"><Relationship Id="rId8" Type="http://schemas.openxmlformats.org/officeDocument/2006/relationships/image" Target="../media/image60.jpeg"/><Relationship Id="rId13" Type="http://schemas.openxmlformats.org/officeDocument/2006/relationships/image" Target="../media/image65.jpeg"/><Relationship Id="rId3" Type="http://schemas.openxmlformats.org/officeDocument/2006/relationships/image" Target="../media/image55.jpeg"/><Relationship Id="rId7" Type="http://schemas.openxmlformats.org/officeDocument/2006/relationships/image" Target="../media/image59.jpeg"/><Relationship Id="rId12" Type="http://schemas.openxmlformats.org/officeDocument/2006/relationships/image" Target="../media/image64.png"/><Relationship Id="rId17" Type="http://schemas.openxmlformats.org/officeDocument/2006/relationships/image" Target="../media/image69.png"/><Relationship Id="rId2" Type="http://schemas.openxmlformats.org/officeDocument/2006/relationships/image" Target="../media/image54.jpeg"/><Relationship Id="rId16"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58.jpeg"/><Relationship Id="rId11" Type="http://schemas.openxmlformats.org/officeDocument/2006/relationships/image" Target="../media/image63.png"/><Relationship Id="rId5" Type="http://schemas.openxmlformats.org/officeDocument/2006/relationships/image" Target="../media/image57.jpeg"/><Relationship Id="rId15" Type="http://schemas.openxmlformats.org/officeDocument/2006/relationships/image" Target="../media/image67.jpeg"/><Relationship Id="rId10" Type="http://schemas.openxmlformats.org/officeDocument/2006/relationships/image" Target="../media/image62.png"/><Relationship Id="rId4" Type="http://schemas.openxmlformats.org/officeDocument/2006/relationships/image" Target="../media/image56.jpeg"/><Relationship Id="rId9" Type="http://schemas.openxmlformats.org/officeDocument/2006/relationships/image" Target="../media/image61.png"/><Relationship Id="rId14" Type="http://schemas.openxmlformats.org/officeDocument/2006/relationships/image" Target="../media/image66.png"/></Relationships>
</file>

<file path=ppt/slides/_rels/slide15.xml.rels><?xml version="1.0" encoding="UTF-8" standalone="yes"?>
<Relationships xmlns="http://schemas.openxmlformats.org/package/2006/relationships"><Relationship Id="rId8" Type="http://schemas.openxmlformats.org/officeDocument/2006/relationships/image" Target="../media/image75.tiff"/><Relationship Id="rId3" Type="http://schemas.openxmlformats.org/officeDocument/2006/relationships/image" Target="../media/image70.png"/><Relationship Id="rId7" Type="http://schemas.openxmlformats.org/officeDocument/2006/relationships/image" Target="../media/image74.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73.png"/><Relationship Id="rId11" Type="http://schemas.openxmlformats.org/officeDocument/2006/relationships/image" Target="../media/image78.png"/><Relationship Id="rId5" Type="http://schemas.openxmlformats.org/officeDocument/2006/relationships/image" Target="../media/image72.jpeg"/><Relationship Id="rId10" Type="http://schemas.openxmlformats.org/officeDocument/2006/relationships/image" Target="../media/image77.tiff"/><Relationship Id="rId4" Type="http://schemas.openxmlformats.org/officeDocument/2006/relationships/image" Target="../media/image71.jpeg"/><Relationship Id="rId9" Type="http://schemas.openxmlformats.org/officeDocument/2006/relationships/image" Target="../media/image76.jpg"/></Relationships>
</file>

<file path=ppt/slides/_rels/slide16.xml.rels><?xml version="1.0" encoding="UTF-8" standalone="yes"?>
<Relationships xmlns="http://schemas.openxmlformats.org/package/2006/relationships"><Relationship Id="rId8" Type="http://schemas.openxmlformats.org/officeDocument/2006/relationships/image" Target="../media/image85.jpeg"/><Relationship Id="rId13" Type="http://schemas.openxmlformats.org/officeDocument/2006/relationships/image" Target="../media/image90.jpeg"/><Relationship Id="rId3" Type="http://schemas.openxmlformats.org/officeDocument/2006/relationships/image" Target="../media/image80.wmf"/><Relationship Id="rId7" Type="http://schemas.openxmlformats.org/officeDocument/2006/relationships/image" Target="../media/image84.jpeg"/><Relationship Id="rId12" Type="http://schemas.openxmlformats.org/officeDocument/2006/relationships/image" Target="../media/image89.jpeg"/><Relationship Id="rId2" Type="http://schemas.openxmlformats.org/officeDocument/2006/relationships/image" Target="../media/image79.jpeg"/><Relationship Id="rId1" Type="http://schemas.openxmlformats.org/officeDocument/2006/relationships/slideLayout" Target="../slideLayouts/slideLayout2.xml"/><Relationship Id="rId6" Type="http://schemas.openxmlformats.org/officeDocument/2006/relationships/image" Target="../media/image83.png"/><Relationship Id="rId11" Type="http://schemas.openxmlformats.org/officeDocument/2006/relationships/image" Target="../media/image88.jpeg"/><Relationship Id="rId5" Type="http://schemas.openxmlformats.org/officeDocument/2006/relationships/image" Target="../media/image82.jpeg"/><Relationship Id="rId15" Type="http://schemas.openxmlformats.org/officeDocument/2006/relationships/image" Target="../media/image92.jpeg"/><Relationship Id="rId10" Type="http://schemas.openxmlformats.org/officeDocument/2006/relationships/image" Target="../media/image87.jpeg"/><Relationship Id="rId4" Type="http://schemas.openxmlformats.org/officeDocument/2006/relationships/image" Target="../media/image81.jpeg"/><Relationship Id="rId9" Type="http://schemas.openxmlformats.org/officeDocument/2006/relationships/image" Target="../media/image86.jpeg"/><Relationship Id="rId14" Type="http://schemas.openxmlformats.org/officeDocument/2006/relationships/image" Target="../media/image91.jpe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 Id="rId5" Type="http://schemas.openxmlformats.org/officeDocument/2006/relationships/image" Target="../media/image93.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96.png"/><Relationship Id="rId2" Type="http://schemas.openxmlformats.org/officeDocument/2006/relationships/image" Target="../media/image94.png"/><Relationship Id="rId1" Type="http://schemas.openxmlformats.org/officeDocument/2006/relationships/slideLayout" Target="../slideLayouts/slideLayout2.xml"/><Relationship Id="rId6" Type="http://schemas.openxmlformats.org/officeDocument/2006/relationships/image" Target="../media/image95.tiff"/><Relationship Id="rId5" Type="http://schemas.openxmlformats.org/officeDocument/2006/relationships/image" Target="../media/image11.pn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98.png"/><Relationship Id="rId7" Type="http://schemas.openxmlformats.org/officeDocument/2006/relationships/image" Target="../media/image9.jpeg"/><Relationship Id="rId2" Type="http://schemas.openxmlformats.org/officeDocument/2006/relationships/image" Target="../media/image97.png"/><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 Id="rId9" Type="http://schemas.openxmlformats.org/officeDocument/2006/relationships/image" Target="../media/image11.png"/></Relationships>
</file>

<file path=ppt/slides/_rels/slide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21.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2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15.png"/></Relationships>
</file>

<file path=ppt/slides/_rels/slide29.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16.png"/><Relationship Id="rId7" Type="http://schemas.openxmlformats.org/officeDocument/2006/relationships/image" Target="../media/image120.png"/><Relationship Id="rId12"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19.png"/><Relationship Id="rId11" Type="http://schemas.openxmlformats.org/officeDocument/2006/relationships/image" Target="../media/image10.png"/><Relationship Id="rId5" Type="http://schemas.openxmlformats.org/officeDocument/2006/relationships/image" Target="../media/image118.png"/><Relationship Id="rId10" Type="http://schemas.openxmlformats.org/officeDocument/2006/relationships/image" Target="../media/image9.jpeg"/><Relationship Id="rId4" Type="http://schemas.openxmlformats.org/officeDocument/2006/relationships/image" Target="../media/image117.png"/><Relationship Id="rId9" Type="http://schemas.openxmlformats.org/officeDocument/2006/relationships/image" Target="../media/image122.png"/></Relationships>
</file>

<file path=ppt/slides/_rels/slide3.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hyperlink" Target="https://www.ncdc.noaa.gov/billions/"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2.xml"/><Relationship Id="rId4" Type="http://schemas.openxmlformats.org/officeDocument/2006/relationships/image" Target="../media/image125.png"/></Relationships>
</file>

<file path=ppt/slides/_rels/slide3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2.xml"/><Relationship Id="rId5" Type="http://schemas.openxmlformats.org/officeDocument/2006/relationships/image" Target="../media/image129.png"/><Relationship Id="rId4" Type="http://schemas.openxmlformats.org/officeDocument/2006/relationships/image" Target="../media/image128.png"/></Relationships>
</file>

<file path=ppt/slides/_rels/slide32.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33.png"/></Relationships>
</file>

<file path=ppt/slides/_rels/slide34.xml.rels><?xml version="1.0" encoding="UTF-8" standalone="yes"?>
<Relationships xmlns="http://schemas.openxmlformats.org/package/2006/relationships"><Relationship Id="rId3" Type="http://schemas.openxmlformats.org/officeDocument/2006/relationships/image" Target="../media/image135.emf"/><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32.xml"/></Relationships>
</file>

<file path=ppt/slides/_rels/slide36.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33.xml"/><Relationship Id="rId4" Type="http://schemas.openxmlformats.org/officeDocument/2006/relationships/image" Target="../media/image139.png"/></Relationships>
</file>

<file path=ppt/slides/_rels/slide37.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33.xml"/><Relationship Id="rId4" Type="http://schemas.openxmlformats.org/officeDocument/2006/relationships/image" Target="../media/image142.png"/></Relationships>
</file>

<file path=ppt/slides/_rels/slide3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eg"/></Relationships>
</file>

<file path=ppt/slides/_rels/slide39.xml.rels><?xml version="1.0" encoding="UTF-8" standalone="yes"?>
<Relationships xmlns="http://schemas.openxmlformats.org/package/2006/relationships"><Relationship Id="rId8" Type="http://schemas.openxmlformats.org/officeDocument/2006/relationships/image" Target="../media/image146.jpeg"/><Relationship Id="rId3" Type="http://schemas.openxmlformats.org/officeDocument/2006/relationships/image" Target="../media/image144.png"/><Relationship Id="rId7" Type="http://schemas.openxmlformats.org/officeDocument/2006/relationships/image" Target="../media/image145.jpeg"/><Relationship Id="rId2" Type="http://schemas.openxmlformats.org/officeDocument/2006/relationships/image" Target="../media/image143.jpe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44.png"/><Relationship Id="rId7" Type="http://schemas.openxmlformats.org/officeDocument/2006/relationships/image" Target="../media/image11.png"/><Relationship Id="rId2" Type="http://schemas.openxmlformats.org/officeDocument/2006/relationships/image" Target="../media/image143.jpe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147.png"/></Relationships>
</file>

<file path=ppt/slides/_rels/slide41.xml.rels><?xml version="1.0" encoding="UTF-8" standalone="yes"?>
<Relationships xmlns="http://schemas.openxmlformats.org/package/2006/relationships"><Relationship Id="rId8" Type="http://schemas.openxmlformats.org/officeDocument/2006/relationships/image" Target="../media/image151.emf"/><Relationship Id="rId3" Type="http://schemas.openxmlformats.org/officeDocument/2006/relationships/image" Target="../media/image149.gif"/><Relationship Id="rId7" Type="http://schemas.openxmlformats.org/officeDocument/2006/relationships/image" Target="../media/image11.png"/><Relationship Id="rId2" Type="http://schemas.openxmlformats.org/officeDocument/2006/relationships/image" Target="../media/image148.gif"/><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150.gif"/></Relationships>
</file>

<file path=ppt/slides/_rels/slide4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jpeg"/><Relationship Id="rId5" Type="http://schemas.openxmlformats.org/officeDocument/2006/relationships/image" Target="../media/image148.gif"/><Relationship Id="rId4" Type="http://schemas.openxmlformats.org/officeDocument/2006/relationships/image" Target="../media/image152.png"/><Relationship Id="rId9" Type="http://schemas.openxmlformats.org/officeDocument/2006/relationships/image" Target="../media/image150.gif"/></Relationships>
</file>

<file path=ppt/slides/_rels/slide4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53.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4.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2.xml"/><Relationship Id="rId6" Type="http://schemas.openxmlformats.org/officeDocument/2006/relationships/image" Target="../media/image158.png"/><Relationship Id="rId5" Type="http://schemas.openxmlformats.org/officeDocument/2006/relationships/image" Target="../media/image157.png"/><Relationship Id="rId4" Type="http://schemas.openxmlformats.org/officeDocument/2006/relationships/image" Target="../media/image156.png"/></Relationships>
</file>

<file path=ppt/slides/_rels/slide45.xml.rels><?xml version="1.0" encoding="UTF-8" standalone="yes"?>
<Relationships xmlns="http://schemas.openxmlformats.org/package/2006/relationships"><Relationship Id="rId8" Type="http://schemas.openxmlformats.org/officeDocument/2006/relationships/image" Target="../media/image163.png"/><Relationship Id="rId3" Type="http://schemas.openxmlformats.org/officeDocument/2006/relationships/image" Target="../media/image118.png"/><Relationship Id="rId7" Type="http://schemas.openxmlformats.org/officeDocument/2006/relationships/image" Target="../media/image16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61.png"/><Relationship Id="rId11" Type="http://schemas.openxmlformats.org/officeDocument/2006/relationships/image" Target="../media/image166.png"/><Relationship Id="rId5" Type="http://schemas.openxmlformats.org/officeDocument/2006/relationships/image" Target="../media/image160.png"/><Relationship Id="rId10" Type="http://schemas.openxmlformats.org/officeDocument/2006/relationships/image" Target="../media/image165.png"/><Relationship Id="rId4" Type="http://schemas.openxmlformats.org/officeDocument/2006/relationships/image" Target="../media/image159.png"/><Relationship Id="rId9" Type="http://schemas.openxmlformats.org/officeDocument/2006/relationships/image" Target="../media/image164.png"/></Relationships>
</file>

<file path=ppt/slides/_rels/slide46.xml.rels><?xml version="1.0" encoding="UTF-8" standalone="yes"?>
<Relationships xmlns="http://schemas.openxmlformats.org/package/2006/relationships"><Relationship Id="rId8" Type="http://schemas.openxmlformats.org/officeDocument/2006/relationships/image" Target="../media/image172.png"/><Relationship Id="rId3" Type="http://schemas.openxmlformats.org/officeDocument/2006/relationships/image" Target="../media/image167.png"/><Relationship Id="rId7" Type="http://schemas.openxmlformats.org/officeDocument/2006/relationships/image" Target="../media/image17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70.png"/><Relationship Id="rId5" Type="http://schemas.openxmlformats.org/officeDocument/2006/relationships/image" Target="../media/image169.png"/><Relationship Id="rId4" Type="http://schemas.openxmlformats.org/officeDocument/2006/relationships/image" Target="../media/image168.png"/></Relationships>
</file>

<file path=ppt/slides/_rels/slide47.xml.rels><?xml version="1.0" encoding="UTF-8" standalone="yes"?>
<Relationships xmlns="http://schemas.openxmlformats.org/package/2006/relationships"><Relationship Id="rId8" Type="http://schemas.openxmlformats.org/officeDocument/2006/relationships/image" Target="../media/image179.png"/><Relationship Id="rId3" Type="http://schemas.openxmlformats.org/officeDocument/2006/relationships/image" Target="../media/image174.png"/><Relationship Id="rId7" Type="http://schemas.openxmlformats.org/officeDocument/2006/relationships/image" Target="../media/image178.png"/><Relationship Id="rId2" Type="http://schemas.openxmlformats.org/officeDocument/2006/relationships/image" Target="../media/image173.jpg"/><Relationship Id="rId1" Type="http://schemas.openxmlformats.org/officeDocument/2006/relationships/slideLayout" Target="../slideLayouts/slideLayout2.xml"/><Relationship Id="rId6" Type="http://schemas.openxmlformats.org/officeDocument/2006/relationships/image" Target="../media/image177.jpg"/><Relationship Id="rId5" Type="http://schemas.openxmlformats.org/officeDocument/2006/relationships/image" Target="../media/image176.png"/><Relationship Id="rId4" Type="http://schemas.openxmlformats.org/officeDocument/2006/relationships/image" Target="../media/image175.png"/></Relationships>
</file>

<file path=ppt/slides/_rels/slide4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80.gif"/><Relationship Id="rId7" Type="http://schemas.openxmlformats.org/officeDocument/2006/relationships/image" Target="../media/image9.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83.gif"/><Relationship Id="rId5" Type="http://schemas.openxmlformats.org/officeDocument/2006/relationships/image" Target="../media/image182.gif"/><Relationship Id="rId4" Type="http://schemas.openxmlformats.org/officeDocument/2006/relationships/image" Target="../media/image181.gif"/><Relationship Id="rId9" Type="http://schemas.openxmlformats.org/officeDocument/2006/relationships/image" Target="../media/image11.png"/></Relationships>
</file>

<file path=ppt/slides/_rels/slide49.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184.tiff"/><Relationship Id="rId1" Type="http://schemas.openxmlformats.org/officeDocument/2006/relationships/slideLayout" Target="../slideLayouts/slideLayout2.xml"/><Relationship Id="rId6" Type="http://schemas.openxmlformats.org/officeDocument/2006/relationships/image" Target="../media/image188.jpeg"/><Relationship Id="rId5" Type="http://schemas.openxmlformats.org/officeDocument/2006/relationships/image" Target="../media/image187.jpg"/><Relationship Id="rId4" Type="http://schemas.openxmlformats.org/officeDocument/2006/relationships/image" Target="../media/image186.jpg"/></Relationships>
</file>

<file path=ppt/slides/_rels/slide5.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89.jpeg"/><Relationship Id="rId1" Type="http://schemas.openxmlformats.org/officeDocument/2006/relationships/slideLayout" Target="../slideLayouts/slideLayout55.xml"/></Relationships>
</file>

<file path=ppt/slides/_rels/slide51.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44.xml"/></Relationships>
</file>

<file path=ppt/slides/_rels/slide53.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18.xml"/><Relationship Id="rId1" Type="http://schemas.openxmlformats.org/officeDocument/2006/relationships/slideLayout" Target="../slideLayouts/slideLayout44.xml"/><Relationship Id="rId4" Type="http://schemas.openxmlformats.org/officeDocument/2006/relationships/image" Target="../media/image193.png"/></Relationships>
</file>

<file path=ppt/slides/_rels/slide54.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44.xml"/></Relationships>
</file>

<file path=ppt/slides/_rels/slide55.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image" Target="../media/image19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76.jpg"/><Relationship Id="rId1" Type="http://schemas.openxmlformats.org/officeDocument/2006/relationships/slideLayout" Target="../slideLayouts/slideLayout2.xml"/><Relationship Id="rId6" Type="http://schemas.openxmlformats.org/officeDocument/2006/relationships/image" Target="../media/image198.jpe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s://www.ncdc.noaa.gov/billions/" TargetMode="External"/><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0" y="-43136"/>
            <a:ext cx="9144000" cy="62915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rgbClr val="FFFFFF"/>
                </a:solidFill>
                <a:latin typeface="Arial"/>
                <a:ea typeface="ＭＳ Ｐゴシック"/>
              </a:rPr>
              <a:t>U..</a:t>
            </a:r>
          </a:p>
        </p:txBody>
      </p:sp>
      <p:pic>
        <p:nvPicPr>
          <p:cNvPr id="14338" name="Picture 2" descr="mab_vue7c"/>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85800" y="-22225"/>
            <a:ext cx="8401737" cy="6266136"/>
          </a:xfrm>
          <a:prstGeom prst="rect">
            <a:avLst/>
          </a:prstGeom>
          <a:solidFill>
            <a:srgbClr val="D00000"/>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14339" name="Text Box 7"/>
          <p:cNvSpPr txBox="1">
            <a:spLocks noChangeArrowheads="1"/>
          </p:cNvSpPr>
          <p:nvPr/>
        </p:nvSpPr>
        <p:spPr bwMode="auto">
          <a:xfrm>
            <a:off x="7067550" y="-96720"/>
            <a:ext cx="968078"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b="1" dirty="0">
                <a:solidFill>
                  <a:srgbClr val="FFFFFF"/>
                </a:solidFill>
                <a:latin typeface="Calibri" charset="0"/>
              </a:rPr>
              <a:t>Cape</a:t>
            </a:r>
          </a:p>
          <a:p>
            <a:pPr algn="ctr"/>
            <a:r>
              <a:rPr lang="en-US" sz="2000" b="1" dirty="0">
                <a:solidFill>
                  <a:srgbClr val="FFFFFF"/>
                </a:solidFill>
                <a:latin typeface="Calibri" charset="0"/>
              </a:rPr>
              <a:t>Cod</a:t>
            </a:r>
          </a:p>
        </p:txBody>
      </p:sp>
      <p:sp>
        <p:nvSpPr>
          <p:cNvPr id="14340" name="Text Box 8"/>
          <p:cNvSpPr txBox="1">
            <a:spLocks noChangeArrowheads="1"/>
          </p:cNvSpPr>
          <p:nvPr/>
        </p:nvSpPr>
        <p:spPr bwMode="auto">
          <a:xfrm>
            <a:off x="1143000" y="5298195"/>
            <a:ext cx="1095172"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b="1" dirty="0">
                <a:solidFill>
                  <a:srgbClr val="FFFFFF"/>
                </a:solidFill>
                <a:latin typeface="Calibri" charset="0"/>
              </a:rPr>
              <a:t>Cape</a:t>
            </a:r>
          </a:p>
          <a:p>
            <a:pPr algn="ctr"/>
            <a:r>
              <a:rPr lang="en-US" sz="2000" b="1" dirty="0">
                <a:solidFill>
                  <a:srgbClr val="FFFFFF"/>
                </a:solidFill>
                <a:latin typeface="Calibri" charset="0"/>
              </a:rPr>
              <a:t>Hatteras</a:t>
            </a:r>
          </a:p>
        </p:txBody>
      </p:sp>
      <p:sp>
        <p:nvSpPr>
          <p:cNvPr id="14351" name="Text Box 9"/>
          <p:cNvSpPr txBox="1">
            <a:spLocks noChangeArrowheads="1"/>
          </p:cNvSpPr>
          <p:nvPr/>
        </p:nvSpPr>
        <p:spPr bwMode="auto">
          <a:xfrm>
            <a:off x="0" y="-76200"/>
            <a:ext cx="5711156" cy="11387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dirty="0" smtClean="0">
                <a:solidFill>
                  <a:srgbClr val="FFFFFF"/>
                </a:solidFill>
                <a:latin typeface="Calibri" charset="0"/>
              </a:rPr>
              <a:t>Mid-Atlantic Bight (1000 </a:t>
            </a:r>
            <a:r>
              <a:rPr lang="en-US" b="1" dirty="0">
                <a:solidFill>
                  <a:srgbClr val="FFFFFF"/>
                </a:solidFill>
                <a:latin typeface="Calibri" charset="0"/>
              </a:rPr>
              <a:t>km Cape to </a:t>
            </a:r>
            <a:r>
              <a:rPr lang="en-US" b="1" dirty="0" smtClean="0">
                <a:solidFill>
                  <a:srgbClr val="FFFFFF"/>
                </a:solidFill>
                <a:latin typeface="Calibri" charset="0"/>
              </a:rPr>
              <a:t>Cape)</a:t>
            </a:r>
          </a:p>
          <a:p>
            <a:r>
              <a:rPr lang="en-US" b="1" dirty="0" smtClean="0">
                <a:solidFill>
                  <a:srgbClr val="FFFFFF"/>
                </a:solidFill>
                <a:latin typeface="Calibri" charset="0"/>
              </a:rPr>
              <a:t>78 </a:t>
            </a:r>
            <a:r>
              <a:rPr lang="en-US" b="1" dirty="0">
                <a:solidFill>
                  <a:srgbClr val="FFFFFF"/>
                </a:solidFill>
                <a:latin typeface="Calibri" charset="0"/>
              </a:rPr>
              <a:t>Million People (1/4 of U.S.)</a:t>
            </a:r>
          </a:p>
          <a:p>
            <a:endParaRPr lang="en-US" sz="2000" b="1" dirty="0">
              <a:solidFill>
                <a:srgbClr val="FFFFFF"/>
              </a:solidFill>
              <a:latin typeface="Calibri" charset="0"/>
            </a:endParaRPr>
          </a:p>
        </p:txBody>
      </p:sp>
      <p:sp>
        <p:nvSpPr>
          <p:cNvPr id="14353" name="Text Box 3"/>
          <p:cNvSpPr txBox="1">
            <a:spLocks noChangeArrowheads="1"/>
          </p:cNvSpPr>
          <p:nvPr/>
        </p:nvSpPr>
        <p:spPr bwMode="auto">
          <a:xfrm>
            <a:off x="700088" y="350838"/>
            <a:ext cx="1841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b="1">
              <a:solidFill>
                <a:srgbClr val="000000"/>
              </a:solidFill>
              <a:latin typeface="Calibri" charset="0"/>
            </a:endParaRPr>
          </a:p>
        </p:txBody>
      </p:sp>
      <p:sp>
        <p:nvSpPr>
          <p:cNvPr id="14372" name="Freeform 10"/>
          <p:cNvSpPr>
            <a:spLocks/>
          </p:cNvSpPr>
          <p:nvPr/>
        </p:nvSpPr>
        <p:spPr bwMode="auto">
          <a:xfrm>
            <a:off x="4343400" y="1752600"/>
            <a:ext cx="1236663" cy="1608138"/>
          </a:xfrm>
          <a:custGeom>
            <a:avLst/>
            <a:gdLst>
              <a:gd name="T0" fmla="*/ 0 w 1236134"/>
              <a:gd name="T1" fmla="*/ 1607610 h 1608666"/>
              <a:gd name="T2" fmla="*/ 898235 w 1236134"/>
              <a:gd name="T3" fmla="*/ 524589 h 1608666"/>
              <a:gd name="T4" fmla="*/ 1237192 w 1236134"/>
              <a:gd name="T5" fmla="*/ 0 h 1608666"/>
              <a:gd name="T6" fmla="*/ 0 60000 65536"/>
              <a:gd name="T7" fmla="*/ 0 60000 65536"/>
              <a:gd name="T8" fmla="*/ 0 60000 65536"/>
            </a:gdLst>
            <a:ahLst/>
            <a:cxnLst>
              <a:cxn ang="T6">
                <a:pos x="T0" y="T1"/>
              </a:cxn>
              <a:cxn ang="T7">
                <a:pos x="T2" y="T3"/>
              </a:cxn>
              <a:cxn ang="T8">
                <a:pos x="T4" y="T5"/>
              </a:cxn>
            </a:cxnLst>
            <a:rect l="0" t="0" r="r" b="b"/>
            <a:pathLst>
              <a:path w="1236134" h="1608666">
                <a:moveTo>
                  <a:pt x="0" y="1608666"/>
                </a:moveTo>
                <a:cubicBezTo>
                  <a:pt x="345722" y="1200855"/>
                  <a:pt x="691445" y="793044"/>
                  <a:pt x="897467" y="524933"/>
                </a:cubicBezTo>
                <a:cubicBezTo>
                  <a:pt x="1103489" y="256822"/>
                  <a:pt x="1236134" y="0"/>
                  <a:pt x="1236134" y="0"/>
                </a:cubicBez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endParaRPr>
          </a:p>
        </p:txBody>
      </p:sp>
      <p:sp>
        <p:nvSpPr>
          <p:cNvPr id="14373" name="Right Arrow 12"/>
          <p:cNvSpPr>
            <a:spLocks noChangeArrowheads="1"/>
          </p:cNvSpPr>
          <p:nvPr/>
        </p:nvSpPr>
        <p:spPr bwMode="auto">
          <a:xfrm rot="-3248988">
            <a:off x="2235200" y="2687638"/>
            <a:ext cx="1968500" cy="381000"/>
          </a:xfrm>
          <a:prstGeom prst="rightArrow">
            <a:avLst>
              <a:gd name="adj1" fmla="val 50000"/>
              <a:gd name="adj2" fmla="val 50016"/>
            </a:avLst>
          </a:prstGeom>
          <a:noFill/>
          <a:ln w="381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000000"/>
              </a:solidFill>
            </a:endParaRPr>
          </a:p>
        </p:txBody>
      </p:sp>
      <p:sp>
        <p:nvSpPr>
          <p:cNvPr id="14374" name="Right Arrow 53"/>
          <p:cNvSpPr>
            <a:spLocks noChangeArrowheads="1"/>
          </p:cNvSpPr>
          <p:nvPr/>
        </p:nvSpPr>
        <p:spPr bwMode="auto">
          <a:xfrm rot="-8200802">
            <a:off x="4081463" y="2159000"/>
            <a:ext cx="1357312" cy="439738"/>
          </a:xfrm>
          <a:prstGeom prst="rightArrow">
            <a:avLst>
              <a:gd name="adj1" fmla="val 41546"/>
              <a:gd name="adj2" fmla="val 50101"/>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000000"/>
              </a:solidFill>
            </a:endParaRPr>
          </a:p>
        </p:txBody>
      </p:sp>
      <p:sp>
        <p:nvSpPr>
          <p:cNvPr id="14375" name="TextBox 14"/>
          <p:cNvSpPr txBox="1">
            <a:spLocks noChangeArrowheads="1"/>
          </p:cNvSpPr>
          <p:nvPr/>
        </p:nvSpPr>
        <p:spPr bwMode="auto">
          <a:xfrm rot="-3305857">
            <a:off x="2529803" y="2841964"/>
            <a:ext cx="171927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a:solidFill>
                  <a:srgbClr val="FFFFFF"/>
                </a:solidFill>
              </a:rPr>
              <a:t>Irene + 10</a:t>
            </a:r>
          </a:p>
        </p:txBody>
      </p:sp>
      <p:sp>
        <p:nvSpPr>
          <p:cNvPr id="14376" name="TextBox 54"/>
          <p:cNvSpPr txBox="1">
            <a:spLocks noChangeArrowheads="1"/>
          </p:cNvSpPr>
          <p:nvPr/>
        </p:nvSpPr>
        <p:spPr bwMode="auto">
          <a:xfrm rot="2539117">
            <a:off x="4056063" y="2519363"/>
            <a:ext cx="113665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rgbClr val="FFFFFF"/>
                </a:solidFill>
              </a:rPr>
              <a:t>Sandy</a:t>
            </a:r>
          </a:p>
        </p:txBody>
      </p:sp>
      <p:cxnSp>
        <p:nvCxnSpPr>
          <p:cNvPr id="54" name="Straight Connector 53"/>
          <p:cNvCxnSpPr>
            <a:cxnSpLocks noChangeShapeType="1"/>
          </p:cNvCxnSpPr>
          <p:nvPr/>
        </p:nvCxnSpPr>
        <p:spPr bwMode="auto">
          <a:xfrm rot="5400000">
            <a:off x="-990600" y="2400300"/>
            <a:ext cx="4800600" cy="1905000"/>
          </a:xfrm>
          <a:prstGeom prst="line">
            <a:avLst/>
          </a:prstGeom>
          <a:noFill/>
          <a:ln w="38100">
            <a:solidFill>
              <a:schemeClr val="bg1"/>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xmlns="">
                <a:noFill/>
              </a14:hiddenFill>
            </a:ext>
          </a:extLst>
        </p:spPr>
      </p:cxnSp>
      <p:cxnSp>
        <p:nvCxnSpPr>
          <p:cNvPr id="55" name="Straight Connector 54"/>
          <p:cNvCxnSpPr>
            <a:cxnSpLocks noChangeShapeType="1"/>
          </p:cNvCxnSpPr>
          <p:nvPr/>
        </p:nvCxnSpPr>
        <p:spPr bwMode="auto">
          <a:xfrm flipV="1">
            <a:off x="2355850" y="71436"/>
            <a:ext cx="4780766" cy="893765"/>
          </a:xfrm>
          <a:prstGeom prst="line">
            <a:avLst/>
          </a:prstGeom>
          <a:noFill/>
          <a:ln w="38100">
            <a:solidFill>
              <a:schemeClr val="bg1"/>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xmlns="">
                <a:noFill/>
              </a14:hiddenFill>
            </a:ext>
          </a:extLst>
        </p:spPr>
      </p:cxnSp>
      <p:sp>
        <p:nvSpPr>
          <p:cNvPr id="56" name="TextBox 41"/>
          <p:cNvSpPr txBox="1">
            <a:spLocks noChangeArrowheads="1"/>
          </p:cNvSpPr>
          <p:nvPr/>
        </p:nvSpPr>
        <p:spPr bwMode="auto">
          <a:xfrm>
            <a:off x="5103230" y="1617162"/>
            <a:ext cx="4123382" cy="2246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b="1" dirty="0" smtClean="0">
                <a:solidFill>
                  <a:prstClr val="white"/>
                </a:solidFill>
              </a:rPr>
              <a:t>Coastal Ocean </a:t>
            </a:r>
            <a:r>
              <a:rPr lang="en-US" sz="2800" b="1" smtClean="0">
                <a:solidFill>
                  <a:prstClr val="white"/>
                </a:solidFill>
              </a:rPr>
              <a:t>Processes &amp; </a:t>
            </a:r>
            <a:r>
              <a:rPr lang="en-US" sz="2800" b="1" dirty="0" smtClean="0">
                <a:solidFill>
                  <a:prstClr val="white"/>
                </a:solidFill>
              </a:rPr>
              <a:t>Feedback on </a:t>
            </a:r>
            <a:r>
              <a:rPr lang="en-US" sz="2800" b="1" dirty="0" err="1" smtClean="0">
                <a:solidFill>
                  <a:prstClr val="white"/>
                </a:solidFill>
              </a:rPr>
              <a:t>Landfalling</a:t>
            </a:r>
            <a:r>
              <a:rPr lang="en-US" sz="2800" b="1" dirty="0" smtClean="0">
                <a:solidFill>
                  <a:prstClr val="white"/>
                </a:solidFill>
              </a:rPr>
              <a:t> Hurricanes &amp; Typhoons</a:t>
            </a:r>
            <a:endParaRPr lang="en-US" sz="2800" b="1" dirty="0">
              <a:solidFill>
                <a:prstClr val="white"/>
              </a:solidFill>
            </a:endParaRPr>
          </a:p>
        </p:txBody>
      </p:sp>
      <p:sp>
        <p:nvSpPr>
          <p:cNvPr id="59" name="Right Arrow 12"/>
          <p:cNvSpPr>
            <a:spLocks noChangeArrowheads="1"/>
          </p:cNvSpPr>
          <p:nvPr/>
        </p:nvSpPr>
        <p:spPr bwMode="auto">
          <a:xfrm rot="18351012">
            <a:off x="3266762" y="3853145"/>
            <a:ext cx="1968500" cy="381000"/>
          </a:xfrm>
          <a:prstGeom prst="rightArrow">
            <a:avLst>
              <a:gd name="adj1" fmla="val 50000"/>
              <a:gd name="adj2" fmla="val 50016"/>
            </a:avLst>
          </a:prstGeom>
          <a:noFill/>
          <a:ln w="381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a:lstStyle/>
          <a:p>
            <a:pPr eaLnBrk="1" hangingPunct="1"/>
            <a:endParaRPr lang="en-US" sz="1800">
              <a:solidFill>
                <a:prstClr val="black"/>
              </a:solidFill>
              <a:ea typeface="ＭＳ Ｐゴシック" charset="-128"/>
              <a:cs typeface="ＭＳ Ｐゴシック" charset="-128"/>
            </a:endParaRPr>
          </a:p>
        </p:txBody>
      </p:sp>
      <p:sp>
        <p:nvSpPr>
          <p:cNvPr id="60" name="TextBox 14"/>
          <p:cNvSpPr txBox="1">
            <a:spLocks noChangeArrowheads="1"/>
          </p:cNvSpPr>
          <p:nvPr/>
        </p:nvSpPr>
        <p:spPr bwMode="auto">
          <a:xfrm rot="18294143">
            <a:off x="3759015" y="3908671"/>
            <a:ext cx="137499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a:solidFill>
                  <a:prstClr val="white"/>
                </a:solidFill>
              </a:rPr>
              <a:t>Jose</a:t>
            </a:r>
          </a:p>
        </p:txBody>
      </p:sp>
      <p:sp>
        <p:nvSpPr>
          <p:cNvPr id="61" name="TextBox 60"/>
          <p:cNvSpPr txBox="1"/>
          <p:nvPr/>
        </p:nvSpPr>
        <p:spPr>
          <a:xfrm>
            <a:off x="5392939" y="3823478"/>
            <a:ext cx="3679382" cy="2400657"/>
          </a:xfrm>
          <a:prstGeom prst="rect">
            <a:avLst/>
          </a:prstGeom>
          <a:noFill/>
        </p:spPr>
        <p:txBody>
          <a:bodyPr wrap="square" rtlCol="0">
            <a:spAutoFit/>
          </a:bodyPr>
          <a:lstStyle/>
          <a:p>
            <a:pPr algn="ctr" eaLnBrk="1" hangingPunct="1"/>
            <a:r>
              <a:rPr lang="en-US" sz="2000" dirty="0" smtClean="0">
                <a:solidFill>
                  <a:srgbClr val="FFFFFF"/>
                </a:solidFill>
                <a:ea typeface="ＭＳ Ｐゴシック" charset="-128"/>
                <a:cs typeface="ＭＳ Ｐゴシック" charset="-128"/>
              </a:rPr>
              <a:t>Scott </a:t>
            </a:r>
            <a:r>
              <a:rPr lang="en-US" sz="2000" dirty="0">
                <a:solidFill>
                  <a:srgbClr val="FFFFFF"/>
                </a:solidFill>
                <a:ea typeface="ＭＳ Ｐゴシック" charset="-128"/>
                <a:cs typeface="ＭＳ Ｐゴシック" charset="-128"/>
              </a:rPr>
              <a:t>Glenn, </a:t>
            </a:r>
            <a:r>
              <a:rPr lang="en-US" sz="2000" dirty="0" smtClean="0">
                <a:solidFill>
                  <a:srgbClr val="FFFFFF"/>
                </a:solidFill>
                <a:ea typeface="ＭＳ Ｐゴシック" charset="-128"/>
                <a:cs typeface="ＭＳ Ｐゴシック" charset="-128"/>
              </a:rPr>
              <a:t>Travis Miles,</a:t>
            </a:r>
            <a:endParaRPr lang="en-US" sz="2000" dirty="0">
              <a:solidFill>
                <a:srgbClr val="FFFFFF"/>
              </a:solidFill>
              <a:ea typeface="ＭＳ Ｐゴシック" charset="-128"/>
              <a:cs typeface="ＭＳ Ｐゴシック" charset="-128"/>
            </a:endParaRPr>
          </a:p>
          <a:p>
            <a:pPr algn="ctr" eaLnBrk="1" hangingPunct="1"/>
            <a:r>
              <a:rPr lang="en-US" sz="2000" dirty="0" smtClean="0">
                <a:solidFill>
                  <a:srgbClr val="FFFFFF"/>
                </a:solidFill>
                <a:ea typeface="ＭＳ Ｐゴシック" charset="-128"/>
                <a:cs typeface="ＭＳ Ｐゴシック" charset="-128"/>
              </a:rPr>
              <a:t>Maria </a:t>
            </a:r>
            <a:r>
              <a:rPr lang="en-US" sz="2000" dirty="0" err="1" smtClean="0">
                <a:solidFill>
                  <a:srgbClr val="FFFFFF"/>
                </a:solidFill>
                <a:ea typeface="ＭＳ Ｐゴシック" charset="-128"/>
                <a:cs typeface="ＭＳ Ｐゴシック" charset="-128"/>
              </a:rPr>
              <a:t>Aristizabal</a:t>
            </a:r>
            <a:r>
              <a:rPr lang="en-US" sz="2000" dirty="0" smtClean="0">
                <a:solidFill>
                  <a:srgbClr val="FFFFFF"/>
                </a:solidFill>
                <a:ea typeface="ＭＳ Ｐゴシック" charset="-128"/>
                <a:cs typeface="ＭＳ Ｐゴシック" charset="-128"/>
              </a:rPr>
              <a:t>, Joe Brodie, Greg Seroka, Cliff Watkins, Oscar </a:t>
            </a:r>
            <a:r>
              <a:rPr lang="en-US" sz="2000" dirty="0">
                <a:solidFill>
                  <a:srgbClr val="FFFFFF"/>
                </a:solidFill>
                <a:ea typeface="ＭＳ Ｐゴシック" charset="-128"/>
                <a:cs typeface="ＭＳ Ｐゴシック" charset="-128"/>
              </a:rPr>
              <a:t>Schofield, </a:t>
            </a:r>
            <a:r>
              <a:rPr lang="en-US" sz="2000" dirty="0" smtClean="0">
                <a:solidFill>
                  <a:srgbClr val="FFFFFF"/>
                </a:solidFill>
                <a:ea typeface="ＭＳ Ｐゴシック" charset="-128"/>
                <a:cs typeface="ＭＳ Ｐゴシック" charset="-128"/>
              </a:rPr>
              <a:t>Grace Saba,</a:t>
            </a:r>
          </a:p>
          <a:p>
            <a:pPr algn="ctr" eaLnBrk="1" hangingPunct="1"/>
            <a:r>
              <a:rPr lang="en-US" sz="2000" dirty="0" smtClean="0">
                <a:solidFill>
                  <a:srgbClr val="FFFFFF"/>
                </a:solidFill>
                <a:ea typeface="ＭＳ Ｐゴシック" charset="-128"/>
                <a:cs typeface="ＭＳ Ｐゴシック" charset="-128"/>
              </a:rPr>
              <a:t>Josh </a:t>
            </a:r>
            <a:r>
              <a:rPr lang="en-US" sz="2000" dirty="0" err="1" smtClean="0">
                <a:solidFill>
                  <a:srgbClr val="FFFFFF"/>
                </a:solidFill>
                <a:ea typeface="ＭＳ Ｐゴシック" charset="-128"/>
                <a:cs typeface="ＭＳ Ｐゴシック" charset="-128"/>
              </a:rPr>
              <a:t>Kohut</a:t>
            </a:r>
            <a:r>
              <a:rPr lang="en-US" sz="2000" dirty="0" smtClean="0">
                <a:solidFill>
                  <a:srgbClr val="FFFFFF"/>
                </a:solidFill>
                <a:ea typeface="ＭＳ Ｐゴシック" charset="-128"/>
                <a:cs typeface="ＭＳ Ｐゴシック" charset="-128"/>
              </a:rPr>
              <a:t>, Hugh </a:t>
            </a:r>
            <a:r>
              <a:rPr lang="en-US" sz="2000" dirty="0" err="1" smtClean="0">
                <a:solidFill>
                  <a:srgbClr val="FFFFFF"/>
                </a:solidFill>
                <a:ea typeface="ＭＳ Ｐゴシック" charset="-128"/>
                <a:cs typeface="ＭＳ Ｐゴシック" charset="-128"/>
              </a:rPr>
              <a:t>Roarty</a:t>
            </a:r>
            <a:r>
              <a:rPr lang="en-US" sz="2000" dirty="0">
                <a:solidFill>
                  <a:srgbClr val="FFFFFF"/>
                </a:solidFill>
                <a:ea typeface="ＭＳ Ｐゴシック" charset="-128"/>
                <a:cs typeface="ＭＳ Ｐゴシック" charset="-128"/>
              </a:rPr>
              <a:t> </a:t>
            </a:r>
            <a:r>
              <a:rPr lang="en-US" sz="2000" dirty="0" smtClean="0">
                <a:solidFill>
                  <a:srgbClr val="FFFFFF"/>
                </a:solidFill>
                <a:ea typeface="ＭＳ Ｐゴシック" charset="-128"/>
                <a:cs typeface="ＭＳ Ｐゴシック" charset="-128"/>
              </a:rPr>
              <a:t>(Rutgers)</a:t>
            </a:r>
          </a:p>
          <a:p>
            <a:pPr algn="ctr" eaLnBrk="1" hangingPunct="1"/>
            <a:endParaRPr lang="en-US" sz="1000" dirty="0" smtClean="0">
              <a:solidFill>
                <a:srgbClr val="FFFFFF"/>
              </a:solidFill>
              <a:ea typeface="ＭＳ Ｐゴシック" charset="-128"/>
              <a:cs typeface="ＭＳ Ｐゴシック" charset="-128"/>
            </a:endParaRPr>
          </a:p>
          <a:p>
            <a:pPr algn="ctr" eaLnBrk="1" hangingPunct="1"/>
            <a:r>
              <a:rPr lang="en-US" sz="2000" dirty="0" smtClean="0">
                <a:solidFill>
                  <a:srgbClr val="FFFFFF"/>
                </a:solidFill>
                <a:ea typeface="ＭＳ Ｐゴシック" charset="-128"/>
                <a:cs typeface="ＭＳ Ｐゴシック" charset="-128"/>
              </a:rPr>
              <a:t>+ Many More</a:t>
            </a:r>
            <a:endParaRPr lang="en-US" sz="2000" dirty="0">
              <a:solidFill>
                <a:srgbClr val="FFFFFF"/>
              </a:solidFill>
              <a:ea typeface="ＭＳ Ｐゴシック" charset="-128"/>
              <a:cs typeface="ＭＳ Ｐゴシック" charset="-128"/>
            </a:endParaRPr>
          </a:p>
        </p:txBody>
      </p:sp>
      <p:pic>
        <p:nvPicPr>
          <p:cNvPr id="2" name="Picture 1" descr="RU_LOGOTYPE_CMYK.pdf"/>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06751" y="1124224"/>
            <a:ext cx="946150" cy="254570"/>
          </a:xfrm>
          <a:prstGeom prst="rect">
            <a:avLst/>
          </a:prstGeom>
        </p:spPr>
      </p:pic>
      <p:pic>
        <p:nvPicPr>
          <p:cNvPr id="25" name="Picture 24" descr="CinarLogo.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30489" y="2332398"/>
            <a:ext cx="955127" cy="487002"/>
          </a:xfrm>
          <a:prstGeom prst="rect">
            <a:avLst/>
          </a:prstGeom>
        </p:spPr>
      </p:pic>
      <p:pic>
        <p:nvPicPr>
          <p:cNvPr id="26" name="Picture 25" descr="Screen Shot 2016-02-25 at 9.57.48 AM.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19079" y="2146748"/>
            <a:ext cx="954351" cy="185883"/>
          </a:xfrm>
          <a:prstGeom prst="rect">
            <a:avLst/>
          </a:prstGeom>
        </p:spPr>
      </p:pic>
      <p:grpSp>
        <p:nvGrpSpPr>
          <p:cNvPr id="30" name="Group 29"/>
          <p:cNvGrpSpPr/>
          <p:nvPr/>
        </p:nvGrpSpPr>
        <p:grpSpPr>
          <a:xfrm>
            <a:off x="-11615" y="6234591"/>
            <a:ext cx="9155615" cy="628440"/>
            <a:chOff x="-11615" y="6234591"/>
            <a:chExt cx="9155615" cy="628440"/>
          </a:xfrm>
        </p:grpSpPr>
        <p:sp>
          <p:nvSpPr>
            <p:cNvPr id="31" name="Rectangle 30"/>
            <p:cNvSpPr/>
            <p:nvPr/>
          </p:nvSpPr>
          <p:spPr>
            <a:xfrm>
              <a:off x="5398368" y="6234591"/>
              <a:ext cx="3745632" cy="623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777121" y="6243911"/>
              <a:ext cx="2939989" cy="614089"/>
            </a:xfrm>
            <a:prstGeom prst="rect">
              <a:avLst/>
            </a:prstGeom>
          </p:spPr>
        </p:pic>
        <p:pic>
          <p:nvPicPr>
            <p:cNvPr id="33" name="Picture 32"/>
            <p:cNvPicPr>
              <a:picLocks noChangeAspect="1"/>
            </p:cNvPicPr>
            <p:nvPr/>
          </p:nvPicPr>
          <p:blipFill rotWithShape="1">
            <a:blip r:embed="rId8" cstate="print">
              <a:extLst>
                <a:ext uri="{28A0092B-C50C-407E-A947-70E740481C1C}">
                  <a14:useLocalDpi xmlns:a14="http://schemas.microsoft.com/office/drawing/2010/main"/>
                </a:ext>
              </a:extLst>
            </a:blip>
            <a:srcRect l="-1"/>
            <a:stretch/>
          </p:blipFill>
          <p:spPr>
            <a:xfrm>
              <a:off x="-11615" y="6247440"/>
              <a:ext cx="5409983" cy="615591"/>
            </a:xfrm>
            <a:prstGeom prst="rect">
              <a:avLst/>
            </a:prstGeom>
          </p:spPr>
        </p:pic>
        <p:pic>
          <p:nvPicPr>
            <p:cNvPr id="34" name="Picture 33"/>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4668248" y="6261566"/>
              <a:ext cx="540613" cy="557002"/>
            </a:xfrm>
            <a:prstGeom prst="rect">
              <a:avLst/>
            </a:prstGeom>
          </p:spPr>
        </p:pic>
      </p:grpSp>
      <p:pic>
        <p:nvPicPr>
          <p:cNvPr id="29" name="Picture 28"/>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5286" y="3060641"/>
            <a:ext cx="968144" cy="606705"/>
          </a:xfrm>
          <a:prstGeom prst="rect">
            <a:avLst/>
          </a:prstGeom>
        </p:spPr>
      </p:pic>
      <p:pic>
        <p:nvPicPr>
          <p:cNvPr id="35" name="Picture 34" descr="NOAA.png"/>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51640" y="818734"/>
            <a:ext cx="1101767" cy="1101767"/>
          </a:xfrm>
          <a:prstGeom prst="rect">
            <a:avLst/>
          </a:prstGeom>
        </p:spPr>
      </p:pic>
      <p:sp>
        <p:nvSpPr>
          <p:cNvPr id="4" name="TextBox 3"/>
          <p:cNvSpPr txBox="1"/>
          <p:nvPr/>
        </p:nvSpPr>
        <p:spPr>
          <a:xfrm>
            <a:off x="3243104" y="5006584"/>
            <a:ext cx="1675459" cy="461665"/>
          </a:xfrm>
          <a:prstGeom prst="rect">
            <a:avLst/>
          </a:prstGeom>
          <a:noFill/>
        </p:spPr>
        <p:txBody>
          <a:bodyPr wrap="none" rtlCol="0">
            <a:spAutoFit/>
          </a:bodyPr>
          <a:lstStyle/>
          <a:p>
            <a:r>
              <a:rPr lang="en-US" dirty="0" smtClean="0">
                <a:solidFill>
                  <a:schemeClr val="bg1"/>
                </a:solidFill>
              </a:rPr>
              <a:t>Hurricanes</a:t>
            </a:r>
            <a:endParaRPr lang="en-US" dirty="0">
              <a:solidFill>
                <a:schemeClr val="bg1"/>
              </a:solidFill>
            </a:endParaRPr>
          </a:p>
        </p:txBody>
      </p:sp>
    </p:spTree>
    <p:extLst>
      <p:ext uri="{BB962C8B-B14F-4D97-AF65-F5344CB8AC3E}">
        <p14:creationId xmlns:p14="http://schemas.microsoft.com/office/powerpoint/2010/main" val="9573344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375"/>
                                        </p:tgtEl>
                                        <p:attrNameLst>
                                          <p:attrName>style.visibility</p:attrName>
                                        </p:attrNameLst>
                                      </p:cBhvr>
                                      <p:to>
                                        <p:strVal val="visible"/>
                                      </p:to>
                                    </p:set>
                                    <p:anim calcmode="lin" valueType="num">
                                      <p:cBhvr additive="base">
                                        <p:cTn id="7" dur="500" fill="hold"/>
                                        <p:tgtEl>
                                          <p:spTgt spid="14375"/>
                                        </p:tgtEl>
                                        <p:attrNameLst>
                                          <p:attrName>ppt_x</p:attrName>
                                        </p:attrNameLst>
                                      </p:cBhvr>
                                      <p:tavLst>
                                        <p:tav tm="0">
                                          <p:val>
                                            <p:strVal val="#ppt_x"/>
                                          </p:val>
                                        </p:tav>
                                        <p:tav tm="100000">
                                          <p:val>
                                            <p:strVal val="#ppt_x"/>
                                          </p:val>
                                        </p:tav>
                                      </p:tavLst>
                                    </p:anim>
                                    <p:anim calcmode="lin" valueType="num">
                                      <p:cBhvr additive="base">
                                        <p:cTn id="8" dur="500" fill="hold"/>
                                        <p:tgtEl>
                                          <p:spTgt spid="1437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373"/>
                                        </p:tgtEl>
                                        <p:attrNameLst>
                                          <p:attrName>style.visibility</p:attrName>
                                        </p:attrNameLst>
                                      </p:cBhvr>
                                      <p:to>
                                        <p:strVal val="visible"/>
                                      </p:to>
                                    </p:set>
                                    <p:anim calcmode="lin" valueType="num">
                                      <p:cBhvr additive="base">
                                        <p:cTn id="11" dur="500" fill="hold"/>
                                        <p:tgtEl>
                                          <p:spTgt spid="14373"/>
                                        </p:tgtEl>
                                        <p:attrNameLst>
                                          <p:attrName>ppt_x</p:attrName>
                                        </p:attrNameLst>
                                      </p:cBhvr>
                                      <p:tavLst>
                                        <p:tav tm="0">
                                          <p:val>
                                            <p:strVal val="#ppt_x"/>
                                          </p:val>
                                        </p:tav>
                                        <p:tav tm="100000">
                                          <p:val>
                                            <p:strVal val="#ppt_x"/>
                                          </p:val>
                                        </p:tav>
                                      </p:tavLst>
                                    </p:anim>
                                    <p:anim calcmode="lin" valueType="num">
                                      <p:cBhvr additive="base">
                                        <p:cTn id="12" dur="500" fill="hold"/>
                                        <p:tgtEl>
                                          <p:spTgt spid="1437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4376"/>
                                        </p:tgtEl>
                                        <p:attrNameLst>
                                          <p:attrName>style.visibility</p:attrName>
                                        </p:attrNameLst>
                                      </p:cBhvr>
                                      <p:to>
                                        <p:strVal val="visible"/>
                                      </p:to>
                                    </p:set>
                                    <p:anim calcmode="lin" valueType="num">
                                      <p:cBhvr additive="base">
                                        <p:cTn id="15" dur="500" fill="hold"/>
                                        <p:tgtEl>
                                          <p:spTgt spid="14376"/>
                                        </p:tgtEl>
                                        <p:attrNameLst>
                                          <p:attrName>ppt_x</p:attrName>
                                        </p:attrNameLst>
                                      </p:cBhvr>
                                      <p:tavLst>
                                        <p:tav tm="0">
                                          <p:val>
                                            <p:strVal val="#ppt_x"/>
                                          </p:val>
                                        </p:tav>
                                        <p:tav tm="100000">
                                          <p:val>
                                            <p:strVal val="#ppt_x"/>
                                          </p:val>
                                        </p:tav>
                                      </p:tavLst>
                                    </p:anim>
                                    <p:anim calcmode="lin" valueType="num">
                                      <p:cBhvr additive="base">
                                        <p:cTn id="16" dur="500" fill="hold"/>
                                        <p:tgtEl>
                                          <p:spTgt spid="1437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4374"/>
                                        </p:tgtEl>
                                        <p:attrNameLst>
                                          <p:attrName>style.visibility</p:attrName>
                                        </p:attrNameLst>
                                      </p:cBhvr>
                                      <p:to>
                                        <p:strVal val="visible"/>
                                      </p:to>
                                    </p:set>
                                    <p:anim calcmode="lin" valueType="num">
                                      <p:cBhvr additive="base">
                                        <p:cTn id="19" dur="500" fill="hold"/>
                                        <p:tgtEl>
                                          <p:spTgt spid="14374"/>
                                        </p:tgtEl>
                                        <p:attrNameLst>
                                          <p:attrName>ppt_x</p:attrName>
                                        </p:attrNameLst>
                                      </p:cBhvr>
                                      <p:tavLst>
                                        <p:tav tm="0">
                                          <p:val>
                                            <p:strVal val="#ppt_x"/>
                                          </p:val>
                                        </p:tav>
                                        <p:tav tm="100000">
                                          <p:val>
                                            <p:strVal val="#ppt_x"/>
                                          </p:val>
                                        </p:tav>
                                      </p:tavLst>
                                    </p:anim>
                                    <p:anim calcmode="lin" valueType="num">
                                      <p:cBhvr additive="base">
                                        <p:cTn id="20" dur="500" fill="hold"/>
                                        <p:tgtEl>
                                          <p:spTgt spid="1437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59"/>
                                        </p:tgtEl>
                                        <p:attrNameLst>
                                          <p:attrName>style.visibility</p:attrName>
                                        </p:attrNameLst>
                                      </p:cBhvr>
                                      <p:to>
                                        <p:strVal val="visible"/>
                                      </p:to>
                                    </p:set>
                                    <p:anim calcmode="lin" valueType="num">
                                      <p:cBhvr additive="base">
                                        <p:cTn id="23" dur="500" fill="hold"/>
                                        <p:tgtEl>
                                          <p:spTgt spid="59"/>
                                        </p:tgtEl>
                                        <p:attrNameLst>
                                          <p:attrName>ppt_x</p:attrName>
                                        </p:attrNameLst>
                                      </p:cBhvr>
                                      <p:tavLst>
                                        <p:tav tm="0">
                                          <p:val>
                                            <p:strVal val="#ppt_x"/>
                                          </p:val>
                                        </p:tav>
                                        <p:tav tm="100000">
                                          <p:val>
                                            <p:strVal val="#ppt_x"/>
                                          </p:val>
                                        </p:tav>
                                      </p:tavLst>
                                    </p:anim>
                                    <p:anim calcmode="lin" valueType="num">
                                      <p:cBhvr additive="base">
                                        <p:cTn id="24" dur="500" fill="hold"/>
                                        <p:tgtEl>
                                          <p:spTgt spid="59"/>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60"/>
                                        </p:tgtEl>
                                        <p:attrNameLst>
                                          <p:attrName>style.visibility</p:attrName>
                                        </p:attrNameLst>
                                      </p:cBhvr>
                                      <p:to>
                                        <p:strVal val="visible"/>
                                      </p:to>
                                    </p:set>
                                    <p:anim calcmode="lin" valueType="num">
                                      <p:cBhvr additive="base">
                                        <p:cTn id="27" dur="500" fill="hold"/>
                                        <p:tgtEl>
                                          <p:spTgt spid="60"/>
                                        </p:tgtEl>
                                        <p:attrNameLst>
                                          <p:attrName>ppt_x</p:attrName>
                                        </p:attrNameLst>
                                      </p:cBhvr>
                                      <p:tavLst>
                                        <p:tav tm="0">
                                          <p:val>
                                            <p:strVal val="#ppt_x"/>
                                          </p:val>
                                        </p:tav>
                                        <p:tav tm="100000">
                                          <p:val>
                                            <p:strVal val="#ppt_x"/>
                                          </p:val>
                                        </p:tav>
                                      </p:tavLst>
                                    </p:anim>
                                    <p:anim calcmode="lin" valueType="num">
                                      <p:cBhvr additive="base">
                                        <p:cTn id="28" dur="500" fill="hold"/>
                                        <p:tgtEl>
                                          <p:spTgt spid="60"/>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73" grpId="0" animBg="1"/>
      <p:bldP spid="14374" grpId="0" animBg="1"/>
      <p:bldP spid="14375" grpId="0"/>
      <p:bldP spid="14376" grpId="0"/>
      <p:bldP spid="59" grpId="0" animBg="1"/>
      <p:bldP spid="60" grpId="0"/>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2754" y="148857"/>
            <a:ext cx="9081246" cy="6084354"/>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816614" y="148857"/>
            <a:ext cx="4327386" cy="6084354"/>
          </a:xfrm>
          <a:prstGeom prst="rect">
            <a:avLst/>
          </a:prstGeom>
        </p:spPr>
      </p:pic>
      <p:sp>
        <p:nvSpPr>
          <p:cNvPr id="6" name="Rectangle 5"/>
          <p:cNvSpPr/>
          <p:nvPr/>
        </p:nvSpPr>
        <p:spPr>
          <a:xfrm>
            <a:off x="-27536" y="6233211"/>
            <a:ext cx="2138599" cy="338554"/>
          </a:xfrm>
          <a:prstGeom prst="rect">
            <a:avLst/>
          </a:prstGeom>
        </p:spPr>
        <p:txBody>
          <a:bodyPr wrap="none">
            <a:spAutoFit/>
          </a:bodyPr>
          <a:lstStyle/>
          <a:p>
            <a:pPr eaLnBrk="1" fontAlgn="auto" hangingPunct="1">
              <a:spcBef>
                <a:spcPts val="0"/>
              </a:spcBef>
              <a:spcAft>
                <a:spcPts val="0"/>
              </a:spcAft>
            </a:pPr>
            <a:r>
              <a:rPr lang="en-US" sz="1600" cap="all" dirty="0">
                <a:solidFill>
                  <a:prstClr val="black"/>
                </a:solidFill>
                <a:latin typeface="foundation-sans-bold" charset="0"/>
                <a:ea typeface=""/>
                <a:cs typeface=""/>
              </a:rPr>
              <a:t> AP PHOTO/MEL EVANS</a:t>
            </a:r>
            <a:endParaRPr lang="en-US" sz="1600" dirty="0">
              <a:solidFill>
                <a:prstClr val="black"/>
              </a:solidFill>
              <a:latin typeface="Calibri" panose="020F0502020204030204"/>
              <a:ea typeface=""/>
              <a:cs typeface=""/>
            </a:endParaRPr>
          </a:p>
        </p:txBody>
      </p:sp>
    </p:spTree>
    <p:extLst>
      <p:ext uri="{BB962C8B-B14F-4D97-AF65-F5344CB8AC3E}">
        <p14:creationId xmlns:p14="http://schemas.microsoft.com/office/powerpoint/2010/main" val="106015354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3" descr="Macintosh HD:Users:new_user:Desktop:irenenew.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5494338" cy="370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10" name="Picture 4" descr="Macintosh HD:Users:new_user:Desktop:sandy1029c_clouds.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57600" y="2590800"/>
            <a:ext cx="5486400" cy="3649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11" name="TextBox 5"/>
          <p:cNvSpPr txBox="1">
            <a:spLocks noChangeArrowheads="1"/>
          </p:cNvSpPr>
          <p:nvPr/>
        </p:nvSpPr>
        <p:spPr bwMode="auto">
          <a:xfrm>
            <a:off x="5382826" y="0"/>
            <a:ext cx="3658374" cy="25545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en-US" b="1" dirty="0">
                <a:solidFill>
                  <a:srgbClr val="000000"/>
                </a:solidFill>
              </a:rPr>
              <a:t>Hurricane Irene</a:t>
            </a:r>
          </a:p>
          <a:p>
            <a:pPr algn="ctr" defTabSz="457200" fontAlgn="auto">
              <a:spcBef>
                <a:spcPts val="0"/>
              </a:spcBef>
              <a:spcAft>
                <a:spcPts val="0"/>
              </a:spcAft>
            </a:pPr>
            <a:r>
              <a:rPr lang="en-US" dirty="0">
                <a:solidFill>
                  <a:srgbClr val="000000"/>
                </a:solidFill>
              </a:rPr>
              <a:t>August </a:t>
            </a:r>
            <a:r>
              <a:rPr lang="en-US" dirty="0" smtClean="0">
                <a:solidFill>
                  <a:srgbClr val="000000"/>
                </a:solidFill>
              </a:rPr>
              <a:t>28, </a:t>
            </a:r>
            <a:r>
              <a:rPr lang="en-US" dirty="0">
                <a:solidFill>
                  <a:srgbClr val="000000"/>
                </a:solidFill>
              </a:rPr>
              <a:t>2011</a:t>
            </a:r>
          </a:p>
          <a:p>
            <a:pPr algn="ctr" defTabSz="457200" fontAlgn="auto">
              <a:spcBef>
                <a:spcPts val="0"/>
              </a:spcBef>
              <a:spcAft>
                <a:spcPts val="0"/>
              </a:spcAft>
            </a:pPr>
            <a:endParaRPr lang="en-US" sz="800" dirty="0">
              <a:solidFill>
                <a:srgbClr val="000000"/>
              </a:solidFill>
            </a:endParaRPr>
          </a:p>
          <a:p>
            <a:pPr algn="ctr" defTabSz="457200" fontAlgn="auto">
              <a:spcBef>
                <a:spcPts val="0"/>
              </a:spcBef>
              <a:spcAft>
                <a:spcPts val="0"/>
              </a:spcAft>
            </a:pPr>
            <a:r>
              <a:rPr lang="en-US" dirty="0" smtClean="0">
                <a:solidFill>
                  <a:srgbClr val="000000"/>
                </a:solidFill>
              </a:rPr>
              <a:t>NOAA/NHC </a:t>
            </a:r>
            <a:r>
              <a:rPr lang="en-US" dirty="0">
                <a:solidFill>
                  <a:srgbClr val="000000"/>
                </a:solidFill>
              </a:rPr>
              <a:t>Damage: </a:t>
            </a:r>
          </a:p>
          <a:p>
            <a:pPr algn="ctr" defTabSz="457200" fontAlgn="auto">
              <a:spcBef>
                <a:spcPts val="0"/>
              </a:spcBef>
              <a:spcAft>
                <a:spcPts val="0"/>
              </a:spcAft>
            </a:pPr>
            <a:r>
              <a:rPr lang="en-US" dirty="0" smtClean="0">
                <a:solidFill>
                  <a:srgbClr val="000000"/>
                </a:solidFill>
              </a:rPr>
              <a:t> &gt;$15 Billion, #14.</a:t>
            </a:r>
            <a:endParaRPr lang="en-US" dirty="0">
              <a:solidFill>
                <a:srgbClr val="000000"/>
              </a:solidFill>
            </a:endParaRPr>
          </a:p>
          <a:p>
            <a:pPr algn="ctr" defTabSz="457200" fontAlgn="auto">
              <a:spcBef>
                <a:spcPts val="0"/>
              </a:spcBef>
              <a:spcAft>
                <a:spcPts val="0"/>
              </a:spcAft>
            </a:pPr>
            <a:endParaRPr lang="en-US" sz="800" dirty="0">
              <a:solidFill>
                <a:srgbClr val="000000"/>
              </a:solidFill>
            </a:endParaRPr>
          </a:p>
          <a:p>
            <a:pPr algn="ctr" defTabSz="457200" fontAlgn="auto">
              <a:spcBef>
                <a:spcPts val="0"/>
              </a:spcBef>
              <a:spcAft>
                <a:spcPts val="0"/>
              </a:spcAft>
            </a:pPr>
            <a:r>
              <a:rPr lang="en-US" dirty="0">
                <a:solidFill>
                  <a:srgbClr val="000000"/>
                </a:solidFill>
              </a:rPr>
              <a:t>Track Accurate;</a:t>
            </a:r>
          </a:p>
          <a:p>
            <a:pPr algn="ctr" defTabSz="457200" fontAlgn="auto">
              <a:spcBef>
                <a:spcPts val="0"/>
              </a:spcBef>
              <a:spcAft>
                <a:spcPts val="0"/>
              </a:spcAft>
            </a:pPr>
            <a:r>
              <a:rPr lang="en-US" dirty="0">
                <a:solidFill>
                  <a:srgbClr val="000000"/>
                </a:solidFill>
              </a:rPr>
              <a:t>Intensity Over-predicted.</a:t>
            </a:r>
          </a:p>
        </p:txBody>
      </p:sp>
      <p:sp>
        <p:nvSpPr>
          <p:cNvPr id="17412" name="TextBox 6"/>
          <p:cNvSpPr txBox="1">
            <a:spLocks noChangeArrowheads="1"/>
          </p:cNvSpPr>
          <p:nvPr/>
        </p:nvSpPr>
        <p:spPr bwMode="auto">
          <a:xfrm>
            <a:off x="0" y="3733800"/>
            <a:ext cx="3810000" cy="25545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en-US" b="1" dirty="0">
                <a:solidFill>
                  <a:prstClr val="black"/>
                </a:solidFill>
              </a:rPr>
              <a:t>Hurricane Sandy</a:t>
            </a:r>
          </a:p>
          <a:p>
            <a:pPr algn="ctr" defTabSz="457200" fontAlgn="auto">
              <a:spcBef>
                <a:spcPts val="0"/>
              </a:spcBef>
              <a:spcAft>
                <a:spcPts val="0"/>
              </a:spcAft>
            </a:pPr>
            <a:r>
              <a:rPr lang="en-US" dirty="0">
                <a:solidFill>
                  <a:srgbClr val="000000"/>
                </a:solidFill>
              </a:rPr>
              <a:t>October 29, 2012</a:t>
            </a:r>
          </a:p>
          <a:p>
            <a:pPr algn="ctr" defTabSz="457200" fontAlgn="auto">
              <a:spcBef>
                <a:spcPts val="0"/>
              </a:spcBef>
              <a:spcAft>
                <a:spcPts val="0"/>
              </a:spcAft>
            </a:pPr>
            <a:endParaRPr lang="en-US" sz="800" dirty="0">
              <a:solidFill>
                <a:srgbClr val="000000"/>
              </a:solidFill>
            </a:endParaRPr>
          </a:p>
          <a:p>
            <a:pPr algn="ctr" defTabSz="457200" fontAlgn="auto">
              <a:spcBef>
                <a:spcPts val="0"/>
              </a:spcBef>
              <a:spcAft>
                <a:spcPts val="0"/>
              </a:spcAft>
            </a:pPr>
            <a:r>
              <a:rPr lang="en-US" dirty="0" smtClean="0">
                <a:solidFill>
                  <a:srgbClr val="000000"/>
                </a:solidFill>
              </a:rPr>
              <a:t>NOAA/NHC </a:t>
            </a:r>
            <a:r>
              <a:rPr lang="en-US" dirty="0">
                <a:solidFill>
                  <a:srgbClr val="000000"/>
                </a:solidFill>
              </a:rPr>
              <a:t>Damage: </a:t>
            </a:r>
          </a:p>
          <a:p>
            <a:pPr algn="ctr" defTabSz="457200" fontAlgn="auto">
              <a:spcBef>
                <a:spcPts val="0"/>
              </a:spcBef>
              <a:spcAft>
                <a:spcPts val="0"/>
              </a:spcAft>
            </a:pPr>
            <a:r>
              <a:rPr lang="en-US" dirty="0" smtClean="0">
                <a:solidFill>
                  <a:srgbClr val="000000"/>
                </a:solidFill>
              </a:rPr>
              <a:t> &gt;$72 Billion, #4.</a:t>
            </a:r>
            <a:endParaRPr lang="en-US" dirty="0">
              <a:solidFill>
                <a:srgbClr val="000000"/>
              </a:solidFill>
            </a:endParaRPr>
          </a:p>
          <a:p>
            <a:pPr algn="ctr" defTabSz="457200" fontAlgn="auto">
              <a:spcBef>
                <a:spcPts val="0"/>
              </a:spcBef>
              <a:spcAft>
                <a:spcPts val="0"/>
              </a:spcAft>
            </a:pPr>
            <a:endParaRPr lang="en-US" sz="800" dirty="0">
              <a:solidFill>
                <a:srgbClr val="000000"/>
              </a:solidFill>
            </a:endParaRPr>
          </a:p>
          <a:p>
            <a:pPr algn="ctr" defTabSz="457200" fontAlgn="auto">
              <a:spcBef>
                <a:spcPts val="0"/>
              </a:spcBef>
              <a:spcAft>
                <a:spcPts val="0"/>
              </a:spcAft>
            </a:pPr>
            <a:r>
              <a:rPr lang="en-US" dirty="0">
                <a:solidFill>
                  <a:srgbClr val="000000"/>
                </a:solidFill>
              </a:rPr>
              <a:t>Track </a:t>
            </a:r>
            <a:r>
              <a:rPr lang="en-US" dirty="0" smtClean="0">
                <a:solidFill>
                  <a:srgbClr val="000000"/>
                </a:solidFill>
              </a:rPr>
              <a:t>Accurate;</a:t>
            </a:r>
            <a:endParaRPr lang="en-US" dirty="0">
              <a:solidFill>
                <a:srgbClr val="000000"/>
              </a:solidFill>
            </a:endParaRPr>
          </a:p>
          <a:p>
            <a:pPr algn="ctr" defTabSz="457200" fontAlgn="auto">
              <a:spcBef>
                <a:spcPts val="0"/>
              </a:spcBef>
              <a:spcAft>
                <a:spcPts val="0"/>
              </a:spcAft>
            </a:pPr>
            <a:r>
              <a:rPr lang="en-US" dirty="0" smtClean="0">
                <a:solidFill>
                  <a:srgbClr val="000000"/>
                </a:solidFill>
              </a:rPr>
              <a:t>Surge </a:t>
            </a:r>
            <a:r>
              <a:rPr lang="en-US" dirty="0">
                <a:solidFill>
                  <a:srgbClr val="000000"/>
                </a:solidFill>
              </a:rPr>
              <a:t>Under-predicted.</a:t>
            </a:r>
          </a:p>
        </p:txBody>
      </p:sp>
      <p:sp>
        <p:nvSpPr>
          <p:cNvPr id="17413" name="Left Arrow 4"/>
          <p:cNvSpPr>
            <a:spLocks noChangeArrowheads="1"/>
          </p:cNvSpPr>
          <p:nvPr/>
        </p:nvSpPr>
        <p:spPr bwMode="auto">
          <a:xfrm>
            <a:off x="5486400" y="152400"/>
            <a:ext cx="457200" cy="533400"/>
          </a:xfrm>
          <a:prstGeom prst="leftArrow">
            <a:avLst>
              <a:gd name="adj1" fmla="val 50000"/>
              <a:gd name="adj2" fmla="val 50000"/>
            </a:avLst>
          </a:prstGeom>
          <a:solidFill>
            <a:schemeClr val="accent1"/>
          </a:solidFill>
          <a:ln w="9525">
            <a:solidFill>
              <a:schemeClr val="tx1"/>
            </a:solidFill>
            <a:round/>
            <a:headEnd/>
            <a:tailEnd/>
          </a:ln>
        </p:spPr>
        <p:txBody>
          <a:bodyPr/>
          <a:lstStyle/>
          <a:p>
            <a:pPr defTabSz="457200" fontAlgn="auto">
              <a:spcBef>
                <a:spcPts val="0"/>
              </a:spcBef>
              <a:spcAft>
                <a:spcPts val="0"/>
              </a:spcAft>
            </a:pPr>
            <a:endParaRPr lang="en-US">
              <a:solidFill>
                <a:srgbClr val="000000"/>
              </a:solidFill>
              <a:latin typeface="Calibri"/>
            </a:endParaRPr>
          </a:p>
        </p:txBody>
      </p:sp>
      <p:sp>
        <p:nvSpPr>
          <p:cNvPr id="17414" name="Left Arrow 9"/>
          <p:cNvSpPr>
            <a:spLocks noChangeArrowheads="1"/>
          </p:cNvSpPr>
          <p:nvPr/>
        </p:nvSpPr>
        <p:spPr bwMode="auto">
          <a:xfrm flipH="1">
            <a:off x="3200400" y="3886200"/>
            <a:ext cx="457200" cy="533400"/>
          </a:xfrm>
          <a:prstGeom prst="leftArrow">
            <a:avLst>
              <a:gd name="adj1" fmla="val 50000"/>
              <a:gd name="adj2" fmla="val 50000"/>
            </a:avLst>
          </a:prstGeom>
          <a:solidFill>
            <a:schemeClr val="accent1"/>
          </a:solidFill>
          <a:ln w="9525">
            <a:solidFill>
              <a:schemeClr val="tx1"/>
            </a:solidFill>
            <a:round/>
            <a:headEnd/>
            <a:tailEnd/>
          </a:ln>
        </p:spPr>
        <p:txBody>
          <a:bodyPr/>
          <a:lstStyle/>
          <a:p>
            <a:pPr defTabSz="457200" fontAlgn="auto">
              <a:spcBef>
                <a:spcPts val="0"/>
              </a:spcBef>
              <a:spcAft>
                <a:spcPts val="0"/>
              </a:spcAft>
            </a:pPr>
            <a:endParaRPr lang="en-US">
              <a:solidFill>
                <a:srgbClr val="000000"/>
              </a:solidFill>
              <a:latin typeface="Calibri"/>
            </a:endParaRPr>
          </a:p>
        </p:txBody>
      </p:sp>
      <p:sp>
        <p:nvSpPr>
          <p:cNvPr id="9" name="TextBox 8"/>
          <p:cNvSpPr txBox="1"/>
          <p:nvPr/>
        </p:nvSpPr>
        <p:spPr>
          <a:xfrm>
            <a:off x="3550989" y="1676350"/>
            <a:ext cx="1922711" cy="923330"/>
          </a:xfrm>
          <a:prstGeom prst="rect">
            <a:avLst/>
          </a:prstGeom>
          <a:solidFill>
            <a:srgbClr val="C4BD97">
              <a:alpha val="50000"/>
            </a:srgbClr>
          </a:solidFill>
        </p:spPr>
        <p:txBody>
          <a:bodyPr wrap="square" rtlCol="0">
            <a:spAutoFit/>
          </a:bodyPr>
          <a:lstStyle/>
          <a:p>
            <a:pPr defTabSz="457200" eaLnBrk="1" fontAlgn="auto" hangingPunct="1">
              <a:spcBef>
                <a:spcPts val="0"/>
              </a:spcBef>
              <a:spcAft>
                <a:spcPts val="0"/>
              </a:spcAft>
            </a:pPr>
            <a:r>
              <a:rPr lang="en-US" sz="1800" dirty="0" smtClean="0">
                <a:solidFill>
                  <a:prstClr val="white"/>
                </a:solidFill>
                <a:latin typeface="Calibri"/>
                <a:ea typeface=""/>
                <a:cs typeface=""/>
              </a:rPr>
              <a:t>Avila &amp; </a:t>
            </a:r>
            <a:r>
              <a:rPr lang="en-US" sz="1800" dirty="0" err="1" smtClean="0">
                <a:solidFill>
                  <a:prstClr val="white"/>
                </a:solidFill>
                <a:latin typeface="Calibri"/>
                <a:ea typeface=""/>
                <a:cs typeface=""/>
              </a:rPr>
              <a:t>Cangialosi</a:t>
            </a:r>
            <a:r>
              <a:rPr lang="en-US" sz="1800" dirty="0" smtClean="0">
                <a:solidFill>
                  <a:prstClr val="white"/>
                </a:solidFill>
                <a:latin typeface="Calibri"/>
                <a:ea typeface=""/>
                <a:cs typeface=""/>
              </a:rPr>
              <a:t>, 2012, </a:t>
            </a:r>
            <a:r>
              <a:rPr lang="en-US" sz="1800" i="1" dirty="0" smtClean="0">
                <a:solidFill>
                  <a:prstClr val="white"/>
                </a:solidFill>
                <a:latin typeface="Calibri"/>
                <a:ea typeface=""/>
                <a:cs typeface=""/>
              </a:rPr>
              <a:t>Tropical Cyclone Report</a:t>
            </a:r>
            <a:r>
              <a:rPr lang="en-US" sz="1800" dirty="0" smtClean="0">
                <a:solidFill>
                  <a:prstClr val="white"/>
                </a:solidFill>
                <a:latin typeface="Calibri"/>
                <a:ea typeface=""/>
                <a:cs typeface=""/>
              </a:rPr>
              <a:t> </a:t>
            </a:r>
          </a:p>
        </p:txBody>
      </p:sp>
      <p:sp>
        <p:nvSpPr>
          <p:cNvPr id="10" name="TextBox 9"/>
          <p:cNvSpPr txBox="1"/>
          <p:nvPr/>
        </p:nvSpPr>
        <p:spPr>
          <a:xfrm>
            <a:off x="3657600" y="5593844"/>
            <a:ext cx="3657600" cy="646331"/>
          </a:xfrm>
          <a:prstGeom prst="rect">
            <a:avLst/>
          </a:prstGeom>
          <a:solidFill>
            <a:srgbClr val="C4BD97">
              <a:alpha val="67000"/>
            </a:srgbClr>
          </a:solidFill>
        </p:spPr>
        <p:txBody>
          <a:bodyPr wrap="square" rtlCol="0">
            <a:spAutoFit/>
          </a:bodyPr>
          <a:lstStyle/>
          <a:p>
            <a:pPr defTabSz="457200" eaLnBrk="1" fontAlgn="auto" hangingPunct="1">
              <a:spcBef>
                <a:spcPts val="0"/>
              </a:spcBef>
              <a:spcAft>
                <a:spcPts val="0"/>
              </a:spcAft>
            </a:pPr>
            <a:r>
              <a:rPr lang="en-US" sz="1800" dirty="0" smtClean="0">
                <a:solidFill>
                  <a:prstClr val="white"/>
                </a:solidFill>
                <a:latin typeface="Calibri"/>
                <a:ea typeface=""/>
                <a:cs typeface=""/>
              </a:rPr>
              <a:t>Georgas et al., 2014,  </a:t>
            </a:r>
            <a:r>
              <a:rPr lang="en-US" sz="1800" i="1" dirty="0" smtClean="0">
                <a:solidFill>
                  <a:prstClr val="white"/>
                </a:solidFill>
                <a:latin typeface="Calibri"/>
                <a:ea typeface=""/>
                <a:cs typeface=""/>
              </a:rPr>
              <a:t>J. of </a:t>
            </a:r>
            <a:r>
              <a:rPr lang="en-US" sz="1800" i="1" dirty="0" err="1" smtClean="0">
                <a:solidFill>
                  <a:prstClr val="white"/>
                </a:solidFill>
                <a:latin typeface="Calibri"/>
                <a:ea typeface=""/>
                <a:cs typeface=""/>
              </a:rPr>
              <a:t>Extr</a:t>
            </a:r>
            <a:r>
              <a:rPr lang="en-US" sz="1800" i="1" dirty="0" smtClean="0">
                <a:solidFill>
                  <a:prstClr val="white"/>
                </a:solidFill>
                <a:latin typeface="Calibri"/>
                <a:ea typeface=""/>
                <a:cs typeface=""/>
              </a:rPr>
              <a:t>. Even.</a:t>
            </a:r>
            <a:r>
              <a:rPr lang="en-US" sz="1800" dirty="0" smtClean="0">
                <a:solidFill>
                  <a:prstClr val="white"/>
                </a:solidFill>
                <a:latin typeface="Calibri"/>
                <a:ea typeface=""/>
                <a:cs typeface=""/>
              </a:rPr>
              <a:t> </a:t>
            </a:r>
            <a:endParaRPr lang="en-US" sz="800" dirty="0">
              <a:solidFill>
                <a:prstClr val="white"/>
              </a:solidFill>
              <a:latin typeface="Calibri"/>
              <a:ea typeface=""/>
              <a:cs typeface=""/>
            </a:endParaRPr>
          </a:p>
          <a:p>
            <a:pPr defTabSz="457200" eaLnBrk="1" fontAlgn="auto" hangingPunct="1">
              <a:spcBef>
                <a:spcPts val="0"/>
              </a:spcBef>
              <a:spcAft>
                <a:spcPts val="0"/>
              </a:spcAft>
            </a:pPr>
            <a:r>
              <a:rPr lang="en-US" sz="1800" dirty="0" err="1" smtClean="0">
                <a:solidFill>
                  <a:prstClr val="white"/>
                </a:solidFill>
                <a:latin typeface="Calibri"/>
                <a:ea typeface=""/>
                <a:cs typeface=""/>
              </a:rPr>
              <a:t>Colle</a:t>
            </a:r>
            <a:r>
              <a:rPr lang="en-US" sz="1800" dirty="0" smtClean="0">
                <a:solidFill>
                  <a:prstClr val="white"/>
                </a:solidFill>
                <a:latin typeface="Calibri"/>
                <a:ea typeface=""/>
                <a:cs typeface=""/>
              </a:rPr>
              <a:t> et al., 2015, </a:t>
            </a:r>
            <a:r>
              <a:rPr lang="en-US" sz="1800" i="1" dirty="0" smtClean="0">
                <a:solidFill>
                  <a:prstClr val="white"/>
                </a:solidFill>
                <a:latin typeface="Calibri"/>
                <a:ea typeface=""/>
                <a:cs typeface=""/>
              </a:rPr>
              <a:t>J. Mar. Sci. &amp; Engr.</a:t>
            </a:r>
          </a:p>
        </p:txBody>
      </p:sp>
      <p:grpSp>
        <p:nvGrpSpPr>
          <p:cNvPr id="11" name="Group 10"/>
          <p:cNvGrpSpPr/>
          <p:nvPr/>
        </p:nvGrpSpPr>
        <p:grpSpPr>
          <a:xfrm>
            <a:off x="-11615" y="6234591"/>
            <a:ext cx="9155615" cy="628440"/>
            <a:chOff x="-11615" y="6234591"/>
            <a:chExt cx="9155615" cy="628440"/>
          </a:xfrm>
        </p:grpSpPr>
        <p:sp>
          <p:nvSpPr>
            <p:cNvPr id="12" name="Rectangle 11"/>
            <p:cNvSpPr/>
            <p:nvPr/>
          </p:nvSpPr>
          <p:spPr>
            <a:xfrm>
              <a:off x="5398368" y="6234591"/>
              <a:ext cx="3745632" cy="623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3" name="Picture 1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777121" y="6243911"/>
              <a:ext cx="2939989" cy="614089"/>
            </a:xfrm>
            <a:prstGeom prst="rect">
              <a:avLst/>
            </a:prstGeom>
          </p:spPr>
        </p:pic>
        <p:pic>
          <p:nvPicPr>
            <p:cNvPr id="14" name="Picture 13"/>
            <p:cNvPicPr>
              <a:picLocks noChangeAspect="1"/>
            </p:cNvPicPr>
            <p:nvPr/>
          </p:nvPicPr>
          <p:blipFill rotWithShape="1">
            <a:blip r:embed="rId5" cstate="print">
              <a:extLst>
                <a:ext uri="{28A0092B-C50C-407E-A947-70E740481C1C}">
                  <a14:useLocalDpi xmlns:a14="http://schemas.microsoft.com/office/drawing/2010/main"/>
                </a:ext>
              </a:extLst>
            </a:blip>
            <a:srcRect l="-1"/>
            <a:stretch/>
          </p:blipFill>
          <p:spPr>
            <a:xfrm>
              <a:off x="-11615" y="6247440"/>
              <a:ext cx="5409983" cy="615591"/>
            </a:xfrm>
            <a:prstGeom prst="rect">
              <a:avLst/>
            </a:prstGeom>
          </p:spPr>
        </p:pic>
        <p:pic>
          <p:nvPicPr>
            <p:cNvPr id="15" name="Picture 14"/>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668248" y="6261566"/>
              <a:ext cx="540613" cy="557002"/>
            </a:xfrm>
            <a:prstGeom prst="rect">
              <a:avLst/>
            </a:prstGeom>
          </p:spPr>
        </p:pic>
      </p:grpSp>
    </p:spTree>
    <p:extLst>
      <p:ext uri="{BB962C8B-B14F-4D97-AF65-F5344CB8AC3E}">
        <p14:creationId xmlns:p14="http://schemas.microsoft.com/office/powerpoint/2010/main" val="38484109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343400" y="1261311"/>
            <a:ext cx="4800600" cy="791610"/>
          </a:xfrm>
          <a:prstGeom prst="rect">
            <a:avLst/>
          </a:prstGeom>
        </p:spPr>
      </p:pic>
      <p:sp>
        <p:nvSpPr>
          <p:cNvPr id="2" name="Title 1"/>
          <p:cNvSpPr>
            <a:spLocks noGrp="1"/>
          </p:cNvSpPr>
          <p:nvPr>
            <p:ph type="title"/>
          </p:nvPr>
        </p:nvSpPr>
        <p:spPr/>
        <p:txBody>
          <a:bodyPr/>
          <a:lstStyle/>
          <a:p>
            <a:r>
              <a:rPr lang="en-US" dirty="0"/>
              <a:t>U.S. </a:t>
            </a:r>
            <a:r>
              <a:rPr lang="en-US" dirty="0" smtClean="0"/>
              <a:t>Integrated </a:t>
            </a:r>
            <a:r>
              <a:rPr lang="en-US" dirty="0" err="1" smtClean="0"/>
              <a:t>Oean</a:t>
            </a:r>
            <a:r>
              <a:rPr lang="en-US" dirty="0" smtClean="0"/>
              <a:t> Observing System (IOOS)</a:t>
            </a:r>
            <a:endParaRPr lang="en-US" dirty="0"/>
          </a:p>
        </p:txBody>
      </p:sp>
      <p:sp>
        <p:nvSpPr>
          <p:cNvPr id="4" name="Rectangle 23"/>
          <p:cNvSpPr>
            <a:spLocks noChangeArrowheads="1"/>
          </p:cNvSpPr>
          <p:nvPr/>
        </p:nvSpPr>
        <p:spPr bwMode="auto">
          <a:xfrm>
            <a:off x="38929" y="1318390"/>
            <a:ext cx="4657295" cy="5652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1" tIns="45700" rIns="91401" bIns="45700">
            <a:spAutoFit/>
          </a:bodyPr>
          <a:lstStyle>
            <a:lvl1pPr marL="517525" indent="-285750" eaLnBrk="0" hangingPunct="0">
              <a:spcBef>
                <a:spcPct val="20000"/>
              </a:spcBef>
              <a:buChar char="•"/>
              <a:defRPr sz="4300">
                <a:solidFill>
                  <a:schemeClr val="tx1"/>
                </a:solidFill>
                <a:latin typeface="Arial" charset="0"/>
                <a:ea typeface="ＭＳ Ｐゴシック" pitchFamily="34" charset="-128"/>
              </a:defRPr>
            </a:lvl1pPr>
            <a:lvl2pPr marL="461963" indent="-230188" eaLnBrk="0" hangingPunct="0">
              <a:spcBef>
                <a:spcPct val="20000"/>
              </a:spcBef>
              <a:buChar char="–"/>
              <a:defRPr sz="3700">
                <a:solidFill>
                  <a:schemeClr val="tx1"/>
                </a:solidFill>
                <a:latin typeface="Arial" charset="0"/>
                <a:ea typeface="ＭＳ Ｐゴシック" pitchFamily="34" charset="-128"/>
              </a:defRPr>
            </a:lvl2pPr>
            <a:lvl3pPr marL="1143000" indent="-228600" eaLnBrk="0" hangingPunct="0">
              <a:spcBef>
                <a:spcPct val="20000"/>
              </a:spcBef>
              <a:buChar char="•"/>
              <a:defRPr sz="3200">
                <a:solidFill>
                  <a:schemeClr val="tx1"/>
                </a:solidFill>
                <a:latin typeface="Arial" charset="0"/>
                <a:ea typeface="ＭＳ Ｐゴシック" pitchFamily="34" charset="-128"/>
              </a:defRPr>
            </a:lvl3pPr>
            <a:lvl4pPr marL="1600200" indent="-228600" eaLnBrk="0" hangingPunct="0">
              <a:spcBef>
                <a:spcPct val="20000"/>
              </a:spcBef>
              <a:buChar char="–"/>
              <a:defRPr sz="2700">
                <a:solidFill>
                  <a:schemeClr val="tx1"/>
                </a:solidFill>
                <a:latin typeface="Arial" charset="0"/>
                <a:ea typeface="ＭＳ Ｐゴシック" pitchFamily="34" charset="-128"/>
              </a:defRPr>
            </a:lvl4pPr>
            <a:lvl5pPr marL="2057400" indent="-228600" eaLnBrk="0" hangingPunct="0">
              <a:spcBef>
                <a:spcPct val="20000"/>
              </a:spcBef>
              <a:buChar char="»"/>
              <a:defRPr sz="2700">
                <a:solidFill>
                  <a:schemeClr val="tx1"/>
                </a:solidFill>
                <a:latin typeface="Arial" charset="0"/>
                <a:ea typeface="ＭＳ Ｐゴシック" pitchFamily="34" charset="-128"/>
              </a:defRPr>
            </a:lvl5pPr>
            <a:lvl6pPr marL="2514600" indent="-228600" defTabSz="1211263" eaLnBrk="0" fontAlgn="base" hangingPunct="0">
              <a:spcBef>
                <a:spcPct val="20000"/>
              </a:spcBef>
              <a:spcAft>
                <a:spcPct val="0"/>
              </a:spcAft>
              <a:buChar char="»"/>
              <a:defRPr sz="2700">
                <a:solidFill>
                  <a:schemeClr val="tx1"/>
                </a:solidFill>
                <a:latin typeface="Arial" charset="0"/>
                <a:ea typeface="ＭＳ Ｐゴシック" pitchFamily="34" charset="-128"/>
              </a:defRPr>
            </a:lvl6pPr>
            <a:lvl7pPr marL="2971800" indent="-228600" defTabSz="1211263" eaLnBrk="0" fontAlgn="base" hangingPunct="0">
              <a:spcBef>
                <a:spcPct val="20000"/>
              </a:spcBef>
              <a:spcAft>
                <a:spcPct val="0"/>
              </a:spcAft>
              <a:buChar char="»"/>
              <a:defRPr sz="2700">
                <a:solidFill>
                  <a:schemeClr val="tx1"/>
                </a:solidFill>
                <a:latin typeface="Arial" charset="0"/>
                <a:ea typeface="ＭＳ Ｐゴシック" pitchFamily="34" charset="-128"/>
              </a:defRPr>
            </a:lvl7pPr>
            <a:lvl8pPr marL="3429000" indent="-228600" defTabSz="1211263" eaLnBrk="0" fontAlgn="base" hangingPunct="0">
              <a:spcBef>
                <a:spcPct val="20000"/>
              </a:spcBef>
              <a:spcAft>
                <a:spcPct val="0"/>
              </a:spcAft>
              <a:buChar char="»"/>
              <a:defRPr sz="2700">
                <a:solidFill>
                  <a:schemeClr val="tx1"/>
                </a:solidFill>
                <a:latin typeface="Arial" charset="0"/>
                <a:ea typeface="ＭＳ Ｐゴシック" pitchFamily="34" charset="-128"/>
              </a:defRPr>
            </a:lvl8pPr>
            <a:lvl9pPr marL="3886200" indent="-228600" defTabSz="1211263" eaLnBrk="0" fontAlgn="base" hangingPunct="0">
              <a:spcBef>
                <a:spcPct val="20000"/>
              </a:spcBef>
              <a:spcAft>
                <a:spcPct val="0"/>
              </a:spcAft>
              <a:buChar char="»"/>
              <a:defRPr sz="2700">
                <a:solidFill>
                  <a:schemeClr val="tx1"/>
                </a:solidFill>
                <a:latin typeface="Arial" charset="0"/>
                <a:ea typeface="ＭＳ Ｐゴシック" pitchFamily="34" charset="-128"/>
              </a:defRPr>
            </a:lvl9pPr>
          </a:lstStyle>
          <a:p>
            <a:pPr marL="231775" lvl="1">
              <a:lnSpc>
                <a:spcPct val="90000"/>
              </a:lnSpc>
              <a:spcBef>
                <a:spcPct val="40000"/>
              </a:spcBef>
              <a:buFontTx/>
              <a:buNone/>
              <a:defRPr/>
            </a:pPr>
            <a:r>
              <a:rPr lang="en-US" altLang="en-US" sz="2000" b="1" dirty="0">
                <a:solidFill>
                  <a:srgbClr val="053285"/>
                </a:solidFill>
                <a:latin typeface="Century Gothic"/>
                <a:cs typeface="Arial" charset="0"/>
              </a:rPr>
              <a:t>Global Component</a:t>
            </a:r>
          </a:p>
          <a:p>
            <a:pPr marL="347663" lvl="1">
              <a:lnSpc>
                <a:spcPct val="90000"/>
              </a:lnSpc>
              <a:spcBef>
                <a:spcPct val="40000"/>
              </a:spcBef>
              <a:defRPr/>
            </a:pPr>
            <a:r>
              <a:rPr lang="en-US" altLang="en-US" sz="1800" dirty="0">
                <a:solidFill>
                  <a:srgbClr val="053285"/>
                </a:solidFill>
                <a:latin typeface="Century Gothic"/>
                <a:cs typeface="Arial" charset="0"/>
              </a:rPr>
              <a:t>US contribution to Global Ocean Observing System (GOOS)</a:t>
            </a:r>
          </a:p>
          <a:p>
            <a:pPr marL="347663" lvl="1">
              <a:lnSpc>
                <a:spcPct val="90000"/>
              </a:lnSpc>
              <a:spcBef>
                <a:spcPct val="40000"/>
              </a:spcBef>
              <a:defRPr/>
            </a:pPr>
            <a:r>
              <a:rPr lang="en-US" altLang="en-US" sz="1800" dirty="0">
                <a:solidFill>
                  <a:srgbClr val="053285"/>
                </a:solidFill>
                <a:latin typeface="Century Gothic"/>
                <a:cs typeface="Arial" charset="0"/>
              </a:rPr>
              <a:t>1 of 15 Regional Alliances of </a:t>
            </a:r>
            <a:r>
              <a:rPr lang="en-US" altLang="en-US" sz="1800" dirty="0" smtClean="0">
                <a:solidFill>
                  <a:srgbClr val="053285"/>
                </a:solidFill>
                <a:latin typeface="Century Gothic"/>
                <a:cs typeface="Arial" charset="0"/>
              </a:rPr>
              <a:t>GOOS</a:t>
            </a:r>
          </a:p>
          <a:p>
            <a:pPr marL="347663" lvl="1">
              <a:lnSpc>
                <a:spcPct val="90000"/>
              </a:lnSpc>
              <a:spcBef>
                <a:spcPct val="40000"/>
              </a:spcBef>
              <a:defRPr/>
            </a:pPr>
            <a:endParaRPr lang="en-US" altLang="en-US" sz="1800" dirty="0" smtClean="0">
              <a:solidFill>
                <a:srgbClr val="053285"/>
              </a:solidFill>
              <a:latin typeface="Century Gothic"/>
              <a:cs typeface="Arial" charset="0"/>
            </a:endParaRPr>
          </a:p>
          <a:p>
            <a:pPr lvl="1">
              <a:lnSpc>
                <a:spcPct val="90000"/>
              </a:lnSpc>
              <a:spcBef>
                <a:spcPct val="40000"/>
              </a:spcBef>
              <a:defRPr/>
            </a:pPr>
            <a:endParaRPr lang="en-US" altLang="en-US" sz="900" dirty="0">
              <a:solidFill>
                <a:srgbClr val="053285"/>
              </a:solidFill>
              <a:latin typeface="Century Gothic"/>
              <a:cs typeface="Arial" charset="0"/>
            </a:endParaRPr>
          </a:p>
          <a:p>
            <a:pPr marL="231775" lvl="1" indent="-231775">
              <a:lnSpc>
                <a:spcPct val="90000"/>
              </a:lnSpc>
              <a:spcBef>
                <a:spcPct val="40000"/>
              </a:spcBef>
              <a:buFontTx/>
              <a:buNone/>
              <a:defRPr/>
            </a:pPr>
            <a:r>
              <a:rPr lang="en-US" altLang="en-US" sz="2000" b="1" dirty="0" smtClean="0">
                <a:solidFill>
                  <a:srgbClr val="053285"/>
                </a:solidFill>
                <a:latin typeface="Century Gothic"/>
                <a:cs typeface="Arial" charset="0"/>
              </a:rPr>
              <a:t>National </a:t>
            </a:r>
            <a:r>
              <a:rPr lang="en-US" altLang="en-US" sz="2000" b="1" dirty="0">
                <a:solidFill>
                  <a:srgbClr val="053285"/>
                </a:solidFill>
                <a:latin typeface="Century Gothic"/>
                <a:cs typeface="Arial" charset="0"/>
              </a:rPr>
              <a:t>Component</a:t>
            </a:r>
            <a:endParaRPr lang="en-US" altLang="en-US" sz="2000" b="1" baseline="50000" dirty="0">
              <a:solidFill>
                <a:srgbClr val="053285"/>
              </a:solidFill>
              <a:latin typeface="Century Gothic"/>
              <a:cs typeface="Arial" charset="0"/>
            </a:endParaRPr>
          </a:p>
          <a:p>
            <a:pPr marL="347663" lvl="1">
              <a:lnSpc>
                <a:spcPct val="90000"/>
              </a:lnSpc>
              <a:spcBef>
                <a:spcPct val="40000"/>
              </a:spcBef>
              <a:defRPr/>
            </a:pPr>
            <a:r>
              <a:rPr lang="en-US" altLang="en-US" sz="1800" dirty="0">
                <a:solidFill>
                  <a:srgbClr val="053285"/>
                </a:solidFill>
                <a:latin typeface="Century Gothic"/>
                <a:cs typeface="Arial" charset="0"/>
              </a:rPr>
              <a:t>17 Federal </a:t>
            </a:r>
            <a:r>
              <a:rPr lang="en-US" altLang="en-US" sz="1800" dirty="0" smtClean="0">
                <a:solidFill>
                  <a:srgbClr val="053285"/>
                </a:solidFill>
                <a:latin typeface="Century Gothic"/>
                <a:cs typeface="Arial" charset="0"/>
              </a:rPr>
              <a:t>agencies</a:t>
            </a:r>
            <a:br>
              <a:rPr lang="en-US" altLang="en-US" sz="1800" dirty="0" smtClean="0">
                <a:solidFill>
                  <a:srgbClr val="053285"/>
                </a:solidFill>
                <a:latin typeface="Century Gothic"/>
                <a:cs typeface="Arial" charset="0"/>
              </a:rPr>
            </a:br>
            <a:r>
              <a:rPr lang="en-US" altLang="en-US" sz="2000" b="1" dirty="0" smtClean="0">
                <a:solidFill>
                  <a:srgbClr val="053285"/>
                </a:solidFill>
                <a:latin typeface="Century Gothic"/>
                <a:cs typeface="Arial" charset="0"/>
              </a:rPr>
              <a:t/>
            </a:r>
            <a:br>
              <a:rPr lang="en-US" altLang="en-US" sz="2000" b="1" dirty="0" smtClean="0">
                <a:solidFill>
                  <a:srgbClr val="053285"/>
                </a:solidFill>
                <a:latin typeface="Century Gothic"/>
                <a:cs typeface="Arial" charset="0"/>
              </a:rPr>
            </a:br>
            <a:endParaRPr lang="en-US" altLang="en-US" sz="2000" b="1" dirty="0" smtClean="0">
              <a:solidFill>
                <a:srgbClr val="053285"/>
              </a:solidFill>
              <a:latin typeface="Century Gothic"/>
              <a:cs typeface="Arial" charset="0"/>
            </a:endParaRPr>
          </a:p>
          <a:p>
            <a:pPr marL="347663" lvl="1">
              <a:lnSpc>
                <a:spcPct val="90000"/>
              </a:lnSpc>
              <a:spcBef>
                <a:spcPct val="40000"/>
              </a:spcBef>
              <a:defRPr/>
            </a:pPr>
            <a:endParaRPr lang="en-US" altLang="en-US" sz="1000" b="1" dirty="0" smtClean="0">
              <a:solidFill>
                <a:srgbClr val="053285"/>
              </a:solidFill>
              <a:latin typeface="Century Gothic"/>
              <a:cs typeface="Arial" charset="0"/>
            </a:endParaRPr>
          </a:p>
          <a:p>
            <a:pPr marL="463550" indent="-460375" fontAlgn="auto">
              <a:lnSpc>
                <a:spcPct val="80000"/>
              </a:lnSpc>
              <a:spcBef>
                <a:spcPct val="40000"/>
              </a:spcBef>
              <a:spcAft>
                <a:spcPts val="0"/>
              </a:spcAft>
              <a:buFontTx/>
              <a:buNone/>
              <a:defRPr/>
            </a:pPr>
            <a:r>
              <a:rPr lang="en-US" altLang="en-US" sz="2000" b="1" dirty="0" smtClean="0">
                <a:solidFill>
                  <a:srgbClr val="053285"/>
                </a:solidFill>
                <a:latin typeface="Century Gothic"/>
                <a:cs typeface="Arial" charset="0"/>
              </a:rPr>
              <a:t>Regional Component</a:t>
            </a:r>
            <a:endParaRPr lang="en-US" altLang="en-US" sz="2000" b="1" baseline="50000" dirty="0">
              <a:solidFill>
                <a:srgbClr val="053285"/>
              </a:solidFill>
              <a:latin typeface="Century Gothic"/>
              <a:cs typeface="Arial" charset="0"/>
            </a:endParaRPr>
          </a:p>
          <a:p>
            <a:pPr marL="347663" lvl="1">
              <a:lnSpc>
                <a:spcPct val="90000"/>
              </a:lnSpc>
              <a:spcBef>
                <a:spcPct val="40000"/>
              </a:spcBef>
              <a:defRPr/>
            </a:pPr>
            <a:r>
              <a:rPr lang="en-US" altLang="en-US" sz="1800" dirty="0">
                <a:solidFill>
                  <a:srgbClr val="053285"/>
                </a:solidFill>
                <a:latin typeface="Century Gothic"/>
                <a:cs typeface="Arial" charset="0"/>
              </a:rPr>
              <a:t>11 Regional Associations</a:t>
            </a:r>
          </a:p>
          <a:p>
            <a:pPr marL="682625" lvl="2" indent="-230188">
              <a:lnSpc>
                <a:spcPct val="90000"/>
              </a:lnSpc>
              <a:spcBef>
                <a:spcPct val="40000"/>
              </a:spcBef>
              <a:buFontTx/>
              <a:buChar char="–"/>
              <a:defRPr/>
            </a:pPr>
            <a:r>
              <a:rPr lang="en-US" altLang="en-US" sz="1800" dirty="0" smtClean="0">
                <a:solidFill>
                  <a:srgbClr val="053285"/>
                </a:solidFill>
                <a:latin typeface="Century Gothic"/>
                <a:cs typeface="Arial" charset="0"/>
              </a:rPr>
              <a:t>Stakeholder driven</a:t>
            </a:r>
          </a:p>
          <a:p>
            <a:pPr marL="682625" lvl="2" indent="-230188">
              <a:lnSpc>
                <a:spcPct val="90000"/>
              </a:lnSpc>
              <a:spcBef>
                <a:spcPct val="40000"/>
              </a:spcBef>
              <a:buFontTx/>
              <a:buChar char="–"/>
              <a:defRPr/>
            </a:pPr>
            <a:r>
              <a:rPr lang="en-US" altLang="en-US" sz="1800" dirty="0" smtClean="0">
                <a:solidFill>
                  <a:srgbClr val="053285"/>
                </a:solidFill>
                <a:latin typeface="Century Gothic"/>
                <a:cs typeface="Arial" charset="0"/>
              </a:rPr>
              <a:t>Academia</a:t>
            </a:r>
            <a:r>
              <a:rPr lang="en-US" altLang="en-US" sz="1800" dirty="0">
                <a:solidFill>
                  <a:srgbClr val="053285"/>
                </a:solidFill>
                <a:latin typeface="Century Gothic"/>
                <a:cs typeface="Arial" charset="0"/>
              </a:rPr>
              <a:t>, state/local/tribal government, private </a:t>
            </a:r>
            <a:r>
              <a:rPr lang="en-US" altLang="en-US" sz="1800" dirty="0" smtClean="0">
                <a:solidFill>
                  <a:srgbClr val="053285"/>
                </a:solidFill>
                <a:latin typeface="Century Gothic"/>
                <a:cs typeface="Arial" charset="0"/>
              </a:rPr>
              <a:t>industry</a:t>
            </a:r>
          </a:p>
          <a:p>
            <a:pPr marL="682625" lvl="2" indent="-230188">
              <a:lnSpc>
                <a:spcPct val="90000"/>
              </a:lnSpc>
              <a:spcBef>
                <a:spcPct val="40000"/>
              </a:spcBef>
              <a:buFontTx/>
              <a:buChar char="–"/>
              <a:defRPr/>
            </a:pPr>
            <a:r>
              <a:rPr lang="en-US" altLang="en-US" sz="1800" dirty="0" smtClean="0">
                <a:solidFill>
                  <a:srgbClr val="053285"/>
                </a:solidFill>
                <a:latin typeface="Century Gothic"/>
                <a:cs typeface="Arial" charset="0"/>
              </a:rPr>
              <a:t>Government Certified</a:t>
            </a:r>
          </a:p>
        </p:txBody>
      </p:sp>
      <p:sp>
        <p:nvSpPr>
          <p:cNvPr id="5" name="Up Arrow 4"/>
          <p:cNvSpPr/>
          <p:nvPr/>
        </p:nvSpPr>
        <p:spPr>
          <a:xfrm>
            <a:off x="1524000" y="4119446"/>
            <a:ext cx="243226" cy="37635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800" dirty="0">
              <a:solidFill>
                <a:srgbClr val="F5F5F5"/>
              </a:solidFill>
            </a:endParaRPr>
          </a:p>
        </p:txBody>
      </p:sp>
      <p:sp>
        <p:nvSpPr>
          <p:cNvPr id="20" name="TextBox 19"/>
          <p:cNvSpPr txBox="1"/>
          <p:nvPr/>
        </p:nvSpPr>
        <p:spPr>
          <a:xfrm>
            <a:off x="16388" y="643068"/>
            <a:ext cx="8991600" cy="646331"/>
          </a:xfrm>
          <a:prstGeom prst="rect">
            <a:avLst/>
          </a:prstGeom>
          <a:noFill/>
        </p:spPr>
        <p:txBody>
          <a:bodyPr wrap="square" rtlCol="0">
            <a:spAutoFit/>
          </a:bodyPr>
          <a:lstStyle/>
          <a:p>
            <a:pPr>
              <a:defRPr/>
            </a:pPr>
            <a:r>
              <a:rPr lang="en-US" altLang="en-US" sz="1800" i="1" dirty="0">
                <a:solidFill>
                  <a:srgbClr val="053285"/>
                </a:solidFill>
                <a:latin typeface="Century Gothic" panose="020B0502020202020204" pitchFamily="34" charset="0"/>
                <a:ea typeface=""/>
                <a:cs typeface="Arial" panose="020B0604020202020204" pitchFamily="34" charset="0"/>
              </a:rPr>
              <a:t>Partnership effort that leverages dispersed national investments to deliver ocean, coastal and Great Lakes data relevant to </a:t>
            </a:r>
            <a:r>
              <a:rPr lang="en-US" altLang="en-US" sz="1800" i="1" dirty="0" smtClean="0">
                <a:solidFill>
                  <a:srgbClr val="053285"/>
                </a:solidFill>
                <a:latin typeface="Century Gothic" panose="020B0502020202020204" pitchFamily="34" charset="0"/>
                <a:ea typeface=""/>
                <a:cs typeface="Arial" panose="020B0604020202020204" pitchFamily="34" charset="0"/>
              </a:rPr>
              <a:t>decision-makers.         </a:t>
            </a:r>
            <a:endParaRPr lang="en-US" altLang="en-US" sz="1800" i="1" dirty="0">
              <a:solidFill>
                <a:srgbClr val="053285"/>
              </a:solidFill>
              <a:latin typeface="Century Gothic" panose="020B0502020202020204" pitchFamily="34" charset="0"/>
              <a:ea typeface=""/>
              <a:cs typeface="Arial" panose="020B0604020202020204" pitchFamily="34" charset="0"/>
            </a:endParaRPr>
          </a:p>
        </p:txBody>
      </p:sp>
      <p:pic>
        <p:nvPicPr>
          <p:cNvPr id="21" name="Picture 2"/>
          <p:cNvPicPr>
            <a:picLocks noChangeAspect="1"/>
          </p:cNvPicPr>
          <p:nvPr/>
        </p:nvPicPr>
        <p:blipFill rotWithShape="1">
          <a:blip r:embed="rId4" cstate="print">
            <a:extLst>
              <a:ext uri="{28A0092B-C50C-407E-A947-70E740481C1C}">
                <a14:useLocalDpi xmlns:a14="http://schemas.microsoft.com/office/drawing/2010/main"/>
              </a:ext>
            </a:extLst>
          </a:blip>
          <a:srcRect t="1215" r="4286" b="8836"/>
          <a:stretch/>
        </p:blipFill>
        <p:spPr bwMode="auto">
          <a:xfrm>
            <a:off x="4685371" y="4060556"/>
            <a:ext cx="4277216" cy="27278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9" name="Up Arrow 28"/>
          <p:cNvSpPr/>
          <p:nvPr/>
        </p:nvSpPr>
        <p:spPr>
          <a:xfrm>
            <a:off x="1524000" y="2753367"/>
            <a:ext cx="243226" cy="37083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800" dirty="0">
              <a:solidFill>
                <a:srgbClr val="F5F5F5"/>
              </a:solidFill>
            </a:endParaRPr>
          </a:p>
        </p:txBody>
      </p:sp>
      <p:grpSp>
        <p:nvGrpSpPr>
          <p:cNvPr id="3" name="Group 2"/>
          <p:cNvGrpSpPr/>
          <p:nvPr/>
        </p:nvGrpSpPr>
        <p:grpSpPr>
          <a:xfrm>
            <a:off x="3429000" y="2801623"/>
            <a:ext cx="5602510" cy="1107806"/>
            <a:chOff x="3183898" y="2753158"/>
            <a:chExt cx="5847612" cy="1156271"/>
          </a:xfrm>
        </p:grpSpPr>
        <p:pic>
          <p:nvPicPr>
            <p:cNvPr id="9" name="Picture 8" descr="NASA.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032544" y="2753158"/>
              <a:ext cx="659241" cy="659241"/>
            </a:xfrm>
            <a:prstGeom prst="rect">
              <a:avLst/>
            </a:prstGeom>
          </p:spPr>
        </p:pic>
        <p:pic>
          <p:nvPicPr>
            <p:cNvPr id="10" name="Picture 9" descr="NOAA.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352800" y="2768412"/>
              <a:ext cx="644957" cy="644957"/>
            </a:xfrm>
            <a:prstGeom prst="rect">
              <a:avLst/>
            </a:prstGeom>
          </p:spPr>
        </p:pic>
        <p:pic>
          <p:nvPicPr>
            <p:cNvPr id="11" name="Picture 10" descr="NSF.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693374" y="2764039"/>
              <a:ext cx="601952" cy="601952"/>
            </a:xfrm>
            <a:prstGeom prst="rect">
              <a:avLst/>
            </a:prstGeom>
          </p:spPr>
        </p:pic>
        <p:pic>
          <p:nvPicPr>
            <p:cNvPr id="12" name="Picture 11" descr="USACE.gif"/>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096704" y="3358055"/>
              <a:ext cx="525806" cy="525806"/>
            </a:xfrm>
            <a:prstGeom prst="rect">
              <a:avLst/>
            </a:prstGeom>
          </p:spPr>
        </p:pic>
        <p:pic>
          <p:nvPicPr>
            <p:cNvPr id="13" name="Picture 12" descr="USGS.gif"/>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183898" y="3473237"/>
              <a:ext cx="946265" cy="348035"/>
            </a:xfrm>
            <a:prstGeom prst="rect">
              <a:avLst/>
            </a:prstGeom>
          </p:spPr>
        </p:pic>
        <p:pic>
          <p:nvPicPr>
            <p:cNvPr id="14" name="Picture 13" descr="DOE.gif"/>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6544040" y="2792894"/>
              <a:ext cx="559256" cy="559256"/>
            </a:xfrm>
            <a:prstGeom prst="rect">
              <a:avLst/>
            </a:prstGeom>
          </p:spPr>
        </p:pic>
        <p:pic>
          <p:nvPicPr>
            <p:cNvPr id="15" name="Picture 14" descr="ONR.gif"/>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5656471" y="3393034"/>
              <a:ext cx="1005303" cy="451618"/>
            </a:xfrm>
            <a:prstGeom prst="rect">
              <a:avLst/>
            </a:prstGeom>
          </p:spPr>
        </p:pic>
        <p:pic>
          <p:nvPicPr>
            <p:cNvPr id="16" name="Picture 15" descr="EPA.png"/>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5975071" y="2782663"/>
              <a:ext cx="534477" cy="534475"/>
            </a:xfrm>
            <a:prstGeom prst="rect">
              <a:avLst/>
            </a:prstGeom>
          </p:spPr>
        </p:pic>
        <p:pic>
          <p:nvPicPr>
            <p:cNvPr id="17" name="Picture 16" descr="MMC.gif"/>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5371530" y="2792894"/>
              <a:ext cx="534475" cy="534475"/>
            </a:xfrm>
            <a:prstGeom prst="rect">
              <a:avLst/>
            </a:prstGeom>
          </p:spPr>
        </p:pic>
        <p:pic>
          <p:nvPicPr>
            <p:cNvPr id="18" name="Picture 17" descr="USCG.gif"/>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7797325" y="2786926"/>
              <a:ext cx="594183" cy="594183"/>
            </a:xfrm>
            <a:prstGeom prst="rect">
              <a:avLst/>
            </a:prstGeom>
          </p:spPr>
        </p:pic>
        <p:pic>
          <p:nvPicPr>
            <p:cNvPr id="19" name="Picture 18"/>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4137841" y="3456906"/>
              <a:ext cx="917074" cy="363215"/>
            </a:xfrm>
            <a:prstGeom prst="rect">
              <a:avLst/>
            </a:prstGeom>
          </p:spPr>
        </p:pic>
        <p:pic>
          <p:nvPicPr>
            <p:cNvPr id="22" name="Picture 21" descr="CSREES.gif"/>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6701591" y="3431054"/>
              <a:ext cx="404858" cy="404858"/>
            </a:xfrm>
            <a:prstGeom prst="rect">
              <a:avLst/>
            </a:prstGeom>
          </p:spPr>
        </p:pic>
        <p:pic>
          <p:nvPicPr>
            <p:cNvPr id="23" name="Picture 22" descr="DOS.gif"/>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8482107" y="3360026"/>
              <a:ext cx="549403" cy="549403"/>
            </a:xfrm>
            <a:prstGeom prst="rect">
              <a:avLst/>
            </a:prstGeom>
          </p:spPr>
        </p:pic>
        <p:pic>
          <p:nvPicPr>
            <p:cNvPr id="24" name="Picture 23" descr="DOT.gif"/>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7891666" y="3364240"/>
              <a:ext cx="526191" cy="526191"/>
            </a:xfrm>
            <a:prstGeom prst="rect">
              <a:avLst/>
            </a:prstGeom>
          </p:spPr>
        </p:pic>
        <p:pic>
          <p:nvPicPr>
            <p:cNvPr id="25" name="Picture 24" descr="FDA.gif"/>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7146266" y="3488814"/>
              <a:ext cx="716628" cy="289339"/>
            </a:xfrm>
            <a:prstGeom prst="rect">
              <a:avLst/>
            </a:prstGeom>
          </p:spPr>
        </p:pic>
        <p:pic>
          <p:nvPicPr>
            <p:cNvPr id="26" name="Picture 25" descr="JCS.gif"/>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7169143" y="2786006"/>
              <a:ext cx="589119" cy="589119"/>
            </a:xfrm>
            <a:prstGeom prst="rect">
              <a:avLst/>
            </a:prstGeom>
          </p:spPr>
        </p:pic>
        <p:pic>
          <p:nvPicPr>
            <p:cNvPr id="28" name="Picture 27" descr="USARC.gif"/>
            <p:cNvPicPr>
              <a:picLocks noChangeAspect="1"/>
            </p:cNvPicPr>
            <p:nvPr/>
          </p:nvPicPr>
          <p:blipFill>
            <a:blip r:embed="rId21" cstate="print">
              <a:extLst>
                <a:ext uri="{28A0092B-C50C-407E-A947-70E740481C1C}">
                  <a14:useLocalDpi xmlns:a14="http://schemas.microsoft.com/office/drawing/2010/main"/>
                </a:ext>
              </a:extLst>
            </a:blip>
            <a:stretch>
              <a:fillRect/>
            </a:stretch>
          </p:blipFill>
          <p:spPr>
            <a:xfrm>
              <a:off x="8470520" y="2809853"/>
              <a:ext cx="537468" cy="537468"/>
            </a:xfrm>
            <a:prstGeom prst="rect">
              <a:avLst/>
            </a:prstGeom>
          </p:spPr>
        </p:pic>
      </p:grpSp>
      <p:sp>
        <p:nvSpPr>
          <p:cNvPr id="30" name="Oval 29"/>
          <p:cNvSpPr/>
          <p:nvPr/>
        </p:nvSpPr>
        <p:spPr>
          <a:xfrm>
            <a:off x="8093588" y="5638800"/>
            <a:ext cx="914400" cy="278264"/>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325614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7" name="Text Box 3"/>
          <p:cNvSpPr txBox="1">
            <a:spLocks noChangeArrowheads="1"/>
          </p:cNvSpPr>
          <p:nvPr/>
        </p:nvSpPr>
        <p:spPr bwMode="auto">
          <a:xfrm>
            <a:off x="2670574" y="4492576"/>
            <a:ext cx="1828800"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1600" b="1" dirty="0">
                <a:solidFill>
                  <a:srgbClr val="000000"/>
                </a:solidFill>
                <a:cs typeface="+mn-cs"/>
              </a:rPr>
              <a:t>46 </a:t>
            </a:r>
            <a:r>
              <a:rPr lang="en-US" altLang="en-US" sz="1600" b="1" dirty="0">
                <a:solidFill>
                  <a:srgbClr val="000000"/>
                </a:solidFill>
              </a:rPr>
              <a:t>Site </a:t>
            </a:r>
            <a:r>
              <a:rPr lang="en-US" altLang="en-US" sz="1600" b="1" dirty="0">
                <a:solidFill>
                  <a:srgbClr val="000000"/>
                </a:solidFill>
                <a:cs typeface="+mn-cs"/>
              </a:rPr>
              <a:t>CODAR Network</a:t>
            </a:r>
          </a:p>
        </p:txBody>
      </p:sp>
      <p:sp>
        <p:nvSpPr>
          <p:cNvPr id="24578" name="Text Box 4"/>
          <p:cNvSpPr txBox="1">
            <a:spLocks noChangeArrowheads="1"/>
          </p:cNvSpPr>
          <p:nvPr/>
        </p:nvSpPr>
        <p:spPr bwMode="auto">
          <a:xfrm>
            <a:off x="1367521" y="5063109"/>
            <a:ext cx="1812924"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dirty="0">
                <a:solidFill>
                  <a:srgbClr val="000000"/>
                </a:solidFill>
                <a:cs typeface="+mn-cs"/>
              </a:rPr>
              <a:t>468 Glider</a:t>
            </a:r>
          </a:p>
          <a:p>
            <a:r>
              <a:rPr lang="en-US" altLang="en-US" sz="1600" b="1" dirty="0">
                <a:solidFill>
                  <a:srgbClr val="000000"/>
                </a:solidFill>
                <a:cs typeface="+mn-cs"/>
              </a:rPr>
              <a:t>Deployments</a:t>
            </a:r>
          </a:p>
        </p:txBody>
      </p:sp>
      <p:sp>
        <p:nvSpPr>
          <p:cNvPr id="24579" name="Text Box 5"/>
          <p:cNvSpPr txBox="1">
            <a:spLocks noChangeArrowheads="1"/>
          </p:cNvSpPr>
          <p:nvPr/>
        </p:nvSpPr>
        <p:spPr bwMode="auto">
          <a:xfrm>
            <a:off x="272633" y="4494649"/>
            <a:ext cx="1765300"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1600" b="1" dirty="0">
                <a:solidFill>
                  <a:srgbClr val="000000"/>
                </a:solidFill>
                <a:cs typeface="+mn-cs"/>
              </a:rPr>
              <a:t>Satellite Receivers</a:t>
            </a:r>
          </a:p>
        </p:txBody>
      </p:sp>
      <p:sp>
        <p:nvSpPr>
          <p:cNvPr id="24580" name="Rectangle 7"/>
          <p:cNvSpPr>
            <a:spLocks noChangeArrowheads="1"/>
          </p:cNvSpPr>
          <p:nvPr/>
        </p:nvSpPr>
        <p:spPr bwMode="auto">
          <a:xfrm>
            <a:off x="8277225" y="4697184"/>
            <a:ext cx="184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0" hangingPunct="0"/>
            <a:endParaRPr lang="en-US" altLang="en-US">
              <a:solidFill>
                <a:srgbClr val="000000"/>
              </a:solidFill>
              <a:cs typeface="+mn-cs"/>
            </a:endParaRPr>
          </a:p>
        </p:txBody>
      </p:sp>
      <p:pic>
        <p:nvPicPr>
          <p:cNvPr id="111624" name="Picture 8" descr="SideBySideGliders1"/>
          <p:cNvPicPr>
            <a:picLocks noChangeAspect="1" noChangeArrowheads="1"/>
          </p:cNvPicPr>
          <p:nvPr/>
        </p:nvPicPr>
        <p:blipFill>
          <a:blip r:embed="rId3" cstate="print">
            <a:extLst>
              <a:ext uri="{28A0092B-C50C-407E-A947-70E740481C1C}">
                <a14:useLocalDpi xmlns:a14="http://schemas.microsoft.com/office/drawing/2010/main"/>
              </a:ext>
            </a:extLst>
          </a:blip>
          <a:stretch>
            <a:fillRect/>
          </a:stretch>
        </p:blipFill>
        <p:spPr bwMode="auto">
          <a:xfrm>
            <a:off x="73523" y="5120827"/>
            <a:ext cx="1337261" cy="1009046"/>
          </a:xfrm>
          <a:prstGeom prst="rect">
            <a:avLst/>
          </a:prstGeom>
          <a:noFill/>
          <a:ln w="25400">
            <a:solidFill>
              <a:schemeClr val="tx1">
                <a:lumMod val="85000"/>
              </a:schemeClr>
            </a:solidFill>
            <a:miter lim="800000"/>
            <a:headEnd/>
            <a:tailEnd/>
          </a:ln>
        </p:spPr>
      </p:pic>
      <p:pic>
        <p:nvPicPr>
          <p:cNvPr id="111650" name="Picture 34" descr="XBand_SatelliteDish"/>
          <p:cNvPicPr>
            <a:picLocks noChangeAspect="1" noChangeArrowheads="1"/>
          </p:cNvPicPr>
          <p:nvPr/>
        </p:nvPicPr>
        <p:blipFill>
          <a:blip r:embed="rId4" cstate="print">
            <a:extLst>
              <a:ext uri="{28A0092B-C50C-407E-A947-70E740481C1C}">
                <a14:useLocalDpi xmlns:a14="http://schemas.microsoft.com/office/drawing/2010/main"/>
              </a:ext>
            </a:extLst>
          </a:blip>
          <a:stretch>
            <a:fillRect/>
          </a:stretch>
        </p:blipFill>
        <p:spPr bwMode="auto">
          <a:xfrm>
            <a:off x="324881" y="3161279"/>
            <a:ext cx="1765300" cy="1316037"/>
          </a:xfrm>
          <a:prstGeom prst="rect">
            <a:avLst/>
          </a:prstGeom>
          <a:noFill/>
          <a:ln w="25400">
            <a:solidFill>
              <a:schemeClr val="tx1">
                <a:lumMod val="85000"/>
              </a:schemeClr>
            </a:solidFill>
            <a:miter lim="800000"/>
            <a:headEnd/>
            <a:tailEnd/>
          </a:ln>
        </p:spPr>
      </p:pic>
      <p:pic>
        <p:nvPicPr>
          <p:cNvPr id="111651" name="Picture 35" descr="1468414560_d638cdb7d2_o"/>
          <p:cNvPicPr>
            <a:picLocks noChangeAspect="1" noChangeArrowheads="1"/>
          </p:cNvPicPr>
          <p:nvPr/>
        </p:nvPicPr>
        <p:blipFill>
          <a:blip r:embed="rId5" cstate="print">
            <a:extLst>
              <a:ext uri="{28A0092B-C50C-407E-A947-70E740481C1C}">
                <a14:useLocalDpi xmlns:a14="http://schemas.microsoft.com/office/drawing/2010/main"/>
              </a:ext>
            </a:extLst>
          </a:blip>
          <a:stretch>
            <a:fillRect/>
          </a:stretch>
        </p:blipFill>
        <p:spPr bwMode="auto">
          <a:xfrm>
            <a:off x="2670574" y="3152240"/>
            <a:ext cx="1746250" cy="1309687"/>
          </a:xfrm>
          <a:prstGeom prst="rect">
            <a:avLst/>
          </a:prstGeom>
          <a:noFill/>
          <a:ln w="25400">
            <a:solidFill>
              <a:schemeClr val="tx1">
                <a:lumMod val="85000"/>
              </a:schemeClr>
            </a:solidFill>
            <a:miter lim="800000"/>
            <a:headEnd/>
            <a:tailEnd/>
          </a:ln>
        </p:spPr>
      </p:pic>
      <p:pic>
        <p:nvPicPr>
          <p:cNvPr id="24600" name="Picture 30" descr="11311385685_21a7a0201d_b.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0" y="772884"/>
            <a:ext cx="9144000" cy="2179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 name="Text Box 5">
            <a:extLst>
              <a:ext uri="{FF2B5EF4-FFF2-40B4-BE49-F238E27FC236}">
                <a16:creationId xmlns:a16="http://schemas.microsoft.com/office/drawing/2014/main" id="{4E2BAE2B-294A-3444-B220-E6CEE998A99E}"/>
              </a:ext>
            </a:extLst>
          </p:cNvPr>
          <p:cNvSpPr txBox="1">
            <a:spLocks noChangeArrowheads="1"/>
          </p:cNvSpPr>
          <p:nvPr/>
        </p:nvSpPr>
        <p:spPr bwMode="auto">
          <a:xfrm>
            <a:off x="6543962" y="5902663"/>
            <a:ext cx="1268923"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1600" b="1" dirty="0">
                <a:solidFill>
                  <a:srgbClr val="000000"/>
                </a:solidFill>
              </a:rPr>
              <a:t>Glider Lab</a:t>
            </a:r>
            <a:endParaRPr lang="en-US" altLang="en-US" sz="1600" b="1" dirty="0">
              <a:solidFill>
                <a:srgbClr val="000000"/>
              </a:solidFill>
              <a:cs typeface="+mn-cs"/>
            </a:endParaRPr>
          </a:p>
        </p:txBody>
      </p:sp>
      <p:pic>
        <p:nvPicPr>
          <p:cNvPr id="32" name="Picture 31">
            <a:extLst>
              <a:ext uri="{FF2B5EF4-FFF2-40B4-BE49-F238E27FC236}">
                <a16:creationId xmlns:a16="http://schemas.microsoft.com/office/drawing/2014/main" id="{799D7E4A-6701-F245-B50A-8C1E98A8FE3C}"/>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869659" y="3144868"/>
            <a:ext cx="4136689" cy="2757795"/>
          </a:xfrm>
          <a:prstGeom prst="rect">
            <a:avLst/>
          </a:prstGeom>
          <a:ln w="28575">
            <a:solidFill>
              <a:schemeClr val="tx1"/>
            </a:solidFill>
          </a:ln>
        </p:spPr>
      </p:pic>
      <p:pic>
        <p:nvPicPr>
          <p:cNvPr id="33" name="Picture 32">
            <a:extLst>
              <a:ext uri="{FF2B5EF4-FFF2-40B4-BE49-F238E27FC236}">
                <a16:creationId xmlns:a16="http://schemas.microsoft.com/office/drawing/2014/main" id="{8916DDAA-16E3-5841-AC79-500295D13D44}"/>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896163" y="5063109"/>
            <a:ext cx="1793756" cy="1114032"/>
          </a:xfrm>
          <a:prstGeom prst="rect">
            <a:avLst/>
          </a:prstGeom>
          <a:ln w="28575">
            <a:solidFill>
              <a:schemeClr val="tx1"/>
            </a:solidFill>
          </a:ln>
        </p:spPr>
      </p:pic>
      <p:sp>
        <p:nvSpPr>
          <p:cNvPr id="24582" name="Text Box 10"/>
          <p:cNvSpPr txBox="1">
            <a:spLocks noChangeArrowheads="1"/>
          </p:cNvSpPr>
          <p:nvPr/>
        </p:nvSpPr>
        <p:spPr bwMode="auto">
          <a:xfrm>
            <a:off x="1704301" y="5650738"/>
            <a:ext cx="1166330"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r>
              <a:rPr lang="en-US" altLang="en-US" sz="1600" b="1" dirty="0">
                <a:solidFill>
                  <a:srgbClr val="000000"/>
                </a:solidFill>
                <a:cs typeface="+mn-cs"/>
              </a:rPr>
              <a:t>Ocean</a:t>
            </a:r>
          </a:p>
          <a:p>
            <a:pPr algn="r"/>
            <a:r>
              <a:rPr lang="en-US" altLang="en-US" sz="1600" b="1" dirty="0">
                <a:solidFill>
                  <a:srgbClr val="000000"/>
                </a:solidFill>
              </a:rPr>
              <a:t>Modeling</a:t>
            </a:r>
            <a:endParaRPr lang="en-US" altLang="en-US" sz="1600" b="1" dirty="0">
              <a:solidFill>
                <a:srgbClr val="000000"/>
              </a:solidFill>
              <a:cs typeface="+mn-cs"/>
            </a:endParaRPr>
          </a:p>
        </p:txBody>
      </p:sp>
      <p:sp>
        <p:nvSpPr>
          <p:cNvPr id="17" name="Text Box 18"/>
          <p:cNvSpPr txBox="1">
            <a:spLocks noChangeArrowheads="1"/>
          </p:cNvSpPr>
          <p:nvPr/>
        </p:nvSpPr>
        <p:spPr bwMode="auto">
          <a:xfrm>
            <a:off x="0" y="33495"/>
            <a:ext cx="9144000"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2000" b="1" dirty="0">
                <a:solidFill>
                  <a:srgbClr val="000000"/>
                </a:solidFill>
                <a:cs typeface="+mn-cs"/>
              </a:rPr>
              <a:t>Rutgers University  -  Center for Ocean Observing Leadership</a:t>
            </a:r>
          </a:p>
          <a:p>
            <a:pPr algn="ctr"/>
            <a:r>
              <a:rPr lang="en-US" altLang="en-US" sz="2000" b="1" dirty="0" smtClean="0">
                <a:solidFill>
                  <a:srgbClr val="000000"/>
                </a:solidFill>
                <a:latin typeface="Arial" charset="0"/>
                <a:ea typeface="Arial" charset="0"/>
                <a:cs typeface="Arial" charset="0"/>
              </a:rPr>
              <a:t>MARACOOS </a:t>
            </a:r>
            <a:r>
              <a:rPr lang="mr-IN" altLang="en-US" sz="2000" b="1" dirty="0" smtClean="0">
                <a:solidFill>
                  <a:srgbClr val="000000"/>
                </a:solidFill>
                <a:latin typeface="Arial" charset="0"/>
                <a:ea typeface="Arial" charset="0"/>
                <a:cs typeface="Arial" charset="0"/>
              </a:rPr>
              <a:t>–</a:t>
            </a:r>
            <a:r>
              <a:rPr lang="en-US" altLang="en-US" sz="2000" b="1" dirty="0" smtClean="0">
                <a:solidFill>
                  <a:srgbClr val="000000"/>
                </a:solidFill>
                <a:latin typeface="Arial" charset="0"/>
                <a:ea typeface="Arial" charset="0"/>
                <a:cs typeface="Arial" charset="0"/>
              </a:rPr>
              <a:t> A regional implementation of an integrated network</a:t>
            </a:r>
            <a:endParaRPr lang="en-US" altLang="en-US" sz="2000" b="1" dirty="0">
              <a:solidFill>
                <a:srgbClr val="000000"/>
              </a:solidFill>
              <a:cs typeface="+mn-cs"/>
            </a:endParaRPr>
          </a:p>
        </p:txBody>
      </p:sp>
      <p:grpSp>
        <p:nvGrpSpPr>
          <p:cNvPr id="16" name="Group 15"/>
          <p:cNvGrpSpPr/>
          <p:nvPr/>
        </p:nvGrpSpPr>
        <p:grpSpPr>
          <a:xfrm>
            <a:off x="-11615" y="6234591"/>
            <a:ext cx="9155615" cy="628440"/>
            <a:chOff x="-11615" y="6234591"/>
            <a:chExt cx="9155615" cy="628440"/>
          </a:xfrm>
        </p:grpSpPr>
        <p:sp>
          <p:nvSpPr>
            <p:cNvPr id="18" name="Rectangle 17"/>
            <p:cNvSpPr/>
            <p:nvPr/>
          </p:nvSpPr>
          <p:spPr>
            <a:xfrm>
              <a:off x="5398368" y="6234591"/>
              <a:ext cx="3745632" cy="623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777121" y="6243911"/>
              <a:ext cx="2939989" cy="614089"/>
            </a:xfrm>
            <a:prstGeom prst="rect">
              <a:avLst/>
            </a:prstGeom>
          </p:spPr>
        </p:pic>
        <p:pic>
          <p:nvPicPr>
            <p:cNvPr id="20" name="Picture 19"/>
            <p:cNvPicPr>
              <a:picLocks noChangeAspect="1"/>
            </p:cNvPicPr>
            <p:nvPr/>
          </p:nvPicPr>
          <p:blipFill rotWithShape="1">
            <a:blip r:embed="rId10" cstate="print">
              <a:extLst>
                <a:ext uri="{28A0092B-C50C-407E-A947-70E740481C1C}">
                  <a14:useLocalDpi xmlns:a14="http://schemas.microsoft.com/office/drawing/2010/main"/>
                </a:ext>
              </a:extLst>
            </a:blip>
            <a:srcRect l="-1"/>
            <a:stretch/>
          </p:blipFill>
          <p:spPr>
            <a:xfrm>
              <a:off x="-11615" y="6247440"/>
              <a:ext cx="5409983" cy="615591"/>
            </a:xfrm>
            <a:prstGeom prst="rect">
              <a:avLst/>
            </a:prstGeom>
          </p:spPr>
        </p:pic>
        <p:pic>
          <p:nvPicPr>
            <p:cNvPr id="21" name="Picture 20"/>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4668248" y="6261566"/>
              <a:ext cx="540613" cy="557002"/>
            </a:xfrm>
            <a:prstGeom prst="rect">
              <a:avLst/>
            </a:prstGeom>
          </p:spPr>
        </p:pic>
      </p:grpSp>
    </p:spTree>
    <p:extLst>
      <p:ext uri="{BB962C8B-B14F-4D97-AF65-F5344CB8AC3E}">
        <p14:creationId xmlns:p14="http://schemas.microsoft.com/office/powerpoint/2010/main" val="205842833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bwMode="auto">
          <a:xfrm>
            <a:off x="76200" y="685800"/>
            <a:ext cx="8991600" cy="50901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7147560" y="5130483"/>
            <a:ext cx="1920240" cy="6324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530" name="TextBox 7"/>
          <p:cNvSpPr txBox="1">
            <a:spLocks noChangeArrowheads="1"/>
          </p:cNvSpPr>
          <p:nvPr/>
        </p:nvSpPr>
        <p:spPr bwMode="auto">
          <a:xfrm>
            <a:off x="-11615" y="35938"/>
            <a:ext cx="9155615"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fontAlgn="base">
              <a:spcBef>
                <a:spcPct val="0"/>
              </a:spcBef>
              <a:spcAft>
                <a:spcPct val="0"/>
              </a:spcAft>
            </a:pPr>
            <a:r>
              <a:rPr lang="en-US" sz="3600" b="1" dirty="0">
                <a:latin typeface="Calibri"/>
                <a:cs typeface="Times New Roman"/>
              </a:rPr>
              <a:t>Mid-Atlantic Bight HF Radar Network</a:t>
            </a:r>
            <a:endParaRPr lang="en-US" sz="3200" b="1" dirty="0">
              <a:latin typeface="Calibri"/>
              <a:cs typeface="Times New Roman"/>
            </a:endParaRPr>
          </a:p>
        </p:txBody>
      </p:sp>
      <p:sp>
        <p:nvSpPr>
          <p:cNvPr id="22532" name="TextBox 7"/>
          <p:cNvSpPr txBox="1">
            <a:spLocks noChangeArrowheads="1"/>
          </p:cNvSpPr>
          <p:nvPr/>
        </p:nvSpPr>
        <p:spPr bwMode="auto">
          <a:xfrm>
            <a:off x="4378508" y="2578139"/>
            <a:ext cx="4196983" cy="25237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fontAlgn="base">
              <a:spcBef>
                <a:spcPct val="0"/>
              </a:spcBef>
              <a:spcAft>
                <a:spcPct val="0"/>
              </a:spcAft>
            </a:pPr>
            <a:r>
              <a:rPr lang="en-US" sz="1600" b="1" u="sng" dirty="0">
                <a:solidFill>
                  <a:prstClr val="white"/>
                </a:solidFill>
              </a:rPr>
              <a:t>Mid-Atlantic HF Radar Network</a:t>
            </a:r>
          </a:p>
          <a:p>
            <a:pPr fontAlgn="base">
              <a:spcBef>
                <a:spcPct val="0"/>
              </a:spcBef>
              <a:spcAft>
                <a:spcPct val="0"/>
              </a:spcAft>
            </a:pPr>
            <a:r>
              <a:rPr lang="en-US" sz="1600" b="1" dirty="0" smtClean="0">
                <a:solidFill>
                  <a:srgbClr val="FF0000"/>
                </a:solidFill>
              </a:rPr>
              <a:t>17 </a:t>
            </a:r>
            <a:r>
              <a:rPr lang="en-US" sz="1600" b="1" dirty="0">
                <a:solidFill>
                  <a:srgbClr val="FF0000"/>
                </a:solidFill>
              </a:rPr>
              <a:t>Long-Range CODARs</a:t>
            </a:r>
          </a:p>
          <a:p>
            <a:pPr fontAlgn="base">
              <a:spcBef>
                <a:spcPct val="0"/>
              </a:spcBef>
              <a:spcAft>
                <a:spcPct val="0"/>
              </a:spcAft>
            </a:pPr>
            <a:r>
              <a:rPr lang="en-US" sz="1600" b="1" dirty="0">
                <a:solidFill>
                  <a:prstClr val="white"/>
                </a:solidFill>
              </a:rPr>
              <a:t> </a:t>
            </a:r>
            <a:r>
              <a:rPr lang="en-US" sz="1600" b="1" dirty="0">
                <a:solidFill>
                  <a:srgbClr val="FFFF00"/>
                </a:solidFill>
              </a:rPr>
              <a:t> 8</a:t>
            </a:r>
            <a:r>
              <a:rPr lang="en-US" sz="1600" b="1" dirty="0" smtClean="0">
                <a:solidFill>
                  <a:srgbClr val="FFFF00"/>
                </a:solidFill>
              </a:rPr>
              <a:t> </a:t>
            </a:r>
            <a:r>
              <a:rPr lang="en-US" sz="1600" b="1" dirty="0">
                <a:solidFill>
                  <a:srgbClr val="FFFF00"/>
                </a:solidFill>
              </a:rPr>
              <a:t>Medium-Range CODARs</a:t>
            </a:r>
          </a:p>
          <a:p>
            <a:pPr fontAlgn="base">
              <a:spcBef>
                <a:spcPct val="0"/>
              </a:spcBef>
              <a:spcAft>
                <a:spcPct val="0"/>
              </a:spcAft>
            </a:pPr>
            <a:r>
              <a:rPr lang="en-US" sz="1600" b="1" u="sng" dirty="0" smtClean="0">
                <a:solidFill>
                  <a:srgbClr val="00FF00"/>
                </a:solidFill>
              </a:rPr>
              <a:t>16</a:t>
            </a:r>
            <a:r>
              <a:rPr lang="en-US" sz="1600" b="1" dirty="0" smtClean="0">
                <a:solidFill>
                  <a:srgbClr val="00FF00"/>
                </a:solidFill>
              </a:rPr>
              <a:t> </a:t>
            </a:r>
            <a:r>
              <a:rPr lang="en-US" sz="1600" b="1" dirty="0">
                <a:solidFill>
                  <a:srgbClr val="00FF00"/>
                </a:solidFill>
              </a:rPr>
              <a:t>Short-Range CODARs</a:t>
            </a:r>
          </a:p>
          <a:p>
            <a:pPr fontAlgn="base">
              <a:spcBef>
                <a:spcPct val="0"/>
              </a:spcBef>
              <a:spcAft>
                <a:spcPct val="0"/>
              </a:spcAft>
            </a:pPr>
            <a:r>
              <a:rPr lang="en-US" sz="1600" b="1" dirty="0">
                <a:solidFill>
                  <a:prstClr val="white"/>
                </a:solidFill>
              </a:rPr>
              <a:t>41 </a:t>
            </a:r>
            <a:r>
              <a:rPr lang="en-US" sz="1600" b="1" dirty="0" smtClean="0">
                <a:solidFill>
                  <a:prstClr val="white"/>
                </a:solidFill>
              </a:rPr>
              <a:t>Total CODARs in Region</a:t>
            </a:r>
          </a:p>
          <a:p>
            <a:pPr fontAlgn="base">
              <a:spcBef>
                <a:spcPct val="0"/>
              </a:spcBef>
              <a:spcAft>
                <a:spcPct val="0"/>
              </a:spcAft>
            </a:pPr>
            <a:endParaRPr lang="en-US" sz="700" b="1" dirty="0">
              <a:solidFill>
                <a:prstClr val="white"/>
              </a:solidFill>
            </a:endParaRPr>
          </a:p>
          <a:p>
            <a:pPr fontAlgn="base">
              <a:spcBef>
                <a:spcPct val="0"/>
              </a:spcBef>
              <a:spcAft>
                <a:spcPct val="0"/>
              </a:spcAft>
            </a:pPr>
            <a:r>
              <a:rPr lang="en-US" sz="1600" b="1" i="1" u="sng" dirty="0" smtClean="0">
                <a:solidFill>
                  <a:prstClr val="white"/>
                </a:solidFill>
              </a:rPr>
              <a:t>+5</a:t>
            </a:r>
            <a:r>
              <a:rPr lang="en-US" sz="1600" b="1" i="1" dirty="0" smtClean="0">
                <a:solidFill>
                  <a:prstClr val="white"/>
                </a:solidFill>
              </a:rPr>
              <a:t> CODARs Roaming</a:t>
            </a:r>
          </a:p>
          <a:p>
            <a:pPr fontAlgn="base">
              <a:spcBef>
                <a:spcPct val="0"/>
              </a:spcBef>
              <a:spcAft>
                <a:spcPct val="0"/>
              </a:spcAft>
            </a:pPr>
            <a:r>
              <a:rPr lang="en-US" sz="1600" b="1" i="1" dirty="0" smtClean="0">
                <a:solidFill>
                  <a:prstClr val="white"/>
                </a:solidFill>
              </a:rPr>
              <a:t> 46 Total CODARs</a:t>
            </a:r>
          </a:p>
          <a:p>
            <a:pPr fontAlgn="base">
              <a:spcBef>
                <a:spcPct val="0"/>
              </a:spcBef>
              <a:spcAft>
                <a:spcPct val="0"/>
              </a:spcAft>
            </a:pPr>
            <a:endParaRPr lang="en-US" sz="700" b="1" dirty="0">
              <a:solidFill>
                <a:prstClr val="white"/>
              </a:solidFill>
            </a:endParaRPr>
          </a:p>
          <a:p>
            <a:pPr fontAlgn="base">
              <a:spcBef>
                <a:spcPct val="0"/>
              </a:spcBef>
              <a:spcAft>
                <a:spcPct val="0"/>
              </a:spcAft>
            </a:pPr>
            <a:r>
              <a:rPr lang="en-US" sz="1600" b="1" dirty="0">
                <a:solidFill>
                  <a:prstClr val="white"/>
                </a:solidFill>
              </a:rPr>
              <a:t>Triple Nested, Multi-static, Multi-use</a:t>
            </a:r>
          </a:p>
          <a:p>
            <a:pPr fontAlgn="base">
              <a:spcBef>
                <a:spcPct val="0"/>
              </a:spcBef>
              <a:spcAft>
                <a:spcPct val="0"/>
              </a:spcAft>
            </a:pPr>
            <a:r>
              <a:rPr lang="en-US" sz="1600" b="1" dirty="0">
                <a:solidFill>
                  <a:prstClr val="white"/>
                </a:solidFill>
              </a:rPr>
              <a:t>Industry Partner: CODAR Ocean Sensors</a:t>
            </a:r>
          </a:p>
        </p:txBody>
      </p:sp>
      <p:cxnSp>
        <p:nvCxnSpPr>
          <p:cNvPr id="10" name="Straight Connector 9"/>
          <p:cNvCxnSpPr/>
          <p:nvPr/>
        </p:nvCxnSpPr>
        <p:spPr>
          <a:xfrm rot="10800000" flipV="1">
            <a:off x="2624138" y="922338"/>
            <a:ext cx="2557462" cy="873125"/>
          </a:xfrm>
          <a:prstGeom prst="line">
            <a:avLst/>
          </a:prstGeom>
          <a:ln w="38100" cap="flat" cmpd="sng" algn="ctr">
            <a:solidFill>
              <a:srgbClr val="FFFF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a:off x="261938" y="2760663"/>
            <a:ext cx="3352800" cy="1422400"/>
          </a:xfrm>
          <a:prstGeom prst="line">
            <a:avLst/>
          </a:prstGeom>
          <a:ln w="38100" cap="flat" cmpd="sng" algn="ctr">
            <a:solidFill>
              <a:srgbClr val="FFFF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pic>
        <p:nvPicPr>
          <p:cNvPr id="22535"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7000" y="3908425"/>
            <a:ext cx="1079500" cy="1538288"/>
          </a:xfrm>
          <a:prstGeom prst="rect">
            <a:avLst/>
          </a:prstGeom>
          <a:noFill/>
          <a:ln w="38100">
            <a:solidFill>
              <a:srgbClr val="008000"/>
            </a:solidFill>
            <a:miter lim="800000"/>
            <a:headEnd/>
            <a:tailEnd/>
          </a:ln>
          <a:extLst>
            <a:ext uri="{909E8E84-426E-40dd-AFC4-6F175D3DCCD1}">
              <a14:hiddenFill xmlns:a14="http://schemas.microsoft.com/office/drawing/2010/main" xmlns="">
                <a:solidFill>
                  <a:srgbClr val="FFFFFF"/>
                </a:solidFill>
              </a14:hiddenFill>
            </a:ext>
          </a:extLst>
        </p:spPr>
      </p:pic>
      <p:pic>
        <p:nvPicPr>
          <p:cNvPr id="22536"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2713" y="2081213"/>
            <a:ext cx="1143000" cy="1582737"/>
          </a:xfrm>
          <a:prstGeom prst="rect">
            <a:avLst/>
          </a:prstGeom>
          <a:noFill/>
          <a:ln w="38100">
            <a:solidFill>
              <a:srgbClr val="FFFF00"/>
            </a:solidFill>
            <a:miter lim="800000"/>
            <a:headEnd/>
            <a:tailEnd/>
          </a:ln>
          <a:extLst>
            <a:ext uri="{909E8E84-426E-40dd-AFC4-6F175D3DCCD1}">
              <a14:hiddenFill xmlns:a14="http://schemas.microsoft.com/office/drawing/2010/main" xmlns="">
                <a:solidFill>
                  <a:srgbClr val="FFFFFF"/>
                </a:solidFill>
              </a14:hiddenFill>
            </a:ext>
          </a:extLst>
        </p:spPr>
      </p:pic>
      <p:grpSp>
        <p:nvGrpSpPr>
          <p:cNvPr id="22537" name="Group 9"/>
          <p:cNvGrpSpPr>
            <a:grpSpLocks/>
          </p:cNvGrpSpPr>
          <p:nvPr/>
        </p:nvGrpSpPr>
        <p:grpSpPr bwMode="auto">
          <a:xfrm>
            <a:off x="152400" y="776288"/>
            <a:ext cx="1963738" cy="993775"/>
            <a:chOff x="5204177" y="1478844"/>
            <a:chExt cx="3766629" cy="3127024"/>
          </a:xfrm>
        </p:grpSpPr>
        <p:pic>
          <p:nvPicPr>
            <p:cNvPr id="22544" name="Picture 4"/>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204177" y="1478846"/>
              <a:ext cx="1341012" cy="3127022"/>
            </a:xfrm>
            <a:prstGeom prst="rect">
              <a:avLst/>
            </a:prstGeom>
            <a:noFill/>
            <a:ln w="381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pic>
        <p:pic>
          <p:nvPicPr>
            <p:cNvPr id="22545" name="Picture 5"/>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590235" y="1478844"/>
              <a:ext cx="2380571" cy="3127023"/>
            </a:xfrm>
            <a:prstGeom prst="rect">
              <a:avLst/>
            </a:prstGeom>
            <a:noFill/>
            <a:ln w="381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pic>
      </p:grpSp>
      <p:pic>
        <p:nvPicPr>
          <p:cNvPr id="22538" name="Picture 15" descr="IMG_9578.jpg"/>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7639050" y="838200"/>
            <a:ext cx="1219200" cy="1671637"/>
          </a:xfrm>
          <a:prstGeom prst="rect">
            <a:avLst/>
          </a:prstGeom>
          <a:noFill/>
          <a:ln w="38100">
            <a:solidFill>
              <a:srgbClr val="FFFF00"/>
            </a:solidFill>
            <a:miter lim="800000"/>
            <a:headEnd/>
            <a:tailEnd/>
          </a:ln>
          <a:extLst>
            <a:ext uri="{909E8E84-426E-40dd-AFC4-6F175D3DCCD1}">
              <a14:hiddenFill xmlns:a14="http://schemas.microsoft.com/office/drawing/2010/main" xmlns="">
                <a:solidFill>
                  <a:srgbClr val="FFFFFF"/>
                </a:solidFill>
              </a14:hiddenFill>
            </a:ext>
          </a:extLst>
        </p:spPr>
      </p:pic>
      <p:pic>
        <p:nvPicPr>
          <p:cNvPr id="17" name="Picture 44" descr="3"/>
          <p:cNvPicPr>
            <a:picLocks noChangeAspect="1" noChangeArrowheads="1"/>
          </p:cNvPicPr>
          <p:nvPr/>
        </p:nvPicPr>
        <p:blipFill>
          <a:blip r:embed="rId9" cstate="email">
            <a:extLst>
              <a:ext uri="{28A0092B-C50C-407E-A947-70E740481C1C}">
                <a14:useLocalDpi xmlns:a14="http://schemas.microsoft.com/office/drawing/2010/main"/>
              </a:ext>
            </a:extLst>
          </a:blip>
          <a:stretch>
            <a:fillRect/>
          </a:stretch>
        </p:blipFill>
        <p:spPr bwMode="auto">
          <a:xfrm>
            <a:off x="6580188" y="5049202"/>
            <a:ext cx="582613" cy="569913"/>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18" name="Picture 49" descr="8"/>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5889626" y="5066665"/>
            <a:ext cx="593725" cy="568325"/>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22542" name="Picture 19" descr="USCG.gif"/>
          <p:cNvPicPr>
            <a:picLocks noChangeAspect="1"/>
          </p:cNvPicPr>
          <p:nvPr/>
        </p:nvPicPr>
        <p:blipFill>
          <a:blip r:embed="rId11" cstate="email">
            <a:extLst>
              <a:ext uri="{28A0092B-C50C-407E-A947-70E740481C1C}">
                <a14:useLocalDpi xmlns:a14="http://schemas.microsoft.com/office/drawing/2010/main"/>
              </a:ext>
            </a:extLst>
          </a:blip>
          <a:srcRect/>
          <a:stretch>
            <a:fillRect/>
          </a:stretch>
        </p:blipFill>
        <p:spPr bwMode="auto">
          <a:xfrm>
            <a:off x="7305676" y="5066665"/>
            <a:ext cx="590550" cy="590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543" name="Text Box 9"/>
          <p:cNvSpPr txBox="1">
            <a:spLocks noChangeArrowheads="1"/>
          </p:cNvSpPr>
          <p:nvPr/>
        </p:nvSpPr>
        <p:spPr bwMode="auto">
          <a:xfrm>
            <a:off x="2195513" y="704850"/>
            <a:ext cx="1938337"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fontAlgn="base">
              <a:spcBef>
                <a:spcPct val="0"/>
              </a:spcBef>
              <a:spcAft>
                <a:spcPct val="0"/>
              </a:spcAft>
            </a:pPr>
            <a:r>
              <a:rPr lang="en-US" sz="2000" b="1">
                <a:solidFill>
                  <a:srgbClr val="FFFF00"/>
                </a:solidFill>
                <a:latin typeface="Calibri" charset="0"/>
              </a:rPr>
              <a:t>1000 km </a:t>
            </a:r>
          </a:p>
          <a:p>
            <a:pPr algn="ctr" fontAlgn="base">
              <a:spcBef>
                <a:spcPct val="0"/>
              </a:spcBef>
              <a:spcAft>
                <a:spcPct val="0"/>
              </a:spcAft>
            </a:pPr>
            <a:r>
              <a:rPr lang="en-US" sz="2000" b="1">
                <a:solidFill>
                  <a:srgbClr val="FFFF00"/>
                </a:solidFill>
                <a:latin typeface="Calibri" charset="0"/>
              </a:rPr>
              <a:t>Cape to Cape</a:t>
            </a:r>
          </a:p>
        </p:txBody>
      </p:sp>
      <p:pic>
        <p:nvPicPr>
          <p:cNvPr id="2" name="Picture 1" descr="Screen Shot 2013-10-21 at 8.16.35 PM.png"/>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7588250" y="3039577"/>
            <a:ext cx="1260078" cy="802172"/>
          </a:xfrm>
          <a:prstGeom prst="rect">
            <a:avLst/>
          </a:prstGeom>
        </p:spPr>
      </p:pic>
      <p:pic>
        <p:nvPicPr>
          <p:cNvPr id="20" name="Picture 1"/>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bwMode="auto">
          <a:xfrm>
            <a:off x="3847097" y="5406392"/>
            <a:ext cx="1458103" cy="3521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541" name="Picture 31" descr="IOOS_logo_white.gif"/>
          <p:cNvPicPr>
            <a:picLocks noChangeAspect="1"/>
          </p:cNvPicPr>
          <p:nvPr/>
        </p:nvPicPr>
        <p:blipFill>
          <a:blip r:embed="rId14" cstate="email">
            <a:extLst>
              <a:ext uri="{28A0092B-C50C-407E-A947-70E740481C1C}">
                <a14:useLocalDpi xmlns:a14="http://schemas.microsoft.com/office/drawing/2010/main"/>
              </a:ext>
            </a:extLst>
          </a:blip>
          <a:srcRect/>
          <a:stretch>
            <a:fillRect/>
          </a:stretch>
        </p:blipFill>
        <p:spPr bwMode="auto">
          <a:xfrm>
            <a:off x="4773613" y="5134927"/>
            <a:ext cx="1012825" cy="398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2" name="Group 21"/>
          <p:cNvGrpSpPr/>
          <p:nvPr/>
        </p:nvGrpSpPr>
        <p:grpSpPr>
          <a:xfrm>
            <a:off x="-11615" y="6234591"/>
            <a:ext cx="9155615" cy="628440"/>
            <a:chOff x="-11615" y="6234591"/>
            <a:chExt cx="9155615" cy="628440"/>
          </a:xfrm>
        </p:grpSpPr>
        <p:sp>
          <p:nvSpPr>
            <p:cNvPr id="23" name="Rectangle 22"/>
            <p:cNvSpPr/>
            <p:nvPr/>
          </p:nvSpPr>
          <p:spPr>
            <a:xfrm>
              <a:off x="5398368" y="6234591"/>
              <a:ext cx="3745632" cy="623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5777121" y="6243911"/>
              <a:ext cx="2939989" cy="614089"/>
            </a:xfrm>
            <a:prstGeom prst="rect">
              <a:avLst/>
            </a:prstGeom>
          </p:spPr>
        </p:pic>
        <p:pic>
          <p:nvPicPr>
            <p:cNvPr id="25" name="Picture 24"/>
            <p:cNvPicPr>
              <a:picLocks noChangeAspect="1"/>
            </p:cNvPicPr>
            <p:nvPr/>
          </p:nvPicPr>
          <p:blipFill rotWithShape="1">
            <a:blip r:embed="rId16" cstate="print">
              <a:extLst>
                <a:ext uri="{28A0092B-C50C-407E-A947-70E740481C1C}">
                  <a14:useLocalDpi xmlns:a14="http://schemas.microsoft.com/office/drawing/2010/main"/>
                </a:ext>
              </a:extLst>
            </a:blip>
            <a:srcRect l="-1"/>
            <a:stretch/>
          </p:blipFill>
          <p:spPr>
            <a:xfrm>
              <a:off x="-11615" y="6247440"/>
              <a:ext cx="5409983" cy="615591"/>
            </a:xfrm>
            <a:prstGeom prst="rect">
              <a:avLst/>
            </a:prstGeom>
          </p:spPr>
        </p:pic>
        <p:pic>
          <p:nvPicPr>
            <p:cNvPr id="26" name="Picture 25"/>
            <p:cNvPicPr>
              <a:picLocks noChangeAspect="1"/>
            </p:cNvPicPr>
            <p:nvPr/>
          </p:nvPicPr>
          <p:blipFill rotWithShape="1">
            <a:blip r:embed="rId17" cstate="email">
              <a:extLst>
                <a:ext uri="{28A0092B-C50C-407E-A947-70E740481C1C}">
                  <a14:useLocalDpi xmlns:a14="http://schemas.microsoft.com/office/drawing/2010/main"/>
                </a:ext>
              </a:extLst>
            </a:blip>
            <a:srcRect/>
            <a:stretch/>
          </p:blipFill>
          <p:spPr>
            <a:xfrm>
              <a:off x="4668248" y="6261566"/>
              <a:ext cx="540613" cy="557002"/>
            </a:xfrm>
            <a:prstGeom prst="rect">
              <a:avLst/>
            </a:prstGeom>
          </p:spPr>
        </p:pic>
      </p:grpSp>
    </p:spTree>
    <p:extLst>
      <p:ext uri="{BB962C8B-B14F-4D97-AF65-F5344CB8AC3E}">
        <p14:creationId xmlns:p14="http://schemas.microsoft.com/office/powerpoint/2010/main" val="1408775312"/>
      </p:ext>
    </p:extLst>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Screen Shot 2015-06-16 at 10.51.03 AM.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 y="517635"/>
            <a:ext cx="4307390" cy="2492132"/>
          </a:xfrm>
          <a:prstGeom prst="rect">
            <a:avLst/>
          </a:prstGeom>
        </p:spPr>
      </p:pic>
      <p:pic>
        <p:nvPicPr>
          <p:cNvPr id="6" name="Picture 1" descr="RU27_route1.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bwMode="auto">
          <a:xfrm>
            <a:off x="0" y="4689906"/>
            <a:ext cx="4447306" cy="1537789"/>
          </a:xfrm>
          <a:prstGeom prst="rect">
            <a:avLst/>
          </a:prstGeom>
          <a:noFill/>
          <a:ln w="19050">
            <a:solidFill>
              <a:schemeClr val="tx1"/>
            </a:solidFill>
            <a:miter lim="800000"/>
            <a:headEnd/>
            <a:tailEnd/>
          </a:ln>
        </p:spPr>
      </p:pic>
      <p:sp>
        <p:nvSpPr>
          <p:cNvPr id="7" name="TextBox 6"/>
          <p:cNvSpPr txBox="1"/>
          <p:nvPr/>
        </p:nvSpPr>
        <p:spPr>
          <a:xfrm>
            <a:off x="1" y="0"/>
            <a:ext cx="9144000" cy="461665"/>
          </a:xfrm>
          <a:prstGeom prst="rect">
            <a:avLst/>
          </a:prstGeom>
          <a:noFill/>
        </p:spPr>
        <p:txBody>
          <a:bodyPr wrap="square" rtlCol="0">
            <a:spAutoFit/>
          </a:bodyPr>
          <a:lstStyle/>
          <a:p>
            <a:pPr algn="ctr"/>
            <a:r>
              <a:rPr lang="en-US" b="1" dirty="0" smtClean="0"/>
              <a:t>Technology Center</a:t>
            </a:r>
            <a:r>
              <a:rPr lang="en-US" sz="2400" b="1" dirty="0" smtClean="0">
                <a:latin typeface="Arial" charset="0"/>
              </a:rPr>
              <a:t> for Slocum Robotic Underwater Gliders</a:t>
            </a:r>
            <a:endParaRPr lang="en-US" sz="2400" b="1" dirty="0">
              <a:latin typeface="Arial" charset="0"/>
            </a:endParaRPr>
          </a:p>
        </p:txBody>
      </p:sp>
      <p:pic>
        <p:nvPicPr>
          <p:cNvPr id="8" name="Picture 7" descr="11311464024_7f3304db29_b.jp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3446" y="3511595"/>
            <a:ext cx="4447307" cy="1292939"/>
          </a:xfrm>
          <a:prstGeom prst="rect">
            <a:avLst/>
          </a:prstGeom>
        </p:spPr>
      </p:pic>
      <p:sp>
        <p:nvSpPr>
          <p:cNvPr id="2" name="TextBox 1"/>
          <p:cNvSpPr txBox="1"/>
          <p:nvPr/>
        </p:nvSpPr>
        <p:spPr>
          <a:xfrm>
            <a:off x="3301016" y="476357"/>
            <a:ext cx="1270985" cy="1569660"/>
          </a:xfrm>
          <a:prstGeom prst="rect">
            <a:avLst/>
          </a:prstGeom>
          <a:noFill/>
        </p:spPr>
        <p:txBody>
          <a:bodyPr wrap="square" rtlCol="0">
            <a:spAutoFit/>
          </a:bodyPr>
          <a:lstStyle/>
          <a:p>
            <a:r>
              <a:rPr lang="en-US" sz="2400" u="sng" dirty="0">
                <a:latin typeface="Arial" charset="0"/>
              </a:rPr>
              <a:t>1989</a:t>
            </a:r>
            <a:r>
              <a:rPr lang="en-US" sz="2400" dirty="0">
                <a:latin typeface="Arial" charset="0"/>
              </a:rPr>
              <a:t> Science Fiction Article</a:t>
            </a:r>
          </a:p>
        </p:txBody>
      </p:sp>
      <p:sp>
        <p:nvSpPr>
          <p:cNvPr id="3" name="TextBox 2"/>
          <p:cNvSpPr txBox="1"/>
          <p:nvPr/>
        </p:nvSpPr>
        <p:spPr>
          <a:xfrm>
            <a:off x="4270194" y="1025048"/>
            <a:ext cx="1548798" cy="1938992"/>
          </a:xfrm>
          <a:prstGeom prst="rect">
            <a:avLst/>
          </a:prstGeom>
          <a:noFill/>
        </p:spPr>
        <p:txBody>
          <a:bodyPr wrap="square" rtlCol="0">
            <a:spAutoFit/>
          </a:bodyPr>
          <a:lstStyle/>
          <a:p>
            <a:pPr algn="r"/>
            <a:r>
              <a:rPr lang="en-US" sz="2400" u="sng" dirty="0">
                <a:latin typeface="Arial" charset="0"/>
              </a:rPr>
              <a:t>1999</a:t>
            </a:r>
          </a:p>
          <a:p>
            <a:pPr algn="r"/>
            <a:r>
              <a:rPr lang="en-US" sz="2400" dirty="0">
                <a:latin typeface="Arial" charset="0"/>
              </a:rPr>
              <a:t>First </a:t>
            </a:r>
            <a:r>
              <a:rPr lang="en-US" sz="2400" dirty="0" smtClean="0">
                <a:latin typeface="Arial" charset="0"/>
              </a:rPr>
              <a:t>Slocum </a:t>
            </a:r>
            <a:r>
              <a:rPr lang="en-US" sz="2400" dirty="0">
                <a:latin typeface="Arial" charset="0"/>
              </a:rPr>
              <a:t>deployed at Sea</a:t>
            </a:r>
          </a:p>
        </p:txBody>
      </p:sp>
      <p:sp>
        <p:nvSpPr>
          <p:cNvPr id="11" name="TextBox 10"/>
          <p:cNvSpPr txBox="1"/>
          <p:nvPr/>
        </p:nvSpPr>
        <p:spPr>
          <a:xfrm>
            <a:off x="304342" y="3075156"/>
            <a:ext cx="4003049" cy="461665"/>
          </a:xfrm>
          <a:prstGeom prst="rect">
            <a:avLst/>
          </a:prstGeom>
          <a:noFill/>
        </p:spPr>
        <p:txBody>
          <a:bodyPr wrap="square" rtlCol="0">
            <a:spAutoFit/>
          </a:bodyPr>
          <a:lstStyle/>
          <a:p>
            <a:r>
              <a:rPr lang="en-US" sz="2400" u="sng" dirty="0" smtClean="0">
                <a:latin typeface="Arial" charset="0"/>
              </a:rPr>
              <a:t>2009</a:t>
            </a:r>
            <a:r>
              <a:rPr lang="en-US" sz="2400" dirty="0" smtClean="0">
                <a:latin typeface="Arial" charset="0"/>
              </a:rPr>
              <a:t> First Atlantic Crossing</a:t>
            </a:r>
            <a:endParaRPr lang="en-US" sz="2400" dirty="0">
              <a:latin typeface="Arial" charset="0"/>
            </a:endParaRPr>
          </a:p>
        </p:txBody>
      </p:sp>
      <p:pic>
        <p:nvPicPr>
          <p:cNvPr id="14" name="Picture 13" descr="Screen Shot 2015-06-16 at 10.52.54 AM.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 y="451877"/>
            <a:ext cx="1748725" cy="1092453"/>
          </a:xfrm>
          <a:prstGeom prst="rect">
            <a:avLst/>
          </a:prstGeom>
        </p:spPr>
      </p:pic>
      <p:pic>
        <p:nvPicPr>
          <p:cNvPr id="15" name="Picture 14" descr="0722dougclay.jp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859680" y="547899"/>
            <a:ext cx="3073892" cy="2305419"/>
          </a:xfrm>
          <a:prstGeom prst="rect">
            <a:avLst/>
          </a:prstGeom>
        </p:spPr>
      </p:pic>
      <p:pic>
        <p:nvPicPr>
          <p:cNvPr id="4" name="Picture 3"/>
          <p:cNvPicPr>
            <a:picLocks noChangeAspect="1"/>
          </p:cNvPicPr>
          <p:nvPr/>
        </p:nvPicPr>
        <p:blipFill>
          <a:blip r:embed="rId8"/>
          <a:stretch>
            <a:fillRect/>
          </a:stretch>
        </p:blipFill>
        <p:spPr>
          <a:xfrm>
            <a:off x="5752439" y="6335395"/>
            <a:ext cx="3165371" cy="530798"/>
          </a:xfrm>
          <a:prstGeom prst="rect">
            <a:avLst/>
          </a:prstGeom>
          <a:solidFill>
            <a:schemeClr val="bg1"/>
          </a:solidFill>
        </p:spPr>
      </p:pic>
      <p:pic>
        <p:nvPicPr>
          <p:cNvPr id="5" name="Picture 4"/>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995673" y="3509296"/>
            <a:ext cx="4148327" cy="2734594"/>
          </a:xfrm>
          <a:prstGeom prst="rect">
            <a:avLst/>
          </a:prstGeom>
        </p:spPr>
      </p:pic>
      <p:sp>
        <p:nvSpPr>
          <p:cNvPr id="16" name="TextBox 15"/>
          <p:cNvSpPr txBox="1"/>
          <p:nvPr/>
        </p:nvSpPr>
        <p:spPr>
          <a:xfrm>
            <a:off x="4890166" y="3047631"/>
            <a:ext cx="4134143" cy="461665"/>
          </a:xfrm>
          <a:prstGeom prst="rect">
            <a:avLst/>
          </a:prstGeom>
          <a:noFill/>
        </p:spPr>
        <p:txBody>
          <a:bodyPr wrap="square" rtlCol="0">
            <a:spAutoFit/>
          </a:bodyPr>
          <a:lstStyle/>
          <a:p>
            <a:r>
              <a:rPr lang="en-US" sz="2400" u="sng" dirty="0" smtClean="0">
                <a:latin typeface="Arial" charset="0"/>
              </a:rPr>
              <a:t>2018</a:t>
            </a:r>
            <a:r>
              <a:rPr lang="en-US" sz="2400" dirty="0" smtClean="0">
                <a:latin typeface="Arial" charset="0"/>
              </a:rPr>
              <a:t> Navy </a:t>
            </a:r>
            <a:r>
              <a:rPr lang="en-US" sz="2400" smtClean="0">
                <a:latin typeface="Arial" charset="0"/>
              </a:rPr>
              <a:t>Fleet grows &gt;150</a:t>
            </a:r>
            <a:endParaRPr lang="en-US" sz="2400" dirty="0">
              <a:latin typeface="Arial" charset="0"/>
            </a:endParaRPr>
          </a:p>
        </p:txBody>
      </p:sp>
      <p:pic>
        <p:nvPicPr>
          <p:cNvPr id="17" name="Picture 16">
            <a:extLst>
              <a:ext uri="{FF2B5EF4-FFF2-40B4-BE49-F238E27FC236}">
                <a16:creationId xmlns:a16="http://schemas.microsoft.com/office/drawing/2014/main" id="{048EE5F2-8330-C34E-80BE-0868ADF47ACD}"/>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t="-1"/>
          <a:stretch/>
        </p:blipFill>
        <p:spPr>
          <a:xfrm>
            <a:off x="874364" y="6273601"/>
            <a:ext cx="2071912" cy="584399"/>
          </a:xfrm>
          <a:prstGeom prst="rect">
            <a:avLst/>
          </a:prstGeom>
        </p:spPr>
      </p:pic>
      <p:pic>
        <p:nvPicPr>
          <p:cNvPr id="18" name="Picture 17">
            <a:extLst>
              <a:ext uri="{FF2B5EF4-FFF2-40B4-BE49-F238E27FC236}">
                <a16:creationId xmlns:a16="http://schemas.microsoft.com/office/drawing/2014/main" id="{E09E7F2D-D7C0-3E40-98D7-536AB38C53FA}"/>
              </a:ext>
            </a:extLst>
          </p:cNvPr>
          <p:cNvPicPr>
            <a:picLocks noChangeAspect="1"/>
          </p:cNvPicPr>
          <p:nvPr/>
        </p:nvPicPr>
        <p:blipFill>
          <a:blip r:embed="rId11"/>
          <a:stretch>
            <a:fillRect/>
          </a:stretch>
        </p:blipFill>
        <p:spPr>
          <a:xfrm>
            <a:off x="3776814" y="6095262"/>
            <a:ext cx="1749436" cy="796965"/>
          </a:xfrm>
          <a:prstGeom prst="rect">
            <a:avLst/>
          </a:prstGeom>
        </p:spPr>
      </p:pic>
    </p:spTree>
    <p:extLst>
      <p:ext uri="{BB962C8B-B14F-4D97-AF65-F5344CB8AC3E}">
        <p14:creationId xmlns:p14="http://schemas.microsoft.com/office/powerpoint/2010/main" val="17082403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glider_AQD"/>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133788" y="3423652"/>
            <a:ext cx="1907989" cy="1707148"/>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5"/>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965418" y="3669344"/>
            <a:ext cx="2178581" cy="11227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4" descr="IMG_840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080001" y="1591733"/>
            <a:ext cx="2260616" cy="16306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5" descr="VR2C_glide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7247467" y="1295400"/>
            <a:ext cx="1896533" cy="2274888"/>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3"/>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5147733" y="0"/>
            <a:ext cx="1947334" cy="146129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9" name="Picture 3" descr="IMG_7813"/>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7010400" y="5283199"/>
            <a:ext cx="1896533" cy="142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2"/>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2556935" y="963792"/>
            <a:ext cx="2472265" cy="18541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1" name="Picture 3" descr="SAM_on_Glider_2 002"/>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0" y="4766734"/>
            <a:ext cx="2456346" cy="1854200"/>
          </a:xfrm>
          <a:prstGeom prst="rect">
            <a:avLst/>
          </a:prstGeom>
          <a:noFill/>
          <a:extLst>
            <a:ext uri="{909E8E84-426E-40dd-AFC4-6F175D3DCCD1}">
              <a14:hiddenFill xmlns:a14="http://schemas.microsoft.com/office/drawing/2010/main" xmlns="">
                <a:solidFill>
                  <a:srgbClr val="FFFFFF"/>
                </a:solidFill>
              </a14:hiddenFill>
            </a:ext>
          </a:extLst>
        </p:spPr>
      </p:pic>
      <p:pic>
        <p:nvPicPr>
          <p:cNvPr id="12" name="Picture 9" descr="BreveBuste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2641600" y="2898420"/>
            <a:ext cx="2427112" cy="1820333"/>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Picture 3"/>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0" y="2995997"/>
            <a:ext cx="2472265" cy="168889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4" name="Picture 4" descr="PumpedCTD1"/>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0" y="989988"/>
            <a:ext cx="2387600" cy="1805774"/>
          </a:xfrm>
          <a:prstGeom prst="rect">
            <a:avLst/>
          </a:prstGeom>
          <a:noFill/>
          <a:extLst>
            <a:ext uri="{909E8E84-426E-40dd-AFC4-6F175D3DCCD1}">
              <a14:hiddenFill xmlns:a14="http://schemas.microsoft.com/office/drawing/2010/main" xmlns="">
                <a:solidFill>
                  <a:srgbClr val="FFFFFF"/>
                </a:solidFill>
              </a14:hiddenFill>
            </a:ext>
          </a:extLst>
        </p:spPr>
      </p:pic>
      <p:pic>
        <p:nvPicPr>
          <p:cNvPr id="15" name="Picture 33" descr="2965403542_248075ea0e"/>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rot="5400000">
            <a:off x="2931620" y="4527099"/>
            <a:ext cx="1926092" cy="23706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3" descr="IMG_8549"/>
          <p:cNvPicPr>
            <a:picLocks noChangeAspect="1" noChangeArrowheads="1"/>
          </p:cNvPicPr>
          <p:nvPr/>
        </p:nvPicPr>
        <p:blipFill>
          <a:blip r:embed="rId14" cstate="print">
            <a:extLst>
              <a:ext uri="{28A0092B-C50C-407E-A947-70E740481C1C}">
                <a14:useLocalDpi xmlns:a14="http://schemas.microsoft.com/office/drawing/2010/main"/>
              </a:ext>
            </a:extLst>
          </a:blip>
          <a:srcRect l="-3177"/>
          <a:stretch>
            <a:fillRect/>
          </a:stretch>
        </p:blipFill>
        <p:spPr bwMode="auto">
          <a:xfrm>
            <a:off x="7225914" y="0"/>
            <a:ext cx="1918086" cy="9482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21" descr="sensor1"/>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5779558" y="5173662"/>
            <a:ext cx="600075" cy="1684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 name="TextBox 17"/>
          <p:cNvSpPr txBox="1"/>
          <p:nvPr/>
        </p:nvSpPr>
        <p:spPr>
          <a:xfrm>
            <a:off x="965201" y="0"/>
            <a:ext cx="3691861" cy="1169551"/>
          </a:xfrm>
          <a:prstGeom prst="rect">
            <a:avLst/>
          </a:prstGeom>
          <a:noFill/>
        </p:spPr>
        <p:txBody>
          <a:bodyPr wrap="none" rtlCol="0">
            <a:spAutoFit/>
          </a:bodyPr>
          <a:lstStyle/>
          <a:p>
            <a:pPr eaLnBrk="1" hangingPunct="1"/>
            <a:r>
              <a:rPr lang="en-US" sz="3600" b="1" dirty="0" smtClean="0">
                <a:solidFill>
                  <a:prstClr val="black"/>
                </a:solidFill>
                <a:ea typeface="ＭＳ Ｐゴシック" charset="-128"/>
                <a:cs typeface="ＭＳ Ｐゴシック" charset="-128"/>
              </a:rPr>
              <a:t>Glider Sensors</a:t>
            </a:r>
          </a:p>
          <a:p>
            <a:pPr eaLnBrk="1" hangingPunct="1"/>
            <a:r>
              <a:rPr lang="en-US" sz="2000" dirty="0" smtClean="0">
                <a:solidFill>
                  <a:prstClr val="black"/>
                </a:solidFill>
                <a:ea typeface="ＭＳ Ｐゴシック" charset="-128"/>
                <a:cs typeface="ＭＳ Ｐゴシック" charset="-128"/>
              </a:rPr>
              <a:t>Inside Payload Bay or External</a:t>
            </a:r>
          </a:p>
          <a:p>
            <a:pPr eaLnBrk="1" hangingPunct="1"/>
            <a:endParaRPr lang="en-US" sz="1400" b="1" dirty="0">
              <a:solidFill>
                <a:prstClr val="black"/>
              </a:solidFill>
              <a:ea typeface="ＭＳ Ｐゴシック" charset="-128"/>
              <a:cs typeface="ＭＳ Ｐゴシック" charset="-128"/>
            </a:endParaRPr>
          </a:p>
        </p:txBody>
      </p:sp>
    </p:spTree>
    <p:extLst>
      <p:ext uri="{BB962C8B-B14F-4D97-AF65-F5344CB8AC3E}">
        <p14:creationId xmlns:p14="http://schemas.microsoft.com/office/powerpoint/2010/main" val="114267855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42950" y="86380"/>
            <a:ext cx="8401050" cy="523220"/>
          </a:xfrm>
          <a:prstGeom prst="rect">
            <a:avLst/>
          </a:prstGeom>
          <a:noFill/>
        </p:spPr>
        <p:txBody>
          <a:bodyPr wrap="square" rtlCol="0">
            <a:spAutoFit/>
          </a:bodyPr>
          <a:lstStyle/>
          <a:p>
            <a:pPr algn="ctr" eaLnBrk="1" hangingPunct="1"/>
            <a:r>
              <a:rPr lang="en-US" sz="2800" b="1" dirty="0" smtClean="0">
                <a:solidFill>
                  <a:prstClr val="black"/>
                </a:solidFill>
                <a:ea typeface="ＭＳ Ｐゴシック" charset="-128"/>
                <a:cs typeface="ＭＳ Ｐゴシック" charset="-128"/>
              </a:rPr>
              <a:t>Storm Gliders - Key Reference </a:t>
            </a:r>
            <a:r>
              <a:rPr lang="en-US" sz="2800" b="1" dirty="0">
                <a:solidFill>
                  <a:prstClr val="black"/>
                </a:solidFill>
                <a:ea typeface="ＭＳ Ｐゴシック" charset="-128"/>
                <a:cs typeface="ＭＳ Ｐゴシック" charset="-128"/>
              </a:rPr>
              <a:t>L</a:t>
            </a:r>
            <a:r>
              <a:rPr lang="en-US" sz="2800" b="1" dirty="0" smtClean="0">
                <a:solidFill>
                  <a:prstClr val="black"/>
                </a:solidFill>
                <a:ea typeface="ＭＳ Ｐゴシック" charset="-128"/>
                <a:cs typeface="ＭＳ Ｐゴシック" charset="-128"/>
              </a:rPr>
              <a:t>ist</a:t>
            </a:r>
            <a:endParaRPr lang="en-US" sz="2800" b="1" dirty="0">
              <a:solidFill>
                <a:prstClr val="black"/>
              </a:solidFill>
              <a:ea typeface="ＭＳ Ｐゴシック" charset="-128"/>
              <a:cs typeface="ＭＳ Ｐゴシック" charset="-128"/>
            </a:endParaRPr>
          </a:p>
        </p:txBody>
      </p:sp>
      <p:sp>
        <p:nvSpPr>
          <p:cNvPr id="5" name="TextBox 4"/>
          <p:cNvSpPr txBox="1"/>
          <p:nvPr/>
        </p:nvSpPr>
        <p:spPr>
          <a:xfrm>
            <a:off x="914400" y="676156"/>
            <a:ext cx="8255000" cy="5724644"/>
          </a:xfrm>
          <a:prstGeom prst="rect">
            <a:avLst/>
          </a:prstGeom>
          <a:noFill/>
        </p:spPr>
        <p:txBody>
          <a:bodyPr wrap="square" rtlCol="0">
            <a:spAutoFit/>
          </a:bodyPr>
          <a:lstStyle/>
          <a:p>
            <a:pPr eaLnBrk="1" hangingPunct="1"/>
            <a:r>
              <a:rPr lang="en-US" sz="1600" dirty="0" smtClean="0">
                <a:solidFill>
                  <a:prstClr val="black"/>
                </a:solidFill>
                <a:ea typeface="ＭＳ Ｐゴシック" charset="-128"/>
                <a:cs typeface="ＭＳ Ｐゴシック" charset="-128"/>
              </a:rPr>
              <a:t>Glenn, Jones, </a:t>
            </a:r>
            <a:r>
              <a:rPr lang="en-US" sz="1600" dirty="0" err="1" smtClean="0">
                <a:solidFill>
                  <a:prstClr val="black"/>
                </a:solidFill>
                <a:ea typeface="ＭＳ Ｐゴシック" charset="-128"/>
                <a:cs typeface="ＭＳ Ｐゴシック" charset="-128"/>
              </a:rPr>
              <a:t>Twardowski</a:t>
            </a:r>
            <a:r>
              <a:rPr lang="en-US" sz="1600" dirty="0" smtClean="0">
                <a:solidFill>
                  <a:prstClr val="black"/>
                </a:solidFill>
                <a:ea typeface="ＭＳ Ｐゴシック" charset="-128"/>
                <a:cs typeface="ＭＳ Ｐゴシック" charset="-128"/>
              </a:rPr>
              <a:t>, Bowers, </a:t>
            </a:r>
            <a:r>
              <a:rPr lang="en-US" sz="1600" dirty="0" err="1" smtClean="0">
                <a:solidFill>
                  <a:prstClr val="black"/>
                </a:solidFill>
                <a:ea typeface="ＭＳ Ｐゴシック" charset="-128"/>
                <a:cs typeface="ＭＳ Ｐゴシック" charset="-128"/>
              </a:rPr>
              <a:t>Kerfoot</a:t>
            </a:r>
            <a:r>
              <a:rPr lang="en-US" sz="1600" dirty="0" smtClean="0">
                <a:solidFill>
                  <a:prstClr val="black"/>
                </a:solidFill>
                <a:ea typeface="ＭＳ Ｐゴシック" charset="-128"/>
                <a:cs typeface="ＭＳ Ｐゴシック" charset="-128"/>
              </a:rPr>
              <a:t>, </a:t>
            </a:r>
            <a:r>
              <a:rPr lang="en-US" sz="1600" dirty="0" err="1" smtClean="0">
                <a:solidFill>
                  <a:prstClr val="black"/>
                </a:solidFill>
                <a:ea typeface="ＭＳ Ｐゴシック" charset="-128"/>
                <a:cs typeface="ＭＳ Ｐゴシック" charset="-128"/>
              </a:rPr>
              <a:t>Kohut</a:t>
            </a:r>
            <a:r>
              <a:rPr lang="en-US" sz="1600" dirty="0" smtClean="0">
                <a:solidFill>
                  <a:prstClr val="black"/>
                </a:solidFill>
                <a:ea typeface="ＭＳ Ｐゴシック" charset="-128"/>
                <a:cs typeface="ＭＳ Ｐゴシック" charset="-128"/>
              </a:rPr>
              <a:t>, Webb, Schofield, 2008. Glider observations of sediment </a:t>
            </a:r>
            <a:r>
              <a:rPr lang="en-US" sz="1600" dirty="0" err="1" smtClean="0">
                <a:solidFill>
                  <a:prstClr val="black"/>
                </a:solidFill>
                <a:ea typeface="ＭＳ Ｐゴシック" charset="-128"/>
                <a:cs typeface="ＭＳ Ｐゴシック" charset="-128"/>
              </a:rPr>
              <a:t>resuspension</a:t>
            </a:r>
            <a:r>
              <a:rPr lang="en-US" sz="1600" dirty="0" smtClean="0">
                <a:solidFill>
                  <a:prstClr val="black"/>
                </a:solidFill>
                <a:ea typeface="ＭＳ Ｐゴシック" charset="-128"/>
                <a:cs typeface="ＭＳ Ｐゴシック" charset="-128"/>
              </a:rPr>
              <a:t> in a Middle Atlantic Bight fall </a:t>
            </a:r>
            <a:r>
              <a:rPr lang="en-US" sz="1600" dirty="0">
                <a:solidFill>
                  <a:prstClr val="black"/>
                </a:solidFill>
                <a:ea typeface="ＭＳ Ｐゴシック" charset="-128"/>
                <a:cs typeface="ＭＳ Ｐゴシック" charset="-128"/>
              </a:rPr>
              <a:t>t</a:t>
            </a:r>
            <a:r>
              <a:rPr lang="en-US" sz="1600" dirty="0" smtClean="0">
                <a:solidFill>
                  <a:prstClr val="black"/>
                </a:solidFill>
                <a:ea typeface="ＭＳ Ｐゴシック" charset="-128"/>
                <a:cs typeface="ＭＳ Ｐゴシック" charset="-128"/>
              </a:rPr>
              <a:t>ransition storm. </a:t>
            </a:r>
            <a:r>
              <a:rPr lang="en-US" sz="1600" i="1" dirty="0" smtClean="0">
                <a:solidFill>
                  <a:prstClr val="black"/>
                </a:solidFill>
                <a:ea typeface="ＭＳ Ｐゴシック" charset="-128"/>
                <a:cs typeface="ＭＳ Ｐゴシック" charset="-128"/>
              </a:rPr>
              <a:t>Limnology and Oceanography</a:t>
            </a:r>
            <a:r>
              <a:rPr lang="en-US" sz="1600" dirty="0" smtClean="0">
                <a:solidFill>
                  <a:prstClr val="black"/>
                </a:solidFill>
                <a:ea typeface="ＭＳ Ｐゴシック" charset="-128"/>
                <a:cs typeface="ＭＳ Ｐゴシック" charset="-128"/>
              </a:rPr>
              <a:t> 53(5, Part 2): 2180-2196.</a:t>
            </a:r>
          </a:p>
          <a:p>
            <a:pPr eaLnBrk="1" hangingPunct="1"/>
            <a:endParaRPr lang="en-US" sz="1000" dirty="0">
              <a:solidFill>
                <a:prstClr val="black"/>
              </a:solidFill>
              <a:ea typeface="ＭＳ Ｐゴシック" charset="-128"/>
              <a:cs typeface="ＭＳ Ｐゴシック" charset="-128"/>
            </a:endParaRPr>
          </a:p>
          <a:p>
            <a:pPr eaLnBrk="1" hangingPunct="1"/>
            <a:r>
              <a:rPr lang="en-US" sz="1600" dirty="0" smtClean="0">
                <a:solidFill>
                  <a:prstClr val="black"/>
                </a:solidFill>
                <a:ea typeface="ＭＳ Ｐゴシック" charset="-128"/>
                <a:cs typeface="ＭＳ Ｐゴシック" charset="-128"/>
              </a:rPr>
              <a:t>Miles, Glenn, Schofield, </a:t>
            </a:r>
            <a:r>
              <a:rPr lang="en-US" sz="1600" dirty="0">
                <a:solidFill>
                  <a:prstClr val="black"/>
                </a:solidFill>
                <a:ea typeface="ＭＳ Ｐゴシック" charset="-128"/>
                <a:cs typeface="ＭＳ Ｐゴシック" charset="-128"/>
              </a:rPr>
              <a:t>2013. Temporal and spatial variability in fall storm induced sediment </a:t>
            </a:r>
            <a:r>
              <a:rPr lang="en-US" sz="1600" dirty="0" err="1">
                <a:solidFill>
                  <a:prstClr val="black"/>
                </a:solidFill>
                <a:ea typeface="ＭＳ Ｐゴシック" charset="-128"/>
                <a:cs typeface="ＭＳ Ｐゴシック" charset="-128"/>
              </a:rPr>
              <a:t>resuspension</a:t>
            </a:r>
            <a:r>
              <a:rPr lang="en-US" sz="1600" dirty="0">
                <a:solidFill>
                  <a:prstClr val="black"/>
                </a:solidFill>
                <a:ea typeface="ＭＳ Ｐゴシック" charset="-128"/>
                <a:cs typeface="ＭＳ Ｐゴシック" charset="-128"/>
              </a:rPr>
              <a:t> on the Mid-Atlantic Bight. </a:t>
            </a:r>
            <a:r>
              <a:rPr lang="en-US" sz="1600" i="1" dirty="0">
                <a:solidFill>
                  <a:prstClr val="black"/>
                </a:solidFill>
                <a:ea typeface="ＭＳ Ｐゴシック" charset="-128"/>
                <a:cs typeface="ＭＳ Ｐゴシック" charset="-128"/>
              </a:rPr>
              <a:t>Continental Shelf Research</a:t>
            </a:r>
            <a:r>
              <a:rPr lang="en-US" sz="1600" dirty="0">
                <a:solidFill>
                  <a:prstClr val="black"/>
                </a:solidFill>
                <a:ea typeface="ＭＳ Ｐゴシック" charset="-128"/>
                <a:cs typeface="ＭＳ Ｐゴシック" charset="-128"/>
              </a:rPr>
              <a:t> 63, Supplement: S36-S49</a:t>
            </a:r>
            <a:r>
              <a:rPr lang="en-US" sz="1600" dirty="0" smtClean="0">
                <a:solidFill>
                  <a:prstClr val="black"/>
                </a:solidFill>
                <a:ea typeface="ＭＳ Ｐゴシック" charset="-128"/>
                <a:cs typeface="ＭＳ Ｐゴシック" charset="-128"/>
              </a:rPr>
              <a:t>.</a:t>
            </a:r>
          </a:p>
          <a:p>
            <a:pPr eaLnBrk="1" hangingPunct="1"/>
            <a:endParaRPr lang="en-US" sz="1000" dirty="0">
              <a:solidFill>
                <a:prstClr val="black"/>
              </a:solidFill>
              <a:ea typeface="ＭＳ Ｐゴシック" charset="-128"/>
              <a:cs typeface="ＭＳ Ｐゴシック" charset="-128"/>
            </a:endParaRPr>
          </a:p>
          <a:p>
            <a:pPr eaLnBrk="1" hangingPunct="1"/>
            <a:r>
              <a:rPr lang="en-US" sz="1600" dirty="0" smtClean="0">
                <a:solidFill>
                  <a:prstClr val="black"/>
                </a:solidFill>
                <a:ea typeface="ＭＳ Ｐゴシック" charset="-128"/>
                <a:cs typeface="ＭＳ Ｐゴシック" charset="-128"/>
              </a:rPr>
              <a:t>Miles, </a:t>
            </a:r>
            <a:r>
              <a:rPr lang="en-US" sz="1600" dirty="0" err="1" smtClean="0">
                <a:solidFill>
                  <a:prstClr val="black"/>
                </a:solidFill>
                <a:ea typeface="ＭＳ Ｐゴシック" charset="-128"/>
                <a:cs typeface="ＭＳ Ｐゴシック" charset="-128"/>
              </a:rPr>
              <a:t>Seroka</a:t>
            </a:r>
            <a:r>
              <a:rPr lang="en-US" sz="1600" dirty="0" smtClean="0">
                <a:solidFill>
                  <a:prstClr val="black"/>
                </a:solidFill>
                <a:ea typeface="ＭＳ Ｐゴシック" charset="-128"/>
                <a:cs typeface="ＭＳ Ｐゴシック" charset="-128"/>
              </a:rPr>
              <a:t>, </a:t>
            </a:r>
            <a:r>
              <a:rPr lang="en-US" sz="1600" dirty="0" err="1" smtClean="0">
                <a:solidFill>
                  <a:prstClr val="black"/>
                </a:solidFill>
                <a:ea typeface="ＭＳ Ｐゴシック" charset="-128"/>
                <a:cs typeface="ＭＳ Ｐゴシック" charset="-128"/>
              </a:rPr>
              <a:t>Kohut</a:t>
            </a:r>
            <a:r>
              <a:rPr lang="en-US" sz="1600" dirty="0" smtClean="0">
                <a:solidFill>
                  <a:prstClr val="black"/>
                </a:solidFill>
                <a:ea typeface="ＭＳ Ｐゴシック" charset="-128"/>
                <a:cs typeface="ＭＳ Ｐゴシック" charset="-128"/>
              </a:rPr>
              <a:t>, Glenn, </a:t>
            </a:r>
            <a:r>
              <a:rPr lang="en-US" sz="1600" dirty="0">
                <a:solidFill>
                  <a:prstClr val="black"/>
                </a:solidFill>
                <a:ea typeface="ＭＳ Ｐゴシック" charset="-128"/>
                <a:cs typeface="ＭＳ Ｐゴシック" charset="-128"/>
              </a:rPr>
              <a:t>2015. Glider observations and modeling sediment transport in Hurricane Sandy. </a:t>
            </a:r>
            <a:r>
              <a:rPr lang="en-US" sz="1600" i="1" dirty="0">
                <a:solidFill>
                  <a:prstClr val="black"/>
                </a:solidFill>
                <a:ea typeface="ＭＳ Ｐゴシック" charset="-128"/>
                <a:cs typeface="ＭＳ Ｐゴシック" charset="-128"/>
              </a:rPr>
              <a:t>JGR Oceans</a:t>
            </a:r>
            <a:r>
              <a:rPr lang="en-US" sz="1600" dirty="0">
                <a:solidFill>
                  <a:prstClr val="black"/>
                </a:solidFill>
                <a:ea typeface="ＭＳ Ｐゴシック" charset="-128"/>
                <a:cs typeface="ＭＳ Ｐゴシック" charset="-128"/>
              </a:rPr>
              <a:t>, DOI: </a:t>
            </a:r>
            <a:r>
              <a:rPr lang="en-US" sz="1600" dirty="0" smtClean="0">
                <a:solidFill>
                  <a:prstClr val="black"/>
                </a:solidFill>
                <a:ea typeface="ＭＳ Ｐゴシック" charset="-128"/>
                <a:cs typeface="ＭＳ Ｐゴシック" charset="-128"/>
              </a:rPr>
              <a:t>10.1002/2014JC010474</a:t>
            </a:r>
            <a:endParaRPr lang="en-US" sz="1600" dirty="0">
              <a:solidFill>
                <a:prstClr val="black"/>
              </a:solidFill>
              <a:ea typeface="ＭＳ Ｐゴシック" charset="-128"/>
              <a:cs typeface="ＭＳ Ｐゴシック" charset="-128"/>
            </a:endParaRPr>
          </a:p>
          <a:p>
            <a:pPr eaLnBrk="1" hangingPunct="1"/>
            <a:r>
              <a:rPr lang="en-US" sz="1600" dirty="0">
                <a:solidFill>
                  <a:prstClr val="black"/>
                </a:solidFill>
                <a:ea typeface="ＭＳ Ｐゴシック" charset="-128"/>
                <a:cs typeface="ＭＳ Ｐゴシック" charset="-128"/>
              </a:rPr>
              <a:t> </a:t>
            </a:r>
          </a:p>
          <a:p>
            <a:pPr eaLnBrk="1" hangingPunct="1"/>
            <a:r>
              <a:rPr lang="en-US" sz="1600" dirty="0" smtClean="0">
                <a:solidFill>
                  <a:srgbClr val="FF0000"/>
                </a:solidFill>
                <a:ea typeface="ＭＳ Ｐゴシック" charset="-128"/>
                <a:cs typeface="ＭＳ Ｐゴシック" charset="-128"/>
              </a:rPr>
              <a:t>Glenn, Miles</a:t>
            </a:r>
            <a:r>
              <a:rPr lang="en-US" sz="1600" dirty="0">
                <a:solidFill>
                  <a:srgbClr val="FF0000"/>
                </a:solidFill>
                <a:ea typeface="ＭＳ Ｐゴシック" charset="-128"/>
                <a:cs typeface="ＭＳ Ｐゴシック" charset="-128"/>
              </a:rPr>
              <a:t>, </a:t>
            </a:r>
            <a:r>
              <a:rPr lang="en-US" sz="1600" dirty="0" err="1" smtClean="0">
                <a:solidFill>
                  <a:srgbClr val="FF0000"/>
                </a:solidFill>
                <a:ea typeface="ＭＳ Ｐゴシック" charset="-128"/>
                <a:cs typeface="ＭＳ Ｐゴシック" charset="-128"/>
              </a:rPr>
              <a:t>Seroka</a:t>
            </a:r>
            <a:r>
              <a:rPr lang="en-US" sz="1600" dirty="0">
                <a:solidFill>
                  <a:srgbClr val="FF0000"/>
                </a:solidFill>
                <a:ea typeface="ＭＳ Ｐゴシック" charset="-128"/>
                <a:cs typeface="ＭＳ Ｐゴシック" charset="-128"/>
              </a:rPr>
              <a:t>, </a:t>
            </a:r>
            <a:r>
              <a:rPr lang="en-US" sz="1600" dirty="0" err="1" smtClean="0">
                <a:solidFill>
                  <a:srgbClr val="FF0000"/>
                </a:solidFill>
                <a:ea typeface="ＭＳ Ｐゴシック" charset="-128"/>
                <a:cs typeface="ＭＳ Ｐゴシック" charset="-128"/>
              </a:rPr>
              <a:t>Xu</a:t>
            </a:r>
            <a:r>
              <a:rPr lang="en-US" sz="1600" dirty="0">
                <a:solidFill>
                  <a:srgbClr val="FF0000"/>
                </a:solidFill>
                <a:ea typeface="ＭＳ Ｐゴシック" charset="-128"/>
                <a:cs typeface="ＭＳ Ｐゴシック" charset="-128"/>
              </a:rPr>
              <a:t>, </a:t>
            </a:r>
            <a:r>
              <a:rPr lang="en-US" sz="1600" dirty="0" smtClean="0">
                <a:solidFill>
                  <a:srgbClr val="FF0000"/>
                </a:solidFill>
                <a:ea typeface="ＭＳ Ｐゴシック" charset="-128"/>
                <a:cs typeface="ＭＳ Ｐゴシック" charset="-128"/>
              </a:rPr>
              <a:t>Forney</a:t>
            </a:r>
            <a:r>
              <a:rPr lang="en-US" sz="1600" dirty="0">
                <a:solidFill>
                  <a:srgbClr val="FF0000"/>
                </a:solidFill>
                <a:ea typeface="ＭＳ Ｐゴシック" charset="-128"/>
                <a:cs typeface="ＭＳ Ｐゴシック" charset="-128"/>
              </a:rPr>
              <a:t>, </a:t>
            </a:r>
            <a:r>
              <a:rPr lang="en-US" sz="1600" dirty="0" smtClean="0">
                <a:solidFill>
                  <a:srgbClr val="FF0000"/>
                </a:solidFill>
                <a:ea typeface="ＭＳ Ｐゴシック" charset="-128"/>
                <a:cs typeface="ＭＳ Ｐゴシック" charset="-128"/>
              </a:rPr>
              <a:t>Yu</a:t>
            </a:r>
            <a:r>
              <a:rPr lang="en-US" sz="1600" dirty="0">
                <a:solidFill>
                  <a:srgbClr val="FF0000"/>
                </a:solidFill>
                <a:ea typeface="ＭＳ Ｐゴシック" charset="-128"/>
                <a:cs typeface="ＭＳ Ｐゴシック" charset="-128"/>
              </a:rPr>
              <a:t>, </a:t>
            </a:r>
            <a:r>
              <a:rPr lang="en-US" sz="1600" dirty="0" err="1" smtClean="0">
                <a:solidFill>
                  <a:srgbClr val="FF0000"/>
                </a:solidFill>
                <a:ea typeface="ＭＳ Ｐゴシック" charset="-128"/>
                <a:cs typeface="ＭＳ Ｐゴシック" charset="-128"/>
              </a:rPr>
              <a:t>Roarty</a:t>
            </a:r>
            <a:r>
              <a:rPr lang="en-US" sz="1600" dirty="0">
                <a:solidFill>
                  <a:srgbClr val="FF0000"/>
                </a:solidFill>
                <a:ea typeface="ＭＳ Ｐゴシック" charset="-128"/>
                <a:cs typeface="ＭＳ Ｐゴシック" charset="-128"/>
              </a:rPr>
              <a:t>, </a:t>
            </a:r>
            <a:r>
              <a:rPr lang="en-US" sz="1600" dirty="0" smtClean="0">
                <a:solidFill>
                  <a:srgbClr val="FF0000"/>
                </a:solidFill>
                <a:ea typeface="ＭＳ Ｐゴシック" charset="-128"/>
                <a:cs typeface="ＭＳ Ｐゴシック" charset="-128"/>
              </a:rPr>
              <a:t>Schofield</a:t>
            </a:r>
            <a:r>
              <a:rPr lang="en-US" sz="1600" dirty="0">
                <a:solidFill>
                  <a:srgbClr val="FF0000"/>
                </a:solidFill>
                <a:ea typeface="ＭＳ Ｐゴシック" charset="-128"/>
                <a:cs typeface="ＭＳ Ｐゴシック" charset="-128"/>
              </a:rPr>
              <a:t>, </a:t>
            </a:r>
            <a:r>
              <a:rPr lang="en-US" sz="1600" dirty="0" err="1" smtClean="0">
                <a:solidFill>
                  <a:srgbClr val="FF0000"/>
                </a:solidFill>
                <a:ea typeface="ＭＳ Ｐゴシック" charset="-128"/>
                <a:cs typeface="ＭＳ Ｐゴシック" charset="-128"/>
              </a:rPr>
              <a:t>Kohut</a:t>
            </a:r>
            <a:r>
              <a:rPr lang="en-US" sz="1600" dirty="0">
                <a:solidFill>
                  <a:srgbClr val="FF0000"/>
                </a:solidFill>
                <a:ea typeface="ＭＳ Ｐゴシック" charset="-128"/>
                <a:cs typeface="ＭＳ Ｐゴシック" charset="-128"/>
              </a:rPr>
              <a:t>, 2016. Stratified coastal ocean interactions with tropical storms, </a:t>
            </a:r>
            <a:r>
              <a:rPr lang="en-US" sz="1600" i="1" dirty="0">
                <a:solidFill>
                  <a:srgbClr val="FF0000"/>
                </a:solidFill>
                <a:ea typeface="ＭＳ Ｐゴシック" charset="-128"/>
                <a:cs typeface="ＭＳ Ｐゴシック" charset="-128"/>
              </a:rPr>
              <a:t>Nature Communications, </a:t>
            </a:r>
            <a:r>
              <a:rPr lang="en-US" sz="1600" dirty="0" smtClean="0">
                <a:solidFill>
                  <a:srgbClr val="FF0000"/>
                </a:solidFill>
                <a:ea typeface="ＭＳ Ｐゴシック" charset="-128"/>
                <a:cs typeface="ＭＳ Ｐゴシック" charset="-128"/>
              </a:rPr>
              <a:t>March 8, 2016, 1-10, DOI:10.1038/ncomms10887.</a:t>
            </a:r>
          </a:p>
          <a:p>
            <a:pPr eaLnBrk="1" hangingPunct="1"/>
            <a:endParaRPr lang="en-US" sz="1000" dirty="0">
              <a:solidFill>
                <a:srgbClr val="FF0000"/>
              </a:solidFill>
              <a:ea typeface="ＭＳ Ｐゴシック" charset="-128"/>
              <a:cs typeface="ＭＳ Ｐゴシック" charset="-128"/>
            </a:endParaRPr>
          </a:p>
          <a:p>
            <a:pPr eaLnBrk="1" hangingPunct="1"/>
            <a:r>
              <a:rPr lang="en-US" sz="1600" dirty="0" err="1">
                <a:solidFill>
                  <a:srgbClr val="FF0000"/>
                </a:solidFill>
                <a:ea typeface="ＭＳ Ｐゴシック" charset="-128"/>
                <a:cs typeface="ＭＳ Ｐゴシック" charset="-128"/>
              </a:rPr>
              <a:t>Seroka</a:t>
            </a:r>
            <a:r>
              <a:rPr lang="en-US" sz="1600" dirty="0">
                <a:solidFill>
                  <a:srgbClr val="FF0000"/>
                </a:solidFill>
                <a:ea typeface="ＭＳ Ｐゴシック" charset="-128"/>
                <a:cs typeface="ＭＳ Ｐゴシック" charset="-128"/>
              </a:rPr>
              <a:t>, Miles, </a:t>
            </a:r>
            <a:r>
              <a:rPr lang="en-US" sz="1600" dirty="0" err="1">
                <a:solidFill>
                  <a:srgbClr val="FF0000"/>
                </a:solidFill>
                <a:ea typeface="ＭＳ Ｐゴシック" charset="-128"/>
                <a:cs typeface="ＭＳ Ｐゴシック" charset="-128"/>
              </a:rPr>
              <a:t>Xu</a:t>
            </a:r>
            <a:r>
              <a:rPr lang="en-US" sz="1600" dirty="0">
                <a:solidFill>
                  <a:srgbClr val="FF0000"/>
                </a:solidFill>
                <a:ea typeface="ＭＳ Ｐゴシック" charset="-128"/>
                <a:cs typeface="ＭＳ Ｐゴシック" charset="-128"/>
              </a:rPr>
              <a:t>, </a:t>
            </a:r>
            <a:r>
              <a:rPr lang="en-US" sz="1600" dirty="0" err="1">
                <a:solidFill>
                  <a:srgbClr val="FF0000"/>
                </a:solidFill>
                <a:ea typeface="ＭＳ Ｐゴシック" charset="-128"/>
                <a:cs typeface="ＭＳ Ｐゴシック" charset="-128"/>
              </a:rPr>
              <a:t>Kohut</a:t>
            </a:r>
            <a:r>
              <a:rPr lang="en-US" sz="1600" dirty="0">
                <a:solidFill>
                  <a:srgbClr val="FF0000"/>
                </a:solidFill>
                <a:ea typeface="ＭＳ Ｐゴシック" charset="-128"/>
                <a:cs typeface="ＭＳ Ｐゴシック" charset="-128"/>
              </a:rPr>
              <a:t>, Schofield &amp; Glenn, 2016. Hurricane Irene Sensitivity to Stratified Coastal Ocean Cooling, </a:t>
            </a:r>
            <a:r>
              <a:rPr lang="en-US" sz="1600" i="1" dirty="0">
                <a:solidFill>
                  <a:srgbClr val="FF0000"/>
                </a:solidFill>
                <a:ea typeface="ＭＳ Ｐゴシック" charset="-128"/>
                <a:cs typeface="ＭＳ Ｐゴシック" charset="-128"/>
              </a:rPr>
              <a:t>Monthly Weather Review</a:t>
            </a:r>
            <a:r>
              <a:rPr lang="en-US" sz="1600" dirty="0">
                <a:solidFill>
                  <a:srgbClr val="FF0000"/>
                </a:solidFill>
                <a:ea typeface="ＭＳ Ｐゴシック" charset="-128"/>
                <a:cs typeface="ＭＳ Ｐゴシック" charset="-128"/>
              </a:rPr>
              <a:t>, </a:t>
            </a:r>
            <a:r>
              <a:rPr lang="en-US" sz="1600" dirty="0" smtClean="0">
                <a:solidFill>
                  <a:srgbClr val="FF0000"/>
                </a:solidFill>
                <a:ea typeface="ＭＳ Ｐゴシック" charset="-128"/>
                <a:cs typeface="ＭＳ Ｐゴシック" charset="-128"/>
              </a:rPr>
              <a:t>144(9) 3507-3530.</a:t>
            </a:r>
          </a:p>
          <a:p>
            <a:pPr eaLnBrk="1" hangingPunct="1"/>
            <a:endParaRPr lang="en-US" sz="1000" dirty="0">
              <a:solidFill>
                <a:srgbClr val="FF0000"/>
              </a:solidFill>
              <a:ea typeface="ＭＳ Ｐゴシック" charset="-128"/>
              <a:cs typeface="ＭＳ Ｐゴシック" charset="-128"/>
            </a:endParaRPr>
          </a:p>
          <a:p>
            <a:pPr eaLnBrk="1" hangingPunct="1"/>
            <a:r>
              <a:rPr lang="en-US" sz="1600" dirty="0" smtClean="0">
                <a:solidFill>
                  <a:srgbClr val="FF0000"/>
                </a:solidFill>
                <a:ea typeface="ＭＳ Ｐゴシック" charset="-128"/>
                <a:cs typeface="ＭＳ Ｐゴシック" charset="-128"/>
              </a:rPr>
              <a:t>Seroka, </a:t>
            </a:r>
            <a:r>
              <a:rPr lang="en-US" sz="1600" dirty="0">
                <a:solidFill>
                  <a:srgbClr val="FF0000"/>
                </a:solidFill>
                <a:ea typeface="ＭＳ Ｐゴシック" charset="-128"/>
                <a:cs typeface="ＭＳ Ｐゴシック" charset="-128"/>
              </a:rPr>
              <a:t>M</a:t>
            </a:r>
            <a:r>
              <a:rPr lang="en-US" sz="1600" dirty="0" smtClean="0">
                <a:solidFill>
                  <a:srgbClr val="FF0000"/>
                </a:solidFill>
                <a:ea typeface="ＭＳ Ｐゴシック" charset="-128"/>
                <a:cs typeface="ＭＳ Ｐゴシック" charset="-128"/>
              </a:rPr>
              <a:t>iles, Xu, </a:t>
            </a:r>
            <a:r>
              <a:rPr lang="en-US" sz="1600" dirty="0" err="1" smtClean="0">
                <a:solidFill>
                  <a:srgbClr val="FF0000"/>
                </a:solidFill>
                <a:ea typeface="ＭＳ Ｐゴシック" charset="-128"/>
                <a:cs typeface="ＭＳ Ｐゴシック" charset="-128"/>
              </a:rPr>
              <a:t>Kohut</a:t>
            </a:r>
            <a:r>
              <a:rPr lang="en-US" sz="1600" dirty="0" smtClean="0">
                <a:solidFill>
                  <a:srgbClr val="FF0000"/>
                </a:solidFill>
                <a:ea typeface="ＭＳ Ｐゴシック" charset="-128"/>
                <a:cs typeface="ＭＳ Ｐゴシック" charset="-128"/>
              </a:rPr>
              <a:t>, Schofield &amp; Glenn, 2017. Rapid shelf-wide cooling response of a stratified coastal ocean to hurricanes. </a:t>
            </a:r>
            <a:r>
              <a:rPr lang="en-US" sz="1600" i="1" dirty="0" smtClean="0">
                <a:solidFill>
                  <a:srgbClr val="FF0000"/>
                </a:solidFill>
                <a:ea typeface="ＭＳ Ｐゴシック" charset="-128"/>
                <a:cs typeface="ＭＳ Ｐゴシック" charset="-128"/>
              </a:rPr>
              <a:t>JGR-Oceans: Special Section on Ocean Responses and Feedbacks to Tropical Cyclones</a:t>
            </a:r>
            <a:r>
              <a:rPr lang="en-US" sz="1600" dirty="0" smtClean="0">
                <a:solidFill>
                  <a:srgbClr val="FF0000"/>
                </a:solidFill>
                <a:ea typeface="ＭＳ Ｐゴシック" charset="-128"/>
                <a:cs typeface="ＭＳ Ｐゴシック" charset="-128"/>
              </a:rPr>
              <a:t>, DOI:10.1002/2017JC012756.</a:t>
            </a:r>
          </a:p>
          <a:p>
            <a:pPr eaLnBrk="1" hangingPunct="1"/>
            <a:endParaRPr lang="en-US" sz="1000" dirty="0" smtClean="0">
              <a:solidFill>
                <a:srgbClr val="FF0000"/>
              </a:solidFill>
              <a:ea typeface="ＭＳ Ｐゴシック" charset="-128"/>
              <a:cs typeface="ＭＳ Ｐゴシック" charset="-128"/>
            </a:endParaRPr>
          </a:p>
          <a:p>
            <a:pPr eaLnBrk="1" hangingPunct="1"/>
            <a:r>
              <a:rPr lang="en-US" sz="1600" dirty="0" smtClean="0">
                <a:solidFill>
                  <a:srgbClr val="FF0000"/>
                </a:solidFill>
                <a:ea typeface="ＭＳ Ｐゴシック" charset="-128"/>
                <a:cs typeface="ＭＳ Ｐゴシック" charset="-128"/>
              </a:rPr>
              <a:t>Miles, Seroka</a:t>
            </a:r>
            <a:r>
              <a:rPr lang="en-US" sz="1600" dirty="0">
                <a:solidFill>
                  <a:srgbClr val="FF0000"/>
                </a:solidFill>
                <a:ea typeface="ＭＳ Ｐゴシック" charset="-128"/>
                <a:cs typeface="ＭＳ Ｐゴシック" charset="-128"/>
              </a:rPr>
              <a:t> </a:t>
            </a:r>
            <a:r>
              <a:rPr lang="en-US" sz="1600" dirty="0" smtClean="0">
                <a:solidFill>
                  <a:srgbClr val="FF0000"/>
                </a:solidFill>
                <a:ea typeface="ＭＳ Ｐゴシック" charset="-128"/>
                <a:cs typeface="ＭＳ Ｐゴシック" charset="-128"/>
              </a:rPr>
              <a:t>&amp; Glenn, 2017. Coastal ocean circulation during Hurricane Sandy,               </a:t>
            </a:r>
            <a:r>
              <a:rPr lang="en-US" sz="1600" i="1" dirty="0" smtClean="0">
                <a:solidFill>
                  <a:srgbClr val="FF0000"/>
                </a:solidFill>
                <a:ea typeface="ＭＳ Ｐゴシック" charset="-128"/>
                <a:cs typeface="ＭＳ Ｐゴシック" charset="-128"/>
              </a:rPr>
              <a:t>J. Geophysical Res. - Oceans</a:t>
            </a:r>
            <a:r>
              <a:rPr lang="en-US" sz="1600" dirty="0" smtClean="0">
                <a:solidFill>
                  <a:srgbClr val="FF0000"/>
                </a:solidFill>
                <a:ea typeface="ＭＳ Ｐゴシック" charset="-128"/>
                <a:cs typeface="ＭＳ Ｐゴシック" charset="-128"/>
              </a:rPr>
              <a:t>, 122(9) DOI:10.1002/2017JC013031.</a:t>
            </a:r>
            <a:endParaRPr lang="en-US" sz="1600" dirty="0">
              <a:solidFill>
                <a:srgbClr val="FF0000"/>
              </a:solidFill>
              <a:ea typeface="ＭＳ Ｐゴシック" charset="-128"/>
              <a:cs typeface="ＭＳ Ｐゴシック" charset="-128"/>
            </a:endParaRPr>
          </a:p>
        </p:txBody>
      </p:sp>
      <p:sp>
        <p:nvSpPr>
          <p:cNvPr id="6" name="TextBox 5"/>
          <p:cNvSpPr txBox="1"/>
          <p:nvPr/>
        </p:nvSpPr>
        <p:spPr>
          <a:xfrm rot="16200000">
            <a:off x="-546100" y="4305300"/>
            <a:ext cx="1929522" cy="369332"/>
          </a:xfrm>
          <a:prstGeom prst="rect">
            <a:avLst/>
          </a:prstGeom>
          <a:noFill/>
        </p:spPr>
        <p:txBody>
          <a:bodyPr wrap="none" rtlCol="0">
            <a:spAutoFit/>
          </a:bodyPr>
          <a:lstStyle/>
          <a:p>
            <a:pPr eaLnBrk="1" hangingPunct="1"/>
            <a:r>
              <a:rPr lang="en-US" sz="1800" dirty="0" smtClean="0">
                <a:solidFill>
                  <a:prstClr val="black"/>
                </a:solidFill>
                <a:ea typeface="ＭＳ Ｐゴシック" charset="-128"/>
                <a:cs typeface="ＭＳ Ｐゴシック" charset="-128"/>
              </a:rPr>
              <a:t>Air-Sea Interface</a:t>
            </a:r>
            <a:endParaRPr lang="en-US" sz="1800" dirty="0">
              <a:solidFill>
                <a:prstClr val="black"/>
              </a:solidFill>
              <a:ea typeface="ＭＳ Ｐゴシック" charset="-128"/>
              <a:cs typeface="ＭＳ Ｐゴシック" charset="-128"/>
            </a:endParaRPr>
          </a:p>
        </p:txBody>
      </p:sp>
      <p:sp>
        <p:nvSpPr>
          <p:cNvPr id="7" name="Left Brace 6"/>
          <p:cNvSpPr/>
          <p:nvPr/>
        </p:nvSpPr>
        <p:spPr>
          <a:xfrm>
            <a:off x="660400" y="3263900"/>
            <a:ext cx="139700" cy="2755900"/>
          </a:xfrm>
          <a:prstGeom prst="leftBrace">
            <a:avLst/>
          </a:pr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eaLnBrk="1" hangingPunct="1"/>
            <a:endParaRPr lang="en-US" sz="1800">
              <a:solidFill>
                <a:srgbClr val="03E9FF"/>
              </a:solidFill>
            </a:endParaRPr>
          </a:p>
        </p:txBody>
      </p:sp>
      <p:sp>
        <p:nvSpPr>
          <p:cNvPr id="8" name="TextBox 7"/>
          <p:cNvSpPr txBox="1"/>
          <p:nvPr/>
        </p:nvSpPr>
        <p:spPr>
          <a:xfrm rot="16200000">
            <a:off x="-840763" y="1612900"/>
            <a:ext cx="2417248" cy="369332"/>
          </a:xfrm>
          <a:prstGeom prst="rect">
            <a:avLst/>
          </a:prstGeom>
          <a:noFill/>
        </p:spPr>
        <p:txBody>
          <a:bodyPr wrap="none" rtlCol="0">
            <a:spAutoFit/>
          </a:bodyPr>
          <a:lstStyle/>
          <a:p>
            <a:pPr eaLnBrk="1" hangingPunct="1"/>
            <a:r>
              <a:rPr lang="en-US" sz="1800" dirty="0" smtClean="0">
                <a:solidFill>
                  <a:srgbClr val="000000"/>
                </a:solidFill>
                <a:ea typeface="ＭＳ Ｐゴシック" charset="-128"/>
                <a:cs typeface="ＭＳ Ｐゴシック" charset="-128"/>
              </a:rPr>
              <a:t>Sea-Bottom Interface</a:t>
            </a:r>
            <a:endParaRPr lang="en-US" sz="1800" dirty="0">
              <a:solidFill>
                <a:srgbClr val="000000"/>
              </a:solidFill>
              <a:ea typeface="ＭＳ Ｐゴシック" charset="-128"/>
              <a:cs typeface="ＭＳ Ｐゴシック" charset="-128"/>
            </a:endParaRPr>
          </a:p>
        </p:txBody>
      </p:sp>
      <p:sp>
        <p:nvSpPr>
          <p:cNvPr id="10" name="Left Brace 9"/>
          <p:cNvSpPr/>
          <p:nvPr/>
        </p:nvSpPr>
        <p:spPr>
          <a:xfrm>
            <a:off x="635000" y="698500"/>
            <a:ext cx="165100" cy="2324100"/>
          </a:xfrm>
          <a:prstGeom prst="lef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eaLnBrk="1" hangingPunct="1"/>
            <a:endParaRPr lang="en-US" sz="1800">
              <a:solidFill>
                <a:srgbClr val="03E9FF"/>
              </a:solidFill>
            </a:endParaRPr>
          </a:p>
        </p:txBody>
      </p:sp>
      <p:grpSp>
        <p:nvGrpSpPr>
          <p:cNvPr id="9" name="Group 8"/>
          <p:cNvGrpSpPr/>
          <p:nvPr/>
        </p:nvGrpSpPr>
        <p:grpSpPr>
          <a:xfrm>
            <a:off x="-11615" y="6234591"/>
            <a:ext cx="9155615" cy="628440"/>
            <a:chOff x="-11615" y="6234591"/>
            <a:chExt cx="9155615" cy="628440"/>
          </a:xfrm>
        </p:grpSpPr>
        <p:sp>
          <p:nvSpPr>
            <p:cNvPr id="11" name="Rectangle 10"/>
            <p:cNvSpPr/>
            <p:nvPr/>
          </p:nvSpPr>
          <p:spPr>
            <a:xfrm>
              <a:off x="5398368" y="6234591"/>
              <a:ext cx="3745632" cy="623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777121" y="6243911"/>
              <a:ext cx="2939989" cy="614089"/>
            </a:xfrm>
            <a:prstGeom prst="rect">
              <a:avLst/>
            </a:prstGeom>
          </p:spPr>
        </p:pic>
        <p:pic>
          <p:nvPicPr>
            <p:cNvPr id="13" name="Picture 12"/>
            <p:cNvPicPr>
              <a:picLocks noChangeAspect="1"/>
            </p:cNvPicPr>
            <p:nvPr/>
          </p:nvPicPr>
          <p:blipFill rotWithShape="1">
            <a:blip r:embed="rId3" cstate="print">
              <a:extLst>
                <a:ext uri="{28A0092B-C50C-407E-A947-70E740481C1C}">
                  <a14:useLocalDpi xmlns:a14="http://schemas.microsoft.com/office/drawing/2010/main"/>
                </a:ext>
              </a:extLst>
            </a:blip>
            <a:srcRect l="-1"/>
            <a:stretch/>
          </p:blipFill>
          <p:spPr>
            <a:xfrm>
              <a:off x="-11615" y="6247440"/>
              <a:ext cx="5409983" cy="615591"/>
            </a:xfrm>
            <a:prstGeom prst="rect">
              <a:avLst/>
            </a:prstGeom>
          </p:spPr>
        </p:pic>
        <p:pic>
          <p:nvPicPr>
            <p:cNvPr id="14" name="Picture 13"/>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668248" y="6261566"/>
              <a:ext cx="540613" cy="557002"/>
            </a:xfrm>
            <a:prstGeom prst="rect">
              <a:avLst/>
            </a:prstGeom>
          </p:spPr>
        </p:pic>
      </p:grpSp>
      <p:pic>
        <p:nvPicPr>
          <p:cNvPr id="15" name="Picture 9" descr="Screen Shot 2014-08-29 at 5.01.28 AM.pn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742950" y="86380"/>
            <a:ext cx="789521" cy="5437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2944645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creen Shot 2016-09-19 at 12.44.02 PM.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819701"/>
            <a:ext cx="9002882" cy="2389867"/>
          </a:xfrm>
          <a:prstGeom prst="rect">
            <a:avLst/>
          </a:prstGeom>
        </p:spPr>
      </p:pic>
      <p:sp>
        <p:nvSpPr>
          <p:cNvPr id="9" name="TextBox 8"/>
          <p:cNvSpPr txBox="1"/>
          <p:nvPr/>
        </p:nvSpPr>
        <p:spPr>
          <a:xfrm>
            <a:off x="456355" y="2292740"/>
            <a:ext cx="2677878" cy="646331"/>
          </a:xfrm>
          <a:prstGeom prst="rect">
            <a:avLst/>
          </a:prstGeom>
          <a:noFill/>
        </p:spPr>
        <p:txBody>
          <a:bodyPr wrap="square" rtlCol="0">
            <a:spAutoFit/>
          </a:bodyPr>
          <a:lstStyle/>
          <a:p>
            <a:pPr eaLnBrk="1" fontAlgn="auto" hangingPunct="1">
              <a:spcBef>
                <a:spcPts val="0"/>
              </a:spcBef>
              <a:spcAft>
                <a:spcPts val="0"/>
              </a:spcAft>
            </a:pPr>
            <a:r>
              <a:rPr lang="en-US" sz="1800" b="1">
                <a:solidFill>
                  <a:srgbClr val="44546A">
                    <a:lumMod val="40000"/>
                    <a:lumOff val="60000"/>
                  </a:srgbClr>
                </a:solidFill>
                <a:latin typeface="Calibri"/>
                <a:ea typeface=""/>
                <a:cs typeface=""/>
              </a:rPr>
              <a:t>Mid Atlantic</a:t>
            </a:r>
          </a:p>
          <a:p>
            <a:pPr eaLnBrk="1" fontAlgn="auto" hangingPunct="1">
              <a:spcBef>
                <a:spcPts val="0"/>
              </a:spcBef>
              <a:spcAft>
                <a:spcPts val="0"/>
              </a:spcAft>
            </a:pPr>
            <a:r>
              <a:rPr lang="en-US" sz="1800" b="1" dirty="0">
                <a:solidFill>
                  <a:srgbClr val="44546A">
                    <a:lumMod val="40000"/>
                    <a:lumOff val="60000"/>
                  </a:srgbClr>
                </a:solidFill>
                <a:latin typeface="Calibri"/>
                <a:ea typeface=""/>
                <a:cs typeface=""/>
              </a:rPr>
              <a:t>Winter (1-layer)</a:t>
            </a:r>
          </a:p>
        </p:txBody>
      </p:sp>
      <p:sp>
        <p:nvSpPr>
          <p:cNvPr id="10" name="TextBox 9"/>
          <p:cNvSpPr txBox="1"/>
          <p:nvPr/>
        </p:nvSpPr>
        <p:spPr>
          <a:xfrm>
            <a:off x="5208861" y="2312666"/>
            <a:ext cx="2895600" cy="646331"/>
          </a:xfrm>
          <a:prstGeom prst="rect">
            <a:avLst/>
          </a:prstGeom>
          <a:noFill/>
        </p:spPr>
        <p:txBody>
          <a:bodyPr wrap="square" rtlCol="0">
            <a:spAutoFit/>
          </a:bodyPr>
          <a:lstStyle/>
          <a:p>
            <a:pPr eaLnBrk="1" fontAlgn="auto" hangingPunct="1">
              <a:spcBef>
                <a:spcPts val="0"/>
              </a:spcBef>
              <a:spcAft>
                <a:spcPts val="0"/>
              </a:spcAft>
            </a:pPr>
            <a:r>
              <a:rPr lang="en-US" sz="1800" b="1">
                <a:solidFill>
                  <a:srgbClr val="FF0000"/>
                </a:solidFill>
                <a:latin typeface="Calibri"/>
                <a:ea typeface=""/>
                <a:cs typeface=""/>
              </a:rPr>
              <a:t>Mid Atlantic </a:t>
            </a:r>
          </a:p>
          <a:p>
            <a:pPr eaLnBrk="1" fontAlgn="auto" hangingPunct="1">
              <a:spcBef>
                <a:spcPts val="0"/>
              </a:spcBef>
              <a:spcAft>
                <a:spcPts val="0"/>
              </a:spcAft>
            </a:pPr>
            <a:r>
              <a:rPr lang="en-US" sz="1800" b="1" dirty="0">
                <a:solidFill>
                  <a:srgbClr val="FF0000"/>
                </a:solidFill>
                <a:latin typeface="Calibri"/>
                <a:ea typeface=""/>
                <a:cs typeface=""/>
              </a:rPr>
              <a:t>Summer (2-layers)</a:t>
            </a:r>
          </a:p>
        </p:txBody>
      </p:sp>
      <p:sp>
        <p:nvSpPr>
          <p:cNvPr id="11" name="TextBox 10"/>
          <p:cNvSpPr txBox="1"/>
          <p:nvPr/>
        </p:nvSpPr>
        <p:spPr>
          <a:xfrm>
            <a:off x="7001749" y="2367157"/>
            <a:ext cx="775949" cy="276999"/>
          </a:xfrm>
          <a:prstGeom prst="rect">
            <a:avLst/>
          </a:prstGeom>
          <a:noFill/>
        </p:spPr>
        <p:txBody>
          <a:bodyPr wrap="none" rtlCol="0">
            <a:spAutoFit/>
          </a:bodyPr>
          <a:lstStyle/>
          <a:p>
            <a:pPr eaLnBrk="1" fontAlgn="auto" hangingPunct="1">
              <a:spcBef>
                <a:spcPts val="0"/>
              </a:spcBef>
              <a:spcAft>
                <a:spcPts val="0"/>
              </a:spcAft>
            </a:pPr>
            <a:r>
              <a:rPr lang="en-US" sz="1200" dirty="0">
                <a:solidFill>
                  <a:prstClr val="white"/>
                </a:solidFill>
                <a:latin typeface="Calibri"/>
                <a:ea typeface=""/>
                <a:cs typeface=""/>
              </a:rPr>
              <a:t>Cold Pool</a:t>
            </a:r>
          </a:p>
        </p:txBody>
      </p:sp>
      <p:cxnSp>
        <p:nvCxnSpPr>
          <p:cNvPr id="12" name="Straight Arrow Connector 11"/>
          <p:cNvCxnSpPr/>
          <p:nvPr/>
        </p:nvCxnSpPr>
        <p:spPr>
          <a:xfrm flipH="1" flipV="1">
            <a:off x="7340529" y="1884763"/>
            <a:ext cx="49195" cy="482394"/>
          </a:xfrm>
          <a:prstGeom prst="straightConnector1">
            <a:avLst/>
          </a:prstGeom>
          <a:ln>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0" y="5902705"/>
            <a:ext cx="9144000" cy="369332"/>
          </a:xfrm>
          <a:prstGeom prst="rect">
            <a:avLst/>
          </a:prstGeom>
          <a:noFill/>
        </p:spPr>
        <p:txBody>
          <a:bodyPr wrap="square" rtlCol="0">
            <a:spAutoFit/>
          </a:bodyPr>
          <a:lstStyle/>
          <a:p>
            <a:pPr algn="ctr" eaLnBrk="1" fontAlgn="auto" hangingPunct="1">
              <a:spcBef>
                <a:spcPts val="0"/>
              </a:spcBef>
              <a:spcAft>
                <a:spcPts val="0"/>
              </a:spcAft>
            </a:pPr>
            <a:r>
              <a:rPr lang="en-US" sz="1800" b="1" i="1" dirty="0" smtClean="0">
                <a:solidFill>
                  <a:prstClr val="black"/>
                </a:solidFill>
                <a:latin typeface="Calibri"/>
                <a:ea typeface=""/>
                <a:cs typeface=""/>
              </a:rPr>
              <a:t>To characterize the Cold Pool, we need ocean observations that are “fit for purpose”</a:t>
            </a:r>
            <a:endParaRPr lang="en-US" sz="1800" b="1" i="1" dirty="0">
              <a:solidFill>
                <a:prstClr val="black"/>
              </a:solidFill>
              <a:latin typeface="Calibri"/>
              <a:ea typeface=""/>
              <a:cs typeface=""/>
            </a:endParaRPr>
          </a:p>
        </p:txBody>
      </p:sp>
      <p:grpSp>
        <p:nvGrpSpPr>
          <p:cNvPr id="14" name="Group 13"/>
          <p:cNvGrpSpPr/>
          <p:nvPr/>
        </p:nvGrpSpPr>
        <p:grpSpPr>
          <a:xfrm>
            <a:off x="-11615" y="6234591"/>
            <a:ext cx="9155615" cy="628440"/>
            <a:chOff x="-11615" y="6234591"/>
            <a:chExt cx="9155615" cy="628440"/>
          </a:xfrm>
        </p:grpSpPr>
        <p:sp>
          <p:nvSpPr>
            <p:cNvPr id="15" name="Rectangle 14"/>
            <p:cNvSpPr/>
            <p:nvPr/>
          </p:nvSpPr>
          <p:spPr>
            <a:xfrm>
              <a:off x="5398368" y="6234591"/>
              <a:ext cx="3745632" cy="623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777121" y="6243911"/>
              <a:ext cx="2939989" cy="614089"/>
            </a:xfrm>
            <a:prstGeom prst="rect">
              <a:avLst/>
            </a:prstGeom>
          </p:spPr>
        </p:pic>
        <p:pic>
          <p:nvPicPr>
            <p:cNvPr id="17" name="Picture 16"/>
            <p:cNvPicPr>
              <a:picLocks noChangeAspect="1"/>
            </p:cNvPicPr>
            <p:nvPr/>
          </p:nvPicPr>
          <p:blipFill rotWithShape="1">
            <a:blip r:embed="rId4" cstate="print">
              <a:extLst>
                <a:ext uri="{28A0092B-C50C-407E-A947-70E740481C1C}">
                  <a14:useLocalDpi xmlns:a14="http://schemas.microsoft.com/office/drawing/2010/main"/>
                </a:ext>
              </a:extLst>
            </a:blip>
            <a:srcRect l="-1"/>
            <a:stretch/>
          </p:blipFill>
          <p:spPr>
            <a:xfrm>
              <a:off x="-11615" y="6247440"/>
              <a:ext cx="5409983" cy="615591"/>
            </a:xfrm>
            <a:prstGeom prst="rect">
              <a:avLst/>
            </a:prstGeom>
          </p:spPr>
        </p:pic>
        <p:pic>
          <p:nvPicPr>
            <p:cNvPr id="18" name="Picture 17"/>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668248" y="6261566"/>
              <a:ext cx="540613" cy="557002"/>
            </a:xfrm>
            <a:prstGeom prst="rect">
              <a:avLst/>
            </a:prstGeom>
          </p:spPr>
        </p:pic>
      </p:grpSp>
      <p:sp>
        <p:nvSpPr>
          <p:cNvPr id="3" name="TextBox 2"/>
          <p:cNvSpPr txBox="1"/>
          <p:nvPr/>
        </p:nvSpPr>
        <p:spPr>
          <a:xfrm>
            <a:off x="239486" y="-11296"/>
            <a:ext cx="8904514" cy="892552"/>
          </a:xfrm>
          <a:prstGeom prst="rect">
            <a:avLst/>
          </a:prstGeom>
          <a:noFill/>
        </p:spPr>
        <p:txBody>
          <a:bodyPr wrap="square" rtlCol="0">
            <a:spAutoFit/>
          </a:bodyPr>
          <a:lstStyle/>
          <a:p>
            <a:pPr algn="ctr" eaLnBrk="1" fontAlgn="auto" hangingPunct="1">
              <a:spcBef>
                <a:spcPts val="0"/>
              </a:spcBef>
              <a:spcAft>
                <a:spcPts val="0"/>
              </a:spcAft>
            </a:pPr>
            <a:r>
              <a:rPr lang="en-US" sz="2800" b="1" u="sng" dirty="0">
                <a:solidFill>
                  <a:prstClr val="black"/>
                </a:solidFill>
                <a:latin typeface="Calibri"/>
                <a:ea typeface=""/>
                <a:cs typeface=""/>
              </a:rPr>
              <a:t>Essential Ocean </a:t>
            </a:r>
            <a:r>
              <a:rPr lang="en-US" sz="2800" b="1" u="sng" dirty="0" smtClean="0">
                <a:solidFill>
                  <a:prstClr val="black"/>
                </a:solidFill>
                <a:latin typeface="Calibri"/>
                <a:ea typeface=""/>
                <a:cs typeface=""/>
              </a:rPr>
              <a:t>Feature</a:t>
            </a:r>
            <a:r>
              <a:rPr lang="en-US" sz="2800" b="1" dirty="0" smtClean="0">
                <a:solidFill>
                  <a:prstClr val="black"/>
                </a:solidFill>
                <a:latin typeface="Calibri"/>
                <a:ea typeface=""/>
                <a:cs typeface=""/>
              </a:rPr>
              <a:t> </a:t>
            </a:r>
            <a:r>
              <a:rPr lang="en-US" sz="2800" b="1" dirty="0">
                <a:solidFill>
                  <a:prstClr val="black"/>
                </a:solidFill>
                <a:latin typeface="Calibri"/>
                <a:ea typeface=""/>
                <a:cs typeface=""/>
              </a:rPr>
              <a:t>-  </a:t>
            </a:r>
            <a:r>
              <a:rPr lang="en-US" sz="2800" b="1" dirty="0" smtClean="0">
                <a:solidFill>
                  <a:prstClr val="black"/>
                </a:solidFill>
                <a:latin typeface="Calibri"/>
                <a:ea typeface=""/>
                <a:cs typeface=""/>
              </a:rPr>
              <a:t>Mid-Atlantic’s Cold Pool</a:t>
            </a:r>
            <a:endParaRPr lang="en-US" sz="2800" b="1" dirty="0">
              <a:solidFill>
                <a:prstClr val="black"/>
              </a:solidFill>
              <a:latin typeface="Calibri"/>
              <a:ea typeface=""/>
              <a:cs typeface=""/>
            </a:endParaRPr>
          </a:p>
          <a:p>
            <a:pPr algn="ctr" eaLnBrk="1" fontAlgn="auto" hangingPunct="1">
              <a:spcBef>
                <a:spcPts val="0"/>
              </a:spcBef>
              <a:spcAft>
                <a:spcPts val="0"/>
              </a:spcAft>
            </a:pPr>
            <a:r>
              <a:rPr lang="en-US" b="1" dirty="0">
                <a:solidFill>
                  <a:prstClr val="black"/>
                </a:solidFill>
                <a:latin typeface="Calibri"/>
                <a:ea typeface=""/>
                <a:cs typeface=""/>
              </a:rPr>
              <a:t> </a:t>
            </a:r>
            <a:r>
              <a:rPr lang="en-US" dirty="0">
                <a:solidFill>
                  <a:prstClr val="black"/>
                </a:solidFill>
                <a:latin typeface="Calibri"/>
                <a:ea typeface=""/>
                <a:cs typeface=""/>
              </a:rPr>
              <a:t>An unseen cold bottom layer </a:t>
            </a:r>
            <a:r>
              <a:rPr lang="en-US" dirty="0" smtClean="0">
                <a:solidFill>
                  <a:prstClr val="black"/>
                </a:solidFill>
                <a:latin typeface="Calibri"/>
                <a:ea typeface=""/>
                <a:cs typeface=""/>
              </a:rPr>
              <a:t>beneath a warm summer surface layer</a:t>
            </a:r>
            <a:endParaRPr lang="en-US" dirty="0">
              <a:solidFill>
                <a:prstClr val="black"/>
              </a:solidFill>
              <a:latin typeface="Calibri"/>
              <a:ea typeface=""/>
              <a:cs typeface=""/>
            </a:endParaRPr>
          </a:p>
        </p:txBody>
      </p:sp>
      <p:cxnSp>
        <p:nvCxnSpPr>
          <p:cNvPr id="24" name="Straight Connector 23"/>
          <p:cNvCxnSpPr/>
          <p:nvPr/>
        </p:nvCxnSpPr>
        <p:spPr>
          <a:xfrm>
            <a:off x="165147" y="3276600"/>
            <a:ext cx="867591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47202" y="5886494"/>
            <a:ext cx="8675914" cy="0"/>
          </a:xfrm>
          <a:prstGeom prst="line">
            <a:avLst/>
          </a:prstGeom>
        </p:spPr>
        <p:style>
          <a:lnRef idx="1">
            <a:schemeClr val="accent1"/>
          </a:lnRef>
          <a:fillRef idx="0">
            <a:schemeClr val="accent1"/>
          </a:fillRef>
          <a:effectRef idx="0">
            <a:schemeClr val="accent1"/>
          </a:effectRef>
          <a:fontRef idx="minor">
            <a:schemeClr val="tx1"/>
          </a:fontRef>
        </p:style>
      </p:cxnSp>
      <p:pic>
        <p:nvPicPr>
          <p:cNvPr id="23" name="Picture 22" descr="EspressoV2_MemDayForecastBottomTemp.tif"/>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522319" y="3455071"/>
            <a:ext cx="3344142" cy="2364390"/>
          </a:xfrm>
          <a:prstGeom prst="rect">
            <a:avLst/>
          </a:prstGeom>
        </p:spPr>
      </p:pic>
      <p:pic>
        <p:nvPicPr>
          <p:cNvPr id="25" name="Picture 5" descr="marcoos_glider_sst_chla"/>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767761" y="3409675"/>
            <a:ext cx="3938587" cy="2567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ight Arrow 3"/>
          <p:cNvSpPr/>
          <p:nvPr/>
        </p:nvSpPr>
        <p:spPr>
          <a:xfrm>
            <a:off x="4980990" y="4950716"/>
            <a:ext cx="493119"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484961" y="3473907"/>
            <a:ext cx="1447800" cy="1477328"/>
          </a:xfrm>
          <a:prstGeom prst="rect">
            <a:avLst/>
          </a:prstGeom>
          <a:noFill/>
        </p:spPr>
        <p:txBody>
          <a:bodyPr wrap="square" rtlCol="0">
            <a:spAutoFit/>
          </a:bodyPr>
          <a:lstStyle/>
          <a:p>
            <a:pPr algn="ctr"/>
            <a:r>
              <a:rPr lang="en-US" sz="1800" dirty="0" smtClean="0"/>
              <a:t>Assimilated into Regional </a:t>
            </a:r>
          </a:p>
          <a:p>
            <a:pPr algn="ctr"/>
            <a:r>
              <a:rPr lang="en-US" sz="1800" dirty="0" smtClean="0"/>
              <a:t>Ocean Models</a:t>
            </a:r>
            <a:endParaRPr lang="en-US" sz="1800" dirty="0"/>
          </a:p>
        </p:txBody>
      </p:sp>
      <p:sp>
        <p:nvSpPr>
          <p:cNvPr id="6" name="TextBox 5"/>
          <p:cNvSpPr txBox="1"/>
          <p:nvPr/>
        </p:nvSpPr>
        <p:spPr>
          <a:xfrm>
            <a:off x="47309" y="3328552"/>
            <a:ext cx="1170261" cy="646331"/>
          </a:xfrm>
          <a:prstGeom prst="rect">
            <a:avLst/>
          </a:prstGeom>
          <a:noFill/>
        </p:spPr>
        <p:txBody>
          <a:bodyPr wrap="square" rtlCol="0">
            <a:spAutoFit/>
          </a:bodyPr>
          <a:lstStyle/>
          <a:p>
            <a:pPr algn="ctr"/>
            <a:r>
              <a:rPr lang="en-US" sz="1800" dirty="0" smtClean="0"/>
              <a:t>Satellite SST</a:t>
            </a:r>
            <a:endParaRPr lang="en-US" sz="1800" dirty="0"/>
          </a:p>
        </p:txBody>
      </p:sp>
      <p:sp>
        <p:nvSpPr>
          <p:cNvPr id="7" name="TextBox 6"/>
          <p:cNvSpPr txBox="1"/>
          <p:nvPr/>
        </p:nvSpPr>
        <p:spPr>
          <a:xfrm>
            <a:off x="85457" y="4224607"/>
            <a:ext cx="1132113" cy="1200329"/>
          </a:xfrm>
          <a:prstGeom prst="rect">
            <a:avLst/>
          </a:prstGeom>
          <a:noFill/>
        </p:spPr>
        <p:txBody>
          <a:bodyPr wrap="square" rtlCol="0">
            <a:spAutoFit/>
          </a:bodyPr>
          <a:lstStyle/>
          <a:p>
            <a:r>
              <a:rPr lang="en-US" sz="1800" dirty="0" smtClean="0"/>
              <a:t>Glider Zig-Zags</a:t>
            </a:r>
          </a:p>
          <a:p>
            <a:r>
              <a:rPr lang="en-US" sz="1800" dirty="0"/>
              <a:t>o</a:t>
            </a:r>
            <a:r>
              <a:rPr lang="en-US" sz="1800" dirty="0" smtClean="0"/>
              <a:t>r Triangles</a:t>
            </a:r>
            <a:endParaRPr lang="en-US" sz="1800" dirty="0"/>
          </a:p>
        </p:txBody>
      </p:sp>
      <p:sp>
        <p:nvSpPr>
          <p:cNvPr id="29" name="TextBox 28"/>
          <p:cNvSpPr txBox="1"/>
          <p:nvPr/>
        </p:nvSpPr>
        <p:spPr>
          <a:xfrm>
            <a:off x="6748732" y="4983921"/>
            <a:ext cx="1480868" cy="584775"/>
          </a:xfrm>
          <a:prstGeom prst="rect">
            <a:avLst/>
          </a:prstGeom>
          <a:noFill/>
        </p:spPr>
        <p:txBody>
          <a:bodyPr wrap="square" rtlCol="0">
            <a:spAutoFit/>
          </a:bodyPr>
          <a:lstStyle/>
          <a:p>
            <a:pPr algn="r"/>
            <a:r>
              <a:rPr lang="en-US" sz="1600" dirty="0" smtClean="0"/>
              <a:t>Bottom Temperature</a:t>
            </a:r>
            <a:endParaRPr lang="en-US" sz="1600" dirty="0"/>
          </a:p>
        </p:txBody>
      </p:sp>
    </p:spTree>
    <p:extLst>
      <p:ext uri="{BB962C8B-B14F-4D97-AF65-F5344CB8AC3E}">
        <p14:creationId xmlns:p14="http://schemas.microsoft.com/office/powerpoint/2010/main" val="204160234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res_irene_temp-1.png"/>
          <p:cNvPicPr>
            <a:picLocks noChangeAspect="1"/>
          </p:cNvPicPr>
          <p:nvPr/>
        </p:nvPicPr>
        <p:blipFill>
          <a:blip r:embed="rId2" cstate="print">
            <a:extLst>
              <a:ext uri="{28A0092B-C50C-407E-A947-70E740481C1C}">
                <a14:useLocalDpi xmlns:a14="http://schemas.microsoft.com/office/drawing/2010/main"/>
              </a:ext>
            </a:extLst>
          </a:blip>
          <a:srcRect l="2312" t="3519" r="7715" b="33888"/>
          <a:stretch>
            <a:fillRect/>
          </a:stretch>
        </p:blipFill>
        <p:spPr bwMode="auto">
          <a:xfrm>
            <a:off x="342900" y="3532188"/>
            <a:ext cx="4592638" cy="2659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674" name="Picture 6" descr="composite20110827T070000.png"/>
          <p:cNvPicPr>
            <a:picLocks noChangeAspect="1"/>
          </p:cNvPicPr>
          <p:nvPr/>
        </p:nvPicPr>
        <p:blipFill>
          <a:blip r:embed="rId3" cstate="print">
            <a:extLst>
              <a:ext uri="{28A0092B-C50C-407E-A947-70E740481C1C}">
                <a14:useLocalDpi xmlns:a14="http://schemas.microsoft.com/office/drawing/2010/main"/>
              </a:ext>
            </a:extLst>
          </a:blip>
          <a:srcRect l="19060" r="27216"/>
          <a:stretch>
            <a:fillRect/>
          </a:stretch>
        </p:blipFill>
        <p:spPr bwMode="auto">
          <a:xfrm>
            <a:off x="1360488" y="190500"/>
            <a:ext cx="2228850" cy="3113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675" name="Picture 7" descr="composite20110831T070000.png"/>
          <p:cNvPicPr>
            <a:picLocks noChangeAspect="1"/>
          </p:cNvPicPr>
          <p:nvPr/>
        </p:nvPicPr>
        <p:blipFill>
          <a:blip r:embed="rId4" cstate="print">
            <a:extLst>
              <a:ext uri="{28A0092B-C50C-407E-A947-70E740481C1C}">
                <a14:useLocalDpi xmlns:a14="http://schemas.microsoft.com/office/drawing/2010/main"/>
              </a:ext>
            </a:extLst>
          </a:blip>
          <a:srcRect l="21719" r="15691"/>
          <a:stretch>
            <a:fillRect/>
          </a:stretch>
        </p:blipFill>
        <p:spPr bwMode="auto">
          <a:xfrm>
            <a:off x="3956050" y="190500"/>
            <a:ext cx="2597150" cy="3113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676" name="Picture 8" descr="compositestormdif20110827-20110831.png"/>
          <p:cNvPicPr>
            <a:picLocks noChangeAspect="1"/>
          </p:cNvPicPr>
          <p:nvPr/>
        </p:nvPicPr>
        <p:blipFill>
          <a:blip r:embed="rId5" cstate="print">
            <a:extLst>
              <a:ext uri="{28A0092B-C50C-407E-A947-70E740481C1C}">
                <a14:useLocalDpi xmlns:a14="http://schemas.microsoft.com/office/drawing/2010/main"/>
              </a:ext>
            </a:extLst>
          </a:blip>
          <a:srcRect l="21631" r="18085"/>
          <a:stretch>
            <a:fillRect/>
          </a:stretch>
        </p:blipFill>
        <p:spPr bwMode="auto">
          <a:xfrm>
            <a:off x="6642100" y="190500"/>
            <a:ext cx="2501900" cy="3113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677" name="TextBox 12"/>
          <p:cNvSpPr txBox="1">
            <a:spLocks noChangeArrowheads="1"/>
          </p:cNvSpPr>
          <p:nvPr/>
        </p:nvSpPr>
        <p:spPr bwMode="auto">
          <a:xfrm>
            <a:off x="-96838" y="673100"/>
            <a:ext cx="1697038" cy="13234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2000" b="1" u="sng" dirty="0">
                <a:solidFill>
                  <a:srgbClr val="000000"/>
                </a:solidFill>
              </a:rPr>
              <a:t>WHAT?</a:t>
            </a:r>
          </a:p>
          <a:p>
            <a:pPr algn="ctr"/>
            <a:endParaRPr lang="en-US" altLang="en-US" sz="2000" dirty="0">
              <a:solidFill>
                <a:srgbClr val="000000"/>
              </a:solidFill>
            </a:endParaRPr>
          </a:p>
          <a:p>
            <a:pPr algn="ctr"/>
            <a:r>
              <a:rPr lang="en-US" altLang="en-US" sz="2000" dirty="0">
                <a:solidFill>
                  <a:srgbClr val="000000"/>
                </a:solidFill>
              </a:rPr>
              <a:t>Satellite</a:t>
            </a:r>
          </a:p>
          <a:p>
            <a:pPr algn="ctr"/>
            <a:r>
              <a:rPr lang="en-US" altLang="en-US" sz="2000" dirty="0">
                <a:solidFill>
                  <a:srgbClr val="000000"/>
                </a:solidFill>
              </a:rPr>
              <a:t>SST</a:t>
            </a:r>
          </a:p>
        </p:txBody>
      </p:sp>
      <p:sp>
        <p:nvSpPr>
          <p:cNvPr id="28679" name="TextBox 4"/>
          <p:cNvSpPr txBox="1">
            <a:spLocks noChangeArrowheads="1"/>
          </p:cNvSpPr>
          <p:nvPr/>
        </p:nvSpPr>
        <p:spPr bwMode="auto">
          <a:xfrm>
            <a:off x="3962400" y="19050"/>
            <a:ext cx="2057400" cy="40005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2000">
                <a:solidFill>
                  <a:srgbClr val="000000"/>
                </a:solidFill>
              </a:rPr>
              <a:t>Post-Irene</a:t>
            </a:r>
          </a:p>
        </p:txBody>
      </p:sp>
      <p:sp>
        <p:nvSpPr>
          <p:cNvPr id="28680" name="TextBox 3"/>
          <p:cNvSpPr txBox="1">
            <a:spLocks noChangeArrowheads="1"/>
          </p:cNvSpPr>
          <p:nvPr/>
        </p:nvSpPr>
        <p:spPr bwMode="auto">
          <a:xfrm>
            <a:off x="1524000" y="19050"/>
            <a:ext cx="2057400" cy="40005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2000">
                <a:solidFill>
                  <a:srgbClr val="000000"/>
                </a:solidFill>
              </a:rPr>
              <a:t>Pre-Irene </a:t>
            </a:r>
          </a:p>
        </p:txBody>
      </p:sp>
      <p:sp>
        <p:nvSpPr>
          <p:cNvPr id="28681" name="TextBox 5"/>
          <p:cNvSpPr txBox="1">
            <a:spLocks noChangeArrowheads="1"/>
          </p:cNvSpPr>
          <p:nvPr/>
        </p:nvSpPr>
        <p:spPr bwMode="auto">
          <a:xfrm>
            <a:off x="6689725" y="0"/>
            <a:ext cx="2073275" cy="40005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2000">
                <a:solidFill>
                  <a:srgbClr val="000000"/>
                </a:solidFill>
              </a:rPr>
              <a:t>Difference</a:t>
            </a:r>
          </a:p>
        </p:txBody>
      </p:sp>
      <p:pic>
        <p:nvPicPr>
          <p:cNvPr id="28682" name="Picture 1" descr="mts_codar.png"/>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5715000" y="3295650"/>
            <a:ext cx="3048000" cy="2665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683" name="TextBox 2"/>
          <p:cNvSpPr txBox="1">
            <a:spLocks noChangeArrowheads="1"/>
          </p:cNvSpPr>
          <p:nvPr/>
        </p:nvSpPr>
        <p:spPr bwMode="auto">
          <a:xfrm>
            <a:off x="5773738" y="3495675"/>
            <a:ext cx="1219200" cy="1323439"/>
          </a:xfrm>
          <a:prstGeom prst="rect">
            <a:avLst/>
          </a:prstGeom>
          <a:solidFill>
            <a:srgbClr val="D5A818">
              <a:alpha val="50000"/>
            </a:srgbClr>
          </a:solidFill>
          <a:ln>
            <a:noFill/>
          </a:ln>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2000" b="1" u="sng" dirty="0">
                <a:solidFill>
                  <a:srgbClr val="000000"/>
                </a:solidFill>
                <a:cs typeface="Times New Roman" charset="0"/>
              </a:rPr>
              <a:t>WHY?</a:t>
            </a:r>
          </a:p>
          <a:p>
            <a:pPr>
              <a:defRPr/>
            </a:pPr>
            <a:r>
              <a:rPr lang="en-US" sz="2000" dirty="0">
                <a:solidFill>
                  <a:srgbClr val="000000"/>
                </a:solidFill>
                <a:latin typeface="Arial"/>
                <a:cs typeface="Times New Roman" charset="0"/>
              </a:rPr>
              <a:t>HF Radar</a:t>
            </a:r>
          </a:p>
          <a:p>
            <a:pPr>
              <a:defRPr/>
            </a:pPr>
            <a:r>
              <a:rPr lang="en-US" sz="2000" dirty="0">
                <a:solidFill>
                  <a:srgbClr val="000000"/>
                </a:solidFill>
                <a:latin typeface="Arial"/>
                <a:cs typeface="Times New Roman" charset="0"/>
              </a:rPr>
              <a:t>Currents</a:t>
            </a:r>
          </a:p>
        </p:txBody>
      </p:sp>
      <p:cxnSp>
        <p:nvCxnSpPr>
          <p:cNvPr id="28684" name="Straight Arrow Connector 8"/>
          <p:cNvCxnSpPr>
            <a:cxnSpLocks noChangeShapeType="1"/>
          </p:cNvCxnSpPr>
          <p:nvPr/>
        </p:nvCxnSpPr>
        <p:spPr bwMode="auto">
          <a:xfrm flipH="1" flipV="1">
            <a:off x="7772400" y="4438650"/>
            <a:ext cx="762000" cy="914400"/>
          </a:xfrm>
          <a:prstGeom prst="straightConnector1">
            <a:avLst/>
          </a:prstGeom>
          <a:noFill/>
          <a:ln w="76200">
            <a:solidFill>
              <a:schemeClr val="tx1"/>
            </a:solidFill>
            <a:round/>
            <a:headEnd/>
            <a:tailEnd type="arrow" w="med" len="med"/>
          </a:ln>
          <a:extLst>
            <a:ext uri="{909E8E84-426E-40dd-AFC4-6F175D3DCCD1}">
              <a14:hiddenFill xmlns:a14="http://schemas.microsoft.com/office/drawing/2010/main" xmlns="">
                <a:noFill/>
              </a14:hiddenFill>
            </a:ext>
          </a:extLst>
        </p:spPr>
      </p:cxnSp>
      <p:sp>
        <p:nvSpPr>
          <p:cNvPr id="28689" name="TextBox 1"/>
          <p:cNvSpPr txBox="1">
            <a:spLocks noChangeArrowheads="1"/>
          </p:cNvSpPr>
          <p:nvPr/>
        </p:nvSpPr>
        <p:spPr bwMode="auto">
          <a:xfrm>
            <a:off x="152400" y="3219450"/>
            <a:ext cx="4724400"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b="1" u="sng" dirty="0">
                <a:solidFill>
                  <a:srgbClr val="000000"/>
                </a:solidFill>
              </a:rPr>
              <a:t>WHEN?</a:t>
            </a:r>
            <a:r>
              <a:rPr lang="en-US" altLang="en-US" sz="2000" b="1" dirty="0">
                <a:solidFill>
                  <a:srgbClr val="000000"/>
                </a:solidFill>
              </a:rPr>
              <a:t> </a:t>
            </a:r>
            <a:r>
              <a:rPr lang="en-US" altLang="en-US" sz="2000" dirty="0">
                <a:solidFill>
                  <a:srgbClr val="000000"/>
                </a:solidFill>
              </a:rPr>
              <a:t> Glider Temperature</a:t>
            </a:r>
          </a:p>
          <a:p>
            <a:r>
              <a:rPr lang="en-US" altLang="en-US" sz="2000" dirty="0">
                <a:solidFill>
                  <a:srgbClr val="000000"/>
                </a:solidFill>
              </a:rPr>
              <a:t>                           </a:t>
            </a:r>
            <a:endParaRPr lang="en-US" altLang="en-US" b="1" u="sng" dirty="0">
              <a:solidFill>
                <a:srgbClr val="000000"/>
              </a:solidFill>
            </a:endParaRPr>
          </a:p>
        </p:txBody>
      </p:sp>
      <p:cxnSp>
        <p:nvCxnSpPr>
          <p:cNvPr id="15" name="Straight Arrow Connector 14"/>
          <p:cNvCxnSpPr>
            <a:cxnSpLocks noChangeShapeType="1"/>
          </p:cNvCxnSpPr>
          <p:nvPr/>
        </p:nvCxnSpPr>
        <p:spPr bwMode="auto">
          <a:xfrm flipH="1" flipV="1">
            <a:off x="1676400" y="3937000"/>
            <a:ext cx="666750" cy="0"/>
          </a:xfrm>
          <a:prstGeom prst="straightConnector1">
            <a:avLst/>
          </a:prstGeom>
          <a:noFill/>
          <a:ln w="28575">
            <a:solidFill>
              <a:srgbClr val="00000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sp>
        <p:nvSpPr>
          <p:cNvPr id="2" name="TextBox 1"/>
          <p:cNvSpPr txBox="1">
            <a:spLocks noChangeArrowheads="1"/>
          </p:cNvSpPr>
          <p:nvPr/>
        </p:nvSpPr>
        <p:spPr bwMode="auto">
          <a:xfrm>
            <a:off x="2819400" y="4202113"/>
            <a:ext cx="1393825"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a:solidFill>
                  <a:srgbClr val="FF0000"/>
                </a:solidFill>
              </a:rPr>
              <a:t>Eye Passage</a:t>
            </a:r>
          </a:p>
        </p:txBody>
      </p:sp>
      <p:sp>
        <p:nvSpPr>
          <p:cNvPr id="3" name="TextBox 2"/>
          <p:cNvSpPr txBox="1">
            <a:spLocks noChangeArrowheads="1"/>
          </p:cNvSpPr>
          <p:nvPr/>
        </p:nvSpPr>
        <p:spPr bwMode="auto">
          <a:xfrm>
            <a:off x="6572250" y="431800"/>
            <a:ext cx="120015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1600">
                <a:solidFill>
                  <a:srgbClr val="000000"/>
                </a:solidFill>
              </a:rPr>
              <a:t>11C max Cooling</a:t>
            </a:r>
          </a:p>
        </p:txBody>
      </p:sp>
      <p:grpSp>
        <p:nvGrpSpPr>
          <p:cNvPr id="18" name="Group 17">
            <a:extLst>
              <a:ext uri="{FF2B5EF4-FFF2-40B4-BE49-F238E27FC236}">
                <a16:creationId xmlns:a16="http://schemas.microsoft.com/office/drawing/2014/main" id="{60FC60F2-EE00-1A4E-A9D5-96524FA38E63}"/>
              </a:ext>
            </a:extLst>
          </p:cNvPr>
          <p:cNvGrpSpPr/>
          <p:nvPr/>
        </p:nvGrpSpPr>
        <p:grpSpPr>
          <a:xfrm>
            <a:off x="0" y="6218716"/>
            <a:ext cx="9155615" cy="639284"/>
            <a:chOff x="-11615" y="6218716"/>
            <a:chExt cx="9155615" cy="639284"/>
          </a:xfrm>
        </p:grpSpPr>
        <p:sp>
          <p:nvSpPr>
            <p:cNvPr id="19" name="Rectangle 18">
              <a:extLst>
                <a:ext uri="{FF2B5EF4-FFF2-40B4-BE49-F238E27FC236}">
                  <a16:creationId xmlns:a16="http://schemas.microsoft.com/office/drawing/2014/main" id="{8C400CFC-96EA-DE48-8F81-4CEAE39CEB2C}"/>
                </a:ext>
              </a:extLst>
            </p:cNvPr>
            <p:cNvSpPr/>
            <p:nvPr/>
          </p:nvSpPr>
          <p:spPr>
            <a:xfrm>
              <a:off x="5398368" y="6234591"/>
              <a:ext cx="3745632" cy="623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pic>
          <p:nvPicPr>
            <p:cNvPr id="20" name="Picture 19">
              <a:extLst>
                <a:ext uri="{FF2B5EF4-FFF2-40B4-BE49-F238E27FC236}">
                  <a16:creationId xmlns:a16="http://schemas.microsoft.com/office/drawing/2014/main" id="{F1808F95-D749-E540-B222-EC1924C6B270}"/>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777121" y="6230356"/>
              <a:ext cx="2939989" cy="614089"/>
            </a:xfrm>
            <a:prstGeom prst="rect">
              <a:avLst/>
            </a:prstGeom>
          </p:spPr>
        </p:pic>
        <p:pic>
          <p:nvPicPr>
            <p:cNvPr id="21" name="Picture 20">
              <a:extLst>
                <a:ext uri="{FF2B5EF4-FFF2-40B4-BE49-F238E27FC236}">
                  <a16:creationId xmlns:a16="http://schemas.microsoft.com/office/drawing/2014/main" id="{25909B5F-36E7-4641-8D55-E2B707A57BAA}"/>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l="-1"/>
            <a:stretch/>
          </p:blipFill>
          <p:spPr>
            <a:xfrm>
              <a:off x="-11615" y="6218716"/>
              <a:ext cx="5409983" cy="615591"/>
            </a:xfrm>
            <a:prstGeom prst="rect">
              <a:avLst/>
            </a:prstGeom>
          </p:spPr>
        </p:pic>
        <p:pic>
          <p:nvPicPr>
            <p:cNvPr id="22" name="Picture 21">
              <a:extLst>
                <a:ext uri="{FF2B5EF4-FFF2-40B4-BE49-F238E27FC236}">
                  <a16:creationId xmlns:a16="http://schemas.microsoft.com/office/drawing/2014/main" id="{3835A3CF-E6E7-D940-91FB-89510563903D}"/>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4668248" y="6248011"/>
              <a:ext cx="540613" cy="557002"/>
            </a:xfrm>
            <a:prstGeom prst="rect">
              <a:avLst/>
            </a:prstGeom>
          </p:spPr>
        </p:pic>
      </p:grpSp>
      <p:cxnSp>
        <p:nvCxnSpPr>
          <p:cNvPr id="23" name="Straight Arrow Connector 22"/>
          <p:cNvCxnSpPr>
            <a:cxnSpLocks noChangeShapeType="1"/>
          </p:cNvCxnSpPr>
          <p:nvPr/>
        </p:nvCxnSpPr>
        <p:spPr bwMode="auto">
          <a:xfrm flipV="1">
            <a:off x="1689100" y="4762500"/>
            <a:ext cx="666750" cy="0"/>
          </a:xfrm>
          <a:prstGeom prst="straightConnector1">
            <a:avLst/>
          </a:prstGeom>
          <a:noFill/>
          <a:ln w="28575">
            <a:solidFill>
              <a:schemeClr val="bg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sp>
        <p:nvSpPr>
          <p:cNvPr id="6" name="TextBox 5"/>
          <p:cNvSpPr txBox="1"/>
          <p:nvPr/>
        </p:nvSpPr>
        <p:spPr>
          <a:xfrm>
            <a:off x="0" y="6027003"/>
            <a:ext cx="9144001" cy="830997"/>
          </a:xfrm>
          <a:prstGeom prst="rect">
            <a:avLst/>
          </a:prstGeom>
          <a:solidFill>
            <a:schemeClr val="bg1"/>
          </a:solidFill>
        </p:spPr>
        <p:txBody>
          <a:bodyPr wrap="square" rtlCol="0">
            <a:spAutoFit/>
          </a:bodyPr>
          <a:lstStyle/>
          <a:p>
            <a:r>
              <a:rPr lang="en-US" b="1" dirty="0" smtClean="0"/>
              <a:t>Essential Ocean Processes: </a:t>
            </a:r>
          </a:p>
          <a:p>
            <a:r>
              <a:rPr lang="en-US" b="1" dirty="0" smtClean="0"/>
              <a:t>Ahead of eye center </a:t>
            </a:r>
            <a:r>
              <a:rPr lang="mr-IN" b="1" dirty="0" smtClean="0"/>
              <a:t>–</a:t>
            </a:r>
            <a:r>
              <a:rPr lang="en-US" b="1" dirty="0" smtClean="0"/>
              <a:t> Vertical Shear &gt; Mixing &gt; Cooling</a:t>
            </a:r>
            <a:endParaRPr lang="en-US" b="1" dirty="0"/>
          </a:p>
        </p:txBody>
      </p:sp>
    </p:spTree>
    <p:extLst>
      <p:ext uri="{BB962C8B-B14F-4D97-AF65-F5344CB8AC3E}">
        <p14:creationId xmlns:p14="http://schemas.microsoft.com/office/powerpoint/2010/main" val="1511987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689"/>
                                        </p:tgtEl>
                                        <p:attrNameLst>
                                          <p:attrName>style.visibility</p:attrName>
                                        </p:attrNameLst>
                                      </p:cBhvr>
                                      <p:to>
                                        <p:strVal val="visible"/>
                                      </p:to>
                                    </p:set>
                                    <p:anim calcmode="lin" valueType="num">
                                      <p:cBhvr additive="base">
                                        <p:cTn id="7" dur="500" fill="hold"/>
                                        <p:tgtEl>
                                          <p:spTgt spid="28689"/>
                                        </p:tgtEl>
                                        <p:attrNameLst>
                                          <p:attrName>ppt_x</p:attrName>
                                        </p:attrNameLst>
                                      </p:cBhvr>
                                      <p:tavLst>
                                        <p:tav tm="0">
                                          <p:val>
                                            <p:strVal val="#ppt_x"/>
                                          </p:val>
                                        </p:tav>
                                        <p:tav tm="100000">
                                          <p:val>
                                            <p:strVal val="#ppt_x"/>
                                          </p:val>
                                        </p:tav>
                                      </p:tavLst>
                                    </p:anim>
                                    <p:anim calcmode="lin" valueType="num">
                                      <p:cBhvr additive="base">
                                        <p:cTn id="8" dur="500" fill="hold"/>
                                        <p:tgtEl>
                                          <p:spTgt spid="2868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8683"/>
                                        </p:tgtEl>
                                        <p:attrNameLst>
                                          <p:attrName>style.visibility</p:attrName>
                                        </p:attrNameLst>
                                      </p:cBhvr>
                                      <p:to>
                                        <p:strVal val="visible"/>
                                      </p:to>
                                    </p:set>
                                    <p:anim calcmode="lin" valueType="num">
                                      <p:cBhvr additive="base">
                                        <p:cTn id="25" dur="500" fill="hold"/>
                                        <p:tgtEl>
                                          <p:spTgt spid="28683"/>
                                        </p:tgtEl>
                                        <p:attrNameLst>
                                          <p:attrName>ppt_x</p:attrName>
                                        </p:attrNameLst>
                                      </p:cBhvr>
                                      <p:tavLst>
                                        <p:tav tm="0">
                                          <p:val>
                                            <p:strVal val="#ppt_x"/>
                                          </p:val>
                                        </p:tav>
                                        <p:tav tm="100000">
                                          <p:val>
                                            <p:strVal val="#ppt_x"/>
                                          </p:val>
                                        </p:tav>
                                      </p:tavLst>
                                    </p:anim>
                                    <p:anim calcmode="lin" valueType="num">
                                      <p:cBhvr additive="base">
                                        <p:cTn id="26" dur="500" fill="hold"/>
                                        <p:tgtEl>
                                          <p:spTgt spid="2868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8684"/>
                                        </p:tgtEl>
                                        <p:attrNameLst>
                                          <p:attrName>style.visibility</p:attrName>
                                        </p:attrNameLst>
                                      </p:cBhvr>
                                      <p:to>
                                        <p:strVal val="visible"/>
                                      </p:to>
                                    </p:set>
                                    <p:anim calcmode="lin" valueType="num">
                                      <p:cBhvr additive="base">
                                        <p:cTn id="29" dur="500" fill="hold"/>
                                        <p:tgtEl>
                                          <p:spTgt spid="28684"/>
                                        </p:tgtEl>
                                        <p:attrNameLst>
                                          <p:attrName>ppt_x</p:attrName>
                                        </p:attrNameLst>
                                      </p:cBhvr>
                                      <p:tavLst>
                                        <p:tav tm="0">
                                          <p:val>
                                            <p:strVal val="#ppt_x"/>
                                          </p:val>
                                        </p:tav>
                                        <p:tav tm="100000">
                                          <p:val>
                                            <p:strVal val="#ppt_x"/>
                                          </p:val>
                                        </p:tav>
                                      </p:tavLst>
                                    </p:anim>
                                    <p:anim calcmode="lin" valueType="num">
                                      <p:cBhvr additive="base">
                                        <p:cTn id="30" dur="500" fill="hold"/>
                                        <p:tgtEl>
                                          <p:spTgt spid="28684"/>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28682"/>
                                        </p:tgtEl>
                                        <p:attrNameLst>
                                          <p:attrName>style.visibility</p:attrName>
                                        </p:attrNameLst>
                                      </p:cBhvr>
                                      <p:to>
                                        <p:strVal val="visible"/>
                                      </p:to>
                                    </p:set>
                                    <p:anim calcmode="lin" valueType="num">
                                      <p:cBhvr additive="base">
                                        <p:cTn id="33" dur="500" fill="hold"/>
                                        <p:tgtEl>
                                          <p:spTgt spid="28682"/>
                                        </p:tgtEl>
                                        <p:attrNameLst>
                                          <p:attrName>ppt_x</p:attrName>
                                        </p:attrNameLst>
                                      </p:cBhvr>
                                      <p:tavLst>
                                        <p:tav tm="0">
                                          <p:val>
                                            <p:strVal val="#ppt_x"/>
                                          </p:val>
                                        </p:tav>
                                        <p:tav tm="100000">
                                          <p:val>
                                            <p:strVal val="#ppt_x"/>
                                          </p:val>
                                        </p:tav>
                                      </p:tavLst>
                                    </p:anim>
                                    <p:anim calcmode="lin" valueType="num">
                                      <p:cBhvr additive="base">
                                        <p:cTn id="34" dur="500" fill="hold"/>
                                        <p:tgtEl>
                                          <p:spTgt spid="28682"/>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ppt_x"/>
                                          </p:val>
                                        </p:tav>
                                        <p:tav tm="100000">
                                          <p:val>
                                            <p:strVal val="#ppt_x"/>
                                          </p:val>
                                        </p:tav>
                                      </p:tavLst>
                                    </p:anim>
                                    <p:anim calcmode="lin" valueType="num">
                                      <p:cBhvr additive="base">
                                        <p:cTn id="3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additive="base">
                                        <p:cTn id="43" dur="500" fill="hold"/>
                                        <p:tgtEl>
                                          <p:spTgt spid="6"/>
                                        </p:tgtEl>
                                        <p:attrNameLst>
                                          <p:attrName>ppt_x</p:attrName>
                                        </p:attrNameLst>
                                      </p:cBhvr>
                                      <p:tavLst>
                                        <p:tav tm="0">
                                          <p:val>
                                            <p:strVal val="#ppt_x"/>
                                          </p:val>
                                        </p:tav>
                                        <p:tav tm="100000">
                                          <p:val>
                                            <p:strVal val="#ppt_x"/>
                                          </p:val>
                                        </p:tav>
                                      </p:tavLst>
                                    </p:anim>
                                    <p:anim calcmode="lin" valueType="num">
                                      <p:cBhvr additive="base">
                                        <p:cTn id="4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83" grpId="0" animBg="1"/>
      <p:bldP spid="28689" grpId="0"/>
      <p:bldP spid="2" grpId="0"/>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6" descr="https://upload.wikimedia.org/wikipedia/commons/2/23/Global_tropical_cyclone_tracks-edit2.jpg">
            <a:extLst>
              <a:ext uri="{FF2B5EF4-FFF2-40B4-BE49-F238E27FC236}">
                <a16:creationId xmlns:a16="http://schemas.microsoft.com/office/drawing/2014/main" id="{23DB2430-F238-5246-A8FB-3299A673CA79}"/>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20413" y="741827"/>
            <a:ext cx="9123587" cy="521584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C3D3AF9-F4BB-0043-854D-3A8404475469}"/>
              </a:ext>
            </a:extLst>
          </p:cNvPr>
          <p:cNvSpPr txBox="1"/>
          <p:nvPr/>
        </p:nvSpPr>
        <p:spPr>
          <a:xfrm>
            <a:off x="139700" y="144032"/>
            <a:ext cx="4597400" cy="523220"/>
          </a:xfrm>
          <a:prstGeom prst="rect">
            <a:avLst/>
          </a:prstGeom>
          <a:noFill/>
        </p:spPr>
        <p:txBody>
          <a:bodyPr wrap="square" rtlCol="0">
            <a:spAutoFit/>
          </a:bodyPr>
          <a:lstStyle/>
          <a:p>
            <a:pPr eaLnBrk="1" fontAlgn="auto" hangingPunct="1">
              <a:spcBef>
                <a:spcPts val="0"/>
              </a:spcBef>
              <a:spcAft>
                <a:spcPts val="0"/>
              </a:spcAft>
            </a:pPr>
            <a:r>
              <a:rPr lang="en-US" sz="2800" dirty="0">
                <a:solidFill>
                  <a:prstClr val="black"/>
                </a:solidFill>
                <a:latin typeface="Calibri" panose="020F0502020204030204"/>
                <a:ea typeface=""/>
                <a:cs typeface=""/>
              </a:rPr>
              <a:t>Why Study Tropical Cyclones?</a:t>
            </a:r>
          </a:p>
        </p:txBody>
      </p:sp>
    </p:spTree>
    <p:extLst>
      <p:ext uri="{BB962C8B-B14F-4D97-AF65-F5344CB8AC3E}">
        <p14:creationId xmlns:p14="http://schemas.microsoft.com/office/powerpoint/2010/main" val="26237337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rotWithShape="1">
          <a:blip r:embed="rId2" cstate="print">
            <a:extLst>
              <a:ext uri="{28A0092B-C50C-407E-A947-70E740481C1C}">
                <a14:useLocalDpi xmlns:a14="http://schemas.microsoft.com/office/drawing/2010/main"/>
              </a:ext>
            </a:extLst>
          </a:blip>
          <a:srcRect/>
          <a:stretch/>
        </p:blipFill>
        <p:spPr bwMode="auto">
          <a:xfrm>
            <a:off x="0" y="520700"/>
            <a:ext cx="4521200" cy="2298700"/>
          </a:xfrm>
          <a:prstGeom prst="rect">
            <a:avLst/>
          </a:prstGeom>
          <a:ln>
            <a:noFill/>
          </a:ln>
          <a:extLst>
            <a:ext uri="{53640926-AAD7-44d8-BBD7-CCE9431645EC}">
              <a14:shadowObscured xmlns:a14="http://schemas.microsoft.com/office/drawing/2010/main" xmlns=""/>
            </a:ext>
          </a:extLst>
        </p:spPr>
      </p:pic>
      <p:pic>
        <p:nvPicPr>
          <p:cNvPr id="2" name="Picture 1" descr="nature_fig2.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084691" y="0"/>
            <a:ext cx="5059309" cy="7010400"/>
          </a:xfrm>
          <a:prstGeom prst="rect">
            <a:avLst/>
          </a:prstGeom>
        </p:spPr>
      </p:pic>
      <p:pic>
        <p:nvPicPr>
          <p:cNvPr id="4" name="Picture 3"/>
          <p:cNvPicPr/>
          <p:nvPr/>
        </p:nvPicPr>
        <p:blipFill>
          <a:blip r:embed="rId4" cstate="print">
            <a:extLst>
              <a:ext uri="{28A0092B-C50C-407E-A947-70E740481C1C}">
                <a14:useLocalDpi xmlns:a14="http://schemas.microsoft.com/office/drawing/2010/main"/>
              </a:ext>
            </a:extLst>
          </a:blip>
          <a:stretch>
            <a:fillRect/>
          </a:stretch>
        </p:blipFill>
        <p:spPr>
          <a:xfrm>
            <a:off x="0" y="2959099"/>
            <a:ext cx="4051300" cy="3263901"/>
          </a:xfrm>
          <a:prstGeom prst="rect">
            <a:avLst/>
          </a:prstGeom>
        </p:spPr>
      </p:pic>
      <p:sp>
        <p:nvSpPr>
          <p:cNvPr id="5" name="TextBox 4"/>
          <p:cNvSpPr txBox="1"/>
          <p:nvPr/>
        </p:nvSpPr>
        <p:spPr>
          <a:xfrm>
            <a:off x="139700" y="0"/>
            <a:ext cx="3833251" cy="400110"/>
          </a:xfrm>
          <a:prstGeom prst="rect">
            <a:avLst/>
          </a:prstGeom>
          <a:noFill/>
        </p:spPr>
        <p:txBody>
          <a:bodyPr wrap="none" rtlCol="0">
            <a:spAutoFit/>
          </a:bodyPr>
          <a:lstStyle/>
          <a:p>
            <a:r>
              <a:rPr lang="en-US" sz="2000" b="1" dirty="0" smtClean="0"/>
              <a:t>Coastal </a:t>
            </a:r>
            <a:r>
              <a:rPr lang="en-US" sz="2000" b="1" dirty="0" err="1" smtClean="0"/>
              <a:t>Baroclinic</a:t>
            </a:r>
            <a:r>
              <a:rPr lang="en-US" sz="2000" b="1" dirty="0" smtClean="0"/>
              <a:t> Circulation</a:t>
            </a:r>
            <a:endParaRPr lang="en-US" sz="2000" b="1" dirty="0"/>
          </a:p>
        </p:txBody>
      </p:sp>
      <p:sp>
        <p:nvSpPr>
          <p:cNvPr id="6" name="Rectangle 5"/>
          <p:cNvSpPr/>
          <p:nvPr/>
        </p:nvSpPr>
        <p:spPr>
          <a:xfrm>
            <a:off x="0" y="393700"/>
            <a:ext cx="4191000" cy="246380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0" y="2946400"/>
            <a:ext cx="4076700" cy="326390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0" y="3009900"/>
            <a:ext cx="2130198" cy="523220"/>
          </a:xfrm>
          <a:prstGeom prst="rect">
            <a:avLst/>
          </a:prstGeom>
          <a:noFill/>
        </p:spPr>
        <p:txBody>
          <a:bodyPr wrap="none" rtlCol="0">
            <a:spAutoFit/>
          </a:bodyPr>
          <a:lstStyle/>
          <a:p>
            <a:pPr algn="ctr"/>
            <a:r>
              <a:rPr lang="en-US" sz="1400" dirty="0" smtClean="0"/>
              <a:t>Glider Track, Model Grid </a:t>
            </a:r>
          </a:p>
          <a:p>
            <a:pPr algn="ctr"/>
            <a:r>
              <a:rPr lang="en-US" sz="1400" dirty="0" smtClean="0"/>
              <a:t>&amp; Bathymetry</a:t>
            </a:r>
            <a:endParaRPr lang="en-US" sz="1400" dirty="0"/>
          </a:p>
        </p:txBody>
      </p:sp>
      <p:sp>
        <p:nvSpPr>
          <p:cNvPr id="9" name="TextBox 8"/>
          <p:cNvSpPr txBox="1"/>
          <p:nvPr/>
        </p:nvSpPr>
        <p:spPr>
          <a:xfrm>
            <a:off x="406401" y="635000"/>
            <a:ext cx="1054100" cy="584776"/>
          </a:xfrm>
          <a:prstGeom prst="rect">
            <a:avLst/>
          </a:prstGeom>
          <a:noFill/>
        </p:spPr>
        <p:txBody>
          <a:bodyPr wrap="square" rtlCol="0">
            <a:spAutoFit/>
          </a:bodyPr>
          <a:lstStyle/>
          <a:p>
            <a:r>
              <a:rPr lang="en-US" sz="1600" dirty="0" smtClean="0"/>
              <a:t>Before Eye</a:t>
            </a:r>
            <a:endParaRPr lang="en-US" sz="1600" dirty="0"/>
          </a:p>
        </p:txBody>
      </p:sp>
      <p:sp>
        <p:nvSpPr>
          <p:cNvPr id="10" name="TextBox 9"/>
          <p:cNvSpPr txBox="1"/>
          <p:nvPr/>
        </p:nvSpPr>
        <p:spPr>
          <a:xfrm>
            <a:off x="2298701" y="635000"/>
            <a:ext cx="888999" cy="584776"/>
          </a:xfrm>
          <a:prstGeom prst="rect">
            <a:avLst/>
          </a:prstGeom>
          <a:noFill/>
        </p:spPr>
        <p:txBody>
          <a:bodyPr wrap="square" rtlCol="0">
            <a:spAutoFit/>
          </a:bodyPr>
          <a:lstStyle/>
          <a:p>
            <a:r>
              <a:rPr lang="en-US" sz="1600" dirty="0" smtClean="0"/>
              <a:t>After Eye</a:t>
            </a:r>
            <a:endParaRPr lang="en-US" sz="1600" dirty="0"/>
          </a:p>
        </p:txBody>
      </p:sp>
      <p:sp>
        <p:nvSpPr>
          <p:cNvPr id="11" name="TextBox 10"/>
          <p:cNvSpPr txBox="1"/>
          <p:nvPr/>
        </p:nvSpPr>
        <p:spPr>
          <a:xfrm>
            <a:off x="5346700" y="1117600"/>
            <a:ext cx="3283134" cy="338554"/>
          </a:xfrm>
          <a:prstGeom prst="rect">
            <a:avLst/>
          </a:prstGeom>
          <a:noFill/>
        </p:spPr>
        <p:txBody>
          <a:bodyPr wrap="square" rtlCol="0">
            <a:spAutoFit/>
          </a:bodyPr>
          <a:lstStyle/>
          <a:p>
            <a:r>
              <a:rPr lang="en-US" sz="1600" dirty="0" smtClean="0"/>
              <a:t>Before Eye                 After Eye</a:t>
            </a:r>
            <a:endParaRPr lang="en-US" sz="1600" dirty="0"/>
          </a:p>
        </p:txBody>
      </p:sp>
      <p:sp>
        <p:nvSpPr>
          <p:cNvPr id="12" name="TextBox 11"/>
          <p:cNvSpPr txBox="1"/>
          <p:nvPr/>
        </p:nvSpPr>
        <p:spPr>
          <a:xfrm>
            <a:off x="76200" y="5803900"/>
            <a:ext cx="2066391" cy="338554"/>
          </a:xfrm>
          <a:prstGeom prst="rect">
            <a:avLst/>
          </a:prstGeom>
          <a:noFill/>
        </p:spPr>
        <p:txBody>
          <a:bodyPr wrap="none" rtlCol="0">
            <a:spAutoFit/>
          </a:bodyPr>
          <a:lstStyle/>
          <a:p>
            <a:r>
              <a:rPr lang="en-US" sz="1600" dirty="0" smtClean="0">
                <a:solidFill>
                  <a:srgbClr val="0000FF"/>
                </a:solidFill>
              </a:rPr>
              <a:t>Storm Period in Blue</a:t>
            </a:r>
            <a:endParaRPr lang="en-US" sz="1600" dirty="0">
              <a:solidFill>
                <a:srgbClr val="0000FF"/>
              </a:solidFill>
            </a:endParaRPr>
          </a:p>
        </p:txBody>
      </p:sp>
    </p:spTree>
    <p:extLst>
      <p:ext uri="{BB962C8B-B14F-4D97-AF65-F5344CB8AC3E}">
        <p14:creationId xmlns:p14="http://schemas.microsoft.com/office/powerpoint/2010/main" val="194652513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ature_fig3.png"/>
          <p:cNvPicPr>
            <a:picLocks noChangeAspect="1"/>
          </p:cNvPicPr>
          <p:nvPr/>
        </p:nvPicPr>
        <p:blipFill rotWithShape="1">
          <a:blip r:embed="rId2" cstate="print">
            <a:extLst>
              <a:ext uri="{28A0092B-C50C-407E-A947-70E740481C1C}">
                <a14:useLocalDpi xmlns:a14="http://schemas.microsoft.com/office/drawing/2010/main"/>
              </a:ext>
            </a:extLst>
          </a:blip>
          <a:srcRect b="14683"/>
          <a:stretch/>
        </p:blipFill>
        <p:spPr>
          <a:xfrm>
            <a:off x="0" y="723900"/>
            <a:ext cx="9144000" cy="5461000"/>
          </a:xfrm>
          <a:prstGeom prst="rect">
            <a:avLst/>
          </a:prstGeom>
        </p:spPr>
      </p:pic>
      <p:sp>
        <p:nvSpPr>
          <p:cNvPr id="3" name="TextBox 2"/>
          <p:cNvSpPr txBox="1"/>
          <p:nvPr/>
        </p:nvSpPr>
        <p:spPr>
          <a:xfrm>
            <a:off x="0" y="-12700"/>
            <a:ext cx="9144000" cy="830997"/>
          </a:xfrm>
          <a:prstGeom prst="rect">
            <a:avLst/>
          </a:prstGeom>
          <a:noFill/>
        </p:spPr>
        <p:txBody>
          <a:bodyPr wrap="square" rtlCol="0">
            <a:spAutoFit/>
          </a:bodyPr>
          <a:lstStyle/>
          <a:p>
            <a:pPr algn="ctr"/>
            <a:r>
              <a:rPr lang="en-US" sz="2400" b="1" dirty="0" smtClean="0"/>
              <a:t>ROMS Model Results at Glider Location</a:t>
            </a:r>
          </a:p>
          <a:p>
            <a:pPr algn="ctr"/>
            <a:r>
              <a:rPr lang="en-US" sz="2400" dirty="0" smtClean="0"/>
              <a:t>Coastal </a:t>
            </a:r>
            <a:r>
              <a:rPr lang="en-US" sz="2400" dirty="0" err="1" smtClean="0"/>
              <a:t>Baroclinic</a:t>
            </a:r>
            <a:r>
              <a:rPr lang="en-US" sz="2400" dirty="0" smtClean="0"/>
              <a:t> Circulation Enhances Mixing &amp; Cooling</a:t>
            </a:r>
            <a:endParaRPr lang="en-US" sz="2400" dirty="0"/>
          </a:p>
        </p:txBody>
      </p:sp>
      <p:sp>
        <p:nvSpPr>
          <p:cNvPr id="8" name="Rectangle 7"/>
          <p:cNvSpPr/>
          <p:nvPr/>
        </p:nvSpPr>
        <p:spPr>
          <a:xfrm>
            <a:off x="4737100" y="736600"/>
            <a:ext cx="4191000" cy="1282700"/>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152400" y="2032000"/>
            <a:ext cx="4508500" cy="1282700"/>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4762500" y="3276600"/>
            <a:ext cx="4191000" cy="1282700"/>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114300" y="4470400"/>
            <a:ext cx="4508500" cy="1689100"/>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2082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cintosh HD:Users:tnmiles:Desktop:Figure_S10.png"/>
          <p:cNvPicPr/>
          <p:nvPr/>
        </p:nvPicPr>
        <p:blipFill>
          <a:blip r:embed="rId2">
            <a:extLst>
              <a:ext uri="{28A0092B-C50C-407E-A947-70E740481C1C}">
                <a14:useLocalDpi xmlns:a14="http://schemas.microsoft.com/office/drawing/2010/main"/>
              </a:ext>
            </a:extLst>
          </a:blip>
          <a:srcRect/>
          <a:stretch>
            <a:fillRect/>
          </a:stretch>
        </p:blipFill>
        <p:spPr bwMode="auto">
          <a:xfrm>
            <a:off x="1143000" y="850900"/>
            <a:ext cx="7010400" cy="5289550"/>
          </a:xfrm>
          <a:prstGeom prst="rect">
            <a:avLst/>
          </a:prstGeom>
          <a:noFill/>
          <a:ln>
            <a:noFill/>
          </a:ln>
        </p:spPr>
      </p:pic>
      <p:sp>
        <p:nvSpPr>
          <p:cNvPr id="3" name="TextBox 2"/>
          <p:cNvSpPr txBox="1"/>
          <p:nvPr/>
        </p:nvSpPr>
        <p:spPr>
          <a:xfrm>
            <a:off x="0" y="0"/>
            <a:ext cx="9144000" cy="830997"/>
          </a:xfrm>
          <a:prstGeom prst="rect">
            <a:avLst/>
          </a:prstGeom>
          <a:noFill/>
        </p:spPr>
        <p:txBody>
          <a:bodyPr wrap="square" rtlCol="0">
            <a:spAutoFit/>
          </a:bodyPr>
          <a:lstStyle/>
          <a:p>
            <a:pPr algn="ctr" eaLnBrk="1" hangingPunct="1"/>
            <a:r>
              <a:rPr lang="en-US" b="1" dirty="0" smtClean="0">
                <a:solidFill>
                  <a:prstClr val="black"/>
                </a:solidFill>
                <a:ea typeface="ＭＳ Ｐゴシック" charset="-128"/>
                <a:cs typeface="ＭＳ Ｐゴシック" charset="-128"/>
              </a:rPr>
              <a:t>ROMS Model Results at Glider Location</a:t>
            </a:r>
          </a:p>
          <a:p>
            <a:pPr algn="ctr" eaLnBrk="1" hangingPunct="1"/>
            <a:r>
              <a:rPr lang="en-US" dirty="0" smtClean="0">
                <a:solidFill>
                  <a:prstClr val="black"/>
                </a:solidFill>
                <a:ea typeface="ＭＳ Ｐゴシック" charset="-128"/>
                <a:cs typeface="ＭＳ Ｐゴシック" charset="-128"/>
              </a:rPr>
              <a:t>Temperature Diagnostic Equations – Mixing Dominates Advection</a:t>
            </a:r>
            <a:endParaRPr lang="en-US" dirty="0">
              <a:solidFill>
                <a:prstClr val="black"/>
              </a:solidFill>
              <a:ea typeface="ＭＳ Ｐゴシック" charset="-128"/>
              <a:cs typeface="ＭＳ Ｐゴシック" charset="-128"/>
            </a:endParaRPr>
          </a:p>
        </p:txBody>
      </p:sp>
      <p:sp>
        <p:nvSpPr>
          <p:cNvPr id="4" name="Rectangle 3"/>
          <p:cNvSpPr/>
          <p:nvPr/>
        </p:nvSpPr>
        <p:spPr>
          <a:xfrm>
            <a:off x="1143000" y="850900"/>
            <a:ext cx="3429000" cy="5289550"/>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9807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gure2_v4.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21238" y="2787439"/>
            <a:ext cx="5637161" cy="2955061"/>
          </a:xfrm>
          <a:prstGeom prst="rect">
            <a:avLst/>
          </a:prstGeom>
        </p:spPr>
      </p:pic>
      <p:pic>
        <p:nvPicPr>
          <p:cNvPr id="4" name="Picture 3" descr="figure1_v8.png"/>
          <p:cNvPicPr>
            <a:picLocks noChangeAspect="1"/>
          </p:cNvPicPr>
          <p:nvPr/>
        </p:nvPicPr>
        <p:blipFill rotWithShape="1">
          <a:blip r:embed="rId3" cstate="print">
            <a:extLst>
              <a:ext uri="{28A0092B-C50C-407E-A947-70E740481C1C}">
                <a14:useLocalDpi xmlns:a14="http://schemas.microsoft.com/office/drawing/2010/main"/>
              </a:ext>
            </a:extLst>
          </a:blip>
          <a:srcRect l="18383" t="6969" r="14343" b="10390"/>
          <a:stretch/>
        </p:blipFill>
        <p:spPr>
          <a:xfrm>
            <a:off x="6049420" y="828260"/>
            <a:ext cx="2992783" cy="5514622"/>
          </a:xfrm>
          <a:prstGeom prst="rect">
            <a:avLst/>
          </a:prstGeom>
        </p:spPr>
      </p:pic>
      <p:sp>
        <p:nvSpPr>
          <p:cNvPr id="5" name="Rectangle 4"/>
          <p:cNvSpPr/>
          <p:nvPr/>
        </p:nvSpPr>
        <p:spPr>
          <a:xfrm>
            <a:off x="143932" y="1223466"/>
            <a:ext cx="5766189" cy="1077218"/>
          </a:xfrm>
          <a:prstGeom prst="rect">
            <a:avLst/>
          </a:prstGeom>
        </p:spPr>
        <p:txBody>
          <a:bodyPr wrap="square">
            <a:spAutoFit/>
          </a:bodyPr>
          <a:lstStyle/>
          <a:p>
            <a:pPr algn="ctr"/>
            <a:r>
              <a:rPr lang="en-US" sz="3200" dirty="0" smtClean="0"/>
              <a:t>Ahead-of-eye-center (AOEC) cooling signal in Irene</a:t>
            </a:r>
          </a:p>
        </p:txBody>
      </p:sp>
      <p:sp>
        <p:nvSpPr>
          <p:cNvPr id="7" name="TextBox 6"/>
          <p:cNvSpPr txBox="1"/>
          <p:nvPr/>
        </p:nvSpPr>
        <p:spPr>
          <a:xfrm>
            <a:off x="7120200" y="6051078"/>
            <a:ext cx="1884518" cy="246221"/>
          </a:xfrm>
          <a:prstGeom prst="rect">
            <a:avLst/>
          </a:prstGeom>
          <a:noFill/>
        </p:spPr>
        <p:txBody>
          <a:bodyPr wrap="square" rtlCol="0">
            <a:spAutoFit/>
          </a:bodyPr>
          <a:lstStyle/>
          <a:p>
            <a:pPr algn="r"/>
            <a:r>
              <a:rPr lang="en-US" sz="1000" i="1" dirty="0" smtClean="0"/>
              <a:t>Seroka et al. 2016</a:t>
            </a:r>
            <a:endParaRPr lang="en-US" sz="1000" i="1" dirty="0"/>
          </a:p>
        </p:txBody>
      </p:sp>
      <p:sp>
        <p:nvSpPr>
          <p:cNvPr id="2" name="Slide Number Placeholder 1"/>
          <p:cNvSpPr>
            <a:spLocks noGrp="1"/>
          </p:cNvSpPr>
          <p:nvPr>
            <p:ph type="sldNum" sz="quarter" idx="12"/>
          </p:nvPr>
        </p:nvSpPr>
        <p:spPr/>
        <p:txBody>
          <a:bodyPr/>
          <a:lstStyle/>
          <a:p>
            <a:fld id="{5B7A610D-BFC3-1840-8C55-759F0A989E1B}" type="slidenum">
              <a:rPr lang="en-US" smtClean="0"/>
              <a:t>23</a:t>
            </a:fld>
            <a:endParaRPr lang="en-US"/>
          </a:p>
        </p:txBody>
      </p:sp>
      <p:sp>
        <p:nvSpPr>
          <p:cNvPr id="9" name="TextBox 8"/>
          <p:cNvSpPr txBox="1"/>
          <p:nvPr/>
        </p:nvSpPr>
        <p:spPr>
          <a:xfrm>
            <a:off x="4531040" y="3089783"/>
            <a:ext cx="879160" cy="461665"/>
          </a:xfrm>
          <a:prstGeom prst="rect">
            <a:avLst/>
          </a:prstGeom>
          <a:noFill/>
        </p:spPr>
        <p:txBody>
          <a:bodyPr wrap="square" rtlCol="0">
            <a:spAutoFit/>
          </a:bodyPr>
          <a:lstStyle/>
          <a:p>
            <a:pPr algn="ctr"/>
            <a:r>
              <a:rPr lang="en-US" b="1" dirty="0" smtClean="0"/>
              <a:t>98%</a:t>
            </a:r>
            <a:endParaRPr lang="en-US" b="1" dirty="0"/>
          </a:p>
        </p:txBody>
      </p:sp>
      <p:sp>
        <p:nvSpPr>
          <p:cNvPr id="10" name="TextBox 9"/>
          <p:cNvSpPr txBox="1"/>
          <p:nvPr/>
        </p:nvSpPr>
        <p:spPr>
          <a:xfrm>
            <a:off x="906217" y="4340118"/>
            <a:ext cx="873426" cy="461665"/>
          </a:xfrm>
          <a:prstGeom prst="rect">
            <a:avLst/>
          </a:prstGeom>
          <a:noFill/>
        </p:spPr>
        <p:txBody>
          <a:bodyPr wrap="square" rtlCol="0">
            <a:spAutoFit/>
          </a:bodyPr>
          <a:lstStyle/>
          <a:p>
            <a:pPr algn="ctr"/>
            <a:r>
              <a:rPr lang="en-US" b="1" dirty="0" smtClean="0"/>
              <a:t>82%</a:t>
            </a:r>
            <a:endParaRPr lang="en-US" b="1" dirty="0"/>
          </a:p>
        </p:txBody>
      </p:sp>
      <p:sp>
        <p:nvSpPr>
          <p:cNvPr id="11" name="TextBox 10"/>
          <p:cNvSpPr txBox="1"/>
          <p:nvPr/>
        </p:nvSpPr>
        <p:spPr>
          <a:xfrm>
            <a:off x="4531040" y="4340118"/>
            <a:ext cx="879160" cy="461665"/>
          </a:xfrm>
          <a:prstGeom prst="rect">
            <a:avLst/>
          </a:prstGeom>
          <a:noFill/>
        </p:spPr>
        <p:txBody>
          <a:bodyPr wrap="square" rtlCol="0">
            <a:spAutoFit/>
          </a:bodyPr>
          <a:lstStyle/>
          <a:p>
            <a:pPr algn="ctr"/>
            <a:r>
              <a:rPr lang="en-US" b="1" dirty="0" smtClean="0"/>
              <a:t>90%</a:t>
            </a:r>
            <a:endParaRPr lang="en-US" b="1" dirty="0"/>
          </a:p>
        </p:txBody>
      </p:sp>
      <p:sp>
        <p:nvSpPr>
          <p:cNvPr id="12" name="TextBox 11"/>
          <p:cNvSpPr txBox="1"/>
          <p:nvPr/>
        </p:nvSpPr>
        <p:spPr>
          <a:xfrm>
            <a:off x="2733380" y="4340118"/>
            <a:ext cx="819345" cy="461665"/>
          </a:xfrm>
          <a:prstGeom prst="rect">
            <a:avLst/>
          </a:prstGeom>
          <a:noFill/>
        </p:spPr>
        <p:txBody>
          <a:bodyPr wrap="square" rtlCol="0">
            <a:spAutoFit/>
          </a:bodyPr>
          <a:lstStyle/>
          <a:p>
            <a:pPr algn="ctr"/>
            <a:r>
              <a:rPr lang="en-US" b="1" dirty="0" smtClean="0"/>
              <a:t>76%</a:t>
            </a:r>
            <a:endParaRPr lang="en-US" b="1" dirty="0"/>
          </a:p>
        </p:txBody>
      </p:sp>
      <p:sp>
        <p:nvSpPr>
          <p:cNvPr id="13" name="TextBox 12"/>
          <p:cNvSpPr txBox="1"/>
          <p:nvPr/>
        </p:nvSpPr>
        <p:spPr>
          <a:xfrm>
            <a:off x="504725" y="2708977"/>
            <a:ext cx="855411" cy="369332"/>
          </a:xfrm>
          <a:prstGeom prst="rect">
            <a:avLst/>
          </a:prstGeom>
          <a:noFill/>
        </p:spPr>
        <p:txBody>
          <a:bodyPr wrap="square" rtlCol="0">
            <a:spAutoFit/>
          </a:bodyPr>
          <a:lstStyle/>
          <a:p>
            <a:pPr algn="ctr"/>
            <a:r>
              <a:rPr lang="en-US" sz="1800" b="1" dirty="0" smtClean="0">
                <a:solidFill>
                  <a:srgbClr val="FF0000"/>
                </a:solidFill>
              </a:rPr>
              <a:t>South</a:t>
            </a:r>
            <a:endParaRPr lang="en-US" sz="1800" b="1" dirty="0">
              <a:solidFill>
                <a:srgbClr val="FF0000"/>
              </a:solidFill>
            </a:endParaRPr>
          </a:p>
        </p:txBody>
      </p:sp>
      <p:sp>
        <p:nvSpPr>
          <p:cNvPr id="14" name="TextBox 13"/>
          <p:cNvSpPr txBox="1"/>
          <p:nvPr/>
        </p:nvSpPr>
        <p:spPr>
          <a:xfrm>
            <a:off x="5106228" y="5533252"/>
            <a:ext cx="855411" cy="369332"/>
          </a:xfrm>
          <a:prstGeom prst="rect">
            <a:avLst/>
          </a:prstGeom>
          <a:noFill/>
        </p:spPr>
        <p:txBody>
          <a:bodyPr wrap="square" rtlCol="0">
            <a:spAutoFit/>
          </a:bodyPr>
          <a:lstStyle/>
          <a:p>
            <a:pPr algn="ctr"/>
            <a:r>
              <a:rPr lang="en-US" sz="1800" b="1" dirty="0" smtClean="0">
                <a:solidFill>
                  <a:srgbClr val="0000FF"/>
                </a:solidFill>
              </a:rPr>
              <a:t>North</a:t>
            </a:r>
            <a:endParaRPr lang="en-US" sz="1800" b="1" dirty="0">
              <a:solidFill>
                <a:srgbClr val="0000FF"/>
              </a:solidFill>
            </a:endParaRPr>
          </a:p>
        </p:txBody>
      </p:sp>
      <p:sp>
        <p:nvSpPr>
          <p:cNvPr id="15" name="TextBox 14"/>
          <p:cNvSpPr txBox="1"/>
          <p:nvPr/>
        </p:nvSpPr>
        <p:spPr>
          <a:xfrm>
            <a:off x="-24579" y="3230709"/>
            <a:ext cx="555527" cy="323165"/>
          </a:xfrm>
          <a:prstGeom prst="rect">
            <a:avLst/>
          </a:prstGeom>
          <a:noFill/>
        </p:spPr>
        <p:txBody>
          <a:bodyPr wrap="square" rtlCol="0">
            <a:spAutoFit/>
          </a:bodyPr>
          <a:lstStyle/>
          <a:p>
            <a:pPr algn="ctr"/>
            <a:r>
              <a:rPr lang="en-US" sz="1500" b="1" dirty="0" smtClean="0"/>
              <a:t>SST</a:t>
            </a:r>
            <a:endParaRPr lang="en-US" sz="1500" b="1" dirty="0"/>
          </a:p>
        </p:txBody>
      </p:sp>
      <p:sp>
        <p:nvSpPr>
          <p:cNvPr id="16" name="Rectangle 15"/>
          <p:cNvSpPr/>
          <p:nvPr/>
        </p:nvSpPr>
        <p:spPr>
          <a:xfrm>
            <a:off x="5653561" y="5482303"/>
            <a:ext cx="204838" cy="983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24579" y="4469577"/>
            <a:ext cx="555527" cy="323165"/>
          </a:xfrm>
          <a:prstGeom prst="rect">
            <a:avLst/>
          </a:prstGeom>
          <a:noFill/>
        </p:spPr>
        <p:txBody>
          <a:bodyPr wrap="square" rtlCol="0">
            <a:spAutoFit/>
          </a:bodyPr>
          <a:lstStyle/>
          <a:p>
            <a:pPr algn="ctr"/>
            <a:r>
              <a:rPr lang="en-US" sz="1500" b="1" dirty="0" smtClean="0"/>
              <a:t>SST</a:t>
            </a:r>
            <a:endParaRPr lang="en-US" sz="1500" b="1" dirty="0"/>
          </a:p>
        </p:txBody>
      </p:sp>
      <p:cxnSp>
        <p:nvCxnSpPr>
          <p:cNvPr id="19" name="Straight Connector 18"/>
          <p:cNvCxnSpPr/>
          <p:nvPr/>
        </p:nvCxnSpPr>
        <p:spPr>
          <a:xfrm>
            <a:off x="1319166" y="3086503"/>
            <a:ext cx="0" cy="1098923"/>
          </a:xfrm>
          <a:prstGeom prst="line">
            <a:avLst/>
          </a:prstGeom>
          <a:ln w="3810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3134856" y="3089783"/>
            <a:ext cx="0" cy="1098923"/>
          </a:xfrm>
          <a:prstGeom prst="line">
            <a:avLst/>
          </a:prstGeom>
          <a:ln w="3810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5270104" y="3089783"/>
            <a:ext cx="0" cy="1098923"/>
          </a:xfrm>
          <a:prstGeom prst="line">
            <a:avLst/>
          </a:prstGeom>
          <a:ln w="3810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1779643" y="4340118"/>
            <a:ext cx="0" cy="1098923"/>
          </a:xfrm>
          <a:prstGeom prst="line">
            <a:avLst/>
          </a:prstGeom>
          <a:ln w="3810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3655965" y="4340118"/>
            <a:ext cx="0" cy="1098923"/>
          </a:xfrm>
          <a:prstGeom prst="line">
            <a:avLst/>
          </a:prstGeom>
          <a:ln w="3810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5589643" y="4341106"/>
            <a:ext cx="0" cy="1098923"/>
          </a:xfrm>
          <a:prstGeom prst="line">
            <a:avLst/>
          </a:prstGeom>
          <a:ln w="38100" cmpd="sng">
            <a:solidFill>
              <a:srgbClr val="FF6600"/>
            </a:solidFill>
          </a:ln>
          <a:effectLst/>
        </p:spPr>
        <p:style>
          <a:lnRef idx="2">
            <a:schemeClr val="accent1"/>
          </a:lnRef>
          <a:fillRef idx="0">
            <a:schemeClr val="accent1"/>
          </a:fillRef>
          <a:effectRef idx="1">
            <a:schemeClr val="accent1"/>
          </a:effectRef>
          <a:fontRef idx="minor">
            <a:schemeClr val="tx1"/>
          </a:fontRef>
        </p:style>
      </p:cxnSp>
      <p:sp>
        <p:nvSpPr>
          <p:cNvPr id="37" name="Title 1"/>
          <p:cNvSpPr txBox="1">
            <a:spLocks/>
          </p:cNvSpPr>
          <p:nvPr/>
        </p:nvSpPr>
        <p:spPr>
          <a:xfrm>
            <a:off x="1" y="77719"/>
            <a:ext cx="6049420" cy="736301"/>
          </a:xfrm>
          <a:prstGeom prst="rect">
            <a:avLst/>
          </a:prstGeom>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err="1" smtClean="0"/>
              <a:t>Alongshelf</a:t>
            </a:r>
            <a:r>
              <a:rPr lang="en-US" b="1" dirty="0" smtClean="0"/>
              <a:t> Buoy Array</a:t>
            </a:r>
            <a:endParaRPr lang="en-US" b="1" dirty="0"/>
          </a:p>
        </p:txBody>
      </p:sp>
      <p:sp>
        <p:nvSpPr>
          <p:cNvPr id="38" name="TextBox 37"/>
          <p:cNvSpPr txBox="1"/>
          <p:nvPr/>
        </p:nvSpPr>
        <p:spPr>
          <a:xfrm>
            <a:off x="5016236" y="2618843"/>
            <a:ext cx="1082348" cy="307777"/>
          </a:xfrm>
          <a:prstGeom prst="rect">
            <a:avLst/>
          </a:prstGeom>
          <a:noFill/>
        </p:spPr>
        <p:txBody>
          <a:bodyPr wrap="none" rtlCol="0">
            <a:spAutoFit/>
          </a:bodyPr>
          <a:lstStyle/>
          <a:p>
            <a:r>
              <a:rPr lang="en-US" sz="1400" dirty="0" smtClean="0">
                <a:solidFill>
                  <a:srgbClr val="FF6600"/>
                </a:solidFill>
              </a:rPr>
              <a:t>Eye passage</a:t>
            </a:r>
            <a:endParaRPr lang="en-US" sz="1400" dirty="0">
              <a:solidFill>
                <a:srgbClr val="FF6600"/>
              </a:solidFill>
            </a:endParaRPr>
          </a:p>
        </p:txBody>
      </p:sp>
      <p:cxnSp>
        <p:nvCxnSpPr>
          <p:cNvPr id="40" name="Straight Arrow Connector 39"/>
          <p:cNvCxnSpPr>
            <a:stCxn id="38" idx="2"/>
          </p:cNvCxnSpPr>
          <p:nvPr/>
        </p:nvCxnSpPr>
        <p:spPr>
          <a:xfrm flipH="1">
            <a:off x="5270104" y="2926620"/>
            <a:ext cx="287306" cy="163163"/>
          </a:xfrm>
          <a:prstGeom prst="straightConnector1">
            <a:avLst/>
          </a:prstGeom>
          <a:ln>
            <a:solidFill>
              <a:srgbClr val="FF6600"/>
            </a:solidFill>
            <a:tailEnd type="arrow"/>
          </a:ln>
          <a:effectLst/>
        </p:spPr>
        <p:style>
          <a:lnRef idx="2">
            <a:schemeClr val="accent1"/>
          </a:lnRef>
          <a:fillRef idx="0">
            <a:schemeClr val="accent1"/>
          </a:fillRef>
          <a:effectRef idx="1">
            <a:schemeClr val="accent1"/>
          </a:effectRef>
          <a:fontRef idx="minor">
            <a:schemeClr val="tx1"/>
          </a:fontRef>
        </p:style>
      </p:cxnSp>
      <p:sp>
        <p:nvSpPr>
          <p:cNvPr id="25" name="Rectangle 24"/>
          <p:cNvSpPr/>
          <p:nvPr/>
        </p:nvSpPr>
        <p:spPr>
          <a:xfrm>
            <a:off x="6891583" y="1066800"/>
            <a:ext cx="2029548" cy="3273318"/>
          </a:xfrm>
          <a:prstGeom prst="rect">
            <a:avLst/>
          </a:prstGeom>
          <a:noFill/>
          <a:ln w="38100" cmpd="sng">
            <a:solidFill>
              <a:srgbClr val="0058C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6112110" y="4904967"/>
            <a:ext cx="882714" cy="997618"/>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6844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ppt_x"/>
                                          </p:val>
                                        </p:tav>
                                        <p:tav tm="100000">
                                          <p:val>
                                            <p:strVal val="#ppt_x"/>
                                          </p:val>
                                        </p:tav>
                                      </p:tavLst>
                                    </p:anim>
                                    <p:anim calcmode="lin" valueType="num">
                                      <p:cBhvr additive="base">
                                        <p:cTn id="1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74"/>
          <p:cNvSpPr txBox="1">
            <a:spLocks noChangeArrowheads="1"/>
          </p:cNvSpPr>
          <p:nvPr/>
        </p:nvSpPr>
        <p:spPr bwMode="auto">
          <a:xfrm>
            <a:off x="0" y="12700"/>
            <a:ext cx="9144000" cy="12311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3200" b="1" dirty="0" smtClean="0">
                <a:solidFill>
                  <a:srgbClr val="000000"/>
                </a:solidFill>
              </a:rPr>
              <a:t>Hurricane Irene SST</a:t>
            </a:r>
          </a:p>
          <a:p>
            <a:pPr algn="ctr" eaLnBrk="1" hangingPunct="1">
              <a:spcBef>
                <a:spcPct val="50000"/>
              </a:spcBef>
            </a:pPr>
            <a:r>
              <a:rPr lang="en-US" sz="2800" b="1" dirty="0" smtClean="0">
                <a:solidFill>
                  <a:srgbClr val="000000"/>
                </a:solidFill>
              </a:rPr>
              <a:t>Satellite AVHRR   vs.   ROMS Model</a:t>
            </a:r>
          </a:p>
        </p:txBody>
      </p:sp>
      <p:pic>
        <p:nvPicPr>
          <p:cNvPr id="7" name="Picture 6" descr="avhrr_romsespressorerun2_20110824_0742_v2.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1295400"/>
            <a:ext cx="9144000" cy="4572000"/>
          </a:xfrm>
          <a:prstGeom prst="rect">
            <a:avLst/>
          </a:prstGeom>
        </p:spPr>
      </p:pic>
      <p:sp>
        <p:nvSpPr>
          <p:cNvPr id="2" name="Slide Number Placeholder 1"/>
          <p:cNvSpPr>
            <a:spLocks noGrp="1"/>
          </p:cNvSpPr>
          <p:nvPr>
            <p:ph type="sldNum" sz="quarter" idx="12"/>
          </p:nvPr>
        </p:nvSpPr>
        <p:spPr/>
        <p:txBody>
          <a:bodyPr/>
          <a:lstStyle/>
          <a:p>
            <a:fld id="{5B7A610D-BFC3-1840-8C55-759F0A989E1B}" type="slidenum">
              <a:rPr lang="en-US" smtClean="0"/>
              <a:t>24</a:t>
            </a:fld>
            <a:endParaRPr lang="en-US"/>
          </a:p>
        </p:txBody>
      </p:sp>
      <p:sp>
        <p:nvSpPr>
          <p:cNvPr id="6" name="TextBox 5"/>
          <p:cNvSpPr txBox="1"/>
          <p:nvPr/>
        </p:nvSpPr>
        <p:spPr>
          <a:xfrm>
            <a:off x="4191000" y="5636567"/>
            <a:ext cx="1091967" cy="461665"/>
          </a:xfrm>
          <a:prstGeom prst="rect">
            <a:avLst/>
          </a:prstGeom>
          <a:noFill/>
        </p:spPr>
        <p:txBody>
          <a:bodyPr wrap="none" rtlCol="0">
            <a:spAutoFit/>
          </a:bodyPr>
          <a:lstStyle/>
          <a:p>
            <a:pPr algn="ctr"/>
            <a:r>
              <a:rPr lang="en-US" dirty="0" smtClean="0"/>
              <a:t>Before</a:t>
            </a:r>
            <a:endParaRPr lang="en-US" dirty="0"/>
          </a:p>
        </p:txBody>
      </p:sp>
    </p:spTree>
    <p:extLst>
      <p:ext uri="{BB962C8B-B14F-4D97-AF65-F5344CB8AC3E}">
        <p14:creationId xmlns:p14="http://schemas.microsoft.com/office/powerpoint/2010/main" val="89917301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74"/>
          <p:cNvSpPr txBox="1">
            <a:spLocks noChangeArrowheads="1"/>
          </p:cNvSpPr>
          <p:nvPr/>
        </p:nvSpPr>
        <p:spPr bwMode="auto">
          <a:xfrm>
            <a:off x="7574590" y="6206935"/>
            <a:ext cx="156941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800" dirty="0" smtClean="0">
                <a:solidFill>
                  <a:srgbClr val="000000"/>
                </a:solidFill>
              </a:rPr>
              <a:t>SST comparison</a:t>
            </a:r>
          </a:p>
        </p:txBody>
      </p:sp>
      <p:pic>
        <p:nvPicPr>
          <p:cNvPr id="4" name="Picture 3" descr="avhrr_romsespressorerun2_20110829_0828_v2.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1295400"/>
            <a:ext cx="9144000" cy="4572000"/>
          </a:xfrm>
          <a:prstGeom prst="rect">
            <a:avLst/>
          </a:prstGeom>
        </p:spPr>
      </p:pic>
      <p:sp>
        <p:nvSpPr>
          <p:cNvPr id="2" name="Slide Number Placeholder 1"/>
          <p:cNvSpPr>
            <a:spLocks noGrp="1"/>
          </p:cNvSpPr>
          <p:nvPr>
            <p:ph type="sldNum" sz="quarter" idx="12"/>
          </p:nvPr>
        </p:nvSpPr>
        <p:spPr/>
        <p:txBody>
          <a:bodyPr/>
          <a:lstStyle/>
          <a:p>
            <a:fld id="{5B7A610D-BFC3-1840-8C55-759F0A989E1B}" type="slidenum">
              <a:rPr lang="en-US" smtClean="0"/>
              <a:t>25</a:t>
            </a:fld>
            <a:endParaRPr lang="en-US"/>
          </a:p>
        </p:txBody>
      </p:sp>
      <p:sp>
        <p:nvSpPr>
          <p:cNvPr id="6" name="Text Box 74"/>
          <p:cNvSpPr txBox="1">
            <a:spLocks noChangeArrowheads="1"/>
          </p:cNvSpPr>
          <p:nvPr/>
        </p:nvSpPr>
        <p:spPr bwMode="auto">
          <a:xfrm>
            <a:off x="0" y="12700"/>
            <a:ext cx="9144000" cy="12311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3200" b="1" dirty="0" smtClean="0">
                <a:solidFill>
                  <a:srgbClr val="000000"/>
                </a:solidFill>
              </a:rPr>
              <a:t>Hurricane Irene SST</a:t>
            </a:r>
          </a:p>
          <a:p>
            <a:pPr algn="ctr" eaLnBrk="1" hangingPunct="1">
              <a:spcBef>
                <a:spcPct val="50000"/>
              </a:spcBef>
            </a:pPr>
            <a:r>
              <a:rPr lang="en-US" sz="2800" b="1" dirty="0" smtClean="0">
                <a:solidFill>
                  <a:srgbClr val="000000"/>
                </a:solidFill>
              </a:rPr>
              <a:t>Satellite AVHRR   vs.   ROMS Model</a:t>
            </a:r>
          </a:p>
        </p:txBody>
      </p:sp>
      <p:sp>
        <p:nvSpPr>
          <p:cNvPr id="8" name="TextBox 7"/>
          <p:cNvSpPr txBox="1"/>
          <p:nvPr/>
        </p:nvSpPr>
        <p:spPr>
          <a:xfrm>
            <a:off x="4320041" y="5636567"/>
            <a:ext cx="833883" cy="461665"/>
          </a:xfrm>
          <a:prstGeom prst="rect">
            <a:avLst/>
          </a:prstGeom>
          <a:noFill/>
        </p:spPr>
        <p:txBody>
          <a:bodyPr wrap="none" rtlCol="0">
            <a:spAutoFit/>
          </a:bodyPr>
          <a:lstStyle/>
          <a:p>
            <a:pPr algn="ctr"/>
            <a:r>
              <a:rPr lang="en-US" dirty="0" smtClean="0"/>
              <a:t>After</a:t>
            </a:r>
            <a:endParaRPr lang="en-US" dirty="0"/>
          </a:p>
        </p:txBody>
      </p:sp>
    </p:spTree>
    <p:extLst>
      <p:ext uri="{BB962C8B-B14F-4D97-AF65-F5344CB8AC3E}">
        <p14:creationId xmlns:p14="http://schemas.microsoft.com/office/powerpoint/2010/main" val="203095131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74"/>
          <p:cNvSpPr txBox="1">
            <a:spLocks noChangeArrowheads="1"/>
          </p:cNvSpPr>
          <p:nvPr/>
        </p:nvSpPr>
        <p:spPr bwMode="auto">
          <a:xfrm>
            <a:off x="7574591" y="6488668"/>
            <a:ext cx="156941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800" dirty="0" smtClean="0">
                <a:solidFill>
                  <a:srgbClr val="000000"/>
                </a:solidFill>
              </a:rPr>
              <a:t>SST cooling</a:t>
            </a:r>
          </a:p>
        </p:txBody>
      </p:sp>
      <p:pic>
        <p:nvPicPr>
          <p:cNvPr id="2" name="Picture 1" descr="avhrr_romsespressorerun2_20110829_0828_v4.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1143000"/>
            <a:ext cx="9144000" cy="4572000"/>
          </a:xfrm>
          <a:prstGeom prst="rect">
            <a:avLst/>
          </a:prstGeom>
        </p:spPr>
      </p:pic>
      <p:sp>
        <p:nvSpPr>
          <p:cNvPr id="3" name="Slide Number Placeholder 2"/>
          <p:cNvSpPr>
            <a:spLocks noGrp="1"/>
          </p:cNvSpPr>
          <p:nvPr>
            <p:ph type="sldNum" sz="quarter" idx="12"/>
          </p:nvPr>
        </p:nvSpPr>
        <p:spPr/>
        <p:txBody>
          <a:bodyPr/>
          <a:lstStyle/>
          <a:p>
            <a:fld id="{5B7A610D-BFC3-1840-8C55-759F0A989E1B}" type="slidenum">
              <a:rPr lang="en-US" smtClean="0"/>
              <a:t>26</a:t>
            </a:fld>
            <a:endParaRPr lang="en-US"/>
          </a:p>
        </p:txBody>
      </p:sp>
      <p:sp>
        <p:nvSpPr>
          <p:cNvPr id="7" name="Text Box 74"/>
          <p:cNvSpPr txBox="1">
            <a:spLocks noChangeArrowheads="1"/>
          </p:cNvSpPr>
          <p:nvPr/>
        </p:nvSpPr>
        <p:spPr bwMode="auto">
          <a:xfrm>
            <a:off x="0" y="12700"/>
            <a:ext cx="9144000" cy="12311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3200" b="1" dirty="0" smtClean="0">
                <a:solidFill>
                  <a:srgbClr val="000000"/>
                </a:solidFill>
              </a:rPr>
              <a:t>Hurricane Irene SST</a:t>
            </a:r>
          </a:p>
          <a:p>
            <a:pPr algn="ctr" eaLnBrk="1" hangingPunct="1">
              <a:spcBef>
                <a:spcPct val="50000"/>
              </a:spcBef>
            </a:pPr>
            <a:r>
              <a:rPr lang="en-US" sz="2800" b="1" dirty="0" smtClean="0">
                <a:solidFill>
                  <a:srgbClr val="000000"/>
                </a:solidFill>
              </a:rPr>
              <a:t>Satellite AVHRR   vs.   ROMS Model</a:t>
            </a:r>
          </a:p>
        </p:txBody>
      </p:sp>
      <p:sp>
        <p:nvSpPr>
          <p:cNvPr id="8" name="TextBox 7"/>
          <p:cNvSpPr txBox="1"/>
          <p:nvPr/>
        </p:nvSpPr>
        <p:spPr>
          <a:xfrm>
            <a:off x="3945293" y="5636567"/>
            <a:ext cx="1583382" cy="461665"/>
          </a:xfrm>
          <a:prstGeom prst="rect">
            <a:avLst/>
          </a:prstGeom>
          <a:noFill/>
        </p:spPr>
        <p:txBody>
          <a:bodyPr wrap="none" rtlCol="0">
            <a:spAutoFit/>
          </a:bodyPr>
          <a:lstStyle/>
          <a:p>
            <a:pPr algn="ctr"/>
            <a:r>
              <a:rPr lang="en-US" dirty="0" smtClean="0"/>
              <a:t>Difference</a:t>
            </a:r>
            <a:endParaRPr lang="en-US" dirty="0"/>
          </a:p>
        </p:txBody>
      </p:sp>
    </p:spTree>
    <p:extLst>
      <p:ext uri="{BB962C8B-B14F-4D97-AF65-F5344CB8AC3E}">
        <p14:creationId xmlns:p14="http://schemas.microsoft.com/office/powerpoint/2010/main" val="70374336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ullmombal_hovmoller_cross_rotated_romsespressorerun2_v2.png"/>
          <p:cNvPicPr>
            <a:picLocks noChangeAspect="1"/>
          </p:cNvPicPr>
          <p:nvPr/>
        </p:nvPicPr>
        <p:blipFill rotWithShape="1">
          <a:blip r:embed="rId3" cstate="print">
            <a:extLst>
              <a:ext uri="{28A0092B-C50C-407E-A947-70E740481C1C}">
                <a14:useLocalDpi xmlns:a14="http://schemas.microsoft.com/office/drawing/2010/main"/>
              </a:ext>
            </a:extLst>
          </a:blip>
          <a:srcRect l="6750" t="4444" r="3294" b="5149"/>
          <a:stretch/>
        </p:blipFill>
        <p:spPr>
          <a:xfrm>
            <a:off x="593478" y="657938"/>
            <a:ext cx="8225594" cy="6200062"/>
          </a:xfrm>
          <a:prstGeom prst="rect">
            <a:avLst/>
          </a:prstGeom>
        </p:spPr>
      </p:pic>
      <p:sp>
        <p:nvSpPr>
          <p:cNvPr id="3" name="Slide Number Placeholder 2"/>
          <p:cNvSpPr>
            <a:spLocks noGrp="1"/>
          </p:cNvSpPr>
          <p:nvPr>
            <p:ph type="sldNum" sz="quarter" idx="12"/>
          </p:nvPr>
        </p:nvSpPr>
        <p:spPr/>
        <p:txBody>
          <a:bodyPr/>
          <a:lstStyle/>
          <a:p>
            <a:fld id="{5B7A610D-BFC3-1840-8C55-759F0A989E1B}" type="slidenum">
              <a:rPr lang="en-US" smtClean="0"/>
              <a:t>27</a:t>
            </a:fld>
            <a:endParaRPr lang="en-US"/>
          </a:p>
        </p:txBody>
      </p:sp>
      <p:sp>
        <p:nvSpPr>
          <p:cNvPr id="7" name="Oval 6"/>
          <p:cNvSpPr/>
          <p:nvPr/>
        </p:nvSpPr>
        <p:spPr>
          <a:xfrm>
            <a:off x="3695290" y="1802581"/>
            <a:ext cx="1368323" cy="712839"/>
          </a:xfrm>
          <a:prstGeom prst="ellipse">
            <a:avLst/>
          </a:prstGeom>
          <a:noFill/>
          <a:ln w="285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6218903" y="1802581"/>
            <a:ext cx="1356852" cy="712839"/>
          </a:xfrm>
          <a:prstGeom prst="ellipse">
            <a:avLst/>
          </a:prstGeom>
          <a:noFill/>
          <a:ln w="285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3695290" y="4842388"/>
            <a:ext cx="1155291" cy="291690"/>
          </a:xfrm>
          <a:prstGeom prst="ellipse">
            <a:avLst/>
          </a:prstGeom>
          <a:noFill/>
          <a:ln w="285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618060" y="2957871"/>
            <a:ext cx="7649232" cy="655484"/>
          </a:xfrm>
          <a:prstGeom prst="rect">
            <a:avLst/>
          </a:prstGeom>
          <a:solidFill>
            <a:srgbClr val="FFFFFF">
              <a:alpha val="7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618060" y="5846915"/>
            <a:ext cx="7649232" cy="655484"/>
          </a:xfrm>
          <a:prstGeom prst="rect">
            <a:avLst/>
          </a:prstGeom>
          <a:solidFill>
            <a:srgbClr val="FFFFFF">
              <a:alpha val="7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4" y="6624479"/>
            <a:ext cx="1622323" cy="246221"/>
          </a:xfrm>
          <a:prstGeom prst="rect">
            <a:avLst/>
          </a:prstGeom>
          <a:noFill/>
        </p:spPr>
        <p:txBody>
          <a:bodyPr wrap="square" rtlCol="0">
            <a:spAutoFit/>
          </a:bodyPr>
          <a:lstStyle/>
          <a:p>
            <a:r>
              <a:rPr lang="en-US" sz="1000" i="1" dirty="0" smtClean="0"/>
              <a:t>Seroka et al. 2017</a:t>
            </a:r>
            <a:endParaRPr lang="en-US" sz="1000" i="1" dirty="0"/>
          </a:p>
        </p:txBody>
      </p:sp>
      <p:pic>
        <p:nvPicPr>
          <p:cNvPr id="15" name="Picture 14" descr="avhrr_romsespressorerun2_20110829_0828_v4.png"/>
          <p:cNvPicPr>
            <a:picLocks noChangeAspect="1"/>
          </p:cNvPicPr>
          <p:nvPr/>
        </p:nvPicPr>
        <p:blipFill rotWithShape="1">
          <a:blip r:embed="rId4" cstate="print">
            <a:alphaModFix/>
            <a:extLst>
              <a:ext uri="{28A0092B-C50C-407E-A947-70E740481C1C}">
                <a14:useLocalDpi xmlns:a14="http://schemas.microsoft.com/office/drawing/2010/main"/>
              </a:ext>
            </a:extLst>
          </a:blip>
          <a:srcRect/>
          <a:stretch/>
        </p:blipFill>
        <p:spPr>
          <a:xfrm>
            <a:off x="7439742" y="5084788"/>
            <a:ext cx="1704258" cy="1773212"/>
          </a:xfrm>
          <a:prstGeom prst="rect">
            <a:avLst/>
          </a:prstGeom>
        </p:spPr>
      </p:pic>
      <p:cxnSp>
        <p:nvCxnSpPr>
          <p:cNvPr id="16" name="Straight Connector 15"/>
          <p:cNvCxnSpPr/>
          <p:nvPr/>
        </p:nvCxnSpPr>
        <p:spPr>
          <a:xfrm>
            <a:off x="7637139" y="5306196"/>
            <a:ext cx="1318409" cy="1401298"/>
          </a:xfrm>
          <a:prstGeom prst="line">
            <a:avLst/>
          </a:prstGeom>
          <a:ln w="3810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8" name="Rectangle 17"/>
          <p:cNvSpPr/>
          <p:nvPr/>
        </p:nvSpPr>
        <p:spPr>
          <a:xfrm>
            <a:off x="8502762" y="3024087"/>
            <a:ext cx="583880" cy="276999"/>
          </a:xfrm>
          <a:prstGeom prst="rect">
            <a:avLst/>
          </a:prstGeom>
        </p:spPr>
        <p:txBody>
          <a:bodyPr wrap="square">
            <a:spAutoFit/>
          </a:bodyPr>
          <a:lstStyle/>
          <a:p>
            <a:pPr algn="ctr"/>
            <a:r>
              <a:rPr lang="en-US" sz="1200" b="1" dirty="0" smtClean="0"/>
              <a:t>m s</a:t>
            </a:r>
            <a:r>
              <a:rPr lang="en-US" sz="1200" b="1" baseline="30000" dirty="0" smtClean="0"/>
              <a:t>-2</a:t>
            </a:r>
            <a:endParaRPr lang="en-US" sz="1200" b="1" baseline="30000" dirty="0"/>
          </a:p>
        </p:txBody>
      </p:sp>
      <p:sp>
        <p:nvSpPr>
          <p:cNvPr id="19" name="Rectangle 18"/>
          <p:cNvSpPr/>
          <p:nvPr/>
        </p:nvSpPr>
        <p:spPr>
          <a:xfrm>
            <a:off x="8204200" y="2260393"/>
            <a:ext cx="939800" cy="276999"/>
          </a:xfrm>
          <a:prstGeom prst="rect">
            <a:avLst/>
          </a:prstGeom>
        </p:spPr>
        <p:txBody>
          <a:bodyPr wrap="square">
            <a:spAutoFit/>
          </a:bodyPr>
          <a:lstStyle/>
          <a:p>
            <a:pPr algn="ctr"/>
            <a:r>
              <a:rPr lang="en-US" sz="1200" b="1" dirty="0" smtClean="0"/>
              <a:t>+offshore</a:t>
            </a:r>
            <a:endParaRPr lang="en-US" sz="1200" b="1" baseline="30000" dirty="0"/>
          </a:p>
        </p:txBody>
      </p:sp>
      <p:sp>
        <p:nvSpPr>
          <p:cNvPr id="20" name="Rectangle 19"/>
          <p:cNvSpPr/>
          <p:nvPr/>
        </p:nvSpPr>
        <p:spPr>
          <a:xfrm>
            <a:off x="8294646" y="3904017"/>
            <a:ext cx="849354" cy="276999"/>
          </a:xfrm>
          <a:prstGeom prst="rect">
            <a:avLst/>
          </a:prstGeom>
        </p:spPr>
        <p:txBody>
          <a:bodyPr wrap="square">
            <a:spAutoFit/>
          </a:bodyPr>
          <a:lstStyle/>
          <a:p>
            <a:pPr algn="ctr"/>
            <a:r>
              <a:rPr lang="en-US" sz="1200" b="1" dirty="0"/>
              <a:t>-</a:t>
            </a:r>
            <a:r>
              <a:rPr lang="en-US" sz="1200" b="1" dirty="0" smtClean="0"/>
              <a:t>onshore</a:t>
            </a:r>
            <a:endParaRPr lang="en-US" sz="1200" b="1" baseline="30000" dirty="0"/>
          </a:p>
        </p:txBody>
      </p:sp>
      <p:sp>
        <p:nvSpPr>
          <p:cNvPr id="21" name="Text Box 74"/>
          <p:cNvSpPr txBox="1">
            <a:spLocks noChangeArrowheads="1"/>
          </p:cNvSpPr>
          <p:nvPr/>
        </p:nvSpPr>
        <p:spPr bwMode="auto">
          <a:xfrm>
            <a:off x="-4" y="-44378"/>
            <a:ext cx="9144004" cy="4770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500" b="1" u="sng" dirty="0" smtClean="0">
                <a:solidFill>
                  <a:srgbClr val="000000"/>
                </a:solidFill>
                <a:latin typeface="Calibri"/>
                <a:cs typeface="Calibri"/>
              </a:rPr>
              <a:t>Essential Ocean Processes</a:t>
            </a:r>
            <a:r>
              <a:rPr lang="en-US" sz="2500" b="1" dirty="0" smtClean="0">
                <a:solidFill>
                  <a:srgbClr val="000000"/>
                </a:solidFill>
                <a:latin typeface="Calibri"/>
                <a:cs typeface="Calibri"/>
              </a:rPr>
              <a:t> IRENE -</a:t>
            </a:r>
            <a:r>
              <a:rPr lang="en-US" sz="2500" dirty="0" smtClean="0">
                <a:solidFill>
                  <a:srgbClr val="000000"/>
                </a:solidFill>
                <a:latin typeface="Calibri"/>
                <a:cs typeface="Calibri"/>
              </a:rPr>
              <a:t> </a:t>
            </a:r>
            <a:r>
              <a:rPr lang="en-US" sz="2500" dirty="0">
                <a:solidFill>
                  <a:srgbClr val="000000"/>
                </a:solidFill>
                <a:latin typeface="Calibri"/>
                <a:cs typeface="Calibri"/>
              </a:rPr>
              <a:t>O</a:t>
            </a:r>
            <a:r>
              <a:rPr lang="en-US" sz="2500" dirty="0" smtClean="0">
                <a:solidFill>
                  <a:srgbClr val="000000"/>
                </a:solidFill>
                <a:latin typeface="Calibri"/>
                <a:cs typeface="Calibri"/>
              </a:rPr>
              <a:t>nshore WS </a:t>
            </a:r>
            <a:r>
              <a:rPr lang="en-US" sz="2500" dirty="0">
                <a:solidFill>
                  <a:srgbClr val="000000"/>
                </a:solidFill>
                <a:latin typeface="Calibri"/>
                <a:cs typeface="Calibri"/>
              </a:rPr>
              <a:t>vs. </a:t>
            </a:r>
            <a:r>
              <a:rPr lang="en-US" sz="2500" dirty="0" smtClean="0">
                <a:solidFill>
                  <a:srgbClr val="000000"/>
                </a:solidFill>
                <a:latin typeface="Calibri"/>
                <a:cs typeface="Calibri"/>
              </a:rPr>
              <a:t>Offshore PG</a:t>
            </a:r>
          </a:p>
        </p:txBody>
      </p:sp>
    </p:spTree>
    <p:extLst>
      <p:ext uri="{BB962C8B-B14F-4D97-AF65-F5344CB8AC3E}">
        <p14:creationId xmlns:p14="http://schemas.microsoft.com/office/powerpoint/2010/main" val="404117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fullhovmoller_ssbottomt_rotated_romsespressorerun2_v2.png"/>
          <p:cNvPicPr>
            <a:picLocks noChangeAspect="1"/>
          </p:cNvPicPr>
          <p:nvPr/>
        </p:nvPicPr>
        <p:blipFill rotWithShape="1">
          <a:blip r:embed="rId3" cstate="print">
            <a:extLst>
              <a:ext uri="{28A0092B-C50C-407E-A947-70E740481C1C}">
                <a14:useLocalDpi xmlns:a14="http://schemas.microsoft.com/office/drawing/2010/main"/>
              </a:ext>
            </a:extLst>
          </a:blip>
          <a:srcRect l="6620" t="5046" r="8615" b="4976"/>
          <a:stretch/>
        </p:blipFill>
        <p:spPr>
          <a:xfrm>
            <a:off x="0" y="512247"/>
            <a:ext cx="7750813" cy="6170665"/>
          </a:xfrm>
          <a:prstGeom prst="rect">
            <a:avLst/>
          </a:prstGeom>
        </p:spPr>
      </p:pic>
      <p:sp>
        <p:nvSpPr>
          <p:cNvPr id="6" name="Text Box 74"/>
          <p:cNvSpPr txBox="1">
            <a:spLocks noChangeArrowheads="1"/>
          </p:cNvSpPr>
          <p:nvPr/>
        </p:nvSpPr>
        <p:spPr bwMode="auto">
          <a:xfrm>
            <a:off x="-4" y="-44378"/>
            <a:ext cx="9144004" cy="4770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500" b="1" u="sng" dirty="0" smtClean="0">
                <a:solidFill>
                  <a:srgbClr val="000000"/>
                </a:solidFill>
                <a:latin typeface="Calibri"/>
                <a:cs typeface="Calibri"/>
              </a:rPr>
              <a:t>Essential Ocean Processes</a:t>
            </a:r>
            <a:r>
              <a:rPr lang="en-US" sz="2500" b="1" dirty="0" smtClean="0">
                <a:solidFill>
                  <a:srgbClr val="000000"/>
                </a:solidFill>
                <a:latin typeface="Calibri"/>
                <a:cs typeface="Calibri"/>
              </a:rPr>
              <a:t> IRENE: </a:t>
            </a:r>
            <a:r>
              <a:rPr lang="en-US" sz="2500" dirty="0">
                <a:solidFill>
                  <a:srgbClr val="000000"/>
                </a:solidFill>
                <a:latin typeface="Calibri"/>
                <a:cs typeface="Calibri"/>
              </a:rPr>
              <a:t>V</a:t>
            </a:r>
            <a:r>
              <a:rPr lang="en-US" sz="2500" dirty="0" smtClean="0">
                <a:solidFill>
                  <a:srgbClr val="000000"/>
                </a:solidFill>
                <a:latin typeface="Calibri"/>
                <a:cs typeface="Calibri"/>
              </a:rPr>
              <a:t>ertical </a:t>
            </a:r>
            <a:r>
              <a:rPr lang="en-US" sz="2500" dirty="0">
                <a:solidFill>
                  <a:srgbClr val="000000"/>
                </a:solidFill>
                <a:latin typeface="Calibri"/>
                <a:cs typeface="Calibri"/>
              </a:rPr>
              <a:t>M</a:t>
            </a:r>
            <a:r>
              <a:rPr lang="en-US" sz="2500" dirty="0" smtClean="0">
                <a:solidFill>
                  <a:srgbClr val="000000"/>
                </a:solidFill>
                <a:latin typeface="Calibri"/>
                <a:cs typeface="Calibri"/>
              </a:rPr>
              <a:t>ixing &amp; SST </a:t>
            </a:r>
            <a:r>
              <a:rPr lang="en-US" sz="2500" dirty="0">
                <a:solidFill>
                  <a:srgbClr val="000000"/>
                </a:solidFill>
                <a:latin typeface="Calibri"/>
                <a:cs typeface="Calibri"/>
              </a:rPr>
              <a:t>C</a:t>
            </a:r>
            <a:r>
              <a:rPr lang="en-US" sz="2500" dirty="0" smtClean="0">
                <a:solidFill>
                  <a:srgbClr val="000000"/>
                </a:solidFill>
                <a:latin typeface="Calibri"/>
                <a:cs typeface="Calibri"/>
              </a:rPr>
              <a:t>ooling</a:t>
            </a:r>
          </a:p>
        </p:txBody>
      </p:sp>
      <p:pic>
        <p:nvPicPr>
          <p:cNvPr id="8" name="Picture 7" descr="avhrr_romsespressorerun2_20110829_0828_v4.png"/>
          <p:cNvPicPr>
            <a:picLocks noChangeAspect="1"/>
          </p:cNvPicPr>
          <p:nvPr/>
        </p:nvPicPr>
        <p:blipFill rotWithShape="1">
          <a:blip r:embed="rId4" cstate="print">
            <a:alphaModFix/>
            <a:extLst>
              <a:ext uri="{28A0092B-C50C-407E-A947-70E740481C1C}">
                <a14:useLocalDpi xmlns:a14="http://schemas.microsoft.com/office/drawing/2010/main"/>
              </a:ext>
            </a:extLst>
          </a:blip>
          <a:srcRect/>
          <a:stretch/>
        </p:blipFill>
        <p:spPr>
          <a:xfrm>
            <a:off x="7184574" y="4819296"/>
            <a:ext cx="1959426" cy="2038704"/>
          </a:xfrm>
          <a:prstGeom prst="rect">
            <a:avLst/>
          </a:prstGeom>
        </p:spPr>
      </p:pic>
      <p:cxnSp>
        <p:nvCxnSpPr>
          <p:cNvPr id="4" name="Straight Connector 3"/>
          <p:cNvCxnSpPr/>
          <p:nvPr/>
        </p:nvCxnSpPr>
        <p:spPr>
          <a:xfrm>
            <a:off x="7423354" y="5080000"/>
            <a:ext cx="1515806" cy="1611106"/>
          </a:xfrm>
          <a:prstGeom prst="line">
            <a:avLst/>
          </a:prstGeom>
          <a:ln w="3810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3" name="Oval 12"/>
          <p:cNvSpPr/>
          <p:nvPr/>
        </p:nvSpPr>
        <p:spPr>
          <a:xfrm>
            <a:off x="639098" y="2943451"/>
            <a:ext cx="2572774" cy="523973"/>
          </a:xfrm>
          <a:prstGeom prst="ellipse">
            <a:avLst/>
          </a:prstGeom>
          <a:noFill/>
          <a:ln w="285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4629355" y="2353038"/>
            <a:ext cx="712839" cy="2466258"/>
          </a:xfrm>
          <a:prstGeom prst="ellipse">
            <a:avLst/>
          </a:prstGeom>
          <a:noFill/>
          <a:ln w="285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5102941" y="3406464"/>
            <a:ext cx="1450259" cy="276999"/>
          </a:xfrm>
          <a:prstGeom prst="rect">
            <a:avLst/>
          </a:prstGeom>
        </p:spPr>
        <p:txBody>
          <a:bodyPr wrap="square">
            <a:spAutoFit/>
          </a:bodyPr>
          <a:lstStyle/>
          <a:p>
            <a:r>
              <a:rPr lang="en-US" sz="1200" b="1" dirty="0" smtClean="0">
                <a:solidFill>
                  <a:schemeClr val="bg1"/>
                </a:solidFill>
              </a:rPr>
              <a:t>Downwelling</a:t>
            </a:r>
            <a:endParaRPr lang="en-US" sz="1200" b="1" dirty="0">
              <a:solidFill>
                <a:schemeClr val="bg1"/>
              </a:solidFill>
            </a:endParaRPr>
          </a:p>
        </p:txBody>
      </p:sp>
      <p:sp>
        <p:nvSpPr>
          <p:cNvPr id="16" name="Rectangle 15"/>
          <p:cNvSpPr/>
          <p:nvPr/>
        </p:nvSpPr>
        <p:spPr>
          <a:xfrm>
            <a:off x="699737" y="4843878"/>
            <a:ext cx="1450259" cy="276999"/>
          </a:xfrm>
          <a:prstGeom prst="rect">
            <a:avLst/>
          </a:prstGeom>
        </p:spPr>
        <p:txBody>
          <a:bodyPr wrap="square">
            <a:spAutoFit/>
          </a:bodyPr>
          <a:lstStyle/>
          <a:p>
            <a:r>
              <a:rPr lang="en-US" sz="1200" b="1" dirty="0" smtClean="0"/>
              <a:t>Upwelling</a:t>
            </a:r>
            <a:endParaRPr lang="en-US" sz="1200" b="1" dirty="0"/>
          </a:p>
        </p:txBody>
      </p:sp>
      <p:cxnSp>
        <p:nvCxnSpPr>
          <p:cNvPr id="17" name="Straight Connector 16"/>
          <p:cNvCxnSpPr/>
          <p:nvPr/>
        </p:nvCxnSpPr>
        <p:spPr>
          <a:xfrm>
            <a:off x="835742" y="4744065"/>
            <a:ext cx="188458" cy="180258"/>
          </a:xfrm>
          <a:prstGeom prst="line">
            <a:avLst/>
          </a:prstGeom>
          <a:ln>
            <a:solidFill>
              <a:srgbClr val="000000"/>
            </a:solidFill>
            <a:headEnd type="triangle"/>
            <a:tailEnd type="none"/>
          </a:ln>
          <a:effectLst/>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0" y="6631309"/>
            <a:ext cx="1622323" cy="246221"/>
          </a:xfrm>
          <a:prstGeom prst="rect">
            <a:avLst/>
          </a:prstGeom>
          <a:noFill/>
        </p:spPr>
        <p:txBody>
          <a:bodyPr wrap="square" rtlCol="0">
            <a:spAutoFit/>
          </a:bodyPr>
          <a:lstStyle/>
          <a:p>
            <a:r>
              <a:rPr lang="en-US" sz="1000" i="1" dirty="0" smtClean="0"/>
              <a:t>Seroka et al. 2017.</a:t>
            </a:r>
            <a:endParaRPr lang="en-US" sz="1000" i="1" dirty="0"/>
          </a:p>
        </p:txBody>
      </p:sp>
      <p:sp>
        <p:nvSpPr>
          <p:cNvPr id="21" name="Rectangle 20"/>
          <p:cNvSpPr/>
          <p:nvPr/>
        </p:nvSpPr>
        <p:spPr>
          <a:xfrm>
            <a:off x="-4652" y="5088193"/>
            <a:ext cx="7189226" cy="1229033"/>
          </a:xfrm>
          <a:prstGeom prst="rect">
            <a:avLst/>
          </a:prstGeom>
          <a:solidFill>
            <a:srgbClr val="FFFFFF">
              <a:alpha val="7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1292941" y="3054605"/>
            <a:ext cx="1628059" cy="276999"/>
          </a:xfrm>
          <a:prstGeom prst="rect">
            <a:avLst/>
          </a:prstGeom>
        </p:spPr>
        <p:txBody>
          <a:bodyPr wrap="square">
            <a:spAutoFit/>
          </a:bodyPr>
          <a:lstStyle/>
          <a:p>
            <a:r>
              <a:rPr lang="en-US" sz="1200" b="1" dirty="0" smtClean="0"/>
              <a:t>AOEC SST cooling</a:t>
            </a:r>
            <a:endParaRPr lang="en-US" sz="1200" b="1" dirty="0"/>
          </a:p>
        </p:txBody>
      </p:sp>
    </p:spTree>
    <p:extLst>
      <p:ext uri="{BB962C8B-B14F-4D97-AF65-F5344CB8AC3E}">
        <p14:creationId xmlns:p14="http://schemas.microsoft.com/office/powerpoint/2010/main" val="154901741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Box 23"/>
          <p:cNvSpPr txBox="1">
            <a:spLocks noChangeArrowheads="1"/>
          </p:cNvSpPr>
          <p:nvPr/>
        </p:nvSpPr>
        <p:spPr bwMode="auto">
          <a:xfrm>
            <a:off x="0" y="0"/>
            <a:ext cx="91440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b="1" dirty="0" smtClean="0">
                <a:solidFill>
                  <a:srgbClr val="000000"/>
                </a:solidFill>
              </a:rPr>
              <a:t>WRF Atmospheric </a:t>
            </a:r>
            <a:r>
              <a:rPr lang="en-US" altLang="en-US" b="1" dirty="0">
                <a:solidFill>
                  <a:srgbClr val="000000"/>
                </a:solidFill>
              </a:rPr>
              <a:t>Forecast Sensitivity </a:t>
            </a:r>
            <a:r>
              <a:rPr lang="en-US" altLang="en-US" b="1" dirty="0" smtClean="0">
                <a:solidFill>
                  <a:srgbClr val="000000"/>
                </a:solidFill>
              </a:rPr>
              <a:t>Study </a:t>
            </a:r>
            <a:r>
              <a:rPr lang="mr-IN" altLang="en-US" b="1" dirty="0" smtClean="0">
                <a:solidFill>
                  <a:srgbClr val="000000"/>
                </a:solidFill>
              </a:rPr>
              <a:t>–</a:t>
            </a:r>
            <a:r>
              <a:rPr lang="en-US" altLang="en-US" b="1" dirty="0" smtClean="0">
                <a:solidFill>
                  <a:srgbClr val="000000"/>
                </a:solidFill>
              </a:rPr>
              <a:t> &gt;130 tests</a:t>
            </a:r>
            <a:endParaRPr lang="en-US" altLang="en-US" b="1" dirty="0">
              <a:solidFill>
                <a:srgbClr val="000000"/>
              </a:solidFill>
            </a:endParaRPr>
          </a:p>
        </p:txBody>
      </p:sp>
      <p:sp>
        <p:nvSpPr>
          <p:cNvPr id="29699" name="TextBox 24"/>
          <p:cNvSpPr txBox="1">
            <a:spLocks noChangeArrowheads="1"/>
          </p:cNvSpPr>
          <p:nvPr/>
        </p:nvSpPr>
        <p:spPr bwMode="auto">
          <a:xfrm>
            <a:off x="2362200" y="787400"/>
            <a:ext cx="2076450"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solidFill>
                  <a:srgbClr val="FF0000"/>
                </a:solidFill>
              </a:rPr>
              <a:t>Warm Ocean</a:t>
            </a:r>
          </a:p>
          <a:p>
            <a:r>
              <a:rPr lang="en-US" altLang="en-US">
                <a:solidFill>
                  <a:srgbClr val="FF0000"/>
                </a:solidFill>
              </a:rPr>
              <a:t>Boundary Condition</a:t>
            </a:r>
          </a:p>
        </p:txBody>
      </p:sp>
      <p:sp>
        <p:nvSpPr>
          <p:cNvPr id="30724" name="TextBox 25"/>
          <p:cNvSpPr txBox="1">
            <a:spLocks noChangeArrowheads="1"/>
          </p:cNvSpPr>
          <p:nvPr/>
        </p:nvSpPr>
        <p:spPr bwMode="auto">
          <a:xfrm>
            <a:off x="2514600" y="3530600"/>
            <a:ext cx="1820863"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solidFill>
                  <a:srgbClr val="0000FF"/>
                </a:solidFill>
              </a:rPr>
              <a:t>Cold Ocean</a:t>
            </a:r>
          </a:p>
          <a:p>
            <a:r>
              <a:rPr lang="en-US" altLang="en-US">
                <a:solidFill>
                  <a:srgbClr val="0000FF"/>
                </a:solidFill>
              </a:rPr>
              <a:t>Boundary Condition</a:t>
            </a:r>
          </a:p>
        </p:txBody>
      </p:sp>
      <p:pic>
        <p:nvPicPr>
          <p:cNvPr id="29701" name="Picture 26" descr="composite_20110827T070000_flat_zoomout2_wtrack.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238125" y="577850"/>
            <a:ext cx="2079625" cy="2749550"/>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pic>
      <p:pic>
        <p:nvPicPr>
          <p:cNvPr id="30726" name="Picture 27" descr="composite_20110831T070000_flat_zoomout2_wtrack.pn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269875" y="3603625"/>
            <a:ext cx="2230438" cy="2554288"/>
          </a:xfrm>
          <a:prstGeom prst="rect">
            <a:avLst/>
          </a:prstGeom>
          <a:noFill/>
          <a:ln w="38100">
            <a:solidFill>
              <a:srgbClr val="0000FF"/>
            </a:solidFill>
            <a:miter lim="800000"/>
            <a:headEnd/>
            <a:tailEnd/>
          </a:ln>
          <a:extLst>
            <a:ext uri="{909E8E84-426E-40dd-AFC4-6F175D3DCCD1}">
              <a14:hiddenFill xmlns="" xmlns:a14="http://schemas.microsoft.com/office/drawing/2010/main">
                <a:solidFill>
                  <a:srgbClr val="FFFFFF"/>
                </a:solidFill>
              </a14:hiddenFill>
            </a:ext>
          </a:extLst>
        </p:spPr>
      </p:pic>
      <p:sp>
        <p:nvSpPr>
          <p:cNvPr id="9" name="Right Arrow 8"/>
          <p:cNvSpPr>
            <a:spLocks noChangeArrowheads="1"/>
          </p:cNvSpPr>
          <p:nvPr/>
        </p:nvSpPr>
        <p:spPr bwMode="auto">
          <a:xfrm>
            <a:off x="3886200" y="2006600"/>
            <a:ext cx="914400" cy="698500"/>
          </a:xfrm>
          <a:prstGeom prst="rightArrow">
            <a:avLst>
              <a:gd name="adj1" fmla="val 50000"/>
              <a:gd name="adj2" fmla="val 50000"/>
            </a:avLst>
          </a:prstGeom>
          <a:gradFill rotWithShape="1">
            <a:gsLst>
              <a:gs pos="0">
                <a:srgbClr val="AFE0E4"/>
              </a:gs>
              <a:gs pos="20000">
                <a:srgbClr val="AFDEE2"/>
              </a:gs>
              <a:gs pos="100000">
                <a:srgbClr val="85AAAD"/>
              </a:gs>
            </a:gsLst>
            <a:lin ang="5400000"/>
          </a:gradFill>
          <a:ln w="9525">
            <a:solidFill>
              <a:srgbClr val="B6DCDF"/>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rgbClr val="FFFFFF"/>
              </a:solidFill>
              <a:latin typeface="Arial"/>
              <a:ea typeface="ＭＳ Ｐゴシック"/>
            </a:endParaRPr>
          </a:p>
        </p:txBody>
      </p:sp>
      <p:sp>
        <p:nvSpPr>
          <p:cNvPr id="10" name="Right Arrow 9"/>
          <p:cNvSpPr>
            <a:spLocks noChangeArrowheads="1"/>
          </p:cNvSpPr>
          <p:nvPr/>
        </p:nvSpPr>
        <p:spPr bwMode="auto">
          <a:xfrm>
            <a:off x="4267200" y="4064000"/>
            <a:ext cx="1063625" cy="698500"/>
          </a:xfrm>
          <a:prstGeom prst="rightArrow">
            <a:avLst>
              <a:gd name="adj1" fmla="val 50000"/>
              <a:gd name="adj2" fmla="val 50003"/>
            </a:avLst>
          </a:prstGeom>
          <a:gradFill rotWithShape="1">
            <a:gsLst>
              <a:gs pos="0">
                <a:srgbClr val="AFE0E4"/>
              </a:gs>
              <a:gs pos="20000">
                <a:srgbClr val="AFDEE2"/>
              </a:gs>
              <a:gs pos="100000">
                <a:srgbClr val="85AAAD"/>
              </a:gs>
            </a:gsLst>
            <a:lin ang="5400000"/>
          </a:gradFill>
          <a:ln w="9525">
            <a:solidFill>
              <a:srgbClr val="B6DCDF"/>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rgbClr val="FFFFFF"/>
              </a:solidFill>
              <a:latin typeface="Arial"/>
              <a:ea typeface="ＭＳ Ｐゴシック"/>
            </a:endParaRPr>
          </a:p>
        </p:txBody>
      </p:sp>
      <p:pic>
        <p:nvPicPr>
          <p:cNvPr id="29705" name="Picture 32"/>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2514600" y="2082800"/>
            <a:ext cx="933450" cy="655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706" name="Picture 34"/>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1828800" y="3505200"/>
            <a:ext cx="933450" cy="655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732" name="Picture 35"/>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5105400" y="4673600"/>
            <a:ext cx="846138" cy="619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36" name="TextBox 4"/>
          <p:cNvSpPr txBox="1">
            <a:spLocks noChangeArrowheads="1"/>
          </p:cNvSpPr>
          <p:nvPr/>
        </p:nvSpPr>
        <p:spPr bwMode="auto">
          <a:xfrm>
            <a:off x="2743200" y="4826000"/>
            <a:ext cx="1754188"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800" b="1" u="sng">
                <a:solidFill>
                  <a:srgbClr val="000000"/>
                </a:solidFill>
              </a:rPr>
              <a:t>IMPACT?</a:t>
            </a:r>
          </a:p>
        </p:txBody>
      </p:sp>
      <p:sp>
        <p:nvSpPr>
          <p:cNvPr id="2" name="TextBox 1"/>
          <p:cNvSpPr txBox="1">
            <a:spLocks noChangeArrowheads="1"/>
          </p:cNvSpPr>
          <p:nvPr/>
        </p:nvSpPr>
        <p:spPr bwMode="auto">
          <a:xfrm>
            <a:off x="2743200" y="5283200"/>
            <a:ext cx="28956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a:solidFill>
                  <a:srgbClr val="000000"/>
                </a:solidFill>
              </a:rPr>
              <a:t>&gt;10 knots reduction in peak wind speed</a:t>
            </a:r>
          </a:p>
        </p:txBody>
      </p:sp>
      <p:pic>
        <p:nvPicPr>
          <p:cNvPr id="29710" name="Picture 33"/>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bwMode="auto">
          <a:xfrm>
            <a:off x="5105400" y="2082800"/>
            <a:ext cx="844550" cy="619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descr="figure8_v0_20110828_0900.png"/>
          <p:cNvPicPr>
            <a:picLocks noChangeAspect="1"/>
          </p:cNvPicPr>
          <p:nvPr/>
        </p:nvPicPr>
        <p:blipFill>
          <a:blip r:embed="rId8" cstate="print">
            <a:extLst>
              <a:ext uri="{28A0092B-C50C-407E-A947-70E740481C1C}">
                <a14:useLocalDpi xmlns:a14="http://schemas.microsoft.com/office/drawing/2010/main"/>
              </a:ext>
            </a:extLst>
          </a:blip>
          <a:srcRect/>
          <a:stretch>
            <a:fillRect/>
          </a:stretch>
        </p:blipFill>
        <p:spPr bwMode="auto">
          <a:xfrm>
            <a:off x="5588000" y="5915025"/>
            <a:ext cx="3556000" cy="358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4" descr="figure8_v0_20110828_0900.png"/>
          <p:cNvPicPr>
            <a:picLocks noChangeAspect="1"/>
          </p:cNvPicPr>
          <p:nvPr/>
        </p:nvPicPr>
        <p:blipFill>
          <a:blip r:embed="rId9" cstate="print">
            <a:extLst>
              <a:ext uri="{28A0092B-C50C-407E-A947-70E740481C1C}">
                <a14:useLocalDpi xmlns:a14="http://schemas.microsoft.com/office/drawing/2010/main"/>
              </a:ext>
            </a:extLst>
          </a:blip>
          <a:srcRect l="67010" t="13414" r="3770" b="10260"/>
          <a:stretch>
            <a:fillRect/>
          </a:stretch>
        </p:blipFill>
        <p:spPr bwMode="auto">
          <a:xfrm>
            <a:off x="6096000" y="3149600"/>
            <a:ext cx="2540000" cy="279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713" name="Picture 5" descr="figure8_v0_20110828_0900.png"/>
          <p:cNvPicPr>
            <a:picLocks noChangeAspect="1"/>
          </p:cNvPicPr>
          <p:nvPr/>
        </p:nvPicPr>
        <p:blipFill>
          <a:blip r:embed="rId9" cstate="print">
            <a:extLst>
              <a:ext uri="{28A0092B-C50C-407E-A947-70E740481C1C}">
                <a14:useLocalDpi xmlns:a14="http://schemas.microsoft.com/office/drawing/2010/main"/>
              </a:ext>
            </a:extLst>
          </a:blip>
          <a:srcRect l="36108" t="13918" r="35258" b="9756"/>
          <a:stretch>
            <a:fillRect/>
          </a:stretch>
        </p:blipFill>
        <p:spPr bwMode="auto">
          <a:xfrm>
            <a:off x="6172200" y="406400"/>
            <a:ext cx="2489200" cy="279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4648200" y="1092200"/>
            <a:ext cx="15240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a:solidFill>
                  <a:srgbClr val="000000"/>
                </a:solidFill>
              </a:rPr>
              <a:t>Cat 1 Hurricane</a:t>
            </a:r>
          </a:p>
        </p:txBody>
      </p:sp>
      <p:sp>
        <p:nvSpPr>
          <p:cNvPr id="20" name="TextBox 19"/>
          <p:cNvSpPr txBox="1">
            <a:spLocks noChangeArrowheads="1"/>
          </p:cNvSpPr>
          <p:nvPr/>
        </p:nvSpPr>
        <p:spPr bwMode="auto">
          <a:xfrm>
            <a:off x="4800600" y="3378200"/>
            <a:ext cx="15240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a:solidFill>
                  <a:srgbClr val="000000"/>
                </a:solidFill>
              </a:rPr>
              <a:t>Tropical Storm</a:t>
            </a:r>
          </a:p>
        </p:txBody>
      </p:sp>
      <p:grpSp>
        <p:nvGrpSpPr>
          <p:cNvPr id="21" name="Group 20">
            <a:extLst>
              <a:ext uri="{FF2B5EF4-FFF2-40B4-BE49-F238E27FC236}">
                <a16:creationId xmlns:a16="http://schemas.microsoft.com/office/drawing/2014/main" id="{51197A5B-6434-CF48-8DF3-215B70289914}"/>
              </a:ext>
            </a:extLst>
          </p:cNvPr>
          <p:cNvGrpSpPr/>
          <p:nvPr/>
        </p:nvGrpSpPr>
        <p:grpSpPr>
          <a:xfrm>
            <a:off x="-11615" y="6234591"/>
            <a:ext cx="9155615" cy="628440"/>
            <a:chOff x="-11615" y="6234591"/>
            <a:chExt cx="9155615" cy="628440"/>
          </a:xfrm>
        </p:grpSpPr>
        <p:sp>
          <p:nvSpPr>
            <p:cNvPr id="22" name="Rectangle 21">
              <a:extLst>
                <a:ext uri="{FF2B5EF4-FFF2-40B4-BE49-F238E27FC236}">
                  <a16:creationId xmlns:a16="http://schemas.microsoft.com/office/drawing/2014/main" id="{47B882D8-8710-E547-9075-AC3B01279628}"/>
                </a:ext>
              </a:extLst>
            </p:cNvPr>
            <p:cNvSpPr/>
            <p:nvPr/>
          </p:nvSpPr>
          <p:spPr>
            <a:xfrm>
              <a:off x="5398368" y="6234591"/>
              <a:ext cx="3745632" cy="623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pic>
          <p:nvPicPr>
            <p:cNvPr id="23" name="Picture 22">
              <a:extLst>
                <a:ext uri="{FF2B5EF4-FFF2-40B4-BE49-F238E27FC236}">
                  <a16:creationId xmlns:a16="http://schemas.microsoft.com/office/drawing/2014/main" id="{D23AA2C5-2853-354E-AAC5-B9D2CCC2A20F}"/>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777121" y="6243911"/>
              <a:ext cx="2939989" cy="614089"/>
            </a:xfrm>
            <a:prstGeom prst="rect">
              <a:avLst/>
            </a:prstGeom>
          </p:spPr>
        </p:pic>
        <p:pic>
          <p:nvPicPr>
            <p:cNvPr id="24" name="Picture 23">
              <a:extLst>
                <a:ext uri="{FF2B5EF4-FFF2-40B4-BE49-F238E27FC236}">
                  <a16:creationId xmlns:a16="http://schemas.microsoft.com/office/drawing/2014/main" id="{F7AEBFB5-1B05-6A49-A655-063A6561554F}"/>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l="-1"/>
            <a:stretch/>
          </p:blipFill>
          <p:spPr>
            <a:xfrm>
              <a:off x="-11615" y="6247440"/>
              <a:ext cx="5409983" cy="615591"/>
            </a:xfrm>
            <a:prstGeom prst="rect">
              <a:avLst/>
            </a:prstGeom>
          </p:spPr>
        </p:pic>
        <p:pic>
          <p:nvPicPr>
            <p:cNvPr id="25" name="Picture 24">
              <a:extLst>
                <a:ext uri="{FF2B5EF4-FFF2-40B4-BE49-F238E27FC236}">
                  <a16:creationId xmlns:a16="http://schemas.microsoft.com/office/drawing/2014/main" id="{59AFA0A3-2A41-3647-85F3-B8DB94137130}"/>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4668248" y="6261566"/>
              <a:ext cx="540613" cy="557002"/>
            </a:xfrm>
            <a:prstGeom prst="rect">
              <a:avLst/>
            </a:prstGeom>
          </p:spPr>
        </p:pic>
      </p:grpSp>
    </p:spTree>
    <p:extLst>
      <p:ext uri="{BB962C8B-B14F-4D97-AF65-F5344CB8AC3E}">
        <p14:creationId xmlns:p14="http://schemas.microsoft.com/office/powerpoint/2010/main" val="3061408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0732"/>
                                        </p:tgtEl>
                                        <p:attrNameLst>
                                          <p:attrName>style.visibility</p:attrName>
                                        </p:attrNameLst>
                                      </p:cBhvr>
                                      <p:to>
                                        <p:strVal val="visible"/>
                                      </p:to>
                                    </p:set>
                                    <p:anim calcmode="lin" valueType="num">
                                      <p:cBhvr additive="base">
                                        <p:cTn id="11" dur="500" fill="hold"/>
                                        <p:tgtEl>
                                          <p:spTgt spid="30732"/>
                                        </p:tgtEl>
                                        <p:attrNameLst>
                                          <p:attrName>ppt_x</p:attrName>
                                        </p:attrNameLst>
                                      </p:cBhvr>
                                      <p:tavLst>
                                        <p:tav tm="0">
                                          <p:val>
                                            <p:strVal val="#ppt_x"/>
                                          </p:val>
                                        </p:tav>
                                        <p:tav tm="100000">
                                          <p:val>
                                            <p:strVal val="#ppt_x"/>
                                          </p:val>
                                        </p:tav>
                                      </p:tavLst>
                                    </p:anim>
                                    <p:anim calcmode="lin" valueType="num">
                                      <p:cBhvr additive="base">
                                        <p:cTn id="12" dur="500" fill="hold"/>
                                        <p:tgtEl>
                                          <p:spTgt spid="3073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0724"/>
                                        </p:tgtEl>
                                        <p:attrNameLst>
                                          <p:attrName>style.visibility</p:attrName>
                                        </p:attrNameLst>
                                      </p:cBhvr>
                                      <p:to>
                                        <p:strVal val="visible"/>
                                      </p:to>
                                    </p:set>
                                    <p:anim calcmode="lin" valueType="num">
                                      <p:cBhvr additive="base">
                                        <p:cTn id="19" dur="500" fill="hold"/>
                                        <p:tgtEl>
                                          <p:spTgt spid="30724"/>
                                        </p:tgtEl>
                                        <p:attrNameLst>
                                          <p:attrName>ppt_x</p:attrName>
                                        </p:attrNameLst>
                                      </p:cBhvr>
                                      <p:tavLst>
                                        <p:tav tm="0">
                                          <p:val>
                                            <p:strVal val="#ppt_x"/>
                                          </p:val>
                                        </p:tav>
                                        <p:tav tm="100000">
                                          <p:val>
                                            <p:strVal val="#ppt_x"/>
                                          </p:val>
                                        </p:tav>
                                      </p:tavLst>
                                    </p:anim>
                                    <p:anim calcmode="lin" valueType="num">
                                      <p:cBhvr additive="base">
                                        <p:cTn id="20" dur="500" fill="hold"/>
                                        <p:tgtEl>
                                          <p:spTgt spid="3072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0726"/>
                                        </p:tgtEl>
                                        <p:attrNameLst>
                                          <p:attrName>style.visibility</p:attrName>
                                        </p:attrNameLst>
                                      </p:cBhvr>
                                      <p:to>
                                        <p:strVal val="visible"/>
                                      </p:to>
                                    </p:set>
                                    <p:anim calcmode="lin" valueType="num">
                                      <p:cBhvr additive="base">
                                        <p:cTn id="23" dur="500" fill="hold"/>
                                        <p:tgtEl>
                                          <p:spTgt spid="30726"/>
                                        </p:tgtEl>
                                        <p:attrNameLst>
                                          <p:attrName>ppt_x</p:attrName>
                                        </p:attrNameLst>
                                      </p:cBhvr>
                                      <p:tavLst>
                                        <p:tav tm="0">
                                          <p:val>
                                            <p:strVal val="#ppt_x"/>
                                          </p:val>
                                        </p:tav>
                                        <p:tav tm="100000">
                                          <p:val>
                                            <p:strVal val="#ppt_x"/>
                                          </p:val>
                                        </p:tav>
                                      </p:tavLst>
                                    </p:anim>
                                    <p:anim calcmode="lin" valueType="num">
                                      <p:cBhvr additive="base">
                                        <p:cTn id="24" dur="500" fill="hold"/>
                                        <p:tgtEl>
                                          <p:spTgt spid="30726"/>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additive="base">
                                        <p:cTn id="33" dur="500" fill="hold"/>
                                        <p:tgtEl>
                                          <p:spTgt spid="20"/>
                                        </p:tgtEl>
                                        <p:attrNameLst>
                                          <p:attrName>ppt_x</p:attrName>
                                        </p:attrNameLst>
                                      </p:cBhvr>
                                      <p:tavLst>
                                        <p:tav tm="0">
                                          <p:val>
                                            <p:strVal val="#ppt_x"/>
                                          </p:val>
                                        </p:tav>
                                        <p:tav tm="100000">
                                          <p:val>
                                            <p:strVal val="#ppt_x"/>
                                          </p:val>
                                        </p:tav>
                                      </p:tavLst>
                                    </p:anim>
                                    <p:anim calcmode="lin" valueType="num">
                                      <p:cBhvr additive="base">
                                        <p:cTn id="34" dur="500" fill="hold"/>
                                        <p:tgtEl>
                                          <p:spTgt spid="20"/>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30736"/>
                                        </p:tgtEl>
                                        <p:attrNameLst>
                                          <p:attrName>style.visibility</p:attrName>
                                        </p:attrNameLst>
                                      </p:cBhvr>
                                      <p:to>
                                        <p:strVal val="visible"/>
                                      </p:to>
                                    </p:set>
                                    <p:anim calcmode="lin" valueType="num">
                                      <p:cBhvr additive="base">
                                        <p:cTn id="37" dur="500" fill="hold"/>
                                        <p:tgtEl>
                                          <p:spTgt spid="30736"/>
                                        </p:tgtEl>
                                        <p:attrNameLst>
                                          <p:attrName>ppt_x</p:attrName>
                                        </p:attrNameLst>
                                      </p:cBhvr>
                                      <p:tavLst>
                                        <p:tav tm="0">
                                          <p:val>
                                            <p:strVal val="#ppt_x"/>
                                          </p:val>
                                        </p:tav>
                                        <p:tav tm="100000">
                                          <p:val>
                                            <p:strVal val="#ppt_x"/>
                                          </p:val>
                                        </p:tav>
                                      </p:tavLst>
                                    </p:anim>
                                    <p:anim calcmode="lin" valueType="num">
                                      <p:cBhvr additive="base">
                                        <p:cTn id="38" dur="500" fill="hold"/>
                                        <p:tgtEl>
                                          <p:spTgt spid="30736"/>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
                                        </p:tgtEl>
                                        <p:attrNameLst>
                                          <p:attrName>style.visibility</p:attrName>
                                        </p:attrNameLst>
                                      </p:cBhvr>
                                      <p:to>
                                        <p:strVal val="visible"/>
                                      </p:to>
                                    </p:set>
                                    <p:anim calcmode="lin" valueType="num">
                                      <p:cBhvr additive="base">
                                        <p:cTn id="41" dur="500" fill="hold"/>
                                        <p:tgtEl>
                                          <p:spTgt spid="2"/>
                                        </p:tgtEl>
                                        <p:attrNameLst>
                                          <p:attrName>ppt_x</p:attrName>
                                        </p:attrNameLst>
                                      </p:cBhvr>
                                      <p:tavLst>
                                        <p:tav tm="0">
                                          <p:val>
                                            <p:strVal val="#ppt_x"/>
                                          </p:val>
                                        </p:tav>
                                        <p:tav tm="100000">
                                          <p:val>
                                            <p:strVal val="#ppt_x"/>
                                          </p:val>
                                        </p:tav>
                                      </p:tavLst>
                                    </p:anim>
                                    <p:anim calcmode="lin" valueType="num">
                                      <p:cBhvr additive="base">
                                        <p:cTn id="42" dur="500" fill="hold"/>
                                        <p:tgtEl>
                                          <p:spTgt spid="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4"/>
                                        </p:tgtEl>
                                        <p:attrNameLst>
                                          <p:attrName>style.visibility</p:attrName>
                                        </p:attrNameLst>
                                      </p:cBhvr>
                                      <p:to>
                                        <p:strVal val="visible"/>
                                      </p:to>
                                    </p:set>
                                    <p:anim calcmode="lin" valueType="num">
                                      <p:cBhvr additive="base">
                                        <p:cTn id="45" dur="500" fill="hold"/>
                                        <p:tgtEl>
                                          <p:spTgt spid="4"/>
                                        </p:tgtEl>
                                        <p:attrNameLst>
                                          <p:attrName>ppt_x</p:attrName>
                                        </p:attrNameLst>
                                      </p:cBhvr>
                                      <p:tavLst>
                                        <p:tav tm="0">
                                          <p:val>
                                            <p:strVal val="#ppt_x"/>
                                          </p:val>
                                        </p:tav>
                                        <p:tav tm="100000">
                                          <p:val>
                                            <p:strVal val="#ppt_x"/>
                                          </p:val>
                                        </p:tav>
                                      </p:tavLst>
                                    </p:anim>
                                    <p:anim calcmode="lin" valueType="num">
                                      <p:cBhvr additive="base">
                                        <p:cTn id="4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4" grpId="0"/>
      <p:bldP spid="10" grpId="0" animBg="1"/>
      <p:bldP spid="30736" grpId="0"/>
      <p:bldP spid="2" grpId="0"/>
      <p:bldP spid="3" grpId="0"/>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6" descr="https://upload.wikimedia.org/wikipedia/commons/2/23/Global_tropical_cyclone_tracks-edit2.jpg">
            <a:extLst>
              <a:ext uri="{FF2B5EF4-FFF2-40B4-BE49-F238E27FC236}">
                <a16:creationId xmlns:a16="http://schemas.microsoft.com/office/drawing/2014/main" id="{23DB2430-F238-5246-A8FB-3299A673CA79}"/>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20413" y="741827"/>
            <a:ext cx="9123587" cy="521584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1795AAEC-F223-124E-BEAE-0F21B33C17E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06778" y="1013109"/>
            <a:ext cx="7330443" cy="4598703"/>
          </a:xfrm>
          <a:prstGeom prst="rect">
            <a:avLst/>
          </a:prstGeom>
        </p:spPr>
      </p:pic>
      <p:sp>
        <p:nvSpPr>
          <p:cNvPr id="7" name="Rectangle 6">
            <a:extLst>
              <a:ext uri="{FF2B5EF4-FFF2-40B4-BE49-F238E27FC236}">
                <a16:creationId xmlns:a16="http://schemas.microsoft.com/office/drawing/2014/main" id="{2F13D125-A07F-7840-B8D2-1F5EA461A764}"/>
              </a:ext>
            </a:extLst>
          </p:cNvPr>
          <p:cNvSpPr/>
          <p:nvPr/>
        </p:nvSpPr>
        <p:spPr>
          <a:xfrm>
            <a:off x="622300" y="5957671"/>
            <a:ext cx="7988300" cy="646331"/>
          </a:xfrm>
          <a:prstGeom prst="rect">
            <a:avLst/>
          </a:prstGeom>
        </p:spPr>
        <p:txBody>
          <a:bodyPr wrap="square">
            <a:spAutoFit/>
          </a:bodyPr>
          <a:lstStyle/>
          <a:p>
            <a:pPr eaLnBrk="1" fontAlgn="auto" hangingPunct="1">
              <a:spcBef>
                <a:spcPts val="0"/>
              </a:spcBef>
              <a:spcAft>
                <a:spcPts val="0"/>
              </a:spcAft>
            </a:pPr>
            <a:r>
              <a:rPr lang="en-US" sz="1800" dirty="0">
                <a:solidFill>
                  <a:prstClr val="black"/>
                </a:solidFill>
                <a:latin typeface="Calibri" panose="020F0502020204030204"/>
                <a:ea typeface=""/>
                <a:cs typeface=""/>
              </a:rPr>
              <a:t>NOAA National Centers for Environmental Information (NCEI) U.S. Billion-Dollar Weather and Climate Disasters (2018). </a:t>
            </a:r>
            <a:r>
              <a:rPr lang="en-US" sz="1800" dirty="0">
                <a:solidFill>
                  <a:prstClr val="black"/>
                </a:solidFill>
                <a:latin typeface="Calibri" panose="020F0502020204030204"/>
                <a:ea typeface=""/>
                <a:cs typeface=""/>
                <a:hlinkClick r:id="rId4"/>
              </a:rPr>
              <a:t>https://www.ncdc.noaa.gov/billions/</a:t>
            </a:r>
            <a:endParaRPr lang="en-US" sz="1800" dirty="0">
              <a:solidFill>
                <a:prstClr val="black"/>
              </a:solidFill>
              <a:latin typeface="Calibri" panose="020F0502020204030204"/>
              <a:ea typeface=""/>
              <a:cs typeface=""/>
            </a:endParaRPr>
          </a:p>
        </p:txBody>
      </p:sp>
      <p:sp>
        <p:nvSpPr>
          <p:cNvPr id="8" name="TextBox 7">
            <a:extLst>
              <a:ext uri="{FF2B5EF4-FFF2-40B4-BE49-F238E27FC236}">
                <a16:creationId xmlns:a16="http://schemas.microsoft.com/office/drawing/2014/main" id="{BC3D3AF9-F4BB-0043-854D-3A8404475469}"/>
              </a:ext>
            </a:extLst>
          </p:cNvPr>
          <p:cNvSpPr txBox="1"/>
          <p:nvPr/>
        </p:nvSpPr>
        <p:spPr>
          <a:xfrm>
            <a:off x="139700" y="144032"/>
            <a:ext cx="4597400" cy="523220"/>
          </a:xfrm>
          <a:prstGeom prst="rect">
            <a:avLst/>
          </a:prstGeom>
          <a:noFill/>
        </p:spPr>
        <p:txBody>
          <a:bodyPr wrap="square" rtlCol="0">
            <a:spAutoFit/>
          </a:bodyPr>
          <a:lstStyle/>
          <a:p>
            <a:pPr eaLnBrk="1" fontAlgn="auto" hangingPunct="1">
              <a:spcBef>
                <a:spcPts val="0"/>
              </a:spcBef>
              <a:spcAft>
                <a:spcPts val="0"/>
              </a:spcAft>
            </a:pPr>
            <a:r>
              <a:rPr lang="en-US" sz="2800" dirty="0">
                <a:solidFill>
                  <a:prstClr val="black"/>
                </a:solidFill>
                <a:latin typeface="Calibri" panose="020F0502020204030204"/>
                <a:ea typeface=""/>
                <a:cs typeface=""/>
              </a:rPr>
              <a:t>Why Study Tropical Cyclones?</a:t>
            </a:r>
          </a:p>
        </p:txBody>
      </p:sp>
    </p:spTree>
    <p:extLst>
      <p:ext uri="{BB962C8B-B14F-4D97-AF65-F5344CB8AC3E}">
        <p14:creationId xmlns:p14="http://schemas.microsoft.com/office/powerpoint/2010/main" val="92533591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a:ext>
            </a:extLst>
          </a:blip>
          <a:stretch>
            <a:fillRect/>
          </a:stretch>
        </p:blipFill>
        <p:spPr>
          <a:xfrm>
            <a:off x="88900" y="419100"/>
            <a:ext cx="5118100" cy="5753735"/>
          </a:xfrm>
          <a:prstGeom prst="rect">
            <a:avLst/>
          </a:prstGeom>
        </p:spPr>
      </p:pic>
      <p:cxnSp>
        <p:nvCxnSpPr>
          <p:cNvPr id="6" name="Straight Connector 5"/>
          <p:cNvCxnSpPr/>
          <p:nvPr/>
        </p:nvCxnSpPr>
        <p:spPr>
          <a:xfrm>
            <a:off x="628650" y="3949700"/>
            <a:ext cx="4324350"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4927600" y="3746500"/>
            <a:ext cx="684322" cy="369332"/>
          </a:xfrm>
          <a:prstGeom prst="rect">
            <a:avLst/>
          </a:prstGeom>
          <a:noFill/>
        </p:spPr>
        <p:txBody>
          <a:bodyPr wrap="square" rtlCol="0">
            <a:spAutoFit/>
          </a:bodyPr>
          <a:lstStyle/>
          <a:p>
            <a:r>
              <a:rPr lang="en-US" sz="1800" dirty="0" smtClean="0"/>
              <a:t>26C</a:t>
            </a:r>
            <a:endParaRPr lang="en-US" sz="1800" dirty="0"/>
          </a:p>
        </p:txBody>
      </p:sp>
      <p:pic>
        <p:nvPicPr>
          <p:cNvPr id="16" name="Picture 15"/>
          <p:cNvPicPr/>
          <p:nvPr/>
        </p:nvPicPr>
        <p:blipFill rotWithShape="1">
          <a:blip r:embed="rId3" cstate="print">
            <a:extLst>
              <a:ext uri="{28A0092B-C50C-407E-A947-70E740481C1C}">
                <a14:useLocalDpi xmlns:a14="http://schemas.microsoft.com/office/drawing/2010/main"/>
              </a:ext>
            </a:extLst>
          </a:blip>
          <a:srcRect/>
          <a:stretch/>
        </p:blipFill>
        <p:spPr>
          <a:xfrm>
            <a:off x="5651500" y="3327400"/>
            <a:ext cx="2603500" cy="2870200"/>
          </a:xfrm>
          <a:prstGeom prst="rect">
            <a:avLst/>
          </a:prstGeom>
        </p:spPr>
      </p:pic>
      <p:pic>
        <p:nvPicPr>
          <p:cNvPr id="17" name="Picture 16"/>
          <p:cNvPicPr/>
          <p:nvPr/>
        </p:nvPicPr>
        <p:blipFill rotWithShape="1">
          <a:blip r:embed="rId4" cstate="print">
            <a:extLst>
              <a:ext uri="{28A0092B-C50C-407E-A947-70E740481C1C}">
                <a14:useLocalDpi xmlns:a14="http://schemas.microsoft.com/office/drawing/2010/main"/>
              </a:ext>
            </a:extLst>
          </a:blip>
          <a:srcRect/>
          <a:stretch/>
        </p:blipFill>
        <p:spPr>
          <a:xfrm>
            <a:off x="5765800" y="342900"/>
            <a:ext cx="2870200" cy="2882900"/>
          </a:xfrm>
          <a:prstGeom prst="rect">
            <a:avLst/>
          </a:prstGeom>
        </p:spPr>
      </p:pic>
      <p:sp>
        <p:nvSpPr>
          <p:cNvPr id="22" name="TextBox 21"/>
          <p:cNvSpPr txBox="1"/>
          <p:nvPr/>
        </p:nvSpPr>
        <p:spPr>
          <a:xfrm>
            <a:off x="0" y="0"/>
            <a:ext cx="9144000" cy="461665"/>
          </a:xfrm>
          <a:prstGeom prst="rect">
            <a:avLst/>
          </a:prstGeom>
          <a:noFill/>
        </p:spPr>
        <p:txBody>
          <a:bodyPr wrap="square" rtlCol="0">
            <a:spAutoFit/>
          </a:bodyPr>
          <a:lstStyle/>
          <a:p>
            <a:pPr algn="ctr"/>
            <a:r>
              <a:rPr lang="en-US" sz="2400" b="1" dirty="0" smtClean="0"/>
              <a:t>SST within 25 km of eye &amp; impact on air-sea heat flux</a:t>
            </a:r>
            <a:endParaRPr lang="en-US" sz="2400" b="1" dirty="0"/>
          </a:p>
        </p:txBody>
      </p:sp>
      <p:sp>
        <p:nvSpPr>
          <p:cNvPr id="23" name="TextBox 22"/>
          <p:cNvSpPr txBox="1"/>
          <p:nvPr/>
        </p:nvSpPr>
        <p:spPr>
          <a:xfrm>
            <a:off x="965200" y="736600"/>
            <a:ext cx="791503" cy="369332"/>
          </a:xfrm>
          <a:prstGeom prst="rect">
            <a:avLst/>
          </a:prstGeom>
          <a:noFill/>
        </p:spPr>
        <p:txBody>
          <a:bodyPr wrap="none" rtlCol="0">
            <a:spAutoFit/>
          </a:bodyPr>
          <a:lstStyle/>
          <a:p>
            <a:r>
              <a:rPr lang="en-US" dirty="0" smtClean="0"/>
              <a:t>Warm</a:t>
            </a:r>
            <a:endParaRPr lang="en-US" dirty="0"/>
          </a:p>
        </p:txBody>
      </p:sp>
      <p:sp>
        <p:nvSpPr>
          <p:cNvPr id="24" name="TextBox 23"/>
          <p:cNvSpPr txBox="1"/>
          <p:nvPr/>
        </p:nvSpPr>
        <p:spPr>
          <a:xfrm>
            <a:off x="3429000" y="736600"/>
            <a:ext cx="659405" cy="369332"/>
          </a:xfrm>
          <a:prstGeom prst="rect">
            <a:avLst/>
          </a:prstGeom>
          <a:noFill/>
        </p:spPr>
        <p:txBody>
          <a:bodyPr wrap="none" rtlCol="0">
            <a:spAutoFit/>
          </a:bodyPr>
          <a:lstStyle/>
          <a:p>
            <a:r>
              <a:rPr lang="en-US" dirty="0" smtClean="0"/>
              <a:t>Cold</a:t>
            </a:r>
            <a:endParaRPr lang="en-US" dirty="0"/>
          </a:p>
        </p:txBody>
      </p:sp>
      <p:sp>
        <p:nvSpPr>
          <p:cNvPr id="27" name="TextBox 26"/>
          <p:cNvSpPr txBox="1"/>
          <p:nvPr/>
        </p:nvSpPr>
        <p:spPr>
          <a:xfrm>
            <a:off x="7975600" y="1358900"/>
            <a:ext cx="1168400" cy="646331"/>
          </a:xfrm>
          <a:prstGeom prst="rect">
            <a:avLst/>
          </a:prstGeom>
          <a:noFill/>
        </p:spPr>
        <p:txBody>
          <a:bodyPr wrap="square" rtlCol="0">
            <a:spAutoFit/>
          </a:bodyPr>
          <a:lstStyle/>
          <a:p>
            <a:pPr algn="ctr"/>
            <a:r>
              <a:rPr lang="en-US" sz="1800" dirty="0" smtClean="0"/>
              <a:t>Northern Buoy</a:t>
            </a:r>
            <a:endParaRPr lang="en-US" sz="1800" dirty="0"/>
          </a:p>
        </p:txBody>
      </p:sp>
      <p:sp>
        <p:nvSpPr>
          <p:cNvPr id="28" name="TextBox 27"/>
          <p:cNvSpPr txBox="1"/>
          <p:nvPr/>
        </p:nvSpPr>
        <p:spPr>
          <a:xfrm>
            <a:off x="7975600" y="4673600"/>
            <a:ext cx="1168400" cy="646331"/>
          </a:xfrm>
          <a:prstGeom prst="rect">
            <a:avLst/>
          </a:prstGeom>
          <a:noFill/>
        </p:spPr>
        <p:txBody>
          <a:bodyPr wrap="square" rtlCol="0">
            <a:spAutoFit/>
          </a:bodyPr>
          <a:lstStyle/>
          <a:p>
            <a:pPr algn="ctr"/>
            <a:r>
              <a:rPr lang="en-US" sz="1800" dirty="0" smtClean="0"/>
              <a:t>Central Buoy</a:t>
            </a:r>
            <a:endParaRPr lang="en-US" sz="1800" dirty="0"/>
          </a:p>
        </p:txBody>
      </p:sp>
    </p:spTree>
    <p:extLst>
      <p:ext uri="{BB962C8B-B14F-4D97-AF65-F5344CB8AC3E}">
        <p14:creationId xmlns:p14="http://schemas.microsoft.com/office/powerpoint/2010/main" val="116443268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3F3C1FC-8B68-4643-AEBF-3EC77554CDE2}" type="slidenum">
              <a:rPr lang="en-US" smtClean="0"/>
              <a:pPr/>
              <a:t>31</a:t>
            </a:fld>
            <a:endParaRPr lang="en-US"/>
          </a:p>
        </p:txBody>
      </p:sp>
      <p:pic>
        <p:nvPicPr>
          <p:cNvPr id="2" name="Picture 1" descr="NARR_20110828_0600_neg_latentheat.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960504" y="2438400"/>
            <a:ext cx="7183496" cy="2394055"/>
          </a:xfrm>
          <a:prstGeom prst="rect">
            <a:avLst/>
          </a:prstGeom>
        </p:spPr>
      </p:pic>
      <p:pic>
        <p:nvPicPr>
          <p:cNvPr id="3" name="Picture 2" descr="NARR_20110828_0600_sensibleheat.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981200" y="4616345"/>
            <a:ext cx="7183496" cy="2394055"/>
          </a:xfrm>
          <a:prstGeom prst="rect">
            <a:avLst/>
          </a:prstGeom>
        </p:spPr>
      </p:pic>
      <p:pic>
        <p:nvPicPr>
          <p:cNvPr id="8" name="Picture 7" descr="NARR_20110828_0600_windspeed.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960504" y="152400"/>
            <a:ext cx="7183496" cy="2394055"/>
          </a:xfrm>
          <a:prstGeom prst="rect">
            <a:avLst/>
          </a:prstGeom>
        </p:spPr>
      </p:pic>
      <p:sp>
        <p:nvSpPr>
          <p:cNvPr id="9" name="TextBox 8"/>
          <p:cNvSpPr txBox="1"/>
          <p:nvPr/>
        </p:nvSpPr>
        <p:spPr>
          <a:xfrm>
            <a:off x="3200400" y="-76200"/>
            <a:ext cx="1295400" cy="369332"/>
          </a:xfrm>
          <a:prstGeom prst="rect">
            <a:avLst/>
          </a:prstGeom>
          <a:noFill/>
        </p:spPr>
        <p:txBody>
          <a:bodyPr wrap="square" rtlCol="0">
            <a:spAutoFit/>
          </a:bodyPr>
          <a:lstStyle/>
          <a:p>
            <a:r>
              <a:rPr lang="en-US" dirty="0" smtClean="0"/>
              <a:t>NARR</a:t>
            </a:r>
          </a:p>
        </p:txBody>
      </p:sp>
      <p:sp>
        <p:nvSpPr>
          <p:cNvPr id="10" name="TextBox 9"/>
          <p:cNvSpPr txBox="1"/>
          <p:nvPr/>
        </p:nvSpPr>
        <p:spPr>
          <a:xfrm>
            <a:off x="4953000" y="-76200"/>
            <a:ext cx="1752600" cy="369332"/>
          </a:xfrm>
          <a:prstGeom prst="rect">
            <a:avLst/>
          </a:prstGeom>
          <a:noFill/>
        </p:spPr>
        <p:txBody>
          <a:bodyPr wrap="square" rtlCol="0">
            <a:spAutoFit/>
          </a:bodyPr>
          <a:lstStyle/>
          <a:p>
            <a:r>
              <a:rPr lang="en-US" dirty="0" smtClean="0"/>
              <a:t>WARM SST</a:t>
            </a:r>
          </a:p>
        </p:txBody>
      </p:sp>
      <p:sp>
        <p:nvSpPr>
          <p:cNvPr id="11" name="TextBox 10"/>
          <p:cNvSpPr txBox="1"/>
          <p:nvPr/>
        </p:nvSpPr>
        <p:spPr>
          <a:xfrm>
            <a:off x="6934200" y="-76200"/>
            <a:ext cx="1752600" cy="369332"/>
          </a:xfrm>
          <a:prstGeom prst="rect">
            <a:avLst/>
          </a:prstGeom>
          <a:noFill/>
        </p:spPr>
        <p:txBody>
          <a:bodyPr wrap="square" rtlCol="0">
            <a:spAutoFit/>
          </a:bodyPr>
          <a:lstStyle/>
          <a:p>
            <a:r>
              <a:rPr lang="en-US" dirty="0" smtClean="0"/>
              <a:t>COLD SST</a:t>
            </a:r>
          </a:p>
        </p:txBody>
      </p:sp>
      <p:sp>
        <p:nvSpPr>
          <p:cNvPr id="12" name="TextBox 11"/>
          <p:cNvSpPr txBox="1"/>
          <p:nvPr/>
        </p:nvSpPr>
        <p:spPr>
          <a:xfrm>
            <a:off x="1764984" y="1595444"/>
            <a:ext cx="1143000" cy="369332"/>
          </a:xfrm>
          <a:prstGeom prst="rect">
            <a:avLst/>
          </a:prstGeom>
          <a:noFill/>
        </p:spPr>
        <p:txBody>
          <a:bodyPr wrap="square" rtlCol="0">
            <a:spAutoFit/>
          </a:bodyPr>
          <a:lstStyle/>
          <a:p>
            <a:r>
              <a:rPr lang="en-US" dirty="0" smtClean="0"/>
              <a:t>Wind</a:t>
            </a:r>
          </a:p>
        </p:txBody>
      </p:sp>
      <p:sp>
        <p:nvSpPr>
          <p:cNvPr id="13" name="TextBox 12"/>
          <p:cNvSpPr txBox="1"/>
          <p:nvPr/>
        </p:nvSpPr>
        <p:spPr>
          <a:xfrm>
            <a:off x="533400" y="3239251"/>
            <a:ext cx="2319866" cy="461665"/>
          </a:xfrm>
          <a:prstGeom prst="rect">
            <a:avLst/>
          </a:prstGeom>
          <a:noFill/>
        </p:spPr>
        <p:txBody>
          <a:bodyPr wrap="square" rtlCol="0">
            <a:spAutoFit/>
          </a:bodyPr>
          <a:lstStyle/>
          <a:p>
            <a:r>
              <a:rPr lang="en-US" dirty="0" smtClean="0"/>
              <a:t>Latent heat flux</a:t>
            </a:r>
          </a:p>
        </p:txBody>
      </p:sp>
      <p:sp>
        <p:nvSpPr>
          <p:cNvPr id="14" name="TextBox 13"/>
          <p:cNvSpPr txBox="1"/>
          <p:nvPr/>
        </p:nvSpPr>
        <p:spPr>
          <a:xfrm>
            <a:off x="152398" y="5417196"/>
            <a:ext cx="2819400" cy="461665"/>
          </a:xfrm>
          <a:prstGeom prst="rect">
            <a:avLst/>
          </a:prstGeom>
          <a:noFill/>
        </p:spPr>
        <p:txBody>
          <a:bodyPr wrap="square" rtlCol="0">
            <a:spAutoFit/>
          </a:bodyPr>
          <a:lstStyle/>
          <a:p>
            <a:r>
              <a:rPr lang="en-US" dirty="0" smtClean="0"/>
              <a:t>Sensible heat flux</a:t>
            </a:r>
          </a:p>
        </p:txBody>
      </p:sp>
      <p:sp>
        <p:nvSpPr>
          <p:cNvPr id="5" name="TextBox 4"/>
          <p:cNvSpPr txBox="1"/>
          <p:nvPr/>
        </p:nvSpPr>
        <p:spPr>
          <a:xfrm>
            <a:off x="152398" y="135467"/>
            <a:ext cx="2590801" cy="1631216"/>
          </a:xfrm>
          <a:prstGeom prst="rect">
            <a:avLst/>
          </a:prstGeom>
          <a:noFill/>
        </p:spPr>
        <p:txBody>
          <a:bodyPr wrap="square" rtlCol="0">
            <a:spAutoFit/>
          </a:bodyPr>
          <a:lstStyle/>
          <a:p>
            <a:r>
              <a:rPr lang="en-US" sz="2000" b="1" dirty="0" smtClean="0"/>
              <a:t>WRF Heat Flux Comparison to </a:t>
            </a:r>
          </a:p>
          <a:p>
            <a:r>
              <a:rPr lang="en-US" sz="2000" b="1" dirty="0" smtClean="0"/>
              <a:t>North American Regional Reanalysis</a:t>
            </a:r>
            <a:endParaRPr lang="en-US" sz="2000" b="1" dirty="0"/>
          </a:p>
        </p:txBody>
      </p:sp>
      <p:pic>
        <p:nvPicPr>
          <p:cNvPr id="6" name="Picture 5"/>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0" y="3833107"/>
            <a:ext cx="2514600" cy="1374782"/>
          </a:xfrm>
          <a:prstGeom prst="rect">
            <a:avLst/>
          </a:prstGeom>
          <a:ln w="38100">
            <a:solidFill>
              <a:schemeClr val="tx1"/>
            </a:solidFill>
          </a:ln>
        </p:spPr>
      </p:pic>
    </p:spTree>
    <p:extLst>
      <p:ext uri="{BB962C8B-B14F-4D97-AF65-F5344CB8AC3E}">
        <p14:creationId xmlns:p14="http://schemas.microsoft.com/office/powerpoint/2010/main" val="60172891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3F3C1FC-8B68-4643-AEBF-3EC77554CDE2}" type="slidenum">
              <a:rPr lang="en-US" smtClean="0"/>
              <a:pPr/>
              <a:t>32</a:t>
            </a:fld>
            <a:endParaRPr lang="en-US"/>
          </a:p>
        </p:txBody>
      </p:sp>
      <p:sp>
        <p:nvSpPr>
          <p:cNvPr id="7" name="TextBox 6"/>
          <p:cNvSpPr txBox="1"/>
          <p:nvPr/>
        </p:nvSpPr>
        <p:spPr>
          <a:xfrm>
            <a:off x="1981200" y="457200"/>
            <a:ext cx="1295400" cy="369332"/>
          </a:xfrm>
          <a:prstGeom prst="rect">
            <a:avLst/>
          </a:prstGeom>
          <a:noFill/>
        </p:spPr>
        <p:txBody>
          <a:bodyPr wrap="square" rtlCol="0">
            <a:spAutoFit/>
          </a:bodyPr>
          <a:lstStyle/>
          <a:p>
            <a:r>
              <a:rPr lang="en-US" dirty="0" smtClean="0"/>
              <a:t>NARR</a:t>
            </a:r>
          </a:p>
        </p:txBody>
      </p:sp>
      <p:sp>
        <p:nvSpPr>
          <p:cNvPr id="8" name="TextBox 7"/>
          <p:cNvSpPr txBox="1"/>
          <p:nvPr/>
        </p:nvSpPr>
        <p:spPr>
          <a:xfrm>
            <a:off x="4229100" y="449766"/>
            <a:ext cx="2057400" cy="461665"/>
          </a:xfrm>
          <a:prstGeom prst="rect">
            <a:avLst/>
          </a:prstGeom>
          <a:noFill/>
        </p:spPr>
        <p:txBody>
          <a:bodyPr wrap="square" rtlCol="0">
            <a:spAutoFit/>
          </a:bodyPr>
          <a:lstStyle/>
          <a:p>
            <a:r>
              <a:rPr lang="en-US" dirty="0" smtClean="0"/>
              <a:t>WARM SST</a:t>
            </a:r>
          </a:p>
        </p:txBody>
      </p:sp>
      <p:sp>
        <p:nvSpPr>
          <p:cNvPr id="9" name="TextBox 8"/>
          <p:cNvSpPr txBox="1"/>
          <p:nvPr/>
        </p:nvSpPr>
        <p:spPr>
          <a:xfrm>
            <a:off x="7010400" y="457200"/>
            <a:ext cx="1752600" cy="369332"/>
          </a:xfrm>
          <a:prstGeom prst="rect">
            <a:avLst/>
          </a:prstGeom>
          <a:noFill/>
        </p:spPr>
        <p:txBody>
          <a:bodyPr wrap="square" rtlCol="0">
            <a:spAutoFit/>
          </a:bodyPr>
          <a:lstStyle/>
          <a:p>
            <a:r>
              <a:rPr lang="en-US" dirty="0" smtClean="0"/>
              <a:t>COLD SST</a:t>
            </a:r>
          </a:p>
        </p:txBody>
      </p:sp>
      <p:pic>
        <p:nvPicPr>
          <p:cNvPr id="11" name="Picture 10" descr="NARR_20110828_1200_250-850windshear.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04800" y="3810564"/>
            <a:ext cx="9144000" cy="3047436"/>
          </a:xfrm>
          <a:prstGeom prst="rect">
            <a:avLst/>
          </a:prstGeom>
        </p:spPr>
      </p:pic>
      <p:pic>
        <p:nvPicPr>
          <p:cNvPr id="12" name="Picture 11" descr="NARR_20110828_0000_250-850windshear.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04800" y="838764"/>
            <a:ext cx="9144000" cy="3047436"/>
          </a:xfrm>
          <a:prstGeom prst="rect">
            <a:avLst/>
          </a:prstGeom>
        </p:spPr>
      </p:pic>
      <p:sp>
        <p:nvSpPr>
          <p:cNvPr id="13" name="TextBox 12"/>
          <p:cNvSpPr txBox="1"/>
          <p:nvPr/>
        </p:nvSpPr>
        <p:spPr>
          <a:xfrm>
            <a:off x="0" y="16933"/>
            <a:ext cx="9144000" cy="461665"/>
          </a:xfrm>
          <a:prstGeom prst="rect">
            <a:avLst/>
          </a:prstGeom>
          <a:noFill/>
        </p:spPr>
        <p:txBody>
          <a:bodyPr wrap="square" rtlCol="0">
            <a:spAutoFit/>
          </a:bodyPr>
          <a:lstStyle/>
          <a:p>
            <a:pPr algn="ctr"/>
            <a:r>
              <a:rPr lang="en-US" sz="2400" b="1" dirty="0" smtClean="0"/>
              <a:t>WRF 250-850 </a:t>
            </a:r>
            <a:r>
              <a:rPr lang="en-US" sz="2400" b="1" dirty="0" err="1" smtClean="0"/>
              <a:t>hPa</a:t>
            </a:r>
            <a:r>
              <a:rPr lang="en-US" sz="2400" b="1" dirty="0" smtClean="0"/>
              <a:t> Wind Shear</a:t>
            </a:r>
          </a:p>
        </p:txBody>
      </p:sp>
      <p:sp>
        <p:nvSpPr>
          <p:cNvPr id="2" name="TextBox 1"/>
          <p:cNvSpPr txBox="1"/>
          <p:nvPr/>
        </p:nvSpPr>
        <p:spPr>
          <a:xfrm>
            <a:off x="134575" y="1735667"/>
            <a:ext cx="1237025" cy="646331"/>
          </a:xfrm>
          <a:prstGeom prst="rect">
            <a:avLst/>
          </a:prstGeom>
          <a:noFill/>
        </p:spPr>
        <p:txBody>
          <a:bodyPr wrap="none" rtlCol="0">
            <a:spAutoFit/>
          </a:bodyPr>
          <a:lstStyle/>
          <a:p>
            <a:pPr algn="ctr"/>
            <a:r>
              <a:rPr lang="en-US" dirty="0" smtClean="0"/>
              <a:t>August 28</a:t>
            </a:r>
          </a:p>
          <a:p>
            <a:pPr algn="ctr"/>
            <a:r>
              <a:rPr lang="en-US" dirty="0" smtClean="0"/>
              <a:t>00:00 Z</a:t>
            </a:r>
            <a:endParaRPr lang="en-US" dirty="0"/>
          </a:p>
        </p:txBody>
      </p:sp>
      <p:sp>
        <p:nvSpPr>
          <p:cNvPr id="10" name="TextBox 9"/>
          <p:cNvSpPr txBox="1"/>
          <p:nvPr/>
        </p:nvSpPr>
        <p:spPr>
          <a:xfrm>
            <a:off x="134575" y="4720167"/>
            <a:ext cx="1237025" cy="646331"/>
          </a:xfrm>
          <a:prstGeom prst="rect">
            <a:avLst/>
          </a:prstGeom>
          <a:noFill/>
        </p:spPr>
        <p:txBody>
          <a:bodyPr wrap="none" rtlCol="0">
            <a:spAutoFit/>
          </a:bodyPr>
          <a:lstStyle/>
          <a:p>
            <a:pPr algn="ctr"/>
            <a:r>
              <a:rPr lang="en-US" dirty="0" smtClean="0"/>
              <a:t>August 28</a:t>
            </a:r>
          </a:p>
          <a:p>
            <a:pPr algn="ctr"/>
            <a:r>
              <a:rPr lang="en-US" dirty="0" smtClean="0"/>
              <a:t>12:00 Z</a:t>
            </a:r>
            <a:endParaRPr lang="en-US" dirty="0"/>
          </a:p>
        </p:txBody>
      </p:sp>
    </p:spTree>
    <p:extLst>
      <p:ext uri="{BB962C8B-B14F-4D97-AF65-F5344CB8AC3E}">
        <p14:creationId xmlns:p14="http://schemas.microsoft.com/office/powerpoint/2010/main" val="31412085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3F3C1FC-8B68-4643-AEBF-3EC77554CDE2}" type="slidenum">
              <a:rPr lang="en-US" smtClean="0"/>
              <a:pPr/>
              <a:t>33</a:t>
            </a:fld>
            <a:endParaRPr lang="en-US"/>
          </a:p>
        </p:txBody>
      </p:sp>
      <p:pic>
        <p:nvPicPr>
          <p:cNvPr id="3" name="Picture 2" descr="NARR_20110828_0000_sh700.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2000" y="762000"/>
            <a:ext cx="8458200" cy="2818878"/>
          </a:xfrm>
          <a:prstGeom prst="rect">
            <a:avLst/>
          </a:prstGeom>
        </p:spPr>
      </p:pic>
      <p:pic>
        <p:nvPicPr>
          <p:cNvPr id="5" name="Picture 4" descr="NARR_20110828_1200_sh700.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62000" y="3812445"/>
            <a:ext cx="8458200" cy="2818878"/>
          </a:xfrm>
          <a:prstGeom prst="rect">
            <a:avLst/>
          </a:prstGeom>
        </p:spPr>
      </p:pic>
      <p:sp>
        <p:nvSpPr>
          <p:cNvPr id="9" name="TextBox 8"/>
          <p:cNvSpPr txBox="1"/>
          <p:nvPr/>
        </p:nvSpPr>
        <p:spPr>
          <a:xfrm>
            <a:off x="2209800" y="457200"/>
            <a:ext cx="1295400" cy="369332"/>
          </a:xfrm>
          <a:prstGeom prst="rect">
            <a:avLst/>
          </a:prstGeom>
          <a:noFill/>
        </p:spPr>
        <p:txBody>
          <a:bodyPr wrap="square" rtlCol="0">
            <a:spAutoFit/>
          </a:bodyPr>
          <a:lstStyle/>
          <a:p>
            <a:r>
              <a:rPr lang="en-US" dirty="0" smtClean="0"/>
              <a:t>NARR</a:t>
            </a:r>
          </a:p>
        </p:txBody>
      </p:sp>
      <p:sp>
        <p:nvSpPr>
          <p:cNvPr id="10" name="TextBox 9"/>
          <p:cNvSpPr txBox="1"/>
          <p:nvPr/>
        </p:nvSpPr>
        <p:spPr>
          <a:xfrm>
            <a:off x="4114800" y="457200"/>
            <a:ext cx="1871137" cy="461665"/>
          </a:xfrm>
          <a:prstGeom prst="rect">
            <a:avLst/>
          </a:prstGeom>
          <a:noFill/>
        </p:spPr>
        <p:txBody>
          <a:bodyPr wrap="square" rtlCol="0">
            <a:spAutoFit/>
          </a:bodyPr>
          <a:lstStyle/>
          <a:p>
            <a:r>
              <a:rPr lang="en-US" dirty="0" smtClean="0"/>
              <a:t>WARM SST</a:t>
            </a:r>
          </a:p>
        </p:txBody>
      </p:sp>
      <p:sp>
        <p:nvSpPr>
          <p:cNvPr id="11" name="TextBox 10"/>
          <p:cNvSpPr txBox="1"/>
          <p:nvPr/>
        </p:nvSpPr>
        <p:spPr>
          <a:xfrm>
            <a:off x="6731937" y="457200"/>
            <a:ext cx="1752600" cy="369332"/>
          </a:xfrm>
          <a:prstGeom prst="rect">
            <a:avLst/>
          </a:prstGeom>
          <a:noFill/>
        </p:spPr>
        <p:txBody>
          <a:bodyPr wrap="square" rtlCol="0">
            <a:spAutoFit/>
          </a:bodyPr>
          <a:lstStyle/>
          <a:p>
            <a:r>
              <a:rPr lang="en-US" dirty="0" smtClean="0"/>
              <a:t>COLD SST</a:t>
            </a:r>
          </a:p>
        </p:txBody>
      </p:sp>
      <p:sp>
        <p:nvSpPr>
          <p:cNvPr id="12" name="TextBox 11"/>
          <p:cNvSpPr txBox="1"/>
          <p:nvPr/>
        </p:nvSpPr>
        <p:spPr>
          <a:xfrm>
            <a:off x="1" y="-1"/>
            <a:ext cx="9144000" cy="461665"/>
          </a:xfrm>
          <a:prstGeom prst="rect">
            <a:avLst/>
          </a:prstGeom>
          <a:noFill/>
        </p:spPr>
        <p:txBody>
          <a:bodyPr wrap="square" rtlCol="0">
            <a:spAutoFit/>
          </a:bodyPr>
          <a:lstStyle/>
          <a:p>
            <a:pPr algn="ctr"/>
            <a:r>
              <a:rPr lang="en-US" sz="2400" b="1" dirty="0" smtClean="0"/>
              <a:t>WRF Dry air intrusion (700 </a:t>
            </a:r>
            <a:r>
              <a:rPr lang="en-US" sz="2400" b="1" dirty="0" err="1" smtClean="0"/>
              <a:t>mb</a:t>
            </a:r>
            <a:r>
              <a:rPr lang="en-US" sz="2400" b="1" dirty="0" smtClean="0"/>
              <a:t> specific humidity)</a:t>
            </a:r>
          </a:p>
        </p:txBody>
      </p:sp>
      <p:sp>
        <p:nvSpPr>
          <p:cNvPr id="13" name="TextBox 12"/>
          <p:cNvSpPr txBox="1"/>
          <p:nvPr/>
        </p:nvSpPr>
        <p:spPr>
          <a:xfrm>
            <a:off x="210775" y="1735667"/>
            <a:ext cx="1237025" cy="646331"/>
          </a:xfrm>
          <a:prstGeom prst="rect">
            <a:avLst/>
          </a:prstGeom>
          <a:noFill/>
        </p:spPr>
        <p:txBody>
          <a:bodyPr wrap="none" rtlCol="0">
            <a:spAutoFit/>
          </a:bodyPr>
          <a:lstStyle/>
          <a:p>
            <a:pPr algn="ctr"/>
            <a:r>
              <a:rPr lang="en-US" dirty="0" smtClean="0"/>
              <a:t>August 28</a:t>
            </a:r>
          </a:p>
          <a:p>
            <a:pPr algn="ctr"/>
            <a:r>
              <a:rPr lang="en-US" dirty="0" smtClean="0"/>
              <a:t>00:00 Z</a:t>
            </a:r>
            <a:endParaRPr lang="en-US" dirty="0"/>
          </a:p>
        </p:txBody>
      </p:sp>
      <p:sp>
        <p:nvSpPr>
          <p:cNvPr id="14" name="TextBox 13"/>
          <p:cNvSpPr txBox="1"/>
          <p:nvPr/>
        </p:nvSpPr>
        <p:spPr>
          <a:xfrm>
            <a:off x="210775" y="4720167"/>
            <a:ext cx="1237025" cy="646331"/>
          </a:xfrm>
          <a:prstGeom prst="rect">
            <a:avLst/>
          </a:prstGeom>
          <a:noFill/>
        </p:spPr>
        <p:txBody>
          <a:bodyPr wrap="none" rtlCol="0">
            <a:spAutoFit/>
          </a:bodyPr>
          <a:lstStyle/>
          <a:p>
            <a:pPr algn="ctr"/>
            <a:r>
              <a:rPr lang="en-US" dirty="0" smtClean="0"/>
              <a:t>August 28</a:t>
            </a:r>
          </a:p>
          <a:p>
            <a:pPr algn="ctr"/>
            <a:r>
              <a:rPr lang="en-US" dirty="0" smtClean="0"/>
              <a:t>12:00 Z</a:t>
            </a:r>
            <a:endParaRPr lang="en-US" dirty="0"/>
          </a:p>
        </p:txBody>
      </p:sp>
    </p:spTree>
    <p:extLst>
      <p:ext uri="{BB962C8B-B14F-4D97-AF65-F5344CB8AC3E}">
        <p14:creationId xmlns:p14="http://schemas.microsoft.com/office/powerpoint/2010/main" val="91445608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016500" y="6350"/>
            <a:ext cx="4127500" cy="6191250"/>
          </a:xfrm>
          <a:prstGeom prst="rect">
            <a:avLst/>
          </a:prstGeom>
        </p:spPr>
      </p:pic>
      <p:pic>
        <p:nvPicPr>
          <p:cNvPr id="3" name="Picture 2"/>
          <p:cNvPicPr/>
          <p:nvPr/>
        </p:nvPicPr>
        <p:blipFill rotWithShape="1">
          <a:blip r:embed="rId3" cstate="print">
            <a:extLst>
              <a:ext uri="{28A0092B-C50C-407E-A947-70E740481C1C}">
                <a14:useLocalDpi xmlns:a14="http://schemas.microsoft.com/office/drawing/2010/main"/>
              </a:ext>
            </a:extLst>
          </a:blip>
          <a:srcRect l="8065" t="9597" r="17126" b="50225"/>
          <a:stretch/>
        </p:blipFill>
        <p:spPr bwMode="auto">
          <a:xfrm>
            <a:off x="0" y="2057400"/>
            <a:ext cx="4864100" cy="3195637"/>
          </a:xfrm>
          <a:prstGeom prst="rect">
            <a:avLst/>
          </a:prstGeom>
          <a:ln>
            <a:noFill/>
          </a:ln>
          <a:extLst>
            <a:ext uri="{53640926-AAD7-44d8-BBD7-CCE9431645EC}">
              <a14:shadowObscured xmlns:a14="http://schemas.microsoft.com/office/drawing/2010/main" xmlns=""/>
            </a:ext>
          </a:extLst>
        </p:spPr>
      </p:pic>
      <p:sp>
        <p:nvSpPr>
          <p:cNvPr id="4" name="TextBox 3"/>
          <p:cNvSpPr txBox="1"/>
          <p:nvPr/>
        </p:nvSpPr>
        <p:spPr>
          <a:xfrm>
            <a:off x="0" y="-50800"/>
            <a:ext cx="5080000" cy="2062103"/>
          </a:xfrm>
          <a:prstGeom prst="rect">
            <a:avLst/>
          </a:prstGeom>
          <a:noFill/>
        </p:spPr>
        <p:txBody>
          <a:bodyPr wrap="square" rtlCol="0">
            <a:spAutoFit/>
          </a:bodyPr>
          <a:lstStyle/>
          <a:p>
            <a:r>
              <a:rPr lang="en-US" sz="2800" b="1" dirty="0" smtClean="0"/>
              <a:t>WRF Model Sensitivity Study</a:t>
            </a:r>
          </a:p>
          <a:p>
            <a:pPr marL="342900" indent="-342900">
              <a:buFont typeface="Arial"/>
              <a:buChar char="•"/>
            </a:pPr>
            <a:r>
              <a:rPr lang="en-US" sz="2000" dirty="0" smtClean="0"/>
              <a:t>Over 130 model runs</a:t>
            </a:r>
          </a:p>
          <a:p>
            <a:pPr marL="342900" indent="-342900">
              <a:buFont typeface="Arial"/>
              <a:buChar char="•"/>
            </a:pPr>
            <a:r>
              <a:rPr lang="en-US" sz="2000" dirty="0" smtClean="0"/>
              <a:t>Paired to compare sensitivities</a:t>
            </a:r>
          </a:p>
          <a:p>
            <a:pPr marL="342900" indent="-342900">
              <a:buFont typeface="Arial"/>
              <a:buChar char="•"/>
            </a:pPr>
            <a:r>
              <a:rPr lang="en-US" sz="2000" dirty="0" smtClean="0"/>
              <a:t>Central pressure &amp; max wind</a:t>
            </a:r>
          </a:p>
          <a:p>
            <a:pPr marL="342900" indent="-342900">
              <a:buFont typeface="Arial"/>
              <a:buChar char="•"/>
            </a:pPr>
            <a:r>
              <a:rPr lang="en-US" sz="2000" dirty="0" smtClean="0"/>
              <a:t>Sensitivity to SST greatest</a:t>
            </a:r>
          </a:p>
          <a:p>
            <a:pPr marL="342900" indent="-342900">
              <a:buFont typeface="Arial"/>
              <a:buChar char="•"/>
            </a:pPr>
            <a:endParaRPr lang="en-US" sz="2000" dirty="0"/>
          </a:p>
        </p:txBody>
      </p:sp>
      <p:sp>
        <p:nvSpPr>
          <p:cNvPr id="5" name="TextBox 4"/>
          <p:cNvSpPr txBox="1"/>
          <p:nvPr/>
        </p:nvSpPr>
        <p:spPr>
          <a:xfrm>
            <a:off x="0" y="5334000"/>
            <a:ext cx="5041900" cy="830997"/>
          </a:xfrm>
          <a:prstGeom prst="rect">
            <a:avLst/>
          </a:prstGeom>
          <a:noFill/>
        </p:spPr>
        <p:txBody>
          <a:bodyPr wrap="square" rtlCol="0">
            <a:spAutoFit/>
          </a:bodyPr>
          <a:lstStyle/>
          <a:p>
            <a:r>
              <a:rPr lang="en-US" sz="1600" i="1" dirty="0" err="1" smtClean="0"/>
              <a:t>Seroka</a:t>
            </a:r>
            <a:r>
              <a:rPr lang="en-US" sz="1600" i="1" dirty="0" smtClean="0"/>
              <a:t>, Miles, </a:t>
            </a:r>
            <a:r>
              <a:rPr lang="en-US" sz="1600" i="1" dirty="0" err="1" smtClean="0"/>
              <a:t>Xu</a:t>
            </a:r>
            <a:r>
              <a:rPr lang="en-US" sz="1600" i="1" dirty="0" smtClean="0"/>
              <a:t>, </a:t>
            </a:r>
            <a:r>
              <a:rPr lang="en-US" sz="1600" i="1" dirty="0" err="1" smtClean="0"/>
              <a:t>Kohut</a:t>
            </a:r>
            <a:r>
              <a:rPr lang="en-US" sz="1600" i="1" dirty="0" smtClean="0"/>
              <a:t>, Schofield &amp; Glenn,</a:t>
            </a:r>
          </a:p>
          <a:p>
            <a:r>
              <a:rPr lang="en-US" sz="1600" i="1" dirty="0" smtClean="0"/>
              <a:t>Hurricane Irene Sensitivity to Stratified Coastal Ocean Cooling, Monthly Weather Review, 2016</a:t>
            </a:r>
            <a:endParaRPr lang="en-US" sz="1600" i="1" dirty="0"/>
          </a:p>
        </p:txBody>
      </p:sp>
      <p:sp>
        <p:nvSpPr>
          <p:cNvPr id="6" name="Oval 5"/>
          <p:cNvSpPr/>
          <p:nvPr/>
        </p:nvSpPr>
        <p:spPr>
          <a:xfrm>
            <a:off x="4445000" y="1892300"/>
            <a:ext cx="4699000" cy="1524000"/>
          </a:xfrm>
          <a:prstGeom prst="ellipse">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flipV="1">
            <a:off x="4457700" y="3263900"/>
            <a:ext cx="558800" cy="143510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1836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res.mdpi.com/jmse/jmse-06-00035/article_deploy/html/images/jmse-06-00035-g001.png">
            <a:extLst>
              <a:ext uri="{FF2B5EF4-FFF2-40B4-BE49-F238E27FC236}">
                <a16:creationId xmlns:a16="http://schemas.microsoft.com/office/drawing/2014/main" id="{C72A6167-FAF0-0145-B629-8CA393D4F85F}"/>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0" y="17044"/>
            <a:ext cx="9144000" cy="443620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86854EA-396E-3445-A6E7-9AEA0EA4E5A1}"/>
              </a:ext>
            </a:extLst>
          </p:cNvPr>
          <p:cNvSpPr txBox="1"/>
          <p:nvPr/>
        </p:nvSpPr>
        <p:spPr>
          <a:xfrm>
            <a:off x="106877" y="4453248"/>
            <a:ext cx="8573985" cy="923330"/>
          </a:xfrm>
          <a:prstGeom prst="rect">
            <a:avLst/>
          </a:prstGeom>
          <a:noFill/>
        </p:spPr>
        <p:txBody>
          <a:bodyPr wrap="square" rtlCol="0">
            <a:spAutoFit/>
          </a:bodyPr>
          <a:lstStyle/>
          <a:p>
            <a:pPr eaLnBrk="1" fontAlgn="auto" hangingPunct="1">
              <a:spcBef>
                <a:spcPts val="0"/>
              </a:spcBef>
              <a:spcAft>
                <a:spcPts val="0"/>
              </a:spcAft>
            </a:pPr>
            <a:r>
              <a:rPr lang="en-US" sz="1800" dirty="0">
                <a:solidFill>
                  <a:prstClr val="black"/>
                </a:solidFill>
                <a:latin typeface="Calibri" panose="020F0502020204030204"/>
                <a:ea typeface=""/>
                <a:cs typeface=""/>
              </a:rPr>
              <a:t>We use an implementation of the Advanced Circulation Model (ADCIRC) finite element unstructured mesh forced by winds from RUWRF. This mesh was designed originally for the Federal Emergency Management Agency (FEMA) Region II Coastal Surge Study.</a:t>
            </a:r>
          </a:p>
        </p:txBody>
      </p:sp>
      <p:sp>
        <p:nvSpPr>
          <p:cNvPr id="5" name="Rectangle 4">
            <a:extLst>
              <a:ext uri="{FF2B5EF4-FFF2-40B4-BE49-F238E27FC236}">
                <a16:creationId xmlns:a16="http://schemas.microsoft.com/office/drawing/2014/main" id="{941ACC2E-4A5E-2148-9A39-5E2902AB8AE3}"/>
              </a:ext>
            </a:extLst>
          </p:cNvPr>
          <p:cNvSpPr/>
          <p:nvPr/>
        </p:nvSpPr>
        <p:spPr>
          <a:xfrm>
            <a:off x="106877" y="5622529"/>
            <a:ext cx="9144000" cy="646331"/>
          </a:xfrm>
          <a:prstGeom prst="rect">
            <a:avLst/>
          </a:prstGeom>
        </p:spPr>
        <p:txBody>
          <a:bodyPr wrap="square">
            <a:spAutoFit/>
          </a:bodyPr>
          <a:lstStyle/>
          <a:p>
            <a:pPr eaLnBrk="1" fontAlgn="auto" hangingPunct="1">
              <a:spcBef>
                <a:spcPts val="0"/>
              </a:spcBef>
              <a:spcAft>
                <a:spcPts val="0"/>
              </a:spcAft>
            </a:pPr>
            <a:r>
              <a:rPr lang="en-US" sz="1800" i="1" dirty="0">
                <a:solidFill>
                  <a:prstClr val="black"/>
                </a:solidFill>
                <a:latin typeface="Calibri" panose="020F0502020204030204"/>
                <a:ea typeface=""/>
                <a:cs typeface=""/>
              </a:rPr>
              <a:t>Federal Emergency Management Agency (FEMA). Region II Coastal Storm Surge Project: Mesh Development; Federal Emergency Management Agency: Washington, DC, USA, 2014.</a:t>
            </a:r>
          </a:p>
        </p:txBody>
      </p:sp>
    </p:spTree>
    <p:extLst>
      <p:ext uri="{BB962C8B-B14F-4D97-AF65-F5344CB8AC3E}">
        <p14:creationId xmlns:p14="http://schemas.microsoft.com/office/powerpoint/2010/main" val="56138997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3FB98D3-35AA-2A49-8C6E-199D6AA282F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83881" y="130628"/>
            <a:ext cx="3099625" cy="3645725"/>
          </a:xfrm>
          <a:prstGeom prst="rect">
            <a:avLst/>
          </a:prstGeom>
        </p:spPr>
      </p:pic>
      <p:pic>
        <p:nvPicPr>
          <p:cNvPr id="7" name="Picture 6">
            <a:extLst>
              <a:ext uri="{FF2B5EF4-FFF2-40B4-BE49-F238E27FC236}">
                <a16:creationId xmlns:a16="http://schemas.microsoft.com/office/drawing/2014/main" id="{025FAD50-7AFF-2743-AD6F-15512169CF9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974724" y="130628"/>
            <a:ext cx="3099625" cy="3645725"/>
          </a:xfrm>
          <a:prstGeom prst="rect">
            <a:avLst/>
          </a:prstGeom>
        </p:spPr>
      </p:pic>
      <p:pic>
        <p:nvPicPr>
          <p:cNvPr id="9" name="Picture 8">
            <a:extLst>
              <a:ext uri="{FF2B5EF4-FFF2-40B4-BE49-F238E27FC236}">
                <a16:creationId xmlns:a16="http://schemas.microsoft.com/office/drawing/2014/main" id="{EC13B92D-C8CC-9246-A26B-F69CD0DAF48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544165" y="4048815"/>
            <a:ext cx="5986497" cy="2244936"/>
          </a:xfrm>
          <a:prstGeom prst="rect">
            <a:avLst/>
          </a:prstGeom>
        </p:spPr>
      </p:pic>
      <p:cxnSp>
        <p:nvCxnSpPr>
          <p:cNvPr id="11" name="Straight Arrow Connector 10">
            <a:extLst>
              <a:ext uri="{FF2B5EF4-FFF2-40B4-BE49-F238E27FC236}">
                <a16:creationId xmlns:a16="http://schemas.microsoft.com/office/drawing/2014/main" id="{2B4136E1-8B58-EC4A-BE35-3ED65D18FE1E}"/>
              </a:ext>
            </a:extLst>
          </p:cNvPr>
          <p:cNvCxnSpPr>
            <a:cxnSpLocks/>
          </p:cNvCxnSpPr>
          <p:nvPr/>
        </p:nvCxnSpPr>
        <p:spPr>
          <a:xfrm flipH="1" flipV="1">
            <a:off x="1875100" y="1527858"/>
            <a:ext cx="3242128" cy="2963119"/>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EEB034A8-B15C-D640-ADA6-3DAF85A48D91}"/>
              </a:ext>
            </a:extLst>
          </p:cNvPr>
          <p:cNvCxnSpPr>
            <a:cxnSpLocks/>
          </p:cNvCxnSpPr>
          <p:nvPr/>
        </p:nvCxnSpPr>
        <p:spPr>
          <a:xfrm flipV="1">
            <a:off x="5359078" y="1527858"/>
            <a:ext cx="965522" cy="3102015"/>
          </a:xfrm>
          <a:prstGeom prst="straightConnector1">
            <a:avLst/>
          </a:prstGeom>
          <a:ln w="254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BAB67484-F48B-2B4D-9808-34B3343F96F2}"/>
              </a:ext>
            </a:extLst>
          </p:cNvPr>
          <p:cNvSpPr txBox="1"/>
          <p:nvPr/>
        </p:nvSpPr>
        <p:spPr>
          <a:xfrm>
            <a:off x="5117228" y="415636"/>
            <a:ext cx="2541320" cy="307777"/>
          </a:xfrm>
          <a:prstGeom prst="rect">
            <a:avLst/>
          </a:prstGeom>
          <a:noFill/>
        </p:spPr>
        <p:txBody>
          <a:bodyPr wrap="square" rtlCol="0">
            <a:spAutoFit/>
          </a:bodyPr>
          <a:lstStyle/>
          <a:p>
            <a:pPr eaLnBrk="1" fontAlgn="auto" hangingPunct="1">
              <a:spcBef>
                <a:spcPts val="0"/>
              </a:spcBef>
              <a:spcAft>
                <a:spcPts val="0"/>
              </a:spcAft>
            </a:pPr>
            <a:r>
              <a:rPr lang="en-US" sz="1400" dirty="0">
                <a:solidFill>
                  <a:srgbClr val="4472C4"/>
                </a:solidFill>
                <a:latin typeface="Calibri" panose="020F0502020204030204"/>
                <a:ea typeface=""/>
                <a:cs typeface=""/>
              </a:rPr>
              <a:t>Maximum water level: Cold Run</a:t>
            </a:r>
          </a:p>
        </p:txBody>
      </p:sp>
      <p:sp>
        <p:nvSpPr>
          <p:cNvPr id="18" name="TextBox 17">
            <a:extLst>
              <a:ext uri="{FF2B5EF4-FFF2-40B4-BE49-F238E27FC236}">
                <a16:creationId xmlns:a16="http://schemas.microsoft.com/office/drawing/2014/main" id="{827D8DCE-4697-664E-8DA6-BF787FA0D470}"/>
              </a:ext>
            </a:extLst>
          </p:cNvPr>
          <p:cNvSpPr txBox="1"/>
          <p:nvPr/>
        </p:nvSpPr>
        <p:spPr>
          <a:xfrm>
            <a:off x="614510" y="415635"/>
            <a:ext cx="2648197" cy="307777"/>
          </a:xfrm>
          <a:prstGeom prst="rect">
            <a:avLst/>
          </a:prstGeom>
          <a:noFill/>
        </p:spPr>
        <p:txBody>
          <a:bodyPr wrap="square" rtlCol="0">
            <a:spAutoFit/>
          </a:bodyPr>
          <a:lstStyle/>
          <a:p>
            <a:pPr eaLnBrk="1" fontAlgn="auto" hangingPunct="1">
              <a:spcBef>
                <a:spcPts val="0"/>
              </a:spcBef>
              <a:spcAft>
                <a:spcPts val="0"/>
              </a:spcAft>
            </a:pPr>
            <a:r>
              <a:rPr lang="en-US" sz="1400" dirty="0">
                <a:solidFill>
                  <a:srgbClr val="FF0000"/>
                </a:solidFill>
                <a:latin typeface="Calibri" panose="020F0502020204030204"/>
                <a:ea typeface=""/>
                <a:cs typeface=""/>
              </a:rPr>
              <a:t>Maximum water level: Warm Run</a:t>
            </a:r>
          </a:p>
        </p:txBody>
      </p:sp>
      <p:sp>
        <p:nvSpPr>
          <p:cNvPr id="19" name="TextBox 18">
            <a:extLst>
              <a:ext uri="{FF2B5EF4-FFF2-40B4-BE49-F238E27FC236}">
                <a16:creationId xmlns:a16="http://schemas.microsoft.com/office/drawing/2014/main" id="{AEEA51C1-6310-EE4E-BAD3-8001D4773CC8}"/>
              </a:ext>
            </a:extLst>
          </p:cNvPr>
          <p:cNvSpPr txBox="1"/>
          <p:nvPr/>
        </p:nvSpPr>
        <p:spPr>
          <a:xfrm>
            <a:off x="614510" y="723412"/>
            <a:ext cx="929655" cy="369332"/>
          </a:xfrm>
          <a:prstGeom prst="rect">
            <a:avLst/>
          </a:prstGeom>
          <a:noFill/>
        </p:spPr>
        <p:txBody>
          <a:bodyPr wrap="square" rtlCol="0">
            <a:spAutoFit/>
          </a:bodyPr>
          <a:lstStyle/>
          <a:p>
            <a:pPr eaLnBrk="1" fontAlgn="auto" hangingPunct="1">
              <a:spcBef>
                <a:spcPts val="0"/>
              </a:spcBef>
              <a:spcAft>
                <a:spcPts val="0"/>
              </a:spcAft>
            </a:pPr>
            <a:r>
              <a:rPr lang="en-US" sz="1800" dirty="0">
                <a:solidFill>
                  <a:srgbClr val="FF0000"/>
                </a:solidFill>
                <a:latin typeface="Calibri" panose="020F0502020204030204"/>
                <a:ea typeface=""/>
                <a:cs typeface=""/>
              </a:rPr>
              <a:t>1.9 m</a:t>
            </a:r>
          </a:p>
        </p:txBody>
      </p:sp>
      <p:sp>
        <p:nvSpPr>
          <p:cNvPr id="20" name="TextBox 19">
            <a:extLst>
              <a:ext uri="{FF2B5EF4-FFF2-40B4-BE49-F238E27FC236}">
                <a16:creationId xmlns:a16="http://schemas.microsoft.com/office/drawing/2014/main" id="{DF798CA0-6A36-7A4F-A685-B68E3C7CFA78}"/>
              </a:ext>
            </a:extLst>
          </p:cNvPr>
          <p:cNvSpPr txBox="1"/>
          <p:nvPr/>
        </p:nvSpPr>
        <p:spPr>
          <a:xfrm>
            <a:off x="5117228" y="662840"/>
            <a:ext cx="929655" cy="369332"/>
          </a:xfrm>
          <a:prstGeom prst="rect">
            <a:avLst/>
          </a:prstGeom>
          <a:noFill/>
        </p:spPr>
        <p:txBody>
          <a:bodyPr wrap="square" rtlCol="0">
            <a:spAutoFit/>
          </a:bodyPr>
          <a:lstStyle/>
          <a:p>
            <a:pPr eaLnBrk="1" fontAlgn="auto" hangingPunct="1">
              <a:spcBef>
                <a:spcPts val="0"/>
              </a:spcBef>
              <a:spcAft>
                <a:spcPts val="0"/>
              </a:spcAft>
            </a:pPr>
            <a:r>
              <a:rPr lang="en-US" sz="1800" dirty="0">
                <a:solidFill>
                  <a:srgbClr val="4472C4"/>
                </a:solidFill>
                <a:latin typeface="Calibri" panose="020F0502020204030204"/>
                <a:ea typeface=""/>
                <a:cs typeface=""/>
              </a:rPr>
              <a:t>1.4 m</a:t>
            </a:r>
          </a:p>
        </p:txBody>
      </p:sp>
    </p:spTree>
    <p:extLst>
      <p:ext uri="{BB962C8B-B14F-4D97-AF65-F5344CB8AC3E}">
        <p14:creationId xmlns:p14="http://schemas.microsoft.com/office/powerpoint/2010/main" val="213000475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296266" y="260429"/>
            <a:ext cx="5474357" cy="64471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6283" y="623548"/>
            <a:ext cx="2341170" cy="2756259"/>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64106" y="3738623"/>
            <a:ext cx="2295667" cy="2702687"/>
          </a:xfrm>
          <a:prstGeom prst="rect">
            <a:avLst/>
          </a:prstGeom>
        </p:spPr>
      </p:pic>
    </p:spTree>
    <p:extLst>
      <p:ext uri="{BB962C8B-B14F-4D97-AF65-F5344CB8AC3E}">
        <p14:creationId xmlns:p14="http://schemas.microsoft.com/office/powerpoint/2010/main" val="43755540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3" descr="Macintosh HD:Users:new_user:Desktop:irenenew.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5494338" cy="370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10" name="Picture 4" descr="Macintosh HD:Users:new_user:Desktop:sandy1029c_clouds.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57600" y="2590800"/>
            <a:ext cx="5486400" cy="3649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11" name="TextBox 5"/>
          <p:cNvSpPr txBox="1">
            <a:spLocks noChangeArrowheads="1"/>
          </p:cNvSpPr>
          <p:nvPr/>
        </p:nvSpPr>
        <p:spPr bwMode="auto">
          <a:xfrm>
            <a:off x="5657234" y="38122"/>
            <a:ext cx="3179762"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en-US" b="1" dirty="0" smtClean="0">
                <a:solidFill>
                  <a:srgbClr val="FF0000"/>
                </a:solidFill>
              </a:rPr>
              <a:t>Irene Essential Ocean Process</a:t>
            </a:r>
            <a:endParaRPr lang="en-US" dirty="0">
              <a:solidFill>
                <a:srgbClr val="FF0000"/>
              </a:solidFill>
            </a:endParaRPr>
          </a:p>
          <a:p>
            <a:pPr algn="ctr" defTabSz="457200" fontAlgn="auto">
              <a:spcBef>
                <a:spcPts val="0"/>
              </a:spcBef>
              <a:spcAft>
                <a:spcPts val="0"/>
              </a:spcAft>
            </a:pPr>
            <a:endParaRPr lang="en-US" sz="800" dirty="0">
              <a:solidFill>
                <a:srgbClr val="000000"/>
              </a:solidFill>
            </a:endParaRPr>
          </a:p>
        </p:txBody>
      </p:sp>
      <p:sp>
        <p:nvSpPr>
          <p:cNvPr id="17412" name="TextBox 6"/>
          <p:cNvSpPr txBox="1">
            <a:spLocks noChangeArrowheads="1"/>
          </p:cNvSpPr>
          <p:nvPr/>
        </p:nvSpPr>
        <p:spPr bwMode="auto">
          <a:xfrm>
            <a:off x="0" y="3733800"/>
            <a:ext cx="3810000" cy="25545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en-US" b="1" dirty="0">
                <a:solidFill>
                  <a:prstClr val="black"/>
                </a:solidFill>
              </a:rPr>
              <a:t>Hurricane Sandy</a:t>
            </a:r>
          </a:p>
          <a:p>
            <a:pPr algn="ctr" defTabSz="457200" fontAlgn="auto">
              <a:spcBef>
                <a:spcPts val="0"/>
              </a:spcBef>
              <a:spcAft>
                <a:spcPts val="0"/>
              </a:spcAft>
            </a:pPr>
            <a:r>
              <a:rPr lang="en-US" dirty="0">
                <a:solidFill>
                  <a:srgbClr val="000000"/>
                </a:solidFill>
              </a:rPr>
              <a:t>October 29, 2012</a:t>
            </a:r>
          </a:p>
          <a:p>
            <a:pPr algn="ctr" defTabSz="457200" fontAlgn="auto">
              <a:spcBef>
                <a:spcPts val="0"/>
              </a:spcBef>
              <a:spcAft>
                <a:spcPts val="0"/>
              </a:spcAft>
            </a:pPr>
            <a:endParaRPr lang="en-US" sz="800" dirty="0">
              <a:solidFill>
                <a:srgbClr val="000000"/>
              </a:solidFill>
            </a:endParaRPr>
          </a:p>
          <a:p>
            <a:pPr algn="ctr" defTabSz="457200" fontAlgn="auto">
              <a:spcBef>
                <a:spcPts val="0"/>
              </a:spcBef>
              <a:spcAft>
                <a:spcPts val="0"/>
              </a:spcAft>
            </a:pPr>
            <a:r>
              <a:rPr lang="en-US" dirty="0">
                <a:solidFill>
                  <a:srgbClr val="000000"/>
                </a:solidFill>
              </a:rPr>
              <a:t>NOAA/NHC Damage: </a:t>
            </a:r>
          </a:p>
          <a:p>
            <a:pPr algn="ctr" defTabSz="457200" fontAlgn="auto">
              <a:spcBef>
                <a:spcPts val="0"/>
              </a:spcBef>
              <a:spcAft>
                <a:spcPts val="0"/>
              </a:spcAft>
            </a:pPr>
            <a:r>
              <a:rPr lang="en-US" dirty="0" smtClean="0">
                <a:solidFill>
                  <a:srgbClr val="000000"/>
                </a:solidFill>
              </a:rPr>
              <a:t> </a:t>
            </a:r>
            <a:r>
              <a:rPr lang="en-US" dirty="0">
                <a:solidFill>
                  <a:srgbClr val="000000"/>
                </a:solidFill>
              </a:rPr>
              <a:t>&gt;$</a:t>
            </a:r>
            <a:r>
              <a:rPr lang="en-US" dirty="0" smtClean="0">
                <a:solidFill>
                  <a:srgbClr val="000000"/>
                </a:solidFill>
              </a:rPr>
              <a:t>68 </a:t>
            </a:r>
            <a:r>
              <a:rPr lang="en-US" dirty="0">
                <a:solidFill>
                  <a:srgbClr val="000000"/>
                </a:solidFill>
              </a:rPr>
              <a:t>Billion.</a:t>
            </a:r>
          </a:p>
          <a:p>
            <a:pPr algn="ctr" defTabSz="457200" fontAlgn="auto">
              <a:spcBef>
                <a:spcPts val="0"/>
              </a:spcBef>
              <a:spcAft>
                <a:spcPts val="0"/>
              </a:spcAft>
            </a:pPr>
            <a:endParaRPr lang="en-US" sz="800" dirty="0">
              <a:solidFill>
                <a:srgbClr val="000000"/>
              </a:solidFill>
            </a:endParaRPr>
          </a:p>
          <a:p>
            <a:pPr algn="ctr" defTabSz="457200" fontAlgn="auto">
              <a:spcBef>
                <a:spcPts val="0"/>
              </a:spcBef>
              <a:spcAft>
                <a:spcPts val="0"/>
              </a:spcAft>
            </a:pPr>
            <a:r>
              <a:rPr lang="en-US" dirty="0">
                <a:solidFill>
                  <a:srgbClr val="000000"/>
                </a:solidFill>
              </a:rPr>
              <a:t>Track </a:t>
            </a:r>
            <a:r>
              <a:rPr lang="en-US" dirty="0" smtClean="0">
                <a:solidFill>
                  <a:srgbClr val="000000"/>
                </a:solidFill>
              </a:rPr>
              <a:t>Accurate;</a:t>
            </a:r>
            <a:endParaRPr lang="en-US" dirty="0">
              <a:solidFill>
                <a:srgbClr val="000000"/>
              </a:solidFill>
            </a:endParaRPr>
          </a:p>
          <a:p>
            <a:pPr algn="ctr" defTabSz="457200" fontAlgn="auto">
              <a:spcBef>
                <a:spcPts val="0"/>
              </a:spcBef>
              <a:spcAft>
                <a:spcPts val="0"/>
              </a:spcAft>
            </a:pPr>
            <a:r>
              <a:rPr lang="en-US" dirty="0" smtClean="0">
                <a:solidFill>
                  <a:srgbClr val="000000"/>
                </a:solidFill>
              </a:rPr>
              <a:t>Surge </a:t>
            </a:r>
            <a:r>
              <a:rPr lang="en-US" dirty="0">
                <a:solidFill>
                  <a:srgbClr val="000000"/>
                </a:solidFill>
              </a:rPr>
              <a:t>Under-predicted.</a:t>
            </a:r>
          </a:p>
        </p:txBody>
      </p:sp>
      <p:sp>
        <p:nvSpPr>
          <p:cNvPr id="17413" name="Left Arrow 4"/>
          <p:cNvSpPr>
            <a:spLocks noChangeArrowheads="1"/>
          </p:cNvSpPr>
          <p:nvPr/>
        </p:nvSpPr>
        <p:spPr bwMode="auto">
          <a:xfrm>
            <a:off x="5486400" y="152400"/>
            <a:ext cx="457200" cy="533400"/>
          </a:xfrm>
          <a:prstGeom prst="leftArrow">
            <a:avLst>
              <a:gd name="adj1" fmla="val 50000"/>
              <a:gd name="adj2" fmla="val 50000"/>
            </a:avLst>
          </a:prstGeom>
          <a:solidFill>
            <a:schemeClr val="accent1"/>
          </a:solidFill>
          <a:ln w="9525">
            <a:solidFill>
              <a:schemeClr val="tx1"/>
            </a:solidFill>
            <a:round/>
            <a:headEnd/>
            <a:tailEnd/>
          </a:ln>
        </p:spPr>
        <p:txBody>
          <a:bodyPr/>
          <a:lstStyle/>
          <a:p>
            <a:pPr defTabSz="457200" fontAlgn="auto">
              <a:spcBef>
                <a:spcPts val="0"/>
              </a:spcBef>
              <a:spcAft>
                <a:spcPts val="0"/>
              </a:spcAft>
            </a:pPr>
            <a:endParaRPr lang="en-US">
              <a:solidFill>
                <a:srgbClr val="000000"/>
              </a:solidFill>
              <a:latin typeface="Calibri"/>
            </a:endParaRPr>
          </a:p>
        </p:txBody>
      </p:sp>
      <p:sp>
        <p:nvSpPr>
          <p:cNvPr id="17414" name="Left Arrow 9"/>
          <p:cNvSpPr>
            <a:spLocks noChangeArrowheads="1"/>
          </p:cNvSpPr>
          <p:nvPr/>
        </p:nvSpPr>
        <p:spPr bwMode="auto">
          <a:xfrm flipH="1">
            <a:off x="3200400" y="3886200"/>
            <a:ext cx="457200" cy="533400"/>
          </a:xfrm>
          <a:prstGeom prst="leftArrow">
            <a:avLst>
              <a:gd name="adj1" fmla="val 50000"/>
              <a:gd name="adj2" fmla="val 50000"/>
            </a:avLst>
          </a:prstGeom>
          <a:solidFill>
            <a:schemeClr val="accent1"/>
          </a:solidFill>
          <a:ln w="9525">
            <a:solidFill>
              <a:schemeClr val="tx1"/>
            </a:solidFill>
            <a:round/>
            <a:headEnd/>
            <a:tailEnd/>
          </a:ln>
        </p:spPr>
        <p:txBody>
          <a:bodyPr/>
          <a:lstStyle/>
          <a:p>
            <a:pPr defTabSz="457200" fontAlgn="auto">
              <a:spcBef>
                <a:spcPts val="0"/>
              </a:spcBef>
              <a:spcAft>
                <a:spcPts val="0"/>
              </a:spcAft>
            </a:pPr>
            <a:endParaRPr lang="en-US">
              <a:solidFill>
                <a:srgbClr val="000000"/>
              </a:solidFill>
              <a:latin typeface="Calibri"/>
            </a:endParaRPr>
          </a:p>
        </p:txBody>
      </p:sp>
      <p:sp>
        <p:nvSpPr>
          <p:cNvPr id="9" name="TextBox 8"/>
          <p:cNvSpPr txBox="1"/>
          <p:nvPr/>
        </p:nvSpPr>
        <p:spPr>
          <a:xfrm>
            <a:off x="3657600" y="1676350"/>
            <a:ext cx="1816100" cy="923330"/>
          </a:xfrm>
          <a:prstGeom prst="rect">
            <a:avLst/>
          </a:prstGeom>
          <a:solidFill>
            <a:srgbClr val="C4BD97">
              <a:alpha val="50000"/>
            </a:srgbClr>
          </a:solidFill>
        </p:spPr>
        <p:txBody>
          <a:bodyPr wrap="square" rtlCol="0">
            <a:spAutoFit/>
          </a:bodyPr>
          <a:lstStyle/>
          <a:p>
            <a:pPr defTabSz="457200" eaLnBrk="1" fontAlgn="auto" hangingPunct="1">
              <a:spcBef>
                <a:spcPts val="0"/>
              </a:spcBef>
              <a:spcAft>
                <a:spcPts val="0"/>
              </a:spcAft>
            </a:pPr>
            <a:r>
              <a:rPr lang="en-US" sz="1800" dirty="0" smtClean="0">
                <a:solidFill>
                  <a:prstClr val="white"/>
                </a:solidFill>
                <a:latin typeface="Calibri"/>
                <a:ea typeface="+mn-ea"/>
                <a:cs typeface="+mn-cs"/>
              </a:rPr>
              <a:t>Glenn et al. 2016 </a:t>
            </a:r>
            <a:r>
              <a:rPr lang="en-US" sz="1800" i="1" dirty="0">
                <a:solidFill>
                  <a:prstClr val="white"/>
                </a:solidFill>
                <a:latin typeface="Calibri"/>
                <a:ea typeface="+mn-ea"/>
                <a:cs typeface="+mn-cs"/>
              </a:rPr>
              <a:t>N</a:t>
            </a:r>
            <a:r>
              <a:rPr lang="en-US" sz="1800" i="1" dirty="0" smtClean="0">
                <a:solidFill>
                  <a:prstClr val="white"/>
                </a:solidFill>
                <a:latin typeface="Calibri"/>
                <a:ea typeface="+mn-ea"/>
                <a:cs typeface="+mn-cs"/>
              </a:rPr>
              <a:t>ature Communications</a:t>
            </a:r>
            <a:r>
              <a:rPr lang="en-US" sz="1800" dirty="0" smtClean="0">
                <a:solidFill>
                  <a:prstClr val="white"/>
                </a:solidFill>
                <a:latin typeface="Calibri"/>
                <a:ea typeface="+mn-ea"/>
                <a:cs typeface="+mn-cs"/>
              </a:rPr>
              <a:t> </a:t>
            </a:r>
          </a:p>
        </p:txBody>
      </p:sp>
      <p:sp>
        <p:nvSpPr>
          <p:cNvPr id="10" name="TextBox 9"/>
          <p:cNvSpPr txBox="1"/>
          <p:nvPr/>
        </p:nvSpPr>
        <p:spPr>
          <a:xfrm>
            <a:off x="3657600" y="5593844"/>
            <a:ext cx="3657600" cy="646331"/>
          </a:xfrm>
          <a:prstGeom prst="rect">
            <a:avLst/>
          </a:prstGeom>
          <a:solidFill>
            <a:srgbClr val="C4BD97">
              <a:alpha val="67000"/>
            </a:srgbClr>
          </a:solidFill>
        </p:spPr>
        <p:txBody>
          <a:bodyPr wrap="square" rtlCol="0">
            <a:spAutoFit/>
          </a:bodyPr>
          <a:lstStyle/>
          <a:p>
            <a:pPr defTabSz="457200" eaLnBrk="1" fontAlgn="auto" hangingPunct="1">
              <a:spcBef>
                <a:spcPts val="0"/>
              </a:spcBef>
              <a:spcAft>
                <a:spcPts val="0"/>
              </a:spcAft>
            </a:pPr>
            <a:r>
              <a:rPr lang="en-US" sz="1800" dirty="0" smtClean="0">
                <a:solidFill>
                  <a:prstClr val="white"/>
                </a:solidFill>
                <a:latin typeface="Calibri"/>
                <a:ea typeface="+mn-ea"/>
                <a:cs typeface="+mn-cs"/>
              </a:rPr>
              <a:t>Georgas et al., 2014,  </a:t>
            </a:r>
            <a:r>
              <a:rPr lang="en-US" sz="1800" i="1" dirty="0" smtClean="0">
                <a:solidFill>
                  <a:prstClr val="white"/>
                </a:solidFill>
                <a:latin typeface="Calibri"/>
                <a:ea typeface="+mn-ea"/>
                <a:cs typeface="+mn-cs"/>
              </a:rPr>
              <a:t>J. of </a:t>
            </a:r>
            <a:r>
              <a:rPr lang="en-US" sz="1800" i="1" dirty="0" err="1" smtClean="0">
                <a:solidFill>
                  <a:prstClr val="white"/>
                </a:solidFill>
                <a:latin typeface="Calibri"/>
                <a:ea typeface="+mn-ea"/>
                <a:cs typeface="+mn-cs"/>
              </a:rPr>
              <a:t>Extr</a:t>
            </a:r>
            <a:r>
              <a:rPr lang="en-US" sz="1800" i="1" dirty="0" smtClean="0">
                <a:solidFill>
                  <a:prstClr val="white"/>
                </a:solidFill>
                <a:latin typeface="Calibri"/>
                <a:ea typeface="+mn-ea"/>
                <a:cs typeface="+mn-cs"/>
              </a:rPr>
              <a:t>. Even.</a:t>
            </a:r>
            <a:r>
              <a:rPr lang="en-US" sz="1800" dirty="0" smtClean="0">
                <a:solidFill>
                  <a:prstClr val="white"/>
                </a:solidFill>
                <a:latin typeface="Calibri"/>
                <a:ea typeface="+mn-ea"/>
                <a:cs typeface="+mn-cs"/>
              </a:rPr>
              <a:t> </a:t>
            </a:r>
            <a:endParaRPr lang="en-US" sz="800" dirty="0">
              <a:solidFill>
                <a:prstClr val="white"/>
              </a:solidFill>
              <a:latin typeface="Calibri"/>
              <a:ea typeface="+mn-ea"/>
              <a:cs typeface="+mn-cs"/>
            </a:endParaRPr>
          </a:p>
          <a:p>
            <a:pPr defTabSz="457200" eaLnBrk="1" fontAlgn="auto" hangingPunct="1">
              <a:spcBef>
                <a:spcPts val="0"/>
              </a:spcBef>
              <a:spcAft>
                <a:spcPts val="0"/>
              </a:spcAft>
            </a:pPr>
            <a:r>
              <a:rPr lang="en-US" sz="1800" dirty="0" err="1" smtClean="0">
                <a:solidFill>
                  <a:prstClr val="white"/>
                </a:solidFill>
                <a:latin typeface="Calibri"/>
                <a:ea typeface="+mn-ea"/>
                <a:cs typeface="+mn-cs"/>
              </a:rPr>
              <a:t>Colle</a:t>
            </a:r>
            <a:r>
              <a:rPr lang="en-US" sz="1800" dirty="0" smtClean="0">
                <a:solidFill>
                  <a:prstClr val="white"/>
                </a:solidFill>
                <a:latin typeface="Calibri"/>
                <a:ea typeface="+mn-ea"/>
                <a:cs typeface="+mn-cs"/>
              </a:rPr>
              <a:t> et al., 2015, </a:t>
            </a:r>
            <a:r>
              <a:rPr lang="en-US" sz="1800" i="1" dirty="0" smtClean="0">
                <a:solidFill>
                  <a:prstClr val="white"/>
                </a:solidFill>
                <a:latin typeface="Calibri"/>
                <a:ea typeface="+mn-ea"/>
                <a:cs typeface="+mn-cs"/>
              </a:rPr>
              <a:t>J. Mar. Sci. &amp; Engr.</a:t>
            </a:r>
          </a:p>
        </p:txBody>
      </p:sp>
      <p:grpSp>
        <p:nvGrpSpPr>
          <p:cNvPr id="11" name="Group 10"/>
          <p:cNvGrpSpPr/>
          <p:nvPr/>
        </p:nvGrpSpPr>
        <p:grpSpPr>
          <a:xfrm>
            <a:off x="-11615" y="6234591"/>
            <a:ext cx="9155615" cy="628440"/>
            <a:chOff x="-11615" y="6234591"/>
            <a:chExt cx="9155615" cy="628440"/>
          </a:xfrm>
        </p:grpSpPr>
        <p:sp>
          <p:nvSpPr>
            <p:cNvPr id="12" name="Rectangle 11"/>
            <p:cNvSpPr/>
            <p:nvPr/>
          </p:nvSpPr>
          <p:spPr>
            <a:xfrm>
              <a:off x="5398368" y="6234591"/>
              <a:ext cx="3745632" cy="623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777121" y="6243911"/>
              <a:ext cx="2939989" cy="614089"/>
            </a:xfrm>
            <a:prstGeom prst="rect">
              <a:avLst/>
            </a:prstGeom>
          </p:spPr>
        </p:pic>
        <p:pic>
          <p:nvPicPr>
            <p:cNvPr id="14" name="Picture 13"/>
            <p:cNvPicPr>
              <a:picLocks noChangeAspect="1"/>
            </p:cNvPicPr>
            <p:nvPr/>
          </p:nvPicPr>
          <p:blipFill rotWithShape="1">
            <a:blip r:embed="rId5" cstate="print">
              <a:extLst>
                <a:ext uri="{28A0092B-C50C-407E-A947-70E740481C1C}">
                  <a14:useLocalDpi xmlns:a14="http://schemas.microsoft.com/office/drawing/2010/main"/>
                </a:ext>
              </a:extLst>
            </a:blip>
            <a:srcRect l="-1"/>
            <a:stretch/>
          </p:blipFill>
          <p:spPr>
            <a:xfrm>
              <a:off x="-11615" y="6247440"/>
              <a:ext cx="5409983" cy="615591"/>
            </a:xfrm>
            <a:prstGeom prst="rect">
              <a:avLst/>
            </a:prstGeom>
          </p:spPr>
        </p:pic>
        <p:pic>
          <p:nvPicPr>
            <p:cNvPr id="15" name="Picture 14"/>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668248" y="6261566"/>
              <a:ext cx="540613" cy="557002"/>
            </a:xfrm>
            <a:prstGeom prst="rect">
              <a:avLst/>
            </a:prstGeom>
          </p:spPr>
        </p:pic>
      </p:grpSp>
      <p:sp>
        <p:nvSpPr>
          <p:cNvPr id="2" name="TextBox 1"/>
          <p:cNvSpPr txBox="1"/>
          <p:nvPr/>
        </p:nvSpPr>
        <p:spPr>
          <a:xfrm>
            <a:off x="5562600" y="968281"/>
            <a:ext cx="3589338" cy="1569660"/>
          </a:xfrm>
          <a:prstGeom prst="rect">
            <a:avLst/>
          </a:prstGeom>
          <a:noFill/>
        </p:spPr>
        <p:txBody>
          <a:bodyPr wrap="square" rtlCol="0">
            <a:spAutoFit/>
          </a:bodyPr>
          <a:lstStyle/>
          <a:p>
            <a:r>
              <a:rPr lang="en-US" dirty="0" smtClean="0">
                <a:solidFill>
                  <a:srgbClr val="FF0000"/>
                </a:solidFill>
              </a:rPr>
              <a:t>Ahead </a:t>
            </a:r>
            <a:r>
              <a:rPr lang="en-US" smtClean="0">
                <a:solidFill>
                  <a:srgbClr val="FF0000"/>
                </a:solidFill>
              </a:rPr>
              <a:t>of eye cooling also </a:t>
            </a:r>
            <a:r>
              <a:rPr lang="en-US" dirty="0" smtClean="0">
                <a:solidFill>
                  <a:srgbClr val="FF0000"/>
                </a:solidFill>
              </a:rPr>
              <a:t>observed in:</a:t>
            </a:r>
          </a:p>
          <a:p>
            <a:pPr marL="342900" indent="-342900">
              <a:buFont typeface="Arial" charset="0"/>
              <a:buChar char="•"/>
            </a:pPr>
            <a:r>
              <a:rPr lang="en-US" dirty="0" smtClean="0">
                <a:solidFill>
                  <a:srgbClr val="FF0000"/>
                </a:solidFill>
              </a:rPr>
              <a:t>10 MAB Hurricanes</a:t>
            </a:r>
          </a:p>
          <a:p>
            <a:pPr marL="342900" indent="-342900">
              <a:buFont typeface="Arial" charset="0"/>
              <a:buChar char="•"/>
            </a:pPr>
            <a:r>
              <a:rPr lang="en-US" dirty="0" smtClean="0">
                <a:solidFill>
                  <a:srgbClr val="FF0000"/>
                </a:solidFill>
              </a:rPr>
              <a:t>1 Yellow Sea Typhoon</a:t>
            </a:r>
            <a:endParaRPr lang="en-US" dirty="0">
              <a:solidFill>
                <a:srgbClr val="FF0000"/>
              </a:solidFill>
            </a:endParaRPr>
          </a:p>
        </p:txBody>
      </p:sp>
    </p:spTree>
    <p:extLst>
      <p:ext uri="{BB962C8B-B14F-4D97-AF65-F5344CB8AC3E}">
        <p14:creationId xmlns:p14="http://schemas.microsoft.com/office/powerpoint/2010/main" val="166060849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1" descr="sandy1028b_radar.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0" name="TextBox 2"/>
          <p:cNvSpPr txBox="1">
            <a:spLocks noChangeArrowheads="1"/>
          </p:cNvSpPr>
          <p:nvPr/>
        </p:nvSpPr>
        <p:spPr bwMode="auto">
          <a:xfrm>
            <a:off x="1295400" y="5638800"/>
            <a:ext cx="6629400" cy="492125"/>
          </a:xfrm>
          <a:prstGeom prst="rect">
            <a:avLst/>
          </a:prstGeom>
          <a:solidFill>
            <a:schemeClr val="tx1">
              <a:alpha val="5686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x-none" sz="2600" b="1">
                <a:solidFill>
                  <a:srgbClr val="FFFF00"/>
                </a:solidFill>
                <a:latin typeface="Times New Roman" charset="0"/>
              </a:rPr>
              <a:t>Superstorm Sandy: 1 Day Before Landfall</a:t>
            </a:r>
          </a:p>
        </p:txBody>
      </p:sp>
      <p:pic>
        <p:nvPicPr>
          <p:cNvPr id="37891" name="Picture 4" descr="Thesis_fig_glider.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4673600" y="0"/>
            <a:ext cx="4470400" cy="144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a:cxnSpLocks noChangeShapeType="1"/>
          </p:cNvCxnSpPr>
          <p:nvPr/>
        </p:nvCxnSpPr>
        <p:spPr bwMode="auto">
          <a:xfrm flipH="1" flipV="1">
            <a:off x="6248400" y="76200"/>
            <a:ext cx="8021" cy="1239253"/>
          </a:xfrm>
          <a:prstGeom prst="line">
            <a:avLst/>
          </a:prstGeom>
          <a:noFill/>
          <a:ln w="25400">
            <a:solidFill>
              <a:srgbClr val="FF00FF"/>
            </a:solidFill>
            <a:prstDash val="dash"/>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grpSp>
        <p:nvGrpSpPr>
          <p:cNvPr id="10" name="Group 9">
            <a:extLst>
              <a:ext uri="{FF2B5EF4-FFF2-40B4-BE49-F238E27FC236}">
                <a16:creationId xmlns:a16="http://schemas.microsoft.com/office/drawing/2014/main" id="{51197A5B-6434-CF48-8DF3-215B70289914}"/>
              </a:ext>
            </a:extLst>
          </p:cNvPr>
          <p:cNvGrpSpPr/>
          <p:nvPr/>
        </p:nvGrpSpPr>
        <p:grpSpPr>
          <a:xfrm>
            <a:off x="-11615" y="6234591"/>
            <a:ext cx="9155615" cy="628440"/>
            <a:chOff x="-11615" y="6234591"/>
            <a:chExt cx="9155615" cy="628440"/>
          </a:xfrm>
        </p:grpSpPr>
        <p:sp>
          <p:nvSpPr>
            <p:cNvPr id="11" name="Rectangle 10">
              <a:extLst>
                <a:ext uri="{FF2B5EF4-FFF2-40B4-BE49-F238E27FC236}">
                  <a16:creationId xmlns:a16="http://schemas.microsoft.com/office/drawing/2014/main" id="{47B882D8-8710-E547-9075-AC3B01279628}"/>
                </a:ext>
              </a:extLst>
            </p:cNvPr>
            <p:cNvSpPr/>
            <p:nvPr/>
          </p:nvSpPr>
          <p:spPr>
            <a:xfrm>
              <a:off x="5398368" y="6234591"/>
              <a:ext cx="3745632" cy="623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pic>
          <p:nvPicPr>
            <p:cNvPr id="12" name="Picture 11">
              <a:extLst>
                <a:ext uri="{FF2B5EF4-FFF2-40B4-BE49-F238E27FC236}">
                  <a16:creationId xmlns:a16="http://schemas.microsoft.com/office/drawing/2014/main" id="{D23AA2C5-2853-354E-AAC5-B9D2CCC2A20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777121" y="6243911"/>
              <a:ext cx="2939989" cy="614089"/>
            </a:xfrm>
            <a:prstGeom prst="rect">
              <a:avLst/>
            </a:prstGeom>
          </p:spPr>
        </p:pic>
        <p:pic>
          <p:nvPicPr>
            <p:cNvPr id="13" name="Picture 12">
              <a:extLst>
                <a:ext uri="{FF2B5EF4-FFF2-40B4-BE49-F238E27FC236}">
                  <a16:creationId xmlns:a16="http://schemas.microsoft.com/office/drawing/2014/main" id="{F7AEBFB5-1B05-6A49-A655-063A6561554F}"/>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1"/>
            <a:stretch/>
          </p:blipFill>
          <p:spPr>
            <a:xfrm>
              <a:off x="-11615" y="6247440"/>
              <a:ext cx="5409983" cy="615591"/>
            </a:xfrm>
            <a:prstGeom prst="rect">
              <a:avLst/>
            </a:prstGeom>
          </p:spPr>
        </p:pic>
        <p:pic>
          <p:nvPicPr>
            <p:cNvPr id="14" name="Picture 13">
              <a:extLst>
                <a:ext uri="{FF2B5EF4-FFF2-40B4-BE49-F238E27FC236}">
                  <a16:creationId xmlns:a16="http://schemas.microsoft.com/office/drawing/2014/main" id="{59AFA0A3-2A41-3647-85F3-B8DB94137130}"/>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668248" y="6261566"/>
              <a:ext cx="540613" cy="557002"/>
            </a:xfrm>
            <a:prstGeom prst="rect">
              <a:avLst/>
            </a:prstGeom>
          </p:spPr>
        </p:pic>
      </p:grpSp>
      <p:pic>
        <p:nvPicPr>
          <p:cNvPr id="15" name="Picture 3" descr="Rutgers Glider Sandy sm.jpg">
            <a:extLst>
              <a:ext uri="{FF2B5EF4-FFF2-40B4-BE49-F238E27FC236}">
                <a16:creationId xmlns:a16="http://schemas.microsoft.com/office/drawing/2014/main" id="{C7CF67D7-E737-9246-92A7-520FCC80FDD1}"/>
              </a:ext>
            </a:extLst>
          </p:cNvPr>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bwMode="auto">
          <a:xfrm>
            <a:off x="5354926" y="2297924"/>
            <a:ext cx="3651884" cy="2738913"/>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18" descr="Logo_button.jpg">
            <a:extLst>
              <a:ext uri="{FF2B5EF4-FFF2-40B4-BE49-F238E27FC236}">
                <a16:creationId xmlns:a16="http://schemas.microsoft.com/office/drawing/2014/main" id="{E19C58C8-029D-2347-8F45-D02EE0FFE2B5}"/>
              </a:ext>
            </a:extLst>
          </p:cNvPr>
          <p:cNvPicPr>
            <a:picLocks noChangeAspect="1"/>
          </p:cNvPicPr>
          <p:nvPr/>
        </p:nvPicPr>
        <p:blipFill>
          <a:blip r:embed="rId8" cstate="print">
            <a:extLst>
              <a:ext uri="{28A0092B-C50C-407E-A947-70E740481C1C}">
                <a14:useLocalDpi xmlns:a14="http://schemas.microsoft.com/office/drawing/2010/main"/>
              </a:ext>
            </a:extLst>
          </a:blip>
          <a:srcRect/>
          <a:stretch>
            <a:fillRect/>
          </a:stretch>
        </p:blipFill>
        <p:spPr bwMode="auto">
          <a:xfrm>
            <a:off x="7983940" y="2297924"/>
            <a:ext cx="1022870" cy="1022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005727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890D7892-F758-8F4F-9779-3DFF0944C522}"/>
              </a:ext>
            </a:extLst>
          </p:cNvPr>
          <p:cNvSpPr txBox="1"/>
          <p:nvPr/>
        </p:nvSpPr>
        <p:spPr>
          <a:xfrm>
            <a:off x="2" y="22451"/>
            <a:ext cx="4765071" cy="830997"/>
          </a:xfrm>
          <a:prstGeom prst="rect">
            <a:avLst/>
          </a:prstGeom>
          <a:noFill/>
        </p:spPr>
        <p:txBody>
          <a:bodyPr wrap="square" rtlCol="0">
            <a:spAutoFit/>
          </a:bodyPr>
          <a:lstStyle/>
          <a:p>
            <a:pPr algn="ctr" eaLnBrk="1" fontAlgn="auto" hangingPunct="1">
              <a:spcBef>
                <a:spcPts val="0"/>
              </a:spcBef>
              <a:spcAft>
                <a:spcPts val="0"/>
              </a:spcAft>
            </a:pPr>
            <a:r>
              <a:rPr lang="en-US" b="1" dirty="0">
                <a:solidFill>
                  <a:prstClr val="black"/>
                </a:solidFill>
                <a:latin typeface="Calibri" panose="020F0502020204030204" pitchFamily="34" charset="0"/>
                <a:ea typeface=""/>
                <a:cs typeface="Calibri" panose="020F0502020204030204" pitchFamily="34" charset="0"/>
              </a:rPr>
              <a:t>Average Track Errors: </a:t>
            </a:r>
          </a:p>
          <a:p>
            <a:pPr algn="ctr" eaLnBrk="1" fontAlgn="auto" hangingPunct="1">
              <a:spcBef>
                <a:spcPts val="0"/>
              </a:spcBef>
              <a:spcAft>
                <a:spcPts val="0"/>
              </a:spcAft>
            </a:pPr>
            <a:r>
              <a:rPr lang="en-US" b="1" dirty="0">
                <a:solidFill>
                  <a:prstClr val="black"/>
                </a:solidFill>
                <a:latin typeface="Calibri" panose="020F0502020204030204" pitchFamily="34" charset="0"/>
                <a:ea typeface=""/>
                <a:cs typeface="Calibri" panose="020F0502020204030204" pitchFamily="34" charset="0"/>
              </a:rPr>
              <a:t>Atlantic Basin</a:t>
            </a:r>
          </a:p>
        </p:txBody>
      </p:sp>
      <p:sp>
        <p:nvSpPr>
          <p:cNvPr id="15" name="TextBox 14">
            <a:extLst>
              <a:ext uri="{FF2B5EF4-FFF2-40B4-BE49-F238E27FC236}">
                <a16:creationId xmlns:a16="http://schemas.microsoft.com/office/drawing/2014/main" id="{32CE03BD-6C8B-E64C-8508-48A25F134BB3}"/>
              </a:ext>
            </a:extLst>
          </p:cNvPr>
          <p:cNvSpPr txBox="1"/>
          <p:nvPr/>
        </p:nvSpPr>
        <p:spPr>
          <a:xfrm>
            <a:off x="6260123" y="6550223"/>
            <a:ext cx="3056792" cy="369332"/>
          </a:xfrm>
          <a:prstGeom prst="rect">
            <a:avLst/>
          </a:prstGeom>
          <a:noFill/>
        </p:spPr>
        <p:txBody>
          <a:bodyPr wrap="square" rtlCol="0">
            <a:spAutoFit/>
          </a:bodyPr>
          <a:lstStyle/>
          <a:p>
            <a:pPr eaLnBrk="1" fontAlgn="auto" hangingPunct="1">
              <a:spcBef>
                <a:spcPts val="0"/>
              </a:spcBef>
              <a:spcAft>
                <a:spcPts val="0"/>
              </a:spcAft>
            </a:pPr>
            <a:r>
              <a:rPr lang="en-US" sz="1800" i="1" dirty="0" err="1">
                <a:solidFill>
                  <a:prstClr val="black"/>
                </a:solidFill>
                <a:latin typeface="Calibri" panose="020F0502020204030204"/>
                <a:ea typeface=""/>
                <a:cs typeface=""/>
              </a:rPr>
              <a:t>Cangialosi</a:t>
            </a:r>
            <a:r>
              <a:rPr lang="en-US" sz="1800" i="1" dirty="0">
                <a:solidFill>
                  <a:prstClr val="black"/>
                </a:solidFill>
                <a:latin typeface="Calibri" panose="020F0502020204030204"/>
                <a:ea typeface=""/>
                <a:cs typeface=""/>
              </a:rPr>
              <a:t> and Franklin 2017</a:t>
            </a:r>
          </a:p>
        </p:txBody>
      </p:sp>
      <p:pic>
        <p:nvPicPr>
          <p:cNvPr id="17" name="Picture 2" descr="https://www.nhc.noaa.gov/verification/figs/ALtkerrtrd.jpg">
            <a:extLst>
              <a:ext uri="{FF2B5EF4-FFF2-40B4-BE49-F238E27FC236}">
                <a16:creationId xmlns:a16="http://schemas.microsoft.com/office/drawing/2014/main" id="{8D4C5A33-69E5-074F-B9EA-246149EA39C4}"/>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50802" y="1211341"/>
            <a:ext cx="4601633" cy="372575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2D61E304-F021-F24B-9503-8C62D2E51F95}"/>
              </a:ext>
            </a:extLst>
          </p:cNvPr>
          <p:cNvSpPr txBox="1"/>
          <p:nvPr/>
        </p:nvSpPr>
        <p:spPr>
          <a:xfrm>
            <a:off x="4311126" y="22451"/>
            <a:ext cx="4765071" cy="830997"/>
          </a:xfrm>
          <a:prstGeom prst="rect">
            <a:avLst/>
          </a:prstGeom>
          <a:noFill/>
        </p:spPr>
        <p:txBody>
          <a:bodyPr wrap="square" rtlCol="0">
            <a:spAutoFit/>
          </a:bodyPr>
          <a:lstStyle/>
          <a:p>
            <a:pPr algn="ctr" eaLnBrk="1" fontAlgn="auto" hangingPunct="1">
              <a:spcBef>
                <a:spcPts val="0"/>
              </a:spcBef>
              <a:spcAft>
                <a:spcPts val="0"/>
              </a:spcAft>
            </a:pPr>
            <a:r>
              <a:rPr lang="en-US" b="1" dirty="0">
                <a:solidFill>
                  <a:prstClr val="black"/>
                </a:solidFill>
                <a:latin typeface="Calibri" panose="020F0502020204030204" pitchFamily="34" charset="0"/>
                <a:ea typeface=""/>
                <a:cs typeface="Calibri" panose="020F0502020204030204" pitchFamily="34" charset="0"/>
              </a:rPr>
              <a:t>Average Intensity Errors: </a:t>
            </a:r>
          </a:p>
          <a:p>
            <a:pPr algn="ctr" eaLnBrk="1" fontAlgn="auto" hangingPunct="1">
              <a:spcBef>
                <a:spcPts val="0"/>
              </a:spcBef>
              <a:spcAft>
                <a:spcPts val="0"/>
              </a:spcAft>
            </a:pPr>
            <a:r>
              <a:rPr lang="en-US" b="1" dirty="0">
                <a:solidFill>
                  <a:prstClr val="black"/>
                </a:solidFill>
                <a:latin typeface="Calibri" panose="020F0502020204030204" pitchFamily="34" charset="0"/>
                <a:ea typeface=""/>
                <a:cs typeface="Calibri" panose="020F0502020204030204" pitchFamily="34" charset="0"/>
              </a:rPr>
              <a:t>Atlantic Basin</a:t>
            </a:r>
          </a:p>
        </p:txBody>
      </p:sp>
      <p:pic>
        <p:nvPicPr>
          <p:cNvPr id="21" name="Picture 2" descr="https://www.nhc.noaa.gov/verification/figs/ALinerrtrd.jpg">
            <a:extLst>
              <a:ext uri="{FF2B5EF4-FFF2-40B4-BE49-F238E27FC236}">
                <a16:creationId xmlns:a16="http://schemas.microsoft.com/office/drawing/2014/main" id="{EA6F7858-5465-514C-9D4B-B255A67C5FD1}"/>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4741669" y="1211341"/>
            <a:ext cx="4360127" cy="371739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F158DFF8-27E5-F24E-A9BB-CEB38D16DD62}"/>
              </a:ext>
            </a:extLst>
          </p:cNvPr>
          <p:cNvSpPr txBox="1"/>
          <p:nvPr/>
        </p:nvSpPr>
        <p:spPr>
          <a:xfrm>
            <a:off x="150365" y="4937488"/>
            <a:ext cx="9004139" cy="1877437"/>
          </a:xfrm>
          <a:prstGeom prst="rect">
            <a:avLst/>
          </a:prstGeom>
          <a:noFill/>
        </p:spPr>
        <p:txBody>
          <a:bodyPr wrap="square" rtlCol="0">
            <a:spAutoFit/>
          </a:bodyPr>
          <a:lstStyle/>
          <a:p>
            <a:pPr eaLnBrk="1" fontAlgn="auto" hangingPunct="1">
              <a:spcBef>
                <a:spcPts val="0"/>
              </a:spcBef>
              <a:spcAft>
                <a:spcPts val="0"/>
              </a:spcAft>
            </a:pPr>
            <a:r>
              <a:rPr lang="en-US" sz="1800" dirty="0">
                <a:solidFill>
                  <a:prstClr val="black"/>
                </a:solidFill>
                <a:latin typeface="Calibri" panose="020F0502020204030204"/>
                <a:ea typeface=""/>
                <a:cs typeface=""/>
              </a:rPr>
              <a:t>Limitations on Hurricane Intensity Improvement</a:t>
            </a:r>
          </a:p>
          <a:p>
            <a:pPr marL="285750" indent="-285750" eaLnBrk="1" fontAlgn="auto" hangingPunct="1">
              <a:spcBef>
                <a:spcPts val="0"/>
              </a:spcBef>
              <a:spcAft>
                <a:spcPts val="0"/>
              </a:spcAft>
              <a:buFont typeface="Arial" charset="0"/>
              <a:buChar char="•"/>
            </a:pPr>
            <a:r>
              <a:rPr lang="en-US" sz="1600" dirty="0">
                <a:solidFill>
                  <a:prstClr val="black"/>
                </a:solidFill>
                <a:latin typeface="Calibri" panose="020F0502020204030204"/>
                <a:ea typeface=""/>
                <a:cs typeface=""/>
              </a:rPr>
              <a:t>Computing resources and model resolution (</a:t>
            </a:r>
            <a:r>
              <a:rPr lang="it-IT" sz="1600" dirty="0" err="1">
                <a:solidFill>
                  <a:prstClr val="black"/>
                </a:solidFill>
                <a:latin typeface="Calibri" panose="020F0502020204030204"/>
                <a:ea typeface=""/>
                <a:cs typeface=""/>
              </a:rPr>
              <a:t>Rotunno</a:t>
            </a:r>
            <a:r>
              <a:rPr lang="it-IT" sz="1600" dirty="0">
                <a:solidFill>
                  <a:prstClr val="black"/>
                </a:solidFill>
                <a:latin typeface="Calibri" panose="020F0502020204030204"/>
                <a:ea typeface=""/>
                <a:cs typeface=""/>
              </a:rPr>
              <a:t> et al., 2009)</a:t>
            </a:r>
            <a:endParaRPr lang="en-US" sz="1600" dirty="0">
              <a:solidFill>
                <a:prstClr val="black"/>
              </a:solidFill>
              <a:latin typeface="Calibri" panose="020F0502020204030204"/>
              <a:ea typeface=""/>
              <a:cs typeface=""/>
            </a:endParaRPr>
          </a:p>
          <a:p>
            <a:pPr marL="285750" indent="-285750" eaLnBrk="1" fontAlgn="auto" hangingPunct="1">
              <a:spcBef>
                <a:spcPts val="0"/>
              </a:spcBef>
              <a:spcAft>
                <a:spcPts val="0"/>
              </a:spcAft>
              <a:buFont typeface="Arial" charset="0"/>
              <a:buChar char="•"/>
            </a:pPr>
            <a:endParaRPr lang="en-US" sz="1600" dirty="0">
              <a:solidFill>
                <a:prstClr val="black"/>
              </a:solidFill>
              <a:latin typeface="Calibri" panose="020F0502020204030204"/>
              <a:ea typeface=""/>
              <a:cs typeface=""/>
            </a:endParaRPr>
          </a:p>
          <a:p>
            <a:pPr marL="285750" indent="-285750" eaLnBrk="1" fontAlgn="auto" hangingPunct="1">
              <a:spcBef>
                <a:spcPts val="0"/>
              </a:spcBef>
              <a:spcAft>
                <a:spcPts val="0"/>
              </a:spcAft>
              <a:buFont typeface="Arial" charset="0"/>
              <a:buChar char="•"/>
            </a:pPr>
            <a:r>
              <a:rPr lang="en-US" sz="1600" dirty="0">
                <a:solidFill>
                  <a:prstClr val="black"/>
                </a:solidFill>
                <a:latin typeface="Calibri" panose="020F0502020204030204"/>
                <a:ea typeface=""/>
                <a:cs typeface=""/>
              </a:rPr>
              <a:t>Poor understanding of the </a:t>
            </a:r>
            <a:r>
              <a:rPr lang="en-US" sz="1600" u="sng" dirty="0">
                <a:solidFill>
                  <a:srgbClr val="FF0000"/>
                </a:solidFill>
                <a:latin typeface="Calibri" panose="020F0502020204030204"/>
                <a:ea typeface=""/>
                <a:cs typeface=""/>
              </a:rPr>
              <a:t>atmospheric boundary layer</a:t>
            </a:r>
            <a:r>
              <a:rPr lang="en-US" sz="1600" dirty="0">
                <a:solidFill>
                  <a:prstClr val="black"/>
                </a:solidFill>
                <a:latin typeface="Calibri" panose="020F0502020204030204"/>
                <a:ea typeface=""/>
                <a:cs typeface=""/>
              </a:rPr>
              <a:t> (</a:t>
            </a:r>
            <a:r>
              <a:rPr lang="nb-NO" sz="1600" dirty="0" err="1">
                <a:solidFill>
                  <a:prstClr val="black"/>
                </a:solidFill>
                <a:latin typeface="Calibri" panose="020F0502020204030204"/>
                <a:ea typeface=""/>
                <a:cs typeface=""/>
              </a:rPr>
              <a:t>Nolan</a:t>
            </a:r>
            <a:r>
              <a:rPr lang="nb-NO" sz="1600" dirty="0">
                <a:solidFill>
                  <a:prstClr val="black"/>
                </a:solidFill>
                <a:latin typeface="Calibri" panose="020F0502020204030204"/>
                <a:ea typeface=""/>
                <a:cs typeface=""/>
              </a:rPr>
              <a:t> et al., 2009; Andreas et al., 2015)</a:t>
            </a:r>
            <a:endParaRPr lang="en-US" sz="1600" dirty="0">
              <a:solidFill>
                <a:prstClr val="black"/>
              </a:solidFill>
              <a:latin typeface="Calibri" panose="020F0502020204030204"/>
              <a:ea typeface=""/>
              <a:cs typeface=""/>
            </a:endParaRPr>
          </a:p>
          <a:p>
            <a:pPr marL="285750" indent="-285750" eaLnBrk="1" fontAlgn="auto" hangingPunct="1">
              <a:spcBef>
                <a:spcPts val="0"/>
              </a:spcBef>
              <a:spcAft>
                <a:spcPts val="0"/>
              </a:spcAft>
              <a:buFont typeface="Arial" charset="0"/>
              <a:buChar char="•"/>
            </a:pPr>
            <a:endParaRPr lang="en-US" sz="1600" dirty="0">
              <a:solidFill>
                <a:srgbClr val="FF0000"/>
              </a:solidFill>
              <a:latin typeface="Calibri" panose="020F0502020204030204"/>
              <a:ea typeface=""/>
              <a:cs typeface=""/>
            </a:endParaRPr>
          </a:p>
          <a:p>
            <a:pPr marL="285750" indent="-285750" eaLnBrk="1" fontAlgn="auto" hangingPunct="1">
              <a:spcBef>
                <a:spcPts val="0"/>
              </a:spcBef>
              <a:spcAft>
                <a:spcPts val="0"/>
              </a:spcAft>
              <a:buFont typeface="Arial" charset="0"/>
              <a:buChar char="•"/>
            </a:pPr>
            <a:r>
              <a:rPr lang="en-US" sz="1600" dirty="0">
                <a:solidFill>
                  <a:prstClr val="black"/>
                </a:solidFill>
                <a:latin typeface="Calibri" panose="020F0502020204030204"/>
                <a:ea typeface=""/>
                <a:cs typeface=""/>
              </a:rPr>
              <a:t>Difficulty in modeling </a:t>
            </a:r>
            <a:r>
              <a:rPr lang="en-US" sz="1600" u="sng" dirty="0">
                <a:solidFill>
                  <a:srgbClr val="FF0000"/>
                </a:solidFill>
                <a:latin typeface="Calibri" panose="020F0502020204030204"/>
                <a:ea typeface=""/>
                <a:cs typeface=""/>
              </a:rPr>
              <a:t>the upper ocean response </a:t>
            </a:r>
            <a:r>
              <a:rPr lang="en-US" sz="1600" dirty="0">
                <a:solidFill>
                  <a:prstClr val="black"/>
                </a:solidFill>
                <a:latin typeface="Calibri" panose="020F0502020204030204"/>
                <a:ea typeface=""/>
                <a:cs typeface=""/>
              </a:rPr>
              <a:t>to storm forcing (</a:t>
            </a:r>
            <a:r>
              <a:rPr lang="en-US" sz="1600" dirty="0" err="1">
                <a:solidFill>
                  <a:prstClr val="black"/>
                </a:solidFill>
                <a:latin typeface="Calibri" panose="020F0502020204030204"/>
                <a:ea typeface=""/>
                <a:cs typeface=""/>
              </a:rPr>
              <a:t>Yablonsky</a:t>
            </a:r>
            <a:r>
              <a:rPr lang="en-US" sz="1600" dirty="0">
                <a:solidFill>
                  <a:prstClr val="black"/>
                </a:solidFill>
                <a:latin typeface="Calibri" panose="020F0502020204030204"/>
                <a:ea typeface=""/>
                <a:cs typeface=""/>
              </a:rPr>
              <a:t> and </a:t>
            </a:r>
            <a:r>
              <a:rPr lang="en-US" sz="1600" dirty="0" err="1">
                <a:solidFill>
                  <a:prstClr val="black"/>
                </a:solidFill>
                <a:latin typeface="Calibri" panose="020F0502020204030204"/>
                <a:ea typeface=""/>
                <a:cs typeface=""/>
              </a:rPr>
              <a:t>Ginis</a:t>
            </a:r>
            <a:r>
              <a:rPr lang="en-US" sz="1600" dirty="0">
                <a:solidFill>
                  <a:prstClr val="black"/>
                </a:solidFill>
                <a:latin typeface="Calibri" panose="020F0502020204030204"/>
                <a:ea typeface=""/>
                <a:cs typeface=""/>
              </a:rPr>
              <a:t>, 2009)</a:t>
            </a:r>
            <a:r>
              <a:rPr lang="en-US" sz="1600" dirty="0">
                <a:solidFill>
                  <a:srgbClr val="FF0000"/>
                </a:solidFill>
                <a:latin typeface="Calibri" panose="020F0502020204030204"/>
                <a:ea typeface=""/>
                <a:cs typeface=""/>
              </a:rPr>
              <a:t>. </a:t>
            </a:r>
          </a:p>
          <a:p>
            <a:pPr eaLnBrk="1" fontAlgn="auto" hangingPunct="1">
              <a:spcBef>
                <a:spcPts val="0"/>
              </a:spcBef>
              <a:spcAft>
                <a:spcPts val="0"/>
              </a:spcAft>
            </a:pPr>
            <a:endParaRPr lang="en-US" sz="1800" dirty="0">
              <a:solidFill>
                <a:prstClr val="black"/>
              </a:solidFill>
              <a:latin typeface="Calibri" panose="020F0502020204030204"/>
              <a:ea typeface=""/>
              <a:cs typeface=""/>
            </a:endParaRPr>
          </a:p>
        </p:txBody>
      </p:sp>
    </p:spTree>
    <p:extLst>
      <p:ext uri="{BB962C8B-B14F-4D97-AF65-F5344CB8AC3E}">
        <p14:creationId xmlns:p14="http://schemas.microsoft.com/office/powerpoint/2010/main" val="3450827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1" descr="sandy1028b_radar.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0" name="TextBox 2"/>
          <p:cNvSpPr txBox="1">
            <a:spLocks noChangeArrowheads="1"/>
          </p:cNvSpPr>
          <p:nvPr/>
        </p:nvSpPr>
        <p:spPr bwMode="auto">
          <a:xfrm>
            <a:off x="1295400" y="5638800"/>
            <a:ext cx="6629400" cy="492125"/>
          </a:xfrm>
          <a:prstGeom prst="rect">
            <a:avLst/>
          </a:prstGeom>
          <a:solidFill>
            <a:schemeClr val="tx1">
              <a:alpha val="5686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x-none" sz="2600" b="1">
                <a:solidFill>
                  <a:srgbClr val="FFFF00"/>
                </a:solidFill>
                <a:latin typeface="Times New Roman" charset="0"/>
              </a:rPr>
              <a:t>Superstorm Sandy: 1 Day Before Landfall</a:t>
            </a:r>
          </a:p>
        </p:txBody>
      </p:sp>
      <p:pic>
        <p:nvPicPr>
          <p:cNvPr id="37891" name="Picture 4" descr="Thesis_fig_glider.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4673600" y="0"/>
            <a:ext cx="4470400" cy="144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a:cxnSpLocks noChangeShapeType="1"/>
          </p:cNvCxnSpPr>
          <p:nvPr/>
        </p:nvCxnSpPr>
        <p:spPr bwMode="auto">
          <a:xfrm flipH="1" flipV="1">
            <a:off x="6248400" y="76200"/>
            <a:ext cx="8021" cy="1239253"/>
          </a:xfrm>
          <a:prstGeom prst="line">
            <a:avLst/>
          </a:prstGeom>
          <a:noFill/>
          <a:ln w="25400">
            <a:solidFill>
              <a:srgbClr val="FF00FF"/>
            </a:solidFill>
            <a:prstDash val="dash"/>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grpSp>
        <p:nvGrpSpPr>
          <p:cNvPr id="6" name="Group 5">
            <a:extLst>
              <a:ext uri="{FF2B5EF4-FFF2-40B4-BE49-F238E27FC236}">
                <a16:creationId xmlns:a16="http://schemas.microsoft.com/office/drawing/2014/main" id="{3E6BCB63-58A5-F440-96AD-6BA72D921485}"/>
              </a:ext>
            </a:extLst>
          </p:cNvPr>
          <p:cNvGrpSpPr/>
          <p:nvPr/>
        </p:nvGrpSpPr>
        <p:grpSpPr>
          <a:xfrm>
            <a:off x="5943600" y="1711627"/>
            <a:ext cx="3009664" cy="3611387"/>
            <a:chOff x="3617388" y="1247274"/>
            <a:chExt cx="5526612" cy="5526612"/>
          </a:xfrm>
        </p:grpSpPr>
        <p:pic>
          <p:nvPicPr>
            <p:cNvPr id="7" name="Picture 6" descr="../Documents/MATLAB/sandy/Figure12JGRSP.pn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3617388" y="1247274"/>
              <a:ext cx="5526612" cy="5526612"/>
            </a:xfrm>
            <a:prstGeom prst="rect">
              <a:avLst/>
            </a:prstGeom>
            <a:noFill/>
            <a:ln>
              <a:noFill/>
            </a:ln>
          </p:spPr>
        </p:pic>
        <p:cxnSp>
          <p:nvCxnSpPr>
            <p:cNvPr id="8" name="Straight Connector 7"/>
            <p:cNvCxnSpPr>
              <a:cxnSpLocks/>
            </p:cNvCxnSpPr>
            <p:nvPr/>
          </p:nvCxnSpPr>
          <p:spPr>
            <a:xfrm>
              <a:off x="4712679" y="4395043"/>
              <a:ext cx="3882683" cy="0"/>
            </a:xfrm>
            <a:prstGeom prst="line">
              <a:avLst/>
            </a:prstGeom>
            <a:ln w="28575">
              <a:solidFill>
                <a:srgbClr val="FF0000"/>
              </a:solidFill>
            </a:ln>
          </p:spPr>
          <p:style>
            <a:lnRef idx="2">
              <a:schemeClr val="accent1"/>
            </a:lnRef>
            <a:fillRef idx="0">
              <a:schemeClr val="accent1"/>
            </a:fillRef>
            <a:effectRef idx="1">
              <a:schemeClr val="accent1"/>
            </a:effectRef>
            <a:fontRef idx="minor">
              <a:schemeClr val="tx1"/>
            </a:fontRef>
          </p:style>
        </p:cxnSp>
      </p:grpSp>
      <p:grpSp>
        <p:nvGrpSpPr>
          <p:cNvPr id="10" name="Group 9">
            <a:extLst>
              <a:ext uri="{FF2B5EF4-FFF2-40B4-BE49-F238E27FC236}">
                <a16:creationId xmlns:a16="http://schemas.microsoft.com/office/drawing/2014/main" id="{51197A5B-6434-CF48-8DF3-215B70289914}"/>
              </a:ext>
            </a:extLst>
          </p:cNvPr>
          <p:cNvGrpSpPr/>
          <p:nvPr/>
        </p:nvGrpSpPr>
        <p:grpSpPr>
          <a:xfrm>
            <a:off x="-11615" y="6234591"/>
            <a:ext cx="9155615" cy="628440"/>
            <a:chOff x="-11615" y="6234591"/>
            <a:chExt cx="9155615" cy="628440"/>
          </a:xfrm>
        </p:grpSpPr>
        <p:sp>
          <p:nvSpPr>
            <p:cNvPr id="11" name="Rectangle 10">
              <a:extLst>
                <a:ext uri="{FF2B5EF4-FFF2-40B4-BE49-F238E27FC236}">
                  <a16:creationId xmlns:a16="http://schemas.microsoft.com/office/drawing/2014/main" id="{47B882D8-8710-E547-9075-AC3B01279628}"/>
                </a:ext>
              </a:extLst>
            </p:cNvPr>
            <p:cNvSpPr/>
            <p:nvPr/>
          </p:nvSpPr>
          <p:spPr>
            <a:xfrm>
              <a:off x="5398368" y="6234591"/>
              <a:ext cx="3745632" cy="623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pic>
          <p:nvPicPr>
            <p:cNvPr id="12" name="Picture 11">
              <a:extLst>
                <a:ext uri="{FF2B5EF4-FFF2-40B4-BE49-F238E27FC236}">
                  <a16:creationId xmlns:a16="http://schemas.microsoft.com/office/drawing/2014/main" id="{D23AA2C5-2853-354E-AAC5-B9D2CCC2A20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777121" y="6243911"/>
              <a:ext cx="2939989" cy="614089"/>
            </a:xfrm>
            <a:prstGeom prst="rect">
              <a:avLst/>
            </a:prstGeom>
          </p:spPr>
        </p:pic>
        <p:pic>
          <p:nvPicPr>
            <p:cNvPr id="13" name="Picture 12">
              <a:extLst>
                <a:ext uri="{FF2B5EF4-FFF2-40B4-BE49-F238E27FC236}">
                  <a16:creationId xmlns:a16="http://schemas.microsoft.com/office/drawing/2014/main" id="{F7AEBFB5-1B05-6A49-A655-063A6561554F}"/>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l="-1"/>
            <a:stretch/>
          </p:blipFill>
          <p:spPr>
            <a:xfrm>
              <a:off x="-11615" y="6247440"/>
              <a:ext cx="5409983" cy="615591"/>
            </a:xfrm>
            <a:prstGeom prst="rect">
              <a:avLst/>
            </a:prstGeom>
          </p:spPr>
        </p:pic>
        <p:pic>
          <p:nvPicPr>
            <p:cNvPr id="14" name="Picture 13">
              <a:extLst>
                <a:ext uri="{FF2B5EF4-FFF2-40B4-BE49-F238E27FC236}">
                  <a16:creationId xmlns:a16="http://schemas.microsoft.com/office/drawing/2014/main" id="{59AFA0A3-2A41-3647-85F3-B8DB94137130}"/>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4668248" y="6261566"/>
              <a:ext cx="540613" cy="557002"/>
            </a:xfrm>
            <a:prstGeom prst="rect">
              <a:avLst/>
            </a:prstGeom>
          </p:spPr>
        </p:pic>
      </p:grpSp>
    </p:spTree>
    <p:extLst>
      <p:ext uri="{BB962C8B-B14F-4D97-AF65-F5344CB8AC3E}">
        <p14:creationId xmlns:p14="http://schemas.microsoft.com/office/powerpoint/2010/main" val="145772492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a:ext>
            </a:extLst>
          </a:blip>
          <a:srcRect l="17809"/>
          <a:stretch/>
        </p:blipFill>
        <p:spPr>
          <a:xfrm>
            <a:off x="1447800" y="4797847"/>
            <a:ext cx="5274885" cy="1277346"/>
          </a:xfrm>
          <a:prstGeom prst="rect">
            <a:avLst/>
          </a:prstGeom>
          <a:effectLst/>
        </p:spPr>
      </p:pic>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267200" y="2165017"/>
            <a:ext cx="4572000" cy="353245"/>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08489" y="2642988"/>
            <a:ext cx="4876800" cy="1006901"/>
          </a:xfrm>
          <a:prstGeom prst="rect">
            <a:avLst/>
          </a:prstGeom>
        </p:spPr>
      </p:pic>
      <p:sp>
        <p:nvSpPr>
          <p:cNvPr id="9" name="TextBox 8"/>
          <p:cNvSpPr txBox="1"/>
          <p:nvPr/>
        </p:nvSpPr>
        <p:spPr>
          <a:xfrm>
            <a:off x="0" y="0"/>
            <a:ext cx="9144000" cy="523220"/>
          </a:xfrm>
          <a:prstGeom prst="rect">
            <a:avLst/>
          </a:prstGeom>
          <a:noFill/>
        </p:spPr>
        <p:txBody>
          <a:bodyPr wrap="square" rtlCol="0">
            <a:spAutoFit/>
          </a:bodyPr>
          <a:lstStyle/>
          <a:p>
            <a:pPr algn="ctr"/>
            <a:r>
              <a:rPr lang="en-US" sz="2800" b="1" dirty="0" smtClean="0">
                <a:ea typeface="Arial" charset="0"/>
                <a:cs typeface="Arial" charset="0"/>
              </a:rPr>
              <a:t>Potential Energy Anomaly (</a:t>
            </a:r>
            <a:r>
              <a:rPr lang="mr-IN" sz="2800" b="1" dirty="0" smtClean="0">
                <a:ea typeface="Arial" charset="0"/>
                <a:cs typeface="Arial" charset="0"/>
              </a:rPr>
              <a:t>…</a:t>
            </a:r>
            <a:r>
              <a:rPr lang="en-US" sz="2800" b="1" dirty="0" smtClean="0">
                <a:ea typeface="Arial" charset="0"/>
                <a:cs typeface="Arial" charset="0"/>
              </a:rPr>
              <a:t>; Simpson, 1981; </a:t>
            </a:r>
            <a:r>
              <a:rPr lang="mr-IN" sz="2800" b="1" dirty="0" smtClean="0">
                <a:ea typeface="Arial" charset="0"/>
                <a:cs typeface="Arial" charset="0"/>
              </a:rPr>
              <a:t>…</a:t>
            </a:r>
            <a:r>
              <a:rPr lang="en-US" sz="2800" b="1" dirty="0" smtClean="0">
                <a:ea typeface="Arial" charset="0"/>
                <a:cs typeface="Arial" charset="0"/>
              </a:rPr>
              <a:t>)</a:t>
            </a:r>
            <a:endParaRPr lang="en-US" sz="2800" b="1" dirty="0">
              <a:ea typeface="Arial" charset="0"/>
              <a:cs typeface="Arial" charset="0"/>
            </a:endParaRPr>
          </a:p>
        </p:txBody>
      </p:sp>
      <p:sp>
        <p:nvSpPr>
          <p:cNvPr id="10" name="TextBox 9"/>
          <p:cNvSpPr txBox="1"/>
          <p:nvPr/>
        </p:nvSpPr>
        <p:spPr>
          <a:xfrm>
            <a:off x="0" y="2057400"/>
            <a:ext cx="4320019" cy="461665"/>
          </a:xfrm>
          <a:prstGeom prst="rect">
            <a:avLst/>
          </a:prstGeom>
          <a:noFill/>
        </p:spPr>
        <p:txBody>
          <a:bodyPr wrap="square" rtlCol="0">
            <a:spAutoFit/>
          </a:bodyPr>
          <a:lstStyle/>
          <a:p>
            <a:r>
              <a:rPr lang="en-US" b="1" dirty="0" smtClean="0"/>
              <a:t> For our coastal application:</a:t>
            </a:r>
            <a:endParaRPr lang="en-US" b="1" dirty="0"/>
          </a:p>
        </p:txBody>
      </p:sp>
      <p:sp>
        <p:nvSpPr>
          <p:cNvPr id="11" name="TextBox 10"/>
          <p:cNvSpPr txBox="1"/>
          <p:nvPr/>
        </p:nvSpPr>
        <p:spPr>
          <a:xfrm>
            <a:off x="0" y="4305696"/>
            <a:ext cx="8685313" cy="461665"/>
          </a:xfrm>
          <a:prstGeom prst="rect">
            <a:avLst/>
          </a:prstGeom>
          <a:noFill/>
        </p:spPr>
        <p:txBody>
          <a:bodyPr wrap="square" rtlCol="0">
            <a:spAutoFit/>
          </a:bodyPr>
          <a:lstStyle/>
          <a:p>
            <a:r>
              <a:rPr lang="en-US" b="1" dirty="0" smtClean="0"/>
              <a:t> Non-dimensional PEA (the stratification factor) becomes:</a:t>
            </a:r>
            <a:endParaRPr lang="en-US" b="1" dirty="0"/>
          </a:p>
        </p:txBody>
      </p:sp>
      <p:sp>
        <p:nvSpPr>
          <p:cNvPr id="12" name="TextBox 11"/>
          <p:cNvSpPr txBox="1"/>
          <p:nvPr/>
        </p:nvSpPr>
        <p:spPr>
          <a:xfrm>
            <a:off x="1223658" y="3746960"/>
            <a:ext cx="6760184" cy="461665"/>
          </a:xfrm>
          <a:prstGeom prst="rect">
            <a:avLst/>
          </a:prstGeom>
          <a:noFill/>
        </p:spPr>
        <p:txBody>
          <a:bodyPr wrap="none" rtlCol="0">
            <a:spAutoFit/>
          </a:bodyPr>
          <a:lstStyle/>
          <a:p>
            <a:r>
              <a:rPr lang="en-US" i="1" dirty="0" smtClean="0"/>
              <a:t>= (bottom pressure factor) x (stratification factor)</a:t>
            </a:r>
            <a:endParaRPr lang="en-US" i="1" dirty="0"/>
          </a:p>
        </p:txBody>
      </p:sp>
      <p:grpSp>
        <p:nvGrpSpPr>
          <p:cNvPr id="14" name="Group 13"/>
          <p:cNvGrpSpPr/>
          <p:nvPr/>
        </p:nvGrpSpPr>
        <p:grpSpPr>
          <a:xfrm>
            <a:off x="-11615" y="6234591"/>
            <a:ext cx="9155615" cy="628440"/>
            <a:chOff x="-11615" y="6234591"/>
            <a:chExt cx="9155615" cy="628440"/>
          </a:xfrm>
        </p:grpSpPr>
        <p:sp>
          <p:nvSpPr>
            <p:cNvPr id="15" name="Rectangle 14"/>
            <p:cNvSpPr/>
            <p:nvPr/>
          </p:nvSpPr>
          <p:spPr>
            <a:xfrm>
              <a:off x="5398368" y="6234591"/>
              <a:ext cx="3745632" cy="623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777121" y="6243911"/>
              <a:ext cx="2939989" cy="614089"/>
            </a:xfrm>
            <a:prstGeom prst="rect">
              <a:avLst/>
            </a:prstGeom>
          </p:spPr>
        </p:pic>
        <p:pic>
          <p:nvPicPr>
            <p:cNvPr id="17" name="Picture 16"/>
            <p:cNvPicPr>
              <a:picLocks noChangeAspect="1"/>
            </p:cNvPicPr>
            <p:nvPr/>
          </p:nvPicPr>
          <p:blipFill rotWithShape="1">
            <a:blip r:embed="rId6" cstate="print">
              <a:extLst>
                <a:ext uri="{28A0092B-C50C-407E-A947-70E740481C1C}">
                  <a14:useLocalDpi xmlns:a14="http://schemas.microsoft.com/office/drawing/2010/main"/>
                </a:ext>
              </a:extLst>
            </a:blip>
            <a:srcRect l="-1"/>
            <a:stretch/>
          </p:blipFill>
          <p:spPr>
            <a:xfrm>
              <a:off x="-11615" y="6247440"/>
              <a:ext cx="5409983" cy="615591"/>
            </a:xfrm>
            <a:prstGeom prst="rect">
              <a:avLst/>
            </a:prstGeom>
          </p:spPr>
        </p:pic>
        <p:pic>
          <p:nvPicPr>
            <p:cNvPr id="18" name="Picture 17"/>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4668248" y="6261566"/>
              <a:ext cx="540613" cy="557002"/>
            </a:xfrm>
            <a:prstGeom prst="rect">
              <a:avLst/>
            </a:prstGeom>
          </p:spPr>
        </p:pic>
      </p:grpSp>
      <p:pic>
        <p:nvPicPr>
          <p:cNvPr id="2" name="Picture 1"/>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609600" y="828702"/>
            <a:ext cx="7868739" cy="1056451"/>
          </a:xfrm>
          <a:prstGeom prst="rect">
            <a:avLst/>
          </a:prstGeom>
        </p:spPr>
      </p:pic>
    </p:spTree>
    <p:extLst>
      <p:ext uri="{BB962C8B-B14F-4D97-AF65-F5344CB8AC3E}">
        <p14:creationId xmlns:p14="http://schemas.microsoft.com/office/powerpoint/2010/main" val="213154936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andy.mp4">
            <a:hlinkClick r:id="" action="ppaction://media"/>
            <a:extLst>
              <a:ext uri="{FF2B5EF4-FFF2-40B4-BE49-F238E27FC236}">
                <a16:creationId xmlns:a16="http://schemas.microsoft.com/office/drawing/2014/main" id="{1345946A-4866-5642-B364-51E190C4449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885950" y="763590"/>
            <a:ext cx="7103110" cy="5182870"/>
          </a:xfrm>
          <a:prstGeom prst="rect">
            <a:avLst/>
          </a:prstGeom>
        </p:spPr>
      </p:pic>
      <p:pic>
        <p:nvPicPr>
          <p:cNvPr id="7" name="Picture 6">
            <a:extLst>
              <a:ext uri="{FF2B5EF4-FFF2-40B4-BE49-F238E27FC236}">
                <a16:creationId xmlns:a16="http://schemas.microsoft.com/office/drawing/2014/main" id="{090DB0C7-4002-DE4F-B4D2-D4AF7393AAB0}"/>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17809" r="63067"/>
          <a:stretch/>
        </p:blipFill>
        <p:spPr>
          <a:xfrm>
            <a:off x="450247" y="1956424"/>
            <a:ext cx="1227348" cy="1277346"/>
          </a:xfrm>
          <a:prstGeom prst="rect">
            <a:avLst/>
          </a:prstGeom>
          <a:effectLst/>
        </p:spPr>
      </p:pic>
      <p:sp>
        <p:nvSpPr>
          <p:cNvPr id="8" name="TextBox 7">
            <a:extLst>
              <a:ext uri="{FF2B5EF4-FFF2-40B4-BE49-F238E27FC236}">
                <a16:creationId xmlns:a16="http://schemas.microsoft.com/office/drawing/2014/main" id="{3F02CB11-5222-3F4F-9239-522E0DA9DD4D}"/>
              </a:ext>
            </a:extLst>
          </p:cNvPr>
          <p:cNvSpPr txBox="1"/>
          <p:nvPr/>
        </p:nvSpPr>
        <p:spPr>
          <a:xfrm>
            <a:off x="-11615" y="8339"/>
            <a:ext cx="9142149" cy="584775"/>
          </a:xfrm>
          <a:prstGeom prst="rect">
            <a:avLst/>
          </a:prstGeom>
          <a:solidFill>
            <a:schemeClr val="bg1"/>
          </a:solidFill>
        </p:spPr>
        <p:txBody>
          <a:bodyPr wrap="square" rtlCol="0">
            <a:spAutoFit/>
          </a:bodyPr>
          <a:lstStyle/>
          <a:p>
            <a:pPr algn="ctr"/>
            <a:r>
              <a:rPr lang="en-US" sz="3200" b="1" dirty="0"/>
              <a:t>Hurricane Sandy </a:t>
            </a:r>
            <a:r>
              <a:rPr lang="en-US" sz="3200" b="1" smtClean="0"/>
              <a:t>Potential Energy Anomaly</a:t>
            </a:r>
            <a:endParaRPr lang="en-US" sz="3200" b="1" dirty="0"/>
          </a:p>
        </p:txBody>
      </p:sp>
      <p:sp>
        <p:nvSpPr>
          <p:cNvPr id="9" name="TextBox 8">
            <a:extLst>
              <a:ext uri="{FF2B5EF4-FFF2-40B4-BE49-F238E27FC236}">
                <a16:creationId xmlns:a16="http://schemas.microsoft.com/office/drawing/2014/main" id="{977E5024-F0D3-C74D-A514-867D07E41E61}"/>
              </a:ext>
            </a:extLst>
          </p:cNvPr>
          <p:cNvSpPr txBox="1"/>
          <p:nvPr/>
        </p:nvSpPr>
        <p:spPr>
          <a:xfrm>
            <a:off x="7271184" y="506347"/>
            <a:ext cx="1697264" cy="461665"/>
          </a:xfrm>
          <a:prstGeom prst="rect">
            <a:avLst/>
          </a:prstGeom>
          <a:noFill/>
        </p:spPr>
        <p:txBody>
          <a:bodyPr wrap="square" rtlCol="0">
            <a:spAutoFit/>
          </a:bodyPr>
          <a:lstStyle/>
          <a:p>
            <a:pPr algn="ctr"/>
            <a:r>
              <a:rPr lang="en-US" smtClean="0"/>
              <a:t>Well-mixed</a:t>
            </a:r>
            <a:endParaRPr lang="en-US" dirty="0"/>
          </a:p>
        </p:txBody>
      </p:sp>
      <p:sp>
        <p:nvSpPr>
          <p:cNvPr id="14" name="Rectangle 13">
            <a:extLst>
              <a:ext uri="{FF2B5EF4-FFF2-40B4-BE49-F238E27FC236}">
                <a16:creationId xmlns:a16="http://schemas.microsoft.com/office/drawing/2014/main" id="{54B83972-848B-6447-A416-C269AEA7FC25}"/>
              </a:ext>
            </a:extLst>
          </p:cNvPr>
          <p:cNvSpPr/>
          <p:nvPr/>
        </p:nvSpPr>
        <p:spPr>
          <a:xfrm>
            <a:off x="5328480" y="4572000"/>
            <a:ext cx="2216009" cy="888185"/>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51197A5B-6434-CF48-8DF3-215B70289914}"/>
              </a:ext>
            </a:extLst>
          </p:cNvPr>
          <p:cNvGrpSpPr/>
          <p:nvPr/>
        </p:nvGrpSpPr>
        <p:grpSpPr>
          <a:xfrm>
            <a:off x="-11615" y="6234591"/>
            <a:ext cx="9155615" cy="628440"/>
            <a:chOff x="-11615" y="6234591"/>
            <a:chExt cx="9155615" cy="628440"/>
          </a:xfrm>
        </p:grpSpPr>
        <p:sp>
          <p:nvSpPr>
            <p:cNvPr id="17" name="Rectangle 16">
              <a:extLst>
                <a:ext uri="{FF2B5EF4-FFF2-40B4-BE49-F238E27FC236}">
                  <a16:creationId xmlns:a16="http://schemas.microsoft.com/office/drawing/2014/main" id="{47B882D8-8710-E547-9075-AC3B01279628}"/>
                </a:ext>
              </a:extLst>
            </p:cNvPr>
            <p:cNvSpPr/>
            <p:nvPr/>
          </p:nvSpPr>
          <p:spPr>
            <a:xfrm>
              <a:off x="5398368" y="6234591"/>
              <a:ext cx="3745632" cy="623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pic>
          <p:nvPicPr>
            <p:cNvPr id="18" name="Picture 17">
              <a:extLst>
                <a:ext uri="{FF2B5EF4-FFF2-40B4-BE49-F238E27FC236}">
                  <a16:creationId xmlns:a16="http://schemas.microsoft.com/office/drawing/2014/main" id="{D23AA2C5-2853-354E-AAC5-B9D2CCC2A20F}"/>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777121" y="6243911"/>
              <a:ext cx="2939989" cy="614089"/>
            </a:xfrm>
            <a:prstGeom prst="rect">
              <a:avLst/>
            </a:prstGeom>
          </p:spPr>
        </p:pic>
        <p:pic>
          <p:nvPicPr>
            <p:cNvPr id="19" name="Picture 18">
              <a:extLst>
                <a:ext uri="{FF2B5EF4-FFF2-40B4-BE49-F238E27FC236}">
                  <a16:creationId xmlns:a16="http://schemas.microsoft.com/office/drawing/2014/main" id="{F7AEBFB5-1B05-6A49-A655-063A6561554F}"/>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l="-1"/>
            <a:stretch/>
          </p:blipFill>
          <p:spPr>
            <a:xfrm>
              <a:off x="-11615" y="6247440"/>
              <a:ext cx="5409983" cy="615591"/>
            </a:xfrm>
            <a:prstGeom prst="rect">
              <a:avLst/>
            </a:prstGeom>
          </p:spPr>
        </p:pic>
        <p:pic>
          <p:nvPicPr>
            <p:cNvPr id="20" name="Picture 19">
              <a:extLst>
                <a:ext uri="{FF2B5EF4-FFF2-40B4-BE49-F238E27FC236}">
                  <a16:creationId xmlns:a16="http://schemas.microsoft.com/office/drawing/2014/main" id="{59AFA0A3-2A41-3647-85F3-B8DB94137130}"/>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4668248" y="6261566"/>
              <a:ext cx="540613" cy="557002"/>
            </a:xfrm>
            <a:prstGeom prst="rect">
              <a:avLst/>
            </a:prstGeom>
          </p:spPr>
        </p:pic>
      </p:grpSp>
      <p:pic>
        <p:nvPicPr>
          <p:cNvPr id="21" name="Picture 20"/>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4038600" y="4688988"/>
            <a:ext cx="3352800" cy="692244"/>
          </a:xfrm>
          <a:prstGeom prst="rect">
            <a:avLst/>
          </a:prstGeom>
        </p:spPr>
      </p:pic>
      <p:sp>
        <p:nvSpPr>
          <p:cNvPr id="22" name="TextBox 21">
            <a:extLst>
              <a:ext uri="{FF2B5EF4-FFF2-40B4-BE49-F238E27FC236}">
                <a16:creationId xmlns:a16="http://schemas.microsoft.com/office/drawing/2014/main" id="{977E5024-F0D3-C74D-A514-867D07E41E61}"/>
              </a:ext>
            </a:extLst>
          </p:cNvPr>
          <p:cNvSpPr txBox="1"/>
          <p:nvPr/>
        </p:nvSpPr>
        <p:spPr>
          <a:xfrm>
            <a:off x="7383638" y="5827205"/>
            <a:ext cx="1697264" cy="461665"/>
          </a:xfrm>
          <a:prstGeom prst="rect">
            <a:avLst/>
          </a:prstGeom>
          <a:noFill/>
        </p:spPr>
        <p:txBody>
          <a:bodyPr wrap="square" rtlCol="0">
            <a:spAutoFit/>
          </a:bodyPr>
          <a:lstStyle/>
          <a:p>
            <a:pPr algn="ctr"/>
            <a:r>
              <a:rPr lang="en-US" smtClean="0"/>
              <a:t>Stratified</a:t>
            </a:r>
            <a:endParaRPr lang="en-US" dirty="0"/>
          </a:p>
        </p:txBody>
      </p:sp>
      <p:sp>
        <p:nvSpPr>
          <p:cNvPr id="3" name="TextBox 2"/>
          <p:cNvSpPr txBox="1"/>
          <p:nvPr/>
        </p:nvSpPr>
        <p:spPr>
          <a:xfrm>
            <a:off x="5240483" y="4184230"/>
            <a:ext cx="2392001" cy="400110"/>
          </a:xfrm>
          <a:prstGeom prst="rect">
            <a:avLst/>
          </a:prstGeom>
          <a:noFill/>
        </p:spPr>
        <p:txBody>
          <a:bodyPr wrap="none" rtlCol="0">
            <a:spAutoFit/>
          </a:bodyPr>
          <a:lstStyle/>
          <a:p>
            <a:r>
              <a:rPr lang="en-US" sz="2000" dirty="0" smtClean="0">
                <a:solidFill>
                  <a:srgbClr val="FF0000"/>
                </a:solidFill>
              </a:rPr>
              <a:t>Stratification Factor</a:t>
            </a:r>
            <a:endParaRPr lang="en-US" sz="2000" dirty="0">
              <a:solidFill>
                <a:srgbClr val="FF0000"/>
              </a:solidFill>
            </a:endParaRPr>
          </a:p>
        </p:txBody>
      </p:sp>
      <p:sp>
        <p:nvSpPr>
          <p:cNvPr id="4" name="TextBox 3"/>
          <p:cNvSpPr txBox="1"/>
          <p:nvPr/>
        </p:nvSpPr>
        <p:spPr>
          <a:xfrm>
            <a:off x="14416" y="1098048"/>
            <a:ext cx="2111475" cy="707886"/>
          </a:xfrm>
          <a:prstGeom prst="rect">
            <a:avLst/>
          </a:prstGeom>
          <a:noFill/>
        </p:spPr>
        <p:txBody>
          <a:bodyPr wrap="none" rtlCol="0">
            <a:spAutoFit/>
          </a:bodyPr>
          <a:lstStyle/>
          <a:p>
            <a:pPr algn="ctr"/>
            <a:r>
              <a:rPr lang="en-US" sz="2000" smtClean="0"/>
              <a:t>Non-dimensional</a:t>
            </a:r>
            <a:endParaRPr lang="en-US" sz="2000" dirty="0" smtClean="0"/>
          </a:p>
          <a:p>
            <a:pPr algn="ctr"/>
            <a:r>
              <a:rPr lang="en-US" sz="2000" dirty="0" smtClean="0"/>
              <a:t>PEA</a:t>
            </a:r>
            <a:endParaRPr lang="en-US" sz="2000" dirty="0"/>
          </a:p>
        </p:txBody>
      </p:sp>
      <p:sp>
        <p:nvSpPr>
          <p:cNvPr id="6" name="TextBox 5"/>
          <p:cNvSpPr txBox="1"/>
          <p:nvPr/>
        </p:nvSpPr>
        <p:spPr>
          <a:xfrm>
            <a:off x="3352800" y="4835055"/>
            <a:ext cx="699230" cy="400110"/>
          </a:xfrm>
          <a:prstGeom prst="rect">
            <a:avLst/>
          </a:prstGeom>
          <a:noFill/>
        </p:spPr>
        <p:txBody>
          <a:bodyPr wrap="none" rtlCol="0">
            <a:spAutoFit/>
          </a:bodyPr>
          <a:lstStyle/>
          <a:p>
            <a:r>
              <a:rPr lang="en-US" sz="2000" dirty="0" smtClean="0"/>
              <a:t>PEA</a:t>
            </a:r>
            <a:endParaRPr lang="en-US" sz="2000" dirty="0"/>
          </a:p>
        </p:txBody>
      </p:sp>
      <p:sp>
        <p:nvSpPr>
          <p:cNvPr id="26" name="TextBox 25"/>
          <p:cNvSpPr txBox="1"/>
          <p:nvPr/>
        </p:nvSpPr>
        <p:spPr>
          <a:xfrm>
            <a:off x="35221" y="3733082"/>
            <a:ext cx="2057400" cy="2308324"/>
          </a:xfrm>
          <a:prstGeom prst="rect">
            <a:avLst/>
          </a:prstGeom>
          <a:noFill/>
        </p:spPr>
        <p:txBody>
          <a:bodyPr wrap="square" rtlCol="0">
            <a:spAutoFit/>
          </a:bodyPr>
          <a:lstStyle/>
          <a:p>
            <a:pPr algn="ctr"/>
            <a:r>
              <a:rPr lang="en-US" b="1" dirty="0" smtClean="0"/>
              <a:t>Essential Ocean Process:</a:t>
            </a:r>
          </a:p>
          <a:p>
            <a:pPr algn="ctr"/>
            <a:r>
              <a:rPr lang="en-US" b="1" dirty="0" smtClean="0"/>
              <a:t>Ahead of eye center advection</a:t>
            </a:r>
            <a:endParaRPr lang="en-US" b="1" dirty="0"/>
          </a:p>
        </p:txBody>
      </p:sp>
    </p:spTree>
    <p:extLst>
      <p:ext uri="{BB962C8B-B14F-4D97-AF65-F5344CB8AC3E}">
        <p14:creationId xmlns:p14="http://schemas.microsoft.com/office/powerpoint/2010/main" val="913618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ppt_x"/>
                                          </p:val>
                                        </p:tav>
                                        <p:tav tm="100000">
                                          <p:val>
                                            <p:strVal val="#ppt_x"/>
                                          </p:val>
                                        </p:tav>
                                      </p:tavLst>
                                    </p:anim>
                                    <p:anim calcmode="lin" valueType="num">
                                      <p:cBhvr additive="base">
                                        <p:cTn id="1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5"/>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5"/>
                                        </p:tgtEl>
                                      </p:cBhvr>
                                    </p:cmd>
                                  </p:childTnLst>
                                </p:cTn>
                              </p:par>
                            </p:childTnLst>
                          </p:cTn>
                        </p:par>
                      </p:childTnLst>
                    </p:cTn>
                  </p:par>
                </p:childTnLst>
              </p:cTn>
              <p:nextCondLst>
                <p:cond evt="onClick" delay="0">
                  <p:tgtEl>
                    <p:spTgt spid="5"/>
                  </p:tgtEl>
                </p:cond>
              </p:nextCondLst>
            </p:seq>
            <p:video>
              <p:cMediaNode vol="80000">
                <p:cTn id="18" fill="hold" display="0">
                  <p:stCondLst>
                    <p:cond delay="indefinite"/>
                  </p:stCondLst>
                </p:cTn>
                <p:tgtEl>
                  <p:spTgt spid="5"/>
                </p:tgtEl>
              </p:cMediaNode>
            </p:video>
          </p:childTnLst>
        </p:cTn>
      </p:par>
    </p:tnLst>
    <p:bldLst>
      <p:bldP spid="2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94D47D9-C85E-5440-90E6-60C8CBB26BA6}"/>
              </a:ext>
            </a:extLst>
          </p:cNvPr>
          <p:cNvSpPr txBox="1"/>
          <p:nvPr/>
        </p:nvSpPr>
        <p:spPr>
          <a:xfrm>
            <a:off x="0" y="790363"/>
            <a:ext cx="9144000" cy="7848302"/>
          </a:xfrm>
          <a:prstGeom prst="rect">
            <a:avLst/>
          </a:prstGeom>
          <a:noFill/>
        </p:spPr>
        <p:txBody>
          <a:bodyPr wrap="square" rtlCol="0">
            <a:spAutoFit/>
          </a:bodyPr>
          <a:lstStyle/>
          <a:p>
            <a:pPr marL="285750" indent="-285750">
              <a:buFont typeface="Courier New" panose="02070309020205020404" pitchFamily="49" charset="0"/>
              <a:buChar char="o"/>
            </a:pPr>
            <a:r>
              <a:rPr lang="en-US" sz="2800" dirty="0">
                <a:latin typeface="Times New Roman" panose="02020603050405020304" pitchFamily="18" charset="0"/>
                <a:cs typeface="Times New Roman" panose="02020603050405020304" pitchFamily="18" charset="0"/>
              </a:rPr>
              <a:t>Two </a:t>
            </a:r>
            <a:r>
              <a:rPr lang="en-US" sz="2800" dirty="0" smtClean="0">
                <a:latin typeface="Times New Roman" panose="02020603050405020304" pitchFamily="18" charset="0"/>
                <a:cs typeface="Times New Roman" panose="02020603050405020304" pitchFamily="18" charset="0"/>
              </a:rPr>
              <a:t>types of coastal </a:t>
            </a:r>
            <a:r>
              <a:rPr lang="en-US" sz="2800" dirty="0">
                <a:latin typeface="Times New Roman" panose="02020603050405020304" pitchFamily="18" charset="0"/>
                <a:cs typeface="Times New Roman" panose="02020603050405020304" pitchFamily="18" charset="0"/>
              </a:rPr>
              <a:t>ocean </a:t>
            </a:r>
            <a:r>
              <a:rPr lang="en-US" sz="2800" dirty="0" smtClean="0">
                <a:latin typeface="Times New Roman" panose="02020603050405020304" pitchFamily="18" charset="0"/>
                <a:cs typeface="Times New Roman" panose="02020603050405020304" pitchFamily="18" charset="0"/>
              </a:rPr>
              <a:t>response </a:t>
            </a:r>
          </a:p>
          <a:p>
            <a:r>
              <a:rPr lang="en-US" sz="2800" dirty="0" smtClean="0">
                <a:latin typeface="Times New Roman" panose="02020603050405020304" pitchFamily="18" charset="0"/>
                <a:cs typeface="Times New Roman" panose="02020603050405020304" pitchFamily="18" charset="0"/>
              </a:rPr>
              <a:t>to Mid </a:t>
            </a:r>
            <a:r>
              <a:rPr lang="en-US" sz="2800" dirty="0">
                <a:latin typeface="Times New Roman" panose="02020603050405020304" pitchFamily="18" charset="0"/>
                <a:cs typeface="Times New Roman" panose="02020603050405020304" pitchFamily="18" charset="0"/>
              </a:rPr>
              <a:t>Atlantic </a:t>
            </a:r>
            <a:r>
              <a:rPr lang="en-US" sz="2800" dirty="0" smtClean="0">
                <a:latin typeface="Times New Roman" panose="02020603050405020304" pitchFamily="18" charset="0"/>
                <a:cs typeface="Times New Roman" panose="02020603050405020304" pitchFamily="18" charset="0"/>
              </a:rPr>
              <a:t>hurricanes </a:t>
            </a:r>
            <a:r>
              <a:rPr lang="en-US" sz="2800" dirty="0">
                <a:latin typeface="Times New Roman" panose="02020603050405020304" pitchFamily="18" charset="0"/>
                <a:cs typeface="Times New Roman" panose="02020603050405020304" pitchFamily="18" charset="0"/>
              </a:rPr>
              <a:t>discovered</a:t>
            </a:r>
          </a:p>
          <a:p>
            <a:endParaRPr lang="en-US" sz="2800" dirty="0">
              <a:latin typeface="Times New Roman" panose="02020603050405020304" pitchFamily="18" charset="0"/>
              <a:cs typeface="Times New Roman" panose="02020603050405020304" pitchFamily="18" charset="0"/>
            </a:endParaRPr>
          </a:p>
          <a:p>
            <a:pPr marL="285750" indent="-285750">
              <a:buFont typeface="Courier New" panose="02070309020205020404" pitchFamily="49" charset="0"/>
              <a:buChar char="o"/>
            </a:pPr>
            <a:r>
              <a:rPr lang="en-US" sz="2800" dirty="0">
                <a:latin typeface="Times New Roman" panose="02020603050405020304" pitchFamily="18" charset="0"/>
                <a:cs typeface="Times New Roman" panose="02020603050405020304" pitchFamily="18" charset="0"/>
              </a:rPr>
              <a:t>The </a:t>
            </a:r>
            <a:r>
              <a:rPr lang="en-US" sz="2800" u="sng" dirty="0">
                <a:solidFill>
                  <a:srgbClr val="FF0000"/>
                </a:solidFill>
                <a:latin typeface="Times New Roman" panose="02020603050405020304" pitchFamily="18" charset="0"/>
                <a:cs typeface="Times New Roman" panose="02020603050405020304" pitchFamily="18" charset="0"/>
              </a:rPr>
              <a:t>essential ocean feature</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is </a:t>
            </a:r>
          </a:p>
          <a:p>
            <a:pPr marL="742950" lvl="1" indent="-285750">
              <a:buFont typeface="Courier New" panose="02070309020205020404" pitchFamily="49" charset="0"/>
              <a:buChar char="o"/>
            </a:pPr>
            <a:r>
              <a:rPr lang="en-US" sz="2800" dirty="0" smtClean="0">
                <a:latin typeface="Times New Roman" panose="02020603050405020304" pitchFamily="18" charset="0"/>
                <a:cs typeface="Times New Roman" panose="02020603050405020304" pitchFamily="18" charset="0"/>
              </a:rPr>
              <a:t>the </a:t>
            </a:r>
            <a:r>
              <a:rPr lang="en-US" sz="2800" dirty="0">
                <a:latin typeface="Times New Roman" panose="02020603050405020304" pitchFamily="18" charset="0"/>
                <a:cs typeface="Times New Roman" panose="02020603050405020304" pitchFamily="18" charset="0"/>
              </a:rPr>
              <a:t>Mid Atlantic </a:t>
            </a:r>
            <a:r>
              <a:rPr lang="en-US" sz="2800" dirty="0" smtClean="0">
                <a:latin typeface="Times New Roman" panose="02020603050405020304" pitchFamily="18" charset="0"/>
                <a:cs typeface="Times New Roman" panose="02020603050405020304" pitchFamily="18" charset="0"/>
              </a:rPr>
              <a:t>Cold </a:t>
            </a:r>
            <a:r>
              <a:rPr lang="en-US" sz="2800" dirty="0">
                <a:latin typeface="Times New Roman" panose="02020603050405020304" pitchFamily="18" charset="0"/>
                <a:cs typeface="Times New Roman" panose="02020603050405020304" pitchFamily="18" charset="0"/>
              </a:rPr>
              <a:t>Pool.</a:t>
            </a:r>
          </a:p>
          <a:p>
            <a:pPr marL="285750" indent="-285750">
              <a:buFont typeface="Courier New" panose="02070309020205020404" pitchFamily="49" charset="0"/>
              <a:buChar char="o"/>
            </a:pPr>
            <a:endParaRPr lang="en-US" sz="2800" dirty="0">
              <a:latin typeface="Times New Roman" panose="02020603050405020304" pitchFamily="18" charset="0"/>
              <a:cs typeface="Times New Roman" panose="02020603050405020304" pitchFamily="18" charset="0"/>
            </a:endParaRPr>
          </a:p>
          <a:p>
            <a:pPr marL="285750" indent="-285750">
              <a:buFont typeface="Courier New" panose="02070309020205020404" pitchFamily="49" charset="0"/>
              <a:buChar char="o"/>
            </a:pPr>
            <a:r>
              <a:rPr lang="en-US" sz="2800" dirty="0">
                <a:latin typeface="Times New Roman" panose="02020603050405020304" pitchFamily="18" charset="0"/>
                <a:cs typeface="Times New Roman" panose="02020603050405020304" pitchFamily="18" charset="0"/>
              </a:rPr>
              <a:t>The </a:t>
            </a:r>
            <a:r>
              <a:rPr lang="en-US" sz="2800" u="sng" dirty="0">
                <a:solidFill>
                  <a:srgbClr val="FF0000"/>
                </a:solidFill>
                <a:latin typeface="Times New Roman" panose="02020603050405020304" pitchFamily="18" charset="0"/>
                <a:cs typeface="Times New Roman" panose="02020603050405020304" pitchFamily="18" charset="0"/>
              </a:rPr>
              <a:t>essential ocean processes</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are </a:t>
            </a:r>
          </a:p>
          <a:p>
            <a:pPr marL="742950" lvl="1" indent="-285750">
              <a:buFont typeface="Courier New" panose="02070309020205020404" pitchFamily="49" charset="0"/>
              <a:buChar char="o"/>
            </a:pPr>
            <a:r>
              <a:rPr lang="en-US" sz="2800" dirty="0" smtClean="0">
                <a:latin typeface="Times New Roman" panose="02020603050405020304" pitchFamily="18" charset="0"/>
                <a:cs typeface="Times New Roman" panose="02020603050405020304" pitchFamily="18" charset="0"/>
              </a:rPr>
              <a:t>(a) ahead-of-eye </a:t>
            </a:r>
            <a:r>
              <a:rPr lang="en-US" sz="2800" u="sng" dirty="0" smtClean="0">
                <a:latin typeface="Times New Roman" panose="02020603050405020304" pitchFamily="18" charset="0"/>
                <a:cs typeface="Times New Roman" panose="02020603050405020304" pitchFamily="18" charset="0"/>
              </a:rPr>
              <a:t>cooling</a:t>
            </a:r>
            <a:r>
              <a:rPr lang="en-US" sz="2800" dirty="0" smtClean="0">
                <a:latin typeface="Times New Roman" panose="02020603050405020304" pitchFamily="18" charset="0"/>
                <a:cs typeface="Times New Roman" panose="02020603050405020304" pitchFamily="18" charset="0"/>
              </a:rPr>
              <a:t>  vs. </a:t>
            </a:r>
          </a:p>
          <a:p>
            <a:pPr marL="742950" lvl="1" indent="-285750">
              <a:buFont typeface="Courier New" panose="02070309020205020404" pitchFamily="49" charset="0"/>
              <a:buChar char="o"/>
            </a:pPr>
            <a:r>
              <a:rPr lang="en-US" sz="2800" dirty="0" smtClean="0">
                <a:latin typeface="Times New Roman" panose="02020603050405020304" pitchFamily="18" charset="0"/>
                <a:cs typeface="Times New Roman" panose="02020603050405020304" pitchFamily="18" charset="0"/>
              </a:rPr>
              <a:t>(b) </a:t>
            </a:r>
            <a:r>
              <a:rPr lang="en-US" sz="2800" dirty="0">
                <a:latin typeface="Times New Roman" panose="02020603050405020304" pitchFamily="18" charset="0"/>
                <a:cs typeface="Times New Roman" panose="02020603050405020304" pitchFamily="18" charset="0"/>
              </a:rPr>
              <a:t>ahead-of-eye </a:t>
            </a:r>
            <a:r>
              <a:rPr lang="en-US" sz="2800" u="sng" dirty="0">
                <a:latin typeface="Times New Roman" panose="02020603050405020304" pitchFamily="18" charset="0"/>
                <a:cs typeface="Times New Roman" panose="02020603050405020304" pitchFamily="18" charset="0"/>
              </a:rPr>
              <a:t>advection</a:t>
            </a:r>
            <a:r>
              <a:rPr lang="en-US" sz="2800" dirty="0" smtClean="0">
                <a:latin typeface="Times New Roman" panose="02020603050405020304" pitchFamily="18" charset="0"/>
                <a:cs typeface="Times New Roman" panose="02020603050405020304" pitchFamily="18" charset="0"/>
              </a:rPr>
              <a:t>.</a:t>
            </a:r>
          </a:p>
          <a:p>
            <a:pPr marL="742950" lvl="1" indent="-285750">
              <a:buFont typeface="Courier New" panose="02070309020205020404" pitchFamily="49" charset="0"/>
              <a:buChar char="o"/>
            </a:pPr>
            <a:endParaRPr lang="en-US" sz="2800" dirty="0">
              <a:latin typeface="Times New Roman" panose="02020603050405020304" pitchFamily="18" charset="0"/>
              <a:cs typeface="Times New Roman" panose="02020603050405020304" pitchFamily="18" charset="0"/>
            </a:endParaRPr>
          </a:p>
          <a:p>
            <a:pPr marL="285750" indent="-285750">
              <a:buFont typeface="Courier New" panose="02070309020205020404" pitchFamily="49" charset="0"/>
              <a:buChar char="o"/>
            </a:pPr>
            <a:r>
              <a:rPr lang="en-US" sz="2800" dirty="0">
                <a:latin typeface="Times New Roman" panose="02020603050405020304" pitchFamily="18" charset="0"/>
                <a:cs typeface="Times New Roman" panose="02020603050405020304" pitchFamily="18" charset="0"/>
              </a:rPr>
              <a:t>Including </a:t>
            </a:r>
            <a:r>
              <a:rPr lang="en-US" sz="2800" dirty="0" smtClean="0">
                <a:latin typeface="Times New Roman" panose="02020603050405020304" pitchFamily="18" charset="0"/>
                <a:cs typeface="Times New Roman" panose="02020603050405020304" pitchFamily="18" charset="0"/>
              </a:rPr>
              <a:t>these essential ocean features and processes in the ocean component of coupled </a:t>
            </a:r>
            <a:r>
              <a:rPr lang="en-US" sz="2800" dirty="0">
                <a:latin typeface="Times New Roman" panose="02020603050405020304" pitchFamily="18" charset="0"/>
                <a:cs typeface="Times New Roman" panose="02020603050405020304" pitchFamily="18" charset="0"/>
              </a:rPr>
              <a:t>hurricane forecast models is </a:t>
            </a:r>
            <a:r>
              <a:rPr lang="en-US" sz="2800" dirty="0" smtClean="0">
                <a:latin typeface="Times New Roman" panose="02020603050405020304" pitchFamily="18" charset="0"/>
                <a:cs typeface="Times New Roman" panose="02020603050405020304" pitchFamily="18" charset="0"/>
              </a:rPr>
              <a:t>essential for improving intensity forecasts for </a:t>
            </a:r>
            <a:r>
              <a:rPr lang="en-US" sz="2800" dirty="0">
                <a:latin typeface="Times New Roman" panose="02020603050405020304" pitchFamily="18" charset="0"/>
                <a:cs typeface="Times New Roman" panose="02020603050405020304" pitchFamily="18" charset="0"/>
              </a:rPr>
              <a:t>landfalling Mid Atlantic </a:t>
            </a:r>
            <a:r>
              <a:rPr lang="en-US" sz="2800" dirty="0" smtClean="0">
                <a:latin typeface="Times New Roman" panose="02020603050405020304" pitchFamily="18" charset="0"/>
                <a:cs typeface="Times New Roman" panose="02020603050405020304" pitchFamily="18" charset="0"/>
              </a:rPr>
              <a:t>hurricanes.</a:t>
            </a:r>
          </a:p>
          <a:p>
            <a:pPr marL="285750" indent="-285750">
              <a:buFont typeface="Courier New" panose="02070309020205020404" pitchFamily="49" charset="0"/>
              <a:buChar char="o"/>
            </a:pPr>
            <a:endParaRPr lang="en-US" sz="2800" dirty="0" smtClean="0">
              <a:latin typeface="Times New Roman" panose="02020603050405020304" pitchFamily="18" charset="0"/>
              <a:cs typeface="Times New Roman" panose="02020603050405020304" pitchFamily="18" charset="0"/>
            </a:endParaRPr>
          </a:p>
          <a:p>
            <a:pPr marL="285750" indent="-285750">
              <a:buFont typeface="Courier New" panose="02070309020205020404" pitchFamily="49" charset="0"/>
              <a:buChar char="o"/>
            </a:pPr>
            <a:r>
              <a:rPr lang="en-US" sz="2800" dirty="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For the 2018 hurricane season </a:t>
            </a:r>
            <a:r>
              <a:rPr lang="mr-IN" sz="2800" dirty="0" smtClean="0">
                <a:latin typeface="Times New Roman" panose="02020603050405020304" pitchFamily="18" charset="0"/>
                <a:cs typeface="Times New Roman" panose="02020603050405020304" pitchFamily="18" charset="0"/>
              </a:rPr>
              <a:t>–</a:t>
            </a:r>
            <a:endParaRPr lang="en-US" sz="2800" dirty="0" smtClean="0">
              <a:latin typeface="Times New Roman" panose="02020603050405020304" pitchFamily="18" charset="0"/>
              <a:cs typeface="Times New Roman" panose="02020603050405020304" pitchFamily="18" charset="0"/>
            </a:endParaRPr>
          </a:p>
          <a:p>
            <a:pPr marL="742950" lvl="1" indent="-285750">
              <a:buFont typeface="Courier New" panose="02070309020205020404" pitchFamily="49" charset="0"/>
              <a:buChar char="o"/>
            </a:pPr>
            <a:r>
              <a:rPr lang="en-US" sz="2800" dirty="0" smtClean="0">
                <a:latin typeface="Times New Roman" panose="02020603050405020304" pitchFamily="18" charset="0"/>
                <a:cs typeface="Times New Roman" panose="02020603050405020304" pitchFamily="18" charset="0"/>
              </a:rPr>
              <a:t>Operational HWRF will use GOFS 3.0 + POM</a:t>
            </a:r>
          </a:p>
          <a:p>
            <a:pPr marL="742950" lvl="1" indent="-285750">
              <a:buFont typeface="Courier New" panose="02070309020205020404" pitchFamily="49" charset="0"/>
              <a:buChar char="o"/>
            </a:pPr>
            <a:r>
              <a:rPr lang="en-US" sz="2800" dirty="0" smtClean="0">
                <a:latin typeface="Times New Roman" panose="02020603050405020304" pitchFamily="18" charset="0"/>
                <a:cs typeface="Times New Roman" panose="02020603050405020304" pitchFamily="18" charset="0"/>
              </a:rPr>
              <a:t>Experimental HWF will use GOFS 3.1</a:t>
            </a:r>
            <a:endParaRPr lang="en-US" sz="28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348E85A2-106D-8648-876D-4E453CD590FF}"/>
              </a:ext>
            </a:extLst>
          </p:cNvPr>
          <p:cNvSpPr txBox="1"/>
          <p:nvPr/>
        </p:nvSpPr>
        <p:spPr>
          <a:xfrm>
            <a:off x="139699" y="144032"/>
            <a:ext cx="5606405" cy="584775"/>
          </a:xfrm>
          <a:prstGeom prst="rect">
            <a:avLst/>
          </a:prstGeom>
          <a:noFill/>
        </p:spPr>
        <p:txBody>
          <a:bodyPr wrap="square" rtlCol="0">
            <a:spAutoFit/>
          </a:bodyPr>
          <a:lstStyle/>
          <a:p>
            <a:r>
              <a:rPr lang="en-US" sz="3200" b="1" dirty="0" smtClean="0">
                <a:latin typeface="Times New Roman" panose="02020603050405020304" pitchFamily="18" charset="0"/>
                <a:cs typeface="Times New Roman" panose="02020603050405020304" pitchFamily="18" charset="0"/>
              </a:rPr>
              <a:t>New Scientific Understanding:</a:t>
            </a:r>
            <a:endParaRPr lang="en-US" sz="3200" b="1"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746105" y="0"/>
            <a:ext cx="3385195" cy="4038600"/>
          </a:xfrm>
          <a:prstGeom prst="rect">
            <a:avLst/>
          </a:prstGeom>
          <a:ln>
            <a:solidFill>
              <a:schemeClr val="accent1"/>
            </a:solidFill>
          </a:ln>
        </p:spPr>
      </p:pic>
      <p:sp>
        <p:nvSpPr>
          <p:cNvPr id="4" name="TextBox 3"/>
          <p:cNvSpPr txBox="1"/>
          <p:nvPr/>
        </p:nvSpPr>
        <p:spPr>
          <a:xfrm>
            <a:off x="5486401" y="4060142"/>
            <a:ext cx="3641226" cy="923330"/>
          </a:xfrm>
          <a:prstGeom prst="rect">
            <a:avLst/>
          </a:prstGeom>
          <a:noFill/>
        </p:spPr>
        <p:txBody>
          <a:bodyPr wrap="square" rtlCol="0">
            <a:spAutoFit/>
          </a:bodyPr>
          <a:lstStyle/>
          <a:p>
            <a:r>
              <a:rPr lang="en-US" sz="1800" dirty="0" smtClean="0"/>
              <a:t>+ Monthly Weather Review (2016)</a:t>
            </a:r>
          </a:p>
          <a:p>
            <a:r>
              <a:rPr lang="en-US" sz="1800" dirty="0" smtClean="0"/>
              <a:t>+ JGR-Oceans (2017) </a:t>
            </a:r>
          </a:p>
          <a:p>
            <a:r>
              <a:rPr lang="en-US" sz="1800" dirty="0" smtClean="0"/>
              <a:t>+ JGR-Oceans (2017)</a:t>
            </a:r>
            <a:endParaRPr lang="en-US" sz="1800" dirty="0"/>
          </a:p>
        </p:txBody>
      </p:sp>
      <p:pic>
        <p:nvPicPr>
          <p:cNvPr id="7" name="Picture 6" descr="CinarLogo.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01000" y="4619098"/>
            <a:ext cx="955127" cy="487002"/>
          </a:xfrm>
          <a:prstGeom prst="rect">
            <a:avLst/>
          </a:prstGeom>
        </p:spPr>
      </p:pic>
      <p:pic>
        <p:nvPicPr>
          <p:cNvPr id="8" name="Picture 7" descr="Screen Shot 2016-02-25 at 9.57.48 AM.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001000" y="4419600"/>
            <a:ext cx="954351" cy="185883"/>
          </a:xfrm>
          <a:prstGeom prst="rect">
            <a:avLst/>
          </a:prstGeom>
        </p:spPr>
      </p:pic>
    </p:spTree>
    <p:extLst>
      <p:ext uri="{BB962C8B-B14F-4D97-AF65-F5344CB8AC3E}">
        <p14:creationId xmlns:p14="http://schemas.microsoft.com/office/powerpoint/2010/main" val="92397148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644" y="1752600"/>
            <a:ext cx="9144000" cy="5159954"/>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12" y="0"/>
            <a:ext cx="9147412" cy="1387623"/>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581400" y="1168856"/>
            <a:ext cx="4492862" cy="59384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52400" y="1097881"/>
            <a:ext cx="2590800" cy="716822"/>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342691" y="1061941"/>
            <a:ext cx="1238709" cy="723855"/>
          </a:xfrm>
          <a:prstGeom prst="rect">
            <a:avLst/>
          </a:prstGeom>
        </p:spPr>
      </p:pic>
      <p:sp>
        <p:nvSpPr>
          <p:cNvPr id="9" name="Rectangle 8"/>
          <p:cNvSpPr/>
          <p:nvPr/>
        </p:nvSpPr>
        <p:spPr>
          <a:xfrm>
            <a:off x="152400" y="5562600"/>
            <a:ext cx="8915400" cy="533400"/>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1401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15900"/>
            <a:ext cx="8229600" cy="762000"/>
          </a:xfrm>
        </p:spPr>
        <p:txBody>
          <a:bodyPr>
            <a:normAutofit fontScale="90000"/>
          </a:bodyPr>
          <a:lstStyle/>
          <a:p>
            <a:pPr algn="l"/>
            <a:r>
              <a:rPr lang="en-US" sz="3300" b="1" dirty="0" smtClean="0">
                <a:solidFill>
                  <a:srgbClr val="000000"/>
                </a:solidFill>
                <a:latin typeface="Calibri"/>
                <a:cs typeface="Calibri"/>
              </a:rPr>
              <a:t>Improved satellite SST product revealed </a:t>
            </a:r>
            <a:r>
              <a:rPr lang="en-US" sz="3300" b="1" dirty="0">
                <a:solidFill>
                  <a:srgbClr val="000000"/>
                </a:solidFill>
                <a:latin typeface="Calibri"/>
                <a:cs typeface="Calibri"/>
              </a:rPr>
              <a:t/>
            </a:r>
            <a:br>
              <a:rPr lang="en-US" sz="3300" b="1" dirty="0">
                <a:solidFill>
                  <a:srgbClr val="000000"/>
                </a:solidFill>
                <a:latin typeface="Calibri"/>
                <a:cs typeface="Calibri"/>
              </a:rPr>
            </a:br>
            <a:r>
              <a:rPr lang="en-US" sz="3300" b="1" dirty="0" smtClean="0">
                <a:solidFill>
                  <a:srgbClr val="000000"/>
                </a:solidFill>
                <a:latin typeface="Calibri"/>
                <a:cs typeface="Calibri"/>
              </a:rPr>
              <a:t>ahead-of-eye cooling was not captured by:</a:t>
            </a:r>
            <a:endParaRPr lang="en-US" sz="3300" b="1" dirty="0">
              <a:solidFill>
                <a:srgbClr val="000000"/>
              </a:solidFill>
              <a:latin typeface="Calibri"/>
              <a:cs typeface="Calibri"/>
            </a:endParaRPr>
          </a:p>
        </p:txBody>
      </p:sp>
      <p:sp>
        <p:nvSpPr>
          <p:cNvPr id="38" name="TextBox 37"/>
          <p:cNvSpPr txBox="1"/>
          <p:nvPr/>
        </p:nvSpPr>
        <p:spPr>
          <a:xfrm>
            <a:off x="588071" y="2931139"/>
            <a:ext cx="1577729" cy="707886"/>
          </a:xfrm>
          <a:prstGeom prst="rect">
            <a:avLst/>
          </a:prstGeom>
          <a:noFill/>
        </p:spPr>
        <p:txBody>
          <a:bodyPr wrap="square" rtlCol="0">
            <a:spAutoFit/>
          </a:bodyPr>
          <a:lstStyle/>
          <a:p>
            <a:pPr algn="ctr"/>
            <a:r>
              <a:rPr lang="en-US" sz="2000" dirty="0" smtClean="0">
                <a:solidFill>
                  <a:srgbClr val="000000"/>
                </a:solidFill>
                <a:latin typeface="Calibri" panose="020F0502020204030204" pitchFamily="34" charset="0"/>
                <a:cs typeface="Franklin Gothic Book"/>
              </a:rPr>
              <a:t>BEFORE IRENE</a:t>
            </a:r>
          </a:p>
        </p:txBody>
      </p:sp>
      <p:sp>
        <p:nvSpPr>
          <p:cNvPr id="39" name="TextBox 38"/>
          <p:cNvSpPr txBox="1"/>
          <p:nvPr/>
        </p:nvSpPr>
        <p:spPr>
          <a:xfrm>
            <a:off x="712303" y="4770146"/>
            <a:ext cx="1329267" cy="707886"/>
          </a:xfrm>
          <a:prstGeom prst="rect">
            <a:avLst/>
          </a:prstGeom>
          <a:noFill/>
        </p:spPr>
        <p:txBody>
          <a:bodyPr wrap="square" rtlCol="0">
            <a:spAutoFit/>
          </a:bodyPr>
          <a:lstStyle/>
          <a:p>
            <a:pPr algn="ctr"/>
            <a:r>
              <a:rPr lang="en-US" sz="2000" dirty="0" smtClean="0">
                <a:solidFill>
                  <a:srgbClr val="000000"/>
                </a:solidFill>
                <a:latin typeface="Calibri" panose="020F0502020204030204" pitchFamily="34" charset="0"/>
                <a:cs typeface="Franklin Gothic Book"/>
              </a:rPr>
              <a:t>AFTER IRENE</a:t>
            </a:r>
          </a:p>
        </p:txBody>
      </p:sp>
      <p:sp>
        <p:nvSpPr>
          <p:cNvPr id="21" name="Rectangle 20"/>
          <p:cNvSpPr/>
          <p:nvPr/>
        </p:nvSpPr>
        <p:spPr>
          <a:xfrm>
            <a:off x="3595394" y="2241687"/>
            <a:ext cx="1459479" cy="3765413"/>
          </a:xfrm>
          <a:prstGeom prst="rect">
            <a:avLst/>
          </a:prstGeom>
          <a:solidFill>
            <a:schemeClr val="bg1">
              <a:lumMod val="85000"/>
            </a:scheme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p>
        </p:txBody>
      </p:sp>
      <p:sp>
        <p:nvSpPr>
          <p:cNvPr id="24" name="Rectangle 23"/>
          <p:cNvSpPr/>
          <p:nvPr/>
        </p:nvSpPr>
        <p:spPr>
          <a:xfrm>
            <a:off x="5166174" y="2241687"/>
            <a:ext cx="2860912" cy="3765413"/>
          </a:xfrm>
          <a:prstGeom prst="rect">
            <a:avLst/>
          </a:prstGeom>
          <a:solidFill>
            <a:schemeClr val="bg1">
              <a:lumMod val="85000"/>
            </a:scheme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p>
        </p:txBody>
      </p:sp>
      <p:sp>
        <p:nvSpPr>
          <p:cNvPr id="25" name="Rectangle 24"/>
          <p:cNvSpPr/>
          <p:nvPr/>
        </p:nvSpPr>
        <p:spPr>
          <a:xfrm>
            <a:off x="2041570" y="2241687"/>
            <a:ext cx="1459479" cy="3765413"/>
          </a:xfrm>
          <a:prstGeom prst="rect">
            <a:avLst/>
          </a:prstGeom>
          <a:solidFill>
            <a:schemeClr val="bg1">
              <a:lumMod val="85000"/>
            </a:scheme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p>
        </p:txBody>
      </p:sp>
      <p:pic>
        <p:nvPicPr>
          <p:cNvPr id="53" name="Picture 5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1810" y="152400"/>
            <a:ext cx="933991" cy="655781"/>
          </a:xfrm>
          <a:prstGeom prst="rect">
            <a:avLst/>
          </a:prstGeom>
        </p:spPr>
      </p:pic>
      <p:sp>
        <p:nvSpPr>
          <p:cNvPr id="29" name="TextBox 28"/>
          <p:cNvSpPr txBox="1"/>
          <p:nvPr/>
        </p:nvSpPr>
        <p:spPr>
          <a:xfrm>
            <a:off x="4717722" y="2210405"/>
            <a:ext cx="2073029" cy="615553"/>
          </a:xfrm>
          <a:prstGeom prst="rect">
            <a:avLst/>
          </a:prstGeom>
          <a:noFill/>
        </p:spPr>
        <p:txBody>
          <a:bodyPr wrap="square" rtlCol="0">
            <a:spAutoFit/>
          </a:bodyPr>
          <a:lstStyle/>
          <a:p>
            <a:pPr algn="ctr"/>
            <a:r>
              <a:rPr lang="en-US" sz="1800" dirty="0" smtClean="0">
                <a:latin typeface="Calibri" panose="020F0502020204030204" pitchFamily="34" charset="0"/>
                <a:cs typeface="Franklin Gothic Book"/>
              </a:rPr>
              <a:t>HWRF-POM</a:t>
            </a:r>
          </a:p>
          <a:p>
            <a:pPr algn="ctr"/>
            <a:r>
              <a:rPr lang="en-US" sz="1600" i="1" dirty="0" smtClean="0">
                <a:latin typeface="Calibri" panose="020F0502020204030204" pitchFamily="34" charset="0"/>
                <a:cs typeface="Franklin Gothic Book"/>
              </a:rPr>
              <a:t>low res</a:t>
            </a:r>
          </a:p>
        </p:txBody>
      </p:sp>
      <p:sp>
        <p:nvSpPr>
          <p:cNvPr id="30" name="TextBox 29"/>
          <p:cNvSpPr txBox="1"/>
          <p:nvPr/>
        </p:nvSpPr>
        <p:spPr>
          <a:xfrm>
            <a:off x="2024347" y="2184737"/>
            <a:ext cx="1422399" cy="1015663"/>
          </a:xfrm>
          <a:prstGeom prst="rect">
            <a:avLst/>
          </a:prstGeom>
          <a:noFill/>
        </p:spPr>
        <p:txBody>
          <a:bodyPr wrap="square" rtlCol="0">
            <a:spAutoFit/>
          </a:bodyPr>
          <a:lstStyle/>
          <a:p>
            <a:pPr algn="ctr"/>
            <a:r>
              <a:rPr lang="en-US" sz="1800" dirty="0" smtClean="0">
                <a:latin typeface="Calibri" panose="020F0502020204030204" pitchFamily="34" charset="0"/>
                <a:cs typeface="Franklin Gothic Book"/>
              </a:rPr>
              <a:t>MARACOOS SST</a:t>
            </a:r>
          </a:p>
          <a:p>
            <a:pPr algn="ctr"/>
            <a:endParaRPr lang="en-US" dirty="0">
              <a:latin typeface="Calibri" panose="020F0502020204030204" pitchFamily="34" charset="0"/>
              <a:cs typeface="Franklin Gothic Book"/>
            </a:endParaRPr>
          </a:p>
        </p:txBody>
      </p:sp>
      <p:sp>
        <p:nvSpPr>
          <p:cNvPr id="35" name="TextBox 34"/>
          <p:cNvSpPr txBox="1"/>
          <p:nvPr/>
        </p:nvSpPr>
        <p:spPr>
          <a:xfrm>
            <a:off x="3332446" y="2199455"/>
            <a:ext cx="1970491" cy="646331"/>
          </a:xfrm>
          <a:prstGeom prst="rect">
            <a:avLst/>
          </a:prstGeom>
          <a:noFill/>
        </p:spPr>
        <p:txBody>
          <a:bodyPr wrap="square" rtlCol="0">
            <a:spAutoFit/>
          </a:bodyPr>
          <a:lstStyle/>
          <a:p>
            <a:pPr algn="ctr"/>
            <a:r>
              <a:rPr lang="en-US" sz="1800" dirty="0" smtClean="0">
                <a:latin typeface="Calibri" panose="020F0502020204030204" pitchFamily="34" charset="0"/>
                <a:cs typeface="Franklin Gothic Book"/>
              </a:rPr>
              <a:t>RTG HR SST </a:t>
            </a:r>
          </a:p>
          <a:p>
            <a:pPr algn="ctr"/>
            <a:r>
              <a:rPr lang="en-US" sz="1800" i="1" dirty="0" smtClean="0">
                <a:latin typeface="Calibri" panose="020F0502020204030204" pitchFamily="34" charset="0"/>
                <a:cs typeface="Franklin Gothic Book"/>
              </a:rPr>
              <a:t>NAM model</a:t>
            </a:r>
            <a:endParaRPr lang="en-US" sz="1800" i="1" dirty="0">
              <a:latin typeface="Calibri" panose="020F0502020204030204" pitchFamily="34" charset="0"/>
              <a:cs typeface="Franklin Gothic Book"/>
            </a:endParaRPr>
          </a:p>
        </p:txBody>
      </p:sp>
      <p:sp>
        <p:nvSpPr>
          <p:cNvPr id="40" name="Rectangle 39"/>
          <p:cNvSpPr/>
          <p:nvPr/>
        </p:nvSpPr>
        <p:spPr>
          <a:xfrm>
            <a:off x="2822222" y="1135929"/>
            <a:ext cx="2034224" cy="707886"/>
          </a:xfrm>
          <a:prstGeom prst="rect">
            <a:avLst/>
          </a:prstGeom>
        </p:spPr>
        <p:txBody>
          <a:bodyPr wrap="square">
            <a:spAutoFit/>
          </a:bodyPr>
          <a:lstStyle/>
          <a:p>
            <a:pPr algn="ctr"/>
            <a:r>
              <a:rPr lang="en-US" sz="2000" dirty="0" smtClean="0">
                <a:solidFill>
                  <a:srgbClr val="000000"/>
                </a:solidFill>
                <a:latin typeface="Calibri" panose="020F0502020204030204" pitchFamily="34" charset="0"/>
                <a:cs typeface="Franklin Gothic Book"/>
              </a:rPr>
              <a:t>standard satellite product </a:t>
            </a:r>
            <a:endParaRPr lang="en-US" sz="2000" dirty="0">
              <a:latin typeface="Calibri" panose="020F0502020204030204" pitchFamily="34" charset="0"/>
            </a:endParaRPr>
          </a:p>
        </p:txBody>
      </p:sp>
      <p:sp>
        <p:nvSpPr>
          <p:cNvPr id="41" name="Rectangle 40"/>
          <p:cNvSpPr/>
          <p:nvPr/>
        </p:nvSpPr>
        <p:spPr>
          <a:xfrm>
            <a:off x="4780246" y="1135929"/>
            <a:ext cx="3449354" cy="707886"/>
          </a:xfrm>
          <a:prstGeom prst="rect">
            <a:avLst/>
          </a:prstGeom>
        </p:spPr>
        <p:txBody>
          <a:bodyPr wrap="square">
            <a:spAutoFit/>
          </a:bodyPr>
          <a:lstStyle/>
          <a:p>
            <a:pPr algn="ctr"/>
            <a:r>
              <a:rPr lang="en-US" sz="2000" dirty="0" smtClean="0">
                <a:solidFill>
                  <a:srgbClr val="000000"/>
                </a:solidFill>
                <a:latin typeface="Calibri" panose="020F0502020204030204" pitchFamily="34" charset="0"/>
                <a:cs typeface="Franklin Gothic Book"/>
              </a:rPr>
              <a:t>ocean models used for forecasting hurricane intensity</a:t>
            </a:r>
          </a:p>
        </p:txBody>
      </p:sp>
      <p:cxnSp>
        <p:nvCxnSpPr>
          <p:cNvPr id="42" name="Straight Arrow Connector 41"/>
          <p:cNvCxnSpPr>
            <a:stCxn id="40" idx="2"/>
            <a:endCxn id="21" idx="0"/>
          </p:cNvCxnSpPr>
          <p:nvPr/>
        </p:nvCxnSpPr>
        <p:spPr>
          <a:xfrm>
            <a:off x="3839334" y="1843815"/>
            <a:ext cx="485800" cy="397872"/>
          </a:xfrm>
          <a:prstGeom prst="straightConnector1">
            <a:avLst/>
          </a:prstGeom>
          <a:ln w="7620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a:stCxn id="41" idx="2"/>
          </p:cNvCxnSpPr>
          <p:nvPr/>
        </p:nvCxnSpPr>
        <p:spPr>
          <a:xfrm flipH="1">
            <a:off x="6002619" y="1843815"/>
            <a:ext cx="502304" cy="353290"/>
          </a:xfrm>
          <a:prstGeom prst="straightConnector1">
            <a:avLst/>
          </a:prstGeom>
          <a:ln w="7620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a:stCxn id="41" idx="2"/>
          </p:cNvCxnSpPr>
          <p:nvPr/>
        </p:nvCxnSpPr>
        <p:spPr>
          <a:xfrm>
            <a:off x="6504923" y="1843815"/>
            <a:ext cx="794955" cy="353290"/>
          </a:xfrm>
          <a:prstGeom prst="straightConnector1">
            <a:avLst/>
          </a:prstGeom>
          <a:ln w="7620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6284867" y="2203847"/>
            <a:ext cx="1805018" cy="615553"/>
          </a:xfrm>
          <a:prstGeom prst="rect">
            <a:avLst/>
          </a:prstGeom>
          <a:noFill/>
        </p:spPr>
        <p:txBody>
          <a:bodyPr wrap="square" rtlCol="0">
            <a:spAutoFit/>
          </a:bodyPr>
          <a:lstStyle/>
          <a:p>
            <a:pPr algn="ctr"/>
            <a:r>
              <a:rPr lang="en-US" sz="1800" dirty="0" smtClean="0">
                <a:latin typeface="Calibri" panose="020F0502020204030204" pitchFamily="34" charset="0"/>
                <a:cs typeface="Franklin Gothic Book"/>
              </a:rPr>
              <a:t>HWRF-HYCOM</a:t>
            </a:r>
          </a:p>
          <a:p>
            <a:pPr algn="ctr"/>
            <a:r>
              <a:rPr lang="en-US" sz="1600" i="1" dirty="0">
                <a:latin typeface="Calibri" panose="020F0502020204030204" pitchFamily="34" charset="0"/>
                <a:cs typeface="Franklin Gothic Book"/>
              </a:rPr>
              <a:t>m</a:t>
            </a:r>
            <a:r>
              <a:rPr lang="en-US" sz="1600" i="1" dirty="0" smtClean="0">
                <a:latin typeface="Calibri" panose="020F0502020204030204" pitchFamily="34" charset="0"/>
                <a:cs typeface="Franklin Gothic Book"/>
              </a:rPr>
              <a:t>edium res</a:t>
            </a:r>
          </a:p>
        </p:txBody>
      </p:sp>
      <p:pic>
        <p:nvPicPr>
          <p:cNvPr id="34" name="Picture 33" descr="composite_20110827T070000_flat.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081892" y="2743200"/>
            <a:ext cx="1388009" cy="1553633"/>
          </a:xfrm>
          <a:prstGeom prst="rect">
            <a:avLst/>
          </a:prstGeom>
        </p:spPr>
      </p:pic>
      <p:pic>
        <p:nvPicPr>
          <p:cNvPr id="46" name="Picture 45" descr="composite_20110831T070000_flat.pn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086428" y="4408713"/>
            <a:ext cx="1380010" cy="1549401"/>
          </a:xfrm>
          <a:prstGeom prst="rect">
            <a:avLst/>
          </a:prstGeom>
        </p:spPr>
      </p:pic>
      <p:pic>
        <p:nvPicPr>
          <p:cNvPr id="47" name="Picture 46" descr="rtg_20110827T000000_flat.pn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3643813" y="2746828"/>
            <a:ext cx="1370873" cy="1546702"/>
          </a:xfrm>
          <a:prstGeom prst="rect">
            <a:avLst/>
          </a:prstGeom>
        </p:spPr>
      </p:pic>
      <p:pic>
        <p:nvPicPr>
          <p:cNvPr id="48" name="Picture 47" descr="rtg_20110831T000000_flat.png"/>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3633570" y="4405085"/>
            <a:ext cx="1388373" cy="1529894"/>
          </a:xfrm>
          <a:prstGeom prst="rect">
            <a:avLst/>
          </a:prstGeom>
        </p:spPr>
      </p:pic>
      <p:pic>
        <p:nvPicPr>
          <p:cNvPr id="55" name="Picture 54" descr="pom_20110827T000000_flat.png"/>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5210629" y="2746060"/>
            <a:ext cx="1374426" cy="1542911"/>
          </a:xfrm>
          <a:prstGeom prst="rect">
            <a:avLst/>
          </a:prstGeom>
        </p:spPr>
      </p:pic>
      <p:pic>
        <p:nvPicPr>
          <p:cNvPr id="56" name="Picture 55" descr="pom_20110831T000000_flat.png"/>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5210628" y="4405085"/>
            <a:ext cx="1382226" cy="1553029"/>
          </a:xfrm>
          <a:prstGeom prst="rect">
            <a:avLst/>
          </a:prstGeom>
        </p:spPr>
      </p:pic>
      <p:pic>
        <p:nvPicPr>
          <p:cNvPr id="58" name="Picture 57" descr="hycom_20110827T000000_flat_correct.png"/>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6611257" y="2746043"/>
            <a:ext cx="1382692" cy="1550185"/>
          </a:xfrm>
          <a:prstGeom prst="rect">
            <a:avLst/>
          </a:prstGeom>
        </p:spPr>
      </p:pic>
      <p:pic>
        <p:nvPicPr>
          <p:cNvPr id="59" name="Picture 58" descr="hycom_20110831T000000_flat.png"/>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6614885" y="4405085"/>
            <a:ext cx="1366953" cy="1531257"/>
          </a:xfrm>
          <a:prstGeom prst="rect">
            <a:avLst/>
          </a:prstGeom>
        </p:spPr>
      </p:pic>
    </p:spTree>
    <p:extLst>
      <p:ext uri="{BB962C8B-B14F-4D97-AF65-F5344CB8AC3E}">
        <p14:creationId xmlns:p14="http://schemas.microsoft.com/office/powerpoint/2010/main" val="127102799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POM_T_xslice_cyc000_11082600_romsslice_30C.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022219" y="1007"/>
            <a:ext cx="3119187" cy="3119187"/>
          </a:xfrm>
          <a:prstGeom prst="rect">
            <a:avLst/>
          </a:prstGeom>
        </p:spPr>
      </p:pic>
      <p:pic>
        <p:nvPicPr>
          <p:cNvPr id="18" name="Picture 17" descr="HYCOM_T_xslice_cyc000_11082600_romsslice_30C.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036549" y="7839"/>
            <a:ext cx="3130971" cy="3130971"/>
          </a:xfrm>
          <a:prstGeom prst="rect">
            <a:avLst/>
          </a:prstGeom>
        </p:spPr>
      </p:pic>
      <p:sp>
        <p:nvSpPr>
          <p:cNvPr id="28" name="TextBox 27"/>
          <p:cNvSpPr txBox="1"/>
          <p:nvPr/>
        </p:nvSpPr>
        <p:spPr>
          <a:xfrm>
            <a:off x="7180583" y="1859843"/>
            <a:ext cx="1488829" cy="615553"/>
          </a:xfrm>
          <a:prstGeom prst="rect">
            <a:avLst/>
          </a:prstGeom>
          <a:noFill/>
        </p:spPr>
        <p:txBody>
          <a:bodyPr wrap="square" rtlCol="0">
            <a:spAutoFit/>
          </a:bodyPr>
          <a:lstStyle/>
          <a:p>
            <a:r>
              <a:rPr lang="en-US" sz="1700" dirty="0" smtClean="0">
                <a:latin typeface="Calibri"/>
                <a:cs typeface="Calibri"/>
              </a:rPr>
              <a:t>HWRF-HYCOM</a:t>
            </a:r>
          </a:p>
          <a:p>
            <a:r>
              <a:rPr lang="en-US" sz="1700" dirty="0" smtClean="0">
                <a:latin typeface="Calibri"/>
                <a:cs typeface="Calibri"/>
              </a:rPr>
              <a:t>Before</a:t>
            </a:r>
            <a:endParaRPr lang="en-US" sz="1700" dirty="0">
              <a:latin typeface="Calibri"/>
              <a:cs typeface="Calibri"/>
            </a:endParaRPr>
          </a:p>
        </p:txBody>
      </p:sp>
      <p:sp>
        <p:nvSpPr>
          <p:cNvPr id="30" name="TextBox 29"/>
          <p:cNvSpPr txBox="1"/>
          <p:nvPr/>
        </p:nvSpPr>
        <p:spPr>
          <a:xfrm>
            <a:off x="3698555" y="1886653"/>
            <a:ext cx="1488829" cy="615553"/>
          </a:xfrm>
          <a:prstGeom prst="rect">
            <a:avLst/>
          </a:prstGeom>
          <a:noFill/>
        </p:spPr>
        <p:txBody>
          <a:bodyPr wrap="square" rtlCol="0">
            <a:spAutoFit/>
          </a:bodyPr>
          <a:lstStyle/>
          <a:p>
            <a:r>
              <a:rPr lang="en-US" sz="1700" dirty="0" smtClean="0">
                <a:solidFill>
                  <a:schemeClr val="bg1"/>
                </a:solidFill>
                <a:latin typeface="Calibri"/>
                <a:cs typeface="Calibri"/>
              </a:rPr>
              <a:t>HWRF-POM</a:t>
            </a:r>
          </a:p>
          <a:p>
            <a:r>
              <a:rPr lang="en-US" sz="1700" dirty="0" smtClean="0">
                <a:solidFill>
                  <a:schemeClr val="bg1"/>
                </a:solidFill>
                <a:latin typeface="Calibri"/>
                <a:cs typeface="Calibri"/>
              </a:rPr>
              <a:t>Before</a:t>
            </a:r>
            <a:endParaRPr lang="en-US" sz="1700" dirty="0">
              <a:solidFill>
                <a:schemeClr val="bg1"/>
              </a:solidFill>
              <a:latin typeface="Calibri"/>
              <a:cs typeface="Calibri"/>
            </a:endParaRPr>
          </a:p>
        </p:txBody>
      </p:sp>
      <p:pic>
        <p:nvPicPr>
          <p:cNvPr id="29" name="Picture 28" descr="HYCOM_T_xslice_cyc000_11083100_romsslice_30C.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073816" y="2949321"/>
            <a:ext cx="3070479" cy="3070479"/>
          </a:xfrm>
          <a:prstGeom prst="rect">
            <a:avLst/>
          </a:prstGeom>
        </p:spPr>
      </p:pic>
      <p:pic>
        <p:nvPicPr>
          <p:cNvPr id="31" name="Picture 30" descr="POM_T_xslice_cyc000_11083100_romsslice_30C_zoomoutfull.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048000" y="2949321"/>
            <a:ext cx="3070478" cy="3070478"/>
          </a:xfrm>
          <a:prstGeom prst="rect">
            <a:avLst/>
          </a:prstGeom>
        </p:spPr>
      </p:pic>
      <p:sp>
        <p:nvSpPr>
          <p:cNvPr id="32" name="TextBox 31"/>
          <p:cNvSpPr txBox="1"/>
          <p:nvPr/>
        </p:nvSpPr>
        <p:spPr>
          <a:xfrm>
            <a:off x="7227265" y="4744325"/>
            <a:ext cx="1488829" cy="615553"/>
          </a:xfrm>
          <a:prstGeom prst="rect">
            <a:avLst/>
          </a:prstGeom>
          <a:noFill/>
        </p:spPr>
        <p:txBody>
          <a:bodyPr wrap="square" rtlCol="0">
            <a:spAutoFit/>
          </a:bodyPr>
          <a:lstStyle/>
          <a:p>
            <a:r>
              <a:rPr lang="en-US" sz="1700" dirty="0" smtClean="0">
                <a:latin typeface="Calibri"/>
                <a:cs typeface="Calibri"/>
              </a:rPr>
              <a:t>HWRF-HYCOM</a:t>
            </a:r>
          </a:p>
          <a:p>
            <a:r>
              <a:rPr lang="en-US" sz="1700" dirty="0" smtClean="0">
                <a:latin typeface="Calibri"/>
                <a:cs typeface="Calibri"/>
              </a:rPr>
              <a:t>After</a:t>
            </a:r>
            <a:endParaRPr lang="en-US" sz="1700" dirty="0">
              <a:latin typeface="Calibri"/>
              <a:cs typeface="Calibri"/>
            </a:endParaRPr>
          </a:p>
        </p:txBody>
      </p:sp>
      <p:sp>
        <p:nvSpPr>
          <p:cNvPr id="34" name="TextBox 33"/>
          <p:cNvSpPr txBox="1"/>
          <p:nvPr/>
        </p:nvSpPr>
        <p:spPr>
          <a:xfrm>
            <a:off x="3699620" y="4744325"/>
            <a:ext cx="1488829" cy="615553"/>
          </a:xfrm>
          <a:prstGeom prst="rect">
            <a:avLst/>
          </a:prstGeom>
          <a:noFill/>
        </p:spPr>
        <p:txBody>
          <a:bodyPr wrap="square" rtlCol="0">
            <a:spAutoFit/>
          </a:bodyPr>
          <a:lstStyle/>
          <a:p>
            <a:r>
              <a:rPr lang="en-US" sz="1700" dirty="0" smtClean="0">
                <a:solidFill>
                  <a:srgbClr val="FFFFFF"/>
                </a:solidFill>
                <a:latin typeface="Calibri"/>
                <a:cs typeface="Calibri"/>
              </a:rPr>
              <a:t>HWRF-POM</a:t>
            </a:r>
          </a:p>
          <a:p>
            <a:r>
              <a:rPr lang="en-US" sz="1700" dirty="0" smtClean="0">
                <a:solidFill>
                  <a:srgbClr val="FFFFFF"/>
                </a:solidFill>
                <a:latin typeface="Calibri"/>
                <a:cs typeface="Calibri"/>
              </a:rPr>
              <a:t>After</a:t>
            </a:r>
            <a:endParaRPr lang="en-US" sz="1700" dirty="0">
              <a:solidFill>
                <a:srgbClr val="FFFFFF"/>
              </a:solidFill>
              <a:latin typeface="Calibri"/>
              <a:cs typeface="Calibri"/>
            </a:endParaRPr>
          </a:p>
        </p:txBody>
      </p:sp>
      <p:cxnSp>
        <p:nvCxnSpPr>
          <p:cNvPr id="35" name="Straight Connector 34"/>
          <p:cNvCxnSpPr/>
          <p:nvPr/>
        </p:nvCxnSpPr>
        <p:spPr>
          <a:xfrm flipH="1" flipV="1">
            <a:off x="3698555" y="3163112"/>
            <a:ext cx="1065" cy="377843"/>
          </a:xfrm>
          <a:prstGeom prst="line">
            <a:avLst/>
          </a:prstGeom>
          <a:ln>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flipH="1">
            <a:off x="3444682" y="3540954"/>
            <a:ext cx="254938" cy="0"/>
          </a:xfrm>
          <a:prstGeom prst="line">
            <a:avLst/>
          </a:prstGeom>
          <a:ln>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pic>
        <p:nvPicPr>
          <p:cNvPr id="26" name="Picture 25" descr="RU16_201108_Irene_temperature_v2.png"/>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22699" y="3907517"/>
            <a:ext cx="3269963" cy="2259877"/>
          </a:xfrm>
          <a:prstGeom prst="rect">
            <a:avLst/>
          </a:prstGeom>
        </p:spPr>
      </p:pic>
      <p:sp>
        <p:nvSpPr>
          <p:cNvPr id="27" name="TextBox 26"/>
          <p:cNvSpPr txBox="1"/>
          <p:nvPr/>
        </p:nvSpPr>
        <p:spPr>
          <a:xfrm>
            <a:off x="182400" y="5474530"/>
            <a:ext cx="1488829" cy="353943"/>
          </a:xfrm>
          <a:prstGeom prst="rect">
            <a:avLst/>
          </a:prstGeom>
          <a:noFill/>
        </p:spPr>
        <p:txBody>
          <a:bodyPr wrap="square" rtlCol="0">
            <a:spAutoFit/>
          </a:bodyPr>
          <a:lstStyle/>
          <a:p>
            <a:r>
              <a:rPr lang="en-US" sz="1700" dirty="0" smtClean="0">
                <a:latin typeface="Calibri"/>
                <a:cs typeface="Calibri"/>
              </a:rPr>
              <a:t>RU16 Glider</a:t>
            </a:r>
            <a:endParaRPr lang="en-US" sz="1700" dirty="0">
              <a:latin typeface="Calibri"/>
              <a:cs typeface="Calibri"/>
            </a:endParaRPr>
          </a:p>
        </p:txBody>
      </p:sp>
      <p:grpSp>
        <p:nvGrpSpPr>
          <p:cNvPr id="6" name="Group 5"/>
          <p:cNvGrpSpPr/>
          <p:nvPr/>
        </p:nvGrpSpPr>
        <p:grpSpPr>
          <a:xfrm>
            <a:off x="205920" y="1050288"/>
            <a:ext cx="2708366" cy="2959976"/>
            <a:chOff x="228600" y="1472488"/>
            <a:chExt cx="2530230" cy="2935772"/>
          </a:xfrm>
        </p:grpSpPr>
        <p:pic>
          <p:nvPicPr>
            <p:cNvPr id="4" name="Picture 3" descr="POM_Tsrf_cyc000_11082700_2.png"/>
            <p:cNvPicPr>
              <a:picLocks noChangeAspect="1"/>
            </p:cNvPicPr>
            <p:nvPr/>
          </p:nvPicPr>
          <p:blipFill rotWithShape="1">
            <a:blip r:embed="rId8" cstate="print">
              <a:extLst>
                <a:ext uri="{28A0092B-C50C-407E-A947-70E740481C1C}">
                  <a14:useLocalDpi xmlns:a14="http://schemas.microsoft.com/office/drawing/2010/main"/>
                </a:ext>
              </a:extLst>
            </a:blip>
            <a:srcRect l="11897" r="6800" b="5666"/>
            <a:stretch/>
          </p:blipFill>
          <p:spPr>
            <a:xfrm>
              <a:off x="228600" y="1472488"/>
              <a:ext cx="2530230" cy="2935772"/>
            </a:xfrm>
            <a:prstGeom prst="rect">
              <a:avLst/>
            </a:prstGeom>
          </p:spPr>
        </p:pic>
        <p:cxnSp>
          <p:nvCxnSpPr>
            <p:cNvPr id="8" name="Straight Connector 7"/>
            <p:cNvCxnSpPr/>
            <p:nvPr/>
          </p:nvCxnSpPr>
          <p:spPr>
            <a:xfrm>
              <a:off x="717057" y="2616499"/>
              <a:ext cx="810597" cy="826730"/>
            </a:xfrm>
            <a:prstGeom prst="line">
              <a:avLst/>
            </a:prstGeom>
            <a:ln>
              <a:solidFill>
                <a:srgbClr val="000000"/>
              </a:solidFill>
              <a:prstDash val="sysDash"/>
            </a:ln>
            <a:effectLst/>
          </p:spPr>
          <p:style>
            <a:lnRef idx="2">
              <a:schemeClr val="accent1"/>
            </a:lnRef>
            <a:fillRef idx="0">
              <a:schemeClr val="accent1"/>
            </a:fillRef>
            <a:effectRef idx="1">
              <a:schemeClr val="accent1"/>
            </a:effectRef>
            <a:fontRef idx="minor">
              <a:schemeClr val="tx1"/>
            </a:fontRef>
          </p:style>
        </p:cxnSp>
        <p:sp>
          <p:nvSpPr>
            <p:cNvPr id="5" name="5-Point Star 4"/>
            <p:cNvSpPr/>
            <p:nvPr/>
          </p:nvSpPr>
          <p:spPr>
            <a:xfrm>
              <a:off x="996314" y="2744582"/>
              <a:ext cx="152400" cy="152400"/>
            </a:xfrm>
            <a:prstGeom prst="star5">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Rectangle 1"/>
          <p:cNvSpPr/>
          <p:nvPr/>
        </p:nvSpPr>
        <p:spPr>
          <a:xfrm>
            <a:off x="39733" y="6019800"/>
            <a:ext cx="9202606" cy="246221"/>
          </a:xfrm>
          <a:prstGeom prst="rect">
            <a:avLst/>
          </a:prstGeom>
        </p:spPr>
        <p:txBody>
          <a:bodyPr wrap="square">
            <a:spAutoFit/>
          </a:bodyPr>
          <a:lstStyle/>
          <a:p>
            <a:r>
              <a:rPr lang="en-US" sz="1000" dirty="0" smtClean="0">
                <a:latin typeface="Calibri"/>
                <a:cs typeface="Calibri"/>
              </a:rPr>
              <a:t>Observed bathymetry from NOAA </a:t>
            </a:r>
            <a:r>
              <a:rPr lang="en-US" sz="1000" dirty="0">
                <a:latin typeface="Calibri"/>
                <a:cs typeface="Calibri"/>
              </a:rPr>
              <a:t>National Geophysical Data Center, U.S. Coastal Relief Model, Retrieved date goes here, http://</a:t>
            </a:r>
            <a:r>
              <a:rPr lang="en-US" sz="1000" dirty="0" err="1">
                <a:latin typeface="Calibri"/>
                <a:cs typeface="Calibri"/>
              </a:rPr>
              <a:t>www.ngdc.noaa.gov</a:t>
            </a:r>
            <a:r>
              <a:rPr lang="en-US" sz="1000" dirty="0">
                <a:latin typeface="Calibri"/>
                <a:cs typeface="Calibri"/>
              </a:rPr>
              <a:t>/</a:t>
            </a:r>
            <a:r>
              <a:rPr lang="en-US" sz="1000" dirty="0" err="1">
                <a:latin typeface="Calibri"/>
                <a:cs typeface="Calibri"/>
              </a:rPr>
              <a:t>mgg</a:t>
            </a:r>
            <a:r>
              <a:rPr lang="en-US" sz="1000" dirty="0">
                <a:latin typeface="Calibri"/>
                <a:cs typeface="Calibri"/>
              </a:rPr>
              <a:t>/coastal/</a:t>
            </a:r>
            <a:r>
              <a:rPr lang="en-US" sz="1000" dirty="0" err="1">
                <a:latin typeface="Calibri"/>
                <a:cs typeface="Calibri"/>
              </a:rPr>
              <a:t>crm.html</a:t>
            </a:r>
            <a:endParaRPr lang="en-US" sz="1000" dirty="0">
              <a:latin typeface="Calibri"/>
              <a:cs typeface="Calibri"/>
            </a:endParaRPr>
          </a:p>
        </p:txBody>
      </p:sp>
      <p:cxnSp>
        <p:nvCxnSpPr>
          <p:cNvPr id="36" name="Straight Connector 35"/>
          <p:cNvCxnSpPr/>
          <p:nvPr/>
        </p:nvCxnSpPr>
        <p:spPr>
          <a:xfrm flipV="1">
            <a:off x="623083" y="4025944"/>
            <a:ext cx="0" cy="921067"/>
          </a:xfrm>
          <a:prstGeom prst="line">
            <a:avLst/>
          </a:prstGeom>
          <a:ln>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2515890" y="4033785"/>
            <a:ext cx="0" cy="850507"/>
          </a:xfrm>
          <a:prstGeom prst="line">
            <a:avLst/>
          </a:prstGeom>
          <a:ln>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flipH="1" flipV="1">
            <a:off x="3697490" y="226569"/>
            <a:ext cx="1065" cy="377843"/>
          </a:xfrm>
          <a:prstGeom prst="line">
            <a:avLst/>
          </a:prstGeom>
          <a:ln>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flipH="1">
            <a:off x="3443617" y="604411"/>
            <a:ext cx="254938" cy="0"/>
          </a:xfrm>
          <a:prstGeom prst="line">
            <a:avLst/>
          </a:prstGeom>
          <a:ln>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flipH="1" flipV="1">
            <a:off x="6695691" y="226568"/>
            <a:ext cx="1065" cy="377843"/>
          </a:xfrm>
          <a:prstGeom prst="line">
            <a:avLst/>
          </a:prstGeom>
          <a:ln>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flipH="1">
            <a:off x="6441818" y="604410"/>
            <a:ext cx="254938" cy="0"/>
          </a:xfrm>
          <a:prstGeom prst="line">
            <a:avLst/>
          </a:prstGeom>
          <a:ln>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H="1" flipV="1">
            <a:off x="6708651" y="3138810"/>
            <a:ext cx="1065" cy="377843"/>
          </a:xfrm>
          <a:prstGeom prst="line">
            <a:avLst/>
          </a:prstGeom>
          <a:ln>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flipH="1">
            <a:off x="6454778" y="3516652"/>
            <a:ext cx="254938" cy="0"/>
          </a:xfrm>
          <a:prstGeom prst="line">
            <a:avLst/>
          </a:prstGeom>
          <a:ln>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sp>
        <p:nvSpPr>
          <p:cNvPr id="48" name="TextBox 47"/>
          <p:cNvSpPr txBox="1"/>
          <p:nvPr/>
        </p:nvSpPr>
        <p:spPr>
          <a:xfrm>
            <a:off x="565498" y="4085026"/>
            <a:ext cx="1488829" cy="353943"/>
          </a:xfrm>
          <a:prstGeom prst="rect">
            <a:avLst/>
          </a:prstGeom>
          <a:noFill/>
        </p:spPr>
        <p:txBody>
          <a:bodyPr wrap="square" rtlCol="0">
            <a:spAutoFit/>
          </a:bodyPr>
          <a:lstStyle/>
          <a:p>
            <a:r>
              <a:rPr lang="en-US" sz="1700" dirty="0" smtClean="0">
                <a:latin typeface="Calibri"/>
                <a:cs typeface="Calibri"/>
              </a:rPr>
              <a:t>Before</a:t>
            </a:r>
            <a:endParaRPr lang="en-US" sz="1700" dirty="0">
              <a:latin typeface="Calibri"/>
              <a:cs typeface="Calibri"/>
            </a:endParaRPr>
          </a:p>
        </p:txBody>
      </p:sp>
      <p:sp>
        <p:nvSpPr>
          <p:cNvPr id="49" name="TextBox 48"/>
          <p:cNvSpPr txBox="1"/>
          <p:nvPr/>
        </p:nvSpPr>
        <p:spPr>
          <a:xfrm>
            <a:off x="2457596" y="4085026"/>
            <a:ext cx="1488829" cy="353943"/>
          </a:xfrm>
          <a:prstGeom prst="rect">
            <a:avLst/>
          </a:prstGeom>
          <a:noFill/>
        </p:spPr>
        <p:txBody>
          <a:bodyPr wrap="square" rtlCol="0">
            <a:spAutoFit/>
          </a:bodyPr>
          <a:lstStyle/>
          <a:p>
            <a:r>
              <a:rPr lang="en-US" sz="1700" dirty="0" smtClean="0">
                <a:latin typeface="Calibri"/>
                <a:cs typeface="Calibri"/>
              </a:rPr>
              <a:t>After</a:t>
            </a:r>
            <a:endParaRPr lang="en-US" sz="1700" dirty="0">
              <a:latin typeface="Calibri"/>
              <a:cs typeface="Calibri"/>
            </a:endParaRPr>
          </a:p>
        </p:txBody>
      </p:sp>
      <p:sp>
        <p:nvSpPr>
          <p:cNvPr id="50" name="TextBox 49"/>
          <p:cNvSpPr txBox="1"/>
          <p:nvPr/>
        </p:nvSpPr>
        <p:spPr>
          <a:xfrm>
            <a:off x="-1" y="-113400"/>
            <a:ext cx="3557442" cy="1200329"/>
          </a:xfrm>
          <a:prstGeom prst="rect">
            <a:avLst/>
          </a:prstGeom>
          <a:noFill/>
        </p:spPr>
        <p:txBody>
          <a:bodyPr wrap="square" rtlCol="0">
            <a:spAutoFit/>
          </a:bodyPr>
          <a:lstStyle/>
          <a:p>
            <a:r>
              <a:rPr lang="en-US" sz="3500" b="1" dirty="0" smtClean="0">
                <a:latin typeface="Calibri"/>
                <a:cs typeface="Calibri"/>
              </a:rPr>
              <a:t>HWRF Cross-shelf Transects</a:t>
            </a:r>
            <a:endParaRPr lang="en-US" sz="3500" b="1" dirty="0">
              <a:latin typeface="Calibri"/>
              <a:cs typeface="Calibri"/>
            </a:endParaRPr>
          </a:p>
        </p:txBody>
      </p:sp>
      <p:sp>
        <p:nvSpPr>
          <p:cNvPr id="51" name="Rectangle 50"/>
          <p:cNvSpPr/>
          <p:nvPr/>
        </p:nvSpPr>
        <p:spPr>
          <a:xfrm>
            <a:off x="4735163" y="5818290"/>
            <a:ext cx="4385317" cy="246221"/>
          </a:xfrm>
          <a:prstGeom prst="rect">
            <a:avLst/>
          </a:prstGeom>
        </p:spPr>
        <p:txBody>
          <a:bodyPr wrap="square">
            <a:spAutoFit/>
          </a:bodyPr>
          <a:lstStyle/>
          <a:p>
            <a:pPr algn="r"/>
            <a:r>
              <a:rPr lang="en-US" sz="1000" dirty="0" smtClean="0">
                <a:latin typeface="Calibri"/>
                <a:cs typeface="Calibri"/>
              </a:rPr>
              <a:t>Thank you to Hyun-</a:t>
            </a:r>
            <a:r>
              <a:rPr lang="en-US" sz="1000" dirty="0" err="1" smtClean="0">
                <a:latin typeface="Calibri"/>
                <a:cs typeface="Calibri"/>
              </a:rPr>
              <a:t>Sook</a:t>
            </a:r>
            <a:r>
              <a:rPr lang="en-US" sz="1000" dirty="0" smtClean="0">
                <a:latin typeface="Calibri"/>
                <a:cs typeface="Calibri"/>
              </a:rPr>
              <a:t> Kim and Zhan Zhang for providing  HWRF data</a:t>
            </a:r>
            <a:endParaRPr lang="en-US" sz="1000" dirty="0">
              <a:latin typeface="Calibri"/>
              <a:cs typeface="Calibri"/>
            </a:endParaRPr>
          </a:p>
        </p:txBody>
      </p:sp>
    </p:spTree>
    <p:extLst>
      <p:ext uri="{BB962C8B-B14F-4D97-AF65-F5344CB8AC3E}">
        <p14:creationId xmlns:p14="http://schemas.microsoft.com/office/powerpoint/2010/main" val="140981123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ermine20160905_CloudsAfternoon.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457201"/>
            <a:ext cx="4636763" cy="3022600"/>
          </a:xfrm>
          <a:prstGeom prst="rect">
            <a:avLst/>
          </a:prstGeom>
        </p:spPr>
      </p:pic>
      <p:sp>
        <p:nvSpPr>
          <p:cNvPr id="5" name="TextBox 4"/>
          <p:cNvSpPr txBox="1"/>
          <p:nvPr/>
        </p:nvSpPr>
        <p:spPr>
          <a:xfrm>
            <a:off x="0" y="0"/>
            <a:ext cx="9048270" cy="369332"/>
          </a:xfrm>
          <a:prstGeom prst="rect">
            <a:avLst/>
          </a:prstGeom>
          <a:noFill/>
        </p:spPr>
        <p:txBody>
          <a:bodyPr wrap="none" rtlCol="0">
            <a:spAutoFit/>
          </a:bodyPr>
          <a:lstStyle/>
          <a:p>
            <a:r>
              <a:rPr lang="en-US" sz="1800" b="1" dirty="0" smtClean="0"/>
              <a:t>Hurricane </a:t>
            </a:r>
            <a:r>
              <a:rPr lang="en-US" sz="1800" b="1" dirty="0" err="1" smtClean="0"/>
              <a:t>Hermine</a:t>
            </a:r>
            <a:r>
              <a:rPr lang="en-US" sz="1800" b="1" dirty="0" smtClean="0"/>
              <a:t> Response: CINAR/MARACOOS Glider Fleet Launched, 9/2016</a:t>
            </a:r>
            <a:endParaRPr lang="en-US" sz="1800" b="1" dirty="0"/>
          </a:p>
        </p:txBody>
      </p:sp>
      <p:pic>
        <p:nvPicPr>
          <p:cNvPr id="6" name="Picture 5" descr="ru30_jet_subplots_2.png"/>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4241800" y="4471416"/>
            <a:ext cx="5249672" cy="1747391"/>
          </a:xfrm>
          <a:prstGeom prst="rect">
            <a:avLst/>
          </a:prstGeom>
        </p:spPr>
      </p:pic>
      <p:pic>
        <p:nvPicPr>
          <p:cNvPr id="7" name="Picture 6" descr="ru30_hycom_jet_subplots_2.png"/>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4241800" y="2350009"/>
            <a:ext cx="5249672" cy="1739891"/>
          </a:xfrm>
          <a:prstGeom prst="rect">
            <a:avLst/>
          </a:prstGeom>
        </p:spPr>
      </p:pic>
      <p:pic>
        <p:nvPicPr>
          <p:cNvPr id="8" name="Picture 7" descr="ru30_hycom_jet_subplots_2.png"/>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rcRect t="1905" b="53333"/>
          <a:stretch/>
        </p:blipFill>
        <p:spPr>
          <a:xfrm>
            <a:off x="4241800" y="201169"/>
            <a:ext cx="5249672" cy="1762390"/>
          </a:xfrm>
          <a:prstGeom prst="rect">
            <a:avLst/>
          </a:prstGeom>
        </p:spPr>
      </p:pic>
      <p:pic>
        <p:nvPicPr>
          <p:cNvPr id="9" name="Picture 8" descr="CinarLogo.jp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168309" y="2725481"/>
            <a:ext cx="1454491" cy="741619"/>
          </a:xfrm>
          <a:prstGeom prst="rect">
            <a:avLst/>
          </a:prstGeom>
        </p:spPr>
      </p:pic>
      <p:pic>
        <p:nvPicPr>
          <p:cNvPr id="10" name="Picture 9" descr="ru30-488_20160902_temp.png"/>
          <p:cNvPicPr>
            <a:picLocks noChangeAspect="1"/>
          </p:cNvPicPr>
          <p:nvPr/>
        </p:nvPicPr>
        <p:blipFill rotWithShape="1">
          <a:blip r:embed="rId7" cstate="print">
            <a:extLst>
              <a:ext uri="{28A0092B-C50C-407E-A947-70E740481C1C}">
                <a14:useLocalDpi xmlns:a14="http://schemas.microsoft.com/office/drawing/2010/main"/>
              </a:ext>
            </a:extLst>
          </a:blip>
          <a:srcRect l="-2"/>
          <a:stretch/>
        </p:blipFill>
        <p:spPr>
          <a:xfrm>
            <a:off x="0" y="3759200"/>
            <a:ext cx="2311400" cy="2177634"/>
          </a:xfrm>
          <a:prstGeom prst="rect">
            <a:avLst/>
          </a:prstGeom>
        </p:spPr>
      </p:pic>
      <p:pic>
        <p:nvPicPr>
          <p:cNvPr id="11" name="Picture 10" descr="ru30-488_20160902_temp.png"/>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2400710" y="3784600"/>
            <a:ext cx="2302470" cy="2159000"/>
          </a:xfrm>
          <a:prstGeom prst="rect">
            <a:avLst/>
          </a:prstGeom>
        </p:spPr>
      </p:pic>
      <p:sp>
        <p:nvSpPr>
          <p:cNvPr id="12" name="Rectangle 11"/>
          <p:cNvSpPr/>
          <p:nvPr/>
        </p:nvSpPr>
        <p:spPr>
          <a:xfrm>
            <a:off x="4937552" y="355600"/>
            <a:ext cx="391695" cy="584200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5422900" y="1358900"/>
            <a:ext cx="800407" cy="369332"/>
          </a:xfrm>
          <a:prstGeom prst="rect">
            <a:avLst/>
          </a:prstGeom>
          <a:noFill/>
        </p:spPr>
        <p:txBody>
          <a:bodyPr wrap="none" rtlCol="0">
            <a:spAutoFit/>
          </a:bodyPr>
          <a:lstStyle/>
          <a:p>
            <a:r>
              <a:rPr lang="en-US" dirty="0" smtClean="0"/>
              <a:t>Glider</a:t>
            </a:r>
            <a:endParaRPr lang="en-US" dirty="0"/>
          </a:p>
        </p:txBody>
      </p:sp>
      <p:sp>
        <p:nvSpPr>
          <p:cNvPr id="14" name="TextBox 13"/>
          <p:cNvSpPr txBox="1"/>
          <p:nvPr/>
        </p:nvSpPr>
        <p:spPr>
          <a:xfrm>
            <a:off x="5397500" y="3505200"/>
            <a:ext cx="1043863" cy="369332"/>
          </a:xfrm>
          <a:prstGeom prst="rect">
            <a:avLst/>
          </a:prstGeom>
          <a:noFill/>
        </p:spPr>
        <p:txBody>
          <a:bodyPr wrap="none" rtlCol="0">
            <a:spAutoFit/>
          </a:bodyPr>
          <a:lstStyle/>
          <a:p>
            <a:r>
              <a:rPr lang="en-US" dirty="0" smtClean="0"/>
              <a:t>HYCOM</a:t>
            </a:r>
            <a:endParaRPr lang="en-US" dirty="0"/>
          </a:p>
        </p:txBody>
      </p:sp>
      <p:sp>
        <p:nvSpPr>
          <p:cNvPr id="15" name="TextBox 14"/>
          <p:cNvSpPr txBox="1"/>
          <p:nvPr/>
        </p:nvSpPr>
        <p:spPr>
          <a:xfrm>
            <a:off x="5359400" y="5549900"/>
            <a:ext cx="958541" cy="369332"/>
          </a:xfrm>
          <a:prstGeom prst="rect">
            <a:avLst/>
          </a:prstGeom>
          <a:noFill/>
        </p:spPr>
        <p:txBody>
          <a:bodyPr wrap="none" rtlCol="0">
            <a:spAutoFit/>
          </a:bodyPr>
          <a:lstStyle/>
          <a:p>
            <a:r>
              <a:rPr lang="en-US" dirty="0" smtClean="0"/>
              <a:t>RTOFS</a:t>
            </a:r>
            <a:endParaRPr lang="en-US" dirty="0"/>
          </a:p>
        </p:txBody>
      </p:sp>
    </p:spTree>
    <p:extLst>
      <p:ext uri="{BB962C8B-B14F-4D97-AF65-F5344CB8AC3E}">
        <p14:creationId xmlns:p14="http://schemas.microsoft.com/office/powerpoint/2010/main" val="143370993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a:ext>
            </a:extLst>
          </a:blip>
          <a:srcRect l="11590" t="9814" r="18039" b="31759"/>
          <a:stretch/>
        </p:blipFill>
        <p:spPr>
          <a:xfrm>
            <a:off x="0" y="990600"/>
            <a:ext cx="4760164" cy="5114597"/>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a:ext>
            </a:extLst>
          </a:blip>
          <a:srcRect l="12288" t="10000" r="18693" b="33703"/>
          <a:stretch/>
        </p:blipFill>
        <p:spPr>
          <a:xfrm>
            <a:off x="4495800" y="990600"/>
            <a:ext cx="4673600" cy="4933245"/>
          </a:xfrm>
          <a:prstGeom prst="rect">
            <a:avLst/>
          </a:prstGeom>
        </p:spPr>
      </p:pic>
      <p:sp>
        <p:nvSpPr>
          <p:cNvPr id="8" name="TextBox 7"/>
          <p:cNvSpPr txBox="1"/>
          <p:nvPr/>
        </p:nvSpPr>
        <p:spPr>
          <a:xfrm>
            <a:off x="25400" y="-88242"/>
            <a:ext cx="9118600" cy="523220"/>
          </a:xfrm>
          <a:prstGeom prst="rect">
            <a:avLst/>
          </a:prstGeom>
          <a:noFill/>
        </p:spPr>
        <p:txBody>
          <a:bodyPr wrap="square" rtlCol="0">
            <a:spAutoFit/>
          </a:bodyPr>
          <a:lstStyle/>
          <a:p>
            <a:pPr algn="ctr"/>
            <a:r>
              <a:rPr lang="en-US" sz="2800" b="1" dirty="0" smtClean="0"/>
              <a:t>Navy Global Ocean Forecast System (GOFS): </a:t>
            </a:r>
          </a:p>
        </p:txBody>
      </p:sp>
      <p:sp>
        <p:nvSpPr>
          <p:cNvPr id="9" name="TextBox 8"/>
          <p:cNvSpPr txBox="1"/>
          <p:nvPr/>
        </p:nvSpPr>
        <p:spPr>
          <a:xfrm>
            <a:off x="762000" y="681335"/>
            <a:ext cx="3246402" cy="461665"/>
          </a:xfrm>
          <a:prstGeom prst="rect">
            <a:avLst/>
          </a:prstGeom>
          <a:noFill/>
        </p:spPr>
        <p:txBody>
          <a:bodyPr wrap="none" rtlCol="0">
            <a:spAutoFit/>
          </a:bodyPr>
          <a:lstStyle/>
          <a:p>
            <a:r>
              <a:rPr lang="en-US" smtClean="0"/>
              <a:t>Operational </a:t>
            </a:r>
            <a:r>
              <a:rPr lang="en-US" dirty="0" smtClean="0"/>
              <a:t>GOFS 3.0</a:t>
            </a:r>
            <a:endParaRPr lang="en-US" dirty="0"/>
          </a:p>
        </p:txBody>
      </p:sp>
      <p:sp>
        <p:nvSpPr>
          <p:cNvPr id="11" name="TextBox 10"/>
          <p:cNvSpPr txBox="1"/>
          <p:nvPr/>
        </p:nvSpPr>
        <p:spPr>
          <a:xfrm>
            <a:off x="5348155" y="681335"/>
            <a:ext cx="2968890" cy="461665"/>
          </a:xfrm>
          <a:prstGeom prst="rect">
            <a:avLst/>
          </a:prstGeom>
          <a:noFill/>
        </p:spPr>
        <p:txBody>
          <a:bodyPr wrap="none" rtlCol="0">
            <a:spAutoFit/>
          </a:bodyPr>
          <a:lstStyle/>
          <a:p>
            <a:r>
              <a:rPr lang="en-US" dirty="0" err="1" smtClean="0"/>
              <a:t>OpTest</a:t>
            </a:r>
            <a:r>
              <a:rPr lang="en-US" dirty="0" smtClean="0"/>
              <a:t> of GOFS 3.1</a:t>
            </a:r>
            <a:endParaRPr lang="en-US" dirty="0"/>
          </a:p>
        </p:txBody>
      </p:sp>
      <p:pic>
        <p:nvPicPr>
          <p:cNvPr id="4" name="Picture 3"/>
          <p:cNvPicPr>
            <a:picLocks noChangeAspect="1"/>
          </p:cNvPicPr>
          <p:nvPr/>
        </p:nvPicPr>
        <p:blipFill rotWithShape="1">
          <a:blip r:embed="rId5" cstate="print">
            <a:extLst>
              <a:ext uri="{28A0092B-C50C-407E-A947-70E740481C1C}">
                <a14:useLocalDpi xmlns:a14="http://schemas.microsoft.com/office/drawing/2010/main"/>
              </a:ext>
            </a:extLst>
          </a:blip>
          <a:srcRect t="37660" r="42484" b="29007"/>
          <a:stretch/>
        </p:blipFill>
        <p:spPr>
          <a:xfrm rot="5400000">
            <a:off x="2933464" y="4627556"/>
            <a:ext cx="1893740" cy="1230931"/>
          </a:xfrm>
          <a:prstGeom prst="rect">
            <a:avLst/>
          </a:prstGeom>
          <a:ln>
            <a:solidFill>
              <a:schemeClr val="tx1"/>
            </a:solidFill>
          </a:ln>
        </p:spPr>
      </p:pic>
      <p:pic>
        <p:nvPicPr>
          <p:cNvPr id="5" name="Picture 4"/>
          <p:cNvPicPr>
            <a:picLocks noChangeAspect="1"/>
          </p:cNvPicPr>
          <p:nvPr/>
        </p:nvPicPr>
        <p:blipFill rotWithShape="1">
          <a:blip r:embed="rId6" cstate="print">
            <a:extLst>
              <a:ext uri="{28A0092B-C50C-407E-A947-70E740481C1C}">
                <a14:useLocalDpi xmlns:a14="http://schemas.microsoft.com/office/drawing/2010/main"/>
              </a:ext>
            </a:extLst>
          </a:blip>
          <a:srcRect t="37111" r="42484" b="27868"/>
          <a:stretch/>
        </p:blipFill>
        <p:spPr>
          <a:xfrm rot="5400000">
            <a:off x="7411814" y="4432159"/>
            <a:ext cx="1940371" cy="1524000"/>
          </a:xfrm>
          <a:prstGeom prst="rect">
            <a:avLst/>
          </a:prstGeom>
          <a:ln>
            <a:solidFill>
              <a:schemeClr val="tx1"/>
            </a:solidFill>
          </a:ln>
        </p:spPr>
      </p:pic>
      <p:sp>
        <p:nvSpPr>
          <p:cNvPr id="10" name="TextBox 9"/>
          <p:cNvSpPr txBox="1"/>
          <p:nvPr/>
        </p:nvSpPr>
        <p:spPr>
          <a:xfrm>
            <a:off x="4492638" y="5823787"/>
            <a:ext cx="3130523" cy="369332"/>
          </a:xfrm>
          <a:prstGeom prst="rect">
            <a:avLst/>
          </a:prstGeom>
          <a:noFill/>
        </p:spPr>
        <p:txBody>
          <a:bodyPr wrap="square" rtlCol="0">
            <a:spAutoFit/>
          </a:bodyPr>
          <a:lstStyle/>
          <a:p>
            <a:r>
              <a:rPr lang="en-US" sz="1800" smtClean="0"/>
              <a:t>Two Thermal layers </a:t>
            </a:r>
            <a:r>
              <a:rPr lang="en-US" sz="1800" dirty="0" smtClean="0"/>
              <a:t>on Shelf</a:t>
            </a:r>
            <a:endParaRPr lang="en-US" sz="1800" dirty="0"/>
          </a:p>
        </p:txBody>
      </p:sp>
      <p:sp>
        <p:nvSpPr>
          <p:cNvPr id="12" name="Oval 11"/>
          <p:cNvSpPr/>
          <p:nvPr/>
        </p:nvSpPr>
        <p:spPr>
          <a:xfrm rot="19027379">
            <a:off x="-440154" y="2164673"/>
            <a:ext cx="3916286" cy="1244413"/>
          </a:xfrm>
          <a:prstGeom prst="ellipse">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rot="19027379">
            <a:off x="4201651" y="2048444"/>
            <a:ext cx="3916286" cy="1244413"/>
          </a:xfrm>
          <a:prstGeom prst="ellipse">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457200" y="1380172"/>
            <a:ext cx="1390124" cy="338554"/>
          </a:xfrm>
          <a:prstGeom prst="rect">
            <a:avLst/>
          </a:prstGeom>
          <a:noFill/>
        </p:spPr>
        <p:txBody>
          <a:bodyPr wrap="none" rtlCol="0">
            <a:spAutoFit/>
          </a:bodyPr>
          <a:lstStyle/>
          <a:p>
            <a:r>
              <a:rPr lang="en-US" sz="1600" dirty="0" smtClean="0"/>
              <a:t>No Cold Pool</a:t>
            </a:r>
            <a:endParaRPr lang="en-US" sz="1600" dirty="0"/>
          </a:p>
        </p:txBody>
      </p:sp>
      <p:sp>
        <p:nvSpPr>
          <p:cNvPr id="14" name="TextBox 13"/>
          <p:cNvSpPr txBox="1"/>
          <p:nvPr/>
        </p:nvSpPr>
        <p:spPr>
          <a:xfrm>
            <a:off x="4862743" y="1343979"/>
            <a:ext cx="1341521" cy="584775"/>
          </a:xfrm>
          <a:prstGeom prst="rect">
            <a:avLst/>
          </a:prstGeom>
          <a:noFill/>
        </p:spPr>
        <p:txBody>
          <a:bodyPr wrap="none" rtlCol="0">
            <a:spAutoFit/>
          </a:bodyPr>
          <a:lstStyle/>
          <a:p>
            <a:r>
              <a:rPr lang="en-US" sz="1600" dirty="0" smtClean="0"/>
              <a:t>Well Defined</a:t>
            </a:r>
          </a:p>
          <a:p>
            <a:r>
              <a:rPr lang="en-US" sz="1600" dirty="0" smtClean="0"/>
              <a:t>Cold Pool</a:t>
            </a:r>
            <a:endParaRPr lang="en-US" sz="1600" dirty="0"/>
          </a:p>
        </p:txBody>
      </p:sp>
      <p:sp>
        <p:nvSpPr>
          <p:cNvPr id="15" name="TextBox 14"/>
          <p:cNvSpPr txBox="1"/>
          <p:nvPr/>
        </p:nvSpPr>
        <p:spPr>
          <a:xfrm>
            <a:off x="263459" y="5582430"/>
            <a:ext cx="2822452" cy="646331"/>
          </a:xfrm>
          <a:prstGeom prst="rect">
            <a:avLst/>
          </a:prstGeom>
          <a:noFill/>
        </p:spPr>
        <p:txBody>
          <a:bodyPr wrap="square" rtlCol="0">
            <a:spAutoFit/>
          </a:bodyPr>
          <a:lstStyle/>
          <a:p>
            <a:r>
              <a:rPr lang="en-US" sz="1800" dirty="0" smtClean="0"/>
              <a:t>                                                                     </a:t>
            </a:r>
            <a:r>
              <a:rPr lang="en-US" sz="1800" smtClean="0"/>
              <a:t>Nearly Isothermal Shelf</a:t>
            </a:r>
            <a:endParaRPr lang="en-US" sz="1800" dirty="0"/>
          </a:p>
        </p:txBody>
      </p:sp>
      <p:grpSp>
        <p:nvGrpSpPr>
          <p:cNvPr id="16" name="Group 15"/>
          <p:cNvGrpSpPr/>
          <p:nvPr/>
        </p:nvGrpSpPr>
        <p:grpSpPr>
          <a:xfrm>
            <a:off x="-11615" y="6234591"/>
            <a:ext cx="9155615" cy="628440"/>
            <a:chOff x="-11615" y="6234591"/>
            <a:chExt cx="9155615" cy="628440"/>
          </a:xfrm>
        </p:grpSpPr>
        <p:sp>
          <p:nvSpPr>
            <p:cNvPr id="17" name="Rectangle 16"/>
            <p:cNvSpPr/>
            <p:nvPr/>
          </p:nvSpPr>
          <p:spPr>
            <a:xfrm>
              <a:off x="5398368" y="6234591"/>
              <a:ext cx="3745632" cy="623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777121" y="6243911"/>
              <a:ext cx="2939989" cy="614089"/>
            </a:xfrm>
            <a:prstGeom prst="rect">
              <a:avLst/>
            </a:prstGeom>
          </p:spPr>
        </p:pic>
        <p:pic>
          <p:nvPicPr>
            <p:cNvPr id="19" name="Picture 18"/>
            <p:cNvPicPr>
              <a:picLocks noChangeAspect="1"/>
            </p:cNvPicPr>
            <p:nvPr/>
          </p:nvPicPr>
          <p:blipFill rotWithShape="1">
            <a:blip r:embed="rId8" cstate="print">
              <a:extLst>
                <a:ext uri="{28A0092B-C50C-407E-A947-70E740481C1C}">
                  <a14:useLocalDpi xmlns:a14="http://schemas.microsoft.com/office/drawing/2010/main"/>
                </a:ext>
              </a:extLst>
            </a:blip>
            <a:srcRect l="-1"/>
            <a:stretch/>
          </p:blipFill>
          <p:spPr>
            <a:xfrm>
              <a:off x="-11615" y="6247440"/>
              <a:ext cx="5409983" cy="615591"/>
            </a:xfrm>
            <a:prstGeom prst="rect">
              <a:avLst/>
            </a:prstGeom>
          </p:spPr>
        </p:pic>
        <p:pic>
          <p:nvPicPr>
            <p:cNvPr id="20" name="Picture 19"/>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4668248" y="6261566"/>
              <a:ext cx="540613" cy="557002"/>
            </a:xfrm>
            <a:prstGeom prst="rect">
              <a:avLst/>
            </a:prstGeom>
          </p:spPr>
        </p:pic>
      </p:grpSp>
      <p:sp>
        <p:nvSpPr>
          <p:cNvPr id="21" name="TextBox 20"/>
          <p:cNvSpPr txBox="1"/>
          <p:nvPr/>
        </p:nvSpPr>
        <p:spPr>
          <a:xfrm>
            <a:off x="-257831" y="177714"/>
            <a:ext cx="9118600" cy="584775"/>
          </a:xfrm>
          <a:prstGeom prst="rect">
            <a:avLst/>
          </a:prstGeom>
          <a:noFill/>
        </p:spPr>
        <p:txBody>
          <a:bodyPr wrap="square" rtlCol="0">
            <a:spAutoFit/>
          </a:bodyPr>
          <a:lstStyle/>
          <a:p>
            <a:pPr algn="ctr"/>
            <a:r>
              <a:rPr lang="en-US" sz="2000" b="1" dirty="0" smtClean="0"/>
              <a:t>Temperature below summer thermocline in 2017</a:t>
            </a:r>
            <a:r>
              <a:rPr lang="en-US" sz="3200" b="1" dirty="0" smtClean="0"/>
              <a:t> </a:t>
            </a:r>
            <a:endParaRPr lang="en-US" sz="3200" b="1" dirty="0"/>
          </a:p>
        </p:txBody>
      </p:sp>
    </p:spTree>
    <p:extLst>
      <p:ext uri="{BB962C8B-B14F-4D97-AF65-F5344CB8AC3E}">
        <p14:creationId xmlns:p14="http://schemas.microsoft.com/office/powerpoint/2010/main" val="244836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34471" y="1223287"/>
            <a:ext cx="4021822" cy="3165916"/>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b="-1486"/>
          <a:stretch/>
        </p:blipFill>
        <p:spPr>
          <a:xfrm>
            <a:off x="134471" y="100853"/>
            <a:ext cx="8875059" cy="112243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242920" y="1223287"/>
            <a:ext cx="4746438" cy="3156302"/>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154303" y="4428267"/>
            <a:ext cx="2981819" cy="2236364"/>
          </a:xfrm>
          <a:prstGeom prst="rect">
            <a:avLst/>
          </a:prstGeom>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350124" y="4866192"/>
            <a:ext cx="4473280" cy="1798438"/>
          </a:xfrm>
          <a:prstGeom prst="rect">
            <a:avLst/>
          </a:prstGeom>
        </p:spPr>
      </p:pic>
      <p:sp>
        <p:nvSpPr>
          <p:cNvPr id="2" name="TextBox 1"/>
          <p:cNvSpPr txBox="1"/>
          <p:nvPr/>
        </p:nvSpPr>
        <p:spPr>
          <a:xfrm>
            <a:off x="171135" y="4464423"/>
            <a:ext cx="859531" cy="674928"/>
          </a:xfrm>
          <a:prstGeom prst="rect">
            <a:avLst/>
          </a:prstGeom>
          <a:noFill/>
        </p:spPr>
        <p:txBody>
          <a:bodyPr wrap="none" rtlCol="0">
            <a:spAutoFit/>
          </a:bodyPr>
          <a:lstStyle/>
          <a:p>
            <a:r>
              <a:rPr lang="en-US" sz="1893" dirty="0"/>
              <a:t>Since </a:t>
            </a:r>
          </a:p>
          <a:p>
            <a:r>
              <a:rPr lang="en-US" sz="1893" dirty="0"/>
              <a:t>1946</a:t>
            </a:r>
          </a:p>
        </p:txBody>
      </p:sp>
      <p:sp>
        <p:nvSpPr>
          <p:cNvPr id="3" name="TextBox 2"/>
          <p:cNvSpPr txBox="1"/>
          <p:nvPr/>
        </p:nvSpPr>
        <p:spPr>
          <a:xfrm>
            <a:off x="4166287" y="4401419"/>
            <a:ext cx="4011034" cy="383631"/>
          </a:xfrm>
          <a:prstGeom prst="rect">
            <a:avLst/>
          </a:prstGeom>
          <a:noFill/>
        </p:spPr>
        <p:txBody>
          <a:bodyPr wrap="none" rtlCol="0">
            <a:spAutoFit/>
          </a:bodyPr>
          <a:lstStyle/>
          <a:p>
            <a:r>
              <a:rPr lang="en-US" sz="1893" dirty="0"/>
              <a:t>Hurricane Sentinels </a:t>
            </a:r>
            <a:r>
              <a:rPr lang="mr-IN" sz="1893" dirty="0"/>
              <a:t>–</a:t>
            </a:r>
            <a:r>
              <a:rPr lang="en-US" sz="1893" dirty="0"/>
              <a:t> Starting 2018</a:t>
            </a:r>
          </a:p>
        </p:txBody>
      </p:sp>
    </p:spTree>
    <p:extLst>
      <p:ext uri="{BB962C8B-B14F-4D97-AF65-F5344CB8AC3E}">
        <p14:creationId xmlns:p14="http://schemas.microsoft.com/office/powerpoint/2010/main" val="14727679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TextBox 5"/>
          <p:cNvSpPr txBox="1">
            <a:spLocks noChangeArrowheads="1"/>
          </p:cNvSpPr>
          <p:nvPr/>
        </p:nvSpPr>
        <p:spPr bwMode="auto">
          <a:xfrm>
            <a:off x="0" y="0"/>
            <a:ext cx="91440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dirty="0">
                <a:solidFill>
                  <a:srgbClr val="000000"/>
                </a:solidFill>
                <a:latin typeface="Calibri" panose="020F0502020204030204" pitchFamily="34" charset="0"/>
                <a:cs typeface="Calibri" panose="020F0502020204030204" pitchFamily="34" charset="0"/>
              </a:rPr>
              <a:t>Hurricane </a:t>
            </a:r>
            <a:r>
              <a:rPr lang="en-US" altLang="en-US" b="1" u="sng" dirty="0">
                <a:solidFill>
                  <a:srgbClr val="000000"/>
                </a:solidFill>
                <a:latin typeface="Calibri" panose="020F0502020204030204" pitchFamily="34" charset="0"/>
                <a:cs typeface="Calibri" panose="020F0502020204030204" pitchFamily="34" charset="0"/>
              </a:rPr>
              <a:t>Intensity</a:t>
            </a:r>
            <a:r>
              <a:rPr lang="en-US" altLang="en-US" dirty="0">
                <a:solidFill>
                  <a:srgbClr val="000000"/>
                </a:solidFill>
                <a:latin typeface="Calibri" panose="020F0502020204030204" pitchFamily="34" charset="0"/>
                <a:cs typeface="Calibri" panose="020F0502020204030204" pitchFamily="34" charset="0"/>
              </a:rPr>
              <a:t> is modulated by upper </a:t>
            </a:r>
            <a:r>
              <a:rPr lang="en-US" altLang="en-US" b="1" u="sng" dirty="0">
                <a:solidFill>
                  <a:srgbClr val="000000"/>
                </a:solidFill>
                <a:latin typeface="Calibri" panose="020F0502020204030204" pitchFamily="34" charset="0"/>
                <a:cs typeface="Calibri" panose="020F0502020204030204" pitchFamily="34" charset="0"/>
              </a:rPr>
              <a:t>ocean heat content</a:t>
            </a:r>
          </a:p>
        </p:txBody>
      </p:sp>
      <p:sp>
        <p:nvSpPr>
          <p:cNvPr id="22532" name="TextBox 6"/>
          <p:cNvSpPr txBox="1">
            <a:spLocks noChangeArrowheads="1"/>
          </p:cNvSpPr>
          <p:nvPr/>
        </p:nvSpPr>
        <p:spPr bwMode="auto">
          <a:xfrm>
            <a:off x="0" y="6350526"/>
            <a:ext cx="91440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dirty="0">
                <a:solidFill>
                  <a:srgbClr val="000000"/>
                </a:solidFill>
                <a:latin typeface="Calibri" panose="020F0502020204030204" pitchFamily="34" charset="0"/>
                <a:cs typeface="Calibri" panose="020F0502020204030204" pitchFamily="34" charset="0"/>
              </a:rPr>
              <a:t>Rapid intensification of Hurricane Maria over warm ocean water</a:t>
            </a:r>
          </a:p>
        </p:txBody>
      </p:sp>
      <p:sp>
        <p:nvSpPr>
          <p:cNvPr id="22533" name="Oval 7"/>
          <p:cNvSpPr>
            <a:spLocks noChangeArrowheads="1"/>
          </p:cNvSpPr>
          <p:nvPr/>
        </p:nvSpPr>
        <p:spPr bwMode="auto">
          <a:xfrm>
            <a:off x="3657600" y="1600200"/>
            <a:ext cx="1905000" cy="1981200"/>
          </a:xfrm>
          <a:prstGeom prst="ellipse">
            <a:avLst/>
          </a:prstGeom>
          <a:noFill/>
          <a:ln w="2857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endParaRPr>
          </a:p>
        </p:txBody>
      </p:sp>
      <p:pic>
        <p:nvPicPr>
          <p:cNvPr id="3074" name="Picture 2" descr="https://isotherm.rsmas.miami.edu/heat/images/maria/ohc_aQG3_2017_264_1200.maria.int.gif">
            <a:extLst>
              <a:ext uri="{FF2B5EF4-FFF2-40B4-BE49-F238E27FC236}">
                <a16:creationId xmlns:a16="http://schemas.microsoft.com/office/drawing/2014/main" id="{509107CF-6092-2F4A-AA4C-8D35D4EE9A5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98849" y="664908"/>
            <a:ext cx="5222501" cy="5482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5291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144" y="46038"/>
            <a:ext cx="9153144" cy="492443"/>
          </a:xfrm>
          <a:prstGeom prst="rect">
            <a:avLst/>
          </a:prstGeom>
        </p:spPr>
        <p:txBody>
          <a:bodyPr wrap="square">
            <a:spAutoFit/>
          </a:bodyPr>
          <a:lstStyle/>
          <a:p>
            <a:pPr eaLnBrk="1" fontAlgn="auto" hangingPunct="1">
              <a:spcBef>
                <a:spcPts val="0"/>
              </a:spcBef>
              <a:spcAft>
                <a:spcPts val="0"/>
              </a:spcAft>
              <a:defRPr/>
            </a:pPr>
            <a:r>
              <a:rPr lang="en-US" sz="2600" spc="30" dirty="0" smtClean="0">
                <a:solidFill>
                  <a:srgbClr val="F5F5F5"/>
                </a:solidFill>
                <a:latin typeface="Rockwell"/>
                <a:ea typeface=""/>
                <a:cs typeface=""/>
              </a:rPr>
              <a:t>Collaborative Partnerships </a:t>
            </a:r>
            <a:endParaRPr lang="en-US" sz="2600" dirty="0">
              <a:solidFill>
                <a:prstClr val="black"/>
              </a:solidFill>
              <a:latin typeface="Calibri" panose="020F0502020204030204"/>
              <a:ea typeface=""/>
              <a:cs typeface=""/>
            </a:endParaRPr>
          </a:p>
        </p:txBody>
      </p:sp>
      <p:sp>
        <p:nvSpPr>
          <p:cNvPr id="5" name="TextBox 4">
            <a:extLst>
              <a:ext uri="{FF2B5EF4-FFF2-40B4-BE49-F238E27FC236}">
                <a16:creationId xmlns:a16="http://schemas.microsoft.com/office/drawing/2014/main" id="{6FAB56FC-2C6B-3A48-BAF2-8DD2CBD9588A}"/>
              </a:ext>
            </a:extLst>
          </p:cNvPr>
          <p:cNvSpPr txBox="1"/>
          <p:nvPr/>
        </p:nvSpPr>
        <p:spPr>
          <a:xfrm>
            <a:off x="167640" y="777398"/>
            <a:ext cx="8785860" cy="3170099"/>
          </a:xfrm>
          <a:prstGeom prst="rect">
            <a:avLst/>
          </a:prstGeom>
          <a:noFill/>
        </p:spPr>
        <p:txBody>
          <a:bodyPr wrap="square" rtlCol="0">
            <a:spAutoFit/>
          </a:bodyPr>
          <a:lstStyle/>
          <a:p>
            <a:pPr marL="285750" indent="-285750" eaLnBrk="1" fontAlgn="auto" hangingPunct="1">
              <a:spcBef>
                <a:spcPts val="0"/>
              </a:spcBef>
              <a:spcAft>
                <a:spcPts val="0"/>
              </a:spcAft>
              <a:buFont typeface="Arial" panose="020B0604020202020204" pitchFamily="34" charset="0"/>
              <a:buChar char="•"/>
            </a:pPr>
            <a:r>
              <a:rPr lang="en-US" sz="2000" dirty="0" smtClean="0">
                <a:solidFill>
                  <a:srgbClr val="0070C0"/>
                </a:solidFill>
                <a:latin typeface="Calibri" panose="020F0502020204030204"/>
                <a:ea typeface=""/>
                <a:cs typeface=""/>
              </a:rPr>
              <a:t>IOOS, Navy, NOAA (many), GCOOS, CARICOOS, SECOORA, MARACOOS, UVI, UPR, USM, </a:t>
            </a:r>
            <a:r>
              <a:rPr lang="en-US" sz="2000" dirty="0" err="1" smtClean="0">
                <a:solidFill>
                  <a:srgbClr val="0070C0"/>
                </a:solidFill>
                <a:latin typeface="Calibri" panose="020F0502020204030204"/>
                <a:ea typeface=""/>
                <a:cs typeface=""/>
              </a:rPr>
              <a:t>Skidaway</a:t>
            </a:r>
            <a:r>
              <a:rPr lang="en-US" sz="2000" dirty="0" smtClean="0">
                <a:solidFill>
                  <a:srgbClr val="0070C0"/>
                </a:solidFill>
                <a:latin typeface="Calibri" panose="020F0502020204030204"/>
                <a:ea typeface=""/>
                <a:cs typeface=""/>
              </a:rPr>
              <a:t>, </a:t>
            </a:r>
            <a:r>
              <a:rPr lang="en-US" sz="2000" dirty="0" err="1" smtClean="0">
                <a:solidFill>
                  <a:srgbClr val="0070C0"/>
                </a:solidFill>
                <a:latin typeface="Calibri" panose="020F0502020204030204"/>
                <a:ea typeface=""/>
                <a:cs typeface=""/>
              </a:rPr>
              <a:t>Umass</a:t>
            </a:r>
            <a:r>
              <a:rPr lang="en-US" sz="2000" dirty="0" smtClean="0">
                <a:solidFill>
                  <a:srgbClr val="0070C0"/>
                </a:solidFill>
                <a:latin typeface="Calibri" panose="020F0502020204030204"/>
                <a:ea typeface=""/>
                <a:cs typeface=""/>
              </a:rPr>
              <a:t>, </a:t>
            </a:r>
            <a:r>
              <a:rPr lang="en-US" sz="2000" dirty="0" err="1" smtClean="0">
                <a:solidFill>
                  <a:srgbClr val="0070C0"/>
                </a:solidFill>
                <a:latin typeface="Calibri" panose="020F0502020204030204"/>
                <a:ea typeface=""/>
                <a:cs typeface=""/>
              </a:rPr>
              <a:t>UDel</a:t>
            </a:r>
            <a:r>
              <a:rPr lang="en-US" sz="2000" dirty="0" smtClean="0">
                <a:solidFill>
                  <a:srgbClr val="0070C0"/>
                </a:solidFill>
                <a:latin typeface="Calibri" panose="020F0502020204030204"/>
                <a:ea typeface=""/>
                <a:cs typeface=""/>
              </a:rPr>
              <a:t>, Caribbean Wind, RPS-ASA, UNC, </a:t>
            </a:r>
            <a:r>
              <a:rPr lang="en-US" sz="2000" dirty="0" err="1" smtClean="0">
                <a:solidFill>
                  <a:srgbClr val="0070C0"/>
                </a:solidFill>
                <a:latin typeface="Calibri" panose="020F0502020204030204"/>
                <a:ea typeface=""/>
                <a:cs typeface=""/>
              </a:rPr>
              <a:t>Skidaway</a:t>
            </a:r>
            <a:r>
              <a:rPr lang="en-US" sz="2000" dirty="0" smtClean="0">
                <a:solidFill>
                  <a:srgbClr val="0070C0"/>
                </a:solidFill>
                <a:latin typeface="Calibri" panose="020F0502020204030204"/>
                <a:ea typeface=""/>
                <a:cs typeface=""/>
              </a:rPr>
              <a:t>, Shell, RU</a:t>
            </a:r>
            <a:endParaRPr lang="en-US" sz="2000" dirty="0" smtClean="0">
              <a:solidFill>
                <a:srgbClr val="FF0000"/>
              </a:solidFill>
              <a:latin typeface="Calibri" panose="020F0502020204030204"/>
              <a:ea typeface=""/>
              <a:cs typeface=""/>
            </a:endParaRPr>
          </a:p>
          <a:p>
            <a:pPr marL="285750" indent="-285750" eaLnBrk="1" fontAlgn="auto" hangingPunct="1">
              <a:spcBef>
                <a:spcPts val="0"/>
              </a:spcBef>
              <a:spcAft>
                <a:spcPts val="0"/>
              </a:spcAft>
              <a:buFont typeface="Arial" panose="020B0604020202020204" pitchFamily="34" charset="0"/>
              <a:buChar char="•"/>
            </a:pPr>
            <a:r>
              <a:rPr lang="en-US" sz="2000" dirty="0" smtClean="0">
                <a:solidFill>
                  <a:srgbClr val="0070C0"/>
                </a:solidFill>
                <a:latin typeface="Calibri" panose="020F0502020204030204"/>
                <a:ea typeface=""/>
                <a:cs typeface=""/>
              </a:rPr>
              <a:t>Thanks to the Navy: 108 gliders deployed!</a:t>
            </a:r>
          </a:p>
          <a:p>
            <a:pPr marL="285750" indent="-285750" eaLnBrk="1" fontAlgn="auto" hangingPunct="1">
              <a:spcBef>
                <a:spcPts val="0"/>
              </a:spcBef>
              <a:spcAft>
                <a:spcPts val="0"/>
              </a:spcAft>
              <a:buFont typeface="Arial" panose="020B0604020202020204" pitchFamily="34" charset="0"/>
              <a:buChar char="•"/>
            </a:pPr>
            <a:r>
              <a:rPr lang="en-US" sz="2000" dirty="0" smtClean="0">
                <a:solidFill>
                  <a:srgbClr val="0070C0"/>
                </a:solidFill>
                <a:latin typeface="Calibri" panose="020F0502020204030204"/>
                <a:ea typeface=""/>
                <a:cs typeface=""/>
              </a:rPr>
              <a:t>Thanks Ben for jumping in and hitting the ground running</a:t>
            </a:r>
          </a:p>
          <a:p>
            <a:pPr marL="285750" indent="-285750" eaLnBrk="1" fontAlgn="auto" hangingPunct="1">
              <a:spcBef>
                <a:spcPts val="0"/>
              </a:spcBef>
              <a:spcAft>
                <a:spcPts val="0"/>
              </a:spcAft>
              <a:buFont typeface="Arial" panose="020B0604020202020204" pitchFamily="34" charset="0"/>
              <a:buChar char="•"/>
            </a:pPr>
            <a:r>
              <a:rPr lang="en-US" sz="2000" dirty="0" smtClean="0">
                <a:solidFill>
                  <a:srgbClr val="0070C0"/>
                </a:solidFill>
                <a:latin typeface="Calibri" panose="020F0502020204030204"/>
                <a:ea typeface=""/>
                <a:cs typeface=""/>
              </a:rPr>
              <a:t>Deployment field support, and back end support.</a:t>
            </a:r>
          </a:p>
          <a:p>
            <a:pPr marL="285750" indent="-285750" eaLnBrk="1" fontAlgn="auto" hangingPunct="1">
              <a:spcBef>
                <a:spcPts val="0"/>
              </a:spcBef>
              <a:spcAft>
                <a:spcPts val="0"/>
              </a:spcAft>
              <a:buFont typeface="Arial" panose="020B0604020202020204" pitchFamily="34" charset="0"/>
              <a:buChar char="•"/>
            </a:pPr>
            <a:r>
              <a:rPr lang="en-US" sz="2000" dirty="0" smtClean="0">
                <a:solidFill>
                  <a:srgbClr val="0070C0"/>
                </a:solidFill>
                <a:latin typeface="Calibri" panose="020F0502020204030204"/>
                <a:ea typeface=""/>
                <a:cs typeface=""/>
              </a:rPr>
              <a:t>1</a:t>
            </a:r>
            <a:r>
              <a:rPr lang="en-US" sz="2000" baseline="30000" dirty="0" smtClean="0">
                <a:solidFill>
                  <a:srgbClr val="0070C0"/>
                </a:solidFill>
                <a:latin typeface="Calibri" panose="020F0502020204030204"/>
                <a:ea typeface=""/>
                <a:cs typeface=""/>
              </a:rPr>
              <a:t>st</a:t>
            </a:r>
            <a:r>
              <a:rPr lang="en-US" sz="2000" dirty="0" smtClean="0">
                <a:solidFill>
                  <a:srgbClr val="0070C0"/>
                </a:solidFill>
                <a:latin typeface="Calibri" panose="020F0502020204030204"/>
                <a:ea typeface=""/>
                <a:cs typeface=""/>
              </a:rPr>
              <a:t> year of IOOS funded position for glider/model comparisons</a:t>
            </a:r>
          </a:p>
          <a:p>
            <a:pPr marL="285750" indent="-285750" eaLnBrk="1" fontAlgn="auto" hangingPunct="1">
              <a:spcBef>
                <a:spcPts val="0"/>
              </a:spcBef>
              <a:spcAft>
                <a:spcPts val="0"/>
              </a:spcAft>
              <a:buFont typeface="Arial" panose="020B0604020202020204" pitchFamily="34" charset="0"/>
              <a:buChar char="•"/>
            </a:pPr>
            <a:r>
              <a:rPr lang="en-US" sz="2000" dirty="0" smtClean="0">
                <a:solidFill>
                  <a:srgbClr val="0070C0"/>
                </a:solidFill>
                <a:latin typeface="Calibri" panose="020F0502020204030204"/>
                <a:ea typeface=""/>
                <a:cs typeface=""/>
              </a:rPr>
              <a:t>All going through the IOOS Glider DAC to public and GTS: Thanks to glider DAC team. John, Ben, Ben, Bob, Becky</a:t>
            </a:r>
          </a:p>
          <a:p>
            <a:pPr marL="285750" indent="-285750" eaLnBrk="1" fontAlgn="auto" hangingPunct="1">
              <a:spcBef>
                <a:spcPts val="0"/>
              </a:spcBef>
              <a:spcAft>
                <a:spcPts val="0"/>
              </a:spcAft>
              <a:buFont typeface="Arial" panose="020B0604020202020204" pitchFamily="34" charset="0"/>
              <a:buChar char="•"/>
            </a:pPr>
            <a:r>
              <a:rPr lang="en-US" sz="2000" dirty="0" smtClean="0">
                <a:solidFill>
                  <a:srgbClr val="0070C0"/>
                </a:solidFill>
                <a:latin typeface="Calibri" panose="020F0502020204030204"/>
                <a:ea typeface=""/>
                <a:cs typeface=""/>
              </a:rPr>
              <a:t>Glider teams doing awesome work with little resources. </a:t>
            </a: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834376" y="3878637"/>
            <a:ext cx="5452388" cy="2192079"/>
          </a:xfrm>
          <a:prstGeom prst="rect">
            <a:avLst/>
          </a:prstGeom>
        </p:spPr>
      </p:pic>
    </p:spTree>
    <p:extLst>
      <p:ext uri="{BB962C8B-B14F-4D97-AF65-F5344CB8AC3E}">
        <p14:creationId xmlns:p14="http://schemas.microsoft.com/office/powerpoint/2010/main" val="128959864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marine.rutgers.edu/~dkaragon/imagery/atlantic%20hurricane%202018/refreshed%20Atlantic%201%20(all%20tails%20final).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b="-7110"/>
          <a:stretch/>
        </p:blipFill>
        <p:spPr bwMode="auto">
          <a:xfrm>
            <a:off x="0" y="597930"/>
            <a:ext cx="9144000" cy="5669569"/>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5" name="Oval 4"/>
          <p:cNvSpPr/>
          <p:nvPr/>
        </p:nvSpPr>
        <p:spPr>
          <a:xfrm>
            <a:off x="6943932" y="3648031"/>
            <a:ext cx="726432" cy="180658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18"/>
          </a:p>
        </p:txBody>
      </p:sp>
      <p:sp>
        <p:nvSpPr>
          <p:cNvPr id="6" name="Oval 5"/>
          <p:cNvSpPr/>
          <p:nvPr/>
        </p:nvSpPr>
        <p:spPr>
          <a:xfrm rot="2232917">
            <a:off x="3283282" y="3564442"/>
            <a:ext cx="845996" cy="180658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18"/>
          </a:p>
        </p:txBody>
      </p:sp>
      <p:sp>
        <p:nvSpPr>
          <p:cNvPr id="7" name="Oval 6"/>
          <p:cNvSpPr/>
          <p:nvPr/>
        </p:nvSpPr>
        <p:spPr>
          <a:xfrm rot="3235392">
            <a:off x="2036844" y="394512"/>
            <a:ext cx="839450" cy="395933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18"/>
          </a:p>
        </p:txBody>
      </p:sp>
      <p:sp>
        <p:nvSpPr>
          <p:cNvPr id="8" name="TextBox 7"/>
          <p:cNvSpPr txBox="1"/>
          <p:nvPr/>
        </p:nvSpPr>
        <p:spPr>
          <a:xfrm>
            <a:off x="7265700" y="3336050"/>
            <a:ext cx="1074333" cy="418256"/>
          </a:xfrm>
          <a:prstGeom prst="rect">
            <a:avLst/>
          </a:prstGeom>
          <a:noFill/>
        </p:spPr>
        <p:txBody>
          <a:bodyPr wrap="none" rtlCol="0">
            <a:spAutoFit/>
          </a:bodyPr>
          <a:lstStyle/>
          <a:p>
            <a:r>
              <a:rPr lang="en-US" sz="2118" b="1" dirty="0">
                <a:solidFill>
                  <a:schemeClr val="bg1"/>
                </a:solidFill>
              </a:rPr>
              <a:t>Helene</a:t>
            </a:r>
          </a:p>
        </p:txBody>
      </p:sp>
      <p:sp>
        <p:nvSpPr>
          <p:cNvPr id="9" name="TextBox 8"/>
          <p:cNvSpPr txBox="1"/>
          <p:nvPr/>
        </p:nvSpPr>
        <p:spPr>
          <a:xfrm>
            <a:off x="4984970" y="4205073"/>
            <a:ext cx="862737" cy="418256"/>
          </a:xfrm>
          <a:prstGeom prst="rect">
            <a:avLst/>
          </a:prstGeom>
          <a:noFill/>
        </p:spPr>
        <p:txBody>
          <a:bodyPr wrap="none" rtlCol="0">
            <a:spAutoFit/>
          </a:bodyPr>
          <a:lstStyle/>
          <a:p>
            <a:r>
              <a:rPr lang="en-US" sz="2118" b="1" dirty="0">
                <a:solidFill>
                  <a:schemeClr val="bg1"/>
                </a:solidFill>
              </a:rPr>
              <a:t>Isaac</a:t>
            </a:r>
          </a:p>
        </p:txBody>
      </p:sp>
      <p:sp>
        <p:nvSpPr>
          <p:cNvPr id="10" name="TextBox 9"/>
          <p:cNvSpPr txBox="1"/>
          <p:nvPr/>
        </p:nvSpPr>
        <p:spPr>
          <a:xfrm>
            <a:off x="3501101" y="2374177"/>
            <a:ext cx="1317990" cy="418256"/>
          </a:xfrm>
          <a:prstGeom prst="rect">
            <a:avLst/>
          </a:prstGeom>
          <a:noFill/>
        </p:spPr>
        <p:txBody>
          <a:bodyPr wrap="none" rtlCol="0">
            <a:spAutoFit/>
          </a:bodyPr>
          <a:lstStyle/>
          <a:p>
            <a:r>
              <a:rPr lang="en-US" sz="2118" b="1" dirty="0">
                <a:solidFill>
                  <a:schemeClr val="bg1"/>
                </a:solidFill>
              </a:rPr>
              <a:t>Florence</a:t>
            </a:r>
          </a:p>
        </p:txBody>
      </p:sp>
      <p:sp>
        <p:nvSpPr>
          <p:cNvPr id="11" name="Rectangle 10"/>
          <p:cNvSpPr/>
          <p:nvPr/>
        </p:nvSpPr>
        <p:spPr>
          <a:xfrm>
            <a:off x="0" y="0"/>
            <a:ext cx="9143999" cy="869179"/>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177" dirty="0"/>
              <a:t>Hurricane Sentinel Gliders deployed in 3 Picket Lines</a:t>
            </a:r>
          </a:p>
        </p:txBody>
      </p:sp>
      <p:sp>
        <p:nvSpPr>
          <p:cNvPr id="13" name="TextBox 12"/>
          <p:cNvSpPr txBox="1"/>
          <p:nvPr/>
        </p:nvSpPr>
        <p:spPr>
          <a:xfrm>
            <a:off x="0" y="5815086"/>
            <a:ext cx="9144000" cy="1042914"/>
          </a:xfrm>
          <a:prstGeom prst="rect">
            <a:avLst/>
          </a:prstGeom>
          <a:solidFill>
            <a:schemeClr val="accent1">
              <a:lumMod val="50000"/>
            </a:schemeClr>
          </a:solidFill>
          <a:ln>
            <a:noFill/>
          </a:ln>
        </p:spPr>
        <p:txBody>
          <a:bodyPr wrap="square" rtlCol="0">
            <a:spAutoFit/>
          </a:bodyPr>
          <a:lstStyle/>
          <a:p>
            <a:pPr algn="ctr"/>
            <a:r>
              <a:rPr lang="en-US" sz="1765" dirty="0">
                <a:solidFill>
                  <a:schemeClr val="bg1"/>
                </a:solidFill>
              </a:rPr>
              <a:t>&gt;</a:t>
            </a:r>
            <a:r>
              <a:rPr lang="en-US" sz="1765" dirty="0" smtClean="0">
                <a:solidFill>
                  <a:schemeClr val="bg1"/>
                </a:solidFill>
              </a:rPr>
              <a:t>30 </a:t>
            </a:r>
            <a:r>
              <a:rPr lang="en-US" sz="1765" dirty="0">
                <a:solidFill>
                  <a:schemeClr val="bg1"/>
                </a:solidFill>
              </a:rPr>
              <a:t>Hurricane Sentinel Gliders from the Navy, NOAA, NSF, Academic &amp; </a:t>
            </a:r>
            <a:r>
              <a:rPr lang="en-US" sz="1765" dirty="0" smtClean="0">
                <a:solidFill>
                  <a:schemeClr val="bg1"/>
                </a:solidFill>
              </a:rPr>
              <a:t>Industry Partners </a:t>
            </a:r>
            <a:endParaRPr lang="en-US" sz="1765" dirty="0">
              <a:solidFill>
                <a:schemeClr val="bg1"/>
              </a:solidFill>
            </a:endParaRPr>
          </a:p>
          <a:p>
            <a:pPr algn="ctr"/>
            <a:r>
              <a:rPr lang="en-US" sz="1765" dirty="0">
                <a:solidFill>
                  <a:schemeClr val="bg1"/>
                </a:solidFill>
              </a:rPr>
              <a:t>reporting ocean conditions through the U.S. IOOS Glider Data Assembly Center (DAC) </a:t>
            </a:r>
          </a:p>
          <a:p>
            <a:pPr algn="ctr"/>
            <a:r>
              <a:rPr lang="en-US" sz="1765" dirty="0">
                <a:solidFill>
                  <a:schemeClr val="bg1"/>
                </a:solidFill>
              </a:rPr>
              <a:t>ahead of Hurricanes Florence, Isaac and Helene on September 11, 2018.</a:t>
            </a:r>
          </a:p>
          <a:p>
            <a:pPr algn="ctr"/>
            <a:endParaRPr lang="en-US" sz="882" dirty="0">
              <a:solidFill>
                <a:schemeClr val="bg1"/>
              </a:solidFill>
            </a:endParaRPr>
          </a:p>
        </p:txBody>
      </p:sp>
    </p:spTree>
    <p:extLst>
      <p:ext uri="{BB962C8B-B14F-4D97-AF65-F5344CB8AC3E}">
        <p14:creationId xmlns:p14="http://schemas.microsoft.com/office/powerpoint/2010/main" val="91455478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144" y="46038"/>
            <a:ext cx="9153144" cy="492443"/>
          </a:xfrm>
          <a:prstGeom prst="rect">
            <a:avLst/>
          </a:prstGeom>
        </p:spPr>
        <p:txBody>
          <a:bodyPr wrap="square">
            <a:spAutoFit/>
          </a:bodyPr>
          <a:lstStyle/>
          <a:p>
            <a:pPr eaLnBrk="1" fontAlgn="auto" hangingPunct="1">
              <a:spcBef>
                <a:spcPts val="0"/>
              </a:spcBef>
              <a:spcAft>
                <a:spcPts val="0"/>
              </a:spcAft>
              <a:defRPr/>
            </a:pPr>
            <a:r>
              <a:rPr lang="en-US" altLang="en-US" sz="2600" spc="30" dirty="0" smtClean="0">
                <a:solidFill>
                  <a:srgbClr val="F5F5F5"/>
                </a:solidFill>
                <a:latin typeface="Rockwell"/>
                <a:ea typeface=""/>
                <a:cs typeface=""/>
              </a:rPr>
              <a:t>Model Glider Comparisons: Deep Ocean</a:t>
            </a:r>
            <a:endParaRPr lang="en-US" sz="2600" dirty="0">
              <a:solidFill>
                <a:prstClr val="black"/>
              </a:solidFill>
              <a:latin typeface="Calibri" panose="020F0502020204030204"/>
              <a:ea typeface=""/>
              <a:cs typeface=""/>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81018" y="647180"/>
            <a:ext cx="7937202" cy="5563120"/>
          </a:xfrm>
          <a:prstGeom prst="rect">
            <a:avLst/>
          </a:prstGeom>
        </p:spPr>
      </p:pic>
      <p:sp>
        <p:nvSpPr>
          <p:cNvPr id="5" name="TextBox 4"/>
          <p:cNvSpPr txBox="1"/>
          <p:nvPr/>
        </p:nvSpPr>
        <p:spPr>
          <a:xfrm>
            <a:off x="5374216" y="908076"/>
            <a:ext cx="2234907" cy="369332"/>
          </a:xfrm>
          <a:prstGeom prst="rect">
            <a:avLst/>
          </a:prstGeom>
          <a:noFill/>
        </p:spPr>
        <p:txBody>
          <a:bodyPr wrap="none" rtlCol="0">
            <a:spAutoFit/>
          </a:bodyPr>
          <a:lstStyle/>
          <a:p>
            <a:pPr eaLnBrk="1" fontAlgn="auto" hangingPunct="1">
              <a:spcBef>
                <a:spcPts val="0"/>
              </a:spcBef>
              <a:spcAft>
                <a:spcPts val="0"/>
              </a:spcAft>
            </a:pPr>
            <a:r>
              <a:rPr lang="en-US" sz="1800" dirty="0" smtClean="0">
                <a:solidFill>
                  <a:srgbClr val="FF0000"/>
                </a:solidFill>
                <a:latin typeface="Calibri" panose="020F0502020204030204"/>
                <a:ea typeface=""/>
                <a:cs typeface=""/>
              </a:rPr>
              <a:t>All Models within 1</a:t>
            </a:r>
            <a:r>
              <a:rPr lang="en-US" sz="1800" baseline="30000" dirty="0" smtClean="0">
                <a:solidFill>
                  <a:srgbClr val="FF0000"/>
                </a:solidFill>
                <a:latin typeface="Calibri" panose="020F0502020204030204"/>
                <a:ea typeface=""/>
                <a:cs typeface=""/>
              </a:rPr>
              <a:t>o</a:t>
            </a:r>
            <a:r>
              <a:rPr lang="en-US" sz="1800" dirty="0" smtClean="0">
                <a:solidFill>
                  <a:srgbClr val="FF0000"/>
                </a:solidFill>
                <a:latin typeface="Calibri" panose="020F0502020204030204"/>
                <a:ea typeface=""/>
                <a:cs typeface=""/>
              </a:rPr>
              <a:t>C</a:t>
            </a:r>
            <a:endParaRPr lang="en-US" sz="1800" dirty="0">
              <a:solidFill>
                <a:srgbClr val="FF0000"/>
              </a:solidFill>
              <a:latin typeface="Calibri" panose="020F0502020204030204"/>
              <a:ea typeface=""/>
              <a:cs typeface=""/>
            </a:endParaRPr>
          </a:p>
        </p:txBody>
      </p:sp>
    </p:spTree>
    <p:extLst>
      <p:ext uri="{BB962C8B-B14F-4D97-AF65-F5344CB8AC3E}">
        <p14:creationId xmlns:p14="http://schemas.microsoft.com/office/powerpoint/2010/main" val="141710381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144" y="46038"/>
            <a:ext cx="9153144" cy="492443"/>
          </a:xfrm>
          <a:prstGeom prst="rect">
            <a:avLst/>
          </a:prstGeom>
        </p:spPr>
        <p:txBody>
          <a:bodyPr wrap="square">
            <a:spAutoFit/>
          </a:bodyPr>
          <a:lstStyle/>
          <a:p>
            <a:pPr eaLnBrk="1" fontAlgn="auto" hangingPunct="1">
              <a:spcBef>
                <a:spcPts val="0"/>
              </a:spcBef>
              <a:spcAft>
                <a:spcPts val="0"/>
              </a:spcAft>
              <a:defRPr/>
            </a:pPr>
            <a:r>
              <a:rPr lang="en-US" altLang="en-US" sz="2600" spc="30" dirty="0" smtClean="0">
                <a:solidFill>
                  <a:srgbClr val="F5F5F5"/>
                </a:solidFill>
                <a:latin typeface="Rockwell"/>
                <a:ea typeface=""/>
                <a:cs typeface=""/>
              </a:rPr>
              <a:t>Model Glider Comparisons: South Atlantic Bight</a:t>
            </a:r>
            <a:endParaRPr lang="en-US" sz="2600" dirty="0">
              <a:solidFill>
                <a:prstClr val="black"/>
              </a:solidFill>
              <a:latin typeface="Calibri" panose="020F0502020204030204"/>
              <a:ea typeface=""/>
              <a:cs typeface=""/>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a:ext>
            </a:extLst>
          </a:blip>
          <a:srcRect l="-2"/>
          <a:stretch/>
        </p:blipFill>
        <p:spPr>
          <a:xfrm>
            <a:off x="362524" y="740229"/>
            <a:ext cx="3856135" cy="5283381"/>
          </a:xfrm>
          <a:prstGeom prst="rect">
            <a:avLst/>
          </a:prstGeom>
        </p:spPr>
      </p:pic>
      <p:pic>
        <p:nvPicPr>
          <p:cNvPr id="5" name="Picture 4"/>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4819650" y="1647003"/>
            <a:ext cx="3491927" cy="3698924"/>
          </a:xfrm>
          <a:prstGeom prst="rect">
            <a:avLst/>
          </a:prstGeom>
        </p:spPr>
      </p:pic>
      <p:sp>
        <p:nvSpPr>
          <p:cNvPr id="7" name="TextBox 6"/>
          <p:cNvSpPr txBox="1"/>
          <p:nvPr/>
        </p:nvSpPr>
        <p:spPr>
          <a:xfrm>
            <a:off x="5468197" y="908076"/>
            <a:ext cx="2194832" cy="369332"/>
          </a:xfrm>
          <a:prstGeom prst="rect">
            <a:avLst/>
          </a:prstGeom>
          <a:noFill/>
        </p:spPr>
        <p:txBody>
          <a:bodyPr wrap="none" rtlCol="0">
            <a:spAutoFit/>
          </a:bodyPr>
          <a:lstStyle/>
          <a:p>
            <a:pPr eaLnBrk="1" fontAlgn="auto" hangingPunct="1">
              <a:spcBef>
                <a:spcPts val="0"/>
              </a:spcBef>
              <a:spcAft>
                <a:spcPts val="0"/>
              </a:spcAft>
            </a:pPr>
            <a:r>
              <a:rPr lang="en-US" sz="1800" dirty="0" smtClean="0">
                <a:solidFill>
                  <a:srgbClr val="FF0000"/>
                </a:solidFill>
                <a:latin typeface="Calibri" panose="020F0502020204030204"/>
                <a:ea typeface=""/>
                <a:cs typeface=""/>
              </a:rPr>
              <a:t>All Models within 3</a:t>
            </a:r>
            <a:r>
              <a:rPr lang="en-US" sz="1800" baseline="30000" dirty="0" smtClean="0">
                <a:solidFill>
                  <a:srgbClr val="FF0000"/>
                </a:solidFill>
                <a:latin typeface="Calibri" panose="020F0502020204030204"/>
                <a:ea typeface=""/>
                <a:cs typeface=""/>
              </a:rPr>
              <a:t>o</a:t>
            </a:r>
            <a:r>
              <a:rPr lang="en-US" sz="1800" dirty="0" smtClean="0">
                <a:solidFill>
                  <a:srgbClr val="FF0000"/>
                </a:solidFill>
                <a:latin typeface="Calibri" panose="020F0502020204030204"/>
                <a:ea typeface=""/>
                <a:cs typeface=""/>
              </a:rPr>
              <a:t>C</a:t>
            </a:r>
            <a:endParaRPr lang="en-US" sz="1800" dirty="0">
              <a:solidFill>
                <a:srgbClr val="FF0000"/>
              </a:solidFill>
              <a:latin typeface="Calibri" panose="020F0502020204030204"/>
              <a:ea typeface=""/>
              <a:cs typeface=""/>
            </a:endParaRPr>
          </a:p>
        </p:txBody>
      </p:sp>
    </p:spTree>
    <p:extLst>
      <p:ext uri="{BB962C8B-B14F-4D97-AF65-F5344CB8AC3E}">
        <p14:creationId xmlns:p14="http://schemas.microsoft.com/office/powerpoint/2010/main" val="167008944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144" y="46038"/>
            <a:ext cx="9153144" cy="492443"/>
          </a:xfrm>
          <a:prstGeom prst="rect">
            <a:avLst/>
          </a:prstGeom>
        </p:spPr>
        <p:txBody>
          <a:bodyPr wrap="square">
            <a:spAutoFit/>
          </a:bodyPr>
          <a:lstStyle/>
          <a:p>
            <a:pPr eaLnBrk="1" fontAlgn="auto" hangingPunct="1">
              <a:spcBef>
                <a:spcPts val="0"/>
              </a:spcBef>
              <a:spcAft>
                <a:spcPts val="0"/>
              </a:spcAft>
              <a:defRPr/>
            </a:pPr>
            <a:r>
              <a:rPr lang="en-US" altLang="en-US" sz="2600" spc="30" dirty="0" smtClean="0">
                <a:solidFill>
                  <a:srgbClr val="F5F5F5"/>
                </a:solidFill>
                <a:latin typeface="Rockwell"/>
                <a:ea typeface=""/>
                <a:cs typeface=""/>
              </a:rPr>
              <a:t>Model Glider Comparisons: Mid Atlantic Bight</a:t>
            </a:r>
            <a:endParaRPr lang="en-US" sz="2600" dirty="0">
              <a:solidFill>
                <a:prstClr val="black"/>
              </a:solidFill>
              <a:latin typeface="Calibri" panose="020F0502020204030204"/>
              <a:ea typeface=""/>
              <a:cs typeface=""/>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77240" y="718121"/>
            <a:ext cx="7818120" cy="5479657"/>
          </a:xfrm>
          <a:prstGeom prst="rect">
            <a:avLst/>
          </a:prstGeom>
        </p:spPr>
      </p:pic>
      <p:sp>
        <p:nvSpPr>
          <p:cNvPr id="5" name="TextBox 4"/>
          <p:cNvSpPr txBox="1"/>
          <p:nvPr/>
        </p:nvSpPr>
        <p:spPr>
          <a:xfrm>
            <a:off x="5163397" y="718121"/>
            <a:ext cx="3588717" cy="1200329"/>
          </a:xfrm>
          <a:prstGeom prst="rect">
            <a:avLst/>
          </a:prstGeom>
          <a:noFill/>
        </p:spPr>
        <p:txBody>
          <a:bodyPr wrap="square" rtlCol="0">
            <a:spAutoFit/>
          </a:bodyPr>
          <a:lstStyle/>
          <a:p>
            <a:pPr eaLnBrk="1" fontAlgn="auto" hangingPunct="1">
              <a:spcBef>
                <a:spcPts val="0"/>
              </a:spcBef>
              <a:spcAft>
                <a:spcPts val="0"/>
              </a:spcAft>
            </a:pPr>
            <a:r>
              <a:rPr lang="en-US" sz="1800" dirty="0" smtClean="0">
                <a:solidFill>
                  <a:srgbClr val="FF0000"/>
                </a:solidFill>
                <a:latin typeface="Calibri" panose="020F0502020204030204"/>
                <a:ea typeface=""/>
                <a:cs typeface=""/>
              </a:rPr>
              <a:t>All Models within… 12</a:t>
            </a:r>
            <a:r>
              <a:rPr lang="en-US" sz="1800" baseline="30000" dirty="0" smtClean="0">
                <a:solidFill>
                  <a:srgbClr val="FF0000"/>
                </a:solidFill>
                <a:latin typeface="Calibri" panose="020F0502020204030204"/>
                <a:ea typeface=""/>
                <a:cs typeface=""/>
              </a:rPr>
              <a:t>o</a:t>
            </a:r>
            <a:r>
              <a:rPr lang="en-US" sz="1800" dirty="0" smtClean="0">
                <a:solidFill>
                  <a:srgbClr val="FF0000"/>
                </a:solidFill>
                <a:latin typeface="Calibri" panose="020F0502020204030204"/>
                <a:ea typeface=""/>
                <a:cs typeface=""/>
              </a:rPr>
              <a:t>C!</a:t>
            </a:r>
          </a:p>
          <a:p>
            <a:pPr eaLnBrk="1" fontAlgn="auto" hangingPunct="1">
              <a:spcBef>
                <a:spcPts val="0"/>
              </a:spcBef>
              <a:spcAft>
                <a:spcPts val="0"/>
              </a:spcAft>
            </a:pPr>
            <a:r>
              <a:rPr lang="en-US" sz="1800" dirty="0" smtClean="0">
                <a:solidFill>
                  <a:srgbClr val="FF0000"/>
                </a:solidFill>
                <a:latin typeface="Calibri" panose="020F0502020204030204"/>
                <a:ea typeface=""/>
                <a:cs typeface=""/>
              </a:rPr>
              <a:t>This will create large issues with forecasting water column heat content </a:t>
            </a:r>
            <a:endParaRPr lang="en-US" sz="1800" dirty="0">
              <a:solidFill>
                <a:srgbClr val="FF0000"/>
              </a:solidFill>
              <a:latin typeface="Calibri" panose="020F0502020204030204"/>
              <a:ea typeface=""/>
              <a:cs typeface=""/>
            </a:endParaRPr>
          </a:p>
        </p:txBody>
      </p:sp>
    </p:spTree>
    <p:extLst>
      <p:ext uri="{BB962C8B-B14F-4D97-AF65-F5344CB8AC3E}">
        <p14:creationId xmlns:p14="http://schemas.microsoft.com/office/powerpoint/2010/main" val="201618467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57735" y="0"/>
            <a:ext cx="8622685" cy="6858000"/>
          </a:xfrm>
          <a:prstGeom prst="rect">
            <a:avLst/>
          </a:prstGeom>
        </p:spPr>
      </p:pic>
      <p:sp>
        <p:nvSpPr>
          <p:cNvPr id="2" name="TextBox 1"/>
          <p:cNvSpPr txBox="1"/>
          <p:nvPr/>
        </p:nvSpPr>
        <p:spPr>
          <a:xfrm>
            <a:off x="257735" y="152400"/>
            <a:ext cx="3247465" cy="1200329"/>
          </a:xfrm>
          <a:prstGeom prst="rect">
            <a:avLst/>
          </a:prstGeom>
          <a:noFill/>
        </p:spPr>
        <p:txBody>
          <a:bodyPr wrap="square" rtlCol="0">
            <a:spAutoFit/>
          </a:bodyPr>
          <a:lstStyle/>
          <a:p>
            <a:r>
              <a:rPr lang="en-US" dirty="0" smtClean="0"/>
              <a:t>Ramses is a UNC glider operated </a:t>
            </a:r>
            <a:r>
              <a:rPr lang="en-US" smtClean="0"/>
              <a:t>by SKIO </a:t>
            </a:r>
            <a:r>
              <a:rPr lang="en-US" dirty="0" smtClean="0"/>
              <a:t>for NSF PEACH</a:t>
            </a:r>
            <a:endParaRPr lang="en-US" dirty="0"/>
          </a:p>
        </p:txBody>
      </p:sp>
    </p:spTree>
    <p:extLst>
      <p:ext uri="{BB962C8B-B14F-4D97-AF65-F5344CB8AC3E}">
        <p14:creationId xmlns:p14="http://schemas.microsoft.com/office/powerpoint/2010/main" val="49248031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830365"/>
            <a:ext cx="9144000" cy="6103835"/>
          </a:xfrm>
          <a:prstGeom prst="rect">
            <a:avLst/>
          </a:prstGeom>
        </p:spPr>
      </p:pic>
      <p:sp>
        <p:nvSpPr>
          <p:cNvPr id="5" name="TextBox 4"/>
          <p:cNvSpPr txBox="1"/>
          <p:nvPr/>
        </p:nvSpPr>
        <p:spPr>
          <a:xfrm>
            <a:off x="2055554" y="-18535"/>
            <a:ext cx="7088445" cy="830997"/>
          </a:xfrm>
          <a:prstGeom prst="rect">
            <a:avLst/>
          </a:prstGeom>
          <a:noFill/>
        </p:spPr>
        <p:txBody>
          <a:bodyPr wrap="square" rtlCol="0">
            <a:spAutoFit/>
          </a:bodyPr>
          <a:lstStyle/>
          <a:p>
            <a:pPr algn="ctr"/>
            <a:r>
              <a:rPr lang="en-US" b="1" dirty="0" smtClean="0"/>
              <a:t>Mid Atlantic Glider Picket Line Today</a:t>
            </a:r>
          </a:p>
          <a:p>
            <a:pPr algn="ctr"/>
            <a:r>
              <a:rPr lang="en-US" dirty="0" smtClean="0"/>
              <a:t>2 IOOS + 1 NJDEP Gliders Deployed</a:t>
            </a: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5400000">
            <a:off x="-342592" y="345054"/>
            <a:ext cx="2740738" cy="2055554"/>
          </a:xfrm>
          <a:prstGeom prst="rect">
            <a:avLst/>
          </a:prstGeom>
        </p:spPr>
      </p:pic>
    </p:spTree>
    <p:extLst>
      <p:ext uri="{BB962C8B-B14F-4D97-AF65-F5344CB8AC3E}">
        <p14:creationId xmlns:p14="http://schemas.microsoft.com/office/powerpoint/2010/main" val="76687161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700" y="-2590800"/>
            <a:ext cx="9144000" cy="6027762"/>
          </a:xfrm>
          <a:prstGeom prst="rect">
            <a:avLst/>
          </a:prstGeom>
        </p:spPr>
      </p:pic>
      <p:sp>
        <p:nvSpPr>
          <p:cNvPr id="5" name="TextBox 4"/>
          <p:cNvSpPr txBox="1"/>
          <p:nvPr/>
        </p:nvSpPr>
        <p:spPr>
          <a:xfrm>
            <a:off x="-12700" y="3408130"/>
            <a:ext cx="9144000" cy="2862322"/>
          </a:xfrm>
          <a:prstGeom prst="rect">
            <a:avLst/>
          </a:prstGeom>
          <a:noFill/>
        </p:spPr>
        <p:txBody>
          <a:bodyPr wrap="square" rtlCol="0">
            <a:spAutoFit/>
          </a:bodyPr>
          <a:lstStyle/>
          <a:p>
            <a:pPr marL="342900" indent="-342900">
              <a:buFont typeface="Arial" charset="0"/>
              <a:buChar char="•"/>
            </a:pPr>
            <a:r>
              <a:rPr lang="en-US" sz="2000" dirty="0" smtClean="0"/>
              <a:t>Science is irrefutable (quote from NOAA)</a:t>
            </a:r>
            <a:endParaRPr lang="en-US" sz="2000" dirty="0"/>
          </a:p>
          <a:p>
            <a:pPr marL="800100" lvl="1" indent="-342900">
              <a:buFont typeface="Courier New" charset="0"/>
              <a:buChar char="o"/>
            </a:pPr>
            <a:r>
              <a:rPr lang="en-US" sz="2000" dirty="0" smtClean="0"/>
              <a:t>MAB has at least two types of rapid ocean responses to hurricanes, each with a different feedback on intensity</a:t>
            </a:r>
          </a:p>
          <a:p>
            <a:pPr marL="800100" lvl="1" indent="-342900">
              <a:buFont typeface="Courier New" charset="0"/>
              <a:buChar char="o"/>
            </a:pPr>
            <a:endParaRPr lang="en-US" sz="2000" dirty="0" smtClean="0"/>
          </a:p>
          <a:p>
            <a:pPr marL="342900" indent="-342900">
              <a:buFont typeface="Arial" charset="0"/>
              <a:buChar char="•"/>
            </a:pPr>
            <a:r>
              <a:rPr lang="en-US" sz="2000" dirty="0"/>
              <a:t>Integrated Ocean-Atmosphere Observation &amp; Forecast systems:</a:t>
            </a:r>
          </a:p>
          <a:p>
            <a:pPr marL="800100" lvl="1" indent="-342900">
              <a:buFont typeface="Courier New" charset="0"/>
              <a:buChar char="o"/>
            </a:pPr>
            <a:r>
              <a:rPr lang="en-US" sz="2000" dirty="0"/>
              <a:t>Provides a structure for shared investments</a:t>
            </a:r>
            <a:endParaRPr lang="en-US" sz="2000" dirty="0" smtClean="0"/>
          </a:p>
          <a:p>
            <a:pPr marL="342900" indent="-342900">
              <a:buFont typeface="Arial" charset="0"/>
              <a:buChar char="•"/>
            </a:pPr>
            <a:endParaRPr lang="en-US" sz="2000" dirty="0"/>
          </a:p>
          <a:p>
            <a:pPr marL="342900" indent="-342900">
              <a:buFont typeface="Arial" charset="0"/>
              <a:buChar char="•"/>
            </a:pPr>
            <a:r>
              <a:rPr lang="en-US" sz="2000" dirty="0"/>
              <a:t>Operations &gt; Research </a:t>
            </a:r>
            <a:r>
              <a:rPr lang="en-US" sz="2000" dirty="0" smtClean="0"/>
              <a:t>&gt; Operations</a:t>
            </a:r>
            <a:r>
              <a:rPr lang="en-US" sz="2000" dirty="0"/>
              <a:t> </a:t>
            </a:r>
            <a:r>
              <a:rPr lang="en-US" sz="2000" dirty="0" smtClean="0"/>
              <a:t>Cycle</a:t>
            </a:r>
          </a:p>
          <a:p>
            <a:pPr marL="800100" lvl="1" indent="-342900">
              <a:buFont typeface="Courier New" charset="0"/>
              <a:buChar char="o"/>
            </a:pPr>
            <a:r>
              <a:rPr lang="en-US" sz="2000" dirty="0" smtClean="0"/>
              <a:t>Proven approach for enhancements &amp; growth</a:t>
            </a:r>
            <a:endParaRPr lang="en-US" sz="2000" dirty="0"/>
          </a:p>
        </p:txBody>
      </p:sp>
      <p:grpSp>
        <p:nvGrpSpPr>
          <p:cNvPr id="6" name="Group 5"/>
          <p:cNvGrpSpPr/>
          <p:nvPr/>
        </p:nvGrpSpPr>
        <p:grpSpPr>
          <a:xfrm>
            <a:off x="-11615" y="6234591"/>
            <a:ext cx="9155615" cy="628440"/>
            <a:chOff x="-11615" y="6234591"/>
            <a:chExt cx="9155615" cy="628440"/>
          </a:xfrm>
        </p:grpSpPr>
        <p:sp>
          <p:nvSpPr>
            <p:cNvPr id="7" name="Rectangle 6"/>
            <p:cNvSpPr/>
            <p:nvPr/>
          </p:nvSpPr>
          <p:spPr>
            <a:xfrm>
              <a:off x="5398368" y="6234591"/>
              <a:ext cx="3745632" cy="623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777121" y="6243911"/>
              <a:ext cx="2939989" cy="614089"/>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a:ext>
              </a:extLst>
            </a:blip>
            <a:srcRect l="-1"/>
            <a:stretch/>
          </p:blipFill>
          <p:spPr>
            <a:xfrm>
              <a:off x="-11615" y="6247440"/>
              <a:ext cx="5409983" cy="615591"/>
            </a:xfrm>
            <a:prstGeom prst="rect">
              <a:avLst/>
            </a:prstGeom>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668248" y="6261566"/>
              <a:ext cx="540613" cy="557002"/>
            </a:xfrm>
            <a:prstGeom prst="rect">
              <a:avLst/>
            </a:prstGeom>
          </p:spPr>
        </p:pic>
      </p:grpSp>
      <p:pic>
        <p:nvPicPr>
          <p:cNvPr id="11" name="Picture 53" descr="Image result">
            <a:extLst>
              <a:ext uri="{FF2B5EF4-FFF2-40B4-BE49-F238E27FC236}">
                <a16:creationId xmlns:a16="http://schemas.microsoft.com/office/drawing/2014/main" id="{42407A7D-B5A6-1247-B39A-6985940A750C}"/>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8044133" y="2349795"/>
            <a:ext cx="1087167" cy="10871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003559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14.png">
            <a:extLst>
              <a:ext uri="{FF2B5EF4-FFF2-40B4-BE49-F238E27FC236}">
                <a16:creationId xmlns:a16="http://schemas.microsoft.com/office/drawing/2014/main" id="{35A7CBB5-09D2-8347-9EB1-07B71A6D2226}"/>
              </a:ext>
            </a:extLst>
          </p:cNvPr>
          <p:cNvPicPr/>
          <p:nvPr/>
        </p:nvPicPr>
        <p:blipFill>
          <a:blip r:embed="rId3"/>
          <a:srcRect/>
          <a:stretch>
            <a:fillRect/>
          </a:stretch>
        </p:blipFill>
        <p:spPr>
          <a:xfrm>
            <a:off x="858129" y="914403"/>
            <a:ext cx="7582486" cy="5372881"/>
          </a:xfrm>
          <a:prstGeom prst="rect">
            <a:avLst/>
          </a:prstGeom>
          <a:ln/>
        </p:spPr>
      </p:pic>
      <p:sp>
        <p:nvSpPr>
          <p:cNvPr id="5" name="TextBox 5">
            <a:extLst>
              <a:ext uri="{FF2B5EF4-FFF2-40B4-BE49-F238E27FC236}">
                <a16:creationId xmlns:a16="http://schemas.microsoft.com/office/drawing/2014/main" id="{B038BEC5-A658-994E-8C4A-4E7CE55B1E63}"/>
              </a:ext>
            </a:extLst>
          </p:cNvPr>
          <p:cNvSpPr txBox="1">
            <a:spLocks noChangeArrowheads="1"/>
          </p:cNvSpPr>
          <p:nvPr/>
        </p:nvSpPr>
        <p:spPr bwMode="auto">
          <a:xfrm>
            <a:off x="0" y="0"/>
            <a:ext cx="91440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fontAlgn="auto" hangingPunct="1">
              <a:spcBef>
                <a:spcPts val="0"/>
              </a:spcBef>
              <a:spcAft>
                <a:spcPts val="0"/>
              </a:spcAft>
            </a:pPr>
            <a:r>
              <a:rPr lang="en-US" altLang="en-US" dirty="0">
                <a:solidFill>
                  <a:srgbClr val="000000"/>
                </a:solidFill>
                <a:cs typeface=""/>
              </a:rPr>
              <a:t>Hurricane </a:t>
            </a:r>
            <a:r>
              <a:rPr lang="en-US" altLang="en-US" b="1" u="sng" dirty="0">
                <a:solidFill>
                  <a:srgbClr val="000000"/>
                </a:solidFill>
                <a:cs typeface=""/>
              </a:rPr>
              <a:t>Intensity</a:t>
            </a:r>
            <a:r>
              <a:rPr lang="en-US" altLang="en-US" dirty="0">
                <a:solidFill>
                  <a:srgbClr val="000000"/>
                </a:solidFill>
                <a:cs typeface=""/>
              </a:rPr>
              <a:t> is modulated by upper </a:t>
            </a:r>
            <a:r>
              <a:rPr lang="en-US" altLang="en-US" b="1" u="sng" dirty="0">
                <a:solidFill>
                  <a:srgbClr val="000000"/>
                </a:solidFill>
                <a:cs typeface=""/>
              </a:rPr>
              <a:t>ocean heat content</a:t>
            </a:r>
          </a:p>
        </p:txBody>
      </p:sp>
      <p:pic>
        <p:nvPicPr>
          <p:cNvPr id="6" name="Picture 49" descr="8">
            <a:extLst>
              <a:ext uri="{FF2B5EF4-FFF2-40B4-BE49-F238E27FC236}">
                <a16:creationId xmlns:a16="http://schemas.microsoft.com/office/drawing/2014/main" id="{1E0E5D14-B3BC-7148-B87A-A6C7EE7FA87B}"/>
              </a:ext>
            </a:extLst>
          </p:cNvPr>
          <p:cNvPicPr>
            <a:picLocks noChangeAspect="1" noChangeArrowheads="1"/>
          </p:cNvPicPr>
          <p:nvPr/>
        </p:nvPicPr>
        <p:blipFill>
          <a:blip r:embed="rId4"/>
          <a:srcRect/>
          <a:stretch>
            <a:fillRect/>
          </a:stretch>
        </p:blipFill>
        <p:spPr bwMode="auto">
          <a:xfrm>
            <a:off x="7096125" y="5416551"/>
            <a:ext cx="593725" cy="568325"/>
          </a:xfrm>
          <a:prstGeom prst="rect">
            <a:avLst/>
          </a:prstGeom>
          <a:noFill/>
          <a:ln w="9525">
            <a:noFill/>
            <a:miter lim="800000"/>
            <a:headEnd/>
            <a:tailEnd/>
          </a:ln>
          <a:effectLst>
            <a:outerShdw blurRad="63500" dist="38100" dir="2700000" algn="tl" rotWithShape="0">
              <a:srgbClr val="000000">
                <a:alpha val="39999"/>
              </a:srgbClr>
            </a:outerShdw>
          </a:effectLst>
        </p:spPr>
      </p:pic>
    </p:spTree>
    <p:extLst>
      <p:ext uri="{BB962C8B-B14F-4D97-AF65-F5344CB8AC3E}">
        <p14:creationId xmlns:p14="http://schemas.microsoft.com/office/powerpoint/2010/main" val="15999323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2C8E27-7CC8-6E40-9C0D-60085A0DC49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319052"/>
            <a:ext cx="9144000" cy="4230624"/>
          </a:xfrm>
          <a:prstGeom prst="rect">
            <a:avLst/>
          </a:prstGeom>
        </p:spPr>
      </p:pic>
      <p:sp>
        <p:nvSpPr>
          <p:cNvPr id="3" name="TextBox 2">
            <a:extLst>
              <a:ext uri="{FF2B5EF4-FFF2-40B4-BE49-F238E27FC236}">
                <a16:creationId xmlns:a16="http://schemas.microsoft.com/office/drawing/2014/main" id="{A0579E2B-453B-554B-B4BA-610BC5DCEB6B}"/>
              </a:ext>
            </a:extLst>
          </p:cNvPr>
          <p:cNvSpPr txBox="1"/>
          <p:nvPr/>
        </p:nvSpPr>
        <p:spPr>
          <a:xfrm>
            <a:off x="1126150" y="4549676"/>
            <a:ext cx="2394373" cy="2308324"/>
          </a:xfrm>
          <a:prstGeom prst="rect">
            <a:avLst/>
          </a:prstGeom>
          <a:noFill/>
          <a:ln>
            <a:noFill/>
          </a:ln>
        </p:spPr>
        <p:txBody>
          <a:bodyPr wrap="none" rtlCol="0">
            <a:spAutoFit/>
          </a:bodyPr>
          <a:lstStyle/>
          <a:p>
            <a:r>
              <a:rPr lang="en-US" dirty="0"/>
              <a:t>Coastal Drivers</a:t>
            </a:r>
          </a:p>
          <a:p>
            <a:pPr marL="285750" indent="-285750">
              <a:buFont typeface="Arial" charset="0"/>
              <a:buChar char="•"/>
            </a:pPr>
            <a:r>
              <a:rPr lang="en-US" dirty="0"/>
              <a:t>Dense Populations</a:t>
            </a:r>
          </a:p>
          <a:p>
            <a:pPr marL="285750" indent="-285750">
              <a:buFont typeface="Arial" charset="0"/>
              <a:buChar char="•"/>
            </a:pPr>
            <a:r>
              <a:rPr lang="en-US" dirty="0"/>
              <a:t>Majority of U.S. GDP</a:t>
            </a:r>
          </a:p>
          <a:p>
            <a:pPr marL="285750" indent="-285750">
              <a:buFont typeface="Arial" charset="0"/>
              <a:buChar char="•"/>
            </a:pPr>
            <a:r>
              <a:rPr lang="en-US" dirty="0"/>
              <a:t>Navy Ports</a:t>
            </a:r>
          </a:p>
          <a:p>
            <a:pPr marL="285750" indent="-285750">
              <a:buFont typeface="Arial" charset="0"/>
              <a:buChar char="•"/>
            </a:pPr>
            <a:r>
              <a:rPr lang="en-US" dirty="0"/>
              <a:t>Commercial Ports</a:t>
            </a:r>
          </a:p>
          <a:p>
            <a:pPr marL="285750" indent="-285750">
              <a:buFont typeface="Arial" charset="0"/>
              <a:buChar char="•"/>
            </a:pPr>
            <a:r>
              <a:rPr lang="en-US" dirty="0"/>
              <a:t>Fishing Fleets</a:t>
            </a:r>
          </a:p>
          <a:p>
            <a:pPr marL="285750" indent="-285750">
              <a:buFont typeface="Arial" charset="0"/>
              <a:buChar char="•"/>
            </a:pPr>
            <a:r>
              <a:rPr lang="en-US" dirty="0"/>
              <a:t>Energy </a:t>
            </a:r>
          </a:p>
          <a:p>
            <a:pPr marL="285750" indent="-285750">
              <a:buFont typeface="Arial" charset="0"/>
              <a:buChar char="•"/>
            </a:pPr>
            <a:r>
              <a:rPr lang="en-US" dirty="0"/>
              <a:t>Many others…</a:t>
            </a:r>
          </a:p>
        </p:txBody>
      </p:sp>
      <p:sp>
        <p:nvSpPr>
          <p:cNvPr id="4" name="TextBox 3">
            <a:extLst>
              <a:ext uri="{FF2B5EF4-FFF2-40B4-BE49-F238E27FC236}">
                <a16:creationId xmlns:a16="http://schemas.microsoft.com/office/drawing/2014/main" id="{5DCC6353-7D36-E248-9266-FEE14D40E0C4}"/>
              </a:ext>
            </a:extLst>
          </p:cNvPr>
          <p:cNvSpPr txBox="1"/>
          <p:nvPr/>
        </p:nvSpPr>
        <p:spPr>
          <a:xfrm>
            <a:off x="4526194" y="4549676"/>
            <a:ext cx="3162725" cy="2308324"/>
          </a:xfrm>
          <a:prstGeom prst="rect">
            <a:avLst/>
          </a:prstGeom>
          <a:noFill/>
          <a:ln>
            <a:noFill/>
          </a:ln>
        </p:spPr>
        <p:txBody>
          <a:bodyPr wrap="none" rtlCol="0">
            <a:spAutoFit/>
          </a:bodyPr>
          <a:lstStyle/>
          <a:p>
            <a:r>
              <a:rPr lang="en-US" dirty="0"/>
              <a:t>Coastal Stressors</a:t>
            </a:r>
          </a:p>
          <a:p>
            <a:pPr marL="285750" indent="-285750">
              <a:buFont typeface="Arial" charset="0"/>
              <a:buChar char="•"/>
            </a:pPr>
            <a:r>
              <a:rPr lang="en-US" dirty="0"/>
              <a:t>Water quality</a:t>
            </a:r>
          </a:p>
          <a:p>
            <a:pPr marL="285750" indent="-285750">
              <a:buFont typeface="Arial" charset="0"/>
              <a:buChar char="•"/>
            </a:pPr>
            <a:r>
              <a:rPr lang="en-US" dirty="0"/>
              <a:t>Hurricanes &amp; Winter Storms</a:t>
            </a:r>
          </a:p>
          <a:p>
            <a:pPr marL="285750" indent="-285750">
              <a:buFont typeface="Arial" charset="0"/>
              <a:buChar char="•"/>
            </a:pPr>
            <a:r>
              <a:rPr lang="en-US" dirty="0"/>
              <a:t>Flooding and Sea Level Rise</a:t>
            </a:r>
          </a:p>
          <a:p>
            <a:pPr marL="285750" indent="-285750">
              <a:buFont typeface="Arial" charset="0"/>
              <a:buChar char="•"/>
            </a:pPr>
            <a:r>
              <a:rPr lang="en-US" dirty="0"/>
              <a:t>Hypoxia</a:t>
            </a:r>
          </a:p>
          <a:p>
            <a:pPr marL="285750" indent="-285750">
              <a:buFont typeface="Arial" charset="0"/>
              <a:buChar char="•"/>
            </a:pPr>
            <a:r>
              <a:rPr lang="en-US" dirty="0"/>
              <a:t>Intense multi-use waterways</a:t>
            </a:r>
          </a:p>
          <a:p>
            <a:pPr marL="285750" indent="-285750">
              <a:buFont typeface="Arial" charset="0"/>
              <a:buChar char="•"/>
            </a:pPr>
            <a:r>
              <a:rPr lang="en-US" dirty="0"/>
              <a:t>Urbanized coasts</a:t>
            </a:r>
          </a:p>
          <a:p>
            <a:pPr marL="285750" indent="-285750">
              <a:buFont typeface="Arial" charset="0"/>
              <a:buChar char="•"/>
            </a:pPr>
            <a:r>
              <a:rPr lang="en-US" dirty="0"/>
              <a:t>Many others…</a:t>
            </a:r>
          </a:p>
        </p:txBody>
      </p:sp>
    </p:spTree>
    <p:extLst>
      <p:ext uri="{BB962C8B-B14F-4D97-AF65-F5344CB8AC3E}">
        <p14:creationId xmlns:p14="http://schemas.microsoft.com/office/powerpoint/2010/main" val="146243686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0" y="0"/>
          <a:ext cx="6324600" cy="7686040"/>
        </p:xfrm>
        <a:graphic>
          <a:graphicData uri="http://schemas.openxmlformats.org/drawingml/2006/table">
            <a:tbl>
              <a:tblPr firstRow="1" bandRow="1">
                <a:tableStyleId>{5C22544A-7EE6-4342-B048-85BDC9FD1C3A}</a:tableStyleId>
              </a:tblPr>
              <a:tblGrid>
                <a:gridCol w="1143000">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1219200">
                  <a:extLst>
                    <a:ext uri="{9D8B030D-6E8A-4147-A177-3AD203B41FA5}">
                      <a16:colId xmlns:a16="http://schemas.microsoft.com/office/drawing/2014/main" val="20003"/>
                    </a:ext>
                  </a:extLst>
                </a:gridCol>
                <a:gridCol w="1066800">
                  <a:extLst>
                    <a:ext uri="{9D8B030D-6E8A-4147-A177-3AD203B41FA5}">
                      <a16:colId xmlns:a16="http://schemas.microsoft.com/office/drawing/2014/main" val="20004"/>
                    </a:ext>
                  </a:extLst>
                </a:gridCol>
                <a:gridCol w="990600">
                  <a:extLst>
                    <a:ext uri="{9D8B030D-6E8A-4147-A177-3AD203B41FA5}">
                      <a16:colId xmlns:a16="http://schemas.microsoft.com/office/drawing/2014/main" val="20005"/>
                    </a:ext>
                  </a:extLst>
                </a:gridCol>
              </a:tblGrid>
              <a:tr h="370840">
                <a:tc>
                  <a:txBody>
                    <a:bodyPr/>
                    <a:lstStyle/>
                    <a:p>
                      <a:r>
                        <a:rPr lang="en-US" dirty="0" smtClean="0"/>
                        <a:t>Hurricane</a:t>
                      </a:r>
                      <a:endParaRPr lang="en-US" dirty="0"/>
                    </a:p>
                  </a:txBody>
                  <a:tcPr/>
                </a:tc>
                <a:tc>
                  <a:txBody>
                    <a:bodyPr/>
                    <a:lstStyle/>
                    <a:p>
                      <a:r>
                        <a:rPr lang="en-US" dirty="0" smtClean="0"/>
                        <a:t>Year</a:t>
                      </a:r>
                      <a:endParaRPr lang="en-US" dirty="0"/>
                    </a:p>
                  </a:txBody>
                  <a:tcPr/>
                </a:tc>
                <a:tc>
                  <a:txBody>
                    <a:bodyPr/>
                    <a:lstStyle/>
                    <a:p>
                      <a:r>
                        <a:rPr lang="en-US" dirty="0" smtClean="0"/>
                        <a:t>Month</a:t>
                      </a:r>
                      <a:endParaRPr lang="en-US" dirty="0"/>
                    </a:p>
                  </a:txBody>
                  <a:tcPr/>
                </a:tc>
                <a:tc>
                  <a:txBody>
                    <a:bodyPr/>
                    <a:lstStyle/>
                    <a:p>
                      <a:r>
                        <a:rPr lang="en-US" dirty="0" smtClean="0"/>
                        <a:t>Category</a:t>
                      </a:r>
                    </a:p>
                    <a:p>
                      <a:r>
                        <a:rPr lang="en-US" dirty="0" smtClean="0"/>
                        <a:t>Max</a:t>
                      </a:r>
                      <a:endParaRPr lang="en-US" dirty="0"/>
                    </a:p>
                  </a:txBody>
                  <a:tcPr/>
                </a:tc>
                <a:tc>
                  <a:txBody>
                    <a:bodyPr/>
                    <a:lstStyle/>
                    <a:p>
                      <a:r>
                        <a:rPr lang="en-US" dirty="0" smtClean="0"/>
                        <a:t>Damage</a:t>
                      </a:r>
                    </a:p>
                    <a:p>
                      <a:r>
                        <a:rPr lang="en-US" dirty="0" smtClean="0"/>
                        <a:t>Billions</a:t>
                      </a:r>
                      <a:r>
                        <a:rPr lang="en-US" baseline="0" dirty="0" smtClean="0"/>
                        <a:t> $</a:t>
                      </a:r>
                      <a:endParaRPr lang="en-US" dirty="0"/>
                    </a:p>
                  </a:txBody>
                  <a:tcPr/>
                </a:tc>
                <a:tc>
                  <a:txBody>
                    <a:bodyPr/>
                    <a:lstStyle/>
                    <a:p>
                      <a:r>
                        <a:rPr lang="en-US" dirty="0" smtClean="0"/>
                        <a:t>Deaths</a:t>
                      </a:r>
                      <a:endParaRPr lang="en-US" dirty="0"/>
                    </a:p>
                  </a:txBody>
                  <a:tcPr/>
                </a:tc>
                <a:extLst>
                  <a:ext uri="{0D108BD9-81ED-4DB2-BD59-A6C34878D82A}">
                    <a16:rowId xmlns:a16="http://schemas.microsoft.com/office/drawing/2014/main" val="10000"/>
                  </a:ext>
                </a:extLst>
              </a:tr>
              <a:tr h="370840">
                <a:tc>
                  <a:txBody>
                    <a:bodyPr/>
                    <a:lstStyle/>
                    <a:p>
                      <a:r>
                        <a:rPr lang="en-US" dirty="0" smtClean="0"/>
                        <a:t>Katrina</a:t>
                      </a:r>
                      <a:endParaRPr lang="en-US" dirty="0"/>
                    </a:p>
                  </a:txBody>
                  <a:tcPr/>
                </a:tc>
                <a:tc>
                  <a:txBody>
                    <a:bodyPr/>
                    <a:lstStyle/>
                    <a:p>
                      <a:r>
                        <a:rPr lang="en-US" dirty="0" smtClean="0"/>
                        <a:t>2005</a:t>
                      </a:r>
                      <a:endParaRPr lang="en-US" dirty="0"/>
                    </a:p>
                  </a:txBody>
                  <a:tcPr/>
                </a:tc>
                <a:tc>
                  <a:txBody>
                    <a:bodyPr/>
                    <a:lstStyle/>
                    <a:p>
                      <a:r>
                        <a:rPr lang="en-US" dirty="0" smtClean="0"/>
                        <a:t>August</a:t>
                      </a:r>
                      <a:endParaRPr lang="en-US" dirty="0"/>
                    </a:p>
                  </a:txBody>
                  <a:tcPr/>
                </a:tc>
                <a:tc>
                  <a:txBody>
                    <a:bodyPr/>
                    <a:lstStyle/>
                    <a:p>
                      <a:pPr algn="ctr"/>
                      <a:r>
                        <a:rPr lang="en-US" dirty="0" smtClean="0"/>
                        <a:t>3</a:t>
                      </a:r>
                      <a:endParaRPr lang="en-US" dirty="0"/>
                    </a:p>
                  </a:txBody>
                  <a:tcPr/>
                </a:tc>
                <a:tc>
                  <a:txBody>
                    <a:bodyPr/>
                    <a:lstStyle/>
                    <a:p>
                      <a:pPr algn="r"/>
                      <a:r>
                        <a:rPr lang="en-US" dirty="0" smtClean="0"/>
                        <a:t>$165.0</a:t>
                      </a:r>
                      <a:endParaRPr lang="en-US" dirty="0"/>
                    </a:p>
                  </a:txBody>
                  <a:tcPr/>
                </a:tc>
                <a:tc>
                  <a:txBody>
                    <a:bodyPr/>
                    <a:lstStyle/>
                    <a:p>
                      <a:pPr algn="r"/>
                      <a:r>
                        <a:rPr lang="en-US" dirty="0" smtClean="0"/>
                        <a:t>1,833</a:t>
                      </a:r>
                      <a:endParaRPr lang="en-US" dirty="0"/>
                    </a:p>
                  </a:txBody>
                  <a:tcPr/>
                </a:tc>
                <a:extLst>
                  <a:ext uri="{0D108BD9-81ED-4DB2-BD59-A6C34878D82A}">
                    <a16:rowId xmlns:a16="http://schemas.microsoft.com/office/drawing/2014/main" val="10001"/>
                  </a:ext>
                </a:extLst>
              </a:tr>
              <a:tr h="370840">
                <a:tc>
                  <a:txBody>
                    <a:bodyPr/>
                    <a:lstStyle/>
                    <a:p>
                      <a:r>
                        <a:rPr lang="en-US" dirty="0" smtClean="0"/>
                        <a:t>Harvey</a:t>
                      </a:r>
                      <a:endParaRPr lang="en-US" dirty="0"/>
                    </a:p>
                  </a:txBody>
                  <a:tcPr/>
                </a:tc>
                <a:tc>
                  <a:txBody>
                    <a:bodyPr/>
                    <a:lstStyle/>
                    <a:p>
                      <a:r>
                        <a:rPr lang="en-US" dirty="0" smtClean="0"/>
                        <a:t>2017</a:t>
                      </a:r>
                      <a:endParaRPr lang="en-US" dirty="0"/>
                    </a:p>
                  </a:txBody>
                  <a:tcPr/>
                </a:tc>
                <a:tc>
                  <a:txBody>
                    <a:bodyPr/>
                    <a:lstStyle/>
                    <a:p>
                      <a:r>
                        <a:rPr lang="en-US" dirty="0" smtClean="0"/>
                        <a:t>August</a:t>
                      </a:r>
                      <a:endParaRPr lang="en-US" dirty="0"/>
                    </a:p>
                  </a:txBody>
                  <a:tcPr/>
                </a:tc>
                <a:tc>
                  <a:txBody>
                    <a:bodyPr/>
                    <a:lstStyle/>
                    <a:p>
                      <a:pPr algn="ctr"/>
                      <a:r>
                        <a:rPr lang="en-US" dirty="0" smtClean="0"/>
                        <a:t>4</a:t>
                      </a:r>
                      <a:endParaRPr lang="en-US" dirty="0"/>
                    </a:p>
                  </a:txBody>
                  <a:tcPr/>
                </a:tc>
                <a:tc>
                  <a:txBody>
                    <a:bodyPr/>
                    <a:lstStyle/>
                    <a:p>
                      <a:pPr algn="r"/>
                      <a:r>
                        <a:rPr lang="en-US" dirty="0" smtClean="0"/>
                        <a:t>$127.5</a:t>
                      </a:r>
                      <a:endParaRPr lang="en-US" dirty="0"/>
                    </a:p>
                  </a:txBody>
                  <a:tcPr/>
                </a:tc>
                <a:tc>
                  <a:txBody>
                    <a:bodyPr/>
                    <a:lstStyle/>
                    <a:p>
                      <a:pPr algn="r"/>
                      <a:r>
                        <a:rPr lang="en-US" dirty="0" smtClean="0"/>
                        <a:t>89</a:t>
                      </a:r>
                      <a:endParaRPr lang="en-US" dirty="0"/>
                    </a:p>
                  </a:txBody>
                  <a:tcPr/>
                </a:tc>
                <a:extLst>
                  <a:ext uri="{0D108BD9-81ED-4DB2-BD59-A6C34878D82A}">
                    <a16:rowId xmlns:a16="http://schemas.microsoft.com/office/drawing/2014/main" val="10002"/>
                  </a:ext>
                </a:extLst>
              </a:tr>
              <a:tr h="370840">
                <a:tc>
                  <a:txBody>
                    <a:bodyPr/>
                    <a:lstStyle/>
                    <a:p>
                      <a:r>
                        <a:rPr lang="en-US" dirty="0" smtClean="0"/>
                        <a:t>Maria</a:t>
                      </a:r>
                      <a:endParaRPr lang="en-US" dirty="0"/>
                    </a:p>
                  </a:txBody>
                  <a:tcPr/>
                </a:tc>
                <a:tc>
                  <a:txBody>
                    <a:bodyPr/>
                    <a:lstStyle/>
                    <a:p>
                      <a:r>
                        <a:rPr lang="en-US" dirty="0" smtClean="0"/>
                        <a:t>2017</a:t>
                      </a:r>
                      <a:endParaRPr lang="en-US" dirty="0"/>
                    </a:p>
                  </a:txBody>
                  <a:tcPr/>
                </a:tc>
                <a:tc>
                  <a:txBody>
                    <a:bodyPr/>
                    <a:lstStyle/>
                    <a:p>
                      <a:r>
                        <a:rPr lang="en-US" dirty="0" smtClean="0"/>
                        <a:t>September</a:t>
                      </a:r>
                      <a:endParaRPr lang="en-US" dirty="0"/>
                    </a:p>
                  </a:txBody>
                  <a:tcPr/>
                </a:tc>
                <a:tc>
                  <a:txBody>
                    <a:bodyPr/>
                    <a:lstStyle/>
                    <a:p>
                      <a:pPr algn="ctr"/>
                      <a:r>
                        <a:rPr lang="en-US" dirty="0" smtClean="0"/>
                        <a:t>4</a:t>
                      </a:r>
                      <a:endParaRPr lang="en-US" dirty="0"/>
                    </a:p>
                  </a:txBody>
                  <a:tcPr/>
                </a:tc>
                <a:tc>
                  <a:txBody>
                    <a:bodyPr/>
                    <a:lstStyle/>
                    <a:p>
                      <a:pPr algn="r"/>
                      <a:r>
                        <a:rPr lang="en-US" dirty="0" smtClean="0"/>
                        <a:t>$91.8</a:t>
                      </a:r>
                      <a:endParaRPr lang="en-US" dirty="0"/>
                    </a:p>
                  </a:txBody>
                  <a:tcPr/>
                </a:tc>
                <a:tc>
                  <a:txBody>
                    <a:bodyPr/>
                    <a:lstStyle/>
                    <a:p>
                      <a:pPr algn="r"/>
                      <a:r>
                        <a:rPr lang="en-US" dirty="0" smtClean="0"/>
                        <a:t>**65</a:t>
                      </a:r>
                      <a:endParaRPr lang="en-US" dirty="0"/>
                    </a:p>
                  </a:txBody>
                  <a:tcPr/>
                </a:tc>
                <a:extLst>
                  <a:ext uri="{0D108BD9-81ED-4DB2-BD59-A6C34878D82A}">
                    <a16:rowId xmlns:a16="http://schemas.microsoft.com/office/drawing/2014/main" val="10003"/>
                  </a:ext>
                </a:extLst>
              </a:tr>
              <a:tr h="370840">
                <a:tc>
                  <a:txBody>
                    <a:bodyPr/>
                    <a:lstStyle/>
                    <a:p>
                      <a:r>
                        <a:rPr lang="en-US" dirty="0" smtClean="0">
                          <a:solidFill>
                            <a:srgbClr val="FF0000"/>
                          </a:solidFill>
                        </a:rPr>
                        <a:t>Sandy</a:t>
                      </a:r>
                      <a:endParaRPr lang="en-US" dirty="0">
                        <a:solidFill>
                          <a:srgbClr val="FF0000"/>
                        </a:solidFill>
                      </a:endParaRPr>
                    </a:p>
                  </a:txBody>
                  <a:tcPr/>
                </a:tc>
                <a:tc>
                  <a:txBody>
                    <a:bodyPr/>
                    <a:lstStyle/>
                    <a:p>
                      <a:r>
                        <a:rPr lang="en-US" dirty="0" smtClean="0">
                          <a:solidFill>
                            <a:srgbClr val="FF0000"/>
                          </a:solidFill>
                        </a:rPr>
                        <a:t>2012</a:t>
                      </a:r>
                      <a:endParaRPr lang="en-US" dirty="0">
                        <a:solidFill>
                          <a:srgbClr val="FF0000"/>
                        </a:solidFill>
                      </a:endParaRPr>
                    </a:p>
                  </a:txBody>
                  <a:tcPr/>
                </a:tc>
                <a:tc>
                  <a:txBody>
                    <a:bodyPr/>
                    <a:lstStyle/>
                    <a:p>
                      <a:r>
                        <a:rPr lang="en-US" dirty="0" smtClean="0">
                          <a:solidFill>
                            <a:srgbClr val="FF0000"/>
                          </a:solidFill>
                        </a:rPr>
                        <a:t>October</a:t>
                      </a:r>
                      <a:endParaRPr lang="en-US" dirty="0">
                        <a:solidFill>
                          <a:srgbClr val="FF0000"/>
                        </a:solidFill>
                      </a:endParaRPr>
                    </a:p>
                  </a:txBody>
                  <a:tcPr/>
                </a:tc>
                <a:tc>
                  <a:txBody>
                    <a:bodyPr/>
                    <a:lstStyle/>
                    <a:p>
                      <a:pPr algn="ctr"/>
                      <a:r>
                        <a:rPr lang="en-US" dirty="0" smtClean="0">
                          <a:solidFill>
                            <a:srgbClr val="FF0000"/>
                          </a:solidFill>
                        </a:rPr>
                        <a:t>3</a:t>
                      </a:r>
                      <a:endParaRPr lang="en-US" dirty="0">
                        <a:solidFill>
                          <a:srgbClr val="FF0000"/>
                        </a:solidFill>
                      </a:endParaRPr>
                    </a:p>
                  </a:txBody>
                  <a:tcPr/>
                </a:tc>
                <a:tc>
                  <a:txBody>
                    <a:bodyPr/>
                    <a:lstStyle/>
                    <a:p>
                      <a:pPr algn="r"/>
                      <a:r>
                        <a:rPr lang="en-US" dirty="0" smtClean="0">
                          <a:solidFill>
                            <a:srgbClr val="FF0000"/>
                          </a:solidFill>
                        </a:rPr>
                        <a:t>$72.2</a:t>
                      </a:r>
                      <a:endParaRPr lang="en-US" dirty="0">
                        <a:solidFill>
                          <a:srgbClr val="FF0000"/>
                        </a:solidFill>
                      </a:endParaRPr>
                    </a:p>
                  </a:txBody>
                  <a:tcPr/>
                </a:tc>
                <a:tc>
                  <a:txBody>
                    <a:bodyPr/>
                    <a:lstStyle/>
                    <a:p>
                      <a:pPr algn="r"/>
                      <a:r>
                        <a:rPr lang="en-US" dirty="0" smtClean="0">
                          <a:solidFill>
                            <a:srgbClr val="FF0000"/>
                          </a:solidFill>
                        </a:rPr>
                        <a:t>159</a:t>
                      </a:r>
                      <a:endParaRPr lang="en-US" dirty="0">
                        <a:solidFill>
                          <a:srgbClr val="FF0000"/>
                        </a:solidFill>
                      </a:endParaRPr>
                    </a:p>
                  </a:txBody>
                  <a:tcPr/>
                </a:tc>
                <a:extLst>
                  <a:ext uri="{0D108BD9-81ED-4DB2-BD59-A6C34878D82A}">
                    <a16:rowId xmlns:a16="http://schemas.microsoft.com/office/drawing/2014/main" val="10004"/>
                  </a:ext>
                </a:extLst>
              </a:tr>
              <a:tr h="370840">
                <a:tc>
                  <a:txBody>
                    <a:bodyPr/>
                    <a:lstStyle/>
                    <a:p>
                      <a:r>
                        <a:rPr lang="en-US" dirty="0" smtClean="0"/>
                        <a:t>Irma</a:t>
                      </a:r>
                      <a:endParaRPr lang="en-US" dirty="0"/>
                    </a:p>
                  </a:txBody>
                  <a:tcPr/>
                </a:tc>
                <a:tc>
                  <a:txBody>
                    <a:bodyPr/>
                    <a:lstStyle/>
                    <a:p>
                      <a:r>
                        <a:rPr lang="en-US" dirty="0" smtClean="0"/>
                        <a:t>2017</a:t>
                      </a:r>
                      <a:endParaRPr lang="en-US" dirty="0"/>
                    </a:p>
                  </a:txBody>
                  <a:tcPr/>
                </a:tc>
                <a:tc>
                  <a:txBody>
                    <a:bodyPr/>
                    <a:lstStyle/>
                    <a:p>
                      <a:r>
                        <a:rPr lang="en-US" dirty="0" smtClean="0"/>
                        <a:t>September</a:t>
                      </a:r>
                      <a:endParaRPr lang="en-US" dirty="0"/>
                    </a:p>
                  </a:txBody>
                  <a:tcPr/>
                </a:tc>
                <a:tc>
                  <a:txBody>
                    <a:bodyPr/>
                    <a:lstStyle/>
                    <a:p>
                      <a:pPr algn="ctr"/>
                      <a:r>
                        <a:rPr lang="en-US" dirty="0" smtClean="0"/>
                        <a:t>4</a:t>
                      </a:r>
                      <a:endParaRPr lang="en-US" dirty="0"/>
                    </a:p>
                  </a:txBody>
                  <a:tcPr/>
                </a:tc>
                <a:tc>
                  <a:txBody>
                    <a:bodyPr/>
                    <a:lstStyle/>
                    <a:p>
                      <a:pPr algn="r"/>
                      <a:r>
                        <a:rPr lang="en-US" dirty="0" smtClean="0"/>
                        <a:t>$51.0</a:t>
                      </a:r>
                      <a:endParaRPr lang="en-US" dirty="0"/>
                    </a:p>
                  </a:txBody>
                  <a:tcPr/>
                </a:tc>
                <a:tc>
                  <a:txBody>
                    <a:bodyPr/>
                    <a:lstStyle/>
                    <a:p>
                      <a:pPr algn="r"/>
                      <a:r>
                        <a:rPr lang="en-US" dirty="0" smtClean="0"/>
                        <a:t>97</a:t>
                      </a:r>
                      <a:endParaRPr lang="en-US" dirty="0"/>
                    </a:p>
                  </a:txBody>
                  <a:tcPr/>
                </a:tc>
                <a:extLst>
                  <a:ext uri="{0D108BD9-81ED-4DB2-BD59-A6C34878D82A}">
                    <a16:rowId xmlns:a16="http://schemas.microsoft.com/office/drawing/2014/main" val="10005"/>
                  </a:ext>
                </a:extLst>
              </a:tr>
              <a:tr h="370840">
                <a:tc>
                  <a:txBody>
                    <a:bodyPr/>
                    <a:lstStyle/>
                    <a:p>
                      <a:r>
                        <a:rPr lang="en-US" dirty="0" smtClean="0"/>
                        <a:t>Andrew</a:t>
                      </a:r>
                      <a:endParaRPr lang="en-US" dirty="0"/>
                    </a:p>
                  </a:txBody>
                  <a:tcPr/>
                </a:tc>
                <a:tc>
                  <a:txBody>
                    <a:bodyPr/>
                    <a:lstStyle/>
                    <a:p>
                      <a:r>
                        <a:rPr lang="en-US" dirty="0" smtClean="0"/>
                        <a:t>1992</a:t>
                      </a:r>
                      <a:endParaRPr lang="en-US" dirty="0"/>
                    </a:p>
                  </a:txBody>
                  <a:tcPr/>
                </a:tc>
                <a:tc>
                  <a:txBody>
                    <a:bodyPr/>
                    <a:lstStyle/>
                    <a:p>
                      <a:r>
                        <a:rPr lang="en-US" dirty="0" smtClean="0"/>
                        <a:t>August</a:t>
                      </a:r>
                      <a:endParaRPr lang="en-US" dirty="0"/>
                    </a:p>
                  </a:txBody>
                  <a:tcPr/>
                </a:tc>
                <a:tc>
                  <a:txBody>
                    <a:bodyPr/>
                    <a:lstStyle/>
                    <a:p>
                      <a:pPr algn="ctr"/>
                      <a:r>
                        <a:rPr lang="en-US" dirty="0" smtClean="0"/>
                        <a:t>5</a:t>
                      </a:r>
                      <a:endParaRPr lang="en-US" dirty="0"/>
                    </a:p>
                  </a:txBody>
                  <a:tcPr/>
                </a:tc>
                <a:tc>
                  <a:txBody>
                    <a:bodyPr/>
                    <a:lstStyle/>
                    <a:p>
                      <a:pPr algn="r"/>
                      <a:r>
                        <a:rPr lang="en-US" dirty="0" smtClean="0"/>
                        <a:t>$49.1</a:t>
                      </a:r>
                      <a:endParaRPr lang="en-US" dirty="0"/>
                    </a:p>
                  </a:txBody>
                  <a:tcPr/>
                </a:tc>
                <a:tc>
                  <a:txBody>
                    <a:bodyPr/>
                    <a:lstStyle/>
                    <a:p>
                      <a:pPr algn="r"/>
                      <a:r>
                        <a:rPr lang="en-US" dirty="0" smtClean="0"/>
                        <a:t>61</a:t>
                      </a:r>
                      <a:endParaRPr lang="en-US" dirty="0"/>
                    </a:p>
                  </a:txBody>
                  <a:tcPr/>
                </a:tc>
                <a:extLst>
                  <a:ext uri="{0D108BD9-81ED-4DB2-BD59-A6C34878D82A}">
                    <a16:rowId xmlns:a16="http://schemas.microsoft.com/office/drawing/2014/main" val="10006"/>
                  </a:ext>
                </a:extLst>
              </a:tr>
              <a:tr h="370840">
                <a:tc>
                  <a:txBody>
                    <a:bodyPr/>
                    <a:lstStyle/>
                    <a:p>
                      <a:r>
                        <a:rPr lang="en-US" dirty="0" smtClean="0"/>
                        <a:t>Florence*</a:t>
                      </a:r>
                      <a:endParaRPr lang="en-US" dirty="0"/>
                    </a:p>
                  </a:txBody>
                  <a:tcPr/>
                </a:tc>
                <a:tc>
                  <a:txBody>
                    <a:bodyPr/>
                    <a:lstStyle/>
                    <a:p>
                      <a:r>
                        <a:rPr lang="en-US" dirty="0" smtClean="0"/>
                        <a:t>2018</a:t>
                      </a:r>
                      <a:endParaRPr lang="en-US" dirty="0"/>
                    </a:p>
                  </a:txBody>
                  <a:tcPr/>
                </a:tc>
                <a:tc>
                  <a:txBody>
                    <a:bodyPr/>
                    <a:lstStyle/>
                    <a:p>
                      <a:r>
                        <a:rPr lang="en-US" dirty="0" smtClean="0"/>
                        <a:t>September</a:t>
                      </a:r>
                      <a:endParaRPr lang="en-US" dirty="0"/>
                    </a:p>
                  </a:txBody>
                  <a:tcPr/>
                </a:tc>
                <a:tc>
                  <a:txBody>
                    <a:bodyPr/>
                    <a:lstStyle/>
                    <a:p>
                      <a:pPr algn="ctr"/>
                      <a:r>
                        <a:rPr lang="en-US" dirty="0" smtClean="0"/>
                        <a:t>4</a:t>
                      </a:r>
                      <a:endParaRPr lang="en-US" dirty="0"/>
                    </a:p>
                  </a:txBody>
                  <a:tcPr/>
                </a:tc>
                <a:tc>
                  <a:txBody>
                    <a:bodyPr/>
                    <a:lstStyle/>
                    <a:p>
                      <a:pPr algn="r"/>
                      <a:r>
                        <a:rPr lang="en-US" dirty="0" smtClean="0"/>
                        <a:t>$38-$50</a:t>
                      </a:r>
                      <a:endParaRPr lang="en-US" dirty="0"/>
                    </a:p>
                  </a:txBody>
                  <a:tcPr/>
                </a:tc>
                <a:tc>
                  <a:txBody>
                    <a:bodyPr/>
                    <a:lstStyle/>
                    <a:p>
                      <a:pPr algn="r"/>
                      <a:r>
                        <a:rPr lang="en-US" dirty="0" smtClean="0"/>
                        <a:t>51</a:t>
                      </a:r>
                      <a:endParaRPr lang="en-US" dirty="0"/>
                    </a:p>
                  </a:txBody>
                  <a:tcPr/>
                </a:tc>
                <a:extLst>
                  <a:ext uri="{0D108BD9-81ED-4DB2-BD59-A6C34878D82A}">
                    <a16:rowId xmlns:a16="http://schemas.microsoft.com/office/drawing/2014/main" val="10007"/>
                  </a:ext>
                </a:extLst>
              </a:tr>
              <a:tr h="370840">
                <a:tc>
                  <a:txBody>
                    <a:bodyPr/>
                    <a:lstStyle/>
                    <a:p>
                      <a:r>
                        <a:rPr lang="en-US" dirty="0" smtClean="0"/>
                        <a:t>Ike</a:t>
                      </a:r>
                      <a:endParaRPr lang="en-US" dirty="0"/>
                    </a:p>
                  </a:txBody>
                  <a:tcPr/>
                </a:tc>
                <a:tc>
                  <a:txBody>
                    <a:bodyPr/>
                    <a:lstStyle/>
                    <a:p>
                      <a:r>
                        <a:rPr lang="en-US" dirty="0" smtClean="0"/>
                        <a:t>2008</a:t>
                      </a:r>
                      <a:endParaRPr lang="en-US" dirty="0"/>
                    </a:p>
                  </a:txBody>
                  <a:tcPr/>
                </a:tc>
                <a:tc>
                  <a:txBody>
                    <a:bodyPr/>
                    <a:lstStyle/>
                    <a:p>
                      <a:r>
                        <a:rPr lang="en-US" dirty="0" smtClean="0"/>
                        <a:t>September</a:t>
                      </a:r>
                      <a:endParaRPr lang="en-US" dirty="0"/>
                    </a:p>
                  </a:txBody>
                  <a:tcPr/>
                </a:tc>
                <a:tc>
                  <a:txBody>
                    <a:bodyPr/>
                    <a:lstStyle/>
                    <a:p>
                      <a:pPr algn="ctr"/>
                      <a:r>
                        <a:rPr lang="en-US" dirty="0" smtClean="0"/>
                        <a:t>2</a:t>
                      </a:r>
                      <a:endParaRPr lang="en-US" dirty="0"/>
                    </a:p>
                  </a:txBody>
                  <a:tcPr/>
                </a:tc>
                <a:tc>
                  <a:txBody>
                    <a:bodyPr/>
                    <a:lstStyle/>
                    <a:p>
                      <a:pPr algn="r"/>
                      <a:r>
                        <a:rPr lang="en-US" dirty="0" smtClean="0"/>
                        <a:t>$35.7</a:t>
                      </a:r>
                      <a:endParaRPr lang="en-US" dirty="0"/>
                    </a:p>
                  </a:txBody>
                  <a:tcPr/>
                </a:tc>
                <a:tc>
                  <a:txBody>
                    <a:bodyPr/>
                    <a:lstStyle/>
                    <a:p>
                      <a:pPr algn="r"/>
                      <a:r>
                        <a:rPr lang="en-US" dirty="0" smtClean="0"/>
                        <a:t>112</a:t>
                      </a:r>
                      <a:endParaRPr lang="en-US" dirty="0"/>
                    </a:p>
                  </a:txBody>
                  <a:tcPr/>
                </a:tc>
                <a:extLst>
                  <a:ext uri="{0D108BD9-81ED-4DB2-BD59-A6C34878D82A}">
                    <a16:rowId xmlns:a16="http://schemas.microsoft.com/office/drawing/2014/main" val="10008"/>
                  </a:ext>
                </a:extLst>
              </a:tr>
              <a:tr h="370840">
                <a:tc>
                  <a:txBody>
                    <a:bodyPr/>
                    <a:lstStyle/>
                    <a:p>
                      <a:r>
                        <a:rPr lang="en-US" dirty="0" smtClean="0"/>
                        <a:t>Ivan</a:t>
                      </a:r>
                      <a:endParaRPr lang="en-US" dirty="0"/>
                    </a:p>
                  </a:txBody>
                  <a:tcPr/>
                </a:tc>
                <a:tc>
                  <a:txBody>
                    <a:bodyPr/>
                    <a:lstStyle/>
                    <a:p>
                      <a:r>
                        <a:rPr lang="en-US" dirty="0" smtClean="0"/>
                        <a:t>2004</a:t>
                      </a:r>
                      <a:endParaRPr lang="en-US" dirty="0"/>
                    </a:p>
                  </a:txBody>
                  <a:tcPr/>
                </a:tc>
                <a:tc>
                  <a:txBody>
                    <a:bodyPr/>
                    <a:lstStyle/>
                    <a:p>
                      <a:r>
                        <a:rPr lang="en-US" dirty="0" smtClean="0"/>
                        <a:t>September</a:t>
                      </a:r>
                      <a:endParaRPr lang="en-US" dirty="0"/>
                    </a:p>
                  </a:txBody>
                  <a:tcPr/>
                </a:tc>
                <a:tc>
                  <a:txBody>
                    <a:bodyPr/>
                    <a:lstStyle/>
                    <a:p>
                      <a:pPr algn="ctr"/>
                      <a:r>
                        <a:rPr lang="en-US" dirty="0" smtClean="0"/>
                        <a:t>3</a:t>
                      </a:r>
                      <a:endParaRPr lang="en-US" dirty="0"/>
                    </a:p>
                  </a:txBody>
                  <a:tcPr/>
                </a:tc>
                <a:tc>
                  <a:txBody>
                    <a:bodyPr/>
                    <a:lstStyle/>
                    <a:p>
                      <a:pPr algn="r"/>
                      <a:r>
                        <a:rPr lang="en-US" dirty="0" smtClean="0"/>
                        <a:t>$27.9</a:t>
                      </a:r>
                      <a:endParaRPr lang="en-US" dirty="0"/>
                    </a:p>
                  </a:txBody>
                  <a:tcPr/>
                </a:tc>
                <a:tc>
                  <a:txBody>
                    <a:bodyPr/>
                    <a:lstStyle/>
                    <a:p>
                      <a:pPr algn="r"/>
                      <a:r>
                        <a:rPr lang="en-US" dirty="0" smtClean="0"/>
                        <a:t>57</a:t>
                      </a:r>
                      <a:endParaRPr lang="en-US" dirty="0"/>
                    </a:p>
                  </a:txBody>
                  <a:tcPr/>
                </a:tc>
                <a:extLst>
                  <a:ext uri="{0D108BD9-81ED-4DB2-BD59-A6C34878D82A}">
                    <a16:rowId xmlns:a16="http://schemas.microsoft.com/office/drawing/2014/main" val="10009"/>
                  </a:ext>
                </a:extLst>
              </a:tr>
              <a:tr h="370840">
                <a:tc>
                  <a:txBody>
                    <a:bodyPr/>
                    <a:lstStyle/>
                    <a:p>
                      <a:r>
                        <a:rPr lang="en-US" dirty="0" smtClean="0"/>
                        <a:t>Wilma</a:t>
                      </a:r>
                      <a:endParaRPr lang="en-US" dirty="0"/>
                    </a:p>
                  </a:txBody>
                  <a:tcPr/>
                </a:tc>
                <a:tc>
                  <a:txBody>
                    <a:bodyPr/>
                    <a:lstStyle/>
                    <a:p>
                      <a:r>
                        <a:rPr lang="en-US" dirty="0" smtClean="0"/>
                        <a:t>2005</a:t>
                      </a:r>
                      <a:endParaRPr lang="en-US" dirty="0"/>
                    </a:p>
                  </a:txBody>
                  <a:tcPr/>
                </a:tc>
                <a:tc>
                  <a:txBody>
                    <a:bodyPr/>
                    <a:lstStyle/>
                    <a:p>
                      <a:r>
                        <a:rPr lang="en-US" dirty="0" smtClean="0"/>
                        <a:t>October</a:t>
                      </a:r>
                      <a:endParaRPr lang="en-US" dirty="0"/>
                    </a:p>
                  </a:txBody>
                  <a:tcPr/>
                </a:tc>
                <a:tc>
                  <a:txBody>
                    <a:bodyPr/>
                    <a:lstStyle/>
                    <a:p>
                      <a:pPr algn="ctr"/>
                      <a:r>
                        <a:rPr lang="en-US" dirty="0" smtClean="0"/>
                        <a:t>3</a:t>
                      </a:r>
                      <a:endParaRPr lang="en-US" dirty="0"/>
                    </a:p>
                  </a:txBody>
                  <a:tcPr/>
                </a:tc>
                <a:tc>
                  <a:txBody>
                    <a:bodyPr/>
                    <a:lstStyle/>
                    <a:p>
                      <a:pPr algn="r"/>
                      <a:r>
                        <a:rPr lang="en-US" dirty="0" smtClean="0"/>
                        <a:t>$25.1</a:t>
                      </a:r>
                      <a:endParaRPr lang="en-US" dirty="0"/>
                    </a:p>
                  </a:txBody>
                  <a:tcPr/>
                </a:tc>
                <a:tc>
                  <a:txBody>
                    <a:bodyPr/>
                    <a:lstStyle/>
                    <a:p>
                      <a:pPr algn="r"/>
                      <a:r>
                        <a:rPr lang="en-US" dirty="0" smtClean="0"/>
                        <a:t>35</a:t>
                      </a:r>
                      <a:endParaRPr lang="en-US" dirty="0"/>
                    </a:p>
                  </a:txBody>
                  <a:tcPr/>
                </a:tc>
                <a:extLst>
                  <a:ext uri="{0D108BD9-81ED-4DB2-BD59-A6C34878D82A}">
                    <a16:rowId xmlns:a16="http://schemas.microsoft.com/office/drawing/2014/main" val="10010"/>
                  </a:ext>
                </a:extLst>
              </a:tr>
              <a:tr h="370840">
                <a:tc>
                  <a:txBody>
                    <a:bodyPr/>
                    <a:lstStyle/>
                    <a:p>
                      <a:r>
                        <a:rPr lang="en-US" dirty="0" smtClean="0"/>
                        <a:t>Rita</a:t>
                      </a:r>
                      <a:endParaRPr lang="en-US" dirty="0"/>
                    </a:p>
                  </a:txBody>
                  <a:tcPr/>
                </a:tc>
                <a:tc>
                  <a:txBody>
                    <a:bodyPr/>
                    <a:lstStyle/>
                    <a:p>
                      <a:r>
                        <a:rPr lang="en-US" dirty="0" smtClean="0"/>
                        <a:t>2005 </a:t>
                      </a:r>
                      <a:endParaRPr lang="en-US" dirty="0"/>
                    </a:p>
                  </a:txBody>
                  <a:tcPr/>
                </a:tc>
                <a:tc>
                  <a:txBody>
                    <a:bodyPr/>
                    <a:lstStyle/>
                    <a:p>
                      <a:r>
                        <a:rPr lang="en-US" dirty="0" smtClean="0"/>
                        <a:t>September</a:t>
                      </a:r>
                      <a:endParaRPr lang="en-US" dirty="0"/>
                    </a:p>
                  </a:txBody>
                  <a:tcPr/>
                </a:tc>
                <a:tc>
                  <a:txBody>
                    <a:bodyPr/>
                    <a:lstStyle/>
                    <a:p>
                      <a:pPr algn="ctr"/>
                      <a:r>
                        <a:rPr lang="en-US" dirty="0" smtClean="0"/>
                        <a:t>3</a:t>
                      </a:r>
                      <a:endParaRPr lang="en-US" dirty="0"/>
                    </a:p>
                  </a:txBody>
                  <a:tcPr/>
                </a:tc>
                <a:tc>
                  <a:txBody>
                    <a:bodyPr/>
                    <a:lstStyle/>
                    <a:p>
                      <a:pPr algn="r"/>
                      <a:r>
                        <a:rPr lang="en-US" dirty="0" smtClean="0"/>
                        <a:t>$24.4</a:t>
                      </a:r>
                      <a:endParaRPr lang="en-US" dirty="0"/>
                    </a:p>
                  </a:txBody>
                  <a:tcPr/>
                </a:tc>
                <a:tc>
                  <a:txBody>
                    <a:bodyPr/>
                    <a:lstStyle/>
                    <a:p>
                      <a:pPr algn="r"/>
                      <a:r>
                        <a:rPr lang="en-US" dirty="0" smtClean="0"/>
                        <a:t>119</a:t>
                      </a:r>
                      <a:endParaRPr lang="en-US" dirty="0"/>
                    </a:p>
                  </a:txBody>
                  <a:tcPr/>
                </a:tc>
                <a:extLst>
                  <a:ext uri="{0D108BD9-81ED-4DB2-BD59-A6C34878D82A}">
                    <a16:rowId xmlns:a16="http://schemas.microsoft.com/office/drawing/2014/main" val="10011"/>
                  </a:ext>
                </a:extLst>
              </a:tr>
              <a:tr h="370840">
                <a:tc>
                  <a:txBody>
                    <a:bodyPr/>
                    <a:lstStyle/>
                    <a:p>
                      <a:r>
                        <a:rPr lang="en-US" dirty="0" smtClean="0"/>
                        <a:t>Charley</a:t>
                      </a:r>
                      <a:endParaRPr lang="en-US" dirty="0"/>
                    </a:p>
                  </a:txBody>
                  <a:tcPr/>
                </a:tc>
                <a:tc>
                  <a:txBody>
                    <a:bodyPr/>
                    <a:lstStyle/>
                    <a:p>
                      <a:r>
                        <a:rPr lang="en-US" dirty="0" smtClean="0"/>
                        <a:t>2004</a:t>
                      </a:r>
                      <a:endParaRPr lang="en-US" dirty="0"/>
                    </a:p>
                  </a:txBody>
                  <a:tcPr/>
                </a:tc>
                <a:tc>
                  <a:txBody>
                    <a:bodyPr/>
                    <a:lstStyle/>
                    <a:p>
                      <a:r>
                        <a:rPr lang="en-US" dirty="0" smtClean="0"/>
                        <a:t>August</a:t>
                      </a:r>
                      <a:endParaRPr lang="en-US" dirty="0"/>
                    </a:p>
                  </a:txBody>
                  <a:tcPr/>
                </a:tc>
                <a:tc>
                  <a:txBody>
                    <a:bodyPr/>
                    <a:lstStyle/>
                    <a:p>
                      <a:pPr algn="ctr"/>
                      <a:r>
                        <a:rPr lang="en-US" dirty="0" smtClean="0"/>
                        <a:t>4</a:t>
                      </a:r>
                      <a:endParaRPr lang="en-US" dirty="0"/>
                    </a:p>
                  </a:txBody>
                  <a:tcPr/>
                </a:tc>
                <a:tc>
                  <a:txBody>
                    <a:bodyPr/>
                    <a:lstStyle/>
                    <a:p>
                      <a:pPr algn="r"/>
                      <a:r>
                        <a:rPr lang="en-US" dirty="0" smtClean="0"/>
                        <a:t>$21.8</a:t>
                      </a:r>
                      <a:endParaRPr lang="en-US" dirty="0"/>
                    </a:p>
                  </a:txBody>
                  <a:tcPr/>
                </a:tc>
                <a:tc>
                  <a:txBody>
                    <a:bodyPr/>
                    <a:lstStyle/>
                    <a:p>
                      <a:pPr algn="r"/>
                      <a:r>
                        <a:rPr lang="en-US" dirty="0" smtClean="0"/>
                        <a:t>35</a:t>
                      </a:r>
                      <a:endParaRPr lang="en-US" dirty="0"/>
                    </a:p>
                  </a:txBody>
                  <a:tcPr/>
                </a:tc>
                <a:extLst>
                  <a:ext uri="{0D108BD9-81ED-4DB2-BD59-A6C34878D82A}">
                    <a16:rowId xmlns:a16="http://schemas.microsoft.com/office/drawing/2014/main" val="10012"/>
                  </a:ext>
                </a:extLst>
              </a:tr>
              <a:tr h="370840">
                <a:tc>
                  <a:txBody>
                    <a:bodyPr/>
                    <a:lstStyle/>
                    <a:p>
                      <a:r>
                        <a:rPr lang="en-US" dirty="0" smtClean="0"/>
                        <a:t>Hugo</a:t>
                      </a:r>
                      <a:endParaRPr lang="en-US" dirty="0"/>
                    </a:p>
                  </a:txBody>
                  <a:tcPr/>
                </a:tc>
                <a:tc>
                  <a:txBody>
                    <a:bodyPr/>
                    <a:lstStyle/>
                    <a:p>
                      <a:r>
                        <a:rPr lang="en-US" dirty="0" smtClean="0"/>
                        <a:t>1989</a:t>
                      </a:r>
                      <a:endParaRPr lang="en-US" dirty="0"/>
                    </a:p>
                  </a:txBody>
                  <a:tcPr/>
                </a:tc>
                <a:tc>
                  <a:txBody>
                    <a:bodyPr/>
                    <a:lstStyle/>
                    <a:p>
                      <a:r>
                        <a:rPr lang="en-US" dirty="0" smtClean="0"/>
                        <a:t>September</a:t>
                      </a:r>
                      <a:endParaRPr lang="en-US" dirty="0"/>
                    </a:p>
                  </a:txBody>
                  <a:tcPr/>
                </a:tc>
                <a:tc>
                  <a:txBody>
                    <a:bodyPr/>
                    <a:lstStyle/>
                    <a:p>
                      <a:pPr algn="ctr"/>
                      <a:r>
                        <a:rPr lang="en-US" dirty="0" smtClean="0"/>
                        <a:t>4</a:t>
                      </a:r>
                      <a:endParaRPr lang="en-US" dirty="0"/>
                    </a:p>
                  </a:txBody>
                  <a:tcPr/>
                </a:tc>
                <a:tc>
                  <a:txBody>
                    <a:bodyPr/>
                    <a:lstStyle/>
                    <a:p>
                      <a:pPr algn="r"/>
                      <a:r>
                        <a:rPr lang="en-US" dirty="0" smtClean="0"/>
                        <a:t>$18.7</a:t>
                      </a:r>
                      <a:endParaRPr lang="en-US" dirty="0"/>
                    </a:p>
                  </a:txBody>
                  <a:tcPr/>
                </a:tc>
                <a:tc>
                  <a:txBody>
                    <a:bodyPr/>
                    <a:lstStyle/>
                    <a:p>
                      <a:pPr algn="r"/>
                      <a:r>
                        <a:rPr lang="en-US" dirty="0" smtClean="0"/>
                        <a:t>86</a:t>
                      </a:r>
                      <a:endParaRPr lang="en-US" dirty="0"/>
                    </a:p>
                  </a:txBody>
                  <a:tcPr/>
                </a:tc>
                <a:extLst>
                  <a:ext uri="{0D108BD9-81ED-4DB2-BD59-A6C34878D82A}">
                    <a16:rowId xmlns:a16="http://schemas.microsoft.com/office/drawing/2014/main" val="10013"/>
                  </a:ext>
                </a:extLst>
              </a:tr>
              <a:tr h="370840">
                <a:tc>
                  <a:txBody>
                    <a:bodyPr/>
                    <a:lstStyle/>
                    <a:p>
                      <a:r>
                        <a:rPr lang="en-US" dirty="0" smtClean="0">
                          <a:solidFill>
                            <a:srgbClr val="FF0000"/>
                          </a:solidFill>
                        </a:rPr>
                        <a:t>Irene</a:t>
                      </a:r>
                      <a:endParaRPr lang="en-US" dirty="0">
                        <a:solidFill>
                          <a:srgbClr val="FF0000"/>
                        </a:solidFill>
                      </a:endParaRPr>
                    </a:p>
                  </a:txBody>
                  <a:tcPr/>
                </a:tc>
                <a:tc>
                  <a:txBody>
                    <a:bodyPr/>
                    <a:lstStyle/>
                    <a:p>
                      <a:r>
                        <a:rPr lang="en-US" dirty="0" smtClean="0">
                          <a:solidFill>
                            <a:srgbClr val="FF0000"/>
                          </a:solidFill>
                        </a:rPr>
                        <a:t>2011</a:t>
                      </a:r>
                      <a:endParaRPr lang="en-US" dirty="0">
                        <a:solidFill>
                          <a:srgbClr val="FF0000"/>
                        </a:solidFill>
                      </a:endParaRPr>
                    </a:p>
                  </a:txBody>
                  <a:tcPr/>
                </a:tc>
                <a:tc>
                  <a:txBody>
                    <a:bodyPr/>
                    <a:lstStyle/>
                    <a:p>
                      <a:r>
                        <a:rPr lang="en-US" dirty="0" smtClean="0">
                          <a:solidFill>
                            <a:srgbClr val="FF0000"/>
                          </a:solidFill>
                        </a:rPr>
                        <a:t>August</a:t>
                      </a:r>
                      <a:endParaRPr lang="en-US" dirty="0">
                        <a:solidFill>
                          <a:srgbClr val="FF0000"/>
                        </a:solidFill>
                      </a:endParaRPr>
                    </a:p>
                  </a:txBody>
                  <a:tcPr/>
                </a:tc>
                <a:tc>
                  <a:txBody>
                    <a:bodyPr/>
                    <a:lstStyle/>
                    <a:p>
                      <a:pPr algn="ctr"/>
                      <a:r>
                        <a:rPr lang="en-US" dirty="0" smtClean="0">
                          <a:solidFill>
                            <a:srgbClr val="FF0000"/>
                          </a:solidFill>
                        </a:rPr>
                        <a:t>1</a:t>
                      </a:r>
                      <a:endParaRPr lang="en-US" dirty="0">
                        <a:solidFill>
                          <a:srgbClr val="FF0000"/>
                        </a:solidFill>
                      </a:endParaRPr>
                    </a:p>
                  </a:txBody>
                  <a:tcPr/>
                </a:tc>
                <a:tc>
                  <a:txBody>
                    <a:bodyPr/>
                    <a:lstStyle/>
                    <a:p>
                      <a:pPr algn="r"/>
                      <a:r>
                        <a:rPr lang="en-US" dirty="0" smtClean="0">
                          <a:solidFill>
                            <a:srgbClr val="FF0000"/>
                          </a:solidFill>
                        </a:rPr>
                        <a:t>$15.4</a:t>
                      </a:r>
                      <a:endParaRPr lang="en-US" dirty="0">
                        <a:solidFill>
                          <a:srgbClr val="FF0000"/>
                        </a:solidFill>
                      </a:endParaRPr>
                    </a:p>
                  </a:txBody>
                  <a:tcPr/>
                </a:tc>
                <a:tc>
                  <a:txBody>
                    <a:bodyPr/>
                    <a:lstStyle/>
                    <a:p>
                      <a:pPr algn="r"/>
                      <a:r>
                        <a:rPr lang="en-US" dirty="0" smtClean="0">
                          <a:solidFill>
                            <a:srgbClr val="FF0000"/>
                          </a:solidFill>
                        </a:rPr>
                        <a:t>45</a:t>
                      </a:r>
                      <a:endParaRPr lang="en-US" dirty="0">
                        <a:solidFill>
                          <a:srgbClr val="FF0000"/>
                        </a:solidFill>
                      </a:endParaRPr>
                    </a:p>
                  </a:txBody>
                  <a:tcPr/>
                </a:tc>
                <a:extLst>
                  <a:ext uri="{0D108BD9-81ED-4DB2-BD59-A6C34878D82A}">
                    <a16:rowId xmlns:a16="http://schemas.microsoft.com/office/drawing/2014/main" val="10014"/>
                  </a:ext>
                </a:extLst>
              </a:tr>
              <a:tr h="370840">
                <a:tc>
                  <a:txBody>
                    <a:bodyPr/>
                    <a:lstStyle/>
                    <a:p>
                      <a:r>
                        <a:rPr lang="en-US" dirty="0" smtClean="0"/>
                        <a:t>Frances</a:t>
                      </a:r>
                      <a:endParaRPr lang="en-US" dirty="0"/>
                    </a:p>
                  </a:txBody>
                  <a:tcPr/>
                </a:tc>
                <a:tc>
                  <a:txBody>
                    <a:bodyPr/>
                    <a:lstStyle/>
                    <a:p>
                      <a:r>
                        <a:rPr lang="en-US" dirty="0" smtClean="0"/>
                        <a:t>2004</a:t>
                      </a:r>
                      <a:endParaRPr lang="en-US" dirty="0"/>
                    </a:p>
                  </a:txBody>
                  <a:tcPr/>
                </a:tc>
                <a:tc>
                  <a:txBody>
                    <a:bodyPr/>
                    <a:lstStyle/>
                    <a:p>
                      <a:r>
                        <a:rPr lang="en-US" dirty="0" smtClean="0"/>
                        <a:t>September</a:t>
                      </a:r>
                      <a:endParaRPr lang="en-US" dirty="0"/>
                    </a:p>
                  </a:txBody>
                  <a:tcPr/>
                </a:tc>
                <a:tc>
                  <a:txBody>
                    <a:bodyPr/>
                    <a:lstStyle/>
                    <a:p>
                      <a:pPr algn="ctr"/>
                      <a:r>
                        <a:rPr lang="en-US" dirty="0" smtClean="0"/>
                        <a:t>2</a:t>
                      </a:r>
                      <a:endParaRPr lang="en-US" dirty="0"/>
                    </a:p>
                  </a:txBody>
                  <a:tcPr/>
                </a:tc>
                <a:tc>
                  <a:txBody>
                    <a:bodyPr/>
                    <a:lstStyle/>
                    <a:p>
                      <a:pPr algn="r"/>
                      <a:r>
                        <a:rPr lang="en-US" dirty="0" smtClean="0"/>
                        <a:t>$13.3</a:t>
                      </a:r>
                      <a:endParaRPr lang="en-US" dirty="0"/>
                    </a:p>
                  </a:txBody>
                  <a:tcPr/>
                </a:tc>
                <a:tc>
                  <a:txBody>
                    <a:bodyPr/>
                    <a:lstStyle/>
                    <a:p>
                      <a:pPr algn="r"/>
                      <a:r>
                        <a:rPr lang="en-US" dirty="0" smtClean="0"/>
                        <a:t>48</a:t>
                      </a:r>
                      <a:endParaRPr lang="en-US" dirty="0"/>
                    </a:p>
                  </a:txBody>
                  <a:tcPr/>
                </a:tc>
                <a:extLst>
                  <a:ext uri="{0D108BD9-81ED-4DB2-BD59-A6C34878D82A}">
                    <a16:rowId xmlns:a16="http://schemas.microsoft.com/office/drawing/2014/main" val="10015"/>
                  </a:ext>
                </a:extLst>
              </a:tr>
              <a:tr h="370840">
                <a:tc>
                  <a:txBody>
                    <a:bodyPr/>
                    <a:lstStyle/>
                    <a:p>
                      <a:r>
                        <a:rPr lang="en-US" dirty="0" smtClean="0"/>
                        <a:t>Allison</a:t>
                      </a:r>
                      <a:endParaRPr lang="en-US" dirty="0"/>
                    </a:p>
                  </a:txBody>
                  <a:tcPr/>
                </a:tc>
                <a:tc>
                  <a:txBody>
                    <a:bodyPr/>
                    <a:lstStyle/>
                    <a:p>
                      <a:r>
                        <a:rPr lang="en-US" dirty="0" smtClean="0"/>
                        <a:t>2001</a:t>
                      </a:r>
                      <a:endParaRPr lang="en-US" dirty="0"/>
                    </a:p>
                  </a:txBody>
                  <a:tcPr/>
                </a:tc>
                <a:tc>
                  <a:txBody>
                    <a:bodyPr/>
                    <a:lstStyle/>
                    <a:p>
                      <a:r>
                        <a:rPr lang="en-US" dirty="0" smtClean="0"/>
                        <a:t>June</a:t>
                      </a:r>
                      <a:endParaRPr lang="en-US" dirty="0"/>
                    </a:p>
                  </a:txBody>
                  <a:tcPr/>
                </a:tc>
                <a:tc>
                  <a:txBody>
                    <a:bodyPr/>
                    <a:lstStyle/>
                    <a:p>
                      <a:pPr algn="ctr"/>
                      <a:r>
                        <a:rPr lang="en-US" dirty="0" smtClean="0"/>
                        <a:t>TS</a:t>
                      </a:r>
                      <a:endParaRPr lang="en-US" dirty="0"/>
                    </a:p>
                  </a:txBody>
                  <a:tcPr/>
                </a:tc>
                <a:tc>
                  <a:txBody>
                    <a:bodyPr/>
                    <a:lstStyle/>
                    <a:p>
                      <a:pPr algn="r"/>
                      <a:r>
                        <a:rPr lang="en-US" dirty="0" smtClean="0"/>
                        <a:t>$12.3</a:t>
                      </a:r>
                      <a:endParaRPr lang="en-US" dirty="0"/>
                    </a:p>
                  </a:txBody>
                  <a:tcPr/>
                </a:tc>
                <a:tc>
                  <a:txBody>
                    <a:bodyPr/>
                    <a:lstStyle/>
                    <a:p>
                      <a:pPr algn="r"/>
                      <a:r>
                        <a:rPr lang="en-US" dirty="0" smtClean="0"/>
                        <a:t>43</a:t>
                      </a:r>
                      <a:endParaRPr lang="en-US" dirty="0"/>
                    </a:p>
                  </a:txBody>
                  <a:tcPr/>
                </a:tc>
                <a:extLst>
                  <a:ext uri="{0D108BD9-81ED-4DB2-BD59-A6C34878D82A}">
                    <a16:rowId xmlns:a16="http://schemas.microsoft.com/office/drawing/2014/main" val="10016"/>
                  </a:ext>
                </a:extLst>
              </a:tr>
              <a:tr h="370840">
                <a:tc>
                  <a:txBody>
                    <a:bodyPr/>
                    <a:lstStyle/>
                    <a:p>
                      <a:r>
                        <a:rPr lang="en-US" dirty="0" smtClean="0"/>
                        <a:t>Matthew</a:t>
                      </a:r>
                      <a:endParaRPr lang="en-US" dirty="0"/>
                    </a:p>
                  </a:txBody>
                  <a:tcPr/>
                </a:tc>
                <a:tc>
                  <a:txBody>
                    <a:bodyPr/>
                    <a:lstStyle/>
                    <a:p>
                      <a:r>
                        <a:rPr lang="en-US" dirty="0" smtClean="0"/>
                        <a:t>2016</a:t>
                      </a:r>
                      <a:endParaRPr lang="en-US" dirty="0"/>
                    </a:p>
                  </a:txBody>
                  <a:tcPr/>
                </a:tc>
                <a:tc>
                  <a:txBody>
                    <a:bodyPr/>
                    <a:lstStyle/>
                    <a:p>
                      <a:r>
                        <a:rPr lang="en-US" dirty="0" smtClean="0"/>
                        <a:t>October</a:t>
                      </a:r>
                      <a:endParaRPr lang="en-US" dirty="0"/>
                    </a:p>
                  </a:txBody>
                  <a:tcPr/>
                </a:tc>
                <a:tc>
                  <a:txBody>
                    <a:bodyPr/>
                    <a:lstStyle/>
                    <a:p>
                      <a:pPr algn="ctr"/>
                      <a:r>
                        <a:rPr lang="en-US" dirty="0" smtClean="0"/>
                        <a:t>4</a:t>
                      </a:r>
                      <a:endParaRPr lang="en-US" dirty="0"/>
                    </a:p>
                  </a:txBody>
                  <a:tcPr/>
                </a:tc>
                <a:tc>
                  <a:txBody>
                    <a:bodyPr/>
                    <a:lstStyle/>
                    <a:p>
                      <a:pPr algn="r"/>
                      <a:r>
                        <a:rPr lang="en-US" dirty="0" smtClean="0"/>
                        <a:t>$10.6</a:t>
                      </a:r>
                      <a:endParaRPr lang="en-US" dirty="0"/>
                    </a:p>
                  </a:txBody>
                  <a:tcPr/>
                </a:tc>
                <a:tc>
                  <a:txBody>
                    <a:bodyPr/>
                    <a:lstStyle/>
                    <a:p>
                      <a:pPr algn="r"/>
                      <a:r>
                        <a:rPr lang="en-US" dirty="0" smtClean="0"/>
                        <a:t>49</a:t>
                      </a:r>
                      <a:endParaRPr lang="en-US" dirty="0"/>
                    </a:p>
                  </a:txBody>
                  <a:tcPr/>
                </a:tc>
                <a:extLst>
                  <a:ext uri="{0D108BD9-81ED-4DB2-BD59-A6C34878D82A}">
                    <a16:rowId xmlns:a16="http://schemas.microsoft.com/office/drawing/2014/main" val="10017"/>
                  </a:ext>
                </a:extLst>
              </a:tr>
              <a:tr h="370840">
                <a:tc>
                  <a:txBody>
                    <a:bodyPr/>
                    <a:lstStyle/>
                    <a:p>
                      <a:r>
                        <a:rPr lang="en-US" dirty="0" smtClean="0"/>
                        <a:t>Jeanne</a:t>
                      </a:r>
                      <a:endParaRPr lang="en-US" dirty="0"/>
                    </a:p>
                  </a:txBody>
                  <a:tcPr/>
                </a:tc>
                <a:tc>
                  <a:txBody>
                    <a:bodyPr/>
                    <a:lstStyle/>
                    <a:p>
                      <a:r>
                        <a:rPr lang="en-US" dirty="0" smtClean="0"/>
                        <a:t>2004</a:t>
                      </a:r>
                      <a:endParaRPr lang="en-US" dirty="0"/>
                    </a:p>
                  </a:txBody>
                  <a:tcPr/>
                </a:tc>
                <a:tc>
                  <a:txBody>
                    <a:bodyPr/>
                    <a:lstStyle/>
                    <a:p>
                      <a:r>
                        <a:rPr lang="en-US" dirty="0" smtClean="0"/>
                        <a:t>September</a:t>
                      </a:r>
                      <a:endParaRPr lang="en-US" dirty="0"/>
                    </a:p>
                  </a:txBody>
                  <a:tcPr/>
                </a:tc>
                <a:tc>
                  <a:txBody>
                    <a:bodyPr/>
                    <a:lstStyle/>
                    <a:p>
                      <a:pPr algn="ctr"/>
                      <a:r>
                        <a:rPr lang="en-US" dirty="0" smtClean="0"/>
                        <a:t>3</a:t>
                      </a:r>
                      <a:endParaRPr lang="en-US" dirty="0"/>
                    </a:p>
                  </a:txBody>
                  <a:tcPr/>
                </a:tc>
                <a:tc>
                  <a:txBody>
                    <a:bodyPr/>
                    <a:lstStyle/>
                    <a:p>
                      <a:pPr algn="r"/>
                      <a:r>
                        <a:rPr lang="en-US" dirty="0" smtClean="0"/>
                        <a:t>$10.2</a:t>
                      </a:r>
                      <a:endParaRPr lang="en-US" dirty="0"/>
                    </a:p>
                  </a:txBody>
                  <a:tcPr/>
                </a:tc>
                <a:tc>
                  <a:txBody>
                    <a:bodyPr/>
                    <a:lstStyle/>
                    <a:p>
                      <a:pPr algn="r"/>
                      <a:r>
                        <a:rPr lang="en-US" dirty="0" smtClean="0"/>
                        <a:t>28</a:t>
                      </a:r>
                      <a:endParaRPr lang="en-US" dirty="0"/>
                    </a:p>
                  </a:txBody>
                  <a:tcPr/>
                </a:tc>
                <a:extLst>
                  <a:ext uri="{0D108BD9-81ED-4DB2-BD59-A6C34878D82A}">
                    <a16:rowId xmlns:a16="http://schemas.microsoft.com/office/drawing/2014/main" val="10018"/>
                  </a:ext>
                </a:extLst>
              </a:tr>
              <a:tr h="370840">
                <a:tc>
                  <a:txBody>
                    <a:bodyPr/>
                    <a:lstStyle/>
                    <a:p>
                      <a:r>
                        <a:rPr lang="en-US" dirty="0" smtClean="0"/>
                        <a:t>Floyd</a:t>
                      </a:r>
                      <a:endParaRPr lang="en-US" dirty="0"/>
                    </a:p>
                  </a:txBody>
                  <a:tcPr/>
                </a:tc>
                <a:tc>
                  <a:txBody>
                    <a:bodyPr/>
                    <a:lstStyle/>
                    <a:p>
                      <a:r>
                        <a:rPr lang="en-US" dirty="0" smtClean="0"/>
                        <a:t>1999</a:t>
                      </a:r>
                      <a:endParaRPr lang="en-US" dirty="0"/>
                    </a:p>
                  </a:txBody>
                  <a:tcPr/>
                </a:tc>
                <a:tc>
                  <a:txBody>
                    <a:bodyPr/>
                    <a:lstStyle/>
                    <a:p>
                      <a:r>
                        <a:rPr lang="en-US" dirty="0" smtClean="0"/>
                        <a:t>Floyd</a:t>
                      </a:r>
                      <a:endParaRPr lang="en-US" dirty="0"/>
                    </a:p>
                  </a:txBody>
                  <a:tcPr/>
                </a:tc>
                <a:tc>
                  <a:txBody>
                    <a:bodyPr/>
                    <a:lstStyle/>
                    <a:p>
                      <a:pPr algn="ctr"/>
                      <a:r>
                        <a:rPr lang="en-US" dirty="0" smtClean="0"/>
                        <a:t>2</a:t>
                      </a:r>
                      <a:endParaRPr lang="en-US" dirty="0"/>
                    </a:p>
                  </a:txBody>
                  <a:tcPr/>
                </a:tc>
                <a:tc>
                  <a:txBody>
                    <a:bodyPr/>
                    <a:lstStyle/>
                    <a:p>
                      <a:pPr algn="r"/>
                      <a:r>
                        <a:rPr lang="en-US" dirty="0" smtClean="0"/>
                        <a:t>$9.9</a:t>
                      </a:r>
                      <a:endParaRPr lang="en-US" dirty="0"/>
                    </a:p>
                  </a:txBody>
                  <a:tcPr/>
                </a:tc>
                <a:tc>
                  <a:txBody>
                    <a:bodyPr/>
                    <a:lstStyle/>
                    <a:p>
                      <a:pPr algn="r"/>
                      <a:r>
                        <a:rPr lang="en-US" dirty="0" smtClean="0"/>
                        <a:t>77</a:t>
                      </a:r>
                      <a:endParaRPr lang="en-US" dirty="0"/>
                    </a:p>
                  </a:txBody>
                  <a:tcPr/>
                </a:tc>
                <a:extLst>
                  <a:ext uri="{0D108BD9-81ED-4DB2-BD59-A6C34878D82A}">
                    <a16:rowId xmlns:a16="http://schemas.microsoft.com/office/drawing/2014/main" val="10019"/>
                  </a:ext>
                </a:extLst>
              </a:tr>
            </a:tbl>
          </a:graphicData>
        </a:graphic>
      </p:graphicFrame>
      <p:pic>
        <p:nvPicPr>
          <p:cNvPr id="5" name="Picture 4"/>
          <p:cNvPicPr>
            <a:picLocks noChangeAspect="1"/>
          </p:cNvPicPr>
          <p:nvPr/>
        </p:nvPicPr>
        <p:blipFill>
          <a:blip r:embed="rId2"/>
          <a:stretch>
            <a:fillRect/>
          </a:stretch>
        </p:blipFill>
        <p:spPr>
          <a:xfrm>
            <a:off x="6400800" y="31750"/>
            <a:ext cx="2667000" cy="577850"/>
          </a:xfrm>
          <a:prstGeom prst="rect">
            <a:avLst/>
          </a:prstGeom>
          <a:solidFill>
            <a:schemeClr val="accent1"/>
          </a:solidFill>
          <a:ln>
            <a:solidFill>
              <a:schemeClr val="accent1"/>
            </a:solidFill>
          </a:ln>
        </p:spPr>
      </p:pic>
      <p:sp>
        <p:nvSpPr>
          <p:cNvPr id="6" name="TextBox 5"/>
          <p:cNvSpPr txBox="1"/>
          <p:nvPr/>
        </p:nvSpPr>
        <p:spPr>
          <a:xfrm>
            <a:off x="6324600" y="914400"/>
            <a:ext cx="2819400" cy="4893647"/>
          </a:xfrm>
          <a:prstGeom prst="rect">
            <a:avLst/>
          </a:prstGeom>
          <a:noFill/>
        </p:spPr>
        <p:txBody>
          <a:bodyPr wrap="square" rtlCol="0">
            <a:spAutoFit/>
          </a:bodyPr>
          <a:lstStyle/>
          <a:p>
            <a:pPr algn="ctr"/>
            <a:r>
              <a:rPr lang="en-US" dirty="0" smtClean="0"/>
              <a:t>U.S</a:t>
            </a:r>
            <a:r>
              <a:rPr lang="en-US" dirty="0"/>
              <a:t>. Billion-Dollar Weather and Climate Disasters (2018</a:t>
            </a:r>
            <a:r>
              <a:rPr lang="en-US" dirty="0" smtClean="0"/>
              <a:t>)</a:t>
            </a:r>
          </a:p>
          <a:p>
            <a:pPr algn="ctr"/>
            <a:r>
              <a:rPr lang="en-US" dirty="0"/>
              <a:t> </a:t>
            </a:r>
            <a:r>
              <a:rPr lang="en-US" dirty="0" smtClean="0"/>
              <a:t> </a:t>
            </a:r>
            <a:r>
              <a:rPr lang="en-US" dirty="0" smtClean="0">
                <a:hlinkClick r:id="rId3"/>
              </a:rPr>
              <a:t>https</a:t>
            </a:r>
            <a:r>
              <a:rPr lang="en-US" dirty="0">
                <a:hlinkClick r:id="rId3"/>
              </a:rPr>
              <a:t>://www.ncdc.noaa.gov/billions</a:t>
            </a:r>
            <a:r>
              <a:rPr lang="en-US" dirty="0" smtClean="0">
                <a:hlinkClick r:id="rId3"/>
              </a:rPr>
              <a:t>/</a:t>
            </a:r>
            <a:endParaRPr lang="en-US" dirty="0" smtClean="0"/>
          </a:p>
          <a:p>
            <a:pPr algn="ctr"/>
            <a:endParaRPr lang="en-US" dirty="0"/>
          </a:p>
          <a:p>
            <a:pPr algn="ctr"/>
            <a:r>
              <a:rPr lang="en-US" dirty="0" smtClean="0"/>
              <a:t>*</a:t>
            </a:r>
            <a:r>
              <a:rPr lang="en-US" smtClean="0"/>
              <a:t>Moody’s Analytics, Sept 21 </a:t>
            </a:r>
            <a:r>
              <a:rPr lang="en-US" dirty="0" smtClean="0"/>
              <a:t>Estimate</a:t>
            </a:r>
          </a:p>
          <a:p>
            <a:pPr algn="ctr"/>
            <a:endParaRPr lang="en-US" dirty="0"/>
          </a:p>
          <a:p>
            <a:pPr algn="ctr"/>
            <a:r>
              <a:rPr lang="en-US" dirty="0" smtClean="0"/>
              <a:t>**GWU/UPR Estimate 2,658-3,290</a:t>
            </a:r>
            <a:endParaRPr lang="en-US" dirty="0"/>
          </a:p>
        </p:txBody>
      </p:sp>
    </p:spTree>
    <p:extLst>
      <p:ext uri="{BB962C8B-B14F-4D97-AF65-F5344CB8AC3E}">
        <p14:creationId xmlns:p14="http://schemas.microsoft.com/office/powerpoint/2010/main" val="122611736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2540000"/>
            <a:ext cx="7315200" cy="3693319"/>
          </a:xfrm>
          <a:prstGeom prst="rect">
            <a:avLst/>
          </a:prstGeom>
          <a:noFill/>
        </p:spPr>
        <p:txBody>
          <a:bodyPr wrap="square" rtlCol="0">
            <a:spAutoFit/>
          </a:bodyPr>
          <a:lstStyle/>
          <a:p>
            <a:pPr eaLnBrk="1" hangingPunct="1"/>
            <a:r>
              <a:rPr lang="en-US" sz="1800" dirty="0" smtClean="0">
                <a:solidFill>
                  <a:prstClr val="black"/>
                </a:solidFill>
                <a:ea typeface="ＭＳ Ｐゴシック" charset="-128"/>
                <a:cs typeface="ＭＳ Ｐゴシック" charset="-128"/>
              </a:rPr>
              <a:t>Over 2 million people ordered to “flee the storm’s path”.</a:t>
            </a:r>
          </a:p>
          <a:p>
            <a:pPr eaLnBrk="1" hangingPunct="1"/>
            <a:endParaRPr lang="en-US" sz="1800" dirty="0">
              <a:solidFill>
                <a:prstClr val="black"/>
              </a:solidFill>
              <a:ea typeface="ＭＳ Ｐゴシック" charset="-128"/>
              <a:cs typeface="ＭＳ Ｐゴシック" charset="-128"/>
            </a:endParaRPr>
          </a:p>
          <a:p>
            <a:pPr eaLnBrk="1" hangingPunct="1"/>
            <a:r>
              <a:rPr lang="en-US" sz="1800" dirty="0" smtClean="0">
                <a:solidFill>
                  <a:prstClr val="black"/>
                </a:solidFill>
                <a:ea typeface="ＭＳ Ｐゴシック" charset="-128"/>
                <a:cs typeface="ＭＳ Ｐゴシック" charset="-128"/>
              </a:rPr>
              <a:t>President Obama: Shaping up to be a “historic hurricane” and urged residents to “be prepared for the worst”. “Don’t wait. Don’t delay.”</a:t>
            </a:r>
          </a:p>
          <a:p>
            <a:pPr eaLnBrk="1" hangingPunct="1"/>
            <a:endParaRPr lang="en-US" sz="1800" dirty="0">
              <a:solidFill>
                <a:prstClr val="black"/>
              </a:solidFill>
              <a:ea typeface="ＭＳ Ｐゴシック" charset="-128"/>
              <a:cs typeface="ＭＳ Ｐゴシック" charset="-128"/>
            </a:endParaRPr>
          </a:p>
          <a:p>
            <a:pPr eaLnBrk="1" hangingPunct="1"/>
            <a:r>
              <a:rPr lang="en-US" sz="1800" dirty="0" smtClean="0">
                <a:solidFill>
                  <a:prstClr val="black"/>
                </a:solidFill>
                <a:ea typeface="ＭＳ Ｐゴシック" charset="-128"/>
                <a:cs typeface="ＭＳ Ｐゴシック" charset="-128"/>
              </a:rPr>
              <a:t>New Jersey Governor Christie:  Ordered evacuation of 1 million people  - “Get the hell off the beach”. “Do not waste any more time working on your tan”.</a:t>
            </a:r>
          </a:p>
          <a:p>
            <a:pPr eaLnBrk="1" hangingPunct="1"/>
            <a:endParaRPr lang="en-US" sz="1800" dirty="0">
              <a:solidFill>
                <a:prstClr val="black"/>
              </a:solidFill>
              <a:ea typeface="ＭＳ Ｐゴシック" charset="-128"/>
              <a:cs typeface="ＭＳ Ｐゴシック" charset="-128"/>
            </a:endParaRPr>
          </a:p>
          <a:p>
            <a:pPr eaLnBrk="1" hangingPunct="1"/>
            <a:r>
              <a:rPr lang="en-US" sz="1800" dirty="0" smtClean="0">
                <a:solidFill>
                  <a:prstClr val="black"/>
                </a:solidFill>
                <a:ea typeface="ＭＳ Ｐゴシック" charset="-128"/>
                <a:cs typeface="ＭＳ Ｐゴシック" charset="-128"/>
              </a:rPr>
              <a:t>New York Mayor Blumberg: “Staying behind is dangerous, staying behind is foolish, and its against the law”.  “The time to leave is right now”. The </a:t>
            </a:r>
            <a:r>
              <a:rPr lang="en-US" sz="1800" dirty="0">
                <a:solidFill>
                  <a:prstClr val="black"/>
                </a:solidFill>
                <a:ea typeface="ＭＳ Ｐゴシック" charset="-128"/>
                <a:cs typeface="ＭＳ Ｐゴシック" charset="-128"/>
              </a:rPr>
              <a:t>bridges, streets and subways were nearly empty ahead of a nearly unprecedented mass transit shutdown.</a:t>
            </a:r>
          </a:p>
        </p:txBody>
      </p:sp>
      <p:pic>
        <p:nvPicPr>
          <p:cNvPr id="5" name="Picture 4"/>
          <p:cNvPicPr>
            <a:picLocks noChangeAspect="1"/>
          </p:cNvPicPr>
          <p:nvPr/>
        </p:nvPicPr>
        <p:blipFill>
          <a:blip r:embed="rId2"/>
          <a:stretch>
            <a:fillRect/>
          </a:stretch>
        </p:blipFill>
        <p:spPr>
          <a:xfrm>
            <a:off x="7353301" y="-1"/>
            <a:ext cx="1790700" cy="6957697"/>
          </a:xfrm>
          <a:prstGeom prst="rect">
            <a:avLst/>
          </a:prstGeom>
        </p:spPr>
      </p:pic>
      <p:pic>
        <p:nvPicPr>
          <p:cNvPr id="7" name="Picture 6" descr="Screen Shot 2015-10-17 at 7.33.34 AM.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663825" y="0"/>
            <a:ext cx="4467225" cy="2552700"/>
          </a:xfrm>
          <a:prstGeom prst="rect">
            <a:avLst/>
          </a:prstGeom>
        </p:spPr>
      </p:pic>
      <p:sp>
        <p:nvSpPr>
          <p:cNvPr id="8" name="TextBox 7"/>
          <p:cNvSpPr txBox="1"/>
          <p:nvPr/>
        </p:nvSpPr>
        <p:spPr>
          <a:xfrm>
            <a:off x="292101" y="368300"/>
            <a:ext cx="2362200" cy="1569660"/>
          </a:xfrm>
          <a:prstGeom prst="rect">
            <a:avLst/>
          </a:prstGeom>
          <a:noFill/>
        </p:spPr>
        <p:txBody>
          <a:bodyPr wrap="square" rtlCol="0">
            <a:spAutoFit/>
          </a:bodyPr>
          <a:lstStyle/>
          <a:p>
            <a:pPr eaLnBrk="1" hangingPunct="1"/>
            <a:r>
              <a:rPr lang="en-US" sz="3200" b="1" dirty="0" smtClean="0">
                <a:solidFill>
                  <a:prstClr val="black"/>
                </a:solidFill>
                <a:ea typeface="ＭＳ Ｐゴシック" charset="-128"/>
                <a:cs typeface="ＭＳ Ｐゴシック" charset="-128"/>
              </a:rPr>
              <a:t>Pre-Irene Storm Warnings</a:t>
            </a:r>
            <a:endParaRPr lang="en-US" sz="3200" b="1" dirty="0">
              <a:solidFill>
                <a:prstClr val="black"/>
              </a:solidFill>
              <a:ea typeface="ＭＳ Ｐゴシック" charset="-128"/>
              <a:cs typeface="ＭＳ Ｐゴシック" charset="-128"/>
            </a:endParaRPr>
          </a:p>
        </p:txBody>
      </p:sp>
    </p:spTree>
    <p:extLst>
      <p:ext uri="{BB962C8B-B14F-4D97-AF65-F5344CB8AC3E}">
        <p14:creationId xmlns:p14="http://schemas.microsoft.com/office/powerpoint/2010/main" val="607351885"/>
      </p:ext>
    </p:extLst>
  </p:cSld>
  <p:clrMapOvr>
    <a:masterClrMapping/>
  </p:clrMapOvr>
  <p:timing>
    <p:tnLst>
      <p:par>
        <p:cTn id="1" dur="indefinite" restart="never" nodeType="tmRoot"/>
      </p:par>
    </p:tnLst>
  </p:timing>
</p:sld>
</file>

<file path=ppt/theme/theme1.xml><?xml version="1.0" encoding="utf-8"?>
<a:theme xmlns:a="http://schemas.openxmlformats.org/drawingml/2006/main" name="8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OOS PowerPoint Masters_2016_01_27">
  <a:themeElements>
    <a:clrScheme name="IOOS Custom">
      <a:dk1>
        <a:sysClr val="windowText" lastClr="000000"/>
      </a:dk1>
      <a:lt1>
        <a:srgbClr val="F5F5F5"/>
      </a:lt1>
      <a:dk2>
        <a:srgbClr val="053285"/>
      </a:dk2>
      <a:lt2>
        <a:srgbClr val="EEECE1"/>
      </a:lt2>
      <a:accent1>
        <a:srgbClr val="1692B1"/>
      </a:accent1>
      <a:accent2>
        <a:srgbClr val="C0504D"/>
      </a:accent2>
      <a:accent3>
        <a:srgbClr val="9BBB59"/>
      </a:accent3>
      <a:accent4>
        <a:srgbClr val="8064A2"/>
      </a:accent4>
      <a:accent5>
        <a:srgbClr val="5CD6F6"/>
      </a:accent5>
      <a:accent6>
        <a:srgbClr val="F3A536"/>
      </a:accent6>
      <a:hlink>
        <a:srgbClr val="0000FF"/>
      </a:hlink>
      <a:folHlink>
        <a:srgbClr val="800080"/>
      </a:folHlink>
    </a:clrScheme>
    <a:fontScheme name="IOOS Powerpoint">
      <a:majorFont>
        <a:latin typeface="Rockwell"/>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21649</TotalTime>
  <Words>2357</Words>
  <Application>Microsoft Office PowerPoint</Application>
  <PresentationFormat>On-screen Show (4:3)</PresentationFormat>
  <Paragraphs>567</Paragraphs>
  <Slides>57</Slides>
  <Notes>18</Notes>
  <HiddenSlides>0</HiddenSlides>
  <MMClips>1</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57</vt:i4>
      </vt:variant>
    </vt:vector>
  </HeadingPairs>
  <TitlesOfParts>
    <vt:vector size="73" baseType="lpstr">
      <vt:lpstr>ＭＳ Ｐゴシック</vt:lpstr>
      <vt:lpstr>Arial</vt:lpstr>
      <vt:lpstr>Calibri</vt:lpstr>
      <vt:lpstr>Calibri Light</vt:lpstr>
      <vt:lpstr>Century Gothic</vt:lpstr>
      <vt:lpstr>Courier New</vt:lpstr>
      <vt:lpstr>foundation-sans-bold</vt:lpstr>
      <vt:lpstr>Franklin Gothic Book</vt:lpstr>
      <vt:lpstr>Rockwell</vt:lpstr>
      <vt:lpstr>Times New Roman</vt:lpstr>
      <vt:lpstr>8_Office Theme</vt:lpstr>
      <vt:lpstr>IOOS PowerPoint Masters_2016_01_27</vt:lpstr>
      <vt:lpstr>1_Office Theme</vt:lpstr>
      <vt:lpstr>2_Office Theme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 Integrated Oean Observing System (IOOS)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Improved satellite SST product revealed  ahead-of-eye cooling was not captured by: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NOS NOAA</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NOS NOAA</dc:creator>
  <cp:keywords/>
  <dc:description/>
  <cp:lastModifiedBy>Michael Crowley</cp:lastModifiedBy>
  <cp:revision>652</cp:revision>
  <dcterms:created xsi:type="dcterms:W3CDTF">2010-02-22T17:26:58Z</dcterms:created>
  <dcterms:modified xsi:type="dcterms:W3CDTF">2018-11-26T21:58:26Z</dcterms:modified>
  <cp:category/>
</cp:coreProperties>
</file>