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3.jp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347" r:id="rId1"/>
  </p:sldMasterIdLst>
  <p:notesMasterIdLst>
    <p:notesMasterId r:id="rId29"/>
  </p:notesMasterIdLst>
  <p:sldIdLst>
    <p:sldId id="1008" r:id="rId2"/>
    <p:sldId id="1190" r:id="rId3"/>
    <p:sldId id="1130" r:id="rId4"/>
    <p:sldId id="832" r:id="rId5"/>
    <p:sldId id="1141" r:id="rId6"/>
    <p:sldId id="1172" r:id="rId7"/>
    <p:sldId id="1192" r:id="rId8"/>
    <p:sldId id="1204" r:id="rId9"/>
    <p:sldId id="1203" r:id="rId10"/>
    <p:sldId id="1205" r:id="rId11"/>
    <p:sldId id="1193" r:id="rId12"/>
    <p:sldId id="1198" r:id="rId13"/>
    <p:sldId id="1200" r:id="rId14"/>
    <p:sldId id="1201" r:id="rId15"/>
    <p:sldId id="1202" r:id="rId16"/>
    <p:sldId id="1121" r:id="rId17"/>
    <p:sldId id="1164" r:id="rId18"/>
    <p:sldId id="1182" r:id="rId19"/>
    <p:sldId id="1183" r:id="rId20"/>
    <p:sldId id="1184" r:id="rId21"/>
    <p:sldId id="1185" r:id="rId22"/>
    <p:sldId id="1186" r:id="rId23"/>
    <p:sldId id="1187" r:id="rId24"/>
    <p:sldId id="1188" r:id="rId25"/>
    <p:sldId id="1191" r:id="rId26"/>
    <p:sldId id="1189" r:id="rId27"/>
    <p:sldId id="1123" r:id="rId2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uthor" initials="A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8C1"/>
    <a:srgbClr val="FF6FCF"/>
    <a:srgbClr val="3E55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46" autoAdjust="0"/>
    <p:restoredTop sz="94717" autoAdjust="0"/>
  </p:normalViewPr>
  <p:slideViewPr>
    <p:cSldViewPr>
      <p:cViewPr>
        <p:scale>
          <a:sx n="100" d="100"/>
          <a:sy n="100" d="100"/>
        </p:scale>
        <p:origin x="160" y="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commentAuthors" Target="commentAuthors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C4BA043-8062-AC42-A3A4-E1F05C732616}" type="datetimeFigureOut">
              <a:rPr lang="en-US"/>
              <a:pPr>
                <a:defRPr/>
              </a:pPr>
              <a:t>2/15/18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939883D-6D0B-324D-8942-93B080CC1F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945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b"/>
          <a:lstStyle>
            <a:lvl1pPr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45E6C78-BE92-D24C-811C-0E8BA2E94712}" type="slidenum">
              <a:rPr lang="en-US" sz="1200">
                <a:solidFill>
                  <a:prstClr val="black"/>
                </a:solidFill>
                <a:latin typeface="Calibri" charset="0"/>
              </a:rPr>
              <a:pPr algn="r"/>
              <a:t>1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39883D-6D0B-324D-8942-93B080CC1FD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98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39883D-6D0B-324D-8942-93B080CC1FD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604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5EB1682-1533-46F4-9A46-F28A5F4273D6}" type="slidenum">
              <a:rPr lang="en-US" altLang="en-US" sz="1200">
                <a:solidFill>
                  <a:srgbClr val="000000"/>
                </a:solidFill>
              </a:rPr>
              <a:pPr/>
              <a:t>27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881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b"/>
          <a:lstStyle>
            <a:lvl1pPr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45E6C78-BE92-D24C-811C-0E8BA2E94712}" type="slidenum">
              <a:rPr lang="en-US" sz="1200">
                <a:solidFill>
                  <a:prstClr val="black"/>
                </a:solidFill>
                <a:latin typeface="Calibri" charset="0"/>
              </a:rPr>
              <a:pPr algn="r"/>
              <a:t>2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966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A6124-AC86-1F42-B6BA-5DFE4E94EF88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784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DF534-3A8E-564B-BE67-7538EEB3729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86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DF534-3A8E-564B-BE67-7538EEB372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24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CE93388-754A-5945-9A57-CCAE9186B113}" type="slidenum">
              <a:rPr lang="en-US" altLang="x-none" sz="1200"/>
              <a:pPr eaLnBrk="1" hangingPunct="1"/>
              <a:t>10</a:t>
            </a:fld>
            <a:endParaRPr lang="en-US" altLang="x-none" sz="1200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0511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1C5C-5E4E-AB4D-AE0E-9AF33C58A7C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58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Coastal upwelling captured by Rutgers SST 08/26 but not 08/27. ROMS run started 08/26 at 12 UTC</a:t>
            </a:r>
          </a:p>
          <a:p>
            <a:r>
              <a:rPr lang="en-US" baseline="0" dirty="0" smtClean="0"/>
              <a:t>Warm SST simulations used RTG 08/27 to simulate “operational NAM SST”. Figure 3 has 08/26 products plotted to show coastal upwelling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C9BD-F256-0A4F-80DE-C53239C5A3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138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2/15/18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8233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8" r:id="rId1"/>
    <p:sldLayoutId id="2147484349" r:id="rId2"/>
    <p:sldLayoutId id="2147484350" r:id="rId3"/>
    <p:sldLayoutId id="2147484351" r:id="rId4"/>
    <p:sldLayoutId id="2147484352" r:id="rId5"/>
    <p:sldLayoutId id="2147484353" r:id="rId6"/>
    <p:sldLayoutId id="2147484354" r:id="rId7"/>
    <p:sldLayoutId id="2147484355" r:id="rId8"/>
    <p:sldLayoutId id="2147484356" r:id="rId9"/>
    <p:sldLayoutId id="2147484357" r:id="rId10"/>
    <p:sldLayoutId id="21474843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5" Type="http://schemas.openxmlformats.org/officeDocument/2006/relationships/image" Target="../media/image3.jpg"/><Relationship Id="rId6" Type="http://schemas.openxmlformats.org/officeDocument/2006/relationships/image" Target="../media/image4.png"/><Relationship Id="rId7" Type="http://schemas.openxmlformats.org/officeDocument/2006/relationships/image" Target="../media/image5.jpg"/><Relationship Id="rId8" Type="http://schemas.openxmlformats.org/officeDocument/2006/relationships/image" Target="../media/image6.png"/><Relationship Id="rId9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20.png"/><Relationship Id="rId5" Type="http://schemas.openxmlformats.org/officeDocument/2006/relationships/image" Target="../media/image5.jp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5.jp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5.jpg"/><Relationship Id="rId10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.jpg"/><Relationship Id="rId6" Type="http://schemas.openxmlformats.org/officeDocument/2006/relationships/image" Target="../media/image35.png"/><Relationship Id="rId7" Type="http://schemas.openxmlformats.org/officeDocument/2006/relationships/image" Target="../media/image5.jp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4" Type="http://schemas.openxmlformats.org/officeDocument/2006/relationships/image" Target="../media/image38.gif"/><Relationship Id="rId5" Type="http://schemas.openxmlformats.org/officeDocument/2006/relationships/image" Target="../media/image39.gif"/><Relationship Id="rId6" Type="http://schemas.openxmlformats.org/officeDocument/2006/relationships/image" Target="../media/image5.jp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4" Type="http://schemas.openxmlformats.org/officeDocument/2006/relationships/image" Target="../media/image42.gif"/><Relationship Id="rId5" Type="http://schemas.openxmlformats.org/officeDocument/2006/relationships/image" Target="../media/image43.gif"/><Relationship Id="rId6" Type="http://schemas.openxmlformats.org/officeDocument/2006/relationships/image" Target="../media/image5.jp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tiff"/><Relationship Id="rId5" Type="http://schemas.openxmlformats.org/officeDocument/2006/relationships/image" Target="../media/image40.gif"/><Relationship Id="rId6" Type="http://schemas.openxmlformats.org/officeDocument/2006/relationships/image" Target="../media/image5.jp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5" Type="http://schemas.openxmlformats.org/officeDocument/2006/relationships/image" Target="../media/image3.jpg"/><Relationship Id="rId6" Type="http://schemas.openxmlformats.org/officeDocument/2006/relationships/image" Target="../media/image4.png"/><Relationship Id="rId7" Type="http://schemas.openxmlformats.org/officeDocument/2006/relationships/image" Target="../media/image5.jpg"/><Relationship Id="rId8" Type="http://schemas.openxmlformats.org/officeDocument/2006/relationships/image" Target="../media/image6.png"/><Relationship Id="rId9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.jp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6.png"/><Relationship Id="rId6" Type="http://schemas.openxmlformats.org/officeDocument/2006/relationships/image" Target="../media/image57.tiff"/><Relationship Id="rId7" Type="http://schemas.openxmlformats.org/officeDocument/2006/relationships/image" Target="../media/image5.jp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7.tiff"/><Relationship Id="rId7" Type="http://schemas.openxmlformats.org/officeDocument/2006/relationships/image" Target="../media/image5.jp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5.jp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47625"/>
            <a:ext cx="9144000" cy="62915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Arial"/>
                <a:ea typeface="ＭＳ Ｐゴシック"/>
              </a:rPr>
              <a:t>U..</a:t>
            </a:r>
          </a:p>
        </p:txBody>
      </p:sp>
      <p:pic>
        <p:nvPicPr>
          <p:cNvPr id="14338" name="Picture 2" descr="mab_vue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6015" b="3760"/>
          <a:stretch>
            <a:fillRect/>
          </a:stretch>
        </p:blipFill>
        <p:spPr bwMode="auto">
          <a:xfrm>
            <a:off x="685800" y="-22225"/>
            <a:ext cx="8401737" cy="6266136"/>
          </a:xfrm>
          <a:prstGeom prst="rect">
            <a:avLst/>
          </a:prstGeom>
          <a:solidFill>
            <a:srgbClr val="D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7191673" y="0"/>
            <a:ext cx="9680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Cod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1301852" y="5299075"/>
            <a:ext cx="10951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Hatteras</a:t>
            </a:r>
          </a:p>
        </p:txBody>
      </p:sp>
      <p:sp>
        <p:nvSpPr>
          <p:cNvPr id="14351" name="Text Box 9"/>
          <p:cNvSpPr txBox="1">
            <a:spLocks noChangeArrowheads="1"/>
          </p:cNvSpPr>
          <p:nvPr/>
        </p:nvSpPr>
        <p:spPr bwMode="auto">
          <a:xfrm>
            <a:off x="2082800" y="-63500"/>
            <a:ext cx="3429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78 Million People (1/4 of U.S.)</a:t>
            </a:r>
          </a:p>
          <a:p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1000 km Cape to Cape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2405063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M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iddle </a:t>
            </a: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A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tlantic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R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egional </a:t>
            </a: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A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ssociation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C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oastal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O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cean </a:t>
            </a: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O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bserving </a:t>
            </a: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S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ystem</a:t>
            </a:r>
          </a:p>
        </p:txBody>
      </p:sp>
      <p:sp>
        <p:nvSpPr>
          <p:cNvPr id="14353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b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4372" name="Freeform 10"/>
          <p:cNvSpPr>
            <a:spLocks/>
          </p:cNvSpPr>
          <p:nvPr/>
        </p:nvSpPr>
        <p:spPr bwMode="auto">
          <a:xfrm>
            <a:off x="4343400" y="1752600"/>
            <a:ext cx="1236663" cy="1608138"/>
          </a:xfrm>
          <a:custGeom>
            <a:avLst/>
            <a:gdLst>
              <a:gd name="T0" fmla="*/ 0 w 1236134"/>
              <a:gd name="T1" fmla="*/ 1607610 h 1608666"/>
              <a:gd name="T2" fmla="*/ 898235 w 1236134"/>
              <a:gd name="T3" fmla="*/ 524589 h 1608666"/>
              <a:gd name="T4" fmla="*/ 1237192 w 1236134"/>
              <a:gd name="T5" fmla="*/ 0 h 16086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36134" h="1608666">
                <a:moveTo>
                  <a:pt x="0" y="1608666"/>
                </a:moveTo>
                <a:cubicBezTo>
                  <a:pt x="345722" y="1200855"/>
                  <a:pt x="691445" y="793044"/>
                  <a:pt x="897467" y="524933"/>
                </a:cubicBezTo>
                <a:cubicBezTo>
                  <a:pt x="1103489" y="256822"/>
                  <a:pt x="1236134" y="0"/>
                  <a:pt x="1236134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73" name="Right Arrow 12"/>
          <p:cNvSpPr>
            <a:spLocks noChangeArrowheads="1"/>
          </p:cNvSpPr>
          <p:nvPr/>
        </p:nvSpPr>
        <p:spPr bwMode="auto">
          <a:xfrm rot="-3248988">
            <a:off x="2235200" y="2687638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74" name="Right Arrow 53"/>
          <p:cNvSpPr>
            <a:spLocks noChangeArrowheads="1"/>
          </p:cNvSpPr>
          <p:nvPr/>
        </p:nvSpPr>
        <p:spPr bwMode="auto">
          <a:xfrm rot="-8200802">
            <a:off x="4081463" y="2159000"/>
            <a:ext cx="1357312" cy="439738"/>
          </a:xfrm>
          <a:prstGeom prst="rightArrow">
            <a:avLst>
              <a:gd name="adj1" fmla="val 41546"/>
              <a:gd name="adj2" fmla="val 50101"/>
            </a:avLst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75" name="TextBox 14"/>
          <p:cNvSpPr txBox="1">
            <a:spLocks noChangeArrowheads="1"/>
          </p:cNvSpPr>
          <p:nvPr/>
        </p:nvSpPr>
        <p:spPr bwMode="auto">
          <a:xfrm rot="-3305857">
            <a:off x="2529803" y="2841964"/>
            <a:ext cx="17192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Irene + 10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376" name="TextBox 54"/>
          <p:cNvSpPr txBox="1">
            <a:spLocks noChangeArrowheads="1"/>
          </p:cNvSpPr>
          <p:nvPr/>
        </p:nvSpPr>
        <p:spPr bwMode="auto">
          <a:xfrm rot="2539117">
            <a:off x="4056063" y="2519363"/>
            <a:ext cx="1136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Sandy</a:t>
            </a:r>
          </a:p>
        </p:txBody>
      </p:sp>
      <p:cxnSp>
        <p:nvCxnSpPr>
          <p:cNvPr id="54" name="Straight Connector 53"/>
          <p:cNvCxnSpPr>
            <a:cxnSpLocks noChangeShapeType="1"/>
          </p:cNvCxnSpPr>
          <p:nvPr/>
        </p:nvCxnSpPr>
        <p:spPr bwMode="auto">
          <a:xfrm rot="5400000">
            <a:off x="-831850" y="2400300"/>
            <a:ext cx="4800600" cy="1905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Connector 54"/>
          <p:cNvCxnSpPr>
            <a:cxnSpLocks noChangeShapeType="1"/>
          </p:cNvCxnSpPr>
          <p:nvPr/>
        </p:nvCxnSpPr>
        <p:spPr bwMode="auto">
          <a:xfrm flipV="1">
            <a:off x="2514600" y="127001"/>
            <a:ext cx="4552950" cy="838199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6" name="TextBox 41"/>
          <p:cNvSpPr txBox="1">
            <a:spLocks noChangeArrowheads="1"/>
          </p:cNvSpPr>
          <p:nvPr/>
        </p:nvSpPr>
        <p:spPr bwMode="auto">
          <a:xfrm>
            <a:off x="5089448" y="1390010"/>
            <a:ext cx="41529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 smtClean="0">
                <a:solidFill>
                  <a:prstClr val="white"/>
                </a:solidFill>
              </a:rPr>
              <a:t>Stratified </a:t>
            </a:r>
          </a:p>
          <a:p>
            <a:pPr algn="ctr" eaLnBrk="1" hangingPunct="1"/>
            <a:r>
              <a:rPr lang="en-US" sz="3200" b="1" dirty="0" smtClean="0">
                <a:solidFill>
                  <a:prstClr val="white"/>
                </a:solidFill>
              </a:rPr>
              <a:t>Coastal Ocean </a:t>
            </a:r>
            <a:r>
              <a:rPr lang="en-US" sz="3200" b="1" dirty="0" smtClean="0">
                <a:solidFill>
                  <a:prstClr val="white"/>
                </a:solidFill>
              </a:rPr>
              <a:t>Response </a:t>
            </a:r>
            <a:r>
              <a:rPr lang="en-US" sz="3200" b="1" dirty="0" smtClean="0">
                <a:solidFill>
                  <a:prstClr val="white"/>
                </a:solidFill>
              </a:rPr>
              <a:t>and Feedbacks on Hurricane Intensity</a:t>
            </a:r>
          </a:p>
        </p:txBody>
      </p:sp>
      <p:sp>
        <p:nvSpPr>
          <p:cNvPr id="59" name="Right Arrow 12"/>
          <p:cNvSpPr>
            <a:spLocks noChangeArrowheads="1"/>
          </p:cNvSpPr>
          <p:nvPr/>
        </p:nvSpPr>
        <p:spPr bwMode="auto">
          <a:xfrm rot="18351012">
            <a:off x="3266762" y="3853145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" name="TextBox 14"/>
          <p:cNvSpPr txBox="1">
            <a:spLocks noChangeArrowheads="1"/>
          </p:cNvSpPr>
          <p:nvPr/>
        </p:nvSpPr>
        <p:spPr bwMode="auto">
          <a:xfrm rot="18294143">
            <a:off x="3759015" y="3908671"/>
            <a:ext cx="1374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prstClr val="white"/>
                </a:solidFill>
              </a:rPr>
              <a:t>Jose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372370" y="3851663"/>
            <a:ext cx="367938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20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Scott Glenn, Travis Miles, </a:t>
            </a:r>
          </a:p>
          <a:p>
            <a:pPr algn="ctr" eaLnBrk="1" hangingPunct="1"/>
            <a:r>
              <a:rPr lang="en-US" sz="20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Joe Brodie, Cliff Watkins, </a:t>
            </a:r>
          </a:p>
          <a:p>
            <a:pPr algn="ctr" eaLnBrk="1" hangingPunct="1"/>
            <a:r>
              <a:rPr lang="en-US" sz="20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Greg </a:t>
            </a:r>
            <a:r>
              <a:rPr lang="en-US" sz="20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Seroka, </a:t>
            </a:r>
            <a:r>
              <a:rPr lang="en-US" sz="20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Hugh </a:t>
            </a:r>
            <a:r>
              <a:rPr lang="en-US" sz="2000" dirty="0" err="1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Roarty</a:t>
            </a:r>
            <a:r>
              <a:rPr lang="en-US" sz="20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, </a:t>
            </a:r>
          </a:p>
          <a:p>
            <a:pPr algn="ctr" eaLnBrk="1" hangingPunct="1"/>
            <a:r>
              <a:rPr lang="en-US" sz="20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Oscar </a:t>
            </a:r>
            <a:r>
              <a:rPr lang="en-US" sz="20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Schofield</a:t>
            </a:r>
            <a:r>
              <a:rPr lang="en-US" sz="20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, Josh </a:t>
            </a:r>
            <a:r>
              <a:rPr lang="en-US" sz="2000" dirty="0" err="1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Kohut</a:t>
            </a:r>
            <a:r>
              <a:rPr lang="en-US" sz="20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(Rutgers</a:t>
            </a:r>
            <a:r>
              <a:rPr lang="en-US" sz="20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)</a:t>
            </a:r>
            <a:endParaRPr lang="en-US" sz="20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algn="ctr" eaLnBrk="1" hangingPunct="1"/>
            <a:endParaRPr lang="en-US" sz="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algn="ctr" eaLnBrk="1" hangingPunct="1"/>
            <a:r>
              <a:rPr lang="en-US" sz="20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Pat Hogan, Greg Jacobs, </a:t>
            </a:r>
          </a:p>
          <a:p>
            <a:pPr algn="ctr" eaLnBrk="1" hangingPunct="1"/>
            <a:r>
              <a:rPr lang="en-US" sz="20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Dick </a:t>
            </a:r>
            <a:r>
              <a:rPr lang="en-US" sz="2000" dirty="0" err="1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Crout</a:t>
            </a:r>
            <a:r>
              <a:rPr lang="en-US" sz="20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(NRL)</a:t>
            </a:r>
            <a:endParaRPr lang="en-US" sz="20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" name="Picture 1" descr="RU_LOGOTYPE_CMYK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751" y="1124224"/>
            <a:ext cx="946150" cy="254570"/>
          </a:xfrm>
          <a:prstGeom prst="rect">
            <a:avLst/>
          </a:prstGeom>
        </p:spPr>
      </p:pic>
      <p:pic>
        <p:nvPicPr>
          <p:cNvPr id="25" name="Picture 24" descr="Cinar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5596309"/>
            <a:ext cx="1129460" cy="575891"/>
          </a:xfrm>
          <a:prstGeom prst="rect">
            <a:avLst/>
          </a:prstGeom>
        </p:spPr>
      </p:pic>
      <p:pic>
        <p:nvPicPr>
          <p:cNvPr id="26" name="Picture 25" descr="Screen Shot 2016-02-25 at 9.57.48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318" y="5376497"/>
            <a:ext cx="1128542" cy="219811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31" name="Rectangle 30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5944" y="5371897"/>
            <a:ext cx="1260745" cy="79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224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73" grpId="0" animBg="1"/>
      <p:bldP spid="14374" grpId="0" animBg="1"/>
      <p:bldP spid="14375" grpId="0"/>
      <p:bldP spid="14376" grpId="0"/>
      <p:bldP spid="59" grpId="0" animBg="1"/>
      <p:bldP spid="6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463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TextBox 6"/>
          <p:cNvSpPr txBox="1">
            <a:spLocks noChangeArrowheads="1"/>
          </p:cNvSpPr>
          <p:nvPr/>
        </p:nvSpPr>
        <p:spPr bwMode="auto">
          <a:xfrm>
            <a:off x="5029200" y="152401"/>
            <a:ext cx="4114800" cy="3276600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b="1" dirty="0">
                <a:solidFill>
                  <a:srgbClr val="0000FF"/>
                </a:solidFill>
              </a:rPr>
              <a:t>Hurricane Sandy</a:t>
            </a:r>
          </a:p>
          <a:p>
            <a:pPr algn="ctr" eaLnBrk="1" hangingPunct="1"/>
            <a:r>
              <a:rPr lang="en-US" altLang="x-none" dirty="0">
                <a:solidFill>
                  <a:srgbClr val="0000FF"/>
                </a:solidFill>
              </a:rPr>
              <a:t>October 29, 2012</a:t>
            </a:r>
          </a:p>
          <a:p>
            <a:pPr algn="ctr" eaLnBrk="1" hangingPunct="1"/>
            <a:endParaRPr lang="en-US" altLang="x-none" sz="800" dirty="0">
              <a:solidFill>
                <a:srgbClr val="0000FF"/>
              </a:solidFill>
            </a:endParaRPr>
          </a:p>
          <a:p>
            <a:pPr algn="ctr" eaLnBrk="1" hangingPunct="1"/>
            <a:r>
              <a:rPr lang="en-US" altLang="x-none" dirty="0">
                <a:solidFill>
                  <a:srgbClr val="0000FF"/>
                </a:solidFill>
              </a:rPr>
              <a:t>NOAA/NHC Damage: </a:t>
            </a:r>
          </a:p>
          <a:p>
            <a:pPr algn="ctr" eaLnBrk="1" hangingPunct="1"/>
            <a:r>
              <a:rPr lang="en-US" altLang="x-none" dirty="0">
                <a:solidFill>
                  <a:srgbClr val="0000FF"/>
                </a:solidFill>
              </a:rPr>
              <a:t>#2 with &gt;$60 Billion.</a:t>
            </a:r>
          </a:p>
          <a:p>
            <a:pPr algn="ctr" eaLnBrk="1" hangingPunct="1"/>
            <a:endParaRPr lang="en-US" altLang="x-none" dirty="0">
              <a:solidFill>
                <a:srgbClr val="0000FF"/>
              </a:solidFill>
            </a:endParaRPr>
          </a:p>
          <a:p>
            <a:pPr algn="ctr" eaLnBrk="1" hangingPunct="1"/>
            <a:r>
              <a:rPr lang="en-US" altLang="x-none" dirty="0">
                <a:solidFill>
                  <a:srgbClr val="0000FF"/>
                </a:solidFill>
              </a:rPr>
              <a:t>Minimum pressure – 948 </a:t>
            </a:r>
            <a:r>
              <a:rPr lang="en-US" altLang="x-none" dirty="0" err="1">
                <a:solidFill>
                  <a:srgbClr val="0000FF"/>
                </a:solidFill>
              </a:rPr>
              <a:t>mb</a:t>
            </a:r>
            <a:endParaRPr lang="en-US" altLang="x-none" dirty="0">
              <a:solidFill>
                <a:srgbClr val="0000FF"/>
              </a:solidFill>
            </a:endParaRPr>
          </a:p>
          <a:p>
            <a:pPr algn="ctr" eaLnBrk="1" hangingPunct="1"/>
            <a:r>
              <a:rPr lang="en-US" altLang="x-none" dirty="0">
                <a:solidFill>
                  <a:srgbClr val="0000FF"/>
                </a:solidFill>
              </a:rPr>
              <a:t>Storm surge over –14 ft. </a:t>
            </a:r>
            <a:r>
              <a:rPr lang="en-US" altLang="x-none" dirty="0" smtClean="0">
                <a:solidFill>
                  <a:srgbClr val="0000FF"/>
                </a:solidFill>
              </a:rPr>
              <a:t>in NYC</a:t>
            </a:r>
            <a:endParaRPr lang="en-US" altLang="x-none" dirty="0">
              <a:solidFill>
                <a:srgbClr val="0000FF"/>
              </a:solidFill>
            </a:endParaRPr>
          </a:p>
          <a:p>
            <a:pPr algn="ctr" eaLnBrk="1" hangingPunct="1"/>
            <a:endParaRPr lang="en-US" altLang="x-none" sz="800" dirty="0">
              <a:solidFill>
                <a:srgbClr val="00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581" y="3284324"/>
            <a:ext cx="2213719" cy="289105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6" name="Rectangle 5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0" y="5548518"/>
            <a:ext cx="2512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Miles et al., 2017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2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../../../Documents/MATLAB/sandy/Figure7JGRSP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81"/>
          <a:stretch/>
        </p:blipFill>
        <p:spPr bwMode="auto">
          <a:xfrm>
            <a:off x="2618873" y="935303"/>
            <a:ext cx="6100010" cy="46201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-88233" y="1368440"/>
            <a:ext cx="270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Temperature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-88233" y="4397166"/>
            <a:ext cx="2707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Along-shelf</a:t>
            </a:r>
          </a:p>
          <a:p>
            <a:pPr algn="ctr"/>
            <a:r>
              <a:rPr lang="en-US" sz="2400" dirty="0" smtClean="0"/>
              <a:t>Velocity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-88233" y="2786465"/>
            <a:ext cx="2707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Cross-shelf</a:t>
            </a:r>
          </a:p>
          <a:p>
            <a:pPr algn="ctr"/>
            <a:r>
              <a:rPr lang="en-US" sz="2400" dirty="0" smtClean="0"/>
              <a:t>Velocity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951747" y="5731893"/>
            <a:ext cx="5767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Distance Offshore (km)</a:t>
            </a:r>
            <a:endParaRPr lang="en-US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2951747" y="139184"/>
            <a:ext cx="5767136" cy="707887"/>
            <a:chOff x="2903621" y="529386"/>
            <a:chExt cx="5767136" cy="707887"/>
          </a:xfrm>
        </p:grpSpPr>
        <p:sp>
          <p:nvSpPr>
            <p:cNvPr id="3" name="TextBox 2"/>
            <p:cNvSpPr txBox="1"/>
            <p:nvPr/>
          </p:nvSpPr>
          <p:spPr>
            <a:xfrm>
              <a:off x="2903621" y="529387"/>
              <a:ext cx="1716506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32 </a:t>
              </a:r>
              <a:r>
                <a:rPr lang="en-US" sz="2000" dirty="0" err="1" smtClean="0"/>
                <a:t>Hrs</a:t>
              </a:r>
              <a:r>
                <a:rPr lang="en-US" sz="2000" dirty="0"/>
                <a:t> </a:t>
              </a:r>
              <a:endParaRPr lang="en-US" sz="2000" dirty="0" smtClean="0"/>
            </a:p>
            <a:p>
              <a:pPr algn="ctr"/>
              <a:r>
                <a:rPr lang="en-US" sz="2000" dirty="0" smtClean="0"/>
                <a:t>Pre-Landfall</a:t>
              </a:r>
              <a:endParaRPr lang="en-US" sz="2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28936" y="529386"/>
              <a:ext cx="1716506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20 </a:t>
              </a:r>
              <a:r>
                <a:rPr lang="en-US" sz="2000" dirty="0" err="1" smtClean="0"/>
                <a:t>Hrs</a:t>
              </a:r>
              <a:r>
                <a:rPr lang="en-US" sz="2000" dirty="0"/>
                <a:t> </a:t>
              </a:r>
              <a:endParaRPr lang="en-US" sz="2000" dirty="0" smtClean="0"/>
            </a:p>
            <a:p>
              <a:pPr algn="ctr"/>
              <a:r>
                <a:rPr lang="en-US" sz="2000" dirty="0" smtClean="0"/>
                <a:t>Pre-Landfall</a:t>
              </a:r>
              <a:endParaRPr lang="en-US" sz="2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954251" y="529386"/>
              <a:ext cx="1716506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8 </a:t>
              </a:r>
              <a:r>
                <a:rPr lang="en-US" sz="2000" dirty="0" err="1" smtClean="0"/>
                <a:t>Hrs</a:t>
              </a:r>
              <a:r>
                <a:rPr lang="en-US" sz="2000" dirty="0"/>
                <a:t> </a:t>
              </a:r>
              <a:endParaRPr lang="en-US" sz="2000" dirty="0" smtClean="0"/>
            </a:p>
            <a:p>
              <a:pPr algn="ctr"/>
              <a:r>
                <a:rPr lang="en-US" sz="2000" dirty="0" smtClean="0"/>
                <a:t>Pre-Landfall</a:t>
              </a:r>
              <a:endParaRPr lang="en-US" sz="20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4" name="Rectangle 13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162772" y="204404"/>
            <a:ext cx="2630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Hurricane Sandy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1922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../Documents/MATLAB/sandy/Figure8JGRS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63" y="160421"/>
            <a:ext cx="7673340" cy="62382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ight Arrow 5"/>
          <p:cNvSpPr/>
          <p:nvPr/>
        </p:nvSpPr>
        <p:spPr>
          <a:xfrm rot="10800000">
            <a:off x="4681487" y="1483886"/>
            <a:ext cx="574909" cy="433137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5400000">
            <a:off x="6871234" y="1413000"/>
            <a:ext cx="574909" cy="433137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5400000">
            <a:off x="6871233" y="4517146"/>
            <a:ext cx="574909" cy="433137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4681487" y="4308600"/>
            <a:ext cx="574909" cy="433137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1" name="Rectangle 10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056438" y="570814"/>
            <a:ext cx="1512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43000" y="3428520"/>
            <a:ext cx="1426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Bottom 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34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../Documents/MATLAB/sandy/Figure8JGRS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13"/>
          <a:stretch/>
        </p:blipFill>
        <p:spPr bwMode="auto">
          <a:xfrm>
            <a:off x="481263" y="160421"/>
            <a:ext cx="2669307" cy="623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../Documents/MATLAB/sandy/Figure9JGRS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47925" r="67548"/>
          <a:stretch/>
        </p:blipFill>
        <p:spPr bwMode="auto">
          <a:xfrm>
            <a:off x="3478647" y="3080084"/>
            <a:ext cx="2297752" cy="33185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ight Arrow 4"/>
          <p:cNvSpPr/>
          <p:nvPr/>
        </p:nvSpPr>
        <p:spPr>
          <a:xfrm rot="10800000">
            <a:off x="4083227" y="4005882"/>
            <a:ext cx="599594" cy="428483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../Documents/MATLAB/sandy/Figure9JGRS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5" r="6179" b="60909"/>
          <a:stretch/>
        </p:blipFill>
        <p:spPr bwMode="auto">
          <a:xfrm>
            <a:off x="3406457" y="62659"/>
            <a:ext cx="2239578" cy="250351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ight Arrow 6"/>
          <p:cNvSpPr/>
          <p:nvPr/>
        </p:nvSpPr>
        <p:spPr>
          <a:xfrm>
            <a:off x="4099968" y="1346499"/>
            <a:ext cx="510663" cy="360763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250614" y="48126"/>
            <a:ext cx="2428165" cy="6414703"/>
            <a:chOff x="3587112" y="96253"/>
            <a:chExt cx="2172003" cy="6278881"/>
          </a:xfrm>
        </p:grpSpPr>
        <p:pic>
          <p:nvPicPr>
            <p:cNvPr id="9" name="Picture 8" descr="../Documents/MATLAB/sandy/Figure10JGRSP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46" r="35906"/>
            <a:stretch/>
          </p:blipFill>
          <p:spPr bwMode="auto">
            <a:xfrm>
              <a:off x="3587112" y="96253"/>
              <a:ext cx="2172003" cy="62788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Right Arrow 10"/>
            <p:cNvSpPr/>
            <p:nvPr/>
          </p:nvSpPr>
          <p:spPr>
            <a:xfrm rot="5400000">
              <a:off x="3759065" y="1453104"/>
              <a:ext cx="574909" cy="433137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 rot="16200000">
              <a:off x="3759064" y="4348704"/>
              <a:ext cx="574909" cy="433137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280934" y="2633060"/>
            <a:ext cx="296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5801799" y="2637220"/>
            <a:ext cx="3367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Along-shelf Force Balance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1056438" y="570814"/>
            <a:ext cx="1512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T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143000" y="3428520"/>
            <a:ext cx="1426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Bottom T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5" name="Rectangle 14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592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ure13_v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75" y="129540"/>
            <a:ext cx="7553325" cy="604266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610D-BFC3-1840-8C55-759F0A989E1B}" type="slidenum">
              <a:rPr lang="en-US" smtClean="0"/>
              <a:t>14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IRENE: ROMS </a:t>
            </a:r>
            <a:r>
              <a:rPr lang="en-US" b="1" dirty="0" smtClean="0"/>
              <a:t>Model Forecast with Glider Data Assimilation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114300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Rutgers SST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2075" y="3886200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ROMS Forecast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62200" y="2855267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Before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786643" y="2855266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/>
              <a:t>During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7074017" y="2855266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After</a:t>
            </a:r>
            <a:endParaRPr lang="en-US" i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1" name="Rectangle 10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376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POM_T_xslice_cyc000_11082600_romsslice_30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19" y="1007"/>
            <a:ext cx="3119187" cy="3119187"/>
          </a:xfrm>
          <a:prstGeom prst="rect">
            <a:avLst/>
          </a:prstGeom>
        </p:spPr>
      </p:pic>
      <p:pic>
        <p:nvPicPr>
          <p:cNvPr id="18" name="Picture 17" descr="HYCOM_T_xslice_cyc000_11082600_romsslice_30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549" y="7839"/>
            <a:ext cx="3130971" cy="313097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180583" y="1859843"/>
            <a:ext cx="14888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HWRF-HYCOM</a:t>
            </a:r>
          </a:p>
          <a:p>
            <a:r>
              <a:rPr lang="en-US" sz="1700" dirty="0" smtClean="0">
                <a:latin typeface="Calibri"/>
                <a:cs typeface="Calibri"/>
              </a:rPr>
              <a:t>Before</a:t>
            </a:r>
            <a:endParaRPr lang="en-US" sz="1700" dirty="0">
              <a:latin typeface="Calibri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98555" y="1886653"/>
            <a:ext cx="14888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chemeClr val="bg1"/>
                </a:solidFill>
                <a:latin typeface="Calibri"/>
                <a:cs typeface="Calibri"/>
              </a:rPr>
              <a:t>HWRF-POM</a:t>
            </a:r>
          </a:p>
          <a:p>
            <a:r>
              <a:rPr lang="en-US" sz="1700" dirty="0" smtClean="0">
                <a:solidFill>
                  <a:schemeClr val="bg1"/>
                </a:solidFill>
                <a:latin typeface="Calibri"/>
                <a:cs typeface="Calibri"/>
              </a:rPr>
              <a:t>Before</a:t>
            </a:r>
            <a:endParaRPr lang="en-US" sz="17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29" name="Picture 28" descr="HYCOM_T_xslice_cyc000_11083100_romsslice_30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816" y="2949321"/>
            <a:ext cx="3070479" cy="3070479"/>
          </a:xfrm>
          <a:prstGeom prst="rect">
            <a:avLst/>
          </a:prstGeom>
        </p:spPr>
      </p:pic>
      <p:pic>
        <p:nvPicPr>
          <p:cNvPr id="31" name="Picture 30" descr="POM_T_xslice_cyc000_11083100_romsslice_30C_zoomoutful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949321"/>
            <a:ext cx="3070478" cy="307047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227265" y="4744325"/>
            <a:ext cx="14888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HWRF-HYCOM</a:t>
            </a:r>
          </a:p>
          <a:p>
            <a:r>
              <a:rPr lang="en-US" sz="1700" dirty="0" smtClean="0">
                <a:latin typeface="Calibri"/>
                <a:cs typeface="Calibri"/>
              </a:rPr>
              <a:t>After</a:t>
            </a:r>
            <a:endParaRPr lang="en-US" sz="1700" dirty="0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699620" y="4744325"/>
            <a:ext cx="14888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rgbClr val="FFFFFF"/>
                </a:solidFill>
                <a:latin typeface="Calibri"/>
                <a:cs typeface="Calibri"/>
              </a:rPr>
              <a:t>HWRF-POM</a:t>
            </a:r>
          </a:p>
          <a:p>
            <a:r>
              <a:rPr lang="en-US" sz="1700" dirty="0" smtClean="0">
                <a:solidFill>
                  <a:srgbClr val="FFFFFF"/>
                </a:solidFill>
                <a:latin typeface="Calibri"/>
                <a:cs typeface="Calibri"/>
              </a:rPr>
              <a:t>After</a:t>
            </a:r>
            <a:endParaRPr lang="en-US" sz="17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 flipV="1">
            <a:off x="3698555" y="3163112"/>
            <a:ext cx="1065" cy="37784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3444682" y="3540954"/>
            <a:ext cx="254938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RU16_201108_Irene_temperature_v2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5" r="7177"/>
          <a:stretch/>
        </p:blipFill>
        <p:spPr>
          <a:xfrm>
            <a:off x="22699" y="3907517"/>
            <a:ext cx="3269963" cy="225987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82400" y="5474530"/>
            <a:ext cx="148882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RU16 Glider</a:t>
            </a:r>
            <a:endParaRPr lang="en-US" sz="1700" dirty="0">
              <a:latin typeface="Calibri"/>
              <a:cs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5920" y="1050288"/>
            <a:ext cx="2708366" cy="2959976"/>
            <a:chOff x="228600" y="1472488"/>
            <a:chExt cx="2530230" cy="2935772"/>
          </a:xfrm>
        </p:grpSpPr>
        <p:pic>
          <p:nvPicPr>
            <p:cNvPr id="4" name="Picture 3" descr="POM_Tsrf_cyc000_11082700_2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97" r="6800" b="5666"/>
            <a:stretch/>
          </p:blipFill>
          <p:spPr>
            <a:xfrm>
              <a:off x="228600" y="1472488"/>
              <a:ext cx="2530230" cy="2935772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717057" y="2616499"/>
              <a:ext cx="810597" cy="826730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5-Point Star 4"/>
            <p:cNvSpPr/>
            <p:nvPr/>
          </p:nvSpPr>
          <p:spPr>
            <a:xfrm>
              <a:off x="996314" y="2744582"/>
              <a:ext cx="152400" cy="152400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39733" y="6019800"/>
            <a:ext cx="92026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Calibri"/>
                <a:cs typeface="Calibri"/>
              </a:rPr>
              <a:t>Observed bathymetry from NOAA </a:t>
            </a:r>
            <a:r>
              <a:rPr lang="en-US" sz="1000" dirty="0">
                <a:latin typeface="Calibri"/>
                <a:cs typeface="Calibri"/>
              </a:rPr>
              <a:t>National Geophysical Data Center, U.S. Coastal Relief Model, Retrieved date goes here, http://</a:t>
            </a:r>
            <a:r>
              <a:rPr lang="en-US" sz="1000" dirty="0" err="1">
                <a:latin typeface="Calibri"/>
                <a:cs typeface="Calibri"/>
              </a:rPr>
              <a:t>www.ngdc.noaa.gov</a:t>
            </a:r>
            <a:r>
              <a:rPr lang="en-US" sz="1000" dirty="0">
                <a:latin typeface="Calibri"/>
                <a:cs typeface="Calibri"/>
              </a:rPr>
              <a:t>/</a:t>
            </a:r>
            <a:r>
              <a:rPr lang="en-US" sz="1000" dirty="0" err="1">
                <a:latin typeface="Calibri"/>
                <a:cs typeface="Calibri"/>
              </a:rPr>
              <a:t>mgg</a:t>
            </a:r>
            <a:r>
              <a:rPr lang="en-US" sz="1000" dirty="0">
                <a:latin typeface="Calibri"/>
                <a:cs typeface="Calibri"/>
              </a:rPr>
              <a:t>/coastal/</a:t>
            </a:r>
            <a:r>
              <a:rPr lang="en-US" sz="1000" dirty="0" err="1">
                <a:latin typeface="Calibri"/>
                <a:cs typeface="Calibri"/>
              </a:rPr>
              <a:t>crm.html</a:t>
            </a:r>
            <a:endParaRPr lang="en-US" sz="1000" dirty="0">
              <a:latin typeface="Calibri"/>
              <a:cs typeface="Calibri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623083" y="4025944"/>
            <a:ext cx="0" cy="92106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2515890" y="4033785"/>
            <a:ext cx="0" cy="85050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 flipV="1">
            <a:off x="3697490" y="226569"/>
            <a:ext cx="1065" cy="37784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3443617" y="604411"/>
            <a:ext cx="254938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6695691" y="226568"/>
            <a:ext cx="1065" cy="37784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6441818" y="604410"/>
            <a:ext cx="254938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6708651" y="3138810"/>
            <a:ext cx="1065" cy="37784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6454778" y="3516652"/>
            <a:ext cx="254938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65498" y="4085026"/>
            <a:ext cx="148882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Before</a:t>
            </a:r>
            <a:endParaRPr lang="en-US" sz="1700" dirty="0">
              <a:latin typeface="Calibri"/>
              <a:cs typeface="Calibri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457596" y="4085026"/>
            <a:ext cx="148882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After</a:t>
            </a:r>
            <a:endParaRPr lang="en-US" sz="1700" dirty="0">
              <a:latin typeface="Calibri"/>
              <a:cs typeface="Calibri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-1" y="-113400"/>
            <a:ext cx="3557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latin typeface="Calibri"/>
                <a:cs typeface="Calibri"/>
              </a:rPr>
              <a:t>HWRF Cross-shelf </a:t>
            </a:r>
            <a:r>
              <a:rPr lang="en-US" sz="3500" b="1" dirty="0" smtClean="0">
                <a:latin typeface="Calibri"/>
                <a:cs typeface="Calibri"/>
              </a:rPr>
              <a:t>Transects: Irene</a:t>
            </a:r>
            <a:endParaRPr lang="en-US" sz="3500" b="1" dirty="0">
              <a:latin typeface="Calibri"/>
              <a:cs typeface="Calibri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735163" y="5818290"/>
            <a:ext cx="438531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smtClean="0">
                <a:latin typeface="Calibri"/>
                <a:cs typeface="Calibri"/>
              </a:rPr>
              <a:t>Thank you to Hyun-</a:t>
            </a:r>
            <a:r>
              <a:rPr lang="en-US" sz="1000" dirty="0" err="1" smtClean="0">
                <a:latin typeface="Calibri"/>
                <a:cs typeface="Calibri"/>
              </a:rPr>
              <a:t>Sook</a:t>
            </a:r>
            <a:r>
              <a:rPr lang="en-US" sz="1000" dirty="0" smtClean="0">
                <a:latin typeface="Calibri"/>
                <a:cs typeface="Calibri"/>
              </a:rPr>
              <a:t> Kim and Zhan Zhang for providing  HWRF data</a:t>
            </a:r>
            <a:endParaRPr lang="en-US" sz="1000" dirty="0">
              <a:latin typeface="Calibri"/>
              <a:cs typeface="Calibri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38" name="Rectangle 37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86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rmine20160905_CloudsAfterno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1"/>
            <a:ext cx="4636763" cy="3022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048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Hurricane </a:t>
            </a:r>
            <a:r>
              <a:rPr lang="en-US" sz="1800" b="1" dirty="0" err="1" smtClean="0"/>
              <a:t>Hermine</a:t>
            </a:r>
            <a:r>
              <a:rPr lang="en-US" sz="1800" b="1" dirty="0" smtClean="0"/>
              <a:t> Response: CINAR/MARACOOS Glider Fleet Launched, 9/2016</a:t>
            </a:r>
            <a:endParaRPr lang="en-US" sz="1800" b="1" dirty="0"/>
          </a:p>
        </p:txBody>
      </p:sp>
      <p:pic>
        <p:nvPicPr>
          <p:cNvPr id="6" name="Picture 5" descr="ru30_jet_subplots_2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05" b="5714"/>
          <a:stretch/>
        </p:blipFill>
        <p:spPr>
          <a:xfrm>
            <a:off x="4241800" y="4471416"/>
            <a:ext cx="5249672" cy="1747391"/>
          </a:xfrm>
          <a:prstGeom prst="rect">
            <a:avLst/>
          </a:prstGeom>
        </p:spPr>
      </p:pic>
      <p:pic>
        <p:nvPicPr>
          <p:cNvPr id="7" name="Picture 6" descr="ru30_hycom_jet_subplots_2.p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19" b="6191"/>
          <a:stretch/>
        </p:blipFill>
        <p:spPr>
          <a:xfrm>
            <a:off x="4241800" y="2350009"/>
            <a:ext cx="5249672" cy="1739891"/>
          </a:xfrm>
          <a:prstGeom prst="rect">
            <a:avLst/>
          </a:prstGeom>
        </p:spPr>
      </p:pic>
      <p:pic>
        <p:nvPicPr>
          <p:cNvPr id="8" name="Picture 7" descr="ru30_hycom_jet_subplots_2.p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" b="53333"/>
          <a:stretch/>
        </p:blipFill>
        <p:spPr>
          <a:xfrm>
            <a:off x="4241800" y="201169"/>
            <a:ext cx="5249672" cy="1762390"/>
          </a:xfrm>
          <a:prstGeom prst="rect">
            <a:avLst/>
          </a:prstGeom>
        </p:spPr>
      </p:pic>
      <p:pic>
        <p:nvPicPr>
          <p:cNvPr id="9" name="Picture 8" descr="Cinar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09" y="2725481"/>
            <a:ext cx="1454491" cy="741619"/>
          </a:xfrm>
          <a:prstGeom prst="rect">
            <a:avLst/>
          </a:prstGeom>
        </p:spPr>
      </p:pic>
      <p:pic>
        <p:nvPicPr>
          <p:cNvPr id="10" name="Picture 9" descr="ru30-488_20160902_temp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4907"/>
          <a:stretch/>
        </p:blipFill>
        <p:spPr>
          <a:xfrm>
            <a:off x="0" y="3759200"/>
            <a:ext cx="2311400" cy="2177634"/>
          </a:xfrm>
          <a:prstGeom prst="rect">
            <a:avLst/>
          </a:prstGeom>
        </p:spPr>
      </p:pic>
      <p:pic>
        <p:nvPicPr>
          <p:cNvPr id="11" name="Picture 10" descr="ru30-488_20160902_temp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4"/>
          <a:stretch/>
        </p:blipFill>
        <p:spPr>
          <a:xfrm>
            <a:off x="2400710" y="3784600"/>
            <a:ext cx="2302470" cy="2159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37552" y="355600"/>
            <a:ext cx="391695" cy="584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422900" y="1358900"/>
            <a:ext cx="800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Glider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97500" y="3505200"/>
            <a:ext cx="1043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HYCOM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359400" y="5549900"/>
            <a:ext cx="9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RTOFS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7" name="Rectangle 16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859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0" t="9814" r="18039" b="31759"/>
          <a:stretch/>
        </p:blipFill>
        <p:spPr>
          <a:xfrm>
            <a:off x="0" y="990600"/>
            <a:ext cx="4760164" cy="51145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8" t="10000" r="18693" b="33703"/>
          <a:stretch/>
        </p:blipFill>
        <p:spPr>
          <a:xfrm>
            <a:off x="4495800" y="990600"/>
            <a:ext cx="4673600" cy="49332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73" y="0"/>
            <a:ext cx="911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Navy Global HYCOM: T below summer thermocline</a:t>
            </a:r>
            <a:r>
              <a:rPr lang="en-US" sz="3200" b="1" dirty="0" smtClean="0"/>
              <a:t> 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62000" y="605135"/>
            <a:ext cx="3246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Operational </a:t>
            </a:r>
            <a:r>
              <a:rPr lang="en-US" dirty="0" smtClean="0"/>
              <a:t>GOFS 3.0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48155" y="599490"/>
            <a:ext cx="2968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OpTest</a:t>
            </a:r>
            <a:r>
              <a:rPr lang="en-US" dirty="0" smtClean="0"/>
              <a:t> of GOFS 3.1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0" r="42484" b="29007"/>
          <a:stretch/>
        </p:blipFill>
        <p:spPr>
          <a:xfrm rot="5400000">
            <a:off x="2933464" y="4627556"/>
            <a:ext cx="1893740" cy="12309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11" r="42484" b="27868"/>
          <a:stretch/>
        </p:blipFill>
        <p:spPr>
          <a:xfrm rot="5400000">
            <a:off x="7411814" y="4432159"/>
            <a:ext cx="1940371" cy="1524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492638" y="5823787"/>
            <a:ext cx="3130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mtClean="0"/>
              <a:t>Two Thermal layers </a:t>
            </a:r>
            <a:r>
              <a:rPr lang="en-US" sz="1800" dirty="0" smtClean="0"/>
              <a:t>on Shelf</a:t>
            </a:r>
            <a:endParaRPr lang="en-US" sz="1800" dirty="0"/>
          </a:p>
        </p:txBody>
      </p:sp>
      <p:sp>
        <p:nvSpPr>
          <p:cNvPr id="12" name="Oval 11"/>
          <p:cNvSpPr/>
          <p:nvPr/>
        </p:nvSpPr>
        <p:spPr>
          <a:xfrm rot="19027379">
            <a:off x="-440154" y="2164673"/>
            <a:ext cx="3916286" cy="1244413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19027379">
            <a:off x="4201651" y="2048444"/>
            <a:ext cx="3916286" cy="1244413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7200" y="1380172"/>
            <a:ext cx="1390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 Cold Pool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4862743" y="1343979"/>
            <a:ext cx="13415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Well Defined</a:t>
            </a:r>
          </a:p>
          <a:p>
            <a:r>
              <a:rPr lang="en-US" sz="1600" dirty="0" smtClean="0"/>
              <a:t>Cold Pool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263459" y="5582430"/>
            <a:ext cx="2822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                                                                    </a:t>
            </a:r>
            <a:r>
              <a:rPr lang="en-US" sz="1800" dirty="0" smtClean="0"/>
              <a:t> </a:t>
            </a:r>
            <a:r>
              <a:rPr lang="en-US" sz="1800" smtClean="0"/>
              <a:t>Nearly Isothermal Shelf</a:t>
            </a:r>
            <a:endParaRPr lang="en-US" sz="18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7" name="Rectangle 16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00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9"/>
          <a:stretch/>
        </p:blipFill>
        <p:spPr>
          <a:xfrm>
            <a:off x="1447800" y="4797847"/>
            <a:ext cx="5274885" cy="1277346"/>
          </a:xfrm>
          <a:prstGeom prst="rect">
            <a:avLst/>
          </a:prstGeom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165017"/>
            <a:ext cx="4572000" cy="3532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89" y="2642988"/>
            <a:ext cx="4876800" cy="10069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a typeface="Arial" charset="0"/>
                <a:cs typeface="Arial" charset="0"/>
              </a:rPr>
              <a:t>Potential Energy Anomaly (</a:t>
            </a:r>
            <a:r>
              <a:rPr lang="mr-IN" sz="2800" b="1" dirty="0" smtClean="0">
                <a:ea typeface="Arial" charset="0"/>
                <a:cs typeface="Arial" charset="0"/>
              </a:rPr>
              <a:t>…</a:t>
            </a:r>
            <a:r>
              <a:rPr lang="en-US" sz="2800" b="1" dirty="0" smtClean="0">
                <a:ea typeface="Arial" charset="0"/>
                <a:cs typeface="Arial" charset="0"/>
              </a:rPr>
              <a:t>; Simpson, 1981; </a:t>
            </a:r>
            <a:r>
              <a:rPr lang="mr-IN" sz="2800" b="1" dirty="0" smtClean="0">
                <a:ea typeface="Arial" charset="0"/>
                <a:cs typeface="Arial" charset="0"/>
              </a:rPr>
              <a:t>…</a:t>
            </a:r>
            <a:r>
              <a:rPr lang="en-US" sz="2800" b="1" dirty="0" smtClean="0">
                <a:ea typeface="Arial" charset="0"/>
                <a:cs typeface="Arial" charset="0"/>
              </a:rPr>
              <a:t>)</a:t>
            </a:r>
            <a:endParaRPr lang="en-US" sz="2800" b="1" dirty="0"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057400"/>
            <a:ext cx="4320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For our coastal application: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305696"/>
            <a:ext cx="8685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Non-dimensional PEA (the stratification factor) becomes: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223658" y="3746960"/>
            <a:ext cx="6760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= (bottom pressure factor) x (stratification factor)</a:t>
            </a:r>
            <a:endParaRPr lang="en-US" i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28702"/>
            <a:ext cx="6936130" cy="89523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5" name="Rectangle 14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63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ose 2017 tra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1" y="0"/>
            <a:ext cx="7356753" cy="617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" t="5000" r="266" b="5000"/>
          <a:stretch/>
        </p:blipFill>
        <p:spPr>
          <a:xfrm>
            <a:off x="3107140" y="0"/>
            <a:ext cx="6005015" cy="4114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270619" y="2172201"/>
            <a:ext cx="129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Glider</a:t>
            </a:r>
          </a:p>
          <a:p>
            <a:pPr algn="ctr"/>
            <a:r>
              <a:rPr lang="en-US" dirty="0" smtClean="0"/>
              <a:t>07-27</a:t>
            </a:r>
          </a:p>
          <a:p>
            <a:pPr algn="ctr"/>
            <a:r>
              <a:rPr lang="en-US" dirty="0" smtClean="0"/>
              <a:t>Sept</a:t>
            </a:r>
          </a:p>
          <a:p>
            <a:pPr algn="ctr"/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65852" y="4191000"/>
            <a:ext cx="17781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Hurricane </a:t>
            </a:r>
          </a:p>
          <a:p>
            <a:pPr algn="ctr"/>
            <a:r>
              <a:rPr lang="en-US" b="1" dirty="0" smtClean="0"/>
              <a:t>Jose</a:t>
            </a:r>
          </a:p>
          <a:p>
            <a:pPr algn="ctr"/>
            <a:endParaRPr lang="en-US" b="1" dirty="0" smtClean="0"/>
          </a:p>
          <a:p>
            <a:pPr algn="ctr"/>
            <a:r>
              <a:rPr lang="en-US" dirty="0" smtClean="0"/>
              <a:t>05-21 Sept</a:t>
            </a:r>
          </a:p>
          <a:p>
            <a:pPr algn="ctr"/>
            <a:r>
              <a:rPr lang="en-US" dirty="0" smtClean="0"/>
              <a:t>2017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870308" y="0"/>
            <a:ext cx="2025292" cy="8382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8" y="4696811"/>
            <a:ext cx="2928582" cy="1433181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flipV="1">
            <a:off x="54592" y="1371600"/>
            <a:ext cx="478808" cy="331825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9" r="63067"/>
          <a:stretch/>
        </p:blipFill>
        <p:spPr>
          <a:xfrm>
            <a:off x="6554906" y="1147876"/>
            <a:ext cx="746477" cy="776886"/>
          </a:xfrm>
          <a:prstGeom prst="rect">
            <a:avLst/>
          </a:prstGeom>
          <a:effectLst/>
        </p:spPr>
      </p:pic>
      <p:sp>
        <p:nvSpPr>
          <p:cNvPr id="41" name="Oval 40"/>
          <p:cNvSpPr/>
          <p:nvPr/>
        </p:nvSpPr>
        <p:spPr>
          <a:xfrm>
            <a:off x="1464292" y="4800600"/>
            <a:ext cx="1126508" cy="81709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2" name="Rectangle 11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711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47625"/>
            <a:ext cx="9144000" cy="62915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Arial"/>
                <a:ea typeface="ＭＳ Ｐゴシック"/>
              </a:rPr>
              <a:t>U..</a:t>
            </a:r>
          </a:p>
        </p:txBody>
      </p:sp>
      <p:pic>
        <p:nvPicPr>
          <p:cNvPr id="14338" name="Picture 2" descr="mab_vue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6015" b="3760"/>
          <a:stretch>
            <a:fillRect/>
          </a:stretch>
        </p:blipFill>
        <p:spPr bwMode="auto">
          <a:xfrm>
            <a:off x="685800" y="-22225"/>
            <a:ext cx="8401737" cy="6266136"/>
          </a:xfrm>
          <a:prstGeom prst="rect">
            <a:avLst/>
          </a:prstGeom>
          <a:solidFill>
            <a:srgbClr val="D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7191673" y="0"/>
            <a:ext cx="9680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Cod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1301852" y="5299075"/>
            <a:ext cx="10951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Hatteras</a:t>
            </a:r>
          </a:p>
        </p:txBody>
      </p:sp>
      <p:sp>
        <p:nvSpPr>
          <p:cNvPr id="14351" name="Text Box 9"/>
          <p:cNvSpPr txBox="1">
            <a:spLocks noChangeArrowheads="1"/>
          </p:cNvSpPr>
          <p:nvPr/>
        </p:nvSpPr>
        <p:spPr bwMode="auto">
          <a:xfrm>
            <a:off x="2082800" y="-63500"/>
            <a:ext cx="3429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78 Million People (1/4 of U.S.)</a:t>
            </a:r>
          </a:p>
          <a:p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1000 km Cape to Cape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2405063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M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iddle </a:t>
            </a: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A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tlantic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R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egional </a:t>
            </a: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A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ssociation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C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oastal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O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cean </a:t>
            </a: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O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bserving </a:t>
            </a: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S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ystem</a:t>
            </a:r>
          </a:p>
        </p:txBody>
      </p:sp>
      <p:sp>
        <p:nvSpPr>
          <p:cNvPr id="14353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b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4372" name="Freeform 10"/>
          <p:cNvSpPr>
            <a:spLocks/>
          </p:cNvSpPr>
          <p:nvPr/>
        </p:nvSpPr>
        <p:spPr bwMode="auto">
          <a:xfrm>
            <a:off x="4343400" y="1752600"/>
            <a:ext cx="1236663" cy="1608138"/>
          </a:xfrm>
          <a:custGeom>
            <a:avLst/>
            <a:gdLst>
              <a:gd name="T0" fmla="*/ 0 w 1236134"/>
              <a:gd name="T1" fmla="*/ 1607610 h 1608666"/>
              <a:gd name="T2" fmla="*/ 898235 w 1236134"/>
              <a:gd name="T3" fmla="*/ 524589 h 1608666"/>
              <a:gd name="T4" fmla="*/ 1237192 w 1236134"/>
              <a:gd name="T5" fmla="*/ 0 h 16086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36134" h="1608666">
                <a:moveTo>
                  <a:pt x="0" y="1608666"/>
                </a:moveTo>
                <a:cubicBezTo>
                  <a:pt x="345722" y="1200855"/>
                  <a:pt x="691445" y="793044"/>
                  <a:pt x="897467" y="524933"/>
                </a:cubicBezTo>
                <a:cubicBezTo>
                  <a:pt x="1103489" y="256822"/>
                  <a:pt x="1236134" y="0"/>
                  <a:pt x="1236134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73" name="Right Arrow 12"/>
          <p:cNvSpPr>
            <a:spLocks noChangeArrowheads="1"/>
          </p:cNvSpPr>
          <p:nvPr/>
        </p:nvSpPr>
        <p:spPr bwMode="auto">
          <a:xfrm rot="-3248988">
            <a:off x="2235200" y="2687638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74" name="Right Arrow 53"/>
          <p:cNvSpPr>
            <a:spLocks noChangeArrowheads="1"/>
          </p:cNvSpPr>
          <p:nvPr/>
        </p:nvSpPr>
        <p:spPr bwMode="auto">
          <a:xfrm rot="-8200802">
            <a:off x="4081463" y="2159000"/>
            <a:ext cx="1357312" cy="439738"/>
          </a:xfrm>
          <a:prstGeom prst="rightArrow">
            <a:avLst>
              <a:gd name="adj1" fmla="val 41546"/>
              <a:gd name="adj2" fmla="val 50101"/>
            </a:avLst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76" name="TextBox 54"/>
          <p:cNvSpPr txBox="1">
            <a:spLocks noChangeArrowheads="1"/>
          </p:cNvSpPr>
          <p:nvPr/>
        </p:nvSpPr>
        <p:spPr bwMode="auto">
          <a:xfrm rot="2539117">
            <a:off x="4056063" y="2519363"/>
            <a:ext cx="1136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Sandy</a:t>
            </a:r>
          </a:p>
        </p:txBody>
      </p:sp>
      <p:cxnSp>
        <p:nvCxnSpPr>
          <p:cNvPr id="54" name="Straight Connector 53"/>
          <p:cNvCxnSpPr>
            <a:cxnSpLocks noChangeShapeType="1"/>
          </p:cNvCxnSpPr>
          <p:nvPr/>
        </p:nvCxnSpPr>
        <p:spPr bwMode="auto">
          <a:xfrm rot="5400000">
            <a:off x="-831850" y="2400300"/>
            <a:ext cx="4800600" cy="1905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Connector 54"/>
          <p:cNvCxnSpPr>
            <a:cxnSpLocks noChangeShapeType="1"/>
          </p:cNvCxnSpPr>
          <p:nvPr/>
        </p:nvCxnSpPr>
        <p:spPr bwMode="auto">
          <a:xfrm flipV="1">
            <a:off x="2514600" y="127001"/>
            <a:ext cx="4552950" cy="838199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6" name="TextBox 41"/>
          <p:cNvSpPr txBox="1">
            <a:spLocks noChangeArrowheads="1"/>
          </p:cNvSpPr>
          <p:nvPr/>
        </p:nvSpPr>
        <p:spPr bwMode="auto">
          <a:xfrm>
            <a:off x="5554929" y="1950577"/>
            <a:ext cx="3662285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prstClr val="white"/>
                </a:solidFill>
              </a:rPr>
              <a:t>Conclusions Up Front:</a:t>
            </a:r>
          </a:p>
          <a:p>
            <a:pPr eaLnBrk="1" hangingPunct="1"/>
            <a:endParaRPr lang="en-US" sz="2000" b="1" dirty="0" smtClean="0">
              <a:solidFill>
                <a:prstClr val="white"/>
              </a:solidFill>
            </a:endParaRPr>
          </a:p>
          <a:p>
            <a:pPr eaLnBrk="1" hangingPunct="1"/>
            <a:r>
              <a:rPr lang="en-US" b="1" dirty="0" smtClean="0">
                <a:solidFill>
                  <a:prstClr val="white"/>
                </a:solidFill>
              </a:rPr>
              <a:t>Irene + 10</a:t>
            </a:r>
          </a:p>
          <a:p>
            <a:pPr marL="342900" indent="-342900" eaLnBrk="1" hangingPunct="1">
              <a:buFont typeface="Arial" charset="0"/>
              <a:buChar char="•"/>
            </a:pPr>
            <a:r>
              <a:rPr lang="en-US" sz="2000" b="1" dirty="0" smtClean="0">
                <a:solidFill>
                  <a:prstClr val="white"/>
                </a:solidFill>
              </a:rPr>
              <a:t>Cross-shelf winds</a:t>
            </a:r>
          </a:p>
          <a:p>
            <a:pPr marL="342900" indent="-342900" eaLnBrk="1" hangingPunct="1">
              <a:buFont typeface="Arial" charset="0"/>
              <a:buChar char="•"/>
            </a:pPr>
            <a:r>
              <a:rPr lang="en-US" sz="2000" b="1" dirty="0" smtClean="0">
                <a:solidFill>
                  <a:prstClr val="white"/>
                </a:solidFill>
              </a:rPr>
              <a:t>Ahead of Eye Cooling</a:t>
            </a:r>
          </a:p>
          <a:p>
            <a:pPr marL="342900" indent="-342900" eaLnBrk="1" hangingPunct="1">
              <a:buFont typeface="Arial" charset="0"/>
              <a:buChar char="•"/>
            </a:pPr>
            <a:r>
              <a:rPr lang="en-US" sz="2000" b="1" dirty="0" smtClean="0">
                <a:solidFill>
                  <a:prstClr val="white"/>
                </a:solidFill>
              </a:rPr>
              <a:t>Rapid de-intensification (Irene)</a:t>
            </a:r>
          </a:p>
          <a:p>
            <a:pPr eaLnBrk="1" hangingPunct="1"/>
            <a:endParaRPr lang="en-US" sz="2000" b="1" dirty="0" smtClean="0">
              <a:solidFill>
                <a:prstClr val="white"/>
              </a:solidFill>
            </a:endParaRPr>
          </a:p>
          <a:p>
            <a:pPr eaLnBrk="1" hangingPunct="1"/>
            <a:r>
              <a:rPr lang="en-US" b="1" dirty="0" smtClean="0">
                <a:solidFill>
                  <a:prstClr val="white"/>
                </a:solidFill>
              </a:rPr>
              <a:t>Sandy &amp; Jose</a:t>
            </a:r>
          </a:p>
          <a:p>
            <a:pPr marL="342900" indent="-342900" eaLnBrk="1" hangingPunct="1">
              <a:buFont typeface="Arial" charset="0"/>
              <a:buChar char="•"/>
            </a:pPr>
            <a:r>
              <a:rPr lang="en-US" sz="2000" b="1" dirty="0" err="1" smtClean="0">
                <a:solidFill>
                  <a:prstClr val="white"/>
                </a:solidFill>
              </a:rPr>
              <a:t>Alongshelf</a:t>
            </a:r>
            <a:r>
              <a:rPr lang="en-US" sz="2000" b="1" dirty="0" smtClean="0">
                <a:solidFill>
                  <a:prstClr val="white"/>
                </a:solidFill>
              </a:rPr>
              <a:t> winds</a:t>
            </a:r>
          </a:p>
          <a:p>
            <a:pPr marL="342900" indent="-342900" eaLnBrk="1" hangingPunct="1">
              <a:buFont typeface="Arial" charset="0"/>
              <a:buChar char="•"/>
            </a:pPr>
            <a:r>
              <a:rPr lang="en-US" sz="2000" b="1" dirty="0" err="1" smtClean="0">
                <a:solidFill>
                  <a:prstClr val="white"/>
                </a:solidFill>
              </a:rPr>
              <a:t>Downwelling</a:t>
            </a:r>
            <a:endParaRPr lang="en-US" sz="2000" b="1" dirty="0" smtClean="0">
              <a:solidFill>
                <a:prstClr val="white"/>
              </a:solidFill>
            </a:endParaRPr>
          </a:p>
          <a:p>
            <a:pPr marL="342900" indent="-342900" eaLnBrk="1" hangingPunct="1">
              <a:buFont typeface="Arial" charset="0"/>
              <a:buChar char="•"/>
            </a:pPr>
            <a:r>
              <a:rPr lang="en-US" sz="2000" b="1" dirty="0" smtClean="0">
                <a:solidFill>
                  <a:prstClr val="white"/>
                </a:solidFill>
              </a:rPr>
              <a:t>Intensification (Sandy)</a:t>
            </a:r>
          </a:p>
        </p:txBody>
      </p:sp>
      <p:sp>
        <p:nvSpPr>
          <p:cNvPr id="59" name="Right Arrow 12"/>
          <p:cNvSpPr>
            <a:spLocks noChangeArrowheads="1"/>
          </p:cNvSpPr>
          <p:nvPr/>
        </p:nvSpPr>
        <p:spPr bwMode="auto">
          <a:xfrm rot="18351012">
            <a:off x="3266762" y="3853145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" name="TextBox 14"/>
          <p:cNvSpPr txBox="1">
            <a:spLocks noChangeArrowheads="1"/>
          </p:cNvSpPr>
          <p:nvPr/>
        </p:nvSpPr>
        <p:spPr bwMode="auto">
          <a:xfrm rot="18294143">
            <a:off x="3759015" y="3908671"/>
            <a:ext cx="1374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prstClr val="white"/>
                </a:solidFill>
              </a:rPr>
              <a:t>Jose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" name="Picture 1" descr="RU_LOGOTYPE_CMYK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751" y="1124224"/>
            <a:ext cx="946150" cy="254570"/>
          </a:xfrm>
          <a:prstGeom prst="rect">
            <a:avLst/>
          </a:prstGeom>
        </p:spPr>
      </p:pic>
      <p:pic>
        <p:nvPicPr>
          <p:cNvPr id="25" name="Picture 24" descr="Cinar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5596309"/>
            <a:ext cx="1129460" cy="575891"/>
          </a:xfrm>
          <a:prstGeom prst="rect">
            <a:avLst/>
          </a:prstGeom>
        </p:spPr>
      </p:pic>
      <p:pic>
        <p:nvPicPr>
          <p:cNvPr id="26" name="Picture 25" descr="Screen Shot 2016-02-25 at 9.57.48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318" y="5376497"/>
            <a:ext cx="1128542" cy="219811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31" name="Rectangle 30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5944" y="5371897"/>
            <a:ext cx="1260745" cy="790068"/>
          </a:xfrm>
          <a:prstGeom prst="rect">
            <a:avLst/>
          </a:prstGeom>
        </p:spPr>
      </p:pic>
      <p:sp>
        <p:nvSpPr>
          <p:cNvPr id="35" name="TextBox 14"/>
          <p:cNvSpPr txBox="1">
            <a:spLocks noChangeArrowheads="1"/>
          </p:cNvSpPr>
          <p:nvPr/>
        </p:nvSpPr>
        <p:spPr bwMode="auto">
          <a:xfrm rot="-3305857">
            <a:off x="2529803" y="2841964"/>
            <a:ext cx="17192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Irene + 10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4135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7178100" cy="6234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99859"/>
            <a:ext cx="22098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Hurricane Jose</a:t>
            </a:r>
          </a:p>
          <a:p>
            <a:pPr algn="ctr"/>
            <a:endParaRPr lang="en-US" sz="1200" b="1" dirty="0" smtClean="0"/>
          </a:p>
          <a:p>
            <a:pPr algn="ctr"/>
            <a:r>
              <a:rPr lang="en-US" sz="2800" dirty="0" smtClean="0"/>
              <a:t>Ocean Response</a:t>
            </a:r>
            <a:endParaRPr lang="en-US" sz="2800" dirty="0"/>
          </a:p>
          <a:p>
            <a:pPr algn="ctr"/>
            <a:r>
              <a:rPr lang="en-US" dirty="0" smtClean="0"/>
              <a:t>18 Sept 2017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9" r="63067"/>
          <a:stretch/>
        </p:blipFill>
        <p:spPr>
          <a:xfrm>
            <a:off x="308119" y="3875024"/>
            <a:ext cx="1227348" cy="1277346"/>
          </a:xfrm>
          <a:prstGeom prst="rect">
            <a:avLst/>
          </a:prstGeom>
          <a:effectLst/>
        </p:spPr>
      </p:pic>
      <p:sp>
        <p:nvSpPr>
          <p:cNvPr id="7" name="TextBox 6"/>
          <p:cNvSpPr txBox="1"/>
          <p:nvPr/>
        </p:nvSpPr>
        <p:spPr>
          <a:xfrm>
            <a:off x="3505200" y="228600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ROMS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42844" y="5590990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CMEMS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5138" y="5590991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GOFS 3.0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05600" y="2285999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GOFS 3.1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2" name="Rectangle 11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616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7180676" cy="62345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99859"/>
            <a:ext cx="22098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Hurricane Jose</a:t>
            </a:r>
          </a:p>
          <a:p>
            <a:pPr algn="ctr"/>
            <a:endParaRPr lang="en-US" sz="1200" b="1" dirty="0" smtClean="0"/>
          </a:p>
          <a:p>
            <a:pPr algn="ctr"/>
            <a:r>
              <a:rPr lang="en-US" sz="2800" dirty="0" smtClean="0"/>
              <a:t>Ocean Response</a:t>
            </a:r>
            <a:endParaRPr lang="en-US" sz="2800" dirty="0"/>
          </a:p>
          <a:p>
            <a:pPr algn="ctr"/>
            <a:r>
              <a:rPr lang="en-US" dirty="0" smtClean="0"/>
              <a:t>19 Sept 2017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9" r="63067"/>
          <a:stretch/>
        </p:blipFill>
        <p:spPr>
          <a:xfrm>
            <a:off x="308119" y="3875024"/>
            <a:ext cx="1227348" cy="1277346"/>
          </a:xfrm>
          <a:prstGeom prst="rect">
            <a:avLst/>
          </a:prstGeom>
          <a:effectLst/>
        </p:spPr>
      </p:pic>
      <p:sp>
        <p:nvSpPr>
          <p:cNvPr id="7" name="TextBox 6"/>
          <p:cNvSpPr txBox="1"/>
          <p:nvPr/>
        </p:nvSpPr>
        <p:spPr>
          <a:xfrm>
            <a:off x="3505200" y="228600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ROMS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42844" y="5590990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CMEMS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5138" y="5590991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GOFS 3.0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05600" y="2285999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GOFS 3.1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2" name="Rectangle 11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410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7180676" cy="62345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99859"/>
            <a:ext cx="22098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Hurricane Jose</a:t>
            </a:r>
          </a:p>
          <a:p>
            <a:pPr algn="ctr"/>
            <a:endParaRPr lang="en-US" sz="1200" b="1" dirty="0" smtClean="0"/>
          </a:p>
          <a:p>
            <a:pPr algn="ctr"/>
            <a:r>
              <a:rPr lang="en-US" sz="2800" dirty="0" smtClean="0"/>
              <a:t>Ocean Response</a:t>
            </a:r>
            <a:endParaRPr lang="en-US" sz="2800" dirty="0"/>
          </a:p>
          <a:p>
            <a:pPr algn="ctr"/>
            <a:r>
              <a:rPr lang="en-US" dirty="0" smtClean="0"/>
              <a:t>20 Sept 2017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9" r="63067"/>
          <a:stretch/>
        </p:blipFill>
        <p:spPr>
          <a:xfrm>
            <a:off x="308119" y="3875024"/>
            <a:ext cx="1227348" cy="1277346"/>
          </a:xfrm>
          <a:prstGeom prst="rect">
            <a:avLst/>
          </a:prstGeom>
          <a:effectLst/>
        </p:spPr>
      </p:pic>
      <p:sp>
        <p:nvSpPr>
          <p:cNvPr id="5" name="TextBox 4"/>
          <p:cNvSpPr txBox="1"/>
          <p:nvPr/>
        </p:nvSpPr>
        <p:spPr>
          <a:xfrm>
            <a:off x="3505200" y="228600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ROMS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42844" y="5590990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CMEMS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5138" y="5590991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GOFS 3.0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05600" y="2285999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GOFS 3.1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0" name="Rectangle 9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201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7180676" cy="62345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99859"/>
            <a:ext cx="22098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Hurricane Jose</a:t>
            </a:r>
          </a:p>
          <a:p>
            <a:pPr algn="ctr"/>
            <a:endParaRPr lang="en-US" sz="1200" b="1" dirty="0" smtClean="0"/>
          </a:p>
          <a:p>
            <a:pPr algn="ctr"/>
            <a:r>
              <a:rPr lang="en-US" sz="2800" dirty="0" smtClean="0"/>
              <a:t>Ocean Response</a:t>
            </a:r>
            <a:endParaRPr lang="en-US" sz="2800" dirty="0"/>
          </a:p>
          <a:p>
            <a:pPr algn="ctr"/>
            <a:r>
              <a:rPr lang="en-US" dirty="0" smtClean="0"/>
              <a:t>21 Sept 2017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9" r="63067"/>
          <a:stretch/>
        </p:blipFill>
        <p:spPr>
          <a:xfrm>
            <a:off x="308119" y="3875024"/>
            <a:ext cx="1227348" cy="1277346"/>
          </a:xfrm>
          <a:prstGeom prst="rect">
            <a:avLst/>
          </a:prstGeom>
          <a:effectLst/>
        </p:spPr>
      </p:pic>
      <p:sp>
        <p:nvSpPr>
          <p:cNvPr id="5" name="TextBox 4"/>
          <p:cNvSpPr txBox="1"/>
          <p:nvPr/>
        </p:nvSpPr>
        <p:spPr>
          <a:xfrm>
            <a:off x="3505200" y="228600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ROMS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42844" y="5590990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CMEMS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5138" y="5590991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GOFS 3.0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05600" y="2285999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GOFS 3.1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0" name="Rectangle 9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53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7180676" cy="62345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99859"/>
            <a:ext cx="22098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Hurricane Jose</a:t>
            </a:r>
          </a:p>
          <a:p>
            <a:pPr algn="ctr"/>
            <a:endParaRPr lang="en-US" sz="1200" b="1" dirty="0" smtClean="0"/>
          </a:p>
          <a:p>
            <a:pPr algn="ctr"/>
            <a:r>
              <a:rPr lang="en-US" sz="2800" dirty="0" smtClean="0"/>
              <a:t>Ocean Response</a:t>
            </a:r>
            <a:endParaRPr lang="en-US" sz="2800" dirty="0"/>
          </a:p>
          <a:p>
            <a:pPr algn="ctr"/>
            <a:r>
              <a:rPr lang="en-US" dirty="0" smtClean="0"/>
              <a:t>22 Sept 2017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9" r="63067"/>
          <a:stretch/>
        </p:blipFill>
        <p:spPr>
          <a:xfrm>
            <a:off x="308119" y="3875024"/>
            <a:ext cx="1227348" cy="1277346"/>
          </a:xfrm>
          <a:prstGeom prst="rect">
            <a:avLst/>
          </a:prstGeom>
          <a:effectLst/>
        </p:spPr>
      </p:pic>
      <p:sp>
        <p:nvSpPr>
          <p:cNvPr id="5" name="TextBox 4"/>
          <p:cNvSpPr txBox="1"/>
          <p:nvPr/>
        </p:nvSpPr>
        <p:spPr>
          <a:xfrm>
            <a:off x="3505200" y="228600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ROMS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42844" y="5590990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CMEMS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5138" y="5590991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GOFS 3.0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05600" y="2285999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GOFS 3.1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0" name="Rectangle 9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601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73" y="3502293"/>
            <a:ext cx="4707449" cy="2689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533400"/>
            <a:ext cx="4866874" cy="2781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1373" y="0"/>
            <a:ext cx="9155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Model </a:t>
            </a:r>
            <a:r>
              <a:rPr lang="en-US" b="1" u="sng" dirty="0" smtClean="0"/>
              <a:t>Temperature</a:t>
            </a:r>
            <a:r>
              <a:rPr lang="en-US" b="1" dirty="0" smtClean="0"/>
              <a:t> Sections Across New Jersey Shelf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011537" y="1923935"/>
            <a:ext cx="1330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CMEMS</a:t>
            </a:r>
          </a:p>
          <a:p>
            <a:pPr algn="ctr"/>
            <a:r>
              <a:rPr lang="en-US" dirty="0" smtClean="0"/>
              <a:t>18 Sept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382" y="4705006"/>
            <a:ext cx="1330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CMEMS</a:t>
            </a:r>
          </a:p>
          <a:p>
            <a:pPr algn="ctr"/>
            <a:r>
              <a:rPr lang="en-US" dirty="0" smtClean="0"/>
              <a:t>22 Sept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27" y="3559629"/>
            <a:ext cx="4892073" cy="27954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27" y="609600"/>
            <a:ext cx="4892073" cy="27954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03219" y="1923934"/>
            <a:ext cx="15680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GOFS 3.0</a:t>
            </a:r>
          </a:p>
          <a:p>
            <a:pPr algn="ctr"/>
            <a:r>
              <a:rPr lang="en-US" dirty="0" smtClean="0"/>
              <a:t>18 Sept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74910" y="4705005"/>
            <a:ext cx="15680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GOFS 3.0</a:t>
            </a:r>
          </a:p>
          <a:p>
            <a:pPr algn="ctr"/>
            <a:r>
              <a:rPr lang="en-US" dirty="0" smtClean="0"/>
              <a:t>22 Sept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4" name="Rectangle 13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688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73" y="3502293"/>
            <a:ext cx="4707449" cy="2689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533400"/>
            <a:ext cx="4866874" cy="2781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75040"/>
            <a:ext cx="4866874" cy="2781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5055" y="3405520"/>
            <a:ext cx="4723819" cy="26993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1373" y="0"/>
            <a:ext cx="9155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Model </a:t>
            </a:r>
            <a:r>
              <a:rPr lang="en-US" b="1" u="sng" dirty="0" smtClean="0"/>
              <a:t>Temperature</a:t>
            </a:r>
            <a:r>
              <a:rPr lang="en-US" b="1" dirty="0" smtClean="0"/>
              <a:t> Sections Across New Jersey Shelf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011537" y="1923935"/>
            <a:ext cx="1330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CMEMS</a:t>
            </a:r>
          </a:p>
          <a:p>
            <a:pPr algn="ctr"/>
            <a:r>
              <a:rPr lang="en-US" dirty="0" smtClean="0"/>
              <a:t>18 Sept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382" y="4705006"/>
            <a:ext cx="1330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CMEMS</a:t>
            </a:r>
          </a:p>
          <a:p>
            <a:pPr algn="ctr"/>
            <a:r>
              <a:rPr lang="en-US" dirty="0" smtClean="0"/>
              <a:t>22 Sept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03219" y="1923934"/>
            <a:ext cx="15680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GOFS 3.1</a:t>
            </a:r>
          </a:p>
          <a:p>
            <a:pPr algn="ctr"/>
            <a:r>
              <a:rPr lang="en-US" dirty="0" smtClean="0"/>
              <a:t>18 Sept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74910" y="4705005"/>
            <a:ext cx="15680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GOFS 3.1</a:t>
            </a:r>
          </a:p>
          <a:p>
            <a:pPr algn="ctr"/>
            <a:r>
              <a:rPr lang="en-US" dirty="0" smtClean="0"/>
              <a:t>22 Sept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4" name="Rectangle 13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019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1" descr="mab110826d_iren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1"/>
          <a:stretch>
            <a:fillRect/>
          </a:stretch>
        </p:blipFill>
        <p:spPr bwMode="auto">
          <a:xfrm>
            <a:off x="0" y="-6350"/>
            <a:ext cx="91440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0" y="135735"/>
            <a:ext cx="3657600" cy="3785652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 smtClean="0">
                <a:solidFill>
                  <a:schemeClr val="bg1"/>
                </a:solidFill>
              </a:rPr>
              <a:t>Research Summary: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Essential  Ocean Features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Cold Pool</a:t>
            </a:r>
            <a:endParaRPr lang="en-US" dirty="0" smtClean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Essential Ocean Processes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Ahead of Eye Cooling vs </a:t>
            </a:r>
            <a:r>
              <a:rPr lang="en-US" dirty="0" err="1" smtClean="0">
                <a:solidFill>
                  <a:schemeClr val="bg1"/>
                </a:solidFill>
              </a:rPr>
              <a:t>Downwelling</a:t>
            </a:r>
            <a:endParaRPr lang="en-US" dirty="0" smtClean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Impact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Rapid de-intensification vs intensification 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10" name="Picture 9" descr="Cinar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452339"/>
            <a:ext cx="1752600" cy="893619"/>
          </a:xfrm>
          <a:prstGeom prst="rect">
            <a:avLst/>
          </a:prstGeom>
        </p:spPr>
      </p:pic>
      <p:pic>
        <p:nvPicPr>
          <p:cNvPr id="11" name="Picture 10" descr="Screen Shot 2016-02-25 at 9.57.4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154440"/>
            <a:ext cx="1752600" cy="341360"/>
          </a:xfrm>
          <a:prstGeom prst="rect">
            <a:avLst/>
          </a:prstGeom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5354815" y="1521857"/>
            <a:ext cx="3657600" cy="4524315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 smtClean="0">
                <a:solidFill>
                  <a:schemeClr val="bg1"/>
                </a:solidFill>
              </a:rPr>
              <a:t>Operations Summary: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In the Mid-Atlantic GOFS 3.1 </a:t>
            </a:r>
            <a:r>
              <a:rPr lang="en-US" dirty="0" smtClean="0">
                <a:solidFill>
                  <a:schemeClr val="bg1"/>
                </a:solidFill>
              </a:rPr>
              <a:t>has the Essential Ocean Features &amp; Processes for coupling to hurricane models.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Experimental HWRF will use GOFS 3.1 this hurricane season.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We need to keep the </a:t>
            </a:r>
            <a:r>
              <a:rPr lang="en-US" smtClean="0">
                <a:solidFill>
                  <a:schemeClr val="bg1"/>
                </a:solidFill>
              </a:rPr>
              <a:t>gliders deployed.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8266" y="501995"/>
            <a:ext cx="1452644" cy="91032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75115" y="6052597"/>
            <a:ext cx="9155615" cy="628440"/>
            <a:chOff x="-11615" y="6234591"/>
            <a:chExt cx="9155615" cy="628440"/>
          </a:xfrm>
        </p:grpSpPr>
        <p:sp>
          <p:nvSpPr>
            <p:cNvPr id="13" name="Rectangle 12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935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63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2800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Key Storm Glider Reference </a:t>
            </a:r>
            <a:r>
              <a:rPr lang="en-US" sz="2800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L</a:t>
            </a:r>
            <a:r>
              <a:rPr lang="en-US" sz="2800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ist</a:t>
            </a:r>
            <a:endParaRPr lang="en-US" sz="2800" b="1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676156"/>
            <a:ext cx="82550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Glenn, Jones, </a:t>
            </a:r>
            <a:r>
              <a:rPr lang="en-US" sz="1600" dirty="0" err="1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Twardowski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, Bowers, </a:t>
            </a:r>
            <a:r>
              <a:rPr lang="en-US" sz="1600" dirty="0" err="1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Kerfoot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600" dirty="0" err="1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Kohut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, Webb, Schofield, 2008. Glider observations of sediment </a:t>
            </a:r>
            <a:r>
              <a:rPr lang="en-US" sz="1600" dirty="0" err="1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resuspension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in a Middle Atlantic Bight fall </a:t>
            </a:r>
            <a:r>
              <a:rPr lang="en-US" sz="16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t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ransition storm. </a:t>
            </a:r>
            <a:r>
              <a:rPr lang="en-US" sz="1600" i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Limnology and Oceanography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53(5, Part 2): 2180-2196.</a:t>
            </a:r>
          </a:p>
          <a:p>
            <a:pPr eaLnBrk="1" hangingPunct="1"/>
            <a:endParaRPr lang="en-US" sz="10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Miles, Glenn, Schofield, </a:t>
            </a:r>
            <a:r>
              <a:rPr lang="en-US" sz="16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2013. Temporal and spatial variability in fall storm induced sediment </a:t>
            </a:r>
            <a:r>
              <a:rPr lang="en-US" sz="1600" dirty="0" err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resuspension</a:t>
            </a:r>
            <a:r>
              <a:rPr lang="en-US" sz="16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on the Mid-Atlantic Bight. </a:t>
            </a:r>
            <a:r>
              <a:rPr lang="en-US" sz="16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Continental Shelf Research</a:t>
            </a:r>
            <a:r>
              <a:rPr lang="en-US" sz="16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63, Supplement: S36-S49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.</a:t>
            </a:r>
          </a:p>
          <a:p>
            <a:pPr eaLnBrk="1" hangingPunct="1"/>
            <a:endParaRPr lang="en-US" sz="10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Miles, </a:t>
            </a:r>
            <a:r>
              <a:rPr lang="en-US" sz="1600" dirty="0" err="1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Seroka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600" dirty="0" err="1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Kohut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, Glenn, </a:t>
            </a:r>
            <a:r>
              <a:rPr lang="en-US" sz="16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2015. Glider observations and modeling sediment transport in Hurricane Sandy. </a:t>
            </a:r>
            <a:r>
              <a:rPr lang="en-US" sz="16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JGR Oceans</a:t>
            </a:r>
            <a:r>
              <a:rPr lang="en-US" sz="16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, DOI: 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10.1002/2014JC010474</a:t>
            </a:r>
            <a:endParaRPr lang="en-US" sz="16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 </a:t>
            </a:r>
          </a:p>
          <a:p>
            <a:pPr eaLnBrk="1" hangingPunct="1"/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Glenn, Miles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Seroka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Xu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Forney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Yu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Roarty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Schofield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Kohut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2016. Stratified coastal ocean interactions with tropical storms, </a:t>
            </a:r>
            <a:r>
              <a:rPr lang="en-US" sz="1600" i="1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Nature Communications, </a:t>
            </a:r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March 8, 2016, 1-10, DOI:10.1038/ncomms10887.</a:t>
            </a:r>
          </a:p>
          <a:p>
            <a:pPr eaLnBrk="1" hangingPunct="1"/>
            <a:endParaRPr lang="en-US" sz="1000" dirty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1600" dirty="0" err="1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Seroka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Miles, </a:t>
            </a:r>
            <a:r>
              <a:rPr lang="en-US" sz="1600" dirty="0" err="1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Xu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600" dirty="0" err="1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Kohut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Schofield &amp; Glenn, 2016. Hurricane Irene Sensitivity to Stratified Coastal Ocean Cooling, </a:t>
            </a:r>
            <a:r>
              <a:rPr lang="en-US" sz="1600" i="1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Monthly Weather Review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144(9) 3507-3530.</a:t>
            </a:r>
          </a:p>
          <a:p>
            <a:pPr eaLnBrk="1" hangingPunct="1"/>
            <a:endParaRPr lang="en-US" sz="1000" dirty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Seroka, 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M</a:t>
            </a:r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iles, Xu, </a:t>
            </a:r>
            <a:r>
              <a:rPr lang="en-US" sz="1600" dirty="0" err="1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Kohut</a:t>
            </a:r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Schofield &amp; Glenn, 2017. Rapid shelf-wide cooling response of a stratified coastal ocean to hurricanes. </a:t>
            </a:r>
            <a:r>
              <a:rPr lang="en-US" sz="1600" i="1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JGR-Oceans: Special Section on Ocean Responses and Feedbacks to Tropical Cyclones</a:t>
            </a:r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DOI:10.1002/2017JC012756.</a:t>
            </a:r>
          </a:p>
          <a:p>
            <a:pPr eaLnBrk="1" hangingPunct="1"/>
            <a:endParaRPr lang="en-US" sz="1000" dirty="0" smtClean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Miles, </a:t>
            </a:r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Seroka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&amp;</a:t>
            </a:r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 Glenn</a:t>
            </a:r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2017. Coastal ocean circulation during Hurricane Sandy,               </a:t>
            </a:r>
            <a:r>
              <a:rPr lang="en-US" sz="1600" i="1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J. Geophysical Res. - Oceans</a:t>
            </a:r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122(9) DOI:10.1002/2017JC013031.</a:t>
            </a:r>
            <a:endParaRPr lang="en-US" sz="1600" dirty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546100" y="4305300"/>
            <a:ext cx="1929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Air-Sea Interface</a:t>
            </a:r>
            <a:endParaRPr lang="en-US" sz="18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Left Brace 6"/>
          <p:cNvSpPr/>
          <p:nvPr/>
        </p:nvSpPr>
        <p:spPr>
          <a:xfrm>
            <a:off x="660400" y="3263900"/>
            <a:ext cx="139700" cy="2755900"/>
          </a:xfrm>
          <a:prstGeom prst="lef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hangingPunct="1"/>
            <a:endParaRPr lang="en-US" sz="1800">
              <a:solidFill>
                <a:srgbClr val="03E9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840763" y="1612900"/>
            <a:ext cx="2417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Sea-Bottom Interface</a:t>
            </a:r>
            <a:endParaRPr lang="en-US" sz="18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Left Brace 9"/>
          <p:cNvSpPr/>
          <p:nvPr/>
        </p:nvSpPr>
        <p:spPr>
          <a:xfrm>
            <a:off x="635000" y="698500"/>
            <a:ext cx="165100" cy="23241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hangingPunct="1"/>
            <a:endParaRPr lang="en-US" sz="1800">
              <a:solidFill>
                <a:srgbClr val="03E9FF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1" name="Rectangle 10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916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43289" y="0"/>
            <a:ext cx="3537447" cy="255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</a:rPr>
              <a:t>Hurricane Irene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August </a:t>
            </a:r>
            <a:r>
              <a:rPr lang="en-US" dirty="0" smtClean="0">
                <a:solidFill>
                  <a:srgbClr val="000000"/>
                </a:solidFill>
              </a:rPr>
              <a:t>28, </a:t>
            </a:r>
            <a:r>
              <a:rPr lang="en-US" dirty="0">
                <a:solidFill>
                  <a:srgbClr val="000000"/>
                </a:solidFill>
              </a:rPr>
              <a:t>2011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NOAA/NHC Damage: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#7 </a:t>
            </a:r>
            <a:r>
              <a:rPr lang="en-US" dirty="0">
                <a:solidFill>
                  <a:srgbClr val="000000"/>
                </a:solidFill>
              </a:rPr>
              <a:t>with &gt;$</a:t>
            </a:r>
            <a:r>
              <a:rPr lang="en-US" dirty="0" smtClean="0">
                <a:solidFill>
                  <a:srgbClr val="000000"/>
                </a:solidFill>
              </a:rPr>
              <a:t>16 </a:t>
            </a:r>
            <a:r>
              <a:rPr lang="en-US" dirty="0">
                <a:solidFill>
                  <a:srgbClr val="000000"/>
                </a:solidFill>
              </a:rPr>
              <a:t>Billion.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Track Accurate;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Intensity Over-predicted.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55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</a:rPr>
              <a:t>Hurricane Sandy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October 29, 2012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NOAA/NHC Damage: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#2 with &gt;$</a:t>
            </a:r>
            <a:r>
              <a:rPr lang="en-US" dirty="0" smtClean="0">
                <a:solidFill>
                  <a:srgbClr val="000000"/>
                </a:solidFill>
              </a:rPr>
              <a:t>68 </a:t>
            </a:r>
            <a:r>
              <a:rPr lang="en-US" dirty="0">
                <a:solidFill>
                  <a:srgbClr val="000000"/>
                </a:solidFill>
              </a:rPr>
              <a:t>Billion.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Track </a:t>
            </a:r>
            <a:r>
              <a:rPr lang="en-US" dirty="0" smtClean="0">
                <a:solidFill>
                  <a:srgbClr val="000000"/>
                </a:solidFill>
              </a:rPr>
              <a:t>Accurate;</a:t>
            </a:r>
            <a:endParaRPr lang="en-US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Surge </a:t>
            </a:r>
            <a:r>
              <a:rPr lang="en-US" dirty="0">
                <a:solidFill>
                  <a:srgbClr val="000000"/>
                </a:solidFill>
              </a:rPr>
              <a:t>Under-predicted.</a:t>
            </a:r>
          </a:p>
        </p:txBody>
      </p:sp>
      <p:sp>
        <p:nvSpPr>
          <p:cNvPr id="17413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14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50989" y="1676350"/>
            <a:ext cx="1922711" cy="923330"/>
          </a:xfrm>
          <a:prstGeom prst="rect">
            <a:avLst/>
          </a:prstGeom>
          <a:solidFill>
            <a:srgbClr val="C4BD97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Avila &amp; </a:t>
            </a:r>
            <a:r>
              <a:rPr lang="en-US" sz="1800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Cangialosi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, 2012, 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Tropical Cyclone Report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57600" y="5593844"/>
            <a:ext cx="3657600" cy="646331"/>
          </a:xfrm>
          <a:prstGeom prst="rect">
            <a:avLst/>
          </a:prstGeom>
          <a:solidFill>
            <a:srgbClr val="C4BD97">
              <a:alpha val="67000"/>
            </a:srgbClr>
          </a:solidFill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Georgas et al., 2014,  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J. of </a:t>
            </a:r>
            <a:r>
              <a:rPr lang="en-US" sz="1800" i="1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Extr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. Even.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endParaRPr lang="en-US" sz="8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Colle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et al., 2015, 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J. Mar. Sci. &amp; Engr.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2" name="Rectangle 11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205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2015-10-19 09.36.5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7345" b="1523"/>
          <a:stretch/>
        </p:blipFill>
        <p:spPr>
          <a:xfrm>
            <a:off x="-1437991" y="1485826"/>
            <a:ext cx="6433088" cy="474564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 descr="Screenshot 2015-10-17 11.43.1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7183" b="1585"/>
          <a:stretch/>
        </p:blipFill>
        <p:spPr>
          <a:xfrm>
            <a:off x="3797299" y="1483163"/>
            <a:ext cx="6746607" cy="473560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676492" y="3653366"/>
            <a:ext cx="2105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Hurricane Irene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26-29 August 2011</a:t>
            </a:r>
            <a:endParaRPr lang="en-US" sz="18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63339" y="3653366"/>
            <a:ext cx="2580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Super-Typhoon </a:t>
            </a:r>
            <a:r>
              <a:rPr lang="en-US" sz="1800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Muifa</a:t>
            </a:r>
            <a:endParaRPr lang="en-US" sz="1800" dirty="0" smtClea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26 July - 9 August 2011</a:t>
            </a:r>
            <a:endParaRPr lang="en-US" sz="18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7940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Hurricane Irene &amp; Super-Typhoon </a:t>
            </a:r>
            <a:r>
              <a:rPr lang="en-US" sz="2800" b="1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Muifa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</a:t>
            </a:r>
            <a:endParaRPr lang="en-US" sz="28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What do these summer of 2011 storms have in common?  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0" name="Rectangle 9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19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9-19 at 12.44.0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1"/>
          <a:stretch/>
        </p:blipFill>
        <p:spPr>
          <a:xfrm>
            <a:off x="0" y="819701"/>
            <a:ext cx="9002882" cy="23898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6355" y="2292740"/>
            <a:ext cx="2677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smtClean="0">
                <a:solidFill>
                  <a:srgbClr val="44546A">
                    <a:lumMod val="40000"/>
                    <a:lumOff val="60000"/>
                  </a:srgbClr>
                </a:solidFill>
                <a:latin typeface="Calibri"/>
                <a:ea typeface=""/>
                <a:cs typeface=""/>
              </a:rPr>
              <a:t>Mid Atlantic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44546A">
                    <a:lumMod val="40000"/>
                    <a:lumOff val="60000"/>
                  </a:srgbClr>
                </a:solidFill>
                <a:latin typeface="Calibri"/>
                <a:ea typeface=""/>
                <a:cs typeface=""/>
              </a:rPr>
              <a:t>Winter (1-layer)</a:t>
            </a:r>
            <a:endParaRPr lang="en-US" sz="1800" b="1" dirty="0">
              <a:solidFill>
                <a:srgbClr val="44546A">
                  <a:lumMod val="40000"/>
                  <a:lumOff val="60000"/>
                </a:srgb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08861" y="2312666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smtClean="0">
                <a:solidFill>
                  <a:srgbClr val="FF0000"/>
                </a:solidFill>
                <a:latin typeface="Calibri"/>
                <a:ea typeface=""/>
                <a:cs typeface=""/>
              </a:rPr>
              <a:t>Mid Atlantic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0000"/>
                </a:solidFill>
                <a:latin typeface="Calibri"/>
                <a:ea typeface=""/>
                <a:cs typeface=""/>
              </a:rPr>
              <a:t>Summer (2-layers)</a:t>
            </a:r>
            <a:endParaRPr lang="en-US" sz="1800" b="1" dirty="0">
              <a:solidFill>
                <a:srgbClr val="FF0000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01749" y="2367157"/>
            <a:ext cx="77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Cold Pool</a:t>
            </a:r>
            <a:endParaRPr lang="en-US" sz="1200" dirty="0">
              <a:solidFill>
                <a:prstClr val="white"/>
              </a:solidFill>
              <a:latin typeface="Calibri"/>
              <a:ea typeface=""/>
              <a:cs typeface="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7340529" y="1884763"/>
            <a:ext cx="49195" cy="48239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图片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91"/>
          <a:stretch/>
        </p:blipFill>
        <p:spPr>
          <a:xfrm>
            <a:off x="650316" y="3395963"/>
            <a:ext cx="6651710" cy="25542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590270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Why unseen?  Satellites cannot see below surface, Argo Floats do not extend into shallow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water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5" name="Rectangle 14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239486" y="-11296"/>
            <a:ext cx="8904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u="sng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Essential Ocean Features</a:t>
            </a:r>
            <a:r>
              <a:rPr lang="en-US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-  </a:t>
            </a:r>
            <a:r>
              <a:rPr lang="en-US" b="1" dirty="0">
                <a:solidFill>
                  <a:prstClr val="black"/>
                </a:solidFill>
                <a:latin typeface="Calibri"/>
                <a:ea typeface=""/>
                <a:cs typeface=""/>
              </a:rPr>
              <a:t>A</a:t>
            </a:r>
            <a:r>
              <a:rPr lang="en-US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</a:t>
            </a:r>
            <a:r>
              <a:rPr lang="en-US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highly stratified </a:t>
            </a:r>
            <a:r>
              <a:rPr lang="en-US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coastal ocean </a:t>
            </a:r>
            <a:r>
              <a:rPr lang="en-US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-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                  A warm surface layer +  </a:t>
            </a:r>
            <a:r>
              <a:rPr lang="en-US" b="1" dirty="0">
                <a:solidFill>
                  <a:prstClr val="black"/>
                </a:solidFill>
                <a:latin typeface="Calibri"/>
                <a:ea typeface=""/>
                <a:cs typeface=""/>
              </a:rPr>
              <a:t>A</a:t>
            </a:r>
            <a:r>
              <a:rPr lang="en-US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n unseen cold bottom layer</a:t>
            </a:r>
            <a:endParaRPr lang="en-US" b="1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35097" y="3089525"/>
            <a:ext cx="2842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Mid- Atlantic’s Cold Pool</a:t>
            </a:r>
            <a:endParaRPr lang="en-US" sz="2000" b="1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60534" y="4040565"/>
            <a:ext cx="1542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Yellow Sea’s Cold Bottom Water Mass</a:t>
            </a:r>
            <a:endParaRPr lang="en-US" sz="2000" b="1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34142" y="5033521"/>
            <a:ext cx="10623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Yellow Sea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Summer</a:t>
            </a:r>
            <a:endParaRPr lang="en-US" sz="16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41615" y="5008571"/>
            <a:ext cx="10623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Yellow Sea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Summer</a:t>
            </a:r>
            <a:endParaRPr lang="en-US" sz="16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239486" y="3554303"/>
            <a:ext cx="86759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47202" y="5886494"/>
            <a:ext cx="86759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263210" y="4834435"/>
            <a:ext cx="967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Cold Bottom </a:t>
            </a:r>
            <a:r>
              <a:rPr lang="en-US" sz="120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Water Mass</a:t>
            </a:r>
            <a:endParaRPr lang="en-US" sz="1200" dirty="0">
              <a:solidFill>
                <a:prstClr val="white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48002" y="4997988"/>
            <a:ext cx="967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Cold Bottom </a:t>
            </a:r>
            <a:r>
              <a:rPr lang="en-US" sz="120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Water Mass</a:t>
            </a:r>
            <a:endParaRPr lang="en-US" sz="1200" dirty="0">
              <a:solidFill>
                <a:prstClr val="white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6577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3-13 at 1.17.32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8" r="6816"/>
          <a:stretch/>
        </p:blipFill>
        <p:spPr>
          <a:xfrm>
            <a:off x="5459306" y="1196996"/>
            <a:ext cx="3570345" cy="449770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-11615" y="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Essential Ocean Processes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</a:t>
            </a:r>
            <a:r>
              <a:rPr lang="mr-IN" sz="2800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–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Ahead of Eye Center Cooling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Missing process required for rapid de-intensification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r</a:t>
            </a:r>
          </a:p>
        </p:txBody>
      </p:sp>
      <p:pic>
        <p:nvPicPr>
          <p:cNvPr id="9" name="Picture 8" descr="Screen Shot 2017-03-13 at 1.25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5" y="3586997"/>
            <a:ext cx="3579129" cy="242476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9" descr="Screen Shot 2017-03-13 at 1.23.2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6" y="1020028"/>
            <a:ext cx="3579129" cy="242582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652549" y="990600"/>
            <a:ext cx="171966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Integrated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Ocean Observatory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identifies processes responsible for rapid ahead-of-eye cooling.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black"/>
              </a:solidFill>
              <a:latin typeface="Calibri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black"/>
              </a:solidFill>
              <a:latin typeface="Calibri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Atmospheric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"/>
                <a:cs typeface=""/>
              </a:rPr>
              <a:t>m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odel sensitivities identify ahead-of-eye cooling as the missing process for rapid de-intensification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665378" y="3177944"/>
            <a:ext cx="1793928" cy="733027"/>
          </a:xfrm>
          <a:prstGeom prst="rightArrow">
            <a:avLst>
              <a:gd name="adj1" fmla="val 50000"/>
              <a:gd name="adj2" fmla="val 647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</a:rPr>
              <a:t>NOAA OAR</a:t>
            </a: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3" name="Rectangle 12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24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llmombal_hovmoller_cross_rotated_romsespressorerun2_v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" t="4444" r="3294" b="5149"/>
          <a:stretch/>
        </p:blipFill>
        <p:spPr>
          <a:xfrm>
            <a:off x="593478" y="657938"/>
            <a:ext cx="8225594" cy="620006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610D-BFC3-1840-8C55-759F0A989E1B}" type="slidenum">
              <a:rPr lang="en-US" smtClean="0"/>
              <a:t>8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695290" y="1802581"/>
            <a:ext cx="1368323" cy="712839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218903" y="1802581"/>
            <a:ext cx="1356852" cy="712839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695290" y="4842388"/>
            <a:ext cx="1155291" cy="291690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8060" y="2957871"/>
            <a:ext cx="7649232" cy="655484"/>
          </a:xfrm>
          <a:prstGeom prst="rect">
            <a:avLst/>
          </a:prstGeom>
          <a:solidFill>
            <a:srgbClr val="FFFFFF">
              <a:alpha val="7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18060" y="5846915"/>
            <a:ext cx="7649232" cy="655484"/>
          </a:xfrm>
          <a:prstGeom prst="rect">
            <a:avLst/>
          </a:prstGeom>
          <a:solidFill>
            <a:srgbClr val="FFFFFF">
              <a:alpha val="7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-4" y="6624479"/>
            <a:ext cx="16223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Seroka et al. </a:t>
            </a:r>
            <a:r>
              <a:rPr lang="en-US" sz="1000" i="1" dirty="0" smtClean="0"/>
              <a:t>2017</a:t>
            </a:r>
            <a:endParaRPr lang="en-US" sz="1000" i="1" dirty="0"/>
          </a:p>
        </p:txBody>
      </p:sp>
      <p:pic>
        <p:nvPicPr>
          <p:cNvPr id="15" name="Picture 14" descr="avhrr_romsespressorerun2_20110829_0828_v4.png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3" t="28293" r="15473" b="29932"/>
          <a:stretch/>
        </p:blipFill>
        <p:spPr>
          <a:xfrm>
            <a:off x="7439742" y="5084788"/>
            <a:ext cx="1704258" cy="1773212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7637139" y="5306196"/>
            <a:ext cx="1318409" cy="1401298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8502762" y="3024087"/>
            <a:ext cx="5838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m s</a:t>
            </a:r>
            <a:r>
              <a:rPr lang="en-US" sz="1200" b="1" baseline="30000" dirty="0" smtClean="0"/>
              <a:t>-2</a:t>
            </a:r>
            <a:endParaRPr lang="en-US" sz="1200" b="1" baseline="30000" dirty="0"/>
          </a:p>
        </p:txBody>
      </p:sp>
      <p:sp>
        <p:nvSpPr>
          <p:cNvPr id="19" name="Rectangle 18"/>
          <p:cNvSpPr/>
          <p:nvPr/>
        </p:nvSpPr>
        <p:spPr>
          <a:xfrm>
            <a:off x="8204200" y="2260393"/>
            <a:ext cx="939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+offshore</a:t>
            </a:r>
            <a:endParaRPr lang="en-US" sz="1200" b="1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8294646" y="3904017"/>
            <a:ext cx="8493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-</a:t>
            </a:r>
            <a:r>
              <a:rPr lang="en-US" sz="1200" b="1" dirty="0" smtClean="0"/>
              <a:t>onshore</a:t>
            </a:r>
            <a:endParaRPr lang="en-US" sz="1200" b="1" baseline="30000" dirty="0"/>
          </a:p>
        </p:txBody>
      </p:sp>
      <p:sp>
        <p:nvSpPr>
          <p:cNvPr id="21" name="Text Box 74"/>
          <p:cNvSpPr txBox="1">
            <a:spLocks noChangeArrowheads="1"/>
          </p:cNvSpPr>
          <p:nvPr/>
        </p:nvSpPr>
        <p:spPr bwMode="auto">
          <a:xfrm>
            <a:off x="-4" y="-44378"/>
            <a:ext cx="914400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500" b="1" dirty="0" smtClean="0">
                <a:solidFill>
                  <a:srgbClr val="000000"/>
                </a:solidFill>
                <a:latin typeface="Calibri"/>
                <a:cs typeface="Calibri"/>
              </a:rPr>
              <a:t>IRENE: ROMS </a:t>
            </a:r>
            <a:r>
              <a:rPr lang="en-US" sz="2500" b="1" dirty="0" smtClean="0">
                <a:solidFill>
                  <a:srgbClr val="000000"/>
                </a:solidFill>
                <a:latin typeface="Calibri"/>
                <a:cs typeface="Calibri"/>
              </a:rPr>
              <a:t>Model Cross-shelf Section</a:t>
            </a:r>
            <a:r>
              <a:rPr lang="en-US" sz="2500" dirty="0">
                <a:solidFill>
                  <a:srgbClr val="000000"/>
                </a:solidFill>
                <a:latin typeface="Calibri"/>
                <a:cs typeface="Calibri"/>
              </a:rPr>
              <a:t>: onshore </a:t>
            </a:r>
            <a:r>
              <a:rPr lang="en-US" sz="2500" dirty="0" smtClean="0">
                <a:solidFill>
                  <a:srgbClr val="000000"/>
                </a:solidFill>
                <a:latin typeface="Calibri"/>
                <a:cs typeface="Calibri"/>
              </a:rPr>
              <a:t>WS </a:t>
            </a:r>
            <a:r>
              <a:rPr lang="en-US" sz="2500" dirty="0">
                <a:solidFill>
                  <a:srgbClr val="000000"/>
                </a:solidFill>
                <a:latin typeface="Calibri"/>
                <a:cs typeface="Calibri"/>
              </a:rPr>
              <a:t>vs. offshore </a:t>
            </a:r>
            <a:r>
              <a:rPr lang="en-US" sz="2500" dirty="0" smtClean="0">
                <a:solidFill>
                  <a:srgbClr val="000000"/>
                </a:solidFill>
                <a:latin typeface="Calibri"/>
                <a:cs typeface="Calibri"/>
              </a:rPr>
              <a:t>PG</a:t>
            </a:r>
          </a:p>
        </p:txBody>
      </p:sp>
    </p:spTree>
    <p:extLst>
      <p:ext uri="{BB962C8B-B14F-4D97-AF65-F5344CB8AC3E}">
        <p14:creationId xmlns:p14="http://schemas.microsoft.com/office/powerpoint/2010/main" val="150041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ullhovmoller_ssbottomt_rotated_romsespressorerun2_v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0" t="5046" r="8615" b="4976"/>
          <a:stretch/>
        </p:blipFill>
        <p:spPr>
          <a:xfrm>
            <a:off x="0" y="512247"/>
            <a:ext cx="7750813" cy="6170665"/>
          </a:xfrm>
          <a:prstGeom prst="rect">
            <a:avLst/>
          </a:prstGeom>
        </p:spPr>
      </p:pic>
      <p:sp>
        <p:nvSpPr>
          <p:cNvPr id="6" name="Text Box 74"/>
          <p:cNvSpPr txBox="1">
            <a:spLocks noChangeArrowheads="1"/>
          </p:cNvSpPr>
          <p:nvPr/>
        </p:nvSpPr>
        <p:spPr bwMode="auto">
          <a:xfrm>
            <a:off x="-4" y="-44378"/>
            <a:ext cx="914400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500" b="1" dirty="0" smtClean="0">
                <a:solidFill>
                  <a:srgbClr val="000000"/>
                </a:solidFill>
                <a:latin typeface="Calibri"/>
                <a:cs typeface="Calibri"/>
              </a:rPr>
              <a:t>IRENE: ROMS </a:t>
            </a:r>
            <a:r>
              <a:rPr lang="en-US" sz="2500" b="1" dirty="0" smtClean="0">
                <a:solidFill>
                  <a:srgbClr val="000000"/>
                </a:solidFill>
                <a:latin typeface="Calibri"/>
                <a:cs typeface="Calibri"/>
              </a:rPr>
              <a:t>Model Cross-shelf Section</a:t>
            </a:r>
            <a:r>
              <a:rPr lang="en-US" sz="2500" dirty="0" smtClean="0">
                <a:solidFill>
                  <a:srgbClr val="000000"/>
                </a:solidFill>
                <a:latin typeface="Calibri"/>
                <a:cs typeface="Calibri"/>
              </a:rPr>
              <a:t>: SST </a:t>
            </a:r>
            <a:r>
              <a:rPr lang="en-US" sz="2500" dirty="0" smtClean="0">
                <a:solidFill>
                  <a:srgbClr val="000000"/>
                </a:solidFill>
                <a:latin typeface="Calibri"/>
                <a:cs typeface="Calibri"/>
              </a:rPr>
              <a:t>cooling</a:t>
            </a:r>
            <a:endParaRPr lang="en-US" sz="250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vhrr_romsespressorerun2_20110829_0828_v4.png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3" t="28293" r="15473" b="29932"/>
          <a:stretch/>
        </p:blipFill>
        <p:spPr>
          <a:xfrm>
            <a:off x="7184574" y="4819296"/>
            <a:ext cx="1959426" cy="2038704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7423354" y="5080000"/>
            <a:ext cx="1515806" cy="1611106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639098" y="2943451"/>
            <a:ext cx="2572774" cy="523973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629355" y="2353038"/>
            <a:ext cx="712839" cy="2466258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102941" y="3406464"/>
            <a:ext cx="14502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Downwelling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9737" y="4843878"/>
            <a:ext cx="14502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Upwelling</a:t>
            </a:r>
            <a:endParaRPr lang="en-US" sz="1200" b="1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835742" y="4744065"/>
            <a:ext cx="188458" cy="180258"/>
          </a:xfrm>
          <a:prstGeom prst="line">
            <a:avLst/>
          </a:prstGeom>
          <a:ln>
            <a:solidFill>
              <a:srgbClr val="0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0" y="6631309"/>
            <a:ext cx="16223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Seroka et al. </a:t>
            </a:r>
            <a:r>
              <a:rPr lang="en-US" sz="1000" i="1" dirty="0" smtClean="0"/>
              <a:t>2017</a:t>
            </a:r>
            <a:r>
              <a:rPr lang="en-US" sz="1000" i="1" dirty="0" smtClean="0"/>
              <a:t>.</a:t>
            </a:r>
            <a:endParaRPr lang="en-US" sz="1000" i="1" dirty="0"/>
          </a:p>
        </p:txBody>
      </p:sp>
      <p:sp>
        <p:nvSpPr>
          <p:cNvPr id="21" name="Rectangle 20"/>
          <p:cNvSpPr/>
          <p:nvPr/>
        </p:nvSpPr>
        <p:spPr>
          <a:xfrm>
            <a:off x="-4652" y="5088193"/>
            <a:ext cx="7189226" cy="1229033"/>
          </a:xfrm>
          <a:prstGeom prst="rect">
            <a:avLst/>
          </a:prstGeom>
          <a:solidFill>
            <a:srgbClr val="FFFFFF">
              <a:alpha val="7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292941" y="3054605"/>
            <a:ext cx="16280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AOEC SST cooling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95844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17264</TotalTime>
  <Words>976</Words>
  <Application>Microsoft Macintosh PowerPoint</Application>
  <PresentationFormat>On-screen Show (4:3)</PresentationFormat>
  <Paragraphs>283</Paragraphs>
  <Slides>27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Calibri</vt:lpstr>
      <vt:lpstr>Calibri Light</vt:lpstr>
      <vt:lpstr>ＭＳ Ｐゴシック</vt:lpstr>
      <vt:lpstr>Arial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NOS NOAA</Company>
  <LinksUpToDate>false</LinksUpToDate>
  <SharedDoc>false</SharedDoc>
  <HyperlinkBase/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NOS NOAA</dc:creator>
  <cp:keywords/>
  <dc:description/>
  <cp:lastModifiedBy>Scott Glenn</cp:lastModifiedBy>
  <cp:revision>539</cp:revision>
  <dcterms:created xsi:type="dcterms:W3CDTF">2010-02-22T17:26:58Z</dcterms:created>
  <dcterms:modified xsi:type="dcterms:W3CDTF">2018-02-16T16:15:41Z</dcterms:modified>
  <cp:category/>
</cp:coreProperties>
</file>