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47" r:id="rId1"/>
  </p:sldMasterIdLst>
  <p:notesMasterIdLst>
    <p:notesMasterId r:id="rId26"/>
  </p:notesMasterIdLst>
  <p:sldIdLst>
    <p:sldId id="1207" r:id="rId2"/>
    <p:sldId id="1242" r:id="rId3"/>
    <p:sldId id="1243" r:id="rId4"/>
    <p:sldId id="1130" r:id="rId5"/>
    <p:sldId id="832" r:id="rId6"/>
    <p:sldId id="1245" r:id="rId7"/>
    <p:sldId id="1246" r:id="rId8"/>
    <p:sldId id="1204" r:id="rId9"/>
    <p:sldId id="1203" r:id="rId10"/>
    <p:sldId id="1254" r:id="rId11"/>
    <p:sldId id="1255" r:id="rId12"/>
    <p:sldId id="1249" r:id="rId13"/>
    <p:sldId id="1250" r:id="rId14"/>
    <p:sldId id="1251" r:id="rId15"/>
    <p:sldId id="1253" r:id="rId16"/>
    <p:sldId id="1200" r:id="rId17"/>
    <p:sldId id="1121" r:id="rId18"/>
    <p:sldId id="1164" r:id="rId19"/>
    <p:sldId id="1244" r:id="rId20"/>
    <p:sldId id="1228" r:id="rId21"/>
    <p:sldId id="1226" r:id="rId22"/>
    <p:sldId id="1238" r:id="rId23"/>
    <p:sldId id="1223" r:id="rId24"/>
    <p:sldId id="1224" r:id="rId2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8C1"/>
    <a:srgbClr val="FF6FCF"/>
    <a:srgbClr val="3E55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981" autoAdjust="0"/>
    <p:restoredTop sz="91424" autoAdjust="0"/>
  </p:normalViewPr>
  <p:slideViewPr>
    <p:cSldViewPr>
      <p:cViewPr>
        <p:scale>
          <a:sx n="100" d="100"/>
          <a:sy n="100" d="100"/>
        </p:scale>
        <p:origin x="160"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6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C4BA043-8062-AC42-A3A4-E1F05C732616}" type="datetimeFigureOut">
              <a:rPr lang="en-US"/>
              <a:pPr>
                <a:defRPr/>
              </a:pPr>
              <a:t>3/12/18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939883D-6D0B-324D-8942-93B080CC1FD1}" type="slidenum">
              <a:rPr lang="en-US"/>
              <a:pPr>
                <a:defRPr/>
              </a:pPr>
              <a:t>‹#›</a:t>
            </a:fld>
            <a:endParaRPr lang="en-US"/>
          </a:p>
        </p:txBody>
      </p:sp>
    </p:spTree>
    <p:extLst>
      <p:ext uri="{BB962C8B-B14F-4D97-AF65-F5344CB8AC3E}">
        <p14:creationId xmlns:p14="http://schemas.microsoft.com/office/powerpoint/2010/main" val="375579454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a:fld id="{345E6C78-BE92-D24C-811C-0E8BA2E94712}" type="slidenum">
              <a:rPr lang="en-US" sz="1200">
                <a:solidFill>
                  <a:prstClr val="black"/>
                </a:solidFill>
                <a:latin typeface="Calibri" charset="0"/>
              </a:rPr>
              <a:pPr algn="r"/>
              <a:t>1</a:t>
            </a:fld>
            <a:endParaRPr lang="en-US" sz="1200">
              <a:solidFill>
                <a:prstClr val="black"/>
              </a:solidFill>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97281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ONR and</a:t>
            </a:r>
            <a:r>
              <a:rPr lang="en-US" baseline="0" dirty="0"/>
              <a:t> </a:t>
            </a:r>
            <a:r>
              <a:rPr lang="en-US" baseline="0" dirty="0" err="1"/>
              <a:t>GoMRI</a:t>
            </a:r>
            <a:endParaRPr lang="en-US" dirty="0"/>
          </a:p>
        </p:txBody>
      </p:sp>
      <p:sp>
        <p:nvSpPr>
          <p:cNvPr id="4" name="Slide Number Placeholder 3"/>
          <p:cNvSpPr>
            <a:spLocks noGrp="1"/>
          </p:cNvSpPr>
          <p:nvPr>
            <p:ph type="sldNum" sz="quarter" idx="10"/>
          </p:nvPr>
        </p:nvSpPr>
        <p:spPr/>
        <p:txBody>
          <a:bodyPr/>
          <a:lstStyle/>
          <a:p>
            <a:fld id="{50583FD0-BA08-B544-8789-2283B1D6C55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667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8</a:t>
            </a:fld>
            <a:endParaRPr lang="en-US"/>
          </a:p>
        </p:txBody>
      </p:sp>
    </p:spTree>
    <p:extLst>
      <p:ext uri="{BB962C8B-B14F-4D97-AF65-F5344CB8AC3E}">
        <p14:creationId xmlns:p14="http://schemas.microsoft.com/office/powerpoint/2010/main" val="175758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9</a:t>
            </a:fld>
            <a:endParaRPr lang="en-US"/>
          </a:p>
        </p:txBody>
      </p:sp>
    </p:spTree>
    <p:extLst>
      <p:ext uri="{BB962C8B-B14F-4D97-AF65-F5344CB8AC3E}">
        <p14:creationId xmlns:p14="http://schemas.microsoft.com/office/powerpoint/2010/main" val="24592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0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E5A123-1CB0-4387-B807-2DF473655101}" type="slidenum">
              <a:rPr lang="en-US" altLang="en-US" sz="1200">
                <a:solidFill>
                  <a:srgbClr val="000000"/>
                </a:solidFill>
              </a:rPr>
              <a:pPr/>
              <a:t>10</a:t>
            </a:fld>
            <a:endParaRPr lang="en-US" altLang="en-US" sz="1200">
              <a:solidFill>
                <a:srgbClr val="000000"/>
              </a:solidFill>
            </a:endParaRPr>
          </a:p>
        </p:txBody>
      </p:sp>
    </p:spTree>
    <p:extLst>
      <p:ext uri="{BB962C8B-B14F-4D97-AF65-F5344CB8AC3E}">
        <p14:creationId xmlns:p14="http://schemas.microsoft.com/office/powerpoint/2010/main" val="193454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31C5C-5E4E-AB4D-AE0E-9AF33C58A7C8}" type="slidenum">
              <a:rPr lang="en-US" smtClean="0"/>
              <a:t>16</a:t>
            </a:fld>
            <a:endParaRPr lang="en-US"/>
          </a:p>
        </p:txBody>
      </p:sp>
    </p:spTree>
    <p:extLst>
      <p:ext uri="{BB962C8B-B14F-4D97-AF65-F5344CB8AC3E}">
        <p14:creationId xmlns:p14="http://schemas.microsoft.com/office/powerpoint/2010/main" val="642858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39883D-6D0B-324D-8942-93B080CC1FD1}" type="slidenum">
              <a:rPr lang="en-US" smtClean="0"/>
              <a:pPr>
                <a:defRPr/>
              </a:pPr>
              <a:t>18</a:t>
            </a:fld>
            <a:endParaRPr lang="en-US"/>
          </a:p>
        </p:txBody>
      </p:sp>
    </p:spTree>
    <p:extLst>
      <p:ext uri="{BB962C8B-B14F-4D97-AF65-F5344CB8AC3E}">
        <p14:creationId xmlns:p14="http://schemas.microsoft.com/office/powerpoint/2010/main" val="824259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39883D-6D0B-324D-8942-93B080CC1FD1}" type="slidenum">
              <a:rPr lang="en-US" smtClean="0"/>
              <a:pPr>
                <a:defRPr/>
              </a:pPr>
              <a:t>22</a:t>
            </a:fld>
            <a:endParaRPr lang="en-US"/>
          </a:p>
        </p:txBody>
      </p:sp>
    </p:spTree>
    <p:extLst>
      <p:ext uri="{BB962C8B-B14F-4D97-AF65-F5344CB8AC3E}">
        <p14:creationId xmlns:p14="http://schemas.microsoft.com/office/powerpoint/2010/main" val="1270058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solidFill>
                  <a:prstClr val="black">
                    <a:tint val="75000"/>
                  </a:prstClr>
                </a:solidFill>
              </a:rPr>
              <a:pPr/>
              <a:t>3/12/18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solidFill>
                  <a:prstClr val="black">
                    <a:tint val="75000"/>
                  </a:prstClr>
                </a:solidFill>
              </a:rPr>
              <a:pPr/>
              <a:t>3/12/18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solidFill>
                  <a:prstClr val="black">
                    <a:tint val="75000"/>
                  </a:prstClr>
                </a:solidFill>
              </a:rPr>
              <a:pPr/>
              <a:t>3/12/18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BF73A2C-5F0F-3D44-B91C-536AC49F26C9}" type="datetimeFigureOut">
              <a:rPr lang="en-US" smtClean="0">
                <a:solidFill>
                  <a:prstClr val="black">
                    <a:tint val="75000"/>
                  </a:prstClr>
                </a:solidFill>
                <a:latin typeface="Calibri"/>
                <a:ea typeface=""/>
                <a:cs typeface=""/>
              </a:rPr>
              <a:pPr eaLnBrk="1" fontAlgn="auto" hangingPunct="1">
                <a:spcBef>
                  <a:spcPts val="0"/>
                </a:spcBef>
                <a:spcAft>
                  <a:spcPts val="0"/>
                </a:spcAft>
              </a:pPr>
              <a:t>3/12/18</a:t>
            </a:fld>
            <a:endParaRPr lang="en-US">
              <a:solidFill>
                <a:prstClr val="black">
                  <a:tint val="75000"/>
                </a:prstClr>
              </a:solidFill>
              <a:latin typeface="Calibri"/>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ED2FF28-CA7D-7C43-9A20-D5417BC9563B}" type="slidenum">
              <a:rPr lang="en-US" smtClean="0">
                <a:solidFill>
                  <a:prstClr val="black">
                    <a:tint val="75000"/>
                  </a:prstClr>
                </a:solidFill>
                <a:latin typeface="Calibri"/>
                <a:ea typeface=""/>
                <a:cs typeface=""/>
              </a:rPr>
              <a:pPr eaLnBrk="1" fontAlgn="auto" hangingPunct="1">
                <a:spcBef>
                  <a:spcPts val="0"/>
                </a:spcBef>
                <a:spcAft>
                  <a:spcPts val="0"/>
                </a:spcAft>
              </a:pPr>
              <a:t>‹#›</a:t>
            </a:fld>
            <a:endParaRPr lang="en-US">
              <a:solidFill>
                <a:prstClr val="black">
                  <a:tint val="75000"/>
                </a:prstClr>
              </a:solidFill>
              <a:latin typeface="Calibri"/>
              <a:ea typeface=""/>
              <a:cs typeface=""/>
            </a:endParaRPr>
          </a:p>
        </p:txBody>
      </p:sp>
    </p:spTree>
    <p:extLst>
      <p:ext uri="{BB962C8B-B14F-4D97-AF65-F5344CB8AC3E}">
        <p14:creationId xmlns:p14="http://schemas.microsoft.com/office/powerpoint/2010/main" val="382330984"/>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emf"/><Relationship Id="rId5" Type="http://schemas.openxmlformats.org/officeDocument/2006/relationships/image" Target="../media/image3.jpg"/><Relationship Id="rId6" Type="http://schemas.openxmlformats.org/officeDocument/2006/relationships/image" Target="../media/image4.png"/><Relationship Id="rId7" Type="http://schemas.openxmlformats.org/officeDocument/2006/relationships/image" Target="../media/image5.jpg"/><Relationship Id="rId8" Type="http://schemas.openxmlformats.org/officeDocument/2006/relationships/image" Target="../media/image6.png"/><Relationship Id="rId9" Type="http://schemas.openxmlformats.org/officeDocument/2006/relationships/image" Target="../media/image7.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5.jpg"/><Relationship Id="rId10"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5.jp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3.jpg"/><Relationship Id="rId6" Type="http://schemas.openxmlformats.org/officeDocument/2006/relationships/image" Target="../media/image52.png"/><Relationship Id="rId7" Type="http://schemas.openxmlformats.org/officeDocument/2006/relationships/image" Target="../media/image5.jp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image" Target="../media/image54.gif"/><Relationship Id="rId5" Type="http://schemas.openxmlformats.org/officeDocument/2006/relationships/image" Target="../media/image55.gif"/><Relationship Id="rId6" Type="http://schemas.openxmlformats.org/officeDocument/2006/relationships/image" Target="../media/image56.gif"/><Relationship Id="rId7" Type="http://schemas.openxmlformats.org/officeDocument/2006/relationships/image" Target="../media/image5.jp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7.gif"/><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tiff"/><Relationship Id="rId5" Type="http://schemas.openxmlformats.org/officeDocument/2006/relationships/image" Target="../media/image57.gif"/><Relationship Id="rId6" Type="http://schemas.openxmlformats.org/officeDocument/2006/relationships/image" Target="../media/image5.jp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21.png"/><Relationship Id="rId5" Type="http://schemas.openxmlformats.org/officeDocument/2006/relationships/image" Target="../media/image5.jp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3.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5.jpg"/><Relationship Id="rId13" Type="http://schemas.openxmlformats.org/officeDocument/2006/relationships/image" Target="../media/image6.png"/><Relationship Id="rId14" Type="http://schemas.openxmlformats.org/officeDocument/2006/relationships/image" Target="../media/image21.png"/><Relationship Id="rId1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25.tiff"/><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5.jp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7625"/>
            <a:ext cx="9144000" cy="629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14338" name="Picture 2" descr="mab_vue7c"/>
          <p:cNvPicPr>
            <a:picLocks noChangeAspect="1" noChangeArrowheads="1"/>
          </p:cNvPicPr>
          <p:nvPr/>
        </p:nvPicPr>
        <p:blipFill>
          <a:blip r:embed="rId3">
            <a:extLst>
              <a:ext uri="{28A0092B-C50C-407E-A947-70E740481C1C}">
                <a14:useLocalDpi xmlns:a14="http://schemas.microsoft.com/office/drawing/2010/main" val="0"/>
              </a:ext>
            </a:extLst>
          </a:blip>
          <a:srcRect l="9773" t="6015" b="3760"/>
          <a:stretch>
            <a:fillRect/>
          </a:stretch>
        </p:blipFill>
        <p:spPr bwMode="auto">
          <a:xfrm>
            <a:off x="685800" y="-22225"/>
            <a:ext cx="8401737" cy="6266136"/>
          </a:xfrm>
          <a:prstGeom prst="rect">
            <a:avLst/>
          </a:prstGeom>
          <a:solidFill>
            <a:srgbClr val="D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339" name="Text Box 7"/>
          <p:cNvSpPr txBox="1">
            <a:spLocks noChangeArrowheads="1"/>
          </p:cNvSpPr>
          <p:nvPr/>
        </p:nvSpPr>
        <p:spPr bwMode="auto">
          <a:xfrm>
            <a:off x="7191673" y="0"/>
            <a:ext cx="96807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14340" name="Text Box 8"/>
          <p:cNvSpPr txBox="1">
            <a:spLocks noChangeArrowheads="1"/>
          </p:cNvSpPr>
          <p:nvPr/>
        </p:nvSpPr>
        <p:spPr bwMode="auto">
          <a:xfrm>
            <a:off x="1301852" y="5299075"/>
            <a:ext cx="10951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14351" name="Text Box 9"/>
          <p:cNvSpPr txBox="1">
            <a:spLocks noChangeArrowheads="1"/>
          </p:cNvSpPr>
          <p:nvPr/>
        </p:nvSpPr>
        <p:spPr bwMode="auto">
          <a:xfrm>
            <a:off x="2082800" y="-63500"/>
            <a:ext cx="3429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rgbClr val="FFFFFF"/>
                </a:solidFill>
                <a:latin typeface="Calibri" charset="0"/>
              </a:rPr>
              <a:t>78 Million People (1/4 of U.S.)</a:t>
            </a:r>
          </a:p>
          <a:p>
            <a:r>
              <a:rPr lang="en-US" sz="2000" b="1" dirty="0">
                <a:solidFill>
                  <a:srgbClr val="FFFFFF"/>
                </a:solidFill>
                <a:latin typeface="Calibri" charset="0"/>
              </a:rPr>
              <a:t>1000 km Cape to Cape</a:t>
            </a:r>
          </a:p>
        </p:txBody>
      </p:sp>
      <p:sp>
        <p:nvSpPr>
          <p:cNvPr id="19" name="TextBox 18"/>
          <p:cNvSpPr txBox="1"/>
          <p:nvPr/>
        </p:nvSpPr>
        <p:spPr>
          <a:xfrm>
            <a:off x="0" y="0"/>
            <a:ext cx="2405063" cy="3046413"/>
          </a:xfrm>
          <a:prstGeom prst="rect">
            <a:avLst/>
          </a:prstGeom>
          <a:noFill/>
        </p:spPr>
        <p:txBody>
          <a:bodyPr>
            <a:spAutoFit/>
          </a:bodyPr>
          <a:lstStyle/>
          <a:p>
            <a:pPr fontAlgn="auto">
              <a:spcBef>
                <a:spcPts val="0"/>
              </a:spcBef>
              <a:spcAft>
                <a:spcPts val="0"/>
              </a:spcAft>
              <a:defRPr/>
            </a:pPr>
            <a:r>
              <a:rPr lang="en-US" b="1" cap="small" dirty="0">
                <a:solidFill>
                  <a:srgbClr val="FF0000"/>
                </a:solidFill>
                <a:latin typeface="Arial"/>
                <a:ea typeface="ＭＳ Ｐゴシック"/>
              </a:rPr>
              <a:t>M</a:t>
            </a:r>
            <a:r>
              <a:rPr lang="en-US" cap="small" dirty="0">
                <a:solidFill>
                  <a:srgbClr val="FFFF00"/>
                </a:solidFill>
                <a:latin typeface="Arial"/>
                <a:ea typeface="ＭＳ Ｐゴシック"/>
              </a:rPr>
              <a:t>iddle </a:t>
            </a:r>
            <a:r>
              <a:rPr lang="en-US" b="1" cap="small" dirty="0">
                <a:solidFill>
                  <a:srgbClr val="FF0000"/>
                </a:solidFill>
                <a:latin typeface="Arial"/>
                <a:ea typeface="ＭＳ Ｐゴシック"/>
              </a:rPr>
              <a:t>A</a:t>
            </a:r>
            <a:r>
              <a:rPr lang="en-US" cap="small" dirty="0">
                <a:solidFill>
                  <a:srgbClr val="FFFF00"/>
                </a:solidFill>
                <a:latin typeface="Arial"/>
                <a:ea typeface="ＭＳ Ｐゴシック"/>
              </a:rPr>
              <a:t>tlantic</a:t>
            </a:r>
          </a:p>
          <a:p>
            <a:pPr fontAlgn="auto">
              <a:spcBef>
                <a:spcPts val="0"/>
              </a:spcBef>
              <a:spcAft>
                <a:spcPts val="0"/>
              </a:spcAft>
              <a:defRPr/>
            </a:pPr>
            <a:r>
              <a:rPr lang="en-US" b="1" cap="small" dirty="0">
                <a:solidFill>
                  <a:srgbClr val="FF0000"/>
                </a:solidFill>
                <a:latin typeface="Arial"/>
                <a:ea typeface="ＭＳ Ｐゴシック"/>
              </a:rPr>
              <a:t>R</a:t>
            </a:r>
            <a:r>
              <a:rPr lang="en-US" cap="small" dirty="0">
                <a:solidFill>
                  <a:srgbClr val="FFFF00"/>
                </a:solidFill>
                <a:latin typeface="Arial"/>
                <a:ea typeface="ＭＳ Ｐゴシック"/>
              </a:rPr>
              <a:t>egional </a:t>
            </a:r>
            <a:r>
              <a:rPr lang="en-US" b="1" cap="small" dirty="0">
                <a:solidFill>
                  <a:srgbClr val="FF0000"/>
                </a:solidFill>
                <a:latin typeface="Arial"/>
                <a:ea typeface="ＭＳ Ｐゴシック"/>
              </a:rPr>
              <a:t>A</a:t>
            </a:r>
            <a:r>
              <a:rPr lang="en-US" cap="small" dirty="0">
                <a:solidFill>
                  <a:srgbClr val="FFFF00"/>
                </a:solidFill>
                <a:latin typeface="Arial"/>
                <a:ea typeface="ＭＳ Ｐゴシック"/>
              </a:rPr>
              <a:t>ssociation </a:t>
            </a:r>
          </a:p>
          <a:p>
            <a:pPr fontAlgn="auto">
              <a:spcBef>
                <a:spcPts val="0"/>
              </a:spcBef>
              <a:spcAft>
                <a:spcPts val="0"/>
              </a:spcAft>
              <a:defRPr/>
            </a:pPr>
            <a:r>
              <a:rPr lang="en-US" b="1" cap="small" dirty="0">
                <a:solidFill>
                  <a:srgbClr val="FF0000"/>
                </a:solidFill>
                <a:latin typeface="Arial"/>
                <a:ea typeface="ＭＳ Ｐゴシック"/>
              </a:rPr>
              <a:t>C</a:t>
            </a:r>
            <a:r>
              <a:rPr lang="en-US" cap="small" dirty="0">
                <a:solidFill>
                  <a:srgbClr val="FFFF00"/>
                </a:solidFill>
                <a:latin typeface="Arial"/>
                <a:ea typeface="ＭＳ Ｐゴシック"/>
              </a:rPr>
              <a:t>oastal </a:t>
            </a:r>
          </a:p>
          <a:p>
            <a:pPr fontAlgn="auto">
              <a:spcBef>
                <a:spcPts val="0"/>
              </a:spcBef>
              <a:spcAft>
                <a:spcPts val="0"/>
              </a:spcAft>
              <a:defRPr/>
            </a:pPr>
            <a:r>
              <a:rPr lang="en-US" b="1" cap="small" dirty="0">
                <a:solidFill>
                  <a:srgbClr val="FF0000"/>
                </a:solidFill>
                <a:latin typeface="Arial"/>
                <a:ea typeface="ＭＳ Ｐゴシック"/>
              </a:rPr>
              <a:t>O</a:t>
            </a:r>
            <a:r>
              <a:rPr lang="en-US" cap="small" dirty="0">
                <a:solidFill>
                  <a:srgbClr val="FFFF00"/>
                </a:solidFill>
                <a:latin typeface="Arial"/>
                <a:ea typeface="ＭＳ Ｐゴシック"/>
              </a:rPr>
              <a:t>cean </a:t>
            </a:r>
            <a:r>
              <a:rPr lang="en-US" b="1" cap="small" dirty="0">
                <a:solidFill>
                  <a:srgbClr val="FF0000"/>
                </a:solidFill>
                <a:latin typeface="Arial"/>
                <a:ea typeface="ＭＳ Ｐゴシック"/>
              </a:rPr>
              <a:t>O</a:t>
            </a:r>
            <a:r>
              <a:rPr lang="en-US" cap="small" dirty="0">
                <a:solidFill>
                  <a:srgbClr val="FFFF00"/>
                </a:solidFill>
                <a:latin typeface="Arial"/>
                <a:ea typeface="ＭＳ Ｐゴシック"/>
              </a:rPr>
              <a:t>bserving </a:t>
            </a:r>
            <a:r>
              <a:rPr lang="en-US" b="1" cap="small" dirty="0">
                <a:solidFill>
                  <a:srgbClr val="FF0000"/>
                </a:solidFill>
                <a:latin typeface="Arial"/>
                <a:ea typeface="ＭＳ Ｐゴシック"/>
              </a:rPr>
              <a:t>S</a:t>
            </a:r>
            <a:r>
              <a:rPr lang="en-US" cap="small" dirty="0">
                <a:solidFill>
                  <a:srgbClr val="FFFF00"/>
                </a:solidFill>
                <a:latin typeface="Arial"/>
                <a:ea typeface="ＭＳ Ｐゴシック"/>
              </a:rPr>
              <a:t>ystem</a:t>
            </a: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4373" name="Right Arrow 12"/>
          <p:cNvSpPr>
            <a:spLocks noChangeArrowheads="1"/>
          </p:cNvSpPr>
          <p:nvPr/>
        </p:nvSpPr>
        <p:spPr bwMode="auto">
          <a:xfrm rot="-3248988">
            <a:off x="2235200" y="2687638"/>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4374" name="Right Arrow 53"/>
          <p:cNvSpPr>
            <a:spLocks noChangeArrowheads="1"/>
          </p:cNvSpPr>
          <p:nvPr/>
        </p:nvSpPr>
        <p:spPr bwMode="auto">
          <a:xfrm rot="-8200802">
            <a:off x="4081463" y="2159000"/>
            <a:ext cx="1357312" cy="439738"/>
          </a:xfrm>
          <a:prstGeom prst="rightArrow">
            <a:avLst>
              <a:gd name="adj1" fmla="val 41546"/>
              <a:gd name="adj2" fmla="val 50101"/>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4375" name="TextBox 14"/>
          <p:cNvSpPr txBox="1">
            <a:spLocks noChangeArrowheads="1"/>
          </p:cNvSpPr>
          <p:nvPr/>
        </p:nvSpPr>
        <p:spPr bwMode="auto">
          <a:xfrm rot="-3305857">
            <a:off x="2529803" y="2841964"/>
            <a:ext cx="171927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FF"/>
                </a:solidFill>
              </a:rPr>
              <a:t>Irene + 10</a:t>
            </a:r>
          </a:p>
        </p:txBody>
      </p:sp>
      <p:sp>
        <p:nvSpPr>
          <p:cNvPr id="14376" name="TextBox 54"/>
          <p:cNvSpPr txBox="1">
            <a:spLocks noChangeArrowheads="1"/>
          </p:cNvSpPr>
          <p:nvPr/>
        </p:nvSpPr>
        <p:spPr bwMode="auto">
          <a:xfrm rot="2539117">
            <a:off x="4056063" y="2519363"/>
            <a:ext cx="11366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Sandy</a:t>
            </a:r>
          </a:p>
        </p:txBody>
      </p:sp>
      <p:cxnSp>
        <p:nvCxnSpPr>
          <p:cNvPr id="54" name="Straight Connector 53"/>
          <p:cNvCxnSpPr>
            <a:cxnSpLocks noChangeShapeType="1"/>
          </p:cNvCxnSpPr>
          <p:nvPr/>
        </p:nvCxnSpPr>
        <p:spPr bwMode="auto">
          <a:xfrm rot="5400000">
            <a:off x="-831850" y="2400300"/>
            <a:ext cx="4800600" cy="19050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5" name="Straight Connector 54"/>
          <p:cNvCxnSpPr>
            <a:cxnSpLocks noChangeShapeType="1"/>
          </p:cNvCxnSpPr>
          <p:nvPr/>
        </p:nvCxnSpPr>
        <p:spPr bwMode="auto">
          <a:xfrm flipV="1">
            <a:off x="2514600" y="127001"/>
            <a:ext cx="4552950" cy="838199"/>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56" name="TextBox 41"/>
          <p:cNvSpPr txBox="1">
            <a:spLocks noChangeArrowheads="1"/>
          </p:cNvSpPr>
          <p:nvPr/>
        </p:nvSpPr>
        <p:spPr bwMode="auto">
          <a:xfrm>
            <a:off x="5391614" y="1447800"/>
            <a:ext cx="3649012"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smtClean="0">
                <a:solidFill>
                  <a:prstClr val="white"/>
                </a:solidFill>
              </a:rPr>
              <a:t>Forecasting Stratified </a:t>
            </a:r>
            <a:endParaRPr lang="en-US" sz="2800" b="1" dirty="0">
              <a:solidFill>
                <a:prstClr val="white"/>
              </a:solidFill>
            </a:endParaRPr>
          </a:p>
          <a:p>
            <a:pPr algn="ctr" eaLnBrk="1" hangingPunct="1"/>
            <a:r>
              <a:rPr lang="en-US" sz="2800" b="1" dirty="0">
                <a:solidFill>
                  <a:prstClr val="white"/>
                </a:solidFill>
              </a:rPr>
              <a:t>Coastal Ocean Response and </a:t>
            </a:r>
            <a:r>
              <a:rPr lang="en-US" sz="2800" b="1" dirty="0" smtClean="0">
                <a:solidFill>
                  <a:prstClr val="white"/>
                </a:solidFill>
              </a:rPr>
              <a:t>Feedback </a:t>
            </a:r>
            <a:r>
              <a:rPr lang="en-US" sz="2800" b="1" dirty="0">
                <a:solidFill>
                  <a:prstClr val="white"/>
                </a:solidFill>
              </a:rPr>
              <a:t>on Hurricane Intensity</a:t>
            </a:r>
          </a:p>
        </p:txBody>
      </p:sp>
      <p:sp>
        <p:nvSpPr>
          <p:cNvPr id="59" name="Right Arrow 12"/>
          <p:cNvSpPr>
            <a:spLocks noChangeArrowheads="1"/>
          </p:cNvSpPr>
          <p:nvPr/>
        </p:nvSpPr>
        <p:spPr bwMode="auto">
          <a:xfrm rot="18351012">
            <a:off x="3266762" y="3853145"/>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800">
              <a:solidFill>
                <a:prstClr val="black"/>
              </a:solidFill>
              <a:ea typeface="ＭＳ Ｐゴシック" charset="-128"/>
              <a:cs typeface="ＭＳ Ｐゴシック" charset="-128"/>
            </a:endParaRPr>
          </a:p>
        </p:txBody>
      </p:sp>
      <p:sp>
        <p:nvSpPr>
          <p:cNvPr id="60" name="TextBox 14"/>
          <p:cNvSpPr txBox="1">
            <a:spLocks noChangeArrowheads="1"/>
          </p:cNvSpPr>
          <p:nvPr/>
        </p:nvSpPr>
        <p:spPr bwMode="auto">
          <a:xfrm rot="18294143">
            <a:off x="3759015" y="3908671"/>
            <a:ext cx="13749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prstClr val="white"/>
                </a:solidFill>
              </a:rPr>
              <a:t>Jose</a:t>
            </a:r>
          </a:p>
        </p:txBody>
      </p:sp>
      <p:sp>
        <p:nvSpPr>
          <p:cNvPr id="61" name="TextBox 60"/>
          <p:cNvSpPr txBox="1"/>
          <p:nvPr/>
        </p:nvSpPr>
        <p:spPr>
          <a:xfrm>
            <a:off x="5393828" y="4114800"/>
            <a:ext cx="3679382" cy="2154436"/>
          </a:xfrm>
          <a:prstGeom prst="rect">
            <a:avLst/>
          </a:prstGeom>
          <a:noFill/>
        </p:spPr>
        <p:txBody>
          <a:bodyPr wrap="square" rtlCol="0">
            <a:spAutoFit/>
          </a:bodyPr>
          <a:lstStyle/>
          <a:p>
            <a:pPr algn="ctr" eaLnBrk="1" hangingPunct="1"/>
            <a:r>
              <a:rPr lang="en-US" sz="1800" dirty="0" smtClean="0">
                <a:solidFill>
                  <a:srgbClr val="FFFFFF"/>
                </a:solidFill>
                <a:ea typeface="ＭＳ Ｐゴシック" charset="-128"/>
                <a:cs typeface="ＭＳ Ｐゴシック" charset="-128"/>
              </a:rPr>
              <a:t>Scott </a:t>
            </a:r>
            <a:r>
              <a:rPr lang="en-US" sz="1800" dirty="0">
                <a:solidFill>
                  <a:srgbClr val="FFFFFF"/>
                </a:solidFill>
                <a:ea typeface="ＭＳ Ｐゴシック" charset="-128"/>
                <a:cs typeface="ＭＳ Ｐゴシック" charset="-128"/>
              </a:rPr>
              <a:t>Glenn, </a:t>
            </a:r>
            <a:r>
              <a:rPr lang="en-US" sz="1800" dirty="0" smtClean="0">
                <a:solidFill>
                  <a:srgbClr val="FFFFFF"/>
                </a:solidFill>
                <a:ea typeface="ＭＳ Ｐゴシック" charset="-128"/>
                <a:cs typeface="ＭＳ Ｐゴシック" charset="-128"/>
              </a:rPr>
              <a:t>Travis Miles,</a:t>
            </a:r>
            <a:endParaRPr lang="en-US" sz="1800" dirty="0">
              <a:solidFill>
                <a:srgbClr val="FFFFFF"/>
              </a:solidFill>
              <a:ea typeface="ＭＳ Ｐゴシック" charset="-128"/>
              <a:cs typeface="ＭＳ Ｐゴシック" charset="-128"/>
            </a:endParaRPr>
          </a:p>
          <a:p>
            <a:pPr algn="ctr" eaLnBrk="1" hangingPunct="1"/>
            <a:r>
              <a:rPr lang="en-US" sz="1800" dirty="0">
                <a:solidFill>
                  <a:srgbClr val="FFFFFF"/>
                </a:solidFill>
                <a:ea typeface="ＭＳ Ｐゴシック" charset="-128"/>
                <a:cs typeface="ＭＳ Ｐゴシック" charset="-128"/>
              </a:rPr>
              <a:t>Joe Brodie, Cliff Watkins, </a:t>
            </a:r>
          </a:p>
          <a:p>
            <a:pPr algn="ctr" eaLnBrk="1" hangingPunct="1"/>
            <a:r>
              <a:rPr lang="en-US" sz="1800" dirty="0">
                <a:solidFill>
                  <a:srgbClr val="FFFFFF"/>
                </a:solidFill>
                <a:ea typeface="ＭＳ Ｐゴシック" charset="-128"/>
                <a:cs typeface="ＭＳ Ｐゴシック" charset="-128"/>
              </a:rPr>
              <a:t>Greg Seroka, Hugh </a:t>
            </a:r>
            <a:r>
              <a:rPr lang="en-US" sz="1800" dirty="0" err="1">
                <a:solidFill>
                  <a:srgbClr val="FFFFFF"/>
                </a:solidFill>
                <a:ea typeface="ＭＳ Ｐゴシック" charset="-128"/>
                <a:cs typeface="ＭＳ Ｐゴシック" charset="-128"/>
              </a:rPr>
              <a:t>Roarty</a:t>
            </a:r>
            <a:r>
              <a:rPr lang="en-US" sz="1800" dirty="0">
                <a:solidFill>
                  <a:srgbClr val="FFFFFF"/>
                </a:solidFill>
                <a:ea typeface="ＭＳ Ｐゴシック" charset="-128"/>
                <a:cs typeface="ＭＳ Ｐゴシック" charset="-128"/>
              </a:rPr>
              <a:t>, </a:t>
            </a:r>
          </a:p>
          <a:p>
            <a:pPr algn="ctr" eaLnBrk="1" hangingPunct="1"/>
            <a:r>
              <a:rPr lang="en-US" sz="1800" dirty="0">
                <a:solidFill>
                  <a:srgbClr val="FFFFFF"/>
                </a:solidFill>
                <a:ea typeface="ＭＳ Ｐゴシック" charset="-128"/>
                <a:cs typeface="ＭＳ Ｐゴシック" charset="-128"/>
              </a:rPr>
              <a:t>Oscar Schofield, Josh </a:t>
            </a:r>
            <a:r>
              <a:rPr lang="en-US" sz="1800" dirty="0" err="1">
                <a:solidFill>
                  <a:srgbClr val="FFFFFF"/>
                </a:solidFill>
                <a:ea typeface="ＭＳ Ｐゴシック" charset="-128"/>
                <a:cs typeface="ＭＳ Ｐゴシック" charset="-128"/>
              </a:rPr>
              <a:t>Kohut</a:t>
            </a:r>
            <a:r>
              <a:rPr lang="en-US" sz="1800" dirty="0">
                <a:solidFill>
                  <a:srgbClr val="FFFFFF"/>
                </a:solidFill>
                <a:ea typeface="ＭＳ Ｐゴシック" charset="-128"/>
                <a:cs typeface="ＭＳ Ｐゴシック" charset="-128"/>
              </a:rPr>
              <a:t> (Rutgers)</a:t>
            </a:r>
          </a:p>
          <a:p>
            <a:pPr algn="ctr" eaLnBrk="1" hangingPunct="1"/>
            <a:endParaRPr lang="en-US" sz="800" dirty="0">
              <a:solidFill>
                <a:srgbClr val="FFFFFF"/>
              </a:solidFill>
              <a:ea typeface="ＭＳ Ｐゴシック" charset="-128"/>
              <a:cs typeface="ＭＳ Ｐゴシック" charset="-128"/>
            </a:endParaRPr>
          </a:p>
          <a:p>
            <a:pPr algn="ctr" eaLnBrk="1" hangingPunct="1"/>
            <a:r>
              <a:rPr lang="en-US" sz="1800" dirty="0">
                <a:solidFill>
                  <a:srgbClr val="FFFFFF"/>
                </a:solidFill>
                <a:ea typeface="ＭＳ Ｐゴシック" charset="-128"/>
                <a:cs typeface="ＭＳ Ｐゴシック" charset="-128"/>
              </a:rPr>
              <a:t>Pat Hogan, Greg Jacobs, </a:t>
            </a:r>
          </a:p>
          <a:p>
            <a:pPr algn="ctr" eaLnBrk="1" hangingPunct="1"/>
            <a:r>
              <a:rPr lang="en-US" sz="1800" dirty="0">
                <a:solidFill>
                  <a:srgbClr val="FFFFFF"/>
                </a:solidFill>
                <a:ea typeface="ＭＳ Ｐゴシック" charset="-128"/>
                <a:cs typeface="ＭＳ Ｐゴシック" charset="-128"/>
              </a:rPr>
              <a:t>Dick </a:t>
            </a:r>
            <a:r>
              <a:rPr lang="en-US" sz="1800" dirty="0" err="1">
                <a:solidFill>
                  <a:srgbClr val="FFFFFF"/>
                </a:solidFill>
                <a:ea typeface="ＭＳ Ｐゴシック" charset="-128"/>
                <a:cs typeface="ＭＳ Ｐゴシック" charset="-128"/>
              </a:rPr>
              <a:t>Crout</a:t>
            </a:r>
            <a:r>
              <a:rPr lang="en-US" sz="1800" dirty="0">
                <a:solidFill>
                  <a:srgbClr val="FFFFFF"/>
                </a:solidFill>
                <a:ea typeface="ＭＳ Ｐゴシック" charset="-128"/>
                <a:cs typeface="ＭＳ Ｐゴシック" charset="-128"/>
              </a:rPr>
              <a:t> (NRL)</a:t>
            </a:r>
          </a:p>
        </p:txBody>
      </p:sp>
      <p:pic>
        <p:nvPicPr>
          <p:cNvPr id="2" name="Picture 1" descr="RU_LOGOTYPE_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751" y="1124224"/>
            <a:ext cx="946150" cy="254570"/>
          </a:xfrm>
          <a:prstGeom prst="rect">
            <a:avLst/>
          </a:prstGeom>
        </p:spPr>
      </p:pic>
      <p:pic>
        <p:nvPicPr>
          <p:cNvPr id="25" name="Picture 24" descr="Cinar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5596309"/>
            <a:ext cx="1129460" cy="575891"/>
          </a:xfrm>
          <a:prstGeom prst="rect">
            <a:avLst/>
          </a:prstGeom>
        </p:spPr>
      </p:pic>
      <p:pic>
        <p:nvPicPr>
          <p:cNvPr id="26" name="Picture 25" descr="Screen Shot 2016-02-25 at 9.57.48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0318" y="5376497"/>
            <a:ext cx="1128542" cy="219811"/>
          </a:xfrm>
          <a:prstGeom prst="rect">
            <a:avLst/>
          </a:prstGeom>
        </p:spPr>
      </p:pic>
      <p:grpSp>
        <p:nvGrpSpPr>
          <p:cNvPr id="30" name="Group 29"/>
          <p:cNvGrpSpPr/>
          <p:nvPr/>
        </p:nvGrpSpPr>
        <p:grpSpPr>
          <a:xfrm>
            <a:off x="-11615" y="6234591"/>
            <a:ext cx="9155615" cy="628440"/>
            <a:chOff x="-11615" y="6234591"/>
            <a:chExt cx="9155615" cy="628440"/>
          </a:xfrm>
        </p:grpSpPr>
        <p:sp>
          <p:nvSpPr>
            <p:cNvPr id="31" name="Rectangle 3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34" name="Picture 33"/>
            <p:cNvPicPr>
              <a:picLocks noChangeAspect="1"/>
            </p:cNvPicPr>
            <p:nvPr/>
          </p:nvPicPr>
          <p:blipFill rotWithShape="1">
            <a:blip r:embed="rId8">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29" name="Picture 28"/>
          <p:cNvPicPr>
            <a:picLocks noChangeAspect="1"/>
          </p:cNvPicPr>
          <p:nvPr/>
        </p:nvPicPr>
        <p:blipFill>
          <a:blip r:embed="rId9"/>
          <a:stretch>
            <a:fillRect/>
          </a:stretch>
        </p:blipFill>
        <p:spPr>
          <a:xfrm>
            <a:off x="4105944" y="5371897"/>
            <a:ext cx="1260745" cy="790068"/>
          </a:xfrm>
          <a:prstGeom prst="rect">
            <a:avLst/>
          </a:prstGeom>
        </p:spPr>
      </p:pic>
    </p:spTree>
    <p:extLst>
      <p:ext uri="{BB962C8B-B14F-4D97-AF65-F5344CB8AC3E}">
        <p14:creationId xmlns:p14="http://schemas.microsoft.com/office/powerpoint/2010/main" val="957334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74"/>
                                        </p:tgtEl>
                                        <p:attrNameLst>
                                          <p:attrName>style.visibility</p:attrName>
                                        </p:attrNameLst>
                                      </p:cBhvr>
                                      <p:to>
                                        <p:strVal val="visible"/>
                                      </p:to>
                                    </p:set>
                                    <p:anim calcmode="lin" valueType="num">
                                      <p:cBhvr additive="base">
                                        <p:cTn id="7" dur="500" fill="hold"/>
                                        <p:tgtEl>
                                          <p:spTgt spid="14374"/>
                                        </p:tgtEl>
                                        <p:attrNameLst>
                                          <p:attrName>ppt_x</p:attrName>
                                        </p:attrNameLst>
                                      </p:cBhvr>
                                      <p:tavLst>
                                        <p:tav tm="0">
                                          <p:val>
                                            <p:strVal val="#ppt_x"/>
                                          </p:val>
                                        </p:tav>
                                        <p:tav tm="100000">
                                          <p:val>
                                            <p:strVal val="#ppt_x"/>
                                          </p:val>
                                        </p:tav>
                                      </p:tavLst>
                                    </p:anim>
                                    <p:anim calcmode="lin" valueType="num">
                                      <p:cBhvr additive="base">
                                        <p:cTn id="8" dur="500" fill="hold"/>
                                        <p:tgtEl>
                                          <p:spTgt spid="143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76"/>
                                        </p:tgtEl>
                                        <p:attrNameLst>
                                          <p:attrName>style.visibility</p:attrName>
                                        </p:attrNameLst>
                                      </p:cBhvr>
                                      <p:to>
                                        <p:strVal val="visible"/>
                                      </p:to>
                                    </p:set>
                                    <p:anim calcmode="lin" valueType="num">
                                      <p:cBhvr additive="base">
                                        <p:cTn id="11" dur="500" fill="hold"/>
                                        <p:tgtEl>
                                          <p:spTgt spid="14376"/>
                                        </p:tgtEl>
                                        <p:attrNameLst>
                                          <p:attrName>ppt_x</p:attrName>
                                        </p:attrNameLst>
                                      </p:cBhvr>
                                      <p:tavLst>
                                        <p:tav tm="0">
                                          <p:val>
                                            <p:strVal val="#ppt_x"/>
                                          </p:val>
                                        </p:tav>
                                        <p:tav tm="100000">
                                          <p:val>
                                            <p:strVal val="#ppt_x"/>
                                          </p:val>
                                        </p:tav>
                                      </p:tavLst>
                                    </p:anim>
                                    <p:anim calcmode="lin" valueType="num">
                                      <p:cBhvr additive="base">
                                        <p:cTn id="12" dur="500" fill="hold"/>
                                        <p:tgtEl>
                                          <p:spTgt spid="143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73"/>
                                        </p:tgtEl>
                                        <p:attrNameLst>
                                          <p:attrName>style.visibility</p:attrName>
                                        </p:attrNameLst>
                                      </p:cBhvr>
                                      <p:to>
                                        <p:strVal val="visible"/>
                                      </p:to>
                                    </p:set>
                                    <p:anim calcmode="lin" valueType="num">
                                      <p:cBhvr additive="base">
                                        <p:cTn id="15" dur="500" fill="hold"/>
                                        <p:tgtEl>
                                          <p:spTgt spid="14373"/>
                                        </p:tgtEl>
                                        <p:attrNameLst>
                                          <p:attrName>ppt_x</p:attrName>
                                        </p:attrNameLst>
                                      </p:cBhvr>
                                      <p:tavLst>
                                        <p:tav tm="0">
                                          <p:val>
                                            <p:strVal val="#ppt_x"/>
                                          </p:val>
                                        </p:tav>
                                        <p:tav tm="100000">
                                          <p:val>
                                            <p:strVal val="#ppt_x"/>
                                          </p:val>
                                        </p:tav>
                                      </p:tavLst>
                                    </p:anim>
                                    <p:anim calcmode="lin" valueType="num">
                                      <p:cBhvr additive="base">
                                        <p:cTn id="16" dur="500" fill="hold"/>
                                        <p:tgtEl>
                                          <p:spTgt spid="143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75"/>
                                        </p:tgtEl>
                                        <p:attrNameLst>
                                          <p:attrName>style.visibility</p:attrName>
                                        </p:attrNameLst>
                                      </p:cBhvr>
                                      <p:to>
                                        <p:strVal val="visible"/>
                                      </p:to>
                                    </p:set>
                                    <p:anim calcmode="lin" valueType="num">
                                      <p:cBhvr additive="base">
                                        <p:cTn id="19" dur="500" fill="hold"/>
                                        <p:tgtEl>
                                          <p:spTgt spid="14375"/>
                                        </p:tgtEl>
                                        <p:attrNameLst>
                                          <p:attrName>ppt_x</p:attrName>
                                        </p:attrNameLst>
                                      </p:cBhvr>
                                      <p:tavLst>
                                        <p:tav tm="0">
                                          <p:val>
                                            <p:strVal val="#ppt_x"/>
                                          </p:val>
                                        </p:tav>
                                        <p:tav tm="100000">
                                          <p:val>
                                            <p:strVal val="#ppt_x"/>
                                          </p:val>
                                        </p:tav>
                                      </p:tavLst>
                                    </p:anim>
                                    <p:anim calcmode="lin" valueType="num">
                                      <p:cBhvr additive="base">
                                        <p:cTn id="20" dur="500" fill="hold"/>
                                        <p:tgtEl>
                                          <p:spTgt spid="1437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3" grpId="0" animBg="1"/>
      <p:bldP spid="14374" grpId="0" animBg="1"/>
      <p:bldP spid="14375" grpId="0"/>
      <p:bldP spid="14376" grpId="0"/>
      <p:bldP spid="59" grpId="0" animBg="1"/>
      <p:bldP spid="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3"/>
          <p:cNvSpPr txBox="1">
            <a:spLocks noChangeArrowheads="1"/>
          </p:cNvSpPr>
          <p:nvPr/>
        </p:nvSpPr>
        <p:spPr bwMode="auto">
          <a:xfrm>
            <a:off x="0" y="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dirty="0" smtClean="0">
                <a:solidFill>
                  <a:srgbClr val="000000"/>
                </a:solidFill>
              </a:rPr>
              <a:t>WRF </a:t>
            </a:r>
            <a:r>
              <a:rPr lang="en-US" altLang="en-US" b="1" dirty="0" smtClean="0">
                <a:solidFill>
                  <a:srgbClr val="000000"/>
                </a:solidFill>
              </a:rPr>
              <a:t>Atmospheric </a:t>
            </a:r>
            <a:r>
              <a:rPr lang="en-US" altLang="en-US" b="1" dirty="0">
                <a:solidFill>
                  <a:srgbClr val="000000"/>
                </a:solidFill>
              </a:rPr>
              <a:t>Forecast Sensitivity </a:t>
            </a:r>
            <a:r>
              <a:rPr lang="en-US" altLang="en-US" b="1" dirty="0" smtClean="0">
                <a:solidFill>
                  <a:srgbClr val="000000"/>
                </a:solidFill>
              </a:rPr>
              <a:t>Study </a:t>
            </a:r>
            <a:r>
              <a:rPr lang="mr-IN" altLang="en-US" b="1" dirty="0" smtClean="0">
                <a:solidFill>
                  <a:srgbClr val="000000"/>
                </a:solidFill>
              </a:rPr>
              <a:t>–</a:t>
            </a:r>
            <a:r>
              <a:rPr lang="en-US" altLang="en-US" b="1" dirty="0" smtClean="0">
                <a:solidFill>
                  <a:srgbClr val="000000"/>
                </a:solidFill>
              </a:rPr>
              <a:t> &gt;130 tests</a:t>
            </a:r>
            <a:endParaRPr lang="en-US" altLang="en-US" b="1" dirty="0">
              <a:solidFill>
                <a:srgbClr val="000000"/>
              </a:solidFill>
            </a:endParaRPr>
          </a:p>
        </p:txBody>
      </p:sp>
      <p:sp>
        <p:nvSpPr>
          <p:cNvPr id="29699" name="TextBox 24"/>
          <p:cNvSpPr txBox="1">
            <a:spLocks noChangeArrowheads="1"/>
          </p:cNvSpPr>
          <p:nvPr/>
        </p:nvSpPr>
        <p:spPr bwMode="auto">
          <a:xfrm>
            <a:off x="2362200" y="787400"/>
            <a:ext cx="20764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0000"/>
                </a:solidFill>
              </a:rPr>
              <a:t>Warm Ocean</a:t>
            </a:r>
          </a:p>
          <a:p>
            <a:r>
              <a:rPr lang="en-US" altLang="en-US">
                <a:solidFill>
                  <a:srgbClr val="FF0000"/>
                </a:solidFill>
              </a:rPr>
              <a:t>Boundary Condition</a:t>
            </a:r>
          </a:p>
        </p:txBody>
      </p:sp>
      <p:sp>
        <p:nvSpPr>
          <p:cNvPr id="30724" name="TextBox 25"/>
          <p:cNvSpPr txBox="1">
            <a:spLocks noChangeArrowheads="1"/>
          </p:cNvSpPr>
          <p:nvPr/>
        </p:nvSpPr>
        <p:spPr bwMode="auto">
          <a:xfrm>
            <a:off x="2514600" y="3530600"/>
            <a:ext cx="18208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00FF"/>
                </a:solidFill>
              </a:rPr>
              <a:t>Cold Ocean</a:t>
            </a:r>
          </a:p>
          <a:p>
            <a:r>
              <a:rPr lang="en-US" altLang="en-US">
                <a:solidFill>
                  <a:srgbClr val="0000FF"/>
                </a:solidFill>
              </a:rPr>
              <a:t>Boundary Condition</a:t>
            </a:r>
          </a:p>
        </p:txBody>
      </p:sp>
      <p:pic>
        <p:nvPicPr>
          <p:cNvPr id="29701" name="Picture 26" descr="composite_20110827T070000_flat_zoomout2_wtrack.png"/>
          <p:cNvPicPr>
            <a:picLocks noChangeAspect="1"/>
          </p:cNvPicPr>
          <p:nvPr/>
        </p:nvPicPr>
        <p:blipFill>
          <a:blip r:embed="rId3" cstate="print">
            <a:extLst>
              <a:ext uri="{28A0092B-C50C-407E-A947-70E740481C1C}">
                <a14:useLocalDpi xmlns:a14="http://schemas.microsoft.com/office/drawing/2010/main" val="0"/>
              </a:ext>
            </a:extLst>
          </a:blip>
          <a:srcRect l="21249" t="3700" r="28563" b="7770"/>
          <a:stretch>
            <a:fillRect/>
          </a:stretch>
        </p:blipFill>
        <p:spPr bwMode="auto">
          <a:xfrm>
            <a:off x="238125" y="577850"/>
            <a:ext cx="2079625" cy="27495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0726" name="Picture 27" descr="composite_20110831T070000_flat_zoomout2_wtrack.png"/>
          <p:cNvPicPr>
            <a:picLocks noChangeAspect="1"/>
          </p:cNvPicPr>
          <p:nvPr/>
        </p:nvPicPr>
        <p:blipFill>
          <a:blip r:embed="rId4" cstate="print">
            <a:extLst>
              <a:ext uri="{28A0092B-C50C-407E-A947-70E740481C1C}">
                <a14:useLocalDpi xmlns:a14="http://schemas.microsoft.com/office/drawing/2010/main" val="0"/>
              </a:ext>
            </a:extLst>
          </a:blip>
          <a:srcRect l="21205" t="3394" r="20743" b="7924"/>
          <a:stretch>
            <a:fillRect/>
          </a:stretch>
        </p:blipFill>
        <p:spPr bwMode="auto">
          <a:xfrm>
            <a:off x="269875" y="3603625"/>
            <a:ext cx="2230438" cy="2554288"/>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ight Arrow 8"/>
          <p:cNvSpPr>
            <a:spLocks noChangeArrowheads="1"/>
          </p:cNvSpPr>
          <p:nvPr/>
        </p:nvSpPr>
        <p:spPr bwMode="auto">
          <a:xfrm>
            <a:off x="3886200" y="2006600"/>
            <a:ext cx="914400" cy="698500"/>
          </a:xfrm>
          <a:prstGeom prst="right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sp>
        <p:nvSpPr>
          <p:cNvPr id="10" name="Right Arrow 9"/>
          <p:cNvSpPr>
            <a:spLocks noChangeArrowheads="1"/>
          </p:cNvSpPr>
          <p:nvPr/>
        </p:nvSpPr>
        <p:spPr bwMode="auto">
          <a:xfrm>
            <a:off x="4267200" y="4064000"/>
            <a:ext cx="1063625" cy="698500"/>
          </a:xfrm>
          <a:prstGeom prst="rightArrow">
            <a:avLst>
              <a:gd name="adj1" fmla="val 50000"/>
              <a:gd name="adj2" fmla="val 50003"/>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pic>
        <p:nvPicPr>
          <p:cNvPr id="29705" name="Picture 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082800"/>
            <a:ext cx="933450" cy="65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6" name="Picture 3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3505200"/>
            <a:ext cx="933450" cy="65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2" name="Picture 3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4673600"/>
            <a:ext cx="846138"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6" name="TextBox 4"/>
          <p:cNvSpPr txBox="1">
            <a:spLocks noChangeArrowheads="1"/>
          </p:cNvSpPr>
          <p:nvPr/>
        </p:nvSpPr>
        <p:spPr bwMode="auto">
          <a:xfrm>
            <a:off x="2743200" y="4826000"/>
            <a:ext cx="17541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u="sng">
                <a:solidFill>
                  <a:srgbClr val="000000"/>
                </a:solidFill>
              </a:rPr>
              <a:t>IMPACT?</a:t>
            </a:r>
          </a:p>
        </p:txBody>
      </p:sp>
      <p:sp>
        <p:nvSpPr>
          <p:cNvPr id="2" name="TextBox 1"/>
          <p:cNvSpPr txBox="1">
            <a:spLocks noChangeArrowheads="1"/>
          </p:cNvSpPr>
          <p:nvPr/>
        </p:nvSpPr>
        <p:spPr bwMode="auto">
          <a:xfrm>
            <a:off x="2743200" y="5283200"/>
            <a:ext cx="2895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&gt;10 knots reduction in peak wind speed</a:t>
            </a:r>
          </a:p>
        </p:txBody>
      </p:sp>
      <p:pic>
        <p:nvPicPr>
          <p:cNvPr id="29710" name="Picture 3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2082800"/>
            <a:ext cx="844550"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figure8_v0_20110828_0900.png"/>
          <p:cNvPicPr>
            <a:picLocks noChangeAspect="1"/>
          </p:cNvPicPr>
          <p:nvPr/>
        </p:nvPicPr>
        <p:blipFill>
          <a:blip r:embed="rId8" cstate="print">
            <a:extLst>
              <a:ext uri="{28A0092B-C50C-407E-A947-70E740481C1C}">
                <a14:useLocalDpi xmlns:a14="http://schemas.microsoft.com/office/drawing/2010/main" val="0"/>
              </a:ext>
            </a:extLst>
          </a:blip>
          <a:srcRect l="30653" t="90202" r="28439"/>
          <a:stretch>
            <a:fillRect/>
          </a:stretch>
        </p:blipFill>
        <p:spPr bwMode="auto">
          <a:xfrm>
            <a:off x="5588000" y="5915025"/>
            <a:ext cx="3556000"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figure8_v0_20110828_0900.png"/>
          <p:cNvPicPr>
            <a:picLocks noChangeAspect="1"/>
          </p:cNvPicPr>
          <p:nvPr/>
        </p:nvPicPr>
        <p:blipFill>
          <a:blip r:embed="rId8" cstate="print">
            <a:extLst>
              <a:ext uri="{28A0092B-C50C-407E-A947-70E740481C1C}">
                <a14:useLocalDpi xmlns:a14="http://schemas.microsoft.com/office/drawing/2010/main" val="0"/>
              </a:ext>
            </a:extLst>
          </a:blip>
          <a:srcRect l="67010" t="13414" r="3770" b="10260"/>
          <a:stretch>
            <a:fillRect/>
          </a:stretch>
        </p:blipFill>
        <p:spPr bwMode="auto">
          <a:xfrm>
            <a:off x="6096000" y="3149600"/>
            <a:ext cx="254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13" name="Picture 5" descr="figure8_v0_20110828_0900.png"/>
          <p:cNvPicPr>
            <a:picLocks noChangeAspect="1"/>
          </p:cNvPicPr>
          <p:nvPr/>
        </p:nvPicPr>
        <p:blipFill>
          <a:blip r:embed="rId8" cstate="print">
            <a:extLst>
              <a:ext uri="{28A0092B-C50C-407E-A947-70E740481C1C}">
                <a14:useLocalDpi xmlns:a14="http://schemas.microsoft.com/office/drawing/2010/main" val="0"/>
              </a:ext>
            </a:extLst>
          </a:blip>
          <a:srcRect l="36108" t="13918" r="35258" b="9756"/>
          <a:stretch>
            <a:fillRect/>
          </a:stretch>
        </p:blipFill>
        <p:spPr bwMode="auto">
          <a:xfrm>
            <a:off x="6172200" y="406400"/>
            <a:ext cx="24892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648200" y="1092200"/>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Cat 1 Hurricane</a:t>
            </a:r>
          </a:p>
        </p:txBody>
      </p:sp>
      <p:sp>
        <p:nvSpPr>
          <p:cNvPr id="20" name="TextBox 19"/>
          <p:cNvSpPr txBox="1">
            <a:spLocks noChangeArrowheads="1"/>
          </p:cNvSpPr>
          <p:nvPr/>
        </p:nvSpPr>
        <p:spPr bwMode="auto">
          <a:xfrm>
            <a:off x="4800600" y="3378200"/>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Tropical Storm</a:t>
            </a:r>
          </a:p>
        </p:txBody>
      </p:sp>
      <p:grpSp>
        <p:nvGrpSpPr>
          <p:cNvPr id="21" name="Group 20">
            <a:extLst>
              <a:ext uri="{FF2B5EF4-FFF2-40B4-BE49-F238E27FC236}">
                <a16:creationId xmlns:a16="http://schemas.microsoft.com/office/drawing/2014/main" xmlns="" id="{51197A5B-6434-CF48-8DF3-215B70289914}"/>
              </a:ext>
            </a:extLst>
          </p:cNvPr>
          <p:cNvGrpSpPr/>
          <p:nvPr/>
        </p:nvGrpSpPr>
        <p:grpSpPr>
          <a:xfrm>
            <a:off x="-11615" y="6234591"/>
            <a:ext cx="9155615" cy="628440"/>
            <a:chOff x="-11615" y="6234591"/>
            <a:chExt cx="9155615" cy="628440"/>
          </a:xfrm>
        </p:grpSpPr>
        <p:sp>
          <p:nvSpPr>
            <p:cNvPr id="22" name="Rectangle 21">
              <a:extLst>
                <a:ext uri="{FF2B5EF4-FFF2-40B4-BE49-F238E27FC236}">
                  <a16:creationId xmlns:a16="http://schemas.microsoft.com/office/drawing/2014/main" xmlns="" id="{47B882D8-8710-E547-9075-AC3B01279628}"/>
                </a:ext>
              </a:extLst>
            </p:cNvPr>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23" name="Picture 22">
              <a:extLst>
                <a:ext uri="{FF2B5EF4-FFF2-40B4-BE49-F238E27FC236}">
                  <a16:creationId xmlns:a16="http://schemas.microsoft.com/office/drawing/2014/main" xmlns="" id="{D23AA2C5-2853-354E-AAC5-B9D2CCC2A2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4" name="Picture 23">
              <a:extLst>
                <a:ext uri="{FF2B5EF4-FFF2-40B4-BE49-F238E27FC236}">
                  <a16:creationId xmlns:a16="http://schemas.microsoft.com/office/drawing/2014/main" xmlns="" id="{F7AEBFB5-1B05-6A49-A655-063A6561554F}"/>
                </a:ext>
              </a:extLst>
            </p:cNvPr>
            <p:cNvPicPr>
              <a:picLocks noChangeAspect="1"/>
            </p:cNvPicPr>
            <p:nvPr/>
          </p:nvPicPr>
          <p:blipFill rotWithShape="1">
            <a:blip r:embed="rId1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5" name="Picture 24">
              <a:extLst>
                <a:ext uri="{FF2B5EF4-FFF2-40B4-BE49-F238E27FC236}">
                  <a16:creationId xmlns:a16="http://schemas.microsoft.com/office/drawing/2014/main" xmlns="" id="{59AFA0A3-2A41-3647-85F3-B8DB94137130}"/>
                </a:ext>
              </a:extLst>
            </p:cNvPr>
            <p:cNvPicPr>
              <a:picLocks noChangeAspect="1"/>
            </p:cNvPicPr>
            <p:nvPr/>
          </p:nvPicPr>
          <p:blipFill rotWithShape="1">
            <a:blip r:embed="rId1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994829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32"/>
                                        </p:tgtEl>
                                        <p:attrNameLst>
                                          <p:attrName>style.visibility</p:attrName>
                                        </p:attrNameLst>
                                      </p:cBhvr>
                                      <p:to>
                                        <p:strVal val="visible"/>
                                      </p:to>
                                    </p:set>
                                    <p:anim calcmode="lin" valueType="num">
                                      <p:cBhvr additive="base">
                                        <p:cTn id="11" dur="500" fill="hold"/>
                                        <p:tgtEl>
                                          <p:spTgt spid="30732"/>
                                        </p:tgtEl>
                                        <p:attrNameLst>
                                          <p:attrName>ppt_x</p:attrName>
                                        </p:attrNameLst>
                                      </p:cBhvr>
                                      <p:tavLst>
                                        <p:tav tm="0">
                                          <p:val>
                                            <p:strVal val="#ppt_x"/>
                                          </p:val>
                                        </p:tav>
                                        <p:tav tm="100000">
                                          <p:val>
                                            <p:strVal val="#ppt_x"/>
                                          </p:val>
                                        </p:tav>
                                      </p:tavLst>
                                    </p:anim>
                                    <p:anim calcmode="lin" valueType="num">
                                      <p:cBhvr additive="base">
                                        <p:cTn id="12" dur="500" fill="hold"/>
                                        <p:tgtEl>
                                          <p:spTgt spid="307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ppt_x"/>
                                          </p:val>
                                        </p:tav>
                                        <p:tav tm="100000">
                                          <p:val>
                                            <p:strVal val="#ppt_x"/>
                                          </p:val>
                                        </p:tav>
                                      </p:tavLst>
                                    </p:anim>
                                    <p:anim calcmode="lin" valueType="num">
                                      <p:cBhvr additive="base">
                                        <p:cTn id="20" dur="500" fill="hold"/>
                                        <p:tgtEl>
                                          <p:spTgt spid="307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26"/>
                                        </p:tgtEl>
                                        <p:attrNameLst>
                                          <p:attrName>style.visibility</p:attrName>
                                        </p:attrNameLst>
                                      </p:cBhvr>
                                      <p:to>
                                        <p:strVal val="visible"/>
                                      </p:to>
                                    </p:set>
                                    <p:anim calcmode="lin" valueType="num">
                                      <p:cBhvr additive="base">
                                        <p:cTn id="23" dur="500" fill="hold"/>
                                        <p:tgtEl>
                                          <p:spTgt spid="30726"/>
                                        </p:tgtEl>
                                        <p:attrNameLst>
                                          <p:attrName>ppt_x</p:attrName>
                                        </p:attrNameLst>
                                      </p:cBhvr>
                                      <p:tavLst>
                                        <p:tav tm="0">
                                          <p:val>
                                            <p:strVal val="#ppt_x"/>
                                          </p:val>
                                        </p:tav>
                                        <p:tav tm="100000">
                                          <p:val>
                                            <p:strVal val="#ppt_x"/>
                                          </p:val>
                                        </p:tav>
                                      </p:tavLst>
                                    </p:anim>
                                    <p:anim calcmode="lin" valueType="num">
                                      <p:cBhvr additive="base">
                                        <p:cTn id="24"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736"/>
                                        </p:tgtEl>
                                        <p:attrNameLst>
                                          <p:attrName>style.visibility</p:attrName>
                                        </p:attrNameLst>
                                      </p:cBhvr>
                                      <p:to>
                                        <p:strVal val="visible"/>
                                      </p:to>
                                    </p:set>
                                    <p:anim calcmode="lin" valueType="num">
                                      <p:cBhvr additive="base">
                                        <p:cTn id="37" dur="500" fill="hold"/>
                                        <p:tgtEl>
                                          <p:spTgt spid="30736"/>
                                        </p:tgtEl>
                                        <p:attrNameLst>
                                          <p:attrName>ppt_x</p:attrName>
                                        </p:attrNameLst>
                                      </p:cBhvr>
                                      <p:tavLst>
                                        <p:tav tm="0">
                                          <p:val>
                                            <p:strVal val="#ppt_x"/>
                                          </p:val>
                                        </p:tav>
                                        <p:tav tm="100000">
                                          <p:val>
                                            <p:strVal val="#ppt_x"/>
                                          </p:val>
                                        </p:tav>
                                      </p:tavLst>
                                    </p:anim>
                                    <p:anim calcmode="lin" valueType="num">
                                      <p:cBhvr additive="base">
                                        <p:cTn id="38" dur="500" fill="hold"/>
                                        <p:tgtEl>
                                          <p:spTgt spid="3073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10" grpId="0" animBg="1"/>
      <p:bldP spid="30736" grpId="0"/>
      <p:bldP spid="2" grpId="0"/>
      <p:bldP spid="3"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Macintosh HD:Users:new_user:Desktop:irene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94338"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 name="Picture 4" descr="Macintosh HD:Users:new_user:Desktop:sandy1029c_clou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0"/>
            <a:ext cx="5486400"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extBox 5"/>
          <p:cNvSpPr txBox="1">
            <a:spLocks noChangeArrowheads="1"/>
          </p:cNvSpPr>
          <p:nvPr/>
        </p:nvSpPr>
        <p:spPr bwMode="auto">
          <a:xfrm>
            <a:off x="5443289" y="0"/>
            <a:ext cx="3537447" cy="2554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srgbClr val="000000"/>
                </a:solidFill>
              </a:rPr>
              <a:t>Hurricane Irene</a:t>
            </a:r>
          </a:p>
          <a:p>
            <a:pPr algn="ctr" defTabSz="457200" fontAlgn="auto">
              <a:spcBef>
                <a:spcPts val="0"/>
              </a:spcBef>
              <a:spcAft>
                <a:spcPts val="0"/>
              </a:spcAft>
            </a:pPr>
            <a:r>
              <a:rPr lang="en-US" dirty="0">
                <a:solidFill>
                  <a:srgbClr val="000000"/>
                </a:solidFill>
              </a:rPr>
              <a:t>August </a:t>
            </a:r>
            <a:r>
              <a:rPr lang="en-US" dirty="0" smtClean="0">
                <a:solidFill>
                  <a:srgbClr val="000000"/>
                </a:solidFill>
              </a:rPr>
              <a:t>28, </a:t>
            </a:r>
            <a:r>
              <a:rPr lang="en-US" dirty="0">
                <a:solidFill>
                  <a:srgbClr val="000000"/>
                </a:solidFill>
              </a:rPr>
              <a:t>2011</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NOAA/NHC Damage: </a:t>
            </a:r>
          </a:p>
          <a:p>
            <a:pPr algn="ctr" defTabSz="457200" fontAlgn="auto">
              <a:spcBef>
                <a:spcPts val="0"/>
              </a:spcBef>
              <a:spcAft>
                <a:spcPts val="0"/>
              </a:spcAft>
            </a:pPr>
            <a:r>
              <a:rPr lang="en-US" dirty="0" smtClean="0">
                <a:solidFill>
                  <a:srgbClr val="000000"/>
                </a:solidFill>
              </a:rPr>
              <a:t> </a:t>
            </a:r>
            <a:r>
              <a:rPr lang="en-US" dirty="0">
                <a:solidFill>
                  <a:srgbClr val="000000"/>
                </a:solidFill>
              </a:rPr>
              <a:t>&gt;$</a:t>
            </a:r>
            <a:r>
              <a:rPr lang="en-US" dirty="0" smtClean="0">
                <a:solidFill>
                  <a:srgbClr val="000000"/>
                </a:solidFill>
              </a:rPr>
              <a:t>16 </a:t>
            </a:r>
            <a:r>
              <a:rPr lang="en-US" dirty="0">
                <a:solidFill>
                  <a:srgbClr val="000000"/>
                </a:solidFill>
              </a:rPr>
              <a:t>Billion.</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Track Accurate;</a:t>
            </a:r>
          </a:p>
          <a:p>
            <a:pPr algn="ctr" defTabSz="457200" fontAlgn="auto">
              <a:spcBef>
                <a:spcPts val="0"/>
              </a:spcBef>
              <a:spcAft>
                <a:spcPts val="0"/>
              </a:spcAft>
            </a:pPr>
            <a:r>
              <a:rPr lang="en-US" dirty="0">
                <a:solidFill>
                  <a:srgbClr val="000000"/>
                </a:solidFill>
              </a:rPr>
              <a:t>Intensity Over-predicted.</a:t>
            </a:r>
          </a:p>
        </p:txBody>
      </p:sp>
      <p:sp>
        <p:nvSpPr>
          <p:cNvPr id="17412" name="TextBox 6"/>
          <p:cNvSpPr txBox="1">
            <a:spLocks noChangeArrowheads="1"/>
          </p:cNvSpPr>
          <p:nvPr/>
        </p:nvSpPr>
        <p:spPr bwMode="auto">
          <a:xfrm>
            <a:off x="0" y="3733800"/>
            <a:ext cx="3810000" cy="2554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prstClr val="black"/>
                </a:solidFill>
              </a:rPr>
              <a:t>Hurricane Sandy</a:t>
            </a:r>
          </a:p>
          <a:p>
            <a:pPr algn="ctr" defTabSz="457200" fontAlgn="auto">
              <a:spcBef>
                <a:spcPts val="0"/>
              </a:spcBef>
              <a:spcAft>
                <a:spcPts val="0"/>
              </a:spcAft>
            </a:pPr>
            <a:r>
              <a:rPr lang="en-US" dirty="0">
                <a:solidFill>
                  <a:srgbClr val="000000"/>
                </a:solidFill>
              </a:rPr>
              <a:t>October 29, 2012</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NOAA/NHC Damage: </a:t>
            </a:r>
          </a:p>
          <a:p>
            <a:pPr algn="ctr" defTabSz="457200" fontAlgn="auto">
              <a:spcBef>
                <a:spcPts val="0"/>
              </a:spcBef>
              <a:spcAft>
                <a:spcPts val="0"/>
              </a:spcAft>
            </a:pPr>
            <a:r>
              <a:rPr lang="en-US" dirty="0" smtClean="0">
                <a:solidFill>
                  <a:srgbClr val="000000"/>
                </a:solidFill>
              </a:rPr>
              <a:t> </a:t>
            </a:r>
            <a:r>
              <a:rPr lang="en-US" dirty="0">
                <a:solidFill>
                  <a:srgbClr val="000000"/>
                </a:solidFill>
              </a:rPr>
              <a:t>&gt;$</a:t>
            </a:r>
            <a:r>
              <a:rPr lang="en-US" dirty="0" smtClean="0">
                <a:solidFill>
                  <a:srgbClr val="000000"/>
                </a:solidFill>
              </a:rPr>
              <a:t>68 </a:t>
            </a:r>
            <a:r>
              <a:rPr lang="en-US" dirty="0">
                <a:solidFill>
                  <a:srgbClr val="000000"/>
                </a:solidFill>
              </a:rPr>
              <a:t>Billion.</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Track </a:t>
            </a:r>
            <a:r>
              <a:rPr lang="en-US" dirty="0" smtClean="0">
                <a:solidFill>
                  <a:srgbClr val="000000"/>
                </a:solidFill>
              </a:rPr>
              <a:t>Accurate;</a:t>
            </a:r>
            <a:endParaRPr lang="en-US" dirty="0">
              <a:solidFill>
                <a:srgbClr val="000000"/>
              </a:solidFill>
            </a:endParaRPr>
          </a:p>
          <a:p>
            <a:pPr algn="ctr" defTabSz="457200" fontAlgn="auto">
              <a:spcBef>
                <a:spcPts val="0"/>
              </a:spcBef>
              <a:spcAft>
                <a:spcPts val="0"/>
              </a:spcAft>
            </a:pPr>
            <a:r>
              <a:rPr lang="en-US" dirty="0" smtClean="0">
                <a:solidFill>
                  <a:srgbClr val="000000"/>
                </a:solidFill>
              </a:rPr>
              <a:t>Surge </a:t>
            </a:r>
            <a:r>
              <a:rPr lang="en-US" dirty="0">
                <a:solidFill>
                  <a:srgbClr val="000000"/>
                </a:solidFill>
              </a:rPr>
              <a:t>Under-predicted.</a:t>
            </a:r>
          </a:p>
        </p:txBody>
      </p:sp>
      <p:sp>
        <p:nvSpPr>
          <p:cNvPr id="17413" name="Left Arrow 4"/>
          <p:cNvSpPr>
            <a:spLocks noChangeArrowheads="1"/>
          </p:cNvSpPr>
          <p:nvPr/>
        </p:nvSpPr>
        <p:spPr bwMode="auto">
          <a:xfrm>
            <a:off x="5486400" y="1524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17414" name="Left Arrow 9"/>
          <p:cNvSpPr>
            <a:spLocks noChangeArrowheads="1"/>
          </p:cNvSpPr>
          <p:nvPr/>
        </p:nvSpPr>
        <p:spPr bwMode="auto">
          <a:xfrm flipH="1">
            <a:off x="3200400" y="38862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9" name="TextBox 8"/>
          <p:cNvSpPr txBox="1"/>
          <p:nvPr/>
        </p:nvSpPr>
        <p:spPr>
          <a:xfrm>
            <a:off x="3550989" y="1676350"/>
            <a:ext cx="1922711" cy="923330"/>
          </a:xfrm>
          <a:prstGeom prst="rect">
            <a:avLst/>
          </a:prstGeom>
          <a:solidFill>
            <a:srgbClr val="C4BD97">
              <a:alpha val="50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mn-ea"/>
                <a:cs typeface="+mn-cs"/>
              </a:rPr>
              <a:t>Avila &amp; </a:t>
            </a:r>
            <a:r>
              <a:rPr lang="en-US" sz="1800" dirty="0" err="1" smtClean="0">
                <a:solidFill>
                  <a:prstClr val="white"/>
                </a:solidFill>
                <a:latin typeface="Calibri"/>
                <a:ea typeface="+mn-ea"/>
                <a:cs typeface="+mn-cs"/>
              </a:rPr>
              <a:t>Cangialosi</a:t>
            </a:r>
            <a:r>
              <a:rPr lang="en-US" sz="1800" dirty="0" smtClean="0">
                <a:solidFill>
                  <a:prstClr val="white"/>
                </a:solidFill>
                <a:latin typeface="Calibri"/>
                <a:ea typeface="+mn-ea"/>
                <a:cs typeface="+mn-cs"/>
              </a:rPr>
              <a:t>, 2012, </a:t>
            </a:r>
            <a:r>
              <a:rPr lang="en-US" sz="1800" i="1" dirty="0" smtClean="0">
                <a:solidFill>
                  <a:prstClr val="white"/>
                </a:solidFill>
                <a:latin typeface="Calibri"/>
                <a:ea typeface="+mn-ea"/>
                <a:cs typeface="+mn-cs"/>
              </a:rPr>
              <a:t>Tropical Cyclone Report</a:t>
            </a:r>
            <a:r>
              <a:rPr lang="en-US" sz="1800" dirty="0" smtClean="0">
                <a:solidFill>
                  <a:prstClr val="white"/>
                </a:solidFill>
                <a:latin typeface="Calibri"/>
                <a:ea typeface="+mn-ea"/>
                <a:cs typeface="+mn-cs"/>
              </a:rPr>
              <a:t> </a:t>
            </a:r>
          </a:p>
        </p:txBody>
      </p:sp>
      <p:sp>
        <p:nvSpPr>
          <p:cNvPr id="10" name="TextBox 9"/>
          <p:cNvSpPr txBox="1"/>
          <p:nvPr/>
        </p:nvSpPr>
        <p:spPr>
          <a:xfrm>
            <a:off x="3657600" y="5593844"/>
            <a:ext cx="3657600" cy="646331"/>
          </a:xfrm>
          <a:prstGeom prst="rect">
            <a:avLst/>
          </a:prstGeom>
          <a:solidFill>
            <a:srgbClr val="C4BD97">
              <a:alpha val="67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mn-ea"/>
                <a:cs typeface="+mn-cs"/>
              </a:rPr>
              <a:t>Georgas et al., 2014,  </a:t>
            </a:r>
            <a:r>
              <a:rPr lang="en-US" sz="1800" i="1" dirty="0" smtClean="0">
                <a:solidFill>
                  <a:prstClr val="white"/>
                </a:solidFill>
                <a:latin typeface="Calibri"/>
                <a:ea typeface="+mn-ea"/>
                <a:cs typeface="+mn-cs"/>
              </a:rPr>
              <a:t>J. of </a:t>
            </a:r>
            <a:r>
              <a:rPr lang="en-US" sz="1800" i="1" dirty="0" err="1" smtClean="0">
                <a:solidFill>
                  <a:prstClr val="white"/>
                </a:solidFill>
                <a:latin typeface="Calibri"/>
                <a:ea typeface="+mn-ea"/>
                <a:cs typeface="+mn-cs"/>
              </a:rPr>
              <a:t>Extr</a:t>
            </a:r>
            <a:r>
              <a:rPr lang="en-US" sz="1800" i="1" dirty="0" smtClean="0">
                <a:solidFill>
                  <a:prstClr val="white"/>
                </a:solidFill>
                <a:latin typeface="Calibri"/>
                <a:ea typeface="+mn-ea"/>
                <a:cs typeface="+mn-cs"/>
              </a:rPr>
              <a:t>. Even.</a:t>
            </a:r>
            <a:r>
              <a:rPr lang="en-US" sz="1800" dirty="0" smtClean="0">
                <a:solidFill>
                  <a:prstClr val="white"/>
                </a:solidFill>
                <a:latin typeface="Calibri"/>
                <a:ea typeface="+mn-ea"/>
                <a:cs typeface="+mn-cs"/>
              </a:rPr>
              <a:t> </a:t>
            </a:r>
            <a:endParaRPr lang="en-US" sz="800" dirty="0">
              <a:solidFill>
                <a:prstClr val="white"/>
              </a:solidFill>
              <a:latin typeface="Calibri"/>
              <a:ea typeface="+mn-ea"/>
              <a:cs typeface="+mn-cs"/>
            </a:endParaRPr>
          </a:p>
          <a:p>
            <a:pPr defTabSz="457200" eaLnBrk="1" fontAlgn="auto" hangingPunct="1">
              <a:spcBef>
                <a:spcPts val="0"/>
              </a:spcBef>
              <a:spcAft>
                <a:spcPts val="0"/>
              </a:spcAft>
            </a:pPr>
            <a:r>
              <a:rPr lang="en-US" sz="1800" dirty="0" err="1" smtClean="0">
                <a:solidFill>
                  <a:prstClr val="white"/>
                </a:solidFill>
                <a:latin typeface="Calibri"/>
                <a:ea typeface="+mn-ea"/>
                <a:cs typeface="+mn-cs"/>
              </a:rPr>
              <a:t>Colle</a:t>
            </a:r>
            <a:r>
              <a:rPr lang="en-US" sz="1800" dirty="0" smtClean="0">
                <a:solidFill>
                  <a:prstClr val="white"/>
                </a:solidFill>
                <a:latin typeface="Calibri"/>
                <a:ea typeface="+mn-ea"/>
                <a:cs typeface="+mn-cs"/>
              </a:rPr>
              <a:t> et al., 2015, </a:t>
            </a:r>
            <a:r>
              <a:rPr lang="en-US" sz="1800" i="1" dirty="0" smtClean="0">
                <a:solidFill>
                  <a:prstClr val="white"/>
                </a:solidFill>
                <a:latin typeface="Calibri"/>
                <a:ea typeface="+mn-ea"/>
                <a:cs typeface="+mn-cs"/>
              </a:rPr>
              <a:t>J. Mar. Sci. &amp; Engr.</a:t>
            </a:r>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961571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sandy1027a_cone_codar_glider.jpg"/>
          <p:cNvPicPr>
            <a:picLocks noChangeAspect="1"/>
          </p:cNvPicPr>
          <p:nvPr/>
        </p:nvPicPr>
        <p:blipFill>
          <a:blip r:embed="rId2">
            <a:extLst>
              <a:ext uri="{28A0092B-C50C-407E-A947-70E740481C1C}">
                <a14:useLocalDpi xmlns:a14="http://schemas.microsoft.com/office/drawing/2010/main" val="0"/>
              </a:ext>
            </a:extLst>
          </a:blip>
          <a:srcRect b="2223"/>
          <a:stretch>
            <a:fillRect/>
          </a:stretch>
        </p:blipFill>
        <p:spPr bwMode="auto">
          <a:xfrm>
            <a:off x="0" y="0"/>
            <a:ext cx="91440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Box 2"/>
          <p:cNvSpPr txBox="1">
            <a:spLocks noChangeArrowheads="1"/>
          </p:cNvSpPr>
          <p:nvPr/>
        </p:nvSpPr>
        <p:spPr bwMode="auto">
          <a:xfrm>
            <a:off x="1295400" y="5638800"/>
            <a:ext cx="6629400" cy="492125"/>
          </a:xfrm>
          <a:prstGeom prst="rect">
            <a:avLst/>
          </a:prstGeom>
          <a:solidFill>
            <a:schemeClr val="tx1">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600" b="1">
                <a:solidFill>
                  <a:srgbClr val="FFFF00"/>
                </a:solidFill>
                <a:latin typeface="Times New Roman" charset="0"/>
              </a:rPr>
              <a:t>Superstorm Sandy: 2 Days Before Landfall</a:t>
            </a:r>
          </a:p>
        </p:txBody>
      </p:sp>
      <p:pic>
        <p:nvPicPr>
          <p:cNvPr id="36867" name="Picture 4" descr="Thesis_fig_glider.png"/>
          <p:cNvPicPr>
            <a:picLocks noChangeAspect="1"/>
          </p:cNvPicPr>
          <p:nvPr/>
        </p:nvPicPr>
        <p:blipFill>
          <a:blip r:embed="rId3">
            <a:extLst>
              <a:ext uri="{28A0092B-C50C-407E-A947-70E740481C1C}">
                <a14:useLocalDpi xmlns:a14="http://schemas.microsoft.com/office/drawing/2010/main" val="0"/>
              </a:ext>
            </a:extLst>
          </a:blip>
          <a:srcRect l="2080" t="7106" r="6393" b="64961"/>
          <a:stretch>
            <a:fillRect/>
          </a:stretch>
        </p:blipFill>
        <p:spPr bwMode="auto">
          <a:xfrm>
            <a:off x="4673600" y="0"/>
            <a:ext cx="44704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flipV="1">
            <a:off x="5406189" y="0"/>
            <a:ext cx="4011" cy="1449388"/>
          </a:xfrm>
          <a:prstGeom prst="line">
            <a:avLst/>
          </a:prstGeom>
          <a:noFill/>
          <a:ln w="25400">
            <a:solidFill>
              <a:srgbClr val="FF00FF"/>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42054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sandy1028b_radar.jpg"/>
          <p:cNvPicPr>
            <a:picLocks noChangeAspect="1"/>
          </p:cNvPicPr>
          <p:nvPr/>
        </p:nvPicPr>
        <p:blipFill>
          <a:blip r:embed="rId2">
            <a:extLst>
              <a:ext uri="{28A0092B-C50C-407E-A947-70E740481C1C}">
                <a14:useLocalDpi xmlns:a14="http://schemas.microsoft.com/office/drawing/2010/main" val="0"/>
              </a:ext>
            </a:extLst>
          </a:blip>
          <a:srcRect l="2591"/>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Box 2"/>
          <p:cNvSpPr txBox="1">
            <a:spLocks noChangeArrowheads="1"/>
          </p:cNvSpPr>
          <p:nvPr/>
        </p:nvSpPr>
        <p:spPr bwMode="auto">
          <a:xfrm>
            <a:off x="1295400" y="5638800"/>
            <a:ext cx="6629400" cy="492125"/>
          </a:xfrm>
          <a:prstGeom prst="rect">
            <a:avLst/>
          </a:prstGeom>
          <a:solidFill>
            <a:schemeClr val="tx1">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600" b="1">
                <a:solidFill>
                  <a:srgbClr val="FFFF00"/>
                </a:solidFill>
                <a:latin typeface="Times New Roman" charset="0"/>
              </a:rPr>
              <a:t>Superstorm Sandy: 1 Day Before Landfall</a:t>
            </a:r>
          </a:p>
        </p:txBody>
      </p:sp>
      <p:pic>
        <p:nvPicPr>
          <p:cNvPr id="37891" name="Picture 4" descr="Thesis_fig_glider.png"/>
          <p:cNvPicPr>
            <a:picLocks noChangeAspect="1"/>
          </p:cNvPicPr>
          <p:nvPr/>
        </p:nvPicPr>
        <p:blipFill>
          <a:blip r:embed="rId3">
            <a:extLst>
              <a:ext uri="{28A0092B-C50C-407E-A947-70E740481C1C}">
                <a14:useLocalDpi xmlns:a14="http://schemas.microsoft.com/office/drawing/2010/main" val="0"/>
              </a:ext>
            </a:extLst>
          </a:blip>
          <a:srcRect l="2080" t="7106" r="6393" b="64961"/>
          <a:stretch>
            <a:fillRect/>
          </a:stretch>
        </p:blipFill>
        <p:spPr bwMode="auto">
          <a:xfrm>
            <a:off x="4673600" y="0"/>
            <a:ext cx="44704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a:cxnSpLocks noChangeShapeType="1"/>
          </p:cNvCxnSpPr>
          <p:nvPr/>
        </p:nvCxnSpPr>
        <p:spPr bwMode="auto">
          <a:xfrm flipH="1" flipV="1">
            <a:off x="6248400" y="76200"/>
            <a:ext cx="8021" cy="1239253"/>
          </a:xfrm>
          <a:prstGeom prst="line">
            <a:avLst/>
          </a:prstGeom>
          <a:noFill/>
          <a:ln w="25400">
            <a:solidFill>
              <a:srgbClr val="FF00FF"/>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51853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sandy1029c_MAB.jpg"/>
          <p:cNvPicPr>
            <a:picLocks noChangeAspect="1"/>
          </p:cNvPicPr>
          <p:nvPr/>
        </p:nvPicPr>
        <p:blipFill>
          <a:blip r:embed="rId2">
            <a:extLst>
              <a:ext uri="{28A0092B-C50C-407E-A947-70E740481C1C}">
                <a14:useLocalDpi xmlns:a14="http://schemas.microsoft.com/office/drawing/2010/main" val="0"/>
              </a:ext>
            </a:extLst>
          </a:blip>
          <a:srcRect l="2591"/>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2"/>
          <p:cNvSpPr txBox="1">
            <a:spLocks noChangeArrowheads="1"/>
          </p:cNvSpPr>
          <p:nvPr/>
        </p:nvSpPr>
        <p:spPr bwMode="auto">
          <a:xfrm>
            <a:off x="1295400" y="5638800"/>
            <a:ext cx="6629400" cy="492125"/>
          </a:xfrm>
          <a:prstGeom prst="rect">
            <a:avLst/>
          </a:prstGeom>
          <a:solidFill>
            <a:schemeClr val="tx1">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600" b="1">
                <a:solidFill>
                  <a:srgbClr val="FFFF00"/>
                </a:solidFill>
                <a:latin typeface="Times New Roman" charset="0"/>
              </a:rPr>
              <a:t>Superstorm Sandy: Morning Before Landfall</a:t>
            </a:r>
          </a:p>
        </p:txBody>
      </p:sp>
      <p:pic>
        <p:nvPicPr>
          <p:cNvPr id="38915" name="Picture 4" descr="Thesis_fig_glider.png"/>
          <p:cNvPicPr>
            <a:picLocks noChangeAspect="1"/>
          </p:cNvPicPr>
          <p:nvPr/>
        </p:nvPicPr>
        <p:blipFill>
          <a:blip r:embed="rId3">
            <a:extLst>
              <a:ext uri="{28A0092B-C50C-407E-A947-70E740481C1C}">
                <a14:useLocalDpi xmlns:a14="http://schemas.microsoft.com/office/drawing/2010/main" val="0"/>
              </a:ext>
            </a:extLst>
          </a:blip>
          <a:srcRect l="2080" t="7106" r="6393" b="64961"/>
          <a:stretch>
            <a:fillRect/>
          </a:stretch>
        </p:blipFill>
        <p:spPr bwMode="auto">
          <a:xfrm>
            <a:off x="4673600" y="0"/>
            <a:ext cx="44704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a:cxnSpLocks noChangeShapeType="1"/>
          </p:cNvCxnSpPr>
          <p:nvPr/>
        </p:nvCxnSpPr>
        <p:spPr bwMode="auto">
          <a:xfrm flipV="1">
            <a:off x="6705600" y="0"/>
            <a:ext cx="0" cy="1331495"/>
          </a:xfrm>
          <a:prstGeom prst="line">
            <a:avLst/>
          </a:prstGeom>
          <a:noFill/>
          <a:ln w="25400">
            <a:solidFill>
              <a:srgbClr val="FF00FF"/>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05219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uments/MATLAB/sandy/Figure7JGRSP.png"/>
          <p:cNvPicPr/>
          <p:nvPr/>
        </p:nvPicPr>
        <p:blipFill rotWithShape="1">
          <a:blip r:embed="rId2" cstate="print">
            <a:extLst>
              <a:ext uri="{28A0092B-C50C-407E-A947-70E740481C1C}">
                <a14:useLocalDpi xmlns:a14="http://schemas.microsoft.com/office/drawing/2010/main" val="0"/>
              </a:ext>
            </a:extLst>
          </a:blip>
          <a:srcRect b="25581"/>
          <a:stretch/>
        </p:blipFill>
        <p:spPr bwMode="auto">
          <a:xfrm>
            <a:off x="2618873" y="935303"/>
            <a:ext cx="6100010" cy="4620126"/>
          </a:xfrm>
          <a:prstGeom prst="rect">
            <a:avLst/>
          </a:prstGeom>
          <a:noFill/>
          <a:ln>
            <a:noFill/>
          </a:ln>
        </p:spPr>
      </p:pic>
      <p:sp>
        <p:nvSpPr>
          <p:cNvPr id="2" name="TextBox 1"/>
          <p:cNvSpPr txBox="1"/>
          <p:nvPr/>
        </p:nvSpPr>
        <p:spPr>
          <a:xfrm>
            <a:off x="-88233" y="1368440"/>
            <a:ext cx="2707106" cy="461665"/>
          </a:xfrm>
          <a:prstGeom prst="rect">
            <a:avLst/>
          </a:prstGeom>
          <a:noFill/>
        </p:spPr>
        <p:txBody>
          <a:bodyPr wrap="square" rtlCol="0">
            <a:spAutoFit/>
          </a:bodyPr>
          <a:lstStyle/>
          <a:p>
            <a:pPr algn="ctr"/>
            <a:r>
              <a:rPr lang="en-US" sz="2400" dirty="0"/>
              <a:t>Temperature</a:t>
            </a:r>
          </a:p>
        </p:txBody>
      </p:sp>
      <p:sp>
        <p:nvSpPr>
          <p:cNvPr id="6" name="TextBox 5"/>
          <p:cNvSpPr txBox="1"/>
          <p:nvPr/>
        </p:nvSpPr>
        <p:spPr>
          <a:xfrm>
            <a:off x="-88233" y="4397166"/>
            <a:ext cx="2707106" cy="830997"/>
          </a:xfrm>
          <a:prstGeom prst="rect">
            <a:avLst/>
          </a:prstGeom>
          <a:noFill/>
        </p:spPr>
        <p:txBody>
          <a:bodyPr wrap="square" rtlCol="0">
            <a:spAutoFit/>
          </a:bodyPr>
          <a:lstStyle/>
          <a:p>
            <a:pPr algn="ctr"/>
            <a:r>
              <a:rPr lang="en-US" sz="2400" dirty="0"/>
              <a:t>Along-shelf</a:t>
            </a:r>
          </a:p>
          <a:p>
            <a:pPr algn="ctr"/>
            <a:r>
              <a:rPr lang="en-US" sz="2400" dirty="0"/>
              <a:t>Velocity</a:t>
            </a:r>
          </a:p>
        </p:txBody>
      </p:sp>
      <p:sp>
        <p:nvSpPr>
          <p:cNvPr id="8" name="TextBox 7"/>
          <p:cNvSpPr txBox="1"/>
          <p:nvPr/>
        </p:nvSpPr>
        <p:spPr>
          <a:xfrm>
            <a:off x="-88233" y="2786465"/>
            <a:ext cx="2707106" cy="830997"/>
          </a:xfrm>
          <a:prstGeom prst="rect">
            <a:avLst/>
          </a:prstGeom>
          <a:noFill/>
        </p:spPr>
        <p:txBody>
          <a:bodyPr wrap="square" rtlCol="0">
            <a:spAutoFit/>
          </a:bodyPr>
          <a:lstStyle/>
          <a:p>
            <a:pPr algn="ctr"/>
            <a:r>
              <a:rPr lang="en-US" sz="2400" dirty="0"/>
              <a:t>Cross-shelf</a:t>
            </a:r>
          </a:p>
          <a:p>
            <a:pPr algn="ctr"/>
            <a:r>
              <a:rPr lang="en-US" sz="2400" dirty="0"/>
              <a:t>Velocity</a:t>
            </a:r>
          </a:p>
        </p:txBody>
      </p:sp>
      <p:sp>
        <p:nvSpPr>
          <p:cNvPr id="9" name="TextBox 8"/>
          <p:cNvSpPr txBox="1"/>
          <p:nvPr/>
        </p:nvSpPr>
        <p:spPr>
          <a:xfrm>
            <a:off x="2951747" y="5731893"/>
            <a:ext cx="5767136" cy="400110"/>
          </a:xfrm>
          <a:prstGeom prst="rect">
            <a:avLst/>
          </a:prstGeom>
          <a:noFill/>
        </p:spPr>
        <p:txBody>
          <a:bodyPr wrap="square" rtlCol="0">
            <a:spAutoFit/>
          </a:bodyPr>
          <a:lstStyle/>
          <a:p>
            <a:pPr algn="ctr"/>
            <a:r>
              <a:rPr lang="en-US" sz="2000" dirty="0"/>
              <a:t>Distance Offshore (km)</a:t>
            </a:r>
          </a:p>
        </p:txBody>
      </p:sp>
      <p:grpSp>
        <p:nvGrpSpPr>
          <p:cNvPr id="5" name="Group 4"/>
          <p:cNvGrpSpPr/>
          <p:nvPr/>
        </p:nvGrpSpPr>
        <p:grpSpPr>
          <a:xfrm>
            <a:off x="2951747" y="139184"/>
            <a:ext cx="5767136" cy="707887"/>
            <a:chOff x="2903621" y="529386"/>
            <a:chExt cx="5767136" cy="707887"/>
          </a:xfrm>
        </p:grpSpPr>
        <p:sp>
          <p:nvSpPr>
            <p:cNvPr id="3" name="TextBox 2"/>
            <p:cNvSpPr txBox="1"/>
            <p:nvPr/>
          </p:nvSpPr>
          <p:spPr>
            <a:xfrm>
              <a:off x="2903621" y="529387"/>
              <a:ext cx="1716506" cy="707886"/>
            </a:xfrm>
            <a:prstGeom prst="rect">
              <a:avLst/>
            </a:prstGeom>
            <a:solidFill>
              <a:schemeClr val="bg1"/>
            </a:solidFill>
          </p:spPr>
          <p:txBody>
            <a:bodyPr wrap="square" rtlCol="0">
              <a:spAutoFit/>
            </a:bodyPr>
            <a:lstStyle/>
            <a:p>
              <a:pPr algn="ctr"/>
              <a:r>
                <a:rPr lang="en-US" sz="2000" dirty="0"/>
                <a:t>32 </a:t>
              </a:r>
              <a:r>
                <a:rPr lang="en-US" sz="2000" dirty="0" err="1"/>
                <a:t>Hrs</a:t>
              </a:r>
              <a:r>
                <a:rPr lang="en-US" sz="2000" dirty="0"/>
                <a:t> </a:t>
              </a:r>
            </a:p>
            <a:p>
              <a:pPr algn="ctr"/>
              <a:r>
                <a:rPr lang="en-US" sz="2000" dirty="0"/>
                <a:t>Pre-Landfall</a:t>
              </a:r>
            </a:p>
          </p:txBody>
        </p:sp>
        <p:sp>
          <p:nvSpPr>
            <p:cNvPr id="10" name="TextBox 9"/>
            <p:cNvSpPr txBox="1"/>
            <p:nvPr/>
          </p:nvSpPr>
          <p:spPr>
            <a:xfrm>
              <a:off x="4928936" y="529386"/>
              <a:ext cx="1716506" cy="707886"/>
            </a:xfrm>
            <a:prstGeom prst="rect">
              <a:avLst/>
            </a:prstGeom>
            <a:solidFill>
              <a:schemeClr val="bg1"/>
            </a:solidFill>
          </p:spPr>
          <p:txBody>
            <a:bodyPr wrap="square" rtlCol="0">
              <a:spAutoFit/>
            </a:bodyPr>
            <a:lstStyle/>
            <a:p>
              <a:pPr algn="ctr"/>
              <a:r>
                <a:rPr lang="en-US" sz="2000" dirty="0"/>
                <a:t>20 </a:t>
              </a:r>
              <a:r>
                <a:rPr lang="en-US" sz="2000" dirty="0" err="1"/>
                <a:t>Hrs</a:t>
              </a:r>
              <a:r>
                <a:rPr lang="en-US" sz="2000" dirty="0"/>
                <a:t> </a:t>
              </a:r>
            </a:p>
            <a:p>
              <a:pPr algn="ctr"/>
              <a:r>
                <a:rPr lang="en-US" sz="2000" dirty="0"/>
                <a:t>Pre-Landfall</a:t>
              </a:r>
            </a:p>
          </p:txBody>
        </p:sp>
        <p:sp>
          <p:nvSpPr>
            <p:cNvPr id="11" name="TextBox 10"/>
            <p:cNvSpPr txBox="1"/>
            <p:nvPr/>
          </p:nvSpPr>
          <p:spPr>
            <a:xfrm>
              <a:off x="6954251" y="529386"/>
              <a:ext cx="1716506" cy="707886"/>
            </a:xfrm>
            <a:prstGeom prst="rect">
              <a:avLst/>
            </a:prstGeom>
            <a:solidFill>
              <a:schemeClr val="bg1"/>
            </a:solidFill>
          </p:spPr>
          <p:txBody>
            <a:bodyPr wrap="square" rtlCol="0">
              <a:spAutoFit/>
            </a:bodyPr>
            <a:lstStyle/>
            <a:p>
              <a:pPr algn="ctr"/>
              <a:r>
                <a:rPr lang="en-US" sz="2000" dirty="0"/>
                <a:t>8 </a:t>
              </a:r>
              <a:r>
                <a:rPr lang="en-US" sz="2000" dirty="0" err="1"/>
                <a:t>Hrs</a:t>
              </a:r>
              <a:r>
                <a:rPr lang="en-US" sz="2000" dirty="0"/>
                <a:t> </a:t>
              </a:r>
            </a:p>
            <a:p>
              <a:pPr algn="ctr"/>
              <a:r>
                <a:rPr lang="en-US" sz="2000" dirty="0"/>
                <a:t>Pre-Landfall</a:t>
              </a:r>
            </a:p>
          </p:txBody>
        </p:sp>
      </p:grpSp>
      <p:grpSp>
        <p:nvGrpSpPr>
          <p:cNvPr id="13" name="Group 12"/>
          <p:cNvGrpSpPr/>
          <p:nvPr/>
        </p:nvGrpSpPr>
        <p:grpSpPr>
          <a:xfrm>
            <a:off x="-11615" y="6234591"/>
            <a:ext cx="9155615" cy="628440"/>
            <a:chOff x="-11615" y="6234591"/>
            <a:chExt cx="9155615" cy="628440"/>
          </a:xfrm>
        </p:grpSpPr>
        <p:sp>
          <p:nvSpPr>
            <p:cNvPr id="14" name="Rectangle 13"/>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7" name="TextBox 6"/>
          <p:cNvSpPr txBox="1"/>
          <p:nvPr/>
        </p:nvSpPr>
        <p:spPr>
          <a:xfrm>
            <a:off x="0" y="77628"/>
            <a:ext cx="2630848" cy="1200329"/>
          </a:xfrm>
          <a:prstGeom prst="rect">
            <a:avLst/>
          </a:prstGeom>
          <a:noFill/>
        </p:spPr>
        <p:txBody>
          <a:bodyPr wrap="none" rtlCol="0">
            <a:spAutoFit/>
          </a:bodyPr>
          <a:lstStyle/>
          <a:p>
            <a:r>
              <a:rPr lang="en-US" b="1" dirty="0" smtClean="0"/>
              <a:t>Hurricane Sandy</a:t>
            </a:r>
          </a:p>
          <a:p>
            <a:r>
              <a:rPr lang="en-US" b="1" dirty="0" smtClean="0"/>
              <a:t>ROMS </a:t>
            </a:r>
          </a:p>
          <a:p>
            <a:r>
              <a:rPr lang="en-US" b="1" dirty="0" smtClean="0"/>
              <a:t>Cross-Section</a:t>
            </a:r>
            <a:endParaRPr lang="en-US" b="1" dirty="0"/>
          </a:p>
        </p:txBody>
      </p:sp>
    </p:spTree>
    <p:extLst>
      <p:ext uri="{BB962C8B-B14F-4D97-AF65-F5344CB8AC3E}">
        <p14:creationId xmlns:p14="http://schemas.microsoft.com/office/powerpoint/2010/main" val="7086524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uments/MATLAB/sandy/Figure8JGRSP.png"/>
          <p:cNvPicPr>
            <a:picLocks noChangeAspect="1"/>
          </p:cNvPicPr>
          <p:nvPr/>
        </p:nvPicPr>
        <p:blipFill rotWithShape="1">
          <a:blip r:embed="rId3">
            <a:extLst>
              <a:ext uri="{28A0092B-C50C-407E-A947-70E740481C1C}">
                <a14:useLocalDpi xmlns:a14="http://schemas.microsoft.com/office/drawing/2010/main" val="0"/>
              </a:ext>
            </a:extLst>
          </a:blip>
          <a:srcRect r="65213"/>
          <a:stretch/>
        </p:blipFill>
        <p:spPr bwMode="auto">
          <a:xfrm>
            <a:off x="481263" y="631792"/>
            <a:ext cx="2669307" cy="6238240"/>
          </a:xfrm>
          <a:prstGeom prst="rect">
            <a:avLst/>
          </a:prstGeom>
          <a:noFill/>
          <a:ln>
            <a:noFill/>
          </a:ln>
        </p:spPr>
      </p:pic>
      <p:pic>
        <p:nvPicPr>
          <p:cNvPr id="3" name="Picture 2" descr="../Documents/MATLAB/sandy/Figure9JGRSP.png"/>
          <p:cNvPicPr>
            <a:picLocks noChangeAspect="1"/>
          </p:cNvPicPr>
          <p:nvPr/>
        </p:nvPicPr>
        <p:blipFill rotWithShape="1">
          <a:blip r:embed="rId4">
            <a:extLst>
              <a:ext uri="{28A0092B-C50C-407E-A947-70E740481C1C}">
                <a14:useLocalDpi xmlns:a14="http://schemas.microsoft.com/office/drawing/2010/main" val="0"/>
              </a:ext>
            </a:extLst>
          </a:blip>
          <a:srcRect l="6504" t="47925" r="67548"/>
          <a:stretch/>
        </p:blipFill>
        <p:spPr bwMode="auto">
          <a:xfrm>
            <a:off x="3478647" y="3551455"/>
            <a:ext cx="2297752" cy="3318577"/>
          </a:xfrm>
          <a:prstGeom prst="rect">
            <a:avLst/>
          </a:prstGeom>
          <a:noFill/>
          <a:ln>
            <a:noFill/>
          </a:ln>
        </p:spPr>
      </p:pic>
      <p:sp>
        <p:nvSpPr>
          <p:cNvPr id="5" name="Right Arrow 4"/>
          <p:cNvSpPr/>
          <p:nvPr/>
        </p:nvSpPr>
        <p:spPr>
          <a:xfrm rot="10800000">
            <a:off x="4083227" y="4477253"/>
            <a:ext cx="599594" cy="428483"/>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ocuments/MATLAB/sandy/Figure9JGRSP.png"/>
          <p:cNvPicPr>
            <a:picLocks noChangeAspect="1"/>
          </p:cNvPicPr>
          <p:nvPr/>
        </p:nvPicPr>
        <p:blipFill rotWithShape="1">
          <a:blip r:embed="rId4">
            <a:extLst>
              <a:ext uri="{28A0092B-C50C-407E-A947-70E740481C1C}">
                <a14:useLocalDpi xmlns:a14="http://schemas.microsoft.com/office/drawing/2010/main" val="0"/>
              </a:ext>
            </a:extLst>
          </a:blip>
          <a:srcRect l="68655" r="6179" b="60909"/>
          <a:stretch/>
        </p:blipFill>
        <p:spPr bwMode="auto">
          <a:xfrm>
            <a:off x="3406457" y="534030"/>
            <a:ext cx="2239578" cy="2503511"/>
          </a:xfrm>
          <a:prstGeom prst="rect">
            <a:avLst/>
          </a:prstGeom>
          <a:noFill/>
          <a:ln>
            <a:noFill/>
          </a:ln>
        </p:spPr>
      </p:pic>
      <p:sp>
        <p:nvSpPr>
          <p:cNvPr id="7" name="Right Arrow 6"/>
          <p:cNvSpPr/>
          <p:nvPr/>
        </p:nvSpPr>
        <p:spPr>
          <a:xfrm>
            <a:off x="4099968" y="1817870"/>
            <a:ext cx="510663" cy="360763"/>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6250614" y="519497"/>
            <a:ext cx="2428165" cy="6414703"/>
            <a:chOff x="3587112" y="96253"/>
            <a:chExt cx="2172003" cy="6278881"/>
          </a:xfrm>
        </p:grpSpPr>
        <p:pic>
          <p:nvPicPr>
            <p:cNvPr id="9" name="Picture 8" descr="../Documents/MATLAB/sandy/Figure10JGRSP.png"/>
            <p:cNvPicPr>
              <a:picLocks noChangeAspect="1"/>
            </p:cNvPicPr>
            <p:nvPr/>
          </p:nvPicPr>
          <p:blipFill rotWithShape="1">
            <a:blip r:embed="rId5">
              <a:extLst>
                <a:ext uri="{28A0092B-C50C-407E-A947-70E740481C1C}">
                  <a14:useLocalDpi xmlns:a14="http://schemas.microsoft.com/office/drawing/2010/main" val="0"/>
                </a:ext>
              </a:extLst>
            </a:blip>
            <a:srcRect l="37546" r="35906"/>
            <a:stretch/>
          </p:blipFill>
          <p:spPr bwMode="auto">
            <a:xfrm>
              <a:off x="3587112" y="96253"/>
              <a:ext cx="2172003" cy="6278881"/>
            </a:xfrm>
            <a:prstGeom prst="rect">
              <a:avLst/>
            </a:prstGeom>
            <a:noFill/>
            <a:ln>
              <a:noFill/>
            </a:ln>
          </p:spPr>
        </p:pic>
        <p:sp>
          <p:nvSpPr>
            <p:cNvPr id="11" name="Right Arrow 10"/>
            <p:cNvSpPr/>
            <p:nvPr/>
          </p:nvSpPr>
          <p:spPr>
            <a:xfrm rot="5400000">
              <a:off x="3759065" y="1453104"/>
              <a:ext cx="574909" cy="43313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16200000">
              <a:off x="3759064" y="4348704"/>
              <a:ext cx="574909" cy="43313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3280934" y="3104431"/>
            <a:ext cx="2969680" cy="369332"/>
          </a:xfrm>
          <a:prstGeom prst="rect">
            <a:avLst/>
          </a:prstGeom>
          <a:noFill/>
        </p:spPr>
        <p:txBody>
          <a:bodyPr wrap="square" rtlCol="0">
            <a:spAutoFit/>
          </a:bodyPr>
          <a:lstStyle/>
          <a:p>
            <a:r>
              <a:rPr lang="en-US" sz="1800" dirty="0" smtClean="0"/>
              <a:t>                                                                                                                                                                                                                                                                                                                              </a:t>
            </a:r>
            <a:endParaRPr lang="en-US" sz="1800" dirty="0"/>
          </a:p>
        </p:txBody>
      </p:sp>
      <p:sp>
        <p:nvSpPr>
          <p:cNvPr id="13" name="TextBox 12"/>
          <p:cNvSpPr txBox="1"/>
          <p:nvPr/>
        </p:nvSpPr>
        <p:spPr>
          <a:xfrm>
            <a:off x="6225214" y="3080615"/>
            <a:ext cx="2918786" cy="369332"/>
          </a:xfrm>
          <a:prstGeom prst="rect">
            <a:avLst/>
          </a:prstGeom>
          <a:noFill/>
        </p:spPr>
        <p:txBody>
          <a:bodyPr wrap="square" rtlCol="0">
            <a:spAutoFit/>
          </a:bodyPr>
          <a:lstStyle/>
          <a:p>
            <a:r>
              <a:rPr lang="en-US" sz="1800" dirty="0" smtClean="0"/>
              <a:t>Along-shelf Force Balance</a:t>
            </a:r>
            <a:endParaRPr lang="en-US" sz="1800" dirty="0"/>
          </a:p>
        </p:txBody>
      </p:sp>
      <p:sp>
        <p:nvSpPr>
          <p:cNvPr id="19" name="TextBox 18"/>
          <p:cNvSpPr txBox="1"/>
          <p:nvPr/>
        </p:nvSpPr>
        <p:spPr>
          <a:xfrm>
            <a:off x="1056438" y="1042185"/>
            <a:ext cx="1512850" cy="461665"/>
          </a:xfrm>
          <a:prstGeom prst="rect">
            <a:avLst/>
          </a:prstGeom>
          <a:noFill/>
        </p:spPr>
        <p:txBody>
          <a:bodyPr wrap="none" rtlCol="0">
            <a:spAutoFit/>
          </a:bodyPr>
          <a:lstStyle/>
          <a:p>
            <a:r>
              <a:rPr lang="en-US" dirty="0" smtClean="0"/>
              <a:t>Surface T</a:t>
            </a:r>
            <a:endParaRPr lang="en-US" dirty="0"/>
          </a:p>
        </p:txBody>
      </p:sp>
      <p:sp>
        <p:nvSpPr>
          <p:cNvPr id="20" name="TextBox 19"/>
          <p:cNvSpPr txBox="1"/>
          <p:nvPr/>
        </p:nvSpPr>
        <p:spPr>
          <a:xfrm>
            <a:off x="1143000" y="3899891"/>
            <a:ext cx="1426288" cy="461665"/>
          </a:xfrm>
          <a:prstGeom prst="rect">
            <a:avLst/>
          </a:prstGeom>
          <a:noFill/>
        </p:spPr>
        <p:txBody>
          <a:bodyPr wrap="none" rtlCol="0">
            <a:spAutoFit/>
          </a:bodyPr>
          <a:lstStyle/>
          <a:p>
            <a:r>
              <a:rPr lang="en-US" smtClean="0"/>
              <a:t>Bottom T</a:t>
            </a:r>
            <a:endParaRPr lang="en-US" dirty="0"/>
          </a:p>
        </p:txBody>
      </p:sp>
      <p:grpSp>
        <p:nvGrpSpPr>
          <p:cNvPr id="14" name="Group 13"/>
          <p:cNvGrpSpPr/>
          <p:nvPr/>
        </p:nvGrpSpPr>
        <p:grpSpPr>
          <a:xfrm>
            <a:off x="-11615" y="6234591"/>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21" name="Text Box 74"/>
          <p:cNvSpPr txBox="1">
            <a:spLocks noChangeArrowheads="1"/>
          </p:cNvSpPr>
          <p:nvPr/>
        </p:nvSpPr>
        <p:spPr bwMode="auto">
          <a:xfrm>
            <a:off x="-45756" y="67623"/>
            <a:ext cx="9144004"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u="sng" dirty="0" smtClean="0">
                <a:solidFill>
                  <a:srgbClr val="000000"/>
                </a:solidFill>
                <a:latin typeface="Calibri"/>
                <a:cs typeface="Calibri"/>
              </a:rPr>
              <a:t>Essential Ocean Processes</a:t>
            </a:r>
            <a:r>
              <a:rPr lang="en-US" sz="2500" b="1" dirty="0" smtClean="0">
                <a:solidFill>
                  <a:srgbClr val="000000"/>
                </a:solidFill>
                <a:latin typeface="Calibri"/>
                <a:cs typeface="Calibri"/>
              </a:rPr>
              <a:t> SANDY </a:t>
            </a:r>
            <a:r>
              <a:rPr lang="en-US" dirty="0" smtClean="0">
                <a:solidFill>
                  <a:srgbClr val="000000"/>
                </a:solidFill>
                <a:latin typeface="Calibri"/>
                <a:cs typeface="Calibri"/>
              </a:rPr>
              <a:t>Alongshore WS vs BS, </a:t>
            </a:r>
            <a:r>
              <a:rPr lang="en-US" dirty="0" err="1" smtClean="0">
                <a:solidFill>
                  <a:srgbClr val="000000"/>
                </a:solidFill>
                <a:latin typeface="Calibri"/>
                <a:cs typeface="Calibri"/>
              </a:rPr>
              <a:t>Downwelling</a:t>
            </a:r>
            <a:endParaRPr lang="en-US" dirty="0" smtClean="0">
              <a:solidFill>
                <a:srgbClr val="000000"/>
              </a:solidFill>
              <a:latin typeface="Calibri"/>
              <a:cs typeface="Calibri"/>
            </a:endParaRPr>
          </a:p>
        </p:txBody>
      </p:sp>
      <p:sp>
        <p:nvSpPr>
          <p:cNvPr id="22" name="TextBox 21"/>
          <p:cNvSpPr txBox="1"/>
          <p:nvPr/>
        </p:nvSpPr>
        <p:spPr>
          <a:xfrm>
            <a:off x="3150570" y="3092399"/>
            <a:ext cx="2918786" cy="369332"/>
          </a:xfrm>
          <a:prstGeom prst="rect">
            <a:avLst/>
          </a:prstGeom>
          <a:noFill/>
        </p:spPr>
        <p:txBody>
          <a:bodyPr wrap="square" rtlCol="0">
            <a:spAutoFit/>
          </a:bodyPr>
          <a:lstStyle/>
          <a:p>
            <a:r>
              <a:rPr lang="en-US" sz="1800" dirty="0" smtClean="0"/>
              <a:t>Cross</a:t>
            </a:r>
            <a:r>
              <a:rPr lang="en-US" sz="1800" dirty="0" smtClean="0"/>
              <a:t>-shelf </a:t>
            </a:r>
            <a:r>
              <a:rPr lang="en-US" sz="1800" dirty="0" smtClean="0"/>
              <a:t>Force Balance</a:t>
            </a:r>
            <a:endParaRPr lang="en-US" sz="1800" dirty="0"/>
          </a:p>
        </p:txBody>
      </p:sp>
    </p:spTree>
    <p:extLst>
      <p:ext uri="{BB962C8B-B14F-4D97-AF65-F5344CB8AC3E}">
        <p14:creationId xmlns:p14="http://schemas.microsoft.com/office/powerpoint/2010/main" val="1255920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mine20160905_CloudsAftern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1"/>
            <a:ext cx="4636763" cy="3022600"/>
          </a:xfrm>
          <a:prstGeom prst="rect">
            <a:avLst/>
          </a:prstGeom>
        </p:spPr>
      </p:pic>
      <p:sp>
        <p:nvSpPr>
          <p:cNvPr id="5" name="TextBox 4"/>
          <p:cNvSpPr txBox="1"/>
          <p:nvPr/>
        </p:nvSpPr>
        <p:spPr>
          <a:xfrm>
            <a:off x="0" y="0"/>
            <a:ext cx="9048270" cy="369332"/>
          </a:xfrm>
          <a:prstGeom prst="rect">
            <a:avLst/>
          </a:prstGeom>
          <a:noFill/>
        </p:spPr>
        <p:txBody>
          <a:bodyPr wrap="none" rtlCol="0">
            <a:spAutoFit/>
          </a:bodyPr>
          <a:lstStyle/>
          <a:p>
            <a:r>
              <a:rPr lang="en-US" sz="1800" b="1" dirty="0" smtClean="0"/>
              <a:t>Hurricane </a:t>
            </a:r>
            <a:r>
              <a:rPr lang="en-US" sz="1800" b="1" dirty="0" err="1" smtClean="0"/>
              <a:t>Hermine</a:t>
            </a:r>
            <a:r>
              <a:rPr lang="en-US" sz="1800" b="1" dirty="0" smtClean="0"/>
              <a:t> Response: CINAR/MARACOOS Glider Fleet Launched, 9/2016</a:t>
            </a:r>
            <a:endParaRPr lang="en-US" sz="1800" b="1" dirty="0"/>
          </a:p>
        </p:txBody>
      </p:sp>
      <p:pic>
        <p:nvPicPr>
          <p:cNvPr id="6" name="Picture 5" descr="ru30_jet_subplots_2.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9905" b="5714"/>
          <a:stretch/>
        </p:blipFill>
        <p:spPr>
          <a:xfrm>
            <a:off x="4241800" y="4471416"/>
            <a:ext cx="5249672" cy="1747391"/>
          </a:xfrm>
          <a:prstGeom prst="rect">
            <a:avLst/>
          </a:prstGeom>
        </p:spPr>
      </p:pic>
      <p:pic>
        <p:nvPicPr>
          <p:cNvPr id="7" name="Picture 6" descr="ru30_hycom_jet_subplots_2.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9619" b="6191"/>
          <a:stretch/>
        </p:blipFill>
        <p:spPr>
          <a:xfrm>
            <a:off x="4241800" y="2350009"/>
            <a:ext cx="5249672" cy="1739891"/>
          </a:xfrm>
          <a:prstGeom prst="rect">
            <a:avLst/>
          </a:prstGeom>
        </p:spPr>
      </p:pic>
      <p:pic>
        <p:nvPicPr>
          <p:cNvPr id="8" name="Picture 7" descr="ru30_hycom_jet_subplots_2.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905" b="53333"/>
          <a:stretch/>
        </p:blipFill>
        <p:spPr>
          <a:xfrm>
            <a:off x="4241800" y="201169"/>
            <a:ext cx="5249672" cy="1762390"/>
          </a:xfrm>
          <a:prstGeom prst="rect">
            <a:avLst/>
          </a:prstGeom>
        </p:spPr>
      </p:pic>
      <p:pic>
        <p:nvPicPr>
          <p:cNvPr id="9" name="Picture 8" descr="Cinar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309" y="2725481"/>
            <a:ext cx="1454491" cy="741619"/>
          </a:xfrm>
          <a:prstGeom prst="rect">
            <a:avLst/>
          </a:prstGeom>
        </p:spPr>
      </p:pic>
      <p:pic>
        <p:nvPicPr>
          <p:cNvPr id="10" name="Picture 9" descr="ru30-488_20160902_temp.png"/>
          <p:cNvPicPr>
            <a:picLocks noChangeAspect="1"/>
          </p:cNvPicPr>
          <p:nvPr/>
        </p:nvPicPr>
        <p:blipFill rotWithShape="1">
          <a:blip r:embed="rId6">
            <a:extLst>
              <a:ext uri="{28A0092B-C50C-407E-A947-70E740481C1C}">
                <a14:useLocalDpi xmlns:a14="http://schemas.microsoft.com/office/drawing/2010/main" val="0"/>
              </a:ext>
            </a:extLst>
          </a:blip>
          <a:srcRect l="-1" r="54907"/>
          <a:stretch/>
        </p:blipFill>
        <p:spPr>
          <a:xfrm>
            <a:off x="0" y="3759200"/>
            <a:ext cx="2311400" cy="2177634"/>
          </a:xfrm>
          <a:prstGeom prst="rect">
            <a:avLst/>
          </a:prstGeom>
        </p:spPr>
      </p:pic>
      <p:pic>
        <p:nvPicPr>
          <p:cNvPr id="11" name="Picture 10" descr="ru30-488_20160902_temp.png"/>
          <p:cNvPicPr>
            <a:picLocks noChangeAspect="1"/>
          </p:cNvPicPr>
          <p:nvPr/>
        </p:nvPicPr>
        <p:blipFill rotWithShape="1">
          <a:blip r:embed="rId6">
            <a:extLst>
              <a:ext uri="{28A0092B-C50C-407E-A947-70E740481C1C}">
                <a14:useLocalDpi xmlns:a14="http://schemas.microsoft.com/office/drawing/2010/main" val="0"/>
              </a:ext>
            </a:extLst>
          </a:blip>
          <a:srcRect l="54694"/>
          <a:stretch/>
        </p:blipFill>
        <p:spPr>
          <a:xfrm>
            <a:off x="2400710" y="3784600"/>
            <a:ext cx="2302470" cy="2159000"/>
          </a:xfrm>
          <a:prstGeom prst="rect">
            <a:avLst/>
          </a:prstGeom>
        </p:spPr>
      </p:pic>
      <p:sp>
        <p:nvSpPr>
          <p:cNvPr id="12" name="Rectangle 11"/>
          <p:cNvSpPr/>
          <p:nvPr/>
        </p:nvSpPr>
        <p:spPr>
          <a:xfrm>
            <a:off x="4937552" y="355600"/>
            <a:ext cx="391695" cy="5842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422900" y="1358900"/>
            <a:ext cx="1912703" cy="461665"/>
          </a:xfrm>
          <a:prstGeom prst="rect">
            <a:avLst/>
          </a:prstGeom>
          <a:noFill/>
        </p:spPr>
        <p:txBody>
          <a:bodyPr wrap="none" rtlCol="0">
            <a:spAutoFit/>
          </a:bodyPr>
          <a:lstStyle/>
          <a:p>
            <a:r>
              <a:rPr lang="en-US" dirty="0" smtClean="0"/>
              <a:t>Storm Glider</a:t>
            </a:r>
            <a:endParaRPr lang="en-US" dirty="0"/>
          </a:p>
        </p:txBody>
      </p:sp>
      <p:sp>
        <p:nvSpPr>
          <p:cNvPr id="14" name="TextBox 13"/>
          <p:cNvSpPr txBox="1"/>
          <p:nvPr/>
        </p:nvSpPr>
        <p:spPr>
          <a:xfrm>
            <a:off x="5397500" y="3505200"/>
            <a:ext cx="1043863" cy="369332"/>
          </a:xfrm>
          <a:prstGeom prst="rect">
            <a:avLst/>
          </a:prstGeom>
          <a:noFill/>
        </p:spPr>
        <p:txBody>
          <a:bodyPr wrap="none" rtlCol="0">
            <a:spAutoFit/>
          </a:bodyPr>
          <a:lstStyle/>
          <a:p>
            <a:r>
              <a:rPr lang="en-US" dirty="0" smtClean="0"/>
              <a:t>HYCOM</a:t>
            </a:r>
            <a:endParaRPr lang="en-US" dirty="0"/>
          </a:p>
        </p:txBody>
      </p:sp>
      <p:sp>
        <p:nvSpPr>
          <p:cNvPr id="15" name="TextBox 14"/>
          <p:cNvSpPr txBox="1"/>
          <p:nvPr/>
        </p:nvSpPr>
        <p:spPr>
          <a:xfrm>
            <a:off x="5359400" y="5549900"/>
            <a:ext cx="958541" cy="369332"/>
          </a:xfrm>
          <a:prstGeom prst="rect">
            <a:avLst/>
          </a:prstGeom>
          <a:noFill/>
        </p:spPr>
        <p:txBody>
          <a:bodyPr wrap="none" rtlCol="0">
            <a:spAutoFit/>
          </a:bodyPr>
          <a:lstStyle/>
          <a:p>
            <a:r>
              <a:rPr lang="en-US" dirty="0" smtClean="0"/>
              <a:t>RTOFS</a:t>
            </a:r>
            <a:endParaRPr lang="en-US" dirty="0"/>
          </a:p>
        </p:txBody>
      </p:sp>
      <p:grpSp>
        <p:nvGrpSpPr>
          <p:cNvPr id="16" name="Group 15"/>
          <p:cNvGrpSpPr/>
          <p:nvPr/>
        </p:nvGrpSpPr>
        <p:grpSpPr>
          <a:xfrm>
            <a:off x="-11615" y="6234591"/>
            <a:ext cx="9155615" cy="628440"/>
            <a:chOff x="-11615" y="6234591"/>
            <a:chExt cx="9155615" cy="628440"/>
          </a:xfrm>
        </p:grpSpPr>
        <p:sp>
          <p:nvSpPr>
            <p:cNvPr id="17" name="Rectangle 1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2018598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590" t="9814" r="18039" b="31759"/>
          <a:stretch/>
        </p:blipFill>
        <p:spPr>
          <a:xfrm>
            <a:off x="0" y="990600"/>
            <a:ext cx="4760164" cy="511459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288" t="10000" r="18693" b="33703"/>
          <a:stretch/>
        </p:blipFill>
        <p:spPr>
          <a:xfrm>
            <a:off x="4495800" y="990600"/>
            <a:ext cx="4673600" cy="4933245"/>
          </a:xfrm>
          <a:prstGeom prst="rect">
            <a:avLst/>
          </a:prstGeom>
        </p:spPr>
      </p:pic>
      <p:sp>
        <p:nvSpPr>
          <p:cNvPr id="8" name="TextBox 7"/>
          <p:cNvSpPr txBox="1"/>
          <p:nvPr/>
        </p:nvSpPr>
        <p:spPr>
          <a:xfrm>
            <a:off x="25400" y="-88242"/>
            <a:ext cx="9118600" cy="523220"/>
          </a:xfrm>
          <a:prstGeom prst="rect">
            <a:avLst/>
          </a:prstGeom>
          <a:noFill/>
        </p:spPr>
        <p:txBody>
          <a:bodyPr wrap="square" rtlCol="0">
            <a:spAutoFit/>
          </a:bodyPr>
          <a:lstStyle/>
          <a:p>
            <a:pPr algn="ctr"/>
            <a:r>
              <a:rPr lang="en-US" sz="2800" b="1" dirty="0" smtClean="0"/>
              <a:t>Navy </a:t>
            </a:r>
            <a:r>
              <a:rPr lang="en-US" sz="2800" b="1" dirty="0" smtClean="0"/>
              <a:t>Global Ocean Forecast System (GOFS): </a:t>
            </a:r>
          </a:p>
        </p:txBody>
      </p:sp>
      <p:sp>
        <p:nvSpPr>
          <p:cNvPr id="9" name="TextBox 8"/>
          <p:cNvSpPr txBox="1"/>
          <p:nvPr/>
        </p:nvSpPr>
        <p:spPr>
          <a:xfrm>
            <a:off x="762000" y="681335"/>
            <a:ext cx="3246402" cy="461665"/>
          </a:xfrm>
          <a:prstGeom prst="rect">
            <a:avLst/>
          </a:prstGeom>
          <a:noFill/>
        </p:spPr>
        <p:txBody>
          <a:bodyPr wrap="none" rtlCol="0">
            <a:spAutoFit/>
          </a:bodyPr>
          <a:lstStyle/>
          <a:p>
            <a:r>
              <a:rPr lang="en-US" smtClean="0"/>
              <a:t>Operational </a:t>
            </a:r>
            <a:r>
              <a:rPr lang="en-US" dirty="0" smtClean="0"/>
              <a:t>GOFS 3.0</a:t>
            </a:r>
            <a:endParaRPr lang="en-US" dirty="0"/>
          </a:p>
        </p:txBody>
      </p:sp>
      <p:sp>
        <p:nvSpPr>
          <p:cNvPr id="11" name="TextBox 10"/>
          <p:cNvSpPr txBox="1"/>
          <p:nvPr/>
        </p:nvSpPr>
        <p:spPr>
          <a:xfrm>
            <a:off x="5348155" y="681335"/>
            <a:ext cx="2968890" cy="461665"/>
          </a:xfrm>
          <a:prstGeom prst="rect">
            <a:avLst/>
          </a:prstGeom>
          <a:noFill/>
        </p:spPr>
        <p:txBody>
          <a:bodyPr wrap="none" rtlCol="0">
            <a:spAutoFit/>
          </a:bodyPr>
          <a:lstStyle/>
          <a:p>
            <a:r>
              <a:rPr lang="en-US" dirty="0" err="1" smtClean="0"/>
              <a:t>OpTest</a:t>
            </a:r>
            <a:r>
              <a:rPr lang="en-US" dirty="0" smtClean="0"/>
              <a:t> of GOFS 3.1</a:t>
            </a:r>
            <a:endParaRPr lang="en-US"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37660" r="42484" b="29007"/>
          <a:stretch/>
        </p:blipFill>
        <p:spPr>
          <a:xfrm rot="5400000">
            <a:off x="2933464" y="4627556"/>
            <a:ext cx="1893740" cy="1230931"/>
          </a:xfrm>
          <a:prstGeom prst="rect">
            <a:avLst/>
          </a:prstGeom>
          <a:ln>
            <a:solidFill>
              <a:schemeClr val="tx1"/>
            </a:solidFill>
          </a:ln>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37111" r="42484" b="27868"/>
          <a:stretch/>
        </p:blipFill>
        <p:spPr>
          <a:xfrm rot="5400000">
            <a:off x="7411814" y="4432159"/>
            <a:ext cx="1940371" cy="1524000"/>
          </a:xfrm>
          <a:prstGeom prst="rect">
            <a:avLst/>
          </a:prstGeom>
          <a:ln>
            <a:solidFill>
              <a:schemeClr val="tx1"/>
            </a:solidFill>
          </a:ln>
        </p:spPr>
      </p:pic>
      <p:sp>
        <p:nvSpPr>
          <p:cNvPr id="10" name="TextBox 9"/>
          <p:cNvSpPr txBox="1"/>
          <p:nvPr/>
        </p:nvSpPr>
        <p:spPr>
          <a:xfrm>
            <a:off x="4492638" y="5823787"/>
            <a:ext cx="3130523" cy="369332"/>
          </a:xfrm>
          <a:prstGeom prst="rect">
            <a:avLst/>
          </a:prstGeom>
          <a:noFill/>
        </p:spPr>
        <p:txBody>
          <a:bodyPr wrap="square" rtlCol="0">
            <a:spAutoFit/>
          </a:bodyPr>
          <a:lstStyle/>
          <a:p>
            <a:r>
              <a:rPr lang="en-US" sz="1800" smtClean="0"/>
              <a:t>Two Thermal layers </a:t>
            </a:r>
            <a:r>
              <a:rPr lang="en-US" sz="1800" dirty="0" smtClean="0"/>
              <a:t>on Shelf</a:t>
            </a:r>
            <a:endParaRPr lang="en-US" sz="1800" dirty="0"/>
          </a:p>
        </p:txBody>
      </p:sp>
      <p:sp>
        <p:nvSpPr>
          <p:cNvPr id="12" name="Oval 11"/>
          <p:cNvSpPr/>
          <p:nvPr/>
        </p:nvSpPr>
        <p:spPr>
          <a:xfrm rot="19027379">
            <a:off x="-440154" y="2164673"/>
            <a:ext cx="3916286" cy="124441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19027379">
            <a:off x="4201651" y="2048444"/>
            <a:ext cx="3916286" cy="124441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57200" y="1380172"/>
            <a:ext cx="1390124" cy="338554"/>
          </a:xfrm>
          <a:prstGeom prst="rect">
            <a:avLst/>
          </a:prstGeom>
          <a:noFill/>
        </p:spPr>
        <p:txBody>
          <a:bodyPr wrap="none" rtlCol="0">
            <a:spAutoFit/>
          </a:bodyPr>
          <a:lstStyle/>
          <a:p>
            <a:r>
              <a:rPr lang="en-US" sz="1600" dirty="0" smtClean="0"/>
              <a:t>No Cold Pool</a:t>
            </a:r>
            <a:endParaRPr lang="en-US" sz="1600" dirty="0"/>
          </a:p>
        </p:txBody>
      </p:sp>
      <p:sp>
        <p:nvSpPr>
          <p:cNvPr id="14" name="TextBox 13"/>
          <p:cNvSpPr txBox="1"/>
          <p:nvPr/>
        </p:nvSpPr>
        <p:spPr>
          <a:xfrm>
            <a:off x="4862743" y="1343979"/>
            <a:ext cx="1341521" cy="584775"/>
          </a:xfrm>
          <a:prstGeom prst="rect">
            <a:avLst/>
          </a:prstGeom>
          <a:noFill/>
        </p:spPr>
        <p:txBody>
          <a:bodyPr wrap="none" rtlCol="0">
            <a:spAutoFit/>
          </a:bodyPr>
          <a:lstStyle/>
          <a:p>
            <a:r>
              <a:rPr lang="en-US" sz="1600" dirty="0" smtClean="0"/>
              <a:t>Well Defined</a:t>
            </a:r>
          </a:p>
          <a:p>
            <a:r>
              <a:rPr lang="en-US" sz="1600" dirty="0" smtClean="0"/>
              <a:t>Cold Pool</a:t>
            </a:r>
            <a:endParaRPr lang="en-US" sz="1600" dirty="0"/>
          </a:p>
        </p:txBody>
      </p:sp>
      <p:sp>
        <p:nvSpPr>
          <p:cNvPr id="15" name="TextBox 14"/>
          <p:cNvSpPr txBox="1"/>
          <p:nvPr/>
        </p:nvSpPr>
        <p:spPr>
          <a:xfrm>
            <a:off x="263459" y="5582430"/>
            <a:ext cx="2822452" cy="646331"/>
          </a:xfrm>
          <a:prstGeom prst="rect">
            <a:avLst/>
          </a:prstGeom>
          <a:noFill/>
        </p:spPr>
        <p:txBody>
          <a:bodyPr wrap="square" rtlCol="0">
            <a:spAutoFit/>
          </a:bodyPr>
          <a:lstStyle/>
          <a:p>
            <a:r>
              <a:rPr lang="en-US" sz="1800" dirty="0" smtClean="0"/>
              <a:t>                                                                     </a:t>
            </a:r>
            <a:r>
              <a:rPr lang="en-US" sz="1800" smtClean="0"/>
              <a:t>Nearly Isothermal Shelf</a:t>
            </a:r>
            <a:endParaRPr lang="en-US" sz="1800" dirty="0"/>
          </a:p>
        </p:txBody>
      </p:sp>
      <p:grpSp>
        <p:nvGrpSpPr>
          <p:cNvPr id="16" name="Group 15"/>
          <p:cNvGrpSpPr/>
          <p:nvPr/>
        </p:nvGrpSpPr>
        <p:grpSpPr>
          <a:xfrm>
            <a:off x="-11615" y="6234591"/>
            <a:ext cx="9155615" cy="628440"/>
            <a:chOff x="-11615" y="6234591"/>
            <a:chExt cx="9155615" cy="628440"/>
          </a:xfrm>
        </p:grpSpPr>
        <p:sp>
          <p:nvSpPr>
            <p:cNvPr id="17" name="Rectangle 1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21" name="TextBox 20"/>
          <p:cNvSpPr txBox="1"/>
          <p:nvPr/>
        </p:nvSpPr>
        <p:spPr>
          <a:xfrm>
            <a:off x="-257831" y="177714"/>
            <a:ext cx="9118600" cy="584775"/>
          </a:xfrm>
          <a:prstGeom prst="rect">
            <a:avLst/>
          </a:prstGeom>
          <a:noFill/>
        </p:spPr>
        <p:txBody>
          <a:bodyPr wrap="square" rtlCol="0">
            <a:spAutoFit/>
          </a:bodyPr>
          <a:lstStyle/>
          <a:p>
            <a:pPr algn="ctr"/>
            <a:r>
              <a:rPr lang="en-US" sz="2000" b="1" dirty="0" smtClean="0"/>
              <a:t>Temperature </a:t>
            </a:r>
            <a:r>
              <a:rPr lang="en-US" sz="2000" b="1" dirty="0" smtClean="0"/>
              <a:t>below summer </a:t>
            </a:r>
            <a:r>
              <a:rPr lang="en-US" sz="2000" b="1" dirty="0" smtClean="0"/>
              <a:t>thermocline in 2017</a:t>
            </a:r>
            <a:r>
              <a:rPr lang="en-US" sz="3200" b="1" dirty="0" smtClean="0"/>
              <a:t> </a:t>
            </a:r>
            <a:endParaRPr lang="en-US" sz="3200" b="1" dirty="0"/>
          </a:p>
        </p:txBody>
      </p:sp>
    </p:spTree>
    <p:extLst>
      <p:ext uri="{BB962C8B-B14F-4D97-AF65-F5344CB8AC3E}">
        <p14:creationId xmlns:p14="http://schemas.microsoft.com/office/powerpoint/2010/main" val="38100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523220"/>
          </a:xfrm>
          <a:prstGeom prst="rect">
            <a:avLst/>
          </a:prstGeom>
          <a:noFill/>
        </p:spPr>
        <p:txBody>
          <a:bodyPr wrap="square" rtlCol="0">
            <a:spAutoFit/>
          </a:bodyPr>
          <a:lstStyle/>
          <a:p>
            <a:pPr algn="ctr"/>
            <a:r>
              <a:rPr lang="en-US" sz="2800" b="1" dirty="0">
                <a:ea typeface="Arial" charset="0"/>
                <a:cs typeface="Arial" charset="0"/>
              </a:rPr>
              <a:t>Potential Energy Anomaly (</a:t>
            </a:r>
            <a:r>
              <a:rPr lang="mr-IN" sz="2800" b="1" dirty="0">
                <a:ea typeface="Arial" charset="0"/>
                <a:cs typeface="Arial" charset="0"/>
              </a:rPr>
              <a:t>…</a:t>
            </a:r>
            <a:r>
              <a:rPr lang="en-US" sz="2800" b="1" dirty="0">
                <a:ea typeface="Arial" charset="0"/>
                <a:cs typeface="Arial" charset="0"/>
              </a:rPr>
              <a:t>; Simpson, 1981; </a:t>
            </a:r>
            <a:r>
              <a:rPr lang="mr-IN" sz="2800" b="1" dirty="0">
                <a:ea typeface="Arial" charset="0"/>
                <a:cs typeface="Arial" charset="0"/>
              </a:rPr>
              <a:t>…</a:t>
            </a:r>
            <a:r>
              <a:rPr lang="en-US" sz="2800" b="1" dirty="0">
                <a:ea typeface="Arial" charset="0"/>
                <a:cs typeface="Arial" charset="0"/>
              </a:rPr>
              <a:t>)</a:t>
            </a:r>
          </a:p>
        </p:txBody>
      </p:sp>
      <p:sp>
        <p:nvSpPr>
          <p:cNvPr id="10" name="TextBox 9"/>
          <p:cNvSpPr txBox="1"/>
          <p:nvPr/>
        </p:nvSpPr>
        <p:spPr>
          <a:xfrm>
            <a:off x="324849" y="1276412"/>
            <a:ext cx="8686800" cy="830997"/>
          </a:xfrm>
          <a:prstGeom prst="rect">
            <a:avLst/>
          </a:prstGeom>
          <a:noFill/>
        </p:spPr>
        <p:txBody>
          <a:bodyPr wrap="square" rtlCol="0">
            <a:spAutoFit/>
          </a:bodyPr>
          <a:lstStyle/>
          <a:p>
            <a:r>
              <a:rPr lang="en-US" b="1" dirty="0"/>
              <a:t>For our coastal application a non-dimensional potential energy anomaly:</a:t>
            </a:r>
          </a:p>
        </p:txBody>
      </p:sp>
      <p:grpSp>
        <p:nvGrpSpPr>
          <p:cNvPr id="14" name="Group 13"/>
          <p:cNvGrpSpPr/>
          <p:nvPr/>
        </p:nvGrpSpPr>
        <p:grpSpPr>
          <a:xfrm>
            <a:off x="-11615" y="6234591"/>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grpSp>
        <p:nvGrpSpPr>
          <p:cNvPr id="3" name="Group 2">
            <a:extLst>
              <a:ext uri="{FF2B5EF4-FFF2-40B4-BE49-F238E27FC236}">
                <a16:creationId xmlns:a16="http://schemas.microsoft.com/office/drawing/2014/main" xmlns="" id="{8FDD9E2A-B1C2-374A-9920-76118FBD3E9A}"/>
              </a:ext>
            </a:extLst>
          </p:cNvPr>
          <p:cNvGrpSpPr/>
          <p:nvPr/>
        </p:nvGrpSpPr>
        <p:grpSpPr>
          <a:xfrm>
            <a:off x="1684515" y="2388968"/>
            <a:ext cx="5562600" cy="1467012"/>
            <a:chOff x="3581400" y="1276412"/>
            <a:chExt cx="5562600" cy="1467012"/>
          </a:xfrm>
        </p:grpSpPr>
        <p:pic>
          <p:nvPicPr>
            <p:cNvPr id="19" name="Picture 18">
              <a:extLst>
                <a:ext uri="{FF2B5EF4-FFF2-40B4-BE49-F238E27FC236}">
                  <a16:creationId xmlns:a16="http://schemas.microsoft.com/office/drawing/2014/main" xmlns="" id="{3D6AAC87-6261-454D-88AA-D218733ACEE0}"/>
                </a:ext>
              </a:extLst>
            </p:cNvPr>
            <p:cNvPicPr>
              <a:picLocks noChangeAspect="1"/>
            </p:cNvPicPr>
            <p:nvPr/>
          </p:nvPicPr>
          <p:blipFill rotWithShape="1">
            <a:blip r:embed="rId4">
              <a:extLst>
                <a:ext uri="{28A0092B-C50C-407E-A947-70E740481C1C}">
                  <a14:useLocalDpi xmlns:a14="http://schemas.microsoft.com/office/drawing/2010/main" val="0"/>
                </a:ext>
              </a:extLst>
            </a:blip>
            <a:srcRect l="17809"/>
            <a:stretch/>
          </p:blipFill>
          <p:spPr>
            <a:xfrm>
              <a:off x="3581400" y="1363429"/>
              <a:ext cx="5274885" cy="1277346"/>
            </a:xfrm>
            <a:prstGeom prst="rect">
              <a:avLst/>
            </a:prstGeom>
            <a:effectLst/>
          </p:spPr>
        </p:pic>
        <p:sp>
          <p:nvSpPr>
            <p:cNvPr id="20" name="Rectangle 19">
              <a:extLst>
                <a:ext uri="{FF2B5EF4-FFF2-40B4-BE49-F238E27FC236}">
                  <a16:creationId xmlns:a16="http://schemas.microsoft.com/office/drawing/2014/main" xmlns="" id="{54B83972-848B-6447-A416-C269AEA7FC25}"/>
                </a:ext>
              </a:extLst>
            </p:cNvPr>
            <p:cNvSpPr/>
            <p:nvPr/>
          </p:nvSpPr>
          <p:spPr>
            <a:xfrm>
              <a:off x="5268920" y="1276412"/>
              <a:ext cx="3875080" cy="146701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xmlns="" id="{5A5F2A32-7C21-B545-946C-64FFE91E0828}"/>
              </a:ext>
            </a:extLst>
          </p:cNvPr>
          <p:cNvSpPr txBox="1"/>
          <p:nvPr/>
        </p:nvSpPr>
        <p:spPr>
          <a:xfrm>
            <a:off x="324848" y="4415157"/>
            <a:ext cx="8686800" cy="830997"/>
          </a:xfrm>
          <a:prstGeom prst="rect">
            <a:avLst/>
          </a:prstGeom>
          <a:noFill/>
        </p:spPr>
        <p:txBody>
          <a:bodyPr wrap="square" rtlCol="0">
            <a:spAutoFit/>
          </a:bodyPr>
          <a:lstStyle/>
          <a:p>
            <a:r>
              <a:rPr lang="en-US" b="1" dirty="0"/>
              <a:t>Essentially a parameter representing the energy required to overturn the water column.</a:t>
            </a:r>
          </a:p>
        </p:txBody>
      </p:sp>
    </p:spTree>
    <p:extLst>
      <p:ext uri="{BB962C8B-B14F-4D97-AF65-F5344CB8AC3E}">
        <p14:creationId xmlns:p14="http://schemas.microsoft.com/office/powerpoint/2010/main" val="1215951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615" y="6234591"/>
            <a:ext cx="9155615" cy="628440"/>
            <a:chOff x="-11615" y="6234591"/>
            <a:chExt cx="9155615" cy="628440"/>
          </a:xfrm>
        </p:grpSpPr>
        <p:sp>
          <p:nvSpPr>
            <p:cNvPr id="3" name="Rectangle 2"/>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7" name="Picture 6"/>
          <p:cNvPicPr>
            <a:picLocks noChangeAspect="1"/>
          </p:cNvPicPr>
          <p:nvPr/>
        </p:nvPicPr>
        <p:blipFill>
          <a:blip r:embed="rId4"/>
          <a:stretch>
            <a:fillRect/>
          </a:stretch>
        </p:blipFill>
        <p:spPr>
          <a:xfrm>
            <a:off x="5380300" y="816790"/>
            <a:ext cx="3299055" cy="2270197"/>
          </a:xfrm>
          <a:prstGeom prst="rect">
            <a:avLst/>
          </a:prstGeom>
        </p:spPr>
      </p:pic>
      <p:pic>
        <p:nvPicPr>
          <p:cNvPr id="8" name="Picture 8" descr="2014-10-05 11.27.57.jpg"/>
          <p:cNvPicPr>
            <a:picLocks noChangeAspect="1"/>
          </p:cNvPicPr>
          <p:nvPr/>
        </p:nvPicPr>
        <p:blipFill rotWithShape="1">
          <a:blip r:embed="rId5">
            <a:extLst>
              <a:ext uri="{28A0092B-C50C-407E-A947-70E740481C1C}">
                <a14:useLocalDpi xmlns:a14="http://schemas.microsoft.com/office/drawing/2010/main" val="0"/>
              </a:ext>
            </a:extLst>
          </a:blip>
          <a:srcRect t="26419" b="5693"/>
          <a:stretch/>
        </p:blipFill>
        <p:spPr bwMode="auto">
          <a:xfrm>
            <a:off x="5554459" y="3571685"/>
            <a:ext cx="2499007" cy="2195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CoverGliderImage.jpg"/>
          <p:cNvPicPr>
            <a:picLocks noChangeAspect="1"/>
          </p:cNvPicPr>
          <p:nvPr/>
        </p:nvPicPr>
        <p:blipFill rotWithShape="1">
          <a:blip r:embed="rId6" cstate="print">
            <a:extLst>
              <a:ext uri="{28A0092B-C50C-407E-A947-70E740481C1C}">
                <a14:useLocalDpi xmlns:a14="http://schemas.microsoft.com/office/drawing/2010/main"/>
              </a:ext>
            </a:extLst>
          </a:blip>
          <a:srcRect l="10537" t="28944" r="9378" b="3893"/>
          <a:stretch/>
        </p:blipFill>
        <p:spPr>
          <a:xfrm>
            <a:off x="792654" y="3847338"/>
            <a:ext cx="3559588" cy="199661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7401" y="809875"/>
            <a:ext cx="3289640" cy="2399635"/>
          </a:xfrm>
          <a:prstGeom prst="rect">
            <a:avLst/>
          </a:prstGeom>
        </p:spPr>
      </p:pic>
      <p:sp>
        <p:nvSpPr>
          <p:cNvPr id="11" name="Rectangle 10"/>
          <p:cNvSpPr/>
          <p:nvPr/>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2800" b="1" dirty="0" smtClean="0">
                <a:solidFill>
                  <a:prstClr val="white"/>
                </a:solidFill>
              </a:rPr>
              <a:t> Slocum Glider Development</a:t>
            </a:r>
            <a:endParaRPr lang="en-US" sz="2800" b="1" dirty="0">
              <a:solidFill>
                <a:prstClr val="white"/>
              </a:solidFill>
            </a:endParaRPr>
          </a:p>
        </p:txBody>
      </p:sp>
      <p:pic>
        <p:nvPicPr>
          <p:cNvPr id="1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45177"/>
            <a:ext cx="2630881" cy="58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55989" y="3167791"/>
            <a:ext cx="4860626" cy="400110"/>
          </a:xfrm>
          <a:prstGeom prst="rect">
            <a:avLst/>
          </a:prstGeom>
          <a:noFill/>
        </p:spPr>
        <p:txBody>
          <a:bodyPr wrap="none" rtlCol="0">
            <a:spAutoFit/>
          </a:bodyPr>
          <a:lstStyle/>
          <a:p>
            <a:r>
              <a:rPr lang="en-US" sz="2000" dirty="0" smtClean="0"/>
              <a:t>1989 </a:t>
            </a:r>
            <a:r>
              <a:rPr lang="mr-IN" sz="2000" dirty="0" smtClean="0"/>
              <a:t>–</a:t>
            </a:r>
            <a:r>
              <a:rPr lang="en-US" sz="2000" dirty="0" smtClean="0"/>
              <a:t> Slocum Gliders in Science Fiction</a:t>
            </a:r>
            <a:endParaRPr lang="en-US" sz="2000" dirty="0"/>
          </a:p>
        </p:txBody>
      </p:sp>
      <p:sp>
        <p:nvSpPr>
          <p:cNvPr id="15" name="TextBox 14"/>
          <p:cNvSpPr txBox="1"/>
          <p:nvPr/>
        </p:nvSpPr>
        <p:spPr>
          <a:xfrm>
            <a:off x="4801840" y="3159315"/>
            <a:ext cx="4306115" cy="400110"/>
          </a:xfrm>
          <a:prstGeom prst="rect">
            <a:avLst/>
          </a:prstGeom>
          <a:noFill/>
        </p:spPr>
        <p:txBody>
          <a:bodyPr wrap="none" rtlCol="0">
            <a:spAutoFit/>
          </a:bodyPr>
          <a:lstStyle/>
          <a:p>
            <a:r>
              <a:rPr lang="en-US" sz="2000" dirty="0" smtClean="0"/>
              <a:t>1999 </a:t>
            </a:r>
            <a:r>
              <a:rPr lang="mr-IN" sz="2000" dirty="0" smtClean="0"/>
              <a:t>–</a:t>
            </a:r>
            <a:r>
              <a:rPr lang="en-US" sz="2000" dirty="0" smtClean="0"/>
              <a:t> Slocum Gliders in Salt Water</a:t>
            </a:r>
            <a:endParaRPr lang="en-US" sz="2000" dirty="0"/>
          </a:p>
        </p:txBody>
      </p:sp>
      <p:sp>
        <p:nvSpPr>
          <p:cNvPr id="16" name="TextBox 15"/>
          <p:cNvSpPr txBox="1"/>
          <p:nvPr/>
        </p:nvSpPr>
        <p:spPr>
          <a:xfrm>
            <a:off x="17459" y="5831369"/>
            <a:ext cx="4559582" cy="400110"/>
          </a:xfrm>
          <a:prstGeom prst="rect">
            <a:avLst/>
          </a:prstGeom>
          <a:noFill/>
        </p:spPr>
        <p:txBody>
          <a:bodyPr wrap="none" rtlCol="0">
            <a:spAutoFit/>
          </a:bodyPr>
          <a:lstStyle/>
          <a:p>
            <a:r>
              <a:rPr lang="en-US" sz="2000" smtClean="0"/>
              <a:t>2009 </a:t>
            </a:r>
            <a:r>
              <a:rPr lang="mr-IN" sz="2000" dirty="0" smtClean="0"/>
              <a:t>–</a:t>
            </a:r>
            <a:r>
              <a:rPr lang="en-US" sz="2000" dirty="0" smtClean="0"/>
              <a:t> Slocum Glider Crosses Atlantic</a:t>
            </a:r>
            <a:endParaRPr lang="en-US" sz="2000" dirty="0"/>
          </a:p>
        </p:txBody>
      </p:sp>
      <p:sp>
        <p:nvSpPr>
          <p:cNvPr id="17" name="TextBox 16"/>
          <p:cNvSpPr txBox="1"/>
          <p:nvPr/>
        </p:nvSpPr>
        <p:spPr>
          <a:xfrm>
            <a:off x="4874802" y="5800624"/>
            <a:ext cx="3929281" cy="400110"/>
          </a:xfrm>
          <a:prstGeom prst="rect">
            <a:avLst/>
          </a:prstGeom>
          <a:noFill/>
        </p:spPr>
        <p:txBody>
          <a:bodyPr wrap="none" rtlCol="0">
            <a:spAutoFit/>
          </a:bodyPr>
          <a:lstStyle/>
          <a:p>
            <a:r>
              <a:rPr lang="en-US" sz="2000" dirty="0" smtClean="0"/>
              <a:t>2019 </a:t>
            </a:r>
            <a:r>
              <a:rPr lang="mr-IN" sz="2000" dirty="0" smtClean="0"/>
              <a:t>–</a:t>
            </a:r>
            <a:r>
              <a:rPr lang="en-US" sz="2000" dirty="0" smtClean="0"/>
              <a:t> Slocum Storm Gliders </a:t>
            </a:r>
            <a:r>
              <a:rPr lang="mr-IN" sz="2000" dirty="0" smtClean="0"/>
              <a:t>…</a:t>
            </a:r>
            <a:r>
              <a:rPr lang="en-US" sz="2000" dirty="0" smtClean="0"/>
              <a:t> </a:t>
            </a:r>
            <a:endParaRPr lang="en-US" sz="2000" dirty="0"/>
          </a:p>
        </p:txBody>
      </p:sp>
      <p:sp>
        <p:nvSpPr>
          <p:cNvPr id="18" name="TextBox 17"/>
          <p:cNvSpPr txBox="1"/>
          <p:nvPr/>
        </p:nvSpPr>
        <p:spPr>
          <a:xfrm>
            <a:off x="-22989" y="904323"/>
            <a:ext cx="1354142" cy="1569660"/>
          </a:xfrm>
          <a:prstGeom prst="rect">
            <a:avLst/>
          </a:prstGeom>
          <a:noFill/>
        </p:spPr>
        <p:txBody>
          <a:bodyPr wrap="square" rtlCol="0">
            <a:spAutoFit/>
          </a:bodyPr>
          <a:lstStyle/>
          <a:p>
            <a:r>
              <a:rPr lang="en-US" sz="1600" dirty="0" smtClean="0"/>
              <a:t>From Henry </a:t>
            </a:r>
            <a:r>
              <a:rPr lang="en-US" sz="1600" dirty="0" err="1" smtClean="0"/>
              <a:t>Stommel</a:t>
            </a:r>
            <a:r>
              <a:rPr lang="en-US" sz="1600" dirty="0" smtClean="0"/>
              <a:t>,</a:t>
            </a:r>
          </a:p>
          <a:p>
            <a:r>
              <a:rPr lang="en-US" sz="1600" dirty="0" smtClean="0"/>
              <a:t>“The Slocum Mission”, a component of WOOS</a:t>
            </a:r>
            <a:endParaRPr lang="en-US" sz="1600" dirty="0"/>
          </a:p>
        </p:txBody>
      </p:sp>
    </p:spTree>
    <p:extLst>
      <p:ext uri="{BB962C8B-B14F-4D97-AF65-F5344CB8AC3E}">
        <p14:creationId xmlns:p14="http://schemas.microsoft.com/office/powerpoint/2010/main" val="1911563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99859"/>
            <a:ext cx="2209800" cy="1077218"/>
          </a:xfrm>
          <a:prstGeom prst="rect">
            <a:avLst/>
          </a:prstGeom>
          <a:noFill/>
        </p:spPr>
        <p:txBody>
          <a:bodyPr wrap="square" rtlCol="0">
            <a:spAutoFit/>
          </a:bodyPr>
          <a:lstStyle/>
          <a:p>
            <a:pPr algn="ctr"/>
            <a:r>
              <a:rPr lang="en-US" sz="3200" b="1" dirty="0" smtClean="0"/>
              <a:t>Hurricane Jose</a:t>
            </a:r>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9400"/>
            <a:ext cx="9144000" cy="6286500"/>
          </a:xfrm>
          <a:prstGeom prst="rect">
            <a:avLst/>
          </a:prstGeom>
        </p:spPr>
      </p:pic>
    </p:spTree>
    <p:extLst>
      <p:ext uri="{BB962C8B-B14F-4D97-AF65-F5344CB8AC3E}">
        <p14:creationId xmlns:p14="http://schemas.microsoft.com/office/powerpoint/2010/main" val="241229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se 2017 tr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1" y="0"/>
            <a:ext cx="7356753" cy="61793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883" y="0"/>
            <a:ext cx="4774436" cy="3601134"/>
          </a:xfrm>
          <a:prstGeom prst="rect">
            <a:avLst/>
          </a:prstGeom>
        </p:spPr>
      </p:pic>
      <p:sp>
        <p:nvSpPr>
          <p:cNvPr id="6" name="TextBox 5"/>
          <p:cNvSpPr txBox="1"/>
          <p:nvPr/>
        </p:nvSpPr>
        <p:spPr>
          <a:xfrm>
            <a:off x="5257800" y="2514600"/>
            <a:ext cx="2685954" cy="1015663"/>
          </a:xfrm>
          <a:prstGeom prst="rect">
            <a:avLst/>
          </a:prstGeom>
          <a:noFill/>
        </p:spPr>
        <p:txBody>
          <a:bodyPr wrap="square" rtlCol="0">
            <a:spAutoFit/>
          </a:bodyPr>
          <a:lstStyle/>
          <a:p>
            <a:pPr algn="r"/>
            <a:r>
              <a:rPr lang="en-US" sz="2000" b="1" dirty="0" err="1" smtClean="0"/>
              <a:t>UMaryland</a:t>
            </a:r>
            <a:endParaRPr lang="en-US" sz="2000" b="1" dirty="0" smtClean="0"/>
          </a:p>
          <a:p>
            <a:pPr algn="r"/>
            <a:r>
              <a:rPr lang="en-US" sz="2000" b="1" dirty="0" smtClean="0"/>
              <a:t>Storm </a:t>
            </a:r>
            <a:r>
              <a:rPr lang="en-US" sz="2000" b="1" dirty="0" smtClean="0"/>
              <a:t>Glider</a:t>
            </a:r>
            <a:endParaRPr lang="en-US" sz="2000" b="1" dirty="0" smtClean="0"/>
          </a:p>
          <a:p>
            <a:pPr algn="r"/>
            <a:r>
              <a:rPr lang="en-US" sz="2000" dirty="0" smtClean="0"/>
              <a:t>07-27 Sep 2017</a:t>
            </a:r>
            <a:endParaRPr lang="en-US" sz="2000" dirty="0"/>
          </a:p>
        </p:txBody>
      </p:sp>
      <p:sp>
        <p:nvSpPr>
          <p:cNvPr id="7" name="TextBox 6"/>
          <p:cNvSpPr txBox="1"/>
          <p:nvPr/>
        </p:nvSpPr>
        <p:spPr>
          <a:xfrm>
            <a:off x="7365852" y="4191000"/>
            <a:ext cx="1778148" cy="1938992"/>
          </a:xfrm>
          <a:prstGeom prst="rect">
            <a:avLst/>
          </a:prstGeom>
          <a:noFill/>
        </p:spPr>
        <p:txBody>
          <a:bodyPr wrap="square" rtlCol="0">
            <a:spAutoFit/>
          </a:bodyPr>
          <a:lstStyle/>
          <a:p>
            <a:pPr algn="ctr"/>
            <a:r>
              <a:rPr lang="en-US" b="1" dirty="0" smtClean="0"/>
              <a:t>Hurricane </a:t>
            </a:r>
          </a:p>
          <a:p>
            <a:pPr algn="ctr"/>
            <a:r>
              <a:rPr lang="en-US" b="1" dirty="0" smtClean="0"/>
              <a:t>Jose</a:t>
            </a:r>
          </a:p>
          <a:p>
            <a:pPr algn="ctr"/>
            <a:endParaRPr lang="en-US" b="1" dirty="0" smtClean="0"/>
          </a:p>
          <a:p>
            <a:pPr algn="ctr"/>
            <a:r>
              <a:rPr lang="en-US" dirty="0" smtClean="0"/>
              <a:t>05-21 Sept</a:t>
            </a:r>
          </a:p>
          <a:p>
            <a:pPr algn="ctr"/>
            <a:r>
              <a:rPr lang="en-US" dirty="0" smtClean="0"/>
              <a:t>2017</a:t>
            </a:r>
            <a:endParaRPr lang="en-US" dirty="0"/>
          </a:p>
        </p:txBody>
      </p:sp>
      <p:cxnSp>
        <p:nvCxnSpPr>
          <p:cNvPr id="13" name="Straight Arrow Connector 12"/>
          <p:cNvCxnSpPr/>
          <p:nvPr/>
        </p:nvCxnSpPr>
        <p:spPr>
          <a:xfrm flipV="1">
            <a:off x="870308" y="0"/>
            <a:ext cx="2025292" cy="83820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4"/>
          <a:stretch>
            <a:fillRect/>
          </a:stretch>
        </p:blipFill>
        <p:spPr>
          <a:xfrm>
            <a:off x="30708" y="4696811"/>
            <a:ext cx="2928582" cy="1433181"/>
          </a:xfrm>
          <a:prstGeom prst="rect">
            <a:avLst/>
          </a:prstGeom>
        </p:spPr>
      </p:pic>
      <p:cxnSp>
        <p:nvCxnSpPr>
          <p:cNvPr id="29" name="Straight Arrow Connector 28"/>
          <p:cNvCxnSpPr/>
          <p:nvPr/>
        </p:nvCxnSpPr>
        <p:spPr>
          <a:xfrm flipV="1">
            <a:off x="54592" y="1371600"/>
            <a:ext cx="478808" cy="3318258"/>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l="17809" r="63067"/>
          <a:stretch/>
        </p:blipFill>
        <p:spPr>
          <a:xfrm>
            <a:off x="6992613" y="1340062"/>
            <a:ext cx="746477" cy="776886"/>
          </a:xfrm>
          <a:prstGeom prst="rect">
            <a:avLst/>
          </a:prstGeom>
          <a:effectLst/>
        </p:spPr>
      </p:pic>
      <p:sp>
        <p:nvSpPr>
          <p:cNvPr id="41" name="Oval 40"/>
          <p:cNvSpPr/>
          <p:nvPr/>
        </p:nvSpPr>
        <p:spPr>
          <a:xfrm>
            <a:off x="1464292" y="4800600"/>
            <a:ext cx="1126508" cy="817096"/>
          </a:xfrm>
          <a:prstGeom prst="ellipse">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642851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373" y="0"/>
            <a:ext cx="9155373" cy="461665"/>
          </a:xfrm>
          <a:prstGeom prst="rect">
            <a:avLst/>
          </a:prstGeom>
          <a:noFill/>
        </p:spPr>
        <p:txBody>
          <a:bodyPr wrap="square" rtlCol="0">
            <a:spAutoFit/>
          </a:bodyPr>
          <a:lstStyle/>
          <a:p>
            <a:pPr algn="ctr"/>
            <a:r>
              <a:rPr lang="en-US" b="1" dirty="0" err="1" smtClean="0"/>
              <a:t>Hovmoller</a:t>
            </a:r>
            <a:r>
              <a:rPr lang="en-US" b="1" dirty="0" smtClean="0"/>
              <a:t> Stratification Across New Jersey Shelf</a:t>
            </a:r>
            <a:endParaRPr lang="en-US" b="1" dirty="0"/>
          </a:p>
        </p:txBody>
      </p:sp>
      <p:grpSp>
        <p:nvGrpSpPr>
          <p:cNvPr id="13" name="Group 12"/>
          <p:cNvGrpSpPr/>
          <p:nvPr/>
        </p:nvGrpSpPr>
        <p:grpSpPr>
          <a:xfrm>
            <a:off x="-11615" y="6234591"/>
            <a:ext cx="9155615" cy="628440"/>
            <a:chOff x="-11615" y="6234591"/>
            <a:chExt cx="9155615" cy="628440"/>
          </a:xfrm>
        </p:grpSpPr>
        <p:sp>
          <p:nvSpPr>
            <p:cNvPr id="14" name="Rectangle 13"/>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
            <a:ext cx="7239000" cy="6236399"/>
          </a:xfrm>
          <a:prstGeom prst="rect">
            <a:avLst/>
          </a:prstGeom>
        </p:spPr>
      </p:pic>
      <p:sp>
        <p:nvSpPr>
          <p:cNvPr id="10" name="TextBox 9"/>
          <p:cNvSpPr txBox="1"/>
          <p:nvPr/>
        </p:nvSpPr>
        <p:spPr>
          <a:xfrm>
            <a:off x="2798802" y="2465408"/>
            <a:ext cx="1107996" cy="461665"/>
          </a:xfrm>
          <a:prstGeom prst="rect">
            <a:avLst/>
          </a:prstGeom>
          <a:noFill/>
        </p:spPr>
        <p:txBody>
          <a:bodyPr wrap="none" rtlCol="0">
            <a:spAutoFit/>
          </a:bodyPr>
          <a:lstStyle/>
          <a:p>
            <a:r>
              <a:rPr lang="en-US" dirty="0" smtClean="0"/>
              <a:t>ROMS</a:t>
            </a:r>
            <a:endParaRPr lang="en-US" dirty="0"/>
          </a:p>
        </p:txBody>
      </p:sp>
      <p:sp>
        <p:nvSpPr>
          <p:cNvPr id="11" name="TextBox 10"/>
          <p:cNvSpPr txBox="1"/>
          <p:nvPr/>
        </p:nvSpPr>
        <p:spPr>
          <a:xfrm>
            <a:off x="5984386" y="5438589"/>
            <a:ext cx="1330814" cy="461665"/>
          </a:xfrm>
          <a:prstGeom prst="rect">
            <a:avLst/>
          </a:prstGeom>
          <a:noFill/>
        </p:spPr>
        <p:txBody>
          <a:bodyPr wrap="none" rtlCol="0">
            <a:spAutoFit/>
          </a:bodyPr>
          <a:lstStyle/>
          <a:p>
            <a:r>
              <a:rPr lang="en-US" dirty="0" smtClean="0"/>
              <a:t>CMEMS</a:t>
            </a:r>
            <a:endParaRPr lang="en-US" dirty="0"/>
          </a:p>
        </p:txBody>
      </p:sp>
      <p:sp>
        <p:nvSpPr>
          <p:cNvPr id="12" name="TextBox 11"/>
          <p:cNvSpPr txBox="1"/>
          <p:nvPr/>
        </p:nvSpPr>
        <p:spPr>
          <a:xfrm>
            <a:off x="2351279" y="5438589"/>
            <a:ext cx="1568058" cy="461665"/>
          </a:xfrm>
          <a:prstGeom prst="rect">
            <a:avLst/>
          </a:prstGeom>
          <a:noFill/>
        </p:spPr>
        <p:txBody>
          <a:bodyPr wrap="none" rtlCol="0">
            <a:spAutoFit/>
          </a:bodyPr>
          <a:lstStyle/>
          <a:p>
            <a:r>
              <a:rPr lang="en-US" dirty="0" smtClean="0"/>
              <a:t>GOFS 3.0</a:t>
            </a:r>
            <a:endParaRPr lang="en-US" dirty="0"/>
          </a:p>
        </p:txBody>
      </p:sp>
      <p:sp>
        <p:nvSpPr>
          <p:cNvPr id="18" name="TextBox 17"/>
          <p:cNvSpPr txBox="1"/>
          <p:nvPr/>
        </p:nvSpPr>
        <p:spPr>
          <a:xfrm>
            <a:off x="5791200" y="2438400"/>
            <a:ext cx="1568058" cy="461665"/>
          </a:xfrm>
          <a:prstGeom prst="rect">
            <a:avLst/>
          </a:prstGeom>
          <a:noFill/>
        </p:spPr>
        <p:txBody>
          <a:bodyPr wrap="none" rtlCol="0">
            <a:spAutoFit/>
          </a:bodyPr>
          <a:lstStyle/>
          <a:p>
            <a:r>
              <a:rPr lang="en-US" dirty="0" smtClean="0"/>
              <a:t>GOFS 3.1</a:t>
            </a:r>
            <a:endParaRPr lang="en-US" dirty="0"/>
          </a:p>
        </p:txBody>
      </p:sp>
      <p:sp>
        <p:nvSpPr>
          <p:cNvPr id="19" name="TextBox 18"/>
          <p:cNvSpPr txBox="1"/>
          <p:nvPr/>
        </p:nvSpPr>
        <p:spPr>
          <a:xfrm>
            <a:off x="5916013" y="1558788"/>
            <a:ext cx="1369286" cy="338554"/>
          </a:xfrm>
          <a:prstGeom prst="rect">
            <a:avLst/>
          </a:prstGeom>
          <a:noFill/>
        </p:spPr>
        <p:txBody>
          <a:bodyPr wrap="none" rtlCol="0">
            <a:spAutoFit/>
          </a:bodyPr>
          <a:lstStyle/>
          <a:p>
            <a:r>
              <a:rPr lang="en-US" sz="1600" smtClean="0"/>
              <a:t>Eye passage</a:t>
            </a:r>
            <a:endParaRPr lang="en-US" sz="1600" dirty="0"/>
          </a:p>
        </p:txBody>
      </p:sp>
    </p:spTree>
    <p:extLst>
      <p:ext uri="{BB962C8B-B14F-4D97-AF65-F5344CB8AC3E}">
        <p14:creationId xmlns:p14="http://schemas.microsoft.com/office/powerpoint/2010/main" val="1127418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1" y="0"/>
            <a:ext cx="8915400" cy="6278642"/>
          </a:xfrm>
          <a:prstGeom prst="rect">
            <a:avLst/>
          </a:prstGeom>
          <a:noFill/>
        </p:spPr>
        <p:txBody>
          <a:bodyPr wrap="square" rtlCol="0">
            <a:spAutoFit/>
          </a:bodyPr>
          <a:lstStyle/>
          <a:p>
            <a:r>
              <a:rPr lang="en-US" b="1" dirty="0" smtClean="0"/>
              <a:t>Mid Atlantic Hurricanes: Storm Glider-inspired Science</a:t>
            </a:r>
          </a:p>
          <a:p>
            <a:endParaRPr lang="en-US" sz="1800" dirty="0"/>
          </a:p>
          <a:p>
            <a:pPr marL="342900" indent="-342900">
              <a:buFont typeface="Arial" charset="0"/>
              <a:buChar char="•"/>
            </a:pPr>
            <a:r>
              <a:rPr lang="en-US" sz="2000" dirty="0" smtClean="0"/>
              <a:t>Essential Ocean Features </a:t>
            </a:r>
            <a:r>
              <a:rPr lang="mr-IN" sz="2000" dirty="0" smtClean="0"/>
              <a:t>–</a:t>
            </a:r>
            <a:r>
              <a:rPr lang="en-US" sz="2000" dirty="0" smtClean="0"/>
              <a:t>  Bottom Cold Pool hidden by a thin layer of warm surface water</a:t>
            </a:r>
          </a:p>
          <a:p>
            <a:pPr marL="342900" indent="-342900">
              <a:buFont typeface="Arial" charset="0"/>
              <a:buChar char="•"/>
            </a:pPr>
            <a:endParaRPr lang="en-US" sz="1600" dirty="0"/>
          </a:p>
          <a:p>
            <a:pPr marL="342900" indent="-342900">
              <a:buFont typeface="Arial" charset="0"/>
              <a:buChar char="•"/>
            </a:pPr>
            <a:r>
              <a:rPr lang="en-US" sz="2000" dirty="0" smtClean="0"/>
              <a:t>Two types of hurricanes </a:t>
            </a:r>
            <a:r>
              <a:rPr lang="mr-IN" sz="2000" dirty="0" smtClean="0"/>
              <a:t>–</a:t>
            </a:r>
            <a:r>
              <a:rPr lang="en-US" sz="2000" dirty="0" smtClean="0"/>
              <a:t> </a:t>
            </a:r>
          </a:p>
          <a:p>
            <a:r>
              <a:rPr lang="en-US" sz="2000" dirty="0"/>
              <a:t> </a:t>
            </a:r>
            <a:r>
              <a:rPr lang="en-US" sz="2000" dirty="0" smtClean="0"/>
              <a:t>       (1) Over the Shelf  Tracks </a:t>
            </a:r>
            <a:r>
              <a:rPr lang="mr-IN" sz="2000" dirty="0" smtClean="0"/>
              <a:t>–</a:t>
            </a:r>
            <a:r>
              <a:rPr lang="en-US" sz="2000" dirty="0" smtClean="0"/>
              <a:t> Irene, Barry, </a:t>
            </a:r>
            <a:r>
              <a:rPr lang="mr-IN" sz="2000" dirty="0" smtClean="0"/>
              <a:t>…</a:t>
            </a:r>
            <a:r>
              <a:rPr lang="en-US" sz="2000" dirty="0" smtClean="0"/>
              <a:t>..</a:t>
            </a:r>
          </a:p>
          <a:p>
            <a:r>
              <a:rPr lang="en-US" sz="2000" dirty="0" smtClean="0"/>
              <a:t>        (2) Offshore Tracks </a:t>
            </a:r>
            <a:r>
              <a:rPr lang="mr-IN" sz="2000" dirty="0" smtClean="0"/>
              <a:t>–</a:t>
            </a:r>
            <a:r>
              <a:rPr lang="en-US" sz="2000" dirty="0" smtClean="0"/>
              <a:t> Sandy, Jose, </a:t>
            </a:r>
            <a:r>
              <a:rPr lang="mr-IN" sz="2000" dirty="0" smtClean="0"/>
              <a:t>…</a:t>
            </a:r>
            <a:endParaRPr lang="en-US" sz="2000" dirty="0" smtClean="0"/>
          </a:p>
          <a:p>
            <a:pPr marL="342900" indent="-342900">
              <a:buFont typeface="Arial" charset="0"/>
              <a:buChar char="•"/>
            </a:pPr>
            <a:endParaRPr lang="en-US" sz="1600" dirty="0"/>
          </a:p>
          <a:p>
            <a:pPr marL="342900" indent="-342900">
              <a:buFont typeface="Arial" charset="0"/>
              <a:buChar char="•"/>
            </a:pPr>
            <a:r>
              <a:rPr lang="en-US" sz="2000" dirty="0" smtClean="0"/>
              <a:t>In both types of hurricanes, the </a:t>
            </a:r>
            <a:r>
              <a:rPr lang="en-US" sz="2000" dirty="0"/>
              <a:t>ocean can evolve rapidly, on the same time </a:t>
            </a:r>
            <a:r>
              <a:rPr lang="en-US" sz="2000" dirty="0" smtClean="0"/>
              <a:t>scale </a:t>
            </a:r>
            <a:r>
              <a:rPr lang="en-US" sz="2000" dirty="0"/>
              <a:t>as the </a:t>
            </a:r>
            <a:r>
              <a:rPr lang="en-US" sz="2000" dirty="0" smtClean="0"/>
              <a:t>hurricane, resulting in feedbacks that impact intensity</a:t>
            </a:r>
          </a:p>
          <a:p>
            <a:pPr marL="342900" indent="-342900">
              <a:buFont typeface="Arial" charset="0"/>
              <a:buChar char="•"/>
            </a:pPr>
            <a:endParaRPr lang="en-US" sz="1600" dirty="0"/>
          </a:p>
          <a:p>
            <a:pPr marL="342900" indent="-342900">
              <a:buFont typeface="Arial" charset="0"/>
              <a:buChar char="•"/>
            </a:pPr>
            <a:r>
              <a:rPr lang="en-US" sz="2000" dirty="0" smtClean="0"/>
              <a:t>Essential Ocean Processes </a:t>
            </a:r>
            <a:r>
              <a:rPr lang="mr-IN" sz="2000" dirty="0" smtClean="0"/>
              <a:t>–</a:t>
            </a:r>
            <a:r>
              <a:rPr lang="en-US" sz="2000" dirty="0" smtClean="0"/>
              <a:t> two types with different impacts</a:t>
            </a:r>
          </a:p>
          <a:p>
            <a:pPr marL="342900" indent="-342900">
              <a:buFont typeface="Arial" charset="0"/>
              <a:buChar char="•"/>
            </a:pPr>
            <a:endParaRPr lang="en-US" sz="1600" dirty="0"/>
          </a:p>
          <a:p>
            <a:pPr marL="342900" indent="-342900">
              <a:buFont typeface="Arial" charset="0"/>
              <a:buChar char="•"/>
            </a:pPr>
            <a:r>
              <a:rPr lang="en-US" sz="2000" dirty="0" smtClean="0"/>
              <a:t>Irene-type </a:t>
            </a:r>
            <a:r>
              <a:rPr lang="mr-IN" sz="2000" dirty="0" smtClean="0"/>
              <a:t>–</a:t>
            </a:r>
            <a:r>
              <a:rPr lang="en-US" sz="2000" dirty="0" smtClean="0"/>
              <a:t> cross-shelf wind stress vs pressure gradient, two layer flow, shear induced mixing across the thermocline, cooling of the surface layer, ocean acts to </a:t>
            </a:r>
            <a:r>
              <a:rPr lang="en-US" sz="2000" u="sng" dirty="0" smtClean="0"/>
              <a:t>de-intensify</a:t>
            </a:r>
            <a:r>
              <a:rPr lang="en-US" sz="2000" dirty="0" smtClean="0"/>
              <a:t> the storm</a:t>
            </a:r>
          </a:p>
          <a:p>
            <a:pPr marL="342900" indent="-342900">
              <a:buFont typeface="Arial" charset="0"/>
              <a:buChar char="•"/>
            </a:pPr>
            <a:endParaRPr lang="en-US" sz="1600" dirty="0"/>
          </a:p>
          <a:p>
            <a:pPr marL="342900" indent="-342900">
              <a:buFont typeface="Arial" charset="0"/>
              <a:buChar char="•"/>
            </a:pPr>
            <a:r>
              <a:rPr lang="en-US" sz="2000" dirty="0" smtClean="0"/>
              <a:t>Sandy-type </a:t>
            </a:r>
            <a:r>
              <a:rPr lang="mr-IN" sz="2000" dirty="0" smtClean="0"/>
              <a:t>–</a:t>
            </a:r>
            <a:r>
              <a:rPr lang="en-US" sz="2000" dirty="0" smtClean="0"/>
              <a:t> alongshore </a:t>
            </a:r>
            <a:r>
              <a:rPr lang="en-US" sz="2000" dirty="0" err="1" smtClean="0"/>
              <a:t>windstress</a:t>
            </a:r>
            <a:r>
              <a:rPr lang="en-US" sz="2000" dirty="0" smtClean="0"/>
              <a:t> vs bottom stress, classic </a:t>
            </a:r>
            <a:r>
              <a:rPr lang="en-US" sz="2000" dirty="0" err="1" smtClean="0"/>
              <a:t>downwelling</a:t>
            </a:r>
            <a:r>
              <a:rPr lang="en-US" sz="2000" dirty="0" smtClean="0"/>
              <a:t>, cold pool advection offshore, single warm layer left behind, ocean acts to </a:t>
            </a:r>
            <a:r>
              <a:rPr lang="en-US" sz="2000" u="sng" dirty="0" smtClean="0"/>
              <a:t>intensify</a:t>
            </a:r>
            <a:r>
              <a:rPr lang="en-US" sz="2000" dirty="0" smtClean="0"/>
              <a:t> the storm</a:t>
            </a:r>
          </a:p>
        </p:txBody>
      </p:sp>
      <p:grpSp>
        <p:nvGrpSpPr>
          <p:cNvPr id="3" name="Group 2"/>
          <p:cNvGrpSpPr/>
          <p:nvPr/>
        </p:nvGrpSpPr>
        <p:grpSpPr>
          <a:xfrm>
            <a:off x="-11615" y="6234591"/>
            <a:ext cx="9155615" cy="628440"/>
            <a:chOff x="-11615" y="6234591"/>
            <a:chExt cx="9155615" cy="628440"/>
          </a:xfrm>
        </p:grpSpPr>
        <p:sp>
          <p:nvSpPr>
            <p:cNvPr id="4" name="Rectangle 3"/>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8" name="Picture 7" descr="Cina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447800"/>
            <a:ext cx="1752600" cy="893619"/>
          </a:xfrm>
          <a:prstGeom prst="rect">
            <a:avLst/>
          </a:prstGeom>
        </p:spPr>
      </p:pic>
      <p:pic>
        <p:nvPicPr>
          <p:cNvPr id="9" name="Picture 8" descr="Screen Shot 2016-02-25 at 9.57.4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1149901"/>
            <a:ext cx="1752600" cy="341360"/>
          </a:xfrm>
          <a:prstGeom prst="rect">
            <a:avLst/>
          </a:prstGeom>
        </p:spPr>
      </p:pic>
    </p:spTree>
    <p:extLst>
      <p:ext uri="{BB962C8B-B14F-4D97-AF65-F5344CB8AC3E}">
        <p14:creationId xmlns:p14="http://schemas.microsoft.com/office/powerpoint/2010/main" val="1818016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1" y="12700"/>
            <a:ext cx="8940799" cy="3600986"/>
          </a:xfrm>
          <a:prstGeom prst="rect">
            <a:avLst/>
          </a:prstGeom>
          <a:noFill/>
        </p:spPr>
        <p:txBody>
          <a:bodyPr wrap="square" rtlCol="0">
            <a:spAutoFit/>
          </a:bodyPr>
          <a:lstStyle/>
          <a:p>
            <a:r>
              <a:rPr lang="en-US" b="1" dirty="0" smtClean="0"/>
              <a:t>Mid Atlantic Hurricanes: Storm Glider-inspired Operations</a:t>
            </a:r>
          </a:p>
          <a:p>
            <a:pPr marL="342900" indent="-342900">
              <a:buFont typeface="Arial" charset="0"/>
              <a:buChar char="•"/>
            </a:pPr>
            <a:endParaRPr lang="en-US" sz="1600" dirty="0" smtClean="0"/>
          </a:p>
          <a:p>
            <a:pPr marL="342900" indent="-342900">
              <a:buFont typeface="Arial" charset="0"/>
              <a:buChar char="•"/>
            </a:pPr>
            <a:r>
              <a:rPr lang="en-US" sz="2000" dirty="0" smtClean="0"/>
              <a:t>For the Mid Atlantic, the Essential Ocean Features, and the Essential Ocean Processes, required to forecast the ocean’s impact on hurricane intensity are not found in most of the operational ocean models.  </a:t>
            </a:r>
          </a:p>
          <a:p>
            <a:pPr marL="342900" indent="-342900">
              <a:buFont typeface="Arial" charset="0"/>
              <a:buChar char="•"/>
            </a:pPr>
            <a:endParaRPr lang="en-US" sz="1600" dirty="0"/>
          </a:p>
          <a:p>
            <a:pPr marL="342900" indent="-342900">
              <a:buFont typeface="Arial" charset="0"/>
              <a:buChar char="•"/>
            </a:pPr>
            <a:r>
              <a:rPr lang="en-US" sz="2000" dirty="0" smtClean="0"/>
              <a:t>GOFS 3.1 initialization of RTOFS appears to be an important exception.</a:t>
            </a:r>
          </a:p>
          <a:p>
            <a:pPr marL="342900" indent="-342900">
              <a:buFont typeface="Arial" charset="0"/>
              <a:buChar char="•"/>
            </a:pPr>
            <a:endParaRPr lang="en-US" sz="1600" dirty="0"/>
          </a:p>
          <a:p>
            <a:pPr marL="342900" indent="-342900">
              <a:buFont typeface="Arial" charset="0"/>
              <a:buChar char="•"/>
            </a:pPr>
            <a:r>
              <a:rPr lang="en-US" sz="2000" dirty="0" smtClean="0"/>
              <a:t>2018 Experimental HWRF is coupled to the GOFS 3.1 version of RTOFS</a:t>
            </a:r>
          </a:p>
          <a:p>
            <a:pPr marL="342900" indent="-342900">
              <a:buFont typeface="Arial" charset="0"/>
              <a:buChar char="•"/>
            </a:pPr>
            <a:endParaRPr lang="en-US" sz="1600" dirty="0"/>
          </a:p>
          <a:p>
            <a:pPr marL="342900" indent="-342900">
              <a:buFont typeface="Arial" charset="0"/>
              <a:buChar char="•"/>
            </a:pPr>
            <a:r>
              <a:rPr lang="en-US" sz="2000" dirty="0" smtClean="0"/>
              <a:t>It is critical to deploy a picket line of sentinel storm gliders this hurricane season to properly evaluate the Experimental vs Operational HWRF</a:t>
            </a:r>
          </a:p>
        </p:txBody>
      </p:sp>
      <p:pic>
        <p:nvPicPr>
          <p:cNvPr id="3" name="Picture 8" descr="2014-10-05 11.27.57.jpg"/>
          <p:cNvPicPr>
            <a:picLocks noChangeAspect="1"/>
          </p:cNvPicPr>
          <p:nvPr/>
        </p:nvPicPr>
        <p:blipFill rotWithShape="1">
          <a:blip r:embed="rId2">
            <a:extLst>
              <a:ext uri="{28A0092B-C50C-407E-A947-70E740481C1C}">
                <a14:useLocalDpi xmlns:a14="http://schemas.microsoft.com/office/drawing/2010/main" val="0"/>
              </a:ext>
            </a:extLst>
          </a:blip>
          <a:srcRect t="26419" b="5693"/>
          <a:stretch/>
        </p:blipFill>
        <p:spPr bwMode="auto">
          <a:xfrm>
            <a:off x="5562600" y="3807449"/>
            <a:ext cx="1917124" cy="1683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044662" y="5558103"/>
            <a:ext cx="5257800" cy="707886"/>
          </a:xfrm>
          <a:prstGeom prst="rect">
            <a:avLst/>
          </a:prstGeom>
          <a:noFill/>
        </p:spPr>
        <p:txBody>
          <a:bodyPr wrap="square" rtlCol="0">
            <a:spAutoFit/>
          </a:bodyPr>
          <a:lstStyle/>
          <a:p>
            <a:r>
              <a:rPr lang="en-US" sz="2000" dirty="0" smtClean="0"/>
              <a:t>2019 </a:t>
            </a:r>
            <a:r>
              <a:rPr lang="mr-IN" sz="2000" dirty="0" smtClean="0"/>
              <a:t>–</a:t>
            </a:r>
            <a:r>
              <a:rPr lang="en-US" sz="2000" dirty="0" smtClean="0"/>
              <a:t> Slocum Storm Glider picket line supports Operational Hurricane Forecasting </a:t>
            </a:r>
            <a:endParaRPr lang="en-US" sz="2000" dirty="0"/>
          </a:p>
        </p:txBody>
      </p:sp>
      <p:sp>
        <p:nvSpPr>
          <p:cNvPr id="5" name="TextBox 4"/>
          <p:cNvSpPr txBox="1"/>
          <p:nvPr/>
        </p:nvSpPr>
        <p:spPr>
          <a:xfrm>
            <a:off x="203201" y="3665044"/>
            <a:ext cx="4825999" cy="707886"/>
          </a:xfrm>
          <a:prstGeom prst="rect">
            <a:avLst/>
          </a:prstGeom>
          <a:noFill/>
        </p:spPr>
        <p:txBody>
          <a:bodyPr wrap="square" rtlCol="0">
            <a:spAutoFit/>
          </a:bodyPr>
          <a:lstStyle/>
          <a:p>
            <a:pPr marL="342900" indent="-342900">
              <a:buFont typeface="Arial" charset="0"/>
              <a:buChar char="•"/>
            </a:pPr>
            <a:r>
              <a:rPr lang="en-US" sz="2000" dirty="0" smtClean="0"/>
              <a:t>If we do this, when we return to OI in 2020, the bottom of slide 2 may say:</a:t>
            </a:r>
            <a:endParaRPr lang="en-US" sz="2000" dirty="0"/>
          </a:p>
        </p:txBody>
      </p:sp>
      <p:pic>
        <p:nvPicPr>
          <p:cNvPr id="6" name="Picture 5"/>
          <p:cNvPicPr>
            <a:picLocks noChangeAspect="1"/>
          </p:cNvPicPr>
          <p:nvPr/>
        </p:nvPicPr>
        <p:blipFill>
          <a:blip r:embed="rId3"/>
          <a:stretch>
            <a:fillRect/>
          </a:stretch>
        </p:blipFill>
        <p:spPr>
          <a:xfrm>
            <a:off x="2190356" y="4830132"/>
            <a:ext cx="1854306" cy="1162033"/>
          </a:xfrm>
          <a:prstGeom prst="rect">
            <a:avLst/>
          </a:prstGeom>
        </p:spPr>
      </p:pic>
      <p:pic>
        <p:nvPicPr>
          <p:cNvPr id="7" name="Picture 9" descr="Screen Shot 2014-08-29 at 5.01.28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370" y="4946834"/>
            <a:ext cx="1464101" cy="100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11615" y="6234591"/>
            <a:ext cx="9155615" cy="628440"/>
            <a:chOff x="-11615" y="6234591"/>
            <a:chExt cx="9155615" cy="628440"/>
          </a:xfrm>
        </p:grpSpPr>
        <p:sp>
          <p:nvSpPr>
            <p:cNvPr id="9" name="Rectangle 8"/>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13" name="Right Arrow 12"/>
          <p:cNvSpPr/>
          <p:nvPr/>
        </p:nvSpPr>
        <p:spPr>
          <a:xfrm>
            <a:off x="1875567" y="5195601"/>
            <a:ext cx="28191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1431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5" name="Rectangle 4"/>
          <p:cNvSpPr/>
          <p:nvPr/>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2800" b="1" dirty="0" smtClean="0">
                <a:solidFill>
                  <a:prstClr val="white"/>
                </a:solidFill>
              </a:rPr>
              <a:t> Storm </a:t>
            </a:r>
            <a:r>
              <a:rPr lang="en-US" sz="2800" b="1" dirty="0">
                <a:solidFill>
                  <a:prstClr val="white"/>
                </a:solidFill>
              </a:rPr>
              <a:t>Glider Development</a:t>
            </a:r>
          </a:p>
        </p:txBody>
      </p:sp>
      <p:pic>
        <p:nvPicPr>
          <p:cNvPr id="13" name="Picture 8" descr="2014-10-05 11.27.57.jpg"/>
          <p:cNvPicPr>
            <a:picLocks noChangeAspect="1"/>
          </p:cNvPicPr>
          <p:nvPr/>
        </p:nvPicPr>
        <p:blipFill rotWithShape="1">
          <a:blip r:embed="rId3">
            <a:extLst>
              <a:ext uri="{28A0092B-C50C-407E-A947-70E740481C1C}">
                <a14:useLocalDpi xmlns:a14="http://schemas.microsoft.com/office/drawing/2010/main" val="0"/>
              </a:ext>
            </a:extLst>
          </a:blip>
          <a:srcRect t="26419" b="5693"/>
          <a:stretch/>
        </p:blipFill>
        <p:spPr bwMode="auto">
          <a:xfrm>
            <a:off x="40189" y="2498094"/>
            <a:ext cx="2224405" cy="195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 descr="IMG_08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89" y="4471543"/>
            <a:ext cx="2474995" cy="1856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2"/>
          <p:cNvSpPr txBox="1">
            <a:spLocks noChangeArrowheads="1"/>
          </p:cNvSpPr>
          <p:nvPr/>
        </p:nvSpPr>
        <p:spPr bwMode="auto">
          <a:xfrm>
            <a:off x="-124512" y="806825"/>
            <a:ext cx="3872385"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sz="1800" b="1" u="sng" dirty="0" smtClean="0">
                <a:solidFill>
                  <a:prstClr val="black"/>
                </a:solidFill>
                <a:latin typeface="Calibri"/>
                <a:cs typeface="Calibri"/>
              </a:rPr>
              <a:t>Storm </a:t>
            </a:r>
            <a:r>
              <a:rPr lang="en-US" sz="1800" b="1" u="sng" dirty="0">
                <a:solidFill>
                  <a:prstClr val="black"/>
                </a:solidFill>
                <a:latin typeface="Calibri"/>
                <a:cs typeface="Calibri"/>
              </a:rPr>
              <a:t>Glider (v1)</a:t>
            </a:r>
          </a:p>
          <a:p>
            <a:pPr algn="ctr" eaLnBrk="1" fontAlgn="auto" hangingPunct="1">
              <a:spcBef>
                <a:spcPts val="0"/>
              </a:spcBef>
              <a:spcAft>
                <a:spcPts val="0"/>
              </a:spcAft>
            </a:pPr>
            <a:r>
              <a:rPr lang="en-US" sz="1800" b="1" dirty="0">
                <a:solidFill>
                  <a:prstClr val="black"/>
                </a:solidFill>
                <a:latin typeface="Calibri"/>
                <a:cs typeface="Calibri"/>
              </a:rPr>
              <a:t>Un-pumped Seabird Conductivity Temperature Depth (CTD), </a:t>
            </a:r>
            <a:r>
              <a:rPr lang="en-US" sz="1800" b="1" dirty="0" err="1">
                <a:solidFill>
                  <a:prstClr val="black"/>
                </a:solidFill>
                <a:latin typeface="Calibri"/>
                <a:cs typeface="Calibri"/>
              </a:rPr>
              <a:t>Wetlabs</a:t>
            </a:r>
            <a:r>
              <a:rPr lang="en-US" sz="1800" b="1" dirty="0">
                <a:solidFill>
                  <a:prstClr val="black"/>
                </a:solidFill>
                <a:latin typeface="Calibri"/>
                <a:cs typeface="Calibri"/>
              </a:rPr>
              <a:t> </a:t>
            </a:r>
            <a:r>
              <a:rPr lang="en-US" sz="1800" b="1" dirty="0" err="1">
                <a:solidFill>
                  <a:prstClr val="black"/>
                </a:solidFill>
                <a:latin typeface="Calibri"/>
                <a:cs typeface="Calibri"/>
              </a:rPr>
              <a:t>ECOpuck</a:t>
            </a:r>
            <a:r>
              <a:rPr lang="en-US" sz="1800" b="1" dirty="0">
                <a:solidFill>
                  <a:prstClr val="black"/>
                </a:solidFill>
                <a:latin typeface="Calibri"/>
                <a:cs typeface="Calibri"/>
              </a:rPr>
              <a:t> (CDOM, Chlorophyll, Backscatter), </a:t>
            </a:r>
            <a:r>
              <a:rPr lang="en-US" sz="1800" b="1" dirty="0" err="1">
                <a:solidFill>
                  <a:prstClr val="black"/>
                </a:solidFill>
                <a:latin typeface="Calibri"/>
                <a:cs typeface="Calibri"/>
              </a:rPr>
              <a:t>Aandera</a:t>
            </a:r>
            <a:r>
              <a:rPr lang="en-US" sz="1800" b="1" dirty="0">
                <a:solidFill>
                  <a:prstClr val="black"/>
                </a:solidFill>
                <a:latin typeface="Calibri"/>
                <a:cs typeface="Calibri"/>
              </a:rPr>
              <a:t> </a:t>
            </a:r>
            <a:r>
              <a:rPr lang="en-US" sz="1800" b="1" dirty="0" err="1">
                <a:solidFill>
                  <a:prstClr val="black"/>
                </a:solidFill>
                <a:latin typeface="Calibri"/>
                <a:cs typeface="Calibri"/>
              </a:rPr>
              <a:t>Optode</a:t>
            </a:r>
            <a:r>
              <a:rPr lang="en-US" sz="1800" b="1" dirty="0">
                <a:solidFill>
                  <a:prstClr val="black"/>
                </a:solidFill>
                <a:latin typeface="Calibri"/>
                <a:cs typeface="Calibri"/>
              </a:rPr>
              <a:t> (Oxygen</a:t>
            </a:r>
            <a:r>
              <a:rPr lang="en-US" sz="1800" b="1" dirty="0" smtClean="0">
                <a:solidFill>
                  <a:prstClr val="black"/>
                </a:solidFill>
                <a:latin typeface="Calibri"/>
                <a:cs typeface="Calibri"/>
              </a:rPr>
              <a:t>)</a:t>
            </a:r>
            <a:endParaRPr lang="en-US" sz="1800" b="1" dirty="0">
              <a:solidFill>
                <a:prstClr val="black"/>
              </a:solidFill>
              <a:latin typeface="Calibri"/>
              <a:cs typeface="Calibri"/>
            </a:endParaRPr>
          </a:p>
        </p:txBody>
      </p:sp>
      <p:grpSp>
        <p:nvGrpSpPr>
          <p:cNvPr id="20" name="Group 14"/>
          <p:cNvGrpSpPr>
            <a:grpSpLocks/>
          </p:cNvGrpSpPr>
          <p:nvPr/>
        </p:nvGrpSpPr>
        <p:grpSpPr bwMode="auto">
          <a:xfrm>
            <a:off x="5367407" y="811587"/>
            <a:ext cx="2963862" cy="1463874"/>
            <a:chOff x="152400" y="5105400"/>
            <a:chExt cx="1912938" cy="993775"/>
          </a:xfrm>
        </p:grpSpPr>
        <p:pic>
          <p:nvPicPr>
            <p:cNvPr id="21" name="Picture 14" descr="sensor6"/>
            <p:cNvPicPr>
              <a:picLocks noChangeAspect="1" noChangeArrowheads="1"/>
            </p:cNvPicPr>
            <p:nvPr/>
          </p:nvPicPr>
          <p:blipFill>
            <a:blip r:embed="rId5">
              <a:extLst>
                <a:ext uri="{28A0092B-C50C-407E-A947-70E740481C1C}">
                  <a14:useLocalDpi xmlns:a14="http://schemas.microsoft.com/office/drawing/2010/main" val="0"/>
                </a:ext>
              </a:extLst>
            </a:blip>
            <a:srcRect t="18073" b="13297"/>
            <a:stretch>
              <a:fillRect/>
            </a:stretch>
          </p:blipFill>
          <p:spPr bwMode="auto">
            <a:xfrm>
              <a:off x="152400" y="5105400"/>
              <a:ext cx="14478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5" descr="sensor7"/>
            <p:cNvPicPr>
              <a:picLocks noChangeAspect="1" noChangeArrowheads="1"/>
            </p:cNvPicPr>
            <p:nvPr/>
          </p:nvPicPr>
          <p:blipFill>
            <a:blip r:embed="rId6">
              <a:extLst>
                <a:ext uri="{28A0092B-C50C-407E-A947-70E740481C1C}">
                  <a14:useLocalDpi xmlns:a14="http://schemas.microsoft.com/office/drawing/2010/main" val="0"/>
                </a:ext>
              </a:extLst>
            </a:blip>
            <a:srcRect l="28902" r="24124"/>
            <a:stretch>
              <a:fillRect/>
            </a:stretch>
          </p:blipFill>
          <p:spPr bwMode="auto">
            <a:xfrm>
              <a:off x="1600200" y="5105400"/>
              <a:ext cx="46513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3" name="Picture 21" descr="senso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1269" y="811587"/>
            <a:ext cx="659925" cy="1852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8"/>
          <a:stretch>
            <a:fillRect/>
          </a:stretch>
        </p:blipFill>
        <p:spPr>
          <a:xfrm>
            <a:off x="6542046" y="2751006"/>
            <a:ext cx="2825163" cy="1700963"/>
          </a:xfrm>
          <a:prstGeom prst="rect">
            <a:avLst/>
          </a:prstGeom>
        </p:spPr>
      </p:pic>
      <p:pic>
        <p:nvPicPr>
          <p:cNvPr id="3" name="Picture 2"/>
          <p:cNvPicPr>
            <a:picLocks noChangeAspect="1"/>
          </p:cNvPicPr>
          <p:nvPr/>
        </p:nvPicPr>
        <p:blipFill>
          <a:blip r:embed="rId9"/>
          <a:stretch>
            <a:fillRect/>
          </a:stretch>
        </p:blipFill>
        <p:spPr>
          <a:xfrm>
            <a:off x="2515184" y="4451969"/>
            <a:ext cx="2745384" cy="1833116"/>
          </a:xfrm>
          <a:prstGeom prst="rect">
            <a:avLst/>
          </a:prstGeom>
        </p:spPr>
      </p:pic>
      <p:pic>
        <p:nvPicPr>
          <p:cNvPr id="27" name="Picture 14" descr="glider_sensor_on_pictu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7873" y="811587"/>
            <a:ext cx="1619534" cy="1901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Box 27"/>
          <p:cNvSpPr txBox="1"/>
          <p:nvPr/>
        </p:nvSpPr>
        <p:spPr>
          <a:xfrm>
            <a:off x="2150720" y="2751007"/>
            <a:ext cx="3651633" cy="1477328"/>
          </a:xfrm>
          <a:prstGeom prst="rect">
            <a:avLst/>
          </a:prstGeom>
          <a:noFill/>
        </p:spPr>
        <p:txBody>
          <a:bodyPr wrap="square" rtlCol="0">
            <a:spAutoFit/>
          </a:bodyPr>
          <a:lstStyle/>
          <a:p>
            <a:pPr algn="ctr" eaLnBrk="1" fontAlgn="auto" hangingPunct="1">
              <a:spcBef>
                <a:spcPts val="0"/>
              </a:spcBef>
              <a:spcAft>
                <a:spcPts val="0"/>
              </a:spcAft>
            </a:pPr>
            <a:r>
              <a:rPr lang="en-US" sz="1800" b="1" u="sng" dirty="0" smtClean="0">
                <a:solidFill>
                  <a:prstClr val="black"/>
                </a:solidFill>
                <a:latin typeface="Calibri" panose="020F0502020204030204"/>
                <a:ea typeface=""/>
                <a:cs typeface=""/>
              </a:rPr>
              <a:t>Storm </a:t>
            </a:r>
            <a:r>
              <a:rPr lang="en-US" sz="1800" b="1" u="sng" dirty="0">
                <a:solidFill>
                  <a:prstClr val="black"/>
                </a:solidFill>
                <a:latin typeface="Calibri" panose="020F0502020204030204"/>
                <a:ea typeface=""/>
                <a:cs typeface=""/>
              </a:rPr>
              <a:t>Glider (v2)</a:t>
            </a:r>
          </a:p>
          <a:p>
            <a:pPr algn="ctr" eaLnBrk="1" fontAlgn="auto" hangingPunct="1">
              <a:spcBef>
                <a:spcPts val="0"/>
              </a:spcBef>
              <a:spcAft>
                <a:spcPts val="0"/>
              </a:spcAft>
            </a:pPr>
            <a:r>
              <a:rPr lang="en-US" sz="1800" b="1" dirty="0">
                <a:solidFill>
                  <a:prstClr val="black"/>
                </a:solidFill>
                <a:latin typeface="Calibri" panose="020F0502020204030204"/>
                <a:ea typeface=""/>
                <a:cs typeface=""/>
              </a:rPr>
              <a:t>Pumped CTD, Externally mounted Nortek </a:t>
            </a:r>
            <a:r>
              <a:rPr lang="en-US" sz="1800" b="1" dirty="0" err="1">
                <a:solidFill>
                  <a:prstClr val="black"/>
                </a:solidFill>
                <a:latin typeface="Calibri" panose="020F0502020204030204"/>
                <a:ea typeface=""/>
                <a:cs typeface=""/>
              </a:rPr>
              <a:t>Aquadopp</a:t>
            </a:r>
            <a:r>
              <a:rPr lang="en-US" sz="1800" b="1" dirty="0">
                <a:solidFill>
                  <a:prstClr val="black"/>
                </a:solidFill>
                <a:latin typeface="Calibri" panose="020F0502020204030204"/>
                <a:ea typeface=""/>
                <a:cs typeface=""/>
              </a:rPr>
              <a:t> Current Profiler, </a:t>
            </a:r>
            <a:r>
              <a:rPr lang="en-US" sz="1800" b="1" dirty="0" smtClean="0">
                <a:solidFill>
                  <a:prstClr val="black"/>
                </a:solidFill>
                <a:latin typeface="Calibri" panose="020F0502020204030204"/>
                <a:ea typeface=""/>
                <a:cs typeface=""/>
              </a:rPr>
              <a:t>accelerometer test for waves, </a:t>
            </a:r>
          </a:p>
          <a:p>
            <a:pPr algn="ctr" eaLnBrk="1" fontAlgn="auto" hangingPunct="1">
              <a:spcBef>
                <a:spcPts val="0"/>
              </a:spcBef>
              <a:spcAft>
                <a:spcPts val="0"/>
              </a:spcAft>
            </a:pPr>
            <a:r>
              <a:rPr lang="en-US" sz="1800" b="1" dirty="0" smtClean="0">
                <a:solidFill>
                  <a:prstClr val="black"/>
                </a:solidFill>
                <a:latin typeface="Calibri" panose="020F0502020204030204"/>
                <a:ea typeface=""/>
                <a:cs typeface=""/>
              </a:rPr>
              <a:t>extended </a:t>
            </a:r>
            <a:r>
              <a:rPr lang="en-US" sz="1800" b="1" dirty="0">
                <a:solidFill>
                  <a:prstClr val="black"/>
                </a:solidFill>
                <a:latin typeface="Calibri" panose="020F0502020204030204"/>
                <a:ea typeface=""/>
                <a:cs typeface=""/>
              </a:rPr>
              <a:t>battery </a:t>
            </a:r>
            <a:r>
              <a:rPr lang="en-US" sz="1800" b="1" dirty="0" smtClean="0">
                <a:solidFill>
                  <a:prstClr val="black"/>
                </a:solidFill>
                <a:latin typeface="Calibri" panose="020F0502020204030204"/>
                <a:ea typeface=""/>
                <a:cs typeface=""/>
              </a:rPr>
              <a:t>bay</a:t>
            </a:r>
            <a:endParaRPr lang="en-US" sz="1800" b="1" dirty="0">
              <a:solidFill>
                <a:prstClr val="black"/>
              </a:solidFill>
              <a:latin typeface="Calibri" panose="020F0502020204030204"/>
              <a:ea typeface=""/>
              <a:cs typeface=""/>
            </a:endParaRPr>
          </a:p>
        </p:txBody>
      </p:sp>
      <p:pic>
        <p:nvPicPr>
          <p:cNvPr id="29" name="Picture 16" descr="aquadopp beam mapping.png"/>
          <p:cNvPicPr>
            <a:picLocks noChangeAspect="1"/>
          </p:cNvPicPr>
          <p:nvPr/>
        </p:nvPicPr>
        <p:blipFill>
          <a:blip r:embed="rId11">
            <a:extLst>
              <a:ext uri="{28A0092B-C50C-407E-A947-70E740481C1C}">
                <a14:useLocalDpi xmlns:a14="http://schemas.microsoft.com/office/drawing/2010/main" val="0"/>
              </a:ext>
            </a:extLst>
          </a:blip>
          <a:srcRect b="26208"/>
          <a:stretch>
            <a:fillRect/>
          </a:stretch>
        </p:blipFill>
        <p:spPr bwMode="auto">
          <a:xfrm>
            <a:off x="5740098" y="2751007"/>
            <a:ext cx="801948" cy="170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Box 29"/>
          <p:cNvSpPr txBox="1"/>
          <p:nvPr/>
        </p:nvSpPr>
        <p:spPr>
          <a:xfrm>
            <a:off x="5260568" y="4422181"/>
            <a:ext cx="3883431" cy="1754326"/>
          </a:xfrm>
          <a:prstGeom prst="rect">
            <a:avLst/>
          </a:prstGeom>
          <a:noFill/>
        </p:spPr>
        <p:txBody>
          <a:bodyPr wrap="square" rtlCol="0">
            <a:spAutoFit/>
          </a:bodyPr>
          <a:lstStyle/>
          <a:p>
            <a:pPr algn="ctr" eaLnBrk="1" fontAlgn="auto" hangingPunct="1">
              <a:spcBef>
                <a:spcPts val="0"/>
              </a:spcBef>
              <a:spcAft>
                <a:spcPts val="0"/>
              </a:spcAft>
            </a:pPr>
            <a:r>
              <a:rPr lang="en-US" sz="1800" b="1" u="sng" dirty="0" smtClean="0">
                <a:solidFill>
                  <a:prstClr val="black"/>
                </a:solidFill>
                <a:latin typeface="Calibri" panose="020F0502020204030204"/>
                <a:ea typeface=""/>
                <a:cs typeface=""/>
              </a:rPr>
              <a:t>Storm Glider </a:t>
            </a:r>
            <a:r>
              <a:rPr lang="en-US" sz="1800" b="1" u="sng" dirty="0">
                <a:solidFill>
                  <a:prstClr val="black"/>
                </a:solidFill>
                <a:latin typeface="Calibri" panose="020F0502020204030204"/>
                <a:ea typeface=""/>
                <a:cs typeface=""/>
              </a:rPr>
              <a:t>(v3)</a:t>
            </a:r>
          </a:p>
          <a:p>
            <a:pPr algn="ctr" eaLnBrk="1" fontAlgn="auto" hangingPunct="1">
              <a:spcBef>
                <a:spcPts val="0"/>
              </a:spcBef>
              <a:spcAft>
                <a:spcPts val="0"/>
              </a:spcAft>
            </a:pPr>
            <a:r>
              <a:rPr lang="en-US" sz="1800" b="1" dirty="0">
                <a:solidFill>
                  <a:prstClr val="black"/>
                </a:solidFill>
                <a:latin typeface="Calibri" panose="020F0502020204030204"/>
                <a:ea typeface=""/>
                <a:cs typeface=""/>
              </a:rPr>
              <a:t>Integrated current profilers, </a:t>
            </a:r>
            <a:r>
              <a:rPr lang="en-US" sz="1800" b="1" dirty="0" smtClean="0">
                <a:solidFill>
                  <a:prstClr val="black"/>
                </a:solidFill>
                <a:latin typeface="Calibri" panose="020F0502020204030204"/>
                <a:ea typeface=""/>
                <a:cs typeface=""/>
              </a:rPr>
              <a:t>waves, expanded </a:t>
            </a:r>
            <a:r>
              <a:rPr lang="en-US" sz="1800" b="1" dirty="0">
                <a:solidFill>
                  <a:prstClr val="black"/>
                </a:solidFill>
                <a:latin typeface="Calibri" panose="020F0502020204030204"/>
                <a:ea typeface=""/>
                <a:cs typeface=""/>
              </a:rPr>
              <a:t>capacity buoyancy pumps, </a:t>
            </a:r>
            <a:r>
              <a:rPr lang="en-US" sz="1800" b="1" dirty="0" smtClean="0">
                <a:solidFill>
                  <a:prstClr val="black"/>
                </a:solidFill>
                <a:latin typeface="Calibri" panose="020F0502020204030204"/>
                <a:ea typeface=""/>
                <a:cs typeface=""/>
              </a:rPr>
              <a:t>thruster, rechargeable batteries, integrated </a:t>
            </a:r>
            <a:r>
              <a:rPr lang="en-US" sz="1800" b="1" dirty="0">
                <a:solidFill>
                  <a:prstClr val="black"/>
                </a:solidFill>
                <a:latin typeface="Calibri" panose="020F0502020204030204"/>
                <a:ea typeface=""/>
                <a:cs typeface=""/>
              </a:rPr>
              <a:t>LISST-200X particle sizer (sediment, oil droplet, </a:t>
            </a:r>
            <a:r>
              <a:rPr lang="en-US" sz="1800" b="1" dirty="0" smtClean="0">
                <a:solidFill>
                  <a:prstClr val="black"/>
                </a:solidFill>
                <a:latin typeface="Calibri" panose="020F0502020204030204"/>
                <a:ea typeface=""/>
                <a:cs typeface=""/>
              </a:rPr>
              <a:t>phytoplankton)</a:t>
            </a:r>
            <a:endParaRPr lang="en-US" sz="1800" b="1" dirty="0">
              <a:solidFill>
                <a:prstClr val="black"/>
              </a:solidFill>
              <a:latin typeface="Calibri" panose="020F0502020204030204"/>
              <a:ea typeface=""/>
              <a:cs typeface=""/>
            </a:endParaRPr>
          </a:p>
        </p:txBody>
      </p:sp>
      <p:grpSp>
        <p:nvGrpSpPr>
          <p:cNvPr id="19" name="Group 18"/>
          <p:cNvGrpSpPr/>
          <p:nvPr/>
        </p:nvGrpSpPr>
        <p:grpSpPr>
          <a:xfrm>
            <a:off x="-11615" y="6234591"/>
            <a:ext cx="9155615" cy="628440"/>
            <a:chOff x="-11615" y="6234591"/>
            <a:chExt cx="9155615" cy="628440"/>
          </a:xfrm>
        </p:grpSpPr>
        <p:sp>
          <p:nvSpPr>
            <p:cNvPr id="25" name="Rectangle 2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31" name="Picture 30"/>
            <p:cNvPicPr>
              <a:picLocks noChangeAspect="1"/>
            </p:cNvPicPr>
            <p:nvPr/>
          </p:nvPicPr>
          <p:blipFill rotWithShape="1">
            <a:blip r:embed="rId1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32" name="Picture 31"/>
            <p:cNvPicPr>
              <a:picLocks noChangeAspect="1"/>
            </p:cNvPicPr>
            <p:nvPr/>
          </p:nvPicPr>
          <p:blipFill rotWithShape="1">
            <a:blip r:embed="rId1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33" name="Picture 9" descr="Screen Shot 2014-08-29 at 5.01.28 AM.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939422" y="36015"/>
            <a:ext cx="1009279" cy="69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400800" y="45177"/>
            <a:ext cx="2630881" cy="58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105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950" y="86380"/>
            <a:ext cx="8401050" cy="523220"/>
          </a:xfrm>
          <a:prstGeom prst="rect">
            <a:avLst/>
          </a:prstGeom>
          <a:noFill/>
        </p:spPr>
        <p:txBody>
          <a:bodyPr wrap="square" rtlCol="0">
            <a:spAutoFit/>
          </a:bodyPr>
          <a:lstStyle/>
          <a:p>
            <a:pPr algn="ctr" eaLnBrk="1" hangingPunct="1"/>
            <a:r>
              <a:rPr lang="en-US" sz="2800" b="1" dirty="0" smtClean="0">
                <a:solidFill>
                  <a:prstClr val="black"/>
                </a:solidFill>
                <a:ea typeface="ＭＳ Ｐゴシック" charset="-128"/>
                <a:cs typeface="ＭＳ Ｐゴシック" charset="-128"/>
              </a:rPr>
              <a:t>Storm Gliders - Key </a:t>
            </a:r>
            <a:r>
              <a:rPr lang="en-US" sz="2800" b="1" dirty="0" smtClean="0">
                <a:solidFill>
                  <a:prstClr val="black"/>
                </a:solidFill>
                <a:ea typeface="ＭＳ Ｐゴシック" charset="-128"/>
                <a:cs typeface="ＭＳ Ｐゴシック" charset="-128"/>
              </a:rPr>
              <a:t>Reference </a:t>
            </a:r>
            <a:r>
              <a:rPr lang="en-US" sz="2800" b="1" dirty="0">
                <a:solidFill>
                  <a:prstClr val="black"/>
                </a:solidFill>
                <a:ea typeface="ＭＳ Ｐゴシック" charset="-128"/>
                <a:cs typeface="ＭＳ Ｐゴシック" charset="-128"/>
              </a:rPr>
              <a:t>L</a:t>
            </a:r>
            <a:r>
              <a:rPr lang="en-US" sz="2800" b="1" dirty="0" smtClean="0">
                <a:solidFill>
                  <a:prstClr val="black"/>
                </a:solidFill>
                <a:ea typeface="ＭＳ Ｐゴシック" charset="-128"/>
                <a:cs typeface="ＭＳ Ｐゴシック" charset="-128"/>
              </a:rPr>
              <a:t>ist</a:t>
            </a:r>
            <a:endParaRPr lang="en-US" sz="2800" b="1" dirty="0">
              <a:solidFill>
                <a:prstClr val="black"/>
              </a:solidFill>
              <a:ea typeface="ＭＳ Ｐゴシック" charset="-128"/>
              <a:cs typeface="ＭＳ Ｐゴシック" charset="-128"/>
            </a:endParaRPr>
          </a:p>
        </p:txBody>
      </p:sp>
      <p:sp>
        <p:nvSpPr>
          <p:cNvPr id="5" name="TextBox 4"/>
          <p:cNvSpPr txBox="1"/>
          <p:nvPr/>
        </p:nvSpPr>
        <p:spPr>
          <a:xfrm>
            <a:off x="914400" y="676156"/>
            <a:ext cx="8255000" cy="5724644"/>
          </a:xfrm>
          <a:prstGeom prst="rect">
            <a:avLst/>
          </a:prstGeom>
          <a:noFill/>
        </p:spPr>
        <p:txBody>
          <a:bodyPr wrap="square" rtlCol="0">
            <a:spAutoFit/>
          </a:bodyPr>
          <a:lstStyle/>
          <a:p>
            <a:pPr eaLnBrk="1" hangingPunct="1"/>
            <a:r>
              <a:rPr lang="en-US" sz="1600" dirty="0" smtClean="0">
                <a:solidFill>
                  <a:prstClr val="black"/>
                </a:solidFill>
                <a:ea typeface="ＭＳ Ｐゴシック" charset="-128"/>
                <a:cs typeface="ＭＳ Ｐゴシック" charset="-128"/>
              </a:rPr>
              <a:t>Glenn, Jones, </a:t>
            </a:r>
            <a:r>
              <a:rPr lang="en-US" sz="1600" dirty="0" err="1" smtClean="0">
                <a:solidFill>
                  <a:prstClr val="black"/>
                </a:solidFill>
                <a:ea typeface="ＭＳ Ｐゴシック" charset="-128"/>
                <a:cs typeface="ＭＳ Ｐゴシック" charset="-128"/>
              </a:rPr>
              <a:t>Twardowski</a:t>
            </a:r>
            <a:r>
              <a:rPr lang="en-US" sz="1600" dirty="0" smtClean="0">
                <a:solidFill>
                  <a:prstClr val="black"/>
                </a:solidFill>
                <a:ea typeface="ＭＳ Ｐゴシック" charset="-128"/>
                <a:cs typeface="ＭＳ Ｐゴシック" charset="-128"/>
              </a:rPr>
              <a:t>, Bowers, </a:t>
            </a:r>
            <a:r>
              <a:rPr lang="en-US" sz="1600" dirty="0" err="1" smtClean="0">
                <a:solidFill>
                  <a:prstClr val="black"/>
                </a:solidFill>
                <a:ea typeface="ＭＳ Ｐゴシック" charset="-128"/>
                <a:cs typeface="ＭＳ Ｐゴシック" charset="-128"/>
              </a:rPr>
              <a:t>Kerfoot</a:t>
            </a:r>
            <a:r>
              <a:rPr lang="en-US" sz="1600" dirty="0" smtClean="0">
                <a:solidFill>
                  <a:prstClr val="black"/>
                </a:solidFill>
                <a:ea typeface="ＭＳ Ｐゴシック" charset="-128"/>
                <a:cs typeface="ＭＳ Ｐゴシック" charset="-128"/>
              </a:rPr>
              <a:t>, </a:t>
            </a:r>
            <a:r>
              <a:rPr lang="en-US" sz="1600" dirty="0" err="1" smtClean="0">
                <a:solidFill>
                  <a:prstClr val="black"/>
                </a:solidFill>
                <a:ea typeface="ＭＳ Ｐゴシック" charset="-128"/>
                <a:cs typeface="ＭＳ Ｐゴシック" charset="-128"/>
              </a:rPr>
              <a:t>Kohut</a:t>
            </a:r>
            <a:r>
              <a:rPr lang="en-US" sz="1600" dirty="0" smtClean="0">
                <a:solidFill>
                  <a:prstClr val="black"/>
                </a:solidFill>
                <a:ea typeface="ＭＳ Ｐゴシック" charset="-128"/>
                <a:cs typeface="ＭＳ Ｐゴシック" charset="-128"/>
              </a:rPr>
              <a:t>, Webb, Schofield, 2008. Glider observations of sediment </a:t>
            </a:r>
            <a:r>
              <a:rPr lang="en-US" sz="1600" dirty="0" err="1" smtClean="0">
                <a:solidFill>
                  <a:prstClr val="black"/>
                </a:solidFill>
                <a:ea typeface="ＭＳ Ｐゴシック" charset="-128"/>
                <a:cs typeface="ＭＳ Ｐゴシック" charset="-128"/>
              </a:rPr>
              <a:t>resuspension</a:t>
            </a:r>
            <a:r>
              <a:rPr lang="en-US" sz="1600" dirty="0" smtClean="0">
                <a:solidFill>
                  <a:prstClr val="black"/>
                </a:solidFill>
                <a:ea typeface="ＭＳ Ｐゴシック" charset="-128"/>
                <a:cs typeface="ＭＳ Ｐゴシック" charset="-128"/>
              </a:rPr>
              <a:t> in a Middle Atlantic Bight fall </a:t>
            </a:r>
            <a:r>
              <a:rPr lang="en-US" sz="1600" dirty="0">
                <a:solidFill>
                  <a:prstClr val="black"/>
                </a:solidFill>
                <a:ea typeface="ＭＳ Ｐゴシック" charset="-128"/>
                <a:cs typeface="ＭＳ Ｐゴシック" charset="-128"/>
              </a:rPr>
              <a:t>t</a:t>
            </a:r>
            <a:r>
              <a:rPr lang="en-US" sz="1600" dirty="0" smtClean="0">
                <a:solidFill>
                  <a:prstClr val="black"/>
                </a:solidFill>
                <a:ea typeface="ＭＳ Ｐゴシック" charset="-128"/>
                <a:cs typeface="ＭＳ Ｐゴシック" charset="-128"/>
              </a:rPr>
              <a:t>ransition storm. </a:t>
            </a:r>
            <a:r>
              <a:rPr lang="en-US" sz="1600" i="1" dirty="0" smtClean="0">
                <a:solidFill>
                  <a:prstClr val="black"/>
                </a:solidFill>
                <a:ea typeface="ＭＳ Ｐゴシック" charset="-128"/>
                <a:cs typeface="ＭＳ Ｐゴシック" charset="-128"/>
              </a:rPr>
              <a:t>Limnology and Oceanography</a:t>
            </a:r>
            <a:r>
              <a:rPr lang="en-US" sz="1600" dirty="0" smtClean="0">
                <a:solidFill>
                  <a:prstClr val="black"/>
                </a:solidFill>
                <a:ea typeface="ＭＳ Ｐゴシック" charset="-128"/>
                <a:cs typeface="ＭＳ Ｐゴシック" charset="-128"/>
              </a:rPr>
              <a:t> 53(5, Part 2): 2180-2196.</a:t>
            </a:r>
          </a:p>
          <a:p>
            <a:pPr eaLnBrk="1" hangingPunct="1"/>
            <a:endParaRPr lang="en-US" sz="1000" dirty="0">
              <a:solidFill>
                <a:prstClr val="black"/>
              </a:solidFill>
              <a:ea typeface="ＭＳ Ｐゴシック" charset="-128"/>
              <a:cs typeface="ＭＳ Ｐゴシック" charset="-128"/>
            </a:endParaRPr>
          </a:p>
          <a:p>
            <a:pPr eaLnBrk="1" hangingPunct="1"/>
            <a:r>
              <a:rPr lang="en-US" sz="1600" dirty="0" smtClean="0">
                <a:solidFill>
                  <a:prstClr val="black"/>
                </a:solidFill>
                <a:ea typeface="ＭＳ Ｐゴシック" charset="-128"/>
                <a:cs typeface="ＭＳ Ｐゴシック" charset="-128"/>
              </a:rPr>
              <a:t>Miles, Glenn, Schofield, </a:t>
            </a:r>
            <a:r>
              <a:rPr lang="en-US" sz="1600" dirty="0">
                <a:solidFill>
                  <a:prstClr val="black"/>
                </a:solidFill>
                <a:ea typeface="ＭＳ Ｐゴシック" charset="-128"/>
                <a:cs typeface="ＭＳ Ｐゴシック" charset="-128"/>
              </a:rPr>
              <a:t>2013. Temporal and spatial variability in fall storm induced sediment </a:t>
            </a:r>
            <a:r>
              <a:rPr lang="en-US" sz="1600" dirty="0" err="1">
                <a:solidFill>
                  <a:prstClr val="black"/>
                </a:solidFill>
                <a:ea typeface="ＭＳ Ｐゴシック" charset="-128"/>
                <a:cs typeface="ＭＳ Ｐゴシック" charset="-128"/>
              </a:rPr>
              <a:t>resuspension</a:t>
            </a:r>
            <a:r>
              <a:rPr lang="en-US" sz="1600" dirty="0">
                <a:solidFill>
                  <a:prstClr val="black"/>
                </a:solidFill>
                <a:ea typeface="ＭＳ Ｐゴシック" charset="-128"/>
                <a:cs typeface="ＭＳ Ｐゴシック" charset="-128"/>
              </a:rPr>
              <a:t> on the Mid-Atlantic Bight. </a:t>
            </a:r>
            <a:r>
              <a:rPr lang="en-US" sz="1600" i="1" dirty="0">
                <a:solidFill>
                  <a:prstClr val="black"/>
                </a:solidFill>
                <a:ea typeface="ＭＳ Ｐゴシック" charset="-128"/>
                <a:cs typeface="ＭＳ Ｐゴシック" charset="-128"/>
              </a:rPr>
              <a:t>Continental Shelf Research</a:t>
            </a:r>
            <a:r>
              <a:rPr lang="en-US" sz="1600" dirty="0">
                <a:solidFill>
                  <a:prstClr val="black"/>
                </a:solidFill>
                <a:ea typeface="ＭＳ Ｐゴシック" charset="-128"/>
                <a:cs typeface="ＭＳ Ｐゴシック" charset="-128"/>
              </a:rPr>
              <a:t> 63, Supplement: S36-S49</a:t>
            </a:r>
            <a:r>
              <a:rPr lang="en-US" sz="1600" dirty="0" smtClean="0">
                <a:solidFill>
                  <a:prstClr val="black"/>
                </a:solidFill>
                <a:ea typeface="ＭＳ Ｐゴシック" charset="-128"/>
                <a:cs typeface="ＭＳ Ｐゴシック" charset="-128"/>
              </a:rPr>
              <a:t>.</a:t>
            </a:r>
          </a:p>
          <a:p>
            <a:pPr eaLnBrk="1" hangingPunct="1"/>
            <a:endParaRPr lang="en-US" sz="1000" dirty="0">
              <a:solidFill>
                <a:prstClr val="black"/>
              </a:solidFill>
              <a:ea typeface="ＭＳ Ｐゴシック" charset="-128"/>
              <a:cs typeface="ＭＳ Ｐゴシック" charset="-128"/>
            </a:endParaRPr>
          </a:p>
          <a:p>
            <a:pPr eaLnBrk="1" hangingPunct="1"/>
            <a:r>
              <a:rPr lang="en-US" sz="1600" dirty="0" smtClean="0">
                <a:solidFill>
                  <a:prstClr val="black"/>
                </a:solidFill>
                <a:ea typeface="ＭＳ Ｐゴシック" charset="-128"/>
                <a:cs typeface="ＭＳ Ｐゴシック" charset="-128"/>
              </a:rPr>
              <a:t>Miles, </a:t>
            </a:r>
            <a:r>
              <a:rPr lang="en-US" sz="1600" dirty="0" err="1" smtClean="0">
                <a:solidFill>
                  <a:prstClr val="black"/>
                </a:solidFill>
                <a:ea typeface="ＭＳ Ｐゴシック" charset="-128"/>
                <a:cs typeface="ＭＳ Ｐゴシック" charset="-128"/>
              </a:rPr>
              <a:t>Seroka</a:t>
            </a:r>
            <a:r>
              <a:rPr lang="en-US" sz="1600" dirty="0" smtClean="0">
                <a:solidFill>
                  <a:prstClr val="black"/>
                </a:solidFill>
                <a:ea typeface="ＭＳ Ｐゴシック" charset="-128"/>
                <a:cs typeface="ＭＳ Ｐゴシック" charset="-128"/>
              </a:rPr>
              <a:t>, </a:t>
            </a:r>
            <a:r>
              <a:rPr lang="en-US" sz="1600" dirty="0" err="1" smtClean="0">
                <a:solidFill>
                  <a:prstClr val="black"/>
                </a:solidFill>
                <a:ea typeface="ＭＳ Ｐゴシック" charset="-128"/>
                <a:cs typeface="ＭＳ Ｐゴシック" charset="-128"/>
              </a:rPr>
              <a:t>Kohut</a:t>
            </a:r>
            <a:r>
              <a:rPr lang="en-US" sz="1600" dirty="0" smtClean="0">
                <a:solidFill>
                  <a:prstClr val="black"/>
                </a:solidFill>
                <a:ea typeface="ＭＳ Ｐゴシック" charset="-128"/>
                <a:cs typeface="ＭＳ Ｐゴシック" charset="-128"/>
              </a:rPr>
              <a:t>, Glenn, </a:t>
            </a:r>
            <a:r>
              <a:rPr lang="en-US" sz="1600" dirty="0">
                <a:solidFill>
                  <a:prstClr val="black"/>
                </a:solidFill>
                <a:ea typeface="ＭＳ Ｐゴシック" charset="-128"/>
                <a:cs typeface="ＭＳ Ｐゴシック" charset="-128"/>
              </a:rPr>
              <a:t>2015. Glider observations and modeling sediment transport in Hurricane Sandy. </a:t>
            </a:r>
            <a:r>
              <a:rPr lang="en-US" sz="1600" i="1" dirty="0">
                <a:solidFill>
                  <a:prstClr val="black"/>
                </a:solidFill>
                <a:ea typeface="ＭＳ Ｐゴシック" charset="-128"/>
                <a:cs typeface="ＭＳ Ｐゴシック" charset="-128"/>
              </a:rPr>
              <a:t>JGR Oceans</a:t>
            </a:r>
            <a:r>
              <a:rPr lang="en-US" sz="1600" dirty="0">
                <a:solidFill>
                  <a:prstClr val="black"/>
                </a:solidFill>
                <a:ea typeface="ＭＳ Ｐゴシック" charset="-128"/>
                <a:cs typeface="ＭＳ Ｐゴシック" charset="-128"/>
              </a:rPr>
              <a:t>, DOI: </a:t>
            </a:r>
            <a:r>
              <a:rPr lang="en-US" sz="1600" dirty="0" smtClean="0">
                <a:solidFill>
                  <a:prstClr val="black"/>
                </a:solidFill>
                <a:ea typeface="ＭＳ Ｐゴシック" charset="-128"/>
                <a:cs typeface="ＭＳ Ｐゴシック" charset="-128"/>
              </a:rPr>
              <a:t>10.1002/2014JC010474</a:t>
            </a:r>
            <a:endParaRPr lang="en-US" sz="1600" dirty="0">
              <a:solidFill>
                <a:prstClr val="black"/>
              </a:solidFill>
              <a:ea typeface="ＭＳ Ｐゴシック" charset="-128"/>
              <a:cs typeface="ＭＳ Ｐゴシック" charset="-128"/>
            </a:endParaRPr>
          </a:p>
          <a:p>
            <a:pPr eaLnBrk="1" hangingPunct="1"/>
            <a:r>
              <a:rPr lang="en-US" sz="1600" dirty="0">
                <a:solidFill>
                  <a:prstClr val="black"/>
                </a:solidFill>
                <a:ea typeface="ＭＳ Ｐゴシック" charset="-128"/>
                <a:cs typeface="ＭＳ Ｐゴシック" charset="-128"/>
              </a:rPr>
              <a:t> </a:t>
            </a:r>
          </a:p>
          <a:p>
            <a:pPr eaLnBrk="1" hangingPunct="1"/>
            <a:r>
              <a:rPr lang="en-US" sz="1600" dirty="0" smtClean="0">
                <a:solidFill>
                  <a:srgbClr val="FF0000"/>
                </a:solidFill>
                <a:ea typeface="ＭＳ Ｐゴシック" charset="-128"/>
                <a:cs typeface="ＭＳ Ｐゴシック" charset="-128"/>
              </a:rPr>
              <a:t>Glenn, Miles</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Seroka</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Xu</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Forney</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Yu</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Roarty</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Schofield</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Kohut</a:t>
            </a:r>
            <a:r>
              <a:rPr lang="en-US" sz="1600" dirty="0">
                <a:solidFill>
                  <a:srgbClr val="FF0000"/>
                </a:solidFill>
                <a:ea typeface="ＭＳ Ｐゴシック" charset="-128"/>
                <a:cs typeface="ＭＳ Ｐゴシック" charset="-128"/>
              </a:rPr>
              <a:t>, 2016. Stratified coastal ocean interactions with tropical storms, </a:t>
            </a:r>
            <a:r>
              <a:rPr lang="en-US" sz="1600" i="1" dirty="0">
                <a:solidFill>
                  <a:srgbClr val="FF0000"/>
                </a:solidFill>
                <a:ea typeface="ＭＳ Ｐゴシック" charset="-128"/>
                <a:cs typeface="ＭＳ Ｐゴシック" charset="-128"/>
              </a:rPr>
              <a:t>Nature Communications, </a:t>
            </a:r>
            <a:r>
              <a:rPr lang="en-US" sz="1600" dirty="0" smtClean="0">
                <a:solidFill>
                  <a:srgbClr val="FF0000"/>
                </a:solidFill>
                <a:ea typeface="ＭＳ Ｐゴシック" charset="-128"/>
                <a:cs typeface="ＭＳ Ｐゴシック" charset="-128"/>
              </a:rPr>
              <a:t>March 8, 2016, 1-10, DOI:10.1038/ncomms10887.</a:t>
            </a:r>
          </a:p>
          <a:p>
            <a:pPr eaLnBrk="1" hangingPunct="1"/>
            <a:endParaRPr lang="en-US" sz="1000" dirty="0">
              <a:solidFill>
                <a:srgbClr val="FF0000"/>
              </a:solidFill>
              <a:ea typeface="ＭＳ Ｐゴシック" charset="-128"/>
              <a:cs typeface="ＭＳ Ｐゴシック" charset="-128"/>
            </a:endParaRPr>
          </a:p>
          <a:p>
            <a:pPr eaLnBrk="1" hangingPunct="1"/>
            <a:r>
              <a:rPr lang="en-US" sz="1600" dirty="0" err="1">
                <a:solidFill>
                  <a:srgbClr val="FF0000"/>
                </a:solidFill>
                <a:ea typeface="ＭＳ Ｐゴシック" charset="-128"/>
                <a:cs typeface="ＭＳ Ｐゴシック" charset="-128"/>
              </a:rPr>
              <a:t>Seroka</a:t>
            </a:r>
            <a:r>
              <a:rPr lang="en-US" sz="1600" dirty="0">
                <a:solidFill>
                  <a:srgbClr val="FF0000"/>
                </a:solidFill>
                <a:ea typeface="ＭＳ Ｐゴシック" charset="-128"/>
                <a:cs typeface="ＭＳ Ｐゴシック" charset="-128"/>
              </a:rPr>
              <a:t>, Miles, </a:t>
            </a:r>
            <a:r>
              <a:rPr lang="en-US" sz="1600" dirty="0" err="1">
                <a:solidFill>
                  <a:srgbClr val="FF0000"/>
                </a:solidFill>
                <a:ea typeface="ＭＳ Ｐゴシック" charset="-128"/>
                <a:cs typeface="ＭＳ Ｐゴシック" charset="-128"/>
              </a:rPr>
              <a:t>Xu</a:t>
            </a:r>
            <a:r>
              <a:rPr lang="en-US" sz="1600" dirty="0">
                <a:solidFill>
                  <a:srgbClr val="FF0000"/>
                </a:solidFill>
                <a:ea typeface="ＭＳ Ｐゴシック" charset="-128"/>
                <a:cs typeface="ＭＳ Ｐゴシック" charset="-128"/>
              </a:rPr>
              <a:t>, </a:t>
            </a:r>
            <a:r>
              <a:rPr lang="en-US" sz="1600" dirty="0" err="1">
                <a:solidFill>
                  <a:srgbClr val="FF0000"/>
                </a:solidFill>
                <a:ea typeface="ＭＳ Ｐゴシック" charset="-128"/>
                <a:cs typeface="ＭＳ Ｐゴシック" charset="-128"/>
              </a:rPr>
              <a:t>Kohut</a:t>
            </a:r>
            <a:r>
              <a:rPr lang="en-US" sz="1600" dirty="0">
                <a:solidFill>
                  <a:srgbClr val="FF0000"/>
                </a:solidFill>
                <a:ea typeface="ＭＳ Ｐゴシック" charset="-128"/>
                <a:cs typeface="ＭＳ Ｐゴシック" charset="-128"/>
              </a:rPr>
              <a:t>, Schofield &amp; Glenn, 2016. Hurricane Irene Sensitivity to Stratified Coastal Ocean Cooling, </a:t>
            </a:r>
            <a:r>
              <a:rPr lang="en-US" sz="1600" i="1" dirty="0">
                <a:solidFill>
                  <a:srgbClr val="FF0000"/>
                </a:solidFill>
                <a:ea typeface="ＭＳ Ｐゴシック" charset="-128"/>
                <a:cs typeface="ＭＳ Ｐゴシック" charset="-128"/>
              </a:rPr>
              <a:t>Monthly Weather Review</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144(9) 3507-3530.</a:t>
            </a:r>
          </a:p>
          <a:p>
            <a:pPr eaLnBrk="1" hangingPunct="1"/>
            <a:endParaRPr lang="en-US" sz="1000" dirty="0">
              <a:solidFill>
                <a:srgbClr val="FF0000"/>
              </a:solidFill>
              <a:ea typeface="ＭＳ Ｐゴシック" charset="-128"/>
              <a:cs typeface="ＭＳ Ｐゴシック" charset="-128"/>
            </a:endParaRPr>
          </a:p>
          <a:p>
            <a:pPr eaLnBrk="1" hangingPunct="1"/>
            <a:r>
              <a:rPr lang="en-US" sz="1600" dirty="0" smtClean="0">
                <a:solidFill>
                  <a:srgbClr val="FF0000"/>
                </a:solidFill>
                <a:ea typeface="ＭＳ Ｐゴシック" charset="-128"/>
                <a:cs typeface="ＭＳ Ｐゴシック" charset="-128"/>
              </a:rPr>
              <a:t>Seroka, </a:t>
            </a:r>
            <a:r>
              <a:rPr lang="en-US" sz="1600" dirty="0">
                <a:solidFill>
                  <a:srgbClr val="FF0000"/>
                </a:solidFill>
                <a:ea typeface="ＭＳ Ｐゴシック" charset="-128"/>
                <a:cs typeface="ＭＳ Ｐゴシック" charset="-128"/>
              </a:rPr>
              <a:t>M</a:t>
            </a:r>
            <a:r>
              <a:rPr lang="en-US" sz="1600" dirty="0" smtClean="0">
                <a:solidFill>
                  <a:srgbClr val="FF0000"/>
                </a:solidFill>
                <a:ea typeface="ＭＳ Ｐゴシック" charset="-128"/>
                <a:cs typeface="ＭＳ Ｐゴシック" charset="-128"/>
              </a:rPr>
              <a:t>iles, Xu, </a:t>
            </a:r>
            <a:r>
              <a:rPr lang="en-US" sz="1600" dirty="0" err="1" smtClean="0">
                <a:solidFill>
                  <a:srgbClr val="FF0000"/>
                </a:solidFill>
                <a:ea typeface="ＭＳ Ｐゴシック" charset="-128"/>
                <a:cs typeface="ＭＳ Ｐゴシック" charset="-128"/>
              </a:rPr>
              <a:t>Kohut</a:t>
            </a:r>
            <a:r>
              <a:rPr lang="en-US" sz="1600" dirty="0" smtClean="0">
                <a:solidFill>
                  <a:srgbClr val="FF0000"/>
                </a:solidFill>
                <a:ea typeface="ＭＳ Ｐゴシック" charset="-128"/>
                <a:cs typeface="ＭＳ Ｐゴシック" charset="-128"/>
              </a:rPr>
              <a:t>, Schofield &amp; Glenn, 2017. Rapid shelf-wide cooling response of a stratified coastal ocean to hurricanes. </a:t>
            </a:r>
            <a:r>
              <a:rPr lang="en-US" sz="1600" i="1" dirty="0" smtClean="0">
                <a:solidFill>
                  <a:srgbClr val="FF0000"/>
                </a:solidFill>
                <a:ea typeface="ＭＳ Ｐゴシック" charset="-128"/>
                <a:cs typeface="ＭＳ Ｐゴシック" charset="-128"/>
              </a:rPr>
              <a:t>JGR-Oceans: Special Section on Ocean Responses and Feedbacks to Tropical Cyclones</a:t>
            </a:r>
            <a:r>
              <a:rPr lang="en-US" sz="1600" dirty="0" smtClean="0">
                <a:solidFill>
                  <a:srgbClr val="FF0000"/>
                </a:solidFill>
                <a:ea typeface="ＭＳ Ｐゴシック" charset="-128"/>
                <a:cs typeface="ＭＳ Ｐゴシック" charset="-128"/>
              </a:rPr>
              <a:t>, DOI:10.1002/2017JC012756.</a:t>
            </a:r>
          </a:p>
          <a:p>
            <a:pPr eaLnBrk="1" hangingPunct="1"/>
            <a:endParaRPr lang="en-US" sz="1000" dirty="0" smtClean="0">
              <a:solidFill>
                <a:srgbClr val="FF0000"/>
              </a:solidFill>
              <a:ea typeface="ＭＳ Ｐゴシック" charset="-128"/>
              <a:cs typeface="ＭＳ Ｐゴシック" charset="-128"/>
            </a:endParaRPr>
          </a:p>
          <a:p>
            <a:pPr eaLnBrk="1" hangingPunct="1"/>
            <a:r>
              <a:rPr lang="en-US" sz="1600" dirty="0" smtClean="0">
                <a:solidFill>
                  <a:srgbClr val="FF0000"/>
                </a:solidFill>
                <a:ea typeface="ＭＳ Ｐゴシック" charset="-128"/>
                <a:cs typeface="ＭＳ Ｐゴシック" charset="-128"/>
              </a:rPr>
              <a:t>Miles, Seroka</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&amp; Glenn, 2017. Coastal ocean circulation during Hurricane Sandy,               </a:t>
            </a:r>
            <a:r>
              <a:rPr lang="en-US" sz="1600" i="1" dirty="0" smtClean="0">
                <a:solidFill>
                  <a:srgbClr val="FF0000"/>
                </a:solidFill>
                <a:ea typeface="ＭＳ Ｐゴシック" charset="-128"/>
                <a:cs typeface="ＭＳ Ｐゴシック" charset="-128"/>
              </a:rPr>
              <a:t>J. Geophysical Res. - Oceans</a:t>
            </a:r>
            <a:r>
              <a:rPr lang="en-US" sz="1600" dirty="0" smtClean="0">
                <a:solidFill>
                  <a:srgbClr val="FF0000"/>
                </a:solidFill>
                <a:ea typeface="ＭＳ Ｐゴシック" charset="-128"/>
                <a:cs typeface="ＭＳ Ｐゴシック" charset="-128"/>
              </a:rPr>
              <a:t>, 122(9) DOI:10.1002/2017JC013031.</a:t>
            </a:r>
            <a:endParaRPr lang="en-US" sz="1600" dirty="0">
              <a:solidFill>
                <a:srgbClr val="FF0000"/>
              </a:solidFill>
              <a:ea typeface="ＭＳ Ｐゴシック" charset="-128"/>
              <a:cs typeface="ＭＳ Ｐゴシック" charset="-128"/>
            </a:endParaRPr>
          </a:p>
        </p:txBody>
      </p:sp>
      <p:sp>
        <p:nvSpPr>
          <p:cNvPr id="6" name="TextBox 5"/>
          <p:cNvSpPr txBox="1"/>
          <p:nvPr/>
        </p:nvSpPr>
        <p:spPr>
          <a:xfrm rot="16200000">
            <a:off x="-546100" y="4305300"/>
            <a:ext cx="1929522" cy="369332"/>
          </a:xfrm>
          <a:prstGeom prst="rect">
            <a:avLst/>
          </a:prstGeom>
          <a:noFill/>
        </p:spPr>
        <p:txBody>
          <a:bodyPr wrap="none" rtlCol="0">
            <a:spAutoFit/>
          </a:bodyPr>
          <a:lstStyle/>
          <a:p>
            <a:pPr eaLnBrk="1" hangingPunct="1"/>
            <a:r>
              <a:rPr lang="en-US" sz="1800" dirty="0" smtClean="0">
                <a:solidFill>
                  <a:prstClr val="black"/>
                </a:solidFill>
                <a:ea typeface="ＭＳ Ｐゴシック" charset="-128"/>
                <a:cs typeface="ＭＳ Ｐゴシック" charset="-128"/>
              </a:rPr>
              <a:t>Air-Sea Interface</a:t>
            </a:r>
            <a:endParaRPr lang="en-US" sz="1800" dirty="0">
              <a:solidFill>
                <a:prstClr val="black"/>
              </a:solidFill>
              <a:ea typeface="ＭＳ Ｐゴシック" charset="-128"/>
              <a:cs typeface="ＭＳ Ｐゴシック" charset="-128"/>
            </a:endParaRPr>
          </a:p>
        </p:txBody>
      </p:sp>
      <p:sp>
        <p:nvSpPr>
          <p:cNvPr id="7" name="Left Brace 6"/>
          <p:cNvSpPr/>
          <p:nvPr/>
        </p:nvSpPr>
        <p:spPr>
          <a:xfrm>
            <a:off x="660400" y="3263900"/>
            <a:ext cx="139700" cy="2755900"/>
          </a:xfrm>
          <a:prstGeom prst="lef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1" hangingPunct="1"/>
            <a:endParaRPr lang="en-US" sz="1800">
              <a:solidFill>
                <a:srgbClr val="03E9FF"/>
              </a:solidFill>
            </a:endParaRPr>
          </a:p>
        </p:txBody>
      </p:sp>
      <p:sp>
        <p:nvSpPr>
          <p:cNvPr id="8" name="TextBox 7"/>
          <p:cNvSpPr txBox="1"/>
          <p:nvPr/>
        </p:nvSpPr>
        <p:spPr>
          <a:xfrm rot="16200000">
            <a:off x="-840763" y="1612900"/>
            <a:ext cx="2417248" cy="369332"/>
          </a:xfrm>
          <a:prstGeom prst="rect">
            <a:avLst/>
          </a:prstGeom>
          <a:noFill/>
        </p:spPr>
        <p:txBody>
          <a:bodyPr wrap="none" rtlCol="0">
            <a:spAutoFit/>
          </a:bodyPr>
          <a:lstStyle/>
          <a:p>
            <a:pPr eaLnBrk="1" hangingPunct="1"/>
            <a:r>
              <a:rPr lang="en-US" sz="1800" dirty="0" smtClean="0">
                <a:solidFill>
                  <a:srgbClr val="000000"/>
                </a:solidFill>
                <a:ea typeface="ＭＳ Ｐゴシック" charset="-128"/>
                <a:cs typeface="ＭＳ Ｐゴシック" charset="-128"/>
              </a:rPr>
              <a:t>Sea-Bottom Interface</a:t>
            </a:r>
            <a:endParaRPr lang="en-US" sz="1800" dirty="0">
              <a:solidFill>
                <a:srgbClr val="000000"/>
              </a:solidFill>
              <a:ea typeface="ＭＳ Ｐゴシック" charset="-128"/>
              <a:cs typeface="ＭＳ Ｐゴシック" charset="-128"/>
            </a:endParaRPr>
          </a:p>
        </p:txBody>
      </p:sp>
      <p:sp>
        <p:nvSpPr>
          <p:cNvPr id="10" name="Left Brace 9"/>
          <p:cNvSpPr/>
          <p:nvPr/>
        </p:nvSpPr>
        <p:spPr>
          <a:xfrm>
            <a:off x="635000" y="698500"/>
            <a:ext cx="165100" cy="23241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1" hangingPunct="1"/>
            <a:endParaRPr lang="en-US" sz="1800">
              <a:solidFill>
                <a:srgbClr val="03E9FF"/>
              </a:solidFill>
            </a:endParaRPr>
          </a:p>
        </p:txBody>
      </p:sp>
      <p:grpSp>
        <p:nvGrpSpPr>
          <p:cNvPr id="9" name="Group 8"/>
          <p:cNvGrpSpPr/>
          <p:nvPr/>
        </p:nvGrpSpPr>
        <p:grpSpPr>
          <a:xfrm>
            <a:off x="-11615" y="6234591"/>
            <a:ext cx="9155615" cy="628440"/>
            <a:chOff x="-11615" y="6234591"/>
            <a:chExt cx="9155615" cy="628440"/>
          </a:xfrm>
        </p:grpSpPr>
        <p:sp>
          <p:nvSpPr>
            <p:cNvPr id="11" name="Rectangle 1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15" name="Picture 9" descr="Screen Shot 2014-08-29 at 5.01.28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950" y="86380"/>
            <a:ext cx="789521" cy="543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9163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Macintosh HD:Users:new_user:Desktop:irene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94338"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 name="Picture 4" descr="Macintosh HD:Users:new_user:Desktop:sandy1029c_clou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0"/>
            <a:ext cx="5486400"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extBox 5"/>
          <p:cNvSpPr txBox="1">
            <a:spLocks noChangeArrowheads="1"/>
          </p:cNvSpPr>
          <p:nvPr/>
        </p:nvSpPr>
        <p:spPr bwMode="auto">
          <a:xfrm>
            <a:off x="5443289" y="0"/>
            <a:ext cx="3537447" cy="2554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srgbClr val="000000"/>
                </a:solidFill>
              </a:rPr>
              <a:t>Hurricane Irene</a:t>
            </a:r>
          </a:p>
          <a:p>
            <a:pPr algn="ctr" defTabSz="457200" fontAlgn="auto">
              <a:spcBef>
                <a:spcPts val="0"/>
              </a:spcBef>
              <a:spcAft>
                <a:spcPts val="0"/>
              </a:spcAft>
            </a:pPr>
            <a:r>
              <a:rPr lang="en-US" dirty="0">
                <a:solidFill>
                  <a:srgbClr val="000000"/>
                </a:solidFill>
              </a:rPr>
              <a:t>August </a:t>
            </a:r>
            <a:r>
              <a:rPr lang="en-US" dirty="0" smtClean="0">
                <a:solidFill>
                  <a:srgbClr val="000000"/>
                </a:solidFill>
              </a:rPr>
              <a:t>28, </a:t>
            </a:r>
            <a:r>
              <a:rPr lang="en-US" dirty="0">
                <a:solidFill>
                  <a:srgbClr val="000000"/>
                </a:solidFill>
              </a:rPr>
              <a:t>2011</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NOAA/NHC Damage: </a:t>
            </a:r>
          </a:p>
          <a:p>
            <a:pPr algn="ctr" defTabSz="457200" fontAlgn="auto">
              <a:spcBef>
                <a:spcPts val="0"/>
              </a:spcBef>
              <a:spcAft>
                <a:spcPts val="0"/>
              </a:spcAft>
            </a:pPr>
            <a:r>
              <a:rPr lang="en-US" dirty="0" smtClean="0">
                <a:solidFill>
                  <a:srgbClr val="000000"/>
                </a:solidFill>
              </a:rPr>
              <a:t> </a:t>
            </a:r>
            <a:r>
              <a:rPr lang="en-US" dirty="0">
                <a:solidFill>
                  <a:srgbClr val="000000"/>
                </a:solidFill>
              </a:rPr>
              <a:t>&gt;$</a:t>
            </a:r>
            <a:r>
              <a:rPr lang="en-US" dirty="0" smtClean="0">
                <a:solidFill>
                  <a:srgbClr val="000000"/>
                </a:solidFill>
              </a:rPr>
              <a:t>16 </a:t>
            </a:r>
            <a:r>
              <a:rPr lang="en-US" dirty="0">
                <a:solidFill>
                  <a:srgbClr val="000000"/>
                </a:solidFill>
              </a:rPr>
              <a:t>Billion.</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Track Accurate;</a:t>
            </a:r>
          </a:p>
          <a:p>
            <a:pPr algn="ctr" defTabSz="457200" fontAlgn="auto">
              <a:spcBef>
                <a:spcPts val="0"/>
              </a:spcBef>
              <a:spcAft>
                <a:spcPts val="0"/>
              </a:spcAft>
            </a:pPr>
            <a:r>
              <a:rPr lang="en-US" dirty="0">
                <a:solidFill>
                  <a:srgbClr val="000000"/>
                </a:solidFill>
              </a:rPr>
              <a:t>Intensity Over-predicted.</a:t>
            </a:r>
          </a:p>
        </p:txBody>
      </p:sp>
      <p:sp>
        <p:nvSpPr>
          <p:cNvPr id="17412" name="TextBox 6"/>
          <p:cNvSpPr txBox="1">
            <a:spLocks noChangeArrowheads="1"/>
          </p:cNvSpPr>
          <p:nvPr/>
        </p:nvSpPr>
        <p:spPr bwMode="auto">
          <a:xfrm>
            <a:off x="0" y="3733800"/>
            <a:ext cx="3810000" cy="2554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prstClr val="black"/>
                </a:solidFill>
              </a:rPr>
              <a:t>Hurricane Sandy</a:t>
            </a:r>
          </a:p>
          <a:p>
            <a:pPr algn="ctr" defTabSz="457200" fontAlgn="auto">
              <a:spcBef>
                <a:spcPts val="0"/>
              </a:spcBef>
              <a:spcAft>
                <a:spcPts val="0"/>
              </a:spcAft>
            </a:pPr>
            <a:r>
              <a:rPr lang="en-US" dirty="0">
                <a:solidFill>
                  <a:srgbClr val="000000"/>
                </a:solidFill>
              </a:rPr>
              <a:t>October 29, 2012</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NOAA/NHC Damage: </a:t>
            </a:r>
          </a:p>
          <a:p>
            <a:pPr algn="ctr" defTabSz="457200" fontAlgn="auto">
              <a:spcBef>
                <a:spcPts val="0"/>
              </a:spcBef>
              <a:spcAft>
                <a:spcPts val="0"/>
              </a:spcAft>
            </a:pPr>
            <a:r>
              <a:rPr lang="en-US" dirty="0" smtClean="0">
                <a:solidFill>
                  <a:srgbClr val="000000"/>
                </a:solidFill>
              </a:rPr>
              <a:t> </a:t>
            </a:r>
            <a:r>
              <a:rPr lang="en-US" dirty="0">
                <a:solidFill>
                  <a:srgbClr val="000000"/>
                </a:solidFill>
              </a:rPr>
              <a:t>&gt;$</a:t>
            </a:r>
            <a:r>
              <a:rPr lang="en-US" dirty="0" smtClean="0">
                <a:solidFill>
                  <a:srgbClr val="000000"/>
                </a:solidFill>
              </a:rPr>
              <a:t>68 </a:t>
            </a:r>
            <a:r>
              <a:rPr lang="en-US" dirty="0">
                <a:solidFill>
                  <a:srgbClr val="000000"/>
                </a:solidFill>
              </a:rPr>
              <a:t>Billion.</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Track </a:t>
            </a:r>
            <a:r>
              <a:rPr lang="en-US" dirty="0" smtClean="0">
                <a:solidFill>
                  <a:srgbClr val="000000"/>
                </a:solidFill>
              </a:rPr>
              <a:t>Accurate;</a:t>
            </a:r>
            <a:endParaRPr lang="en-US" dirty="0">
              <a:solidFill>
                <a:srgbClr val="000000"/>
              </a:solidFill>
            </a:endParaRPr>
          </a:p>
          <a:p>
            <a:pPr algn="ctr" defTabSz="457200" fontAlgn="auto">
              <a:spcBef>
                <a:spcPts val="0"/>
              </a:spcBef>
              <a:spcAft>
                <a:spcPts val="0"/>
              </a:spcAft>
            </a:pPr>
            <a:r>
              <a:rPr lang="en-US" dirty="0" smtClean="0">
                <a:solidFill>
                  <a:srgbClr val="000000"/>
                </a:solidFill>
              </a:rPr>
              <a:t>Surge </a:t>
            </a:r>
            <a:r>
              <a:rPr lang="en-US" dirty="0">
                <a:solidFill>
                  <a:srgbClr val="000000"/>
                </a:solidFill>
              </a:rPr>
              <a:t>Under-predicted.</a:t>
            </a:r>
          </a:p>
        </p:txBody>
      </p:sp>
      <p:sp>
        <p:nvSpPr>
          <p:cNvPr id="17413" name="Left Arrow 4"/>
          <p:cNvSpPr>
            <a:spLocks noChangeArrowheads="1"/>
          </p:cNvSpPr>
          <p:nvPr/>
        </p:nvSpPr>
        <p:spPr bwMode="auto">
          <a:xfrm>
            <a:off x="5486400" y="1524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17414" name="Left Arrow 9"/>
          <p:cNvSpPr>
            <a:spLocks noChangeArrowheads="1"/>
          </p:cNvSpPr>
          <p:nvPr/>
        </p:nvSpPr>
        <p:spPr bwMode="auto">
          <a:xfrm flipH="1">
            <a:off x="3200400" y="38862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9" name="TextBox 8"/>
          <p:cNvSpPr txBox="1"/>
          <p:nvPr/>
        </p:nvSpPr>
        <p:spPr>
          <a:xfrm>
            <a:off x="3550989" y="1676350"/>
            <a:ext cx="1922711" cy="923330"/>
          </a:xfrm>
          <a:prstGeom prst="rect">
            <a:avLst/>
          </a:prstGeom>
          <a:solidFill>
            <a:srgbClr val="C4BD97">
              <a:alpha val="50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mn-ea"/>
                <a:cs typeface="+mn-cs"/>
              </a:rPr>
              <a:t>Avila &amp; </a:t>
            </a:r>
            <a:r>
              <a:rPr lang="en-US" sz="1800" dirty="0" err="1" smtClean="0">
                <a:solidFill>
                  <a:prstClr val="white"/>
                </a:solidFill>
                <a:latin typeface="Calibri"/>
                <a:ea typeface="+mn-ea"/>
                <a:cs typeface="+mn-cs"/>
              </a:rPr>
              <a:t>Cangialosi</a:t>
            </a:r>
            <a:r>
              <a:rPr lang="en-US" sz="1800" dirty="0" smtClean="0">
                <a:solidFill>
                  <a:prstClr val="white"/>
                </a:solidFill>
                <a:latin typeface="Calibri"/>
                <a:ea typeface="+mn-ea"/>
                <a:cs typeface="+mn-cs"/>
              </a:rPr>
              <a:t>, 2012, </a:t>
            </a:r>
            <a:r>
              <a:rPr lang="en-US" sz="1800" i="1" dirty="0" smtClean="0">
                <a:solidFill>
                  <a:prstClr val="white"/>
                </a:solidFill>
                <a:latin typeface="Calibri"/>
                <a:ea typeface="+mn-ea"/>
                <a:cs typeface="+mn-cs"/>
              </a:rPr>
              <a:t>Tropical Cyclone Report</a:t>
            </a:r>
            <a:r>
              <a:rPr lang="en-US" sz="1800" dirty="0" smtClean="0">
                <a:solidFill>
                  <a:prstClr val="white"/>
                </a:solidFill>
                <a:latin typeface="Calibri"/>
                <a:ea typeface="+mn-ea"/>
                <a:cs typeface="+mn-cs"/>
              </a:rPr>
              <a:t> </a:t>
            </a:r>
          </a:p>
        </p:txBody>
      </p:sp>
      <p:sp>
        <p:nvSpPr>
          <p:cNvPr id="10" name="TextBox 9"/>
          <p:cNvSpPr txBox="1"/>
          <p:nvPr/>
        </p:nvSpPr>
        <p:spPr>
          <a:xfrm>
            <a:off x="3657600" y="5593844"/>
            <a:ext cx="3657600" cy="646331"/>
          </a:xfrm>
          <a:prstGeom prst="rect">
            <a:avLst/>
          </a:prstGeom>
          <a:solidFill>
            <a:srgbClr val="C4BD97">
              <a:alpha val="67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mn-ea"/>
                <a:cs typeface="+mn-cs"/>
              </a:rPr>
              <a:t>Georgas et al., 2014,  </a:t>
            </a:r>
            <a:r>
              <a:rPr lang="en-US" sz="1800" i="1" dirty="0" smtClean="0">
                <a:solidFill>
                  <a:prstClr val="white"/>
                </a:solidFill>
                <a:latin typeface="Calibri"/>
                <a:ea typeface="+mn-ea"/>
                <a:cs typeface="+mn-cs"/>
              </a:rPr>
              <a:t>J. of </a:t>
            </a:r>
            <a:r>
              <a:rPr lang="en-US" sz="1800" i="1" dirty="0" err="1" smtClean="0">
                <a:solidFill>
                  <a:prstClr val="white"/>
                </a:solidFill>
                <a:latin typeface="Calibri"/>
                <a:ea typeface="+mn-ea"/>
                <a:cs typeface="+mn-cs"/>
              </a:rPr>
              <a:t>Extr</a:t>
            </a:r>
            <a:r>
              <a:rPr lang="en-US" sz="1800" i="1" dirty="0" smtClean="0">
                <a:solidFill>
                  <a:prstClr val="white"/>
                </a:solidFill>
                <a:latin typeface="Calibri"/>
                <a:ea typeface="+mn-ea"/>
                <a:cs typeface="+mn-cs"/>
              </a:rPr>
              <a:t>. Even.</a:t>
            </a:r>
            <a:r>
              <a:rPr lang="en-US" sz="1800" dirty="0" smtClean="0">
                <a:solidFill>
                  <a:prstClr val="white"/>
                </a:solidFill>
                <a:latin typeface="Calibri"/>
                <a:ea typeface="+mn-ea"/>
                <a:cs typeface="+mn-cs"/>
              </a:rPr>
              <a:t> </a:t>
            </a:r>
            <a:endParaRPr lang="en-US" sz="800" dirty="0">
              <a:solidFill>
                <a:prstClr val="white"/>
              </a:solidFill>
              <a:latin typeface="Calibri"/>
              <a:ea typeface="+mn-ea"/>
              <a:cs typeface="+mn-cs"/>
            </a:endParaRPr>
          </a:p>
          <a:p>
            <a:pPr defTabSz="457200" eaLnBrk="1" fontAlgn="auto" hangingPunct="1">
              <a:spcBef>
                <a:spcPts val="0"/>
              </a:spcBef>
              <a:spcAft>
                <a:spcPts val="0"/>
              </a:spcAft>
            </a:pPr>
            <a:r>
              <a:rPr lang="en-US" sz="1800" dirty="0" err="1" smtClean="0">
                <a:solidFill>
                  <a:prstClr val="white"/>
                </a:solidFill>
                <a:latin typeface="Calibri"/>
                <a:ea typeface="+mn-ea"/>
                <a:cs typeface="+mn-cs"/>
              </a:rPr>
              <a:t>Colle</a:t>
            </a:r>
            <a:r>
              <a:rPr lang="en-US" sz="1800" dirty="0" smtClean="0">
                <a:solidFill>
                  <a:prstClr val="white"/>
                </a:solidFill>
                <a:latin typeface="Calibri"/>
                <a:ea typeface="+mn-ea"/>
                <a:cs typeface="+mn-cs"/>
              </a:rPr>
              <a:t> et al., 2015, </a:t>
            </a:r>
            <a:r>
              <a:rPr lang="en-US" sz="1800" i="1" dirty="0" smtClean="0">
                <a:solidFill>
                  <a:prstClr val="white"/>
                </a:solidFill>
                <a:latin typeface="Calibri"/>
                <a:ea typeface="+mn-ea"/>
                <a:cs typeface="+mn-cs"/>
              </a:rPr>
              <a:t>J. Mar. Sci. &amp; Engr.</a:t>
            </a:r>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192052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9-19 at 12.44.02 PM.png"/>
          <p:cNvPicPr>
            <a:picLocks noChangeAspect="1"/>
          </p:cNvPicPr>
          <p:nvPr/>
        </p:nvPicPr>
        <p:blipFill rotWithShape="1">
          <a:blip r:embed="rId2">
            <a:extLst>
              <a:ext uri="{28A0092B-C50C-407E-A947-70E740481C1C}">
                <a14:useLocalDpi xmlns:a14="http://schemas.microsoft.com/office/drawing/2010/main" val="0"/>
              </a:ext>
            </a:extLst>
          </a:blip>
          <a:srcRect t="5511"/>
          <a:stretch/>
        </p:blipFill>
        <p:spPr>
          <a:xfrm>
            <a:off x="0" y="819701"/>
            <a:ext cx="9002882" cy="2389867"/>
          </a:xfrm>
          <a:prstGeom prst="rect">
            <a:avLst/>
          </a:prstGeom>
        </p:spPr>
      </p:pic>
      <p:sp>
        <p:nvSpPr>
          <p:cNvPr id="9" name="TextBox 8"/>
          <p:cNvSpPr txBox="1"/>
          <p:nvPr/>
        </p:nvSpPr>
        <p:spPr>
          <a:xfrm>
            <a:off x="456355" y="2292740"/>
            <a:ext cx="2677878" cy="646331"/>
          </a:xfrm>
          <a:prstGeom prst="rect">
            <a:avLst/>
          </a:prstGeom>
          <a:noFill/>
        </p:spPr>
        <p:txBody>
          <a:bodyPr wrap="square" rtlCol="0">
            <a:spAutoFit/>
          </a:bodyPr>
          <a:lstStyle/>
          <a:p>
            <a:pPr eaLnBrk="1" fontAlgn="auto" hangingPunct="1">
              <a:spcBef>
                <a:spcPts val="0"/>
              </a:spcBef>
              <a:spcAft>
                <a:spcPts val="0"/>
              </a:spcAft>
            </a:pPr>
            <a:r>
              <a:rPr lang="en-US" sz="1800" b="1">
                <a:solidFill>
                  <a:srgbClr val="44546A">
                    <a:lumMod val="40000"/>
                    <a:lumOff val="60000"/>
                  </a:srgbClr>
                </a:solidFill>
                <a:latin typeface="Calibri"/>
                <a:ea typeface=""/>
                <a:cs typeface=""/>
              </a:rPr>
              <a:t>Mid Atlantic</a:t>
            </a:r>
          </a:p>
          <a:p>
            <a:pPr eaLnBrk="1" fontAlgn="auto" hangingPunct="1">
              <a:spcBef>
                <a:spcPts val="0"/>
              </a:spcBef>
              <a:spcAft>
                <a:spcPts val="0"/>
              </a:spcAft>
            </a:pPr>
            <a:r>
              <a:rPr lang="en-US" sz="1800" b="1" dirty="0">
                <a:solidFill>
                  <a:srgbClr val="44546A">
                    <a:lumMod val="40000"/>
                    <a:lumOff val="60000"/>
                  </a:srgbClr>
                </a:solidFill>
                <a:latin typeface="Calibri"/>
                <a:ea typeface=""/>
                <a:cs typeface=""/>
              </a:rPr>
              <a:t>Winter (1-layer)</a:t>
            </a:r>
          </a:p>
        </p:txBody>
      </p:sp>
      <p:sp>
        <p:nvSpPr>
          <p:cNvPr id="10" name="TextBox 9"/>
          <p:cNvSpPr txBox="1"/>
          <p:nvPr/>
        </p:nvSpPr>
        <p:spPr>
          <a:xfrm>
            <a:off x="5208861" y="2312666"/>
            <a:ext cx="2895600" cy="646331"/>
          </a:xfrm>
          <a:prstGeom prst="rect">
            <a:avLst/>
          </a:prstGeom>
          <a:noFill/>
        </p:spPr>
        <p:txBody>
          <a:bodyPr wrap="square" rtlCol="0">
            <a:spAutoFit/>
          </a:bodyPr>
          <a:lstStyle/>
          <a:p>
            <a:pPr eaLnBrk="1" fontAlgn="auto" hangingPunct="1">
              <a:spcBef>
                <a:spcPts val="0"/>
              </a:spcBef>
              <a:spcAft>
                <a:spcPts val="0"/>
              </a:spcAft>
            </a:pPr>
            <a:r>
              <a:rPr lang="en-US" sz="1800" b="1">
                <a:solidFill>
                  <a:srgbClr val="FF0000"/>
                </a:solidFill>
                <a:latin typeface="Calibri"/>
                <a:ea typeface=""/>
                <a:cs typeface=""/>
              </a:rPr>
              <a:t>Mid Atlantic </a:t>
            </a:r>
          </a:p>
          <a:p>
            <a:pPr eaLnBrk="1" fontAlgn="auto" hangingPunct="1">
              <a:spcBef>
                <a:spcPts val="0"/>
              </a:spcBef>
              <a:spcAft>
                <a:spcPts val="0"/>
              </a:spcAft>
            </a:pPr>
            <a:r>
              <a:rPr lang="en-US" sz="1800" b="1" dirty="0">
                <a:solidFill>
                  <a:srgbClr val="FF0000"/>
                </a:solidFill>
                <a:latin typeface="Calibri"/>
                <a:ea typeface=""/>
                <a:cs typeface=""/>
              </a:rPr>
              <a:t>Summer (2-layers)</a:t>
            </a:r>
          </a:p>
        </p:txBody>
      </p:sp>
      <p:sp>
        <p:nvSpPr>
          <p:cNvPr id="11" name="TextBox 10"/>
          <p:cNvSpPr txBox="1"/>
          <p:nvPr/>
        </p:nvSpPr>
        <p:spPr>
          <a:xfrm>
            <a:off x="7001749" y="2367157"/>
            <a:ext cx="775949" cy="276999"/>
          </a:xfrm>
          <a:prstGeom prst="rect">
            <a:avLst/>
          </a:prstGeom>
          <a:noFill/>
        </p:spPr>
        <p:txBody>
          <a:bodyPr wrap="none" rtlCol="0">
            <a:spAutoFit/>
          </a:bodyPr>
          <a:lstStyle/>
          <a:p>
            <a:pPr eaLnBrk="1" fontAlgn="auto" hangingPunct="1">
              <a:spcBef>
                <a:spcPts val="0"/>
              </a:spcBef>
              <a:spcAft>
                <a:spcPts val="0"/>
              </a:spcAft>
            </a:pPr>
            <a:r>
              <a:rPr lang="en-US" sz="1200" dirty="0">
                <a:solidFill>
                  <a:prstClr val="white"/>
                </a:solidFill>
                <a:latin typeface="Calibri"/>
                <a:ea typeface=""/>
                <a:cs typeface=""/>
              </a:rPr>
              <a:t>Cold Pool</a:t>
            </a:r>
          </a:p>
        </p:txBody>
      </p:sp>
      <p:cxnSp>
        <p:nvCxnSpPr>
          <p:cNvPr id="12" name="Straight Arrow Connector 11"/>
          <p:cNvCxnSpPr/>
          <p:nvPr/>
        </p:nvCxnSpPr>
        <p:spPr>
          <a:xfrm flipH="1" flipV="1">
            <a:off x="7340529" y="1884763"/>
            <a:ext cx="49195" cy="48239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0" y="5902705"/>
            <a:ext cx="9144000" cy="369332"/>
          </a:xfrm>
          <a:prstGeom prst="rect">
            <a:avLst/>
          </a:prstGeom>
          <a:noFill/>
        </p:spPr>
        <p:txBody>
          <a:bodyPr wrap="square" rtlCol="0">
            <a:spAutoFit/>
          </a:bodyPr>
          <a:lstStyle/>
          <a:p>
            <a:pPr algn="ctr" eaLnBrk="1" fontAlgn="auto" hangingPunct="1">
              <a:spcBef>
                <a:spcPts val="0"/>
              </a:spcBef>
              <a:spcAft>
                <a:spcPts val="0"/>
              </a:spcAft>
            </a:pPr>
            <a:r>
              <a:rPr lang="en-US" sz="1800" dirty="0">
                <a:solidFill>
                  <a:prstClr val="black"/>
                </a:solidFill>
                <a:latin typeface="Calibri"/>
                <a:ea typeface=""/>
                <a:cs typeface=""/>
              </a:rPr>
              <a:t>Why unseen?  Satellites cannot see below surface, Argo Floats do not extend into shallow</a:t>
            </a:r>
            <a:r>
              <a:rPr lang="en-US" sz="1800" b="1" dirty="0">
                <a:solidFill>
                  <a:prstClr val="black"/>
                </a:solidFill>
                <a:latin typeface="Calibri"/>
                <a:ea typeface=""/>
                <a:cs typeface=""/>
              </a:rPr>
              <a:t> </a:t>
            </a:r>
            <a:r>
              <a:rPr lang="en-US" sz="1800" dirty="0">
                <a:solidFill>
                  <a:prstClr val="black"/>
                </a:solidFill>
                <a:latin typeface="Calibri"/>
                <a:ea typeface=""/>
                <a:cs typeface=""/>
              </a:rPr>
              <a:t>water</a:t>
            </a:r>
          </a:p>
        </p:txBody>
      </p:sp>
      <p:grpSp>
        <p:nvGrpSpPr>
          <p:cNvPr id="14" name="Group 13"/>
          <p:cNvGrpSpPr/>
          <p:nvPr/>
        </p:nvGrpSpPr>
        <p:grpSpPr>
          <a:xfrm>
            <a:off x="-11615" y="6234591"/>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3" name="TextBox 2"/>
          <p:cNvSpPr txBox="1"/>
          <p:nvPr/>
        </p:nvSpPr>
        <p:spPr>
          <a:xfrm>
            <a:off x="239486" y="-11296"/>
            <a:ext cx="8904514" cy="892552"/>
          </a:xfrm>
          <a:prstGeom prst="rect">
            <a:avLst/>
          </a:prstGeom>
          <a:noFill/>
        </p:spPr>
        <p:txBody>
          <a:bodyPr wrap="square" rtlCol="0">
            <a:spAutoFit/>
          </a:bodyPr>
          <a:lstStyle/>
          <a:p>
            <a:pPr algn="ctr" eaLnBrk="1" fontAlgn="auto" hangingPunct="1">
              <a:spcBef>
                <a:spcPts val="0"/>
              </a:spcBef>
              <a:spcAft>
                <a:spcPts val="0"/>
              </a:spcAft>
            </a:pPr>
            <a:r>
              <a:rPr lang="en-US" sz="2800" b="1" u="sng" dirty="0">
                <a:solidFill>
                  <a:prstClr val="black"/>
                </a:solidFill>
                <a:latin typeface="Calibri"/>
                <a:ea typeface=""/>
                <a:cs typeface=""/>
              </a:rPr>
              <a:t>Essential Ocean </a:t>
            </a:r>
            <a:r>
              <a:rPr lang="en-US" sz="2800" b="1" u="sng" dirty="0" smtClean="0">
                <a:solidFill>
                  <a:prstClr val="black"/>
                </a:solidFill>
                <a:latin typeface="Calibri"/>
                <a:ea typeface=""/>
                <a:cs typeface=""/>
              </a:rPr>
              <a:t>Feature</a:t>
            </a:r>
            <a:r>
              <a:rPr lang="en-US" sz="2800" b="1" dirty="0" smtClean="0">
                <a:solidFill>
                  <a:prstClr val="black"/>
                </a:solidFill>
                <a:latin typeface="Calibri"/>
                <a:ea typeface=""/>
                <a:cs typeface=""/>
              </a:rPr>
              <a:t> </a:t>
            </a:r>
            <a:r>
              <a:rPr lang="en-US" sz="2800" b="1" dirty="0">
                <a:solidFill>
                  <a:prstClr val="black"/>
                </a:solidFill>
                <a:latin typeface="Calibri"/>
                <a:ea typeface=""/>
                <a:cs typeface=""/>
              </a:rPr>
              <a:t>-  </a:t>
            </a:r>
            <a:r>
              <a:rPr lang="en-US" sz="2800" b="1" dirty="0" smtClean="0">
                <a:solidFill>
                  <a:prstClr val="black"/>
                </a:solidFill>
                <a:latin typeface="Calibri"/>
                <a:ea typeface=""/>
                <a:cs typeface=""/>
              </a:rPr>
              <a:t>Mid-Atlantic’s Cold Pool</a:t>
            </a:r>
            <a:endParaRPr lang="en-US" sz="2800" b="1" dirty="0">
              <a:solidFill>
                <a:prstClr val="black"/>
              </a:solidFill>
              <a:latin typeface="Calibri"/>
              <a:ea typeface=""/>
              <a:cs typeface=""/>
            </a:endParaRPr>
          </a:p>
          <a:p>
            <a:pPr algn="ctr" eaLnBrk="1" fontAlgn="auto" hangingPunct="1">
              <a:spcBef>
                <a:spcPts val="0"/>
              </a:spcBef>
              <a:spcAft>
                <a:spcPts val="0"/>
              </a:spcAft>
            </a:pPr>
            <a:r>
              <a:rPr lang="en-US" b="1" dirty="0">
                <a:solidFill>
                  <a:prstClr val="black"/>
                </a:solidFill>
                <a:latin typeface="Calibri"/>
                <a:ea typeface=""/>
                <a:cs typeface=""/>
              </a:rPr>
              <a:t> </a:t>
            </a:r>
            <a:r>
              <a:rPr lang="en-US" dirty="0">
                <a:solidFill>
                  <a:prstClr val="black"/>
                </a:solidFill>
                <a:latin typeface="Calibri"/>
                <a:ea typeface=""/>
                <a:cs typeface=""/>
              </a:rPr>
              <a:t>An unseen cold bottom layer </a:t>
            </a:r>
            <a:r>
              <a:rPr lang="en-US" dirty="0" smtClean="0">
                <a:solidFill>
                  <a:prstClr val="black"/>
                </a:solidFill>
                <a:latin typeface="Calibri"/>
                <a:ea typeface=""/>
                <a:cs typeface=""/>
              </a:rPr>
              <a:t>beneath a </a:t>
            </a:r>
            <a:r>
              <a:rPr lang="en-US" dirty="0" smtClean="0">
                <a:solidFill>
                  <a:prstClr val="black"/>
                </a:solidFill>
                <a:latin typeface="Calibri"/>
                <a:ea typeface=""/>
                <a:cs typeface=""/>
              </a:rPr>
              <a:t>warm summer surface layer</a:t>
            </a:r>
            <a:endParaRPr lang="en-US" dirty="0">
              <a:solidFill>
                <a:prstClr val="black"/>
              </a:solidFill>
              <a:latin typeface="Calibri"/>
              <a:ea typeface=""/>
              <a:cs typeface=""/>
            </a:endParaRPr>
          </a:p>
        </p:txBody>
      </p:sp>
      <p:cxnSp>
        <p:nvCxnSpPr>
          <p:cNvPr id="24" name="Straight Connector 23"/>
          <p:cNvCxnSpPr/>
          <p:nvPr/>
        </p:nvCxnSpPr>
        <p:spPr>
          <a:xfrm>
            <a:off x="165147" y="3276600"/>
            <a:ext cx="86759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7202" y="5886494"/>
            <a:ext cx="8675914"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descr="EspressoV2_MemDayForecastBottomTemp.tif"/>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5703"/>
          <a:stretch/>
        </p:blipFill>
        <p:spPr>
          <a:xfrm>
            <a:off x="5522319" y="3455071"/>
            <a:ext cx="3344142" cy="2364390"/>
          </a:xfrm>
          <a:prstGeom prst="rect">
            <a:avLst/>
          </a:prstGeom>
        </p:spPr>
      </p:pic>
      <p:pic>
        <p:nvPicPr>
          <p:cNvPr id="25" name="Picture 5" descr="marcoos_glider_sst_chla"/>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83" t="29686"/>
          <a:stretch/>
        </p:blipFill>
        <p:spPr bwMode="auto">
          <a:xfrm>
            <a:off x="767761" y="3409675"/>
            <a:ext cx="3938587" cy="2567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ight Arrow 3"/>
          <p:cNvSpPr/>
          <p:nvPr/>
        </p:nvSpPr>
        <p:spPr>
          <a:xfrm>
            <a:off x="4980990" y="4950716"/>
            <a:ext cx="49311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84961" y="3473907"/>
            <a:ext cx="1447800" cy="1477328"/>
          </a:xfrm>
          <a:prstGeom prst="rect">
            <a:avLst/>
          </a:prstGeom>
          <a:noFill/>
        </p:spPr>
        <p:txBody>
          <a:bodyPr wrap="square" rtlCol="0">
            <a:spAutoFit/>
          </a:bodyPr>
          <a:lstStyle/>
          <a:p>
            <a:pPr algn="ctr"/>
            <a:r>
              <a:rPr lang="en-US" sz="1800" dirty="0" smtClean="0"/>
              <a:t>Assimilated into Regional </a:t>
            </a:r>
          </a:p>
          <a:p>
            <a:pPr algn="ctr"/>
            <a:r>
              <a:rPr lang="en-US" sz="1800" dirty="0" smtClean="0"/>
              <a:t>Ocean Models</a:t>
            </a:r>
            <a:endParaRPr lang="en-US" sz="1800" dirty="0"/>
          </a:p>
        </p:txBody>
      </p:sp>
      <p:sp>
        <p:nvSpPr>
          <p:cNvPr id="6" name="TextBox 5"/>
          <p:cNvSpPr txBox="1"/>
          <p:nvPr/>
        </p:nvSpPr>
        <p:spPr>
          <a:xfrm>
            <a:off x="47309" y="3328552"/>
            <a:ext cx="1170261" cy="646331"/>
          </a:xfrm>
          <a:prstGeom prst="rect">
            <a:avLst/>
          </a:prstGeom>
          <a:noFill/>
        </p:spPr>
        <p:txBody>
          <a:bodyPr wrap="square" rtlCol="0">
            <a:spAutoFit/>
          </a:bodyPr>
          <a:lstStyle/>
          <a:p>
            <a:pPr algn="ctr"/>
            <a:r>
              <a:rPr lang="en-US" sz="1800" dirty="0" smtClean="0"/>
              <a:t>Satellite SST</a:t>
            </a:r>
            <a:endParaRPr lang="en-US" sz="1800" dirty="0"/>
          </a:p>
        </p:txBody>
      </p:sp>
      <p:sp>
        <p:nvSpPr>
          <p:cNvPr id="7" name="TextBox 6"/>
          <p:cNvSpPr txBox="1"/>
          <p:nvPr/>
        </p:nvSpPr>
        <p:spPr>
          <a:xfrm>
            <a:off x="85457" y="4224607"/>
            <a:ext cx="1132113" cy="1200329"/>
          </a:xfrm>
          <a:prstGeom prst="rect">
            <a:avLst/>
          </a:prstGeom>
          <a:noFill/>
        </p:spPr>
        <p:txBody>
          <a:bodyPr wrap="square" rtlCol="0">
            <a:spAutoFit/>
          </a:bodyPr>
          <a:lstStyle/>
          <a:p>
            <a:r>
              <a:rPr lang="en-US" sz="1800" dirty="0" smtClean="0"/>
              <a:t>Glider Zig-Zags</a:t>
            </a:r>
          </a:p>
          <a:p>
            <a:r>
              <a:rPr lang="en-US" sz="1800" dirty="0"/>
              <a:t>o</a:t>
            </a:r>
            <a:r>
              <a:rPr lang="en-US" sz="1800" dirty="0" smtClean="0"/>
              <a:t>r Triangles</a:t>
            </a:r>
            <a:endParaRPr lang="en-US" sz="1800" dirty="0"/>
          </a:p>
        </p:txBody>
      </p:sp>
      <p:sp>
        <p:nvSpPr>
          <p:cNvPr id="29" name="TextBox 28"/>
          <p:cNvSpPr txBox="1"/>
          <p:nvPr/>
        </p:nvSpPr>
        <p:spPr>
          <a:xfrm>
            <a:off x="6748732" y="4983921"/>
            <a:ext cx="1480868" cy="584775"/>
          </a:xfrm>
          <a:prstGeom prst="rect">
            <a:avLst/>
          </a:prstGeom>
          <a:noFill/>
        </p:spPr>
        <p:txBody>
          <a:bodyPr wrap="square" rtlCol="0">
            <a:spAutoFit/>
          </a:bodyPr>
          <a:lstStyle/>
          <a:p>
            <a:pPr algn="r"/>
            <a:r>
              <a:rPr lang="en-US" sz="1600" dirty="0" smtClean="0"/>
              <a:t>Bottom Temperature</a:t>
            </a:r>
            <a:endParaRPr lang="en-US" sz="1600" dirty="0"/>
          </a:p>
        </p:txBody>
      </p:sp>
    </p:spTree>
    <p:extLst>
      <p:ext uri="{BB962C8B-B14F-4D97-AF65-F5344CB8AC3E}">
        <p14:creationId xmlns:p14="http://schemas.microsoft.com/office/powerpoint/2010/main" val="1222539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_irene_temp-1.png"/>
          <p:cNvPicPr>
            <a:picLocks noChangeAspect="1"/>
          </p:cNvPicPr>
          <p:nvPr/>
        </p:nvPicPr>
        <p:blipFill>
          <a:blip r:embed="rId2" cstate="print">
            <a:extLst>
              <a:ext uri="{28A0092B-C50C-407E-A947-70E740481C1C}">
                <a14:useLocalDpi xmlns:a14="http://schemas.microsoft.com/office/drawing/2010/main" val="0"/>
              </a:ext>
            </a:extLst>
          </a:blip>
          <a:srcRect l="2312" t="3519" r="7715" b="33888"/>
          <a:stretch>
            <a:fillRect/>
          </a:stretch>
        </p:blipFill>
        <p:spPr bwMode="auto">
          <a:xfrm>
            <a:off x="342900" y="3551238"/>
            <a:ext cx="4592638"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4" name="Picture 6" descr="composite20110827T070000.png"/>
          <p:cNvPicPr>
            <a:picLocks noChangeAspect="1"/>
          </p:cNvPicPr>
          <p:nvPr/>
        </p:nvPicPr>
        <p:blipFill>
          <a:blip r:embed="rId3" cstate="print">
            <a:extLst>
              <a:ext uri="{28A0092B-C50C-407E-A947-70E740481C1C}">
                <a14:useLocalDpi xmlns:a14="http://schemas.microsoft.com/office/drawing/2010/main" val="0"/>
              </a:ext>
            </a:extLst>
          </a:blip>
          <a:srcRect l="19060" r="27216"/>
          <a:stretch>
            <a:fillRect/>
          </a:stretch>
        </p:blipFill>
        <p:spPr bwMode="auto">
          <a:xfrm>
            <a:off x="1360488" y="209550"/>
            <a:ext cx="222885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7" descr="composite20110831T070000.png"/>
          <p:cNvPicPr>
            <a:picLocks noChangeAspect="1"/>
          </p:cNvPicPr>
          <p:nvPr/>
        </p:nvPicPr>
        <p:blipFill>
          <a:blip r:embed="rId4" cstate="print">
            <a:extLst>
              <a:ext uri="{28A0092B-C50C-407E-A947-70E740481C1C}">
                <a14:useLocalDpi xmlns:a14="http://schemas.microsoft.com/office/drawing/2010/main" val="0"/>
              </a:ext>
            </a:extLst>
          </a:blip>
          <a:srcRect l="21719" r="15691"/>
          <a:stretch>
            <a:fillRect/>
          </a:stretch>
        </p:blipFill>
        <p:spPr bwMode="auto">
          <a:xfrm>
            <a:off x="3956050" y="209550"/>
            <a:ext cx="259715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8" descr="compositestormdif20110827-20110831.png"/>
          <p:cNvPicPr>
            <a:picLocks noChangeAspect="1"/>
          </p:cNvPicPr>
          <p:nvPr/>
        </p:nvPicPr>
        <p:blipFill>
          <a:blip r:embed="rId5" cstate="print">
            <a:extLst>
              <a:ext uri="{28A0092B-C50C-407E-A947-70E740481C1C}">
                <a14:useLocalDpi xmlns:a14="http://schemas.microsoft.com/office/drawing/2010/main" val="0"/>
              </a:ext>
            </a:extLst>
          </a:blip>
          <a:srcRect l="21631" r="18085"/>
          <a:stretch>
            <a:fillRect/>
          </a:stretch>
        </p:blipFill>
        <p:spPr bwMode="auto">
          <a:xfrm>
            <a:off x="6642100" y="209550"/>
            <a:ext cx="250190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TextBox 12"/>
          <p:cNvSpPr txBox="1">
            <a:spLocks noChangeArrowheads="1"/>
          </p:cNvSpPr>
          <p:nvPr/>
        </p:nvSpPr>
        <p:spPr bwMode="auto">
          <a:xfrm>
            <a:off x="-96838" y="692150"/>
            <a:ext cx="169703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u="sng" dirty="0">
                <a:solidFill>
                  <a:srgbClr val="000000"/>
                </a:solidFill>
              </a:rPr>
              <a:t>WHAT?</a:t>
            </a:r>
          </a:p>
          <a:p>
            <a:pPr algn="ctr"/>
            <a:endParaRPr lang="en-US" altLang="en-US" sz="2000" dirty="0">
              <a:solidFill>
                <a:srgbClr val="000000"/>
              </a:solidFill>
            </a:endParaRPr>
          </a:p>
          <a:p>
            <a:pPr algn="ctr"/>
            <a:r>
              <a:rPr lang="en-US" altLang="en-US" sz="2000" dirty="0">
                <a:solidFill>
                  <a:srgbClr val="000000"/>
                </a:solidFill>
              </a:rPr>
              <a:t>Satellite</a:t>
            </a:r>
          </a:p>
          <a:p>
            <a:pPr algn="ctr"/>
            <a:r>
              <a:rPr lang="en-US" altLang="en-US" sz="2000" dirty="0">
                <a:solidFill>
                  <a:srgbClr val="000000"/>
                </a:solidFill>
              </a:rPr>
              <a:t>SST</a:t>
            </a:r>
          </a:p>
        </p:txBody>
      </p:sp>
      <p:sp>
        <p:nvSpPr>
          <p:cNvPr id="28679" name="TextBox 4"/>
          <p:cNvSpPr txBox="1">
            <a:spLocks noChangeArrowheads="1"/>
          </p:cNvSpPr>
          <p:nvPr/>
        </p:nvSpPr>
        <p:spPr bwMode="auto">
          <a:xfrm>
            <a:off x="3962400" y="38100"/>
            <a:ext cx="20574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a:solidFill>
                  <a:srgbClr val="000000"/>
                </a:solidFill>
              </a:rPr>
              <a:t>Post-Irene</a:t>
            </a:r>
          </a:p>
        </p:txBody>
      </p:sp>
      <p:sp>
        <p:nvSpPr>
          <p:cNvPr id="28680" name="TextBox 3"/>
          <p:cNvSpPr txBox="1">
            <a:spLocks noChangeArrowheads="1"/>
          </p:cNvSpPr>
          <p:nvPr/>
        </p:nvSpPr>
        <p:spPr bwMode="auto">
          <a:xfrm>
            <a:off x="1524000" y="38100"/>
            <a:ext cx="20574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a:solidFill>
                  <a:srgbClr val="000000"/>
                </a:solidFill>
              </a:rPr>
              <a:t>Pre-Irene </a:t>
            </a:r>
          </a:p>
        </p:txBody>
      </p:sp>
      <p:sp>
        <p:nvSpPr>
          <p:cNvPr id="28681" name="TextBox 5"/>
          <p:cNvSpPr txBox="1">
            <a:spLocks noChangeArrowheads="1"/>
          </p:cNvSpPr>
          <p:nvPr/>
        </p:nvSpPr>
        <p:spPr bwMode="auto">
          <a:xfrm>
            <a:off x="6689725" y="19050"/>
            <a:ext cx="2073275"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a:solidFill>
                  <a:srgbClr val="000000"/>
                </a:solidFill>
              </a:rPr>
              <a:t>Difference</a:t>
            </a:r>
          </a:p>
        </p:txBody>
      </p:sp>
      <p:pic>
        <p:nvPicPr>
          <p:cNvPr id="28682" name="Picture 1" descr="mts_codar.png"/>
          <p:cNvPicPr>
            <a:picLocks noChangeAspect="1"/>
          </p:cNvPicPr>
          <p:nvPr/>
        </p:nvPicPr>
        <p:blipFill>
          <a:blip r:embed="rId6">
            <a:extLst>
              <a:ext uri="{28A0092B-C50C-407E-A947-70E740481C1C}">
                <a14:useLocalDpi xmlns:a14="http://schemas.microsoft.com/office/drawing/2010/main" val="0"/>
              </a:ext>
            </a:extLst>
          </a:blip>
          <a:srcRect l="10022" t="5724" r="51262" b="51729"/>
          <a:stretch>
            <a:fillRect/>
          </a:stretch>
        </p:blipFill>
        <p:spPr bwMode="auto">
          <a:xfrm>
            <a:off x="5715000" y="3314700"/>
            <a:ext cx="3048000"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3" name="TextBox 2"/>
          <p:cNvSpPr txBox="1">
            <a:spLocks noChangeArrowheads="1"/>
          </p:cNvSpPr>
          <p:nvPr/>
        </p:nvSpPr>
        <p:spPr bwMode="auto">
          <a:xfrm>
            <a:off x="5773738" y="3514725"/>
            <a:ext cx="1219200" cy="1323439"/>
          </a:xfrm>
          <a:prstGeom prst="rect">
            <a:avLst/>
          </a:prstGeom>
          <a:solidFill>
            <a:srgbClr val="D5A818">
              <a:alpha val="50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u="sng" dirty="0">
                <a:solidFill>
                  <a:srgbClr val="000000"/>
                </a:solidFill>
                <a:cs typeface="Times New Roman" charset="0"/>
              </a:rPr>
              <a:t>WHY?</a:t>
            </a:r>
          </a:p>
          <a:p>
            <a:pPr>
              <a:defRPr/>
            </a:pPr>
            <a:r>
              <a:rPr lang="en-US" sz="2000" dirty="0">
                <a:solidFill>
                  <a:srgbClr val="000000"/>
                </a:solidFill>
                <a:latin typeface="Arial"/>
                <a:cs typeface="Times New Roman" charset="0"/>
              </a:rPr>
              <a:t>HF Radar</a:t>
            </a:r>
          </a:p>
          <a:p>
            <a:pPr>
              <a:defRPr/>
            </a:pPr>
            <a:r>
              <a:rPr lang="en-US" sz="2000" dirty="0">
                <a:solidFill>
                  <a:srgbClr val="000000"/>
                </a:solidFill>
                <a:latin typeface="Arial"/>
                <a:cs typeface="Times New Roman" charset="0"/>
              </a:rPr>
              <a:t>Currents</a:t>
            </a:r>
          </a:p>
        </p:txBody>
      </p:sp>
      <p:cxnSp>
        <p:nvCxnSpPr>
          <p:cNvPr id="28684" name="Straight Arrow Connector 8"/>
          <p:cNvCxnSpPr>
            <a:cxnSpLocks noChangeShapeType="1"/>
          </p:cNvCxnSpPr>
          <p:nvPr/>
        </p:nvCxnSpPr>
        <p:spPr bwMode="auto">
          <a:xfrm flipH="1" flipV="1">
            <a:off x="7772400" y="4457700"/>
            <a:ext cx="762000" cy="914400"/>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689" name="TextBox 1"/>
          <p:cNvSpPr txBox="1">
            <a:spLocks noChangeArrowheads="1"/>
          </p:cNvSpPr>
          <p:nvPr/>
        </p:nvSpPr>
        <p:spPr bwMode="auto">
          <a:xfrm>
            <a:off x="152400" y="3238500"/>
            <a:ext cx="4724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u="sng" dirty="0">
                <a:solidFill>
                  <a:srgbClr val="000000"/>
                </a:solidFill>
              </a:rPr>
              <a:t>WHEN?</a:t>
            </a:r>
            <a:r>
              <a:rPr lang="en-US" altLang="en-US" sz="2000" b="1" dirty="0">
                <a:solidFill>
                  <a:srgbClr val="000000"/>
                </a:solidFill>
              </a:rPr>
              <a:t> </a:t>
            </a:r>
            <a:r>
              <a:rPr lang="en-US" altLang="en-US" sz="2000" dirty="0">
                <a:solidFill>
                  <a:srgbClr val="000000"/>
                </a:solidFill>
              </a:rPr>
              <a:t> Glider Temperature</a:t>
            </a:r>
          </a:p>
          <a:p>
            <a:r>
              <a:rPr lang="en-US" altLang="en-US" sz="2000" dirty="0">
                <a:solidFill>
                  <a:srgbClr val="000000"/>
                </a:solidFill>
              </a:rPr>
              <a:t>                           </a:t>
            </a:r>
            <a:endParaRPr lang="en-US" altLang="en-US" b="1" u="sng" dirty="0">
              <a:solidFill>
                <a:srgbClr val="000000"/>
              </a:solidFill>
            </a:endParaRPr>
          </a:p>
        </p:txBody>
      </p:sp>
      <p:cxnSp>
        <p:nvCxnSpPr>
          <p:cNvPr id="15" name="Straight Arrow Connector 14"/>
          <p:cNvCxnSpPr>
            <a:cxnSpLocks noChangeShapeType="1"/>
          </p:cNvCxnSpPr>
          <p:nvPr/>
        </p:nvCxnSpPr>
        <p:spPr bwMode="auto">
          <a:xfrm flipH="1" flipV="1">
            <a:off x="1676400" y="3956050"/>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 name="TextBox 1"/>
          <p:cNvSpPr txBox="1">
            <a:spLocks noChangeArrowheads="1"/>
          </p:cNvSpPr>
          <p:nvPr/>
        </p:nvSpPr>
        <p:spPr bwMode="auto">
          <a:xfrm>
            <a:off x="2819400" y="4221163"/>
            <a:ext cx="13938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0000"/>
                </a:solidFill>
              </a:rPr>
              <a:t>Eye Passage</a:t>
            </a:r>
          </a:p>
        </p:txBody>
      </p:sp>
      <p:sp>
        <p:nvSpPr>
          <p:cNvPr id="3" name="TextBox 2"/>
          <p:cNvSpPr txBox="1">
            <a:spLocks noChangeArrowheads="1"/>
          </p:cNvSpPr>
          <p:nvPr/>
        </p:nvSpPr>
        <p:spPr bwMode="auto">
          <a:xfrm>
            <a:off x="6572250" y="450850"/>
            <a:ext cx="12001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solidFill>
                  <a:srgbClr val="000000"/>
                </a:solidFill>
              </a:rPr>
              <a:t>11C max Cooling</a:t>
            </a:r>
          </a:p>
        </p:txBody>
      </p:sp>
      <p:grpSp>
        <p:nvGrpSpPr>
          <p:cNvPr id="18" name="Group 17">
            <a:extLst>
              <a:ext uri="{FF2B5EF4-FFF2-40B4-BE49-F238E27FC236}">
                <a16:creationId xmlns:a16="http://schemas.microsoft.com/office/drawing/2014/main" xmlns="" id="{60FC60F2-EE00-1A4E-A9D5-96524FA38E63}"/>
              </a:ext>
            </a:extLst>
          </p:cNvPr>
          <p:cNvGrpSpPr/>
          <p:nvPr/>
        </p:nvGrpSpPr>
        <p:grpSpPr>
          <a:xfrm>
            <a:off x="-11615" y="6234591"/>
            <a:ext cx="9155615" cy="628440"/>
            <a:chOff x="-11615" y="6234591"/>
            <a:chExt cx="9155615" cy="628440"/>
          </a:xfrm>
        </p:grpSpPr>
        <p:sp>
          <p:nvSpPr>
            <p:cNvPr id="19" name="Rectangle 18">
              <a:extLst>
                <a:ext uri="{FF2B5EF4-FFF2-40B4-BE49-F238E27FC236}">
                  <a16:creationId xmlns:a16="http://schemas.microsoft.com/office/drawing/2014/main" xmlns="" id="{8C400CFC-96EA-DE48-8F81-4CEAE39CEB2C}"/>
                </a:ext>
              </a:extLst>
            </p:cNvPr>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20" name="Picture 19">
              <a:extLst>
                <a:ext uri="{FF2B5EF4-FFF2-40B4-BE49-F238E27FC236}">
                  <a16:creationId xmlns:a16="http://schemas.microsoft.com/office/drawing/2014/main" xmlns="" id="{F1808F95-D749-E540-B222-EC1924C6B2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1" name="Picture 20">
              <a:extLst>
                <a:ext uri="{FF2B5EF4-FFF2-40B4-BE49-F238E27FC236}">
                  <a16:creationId xmlns:a16="http://schemas.microsoft.com/office/drawing/2014/main" xmlns="" id="{25909B5F-36E7-4641-8D55-E2B707A57BAA}"/>
                </a:ext>
              </a:extLst>
            </p:cNvPr>
            <p:cNvPicPr>
              <a:picLocks noChangeAspect="1"/>
            </p:cNvPicPr>
            <p:nvPr/>
          </p:nvPicPr>
          <p:blipFill rotWithShape="1">
            <a:blip r:embed="rId8">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2" name="Picture 21">
              <a:extLst>
                <a:ext uri="{FF2B5EF4-FFF2-40B4-BE49-F238E27FC236}">
                  <a16:creationId xmlns:a16="http://schemas.microsoft.com/office/drawing/2014/main" xmlns="" id="{3835A3CF-E6E7-D940-91FB-89510563903D}"/>
                </a:ext>
              </a:extLst>
            </p:cNvPr>
            <p:cNvPicPr>
              <a:picLocks noChangeAspect="1"/>
            </p:cNvPicPr>
            <p:nvPr/>
          </p:nvPicPr>
          <p:blipFill rotWithShape="1">
            <a:blip r:embed="rId8">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cxnSp>
        <p:nvCxnSpPr>
          <p:cNvPr id="23" name="Straight Arrow Connector 22"/>
          <p:cNvCxnSpPr>
            <a:cxnSpLocks noChangeShapeType="1"/>
          </p:cNvCxnSpPr>
          <p:nvPr/>
        </p:nvCxnSpPr>
        <p:spPr bwMode="auto">
          <a:xfrm flipV="1">
            <a:off x="1689100" y="4781550"/>
            <a:ext cx="666750" cy="0"/>
          </a:xfrm>
          <a:prstGeom prst="straightConnector1">
            <a:avLst/>
          </a:prstGeom>
          <a:noFill/>
          <a:ln w="28575">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12803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89"/>
                                        </p:tgtEl>
                                        <p:attrNameLst>
                                          <p:attrName>style.visibility</p:attrName>
                                        </p:attrNameLst>
                                      </p:cBhvr>
                                      <p:to>
                                        <p:strVal val="visible"/>
                                      </p:to>
                                    </p:set>
                                    <p:anim calcmode="lin" valueType="num">
                                      <p:cBhvr additive="base">
                                        <p:cTn id="7" dur="500" fill="hold"/>
                                        <p:tgtEl>
                                          <p:spTgt spid="28689"/>
                                        </p:tgtEl>
                                        <p:attrNameLst>
                                          <p:attrName>ppt_x</p:attrName>
                                        </p:attrNameLst>
                                      </p:cBhvr>
                                      <p:tavLst>
                                        <p:tav tm="0">
                                          <p:val>
                                            <p:strVal val="#ppt_x"/>
                                          </p:val>
                                        </p:tav>
                                        <p:tav tm="100000">
                                          <p:val>
                                            <p:strVal val="#ppt_x"/>
                                          </p:val>
                                        </p:tav>
                                      </p:tavLst>
                                    </p:anim>
                                    <p:anim calcmode="lin" valueType="num">
                                      <p:cBhvr additive="base">
                                        <p:cTn id="8" dur="500" fill="hold"/>
                                        <p:tgtEl>
                                          <p:spTgt spid="286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683"/>
                                        </p:tgtEl>
                                        <p:attrNameLst>
                                          <p:attrName>style.visibility</p:attrName>
                                        </p:attrNameLst>
                                      </p:cBhvr>
                                      <p:to>
                                        <p:strVal val="visible"/>
                                      </p:to>
                                    </p:set>
                                    <p:anim calcmode="lin" valueType="num">
                                      <p:cBhvr additive="base">
                                        <p:cTn id="25" dur="500" fill="hold"/>
                                        <p:tgtEl>
                                          <p:spTgt spid="28683"/>
                                        </p:tgtEl>
                                        <p:attrNameLst>
                                          <p:attrName>ppt_x</p:attrName>
                                        </p:attrNameLst>
                                      </p:cBhvr>
                                      <p:tavLst>
                                        <p:tav tm="0">
                                          <p:val>
                                            <p:strVal val="#ppt_x"/>
                                          </p:val>
                                        </p:tav>
                                        <p:tav tm="100000">
                                          <p:val>
                                            <p:strVal val="#ppt_x"/>
                                          </p:val>
                                        </p:tav>
                                      </p:tavLst>
                                    </p:anim>
                                    <p:anim calcmode="lin" valueType="num">
                                      <p:cBhvr additive="base">
                                        <p:cTn id="26" dur="500" fill="hold"/>
                                        <p:tgtEl>
                                          <p:spTgt spid="2868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684"/>
                                        </p:tgtEl>
                                        <p:attrNameLst>
                                          <p:attrName>style.visibility</p:attrName>
                                        </p:attrNameLst>
                                      </p:cBhvr>
                                      <p:to>
                                        <p:strVal val="visible"/>
                                      </p:to>
                                    </p:set>
                                    <p:anim calcmode="lin" valueType="num">
                                      <p:cBhvr additive="base">
                                        <p:cTn id="29" dur="500" fill="hold"/>
                                        <p:tgtEl>
                                          <p:spTgt spid="28684"/>
                                        </p:tgtEl>
                                        <p:attrNameLst>
                                          <p:attrName>ppt_x</p:attrName>
                                        </p:attrNameLst>
                                      </p:cBhvr>
                                      <p:tavLst>
                                        <p:tav tm="0">
                                          <p:val>
                                            <p:strVal val="#ppt_x"/>
                                          </p:val>
                                        </p:tav>
                                        <p:tav tm="100000">
                                          <p:val>
                                            <p:strVal val="#ppt_x"/>
                                          </p:val>
                                        </p:tav>
                                      </p:tavLst>
                                    </p:anim>
                                    <p:anim calcmode="lin" valueType="num">
                                      <p:cBhvr additive="base">
                                        <p:cTn id="30" dur="500" fill="hold"/>
                                        <p:tgtEl>
                                          <p:spTgt spid="2868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682"/>
                                        </p:tgtEl>
                                        <p:attrNameLst>
                                          <p:attrName>style.visibility</p:attrName>
                                        </p:attrNameLst>
                                      </p:cBhvr>
                                      <p:to>
                                        <p:strVal val="visible"/>
                                      </p:to>
                                    </p:set>
                                    <p:anim calcmode="lin" valueType="num">
                                      <p:cBhvr additive="base">
                                        <p:cTn id="33" dur="500" fill="hold"/>
                                        <p:tgtEl>
                                          <p:spTgt spid="28682"/>
                                        </p:tgtEl>
                                        <p:attrNameLst>
                                          <p:attrName>ppt_x</p:attrName>
                                        </p:attrNameLst>
                                      </p:cBhvr>
                                      <p:tavLst>
                                        <p:tav tm="0">
                                          <p:val>
                                            <p:strVal val="#ppt_x"/>
                                          </p:val>
                                        </p:tav>
                                        <p:tav tm="100000">
                                          <p:val>
                                            <p:strVal val="#ppt_x"/>
                                          </p:val>
                                        </p:tav>
                                      </p:tavLst>
                                    </p:anim>
                                    <p:anim calcmode="lin" valueType="num">
                                      <p:cBhvr additive="base">
                                        <p:cTn id="34" dur="500" fill="hold"/>
                                        <p:tgtEl>
                                          <p:spTgt spid="2868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nimBg="1"/>
      <p:bldP spid="2868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mombal_hovmoller_cross_rotated_romsespressorerun2_v2.png"/>
          <p:cNvPicPr>
            <a:picLocks noChangeAspect="1"/>
          </p:cNvPicPr>
          <p:nvPr/>
        </p:nvPicPr>
        <p:blipFill rotWithShape="1">
          <a:blip r:embed="rId3">
            <a:extLst>
              <a:ext uri="{28A0092B-C50C-407E-A947-70E740481C1C}">
                <a14:useLocalDpi xmlns:a14="http://schemas.microsoft.com/office/drawing/2010/main" val="0"/>
              </a:ext>
            </a:extLst>
          </a:blip>
          <a:srcRect l="6750" t="4444" r="3294" b="5149"/>
          <a:stretch/>
        </p:blipFill>
        <p:spPr>
          <a:xfrm>
            <a:off x="593478" y="657938"/>
            <a:ext cx="8225594" cy="6200062"/>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8</a:t>
            </a:fld>
            <a:endParaRPr lang="en-US"/>
          </a:p>
        </p:txBody>
      </p:sp>
      <p:sp>
        <p:nvSpPr>
          <p:cNvPr id="7" name="Oval 6"/>
          <p:cNvSpPr/>
          <p:nvPr/>
        </p:nvSpPr>
        <p:spPr>
          <a:xfrm>
            <a:off x="3695290" y="1802581"/>
            <a:ext cx="1368323" cy="71283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18903" y="1802581"/>
            <a:ext cx="1356852" cy="71283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695290" y="4842388"/>
            <a:ext cx="1155291" cy="291690"/>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18060" y="2957871"/>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18060" y="5846915"/>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 y="6624479"/>
            <a:ext cx="1622323" cy="246221"/>
          </a:xfrm>
          <a:prstGeom prst="rect">
            <a:avLst/>
          </a:prstGeom>
          <a:noFill/>
        </p:spPr>
        <p:txBody>
          <a:bodyPr wrap="square" rtlCol="0">
            <a:spAutoFit/>
          </a:bodyPr>
          <a:lstStyle/>
          <a:p>
            <a:r>
              <a:rPr lang="en-US" sz="1000" i="1" dirty="0" smtClean="0"/>
              <a:t>Seroka et al. 2017</a:t>
            </a:r>
            <a:endParaRPr lang="en-US" sz="1000" i="1" dirty="0"/>
          </a:p>
        </p:txBody>
      </p:sp>
      <p:pic>
        <p:nvPicPr>
          <p:cNvPr id="15" name="Picture 14" descr="avhrr_romsespressorerun2_20110829_0828_v4.png"/>
          <p:cNvPicPr>
            <a:picLocks noChangeAspect="1"/>
          </p:cNvPicPr>
          <p:nvPr/>
        </p:nvPicPr>
        <p:blipFill rotWithShape="1">
          <a:blip r:embed="rId4">
            <a:alphaModFix/>
            <a:extLst>
              <a:ext uri="{28A0092B-C50C-407E-A947-70E740481C1C}">
                <a14:useLocalDpi xmlns:a14="http://schemas.microsoft.com/office/drawing/2010/main" val="0"/>
              </a:ext>
            </a:extLst>
          </a:blip>
          <a:srcRect l="64453" t="28293" r="15473" b="29932"/>
          <a:stretch/>
        </p:blipFill>
        <p:spPr>
          <a:xfrm>
            <a:off x="7439742" y="5084788"/>
            <a:ext cx="1704258" cy="1773212"/>
          </a:xfrm>
          <a:prstGeom prst="rect">
            <a:avLst/>
          </a:prstGeom>
        </p:spPr>
      </p:pic>
      <p:cxnSp>
        <p:nvCxnSpPr>
          <p:cNvPr id="16" name="Straight Connector 15"/>
          <p:cNvCxnSpPr/>
          <p:nvPr/>
        </p:nvCxnSpPr>
        <p:spPr>
          <a:xfrm>
            <a:off x="7637139" y="5306196"/>
            <a:ext cx="1318409" cy="1401298"/>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8502762" y="3024087"/>
            <a:ext cx="583880" cy="276999"/>
          </a:xfrm>
          <a:prstGeom prst="rect">
            <a:avLst/>
          </a:prstGeom>
        </p:spPr>
        <p:txBody>
          <a:bodyPr wrap="square">
            <a:spAutoFit/>
          </a:bodyPr>
          <a:lstStyle/>
          <a:p>
            <a:pPr algn="ctr"/>
            <a:r>
              <a:rPr lang="en-US" sz="1200" b="1" dirty="0" smtClean="0"/>
              <a:t>m s</a:t>
            </a:r>
            <a:r>
              <a:rPr lang="en-US" sz="1200" b="1" baseline="30000" dirty="0" smtClean="0"/>
              <a:t>-2</a:t>
            </a:r>
            <a:endParaRPr lang="en-US" sz="1200" b="1" baseline="30000" dirty="0"/>
          </a:p>
        </p:txBody>
      </p:sp>
      <p:sp>
        <p:nvSpPr>
          <p:cNvPr id="19" name="Rectangle 18"/>
          <p:cNvSpPr/>
          <p:nvPr/>
        </p:nvSpPr>
        <p:spPr>
          <a:xfrm>
            <a:off x="8204200" y="2260393"/>
            <a:ext cx="939800" cy="276999"/>
          </a:xfrm>
          <a:prstGeom prst="rect">
            <a:avLst/>
          </a:prstGeom>
        </p:spPr>
        <p:txBody>
          <a:bodyPr wrap="square">
            <a:spAutoFit/>
          </a:bodyPr>
          <a:lstStyle/>
          <a:p>
            <a:pPr algn="ctr"/>
            <a:r>
              <a:rPr lang="en-US" sz="1200" b="1" dirty="0" smtClean="0"/>
              <a:t>+offshore</a:t>
            </a:r>
            <a:endParaRPr lang="en-US" sz="1200" b="1" baseline="30000" dirty="0"/>
          </a:p>
        </p:txBody>
      </p:sp>
      <p:sp>
        <p:nvSpPr>
          <p:cNvPr id="20" name="Rectangle 19"/>
          <p:cNvSpPr/>
          <p:nvPr/>
        </p:nvSpPr>
        <p:spPr>
          <a:xfrm>
            <a:off x="8294646" y="3904017"/>
            <a:ext cx="849354" cy="276999"/>
          </a:xfrm>
          <a:prstGeom prst="rect">
            <a:avLst/>
          </a:prstGeom>
        </p:spPr>
        <p:txBody>
          <a:bodyPr wrap="square">
            <a:spAutoFit/>
          </a:bodyPr>
          <a:lstStyle/>
          <a:p>
            <a:pPr algn="ctr"/>
            <a:r>
              <a:rPr lang="en-US" sz="1200" b="1" dirty="0"/>
              <a:t>-</a:t>
            </a:r>
            <a:r>
              <a:rPr lang="en-US" sz="1200" b="1" dirty="0" smtClean="0"/>
              <a:t>onshore</a:t>
            </a:r>
            <a:endParaRPr lang="en-US" sz="1200" b="1" baseline="30000" dirty="0"/>
          </a:p>
        </p:txBody>
      </p:sp>
      <p:sp>
        <p:nvSpPr>
          <p:cNvPr id="21" name="Text Box 74"/>
          <p:cNvSpPr txBox="1">
            <a:spLocks noChangeArrowheads="1"/>
          </p:cNvSpPr>
          <p:nvPr/>
        </p:nvSpPr>
        <p:spPr bwMode="auto">
          <a:xfrm>
            <a:off x="-4" y="-44378"/>
            <a:ext cx="9144004"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u="sng" dirty="0" smtClean="0">
                <a:solidFill>
                  <a:srgbClr val="000000"/>
                </a:solidFill>
                <a:latin typeface="Calibri"/>
                <a:cs typeface="Calibri"/>
              </a:rPr>
              <a:t>Essential Ocean Processes</a:t>
            </a:r>
            <a:r>
              <a:rPr lang="en-US" sz="2500" b="1" dirty="0" smtClean="0">
                <a:solidFill>
                  <a:srgbClr val="000000"/>
                </a:solidFill>
                <a:latin typeface="Calibri"/>
                <a:cs typeface="Calibri"/>
              </a:rPr>
              <a:t> </a:t>
            </a:r>
            <a:r>
              <a:rPr lang="en-US" sz="2500" b="1" dirty="0" smtClean="0">
                <a:solidFill>
                  <a:srgbClr val="000000"/>
                </a:solidFill>
                <a:latin typeface="Calibri"/>
                <a:cs typeface="Calibri"/>
              </a:rPr>
              <a:t>IRENE</a:t>
            </a:r>
            <a:r>
              <a:rPr lang="en-US" sz="2500" b="1" dirty="0" smtClean="0">
                <a:solidFill>
                  <a:srgbClr val="000000"/>
                </a:solidFill>
                <a:latin typeface="Calibri"/>
                <a:cs typeface="Calibri"/>
              </a:rPr>
              <a:t> -</a:t>
            </a:r>
            <a:r>
              <a:rPr lang="en-US" sz="2500" dirty="0" smtClean="0">
                <a:solidFill>
                  <a:srgbClr val="000000"/>
                </a:solidFill>
                <a:latin typeface="Calibri"/>
                <a:cs typeface="Calibri"/>
              </a:rPr>
              <a:t> </a:t>
            </a:r>
            <a:r>
              <a:rPr lang="en-US" sz="2500" dirty="0">
                <a:solidFill>
                  <a:srgbClr val="000000"/>
                </a:solidFill>
                <a:latin typeface="Calibri"/>
                <a:cs typeface="Calibri"/>
              </a:rPr>
              <a:t>O</a:t>
            </a:r>
            <a:r>
              <a:rPr lang="en-US" sz="2500" dirty="0" smtClean="0">
                <a:solidFill>
                  <a:srgbClr val="000000"/>
                </a:solidFill>
                <a:latin typeface="Calibri"/>
                <a:cs typeface="Calibri"/>
              </a:rPr>
              <a:t>nshore </a:t>
            </a:r>
            <a:r>
              <a:rPr lang="en-US" sz="2500" dirty="0" smtClean="0">
                <a:solidFill>
                  <a:srgbClr val="000000"/>
                </a:solidFill>
                <a:latin typeface="Calibri"/>
                <a:cs typeface="Calibri"/>
              </a:rPr>
              <a:t>WS </a:t>
            </a:r>
            <a:r>
              <a:rPr lang="en-US" sz="2500" dirty="0">
                <a:solidFill>
                  <a:srgbClr val="000000"/>
                </a:solidFill>
                <a:latin typeface="Calibri"/>
                <a:cs typeface="Calibri"/>
              </a:rPr>
              <a:t>vs. </a:t>
            </a:r>
            <a:r>
              <a:rPr lang="en-US" sz="2500" dirty="0" smtClean="0">
                <a:solidFill>
                  <a:srgbClr val="000000"/>
                </a:solidFill>
                <a:latin typeface="Calibri"/>
                <a:cs typeface="Calibri"/>
              </a:rPr>
              <a:t>Offshore </a:t>
            </a:r>
            <a:r>
              <a:rPr lang="en-US" sz="2500" dirty="0" smtClean="0">
                <a:solidFill>
                  <a:srgbClr val="000000"/>
                </a:solidFill>
                <a:latin typeface="Calibri"/>
                <a:cs typeface="Calibri"/>
              </a:rPr>
              <a:t>PG</a:t>
            </a:r>
          </a:p>
        </p:txBody>
      </p:sp>
    </p:spTree>
    <p:extLst>
      <p:ext uri="{BB962C8B-B14F-4D97-AF65-F5344CB8AC3E}">
        <p14:creationId xmlns:p14="http://schemas.microsoft.com/office/powerpoint/2010/main" val="150041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ullhovmoller_ssbottomt_rotated_romsespressorerun2_v2.png"/>
          <p:cNvPicPr>
            <a:picLocks noChangeAspect="1"/>
          </p:cNvPicPr>
          <p:nvPr/>
        </p:nvPicPr>
        <p:blipFill rotWithShape="1">
          <a:blip r:embed="rId3">
            <a:extLst>
              <a:ext uri="{28A0092B-C50C-407E-A947-70E740481C1C}">
                <a14:useLocalDpi xmlns:a14="http://schemas.microsoft.com/office/drawing/2010/main" val="0"/>
              </a:ext>
            </a:extLst>
          </a:blip>
          <a:srcRect l="6620" t="5046" r="8615" b="4976"/>
          <a:stretch/>
        </p:blipFill>
        <p:spPr>
          <a:xfrm>
            <a:off x="0" y="512247"/>
            <a:ext cx="7750813" cy="6170665"/>
          </a:xfrm>
          <a:prstGeom prst="rect">
            <a:avLst/>
          </a:prstGeom>
        </p:spPr>
      </p:pic>
      <p:sp>
        <p:nvSpPr>
          <p:cNvPr id="6" name="Text Box 74"/>
          <p:cNvSpPr txBox="1">
            <a:spLocks noChangeArrowheads="1"/>
          </p:cNvSpPr>
          <p:nvPr/>
        </p:nvSpPr>
        <p:spPr bwMode="auto">
          <a:xfrm>
            <a:off x="-4" y="-44378"/>
            <a:ext cx="9144004"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u="sng" dirty="0" smtClean="0">
                <a:solidFill>
                  <a:srgbClr val="000000"/>
                </a:solidFill>
                <a:latin typeface="Calibri"/>
                <a:cs typeface="Calibri"/>
              </a:rPr>
              <a:t>Essential Ocean Processes</a:t>
            </a:r>
            <a:r>
              <a:rPr lang="en-US" sz="2500" b="1" dirty="0" smtClean="0">
                <a:solidFill>
                  <a:srgbClr val="000000"/>
                </a:solidFill>
                <a:latin typeface="Calibri"/>
                <a:cs typeface="Calibri"/>
              </a:rPr>
              <a:t> IRENE</a:t>
            </a:r>
            <a:r>
              <a:rPr lang="en-US" sz="2500" b="1" dirty="0" smtClean="0">
                <a:solidFill>
                  <a:srgbClr val="000000"/>
                </a:solidFill>
                <a:latin typeface="Calibri"/>
                <a:cs typeface="Calibri"/>
              </a:rPr>
              <a:t>: </a:t>
            </a:r>
            <a:r>
              <a:rPr lang="en-US" sz="2500" dirty="0">
                <a:solidFill>
                  <a:srgbClr val="000000"/>
                </a:solidFill>
                <a:latin typeface="Calibri"/>
                <a:cs typeface="Calibri"/>
              </a:rPr>
              <a:t>V</a:t>
            </a:r>
            <a:r>
              <a:rPr lang="en-US" sz="2500" dirty="0" smtClean="0">
                <a:solidFill>
                  <a:srgbClr val="000000"/>
                </a:solidFill>
                <a:latin typeface="Calibri"/>
                <a:cs typeface="Calibri"/>
              </a:rPr>
              <a:t>ertical </a:t>
            </a:r>
            <a:r>
              <a:rPr lang="en-US" sz="2500" dirty="0">
                <a:solidFill>
                  <a:srgbClr val="000000"/>
                </a:solidFill>
                <a:latin typeface="Calibri"/>
                <a:cs typeface="Calibri"/>
              </a:rPr>
              <a:t>M</a:t>
            </a:r>
            <a:r>
              <a:rPr lang="en-US" sz="2500" dirty="0" smtClean="0">
                <a:solidFill>
                  <a:srgbClr val="000000"/>
                </a:solidFill>
                <a:latin typeface="Calibri"/>
                <a:cs typeface="Calibri"/>
              </a:rPr>
              <a:t>ixing &amp; SST </a:t>
            </a:r>
            <a:r>
              <a:rPr lang="en-US" sz="2500" dirty="0">
                <a:solidFill>
                  <a:srgbClr val="000000"/>
                </a:solidFill>
                <a:latin typeface="Calibri"/>
                <a:cs typeface="Calibri"/>
              </a:rPr>
              <a:t>C</a:t>
            </a:r>
            <a:r>
              <a:rPr lang="en-US" sz="2500" dirty="0" smtClean="0">
                <a:solidFill>
                  <a:srgbClr val="000000"/>
                </a:solidFill>
                <a:latin typeface="Calibri"/>
                <a:cs typeface="Calibri"/>
              </a:rPr>
              <a:t>ooling</a:t>
            </a:r>
            <a:endParaRPr lang="en-US" sz="2500" dirty="0" smtClean="0">
              <a:solidFill>
                <a:srgbClr val="000000"/>
              </a:solidFill>
              <a:latin typeface="Calibri"/>
              <a:cs typeface="Calibri"/>
            </a:endParaRPr>
          </a:p>
        </p:txBody>
      </p:sp>
      <p:pic>
        <p:nvPicPr>
          <p:cNvPr id="8" name="Picture 7" descr="avhrr_romsespressorerun2_20110829_0828_v4.png"/>
          <p:cNvPicPr>
            <a:picLocks noChangeAspect="1"/>
          </p:cNvPicPr>
          <p:nvPr/>
        </p:nvPicPr>
        <p:blipFill rotWithShape="1">
          <a:blip r:embed="rId4">
            <a:alphaModFix/>
            <a:extLst>
              <a:ext uri="{28A0092B-C50C-407E-A947-70E740481C1C}">
                <a14:useLocalDpi xmlns:a14="http://schemas.microsoft.com/office/drawing/2010/main" val="0"/>
              </a:ext>
            </a:extLst>
          </a:blip>
          <a:srcRect l="64453" t="28293" r="15473" b="29932"/>
          <a:stretch/>
        </p:blipFill>
        <p:spPr>
          <a:xfrm>
            <a:off x="7184574" y="4819296"/>
            <a:ext cx="1959426" cy="2038704"/>
          </a:xfrm>
          <a:prstGeom prst="rect">
            <a:avLst/>
          </a:prstGeom>
        </p:spPr>
      </p:pic>
      <p:cxnSp>
        <p:nvCxnSpPr>
          <p:cNvPr id="4" name="Straight Connector 3"/>
          <p:cNvCxnSpPr/>
          <p:nvPr/>
        </p:nvCxnSpPr>
        <p:spPr>
          <a:xfrm>
            <a:off x="7423354" y="5080000"/>
            <a:ext cx="1515806" cy="161110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639098" y="2943451"/>
            <a:ext cx="2572774" cy="523973"/>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629355" y="2353038"/>
            <a:ext cx="712839" cy="2466258"/>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102941" y="3406464"/>
            <a:ext cx="1450259" cy="276999"/>
          </a:xfrm>
          <a:prstGeom prst="rect">
            <a:avLst/>
          </a:prstGeom>
        </p:spPr>
        <p:txBody>
          <a:bodyPr wrap="square">
            <a:spAutoFit/>
          </a:bodyPr>
          <a:lstStyle/>
          <a:p>
            <a:r>
              <a:rPr lang="en-US" sz="1200" b="1" dirty="0" smtClean="0">
                <a:solidFill>
                  <a:schemeClr val="bg1"/>
                </a:solidFill>
              </a:rPr>
              <a:t>Downwelling</a:t>
            </a:r>
            <a:endParaRPr lang="en-US" sz="1200" b="1" dirty="0">
              <a:solidFill>
                <a:schemeClr val="bg1"/>
              </a:solidFill>
            </a:endParaRPr>
          </a:p>
        </p:txBody>
      </p:sp>
      <p:sp>
        <p:nvSpPr>
          <p:cNvPr id="16" name="Rectangle 15"/>
          <p:cNvSpPr/>
          <p:nvPr/>
        </p:nvSpPr>
        <p:spPr>
          <a:xfrm>
            <a:off x="699737" y="4843878"/>
            <a:ext cx="1450259" cy="276999"/>
          </a:xfrm>
          <a:prstGeom prst="rect">
            <a:avLst/>
          </a:prstGeom>
        </p:spPr>
        <p:txBody>
          <a:bodyPr wrap="square">
            <a:spAutoFit/>
          </a:bodyPr>
          <a:lstStyle/>
          <a:p>
            <a:r>
              <a:rPr lang="en-US" sz="1200" b="1" dirty="0" smtClean="0"/>
              <a:t>Upwelling</a:t>
            </a:r>
            <a:endParaRPr lang="en-US" sz="1200" b="1" dirty="0"/>
          </a:p>
        </p:txBody>
      </p:sp>
      <p:cxnSp>
        <p:nvCxnSpPr>
          <p:cNvPr id="17" name="Straight Connector 16"/>
          <p:cNvCxnSpPr/>
          <p:nvPr/>
        </p:nvCxnSpPr>
        <p:spPr>
          <a:xfrm>
            <a:off x="835742" y="4744065"/>
            <a:ext cx="188458" cy="180258"/>
          </a:xfrm>
          <a:prstGeom prst="line">
            <a:avLst/>
          </a:prstGeom>
          <a:ln>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0" y="6631309"/>
            <a:ext cx="1622323" cy="246221"/>
          </a:xfrm>
          <a:prstGeom prst="rect">
            <a:avLst/>
          </a:prstGeom>
          <a:noFill/>
        </p:spPr>
        <p:txBody>
          <a:bodyPr wrap="square" rtlCol="0">
            <a:spAutoFit/>
          </a:bodyPr>
          <a:lstStyle/>
          <a:p>
            <a:r>
              <a:rPr lang="en-US" sz="1000" i="1" dirty="0" smtClean="0"/>
              <a:t>Seroka et al. 2017.</a:t>
            </a:r>
            <a:endParaRPr lang="en-US" sz="1000" i="1" dirty="0"/>
          </a:p>
        </p:txBody>
      </p:sp>
      <p:sp>
        <p:nvSpPr>
          <p:cNvPr id="21" name="Rectangle 20"/>
          <p:cNvSpPr/>
          <p:nvPr/>
        </p:nvSpPr>
        <p:spPr>
          <a:xfrm>
            <a:off x="-4652" y="5088193"/>
            <a:ext cx="7189226" cy="1229033"/>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292941" y="3054605"/>
            <a:ext cx="1628059" cy="276999"/>
          </a:xfrm>
          <a:prstGeom prst="rect">
            <a:avLst/>
          </a:prstGeom>
        </p:spPr>
        <p:txBody>
          <a:bodyPr wrap="square">
            <a:spAutoFit/>
          </a:bodyPr>
          <a:lstStyle/>
          <a:p>
            <a:r>
              <a:rPr lang="en-US" sz="1200" b="1" dirty="0" smtClean="0"/>
              <a:t>AOEC SST cooling</a:t>
            </a:r>
            <a:endParaRPr lang="en-US" sz="1200" b="1" dirty="0"/>
          </a:p>
        </p:txBody>
      </p:sp>
    </p:spTree>
    <p:extLst>
      <p:ext uri="{BB962C8B-B14F-4D97-AF65-F5344CB8AC3E}">
        <p14:creationId xmlns:p14="http://schemas.microsoft.com/office/powerpoint/2010/main" val="958441171"/>
      </p:ext>
    </p:extLst>
  </p:cSld>
  <p:clrMapOvr>
    <a:masterClrMapping/>
  </p:clrMapOvr>
  <p:timing>
    <p:tnLst>
      <p:par>
        <p:cTn id="1" dur="indefinite" restart="never" nodeType="tmRoot"/>
      </p:par>
    </p:tnLst>
  </p:timing>
</p:sld>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18430</TotalTime>
  <Words>1098</Words>
  <Application>Microsoft Macintosh PowerPoint</Application>
  <PresentationFormat>On-screen Show (4:3)</PresentationFormat>
  <Paragraphs>232</Paragraphs>
  <Slides>24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Calibri Light</vt:lpstr>
      <vt:lpstr>ＭＳ Ｐゴシック</vt:lpstr>
      <vt:lpstr>Times New Roman</vt:lpstr>
      <vt:lpstr>Arial</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NOS NOAA</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NOS NOAA</dc:creator>
  <cp:keywords/>
  <dc:description/>
  <cp:lastModifiedBy>Scott Glenn</cp:lastModifiedBy>
  <cp:revision>572</cp:revision>
  <dcterms:created xsi:type="dcterms:W3CDTF">2010-02-22T17:26:58Z</dcterms:created>
  <dcterms:modified xsi:type="dcterms:W3CDTF">2018-03-13T13:46:34Z</dcterms:modified>
  <cp:category/>
</cp:coreProperties>
</file>