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42"/>
  </p:notesMasterIdLst>
  <p:sldIdLst>
    <p:sldId id="425" r:id="rId5"/>
    <p:sldId id="485" r:id="rId6"/>
    <p:sldId id="465" r:id="rId7"/>
    <p:sldId id="466" r:id="rId8"/>
    <p:sldId id="498" r:id="rId9"/>
    <p:sldId id="467" r:id="rId10"/>
    <p:sldId id="470" r:id="rId11"/>
    <p:sldId id="471" r:id="rId12"/>
    <p:sldId id="472" r:id="rId13"/>
    <p:sldId id="473" r:id="rId14"/>
    <p:sldId id="496" r:id="rId15"/>
    <p:sldId id="495" r:id="rId16"/>
    <p:sldId id="491" r:id="rId17"/>
    <p:sldId id="474" r:id="rId18"/>
    <p:sldId id="497" r:id="rId19"/>
    <p:sldId id="475" r:id="rId20"/>
    <p:sldId id="469" r:id="rId21"/>
    <p:sldId id="492" r:id="rId22"/>
    <p:sldId id="476" r:id="rId23"/>
    <p:sldId id="477" r:id="rId24"/>
    <p:sldId id="493" r:id="rId25"/>
    <p:sldId id="494" r:id="rId26"/>
    <p:sldId id="478" r:id="rId27"/>
    <p:sldId id="479" r:id="rId28"/>
    <p:sldId id="480" r:id="rId29"/>
    <p:sldId id="452" r:id="rId30"/>
    <p:sldId id="435" r:id="rId31"/>
    <p:sldId id="439" r:id="rId32"/>
    <p:sldId id="438" r:id="rId33"/>
    <p:sldId id="460" r:id="rId34"/>
    <p:sldId id="444" r:id="rId35"/>
    <p:sldId id="464" r:id="rId36"/>
    <p:sldId id="502" r:id="rId37"/>
    <p:sldId id="503" r:id="rId38"/>
    <p:sldId id="504" r:id="rId39"/>
    <p:sldId id="434" r:id="rId40"/>
    <p:sldId id="501" r:id="rId41"/>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5AC1"/>
    <a:srgbClr val="0070C0"/>
    <a:srgbClr val="26EEEB"/>
    <a:srgbClr val="00F5FF"/>
    <a:srgbClr val="95FFCF"/>
    <a:srgbClr val="00D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1369" autoAdjust="0"/>
  </p:normalViewPr>
  <p:slideViewPr>
    <p:cSldViewPr snapToGrid="0" snapToObjects="1">
      <p:cViewPr>
        <p:scale>
          <a:sx n="100" d="100"/>
          <a:sy n="100" d="100"/>
        </p:scale>
        <p:origin x="1944" y="296"/>
      </p:cViewPr>
      <p:guideLst>
        <p:guide orient="horz" pos="2160"/>
        <p:guide pos="2880"/>
        <p:guide orient="horz" pos="2224"/>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DD909-2F51-7547-8A64-C6AB3805D149}" type="datetimeFigureOut">
              <a:rPr lang="en-US" smtClean="0"/>
              <a:t>4/11/18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56A8-3947-CB48-851B-CA834101CBEC}" type="slidenum">
              <a:rPr lang="en-US" smtClean="0"/>
              <a:t>‹#›</a:t>
            </a:fld>
            <a:endParaRPr lang="en-US" dirty="0"/>
          </a:p>
        </p:txBody>
      </p:sp>
    </p:spTree>
    <p:extLst>
      <p:ext uri="{BB962C8B-B14F-4D97-AF65-F5344CB8AC3E}">
        <p14:creationId xmlns:p14="http://schemas.microsoft.com/office/powerpoint/2010/main" val="19299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2</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60716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2673DD-E951-4646-8F71-709CB0F43F96}" type="slidenum">
              <a:rPr lang="en-US" altLang="en-US" sz="1200">
                <a:solidFill>
                  <a:srgbClr val="000000"/>
                </a:solidFill>
              </a:rPr>
              <a:pPr/>
              <a:t>3</a:t>
            </a:fld>
            <a:endParaRPr lang="en-US" altLang="en-US" sz="1200">
              <a:solidFill>
                <a:srgbClr val="000000"/>
              </a:solidFill>
            </a:endParaRPr>
          </a:p>
        </p:txBody>
      </p:sp>
      <p:sp>
        <p:nvSpPr>
          <p:cNvPr id="25602" name="Rectangle 7"/>
          <p:cNvSpPr txBox="1">
            <a:spLocks noGrp="1" noChangeArrowheads="1"/>
          </p:cNvSpPr>
          <p:nvPr/>
        </p:nvSpPr>
        <p:spPr bwMode="auto">
          <a:xfrm>
            <a:off x="3883409" y="8685396"/>
            <a:ext cx="2973041" cy="457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42C233-426B-47FE-803C-37877A3AE584}" type="slidenum">
              <a:rPr lang="en-US" altLang="en-US" sz="1200">
                <a:solidFill>
                  <a:srgbClr val="000000"/>
                </a:solidFill>
              </a:rPr>
              <a:pPr algn="r"/>
              <a:t>3</a:t>
            </a:fld>
            <a:endParaRPr lang="en-US" altLang="en-US" sz="120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7041" y="4342699"/>
            <a:ext cx="5483919" cy="411495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980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3452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725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1EC4E88-BC0C-FB44-9068-ED8F89B6E415}" type="slidenum">
              <a:rPr lang="en-US">
                <a:solidFill>
                  <a:prstClr val="black"/>
                </a:solidFill>
                <a:latin typeface="Calibri"/>
              </a:rPr>
              <a:pPr/>
              <a:t>21</a:t>
            </a:fld>
            <a:endParaRPr lang="en-US">
              <a:solidFill>
                <a:prstClr val="black"/>
              </a:solidFill>
              <a:latin typeface="Calibri"/>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ea typeface="ＭＳ Ｐゴシック" charset="-128"/>
              </a:rPr>
              <a:t>HYCOM (Low Conf) 48 hours</a:t>
            </a:r>
          </a:p>
        </p:txBody>
      </p:sp>
    </p:spTree>
    <p:extLst>
      <p:ext uri="{BB962C8B-B14F-4D97-AF65-F5344CB8AC3E}">
        <p14:creationId xmlns:p14="http://schemas.microsoft.com/office/powerpoint/2010/main" val="89430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6A788C1-AC34-0141-8B02-4CB7A32A559D}" type="slidenum">
              <a:rPr lang="en-US">
                <a:solidFill>
                  <a:prstClr val="black"/>
                </a:solidFill>
                <a:latin typeface="Calibri"/>
              </a:rPr>
              <a:pPr/>
              <a:t>22</a:t>
            </a:fld>
            <a:endParaRPr lang="en-US">
              <a:solidFill>
                <a:prstClr val="black"/>
              </a:solidFill>
              <a:latin typeface="Calibri"/>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ea typeface="ＭＳ Ｐゴシック" charset="-128"/>
            </a:endParaRPr>
          </a:p>
        </p:txBody>
      </p:sp>
    </p:spTree>
    <p:extLst>
      <p:ext uri="{BB962C8B-B14F-4D97-AF65-F5344CB8AC3E}">
        <p14:creationId xmlns:p14="http://schemas.microsoft.com/office/powerpoint/2010/main" val="192774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previous studies</a:t>
            </a:r>
            <a:r>
              <a:rPr lang="en-US" baseline="0" dirty="0" smtClean="0"/>
              <a:t> flow is alongshelf and towards the south</a:t>
            </a:r>
          </a:p>
          <a:p>
            <a:endParaRPr lang="en-US" baseline="0" dirty="0" smtClean="0"/>
          </a:p>
          <a:p>
            <a:r>
              <a:rPr lang="en-US" baseline="0" dirty="0" smtClean="0"/>
              <a:t>As observed by Steve Lentz The flow speed increases with water depth reaching a maximum at the shelf break</a:t>
            </a:r>
          </a:p>
          <a:p>
            <a:endParaRPr lang="en-US" baseline="0" dirty="0" smtClean="0"/>
          </a:p>
          <a:p>
            <a:r>
              <a:rPr lang="en-US" baseline="0" dirty="0" smtClean="0"/>
              <a:t>You can also observe this low velocity zone near the bight apex that was first observed by Donglai Gong in his 2010 paper of the surface currents on the NJ shelf</a:t>
            </a:r>
            <a:endParaRPr lang="en-US" dirty="0"/>
          </a:p>
        </p:txBody>
      </p:sp>
      <p:sp>
        <p:nvSpPr>
          <p:cNvPr id="4" name="Slide Number Placeholder 3"/>
          <p:cNvSpPr>
            <a:spLocks noGrp="1"/>
          </p:cNvSpPr>
          <p:nvPr>
            <p:ph type="sldNum" sz="quarter" idx="10"/>
          </p:nvPr>
        </p:nvSpPr>
        <p:spPr/>
        <p:txBody>
          <a:bodyPr/>
          <a:lstStyle/>
          <a:p>
            <a:fld id="{356F56A8-3947-CB48-851B-CA834101CBEC}" type="slidenum">
              <a:rPr lang="en-US" smtClean="0"/>
              <a:t>27</a:t>
            </a:fld>
            <a:endParaRPr lang="en-US" dirty="0"/>
          </a:p>
        </p:txBody>
      </p:sp>
    </p:spTree>
    <p:extLst>
      <p:ext uri="{BB962C8B-B14F-4D97-AF65-F5344CB8AC3E}">
        <p14:creationId xmlns:p14="http://schemas.microsoft.com/office/powerpoint/2010/main" val="2197563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a:t>
            </a:r>
            <a:r>
              <a:rPr lang="en-US" dirty="0" err="1" smtClean="0"/>
              <a:t>varibaility</a:t>
            </a:r>
            <a:r>
              <a:rPr lang="en-US" dirty="0" smtClean="0"/>
              <a:t> of the temperature,</a:t>
            </a:r>
            <a:r>
              <a:rPr lang="en-US" baseline="0" dirty="0" smtClean="0"/>
              <a:t> break up the </a:t>
            </a:r>
          </a:p>
          <a:p>
            <a:endParaRPr lang="en-US" baseline="0" dirty="0" smtClean="0"/>
          </a:p>
          <a:p>
            <a:r>
              <a:rPr lang="en-US" baseline="0" dirty="0" smtClean="0"/>
              <a:t>Inter is same </a:t>
            </a:r>
            <a:r>
              <a:rPr lang="en-US" baseline="0" dirty="0" err="1" smtClean="0"/>
              <a:t>varibaility</a:t>
            </a:r>
            <a:r>
              <a:rPr lang="en-US" baseline="0" dirty="0" smtClean="0"/>
              <a:t> is in the alongshelf</a:t>
            </a:r>
          </a:p>
          <a:p>
            <a:endParaRPr lang="en-US" baseline="0" dirty="0" smtClean="0"/>
          </a:p>
          <a:p>
            <a:r>
              <a:rPr lang="en-US" baseline="0" dirty="0" smtClean="0"/>
              <a:t>Add river discharge for season in the winter wind plot</a:t>
            </a:r>
            <a:endParaRPr lang="en-US" dirty="0"/>
          </a:p>
        </p:txBody>
      </p:sp>
      <p:sp>
        <p:nvSpPr>
          <p:cNvPr id="4" name="Slide Number Placeholder 3"/>
          <p:cNvSpPr>
            <a:spLocks noGrp="1"/>
          </p:cNvSpPr>
          <p:nvPr>
            <p:ph type="sldNum" sz="quarter" idx="10"/>
          </p:nvPr>
        </p:nvSpPr>
        <p:spPr/>
        <p:txBody>
          <a:bodyPr/>
          <a:lstStyle/>
          <a:p>
            <a:pPr>
              <a:defRPr/>
            </a:pPr>
            <a:fld id="{501353D0-8B26-E140-96DA-771793AAEFE5}" type="slidenum">
              <a:rPr lang="en-US" smtClean="0"/>
              <a:pPr>
                <a:defRPr/>
              </a:pPr>
              <a:t>30</a:t>
            </a:fld>
            <a:endParaRPr lang="en-US"/>
          </a:p>
        </p:txBody>
      </p:sp>
    </p:spTree>
    <p:extLst>
      <p:ext uri="{BB962C8B-B14F-4D97-AF65-F5344CB8AC3E}">
        <p14:creationId xmlns:p14="http://schemas.microsoft.com/office/powerpoint/2010/main" val="1417791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36</a:t>
            </a:fld>
            <a:endParaRPr lang="en-GB"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04" indent="0" algn="ctr">
              <a:buNone/>
              <a:defRPr sz="2000"/>
            </a:lvl2pPr>
            <a:lvl3pPr marL="914208" indent="0" algn="ctr">
              <a:buNone/>
              <a:defRPr sz="1800"/>
            </a:lvl3pPr>
            <a:lvl4pPr marL="1371312" indent="0" algn="ctr">
              <a:buNone/>
              <a:defRPr sz="1600"/>
            </a:lvl4pPr>
            <a:lvl5pPr marL="1828418" indent="0" algn="ctr">
              <a:buNone/>
              <a:defRPr sz="1600"/>
            </a:lvl5pPr>
            <a:lvl6pPr marL="2285522" indent="0" algn="ctr">
              <a:buNone/>
              <a:defRPr sz="1600"/>
            </a:lvl6pPr>
            <a:lvl7pPr marL="2742626" indent="0" algn="ctr">
              <a:buNone/>
              <a:defRPr sz="1600"/>
            </a:lvl7pPr>
            <a:lvl8pPr marL="3199730" indent="0" algn="ctr">
              <a:buNone/>
              <a:defRPr sz="1600"/>
            </a:lvl8pPr>
            <a:lvl9pPr marL="365683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104" indent="0">
              <a:buNone/>
              <a:defRPr sz="2000">
                <a:solidFill>
                  <a:schemeClr val="tx1">
                    <a:tint val="75000"/>
                  </a:schemeClr>
                </a:solidFill>
              </a:defRPr>
            </a:lvl2pPr>
            <a:lvl3pPr marL="914208" indent="0">
              <a:buNone/>
              <a:defRPr sz="1800">
                <a:solidFill>
                  <a:schemeClr val="tx1">
                    <a:tint val="75000"/>
                  </a:schemeClr>
                </a:solidFill>
              </a:defRPr>
            </a:lvl3pPr>
            <a:lvl4pPr marL="1371312" indent="0">
              <a:buNone/>
              <a:defRPr sz="1600">
                <a:solidFill>
                  <a:schemeClr val="tx1">
                    <a:tint val="75000"/>
                  </a:schemeClr>
                </a:solidFill>
              </a:defRPr>
            </a:lvl4pPr>
            <a:lvl5pPr marL="1828418" indent="0">
              <a:buNone/>
              <a:defRPr sz="1600">
                <a:solidFill>
                  <a:schemeClr val="tx1">
                    <a:tint val="75000"/>
                  </a:schemeClr>
                </a:solidFill>
              </a:defRPr>
            </a:lvl5pPr>
            <a:lvl6pPr marL="2285522" indent="0">
              <a:buNone/>
              <a:defRPr sz="1600">
                <a:solidFill>
                  <a:schemeClr val="tx1">
                    <a:tint val="75000"/>
                  </a:schemeClr>
                </a:solidFill>
              </a:defRPr>
            </a:lvl6pPr>
            <a:lvl7pPr marL="2742626" indent="0">
              <a:buNone/>
              <a:defRPr sz="1600">
                <a:solidFill>
                  <a:schemeClr val="tx1">
                    <a:tint val="75000"/>
                  </a:schemeClr>
                </a:solidFill>
              </a:defRPr>
            </a:lvl7pPr>
            <a:lvl8pPr marL="3199730" indent="0">
              <a:buNone/>
              <a:defRPr sz="1600">
                <a:solidFill>
                  <a:schemeClr val="tx1">
                    <a:tint val="75000"/>
                  </a:schemeClr>
                </a:solidFill>
              </a:defRPr>
            </a:lvl8pPr>
            <a:lvl9pPr marL="365683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04" indent="0">
              <a:buNone/>
              <a:defRPr sz="2000" b="1"/>
            </a:lvl2pPr>
            <a:lvl3pPr marL="914208" indent="0">
              <a:buNone/>
              <a:defRPr sz="1800" b="1"/>
            </a:lvl3pPr>
            <a:lvl4pPr marL="1371312" indent="0">
              <a:buNone/>
              <a:defRPr sz="1600" b="1"/>
            </a:lvl4pPr>
            <a:lvl5pPr marL="1828418" indent="0">
              <a:buNone/>
              <a:defRPr sz="1600" b="1"/>
            </a:lvl5pPr>
            <a:lvl6pPr marL="2285522" indent="0">
              <a:buNone/>
              <a:defRPr sz="1600" b="1"/>
            </a:lvl6pPr>
            <a:lvl7pPr marL="2742626" indent="0">
              <a:buNone/>
              <a:defRPr sz="1600" b="1"/>
            </a:lvl7pPr>
            <a:lvl8pPr marL="3199730" indent="0">
              <a:buNone/>
              <a:defRPr sz="1600" b="1"/>
            </a:lvl8pPr>
            <a:lvl9pPr marL="36568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104" indent="0">
              <a:buNone/>
              <a:defRPr sz="2000" b="1"/>
            </a:lvl2pPr>
            <a:lvl3pPr marL="914208" indent="0">
              <a:buNone/>
              <a:defRPr sz="1800" b="1"/>
            </a:lvl3pPr>
            <a:lvl4pPr marL="1371312" indent="0">
              <a:buNone/>
              <a:defRPr sz="1600" b="1"/>
            </a:lvl4pPr>
            <a:lvl5pPr marL="1828418" indent="0">
              <a:buNone/>
              <a:defRPr sz="1600" b="1"/>
            </a:lvl5pPr>
            <a:lvl6pPr marL="2285522" indent="0">
              <a:buNone/>
              <a:defRPr sz="1600" b="1"/>
            </a:lvl6pPr>
            <a:lvl7pPr marL="2742626" indent="0">
              <a:buNone/>
              <a:defRPr sz="1600" b="1"/>
            </a:lvl7pPr>
            <a:lvl8pPr marL="3199730" indent="0">
              <a:buNone/>
              <a:defRPr sz="1600" b="1"/>
            </a:lvl8pPr>
            <a:lvl9pPr marL="36568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4" indent="0">
              <a:buNone/>
              <a:defRPr sz="1400"/>
            </a:lvl2pPr>
            <a:lvl3pPr marL="914208" indent="0">
              <a:buNone/>
              <a:defRPr sz="1200"/>
            </a:lvl3pPr>
            <a:lvl4pPr marL="1371312" indent="0">
              <a:buNone/>
              <a:defRPr sz="1000"/>
            </a:lvl4pPr>
            <a:lvl5pPr marL="1828418" indent="0">
              <a:buNone/>
              <a:defRPr sz="1000"/>
            </a:lvl5pPr>
            <a:lvl6pPr marL="2285522" indent="0">
              <a:buNone/>
              <a:defRPr sz="1000"/>
            </a:lvl6pPr>
            <a:lvl7pPr marL="2742626" indent="0">
              <a:buNone/>
              <a:defRPr sz="1000"/>
            </a:lvl7pPr>
            <a:lvl8pPr marL="3199730" indent="0">
              <a:buNone/>
              <a:defRPr sz="1000"/>
            </a:lvl8pPr>
            <a:lvl9pPr marL="365683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04" indent="0">
              <a:buNone/>
              <a:defRPr sz="2800"/>
            </a:lvl2pPr>
            <a:lvl3pPr marL="914208" indent="0">
              <a:buNone/>
              <a:defRPr sz="2400"/>
            </a:lvl3pPr>
            <a:lvl4pPr marL="1371312" indent="0">
              <a:buNone/>
              <a:defRPr sz="2000"/>
            </a:lvl4pPr>
            <a:lvl5pPr marL="1828418" indent="0">
              <a:buNone/>
              <a:defRPr sz="2000"/>
            </a:lvl5pPr>
            <a:lvl6pPr marL="2285522" indent="0">
              <a:buNone/>
              <a:defRPr sz="2000"/>
            </a:lvl6pPr>
            <a:lvl7pPr marL="2742626" indent="0">
              <a:buNone/>
              <a:defRPr sz="2000"/>
            </a:lvl7pPr>
            <a:lvl8pPr marL="3199730" indent="0">
              <a:buNone/>
              <a:defRPr sz="2000"/>
            </a:lvl8pPr>
            <a:lvl9pPr marL="3656834"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4" indent="0">
              <a:buNone/>
              <a:defRPr sz="1400"/>
            </a:lvl2pPr>
            <a:lvl3pPr marL="914208" indent="0">
              <a:buNone/>
              <a:defRPr sz="1200"/>
            </a:lvl3pPr>
            <a:lvl4pPr marL="1371312" indent="0">
              <a:buNone/>
              <a:defRPr sz="1000"/>
            </a:lvl4pPr>
            <a:lvl5pPr marL="1828418" indent="0">
              <a:buNone/>
              <a:defRPr sz="1000"/>
            </a:lvl5pPr>
            <a:lvl6pPr marL="2285522" indent="0">
              <a:buNone/>
              <a:defRPr sz="1000"/>
            </a:lvl6pPr>
            <a:lvl7pPr marL="2742626" indent="0">
              <a:buNone/>
              <a:defRPr sz="1000"/>
            </a:lvl7pPr>
            <a:lvl8pPr marL="3199730" indent="0">
              <a:buNone/>
              <a:defRPr sz="1000"/>
            </a:lvl8pPr>
            <a:lvl9pPr marL="365683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t>4/11/18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t>4/11/18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t>4/11/18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t>4/11/18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4/11/18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4/11/18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2.png"/><Relationship Id="rId15" Type="http://schemas.openxmlformats.org/officeDocument/2006/relationships/image" Target="../media/image1.jpeg"/><Relationship Id="rId16"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t>4/11/18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t>‹#›</a:t>
            </a:fld>
            <a:endParaRPr lang="en-US" dirty="0"/>
          </a:p>
        </p:txBody>
      </p:sp>
      <p:grpSp>
        <p:nvGrpSpPr>
          <p:cNvPr id="7" name="Group 6"/>
          <p:cNvGrpSpPr/>
          <p:nvPr userDrawn="1"/>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839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597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20" tIns="45710" rIns="91420" bIns="4571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8"/>
            <a:fld id="{5BF73A2C-5F0F-3D44-B91C-536AC49F26C9}" type="datetimeFigureOut">
              <a:rPr lang="en-US" smtClean="0">
                <a:solidFill>
                  <a:prstClr val="black">
                    <a:tint val="75000"/>
                  </a:prstClr>
                </a:solidFill>
              </a:rPr>
              <a:pPr defTabSz="914208"/>
              <a:t>4/11/18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8"/>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8"/>
            <a:fld id="{DED2FF28-CA7D-7C43-9A20-D5417BC9563B}" type="slidenum">
              <a:rPr lang="en-US" smtClean="0">
                <a:solidFill>
                  <a:prstClr val="black">
                    <a:tint val="75000"/>
                  </a:prstClr>
                </a:solidFill>
              </a:rPr>
              <a:pPr defTabSz="914208"/>
              <a:t>‹#›</a:t>
            </a:fld>
            <a:endParaRPr lang="en-US">
              <a:solidFill>
                <a:prstClr val="black">
                  <a:tint val="75000"/>
                </a:prstClr>
              </a:solidFill>
            </a:endParaRPr>
          </a:p>
        </p:txBody>
      </p:sp>
    </p:spTree>
    <p:extLst>
      <p:ext uri="{BB962C8B-B14F-4D97-AF65-F5344CB8AC3E}">
        <p14:creationId xmlns:p14="http://schemas.microsoft.com/office/powerpoint/2010/main" val="182607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20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6" indent="-228552" algn="l" defTabSz="91420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2" algn="l" defTabSz="91420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4"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70"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74"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78"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82"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86"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8" rtl="0" eaLnBrk="1" latinLnBrk="0" hangingPunct="1">
        <a:defRPr sz="1800" kern="1200">
          <a:solidFill>
            <a:schemeClr val="tx1"/>
          </a:solidFill>
          <a:latin typeface="+mn-lt"/>
          <a:ea typeface="+mn-ea"/>
          <a:cs typeface="+mn-cs"/>
        </a:defRPr>
      </a:lvl1pPr>
      <a:lvl2pPr marL="457104" algn="l" defTabSz="914208" rtl="0" eaLnBrk="1" latinLnBrk="0" hangingPunct="1">
        <a:defRPr sz="1800" kern="1200">
          <a:solidFill>
            <a:schemeClr val="tx1"/>
          </a:solidFill>
          <a:latin typeface="+mn-lt"/>
          <a:ea typeface="+mn-ea"/>
          <a:cs typeface="+mn-cs"/>
        </a:defRPr>
      </a:lvl2pPr>
      <a:lvl3pPr marL="914208" algn="l" defTabSz="914208" rtl="0" eaLnBrk="1" latinLnBrk="0" hangingPunct="1">
        <a:defRPr sz="1800" kern="1200">
          <a:solidFill>
            <a:schemeClr val="tx1"/>
          </a:solidFill>
          <a:latin typeface="+mn-lt"/>
          <a:ea typeface="+mn-ea"/>
          <a:cs typeface="+mn-cs"/>
        </a:defRPr>
      </a:lvl3pPr>
      <a:lvl4pPr marL="1371312" algn="l" defTabSz="914208" rtl="0" eaLnBrk="1" latinLnBrk="0" hangingPunct="1">
        <a:defRPr sz="1800" kern="1200">
          <a:solidFill>
            <a:schemeClr val="tx1"/>
          </a:solidFill>
          <a:latin typeface="+mn-lt"/>
          <a:ea typeface="+mn-ea"/>
          <a:cs typeface="+mn-cs"/>
        </a:defRPr>
      </a:lvl4pPr>
      <a:lvl5pPr marL="1828418" algn="l" defTabSz="914208" rtl="0" eaLnBrk="1" latinLnBrk="0" hangingPunct="1">
        <a:defRPr sz="1800" kern="1200">
          <a:solidFill>
            <a:schemeClr val="tx1"/>
          </a:solidFill>
          <a:latin typeface="+mn-lt"/>
          <a:ea typeface="+mn-ea"/>
          <a:cs typeface="+mn-cs"/>
        </a:defRPr>
      </a:lvl5pPr>
      <a:lvl6pPr marL="2285522" algn="l" defTabSz="914208" rtl="0" eaLnBrk="1" latinLnBrk="0" hangingPunct="1">
        <a:defRPr sz="1800" kern="1200">
          <a:solidFill>
            <a:schemeClr val="tx1"/>
          </a:solidFill>
          <a:latin typeface="+mn-lt"/>
          <a:ea typeface="+mn-ea"/>
          <a:cs typeface="+mn-cs"/>
        </a:defRPr>
      </a:lvl6pPr>
      <a:lvl7pPr marL="2742626" algn="l" defTabSz="914208" rtl="0" eaLnBrk="1" latinLnBrk="0" hangingPunct="1">
        <a:defRPr sz="1800" kern="1200">
          <a:solidFill>
            <a:schemeClr val="tx1"/>
          </a:solidFill>
          <a:latin typeface="+mn-lt"/>
          <a:ea typeface="+mn-ea"/>
          <a:cs typeface="+mn-cs"/>
        </a:defRPr>
      </a:lvl7pPr>
      <a:lvl8pPr marL="3199730" algn="l" defTabSz="914208" rtl="0" eaLnBrk="1" latinLnBrk="0" hangingPunct="1">
        <a:defRPr sz="1800" kern="1200">
          <a:solidFill>
            <a:schemeClr val="tx1"/>
          </a:solidFill>
          <a:latin typeface="+mn-lt"/>
          <a:ea typeface="+mn-ea"/>
          <a:cs typeface="+mn-cs"/>
        </a:defRPr>
      </a:lvl8pPr>
      <a:lvl9pPr marL="3656834" algn="l" defTabSz="91420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solidFill>
                  <a:prstClr val="black">
                    <a:tint val="75000"/>
                  </a:prstClr>
                </a:solidFill>
              </a:rPr>
              <a:pPr/>
              <a:t>4/11/18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9" name="Picture 8"/>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spTree>
    <p:extLst>
      <p:ext uri="{BB962C8B-B14F-4D97-AF65-F5344CB8AC3E}">
        <p14:creationId xmlns:p14="http://schemas.microsoft.com/office/powerpoint/2010/main" val="958636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7" Type="http://schemas.microsoft.com/office/2007/relationships/hdphoto" Target="../media/hdphoto1.wdp"/><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80.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6.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6.tiff"/><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image" Target="../media/image95.png"/></Relationships>
</file>

<file path=ppt/slides/_rels/slide2.xml.rels><?xml version="1.0" encoding="UTF-8" standalone="yes"?>
<Relationships xmlns="http://schemas.openxmlformats.org/package/2006/relationships"><Relationship Id="rId9" Type="http://schemas.openxmlformats.org/officeDocument/2006/relationships/image" Target="../media/image19.png"/><Relationship Id="rId20" Type="http://schemas.openxmlformats.org/officeDocument/2006/relationships/image" Target="../media/image30.png"/><Relationship Id="rId21" Type="http://schemas.openxmlformats.org/officeDocument/2006/relationships/image" Target="../media/image31.jpg"/><Relationship Id="rId22" Type="http://schemas.openxmlformats.org/officeDocument/2006/relationships/image" Target="../media/image32.png"/><Relationship Id="rId23" Type="http://schemas.openxmlformats.org/officeDocument/2006/relationships/image" Target="../media/image33.tiff"/><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21.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35.xml"/><Relationship Id="rId2"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07.emf"/></Relationships>
</file>

<file path=ppt/slides/_rels/slide24.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png"/><Relationship Id="rId9" Type="http://schemas.openxmlformats.org/officeDocument/2006/relationships/image" Target="../media/image116.jpeg"/><Relationship Id="rId10"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png"/><Relationship Id="rId3" Type="http://schemas.openxmlformats.org/officeDocument/2006/relationships/image" Target="../media/image1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tiff"/></Relationships>
</file>

<file path=ppt/slides/_rels/slide3.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1.jpeg"/><Relationship Id="rId21" Type="http://schemas.openxmlformats.org/officeDocument/2006/relationships/image" Target="../media/image1.jpeg"/><Relationship Id="rId22" Type="http://schemas.openxmlformats.org/officeDocument/2006/relationships/image" Target="../media/image2.png"/><Relationship Id="rId23" Type="http://schemas.openxmlformats.org/officeDocument/2006/relationships/image" Target="../media/image3.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jpe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124.tiff"/><Relationship Id="rId4" Type="http://schemas.openxmlformats.org/officeDocument/2006/relationships/image" Target="../media/image125.tiff"/><Relationship Id="rId5" Type="http://schemas.openxmlformats.org/officeDocument/2006/relationships/image" Target="../media/image126.tiff"/><Relationship Id="rId6"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 Id="rId3" Type="http://schemas.openxmlformats.org/officeDocument/2006/relationships/image" Target="../media/image1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png"/><Relationship Id="rId3" Type="http://schemas.openxmlformats.org/officeDocument/2006/relationships/image" Target="../media/image13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 Id="rId3"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 Id="rId3" Type="http://schemas.openxmlformats.org/officeDocument/2006/relationships/hyperlink" Target="http://global-hfradar.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1.jpe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1.jpe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9.jpeg"/><Relationship Id="rId1" Type="http://schemas.openxmlformats.org/officeDocument/2006/relationships/slideLayout" Target="../slideLayouts/slideLayout18.xml"/><Relationship Id="rId2" Type="http://schemas.openxmlformats.org/officeDocument/2006/relationships/image" Target="../media/image58.emf"/></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60.png"/></Relationships>
</file>

<file path=ppt/slides/_rels/slide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jpeg"/><Relationship Id="rId14" Type="http://schemas.openxmlformats.org/officeDocument/2006/relationships/image" Target="../media/image73.png"/><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png"/><Relationship Id="rId10"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7.png"/><Relationship Id="rId1" Type="http://schemas.openxmlformats.org/officeDocument/2006/relationships/slideLayout" Target="../slideLayouts/slideLayout17.xml"/><Relationship Id="rId2"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SCN4531.jpg"/>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74" name="Title 6"/>
          <p:cNvSpPr>
            <a:spLocks noGrp="1"/>
          </p:cNvSpPr>
          <p:nvPr>
            <p:ph type="ctrTitle"/>
          </p:nvPr>
        </p:nvSpPr>
        <p:spPr>
          <a:xfrm>
            <a:off x="0" y="0"/>
            <a:ext cx="9144000" cy="2057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eaLnBrk="1" hangingPunct="1"/>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Two Decades</a:t>
            </a:r>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 (1998-2018) of </a:t>
            </a:r>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Surface Current Measurements </a:t>
            </a:r>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on</a:t>
            </a:r>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 </a:t>
            </a:r>
            <a:r>
              <a:rPr lang="en-US" sz="4000" b="1" spc="50" dirty="0" smtClean="0">
                <a:ln w="11430"/>
                <a:effectLst>
                  <a:outerShdw blurRad="76200" dist="50800" dir="5400000" algn="tl" rotWithShape="0">
                    <a:srgbClr val="000000">
                      <a:alpha val="65000"/>
                    </a:srgbClr>
                  </a:outerShdw>
                </a:effectLst>
                <a:latin typeface="Arial" charset="0"/>
                <a:ea typeface="ＭＳ Ｐゴシック" charset="0"/>
              </a:rPr>
              <a:t>the Mid Atlantic Continental Shelf</a:t>
            </a:r>
            <a:endParaRPr lang="en-US" sz="4000" b="1" i="1" spc="50" dirty="0">
              <a:ln w="11430"/>
              <a:effectLst>
                <a:outerShdw blurRad="76200" dist="50800" dir="5400000" algn="tl" rotWithShape="0">
                  <a:srgbClr val="000000">
                    <a:alpha val="65000"/>
                  </a:srgbClr>
                </a:outerShdw>
              </a:effectLst>
              <a:latin typeface="Arial" charset="0"/>
              <a:ea typeface="ＭＳ Ｐゴシック" charset="0"/>
            </a:endParaRPr>
          </a:p>
        </p:txBody>
      </p:sp>
      <p:sp>
        <p:nvSpPr>
          <p:cNvPr id="3075" name="Subtitle 7"/>
          <p:cNvSpPr>
            <a:spLocks noGrp="1"/>
          </p:cNvSpPr>
          <p:nvPr>
            <p:ph type="subTitle" idx="1"/>
          </p:nvPr>
        </p:nvSpPr>
        <p:spPr>
          <a:xfrm>
            <a:off x="25565" y="2245386"/>
            <a:ext cx="1490709" cy="1837426"/>
          </a:xfrm>
        </p:spPr>
        <p:txBody>
          <a:bodyPr>
            <a:spAutoFit/>
          </a:bodyPr>
          <a:lstStyle/>
          <a:p>
            <a:pPr algn="l" eaLnBrk="1" hangingPunct="1">
              <a:spcBef>
                <a:spcPts val="0"/>
              </a:spcBef>
            </a:pPr>
            <a:r>
              <a:rPr lang="en-US" sz="1400" dirty="0" smtClean="0">
                <a:latin typeface="Arial" charset="0"/>
                <a:ea typeface="ＭＳ Ｐゴシック" charset="0"/>
              </a:rPr>
              <a:t>Hugh Roarty Josh </a:t>
            </a:r>
            <a:r>
              <a:rPr lang="en-US" sz="1400" dirty="0" err="1" smtClean="0">
                <a:latin typeface="Arial" charset="0"/>
                <a:ea typeface="ＭＳ Ｐゴシック" charset="0"/>
              </a:rPr>
              <a:t>Kohut</a:t>
            </a:r>
            <a:r>
              <a:rPr lang="en-US" sz="1400" dirty="0" smtClean="0">
                <a:latin typeface="Arial" charset="0"/>
                <a:ea typeface="ＭＳ Ｐゴシック" charset="0"/>
              </a:rPr>
              <a:t> </a:t>
            </a:r>
            <a:r>
              <a:rPr lang="en-US" sz="1400" dirty="0" smtClean="0">
                <a:latin typeface="Arial" charset="0"/>
                <a:ea typeface="ＭＳ Ｐゴシック" charset="0"/>
              </a:rPr>
              <a:t>Mike Smith  Laura </a:t>
            </a:r>
            <a:r>
              <a:rPr lang="en-US" sz="1400" dirty="0" err="1" smtClean="0">
                <a:latin typeface="Arial" charset="0"/>
                <a:ea typeface="ＭＳ Ｐゴシック" charset="0"/>
              </a:rPr>
              <a:t>Nazzaro</a:t>
            </a:r>
            <a:endParaRPr lang="en-US" sz="1400" dirty="0" smtClean="0">
              <a:latin typeface="Arial" charset="0"/>
              <a:ea typeface="ＭＳ Ｐゴシック" charset="0"/>
            </a:endParaRPr>
          </a:p>
          <a:p>
            <a:pPr algn="l" eaLnBrk="1" hangingPunct="1">
              <a:spcBef>
                <a:spcPts val="0"/>
              </a:spcBef>
            </a:pPr>
            <a:r>
              <a:rPr lang="en-US" sz="1400" dirty="0" smtClean="0">
                <a:latin typeface="Arial" charset="0"/>
                <a:ea typeface="ＭＳ Ｐゴシック" charset="0"/>
              </a:rPr>
              <a:t>Ethan Handel</a:t>
            </a:r>
          </a:p>
          <a:p>
            <a:pPr algn="l" eaLnBrk="1" hangingPunct="1">
              <a:spcBef>
                <a:spcPts val="0"/>
              </a:spcBef>
            </a:pPr>
            <a:r>
              <a:rPr lang="en-US" sz="1400" dirty="0" smtClean="0">
                <a:latin typeface="Arial" charset="0"/>
                <a:ea typeface="ＭＳ Ｐゴシック" charset="0"/>
              </a:rPr>
              <a:t>Travis Miles</a:t>
            </a:r>
          </a:p>
          <a:p>
            <a:pPr algn="l" eaLnBrk="1" hangingPunct="1">
              <a:spcBef>
                <a:spcPts val="0"/>
              </a:spcBef>
            </a:pPr>
            <a:r>
              <a:rPr lang="en-US" sz="1400" dirty="0" smtClean="0">
                <a:latin typeface="Arial" charset="0"/>
                <a:ea typeface="ＭＳ Ｐゴシック" charset="0"/>
              </a:rPr>
              <a:t>Joe </a:t>
            </a:r>
            <a:r>
              <a:rPr lang="en-US" sz="1400" dirty="0" smtClean="0">
                <a:latin typeface="Arial" charset="0"/>
                <a:ea typeface="ＭＳ Ｐゴシック" charset="0"/>
              </a:rPr>
              <a:t>Brodie</a:t>
            </a:r>
          </a:p>
          <a:p>
            <a:pPr algn="l" eaLnBrk="1" hangingPunct="1">
              <a:spcBef>
                <a:spcPts val="0"/>
              </a:spcBef>
            </a:pPr>
            <a:r>
              <a:rPr lang="en-US" sz="1400" b="1" dirty="0" smtClean="0">
                <a:latin typeface="Arial" charset="0"/>
                <a:ea typeface="ＭＳ Ｐゴシック" charset="0"/>
              </a:rPr>
              <a:t>Scott Glenn</a:t>
            </a:r>
            <a:endParaRPr lang="en-US" sz="1400" b="1" dirty="0" smtClean="0">
              <a:latin typeface="Arial" charset="0"/>
              <a:ea typeface="ＭＳ Ｐゴシック" charset="0"/>
            </a:endParaRPr>
          </a:p>
          <a:p>
            <a:pPr algn="l" eaLnBrk="1" hangingPunct="1">
              <a:spcBef>
                <a:spcPts val="0"/>
              </a:spcBef>
            </a:pPr>
            <a:endParaRPr lang="en-US" sz="1400" dirty="0" smtClean="0">
              <a:latin typeface="Arial" charset="0"/>
              <a:ea typeface="ＭＳ Ｐゴシック" charset="0"/>
            </a:endParaRPr>
          </a:p>
        </p:txBody>
      </p:sp>
      <p:pic>
        <p:nvPicPr>
          <p:cNvPr id="6" name="Picture 5" descr="MARACOOS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02" y="5568130"/>
            <a:ext cx="5858455" cy="1010470"/>
          </a:xfrm>
          <a:prstGeom prst="rect">
            <a:avLst/>
          </a:prstGeom>
        </p:spPr>
      </p:pic>
      <p:pic>
        <p:nvPicPr>
          <p:cNvPr id="7" name="Picture 6" descr="IOO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000" y="2057400"/>
            <a:ext cx="1396999" cy="2538101"/>
          </a:xfrm>
          <a:prstGeom prst="rect">
            <a:avLst/>
          </a:prstGeom>
        </p:spPr>
      </p:pic>
      <p:sp>
        <p:nvSpPr>
          <p:cNvPr id="2" name="TextBox 1"/>
          <p:cNvSpPr txBox="1"/>
          <p:nvPr/>
        </p:nvSpPr>
        <p:spPr>
          <a:xfrm>
            <a:off x="2049646" y="4594058"/>
            <a:ext cx="1491114" cy="923330"/>
          </a:xfrm>
          <a:prstGeom prst="rect">
            <a:avLst/>
          </a:prstGeom>
          <a:noFill/>
        </p:spPr>
        <p:txBody>
          <a:bodyPr wrap="none" rtlCol="0">
            <a:spAutoFit/>
          </a:bodyPr>
          <a:lstStyle/>
          <a:p>
            <a:pPr algn="ctr"/>
            <a:r>
              <a:rPr lang="en-US" dirty="0" smtClean="0"/>
              <a:t>Calypso </a:t>
            </a:r>
          </a:p>
          <a:p>
            <a:pPr algn="ctr"/>
            <a:r>
              <a:rPr lang="en-US" dirty="0" smtClean="0"/>
              <a:t>April 18, </a:t>
            </a:r>
            <a:r>
              <a:rPr lang="en-US" dirty="0" smtClean="0"/>
              <a:t>2018</a:t>
            </a:r>
            <a:endParaRPr lang="en-US" dirty="0" smtClean="0"/>
          </a:p>
          <a:p>
            <a:pPr algn="ctr"/>
            <a:r>
              <a:rPr lang="en-US" dirty="0" err="1" smtClean="0"/>
              <a:t>Qawra</a:t>
            </a:r>
            <a:r>
              <a:rPr lang="en-US" dirty="0" smtClean="0"/>
              <a:t>, Malta</a:t>
            </a:r>
            <a:endParaRPr lang="en-US" dirty="0"/>
          </a:p>
        </p:txBody>
      </p:sp>
      <p:sp>
        <p:nvSpPr>
          <p:cNvPr id="10" name="Subtitle 7"/>
          <p:cNvSpPr txBox="1">
            <a:spLocks/>
          </p:cNvSpPr>
          <p:nvPr/>
        </p:nvSpPr>
        <p:spPr>
          <a:xfrm>
            <a:off x="1463615" y="2626506"/>
            <a:ext cx="1508397" cy="48372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Larry Atkinson</a:t>
            </a:r>
          </a:p>
          <a:p>
            <a:pPr algn="l">
              <a:spcBef>
                <a:spcPts val="0"/>
              </a:spcBef>
            </a:pPr>
            <a:r>
              <a:rPr lang="en-US" sz="1400" dirty="0" smtClean="0">
                <a:latin typeface="Arial" charset="0"/>
                <a:ea typeface="ＭＳ Ｐゴシック" charset="0"/>
              </a:rPr>
              <a:t>Teresa Updyke</a:t>
            </a:r>
          </a:p>
        </p:txBody>
      </p:sp>
      <p:sp>
        <p:nvSpPr>
          <p:cNvPr id="11" name="Subtitle 7"/>
          <p:cNvSpPr txBox="1">
            <a:spLocks/>
          </p:cNvSpPr>
          <p:nvPr/>
        </p:nvSpPr>
        <p:spPr>
          <a:xfrm>
            <a:off x="2925535" y="2590983"/>
            <a:ext cx="132971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Donglai Gong</a:t>
            </a:r>
          </a:p>
        </p:txBody>
      </p:sp>
      <p:sp>
        <p:nvSpPr>
          <p:cNvPr id="12" name="Subtitle 7"/>
          <p:cNvSpPr txBox="1">
            <a:spLocks/>
          </p:cNvSpPr>
          <p:nvPr/>
        </p:nvSpPr>
        <p:spPr>
          <a:xfrm>
            <a:off x="5614757" y="2590983"/>
            <a:ext cx="1319443"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Harvey Seim</a:t>
            </a:r>
          </a:p>
          <a:p>
            <a:pPr algn="l">
              <a:spcBef>
                <a:spcPts val="0"/>
              </a:spcBef>
            </a:pPr>
            <a:r>
              <a:rPr lang="en-US" sz="1400" dirty="0" smtClean="0">
                <a:latin typeface="Arial" charset="0"/>
                <a:ea typeface="ＭＳ Ｐゴシック" charset="0"/>
              </a:rPr>
              <a:t>Mike Muglia</a:t>
            </a:r>
          </a:p>
        </p:txBody>
      </p:sp>
      <p:sp>
        <p:nvSpPr>
          <p:cNvPr id="13" name="Subtitle 7"/>
          <p:cNvSpPr txBox="1">
            <a:spLocks/>
          </p:cNvSpPr>
          <p:nvPr/>
        </p:nvSpPr>
        <p:spPr>
          <a:xfrm>
            <a:off x="4208777" y="2590983"/>
            <a:ext cx="145245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Wendell Brown</a:t>
            </a:r>
          </a:p>
        </p:txBody>
      </p:sp>
      <p:pic>
        <p:nvPicPr>
          <p:cNvPr id="14" name="Picture 20" descr="ODU_cropp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7499" y="3945021"/>
            <a:ext cx="1006321" cy="5458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2" descr="unc-logo"/>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989620" y="4000923"/>
            <a:ext cx="538728" cy="43399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descr="umass_dartmouth_logo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6860" y="3942197"/>
            <a:ext cx="593831" cy="551448"/>
          </a:xfrm>
          <a:prstGeom prst="rect">
            <a:avLst/>
          </a:prstGeom>
        </p:spPr>
      </p:pic>
      <p:pic>
        <p:nvPicPr>
          <p:cNvPr id="17" name="Picture 16" descr="rutgers_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220" y="3933051"/>
            <a:ext cx="569741" cy="569741"/>
          </a:xfrm>
          <a:prstGeom prst="rect">
            <a:avLst/>
          </a:prstGeom>
        </p:spPr>
      </p:pic>
      <p:pic>
        <p:nvPicPr>
          <p:cNvPr id="9" name="Picture 8" descr="vim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2012" y="3997515"/>
            <a:ext cx="1607671" cy="440813"/>
          </a:xfrm>
          <a:prstGeom prst="rect">
            <a:avLst/>
          </a:prstGeom>
        </p:spPr>
      </p:pic>
      <p:pic>
        <p:nvPicPr>
          <p:cNvPr id="8" name="Picture 7" descr="NOA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3760" y="4675658"/>
            <a:ext cx="1645920" cy="1645920"/>
          </a:xfrm>
          <a:prstGeom prst="rect">
            <a:avLst/>
          </a:prstGeom>
        </p:spPr>
      </p:pic>
    </p:spTree>
    <p:extLst>
      <p:ext uri="{BB962C8B-B14F-4D97-AF65-F5344CB8AC3E}">
        <p14:creationId xmlns:p14="http://schemas.microsoft.com/office/powerpoint/2010/main" val="4171829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creen Shot 2017-11-16 at 3.43.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5" y="552584"/>
            <a:ext cx="5089906" cy="5633382"/>
          </a:xfrm>
          <a:prstGeom prst="rect">
            <a:avLst/>
          </a:prstGeom>
        </p:spPr>
      </p:pic>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8"/>
              <a:endParaRPr lang="en-US">
                <a:solidFill>
                  <a:prstClr val="white"/>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17" name="Straight Connector 16"/>
          <p:cNvCxnSpPr/>
          <p:nvPr/>
        </p:nvCxnSpPr>
        <p:spPr>
          <a:xfrm>
            <a:off x="89425" y="1710477"/>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9425" y="421478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6334" y="546071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4" y="1391158"/>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0</a:t>
            </a:r>
          </a:p>
        </p:txBody>
      </p:sp>
      <p:sp>
        <p:nvSpPr>
          <p:cNvPr id="24" name="Title 14"/>
          <p:cNvSpPr>
            <a:spLocks noGrp="1"/>
          </p:cNvSpPr>
          <p:nvPr>
            <p:ph type="title"/>
          </p:nvPr>
        </p:nvSpPr>
        <p:spPr>
          <a:xfrm>
            <a:off x="0" y="-21551"/>
            <a:ext cx="8252367" cy="375003"/>
          </a:xfrm>
        </p:spPr>
        <p:txBody>
          <a:bodyPr anchor="t">
            <a:noAutofit/>
          </a:bodyPr>
          <a:lstStyle/>
          <a:p>
            <a:pPr algn="l"/>
            <a:r>
              <a:rPr lang="en-US" sz="3300" dirty="0">
                <a:latin typeface="Charter Roman"/>
                <a:cs typeface="Charter Roman"/>
              </a:rPr>
              <a:t>HF Radar Data </a:t>
            </a:r>
            <a:r>
              <a:rPr lang="en-US" sz="3300" b="1" u="sng" dirty="0">
                <a:latin typeface="Charter Roman"/>
                <a:cs typeface="Charter Roman"/>
              </a:rPr>
              <a:t>Real Time</a:t>
            </a:r>
            <a:r>
              <a:rPr lang="en-US" sz="3300" b="1" dirty="0">
                <a:latin typeface="Charter Roman"/>
                <a:cs typeface="Charter Roman"/>
              </a:rPr>
              <a:t> </a:t>
            </a:r>
            <a:r>
              <a:rPr lang="en-US" sz="3300" dirty="0">
                <a:latin typeface="Charter Roman"/>
                <a:cs typeface="Charter Roman"/>
              </a:rPr>
              <a:t>Flow Chart</a:t>
            </a:r>
          </a:p>
        </p:txBody>
      </p:sp>
      <p:sp>
        <p:nvSpPr>
          <p:cNvPr id="25" name="TextBox 24"/>
          <p:cNvSpPr txBox="1"/>
          <p:nvPr/>
        </p:nvSpPr>
        <p:spPr>
          <a:xfrm>
            <a:off x="8189425" y="-7820"/>
            <a:ext cx="889967" cy="292378"/>
          </a:xfrm>
          <a:prstGeom prst="rect">
            <a:avLst/>
          </a:prstGeom>
          <a:noFill/>
        </p:spPr>
        <p:txBody>
          <a:bodyPr wrap="none" lIns="91430" tIns="45715" rIns="91430" bIns="45715" rtlCol="0">
            <a:spAutoFit/>
          </a:bodyPr>
          <a:lstStyle/>
          <a:p>
            <a:pPr defTabSz="914208"/>
            <a:r>
              <a:rPr lang="en-US" sz="1300" b="1" dirty="0">
                <a:solidFill>
                  <a:prstClr val="black"/>
                </a:solidFill>
                <a:cs typeface="Calibri"/>
              </a:rPr>
              <a:t>Nov. 2017</a:t>
            </a:r>
          </a:p>
        </p:txBody>
      </p:sp>
      <p:cxnSp>
        <p:nvCxnSpPr>
          <p:cNvPr id="26" name="Straight Connector 25"/>
          <p:cNvCxnSpPr/>
          <p:nvPr/>
        </p:nvCxnSpPr>
        <p:spPr>
          <a:xfrm>
            <a:off x="89425" y="289383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80048" y="6010310"/>
            <a:ext cx="3253533" cy="200045"/>
          </a:xfrm>
          <a:prstGeom prst="rect">
            <a:avLst/>
          </a:prstGeom>
          <a:noFill/>
          <a:ln>
            <a:noFill/>
          </a:ln>
        </p:spPr>
        <p:txBody>
          <a:bodyPr wrap="square" lIns="91430" tIns="45715" rIns="91430" bIns="45715" rtlCol="0">
            <a:spAutoFit/>
          </a:bodyPr>
          <a:lstStyle/>
          <a:p>
            <a:pPr defTabSz="914208"/>
            <a:r>
              <a:rPr lang="en-US" sz="700" dirty="0">
                <a:solidFill>
                  <a:prstClr val="black"/>
                </a:solidFill>
              </a:rPr>
              <a:t>Data levels defined by NASA Earth Science Reference Handbook ( 2006, p.31)</a:t>
            </a:r>
          </a:p>
        </p:txBody>
      </p:sp>
      <p:sp>
        <p:nvSpPr>
          <p:cNvPr id="32" name="TextBox 31"/>
          <p:cNvSpPr txBox="1"/>
          <p:nvPr/>
        </p:nvSpPr>
        <p:spPr>
          <a:xfrm>
            <a:off x="4713550" y="2804910"/>
            <a:ext cx="3538817" cy="261600"/>
          </a:xfrm>
          <a:prstGeom prst="rect">
            <a:avLst/>
          </a:prstGeom>
          <a:noFill/>
        </p:spPr>
        <p:txBody>
          <a:bodyPr wrap="square" lIns="91430" tIns="45715" rIns="91430" bIns="45715" rtlCol="0">
            <a:spAutoFit/>
          </a:bodyPr>
          <a:lstStyle/>
          <a:p>
            <a:pPr defTabSz="914208"/>
            <a:endParaRPr lang="en-US" sz="1100" dirty="0">
              <a:solidFill>
                <a:srgbClr val="008000"/>
              </a:solidFill>
            </a:endParaRPr>
          </a:p>
        </p:txBody>
      </p:sp>
      <p:sp>
        <p:nvSpPr>
          <p:cNvPr id="36" name="TextBox 35"/>
          <p:cNvSpPr txBox="1"/>
          <p:nvPr/>
        </p:nvSpPr>
        <p:spPr>
          <a:xfrm>
            <a:off x="66334" y="2615938"/>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1</a:t>
            </a:r>
          </a:p>
        </p:txBody>
      </p:sp>
      <p:sp>
        <p:nvSpPr>
          <p:cNvPr id="37" name="TextBox 36"/>
          <p:cNvSpPr txBox="1"/>
          <p:nvPr/>
        </p:nvSpPr>
        <p:spPr>
          <a:xfrm>
            <a:off x="66334" y="3953536"/>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2</a:t>
            </a:r>
          </a:p>
        </p:txBody>
      </p:sp>
      <p:sp>
        <p:nvSpPr>
          <p:cNvPr id="38" name="TextBox 37"/>
          <p:cNvSpPr txBox="1"/>
          <p:nvPr/>
        </p:nvSpPr>
        <p:spPr>
          <a:xfrm>
            <a:off x="66334" y="5136166"/>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3</a:t>
            </a:r>
          </a:p>
        </p:txBody>
      </p:sp>
      <p:sp>
        <p:nvSpPr>
          <p:cNvPr id="39" name="TextBox 38"/>
          <p:cNvSpPr txBox="1"/>
          <p:nvPr/>
        </p:nvSpPr>
        <p:spPr>
          <a:xfrm>
            <a:off x="66334" y="5933329"/>
            <a:ext cx="697607" cy="292378"/>
          </a:xfrm>
          <a:prstGeom prst="rect">
            <a:avLst/>
          </a:prstGeom>
          <a:noFill/>
        </p:spPr>
        <p:txBody>
          <a:bodyPr wrap="none" lIns="91430" tIns="45715" rIns="91430" bIns="45715" rtlCol="0">
            <a:spAutoFit/>
          </a:bodyPr>
          <a:lstStyle/>
          <a:p>
            <a:pPr defTabSz="914208"/>
            <a:r>
              <a:rPr lang="en-US" sz="1300" dirty="0">
                <a:solidFill>
                  <a:prstClr val="black"/>
                </a:solidFill>
              </a:rPr>
              <a:t> Level 4</a:t>
            </a:r>
          </a:p>
        </p:txBody>
      </p:sp>
      <p:cxnSp>
        <p:nvCxnSpPr>
          <p:cNvPr id="40" name="Straight Connector 39"/>
          <p:cNvCxnSpPr/>
          <p:nvPr/>
        </p:nvCxnSpPr>
        <p:spPr>
          <a:xfrm>
            <a:off x="-11614" y="6243911"/>
            <a:ext cx="9177771" cy="0"/>
          </a:xfrm>
          <a:prstGeom prst="line">
            <a:avLst/>
          </a:prstGeom>
          <a:ln w="381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265306" y="5595011"/>
            <a:ext cx="1411977" cy="553988"/>
          </a:xfrm>
          <a:prstGeom prst="rect">
            <a:avLst/>
          </a:prstGeom>
          <a:solidFill>
            <a:schemeClr val="bg1">
              <a:lumMod val="85000"/>
            </a:schemeClr>
          </a:solidFill>
          <a:ln>
            <a:solidFill>
              <a:schemeClr val="tx1"/>
            </a:solidFill>
          </a:ln>
        </p:spPr>
        <p:txBody>
          <a:bodyPr wrap="square" lIns="91430" tIns="45715" rIns="91430" bIns="45715" rtlCol="0">
            <a:spAutoFit/>
          </a:bodyPr>
          <a:lstStyle/>
          <a:p>
            <a:pPr defTabSz="914208"/>
            <a:r>
              <a:rPr lang="en-US" sz="1000" dirty="0">
                <a:solidFill>
                  <a:srgbClr val="008000"/>
                </a:solidFill>
              </a:rPr>
              <a:t>Green</a:t>
            </a:r>
            <a:r>
              <a:rPr lang="en-US" sz="1000" dirty="0">
                <a:solidFill>
                  <a:prstClr val="black"/>
                </a:solidFill>
              </a:rPr>
              <a:t> – Operational</a:t>
            </a:r>
          </a:p>
          <a:p>
            <a:pPr defTabSz="914208"/>
            <a:r>
              <a:rPr lang="en-US" sz="1000" dirty="0">
                <a:solidFill>
                  <a:srgbClr val="FFFF00"/>
                </a:solidFill>
              </a:rPr>
              <a:t>Yellow</a:t>
            </a:r>
            <a:r>
              <a:rPr lang="en-US" sz="1000" dirty="0">
                <a:solidFill>
                  <a:srgbClr val="FF6600"/>
                </a:solidFill>
              </a:rPr>
              <a:t> </a:t>
            </a:r>
            <a:r>
              <a:rPr lang="en-US" sz="1000" dirty="0">
                <a:solidFill>
                  <a:prstClr val="black"/>
                </a:solidFill>
              </a:rPr>
              <a:t>– Development</a:t>
            </a:r>
          </a:p>
          <a:p>
            <a:pPr defTabSz="914208"/>
            <a:r>
              <a:rPr lang="en-US" sz="1000" dirty="0">
                <a:solidFill>
                  <a:srgbClr val="FF0000"/>
                </a:solidFill>
              </a:rPr>
              <a:t>Red </a:t>
            </a:r>
            <a:r>
              <a:rPr lang="en-US" sz="1000" dirty="0">
                <a:solidFill>
                  <a:prstClr val="black"/>
                </a:solidFill>
              </a:rPr>
              <a:t>- Planned</a:t>
            </a:r>
          </a:p>
        </p:txBody>
      </p:sp>
      <p:sp>
        <p:nvSpPr>
          <p:cNvPr id="29" name="TextBox 28"/>
          <p:cNvSpPr txBox="1"/>
          <p:nvPr/>
        </p:nvSpPr>
        <p:spPr>
          <a:xfrm>
            <a:off x="4805750" y="835612"/>
            <a:ext cx="4360407" cy="784820"/>
          </a:xfrm>
          <a:prstGeom prst="rect">
            <a:avLst/>
          </a:prstGeom>
          <a:noFill/>
        </p:spPr>
        <p:txBody>
          <a:bodyPr wrap="square" lIns="91430" tIns="45715" rIns="91430" bIns="45715" rtlCol="0">
            <a:spAutoFit/>
          </a:bodyPr>
          <a:lstStyle/>
          <a:p>
            <a:pPr defTabSz="914208"/>
            <a:r>
              <a:rPr lang="en-US" b="1" dirty="0">
                <a:solidFill>
                  <a:prstClr val="black"/>
                </a:solidFill>
                <a:cs typeface="Calibri"/>
              </a:rPr>
              <a:t>Quality Assurance</a:t>
            </a:r>
            <a:endParaRPr lang="en-US" dirty="0">
              <a:solidFill>
                <a:prstClr val="black"/>
              </a:solidFill>
            </a:endParaRPr>
          </a:p>
          <a:p>
            <a:pPr defTabSz="914208"/>
            <a:r>
              <a:rPr lang="en-US" sz="900" dirty="0">
                <a:solidFill>
                  <a:srgbClr val="008000"/>
                </a:solidFill>
              </a:rPr>
              <a:t>Manufacturer recommended Antenna Patterns not older than 1 year</a:t>
            </a:r>
          </a:p>
          <a:p>
            <a:pPr defTabSz="914208"/>
            <a:r>
              <a:rPr lang="en-US" sz="900" dirty="0">
                <a:solidFill>
                  <a:srgbClr val="008000"/>
                </a:solidFill>
              </a:rPr>
              <a:t>Weekly 11-point remote site inspections</a:t>
            </a:r>
          </a:p>
          <a:p>
            <a:pPr defTabSz="914208"/>
            <a:r>
              <a:rPr lang="en-US" sz="900" dirty="0">
                <a:solidFill>
                  <a:srgbClr val="008000"/>
                </a:solidFill>
              </a:rPr>
              <a:t>Physical site inspection every 6 months</a:t>
            </a:r>
          </a:p>
        </p:txBody>
      </p:sp>
      <p:sp>
        <p:nvSpPr>
          <p:cNvPr id="30" name="TextBox 29"/>
          <p:cNvSpPr txBox="1"/>
          <p:nvPr/>
        </p:nvSpPr>
        <p:spPr>
          <a:xfrm>
            <a:off x="4805750" y="1803298"/>
            <a:ext cx="3498369" cy="1061819"/>
          </a:xfrm>
          <a:prstGeom prst="rect">
            <a:avLst/>
          </a:prstGeom>
          <a:noFill/>
        </p:spPr>
        <p:txBody>
          <a:bodyPr wrap="square" lIns="91430" tIns="45715" rIns="91430" bIns="45715" rtlCol="0">
            <a:spAutoFit/>
          </a:bodyPr>
          <a:lstStyle/>
          <a:p>
            <a:pPr defTabSz="914208"/>
            <a:r>
              <a:rPr lang="en-US" b="1" dirty="0">
                <a:solidFill>
                  <a:prstClr val="black"/>
                </a:solidFill>
              </a:rPr>
              <a:t>QARTOD</a:t>
            </a:r>
            <a:endParaRPr lang="en-US" dirty="0">
              <a:solidFill>
                <a:srgbClr val="008000"/>
              </a:solidFill>
            </a:endParaRPr>
          </a:p>
          <a:p>
            <a:pPr defTabSz="914208"/>
            <a:r>
              <a:rPr lang="en-US" sz="900" dirty="0">
                <a:solidFill>
                  <a:srgbClr val="008000"/>
                </a:solidFill>
              </a:rPr>
              <a:t>R Test 1: SNR Ratio, Filter &lt; 7dB</a:t>
            </a:r>
          </a:p>
          <a:p>
            <a:pPr defTabSz="914208"/>
            <a:r>
              <a:rPr lang="en-US" sz="900" dirty="0">
                <a:solidFill>
                  <a:srgbClr val="00B0F0"/>
                </a:solidFill>
              </a:rPr>
              <a:t>S Test 2: Cross Spectra Covariance Matrix Eigenvalue</a:t>
            </a:r>
          </a:p>
          <a:p>
            <a:pPr defTabSz="914208"/>
            <a:r>
              <a:rPr lang="en-US" sz="900" dirty="0">
                <a:solidFill>
                  <a:srgbClr val="00B0F0"/>
                </a:solidFill>
              </a:rPr>
              <a:t>S Test 3: Direction of Arrival Magnitude</a:t>
            </a:r>
          </a:p>
          <a:p>
            <a:pPr defTabSz="914208"/>
            <a:r>
              <a:rPr lang="en-US" sz="900" dirty="0">
                <a:solidFill>
                  <a:srgbClr val="00B0F0"/>
                </a:solidFill>
              </a:rPr>
              <a:t>S Test 4: Direction of Arrival Signal Width</a:t>
            </a:r>
          </a:p>
          <a:p>
            <a:pPr defTabSz="914208"/>
            <a:r>
              <a:rPr lang="en-US" sz="900" dirty="0">
                <a:solidFill>
                  <a:srgbClr val="00B0F0"/>
                </a:solidFill>
              </a:rPr>
              <a:t>S Test 5: Positive Definiteness 2x2 Signal Matrix</a:t>
            </a:r>
          </a:p>
        </p:txBody>
      </p:sp>
      <p:sp>
        <p:nvSpPr>
          <p:cNvPr id="33" name="TextBox 32"/>
          <p:cNvSpPr txBox="1"/>
          <p:nvPr/>
        </p:nvSpPr>
        <p:spPr>
          <a:xfrm>
            <a:off x="4805750" y="2898111"/>
            <a:ext cx="4227831" cy="1200319"/>
          </a:xfrm>
          <a:prstGeom prst="rect">
            <a:avLst/>
          </a:prstGeom>
          <a:noFill/>
        </p:spPr>
        <p:txBody>
          <a:bodyPr wrap="square" lIns="91430" tIns="45715" rIns="91430" bIns="45715" rtlCol="0">
            <a:spAutoFit/>
          </a:bodyPr>
          <a:lstStyle/>
          <a:p>
            <a:pPr defTabSz="914208"/>
            <a:r>
              <a:rPr lang="en-US" sz="900" dirty="0">
                <a:solidFill>
                  <a:srgbClr val="008000"/>
                </a:solidFill>
              </a:rPr>
              <a:t>R Test 6: Syntax, Filter</a:t>
            </a:r>
          </a:p>
          <a:p>
            <a:pPr defTabSz="914208"/>
            <a:r>
              <a:rPr lang="en-US" sz="900" dirty="0">
                <a:solidFill>
                  <a:srgbClr val="008000"/>
                </a:solidFill>
              </a:rPr>
              <a:t>R Test 7: Max Threshold, Filter &gt;  150 cm/s  (13/25 MHz)   300 cm/s (5 MHz)</a:t>
            </a:r>
          </a:p>
          <a:p>
            <a:pPr defTabSz="914208"/>
            <a:r>
              <a:rPr lang="en-US" sz="900" dirty="0">
                <a:solidFill>
                  <a:srgbClr val="008000"/>
                </a:solidFill>
              </a:rPr>
              <a:t>R Test 8: Radial Valid Location, Filter</a:t>
            </a:r>
          </a:p>
          <a:p>
            <a:pPr defTabSz="914208"/>
            <a:r>
              <a:rPr lang="en-US" sz="900" dirty="0">
                <a:solidFill>
                  <a:srgbClr val="00B0F0"/>
                </a:solidFill>
              </a:rPr>
              <a:t>D Test 9: Radial Count, Filter &lt; 300</a:t>
            </a:r>
          </a:p>
          <a:p>
            <a:pPr defTabSz="914208"/>
            <a:r>
              <a:rPr lang="en-US" sz="900" dirty="0">
                <a:solidFill>
                  <a:srgbClr val="00B0F0"/>
                </a:solidFill>
              </a:rPr>
              <a:t>S Test 10: Spatial Median Test </a:t>
            </a:r>
          </a:p>
          <a:p>
            <a:pPr defTabSz="914208"/>
            <a:r>
              <a:rPr lang="en-US" sz="900" dirty="0">
                <a:solidFill>
                  <a:srgbClr val="00B0F0"/>
                </a:solidFill>
              </a:rPr>
              <a:t>S Test 11: Temporal Gradient</a:t>
            </a:r>
          </a:p>
          <a:p>
            <a:pPr defTabSz="914208"/>
            <a:r>
              <a:rPr lang="en-US" sz="900" dirty="0">
                <a:solidFill>
                  <a:srgbClr val="00B0F0"/>
                </a:solidFill>
              </a:rPr>
              <a:t>S Test 12: Average Radial Bearing </a:t>
            </a:r>
          </a:p>
          <a:p>
            <a:pPr defTabSz="914208"/>
            <a:r>
              <a:rPr lang="en-US" sz="900" dirty="0">
                <a:solidFill>
                  <a:srgbClr val="00B0F0"/>
                </a:solidFill>
              </a:rPr>
              <a:t>S Test 13: Synthetic Radial </a:t>
            </a:r>
          </a:p>
        </p:txBody>
      </p:sp>
      <p:sp>
        <p:nvSpPr>
          <p:cNvPr id="34" name="TextBox 33"/>
          <p:cNvSpPr txBox="1"/>
          <p:nvPr/>
        </p:nvSpPr>
        <p:spPr>
          <a:xfrm>
            <a:off x="4805749" y="4238003"/>
            <a:ext cx="4305842" cy="1061819"/>
          </a:xfrm>
          <a:prstGeom prst="rect">
            <a:avLst/>
          </a:prstGeom>
          <a:noFill/>
        </p:spPr>
        <p:txBody>
          <a:bodyPr wrap="square" lIns="91430" tIns="45715" rIns="91430" bIns="45715" rtlCol="0">
            <a:spAutoFit/>
          </a:bodyPr>
          <a:lstStyle/>
          <a:p>
            <a:pPr defTabSz="914208"/>
            <a:r>
              <a:rPr lang="en-US" sz="900" dirty="0">
                <a:solidFill>
                  <a:srgbClr val="008000"/>
                </a:solidFill>
              </a:rPr>
              <a:t>R Test 14: Data Density Threshold, Filter, At least 3 vectors from 2 separate stations</a:t>
            </a:r>
          </a:p>
          <a:p>
            <a:pPr defTabSz="914208"/>
            <a:r>
              <a:rPr lang="en-US" sz="900" dirty="0">
                <a:solidFill>
                  <a:srgbClr val="008000"/>
                </a:solidFill>
              </a:rPr>
              <a:t>R Test 15: GDOP, OI Uncertainty, Flag &gt; 0.6 in U or V Velocity</a:t>
            </a:r>
          </a:p>
          <a:p>
            <a:pPr defTabSz="914208"/>
            <a:r>
              <a:rPr lang="en-US" sz="900" dirty="0">
                <a:solidFill>
                  <a:srgbClr val="008000"/>
                </a:solidFill>
              </a:rPr>
              <a:t>R Test 16: Max. Speed Threshold , Filter &gt;  150 cm/s  (13/25 MHz)   300 cm/s (5 MHz)</a:t>
            </a:r>
          </a:p>
          <a:p>
            <a:pPr defTabSz="914208"/>
            <a:r>
              <a:rPr lang="en-US" sz="900" dirty="0">
                <a:solidFill>
                  <a:srgbClr val="00B0F0"/>
                </a:solidFill>
              </a:rPr>
              <a:t>S Test 17: Spatial Median Test </a:t>
            </a:r>
          </a:p>
          <a:p>
            <a:pPr defTabSz="914208"/>
            <a:endParaRPr lang="en-US" sz="900" dirty="0">
              <a:solidFill>
                <a:srgbClr val="008000"/>
              </a:solidFill>
            </a:endParaRPr>
          </a:p>
          <a:p>
            <a:pPr defTabSz="914208"/>
            <a:r>
              <a:rPr lang="en-US" sz="900" dirty="0">
                <a:solidFill>
                  <a:srgbClr val="008000"/>
                </a:solidFill>
              </a:rPr>
              <a:t> </a:t>
            </a:r>
          </a:p>
          <a:p>
            <a:pPr defTabSz="914208"/>
            <a:r>
              <a:rPr lang="en-US" sz="900" dirty="0">
                <a:solidFill>
                  <a:srgbClr val="008000"/>
                </a:solidFill>
              </a:rPr>
              <a:t> </a:t>
            </a:r>
          </a:p>
        </p:txBody>
      </p:sp>
      <p:sp>
        <p:nvSpPr>
          <p:cNvPr id="3" name="Right Brace 2"/>
          <p:cNvSpPr/>
          <p:nvPr/>
        </p:nvSpPr>
        <p:spPr>
          <a:xfrm>
            <a:off x="7296728" y="2209800"/>
            <a:ext cx="265545" cy="595110"/>
          </a:xfrm>
          <a:prstGeom prst="rightBrace">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lIns="20254" tIns="10127" rIns="20254" bIns="10127" rtlCol="0" anchor="ctr"/>
          <a:lstStyle/>
          <a:p>
            <a:pPr algn="ctr" defTabSz="914208"/>
            <a:endParaRPr lang="en-US">
              <a:solidFill>
                <a:prstClr val="black"/>
              </a:solidFill>
            </a:endParaRPr>
          </a:p>
        </p:txBody>
      </p:sp>
      <p:sp>
        <p:nvSpPr>
          <p:cNvPr id="4" name="TextBox 3"/>
          <p:cNvSpPr txBox="1"/>
          <p:nvPr/>
        </p:nvSpPr>
        <p:spPr>
          <a:xfrm>
            <a:off x="7649485" y="2362200"/>
            <a:ext cx="1205763" cy="297451"/>
          </a:xfrm>
          <a:prstGeom prst="rect">
            <a:avLst/>
          </a:prstGeom>
          <a:noFill/>
          <a:ln>
            <a:noFill/>
          </a:ln>
        </p:spPr>
        <p:txBody>
          <a:bodyPr wrap="square" lIns="20254" tIns="10127" rIns="20254" bIns="10127" rtlCol="0">
            <a:spAutoFit/>
          </a:bodyPr>
          <a:lstStyle/>
          <a:p>
            <a:pPr defTabSz="914208"/>
            <a:r>
              <a:rPr lang="en-US" sz="900" dirty="0">
                <a:solidFill>
                  <a:srgbClr val="00B0F0"/>
                </a:solidFill>
              </a:rPr>
              <a:t>Requires SeaSonde Radial Metric Processing</a:t>
            </a:r>
          </a:p>
        </p:txBody>
      </p:sp>
      <p:sp>
        <p:nvSpPr>
          <p:cNvPr id="5" name="TextBox 4"/>
          <p:cNvSpPr txBox="1"/>
          <p:nvPr/>
        </p:nvSpPr>
        <p:spPr>
          <a:xfrm>
            <a:off x="4912085" y="4862465"/>
            <a:ext cx="1530395" cy="574450"/>
          </a:xfrm>
          <a:prstGeom prst="rect">
            <a:avLst/>
          </a:prstGeom>
          <a:noFill/>
        </p:spPr>
        <p:txBody>
          <a:bodyPr wrap="square" lIns="20254" tIns="10127" rIns="20254" bIns="10127" rtlCol="0">
            <a:spAutoFit/>
          </a:bodyPr>
          <a:lstStyle/>
          <a:p>
            <a:pPr defTabSz="914208"/>
            <a:r>
              <a:rPr lang="en-US" sz="900">
                <a:solidFill>
                  <a:prstClr val="black"/>
                </a:solidFill>
              </a:rPr>
              <a:t>R    Required</a:t>
            </a:r>
            <a:endParaRPr lang="en-US" sz="900" dirty="0">
              <a:solidFill>
                <a:prstClr val="black"/>
              </a:solidFill>
            </a:endParaRPr>
          </a:p>
          <a:p>
            <a:pPr defTabSz="914208"/>
            <a:r>
              <a:rPr lang="en-US" sz="900" dirty="0">
                <a:solidFill>
                  <a:prstClr val="black"/>
                </a:solidFill>
              </a:rPr>
              <a:t>SR  Strongly Recommended</a:t>
            </a:r>
          </a:p>
          <a:p>
            <a:pPr defTabSz="914208"/>
            <a:r>
              <a:rPr lang="en-US" sz="900" dirty="0">
                <a:solidFill>
                  <a:prstClr val="black"/>
                </a:solidFill>
              </a:rPr>
              <a:t>S    Suggested</a:t>
            </a:r>
          </a:p>
          <a:p>
            <a:pPr defTabSz="914208"/>
            <a:r>
              <a:rPr lang="en-US" sz="900" dirty="0">
                <a:solidFill>
                  <a:prstClr val="black"/>
                </a:solidFill>
              </a:rPr>
              <a:t>D   Development</a:t>
            </a:r>
          </a:p>
        </p:txBody>
      </p:sp>
      <p:sp>
        <p:nvSpPr>
          <p:cNvPr id="2" name="TextBox 1"/>
          <p:cNvSpPr txBox="1"/>
          <p:nvPr/>
        </p:nvSpPr>
        <p:spPr>
          <a:xfrm>
            <a:off x="4587269" y="465924"/>
            <a:ext cx="2447273" cy="461665"/>
          </a:xfrm>
          <a:prstGeom prst="rect">
            <a:avLst/>
          </a:prstGeom>
          <a:noFill/>
        </p:spPr>
        <p:txBody>
          <a:bodyPr wrap="none" rtlCol="0">
            <a:spAutoFit/>
          </a:bodyPr>
          <a:lstStyle/>
          <a:p>
            <a:r>
              <a:rPr lang="en-US" sz="2400" dirty="0" smtClean="0"/>
              <a:t>For IOOS HFR DAC</a:t>
            </a:r>
            <a:endParaRPr lang="en-US" sz="2400" dirty="0"/>
          </a:p>
        </p:txBody>
      </p:sp>
    </p:spTree>
    <p:extLst>
      <p:ext uri="{BB962C8B-B14F-4D97-AF65-F5344CB8AC3E}">
        <p14:creationId xmlns:p14="http://schemas.microsoft.com/office/powerpoint/2010/main" val="321986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33853" cy="904769"/>
          </a:xfrm>
        </p:spPr>
        <p:txBody>
          <a:bodyPr>
            <a:noAutofit/>
          </a:bodyPr>
          <a:lstStyle/>
          <a:p>
            <a:pPr algn="ctr"/>
            <a:r>
              <a:rPr lang="en-US" sz="3600" b="1" dirty="0" smtClean="0"/>
              <a:t>Automated</a:t>
            </a:r>
            <a:br>
              <a:rPr lang="en-US" sz="3600" b="1" dirty="0" smtClean="0"/>
            </a:br>
            <a:r>
              <a:rPr lang="en-US" sz="3600" b="1" dirty="0" smtClean="0"/>
              <a:t>Radial Diagnostic</a:t>
            </a:r>
            <a:endParaRPr lang="en-US" sz="3600" b="1" dirty="0"/>
          </a:p>
        </p:txBody>
      </p:sp>
      <p:pic>
        <p:nvPicPr>
          <p:cNvPr id="3" name="Picture 2" descr="Screen Shot 2017-08-10 at 10.36.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853" y="27986"/>
            <a:ext cx="5810147" cy="6237465"/>
          </a:xfrm>
          <a:prstGeom prst="rect">
            <a:avLst/>
          </a:prstGeom>
        </p:spPr>
      </p:pic>
      <p:sp>
        <p:nvSpPr>
          <p:cNvPr id="6" name="Rounded Rectangle 5"/>
          <p:cNvSpPr/>
          <p:nvPr/>
        </p:nvSpPr>
        <p:spPr>
          <a:xfrm>
            <a:off x="401636" y="1131087"/>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Displays Most Recent Radial File</a:t>
            </a:r>
            <a:endParaRPr lang="en-US" dirty="0"/>
          </a:p>
        </p:txBody>
      </p:sp>
      <p:sp>
        <p:nvSpPr>
          <p:cNvPr id="9" name="Rounded Rectangle 8"/>
          <p:cNvSpPr/>
          <p:nvPr/>
        </p:nvSpPr>
        <p:spPr>
          <a:xfrm>
            <a:off x="439590" y="4985232"/>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Displays Preferred Radial Type for Total Processing</a:t>
            </a:r>
            <a:endParaRPr lang="en-US" dirty="0"/>
          </a:p>
        </p:txBody>
      </p:sp>
      <p:sp>
        <p:nvSpPr>
          <p:cNvPr id="10" name="Rounded Rectangle 9"/>
          <p:cNvSpPr/>
          <p:nvPr/>
        </p:nvSpPr>
        <p:spPr>
          <a:xfrm>
            <a:off x="401636" y="3704699"/>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radial file older than 12 hours </a:t>
            </a:r>
            <a:endParaRPr lang="en-US" dirty="0"/>
          </a:p>
        </p:txBody>
      </p:sp>
      <p:sp>
        <p:nvSpPr>
          <p:cNvPr id="11" name="Rounded Rectangle 10"/>
          <p:cNvSpPr/>
          <p:nvPr/>
        </p:nvSpPr>
        <p:spPr>
          <a:xfrm>
            <a:off x="439590" y="2402453"/>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radial count drops below 200 </a:t>
            </a:r>
            <a:endParaRPr lang="en-US" dirty="0"/>
          </a:p>
        </p:txBody>
      </p:sp>
      <p:cxnSp>
        <p:nvCxnSpPr>
          <p:cNvPr id="13" name="Straight Arrow Connector 12"/>
          <p:cNvCxnSpPr>
            <a:stCxn id="6" idx="3"/>
          </p:cNvCxnSpPr>
          <p:nvPr/>
        </p:nvCxnSpPr>
        <p:spPr>
          <a:xfrm flipV="1">
            <a:off x="2415204" y="1131087"/>
            <a:ext cx="3707029" cy="56065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3"/>
          </p:cNvCxnSpPr>
          <p:nvPr/>
        </p:nvCxnSpPr>
        <p:spPr>
          <a:xfrm>
            <a:off x="2453158" y="2963108"/>
            <a:ext cx="5101938" cy="46724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3"/>
          </p:cNvCxnSpPr>
          <p:nvPr/>
        </p:nvCxnSpPr>
        <p:spPr>
          <a:xfrm>
            <a:off x="2415204" y="4265354"/>
            <a:ext cx="3707029" cy="85847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3"/>
          </p:cNvCxnSpPr>
          <p:nvPr/>
        </p:nvCxnSpPr>
        <p:spPr>
          <a:xfrm>
            <a:off x="2453158" y="5545887"/>
            <a:ext cx="5720674" cy="35953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2548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Web Server</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518" t="22186" r="11992" b="19369"/>
          <a:stretch/>
        </p:blipFill>
        <p:spPr>
          <a:xfrm>
            <a:off x="131372" y="700717"/>
            <a:ext cx="8750410" cy="5014511"/>
          </a:xfrm>
          <a:prstGeom prst="rect">
            <a:avLst/>
          </a:prstGeom>
        </p:spPr>
      </p:pic>
      <p:sp>
        <p:nvSpPr>
          <p:cNvPr id="4" name="TextBox 3"/>
          <p:cNvSpPr txBox="1"/>
          <p:nvPr/>
        </p:nvSpPr>
        <p:spPr>
          <a:xfrm>
            <a:off x="2914650" y="5731042"/>
            <a:ext cx="3314700" cy="369332"/>
          </a:xfrm>
          <a:prstGeom prst="rect">
            <a:avLst/>
          </a:prstGeom>
          <a:noFill/>
        </p:spPr>
        <p:txBody>
          <a:bodyPr wrap="square" rtlCol="0">
            <a:spAutoFit/>
          </a:bodyPr>
          <a:lstStyle/>
          <a:p>
            <a:pPr algn="ctr"/>
            <a:r>
              <a:rPr lang="en-US" dirty="0" smtClean="0"/>
              <a:t>Rutgers </a:t>
            </a:r>
            <a:r>
              <a:rPr lang="en-US" dirty="0" err="1" smtClean="0"/>
              <a:t>COOLroom</a:t>
            </a:r>
            <a:r>
              <a:rPr lang="en-US" dirty="0" smtClean="0"/>
              <a:t> CODAR Wall</a:t>
            </a:r>
            <a:endParaRPr lang="en-US" dirty="0"/>
          </a:p>
        </p:txBody>
      </p:sp>
      <p:sp>
        <p:nvSpPr>
          <p:cNvPr id="5" name="TextBox 4"/>
          <p:cNvSpPr txBox="1"/>
          <p:nvPr/>
        </p:nvSpPr>
        <p:spPr>
          <a:xfrm>
            <a:off x="131372" y="54386"/>
            <a:ext cx="5295039" cy="646331"/>
          </a:xfrm>
          <a:prstGeom prst="rect">
            <a:avLst/>
          </a:prstGeom>
          <a:noFill/>
        </p:spPr>
        <p:txBody>
          <a:bodyPr wrap="none" rtlCol="0">
            <a:spAutoFit/>
          </a:bodyPr>
          <a:lstStyle/>
          <a:p>
            <a:r>
              <a:rPr lang="en-US" sz="3600" b="1" dirty="0" smtClean="0"/>
              <a:t>Human in </a:t>
            </a:r>
            <a:r>
              <a:rPr lang="en-US" sz="3600" b="1" smtClean="0"/>
              <a:t>the Loop </a:t>
            </a:r>
            <a:r>
              <a:rPr lang="en-US" sz="3600" b="1" dirty="0" smtClean="0"/>
              <a:t>QA/QC</a:t>
            </a:r>
            <a:endParaRPr lang="en-US" sz="3600" b="1" dirty="0"/>
          </a:p>
        </p:txBody>
      </p:sp>
      <p:grpSp>
        <p:nvGrpSpPr>
          <p:cNvPr id="6" name="Group 5"/>
          <p:cNvGrpSpPr/>
          <p:nvPr/>
        </p:nvGrpSpPr>
        <p:grpSpPr>
          <a:xfrm>
            <a:off x="-11615" y="6234591"/>
            <a:ext cx="9155615" cy="628440"/>
            <a:chOff x="-11615" y="6234591"/>
            <a:chExt cx="9155615" cy="628440"/>
          </a:xfrm>
        </p:grpSpPr>
        <p:sp>
          <p:nvSpPr>
            <p:cNvPr id="7" name="Rectangle 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539088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16 at 3.4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848" y="1710478"/>
            <a:ext cx="1898795" cy="4440395"/>
          </a:xfrm>
          <a:prstGeom prst="rect">
            <a:avLst/>
          </a:prstGeom>
        </p:spPr>
      </p:pic>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17" name="Straight Connector 16"/>
          <p:cNvCxnSpPr/>
          <p:nvPr/>
        </p:nvCxnSpPr>
        <p:spPr>
          <a:xfrm>
            <a:off x="89425" y="176127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9425" y="426558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6334" y="551151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5" y="1391158"/>
            <a:ext cx="694042" cy="292368"/>
          </a:xfrm>
          <a:prstGeom prst="rect">
            <a:avLst/>
          </a:prstGeom>
          <a:noFill/>
        </p:spPr>
        <p:txBody>
          <a:bodyPr wrap="none" lIns="91420" tIns="45710" rIns="91420" bIns="45710" rtlCol="0">
            <a:spAutoFit/>
          </a:bodyPr>
          <a:lstStyle/>
          <a:p>
            <a:r>
              <a:rPr lang="en-US" sz="1300" dirty="0"/>
              <a:t> Level 0</a:t>
            </a:r>
          </a:p>
        </p:txBody>
      </p:sp>
      <p:sp>
        <p:nvSpPr>
          <p:cNvPr id="24" name="Title 14"/>
          <p:cNvSpPr>
            <a:spLocks noGrp="1"/>
          </p:cNvSpPr>
          <p:nvPr>
            <p:ph type="title"/>
          </p:nvPr>
        </p:nvSpPr>
        <p:spPr>
          <a:xfrm>
            <a:off x="1" y="-21551"/>
            <a:ext cx="8252367" cy="375003"/>
          </a:xfrm>
        </p:spPr>
        <p:txBody>
          <a:bodyPr anchor="t">
            <a:noAutofit/>
          </a:bodyPr>
          <a:lstStyle/>
          <a:p>
            <a:pPr algn="l"/>
            <a:r>
              <a:rPr lang="en-US" sz="3300" dirty="0">
                <a:latin typeface="Charter Roman"/>
                <a:cs typeface="Charter Roman"/>
              </a:rPr>
              <a:t>HF Radar Data </a:t>
            </a:r>
            <a:r>
              <a:rPr lang="en-US" sz="3300" b="1" u="sng" dirty="0">
                <a:latin typeface="Charter Roman"/>
                <a:cs typeface="Charter Roman"/>
              </a:rPr>
              <a:t>Delayed Mode</a:t>
            </a:r>
            <a:r>
              <a:rPr lang="en-US" sz="3300" b="1" dirty="0">
                <a:latin typeface="Charter Roman"/>
                <a:cs typeface="Charter Roman"/>
              </a:rPr>
              <a:t> </a:t>
            </a:r>
            <a:r>
              <a:rPr lang="en-US" sz="3300" dirty="0">
                <a:latin typeface="Charter Roman"/>
                <a:cs typeface="Charter Roman"/>
              </a:rPr>
              <a:t>Flow Chart</a:t>
            </a:r>
          </a:p>
        </p:txBody>
      </p:sp>
      <p:sp>
        <p:nvSpPr>
          <p:cNvPr id="25" name="TextBox 24"/>
          <p:cNvSpPr txBox="1"/>
          <p:nvPr/>
        </p:nvSpPr>
        <p:spPr>
          <a:xfrm>
            <a:off x="8189426" y="-7820"/>
            <a:ext cx="889947" cy="292368"/>
          </a:xfrm>
          <a:prstGeom prst="rect">
            <a:avLst/>
          </a:prstGeom>
          <a:noFill/>
        </p:spPr>
        <p:txBody>
          <a:bodyPr wrap="none" lIns="91420" tIns="45710" rIns="91420" bIns="45710" rtlCol="0">
            <a:spAutoFit/>
          </a:bodyPr>
          <a:lstStyle/>
          <a:p>
            <a:r>
              <a:rPr lang="en-US" sz="1300" b="1" dirty="0">
                <a:latin typeface="Calibri"/>
                <a:cs typeface="Calibri"/>
              </a:rPr>
              <a:t>Nov. 2017</a:t>
            </a:r>
          </a:p>
        </p:txBody>
      </p:sp>
      <p:cxnSp>
        <p:nvCxnSpPr>
          <p:cNvPr id="26" name="Straight Connector 25"/>
          <p:cNvCxnSpPr/>
          <p:nvPr/>
        </p:nvCxnSpPr>
        <p:spPr>
          <a:xfrm>
            <a:off x="89425" y="294463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80049" y="6010311"/>
            <a:ext cx="3253533" cy="200045"/>
          </a:xfrm>
          <a:prstGeom prst="rect">
            <a:avLst/>
          </a:prstGeom>
          <a:noFill/>
          <a:ln>
            <a:noFill/>
          </a:ln>
        </p:spPr>
        <p:txBody>
          <a:bodyPr wrap="square" lIns="91420" tIns="45710" rIns="91420" bIns="45710" rtlCol="0">
            <a:spAutoFit/>
          </a:bodyPr>
          <a:lstStyle/>
          <a:p>
            <a:r>
              <a:rPr lang="en-US" sz="700" dirty="0"/>
              <a:t>Data levels defined by NASA Earth Science Reference Handbook ( 2006, p.31)</a:t>
            </a:r>
          </a:p>
        </p:txBody>
      </p:sp>
      <p:sp>
        <p:nvSpPr>
          <p:cNvPr id="31" name="TextBox 30"/>
          <p:cNvSpPr txBox="1"/>
          <p:nvPr/>
        </p:nvSpPr>
        <p:spPr>
          <a:xfrm>
            <a:off x="4202547" y="1775527"/>
            <a:ext cx="4065761" cy="3831809"/>
          </a:xfrm>
          <a:prstGeom prst="rect">
            <a:avLst/>
          </a:prstGeom>
          <a:noFill/>
        </p:spPr>
        <p:txBody>
          <a:bodyPr wrap="square" lIns="91420" tIns="45710" rIns="91420" bIns="45710" rtlCol="0">
            <a:spAutoFit/>
          </a:bodyPr>
          <a:lstStyle/>
          <a:p>
            <a:pPr marL="253149" indent="-253149">
              <a:buFont typeface="Arial"/>
              <a:buChar char="•"/>
            </a:pPr>
            <a:r>
              <a:rPr lang="en-US" b="1" dirty="0"/>
              <a:t>Plot hardware diagnostic data to identify questionable time periods.</a:t>
            </a:r>
          </a:p>
          <a:p>
            <a:pPr marL="253149" indent="-253149">
              <a:buFont typeface="Arial"/>
              <a:buChar char="•"/>
            </a:pPr>
            <a:r>
              <a:rPr lang="en-US" b="1" dirty="0"/>
              <a:t>Plot radial diagnostic data to identify questionable time periods.</a:t>
            </a:r>
          </a:p>
          <a:p>
            <a:pPr marL="253149" indent="-253149">
              <a:buFont typeface="Arial"/>
              <a:buChar char="•"/>
            </a:pPr>
            <a:r>
              <a:rPr lang="en-US" b="1"/>
              <a:t>Determine what stations need to be reprocessed for specific time periods</a:t>
            </a:r>
            <a:endParaRPr lang="en-US" b="1" dirty="0"/>
          </a:p>
          <a:p>
            <a:pPr marL="253149" indent="-253149">
              <a:buFont typeface="Arial"/>
              <a:buChar char="•"/>
            </a:pPr>
            <a:r>
              <a:rPr lang="en-US" b="1" dirty="0"/>
              <a:t>Generate reprocessing time line with appropriate file type (ideal or measured) and antenna patterns.</a:t>
            </a:r>
          </a:p>
          <a:p>
            <a:pPr marL="253149" indent="-253149">
              <a:buFont typeface="Arial"/>
              <a:buChar char="•"/>
            </a:pPr>
            <a:r>
              <a:rPr lang="en-US" b="1" dirty="0"/>
              <a:t>Generate archived best radial data set.</a:t>
            </a:r>
          </a:p>
          <a:p>
            <a:pPr marL="253149" indent="-253149">
              <a:buFont typeface="Arial"/>
              <a:buChar char="•"/>
            </a:pPr>
            <a:r>
              <a:rPr lang="en-US" b="1" dirty="0"/>
              <a:t>Create totals from best radial data set.</a:t>
            </a:r>
          </a:p>
          <a:p>
            <a:pPr marL="126574" indent="-126574">
              <a:buFont typeface="Arial"/>
              <a:buChar char="•"/>
            </a:pPr>
            <a:endParaRPr lang="en-US" sz="900" dirty="0"/>
          </a:p>
        </p:txBody>
      </p:sp>
      <p:sp>
        <p:nvSpPr>
          <p:cNvPr id="32" name="TextBox 31"/>
          <p:cNvSpPr txBox="1"/>
          <p:nvPr/>
        </p:nvSpPr>
        <p:spPr>
          <a:xfrm>
            <a:off x="4713551" y="2804910"/>
            <a:ext cx="3538817" cy="261600"/>
          </a:xfrm>
          <a:prstGeom prst="rect">
            <a:avLst/>
          </a:prstGeom>
          <a:noFill/>
        </p:spPr>
        <p:txBody>
          <a:bodyPr wrap="square" lIns="91420" tIns="45710" rIns="91420" bIns="45710" rtlCol="0">
            <a:spAutoFit/>
          </a:bodyPr>
          <a:lstStyle/>
          <a:p>
            <a:endParaRPr lang="en-US" sz="1100" dirty="0">
              <a:solidFill>
                <a:srgbClr val="008000"/>
              </a:solidFill>
            </a:endParaRPr>
          </a:p>
        </p:txBody>
      </p:sp>
      <p:sp>
        <p:nvSpPr>
          <p:cNvPr id="36" name="TextBox 35"/>
          <p:cNvSpPr txBox="1"/>
          <p:nvPr/>
        </p:nvSpPr>
        <p:spPr>
          <a:xfrm>
            <a:off x="66335" y="2615938"/>
            <a:ext cx="694042" cy="292368"/>
          </a:xfrm>
          <a:prstGeom prst="rect">
            <a:avLst/>
          </a:prstGeom>
          <a:noFill/>
        </p:spPr>
        <p:txBody>
          <a:bodyPr wrap="none" lIns="91420" tIns="45710" rIns="91420" bIns="45710" rtlCol="0">
            <a:spAutoFit/>
          </a:bodyPr>
          <a:lstStyle/>
          <a:p>
            <a:r>
              <a:rPr lang="en-US" sz="1300" dirty="0"/>
              <a:t> Level 1</a:t>
            </a:r>
          </a:p>
        </p:txBody>
      </p:sp>
      <p:sp>
        <p:nvSpPr>
          <p:cNvPr id="37" name="TextBox 36"/>
          <p:cNvSpPr txBox="1"/>
          <p:nvPr/>
        </p:nvSpPr>
        <p:spPr>
          <a:xfrm>
            <a:off x="66335" y="3953536"/>
            <a:ext cx="694042" cy="292368"/>
          </a:xfrm>
          <a:prstGeom prst="rect">
            <a:avLst/>
          </a:prstGeom>
          <a:noFill/>
        </p:spPr>
        <p:txBody>
          <a:bodyPr wrap="none" lIns="91420" tIns="45710" rIns="91420" bIns="45710" rtlCol="0">
            <a:spAutoFit/>
          </a:bodyPr>
          <a:lstStyle/>
          <a:p>
            <a:r>
              <a:rPr lang="en-US" sz="1300" dirty="0"/>
              <a:t> Level 2</a:t>
            </a:r>
          </a:p>
        </p:txBody>
      </p:sp>
      <p:sp>
        <p:nvSpPr>
          <p:cNvPr id="38" name="TextBox 37"/>
          <p:cNvSpPr txBox="1"/>
          <p:nvPr/>
        </p:nvSpPr>
        <p:spPr>
          <a:xfrm>
            <a:off x="66335" y="5136166"/>
            <a:ext cx="694042" cy="292368"/>
          </a:xfrm>
          <a:prstGeom prst="rect">
            <a:avLst/>
          </a:prstGeom>
          <a:noFill/>
        </p:spPr>
        <p:txBody>
          <a:bodyPr wrap="none" lIns="91420" tIns="45710" rIns="91420" bIns="45710" rtlCol="0">
            <a:spAutoFit/>
          </a:bodyPr>
          <a:lstStyle/>
          <a:p>
            <a:r>
              <a:rPr lang="en-US" sz="1300" dirty="0"/>
              <a:t> Level 3</a:t>
            </a:r>
          </a:p>
        </p:txBody>
      </p:sp>
      <p:sp>
        <p:nvSpPr>
          <p:cNvPr id="39" name="TextBox 38"/>
          <p:cNvSpPr txBox="1"/>
          <p:nvPr/>
        </p:nvSpPr>
        <p:spPr>
          <a:xfrm>
            <a:off x="66335" y="5933329"/>
            <a:ext cx="697586" cy="292368"/>
          </a:xfrm>
          <a:prstGeom prst="rect">
            <a:avLst/>
          </a:prstGeom>
          <a:noFill/>
        </p:spPr>
        <p:txBody>
          <a:bodyPr wrap="none" lIns="91420" tIns="45710" rIns="91420" bIns="45710" rtlCol="0">
            <a:spAutoFit/>
          </a:bodyPr>
          <a:lstStyle/>
          <a:p>
            <a:r>
              <a:rPr lang="en-US" sz="1300" dirty="0"/>
              <a:t> Level 4</a:t>
            </a:r>
          </a:p>
        </p:txBody>
      </p:sp>
      <p:cxnSp>
        <p:nvCxnSpPr>
          <p:cNvPr id="40" name="Straight Connector 39"/>
          <p:cNvCxnSpPr/>
          <p:nvPr/>
        </p:nvCxnSpPr>
        <p:spPr>
          <a:xfrm>
            <a:off x="-11613" y="6243911"/>
            <a:ext cx="9177771" cy="0"/>
          </a:xfrm>
          <a:prstGeom prst="line">
            <a:avLst/>
          </a:prstGeom>
          <a:ln w="381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286580" y="5626272"/>
            <a:ext cx="1411977" cy="553988"/>
          </a:xfrm>
          <a:prstGeom prst="rect">
            <a:avLst/>
          </a:prstGeom>
          <a:solidFill>
            <a:schemeClr val="bg1">
              <a:lumMod val="85000"/>
            </a:schemeClr>
          </a:solidFill>
          <a:ln>
            <a:solidFill>
              <a:schemeClr val="tx1"/>
            </a:solidFill>
          </a:ln>
        </p:spPr>
        <p:txBody>
          <a:bodyPr wrap="square" lIns="91420" tIns="45710" rIns="91420" bIns="45710" rtlCol="0">
            <a:spAutoFit/>
          </a:bodyPr>
          <a:lstStyle/>
          <a:p>
            <a:r>
              <a:rPr lang="en-US" sz="1000" dirty="0">
                <a:solidFill>
                  <a:srgbClr val="008000"/>
                </a:solidFill>
              </a:rPr>
              <a:t>Green</a:t>
            </a:r>
            <a:r>
              <a:rPr lang="en-US" sz="1000" dirty="0"/>
              <a:t> – Operational</a:t>
            </a:r>
          </a:p>
          <a:p>
            <a:r>
              <a:rPr lang="en-US" sz="1000" dirty="0">
                <a:solidFill>
                  <a:srgbClr val="FFFF00"/>
                </a:solidFill>
              </a:rPr>
              <a:t>Yellow</a:t>
            </a:r>
            <a:r>
              <a:rPr lang="en-US" sz="1000" dirty="0">
                <a:solidFill>
                  <a:srgbClr val="FF6600"/>
                </a:solidFill>
              </a:rPr>
              <a:t> </a:t>
            </a:r>
            <a:r>
              <a:rPr lang="en-US" sz="1000" dirty="0"/>
              <a:t>– Development</a:t>
            </a:r>
          </a:p>
          <a:p>
            <a:r>
              <a:rPr lang="en-US" sz="1000" dirty="0">
                <a:solidFill>
                  <a:srgbClr val="FF0000"/>
                </a:solidFill>
              </a:rPr>
              <a:t>Red </a:t>
            </a:r>
            <a:r>
              <a:rPr lang="en-US" sz="1000" dirty="0"/>
              <a:t>- Planned</a:t>
            </a:r>
          </a:p>
        </p:txBody>
      </p:sp>
      <p:sp>
        <p:nvSpPr>
          <p:cNvPr id="27" name="TextBox 26"/>
          <p:cNvSpPr txBox="1"/>
          <p:nvPr/>
        </p:nvSpPr>
        <p:spPr>
          <a:xfrm>
            <a:off x="4587269" y="465924"/>
            <a:ext cx="2252733" cy="461665"/>
          </a:xfrm>
          <a:prstGeom prst="rect">
            <a:avLst/>
          </a:prstGeom>
          <a:noFill/>
        </p:spPr>
        <p:txBody>
          <a:bodyPr wrap="none" rtlCol="0">
            <a:spAutoFit/>
          </a:bodyPr>
          <a:lstStyle/>
          <a:p>
            <a:r>
              <a:rPr lang="en-US" sz="2400" dirty="0" smtClean="0"/>
              <a:t>For NCEI Archive</a:t>
            </a:r>
            <a:endParaRPr lang="en-US" sz="2400" dirty="0"/>
          </a:p>
        </p:txBody>
      </p:sp>
    </p:spTree>
    <p:extLst>
      <p:ext uri="{BB962C8B-B14F-4D97-AF65-F5344CB8AC3E}">
        <p14:creationId xmlns:p14="http://schemas.microsoft.com/office/powerpoint/2010/main" val="185810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ecadal_mean_surface_current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0451" y="463138"/>
            <a:ext cx="4631669" cy="5490630"/>
          </a:xfrm>
          <a:prstGeom prst="rect">
            <a:avLst/>
          </a:prstGeom>
        </p:spPr>
      </p:pic>
      <p:sp>
        <p:nvSpPr>
          <p:cNvPr id="2" name="Title 1"/>
          <p:cNvSpPr>
            <a:spLocks noGrp="1"/>
          </p:cNvSpPr>
          <p:nvPr>
            <p:ph type="title"/>
          </p:nvPr>
        </p:nvSpPr>
        <p:spPr>
          <a:xfrm>
            <a:off x="0" y="2"/>
            <a:ext cx="9144000" cy="806824"/>
          </a:xfrm>
        </p:spPr>
        <p:txBody>
          <a:bodyPr anchor="t">
            <a:normAutofit fontScale="90000"/>
          </a:bodyPr>
          <a:lstStyle/>
          <a:p>
            <a:pPr algn="ctr"/>
            <a:r>
              <a:rPr lang="en-US" sz="3200" b="1" dirty="0" smtClean="0"/>
              <a:t>Generate Surface Current Maps Every Hour for a </a:t>
            </a:r>
            <a:r>
              <a:rPr lang="en-US" sz="3200" b="1" dirty="0"/>
              <a:t>D</a:t>
            </a:r>
            <a:r>
              <a:rPr lang="en-US" sz="3200" b="1" dirty="0" smtClean="0"/>
              <a:t>ecade</a:t>
            </a:r>
            <a:endParaRPr lang="en-US" sz="3200" b="1" dirty="0"/>
          </a:p>
        </p:txBody>
      </p:sp>
      <p:grpSp>
        <p:nvGrpSpPr>
          <p:cNvPr id="4" name="Group 3"/>
          <p:cNvGrpSpPr>
            <a:grpSpLocks noChangeAspect="1"/>
          </p:cNvGrpSpPr>
          <p:nvPr/>
        </p:nvGrpSpPr>
        <p:grpSpPr>
          <a:xfrm>
            <a:off x="211065" y="873631"/>
            <a:ext cx="4353534" cy="4782812"/>
            <a:chOff x="211065" y="873631"/>
            <a:chExt cx="4887886" cy="5369854"/>
          </a:xfrm>
        </p:grpSpPr>
        <p:pic>
          <p:nvPicPr>
            <p:cNvPr id="5" name="Picture 4" descr="Screen Shot 2016-12-02 at 12.06.0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065" y="873631"/>
              <a:ext cx="4887886" cy="5369854"/>
            </a:xfrm>
            <a:prstGeom prst="rect">
              <a:avLst/>
            </a:prstGeom>
            <a:ln>
              <a:solidFill>
                <a:srgbClr val="000000"/>
              </a:solidFill>
            </a:ln>
          </p:spPr>
        </p:pic>
        <p:sp>
          <p:nvSpPr>
            <p:cNvPr id="6" name="Oval 5"/>
            <p:cNvSpPr/>
            <p:nvPr/>
          </p:nvSpPr>
          <p:spPr>
            <a:xfrm>
              <a:off x="3762835" y="157827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7" name="Oval 6"/>
            <p:cNvSpPr/>
            <p:nvPr/>
          </p:nvSpPr>
          <p:spPr>
            <a:xfrm>
              <a:off x="3797820" y="114242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8" name="Oval 7"/>
            <p:cNvSpPr/>
            <p:nvPr/>
          </p:nvSpPr>
          <p:spPr>
            <a:xfrm>
              <a:off x="2018846" y="196215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9" name="Oval 8"/>
            <p:cNvSpPr/>
            <p:nvPr/>
          </p:nvSpPr>
          <p:spPr>
            <a:xfrm>
              <a:off x="2840508" y="164424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0" name="Oval 9"/>
            <p:cNvSpPr/>
            <p:nvPr/>
          </p:nvSpPr>
          <p:spPr>
            <a:xfrm>
              <a:off x="2412568" y="183927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1" name="Oval 10"/>
            <p:cNvSpPr/>
            <p:nvPr/>
          </p:nvSpPr>
          <p:spPr>
            <a:xfrm flipH="1">
              <a:off x="1409720" y="2237431"/>
              <a:ext cx="61413" cy="67288"/>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2" name="Oval 11"/>
            <p:cNvSpPr/>
            <p:nvPr/>
          </p:nvSpPr>
          <p:spPr>
            <a:xfrm>
              <a:off x="1563098" y="207620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3" name="Oval 12"/>
            <p:cNvSpPr/>
            <p:nvPr/>
          </p:nvSpPr>
          <p:spPr>
            <a:xfrm>
              <a:off x="3420709" y="149378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4" name="Oval 13"/>
            <p:cNvSpPr/>
            <p:nvPr/>
          </p:nvSpPr>
          <p:spPr>
            <a:xfrm>
              <a:off x="936115" y="322659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5" name="Oval 14"/>
            <p:cNvSpPr/>
            <p:nvPr/>
          </p:nvSpPr>
          <p:spPr>
            <a:xfrm>
              <a:off x="753603" y="367502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6" name="Oval 15"/>
            <p:cNvSpPr/>
            <p:nvPr/>
          </p:nvSpPr>
          <p:spPr>
            <a:xfrm>
              <a:off x="1339750" y="266149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7" name="Oval 16"/>
            <p:cNvSpPr/>
            <p:nvPr/>
          </p:nvSpPr>
          <p:spPr>
            <a:xfrm>
              <a:off x="1234794" y="292123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8" name="Oval 17"/>
            <p:cNvSpPr/>
            <p:nvPr/>
          </p:nvSpPr>
          <p:spPr>
            <a:xfrm>
              <a:off x="428843" y="533913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9" name="Oval 18"/>
            <p:cNvSpPr/>
            <p:nvPr/>
          </p:nvSpPr>
          <p:spPr>
            <a:xfrm>
              <a:off x="560666" y="565644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0" name="Oval 19"/>
            <p:cNvSpPr/>
            <p:nvPr/>
          </p:nvSpPr>
          <p:spPr>
            <a:xfrm>
              <a:off x="258550" y="4890287"/>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1" name="Oval 20"/>
            <p:cNvSpPr/>
            <p:nvPr/>
          </p:nvSpPr>
          <p:spPr>
            <a:xfrm>
              <a:off x="498813" y="413655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2" name="Oval 21"/>
            <p:cNvSpPr/>
            <p:nvPr/>
          </p:nvSpPr>
          <p:spPr>
            <a:xfrm>
              <a:off x="358873" y="589794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4" name="TextBox 23"/>
            <p:cNvSpPr txBox="1"/>
            <p:nvPr/>
          </p:nvSpPr>
          <p:spPr>
            <a:xfrm>
              <a:off x="233419" y="1052049"/>
              <a:ext cx="1542683" cy="943781"/>
            </a:xfrm>
            <a:prstGeom prst="rect">
              <a:avLst/>
            </a:prstGeom>
            <a:noFill/>
          </p:spPr>
          <p:txBody>
            <a:bodyPr wrap="none" lIns="20254" tIns="10127" rIns="20254" bIns="10127" rtlCol="0">
              <a:normAutofit fontScale="92500" lnSpcReduction="10000"/>
            </a:bodyPr>
            <a:lstStyle/>
            <a:p>
              <a:r>
                <a:rPr lang="en-US" sz="1200" dirty="0">
                  <a:solidFill>
                    <a:prstClr val="black"/>
                  </a:solidFill>
                  <a:latin typeface="American Typewriter"/>
                  <a:cs typeface="American Typewriter"/>
                </a:rPr>
                <a:t>  </a:t>
              </a:r>
              <a:r>
                <a:rPr lang="en-US" sz="1200" dirty="0">
                  <a:solidFill>
                    <a:srgbClr val="FF0000"/>
                  </a:solidFill>
                  <a:latin typeface="American Typewriter"/>
                  <a:cs typeface="American Typewriter"/>
                </a:rPr>
                <a:t>5 MHz- 17 Stations</a:t>
              </a:r>
            </a:p>
            <a:p>
              <a:r>
                <a:rPr lang="en-US" sz="1200" dirty="0">
                  <a:solidFill>
                    <a:srgbClr val="FF6600"/>
                  </a:solidFill>
                  <a:latin typeface="American Typewriter"/>
                  <a:cs typeface="American Typewriter"/>
                </a:rPr>
                <a:t>13 MHz-   7 Stations</a:t>
              </a:r>
            </a:p>
            <a:p>
              <a:r>
                <a:rPr lang="en-US" sz="1200" dirty="0">
                  <a:solidFill>
                    <a:srgbClr val="008000"/>
                  </a:solidFill>
                  <a:latin typeface="American Typewriter"/>
                  <a:cs typeface="American Typewriter"/>
                </a:rPr>
                <a:t>25 MHz- 16 Stations</a:t>
              </a:r>
            </a:p>
            <a:p>
              <a:r>
                <a:rPr lang="en-US" sz="1200" dirty="0">
                  <a:solidFill>
                    <a:prstClr val="black"/>
                  </a:solidFill>
                  <a:latin typeface="American Typewriter"/>
                  <a:cs typeface="American Typewriter"/>
                </a:rPr>
                <a:t>Outside-   6 Stations</a:t>
              </a:r>
            </a:p>
            <a:p>
              <a:r>
                <a:rPr lang="en-US" sz="1200" dirty="0">
                  <a:solidFill>
                    <a:prstClr val="black"/>
                  </a:solidFill>
                  <a:latin typeface="American Typewriter"/>
                  <a:cs typeface="American Typewriter"/>
                </a:rPr>
                <a:t>TOTAL – 46 Stations</a:t>
              </a:r>
            </a:p>
          </p:txBody>
        </p:sp>
        <p:sp>
          <p:nvSpPr>
            <p:cNvPr id="25" name="TextBox 24"/>
            <p:cNvSpPr txBox="1"/>
            <p:nvPr/>
          </p:nvSpPr>
          <p:spPr>
            <a:xfrm>
              <a:off x="3490679" y="3663512"/>
              <a:ext cx="1246362" cy="251284"/>
            </a:xfrm>
            <a:prstGeom prst="rect">
              <a:avLst/>
            </a:prstGeom>
            <a:noFill/>
          </p:spPr>
          <p:txBody>
            <a:bodyPr wrap="none" lIns="20254" tIns="10127" rIns="20254" bIns="10127" rtlCol="0">
              <a:noAutofit/>
            </a:bodyPr>
            <a:lstStyle/>
            <a:p>
              <a:r>
                <a:rPr lang="en-US" sz="900" dirty="0">
                  <a:solidFill>
                    <a:prstClr val="black"/>
                  </a:solidFill>
                  <a:latin typeface="Bangla MN"/>
                  <a:cs typeface="Bangla MN"/>
                </a:rPr>
                <a:t>Winter Storm Jonas</a:t>
              </a:r>
            </a:p>
            <a:p>
              <a:r>
                <a:rPr lang="en-US" sz="700" dirty="0">
                  <a:solidFill>
                    <a:prstClr val="black"/>
                  </a:solidFill>
                  <a:latin typeface="Bangla MN"/>
                  <a:cs typeface="Bangla MN"/>
                </a:rPr>
                <a:t>2016/01/23 20:00 UTC</a:t>
              </a:r>
            </a:p>
          </p:txBody>
        </p:sp>
        <p:cxnSp>
          <p:nvCxnSpPr>
            <p:cNvPr id="26" name="Straight Connector 25"/>
            <p:cNvCxnSpPr/>
            <p:nvPr/>
          </p:nvCxnSpPr>
          <p:spPr>
            <a:xfrm>
              <a:off x="233419" y="1754011"/>
              <a:ext cx="1520271"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008688" y="3815106"/>
              <a:ext cx="1412020" cy="5068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5" name="TextBox 34"/>
          <p:cNvSpPr txBox="1"/>
          <p:nvPr/>
        </p:nvSpPr>
        <p:spPr>
          <a:xfrm>
            <a:off x="5827657" y="4577185"/>
            <a:ext cx="2634376" cy="1015663"/>
          </a:xfrm>
          <a:prstGeom prst="rect">
            <a:avLst/>
          </a:prstGeom>
          <a:noFill/>
        </p:spPr>
        <p:txBody>
          <a:bodyPr wrap="none" rtlCol="0">
            <a:spAutoFit/>
          </a:bodyPr>
          <a:lstStyle/>
          <a:p>
            <a:pPr algn="ctr"/>
            <a:r>
              <a:rPr lang="en-US" sz="2000" dirty="0" smtClean="0">
                <a:solidFill>
                  <a:prstClr val="black"/>
                </a:solidFill>
              </a:rPr>
              <a:t>Delayed Mode</a:t>
            </a:r>
          </a:p>
          <a:p>
            <a:pPr algn="ctr"/>
            <a:r>
              <a:rPr lang="en-US" sz="2000" dirty="0" smtClean="0">
                <a:solidFill>
                  <a:prstClr val="black"/>
                </a:solidFill>
              </a:rPr>
              <a:t>Decadal </a:t>
            </a:r>
            <a:r>
              <a:rPr lang="en-US" sz="2000" dirty="0" smtClean="0">
                <a:solidFill>
                  <a:prstClr val="black"/>
                </a:solidFill>
              </a:rPr>
              <a:t>Mean Currents</a:t>
            </a:r>
          </a:p>
          <a:p>
            <a:pPr algn="ctr"/>
            <a:r>
              <a:rPr lang="en-US" sz="2000" dirty="0" smtClean="0">
                <a:solidFill>
                  <a:prstClr val="black"/>
                </a:solidFill>
              </a:rPr>
              <a:t>for Scientific Analysis</a:t>
            </a:r>
            <a:endParaRPr lang="en-US" sz="2000" dirty="0">
              <a:solidFill>
                <a:prstClr val="black"/>
              </a:solidFill>
            </a:endParaRPr>
          </a:p>
        </p:txBody>
      </p:sp>
      <p:sp>
        <p:nvSpPr>
          <p:cNvPr id="36" name="TextBox 35"/>
          <p:cNvSpPr txBox="1"/>
          <p:nvPr/>
        </p:nvSpPr>
        <p:spPr>
          <a:xfrm>
            <a:off x="2209311" y="4597952"/>
            <a:ext cx="2203109" cy="1015663"/>
          </a:xfrm>
          <a:prstGeom prst="rect">
            <a:avLst/>
          </a:prstGeom>
          <a:noFill/>
        </p:spPr>
        <p:txBody>
          <a:bodyPr wrap="square" rtlCol="0">
            <a:spAutoFit/>
          </a:bodyPr>
          <a:lstStyle/>
          <a:p>
            <a:pPr algn="ctr"/>
            <a:r>
              <a:rPr lang="en-US" sz="2000" dirty="0" smtClean="0">
                <a:solidFill>
                  <a:prstClr val="black"/>
                </a:solidFill>
              </a:rPr>
              <a:t>Real-time</a:t>
            </a:r>
          </a:p>
          <a:p>
            <a:pPr algn="ctr"/>
            <a:r>
              <a:rPr lang="en-US" sz="2000" dirty="0" smtClean="0">
                <a:solidFill>
                  <a:prstClr val="black"/>
                </a:solidFill>
              </a:rPr>
              <a:t>Hourly </a:t>
            </a:r>
            <a:r>
              <a:rPr lang="en-US" sz="2000" dirty="0" smtClean="0">
                <a:solidFill>
                  <a:prstClr val="black"/>
                </a:solidFill>
              </a:rPr>
              <a:t>Maps for </a:t>
            </a:r>
          </a:p>
          <a:p>
            <a:pPr algn="ctr"/>
            <a:r>
              <a:rPr lang="en-US" sz="2000" dirty="0" smtClean="0">
                <a:solidFill>
                  <a:prstClr val="black"/>
                </a:solidFill>
              </a:rPr>
              <a:t>Search And Rescue</a:t>
            </a:r>
            <a:endParaRPr lang="en-US" sz="2000" dirty="0">
              <a:solidFill>
                <a:prstClr val="black"/>
              </a:solidFill>
            </a:endParaRPr>
          </a:p>
        </p:txBody>
      </p:sp>
    </p:spTree>
    <p:extLst>
      <p:ext uri="{BB962C8B-B14F-4D97-AF65-F5344CB8AC3E}">
        <p14:creationId xmlns:p14="http://schemas.microsoft.com/office/powerpoint/2010/main" val="2113260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ACOOS_6km_grid_15bathy_150d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73100"/>
            <a:ext cx="7324527" cy="5493395"/>
          </a:xfrm>
          <a:prstGeom prst="rect">
            <a:avLst/>
          </a:prstGeom>
        </p:spPr>
      </p:pic>
      <p:sp>
        <p:nvSpPr>
          <p:cNvPr id="3" name="TextBox 2"/>
          <p:cNvSpPr txBox="1"/>
          <p:nvPr/>
        </p:nvSpPr>
        <p:spPr>
          <a:xfrm>
            <a:off x="0" y="117920"/>
            <a:ext cx="9144000" cy="584776"/>
          </a:xfrm>
          <a:prstGeom prst="rect">
            <a:avLst/>
          </a:prstGeom>
          <a:noFill/>
        </p:spPr>
        <p:txBody>
          <a:bodyPr wrap="square" rtlCol="0">
            <a:spAutoFit/>
          </a:bodyPr>
          <a:lstStyle/>
          <a:p>
            <a:pPr algn="ctr"/>
            <a:r>
              <a:rPr lang="en-US" sz="3200" b="1" dirty="0" smtClean="0"/>
              <a:t>Grid Points for USCG 80-80 Metric</a:t>
            </a:r>
            <a:endParaRPr lang="en-US" sz="3200" b="1" dirty="0"/>
          </a:p>
        </p:txBody>
      </p:sp>
      <p:sp>
        <p:nvSpPr>
          <p:cNvPr id="4" name="TextBox 3"/>
          <p:cNvSpPr txBox="1"/>
          <p:nvPr/>
        </p:nvSpPr>
        <p:spPr>
          <a:xfrm>
            <a:off x="5638800" y="838200"/>
            <a:ext cx="3276600" cy="3139321"/>
          </a:xfrm>
          <a:prstGeom prst="rect">
            <a:avLst/>
          </a:prstGeom>
          <a:noFill/>
        </p:spPr>
        <p:txBody>
          <a:bodyPr wrap="square" rtlCol="0">
            <a:spAutoFit/>
          </a:bodyPr>
          <a:lstStyle/>
          <a:p>
            <a:r>
              <a:rPr lang="en-US" b="1" dirty="0" smtClean="0"/>
              <a:t>U.S. Coast Guard</a:t>
            </a:r>
          </a:p>
          <a:p>
            <a:r>
              <a:rPr lang="en-US" b="1" dirty="0" smtClean="0"/>
              <a:t>HF Radar Metrics</a:t>
            </a:r>
          </a:p>
          <a:p>
            <a:endParaRPr lang="en-US" dirty="0" smtClean="0"/>
          </a:p>
          <a:p>
            <a:pPr marL="342900" indent="-342900">
              <a:buAutoNum type="arabicParenR"/>
            </a:pPr>
            <a:r>
              <a:rPr lang="en-US" dirty="0" smtClean="0"/>
              <a:t>Data quality: Produce better results than existing products (Proven in the USCG </a:t>
            </a:r>
            <a:r>
              <a:rPr lang="en-US" dirty="0" smtClean="0"/>
              <a:t>tests)</a:t>
            </a:r>
          </a:p>
          <a:p>
            <a:endParaRPr lang="en-US" dirty="0" smtClean="0"/>
          </a:p>
          <a:p>
            <a:r>
              <a:rPr lang="en-US" dirty="0" smtClean="0"/>
              <a:t>2) Data availability:</a:t>
            </a:r>
          </a:p>
          <a:p>
            <a:r>
              <a:rPr lang="en-US" dirty="0" smtClean="0"/>
              <a:t>    Total </a:t>
            </a:r>
            <a:r>
              <a:rPr lang="en-US" dirty="0" smtClean="0"/>
              <a:t>Current Vectors:</a:t>
            </a:r>
            <a:endParaRPr lang="en-US" dirty="0"/>
          </a:p>
          <a:p>
            <a:r>
              <a:rPr lang="en-US" dirty="0" smtClean="0"/>
              <a:t>    80</a:t>
            </a:r>
            <a:r>
              <a:rPr lang="en-US" dirty="0" smtClean="0"/>
              <a:t>% Spatial Coverage</a:t>
            </a:r>
          </a:p>
          <a:p>
            <a:r>
              <a:rPr lang="en-US" dirty="0" smtClean="0"/>
              <a:t>    80</a:t>
            </a:r>
            <a:r>
              <a:rPr lang="en-US" dirty="0" smtClean="0"/>
              <a:t>% of the Time</a:t>
            </a:r>
            <a:endParaRPr lang="en-US" dirty="0"/>
          </a:p>
        </p:txBody>
      </p:sp>
      <p:sp>
        <p:nvSpPr>
          <p:cNvPr id="5" name="TextBox 4"/>
          <p:cNvSpPr txBox="1"/>
          <p:nvPr/>
        </p:nvSpPr>
        <p:spPr>
          <a:xfrm>
            <a:off x="3181318" y="4876800"/>
            <a:ext cx="2070323" cy="646331"/>
          </a:xfrm>
          <a:prstGeom prst="rect">
            <a:avLst/>
          </a:prstGeom>
          <a:noFill/>
        </p:spPr>
        <p:txBody>
          <a:bodyPr wrap="none" rtlCol="0">
            <a:spAutoFit/>
          </a:bodyPr>
          <a:lstStyle/>
          <a:p>
            <a:pPr algn="r"/>
            <a:r>
              <a:rPr lang="en-US" sz="1800" dirty="0">
                <a:solidFill>
                  <a:srgbClr val="000000"/>
                </a:solidFill>
              </a:rPr>
              <a:t>USCG SAR </a:t>
            </a:r>
            <a:r>
              <a:rPr lang="en-US" sz="1800" dirty="0" smtClean="0">
                <a:solidFill>
                  <a:srgbClr val="000000"/>
                </a:solidFill>
              </a:rPr>
              <a:t>Grid</a:t>
            </a:r>
          </a:p>
          <a:p>
            <a:pPr algn="r"/>
            <a:r>
              <a:rPr lang="en-US" sz="1800" dirty="0" smtClean="0">
                <a:solidFill>
                  <a:srgbClr val="FF0000"/>
                </a:solidFill>
              </a:rPr>
              <a:t>National HFR Grid</a:t>
            </a:r>
          </a:p>
        </p:txBody>
      </p:sp>
    </p:spTree>
    <p:extLst>
      <p:ext uri="{BB962C8B-B14F-4D97-AF65-F5344CB8AC3E}">
        <p14:creationId xmlns:p14="http://schemas.microsoft.com/office/powerpoint/2010/main" val="1413373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806824"/>
          </a:xfrm>
        </p:spPr>
        <p:txBody>
          <a:bodyPr anchor="t">
            <a:normAutofit fontScale="90000"/>
          </a:bodyPr>
          <a:lstStyle/>
          <a:p>
            <a:pPr algn="ctr"/>
            <a:r>
              <a:rPr lang="en-US" b="1" dirty="0" smtClean="0"/>
              <a:t>Search And Rescue Data Availability Metrics</a:t>
            </a:r>
            <a:endParaRPr lang="en-US" b="1" dirty="0"/>
          </a:p>
        </p:txBody>
      </p:sp>
      <p:pic>
        <p:nvPicPr>
          <p:cNvPr id="28" name="Picture 27" descr="MARACOOS_Coverage_2010_201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3913" y="868599"/>
            <a:ext cx="5341711" cy="5081652"/>
          </a:xfrm>
          <a:prstGeom prst="rect">
            <a:avLst/>
          </a:prstGeom>
          <a:ln>
            <a:solidFill>
              <a:srgbClr val="000000"/>
            </a:solidFill>
          </a:ln>
        </p:spPr>
      </p:pic>
      <p:sp>
        <p:nvSpPr>
          <p:cNvPr id="3" name="TextBox 2"/>
          <p:cNvSpPr txBox="1"/>
          <p:nvPr/>
        </p:nvSpPr>
        <p:spPr>
          <a:xfrm>
            <a:off x="5777121" y="770625"/>
            <a:ext cx="3258022" cy="5447645"/>
          </a:xfrm>
          <a:prstGeom prst="rect">
            <a:avLst/>
          </a:prstGeom>
          <a:noFill/>
        </p:spPr>
        <p:txBody>
          <a:bodyPr wrap="square" rtlCol="0">
            <a:spAutoFit/>
          </a:bodyPr>
          <a:lstStyle/>
          <a:p>
            <a:r>
              <a:rPr lang="en-US" sz="2400" b="1" dirty="0" smtClean="0">
                <a:solidFill>
                  <a:prstClr val="black"/>
                </a:solidFill>
              </a:rPr>
              <a:t>MARACOOS 17-Site Long Range Network:</a:t>
            </a:r>
            <a:r>
              <a:rPr lang="en-US" sz="2400" dirty="0" smtClean="0">
                <a:solidFill>
                  <a:prstClr val="black"/>
                </a:solidFill>
              </a:rPr>
              <a:t> </a:t>
            </a:r>
          </a:p>
          <a:p>
            <a:endParaRPr lang="en-US" sz="1200" dirty="0" smtClean="0">
              <a:solidFill>
                <a:prstClr val="black"/>
              </a:solidFill>
            </a:endParaRPr>
          </a:p>
          <a:p>
            <a:pPr marL="342900" indent="-342900">
              <a:buFont typeface="Arial" charset="0"/>
              <a:buChar char="•"/>
            </a:pPr>
            <a:r>
              <a:rPr lang="en-US" sz="2400" dirty="0" smtClean="0">
                <a:solidFill>
                  <a:prstClr val="black"/>
                </a:solidFill>
              </a:rPr>
              <a:t>Consistently exceeds</a:t>
            </a:r>
            <a:r>
              <a:rPr lang="en-US" sz="2400" dirty="0">
                <a:solidFill>
                  <a:prstClr val="black"/>
                </a:solidFill>
              </a:rPr>
              <a:t> </a:t>
            </a:r>
            <a:r>
              <a:rPr lang="en-US" sz="2400" dirty="0" smtClean="0">
                <a:solidFill>
                  <a:prstClr val="black"/>
                </a:solidFill>
              </a:rPr>
              <a:t>U.S. Coast Guard  80-80 Metric </a:t>
            </a:r>
          </a:p>
          <a:p>
            <a:pPr marL="342900" indent="-342900">
              <a:buFont typeface="Arial" charset="0"/>
              <a:buChar char="•"/>
            </a:pPr>
            <a:endParaRPr lang="en-US" sz="1200" dirty="0" smtClean="0">
              <a:solidFill>
                <a:prstClr val="black"/>
              </a:solidFill>
            </a:endParaRPr>
          </a:p>
          <a:p>
            <a:pPr marL="342900" indent="-342900">
              <a:buFont typeface="Arial" charset="0"/>
              <a:buChar char="•"/>
            </a:pPr>
            <a:r>
              <a:rPr lang="en-US" sz="2400" dirty="0" smtClean="0">
                <a:solidFill>
                  <a:prstClr val="black"/>
                </a:solidFill>
              </a:rPr>
              <a:t>80 % spatial </a:t>
            </a:r>
            <a:r>
              <a:rPr lang="en-US" sz="2400" dirty="0">
                <a:solidFill>
                  <a:prstClr val="black"/>
                </a:solidFill>
              </a:rPr>
              <a:t>c</a:t>
            </a:r>
            <a:r>
              <a:rPr lang="en-US" sz="2400" dirty="0" smtClean="0">
                <a:solidFill>
                  <a:prstClr val="black"/>
                </a:solidFill>
              </a:rPr>
              <a:t>overage 80% of the time</a:t>
            </a:r>
          </a:p>
          <a:p>
            <a:pPr marL="342900" indent="-342900">
              <a:buFont typeface="Arial" charset="0"/>
              <a:buChar char="•"/>
            </a:pPr>
            <a:endParaRPr lang="en-US" sz="1200" dirty="0" smtClean="0">
              <a:solidFill>
                <a:prstClr val="black"/>
              </a:solidFill>
            </a:endParaRPr>
          </a:p>
          <a:p>
            <a:pPr marL="342900" indent="-342900">
              <a:buFont typeface="Arial" charset="0"/>
              <a:buChar char="•"/>
            </a:pPr>
            <a:r>
              <a:rPr lang="en-US" sz="2400" dirty="0" smtClean="0">
                <a:solidFill>
                  <a:prstClr val="black"/>
                </a:solidFill>
              </a:rPr>
              <a:t>Achieved through site resiliency and active spares approach.</a:t>
            </a:r>
          </a:p>
          <a:p>
            <a:pPr marL="342900" indent="-342900">
              <a:buFont typeface="Arial" charset="0"/>
              <a:buChar char="•"/>
            </a:pPr>
            <a:endParaRPr lang="en-US" sz="1200" dirty="0">
              <a:solidFill>
                <a:prstClr val="black"/>
              </a:solidFill>
            </a:endParaRPr>
          </a:p>
          <a:p>
            <a:pPr marL="342900" indent="-342900">
              <a:buFont typeface="Arial" charset="0"/>
              <a:buChar char="•"/>
            </a:pPr>
            <a:r>
              <a:rPr lang="en-US" sz="2400" dirty="0" smtClean="0">
                <a:solidFill>
                  <a:prstClr val="black"/>
                </a:solidFill>
              </a:rPr>
              <a:t>Accomplished with 2.5 Field Technicians</a:t>
            </a:r>
            <a:endParaRPr lang="en-US" sz="2400" dirty="0">
              <a:solidFill>
                <a:prstClr val="black"/>
              </a:solidFill>
            </a:endParaRPr>
          </a:p>
        </p:txBody>
      </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4" name="TextBox 33"/>
          <p:cNvSpPr txBox="1"/>
          <p:nvPr/>
        </p:nvSpPr>
        <p:spPr>
          <a:xfrm>
            <a:off x="2122713" y="4354285"/>
            <a:ext cx="1306287" cy="923330"/>
          </a:xfrm>
          <a:prstGeom prst="rect">
            <a:avLst/>
          </a:prstGeom>
          <a:noFill/>
        </p:spPr>
        <p:txBody>
          <a:bodyPr wrap="square" rtlCol="0">
            <a:spAutoFit/>
          </a:bodyPr>
          <a:lstStyle/>
          <a:p>
            <a:r>
              <a:rPr lang="en-US" dirty="0" smtClean="0">
                <a:solidFill>
                  <a:prstClr val="black"/>
                </a:solidFill>
              </a:rPr>
              <a:t>Every </a:t>
            </a:r>
          </a:p>
          <a:p>
            <a:r>
              <a:rPr lang="en-US" dirty="0" smtClean="0">
                <a:solidFill>
                  <a:prstClr val="black"/>
                </a:solidFill>
              </a:rPr>
              <a:t>6 Months since 2011</a:t>
            </a:r>
            <a:endParaRPr lang="en-US" dirty="0">
              <a:solidFill>
                <a:prstClr val="black"/>
              </a:solidFill>
            </a:endParaRPr>
          </a:p>
        </p:txBody>
      </p:sp>
    </p:spTree>
    <p:extLst>
      <p:ext uri="{BB962C8B-B14F-4D97-AF65-F5344CB8AC3E}">
        <p14:creationId xmlns:p14="http://schemas.microsoft.com/office/powerpoint/2010/main" val="343068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88372"/>
            <a:ext cx="9144000" cy="1143000"/>
          </a:xfrm>
        </p:spPr>
        <p:txBody>
          <a:bodyPr>
            <a:normAutofit fontScale="90000"/>
          </a:bodyPr>
          <a:lstStyle/>
          <a:p>
            <a:r>
              <a:rPr lang="en-US" dirty="0" smtClean="0">
                <a:latin typeface="Calibri" charset="0"/>
                <a:ea typeface="ＭＳ Ｐゴシック" charset="0"/>
                <a:cs typeface="ＭＳ Ｐゴシック" charset="0"/>
              </a:rPr>
              <a:t>Resilient CODAR Shore Site: Phase 1 </a:t>
            </a:r>
            <a:br>
              <a:rPr lang="en-US"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Shed, Enclosure, </a:t>
            </a:r>
            <a:r>
              <a:rPr lang="en-US" sz="3200" dirty="0" err="1" smtClean="0">
                <a:latin typeface="Calibri" charset="0"/>
                <a:ea typeface="ＭＳ Ｐゴシック" charset="0"/>
                <a:cs typeface="ＭＳ Ｐゴシック" charset="0"/>
              </a:rPr>
              <a:t>Tx</a:t>
            </a:r>
            <a:r>
              <a:rPr lang="en-US" sz="3200" dirty="0" smtClean="0">
                <a:latin typeface="Calibri" charset="0"/>
                <a:ea typeface="ＭＳ Ｐゴシック" charset="0"/>
                <a:cs typeface="ＭＳ Ｐゴシック" charset="0"/>
              </a:rPr>
              <a:t>/Rx, </a:t>
            </a:r>
            <a:r>
              <a:rPr lang="en-US" sz="3200" dirty="0" err="1" smtClean="0">
                <a:latin typeface="Calibri" charset="0"/>
                <a:ea typeface="ＭＳ Ｐゴシック" charset="0"/>
                <a:cs typeface="ＭＳ Ｐゴシック" charset="0"/>
              </a:rPr>
              <a:t>Comms</a:t>
            </a:r>
            <a:r>
              <a:rPr lang="en-US" sz="3200" dirty="0" smtClean="0">
                <a:latin typeface="Calibri" charset="0"/>
                <a:ea typeface="ＭＳ Ｐゴシック" charset="0"/>
                <a:cs typeface="ＭＳ Ｐゴシック" charset="0"/>
              </a:rPr>
              <a:t>, Power, GPS, AIS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7513" y="1377950"/>
            <a:ext cx="2182812" cy="40401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3" name="TextBox 3"/>
          <p:cNvSpPr txBox="1">
            <a:spLocks noChangeArrowheads="1"/>
          </p:cNvSpPr>
          <p:nvPr/>
        </p:nvSpPr>
        <p:spPr bwMode="auto">
          <a:xfrm>
            <a:off x="6043613" y="5353050"/>
            <a:ext cx="2089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Enclosure</a:t>
            </a:r>
          </a:p>
        </p:txBody>
      </p:sp>
      <p:pic>
        <p:nvPicPr>
          <p:cNvPr id="153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950" y="1389063"/>
            <a:ext cx="3195638" cy="4006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5365" name="TextBox 7"/>
          <p:cNvSpPr txBox="1">
            <a:spLocks noChangeArrowheads="1"/>
          </p:cNvSpPr>
          <p:nvPr/>
        </p:nvSpPr>
        <p:spPr bwMode="auto">
          <a:xfrm>
            <a:off x="1633538" y="5335588"/>
            <a:ext cx="8413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Shed</a:t>
            </a:r>
          </a:p>
        </p:txBody>
      </p:sp>
      <p:cxnSp>
        <p:nvCxnSpPr>
          <p:cNvPr id="12" name="Straight Arrow Connector 11"/>
          <p:cNvCxnSpPr>
            <a:cxnSpLocks noChangeShapeType="1"/>
          </p:cNvCxnSpPr>
          <p:nvPr/>
        </p:nvCxnSpPr>
        <p:spPr bwMode="auto">
          <a:xfrm>
            <a:off x="5022850" y="2020888"/>
            <a:ext cx="1141413" cy="5365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4" name="Straight Arrow Connector 13"/>
          <p:cNvCxnSpPr>
            <a:cxnSpLocks noChangeShapeType="1"/>
          </p:cNvCxnSpPr>
          <p:nvPr/>
        </p:nvCxnSpPr>
        <p:spPr bwMode="auto">
          <a:xfrm flipH="1">
            <a:off x="6680200" y="3132138"/>
            <a:ext cx="1295400" cy="508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a:off x="4800600" y="2801938"/>
            <a:ext cx="990600" cy="3984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8" name="Straight Arrow Connector 17"/>
          <p:cNvCxnSpPr>
            <a:cxnSpLocks noChangeShapeType="1"/>
          </p:cNvCxnSpPr>
          <p:nvPr/>
        </p:nvCxnSpPr>
        <p:spPr bwMode="auto">
          <a:xfrm>
            <a:off x="4859338" y="3598863"/>
            <a:ext cx="1447800" cy="152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flipH="1" flipV="1">
            <a:off x="6713538" y="4005263"/>
            <a:ext cx="1270000" cy="666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37" name="Straight Arrow Connector 36"/>
          <p:cNvCxnSpPr>
            <a:cxnSpLocks noChangeShapeType="1"/>
          </p:cNvCxnSpPr>
          <p:nvPr/>
        </p:nvCxnSpPr>
        <p:spPr bwMode="auto">
          <a:xfrm flipH="1">
            <a:off x="6781800" y="2387600"/>
            <a:ext cx="1084263" cy="482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5372" name="TextBox 39"/>
          <p:cNvSpPr txBox="1">
            <a:spLocks noChangeArrowheads="1"/>
          </p:cNvSpPr>
          <p:nvPr/>
        </p:nvSpPr>
        <p:spPr bwMode="auto">
          <a:xfrm>
            <a:off x="4148138" y="1727200"/>
            <a:ext cx="11096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monitor</a:t>
            </a:r>
          </a:p>
        </p:txBody>
      </p:sp>
      <p:sp>
        <p:nvSpPr>
          <p:cNvPr id="15373" name="TextBox 40"/>
          <p:cNvSpPr txBox="1">
            <a:spLocks noChangeArrowheads="1"/>
          </p:cNvSpPr>
          <p:nvPr/>
        </p:nvSpPr>
        <p:spPr bwMode="auto">
          <a:xfrm>
            <a:off x="3860800" y="2506663"/>
            <a:ext cx="11096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A.C. unit</a:t>
            </a:r>
          </a:p>
        </p:txBody>
      </p:sp>
      <p:sp>
        <p:nvSpPr>
          <p:cNvPr id="15374" name="TextBox 41"/>
          <p:cNvSpPr txBox="1">
            <a:spLocks noChangeArrowheads="1"/>
          </p:cNvSpPr>
          <p:nvPr/>
        </p:nvSpPr>
        <p:spPr bwMode="auto">
          <a:xfrm>
            <a:off x="3802063" y="3284538"/>
            <a:ext cx="1438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transmitter</a:t>
            </a:r>
          </a:p>
        </p:txBody>
      </p:sp>
      <p:sp>
        <p:nvSpPr>
          <p:cNvPr id="15375" name="TextBox 42"/>
          <p:cNvSpPr txBox="1">
            <a:spLocks noChangeArrowheads="1"/>
          </p:cNvSpPr>
          <p:nvPr/>
        </p:nvSpPr>
        <p:spPr bwMode="auto">
          <a:xfrm>
            <a:off x="7874000" y="1752600"/>
            <a:ext cx="1295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computer &amp; external hard drive</a:t>
            </a:r>
          </a:p>
        </p:txBody>
      </p:sp>
      <p:sp>
        <p:nvSpPr>
          <p:cNvPr id="15376" name="TextBox 45"/>
          <p:cNvSpPr txBox="1">
            <a:spLocks noChangeArrowheads="1"/>
          </p:cNvSpPr>
          <p:nvPr/>
        </p:nvSpPr>
        <p:spPr bwMode="auto">
          <a:xfrm>
            <a:off x="7958138" y="2921000"/>
            <a:ext cx="11096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UPS system</a:t>
            </a:r>
          </a:p>
        </p:txBody>
      </p:sp>
      <p:sp>
        <p:nvSpPr>
          <p:cNvPr id="15377" name="TextBox 47"/>
          <p:cNvSpPr txBox="1">
            <a:spLocks noChangeArrowheads="1"/>
          </p:cNvSpPr>
          <p:nvPr/>
        </p:nvSpPr>
        <p:spPr bwMode="auto">
          <a:xfrm>
            <a:off x="7916863" y="3894138"/>
            <a:ext cx="11080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receiver</a:t>
            </a:r>
          </a:p>
        </p:txBody>
      </p:sp>
      <p:cxnSp>
        <p:nvCxnSpPr>
          <p:cNvPr id="50" name="Straight Arrow Connector 49"/>
          <p:cNvCxnSpPr>
            <a:cxnSpLocks noChangeShapeType="1"/>
          </p:cNvCxnSpPr>
          <p:nvPr/>
        </p:nvCxnSpPr>
        <p:spPr bwMode="auto">
          <a:xfrm flipH="1">
            <a:off x="6654800" y="4826000"/>
            <a:ext cx="1236663" cy="1698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15379" name="TextBox 51"/>
          <p:cNvSpPr txBox="1">
            <a:spLocks noChangeArrowheads="1"/>
          </p:cNvSpPr>
          <p:nvPr/>
        </p:nvSpPr>
        <p:spPr bwMode="auto">
          <a:xfrm>
            <a:off x="7715303" y="4572000"/>
            <a:ext cx="1428697"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dirty="0" smtClean="0">
                <a:solidFill>
                  <a:prstClr val="black"/>
                </a:solidFill>
              </a:rPr>
              <a:t>Two lines of </a:t>
            </a:r>
            <a:r>
              <a:rPr lang="en-US" sz="1400" dirty="0" smtClean="0">
                <a:solidFill>
                  <a:prstClr val="black"/>
                </a:solidFill>
              </a:rPr>
              <a:t>Communication</a:t>
            </a:r>
            <a:endParaRPr lang="en-US" sz="1400" dirty="0">
              <a:solidFill>
                <a:prstClr val="black"/>
              </a:solidFill>
            </a:endParaRPr>
          </a:p>
        </p:txBody>
      </p:sp>
      <p:pic>
        <p:nvPicPr>
          <p:cNvPr id="1538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8738" y="4086225"/>
            <a:ext cx="1879600" cy="14097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5381" name="TextBox 41"/>
          <p:cNvSpPr txBox="1">
            <a:spLocks noChangeArrowheads="1"/>
          </p:cNvSpPr>
          <p:nvPr/>
        </p:nvSpPr>
        <p:spPr bwMode="auto">
          <a:xfrm>
            <a:off x="3646488" y="5540375"/>
            <a:ext cx="22383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Lightning Protection</a:t>
            </a:r>
          </a:p>
        </p:txBody>
      </p:sp>
      <p:grpSp>
        <p:nvGrpSpPr>
          <p:cNvPr id="24" name="Group 23"/>
          <p:cNvGrpSpPr/>
          <p:nvPr/>
        </p:nvGrpSpPr>
        <p:grpSpPr>
          <a:xfrm>
            <a:off x="-11615" y="6234591"/>
            <a:ext cx="9155615" cy="628440"/>
            <a:chOff x="-11615" y="6234591"/>
            <a:chExt cx="9155615" cy="628440"/>
          </a:xfrm>
        </p:grpSpPr>
        <p:sp>
          <p:nvSpPr>
            <p:cNvPr id="25" name="Rectangle 2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8" name="Picture 2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3319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934.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76800" y="910278"/>
            <a:ext cx="2006864" cy="2675818"/>
          </a:xfrm>
          <a:prstGeom prst="rect">
            <a:avLst/>
          </a:prstGeom>
          <a:ln>
            <a:solidFill>
              <a:srgbClr val="000000"/>
            </a:solidFill>
          </a:ln>
        </p:spPr>
      </p:pic>
      <p:pic>
        <p:nvPicPr>
          <p:cNvPr id="6" name="Picture 5" descr="IMG_6124.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84778" y="910278"/>
            <a:ext cx="1970986" cy="2645722"/>
          </a:xfrm>
          <a:prstGeom prst="rect">
            <a:avLst/>
          </a:prstGeom>
          <a:ln>
            <a:solidFill>
              <a:srgbClr val="000000"/>
            </a:solidFill>
          </a:ln>
        </p:spPr>
      </p:pic>
      <p:sp>
        <p:nvSpPr>
          <p:cNvPr id="7" name="TextBox 6"/>
          <p:cNvSpPr txBox="1"/>
          <p:nvPr/>
        </p:nvSpPr>
        <p:spPr>
          <a:xfrm>
            <a:off x="5465526" y="3550641"/>
            <a:ext cx="919881" cy="369332"/>
          </a:xfrm>
          <a:prstGeom prst="rect">
            <a:avLst/>
          </a:prstGeom>
          <a:noFill/>
        </p:spPr>
        <p:txBody>
          <a:bodyPr wrap="none" rtlCol="0">
            <a:spAutoFit/>
          </a:bodyPr>
          <a:lstStyle/>
          <a:p>
            <a:r>
              <a:rPr lang="en-US" dirty="0" smtClean="0">
                <a:solidFill>
                  <a:prstClr val="black"/>
                </a:solidFill>
              </a:rPr>
              <a:t>BEFORE</a:t>
            </a:r>
            <a:endParaRPr lang="en-US" dirty="0">
              <a:solidFill>
                <a:prstClr val="black"/>
              </a:solidFill>
            </a:endParaRPr>
          </a:p>
        </p:txBody>
      </p:sp>
      <p:sp>
        <p:nvSpPr>
          <p:cNvPr id="8" name="TextBox 7"/>
          <p:cNvSpPr txBox="1"/>
          <p:nvPr/>
        </p:nvSpPr>
        <p:spPr>
          <a:xfrm>
            <a:off x="7728095" y="3550641"/>
            <a:ext cx="774822" cy="369332"/>
          </a:xfrm>
          <a:prstGeom prst="rect">
            <a:avLst/>
          </a:prstGeom>
          <a:noFill/>
        </p:spPr>
        <p:txBody>
          <a:bodyPr wrap="none" rtlCol="0">
            <a:spAutoFit/>
          </a:bodyPr>
          <a:lstStyle/>
          <a:p>
            <a:r>
              <a:rPr lang="en-US" dirty="0" smtClean="0">
                <a:solidFill>
                  <a:prstClr val="black"/>
                </a:solidFill>
              </a:rPr>
              <a:t>AFTER</a:t>
            </a:r>
            <a:endParaRPr lang="en-US" dirty="0">
              <a:solidFill>
                <a:prstClr val="black"/>
              </a:solidFill>
            </a:endParaRPr>
          </a:p>
        </p:txBody>
      </p:sp>
      <p:sp>
        <p:nvSpPr>
          <p:cNvPr id="9" name="TextBox 8"/>
          <p:cNvSpPr txBox="1"/>
          <p:nvPr/>
        </p:nvSpPr>
        <p:spPr>
          <a:xfrm>
            <a:off x="141817" y="933851"/>
            <a:ext cx="4409863" cy="3785652"/>
          </a:xfrm>
          <a:prstGeom prst="rect">
            <a:avLst/>
          </a:prstGeom>
          <a:noFill/>
        </p:spPr>
        <p:txBody>
          <a:bodyPr wrap="square">
            <a:spAutoFit/>
          </a:bodyPr>
          <a:lstStyle/>
          <a:p>
            <a:pPr marL="285750" indent="-285750">
              <a:buFont typeface="Arial"/>
              <a:buChar char="•"/>
              <a:defRPr/>
            </a:pPr>
            <a:r>
              <a:rPr lang="en-US" sz="2000" dirty="0" smtClean="0">
                <a:solidFill>
                  <a:prstClr val="black"/>
                </a:solidFill>
                <a:ea typeface="ＭＳ Ｐゴシック" charset="0"/>
                <a:cs typeface="Geneva" charset="0"/>
              </a:rPr>
              <a:t>Raised Platforms</a:t>
            </a:r>
          </a:p>
          <a:p>
            <a:pPr marL="285750" indent="-285750">
              <a:buFont typeface="Arial"/>
              <a:buChar char="•"/>
              <a:defRPr/>
            </a:pPr>
            <a:r>
              <a:rPr lang="en-US" sz="2000" dirty="0">
                <a:solidFill>
                  <a:prstClr val="black"/>
                </a:solidFill>
              </a:rPr>
              <a:t>Shed Lightning Protection</a:t>
            </a:r>
          </a:p>
          <a:p>
            <a:pPr marL="285750" indent="-285750">
              <a:buFont typeface="Arial"/>
              <a:buChar char="•"/>
              <a:defRPr/>
            </a:pPr>
            <a:r>
              <a:rPr lang="en-US" sz="2000" dirty="0">
                <a:solidFill>
                  <a:prstClr val="black"/>
                </a:solidFill>
              </a:rPr>
              <a:t>Uninterruptible Power Supplies</a:t>
            </a:r>
          </a:p>
          <a:p>
            <a:pPr marL="285750" indent="-285750">
              <a:buFont typeface="Arial"/>
              <a:buChar char="•"/>
              <a:defRPr/>
            </a:pPr>
            <a:r>
              <a:rPr lang="en-US" sz="2000" dirty="0">
                <a:solidFill>
                  <a:prstClr val="black"/>
                </a:solidFill>
              </a:rPr>
              <a:t>Antenna Bases 6’ Deep</a:t>
            </a:r>
          </a:p>
          <a:p>
            <a:pPr marL="285750" indent="-285750">
              <a:buFont typeface="Arial"/>
              <a:buChar char="•"/>
              <a:defRPr/>
            </a:pPr>
            <a:r>
              <a:rPr lang="en-US" sz="2000" dirty="0">
                <a:solidFill>
                  <a:prstClr val="black"/>
                </a:solidFill>
              </a:rPr>
              <a:t>Radar Lightning Protection</a:t>
            </a: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a:defRPr/>
            </a:pPr>
            <a:endParaRPr lang="en-US" sz="2000" dirty="0">
              <a:solidFill>
                <a:prstClr val="black"/>
              </a:solidFill>
              <a:ea typeface="ＭＳ Ｐゴシック" charset="0"/>
              <a:cs typeface="Geneva" charset="0"/>
            </a:endParaRPr>
          </a:p>
          <a:p>
            <a:pPr>
              <a:defRPr/>
            </a:pPr>
            <a:endParaRPr lang="en-US" sz="2000" dirty="0">
              <a:solidFill>
                <a:prstClr val="black"/>
              </a:solidFill>
              <a:ea typeface="ＭＳ Ｐゴシック" charset="0"/>
              <a:cs typeface="Geneva" charset="0"/>
            </a:endParaRPr>
          </a:p>
        </p:txBody>
      </p:sp>
      <p:pic>
        <p:nvPicPr>
          <p:cNvPr id="10" name="Picture 9" descr="IMG_7368.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4767" y="2691324"/>
            <a:ext cx="2864264" cy="1378386"/>
          </a:xfrm>
          <a:prstGeom prst="rect">
            <a:avLst/>
          </a:prstGeom>
          <a:ln>
            <a:solidFill>
              <a:srgbClr val="000000"/>
            </a:solidFill>
          </a:ln>
        </p:spPr>
      </p:pic>
      <p:pic>
        <p:nvPicPr>
          <p:cNvPr id="11" name="Picture 10" descr="DSCN4896.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12382" y="4174685"/>
            <a:ext cx="2595628" cy="1946721"/>
          </a:xfrm>
          <a:prstGeom prst="rect">
            <a:avLst/>
          </a:prstGeom>
          <a:ln>
            <a:solidFill>
              <a:srgbClr val="000000"/>
            </a:solidFill>
          </a:ln>
        </p:spPr>
      </p:pic>
      <p:pic>
        <p:nvPicPr>
          <p:cNvPr id="12" name="Picture 11" descr="IMG_7359.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1817" y="4196154"/>
            <a:ext cx="2567002" cy="1925252"/>
          </a:xfrm>
          <a:prstGeom prst="rect">
            <a:avLst/>
          </a:prstGeom>
          <a:ln>
            <a:solidFill>
              <a:srgbClr val="000000"/>
            </a:solidFill>
          </a:ln>
        </p:spPr>
      </p:pic>
      <p:pic>
        <p:nvPicPr>
          <p:cNvPr id="13" name="Picture 12" descr="IMG_4905.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23071" y="4131741"/>
            <a:ext cx="2652886" cy="1989665"/>
          </a:xfrm>
          <a:prstGeom prst="rect">
            <a:avLst/>
          </a:prstGeom>
          <a:ln>
            <a:solidFill>
              <a:srgbClr val="000000"/>
            </a:solidFill>
          </a:ln>
        </p:spPr>
      </p:pic>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9"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8" name="Picture 1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19" name="Title 1"/>
          <p:cNvSpPr>
            <a:spLocks noGrp="1"/>
          </p:cNvSpPr>
          <p:nvPr>
            <p:ph type="title"/>
          </p:nvPr>
        </p:nvSpPr>
        <p:spPr>
          <a:xfrm>
            <a:off x="-11615" y="-180485"/>
            <a:ext cx="9144000" cy="1143000"/>
          </a:xfrm>
        </p:spPr>
        <p:txBody>
          <a:bodyPr>
            <a:normAutofit/>
          </a:bodyPr>
          <a:lstStyle/>
          <a:p>
            <a:r>
              <a:rPr lang="en-US" dirty="0" smtClean="0">
                <a:latin typeface="Calibri" charset="0"/>
                <a:ea typeface="ＭＳ Ｐゴシック" charset="0"/>
                <a:cs typeface="ＭＳ Ｐゴシック" charset="0"/>
              </a:rPr>
              <a:t>Resilient CODAR Shore Site: Phase 2 </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92794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430042" y="2712958"/>
            <a:ext cx="1664403" cy="646331"/>
          </a:xfrm>
          <a:prstGeom prst="rect">
            <a:avLst/>
          </a:prstGeom>
          <a:solidFill>
            <a:schemeClr val="bg1"/>
          </a:solidFill>
        </p:spPr>
        <p:txBody>
          <a:bodyPr wrap="square" rtlCol="0">
            <a:spAutoFit/>
          </a:bodyPr>
          <a:lstStyle/>
          <a:p>
            <a:pPr algn="r" defTabSz="457200"/>
            <a:r>
              <a:rPr lang="en-US" dirty="0">
                <a:solidFill>
                  <a:prstClr val="black"/>
                </a:solidFill>
              </a:rPr>
              <a:t>Bottom temperature</a:t>
            </a:r>
          </a:p>
        </p:txBody>
      </p:sp>
      <p:pic>
        <p:nvPicPr>
          <p:cNvPr id="7" name="Picture 3" descr="kk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89871" y="183467"/>
            <a:ext cx="1635556" cy="305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0" name="Content Placeholder 2"/>
          <p:cNvSpPr>
            <a:spLocks noGrp="1"/>
          </p:cNvSpPr>
          <p:nvPr>
            <p:ph sz="half" idx="1"/>
          </p:nvPr>
        </p:nvSpPr>
        <p:spPr>
          <a:xfrm>
            <a:off x="113894" y="3622882"/>
            <a:ext cx="6256097" cy="2926327"/>
          </a:xfrm>
        </p:spPr>
        <p:txBody>
          <a:bodyPr>
            <a:normAutofit/>
          </a:bodyPr>
          <a:lstStyle/>
          <a:p>
            <a:pPr eaLnBrk="1" hangingPunct="1">
              <a:buNone/>
            </a:pPr>
            <a:r>
              <a:rPr lang="en-US" sz="1600" i="1" dirty="0" smtClean="0">
                <a:latin typeface="Calibri" charset="0"/>
                <a:ea typeface="ＭＳ Ｐゴシック" charset="0"/>
                <a:cs typeface="Arial" charset="0"/>
              </a:rPr>
              <a:t>Data used</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 real-time SOURCE]</a:t>
            </a:r>
            <a:br>
              <a:rPr lang="en-US" sz="1600" i="1" dirty="0" smtClean="0">
                <a:latin typeface="Calibri" charset="0"/>
                <a:ea typeface="ＭＳ Ｐゴシック" charset="0"/>
                <a:cs typeface="Arial" charset="0"/>
              </a:rPr>
            </a:br>
            <a:r>
              <a:rPr lang="en-US" sz="1600" i="1" dirty="0" smtClean="0">
                <a:latin typeface="Calibri" charset="0"/>
                <a:ea typeface="ＭＳ Ｐゴシック" charset="0"/>
                <a:cs typeface="Arial" charset="0"/>
              </a:rPr>
              <a:t>                                                                                </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a:t>
            </a:r>
            <a:r>
              <a:rPr lang="en-US" sz="1050" i="1" dirty="0" smtClean="0">
                <a:solidFill>
                  <a:prstClr val="black"/>
                </a:solidFill>
                <a:latin typeface="Calibri" charset="0"/>
                <a:ea typeface="ＭＳ Ｐゴシック" charset="0"/>
                <a:cs typeface="Arial" charset="0"/>
              </a:rPr>
              <a:t>*</a:t>
            </a:r>
            <a:r>
              <a:rPr lang="en-US" sz="1050" i="1" dirty="0">
                <a:solidFill>
                  <a:prstClr val="black"/>
                </a:solidFill>
                <a:latin typeface="Calibri" charset="0"/>
                <a:ea typeface="ＭＳ Ｐゴシック" charset="0"/>
                <a:cs typeface="Arial" charset="0"/>
              </a:rPr>
              <a:t>THREDDS Data </a:t>
            </a:r>
            <a:r>
              <a:rPr lang="en-US" sz="1050" i="1" dirty="0" smtClean="0">
                <a:solidFill>
                  <a:prstClr val="black"/>
                </a:solidFill>
                <a:latin typeface="Calibri" charset="0"/>
                <a:ea typeface="ＭＳ Ｐゴシック" charset="0"/>
                <a:cs typeface="Arial" charset="0"/>
              </a:rPr>
              <a:t>Server</a:t>
            </a:r>
            <a:endParaRPr lang="en-US" sz="1600"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72-hour forecast </a:t>
            </a:r>
            <a:r>
              <a:rPr lang="en-US" sz="1600" dirty="0" smtClean="0">
                <a:latin typeface="Calibri" charset="0"/>
                <a:ea typeface="ＭＳ Ｐゴシック" charset="0"/>
                <a:cs typeface="Arial" charset="0"/>
              </a:rPr>
              <a:t>NAM 0Z </a:t>
            </a:r>
            <a:r>
              <a:rPr lang="en-US" sz="1600" dirty="0">
                <a:latin typeface="Calibri" charset="0"/>
                <a:ea typeface="ＭＳ Ｐゴシック" charset="0"/>
                <a:cs typeface="Arial" charset="0"/>
              </a:rPr>
              <a:t>cycle at 2</a:t>
            </a:r>
            <a:r>
              <a:rPr lang="en-US" sz="1600" dirty="0" smtClean="0">
                <a:latin typeface="Calibri" charset="0"/>
                <a:ea typeface="ＭＳ Ｐゴシック" charset="0"/>
                <a:cs typeface="Arial" charset="0"/>
              </a:rPr>
              <a:t> am EST       </a:t>
            </a:r>
            <a:r>
              <a:rPr lang="en-US" sz="1600" i="1" dirty="0" smtClean="0">
                <a:latin typeface="Calibri" charset="0"/>
                <a:ea typeface="ＭＳ Ｐゴシック" charset="0"/>
                <a:cs typeface="Arial" charset="0"/>
              </a:rPr>
              <a:t>[NCEP NOMADS]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a:t>
            </a:r>
            <a:r>
              <a:rPr lang="en-US" sz="1600" b="1" dirty="0" smtClean="0">
                <a:latin typeface="Calibri" charset="0"/>
                <a:ea typeface="ＭＳ Ｐゴシック" charset="0"/>
                <a:cs typeface="Arial" charset="0"/>
              </a:rPr>
              <a:t>regional CODAR hourly</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glider T,S  </a:t>
            </a:r>
            <a:r>
              <a:rPr lang="en-US" sz="1600" b="1" dirty="0" smtClean="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USGS daily average flow available 11:00 </a:t>
            </a:r>
            <a:r>
              <a:rPr lang="en-US" sz="1600" dirty="0" smtClean="0">
                <a:latin typeface="Calibri" charset="0"/>
                <a:ea typeface="ＭＳ Ｐゴシック" charset="0"/>
                <a:cs typeface="Arial" charset="0"/>
              </a:rPr>
              <a:t>EST   </a:t>
            </a:r>
            <a:r>
              <a:rPr lang="en-US" sz="1600" i="1" dirty="0" smtClean="0">
                <a:latin typeface="Calibri" charset="0"/>
                <a:ea typeface="ＭＳ Ｐゴシック" charset="0"/>
                <a:cs typeface="Arial" charset="0"/>
              </a:rPr>
              <a:t>[USGS </a:t>
            </a:r>
            <a:r>
              <a:rPr lang="en-US" sz="1600" i="1" dirty="0" err="1" smtClean="0">
                <a:latin typeface="Calibri" charset="0"/>
                <a:ea typeface="ＭＳ Ｐゴシック" charset="0"/>
                <a:cs typeface="Arial" charset="0"/>
              </a:rPr>
              <a:t>waterdata</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AVHRR IR passes 6-8 per day</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[MARACOOS TDS]</a:t>
            </a:r>
          </a:p>
          <a:p>
            <a:pPr eaLnBrk="1" hangingPunct="1">
              <a:spcBef>
                <a:spcPts val="0"/>
              </a:spcBef>
              <a:spcAft>
                <a:spcPts val="0"/>
              </a:spcAft>
            </a:pPr>
            <a:r>
              <a:rPr lang="en-US" sz="1600" dirty="0" smtClean="0">
                <a:latin typeface="Calibri" charset="0"/>
                <a:ea typeface="ＭＳ Ｐゴシック" charset="0"/>
                <a:cs typeface="Arial" charset="0"/>
              </a:rPr>
              <a:t>REMSS MW-IR blended SST daily average         </a:t>
            </a:r>
            <a:r>
              <a:rPr lang="en-US" sz="1600" i="1" dirty="0" smtClean="0">
                <a:latin typeface="Calibri" charset="0"/>
                <a:ea typeface="ＭＳ Ｐゴシック" charset="0"/>
                <a:cs typeface="Arial" charset="0"/>
              </a:rPr>
              <a:t>[NASA PO-DAAC]</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HYCOM </a:t>
            </a:r>
            <a:r>
              <a:rPr lang="en-US" sz="1600" dirty="0">
                <a:latin typeface="Calibri" charset="0"/>
                <a:ea typeface="ＭＳ Ｐゴシック" charset="0"/>
                <a:cs typeface="Arial" charset="0"/>
              </a:rPr>
              <a:t>NCODA 7-day forecast updated </a:t>
            </a:r>
            <a:r>
              <a:rPr lang="en-US" sz="1600" dirty="0" smtClean="0">
                <a:latin typeface="Calibri" charset="0"/>
                <a:ea typeface="ＭＳ Ｐゴシック" charset="0"/>
                <a:cs typeface="Arial" charset="0"/>
              </a:rPr>
              <a:t>daily                       </a:t>
            </a:r>
            <a:r>
              <a:rPr lang="en-US" sz="1600" i="1" dirty="0" smtClean="0">
                <a:latin typeface="Calibri" charset="0"/>
                <a:ea typeface="ＭＳ Ｐゴシック" charset="0"/>
                <a:cs typeface="Arial" charset="0"/>
              </a:rPr>
              <a:t>[NRL]</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Jason-2, </a:t>
            </a:r>
            <a:r>
              <a:rPr lang="en-US" sz="1600" dirty="0" err="1" smtClean="0">
                <a:latin typeface="Calibri" charset="0"/>
                <a:ea typeface="ＭＳ Ｐゴシック" charset="0"/>
                <a:cs typeface="Arial" charset="0"/>
              </a:rPr>
              <a:t>CryoSat</a:t>
            </a:r>
            <a:r>
              <a:rPr lang="en-US" sz="1600" dirty="0" smtClean="0">
                <a:latin typeface="Calibri" charset="0"/>
                <a:ea typeface="ＭＳ Ｐゴシック" charset="0"/>
                <a:cs typeface="Arial" charset="0"/>
              </a:rPr>
              <a:t>, </a:t>
            </a:r>
            <a:r>
              <a:rPr lang="en-US" sz="1600" dirty="0" err="1" smtClean="0">
                <a:latin typeface="Calibri" charset="0"/>
                <a:ea typeface="ＭＳ Ｐゴシック" charset="0"/>
                <a:cs typeface="Arial" charset="0"/>
              </a:rPr>
              <a:t>AltiKa</a:t>
            </a:r>
            <a:r>
              <a:rPr lang="en-US" sz="1600" dirty="0" smtClean="0">
                <a:latin typeface="Calibri" charset="0"/>
                <a:ea typeface="ＭＳ Ｐゴシック" charset="0"/>
                <a:cs typeface="Arial" charset="0"/>
              </a:rPr>
              <a:t> </a:t>
            </a:r>
            <a:r>
              <a:rPr lang="en-US" sz="1600" dirty="0">
                <a:latin typeface="Calibri" charset="0"/>
                <a:ea typeface="ＭＳ Ｐゴシック" charset="0"/>
                <a:cs typeface="Arial" charset="0"/>
              </a:rPr>
              <a:t>along-track </a:t>
            </a:r>
            <a:r>
              <a:rPr lang="en-US" sz="1600" dirty="0" smtClean="0">
                <a:latin typeface="Calibri" charset="0"/>
                <a:ea typeface="ＭＳ Ｐゴシック" charset="0"/>
                <a:cs typeface="Arial" charset="0"/>
              </a:rPr>
              <a:t>altimeter OGDR    </a:t>
            </a:r>
            <a:r>
              <a:rPr lang="en-US" sz="1600" i="1" dirty="0" smtClean="0">
                <a:latin typeface="Calibri" charset="0"/>
                <a:ea typeface="ＭＳ Ｐゴシック" charset="0"/>
                <a:cs typeface="Arial" charset="0"/>
              </a:rPr>
              <a:t>[</a:t>
            </a:r>
            <a:r>
              <a:rPr lang="en-US" sz="1600" i="1" dirty="0" err="1" smtClean="0">
                <a:latin typeface="Calibri" charset="0"/>
                <a:ea typeface="ＭＳ Ｐゴシック" charset="0"/>
                <a:cs typeface="Arial" charset="0"/>
              </a:rPr>
              <a:t>RADS.nl</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SOOP </a:t>
            </a:r>
            <a:r>
              <a:rPr lang="en-US" sz="1600" dirty="0">
                <a:latin typeface="Calibri" charset="0"/>
                <a:ea typeface="ＭＳ Ｐゴシック" charset="0"/>
                <a:cs typeface="Arial" charset="0"/>
              </a:rPr>
              <a:t>XBT/CTD, Argo floats</a:t>
            </a:r>
            <a:r>
              <a:rPr lang="en-US" sz="1600" dirty="0" smtClean="0">
                <a:latin typeface="Calibri" charset="0"/>
                <a:ea typeface="ＭＳ Ｐゴシック" charset="0"/>
                <a:cs typeface="Arial" charset="0"/>
              </a:rPr>
              <a:t>, on GTS         </a:t>
            </a:r>
            <a:r>
              <a:rPr lang="en-US" sz="1600" i="1" dirty="0" smtClean="0">
                <a:latin typeface="Calibri" charset="0"/>
                <a:ea typeface="ＭＳ Ｐゴシック" charset="0"/>
                <a:cs typeface="Arial" charset="0"/>
              </a:rPr>
              <a:t>[NOAA OSMC ERDDAP]</a:t>
            </a:r>
            <a:r>
              <a:rPr lang="en-US" sz="2000" i="1" dirty="0" smtClean="0">
                <a:latin typeface="Calibri" charset="0"/>
                <a:ea typeface="ＭＳ Ｐゴシック" charset="0"/>
                <a:cs typeface="Arial" charset="0"/>
              </a:rPr>
              <a:t/>
            </a:r>
            <a:br>
              <a:rPr lang="en-US" sz="2000" i="1" dirty="0" smtClean="0">
                <a:latin typeface="Calibri" charset="0"/>
                <a:ea typeface="ＭＳ Ｐゴシック" charset="0"/>
                <a:cs typeface="Arial" charset="0"/>
              </a:rPr>
            </a:br>
            <a:endParaRPr lang="en-US" sz="2000" i="1" dirty="0">
              <a:latin typeface="Calibri" charset="0"/>
              <a:ea typeface="ＭＳ Ｐゴシック" charset="0"/>
              <a:cs typeface="Arial" charset="0"/>
            </a:endParaRPr>
          </a:p>
        </p:txBody>
      </p:sp>
      <p:sp>
        <p:nvSpPr>
          <p:cNvPr id="5" name="Slide Number Placeholder 3"/>
          <p:cNvSpPr>
            <a:spLocks noGrp="1"/>
          </p:cNvSpPr>
          <p:nvPr>
            <p:ph type="sldNum" sz="quarter" idx="12"/>
          </p:nvPr>
        </p:nvSpPr>
        <p:spPr>
          <a:xfrm>
            <a:off x="8446324" y="5978237"/>
            <a:ext cx="685800" cy="381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989DD56-F4A9-0446-85C1-7E31F7689E86}" type="slidenum">
              <a:rPr lang="en-US" sz="1400">
                <a:solidFill>
                  <a:srgbClr val="000000"/>
                </a:solidFill>
                <a:latin typeface="Calibri" charset="0"/>
                <a:cs typeface="Calibri" charset="0"/>
              </a:rPr>
              <a:pPr/>
              <a:t>19</a:t>
            </a:fld>
            <a:endParaRPr lang="en-US" sz="1400" dirty="0">
              <a:solidFill>
                <a:srgbClr val="000000"/>
              </a:solidFill>
              <a:latin typeface="Calibri" charset="0"/>
              <a:cs typeface="Calibri" charset="0"/>
            </a:endParaRPr>
          </a:p>
        </p:txBody>
      </p:sp>
      <p:sp>
        <p:nvSpPr>
          <p:cNvPr id="6" name="Rectangle 3"/>
          <p:cNvSpPr txBox="1">
            <a:spLocks noChangeArrowheads="1"/>
          </p:cNvSpPr>
          <p:nvPr/>
        </p:nvSpPr>
        <p:spPr bwMode="auto">
          <a:xfrm>
            <a:off x="228600" y="72622"/>
            <a:ext cx="579070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0"/>
              </a:spcBef>
              <a:spcAft>
                <a:spcPts val="600"/>
              </a:spcAft>
              <a:buFont typeface="Arial" charset="0"/>
              <a:buNone/>
            </a:pPr>
            <a:r>
              <a:rPr lang="en-US" sz="2200" b="1" dirty="0" smtClean="0">
                <a:solidFill>
                  <a:prstClr val="black"/>
                </a:solidFill>
                <a:ea typeface="ＭＳ Ｐゴシック" charset="0"/>
                <a:cs typeface="ＭＳ Ｐゴシック" charset="0"/>
              </a:rPr>
              <a:t>Rutgers ROMS 4DVAR uses all available data </a:t>
            </a:r>
            <a:br>
              <a:rPr lang="en-US" sz="2200" b="1" dirty="0" smtClean="0">
                <a:solidFill>
                  <a:prstClr val="black"/>
                </a:solidFill>
                <a:ea typeface="ＭＳ Ｐゴシック" charset="0"/>
                <a:cs typeface="ＭＳ Ｐゴシック" charset="0"/>
              </a:rPr>
            </a:br>
            <a:r>
              <a:rPr lang="en-US" sz="2200" b="1" dirty="0" smtClean="0">
                <a:solidFill>
                  <a:prstClr val="black"/>
                </a:solidFill>
                <a:ea typeface="ＭＳ Ｐゴシック" charset="0"/>
                <a:cs typeface="ＭＳ Ｐゴシック" charset="0"/>
              </a:rPr>
              <a:t>from a modern coastal ocean observing system </a:t>
            </a:r>
          </a:p>
          <a:p>
            <a:pPr marL="295275" lvl="1" indent="-239713" eaLnBrk="1" hangingPunct="1">
              <a:spcBef>
                <a:spcPct val="0"/>
              </a:spcBef>
              <a:spcAft>
                <a:spcPts val="600"/>
              </a:spcAft>
            </a:pPr>
            <a:r>
              <a:rPr lang="en-US" sz="2000" dirty="0" smtClean="0">
                <a:solidFill>
                  <a:prstClr val="black"/>
                </a:solidFill>
                <a:ea typeface="ＭＳ Ｐゴシック" charset="0"/>
              </a:rPr>
              <a:t>more and diverse data is better (T, S, </a:t>
            </a:r>
            <a:r>
              <a:rPr lang="en-US" sz="2000" b="1" dirty="0" smtClean="0">
                <a:solidFill>
                  <a:prstClr val="black"/>
                </a:solidFill>
                <a:ea typeface="ＭＳ Ｐゴシック" charset="0"/>
              </a:rPr>
              <a:t>u</a:t>
            </a:r>
            <a:r>
              <a:rPr lang="en-US" sz="2000" dirty="0" smtClean="0">
                <a:solidFill>
                  <a:prstClr val="black"/>
                </a:solidFill>
                <a:ea typeface="ＭＳ Ｐゴシック" charset="0"/>
              </a:rPr>
              <a:t>, sea level)</a:t>
            </a:r>
          </a:p>
          <a:p>
            <a:pPr marL="295275" lvl="1" indent="-239713" eaLnBrk="1" hangingPunct="1">
              <a:spcBef>
                <a:spcPct val="0"/>
              </a:spcBef>
              <a:spcAft>
                <a:spcPts val="600"/>
              </a:spcAft>
            </a:pPr>
            <a:r>
              <a:rPr lang="en-US" sz="2000" dirty="0" smtClean="0">
                <a:solidFill>
                  <a:prstClr val="black"/>
                </a:solidFill>
                <a:ea typeface="ＭＳ Ｐゴシック" charset="0"/>
              </a:rPr>
              <a:t>bias correction to OBC and MDT is essential</a:t>
            </a:r>
          </a:p>
          <a:p>
            <a:pPr marL="0" indent="0" eaLnBrk="1" hangingPunct="1">
              <a:spcBef>
                <a:spcPct val="0"/>
              </a:spcBef>
              <a:spcAft>
                <a:spcPts val="600"/>
              </a:spcAft>
              <a:buFont typeface="Arial" charset="0"/>
              <a:buNone/>
            </a:pPr>
            <a:r>
              <a:rPr lang="en-US" sz="2000" dirty="0" smtClean="0">
                <a:solidFill>
                  <a:prstClr val="black"/>
                </a:solidFill>
                <a:ea typeface="ＭＳ Ｐゴシック" charset="0"/>
                <a:cs typeface="ＭＳ Ｐゴシック" charset="0"/>
              </a:rPr>
              <a:t>Useful subsurface skill for real-time applications:</a:t>
            </a:r>
          </a:p>
          <a:p>
            <a:pPr marL="295275" lvl="1" indent="-239713" eaLnBrk="1" hangingPunct="1">
              <a:spcBef>
                <a:spcPct val="0"/>
              </a:spcBef>
              <a:spcAft>
                <a:spcPts val="600"/>
              </a:spcAft>
            </a:pPr>
            <a:r>
              <a:rPr lang="en-US" sz="2000" dirty="0" smtClean="0">
                <a:solidFill>
                  <a:prstClr val="black"/>
                </a:solidFill>
                <a:ea typeface="ＭＳ Ｐゴシック" charset="0"/>
              </a:rPr>
              <a:t>4 days for temperature and salinity; </a:t>
            </a:r>
          </a:p>
          <a:p>
            <a:pPr marL="295275" lvl="1" indent="-239713" eaLnBrk="1" hangingPunct="1">
              <a:spcBef>
                <a:spcPct val="0"/>
              </a:spcBef>
              <a:spcAft>
                <a:spcPts val="600"/>
              </a:spcAft>
            </a:pPr>
            <a:r>
              <a:rPr lang="en-US" sz="2000" dirty="0" smtClean="0">
                <a:solidFill>
                  <a:prstClr val="black"/>
                </a:solidFill>
                <a:ea typeface="ＭＳ Ｐゴシック" charset="0"/>
              </a:rPr>
              <a:t>1-2 days for velocity</a:t>
            </a:r>
          </a:p>
          <a:p>
            <a:pPr marL="0" indent="0" eaLnBrk="1" hangingPunct="1">
              <a:spcBef>
                <a:spcPct val="0"/>
              </a:spcBef>
              <a:spcAft>
                <a:spcPts val="600"/>
              </a:spcAft>
              <a:buFont typeface="Arial" charset="0"/>
              <a:buNone/>
            </a:pPr>
            <a:r>
              <a:rPr lang="en-US" sz="2000" b="1" u="sng" dirty="0" smtClean="0">
                <a:solidFill>
                  <a:prstClr val="black"/>
                </a:solidFill>
                <a:ea typeface="ＭＳ Ｐゴシック" charset="0"/>
                <a:cs typeface="ＭＳ Ｐゴシック" charset="0"/>
              </a:rPr>
              <a:t>Future directions</a:t>
            </a:r>
            <a:r>
              <a:rPr lang="en-US" sz="2000" b="1" dirty="0" smtClean="0">
                <a:solidFill>
                  <a:prstClr val="black"/>
                </a:solidFill>
                <a:ea typeface="ＭＳ Ｐゴシック" charset="0"/>
                <a:cs typeface="ＭＳ Ｐゴシック" charset="0"/>
              </a:rPr>
              <a:t>: variational methods for </a:t>
            </a:r>
            <a:br>
              <a:rPr lang="en-US" sz="2000" b="1" dirty="0" smtClean="0">
                <a:solidFill>
                  <a:prstClr val="black"/>
                </a:solidFill>
                <a:ea typeface="ＭＳ Ｐゴシック" charset="0"/>
                <a:cs typeface="ＭＳ Ｐゴシック" charset="0"/>
              </a:rPr>
            </a:br>
            <a:r>
              <a:rPr lang="en-US" sz="2000" b="1" dirty="0" smtClean="0">
                <a:solidFill>
                  <a:prstClr val="black"/>
                </a:solidFill>
                <a:ea typeface="ＭＳ Ｐゴシック" charset="0"/>
                <a:cs typeface="ＭＳ Ｐゴシック" charset="0"/>
              </a:rPr>
              <a:t>observing system design; coupling; ecosystems</a:t>
            </a:r>
            <a:r>
              <a:rPr lang="en-US" sz="2000" b="1" dirty="0" smtClean="0">
                <a:solidFill>
                  <a:srgbClr val="000000"/>
                </a:solidFill>
                <a:ea typeface="ＭＳ Ｐゴシック" charset="0"/>
              </a:rPr>
              <a:t> </a:t>
            </a:r>
          </a:p>
          <a:p>
            <a:pPr marL="273050" indent="-273050" eaLnBrk="1" hangingPunct="1">
              <a:spcAft>
                <a:spcPts val="600"/>
              </a:spcAft>
              <a:buFontTx/>
              <a:buNone/>
            </a:pPr>
            <a:r>
              <a:rPr lang="en-US" sz="2000" dirty="0" smtClean="0">
                <a:solidFill>
                  <a:prstClr val="black"/>
                </a:solidFill>
                <a:ea typeface="ＭＳ Ｐゴシック" charset="0"/>
                <a:cs typeface="ＭＳ Ｐゴシック" charset="0"/>
              </a:rPr>
              <a:t>   </a:t>
            </a:r>
            <a:endParaRPr lang="en-US" sz="2000" dirty="0">
              <a:solidFill>
                <a:prstClr val="black"/>
              </a:solidFill>
              <a:ea typeface="ＭＳ Ｐゴシック" charset="0"/>
              <a:cs typeface="ＭＳ Ｐゴシック" charset="0"/>
            </a:endParaRPr>
          </a:p>
        </p:txBody>
      </p:sp>
      <p:sp>
        <p:nvSpPr>
          <p:cNvPr id="8" name="Rectangle 7"/>
          <p:cNvSpPr/>
          <p:nvPr/>
        </p:nvSpPr>
        <p:spPr>
          <a:xfrm>
            <a:off x="7618894" y="1935020"/>
            <a:ext cx="2000590" cy="307777"/>
          </a:xfrm>
          <a:prstGeom prst="rect">
            <a:avLst/>
          </a:prstGeom>
        </p:spPr>
        <p:txBody>
          <a:bodyPr wrap="square">
            <a:spAutoFit/>
          </a:bodyPr>
          <a:lstStyle/>
          <a:p>
            <a:pPr defTabSz="457200">
              <a:defRPr/>
            </a:pPr>
            <a:r>
              <a:rPr lang="en-US" sz="1400" b="1" dirty="0">
                <a:solidFill>
                  <a:srgbClr val="9900FF"/>
                </a:solidFill>
              </a:rPr>
              <a:t>4-day forecast</a:t>
            </a:r>
          </a:p>
        </p:txBody>
      </p:sp>
      <p:sp>
        <p:nvSpPr>
          <p:cNvPr id="9" name="Rectangle 8"/>
          <p:cNvSpPr/>
          <p:nvPr/>
        </p:nvSpPr>
        <p:spPr>
          <a:xfrm>
            <a:off x="7634069" y="1628048"/>
            <a:ext cx="2305231" cy="307777"/>
          </a:xfrm>
          <a:prstGeom prst="rect">
            <a:avLst/>
          </a:prstGeom>
        </p:spPr>
        <p:txBody>
          <a:bodyPr wrap="square">
            <a:spAutoFit/>
          </a:bodyPr>
          <a:lstStyle/>
          <a:p>
            <a:pPr defTabSz="457200">
              <a:defRPr/>
            </a:pPr>
            <a:r>
              <a:rPr lang="en-US" sz="1400" b="1" dirty="0">
                <a:solidFill>
                  <a:srgbClr val="00CCCC"/>
                </a:solidFill>
              </a:rPr>
              <a:t>2-day forecast</a:t>
            </a:r>
          </a:p>
        </p:txBody>
      </p:sp>
      <p:sp>
        <p:nvSpPr>
          <p:cNvPr id="10" name="Rectangle 9"/>
          <p:cNvSpPr/>
          <p:nvPr/>
        </p:nvSpPr>
        <p:spPr>
          <a:xfrm>
            <a:off x="7615661" y="1104767"/>
            <a:ext cx="2740142" cy="523220"/>
          </a:xfrm>
          <a:prstGeom prst="rect">
            <a:avLst/>
          </a:prstGeom>
        </p:spPr>
        <p:txBody>
          <a:bodyPr wrap="square">
            <a:spAutoFit/>
          </a:bodyPr>
          <a:lstStyle/>
          <a:p>
            <a:pPr defTabSz="457200">
              <a:defRPr/>
            </a:pPr>
            <a:r>
              <a:rPr lang="en-US" sz="1400" b="1" dirty="0">
                <a:solidFill>
                  <a:srgbClr val="FF0000"/>
                </a:solidFill>
              </a:rPr>
              <a:t>Data assimilation</a:t>
            </a:r>
            <a:br>
              <a:rPr lang="en-US" sz="1400" b="1" dirty="0">
                <a:solidFill>
                  <a:srgbClr val="FF0000"/>
                </a:solidFill>
              </a:rPr>
            </a:br>
            <a:r>
              <a:rPr lang="en-US" sz="1400" b="1" dirty="0">
                <a:solidFill>
                  <a:srgbClr val="FF0000"/>
                </a:solidFill>
              </a:rPr>
              <a:t>analysis/</a:t>
            </a:r>
            <a:r>
              <a:rPr lang="en-US" sz="1400" b="1" dirty="0" err="1">
                <a:solidFill>
                  <a:srgbClr val="FF0000"/>
                </a:solidFill>
              </a:rPr>
              <a:t>hindcast</a:t>
            </a:r>
            <a:endParaRPr lang="en-US" sz="1400" b="1" dirty="0">
              <a:solidFill>
                <a:srgbClr val="FF0000"/>
              </a:solidFill>
            </a:endParaRPr>
          </a:p>
        </p:txBody>
      </p:sp>
      <p:sp>
        <p:nvSpPr>
          <p:cNvPr id="11" name="Rectangle 10"/>
          <p:cNvSpPr/>
          <p:nvPr/>
        </p:nvSpPr>
        <p:spPr>
          <a:xfrm>
            <a:off x="7615661" y="655167"/>
            <a:ext cx="2568662" cy="523220"/>
          </a:xfrm>
          <a:prstGeom prst="rect">
            <a:avLst/>
          </a:prstGeom>
        </p:spPr>
        <p:txBody>
          <a:bodyPr wrap="square">
            <a:spAutoFit/>
          </a:bodyPr>
          <a:lstStyle/>
          <a:p>
            <a:pPr defTabSz="457200">
              <a:defRPr/>
            </a:pPr>
            <a:r>
              <a:rPr lang="en-US" sz="1400" b="1" dirty="0">
                <a:solidFill>
                  <a:srgbClr val="008000"/>
                </a:solidFill>
              </a:rPr>
              <a:t>Forward model</a:t>
            </a:r>
            <a:br>
              <a:rPr lang="en-US" sz="1400" b="1" dirty="0">
                <a:solidFill>
                  <a:srgbClr val="008000"/>
                </a:solidFill>
              </a:rPr>
            </a:br>
            <a:r>
              <a:rPr lang="en-US" sz="1400" b="1" dirty="0">
                <a:solidFill>
                  <a:srgbClr val="008000"/>
                </a:solidFill>
              </a:rPr>
              <a:t>after bias removal</a:t>
            </a:r>
          </a:p>
        </p:txBody>
      </p:sp>
      <p:sp>
        <p:nvSpPr>
          <p:cNvPr id="12" name="Rectangle 11"/>
          <p:cNvSpPr/>
          <p:nvPr/>
        </p:nvSpPr>
        <p:spPr>
          <a:xfrm>
            <a:off x="7604446" y="347390"/>
            <a:ext cx="3410452" cy="307777"/>
          </a:xfrm>
          <a:prstGeom prst="rect">
            <a:avLst/>
          </a:prstGeom>
        </p:spPr>
        <p:txBody>
          <a:bodyPr wrap="square">
            <a:spAutoFit/>
          </a:bodyPr>
          <a:lstStyle/>
          <a:p>
            <a:pPr defTabSz="457200">
              <a:defRPr/>
            </a:pPr>
            <a:r>
              <a:rPr lang="en-US" sz="1400" b="1" dirty="0">
                <a:solidFill>
                  <a:srgbClr val="0000FF"/>
                </a:solidFill>
              </a:rPr>
              <a:t>Forward model</a:t>
            </a:r>
          </a:p>
        </p:txBody>
      </p:sp>
      <p:sp>
        <p:nvSpPr>
          <p:cNvPr id="4" name="TextBox 3"/>
          <p:cNvSpPr txBox="1"/>
          <p:nvPr/>
        </p:nvSpPr>
        <p:spPr>
          <a:xfrm rot="16200000">
            <a:off x="5600582" y="1749540"/>
            <a:ext cx="740670" cy="369332"/>
          </a:xfrm>
          <a:prstGeom prst="rect">
            <a:avLst/>
          </a:prstGeom>
          <a:noFill/>
        </p:spPr>
        <p:txBody>
          <a:bodyPr wrap="none" rtlCol="0">
            <a:spAutoFit/>
          </a:bodyPr>
          <a:lstStyle/>
          <a:p>
            <a:pPr defTabSz="457200"/>
            <a:r>
              <a:rPr lang="en-US" dirty="0">
                <a:solidFill>
                  <a:prstClr val="black"/>
                </a:solidFill>
              </a:rPr>
              <a:t>depth</a:t>
            </a:r>
          </a:p>
        </p:txBody>
      </p:sp>
      <p:sp>
        <p:nvSpPr>
          <p:cNvPr id="13" name="TextBox 12"/>
          <p:cNvSpPr txBox="1"/>
          <p:nvPr/>
        </p:nvSpPr>
        <p:spPr>
          <a:xfrm>
            <a:off x="6250880" y="-3295"/>
            <a:ext cx="1664403" cy="369332"/>
          </a:xfrm>
          <a:prstGeom prst="rect">
            <a:avLst/>
          </a:prstGeom>
          <a:solidFill>
            <a:schemeClr val="bg1"/>
          </a:solidFill>
        </p:spPr>
        <p:txBody>
          <a:bodyPr wrap="square" rtlCol="0">
            <a:spAutoFit/>
          </a:bodyPr>
          <a:lstStyle/>
          <a:p>
            <a:pPr defTabSz="457200"/>
            <a:r>
              <a:rPr lang="en-US" dirty="0">
                <a:solidFill>
                  <a:prstClr val="black"/>
                </a:solidFill>
              </a:rPr>
              <a:t>correlation</a:t>
            </a:r>
          </a:p>
        </p:txBody>
      </p:sp>
      <p:pic>
        <p:nvPicPr>
          <p:cNvPr id="15" name="Picture 14" descr="EspressoV2_MemDayForecastBottomTemp.tif"/>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5703"/>
          <a:stretch/>
        </p:blipFill>
        <p:spPr>
          <a:xfrm>
            <a:off x="5273587" y="3310981"/>
            <a:ext cx="4369241" cy="3089160"/>
          </a:xfrm>
          <a:prstGeom prst="rect">
            <a:avLst/>
          </a:prstGeom>
        </p:spPr>
      </p:pic>
      <p:grpSp>
        <p:nvGrpSpPr>
          <p:cNvPr id="18" name="Group 17"/>
          <p:cNvGrpSpPr/>
          <p:nvPr/>
        </p:nvGrpSpPr>
        <p:grpSpPr>
          <a:xfrm>
            <a:off x="-11615" y="6234591"/>
            <a:ext cx="9155615" cy="628440"/>
            <a:chOff x="-11615" y="6234591"/>
            <a:chExt cx="9155615" cy="628440"/>
          </a:xfrm>
        </p:grpSpPr>
        <p:sp>
          <p:nvSpPr>
            <p:cNvPr id="19" name="Rectangle 1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2" name="Picture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01414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1529"/>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13871"/>
            <a:ext cx="8331200" cy="6223000"/>
          </a:xfrm>
          <a:prstGeom prst="rect">
            <a:avLst/>
          </a:prstGeom>
          <a:solidFill>
            <a:srgbClr val="D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78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55" name="TextBox 41"/>
          <p:cNvSpPr txBox="1">
            <a:spLocks noChangeArrowheads="1"/>
          </p:cNvSpPr>
          <p:nvPr/>
        </p:nvSpPr>
        <p:spPr bwMode="auto">
          <a:xfrm>
            <a:off x="4930775" y="1819268"/>
            <a:ext cx="4233082"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An Integrated,  Sustained &amp; Certified  Real-time Observation and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6"/>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7"/>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8"/>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9"/>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0"/>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1"/>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2"/>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3"/>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8" name="Picture 31" descr="IOOS_logo_white.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17"/>
          <a:stretch>
            <a:fillRect/>
          </a:stretch>
        </p:blipFill>
        <p:spPr>
          <a:xfrm>
            <a:off x="7141021" y="4942798"/>
            <a:ext cx="455385" cy="455385"/>
          </a:xfrm>
          <a:prstGeom prst="ellipse">
            <a:avLst/>
          </a:prstGeom>
        </p:spPr>
      </p:pic>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endParaRPr>
          </a:p>
        </p:txBody>
      </p:sp>
      <p:cxnSp>
        <p:nvCxnSpPr>
          <p:cNvPr id="54" name="Straight Connector 53"/>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55" name="Straight Connector 54"/>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 xmlns:a14="http://schemas.microsoft.com/office/drawing/2010/main">
                <a:noFill/>
              </a14:hiddenFill>
            </a:ext>
          </a:extLst>
        </p:spPr>
      </p:cxnSp>
      <p:pic>
        <p:nvPicPr>
          <p:cNvPr id="2" name="Picture 1" descr="certStam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22" y="2418699"/>
            <a:ext cx="1024253" cy="1041522"/>
          </a:xfrm>
          <a:prstGeom prst="rect">
            <a:avLst/>
          </a:prstGeom>
          <a:solidFill>
            <a:srgbClr val="FFFFFF"/>
          </a:solidFill>
        </p:spPr>
      </p:pic>
      <p:grpSp>
        <p:nvGrpSpPr>
          <p:cNvPr id="40" name="Group 39"/>
          <p:cNvGrpSpPr/>
          <p:nvPr/>
        </p:nvGrpSpPr>
        <p:grpSpPr>
          <a:xfrm>
            <a:off x="-11615" y="6234591"/>
            <a:ext cx="9155615" cy="628440"/>
            <a:chOff x="-11615" y="6234591"/>
            <a:chExt cx="9155615" cy="628440"/>
          </a:xfrm>
        </p:grpSpPr>
        <p:sp>
          <p:nvSpPr>
            <p:cNvPr id="42" name="Rectangle 4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6" name="Picture 55"/>
            <p:cNvPicPr>
              <a:picLocks noChangeAspect="1"/>
            </p:cNvPicPr>
            <p:nvPr/>
          </p:nvPicPr>
          <p:blipFill rotWithShape="1">
            <a:blip r:embed="rId2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7" name="Picture 56"/>
            <p:cNvPicPr>
              <a:picLocks noChangeAspect="1"/>
            </p:cNvPicPr>
            <p:nvPr/>
          </p:nvPicPr>
          <p:blipFill rotWithShape="1">
            <a:blip r:embed="rId2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59" name="Picture 58" descr="CinarLogo.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07690" y="5638800"/>
            <a:ext cx="1129460" cy="575891"/>
          </a:xfrm>
          <a:prstGeom prst="rect">
            <a:avLst/>
          </a:prstGeom>
        </p:spPr>
      </p:pic>
      <p:pic>
        <p:nvPicPr>
          <p:cNvPr id="60" name="Picture 59" descr="Screen Shot 2016-02-25 at 9.57.48 A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08608" y="5418988"/>
            <a:ext cx="1128542" cy="219811"/>
          </a:xfrm>
          <a:prstGeom prst="rect">
            <a:avLst/>
          </a:prstGeom>
        </p:spPr>
      </p:pic>
      <p:pic>
        <p:nvPicPr>
          <p:cNvPr id="61" name="Picture 60"/>
          <p:cNvPicPr>
            <a:picLocks noChangeAspect="1"/>
          </p:cNvPicPr>
          <p:nvPr/>
        </p:nvPicPr>
        <p:blipFill>
          <a:blip r:embed="rId23"/>
          <a:stretch>
            <a:fillRect/>
          </a:stretch>
        </p:blipFill>
        <p:spPr>
          <a:xfrm>
            <a:off x="47333" y="3561104"/>
            <a:ext cx="1140117" cy="714474"/>
          </a:xfrm>
          <a:prstGeom prst="rect">
            <a:avLst/>
          </a:prstGeom>
        </p:spPr>
      </p:pic>
    </p:spTree>
    <p:extLst>
      <p:ext uri="{BB962C8B-B14F-4D97-AF65-F5344CB8AC3E}">
        <p14:creationId xmlns:p14="http://schemas.microsoft.com/office/powerpoint/2010/main" val="9076089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6" descr="Screen shot 2010-11-12 at 4.38.20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641402" y="593865"/>
            <a:ext cx="5157672" cy="2918157"/>
          </a:xfrm>
          <a:prstGeom prst="rect">
            <a:avLst/>
          </a:prstGeom>
          <a:noFill/>
          <a:ln>
            <a:noFill/>
          </a:ln>
        </p:spPr>
      </p:pic>
      <p:pic>
        <p:nvPicPr>
          <p:cNvPr id="24578" name="Picture 4" descr="Figure04_col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3200400" cy="2690813"/>
          </a:xfrm>
          <a:prstGeom prst="rect">
            <a:avLst/>
          </a:prstGeom>
          <a:noFill/>
          <a:ln w="9525">
            <a:noFill/>
            <a:miter lim="800000"/>
            <a:headEnd/>
            <a:tailEnd/>
          </a:ln>
        </p:spPr>
      </p:pic>
      <p:sp>
        <p:nvSpPr>
          <p:cNvPr id="24579" name="Slide Number Placeholder 3"/>
          <p:cNvSpPr>
            <a:spLocks noGrp="1"/>
          </p:cNvSpPr>
          <p:nvPr>
            <p:ph type="sldNum" sz="quarter" idx="12"/>
          </p:nvPr>
        </p:nvSpPr>
        <p:spPr>
          <a:xfrm>
            <a:off x="457200" y="6584950"/>
            <a:ext cx="2133600" cy="365125"/>
          </a:xfrm>
          <a:noFill/>
        </p:spPr>
        <p:txBody>
          <a:bodyPr/>
          <a:lstStyle/>
          <a:p>
            <a:pPr algn="l"/>
            <a:fld id="{6A00C64A-9FCA-1E4D-815C-FA28E9FD70B4}" type="slidenum">
              <a:rPr lang="en-US">
                <a:solidFill>
                  <a:srgbClr val="898989"/>
                </a:solidFill>
              </a:rPr>
              <a:pPr algn="l"/>
              <a:t>20</a:t>
            </a:fld>
            <a:endParaRPr lang="en-US">
              <a:solidFill>
                <a:srgbClr val="898989"/>
              </a:solidFill>
            </a:endParaRPr>
          </a:p>
        </p:txBody>
      </p:sp>
      <p:sp>
        <p:nvSpPr>
          <p:cNvPr id="24580" name="TextBox 7"/>
          <p:cNvSpPr txBox="1">
            <a:spLocks noChangeArrowheads="1"/>
          </p:cNvSpPr>
          <p:nvPr/>
        </p:nvSpPr>
        <p:spPr bwMode="auto">
          <a:xfrm>
            <a:off x="0" y="0"/>
            <a:ext cx="9144000" cy="707886"/>
          </a:xfrm>
          <a:prstGeom prst="rect">
            <a:avLst/>
          </a:prstGeom>
          <a:noFill/>
          <a:ln w="9525">
            <a:noFill/>
            <a:miter lim="800000"/>
            <a:headEnd/>
            <a:tailEnd/>
          </a:ln>
        </p:spPr>
        <p:txBody>
          <a:bodyPr>
            <a:prstTxWarp prst="textNoShape">
              <a:avLst/>
            </a:prstTxWarp>
            <a:spAutoFit/>
          </a:bodyPr>
          <a:lstStyle/>
          <a:p>
            <a:pPr algn="ctr"/>
            <a:r>
              <a:rPr lang="en-US" sz="2000" b="1" u="sng" dirty="0">
                <a:solidFill>
                  <a:prstClr val="black"/>
                </a:solidFill>
                <a:ea typeface="Arial" charset="0"/>
                <a:cs typeface="Arial" charset="0"/>
              </a:rPr>
              <a:t>Transition</a:t>
            </a:r>
            <a:r>
              <a:rPr lang="en-US" sz="2000" b="1" dirty="0">
                <a:solidFill>
                  <a:prstClr val="black"/>
                </a:solidFill>
                <a:ea typeface="Arial" charset="0"/>
                <a:cs typeface="Arial" charset="0"/>
              </a:rPr>
              <a:t> Objective –</a:t>
            </a:r>
            <a:r>
              <a:rPr lang="en-US" sz="2000" b="1" dirty="0" smtClean="0">
                <a:solidFill>
                  <a:prstClr val="black"/>
                </a:solidFill>
                <a:ea typeface="Arial" charset="0"/>
                <a:cs typeface="Arial" charset="0"/>
              </a:rPr>
              <a:t> </a:t>
            </a:r>
          </a:p>
          <a:p>
            <a:pPr algn="ctr"/>
            <a:r>
              <a:rPr lang="en-US" sz="2000" b="1" i="1" dirty="0" smtClean="0">
                <a:solidFill>
                  <a:prstClr val="black"/>
                </a:solidFill>
                <a:ea typeface="Arial" charset="0"/>
                <a:cs typeface="Arial" charset="0"/>
              </a:rPr>
              <a:t>Operational Use of HF Radar Surface Currents for Search And Rescue</a:t>
            </a:r>
          </a:p>
        </p:txBody>
      </p:sp>
      <p:pic>
        <p:nvPicPr>
          <p:cNvPr id="245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7200" y="3820026"/>
            <a:ext cx="3250276" cy="2352174"/>
          </a:xfrm>
          <a:prstGeom prst="rect">
            <a:avLst/>
          </a:prstGeom>
          <a:noFill/>
          <a:ln w="9525">
            <a:noFill/>
            <a:miter lim="800000"/>
            <a:headEnd/>
            <a:tailEnd/>
          </a:ln>
        </p:spPr>
      </p:pic>
      <p:sp>
        <p:nvSpPr>
          <p:cNvPr id="14" name="Up Arrow 13"/>
          <p:cNvSpPr/>
          <p:nvPr/>
        </p:nvSpPr>
        <p:spPr>
          <a:xfrm rot="5400000">
            <a:off x="3352800" y="1600200"/>
            <a:ext cx="363538" cy="363538"/>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15" name="Up Arrow 14"/>
          <p:cNvSpPr/>
          <p:nvPr/>
        </p:nvSpPr>
        <p:spPr>
          <a:xfrm rot="10800000">
            <a:off x="7899400" y="32681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19" name="Up Arrow 18"/>
          <p:cNvSpPr/>
          <p:nvPr/>
        </p:nvSpPr>
        <p:spPr>
          <a:xfrm rot="16200000">
            <a:off x="3903134" y="4809067"/>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4590" name="TextBox 19"/>
          <p:cNvSpPr txBox="1">
            <a:spLocks noChangeArrowheads="1"/>
          </p:cNvSpPr>
          <p:nvPr/>
        </p:nvSpPr>
        <p:spPr bwMode="auto">
          <a:xfrm>
            <a:off x="3276600" y="762000"/>
            <a:ext cx="1503363" cy="708025"/>
          </a:xfrm>
          <a:prstGeom prst="rect">
            <a:avLst/>
          </a:prstGeom>
          <a:noFill/>
          <a:ln w="9525">
            <a:noFill/>
            <a:miter lim="800000"/>
            <a:headEnd/>
            <a:tailEnd/>
          </a:ln>
        </p:spPr>
        <p:txBody>
          <a:bodyPr>
            <a:prstTxWarp prst="textNoShape">
              <a:avLst/>
            </a:prstTxWarp>
            <a:spAutoFit/>
          </a:bodyPr>
          <a:lstStyle/>
          <a:p>
            <a:r>
              <a:rPr lang="en-US" sz="2000">
                <a:solidFill>
                  <a:prstClr val="black"/>
                </a:solidFill>
                <a:ea typeface="Arial" charset="0"/>
                <a:cs typeface="Arial" charset="0"/>
              </a:rPr>
              <a:t>Surface Currents</a:t>
            </a:r>
          </a:p>
        </p:txBody>
      </p:sp>
      <p:pic>
        <p:nvPicPr>
          <p:cNvPr id="24" name="Picture 23" descr="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2200" y="2286001"/>
            <a:ext cx="831850" cy="7969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4594" name="Picture 2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0533" y="4224866"/>
            <a:ext cx="1752600" cy="419100"/>
          </a:xfrm>
          <a:prstGeom prst="rect">
            <a:avLst/>
          </a:prstGeom>
          <a:noFill/>
          <a:ln w="9525">
            <a:noFill/>
            <a:miter lim="800000"/>
            <a:headEnd/>
            <a:tailEnd/>
          </a:ln>
        </p:spPr>
      </p:pic>
      <p:sp>
        <p:nvSpPr>
          <p:cNvPr id="21" name="Up Arrow 20"/>
          <p:cNvSpPr/>
          <p:nvPr/>
        </p:nvSpPr>
        <p:spPr>
          <a:xfrm>
            <a:off x="1617134" y="34967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pic>
        <p:nvPicPr>
          <p:cNvPr id="22" name="Picture 5"/>
          <p:cNvPicPr>
            <a:picLocks noChangeAspect="1" noChangeArrowheads="1"/>
          </p:cNvPicPr>
          <p:nvPr/>
        </p:nvPicPr>
        <p:blipFill>
          <a:blip r:embed="rId7" cstate="print"/>
          <a:srcRect/>
          <a:stretch>
            <a:fillRect/>
          </a:stretch>
        </p:blipFill>
        <p:spPr bwMode="auto">
          <a:xfrm>
            <a:off x="185055" y="4217104"/>
            <a:ext cx="3032278" cy="1768829"/>
          </a:xfrm>
          <a:prstGeom prst="rect">
            <a:avLst/>
          </a:prstGeom>
          <a:noFill/>
          <a:ln w="9525">
            <a:solidFill>
              <a:schemeClr val="tx1"/>
            </a:solidFill>
            <a:miter lim="800000"/>
            <a:headEnd/>
            <a:tailEnd/>
          </a:ln>
        </p:spPr>
      </p:pic>
      <p:sp>
        <p:nvSpPr>
          <p:cNvPr id="23" name="TextBox 22"/>
          <p:cNvSpPr txBox="1"/>
          <p:nvPr/>
        </p:nvSpPr>
        <p:spPr>
          <a:xfrm>
            <a:off x="3124201" y="5113864"/>
            <a:ext cx="2438399" cy="923330"/>
          </a:xfrm>
          <a:prstGeom prst="rect">
            <a:avLst/>
          </a:prstGeom>
          <a:noFill/>
        </p:spPr>
        <p:txBody>
          <a:bodyPr wrap="square" rtlCol="0">
            <a:spAutoFit/>
          </a:bodyPr>
          <a:lstStyle/>
          <a:p>
            <a:pPr algn="ctr"/>
            <a:r>
              <a:rPr lang="en-US" dirty="0" smtClean="0">
                <a:solidFill>
                  <a:prstClr val="black"/>
                </a:solidFill>
                <a:ea typeface="ＭＳ Ｐゴシック" charset="-128"/>
                <a:cs typeface="ＭＳ Ｐゴシック" charset="-128"/>
              </a:rPr>
              <a:t>Search And Rescue Optimal Planning System (SAROPS)</a:t>
            </a:r>
            <a:endParaRPr lang="en-US" dirty="0">
              <a:solidFill>
                <a:prstClr val="black"/>
              </a:solidFill>
              <a:ea typeface="ＭＳ Ｐゴシック" charset="-128"/>
              <a:cs typeface="ＭＳ Ｐゴシック" charset="-128"/>
            </a:endParaRPr>
          </a:p>
        </p:txBody>
      </p:sp>
      <p:sp>
        <p:nvSpPr>
          <p:cNvPr id="25" name="TextBox 24"/>
          <p:cNvSpPr txBox="1"/>
          <p:nvPr/>
        </p:nvSpPr>
        <p:spPr>
          <a:xfrm>
            <a:off x="1337732" y="2336800"/>
            <a:ext cx="1286935" cy="646331"/>
          </a:xfrm>
          <a:prstGeom prst="rect">
            <a:avLst/>
          </a:prstGeom>
          <a:noFill/>
        </p:spPr>
        <p:txBody>
          <a:bodyPr wrap="square" rtlCol="0">
            <a:spAutoFit/>
          </a:bodyPr>
          <a:lstStyle/>
          <a:p>
            <a:pPr algn="ctr"/>
            <a:r>
              <a:rPr lang="en-US" dirty="0" smtClean="0">
                <a:solidFill>
                  <a:prstClr val="black"/>
                </a:solidFill>
                <a:ea typeface="ＭＳ Ｐゴシック" charset="-128"/>
                <a:cs typeface="ＭＳ Ｐゴシック" charset="-128"/>
              </a:rPr>
              <a:t>Data Acquisition</a:t>
            </a:r>
            <a:endParaRPr lang="en-US" dirty="0">
              <a:solidFill>
                <a:prstClr val="black"/>
              </a:solidFill>
              <a:ea typeface="ＭＳ Ｐゴシック" charset="-128"/>
              <a:cs typeface="ＭＳ Ｐゴシック" charset="-128"/>
            </a:endParaRPr>
          </a:p>
        </p:txBody>
      </p:sp>
      <p:sp>
        <p:nvSpPr>
          <p:cNvPr id="26" name="TextBox 25"/>
          <p:cNvSpPr txBox="1"/>
          <p:nvPr/>
        </p:nvSpPr>
        <p:spPr>
          <a:xfrm>
            <a:off x="7222067" y="2243667"/>
            <a:ext cx="1566333" cy="923330"/>
          </a:xfrm>
          <a:prstGeom prst="rect">
            <a:avLst/>
          </a:prstGeom>
          <a:noFill/>
        </p:spPr>
        <p:txBody>
          <a:bodyPr wrap="square" rtlCol="0">
            <a:spAutoFit/>
          </a:bodyPr>
          <a:lstStyle/>
          <a:p>
            <a:r>
              <a:rPr lang="en-US" dirty="0" smtClean="0">
                <a:solidFill>
                  <a:prstClr val="black"/>
                </a:solidFill>
                <a:ea typeface="ＭＳ Ｐゴシック" charset="-128"/>
                <a:cs typeface="ＭＳ Ｐゴシック" charset="-128"/>
              </a:rPr>
              <a:t>Data Product Generation &amp; Management</a:t>
            </a:r>
            <a:endParaRPr lang="en-US" dirty="0">
              <a:solidFill>
                <a:prstClr val="black"/>
              </a:solidFill>
              <a:ea typeface="ＭＳ Ｐゴシック" charset="-128"/>
              <a:cs typeface="ＭＳ Ｐゴシック" charset="-128"/>
            </a:endParaRPr>
          </a:p>
        </p:txBody>
      </p:sp>
      <p:pic>
        <p:nvPicPr>
          <p:cNvPr id="2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05933" y="3259667"/>
            <a:ext cx="2011915" cy="812800"/>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Tree>
    <p:extLst>
      <p:ext uri="{BB962C8B-B14F-4D97-AF65-F5344CB8AC3E}">
        <p14:creationId xmlns:p14="http://schemas.microsoft.com/office/powerpoint/2010/main" val="137688185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146050" y="2019300"/>
            <a:ext cx="4295775" cy="3109913"/>
          </a:xfrm>
          <a:prstGeom prst="rect">
            <a:avLst/>
          </a:prstGeom>
          <a:noFill/>
          <a:ln w="9525">
            <a:noFill/>
            <a:miter lim="800000"/>
            <a:headEnd/>
            <a:tailEnd/>
          </a:ln>
        </p:spPr>
      </p:pic>
      <p:pic>
        <p:nvPicPr>
          <p:cNvPr id="41987" name="Picture 3"/>
          <p:cNvPicPr>
            <a:picLocks noChangeAspect="1" noChangeArrowheads="1"/>
          </p:cNvPicPr>
          <p:nvPr/>
        </p:nvPicPr>
        <p:blipFill>
          <a:blip r:embed="rId4"/>
          <a:srcRect/>
          <a:stretch>
            <a:fillRect/>
          </a:stretch>
        </p:blipFill>
        <p:spPr bwMode="auto">
          <a:xfrm>
            <a:off x="4789488" y="2009775"/>
            <a:ext cx="4295775" cy="3109913"/>
          </a:xfrm>
          <a:prstGeom prst="rect">
            <a:avLst/>
          </a:prstGeom>
          <a:noFill/>
          <a:ln w="9525">
            <a:noFill/>
            <a:miter lim="800000"/>
            <a:headEnd/>
            <a:tailEnd/>
          </a:ln>
        </p:spPr>
      </p:pic>
      <p:sp>
        <p:nvSpPr>
          <p:cNvPr id="41988" name="Rectangle 4"/>
          <p:cNvSpPr>
            <a:spLocks noGrp="1" noChangeArrowheads="1"/>
          </p:cNvSpPr>
          <p:nvPr>
            <p:ph type="title"/>
          </p:nvPr>
        </p:nvSpPr>
        <p:spPr>
          <a:xfrm>
            <a:off x="1765300" y="280193"/>
            <a:ext cx="7378700" cy="1325563"/>
          </a:xfrm>
          <a:ln>
            <a:miter lim="800000"/>
            <a:headEnd/>
            <a:tailEnd/>
          </a:ln>
        </p:spPr>
        <p:txBody>
          <a:bodyPr>
            <a:normAutofit fontScale="90000"/>
          </a:bodyPr>
          <a:lstStyle/>
          <a:p>
            <a:pPr eaLnBrk="1" hangingPunct="1"/>
            <a:r>
              <a:rPr lang="en-US" sz="3600" b="1" dirty="0" smtClean="0">
                <a:solidFill>
                  <a:srgbClr val="000000"/>
                </a:solidFill>
                <a:latin typeface="+mn-lt"/>
                <a:ea typeface="ＭＳ Ｐゴシック" charset="-128"/>
              </a:rPr>
              <a:t>USCG Evaluation Process - </a:t>
            </a:r>
            <a:br>
              <a:rPr lang="en-US" sz="3600" b="1" dirty="0" smtClean="0">
                <a:solidFill>
                  <a:srgbClr val="000000"/>
                </a:solidFill>
                <a:latin typeface="+mn-lt"/>
                <a:ea typeface="ＭＳ Ｐゴシック" charset="-128"/>
              </a:rPr>
            </a:br>
            <a:r>
              <a:rPr lang="en-US" sz="3600" b="1" dirty="0" smtClean="0">
                <a:solidFill>
                  <a:srgbClr val="000000"/>
                </a:solidFill>
                <a:latin typeface="+mn-lt"/>
                <a:ea typeface="ＭＳ Ｐゴシック" charset="-128"/>
              </a:rPr>
              <a:t>5000 Virtual Drifters &amp; 1 Real Drifter: </a:t>
            </a:r>
            <a:br>
              <a:rPr lang="en-US" sz="3600" b="1" dirty="0" smtClean="0">
                <a:solidFill>
                  <a:srgbClr val="000000"/>
                </a:solidFill>
                <a:latin typeface="+mn-lt"/>
                <a:ea typeface="ＭＳ Ｐゴシック" charset="-128"/>
              </a:rPr>
            </a:br>
            <a:r>
              <a:rPr lang="en-US" sz="3600" b="1" dirty="0" smtClean="0">
                <a:solidFill>
                  <a:srgbClr val="000000"/>
                </a:solidFill>
                <a:latin typeface="+mn-lt"/>
                <a:ea typeface="ＭＳ Ｐゴシック" charset="-128"/>
              </a:rPr>
              <a:t>Compare Search Areas </a:t>
            </a:r>
            <a:r>
              <a:rPr lang="en-US" sz="3600" b="1" dirty="0">
                <a:solidFill>
                  <a:srgbClr val="000000"/>
                </a:solidFill>
                <a:latin typeface="+mn-lt"/>
                <a:ea typeface="ＭＳ Ｐゴシック" charset="-128"/>
              </a:rPr>
              <a:t>a</a:t>
            </a:r>
            <a:r>
              <a:rPr lang="en-US" sz="3600" b="1" dirty="0" smtClean="0">
                <a:solidFill>
                  <a:srgbClr val="000000"/>
                </a:solidFill>
                <a:latin typeface="+mn-lt"/>
                <a:ea typeface="ＭＳ Ｐゴシック" charset="-128"/>
              </a:rPr>
              <a:t>fter </a:t>
            </a:r>
            <a:r>
              <a:rPr lang="en-US" sz="3600" b="1" dirty="0">
                <a:solidFill>
                  <a:srgbClr val="000000"/>
                </a:solidFill>
                <a:latin typeface="+mn-lt"/>
                <a:ea typeface="ＭＳ Ｐゴシック" charset="-128"/>
              </a:rPr>
              <a:t>X</a:t>
            </a:r>
            <a:r>
              <a:rPr lang="en-US" sz="3600" b="1" dirty="0" smtClean="0">
                <a:solidFill>
                  <a:srgbClr val="000000"/>
                </a:solidFill>
                <a:latin typeface="+mn-lt"/>
                <a:ea typeface="ＭＳ Ｐゴシック" charset="-128"/>
              </a:rPr>
              <a:t> </a:t>
            </a:r>
            <a:r>
              <a:rPr lang="en-US" sz="3600" b="1" dirty="0">
                <a:solidFill>
                  <a:srgbClr val="000000"/>
                </a:solidFill>
                <a:latin typeface="+mn-lt"/>
                <a:ea typeface="ＭＳ Ｐゴシック" charset="-128"/>
              </a:rPr>
              <a:t>Hours</a:t>
            </a:r>
          </a:p>
        </p:txBody>
      </p:sp>
      <p:sp>
        <p:nvSpPr>
          <p:cNvPr id="41989" name="Text Box 5"/>
          <p:cNvSpPr txBox="1">
            <a:spLocks noChangeArrowheads="1"/>
          </p:cNvSpPr>
          <p:nvPr/>
        </p:nvSpPr>
        <p:spPr bwMode="auto">
          <a:xfrm>
            <a:off x="1019174" y="5181600"/>
            <a:ext cx="2627539" cy="784830"/>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solidFill>
                  <a:srgbClr val="000000"/>
                </a:solidFill>
                <a:ea typeface="ＭＳ Ｐゴシック" charset="-128"/>
                <a:cs typeface="ＭＳ Ｐゴシック" charset="-128"/>
              </a:rPr>
              <a:t>HYCOM </a:t>
            </a:r>
            <a:r>
              <a:rPr lang="en-US" dirty="0" smtClean="0">
                <a:solidFill>
                  <a:srgbClr val="000000"/>
                </a:solidFill>
                <a:ea typeface="ＭＳ Ｐゴシック" charset="-128"/>
                <a:cs typeface="ＭＳ Ｐゴシック" charset="-128"/>
              </a:rPr>
              <a:t>@ 96 Hours</a:t>
            </a:r>
            <a:endParaRPr lang="en-US" dirty="0">
              <a:solidFill>
                <a:srgbClr val="000000"/>
              </a:solidFill>
              <a:ea typeface="ＭＳ Ｐゴシック" charset="-128"/>
              <a:cs typeface="ＭＳ Ｐゴシック" charset="-128"/>
            </a:endParaRPr>
          </a:p>
          <a:p>
            <a:pPr algn="ctr" eaLnBrk="1" hangingPunct="1">
              <a:spcBef>
                <a:spcPct val="50000"/>
              </a:spcBef>
            </a:pPr>
            <a:r>
              <a:rPr lang="en-US" dirty="0" smtClean="0">
                <a:solidFill>
                  <a:srgbClr val="000000"/>
                </a:solidFill>
                <a:ea typeface="ＭＳ Ｐゴシック" charset="-128"/>
                <a:cs typeface="ＭＳ Ｐゴシック" charset="-128"/>
              </a:rPr>
              <a:t>Search Area = 36,000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p>
        </p:txBody>
      </p:sp>
      <p:sp>
        <p:nvSpPr>
          <p:cNvPr id="41990" name="Text Box 6"/>
          <p:cNvSpPr txBox="1">
            <a:spLocks noChangeArrowheads="1"/>
          </p:cNvSpPr>
          <p:nvPr/>
        </p:nvSpPr>
        <p:spPr bwMode="auto">
          <a:xfrm>
            <a:off x="5486400" y="5181600"/>
            <a:ext cx="2579913" cy="784830"/>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smtClean="0">
                <a:solidFill>
                  <a:srgbClr val="000000"/>
                </a:solidFill>
                <a:ea typeface="ＭＳ Ｐゴシック" charset="-128"/>
                <a:cs typeface="ＭＳ Ｐゴシック" charset="-128"/>
              </a:rPr>
              <a:t>CODAR @ 96 Hours</a:t>
            </a:r>
            <a:endParaRPr lang="en-US" dirty="0">
              <a:solidFill>
                <a:srgbClr val="000000"/>
              </a:solidFill>
              <a:ea typeface="ＭＳ Ｐゴシック" charset="-128"/>
              <a:cs typeface="ＭＳ Ｐゴシック" charset="-128"/>
            </a:endParaRPr>
          </a:p>
          <a:p>
            <a:pPr algn="ctr" eaLnBrk="1" hangingPunct="1">
              <a:spcBef>
                <a:spcPct val="50000"/>
              </a:spcBef>
            </a:pPr>
            <a:r>
              <a:rPr lang="en-US" dirty="0" smtClean="0">
                <a:solidFill>
                  <a:srgbClr val="000000"/>
                </a:solidFill>
                <a:ea typeface="ＭＳ Ｐゴシック" charset="-128"/>
                <a:cs typeface="ＭＳ Ｐゴシック" charset="-128"/>
              </a:rPr>
              <a:t>Search Area = 12,000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r>
              <a:rPr lang="en-US" dirty="0">
                <a:solidFill>
                  <a:srgbClr val="000000"/>
                </a:solidFill>
                <a:ea typeface="ＭＳ Ｐゴシック" charset="-128"/>
                <a:cs typeface="ＭＳ Ｐゴシック" charset="-128"/>
              </a:rPr>
              <a:t> </a:t>
            </a:r>
          </a:p>
        </p:txBody>
      </p:sp>
      <p:sp>
        <p:nvSpPr>
          <p:cNvPr id="41991" name="Text Box 7"/>
          <p:cNvSpPr txBox="1">
            <a:spLocks noChangeArrowheads="1"/>
          </p:cNvSpPr>
          <p:nvPr/>
        </p:nvSpPr>
        <p:spPr bwMode="auto">
          <a:xfrm>
            <a:off x="2292350" y="4340225"/>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232 km</a:t>
            </a:r>
          </a:p>
        </p:txBody>
      </p:sp>
      <p:sp>
        <p:nvSpPr>
          <p:cNvPr id="41992" name="Line 8"/>
          <p:cNvSpPr>
            <a:spLocks noChangeShapeType="1"/>
          </p:cNvSpPr>
          <p:nvPr/>
        </p:nvSpPr>
        <p:spPr bwMode="auto">
          <a:xfrm>
            <a:off x="3171825" y="4537075"/>
            <a:ext cx="1006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3" name="Line 9"/>
          <p:cNvSpPr>
            <a:spLocks noChangeShapeType="1"/>
          </p:cNvSpPr>
          <p:nvPr/>
        </p:nvSpPr>
        <p:spPr bwMode="auto">
          <a:xfrm flipH="1">
            <a:off x="1743075" y="4533900"/>
            <a:ext cx="625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4" name="Text Box 10"/>
          <p:cNvSpPr txBox="1">
            <a:spLocks noChangeArrowheads="1"/>
          </p:cNvSpPr>
          <p:nvPr/>
        </p:nvSpPr>
        <p:spPr bwMode="auto">
          <a:xfrm>
            <a:off x="1079500" y="3429000"/>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154 km</a:t>
            </a:r>
          </a:p>
        </p:txBody>
      </p:sp>
      <p:sp>
        <p:nvSpPr>
          <p:cNvPr id="41995" name="Line 11"/>
          <p:cNvSpPr>
            <a:spLocks noChangeShapeType="1"/>
          </p:cNvSpPr>
          <p:nvPr/>
        </p:nvSpPr>
        <p:spPr bwMode="auto">
          <a:xfrm>
            <a:off x="1538288" y="3744913"/>
            <a:ext cx="0" cy="53498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6" name="Line 12"/>
          <p:cNvSpPr>
            <a:spLocks noChangeShapeType="1"/>
          </p:cNvSpPr>
          <p:nvPr/>
        </p:nvSpPr>
        <p:spPr bwMode="auto">
          <a:xfrm flipH="1" flipV="1">
            <a:off x="1541463" y="2709863"/>
            <a:ext cx="3175" cy="71913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7" name="Text Box 13"/>
          <p:cNvSpPr txBox="1">
            <a:spLocks noChangeArrowheads="1"/>
          </p:cNvSpPr>
          <p:nvPr/>
        </p:nvSpPr>
        <p:spPr bwMode="auto">
          <a:xfrm>
            <a:off x="6389688" y="4391025"/>
            <a:ext cx="1179512"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C0504D"/>
                </a:solidFill>
                <a:ea typeface="ＭＳ Ｐゴシック" charset="-128"/>
                <a:cs typeface="ＭＳ Ｐゴシック" charset="-128"/>
              </a:rPr>
              <a:t>123 km</a:t>
            </a:r>
          </a:p>
        </p:txBody>
      </p:sp>
      <p:sp>
        <p:nvSpPr>
          <p:cNvPr id="41998" name="Line 14"/>
          <p:cNvSpPr>
            <a:spLocks noChangeShapeType="1"/>
          </p:cNvSpPr>
          <p:nvPr/>
        </p:nvSpPr>
        <p:spPr bwMode="auto">
          <a:xfrm>
            <a:off x="7275513" y="4597400"/>
            <a:ext cx="261937" cy="0"/>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9" name="Line 15"/>
          <p:cNvSpPr>
            <a:spLocks noChangeShapeType="1"/>
          </p:cNvSpPr>
          <p:nvPr/>
        </p:nvSpPr>
        <p:spPr bwMode="auto">
          <a:xfrm flipH="1" flipV="1">
            <a:off x="6230938" y="4606925"/>
            <a:ext cx="252412" cy="317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2000" name="Text Box 16"/>
          <p:cNvSpPr txBox="1">
            <a:spLocks noChangeArrowheads="1"/>
          </p:cNvSpPr>
          <p:nvPr/>
        </p:nvSpPr>
        <p:spPr bwMode="auto">
          <a:xfrm>
            <a:off x="5708650" y="3581400"/>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C0504D"/>
                </a:solidFill>
                <a:ea typeface="ＭＳ Ｐゴシック" charset="-128"/>
                <a:cs typeface="ＭＳ Ｐゴシック" charset="-128"/>
              </a:rPr>
              <a:t>100 km</a:t>
            </a:r>
          </a:p>
        </p:txBody>
      </p:sp>
      <p:sp>
        <p:nvSpPr>
          <p:cNvPr id="42001" name="Line 17"/>
          <p:cNvSpPr>
            <a:spLocks noChangeShapeType="1"/>
          </p:cNvSpPr>
          <p:nvPr/>
        </p:nvSpPr>
        <p:spPr bwMode="auto">
          <a:xfrm>
            <a:off x="6167438" y="3897313"/>
            <a:ext cx="0" cy="42862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2002" name="Line 18"/>
          <p:cNvSpPr>
            <a:spLocks noChangeShapeType="1"/>
          </p:cNvSpPr>
          <p:nvPr/>
        </p:nvSpPr>
        <p:spPr bwMode="auto">
          <a:xfrm flipH="1" flipV="1">
            <a:off x="6170613" y="3317875"/>
            <a:ext cx="3175" cy="26352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pic>
        <p:nvPicPr>
          <p:cNvPr id="19" name="Picture 7"/>
          <p:cNvPicPr>
            <a:picLocks noChangeAspect="1" noChangeArrowheads="1"/>
          </p:cNvPicPr>
          <p:nvPr/>
        </p:nvPicPr>
        <p:blipFill>
          <a:blip r:embed="rId5"/>
          <a:srcRect/>
          <a:stretch>
            <a:fillRect/>
          </a:stretch>
        </p:blipFill>
        <p:spPr bwMode="auto">
          <a:xfrm>
            <a:off x="389466" y="160867"/>
            <a:ext cx="1289050" cy="1371600"/>
          </a:xfrm>
          <a:prstGeom prst="rect">
            <a:avLst/>
          </a:prstGeom>
          <a:noFill/>
          <a:ln w="9525">
            <a:noFill/>
            <a:miter lim="800000"/>
            <a:headEnd/>
            <a:tailEnd/>
          </a:ln>
        </p:spPr>
      </p:pic>
    </p:spTree>
    <p:extLst>
      <p:ext uri="{BB962C8B-B14F-4D97-AF65-F5344CB8AC3E}">
        <p14:creationId xmlns:p14="http://schemas.microsoft.com/office/powerpoint/2010/main" val="561105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doc_front_page_050509"/>
          <p:cNvPicPr>
            <a:picLocks noChangeAspect="1" noChangeArrowheads="1"/>
          </p:cNvPicPr>
          <p:nvPr/>
        </p:nvPicPr>
        <p:blipFill>
          <a:blip r:embed="rId3"/>
          <a:srcRect/>
          <a:stretch>
            <a:fillRect/>
          </a:stretch>
        </p:blipFill>
        <p:spPr bwMode="auto">
          <a:xfrm>
            <a:off x="0" y="1397000"/>
            <a:ext cx="7010400" cy="5537200"/>
          </a:xfrm>
          <a:prstGeom prst="rect">
            <a:avLst/>
          </a:prstGeom>
          <a:noFill/>
          <a:ln w="9525">
            <a:noFill/>
            <a:miter lim="800000"/>
            <a:headEnd/>
            <a:tailEnd/>
          </a:ln>
        </p:spPr>
      </p:pic>
      <p:sp>
        <p:nvSpPr>
          <p:cNvPr id="44035" name="Text Box 6"/>
          <p:cNvSpPr txBox="1">
            <a:spLocks noChangeArrowheads="1"/>
          </p:cNvSpPr>
          <p:nvPr/>
        </p:nvSpPr>
        <p:spPr bwMode="auto">
          <a:xfrm>
            <a:off x="0" y="39688"/>
            <a:ext cx="9504363" cy="1200329"/>
          </a:xfrm>
          <a:prstGeom prst="rect">
            <a:avLst/>
          </a:prstGeom>
          <a:noFill/>
          <a:ln w="9525">
            <a:noFill/>
            <a:miter lim="800000"/>
            <a:headEnd/>
            <a:tailEnd/>
          </a:ln>
        </p:spPr>
        <p:txBody>
          <a:bodyPr>
            <a:prstTxWarp prst="textNoShape">
              <a:avLst/>
            </a:prstTxWarp>
            <a:spAutoFit/>
          </a:bodyPr>
          <a:lstStyle/>
          <a:p>
            <a:pPr eaLnBrk="1" hangingPunct="1"/>
            <a:r>
              <a:rPr lang="en-US" sz="2400" b="1" dirty="0">
                <a:solidFill>
                  <a:prstClr val="black"/>
                </a:solidFill>
                <a:ea typeface="ＭＳ Ｐゴシック" charset="-128"/>
                <a:cs typeface="ＭＳ Ｐゴシック" charset="-128"/>
              </a:rPr>
              <a:t>May 4, 2009: After a year of </a:t>
            </a:r>
            <a:r>
              <a:rPr lang="en-US" sz="2400" b="1" dirty="0" smtClean="0">
                <a:solidFill>
                  <a:prstClr val="black"/>
                </a:solidFill>
                <a:ea typeface="ＭＳ Ｐゴシック" charset="-128"/>
                <a:cs typeface="ＭＳ Ｐゴシック" charset="-128"/>
              </a:rPr>
              <a:t>USCG testing</a:t>
            </a:r>
            <a:r>
              <a:rPr lang="en-US" sz="2400" b="1" dirty="0">
                <a:solidFill>
                  <a:prstClr val="black"/>
                </a:solidFill>
                <a:ea typeface="ＭＳ Ｐゴシック" charset="-128"/>
                <a:cs typeface="ＭＳ Ｐゴシック" charset="-128"/>
              </a:rPr>
              <a:t>, NOAA a</a:t>
            </a:r>
            <a:r>
              <a:rPr lang="en-US" sz="2400" b="1" dirty="0" smtClean="0">
                <a:solidFill>
                  <a:prstClr val="black"/>
                </a:solidFill>
                <a:ea typeface="ＭＳ Ｐゴシック" charset="-128"/>
                <a:cs typeface="ＭＳ Ｐゴシック" charset="-128"/>
              </a:rPr>
              <a:t>nnounces </a:t>
            </a:r>
            <a:r>
              <a:rPr lang="en-US" sz="2400" b="1" dirty="0">
                <a:solidFill>
                  <a:prstClr val="black"/>
                </a:solidFill>
                <a:ea typeface="ＭＳ Ｐゴシック" charset="-128"/>
                <a:cs typeface="ＭＳ Ｐゴシック" charset="-128"/>
              </a:rPr>
              <a:t>on </a:t>
            </a:r>
          </a:p>
          <a:p>
            <a:pPr eaLnBrk="1" hangingPunct="1"/>
            <a:r>
              <a:rPr lang="en-US" sz="2400" b="1" dirty="0">
                <a:solidFill>
                  <a:prstClr val="black"/>
                </a:solidFill>
                <a:ea typeface="ＭＳ Ｐゴシック" charset="-128"/>
                <a:cs typeface="ＭＳ Ｐゴシック" charset="-128"/>
              </a:rPr>
              <a:t>U.S. Department of Commerce Website that</a:t>
            </a:r>
          </a:p>
          <a:p>
            <a:pPr eaLnBrk="1" hangingPunct="1"/>
            <a:r>
              <a:rPr lang="en-US" sz="2400" b="1" dirty="0">
                <a:solidFill>
                  <a:prstClr val="black"/>
                </a:solidFill>
                <a:ea typeface="ＭＳ Ｐゴシック" charset="-128"/>
                <a:cs typeface="ＭＳ Ｐゴシック" charset="-128"/>
              </a:rPr>
              <a:t>MARACOOS CODAR is Operational in </a:t>
            </a:r>
            <a:r>
              <a:rPr lang="en-US" sz="2400" b="1" dirty="0" smtClean="0">
                <a:solidFill>
                  <a:prstClr val="black"/>
                </a:solidFill>
                <a:ea typeface="ＭＳ Ｐゴシック" charset="-128"/>
                <a:cs typeface="ＭＳ Ｐゴシック" charset="-128"/>
              </a:rPr>
              <a:t>USCG SAROPS</a:t>
            </a:r>
            <a:endParaRPr lang="en-US" sz="2400" b="1" dirty="0">
              <a:solidFill>
                <a:prstClr val="black"/>
              </a:solidFill>
              <a:ea typeface="ＭＳ Ｐゴシック" charset="-128"/>
              <a:cs typeface="ＭＳ Ｐゴシック" charset="-128"/>
            </a:endParaRPr>
          </a:p>
        </p:txBody>
      </p:sp>
      <p:sp>
        <p:nvSpPr>
          <p:cNvPr id="44036" name="TextBox 3"/>
          <p:cNvSpPr txBox="1">
            <a:spLocks noChangeArrowheads="1"/>
          </p:cNvSpPr>
          <p:nvPr/>
        </p:nvSpPr>
        <p:spPr bwMode="auto">
          <a:xfrm>
            <a:off x="7086600" y="1371600"/>
            <a:ext cx="2057400" cy="4247317"/>
          </a:xfrm>
          <a:prstGeom prst="rect">
            <a:avLst/>
          </a:prstGeom>
          <a:noFill/>
          <a:ln w="9525">
            <a:noFill/>
            <a:miter lim="800000"/>
            <a:headEnd/>
            <a:tailEnd/>
          </a:ln>
        </p:spPr>
        <p:txBody>
          <a:bodyPr>
            <a:prstTxWarp prst="textNoShape">
              <a:avLst/>
            </a:prstTxWarp>
            <a:spAutoFit/>
          </a:bodyPr>
          <a:lstStyle/>
          <a:p>
            <a:pPr eaLnBrk="1" hangingPunct="1"/>
            <a:r>
              <a:rPr lang="en-US" sz="1800" dirty="0" smtClean="0">
                <a:solidFill>
                  <a:srgbClr val="000000"/>
                </a:solidFill>
                <a:ea typeface="ＭＳ Ｐゴシック" charset="-128"/>
                <a:cs typeface="ＭＳ Ｐゴシック" charset="-128"/>
              </a:rPr>
              <a:t>2009-2010 Activity:</a:t>
            </a:r>
          </a:p>
          <a:p>
            <a:pPr eaLnBrk="1" hangingPunct="1"/>
            <a:endParaRPr lang="en-US" sz="1800" dirty="0" smtClean="0">
              <a:solidFill>
                <a:srgbClr val="000000"/>
              </a:solidFill>
              <a:ea typeface="ＭＳ Ｐゴシック" charset="-128"/>
              <a:cs typeface="ＭＳ Ｐゴシック" charset="-128"/>
            </a:endParaRPr>
          </a:p>
          <a:p>
            <a:pPr eaLnBrk="1" hangingPunct="1"/>
            <a:r>
              <a:rPr lang="en-US" sz="1800" dirty="0">
                <a:solidFill>
                  <a:srgbClr val="000000"/>
                </a:solidFill>
                <a:ea typeface="ＭＳ Ｐゴシック" charset="-128"/>
                <a:cs typeface="ＭＳ Ｐゴシック" charset="-128"/>
              </a:rPr>
              <a:t>Bring all</a:t>
            </a:r>
          </a:p>
          <a:p>
            <a:pPr eaLnBrk="1" hangingPunct="1"/>
            <a:r>
              <a:rPr lang="en-US" sz="1800" dirty="0">
                <a:solidFill>
                  <a:srgbClr val="000000"/>
                </a:solidFill>
                <a:ea typeface="ＭＳ Ｐゴシック" charset="-128"/>
                <a:cs typeface="ＭＳ Ｐゴシック" charset="-128"/>
              </a:rPr>
              <a:t>sustained regional-scale  HFR networks up to operational status in USCG SAROPS</a:t>
            </a:r>
          </a:p>
          <a:p>
            <a:pPr eaLnBrk="1" hangingPunct="1"/>
            <a:endParaRPr lang="en-US" sz="1800" dirty="0">
              <a:solidFill>
                <a:srgbClr val="000000"/>
              </a:solidFill>
              <a:ea typeface="ＭＳ Ｐゴシック" charset="-128"/>
              <a:cs typeface="ＭＳ Ｐゴシック" charset="-128"/>
            </a:endParaRPr>
          </a:p>
          <a:p>
            <a:pPr eaLnBrk="1" hangingPunct="1"/>
            <a:r>
              <a:rPr lang="en-US" sz="1800" dirty="0">
                <a:solidFill>
                  <a:srgbClr val="000000"/>
                </a:solidFill>
                <a:ea typeface="ＭＳ Ｐゴシック" charset="-128"/>
                <a:cs typeface="ＭＳ Ｐゴシック" charset="-128"/>
              </a:rPr>
              <a:t>3 West Coast Regions for </a:t>
            </a:r>
          </a:p>
          <a:p>
            <a:pPr eaLnBrk="1" hangingPunct="1"/>
            <a:r>
              <a:rPr lang="en-US" sz="1800" dirty="0">
                <a:solidFill>
                  <a:srgbClr val="000000"/>
                </a:solidFill>
                <a:ea typeface="ＭＳ Ｐゴシック" charset="-128"/>
                <a:cs typeface="ＭＳ Ｐゴシック" charset="-128"/>
              </a:rPr>
              <a:t>California &amp; </a:t>
            </a:r>
            <a:r>
              <a:rPr lang="en-US" sz="1800" dirty="0" smtClean="0">
                <a:solidFill>
                  <a:srgbClr val="000000"/>
                </a:solidFill>
                <a:ea typeface="ＭＳ Ｐゴシック" charset="-128"/>
                <a:cs typeface="ＭＳ Ｐゴシック" charset="-128"/>
              </a:rPr>
              <a:t>Oregon are ready.</a:t>
            </a:r>
            <a:endParaRPr lang="en-US" sz="1800" dirty="0">
              <a:solidFill>
                <a:srgbClr val="000000"/>
              </a:solidFill>
              <a:ea typeface="ＭＳ Ｐゴシック" charset="-128"/>
              <a:cs typeface="ＭＳ Ｐゴシック" charset="-128"/>
            </a:endParaRPr>
          </a:p>
        </p:txBody>
      </p:sp>
      <p:sp>
        <p:nvSpPr>
          <p:cNvPr id="2" name="Oval 1"/>
          <p:cNvSpPr/>
          <p:nvPr/>
        </p:nvSpPr>
        <p:spPr>
          <a:xfrm>
            <a:off x="990600" y="1981200"/>
            <a:ext cx="4953000" cy="2133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6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375"/>
            <a:ext cx="8983231" cy="828675"/>
          </a:xfrm>
        </p:spPr>
        <p:txBody>
          <a:bodyPr anchor="t">
            <a:normAutofit/>
          </a:bodyPr>
          <a:lstStyle/>
          <a:p>
            <a:r>
              <a:rPr lang="en-US" sz="3600" dirty="0" smtClean="0">
                <a:solidFill>
                  <a:schemeClr val="tx1"/>
                </a:solidFill>
              </a:rPr>
              <a:t>             2011-2014                       2016-2017</a:t>
            </a:r>
            <a:endParaRPr lang="en-US" sz="3600" dirty="0">
              <a:solidFill>
                <a:schemeClr val="tx1"/>
              </a:solidFill>
            </a:endParaRPr>
          </a:p>
        </p:txBody>
      </p:sp>
      <p:sp>
        <p:nvSpPr>
          <p:cNvPr id="6" name="Title 1"/>
          <p:cNvSpPr txBox="1">
            <a:spLocks/>
          </p:cNvSpPr>
          <p:nvPr/>
        </p:nvSpPr>
        <p:spPr>
          <a:xfrm>
            <a:off x="1257300" y="43399"/>
            <a:ext cx="78867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pic>
        <p:nvPicPr>
          <p:cNvPr id="8" name="Picture 7"/>
          <p:cNvPicPr>
            <a:picLocks noChangeAspect="1"/>
          </p:cNvPicPr>
          <p:nvPr/>
        </p:nvPicPr>
        <p:blipFill>
          <a:blip r:embed="rId2"/>
          <a:stretch>
            <a:fillRect/>
          </a:stretch>
        </p:blipFill>
        <p:spPr>
          <a:xfrm>
            <a:off x="122663" y="1503679"/>
            <a:ext cx="3979908" cy="2656718"/>
          </a:xfrm>
          <a:prstGeom prst="rect">
            <a:avLst/>
          </a:prstGeom>
        </p:spPr>
      </p:pic>
      <p:sp>
        <p:nvSpPr>
          <p:cNvPr id="4" name="TextBox 3"/>
          <p:cNvSpPr txBox="1"/>
          <p:nvPr/>
        </p:nvSpPr>
        <p:spPr>
          <a:xfrm>
            <a:off x="1" y="28568"/>
            <a:ext cx="9144000" cy="646331"/>
          </a:xfrm>
          <a:prstGeom prst="rect">
            <a:avLst/>
          </a:prstGeom>
          <a:noFill/>
        </p:spPr>
        <p:txBody>
          <a:bodyPr wrap="square" rtlCol="0">
            <a:spAutoFit/>
          </a:bodyPr>
          <a:lstStyle/>
          <a:p>
            <a:pPr algn="ctr"/>
            <a:r>
              <a:rPr lang="en-US" sz="3600" dirty="0" smtClean="0">
                <a:solidFill>
                  <a:prstClr val="black"/>
                </a:solidFill>
              </a:rPr>
              <a:t>USCG SAROPS Ocean Current Product Requests</a:t>
            </a:r>
            <a:endParaRPr lang="en-US" sz="3600" dirty="0">
              <a:solidFill>
                <a:prstClr val="black"/>
              </a:solidFill>
            </a:endParaRPr>
          </a:p>
        </p:txBody>
      </p:sp>
      <p:pic>
        <p:nvPicPr>
          <p:cNvPr id="9" name="Picture 8"/>
          <p:cNvPicPr>
            <a:picLocks noChangeAspect="1"/>
          </p:cNvPicPr>
          <p:nvPr/>
        </p:nvPicPr>
        <p:blipFill>
          <a:blip r:embed="rId3"/>
          <a:stretch>
            <a:fillRect/>
          </a:stretch>
        </p:blipFill>
        <p:spPr>
          <a:xfrm>
            <a:off x="4521322" y="1497438"/>
            <a:ext cx="4293588" cy="2669536"/>
          </a:xfrm>
          <a:prstGeom prst="rect">
            <a:avLst/>
          </a:prstGeom>
        </p:spPr>
      </p:pic>
      <p:sp>
        <p:nvSpPr>
          <p:cNvPr id="5" name="TextBox 4"/>
          <p:cNvSpPr txBox="1"/>
          <p:nvPr/>
        </p:nvSpPr>
        <p:spPr>
          <a:xfrm>
            <a:off x="122663" y="4475644"/>
            <a:ext cx="4092496" cy="2031325"/>
          </a:xfrm>
          <a:prstGeom prst="rect">
            <a:avLst/>
          </a:prstGeom>
          <a:noFill/>
        </p:spPr>
        <p:txBody>
          <a:bodyPr wrap="square" rtlCol="0">
            <a:spAutoFit/>
          </a:bodyPr>
          <a:lstStyle/>
          <a:p>
            <a:pPr marL="285750" indent="-285750">
              <a:buFont typeface="Arial" charset="0"/>
              <a:buChar char="•"/>
            </a:pPr>
            <a:r>
              <a:rPr lang="en-US" dirty="0" smtClean="0">
                <a:solidFill>
                  <a:prstClr val="black"/>
                </a:solidFill>
              </a:rPr>
              <a:t>Global HYCOM Products                           </a:t>
            </a:r>
            <a:r>
              <a:rPr lang="mr-IN" dirty="0" smtClean="0">
                <a:solidFill>
                  <a:prstClr val="black"/>
                </a:solidFill>
              </a:rPr>
              <a:t>–</a:t>
            </a:r>
            <a:r>
              <a:rPr lang="en-US" dirty="0" smtClean="0">
                <a:solidFill>
                  <a:prstClr val="black"/>
                </a:solidFill>
              </a:rPr>
              <a:t>  Always there “100-100” metric</a:t>
            </a:r>
          </a:p>
          <a:p>
            <a:pPr marL="285750" indent="-285750">
              <a:buFont typeface="Arial" charset="0"/>
              <a:buChar char="•"/>
            </a:pPr>
            <a:r>
              <a:rPr lang="en-US" dirty="0" smtClean="0">
                <a:solidFill>
                  <a:prstClr val="black"/>
                </a:solidFill>
              </a:rPr>
              <a:t>HF Radar Data &amp; Statistical Predictions </a:t>
            </a:r>
            <a:r>
              <a:rPr lang="mr-IN" dirty="0" smtClean="0">
                <a:solidFill>
                  <a:prstClr val="black"/>
                </a:solidFill>
              </a:rPr>
              <a:t>–</a:t>
            </a:r>
            <a:r>
              <a:rPr lang="en-US" dirty="0" smtClean="0">
                <a:solidFill>
                  <a:prstClr val="black"/>
                </a:solidFill>
              </a:rPr>
              <a:t> #8 </a:t>
            </a:r>
          </a:p>
          <a:p>
            <a:pPr marL="285750" indent="-285750">
              <a:buFont typeface="Arial" charset="0"/>
              <a:buChar char="•"/>
            </a:pPr>
            <a:r>
              <a:rPr lang="en-US" dirty="0" smtClean="0">
                <a:solidFill>
                  <a:prstClr val="black"/>
                </a:solidFill>
              </a:rPr>
              <a:t>Assimilative Regional Espresso ROMS                          -  not on the list</a:t>
            </a:r>
          </a:p>
          <a:p>
            <a:endParaRPr lang="en-US" dirty="0">
              <a:solidFill>
                <a:prstClr val="black"/>
              </a:solidFill>
            </a:endParaRPr>
          </a:p>
        </p:txBody>
      </p:sp>
      <p:sp>
        <p:nvSpPr>
          <p:cNvPr id="10" name="TextBox 9"/>
          <p:cNvSpPr txBox="1"/>
          <p:nvPr/>
        </p:nvSpPr>
        <p:spPr>
          <a:xfrm>
            <a:off x="4572001" y="4475643"/>
            <a:ext cx="4092496" cy="2031325"/>
          </a:xfrm>
          <a:prstGeom prst="rect">
            <a:avLst/>
          </a:prstGeom>
          <a:noFill/>
        </p:spPr>
        <p:txBody>
          <a:bodyPr wrap="square" rtlCol="0">
            <a:spAutoFit/>
          </a:bodyPr>
          <a:lstStyle/>
          <a:p>
            <a:pPr marL="285750" indent="-285750">
              <a:buFont typeface="Arial" charset="0"/>
              <a:buChar char="•"/>
            </a:pPr>
            <a:r>
              <a:rPr lang="en-US" dirty="0" smtClean="0">
                <a:solidFill>
                  <a:prstClr val="black"/>
                </a:solidFill>
              </a:rPr>
              <a:t>Global HYCOM Products                           </a:t>
            </a:r>
            <a:r>
              <a:rPr lang="mr-IN" dirty="0" smtClean="0">
                <a:solidFill>
                  <a:prstClr val="black"/>
                </a:solidFill>
              </a:rPr>
              <a:t>–</a:t>
            </a:r>
            <a:r>
              <a:rPr lang="en-US" dirty="0" smtClean="0">
                <a:solidFill>
                  <a:prstClr val="black"/>
                </a:solidFill>
              </a:rPr>
              <a:t>  Still Always there “100-100” metric</a:t>
            </a:r>
          </a:p>
          <a:p>
            <a:pPr marL="285750" indent="-285750">
              <a:buFont typeface="Arial" charset="0"/>
              <a:buChar char="•"/>
            </a:pPr>
            <a:r>
              <a:rPr lang="en-US" dirty="0" smtClean="0">
                <a:solidFill>
                  <a:prstClr val="black"/>
                </a:solidFill>
              </a:rPr>
              <a:t>HF Radar Data &amp; Statistical Predictions </a:t>
            </a:r>
            <a:r>
              <a:rPr lang="mr-IN" dirty="0" smtClean="0">
                <a:solidFill>
                  <a:prstClr val="black"/>
                </a:solidFill>
              </a:rPr>
              <a:t>–</a:t>
            </a:r>
            <a:r>
              <a:rPr lang="en-US" dirty="0" smtClean="0">
                <a:solidFill>
                  <a:prstClr val="black"/>
                </a:solidFill>
              </a:rPr>
              <a:t> up to #6 </a:t>
            </a:r>
          </a:p>
          <a:p>
            <a:pPr marL="285750" indent="-285750">
              <a:buFont typeface="Arial" charset="0"/>
              <a:buChar char="•"/>
            </a:pPr>
            <a:r>
              <a:rPr lang="en-US" dirty="0" smtClean="0">
                <a:solidFill>
                  <a:prstClr val="black"/>
                </a:solidFill>
              </a:rPr>
              <a:t>Assimilative Regional Espresso ROMS                         -  up to #4</a:t>
            </a:r>
          </a:p>
          <a:p>
            <a:endParaRPr lang="en-US" dirty="0">
              <a:solidFill>
                <a:prstClr val="black"/>
              </a:solidFill>
            </a:endParaRP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16973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ill_score_HFR_ts_4341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64" y="519437"/>
            <a:ext cx="4333494" cy="3549015"/>
          </a:xfrm>
          <a:prstGeom prst="rect">
            <a:avLst/>
          </a:prstGeom>
        </p:spPr>
      </p:pic>
      <p:pic>
        <p:nvPicPr>
          <p:cNvPr id="2" name="Picture 1" descr="skill_score_HFR_map_434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933" y="2273706"/>
            <a:ext cx="1493171" cy="1208290"/>
          </a:xfrm>
          <a:prstGeom prst="rect">
            <a:avLst/>
          </a:prstGeom>
        </p:spPr>
      </p:pic>
      <p:pic>
        <p:nvPicPr>
          <p:cNvPr id="5" name="Picture 4" descr="skill_score_HYCOM_ts_4341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21998" y="577037"/>
            <a:ext cx="4436133" cy="3549015"/>
          </a:xfrm>
          <a:prstGeom prst="rect">
            <a:avLst/>
          </a:prstGeom>
        </p:spPr>
      </p:pic>
      <p:sp>
        <p:nvSpPr>
          <p:cNvPr id="6" name="TextBox 5"/>
          <p:cNvSpPr txBox="1"/>
          <p:nvPr/>
        </p:nvSpPr>
        <p:spPr>
          <a:xfrm>
            <a:off x="2475544" y="2897221"/>
            <a:ext cx="1528495" cy="523220"/>
          </a:xfrm>
          <a:prstGeom prst="rect">
            <a:avLst/>
          </a:prstGeom>
          <a:noFill/>
        </p:spPr>
        <p:txBody>
          <a:bodyPr wrap="none" rtlCol="0">
            <a:spAutoFit/>
          </a:bodyPr>
          <a:lstStyle/>
          <a:p>
            <a:r>
              <a:rPr lang="en-US" sz="2800" dirty="0" smtClean="0">
                <a:solidFill>
                  <a:prstClr val="black"/>
                </a:solidFill>
              </a:rPr>
              <a:t>HFR Data</a:t>
            </a:r>
            <a:endParaRPr lang="en-US" sz="2800" dirty="0">
              <a:solidFill>
                <a:prstClr val="black"/>
              </a:solidFill>
            </a:endParaRPr>
          </a:p>
        </p:txBody>
      </p:sp>
      <p:pic>
        <p:nvPicPr>
          <p:cNvPr id="8" name="Picture 7" descr="skill_score_HYCOM_map_434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9161" y="1235034"/>
            <a:ext cx="2009433" cy="1625609"/>
          </a:xfrm>
          <a:prstGeom prst="rect">
            <a:avLst/>
          </a:prstGeom>
        </p:spPr>
      </p:pic>
      <p:sp>
        <p:nvSpPr>
          <p:cNvPr id="9" name="TextBox 8"/>
          <p:cNvSpPr txBox="1"/>
          <p:nvPr/>
        </p:nvSpPr>
        <p:spPr>
          <a:xfrm>
            <a:off x="4976019" y="911503"/>
            <a:ext cx="2983381" cy="461665"/>
          </a:xfrm>
          <a:prstGeom prst="rect">
            <a:avLst/>
          </a:prstGeom>
          <a:noFill/>
        </p:spPr>
        <p:txBody>
          <a:bodyPr wrap="none" rtlCol="0">
            <a:spAutoFit/>
          </a:bodyPr>
          <a:lstStyle/>
          <a:p>
            <a:r>
              <a:rPr lang="en-US" sz="2400" dirty="0" smtClean="0">
                <a:solidFill>
                  <a:prstClr val="black"/>
                </a:solidFill>
              </a:rPr>
              <a:t>Navy HYCOM Region 1</a:t>
            </a:r>
            <a:endParaRPr lang="en-US" sz="2400" dirty="0">
              <a:solidFill>
                <a:prstClr val="black"/>
              </a:solidFill>
            </a:endParaRPr>
          </a:p>
        </p:txBody>
      </p:sp>
      <p:pic>
        <p:nvPicPr>
          <p:cNvPr id="10" name="Picture 6" descr="1490972357_d86649c7e2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90530" y="49861"/>
            <a:ext cx="1136134" cy="1230974"/>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419817" y="49861"/>
            <a:ext cx="9144000" cy="584775"/>
          </a:xfrm>
          <a:prstGeom prst="rect">
            <a:avLst/>
          </a:prstGeom>
          <a:noFill/>
        </p:spPr>
        <p:txBody>
          <a:bodyPr wrap="square" rtlCol="0">
            <a:spAutoFit/>
          </a:bodyPr>
          <a:lstStyle/>
          <a:p>
            <a:r>
              <a:rPr lang="en-US" sz="3200" dirty="0" smtClean="0">
                <a:solidFill>
                  <a:prstClr val="black"/>
                </a:solidFill>
              </a:rPr>
              <a:t>2016 Surface Current Drifter Skill Score</a:t>
            </a:r>
            <a:endParaRPr lang="en-US" sz="3200" dirty="0">
              <a:solidFill>
                <a:prstClr val="black"/>
              </a:solidFill>
            </a:endParaRPr>
          </a:p>
        </p:txBody>
      </p:sp>
      <p:grpSp>
        <p:nvGrpSpPr>
          <p:cNvPr id="14" name="Group 13"/>
          <p:cNvGrpSpPr>
            <a:grpSpLocks noChangeAspect="1"/>
          </p:cNvGrpSpPr>
          <p:nvPr/>
        </p:nvGrpSpPr>
        <p:grpSpPr>
          <a:xfrm>
            <a:off x="632441" y="4177712"/>
            <a:ext cx="3371598" cy="2451346"/>
            <a:chOff x="-87254" y="4256112"/>
            <a:chExt cx="7023783" cy="5106696"/>
          </a:xfrm>
        </p:grpSpPr>
        <p:pic>
          <p:nvPicPr>
            <p:cNvPr id="15" name="Picture 14" descr="IMG_0563 (1).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254" y="4256112"/>
              <a:ext cx="7023783" cy="5045451"/>
            </a:xfrm>
            <a:prstGeom prst="rect">
              <a:avLst/>
            </a:prstGeom>
            <a:ln>
              <a:solidFill>
                <a:srgbClr val="000000"/>
              </a:solidFill>
            </a:ln>
          </p:spPr>
        </p:pic>
        <p:pic>
          <p:nvPicPr>
            <p:cNvPr id="16" name="Picture 15" descr="Coast Guard SAR Schoo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808" y="7815069"/>
              <a:ext cx="1481541" cy="1486495"/>
            </a:xfrm>
            <a:prstGeom prst="rect">
              <a:avLst/>
            </a:prstGeom>
            <a:ln>
              <a:noFill/>
            </a:ln>
          </p:spPr>
        </p:pic>
        <p:sp>
          <p:nvSpPr>
            <p:cNvPr id="17" name="TextBox 16"/>
            <p:cNvSpPr txBox="1"/>
            <p:nvPr/>
          </p:nvSpPr>
          <p:spPr>
            <a:xfrm>
              <a:off x="3195952" y="8439478"/>
              <a:ext cx="3525988" cy="923330"/>
            </a:xfrm>
            <a:prstGeom prst="rect">
              <a:avLst/>
            </a:prstGeom>
            <a:noFill/>
            <a:ln>
              <a:noFill/>
            </a:ln>
          </p:spPr>
          <p:txBody>
            <a:bodyPr wrap="none" rtlCol="0">
              <a:normAutofit fontScale="47500" lnSpcReduction="20000"/>
            </a:bodyPr>
            <a:lstStyle/>
            <a:p>
              <a:r>
                <a:rPr lang="en-US" b="1" dirty="0" smtClean="0">
                  <a:solidFill>
                    <a:prstClr val="white"/>
                  </a:solidFill>
                </a:rPr>
                <a:t>National Search and Rescue School</a:t>
              </a:r>
            </a:p>
            <a:p>
              <a:r>
                <a:rPr lang="en-US" b="1" dirty="0" smtClean="0">
                  <a:solidFill>
                    <a:prstClr val="white"/>
                  </a:solidFill>
                </a:rPr>
                <a:t>Yorktown, VA</a:t>
              </a:r>
            </a:p>
            <a:p>
              <a:r>
                <a:rPr lang="en-US" b="1" dirty="0" smtClean="0">
                  <a:solidFill>
                    <a:prstClr val="white"/>
                  </a:solidFill>
                </a:rPr>
                <a:t>January 19, 2017</a:t>
              </a:r>
              <a:endParaRPr lang="en-US" b="1" dirty="0">
                <a:solidFill>
                  <a:prstClr val="white"/>
                </a:solidFill>
              </a:endParaRPr>
            </a:p>
          </p:txBody>
        </p:sp>
      </p:grpSp>
      <p:pic>
        <p:nvPicPr>
          <p:cNvPr id="18" name="Picture 17" descr="IMG_1035.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36691" y="4202427"/>
            <a:ext cx="1880727" cy="2426631"/>
          </a:xfrm>
          <a:prstGeom prst="rect">
            <a:avLst/>
          </a:prstGeom>
          <a:ln>
            <a:solidFill>
              <a:srgbClr val="000000"/>
            </a:solidFill>
          </a:ln>
        </p:spPr>
      </p:pic>
      <p:sp>
        <p:nvSpPr>
          <p:cNvPr id="19" name="TextBox 18"/>
          <p:cNvSpPr txBox="1"/>
          <p:nvPr/>
        </p:nvSpPr>
        <p:spPr>
          <a:xfrm>
            <a:off x="5477054" y="6185323"/>
            <a:ext cx="780189" cy="352841"/>
          </a:xfrm>
          <a:prstGeom prst="rect">
            <a:avLst/>
          </a:prstGeom>
          <a:noFill/>
        </p:spPr>
        <p:txBody>
          <a:bodyPr wrap="none" rtlCol="0">
            <a:normAutofit fontScale="62500" lnSpcReduction="20000"/>
          </a:bodyPr>
          <a:lstStyle/>
          <a:p>
            <a:r>
              <a:rPr lang="en-US" sz="1100" b="1" dirty="0" smtClean="0">
                <a:solidFill>
                  <a:prstClr val="white"/>
                </a:solidFill>
              </a:rPr>
              <a:t>Coast Guard Sector NY</a:t>
            </a:r>
          </a:p>
          <a:p>
            <a:r>
              <a:rPr lang="en-US" sz="1100" b="1" dirty="0" smtClean="0">
                <a:solidFill>
                  <a:prstClr val="white"/>
                </a:solidFill>
              </a:rPr>
              <a:t>Staten Island, NY</a:t>
            </a:r>
          </a:p>
          <a:p>
            <a:r>
              <a:rPr lang="en-US" sz="1100" b="1" dirty="0" smtClean="0">
                <a:solidFill>
                  <a:prstClr val="white"/>
                </a:solidFill>
              </a:rPr>
              <a:t>March 21, 2017</a:t>
            </a:r>
            <a:endParaRPr lang="en-US" sz="1100" b="1" dirty="0">
              <a:solidFill>
                <a:prstClr val="white"/>
              </a:solidFill>
            </a:endParaRPr>
          </a:p>
        </p:txBody>
      </p:sp>
      <p:pic>
        <p:nvPicPr>
          <p:cNvPr id="20" name="Picture 19" descr="Coast Guard Sector NY.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89043" y="5980159"/>
            <a:ext cx="537715" cy="537715"/>
          </a:xfrm>
          <a:prstGeom prst="rect">
            <a:avLst/>
          </a:prstGeom>
        </p:spPr>
      </p:pic>
      <p:sp>
        <p:nvSpPr>
          <p:cNvPr id="21" name="TextBox 20"/>
          <p:cNvSpPr txBox="1"/>
          <p:nvPr/>
        </p:nvSpPr>
        <p:spPr>
          <a:xfrm>
            <a:off x="6587044" y="4402919"/>
            <a:ext cx="2355250" cy="1938992"/>
          </a:xfrm>
          <a:prstGeom prst="rect">
            <a:avLst/>
          </a:prstGeom>
          <a:noFill/>
        </p:spPr>
        <p:txBody>
          <a:bodyPr wrap="square" rtlCol="0">
            <a:spAutoFit/>
          </a:bodyPr>
          <a:lstStyle/>
          <a:p>
            <a:r>
              <a:rPr lang="en-US" sz="2000" dirty="0" smtClean="0">
                <a:solidFill>
                  <a:prstClr val="black"/>
                </a:solidFill>
              </a:rPr>
              <a:t>Active Education &amp; Outreach to USCG Users of the HFR Data &amp; Data Assimilative Products</a:t>
            </a:r>
            <a:endParaRPr lang="en-US" sz="2000" dirty="0">
              <a:solidFill>
                <a:prstClr val="black"/>
              </a:solidFill>
            </a:endParaRPr>
          </a:p>
        </p:txBody>
      </p:sp>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2"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6" name="Picture 2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4" name="TextBox 3"/>
          <p:cNvSpPr txBox="1"/>
          <p:nvPr/>
        </p:nvSpPr>
        <p:spPr>
          <a:xfrm>
            <a:off x="6049161" y="2749355"/>
            <a:ext cx="2074158" cy="369332"/>
          </a:xfrm>
          <a:prstGeom prst="rect">
            <a:avLst/>
          </a:prstGeom>
          <a:noFill/>
        </p:spPr>
        <p:txBody>
          <a:bodyPr wrap="none" rtlCol="0">
            <a:spAutoFit/>
          </a:bodyPr>
          <a:lstStyle/>
          <a:p>
            <a:r>
              <a:rPr lang="en-US" dirty="0" smtClean="0">
                <a:solidFill>
                  <a:prstClr val="black"/>
                </a:solidFill>
              </a:rPr>
              <a:t>No </a:t>
            </a:r>
            <a:r>
              <a:rPr lang="en-US" smtClean="0">
                <a:solidFill>
                  <a:prstClr val="black"/>
                </a:solidFill>
              </a:rPr>
              <a:t>HFR Assimilation</a:t>
            </a:r>
            <a:endParaRPr lang="en-US">
              <a:solidFill>
                <a:prstClr val="black"/>
              </a:solidFill>
            </a:endParaRPr>
          </a:p>
        </p:txBody>
      </p:sp>
    </p:spTree>
    <p:extLst>
      <p:ext uri="{BB962C8B-B14F-4D97-AF65-F5344CB8AC3E}">
        <p14:creationId xmlns:p14="http://schemas.microsoft.com/office/powerpoint/2010/main" val="461727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Coast Guard </a:t>
            </a:r>
            <a:r>
              <a:rPr lang="en-US" sz="3200" dirty="0" smtClean="0"/>
              <a:t>Wind &amp; Current </a:t>
            </a:r>
            <a:r>
              <a:rPr lang="en-US" sz="3200" dirty="0"/>
              <a:t>Data Requests</a:t>
            </a:r>
          </a:p>
        </p:txBody>
      </p:sp>
      <p:sp>
        <p:nvSpPr>
          <p:cNvPr id="3" name="Title 1"/>
          <p:cNvSpPr txBox="1">
            <a:spLocks/>
          </p:cNvSpPr>
          <p:nvPr/>
        </p:nvSpPr>
        <p:spPr>
          <a:xfrm>
            <a:off x="1" y="122967"/>
            <a:ext cx="9143999" cy="7815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000000"/>
                </a:solidFill>
              </a:rPr>
              <a:t>Requests June 1 to December 1, 2017</a:t>
            </a:r>
            <a:endParaRPr lang="en-US" sz="3600" dirty="0">
              <a:solidFill>
                <a:srgbClr val="000000"/>
              </a:solidFill>
            </a:endParaRPr>
          </a:p>
        </p:txBody>
      </p:sp>
      <p:pic>
        <p:nvPicPr>
          <p:cNvPr id="5" name="Picture 4"/>
          <p:cNvPicPr>
            <a:picLocks noChangeAspect="1"/>
          </p:cNvPicPr>
          <p:nvPr/>
        </p:nvPicPr>
        <p:blipFill>
          <a:blip r:embed="rId2"/>
          <a:stretch>
            <a:fillRect/>
          </a:stretch>
        </p:blipFill>
        <p:spPr>
          <a:xfrm>
            <a:off x="845903" y="1443858"/>
            <a:ext cx="6879115" cy="4074445"/>
          </a:xfrm>
          <a:prstGeom prst="rect">
            <a:avLst/>
          </a:prstGeom>
        </p:spPr>
      </p:pic>
      <p:grpSp>
        <p:nvGrpSpPr>
          <p:cNvPr id="6" name="Group 5"/>
          <p:cNvGrpSpPr/>
          <p:nvPr/>
        </p:nvGrpSpPr>
        <p:grpSpPr>
          <a:xfrm>
            <a:off x="-11615" y="6234591"/>
            <a:ext cx="9155615" cy="628440"/>
            <a:chOff x="-11615" y="6234591"/>
            <a:chExt cx="9155615" cy="628440"/>
          </a:xfrm>
        </p:grpSpPr>
        <p:sp>
          <p:nvSpPr>
            <p:cNvPr id="7" name="Rectangle 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394465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070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7150"/>
            <a:ext cx="6223000" cy="6137047"/>
          </a:xfrm>
          <a:prstGeom prst="rect">
            <a:avLst/>
          </a:prstGeom>
          <a:noFill/>
          <a:extLst>
            <a:ext uri="{909E8E84-426E-40dd-AFC4-6F175D3DCCD1}">
              <a14:hiddenFill xmlns="" xmlns:a14="http://schemas.microsoft.com/office/drawing/2010/main">
                <a:solidFill>
                  <a:srgbClr val="FFFFFF"/>
                </a:solidFill>
              </a14:hiddenFill>
            </a:ext>
          </a:extLst>
        </p:spPr>
      </p:pic>
      <p:sp>
        <p:nvSpPr>
          <p:cNvPr id="532493" name="Text Box 13"/>
          <p:cNvSpPr txBox="1">
            <a:spLocks noChangeArrowheads="1"/>
          </p:cNvSpPr>
          <p:nvPr/>
        </p:nvSpPr>
        <p:spPr bwMode="auto">
          <a:xfrm>
            <a:off x="1954213" y="284163"/>
            <a:ext cx="2599728" cy="1754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5400" b="1" dirty="0" smtClean="0">
                <a:solidFill>
                  <a:srgbClr val="FF0000"/>
                </a:solidFill>
              </a:rPr>
              <a:t>12 </a:t>
            </a:r>
            <a:r>
              <a:rPr lang="en-US" sz="3600" b="1" dirty="0" smtClean="0">
                <a:solidFill>
                  <a:srgbClr val="FF0000"/>
                </a:solidFill>
              </a:rPr>
              <a:t>Stations</a:t>
            </a:r>
            <a:endParaRPr lang="en-US" sz="3600" b="1" dirty="0">
              <a:solidFill>
                <a:srgbClr val="FF0000"/>
              </a:solidFill>
            </a:endParaRPr>
          </a:p>
          <a:p>
            <a:endParaRPr lang="en-US" sz="5400" b="1" dirty="0">
              <a:solidFill>
                <a:srgbClr val="FF0000"/>
              </a:solidFill>
            </a:endParaRPr>
          </a:p>
        </p:txBody>
      </p:sp>
      <p:sp>
        <p:nvSpPr>
          <p:cNvPr id="15" name="TextBox 14"/>
          <p:cNvSpPr txBox="1"/>
          <p:nvPr/>
        </p:nvSpPr>
        <p:spPr>
          <a:xfrm>
            <a:off x="1954213" y="354569"/>
            <a:ext cx="888999" cy="738664"/>
          </a:xfrm>
          <a:prstGeom prst="rect">
            <a:avLst/>
          </a:prstGeom>
          <a:solidFill>
            <a:srgbClr val="95FFCF"/>
          </a:solidFill>
        </p:spPr>
        <p:txBody>
          <a:bodyPr wrap="square" lIns="0" tIns="0" rIns="0" bIns="0" rtlCol="0">
            <a:noAutofit/>
          </a:bodyPr>
          <a:lstStyle/>
          <a:p>
            <a:pPr algn="ctr"/>
            <a:r>
              <a:rPr lang="en-US" sz="4800" b="1" dirty="0" smtClean="0">
                <a:solidFill>
                  <a:srgbClr val="FF0000"/>
                </a:solidFill>
              </a:rPr>
              <a:t>17</a:t>
            </a:r>
            <a:endParaRPr lang="en-US" sz="4800" b="1" dirty="0">
              <a:solidFill>
                <a:srgbClr val="FF0000"/>
              </a:solidFill>
            </a:endParaRPr>
          </a:p>
        </p:txBody>
      </p:sp>
      <p:sp>
        <p:nvSpPr>
          <p:cNvPr id="2" name="Isosceles Triangle 1"/>
          <p:cNvSpPr/>
          <p:nvPr/>
        </p:nvSpPr>
        <p:spPr>
          <a:xfrm>
            <a:off x="4299941" y="1124983"/>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5257800" y="1060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2298700" y="3346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3611563" y="14224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1987550" y="39116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3021012" y="177814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2913062" y="21018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a:off x="2779712" y="23431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a:off x="2513012" y="27495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1962150" y="48196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a:off x="2095500" y="54927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5257800" y="6985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4940300" y="97155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4033241" y="12955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a:off x="3236912" y="15368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1854200" y="438150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a:off x="1447800" y="5902097"/>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RDLMeasured_WOOD_2014_11_27_0000.png"/>
          <p:cNvPicPr>
            <a:picLocks noChangeAspect="1"/>
          </p:cNvPicPr>
          <p:nvPr/>
        </p:nvPicPr>
        <p:blipFill rotWithShape="1">
          <a:blip r:embed="rId3">
            <a:extLst>
              <a:ext uri="{28A0092B-C50C-407E-A947-70E740481C1C}">
                <a14:useLocalDpi xmlns:a14="http://schemas.microsoft.com/office/drawing/2010/main" val="0"/>
              </a:ext>
            </a:extLst>
          </a:blip>
          <a:srcRect l="8888" t="4144" r="10695" b="6666"/>
          <a:stretch/>
        </p:blipFill>
        <p:spPr>
          <a:xfrm>
            <a:off x="3611562" y="3257549"/>
            <a:ext cx="3030537" cy="2520867"/>
          </a:xfrm>
          <a:prstGeom prst="rect">
            <a:avLst/>
          </a:prstGeom>
        </p:spPr>
      </p:pic>
    </p:spTree>
    <p:extLst>
      <p:ext uri="{BB962C8B-B14F-4D97-AF65-F5344CB8AC3E}">
        <p14:creationId xmlns:p14="http://schemas.microsoft.com/office/powerpoint/2010/main" val="56466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31" presetClass="entr" presetSubtype="0" fill="hold" grpId="1" nodeType="withEffect">
                                  <p:stCondLst>
                                    <p:cond delay="0"/>
                                  </p:stCondLst>
                                  <p:iterate type="lt">
                                    <p:tmPct val="0"/>
                                  </p:iterate>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png"/>
          <p:cNvPicPr>
            <a:picLocks noChangeAspect="1"/>
          </p:cNvPicPr>
          <p:nvPr/>
        </p:nvPicPr>
        <p:blipFill rotWithShape="1">
          <a:blip r:embed="rId3">
            <a:extLst>
              <a:ext uri="{28A0092B-C50C-407E-A947-70E740481C1C}">
                <a14:useLocalDpi xmlns:a14="http://schemas.microsoft.com/office/drawing/2010/main" val="0"/>
              </a:ext>
            </a:extLst>
          </a:blip>
          <a:srcRect l="13209" t="4287" r="13566" b="5714"/>
          <a:stretch/>
        </p:blipFill>
        <p:spPr>
          <a:xfrm>
            <a:off x="2400300" y="0"/>
            <a:ext cx="6743700" cy="6217362"/>
          </a:xfrm>
          <a:prstGeom prst="rect">
            <a:avLst/>
          </a:prstGeom>
        </p:spPr>
      </p:pic>
      <p:sp>
        <p:nvSpPr>
          <p:cNvPr id="3" name="TextBox 2"/>
          <p:cNvSpPr txBox="1"/>
          <p:nvPr/>
        </p:nvSpPr>
        <p:spPr>
          <a:xfrm>
            <a:off x="0" y="1244600"/>
            <a:ext cx="2616200" cy="3847207"/>
          </a:xfrm>
          <a:prstGeom prst="rect">
            <a:avLst/>
          </a:prstGeom>
          <a:noFill/>
        </p:spPr>
        <p:txBody>
          <a:bodyPr wrap="square" rtlCol="0">
            <a:spAutoFit/>
          </a:bodyPr>
          <a:lstStyle/>
          <a:p>
            <a:pPr algn="ctr"/>
            <a:r>
              <a:rPr lang="en-US" sz="2800" b="1" dirty="0" smtClean="0"/>
              <a:t>Decadal Mean</a:t>
            </a:r>
          </a:p>
          <a:p>
            <a:endParaRPr lang="en-US" dirty="0"/>
          </a:p>
          <a:p>
            <a:pPr marL="285750" indent="-285750">
              <a:buFont typeface="Arial"/>
              <a:buChar char="•"/>
            </a:pPr>
            <a:r>
              <a:rPr lang="en-US" dirty="0" smtClean="0"/>
              <a:t>Detided using t_tide</a:t>
            </a:r>
          </a:p>
          <a:p>
            <a:pPr marL="285750" indent="-285750">
              <a:buFont typeface="Arial"/>
              <a:buChar char="•"/>
            </a:pPr>
            <a:r>
              <a:rPr lang="en-US" dirty="0" smtClean="0"/>
              <a:t>30 hour low pass filter applied</a:t>
            </a:r>
          </a:p>
          <a:p>
            <a:pPr marL="285750" indent="-285750">
              <a:buFont typeface="Arial"/>
              <a:buChar char="•"/>
            </a:pPr>
            <a:r>
              <a:rPr lang="en-US" dirty="0" smtClean="0"/>
              <a:t>50% temporal coverage per year required</a:t>
            </a:r>
          </a:p>
          <a:p>
            <a:pPr marL="285750" indent="-285750">
              <a:buFont typeface="Arial"/>
              <a:buChar char="•"/>
            </a:pPr>
            <a:endParaRPr lang="en-US" dirty="0"/>
          </a:p>
          <a:p>
            <a:pPr marL="285750" indent="-285750">
              <a:buFont typeface="Arial"/>
              <a:buChar char="•"/>
            </a:pPr>
            <a:endParaRPr lang="en-US" dirty="0" smtClean="0"/>
          </a:p>
          <a:p>
            <a:r>
              <a:rPr lang="en-US" b="1" dirty="0" smtClean="0"/>
              <a:t>Major Features:</a:t>
            </a:r>
          </a:p>
          <a:p>
            <a:pPr marL="285750" indent="-285750">
              <a:buFont typeface="Arial" charset="0"/>
              <a:buChar char="•"/>
            </a:pPr>
            <a:r>
              <a:rPr lang="en-US" dirty="0" smtClean="0"/>
              <a:t>Shelf Slope Front</a:t>
            </a:r>
          </a:p>
          <a:p>
            <a:pPr marL="285750" indent="-285750">
              <a:buFont typeface="Arial" charset="0"/>
              <a:buChar char="•"/>
            </a:pPr>
            <a:r>
              <a:rPr lang="en-US" dirty="0" smtClean="0"/>
              <a:t>4 River Outflows</a:t>
            </a:r>
            <a:endParaRPr lang="en-US" dirty="0"/>
          </a:p>
        </p:txBody>
      </p:sp>
    </p:spTree>
    <p:extLst>
      <p:ext uri="{BB962C8B-B14F-4D97-AF65-F5344CB8AC3E}">
        <p14:creationId xmlns:p14="http://schemas.microsoft.com/office/powerpoint/2010/main" val="33111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616101"/>
          </a:xfrm>
          <a:prstGeom prst="rect">
            <a:avLst/>
          </a:prstGeom>
          <a:noFill/>
        </p:spPr>
        <p:txBody>
          <a:bodyPr wrap="square" rtlCol="0">
            <a:spAutoFit/>
          </a:bodyPr>
          <a:lstStyle/>
          <a:p>
            <a:pPr algn="ctr"/>
            <a:r>
              <a:rPr lang="en-US" sz="2800" b="1" dirty="0" smtClean="0"/>
              <a:t>Inter-Annual Variability</a:t>
            </a:r>
          </a:p>
          <a:p>
            <a:endParaRPr lang="en-US" dirty="0"/>
          </a:p>
          <a:p>
            <a:pPr marL="285750" indent="-285750">
              <a:buFont typeface="Arial"/>
              <a:buChar char="•"/>
            </a:pPr>
            <a:r>
              <a:rPr lang="en-US" dirty="0" smtClean="0"/>
              <a:t>Variability </a:t>
            </a:r>
            <a:r>
              <a:rPr lang="en-US" b="1" u="sng" dirty="0" smtClean="0"/>
              <a:t>between</a:t>
            </a:r>
            <a:r>
              <a:rPr lang="en-US" dirty="0" smtClean="0"/>
              <a:t> years averaged over the decade</a:t>
            </a:r>
          </a:p>
          <a:p>
            <a:pPr marL="285750" indent="-285750">
              <a:buFont typeface="Arial"/>
              <a:buChar char="•"/>
            </a:pPr>
            <a:r>
              <a:rPr lang="en-US" dirty="0"/>
              <a:t>Tides not included</a:t>
            </a:r>
          </a:p>
          <a:p>
            <a:pPr marL="285750" indent="-285750">
              <a:buFont typeface="Arial"/>
              <a:buChar char="•"/>
            </a:pPr>
            <a:endParaRPr lang="en-US" dirty="0"/>
          </a:p>
        </p:txBody>
      </p:sp>
    </p:spTree>
    <p:extLst>
      <p:ext uri="{BB962C8B-B14F-4D97-AF65-F5344CB8AC3E}">
        <p14:creationId xmlns:p14="http://schemas.microsoft.com/office/powerpoint/2010/main" val="362764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339102"/>
          </a:xfrm>
          <a:prstGeom prst="rect">
            <a:avLst/>
          </a:prstGeom>
          <a:noFill/>
        </p:spPr>
        <p:txBody>
          <a:bodyPr wrap="square" rtlCol="0">
            <a:spAutoFit/>
          </a:bodyPr>
          <a:lstStyle/>
          <a:p>
            <a:pPr algn="ctr"/>
            <a:r>
              <a:rPr lang="en-US" sz="2800" b="1" dirty="0" smtClean="0"/>
              <a:t>Intra-Annual Variability</a:t>
            </a:r>
          </a:p>
          <a:p>
            <a:endParaRPr lang="en-US" dirty="0"/>
          </a:p>
          <a:p>
            <a:pPr marL="285750" indent="-285750">
              <a:buFont typeface="Arial"/>
              <a:buChar char="•"/>
            </a:pPr>
            <a:r>
              <a:rPr lang="en-US" dirty="0" smtClean="0"/>
              <a:t>Variability </a:t>
            </a:r>
            <a:r>
              <a:rPr lang="en-US" b="1" u="sng" dirty="0" smtClean="0"/>
              <a:t>within</a:t>
            </a:r>
            <a:r>
              <a:rPr lang="en-US" dirty="0" smtClean="0"/>
              <a:t> a year averaged over the decade</a:t>
            </a:r>
          </a:p>
          <a:p>
            <a:pPr marL="285750" indent="-285750">
              <a:buFont typeface="Arial"/>
              <a:buChar char="•"/>
            </a:pPr>
            <a:r>
              <a:rPr lang="en-US" dirty="0" smtClean="0"/>
              <a:t>Tides not included</a:t>
            </a:r>
            <a:endParaRPr lang="en-US" dirty="0"/>
          </a:p>
        </p:txBody>
      </p:sp>
    </p:spTree>
    <p:extLst>
      <p:ext uri="{BB962C8B-B14F-4D97-AF65-F5344CB8AC3E}">
        <p14:creationId xmlns:p14="http://schemas.microsoft.com/office/powerpoint/2010/main" val="316119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3352800" y="4506684"/>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CODAR Network</a:t>
            </a:r>
          </a:p>
        </p:txBody>
      </p:sp>
      <p:sp>
        <p:nvSpPr>
          <p:cNvPr id="24578" name="Text Box 4"/>
          <p:cNvSpPr txBox="1">
            <a:spLocks noChangeArrowheads="1"/>
          </p:cNvSpPr>
          <p:nvPr/>
        </p:nvSpPr>
        <p:spPr bwMode="auto">
          <a:xfrm>
            <a:off x="5413375" y="4506684"/>
            <a:ext cx="14414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smtClean="0">
                <a:solidFill>
                  <a:srgbClr val="000000"/>
                </a:solidFill>
              </a:rPr>
              <a:t>Glider Fleet</a:t>
            </a:r>
          </a:p>
        </p:txBody>
      </p:sp>
      <p:sp>
        <p:nvSpPr>
          <p:cNvPr id="24579" name="Text Box 5"/>
          <p:cNvSpPr txBox="1">
            <a:spLocks noChangeArrowheads="1"/>
          </p:cNvSpPr>
          <p:nvPr/>
        </p:nvSpPr>
        <p:spPr bwMode="auto">
          <a:xfrm>
            <a:off x="136525" y="4506684"/>
            <a:ext cx="29337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L-Band &amp; X-Band Satellite Receivers</a:t>
            </a:r>
          </a:p>
        </p:txBody>
      </p:sp>
      <p:sp>
        <p:nvSpPr>
          <p:cNvPr id="24580" name="Rectangle 7"/>
          <p:cNvSpPr>
            <a:spLocks noChangeArrowheads="1"/>
          </p:cNvSpPr>
          <p:nvPr/>
        </p:nvSpPr>
        <p:spPr bwMode="auto">
          <a:xfrm>
            <a:off x="8277225" y="4697184"/>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endParaRPr lang="en-US" altLang="en-US" smtClean="0">
              <a:solidFill>
                <a:srgbClr val="000000"/>
              </a:solidFill>
            </a:endParaRPr>
          </a:p>
        </p:txBody>
      </p:sp>
      <p:pic>
        <p:nvPicPr>
          <p:cNvPr id="111624" name="Picture 8" descr="SideBySideGliders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270500" y="3225572"/>
            <a:ext cx="1739900" cy="1312862"/>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162800" y="4506684"/>
            <a:ext cx="18764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3-D Nowcasts</a:t>
            </a:r>
          </a:p>
          <a:p>
            <a:pPr algn="ctr"/>
            <a:r>
              <a:rPr lang="en-US" altLang="en-US" sz="1600" b="1" smtClean="0">
                <a:solidFill>
                  <a:srgbClr val="000000"/>
                </a:solidFill>
              </a:rPr>
              <a:t>&amp; Forecasts</a:t>
            </a:r>
          </a:p>
        </p:txBody>
      </p:sp>
      <p:sp>
        <p:nvSpPr>
          <p:cNvPr id="24583" name="Text Box 18"/>
          <p:cNvSpPr txBox="1">
            <a:spLocks noChangeArrowheads="1"/>
          </p:cNvSpPr>
          <p:nvPr/>
        </p:nvSpPr>
        <p:spPr bwMode="auto">
          <a:xfrm>
            <a:off x="0" y="10884"/>
            <a:ext cx="9144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rPr>
              <a:t>Rutgers University  -  Coastal Ocean Observation Lab</a:t>
            </a:r>
          </a:p>
          <a:p>
            <a:pPr algn="ctr"/>
            <a:r>
              <a:rPr lang="en-US" altLang="en-US" sz="2000" b="1" dirty="0" smtClean="0">
                <a:solidFill>
                  <a:srgbClr val="000000"/>
                </a:solidFill>
              </a:rPr>
              <a:t>Observatory Operations, Data Fusion &amp; Training Center </a:t>
            </a:r>
          </a:p>
        </p:txBody>
      </p:sp>
      <p:pic>
        <p:nvPicPr>
          <p:cNvPr id="111650" name="Picture 34" descr="XBand_SatelliteDish"/>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358900" y="3225572"/>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357563" y="3228747"/>
            <a:ext cx="1746250" cy="1309687"/>
          </a:xfrm>
          <a:prstGeom prst="rect">
            <a:avLst/>
          </a:prstGeom>
          <a:noFill/>
          <a:ln w="25400">
            <a:solidFill>
              <a:schemeClr val="tx1">
                <a:lumMod val="85000"/>
              </a:schemeClr>
            </a:solidFill>
            <a:miter lim="800000"/>
            <a:headEnd/>
            <a:tailEnd/>
          </a:ln>
        </p:spPr>
      </p:pic>
      <p:pic>
        <p:nvPicPr>
          <p:cNvPr id="111652" name="Picture 36" descr="20070928 09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7210425" y="3225572"/>
            <a:ext cx="1755775" cy="1316037"/>
          </a:xfrm>
          <a:prstGeom prst="rect">
            <a:avLst/>
          </a:prstGeom>
          <a:noFill/>
          <a:ln w="25400">
            <a:solidFill>
              <a:schemeClr val="tx1">
                <a:lumMod val="85000"/>
              </a:schemeClr>
            </a:solidFill>
            <a:miter lim="800000"/>
            <a:headEnd/>
            <a:tailEnd/>
          </a:ln>
        </p:spPr>
      </p:pic>
      <p:pic>
        <p:nvPicPr>
          <p:cNvPr id="111657" name="Picture 41" descr="1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151188" y="5678259"/>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58" name="Picture 42" descr="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29413" y="5135334"/>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0" name="Picture 44" descr="3"/>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4368800" y="5154384"/>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1" name="Picture 45" descr="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54600" y="5649684"/>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2" name="Picture 46" descr="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886200" y="5722709"/>
            <a:ext cx="1117600" cy="4222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3" name="Picture 47" descr="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701925" y="5116284"/>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4" name="Picture 48" descr="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32388" y="5124222"/>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5" name="Picture 49" descr="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554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8" name="Picture 52" descr="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324600" y="5678259"/>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9" name="Picture 53" descr="1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967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22" name="Picture 6" descr="jen"/>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5250" y="3225572"/>
            <a:ext cx="1079500" cy="1316037"/>
          </a:xfrm>
          <a:prstGeom prst="rect">
            <a:avLst/>
          </a:prstGeom>
          <a:noFill/>
          <a:ln w="25400">
            <a:solidFill>
              <a:schemeClr val="tx1">
                <a:lumMod val="85000"/>
              </a:schemeClr>
            </a:solidFill>
            <a:miter lim="800000"/>
            <a:headEnd/>
            <a:tailEnd/>
          </a:ln>
        </p:spPr>
      </p:pic>
      <p:pic>
        <p:nvPicPr>
          <p:cNvPr id="24598" name="Picture 30" descr="2.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355850" y="5679847"/>
            <a:ext cx="539750" cy="50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9" name="Picture 31" descr="IOOS_logo_white.gif"/>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77975" y="5214709"/>
            <a:ext cx="1012825" cy="409575"/>
          </a:xfrm>
          <a:prstGeom prst="rect">
            <a:avLst/>
          </a:prstGeom>
          <a:solidFill>
            <a:srgbClr val="3366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4600" name="Picture 30" descr="11311385685_21a7a0201d_b.jp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772884"/>
            <a:ext cx="914400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8" name="Group 27"/>
          <p:cNvGrpSpPr/>
          <p:nvPr/>
        </p:nvGrpSpPr>
        <p:grpSpPr>
          <a:xfrm>
            <a:off x="-11615" y="6234591"/>
            <a:ext cx="9155615" cy="628440"/>
            <a:chOff x="-11615" y="6234591"/>
            <a:chExt cx="9155615" cy="628440"/>
          </a:xfrm>
        </p:grpSpPr>
        <p:sp>
          <p:nvSpPr>
            <p:cNvPr id="29" name="Rectangle 2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1" name="Picture 30"/>
            <p:cNvPicPr>
              <a:picLocks noChangeAspect="1"/>
            </p:cNvPicPr>
            <p:nvPr/>
          </p:nvPicPr>
          <p:blipFill rotWithShape="1">
            <a:blip r:embed="rId22"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2" name="Picture 31"/>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647493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5115" y="1627112"/>
            <a:ext cx="1840585" cy="1754326"/>
          </a:xfrm>
          <a:prstGeom prst="rect">
            <a:avLst/>
          </a:prstGeom>
          <a:noFill/>
        </p:spPr>
        <p:txBody>
          <a:bodyPr wrap="square" rtlCol="0">
            <a:spAutoFit/>
          </a:bodyPr>
          <a:lstStyle/>
          <a:p>
            <a:r>
              <a:rPr lang="en-US" dirty="0" smtClean="0"/>
              <a:t>Average 10-year </a:t>
            </a:r>
            <a:r>
              <a:rPr lang="en-US" dirty="0" smtClean="0"/>
              <a:t>intra-annual Variability: </a:t>
            </a:r>
            <a:r>
              <a:rPr lang="en-US" dirty="0" smtClean="0"/>
              <a:t>Winter</a:t>
            </a:r>
            <a:r>
              <a:rPr lang="en-US" dirty="0" smtClean="0"/>
              <a:t>, </a:t>
            </a:r>
            <a:r>
              <a:rPr lang="en-US" dirty="0" smtClean="0"/>
              <a:t>Spring</a:t>
            </a:r>
            <a:r>
              <a:rPr lang="en-US" dirty="0" smtClean="0"/>
              <a:t>, </a:t>
            </a:r>
            <a:r>
              <a:rPr lang="en-US" dirty="0" smtClean="0"/>
              <a:t>Summer</a:t>
            </a:r>
            <a:r>
              <a:rPr lang="en-US" dirty="0" smtClean="0"/>
              <a:t>, Autumn</a:t>
            </a:r>
          </a:p>
          <a:p>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092" y="213494"/>
            <a:ext cx="2936745" cy="2832049"/>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15248" y="274949"/>
            <a:ext cx="2943757" cy="2770594"/>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092" y="3160648"/>
            <a:ext cx="2897869" cy="2729388"/>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23194" y="3151221"/>
            <a:ext cx="2935811" cy="2729388"/>
          </a:xfrm>
          <a:prstGeom prst="rect">
            <a:avLst/>
          </a:prstGeom>
        </p:spPr>
      </p:pic>
      <p:sp>
        <p:nvSpPr>
          <p:cNvPr id="2" name="TextBox 1"/>
          <p:cNvSpPr txBox="1"/>
          <p:nvPr/>
        </p:nvSpPr>
        <p:spPr>
          <a:xfrm>
            <a:off x="6731457" y="419100"/>
            <a:ext cx="2247900" cy="954107"/>
          </a:xfrm>
          <a:prstGeom prst="rect">
            <a:avLst/>
          </a:prstGeom>
          <a:noFill/>
        </p:spPr>
        <p:txBody>
          <a:bodyPr wrap="square" rtlCol="0">
            <a:spAutoFit/>
          </a:bodyPr>
          <a:lstStyle/>
          <a:p>
            <a:r>
              <a:rPr lang="en-US" sz="2800" b="1" dirty="0" smtClean="0"/>
              <a:t>Intra-Annual Variability</a:t>
            </a:r>
            <a:endParaRPr lang="en-US" sz="2800" b="1" dirty="0"/>
          </a:p>
        </p:txBody>
      </p:sp>
      <p:sp>
        <p:nvSpPr>
          <p:cNvPr id="4" name="TextBox 3"/>
          <p:cNvSpPr txBox="1"/>
          <p:nvPr/>
        </p:nvSpPr>
        <p:spPr>
          <a:xfrm>
            <a:off x="1714500" y="2171700"/>
            <a:ext cx="832728" cy="369332"/>
          </a:xfrm>
          <a:prstGeom prst="rect">
            <a:avLst/>
          </a:prstGeom>
          <a:noFill/>
        </p:spPr>
        <p:txBody>
          <a:bodyPr wrap="none" rtlCol="0">
            <a:spAutoFit/>
          </a:bodyPr>
          <a:lstStyle/>
          <a:p>
            <a:r>
              <a:rPr lang="en-US" smtClean="0"/>
              <a:t>Winter</a:t>
            </a:r>
            <a:endParaRPr lang="en-US"/>
          </a:p>
        </p:txBody>
      </p:sp>
      <p:sp>
        <p:nvSpPr>
          <p:cNvPr id="5" name="TextBox 4"/>
          <p:cNvSpPr txBox="1"/>
          <p:nvPr/>
        </p:nvSpPr>
        <p:spPr>
          <a:xfrm>
            <a:off x="4987126" y="2209942"/>
            <a:ext cx="776175" cy="369332"/>
          </a:xfrm>
          <a:prstGeom prst="rect">
            <a:avLst/>
          </a:prstGeom>
          <a:noFill/>
        </p:spPr>
        <p:txBody>
          <a:bodyPr wrap="none" rtlCol="0">
            <a:spAutoFit/>
          </a:bodyPr>
          <a:lstStyle/>
          <a:p>
            <a:r>
              <a:rPr lang="en-US" smtClean="0"/>
              <a:t>Spring</a:t>
            </a:r>
            <a:endParaRPr lang="en-US"/>
          </a:p>
        </p:txBody>
      </p:sp>
      <p:sp>
        <p:nvSpPr>
          <p:cNvPr id="6" name="TextBox 5"/>
          <p:cNvSpPr txBox="1"/>
          <p:nvPr/>
        </p:nvSpPr>
        <p:spPr>
          <a:xfrm>
            <a:off x="1552507" y="5003698"/>
            <a:ext cx="976549" cy="369332"/>
          </a:xfrm>
          <a:prstGeom prst="rect">
            <a:avLst/>
          </a:prstGeom>
          <a:noFill/>
        </p:spPr>
        <p:txBody>
          <a:bodyPr wrap="none" rtlCol="0">
            <a:spAutoFit/>
          </a:bodyPr>
          <a:lstStyle/>
          <a:p>
            <a:r>
              <a:rPr lang="en-US" smtClean="0"/>
              <a:t>Summer</a:t>
            </a:r>
            <a:endParaRPr lang="en-US"/>
          </a:p>
        </p:txBody>
      </p:sp>
      <p:sp>
        <p:nvSpPr>
          <p:cNvPr id="7" name="TextBox 6"/>
          <p:cNvSpPr txBox="1"/>
          <p:nvPr/>
        </p:nvSpPr>
        <p:spPr>
          <a:xfrm>
            <a:off x="4902968" y="5041696"/>
            <a:ext cx="944489" cy="369332"/>
          </a:xfrm>
          <a:prstGeom prst="rect">
            <a:avLst/>
          </a:prstGeom>
          <a:noFill/>
        </p:spPr>
        <p:txBody>
          <a:bodyPr wrap="none" rtlCol="0">
            <a:spAutoFit/>
          </a:bodyPr>
          <a:lstStyle/>
          <a:p>
            <a:r>
              <a:rPr lang="en-US" dirty="0" smtClean="0"/>
              <a:t>Autumn</a:t>
            </a:r>
            <a:endParaRPr lang="en-US" dirty="0"/>
          </a:p>
        </p:txBody>
      </p:sp>
    </p:spTree>
    <p:extLst>
      <p:ext uri="{BB962C8B-B14F-4D97-AF65-F5344CB8AC3E}">
        <p14:creationId xmlns:p14="http://schemas.microsoft.com/office/powerpoint/2010/main" val="3558048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Wind_Vectors_Autumn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3162300"/>
            <a:ext cx="3855984" cy="2891988"/>
          </a:xfrm>
          <a:prstGeom prst="rect">
            <a:avLst/>
          </a:prstGeom>
        </p:spPr>
      </p:pic>
      <p:pic>
        <p:nvPicPr>
          <p:cNvPr id="2" name="Picture 1"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354217"/>
          </a:xfrm>
          <a:prstGeom prst="rect">
            <a:avLst/>
          </a:prstGeom>
          <a:noFill/>
        </p:spPr>
        <p:txBody>
          <a:bodyPr wrap="square" rtlCol="0">
            <a:spAutoFit/>
          </a:bodyPr>
          <a:lstStyle/>
          <a:p>
            <a:pPr algn="ctr"/>
            <a:r>
              <a:rPr lang="en-US" sz="2800" b="1" dirty="0" smtClean="0"/>
              <a:t>Autumn Mean</a:t>
            </a:r>
            <a:endParaRPr lang="en-US" sz="2800" b="1" dirty="0" smtClean="0"/>
          </a:p>
          <a:p>
            <a:endParaRPr lang="en-US" dirty="0"/>
          </a:p>
          <a:p>
            <a:pPr marL="285750" indent="-285750">
              <a:buFont typeface="Arial"/>
              <a:buChar char="•"/>
            </a:pPr>
            <a:r>
              <a:rPr lang="en-US" dirty="0" smtClean="0"/>
              <a:t>September, October and November</a:t>
            </a:r>
            <a:endParaRPr lang="en-US" dirty="0"/>
          </a:p>
        </p:txBody>
      </p:sp>
      <p:sp>
        <p:nvSpPr>
          <p:cNvPr id="5" name="TextBox 4"/>
          <p:cNvSpPr txBox="1"/>
          <p:nvPr/>
        </p:nvSpPr>
        <p:spPr>
          <a:xfrm>
            <a:off x="6240272" y="3784600"/>
            <a:ext cx="1396280" cy="369332"/>
          </a:xfrm>
          <a:prstGeom prst="rect">
            <a:avLst/>
          </a:prstGeom>
          <a:noFill/>
        </p:spPr>
        <p:txBody>
          <a:bodyPr wrap="none" rtlCol="0">
            <a:spAutoFit/>
          </a:bodyPr>
          <a:lstStyle/>
          <a:p>
            <a:r>
              <a:rPr lang="en-US" dirty="0" smtClean="0"/>
              <a:t>River </a:t>
            </a:r>
            <a:r>
              <a:rPr lang="en-US" dirty="0" smtClean="0"/>
              <a:t>Forcing</a:t>
            </a:r>
            <a:endParaRPr lang="en-US" dirty="0"/>
          </a:p>
        </p:txBody>
      </p:sp>
      <p:cxnSp>
        <p:nvCxnSpPr>
          <p:cNvPr id="6" name="Straight Arrow Connector 5"/>
          <p:cNvCxnSpPr/>
          <p:nvPr/>
        </p:nvCxnSpPr>
        <p:spPr>
          <a:xfrm flipH="1" flipV="1">
            <a:off x="5783072" y="3073400"/>
            <a:ext cx="457200"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6" idx="1"/>
          </p:cNvCxnSpPr>
          <p:nvPr/>
        </p:nvCxnSpPr>
        <p:spPr>
          <a:xfrm flipH="1" flipV="1">
            <a:off x="5249672" y="3810000"/>
            <a:ext cx="990600" cy="159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6" idx="1"/>
          </p:cNvCxnSpPr>
          <p:nvPr/>
        </p:nvCxnSpPr>
        <p:spPr>
          <a:xfrm flipH="1">
            <a:off x="5021072" y="3969266"/>
            <a:ext cx="1219200" cy="5519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240272" y="2272546"/>
            <a:ext cx="0" cy="17152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87400" y="5299194"/>
            <a:ext cx="1422377" cy="369332"/>
          </a:xfrm>
          <a:prstGeom prst="rect">
            <a:avLst/>
          </a:prstGeom>
          <a:noFill/>
        </p:spPr>
        <p:txBody>
          <a:bodyPr wrap="none" rtlCol="0">
            <a:spAutoFit/>
          </a:bodyPr>
          <a:lstStyle/>
          <a:p>
            <a:r>
              <a:rPr lang="en-US" smtClean="0"/>
              <a:t>Wind Forcing</a:t>
            </a:r>
            <a:endParaRPr lang="en-US"/>
          </a:p>
        </p:txBody>
      </p:sp>
    </p:spTree>
    <p:extLst>
      <p:ext uri="{BB962C8B-B14F-4D97-AF65-F5344CB8AC3E}">
        <p14:creationId xmlns:p14="http://schemas.microsoft.com/office/powerpoint/2010/main" val="270613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B_Wind_Vectors_Autumn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362" y="0"/>
            <a:ext cx="6715762" cy="503682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76" t="15370" r="26448" b="17222"/>
          <a:stretch/>
        </p:blipFill>
        <p:spPr>
          <a:xfrm>
            <a:off x="3759200" y="993529"/>
            <a:ext cx="5384800" cy="5254871"/>
          </a:xfrm>
          <a:prstGeom prst="rect">
            <a:avLst/>
          </a:prstGeom>
        </p:spPr>
      </p:pic>
      <p:sp>
        <p:nvSpPr>
          <p:cNvPr id="6" name="Oval 5"/>
          <p:cNvSpPr/>
          <p:nvPr/>
        </p:nvSpPr>
        <p:spPr>
          <a:xfrm>
            <a:off x="5486400" y="1638300"/>
            <a:ext cx="520700" cy="4102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13300" y="103556"/>
            <a:ext cx="3604769" cy="646331"/>
          </a:xfrm>
          <a:prstGeom prst="rect">
            <a:avLst/>
          </a:prstGeom>
          <a:noFill/>
        </p:spPr>
        <p:txBody>
          <a:bodyPr wrap="none" rtlCol="0">
            <a:spAutoFit/>
          </a:bodyPr>
          <a:lstStyle/>
          <a:p>
            <a:r>
              <a:rPr lang="en-US" sz="3600" dirty="0" smtClean="0"/>
              <a:t>Mean </a:t>
            </a:r>
            <a:r>
              <a:rPr lang="en-US" sz="3600" smtClean="0"/>
              <a:t>Buoy Winds</a:t>
            </a:r>
            <a:endParaRPr lang="en-US" sz="3600" dirty="0"/>
          </a:p>
        </p:txBody>
      </p:sp>
      <p:sp>
        <p:nvSpPr>
          <p:cNvPr id="8" name="TextBox 7"/>
          <p:cNvSpPr txBox="1"/>
          <p:nvPr/>
        </p:nvSpPr>
        <p:spPr>
          <a:xfrm>
            <a:off x="774700" y="5065445"/>
            <a:ext cx="2583015" cy="523220"/>
          </a:xfrm>
          <a:prstGeom prst="rect">
            <a:avLst/>
          </a:prstGeom>
          <a:noFill/>
        </p:spPr>
        <p:txBody>
          <a:bodyPr wrap="none" rtlCol="0">
            <a:spAutoFit/>
          </a:bodyPr>
          <a:lstStyle/>
          <a:p>
            <a:r>
              <a:rPr lang="en-US" sz="2800" dirty="0" smtClean="0"/>
              <a:t>Fall 2009 Outlier</a:t>
            </a:r>
            <a:endParaRPr lang="en-US" sz="2800" dirty="0"/>
          </a:p>
        </p:txBody>
      </p:sp>
    </p:spTree>
    <p:extLst>
      <p:ext uri="{BB962C8B-B14F-4D97-AF65-F5344CB8AC3E}">
        <p14:creationId xmlns:p14="http://schemas.microsoft.com/office/powerpoint/2010/main" val="127588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an_current_fall2009.png"/>
          <p:cNvPicPr>
            <a:picLocks noChangeAspect="1"/>
          </p:cNvPicPr>
          <p:nvPr/>
        </p:nvPicPr>
        <p:blipFill rotWithShape="1">
          <a:blip r:embed="rId2">
            <a:extLst>
              <a:ext uri="{28A0092B-C50C-407E-A947-70E740481C1C}">
                <a14:useLocalDpi xmlns:a14="http://schemas.microsoft.com/office/drawing/2010/main" val="0"/>
              </a:ext>
            </a:extLst>
          </a:blip>
          <a:srcRect l="13157" t="4306" r="13555" b="5630"/>
          <a:stretch/>
        </p:blipFill>
        <p:spPr>
          <a:xfrm>
            <a:off x="2404872" y="0"/>
            <a:ext cx="6748272" cy="6217920"/>
          </a:xfrm>
          <a:prstGeom prst="rect">
            <a:avLst/>
          </a:prstGeom>
        </p:spPr>
      </p:pic>
      <p:sp>
        <p:nvSpPr>
          <p:cNvPr id="5" name="TextBox 4"/>
          <p:cNvSpPr txBox="1"/>
          <p:nvPr/>
        </p:nvSpPr>
        <p:spPr>
          <a:xfrm>
            <a:off x="0" y="273108"/>
            <a:ext cx="2616200" cy="1661993"/>
          </a:xfrm>
          <a:prstGeom prst="rect">
            <a:avLst/>
          </a:prstGeom>
          <a:noFill/>
        </p:spPr>
        <p:txBody>
          <a:bodyPr wrap="square" rtlCol="0">
            <a:spAutoFit/>
          </a:bodyPr>
          <a:lstStyle/>
          <a:p>
            <a:pPr algn="ctr"/>
            <a:r>
              <a:rPr lang="en-US" sz="2800" b="1" dirty="0" smtClean="0"/>
              <a:t>Autumn </a:t>
            </a:r>
            <a:r>
              <a:rPr lang="en-US" sz="2800" b="1" dirty="0" smtClean="0"/>
              <a:t>2009:</a:t>
            </a:r>
          </a:p>
          <a:p>
            <a:pPr algn="ctr"/>
            <a:r>
              <a:rPr lang="en-US" sz="2800" b="1" dirty="0" smtClean="0"/>
              <a:t>Dominant Role of the Wind</a:t>
            </a:r>
            <a:endParaRPr lang="en-US" sz="2800" b="1" dirty="0" smtClean="0"/>
          </a:p>
          <a:p>
            <a:endParaRPr lang="en-US" dirty="0"/>
          </a:p>
        </p:txBody>
      </p:sp>
      <p:pic>
        <p:nvPicPr>
          <p:cNvPr id="7" name="Picture 6"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0" y="3289418"/>
            <a:ext cx="2599389" cy="2395101"/>
          </a:xfrm>
          <a:prstGeom prst="rect">
            <a:avLst/>
          </a:prstGeom>
        </p:spPr>
      </p:pic>
      <p:sp>
        <p:nvSpPr>
          <p:cNvPr id="6" name="TextBox 5"/>
          <p:cNvSpPr txBox="1"/>
          <p:nvPr/>
        </p:nvSpPr>
        <p:spPr>
          <a:xfrm>
            <a:off x="-105664" y="5684519"/>
            <a:ext cx="2616200" cy="800219"/>
          </a:xfrm>
          <a:prstGeom prst="rect">
            <a:avLst/>
          </a:prstGeom>
          <a:noFill/>
        </p:spPr>
        <p:txBody>
          <a:bodyPr wrap="square" rtlCol="0">
            <a:spAutoFit/>
          </a:bodyPr>
          <a:lstStyle/>
          <a:p>
            <a:pPr algn="ctr"/>
            <a:r>
              <a:rPr lang="en-US" sz="2800" b="1" smtClean="0"/>
              <a:t>Autumn </a:t>
            </a:r>
            <a:r>
              <a:rPr lang="en-US" sz="2800" b="1" smtClean="0"/>
              <a:t>Mean</a:t>
            </a:r>
            <a:endParaRPr lang="en-US" sz="2800" b="1" dirty="0" smtClean="0"/>
          </a:p>
          <a:p>
            <a:endParaRPr lang="en-US" dirty="0"/>
          </a:p>
        </p:txBody>
      </p:sp>
      <p:sp>
        <p:nvSpPr>
          <p:cNvPr id="2" name="TextBox 1"/>
          <p:cNvSpPr txBox="1"/>
          <p:nvPr/>
        </p:nvSpPr>
        <p:spPr>
          <a:xfrm>
            <a:off x="4882072" y="5194300"/>
            <a:ext cx="2388090" cy="369332"/>
          </a:xfrm>
          <a:prstGeom prst="rect">
            <a:avLst/>
          </a:prstGeom>
          <a:noFill/>
        </p:spPr>
        <p:txBody>
          <a:bodyPr wrap="none" rtlCol="0">
            <a:spAutoFit/>
          </a:bodyPr>
          <a:lstStyle/>
          <a:p>
            <a:r>
              <a:rPr lang="en-US" dirty="0" smtClean="0"/>
              <a:t>2009 Flow is </a:t>
            </a:r>
            <a:r>
              <a:rPr lang="en-US" dirty="0" err="1"/>
              <a:t>A</a:t>
            </a:r>
            <a:r>
              <a:rPr lang="en-US" dirty="0" err="1" smtClean="0"/>
              <a:t>longshelf</a:t>
            </a:r>
            <a:endParaRPr lang="en-US" dirty="0"/>
          </a:p>
        </p:txBody>
      </p:sp>
    </p:spTree>
    <p:extLst>
      <p:ext uri="{BB962C8B-B14F-4D97-AF65-F5344CB8AC3E}">
        <p14:creationId xmlns:p14="http://schemas.microsoft.com/office/powerpoint/2010/main" val="98780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River_Discharge_Season_fall.png"/>
          <p:cNvPicPr>
            <a:picLocks noChangeAspect="1"/>
          </p:cNvPicPr>
          <p:nvPr/>
        </p:nvPicPr>
        <p:blipFill rotWithShape="1">
          <a:blip r:embed="rId2">
            <a:extLst>
              <a:ext uri="{28A0092B-C50C-407E-A947-70E740481C1C}">
                <a14:useLocalDpi xmlns:a14="http://schemas.microsoft.com/office/drawing/2010/main" val="0"/>
              </a:ext>
            </a:extLst>
          </a:blip>
          <a:srcRect l="5035" t="2778" r="6944" b="6713"/>
          <a:stretch/>
        </p:blipFill>
        <p:spPr>
          <a:xfrm>
            <a:off x="1244600" y="965200"/>
            <a:ext cx="6438900" cy="4965700"/>
          </a:xfrm>
          <a:prstGeom prst="rect">
            <a:avLst/>
          </a:prstGeom>
          <a:ln>
            <a:solidFill>
              <a:schemeClr val="tx1"/>
            </a:solidFill>
          </a:ln>
        </p:spPr>
      </p:pic>
      <p:sp>
        <p:nvSpPr>
          <p:cNvPr id="5" name="TextBox 4"/>
          <p:cNvSpPr txBox="1"/>
          <p:nvPr/>
        </p:nvSpPr>
        <p:spPr>
          <a:xfrm>
            <a:off x="101600" y="0"/>
            <a:ext cx="9042400" cy="707886"/>
          </a:xfrm>
          <a:prstGeom prst="rect">
            <a:avLst/>
          </a:prstGeom>
          <a:noFill/>
        </p:spPr>
        <p:txBody>
          <a:bodyPr wrap="square" rtlCol="0">
            <a:spAutoFit/>
          </a:bodyPr>
          <a:lstStyle/>
          <a:p>
            <a:r>
              <a:rPr lang="en-US" sz="4000" dirty="0" smtClean="0"/>
              <a:t>River Discharge Fall Means </a:t>
            </a:r>
            <a:r>
              <a:rPr lang="mr-IN" sz="4000" dirty="0" smtClean="0"/>
              <a:t>–</a:t>
            </a:r>
            <a:r>
              <a:rPr lang="en-US" sz="4000" dirty="0" smtClean="0"/>
              <a:t> 2011 Outlier</a:t>
            </a:r>
            <a:endParaRPr lang="en-US" sz="4000" dirty="0"/>
          </a:p>
        </p:txBody>
      </p:sp>
    </p:spTree>
    <p:extLst>
      <p:ext uri="{BB962C8B-B14F-4D97-AF65-F5344CB8AC3E}">
        <p14:creationId xmlns:p14="http://schemas.microsoft.com/office/powerpoint/2010/main" val="1987152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fall2011.png"/>
          <p:cNvPicPr>
            <a:picLocks noChangeAspect="1"/>
          </p:cNvPicPr>
          <p:nvPr/>
        </p:nvPicPr>
        <p:blipFill rotWithShape="1">
          <a:blip r:embed="rId2">
            <a:extLst>
              <a:ext uri="{28A0092B-C50C-407E-A947-70E740481C1C}">
                <a14:useLocalDpi xmlns:a14="http://schemas.microsoft.com/office/drawing/2010/main" val="0"/>
              </a:ext>
            </a:extLst>
          </a:blip>
          <a:srcRect l="13158" t="4307" r="13555" b="5631"/>
          <a:stretch/>
        </p:blipFill>
        <p:spPr>
          <a:xfrm>
            <a:off x="2404872" y="0"/>
            <a:ext cx="6748272" cy="6217920"/>
          </a:xfrm>
          <a:prstGeom prst="rect">
            <a:avLst/>
          </a:prstGeom>
        </p:spPr>
      </p:pic>
      <p:pic>
        <p:nvPicPr>
          <p:cNvPr id="7" name="Picture 6"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0" y="3289418"/>
            <a:ext cx="2599389" cy="2395101"/>
          </a:xfrm>
          <a:prstGeom prst="rect">
            <a:avLst/>
          </a:prstGeom>
        </p:spPr>
      </p:pic>
      <p:sp>
        <p:nvSpPr>
          <p:cNvPr id="5" name="TextBox 4"/>
          <p:cNvSpPr txBox="1"/>
          <p:nvPr/>
        </p:nvSpPr>
        <p:spPr>
          <a:xfrm>
            <a:off x="-105664" y="5684519"/>
            <a:ext cx="2616200" cy="800219"/>
          </a:xfrm>
          <a:prstGeom prst="rect">
            <a:avLst/>
          </a:prstGeom>
          <a:noFill/>
        </p:spPr>
        <p:txBody>
          <a:bodyPr wrap="square" rtlCol="0">
            <a:spAutoFit/>
          </a:bodyPr>
          <a:lstStyle/>
          <a:p>
            <a:pPr algn="ctr"/>
            <a:r>
              <a:rPr lang="en-US" sz="2800" b="1" smtClean="0"/>
              <a:t>Autumn </a:t>
            </a:r>
            <a:r>
              <a:rPr lang="en-US" sz="2800" b="1" smtClean="0"/>
              <a:t>Mean</a:t>
            </a:r>
            <a:endParaRPr lang="en-US" sz="2800" b="1" dirty="0" smtClean="0"/>
          </a:p>
          <a:p>
            <a:endParaRPr lang="en-US" dirty="0"/>
          </a:p>
        </p:txBody>
      </p:sp>
      <p:sp>
        <p:nvSpPr>
          <p:cNvPr id="6" name="TextBox 5"/>
          <p:cNvSpPr txBox="1"/>
          <p:nvPr/>
        </p:nvSpPr>
        <p:spPr>
          <a:xfrm>
            <a:off x="0" y="273108"/>
            <a:ext cx="2616200" cy="1661993"/>
          </a:xfrm>
          <a:prstGeom prst="rect">
            <a:avLst/>
          </a:prstGeom>
          <a:noFill/>
        </p:spPr>
        <p:txBody>
          <a:bodyPr wrap="square" rtlCol="0">
            <a:spAutoFit/>
          </a:bodyPr>
          <a:lstStyle/>
          <a:p>
            <a:pPr algn="ctr"/>
            <a:r>
              <a:rPr lang="en-US" sz="2800" b="1" dirty="0" smtClean="0"/>
              <a:t>Autumn </a:t>
            </a:r>
            <a:r>
              <a:rPr lang="en-US" sz="2800" b="1" dirty="0" smtClean="0"/>
              <a:t>2011:</a:t>
            </a:r>
          </a:p>
          <a:p>
            <a:pPr algn="ctr"/>
            <a:r>
              <a:rPr lang="en-US" sz="2800" b="1" dirty="0" smtClean="0"/>
              <a:t>Dominant Role of the Rivers</a:t>
            </a:r>
            <a:endParaRPr lang="en-US" sz="2800" b="1" dirty="0" smtClean="0"/>
          </a:p>
          <a:p>
            <a:endParaRPr lang="en-US" dirty="0"/>
          </a:p>
        </p:txBody>
      </p:sp>
      <p:sp>
        <p:nvSpPr>
          <p:cNvPr id="8" name="TextBox 7"/>
          <p:cNvSpPr txBox="1"/>
          <p:nvPr/>
        </p:nvSpPr>
        <p:spPr>
          <a:xfrm>
            <a:off x="6240272" y="3784600"/>
            <a:ext cx="1396280" cy="369332"/>
          </a:xfrm>
          <a:prstGeom prst="rect">
            <a:avLst/>
          </a:prstGeom>
          <a:noFill/>
        </p:spPr>
        <p:txBody>
          <a:bodyPr wrap="none" rtlCol="0">
            <a:spAutoFit/>
          </a:bodyPr>
          <a:lstStyle/>
          <a:p>
            <a:r>
              <a:rPr lang="en-US" dirty="0" smtClean="0"/>
              <a:t>River </a:t>
            </a:r>
            <a:r>
              <a:rPr lang="en-US" dirty="0" smtClean="0"/>
              <a:t>Forcing</a:t>
            </a:r>
            <a:endParaRPr lang="en-US" dirty="0"/>
          </a:p>
        </p:txBody>
      </p:sp>
      <p:cxnSp>
        <p:nvCxnSpPr>
          <p:cNvPr id="9" name="Straight Arrow Connector 8"/>
          <p:cNvCxnSpPr/>
          <p:nvPr/>
        </p:nvCxnSpPr>
        <p:spPr>
          <a:xfrm flipH="1" flipV="1">
            <a:off x="5783072" y="3073400"/>
            <a:ext cx="457200"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2" idx="1"/>
          </p:cNvCxnSpPr>
          <p:nvPr/>
        </p:nvCxnSpPr>
        <p:spPr>
          <a:xfrm flipH="1" flipV="1">
            <a:off x="5249672" y="3810000"/>
            <a:ext cx="990600" cy="159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2" idx="1"/>
          </p:cNvCxnSpPr>
          <p:nvPr/>
        </p:nvCxnSpPr>
        <p:spPr>
          <a:xfrm flipH="1">
            <a:off x="5021072" y="3969266"/>
            <a:ext cx="1219200" cy="5519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240272" y="2272546"/>
            <a:ext cx="0" cy="17152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882072" y="5194300"/>
            <a:ext cx="2421240" cy="369332"/>
          </a:xfrm>
          <a:prstGeom prst="rect">
            <a:avLst/>
          </a:prstGeom>
          <a:noFill/>
        </p:spPr>
        <p:txBody>
          <a:bodyPr wrap="none" rtlCol="0">
            <a:spAutoFit/>
          </a:bodyPr>
          <a:lstStyle/>
          <a:p>
            <a:r>
              <a:rPr lang="en-US" dirty="0" smtClean="0"/>
              <a:t>2011 Flow is Cross-shelf</a:t>
            </a:r>
            <a:endParaRPr lang="en-US" dirty="0"/>
          </a:p>
        </p:txBody>
      </p:sp>
    </p:spTree>
    <p:extLst>
      <p:ext uri="{BB962C8B-B14F-4D97-AF65-F5344CB8AC3E}">
        <p14:creationId xmlns:p14="http://schemas.microsoft.com/office/powerpoint/2010/main" val="412876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alphaModFix amt="76000"/>
            <a:extLst>
              <a:ext uri="{28A0092B-C50C-407E-A947-70E740481C1C}">
                <a14:useLocalDpi xmlns:a14="http://schemas.microsoft.com/office/drawing/2010/main"/>
              </a:ext>
            </a:extLst>
          </a:blip>
          <a:srcRect/>
          <a:stretch/>
        </p:blipFill>
        <p:spPr>
          <a:xfrm>
            <a:off x="0" y="0"/>
            <a:ext cx="9144000" cy="6858000"/>
          </a:xfrm>
          <a:prstGeom prst="rect">
            <a:avLst/>
          </a:prstGeom>
          <a:solidFill>
            <a:schemeClr val="bg1">
              <a:alpha val="50000"/>
            </a:schemeClr>
          </a:solidFill>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101" y="5494438"/>
            <a:ext cx="5900166" cy="1010984"/>
          </a:xfrm>
          <a:prstGeom prst="rect">
            <a:avLst/>
          </a:prstGeom>
        </p:spPr>
      </p:pic>
      <p:sp>
        <p:nvSpPr>
          <p:cNvPr id="13" name="Title 12"/>
          <p:cNvSpPr>
            <a:spLocks noGrp="1"/>
          </p:cNvSpPr>
          <p:nvPr>
            <p:ph type="title"/>
          </p:nvPr>
        </p:nvSpPr>
        <p:spPr>
          <a:xfrm>
            <a:off x="0" y="-13996"/>
            <a:ext cx="9144000" cy="1325563"/>
          </a:xfrm>
        </p:spPr>
        <p:txBody>
          <a:bodyPr>
            <a:noAutofit/>
          </a:bodyPr>
          <a:lstStyle/>
          <a:p>
            <a:pPr algn="ctr"/>
            <a:r>
              <a:rPr lang="en-US" sz="2800" b="1" spc="50" dirty="0" smtClean="0">
                <a:ln w="11430"/>
                <a:solidFill>
                  <a:schemeClr val="bg1"/>
                </a:solidFill>
                <a:effectLst>
                  <a:outerShdw blurRad="76200" dist="50800" dir="5400000" algn="tl" rotWithShape="0">
                    <a:srgbClr val="000000">
                      <a:alpha val="65000"/>
                    </a:srgbClr>
                  </a:outerShdw>
                </a:effectLst>
                <a:latin typeface="Arial" charset="0"/>
                <a:ea typeface="ＭＳ Ｐゴシック" charset="0"/>
              </a:rPr>
              <a:t>Two Decades </a:t>
            </a:r>
            <a:r>
              <a:rPr lang="en-US" sz="2800" b="1" spc="50" dirty="0">
                <a:ln w="11430"/>
                <a:solidFill>
                  <a:schemeClr val="bg1"/>
                </a:solidFill>
                <a:effectLst>
                  <a:outerShdw blurRad="76200" dist="50800" dir="5400000" algn="tl" rotWithShape="0">
                    <a:srgbClr val="000000">
                      <a:alpha val="65000"/>
                    </a:srgbClr>
                  </a:outerShdw>
                </a:effectLst>
                <a:latin typeface="Arial" charset="0"/>
                <a:ea typeface="ＭＳ Ｐゴシック" charset="0"/>
              </a:rPr>
              <a:t>of Surface Current Measurements Over the Mid Atlantic Continental Shelf</a:t>
            </a:r>
            <a:endParaRPr lang="en-US" sz="2800" dirty="0">
              <a:solidFill>
                <a:schemeClr val="bg1"/>
              </a:solidFill>
            </a:endParaRPr>
          </a:p>
        </p:txBody>
      </p:sp>
      <p:sp>
        <p:nvSpPr>
          <p:cNvPr id="2" name="Content Placeholder 1"/>
          <p:cNvSpPr>
            <a:spLocks noGrp="1"/>
          </p:cNvSpPr>
          <p:nvPr>
            <p:ph idx="1"/>
          </p:nvPr>
        </p:nvSpPr>
        <p:spPr>
          <a:xfrm>
            <a:off x="1678823" y="1253331"/>
            <a:ext cx="5608437" cy="3587427"/>
          </a:xfrm>
        </p:spPr>
        <p:txBody>
          <a:bodyPr>
            <a:normAutofit/>
          </a:bodyPr>
          <a:lstStyle/>
          <a:p>
            <a:r>
              <a:rPr lang="en-US" dirty="0" smtClean="0">
                <a:solidFill>
                  <a:schemeClr val="bg1"/>
                </a:solidFill>
              </a:rPr>
              <a:t>Original installation motivated by Search And Rescue</a:t>
            </a:r>
            <a:endParaRPr lang="en-US" dirty="0" smtClean="0">
              <a:solidFill>
                <a:schemeClr val="bg1"/>
              </a:solidFill>
            </a:endParaRPr>
          </a:p>
          <a:p>
            <a:r>
              <a:rPr lang="en-US" dirty="0" smtClean="0">
                <a:solidFill>
                  <a:schemeClr val="bg1"/>
                </a:solidFill>
              </a:rPr>
              <a:t>Additional societal benefits enabled by the real-time data</a:t>
            </a:r>
          </a:p>
          <a:p>
            <a:r>
              <a:rPr lang="en-US" dirty="0" smtClean="0">
                <a:solidFill>
                  <a:schemeClr val="bg1"/>
                </a:solidFill>
              </a:rPr>
              <a:t>Highest quality delayed-mode data improves scientific understanding for all</a:t>
            </a:r>
          </a:p>
          <a:p>
            <a:endParaRPr lang="en-US" dirty="0" smtClean="0">
              <a:solidFill>
                <a:schemeClr val="bg1"/>
              </a:solidFill>
            </a:endParaRPr>
          </a:p>
          <a:p>
            <a:endParaRPr lang="en-US" dirty="0">
              <a:solidFill>
                <a:schemeClr val="bg1"/>
              </a:solidFill>
            </a:endParaRPr>
          </a:p>
        </p:txBody>
      </p:sp>
      <p:pic>
        <p:nvPicPr>
          <p:cNvPr id="10" name="Picture 9" descr="IOO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6800" y="1901929"/>
            <a:ext cx="1460499" cy="2653469"/>
          </a:xfrm>
          <a:prstGeom prst="rect">
            <a:avLst/>
          </a:prstGeom>
        </p:spPr>
      </p:pic>
      <p:pic>
        <p:nvPicPr>
          <p:cNvPr id="11" name="Picture 10" descr="NOA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7260" y="4840758"/>
            <a:ext cx="1645920" cy="1645920"/>
          </a:xfrm>
          <a:prstGeom prst="rect">
            <a:avLst/>
          </a:prstGeom>
        </p:spPr>
      </p:pic>
    </p:spTree>
    <p:extLst>
      <p:ext uri="{BB962C8B-B14F-4D97-AF65-F5344CB8AC3E}">
        <p14:creationId xmlns:p14="http://schemas.microsoft.com/office/powerpoint/2010/main" val="158767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99" y="3967223"/>
            <a:ext cx="7366001" cy="2236851"/>
          </a:xfrm>
          <a:prstGeom prst="rect">
            <a:avLst/>
          </a:prstGeom>
        </p:spPr>
      </p:pic>
      <p:sp>
        <p:nvSpPr>
          <p:cNvPr id="5" name="TextBox 4"/>
          <p:cNvSpPr txBox="1"/>
          <p:nvPr/>
        </p:nvSpPr>
        <p:spPr>
          <a:xfrm>
            <a:off x="-12701" y="0"/>
            <a:ext cx="5257786" cy="646331"/>
          </a:xfrm>
          <a:prstGeom prst="rect">
            <a:avLst/>
          </a:prstGeom>
          <a:noFill/>
        </p:spPr>
        <p:txBody>
          <a:bodyPr wrap="none" rtlCol="0">
            <a:spAutoFit/>
          </a:bodyPr>
          <a:lstStyle/>
          <a:p>
            <a:r>
              <a:rPr lang="en-US" sz="3600" b="1" dirty="0" smtClean="0"/>
              <a:t>What can we do together?</a:t>
            </a:r>
          </a:p>
        </p:txBody>
      </p:sp>
      <p:sp>
        <p:nvSpPr>
          <p:cNvPr id="6" name="TextBox 5"/>
          <p:cNvSpPr txBox="1"/>
          <p:nvPr/>
        </p:nvSpPr>
        <p:spPr>
          <a:xfrm>
            <a:off x="44894" y="598617"/>
            <a:ext cx="9099106" cy="3416320"/>
          </a:xfrm>
          <a:prstGeom prst="rect">
            <a:avLst/>
          </a:prstGeom>
          <a:noFill/>
        </p:spPr>
        <p:txBody>
          <a:bodyPr wrap="square" rtlCol="0">
            <a:spAutoFit/>
          </a:bodyPr>
          <a:lstStyle/>
          <a:p>
            <a:pPr marL="285750" indent="-285750">
              <a:buFont typeface="Arial" charset="0"/>
              <a:buChar char="•"/>
            </a:pPr>
            <a:r>
              <a:rPr lang="en-US" sz="2400" dirty="0" smtClean="0"/>
              <a:t>Collaborate in the Global HF </a:t>
            </a:r>
            <a:r>
              <a:rPr lang="en-US" sz="2400" dirty="0"/>
              <a:t>Radar Network </a:t>
            </a:r>
            <a:r>
              <a:rPr lang="en-US" sz="2400" dirty="0" smtClean="0"/>
              <a:t>forum           </a:t>
            </a:r>
            <a:r>
              <a:rPr lang="en-US" sz="2400" dirty="0" smtClean="0">
                <a:hlinkClick r:id="rId3"/>
              </a:rPr>
              <a:t>http</a:t>
            </a:r>
            <a:r>
              <a:rPr lang="en-US" sz="2400" dirty="0">
                <a:hlinkClick r:id="rId3"/>
              </a:rPr>
              <a:t>://global-hfradar.org</a:t>
            </a:r>
            <a:r>
              <a:rPr lang="en-US" sz="2400" dirty="0" smtClean="0">
                <a:hlinkClick r:id="rId3"/>
              </a:rPr>
              <a:t>/</a:t>
            </a:r>
            <a:endParaRPr lang="en-US" sz="2400" dirty="0"/>
          </a:p>
          <a:p>
            <a:pPr marL="285750" indent="-285750">
              <a:buFont typeface="Arial" charset="0"/>
              <a:buChar char="•"/>
            </a:pPr>
            <a:r>
              <a:rPr lang="en-US" sz="2400" dirty="0" smtClean="0"/>
              <a:t>Testbed for continuous improvements of upstream operations and advanced capabilities (multi-static, AIS pattern measurements, QC evaluation </a:t>
            </a:r>
            <a:r>
              <a:rPr lang="mr-IN" sz="2400" dirty="0" smtClean="0"/>
              <a:t>…</a:t>
            </a:r>
            <a:r>
              <a:rPr lang="en-US" sz="2400" dirty="0" smtClean="0"/>
              <a:t>.) </a:t>
            </a:r>
            <a:r>
              <a:rPr lang="mr-IN" sz="2400" dirty="0" smtClean="0"/>
              <a:t>–</a:t>
            </a:r>
            <a:r>
              <a:rPr lang="en-US" sz="2400" dirty="0" smtClean="0"/>
              <a:t> sharing new pathways to success</a:t>
            </a:r>
          </a:p>
          <a:p>
            <a:pPr marL="285750" indent="-285750">
              <a:buFont typeface="Arial" charset="0"/>
              <a:buChar char="•"/>
            </a:pPr>
            <a:r>
              <a:rPr lang="en-US" sz="2400" dirty="0" smtClean="0"/>
              <a:t>Testbed for demonstrations of new downstream products </a:t>
            </a:r>
            <a:r>
              <a:rPr lang="mr-IN" sz="2400" dirty="0" smtClean="0"/>
              <a:t>–</a:t>
            </a:r>
            <a:r>
              <a:rPr lang="en-US" sz="2400" dirty="0" smtClean="0"/>
              <a:t>      sharing our lessons learned on user engagement</a:t>
            </a:r>
          </a:p>
          <a:p>
            <a:pPr marL="285750" indent="-285750">
              <a:buFont typeface="Arial" charset="0"/>
              <a:buChar char="•"/>
            </a:pPr>
            <a:r>
              <a:rPr lang="en-US" sz="2400" dirty="0" smtClean="0"/>
              <a:t>Contributing to scientific understanding for the common good </a:t>
            </a:r>
            <a:r>
              <a:rPr lang="mr-IN" sz="2400" dirty="0" smtClean="0"/>
              <a:t>–</a:t>
            </a:r>
            <a:r>
              <a:rPr lang="en-US" sz="2400" dirty="0" smtClean="0"/>
              <a:t> sharing our students.</a:t>
            </a:r>
            <a:endParaRPr lang="en-US" sz="2400" dirty="0"/>
          </a:p>
        </p:txBody>
      </p:sp>
    </p:spTree>
    <p:extLst>
      <p:ext uri="{BB962C8B-B14F-4D97-AF65-F5344CB8AC3E}">
        <p14:creationId xmlns:p14="http://schemas.microsoft.com/office/powerpoint/2010/main" val="1817301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prstClr val="white"/>
                </a:solidFill>
                <a:latin typeface="Calibri"/>
              </a:rPr>
              <a:t>Integration Matrix: Capabilities Support </a:t>
            </a:r>
            <a:r>
              <a:rPr lang="en-US" sz="2800" b="1" dirty="0">
                <a:solidFill>
                  <a:prstClr val="white"/>
                </a:solidFill>
                <a:latin typeface="Calibri"/>
              </a:rPr>
              <a:t>M</a:t>
            </a:r>
            <a:r>
              <a:rPr lang="en-US" sz="2800" b="1" dirty="0" smtClean="0">
                <a:solidFill>
                  <a:prstClr val="white"/>
                </a:solidFill>
                <a:latin typeface="Calibri"/>
              </a:rPr>
              <a:t>ultiple Themes</a:t>
            </a:r>
            <a:endParaRPr lang="en-US" sz="2800" b="1" dirty="0">
              <a:solidFill>
                <a:prstClr val="white"/>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solidFill>
                  <a:prstClr val="black"/>
                </a:solidFill>
              </a:rPr>
              <a:t>MARACOOS Integration Matrix</a:t>
            </a:r>
            <a:endParaRPr lang="en-US" sz="3200" b="1" dirty="0">
              <a:solidFill>
                <a:prstClr val="black"/>
              </a:solidFill>
            </a:endParaRPr>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01779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graphicFrame>
        <p:nvGraphicFramePr>
          <p:cNvPr id="2619" name="Group 571"/>
          <p:cNvGraphicFramePr>
            <a:graphicFrameLocks noGrp="1"/>
          </p:cNvGraphicFramePr>
          <p:nvPr>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prstClr val="white"/>
                </a:solidFill>
                <a:latin typeface="Calibri"/>
              </a:rPr>
              <a:t>Integration Matrix: Capabilities Support </a:t>
            </a:r>
            <a:r>
              <a:rPr lang="en-US" sz="2800" b="1" dirty="0">
                <a:solidFill>
                  <a:prstClr val="white"/>
                </a:solidFill>
                <a:latin typeface="Calibri"/>
              </a:rPr>
              <a:t>M</a:t>
            </a:r>
            <a:r>
              <a:rPr lang="en-US" sz="2800" b="1" dirty="0" smtClean="0">
                <a:solidFill>
                  <a:prstClr val="white"/>
                </a:solidFill>
                <a:latin typeface="Calibri"/>
              </a:rPr>
              <a:t>ultiple Themes</a:t>
            </a:r>
            <a:endParaRPr lang="en-US" sz="2800" b="1" dirty="0">
              <a:solidFill>
                <a:prstClr val="white"/>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solidFill>
                  <a:prstClr val="black"/>
                </a:solidFill>
              </a:rPr>
              <a:t>MARACOOS Integration Matrix</a:t>
            </a:r>
            <a:endParaRPr lang="en-US" sz="3200" b="1" dirty="0">
              <a:solidFill>
                <a:prstClr val="black"/>
              </a:solidFill>
            </a:endParaRPr>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cxnSp>
        <p:nvCxnSpPr>
          <p:cNvPr id="4" name="Straight Arrow Connector 3"/>
          <p:cNvCxnSpPr/>
          <p:nvPr/>
        </p:nvCxnSpPr>
        <p:spPr>
          <a:xfrm>
            <a:off x="2819400" y="2616200"/>
            <a:ext cx="0" cy="34671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19400" y="5924664"/>
            <a:ext cx="2977097" cy="369332"/>
          </a:xfrm>
          <a:prstGeom prst="rect">
            <a:avLst/>
          </a:prstGeom>
          <a:noFill/>
        </p:spPr>
        <p:txBody>
          <a:bodyPr wrap="none" rtlCol="0">
            <a:spAutoFit/>
          </a:bodyPr>
          <a:lstStyle/>
          <a:p>
            <a:r>
              <a:rPr lang="en-US" dirty="0" smtClean="0"/>
              <a:t>+ Long-term Scientific Archive</a:t>
            </a:r>
            <a:endParaRPr lang="en-US" dirty="0"/>
          </a:p>
        </p:txBody>
      </p:sp>
    </p:spTree>
    <p:extLst>
      <p:ext uri="{BB962C8B-B14F-4D97-AF65-F5344CB8AC3E}">
        <p14:creationId xmlns:p14="http://schemas.microsoft.com/office/powerpoint/2010/main" val="1748853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703981"/>
            <a:ext cx="9144000" cy="6506308"/>
          </a:xfrm>
          <a:prstGeom prst="rect">
            <a:avLst/>
          </a:prstGeom>
        </p:spPr>
      </p:pic>
      <p:graphicFrame>
        <p:nvGraphicFramePr>
          <p:cNvPr id="7" name="Table 6"/>
          <p:cNvGraphicFramePr>
            <a:graphicFrameLocks noGrp="1"/>
          </p:cNvGraphicFramePr>
          <p:nvPr>
            <p:extLst/>
          </p:nvPr>
        </p:nvGraphicFramePr>
        <p:xfrm>
          <a:off x="2912533" y="3297307"/>
          <a:ext cx="6096000" cy="2397760"/>
        </p:xfrm>
        <a:graphic>
          <a:graphicData uri="http://schemas.openxmlformats.org/drawingml/2006/table">
            <a:tbl>
              <a:tblPr firstRow="1" bandRow="1">
                <a:tableStyleId>{7E9639D4-E3E2-4D34-9284-5A2195B3D0D7}</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947334">
                  <a:extLst>
                    <a:ext uri="{9D8B030D-6E8A-4147-A177-3AD203B41FA5}">
                      <a16:colId xmlns="" xmlns:a16="http://schemas.microsoft.com/office/drawing/2014/main" val="20002"/>
                    </a:ext>
                  </a:extLst>
                </a:gridCol>
                <a:gridCol w="1100666">
                  <a:extLst>
                    <a:ext uri="{9D8B030D-6E8A-4147-A177-3AD203B41FA5}">
                      <a16:colId xmlns="" xmlns:a16="http://schemas.microsoft.com/office/drawing/2014/main" val="20003"/>
                    </a:ext>
                  </a:extLst>
                </a:gridCol>
              </a:tblGrid>
              <a:tr h="370840">
                <a:tc>
                  <a:txBody>
                    <a:bodyPr/>
                    <a:lstStyle/>
                    <a:p>
                      <a:pPr algn="ctr"/>
                      <a:endParaRPr lang="en-US" dirty="0"/>
                    </a:p>
                  </a:txBody>
                  <a:tcPr/>
                </a:tc>
                <a:tc>
                  <a:txBody>
                    <a:bodyPr/>
                    <a:lstStyle/>
                    <a:p>
                      <a:pPr algn="ctr"/>
                      <a:r>
                        <a:rPr lang="en-US" dirty="0" smtClean="0"/>
                        <a:t>Bays, Rivers, Near Shore</a:t>
                      </a:r>
                    </a:p>
                    <a:p>
                      <a:pPr algn="ctr"/>
                      <a:r>
                        <a:rPr lang="en-US" dirty="0" smtClean="0"/>
                        <a:t> (&lt; 3</a:t>
                      </a:r>
                      <a:r>
                        <a:rPr lang="en-US" baseline="0" dirty="0" smtClean="0"/>
                        <a:t> NM)</a:t>
                      </a:r>
                      <a:endParaRPr lang="en-US" dirty="0"/>
                    </a:p>
                  </a:txBody>
                  <a:tcPr/>
                </a:tc>
                <a:tc>
                  <a:txBody>
                    <a:bodyPr/>
                    <a:lstStyle/>
                    <a:p>
                      <a:pPr algn="ctr"/>
                      <a:r>
                        <a:rPr lang="en-US" dirty="0" smtClean="0"/>
                        <a:t>Offshore</a:t>
                      </a:r>
                    </a:p>
                    <a:p>
                      <a:pPr algn="ctr"/>
                      <a:r>
                        <a:rPr lang="en-US" dirty="0" smtClean="0"/>
                        <a:t>(&gt; 3 NM to 200 NM)</a:t>
                      </a:r>
                      <a:endParaRPr lang="en-US" dirty="0"/>
                    </a:p>
                  </a:txBody>
                  <a:tcPr/>
                </a:tc>
                <a:tc>
                  <a:txBody>
                    <a:bodyPr/>
                    <a:lstStyle/>
                    <a:p>
                      <a:pPr algn="ctr"/>
                      <a:r>
                        <a:rPr lang="en-US" dirty="0" smtClean="0"/>
                        <a:t>Total</a:t>
                      </a:r>
                      <a:endParaRPr lang="en-US" dirty="0"/>
                    </a:p>
                  </a:txBody>
                  <a:tcPr anchor="ctr"/>
                </a:tc>
                <a:extLst>
                  <a:ext uri="{0D108BD9-81ED-4DB2-BD59-A6C34878D82A}">
                    <a16:rowId xmlns="" xmlns:a16="http://schemas.microsoft.com/office/drawing/2014/main" val="10000"/>
                  </a:ext>
                </a:extLst>
              </a:tr>
              <a:tr h="370840">
                <a:tc>
                  <a:txBody>
                    <a:bodyPr/>
                    <a:lstStyle/>
                    <a:p>
                      <a:pPr algn="ctr"/>
                      <a:r>
                        <a:rPr lang="en-US" dirty="0" smtClean="0"/>
                        <a:t>Cases</a:t>
                      </a:r>
                      <a:endParaRPr lang="en-US" dirty="0"/>
                    </a:p>
                  </a:txBody>
                  <a:tcPr/>
                </a:tc>
                <a:tc>
                  <a:txBody>
                    <a:bodyPr/>
                    <a:lstStyle/>
                    <a:p>
                      <a:pPr algn="ctr"/>
                      <a:r>
                        <a:rPr lang="en-US" dirty="0" smtClean="0"/>
                        <a:t>2,433</a:t>
                      </a:r>
                      <a:endParaRPr lang="en-US" dirty="0"/>
                    </a:p>
                  </a:txBody>
                  <a:tcPr/>
                </a:tc>
                <a:tc>
                  <a:txBody>
                    <a:bodyPr/>
                    <a:lstStyle/>
                    <a:p>
                      <a:pPr algn="ctr"/>
                      <a:r>
                        <a:rPr lang="en-US" dirty="0" smtClean="0"/>
                        <a:t>247</a:t>
                      </a:r>
                      <a:endParaRPr lang="en-US" dirty="0"/>
                    </a:p>
                  </a:txBody>
                  <a:tcPr/>
                </a:tc>
                <a:tc>
                  <a:txBody>
                    <a:bodyPr/>
                    <a:lstStyle/>
                    <a:p>
                      <a:pPr algn="ctr"/>
                      <a:r>
                        <a:rPr lang="en-US" dirty="0" smtClean="0"/>
                        <a:t>2,688</a:t>
                      </a:r>
                      <a:endParaRPr lang="en-US" dirty="0"/>
                    </a:p>
                  </a:txBody>
                  <a:tcPr/>
                </a:tc>
                <a:extLst>
                  <a:ext uri="{0D108BD9-81ED-4DB2-BD59-A6C34878D82A}">
                    <a16:rowId xmlns="" xmlns:a16="http://schemas.microsoft.com/office/drawing/2014/main" val="10001"/>
                  </a:ext>
                </a:extLst>
              </a:tr>
              <a:tr h="370840">
                <a:tc>
                  <a:txBody>
                    <a:bodyPr/>
                    <a:lstStyle/>
                    <a:p>
                      <a:pPr algn="ctr"/>
                      <a:r>
                        <a:rPr lang="en-US" dirty="0" smtClean="0"/>
                        <a:t>Lives Saved</a:t>
                      </a:r>
                      <a:endParaRPr lang="en-US" dirty="0"/>
                    </a:p>
                  </a:txBody>
                  <a:tcPr/>
                </a:tc>
                <a:tc>
                  <a:txBody>
                    <a:bodyPr/>
                    <a:lstStyle/>
                    <a:p>
                      <a:pPr algn="ctr"/>
                      <a:r>
                        <a:rPr lang="en-US" dirty="0" smtClean="0"/>
                        <a:t>500</a:t>
                      </a:r>
                      <a:endParaRPr lang="en-US" dirty="0"/>
                    </a:p>
                  </a:txBody>
                  <a:tcPr/>
                </a:tc>
                <a:tc>
                  <a:txBody>
                    <a:bodyPr/>
                    <a:lstStyle/>
                    <a:p>
                      <a:pPr algn="ctr"/>
                      <a:r>
                        <a:rPr lang="en-US" dirty="0" smtClean="0"/>
                        <a:t>96</a:t>
                      </a:r>
                      <a:endParaRPr lang="en-US" dirty="0"/>
                    </a:p>
                  </a:txBody>
                  <a:tcPr/>
                </a:tc>
                <a:tc>
                  <a:txBody>
                    <a:bodyPr/>
                    <a:lstStyle/>
                    <a:p>
                      <a:pPr algn="ctr"/>
                      <a:r>
                        <a:rPr lang="en-US" dirty="0" smtClean="0"/>
                        <a:t>596</a:t>
                      </a:r>
                      <a:endParaRPr lang="en-US" dirty="0"/>
                    </a:p>
                  </a:txBody>
                  <a:tcPr/>
                </a:tc>
                <a:extLst>
                  <a:ext uri="{0D108BD9-81ED-4DB2-BD59-A6C34878D82A}">
                    <a16:rowId xmlns="" xmlns:a16="http://schemas.microsoft.com/office/drawing/2014/main" val="10002"/>
                  </a:ext>
                </a:extLst>
              </a:tr>
              <a:tr h="370840">
                <a:tc>
                  <a:txBody>
                    <a:bodyPr/>
                    <a:lstStyle/>
                    <a:p>
                      <a:pPr algn="ctr"/>
                      <a:r>
                        <a:rPr lang="en-US" dirty="0" smtClean="0"/>
                        <a:t>Lives Assisted</a:t>
                      </a:r>
                      <a:endParaRPr lang="en-US" dirty="0"/>
                    </a:p>
                  </a:txBody>
                  <a:tcPr/>
                </a:tc>
                <a:tc>
                  <a:txBody>
                    <a:bodyPr/>
                    <a:lstStyle/>
                    <a:p>
                      <a:pPr algn="ctr"/>
                      <a:r>
                        <a:rPr lang="en-US" dirty="0" smtClean="0"/>
                        <a:t>3,332</a:t>
                      </a:r>
                      <a:endParaRPr lang="en-US" dirty="0"/>
                    </a:p>
                  </a:txBody>
                  <a:tcPr/>
                </a:tc>
                <a:tc>
                  <a:txBody>
                    <a:bodyPr/>
                    <a:lstStyle/>
                    <a:p>
                      <a:pPr algn="ctr"/>
                      <a:r>
                        <a:rPr lang="en-US" dirty="0" smtClean="0"/>
                        <a:t>319</a:t>
                      </a:r>
                      <a:endParaRPr lang="en-US" dirty="0"/>
                    </a:p>
                  </a:txBody>
                  <a:tcPr/>
                </a:tc>
                <a:tc>
                  <a:txBody>
                    <a:bodyPr/>
                    <a:lstStyle/>
                    <a:p>
                      <a:pPr algn="ctr"/>
                      <a:r>
                        <a:rPr lang="en-US" dirty="0" smtClean="0"/>
                        <a:t>3,651</a:t>
                      </a:r>
                      <a:endParaRPr lang="en-US" dirty="0"/>
                    </a:p>
                  </a:txBody>
                  <a:tcPr/>
                </a:tc>
                <a:extLst>
                  <a:ext uri="{0D108BD9-81ED-4DB2-BD59-A6C34878D82A}">
                    <a16:rowId xmlns="" xmlns:a16="http://schemas.microsoft.com/office/drawing/2014/main" val="10003"/>
                  </a:ext>
                </a:extLst>
              </a:tr>
              <a:tr h="370840">
                <a:tc>
                  <a:txBody>
                    <a:bodyPr/>
                    <a:lstStyle/>
                    <a:p>
                      <a:pPr algn="ctr"/>
                      <a:r>
                        <a:rPr lang="en-US" dirty="0" smtClean="0"/>
                        <a:t>Lives Lost</a:t>
                      </a:r>
                      <a:endParaRPr lang="en-US" dirty="0"/>
                    </a:p>
                  </a:txBody>
                  <a:tcPr/>
                </a:tc>
                <a:tc>
                  <a:txBody>
                    <a:bodyPr/>
                    <a:lstStyle/>
                    <a:p>
                      <a:pPr algn="ctr"/>
                      <a:r>
                        <a:rPr lang="en-US" dirty="0" smtClean="0"/>
                        <a:t>160</a:t>
                      </a:r>
                      <a:endParaRPr lang="en-US" dirty="0"/>
                    </a:p>
                  </a:txBody>
                  <a:tcPr/>
                </a:tc>
                <a:tc>
                  <a:txBody>
                    <a:bodyPr/>
                    <a:lstStyle/>
                    <a:p>
                      <a:pPr algn="ctr"/>
                      <a:r>
                        <a:rPr lang="en-US" dirty="0" smtClean="0"/>
                        <a:t>14</a:t>
                      </a:r>
                      <a:endParaRPr lang="en-US" dirty="0"/>
                    </a:p>
                  </a:txBody>
                  <a:tcPr/>
                </a:tc>
                <a:tc>
                  <a:txBody>
                    <a:bodyPr/>
                    <a:lstStyle/>
                    <a:p>
                      <a:pPr algn="ctr"/>
                      <a:r>
                        <a:rPr lang="en-US" dirty="0" smtClean="0"/>
                        <a:t>174</a:t>
                      </a:r>
                      <a:endParaRPr lang="en-US" dirty="0"/>
                    </a:p>
                  </a:txBody>
                  <a:tcPr/>
                </a:tc>
                <a:extLst>
                  <a:ext uri="{0D108BD9-81ED-4DB2-BD59-A6C34878D82A}">
                    <a16:rowId xmlns="" xmlns:a16="http://schemas.microsoft.com/office/drawing/2014/main" val="10004"/>
                  </a:ext>
                </a:extLst>
              </a:tr>
            </a:tbl>
          </a:graphicData>
        </a:graphic>
      </p:graphicFrame>
      <p:sp>
        <p:nvSpPr>
          <p:cNvPr id="9" name="TextBox 8"/>
          <p:cNvSpPr txBox="1"/>
          <p:nvPr/>
        </p:nvSpPr>
        <p:spPr>
          <a:xfrm>
            <a:off x="3115735" y="2159696"/>
            <a:ext cx="6096000" cy="1107996"/>
          </a:xfrm>
          <a:prstGeom prst="rect">
            <a:avLst/>
          </a:prstGeom>
          <a:noFill/>
        </p:spPr>
        <p:txBody>
          <a:bodyPr wrap="square" rtlCol="0">
            <a:spAutoFit/>
          </a:bodyPr>
          <a:lstStyle/>
          <a:p>
            <a:pPr algn="ctr" hangingPunct="0"/>
            <a:r>
              <a:rPr lang="en-US" sz="2400" b="1" dirty="0">
                <a:solidFill>
                  <a:prstClr val="black"/>
                </a:solidFill>
              </a:rPr>
              <a:t>Search </a:t>
            </a:r>
            <a:r>
              <a:rPr lang="en-US" sz="2400" b="1" dirty="0" smtClean="0">
                <a:solidFill>
                  <a:prstClr val="black"/>
                </a:solidFill>
              </a:rPr>
              <a:t>And </a:t>
            </a:r>
            <a:r>
              <a:rPr lang="en-US" sz="2400" b="1" dirty="0">
                <a:solidFill>
                  <a:prstClr val="black"/>
                </a:solidFill>
              </a:rPr>
              <a:t>Rescue Cases </a:t>
            </a:r>
            <a:endParaRPr lang="en-US" sz="2400" b="1" dirty="0" smtClean="0">
              <a:solidFill>
                <a:prstClr val="black"/>
              </a:solidFill>
            </a:endParaRPr>
          </a:p>
          <a:p>
            <a:pPr algn="ctr" hangingPunct="0"/>
            <a:r>
              <a:rPr lang="en-US" sz="2400" b="1" dirty="0" smtClean="0">
                <a:solidFill>
                  <a:prstClr val="black"/>
                </a:solidFill>
              </a:rPr>
              <a:t>in MARACOOS Region</a:t>
            </a:r>
            <a:endParaRPr lang="en-US" sz="2400" dirty="0">
              <a:solidFill>
                <a:prstClr val="black"/>
              </a:solidFill>
            </a:endParaRPr>
          </a:p>
          <a:p>
            <a:pPr algn="ctr" hangingPunct="0"/>
            <a:r>
              <a:rPr lang="en-US" b="1" dirty="0">
                <a:solidFill>
                  <a:prstClr val="black"/>
                </a:solidFill>
              </a:rPr>
              <a:t>U.S. Coast Guard Search </a:t>
            </a:r>
            <a:r>
              <a:rPr lang="en-US" b="1" dirty="0" smtClean="0">
                <a:solidFill>
                  <a:prstClr val="black"/>
                </a:solidFill>
              </a:rPr>
              <a:t>And </a:t>
            </a:r>
            <a:r>
              <a:rPr lang="en-US" b="1" dirty="0">
                <a:solidFill>
                  <a:prstClr val="black"/>
                </a:solidFill>
              </a:rPr>
              <a:t>Rescue </a:t>
            </a:r>
            <a:r>
              <a:rPr lang="en-US" b="1" dirty="0" smtClean="0">
                <a:solidFill>
                  <a:prstClr val="black"/>
                </a:solidFill>
              </a:rPr>
              <a:t>Data, FY2014</a:t>
            </a:r>
            <a:endParaRPr lang="en-US" dirty="0">
              <a:solidFill>
                <a:prstClr val="black"/>
              </a:solidFill>
            </a:endParaRPr>
          </a:p>
        </p:txBody>
      </p:sp>
      <p:grpSp>
        <p:nvGrpSpPr>
          <p:cNvPr id="5" name="Group 4"/>
          <p:cNvGrpSpPr/>
          <p:nvPr/>
        </p:nvGrpSpPr>
        <p:grpSpPr>
          <a:xfrm>
            <a:off x="-11615" y="6234591"/>
            <a:ext cx="9155615" cy="628440"/>
            <a:chOff x="-11615" y="6234591"/>
            <a:chExt cx="9155615" cy="628440"/>
          </a:xfrm>
        </p:grpSpPr>
        <p:sp>
          <p:nvSpPr>
            <p:cNvPr id="6" name="Rectangle 5"/>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2" name="Picture 2" descr="1118206426_2340b3d5e9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222853"/>
            <a:ext cx="2328598" cy="1746853"/>
          </a:xfrm>
          <a:prstGeom prst="rect">
            <a:avLst/>
          </a:prstGeom>
          <a:noFill/>
          <a:ln w="9525">
            <a:noFill/>
            <a:miter lim="800000"/>
            <a:headEnd/>
            <a:tailEnd/>
          </a:ln>
        </p:spPr>
      </p:pic>
    </p:spTree>
    <p:extLst>
      <p:ext uri="{BB962C8B-B14F-4D97-AF65-F5344CB8AC3E}">
        <p14:creationId xmlns:p14="http://schemas.microsoft.com/office/powerpoint/2010/main" val="1546618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quency_Comparison_plo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1219200"/>
            <a:ext cx="4131733" cy="4914901"/>
          </a:xfrm>
          <a:prstGeom prst="rect">
            <a:avLst/>
          </a:prstGeom>
        </p:spPr>
      </p:pic>
      <p:sp>
        <p:nvSpPr>
          <p:cNvPr id="6" name="TextBox 5"/>
          <p:cNvSpPr txBox="1"/>
          <p:nvPr/>
        </p:nvSpPr>
        <p:spPr>
          <a:xfrm>
            <a:off x="4157133" y="1485900"/>
            <a:ext cx="4986867" cy="4154984"/>
          </a:xfrm>
          <a:prstGeom prst="rect">
            <a:avLst/>
          </a:prstGeom>
          <a:noFill/>
        </p:spPr>
        <p:txBody>
          <a:bodyPr wrap="square">
            <a:spAutoFit/>
          </a:bodyPr>
          <a:lstStyle/>
          <a:p>
            <a:pPr>
              <a:defRPr/>
            </a:pPr>
            <a:r>
              <a:rPr lang="en-US" sz="4000" dirty="0">
                <a:solidFill>
                  <a:srgbClr val="33FF00"/>
                </a:solidFill>
              </a:rPr>
              <a:t>25 MHz</a:t>
            </a:r>
          </a:p>
          <a:p>
            <a:pPr>
              <a:defRPr/>
            </a:pPr>
            <a:r>
              <a:rPr lang="en-US" sz="2400" dirty="0">
                <a:solidFill>
                  <a:srgbClr val="33FF00"/>
                </a:solidFill>
              </a:rPr>
              <a:t>Radar </a:t>
            </a:r>
            <a:r>
              <a:rPr lang="en-US" sz="2400" dirty="0">
                <a:solidFill>
                  <a:srgbClr val="33FF00"/>
                </a:solidFill>
                <a:latin typeface="Symbol" charset="2"/>
                <a:cs typeface="Symbol" charset="2"/>
              </a:rPr>
              <a:t>l</a:t>
            </a:r>
            <a:r>
              <a:rPr lang="en-US" sz="2400" dirty="0">
                <a:solidFill>
                  <a:srgbClr val="33FF00"/>
                </a:solidFill>
              </a:rPr>
              <a:t>: 12 m   Ocean </a:t>
            </a:r>
            <a:r>
              <a:rPr lang="en-US" sz="2400" dirty="0">
                <a:solidFill>
                  <a:srgbClr val="33FF00"/>
                </a:solidFill>
                <a:latin typeface="Symbol" charset="2"/>
                <a:cs typeface="Symbol" charset="2"/>
              </a:rPr>
              <a:t>l: </a:t>
            </a:r>
            <a:r>
              <a:rPr lang="en-US" sz="2400" dirty="0">
                <a:solidFill>
                  <a:srgbClr val="33FF00"/>
                </a:solidFill>
                <a:latin typeface="Arial"/>
                <a:cs typeface="Arial"/>
              </a:rPr>
              <a:t>6 m</a:t>
            </a:r>
          </a:p>
          <a:p>
            <a:pPr>
              <a:defRPr/>
            </a:pPr>
            <a:r>
              <a:rPr lang="en-US" sz="2400" dirty="0" smtClean="0">
                <a:solidFill>
                  <a:srgbClr val="33FF00"/>
                </a:solidFill>
                <a:latin typeface="Arial"/>
                <a:cs typeface="Arial"/>
              </a:rPr>
              <a:t>Range</a:t>
            </a:r>
            <a:r>
              <a:rPr lang="en-US" sz="2400" dirty="0">
                <a:solidFill>
                  <a:srgbClr val="33FF00"/>
                </a:solidFill>
                <a:latin typeface="Arial"/>
                <a:cs typeface="Arial"/>
              </a:rPr>
              <a:t>: </a:t>
            </a:r>
            <a:r>
              <a:rPr lang="en-US" sz="2400" dirty="0" smtClean="0">
                <a:solidFill>
                  <a:srgbClr val="33FF00"/>
                </a:solidFill>
                <a:latin typeface="Arial"/>
                <a:cs typeface="Arial"/>
              </a:rPr>
              <a:t>&gt;30 </a:t>
            </a:r>
            <a:r>
              <a:rPr lang="en-US" sz="2400" dirty="0">
                <a:solidFill>
                  <a:srgbClr val="33FF00"/>
                </a:solidFill>
                <a:latin typeface="Arial"/>
                <a:cs typeface="Arial"/>
              </a:rPr>
              <a:t>km   Resolution: 1 km</a:t>
            </a:r>
          </a:p>
          <a:p>
            <a:pPr>
              <a:defRPr/>
            </a:pPr>
            <a:r>
              <a:rPr lang="en-US" sz="4000" dirty="0">
                <a:solidFill>
                  <a:srgbClr val="0000FF"/>
                </a:solidFill>
              </a:rPr>
              <a:t>13 MHz</a:t>
            </a:r>
          </a:p>
          <a:p>
            <a:pPr>
              <a:defRPr/>
            </a:pPr>
            <a:r>
              <a:rPr lang="en-US" sz="2400" dirty="0">
                <a:solidFill>
                  <a:srgbClr val="0000FF"/>
                </a:solidFill>
              </a:rPr>
              <a:t>Radar </a:t>
            </a:r>
            <a:r>
              <a:rPr lang="en-US" sz="2400" dirty="0">
                <a:solidFill>
                  <a:srgbClr val="0000FF"/>
                </a:solidFill>
                <a:latin typeface="Symbol" charset="2"/>
                <a:cs typeface="Symbol" charset="2"/>
              </a:rPr>
              <a:t>l</a:t>
            </a:r>
            <a:r>
              <a:rPr lang="en-US" sz="2400" dirty="0">
                <a:solidFill>
                  <a:srgbClr val="0000FF"/>
                </a:solidFill>
              </a:rPr>
              <a:t>: 23 </a:t>
            </a:r>
            <a:r>
              <a:rPr lang="en-US" sz="2400" dirty="0" smtClean="0">
                <a:solidFill>
                  <a:srgbClr val="0000FF"/>
                </a:solidFill>
              </a:rPr>
              <a:t>m  </a:t>
            </a:r>
            <a:r>
              <a:rPr lang="en-US" sz="2400" dirty="0">
                <a:solidFill>
                  <a:srgbClr val="0000FF"/>
                </a:solidFill>
              </a:rPr>
              <a:t>Ocean </a:t>
            </a:r>
            <a:r>
              <a:rPr lang="en-US" sz="2400" dirty="0">
                <a:solidFill>
                  <a:srgbClr val="0000FF"/>
                </a:solidFill>
                <a:latin typeface="Symbol" charset="2"/>
                <a:cs typeface="Symbol" charset="2"/>
              </a:rPr>
              <a:t>l: </a:t>
            </a:r>
            <a:r>
              <a:rPr lang="en-US" sz="2400" dirty="0">
                <a:solidFill>
                  <a:srgbClr val="0000FF"/>
                </a:solidFill>
                <a:latin typeface="Arial"/>
                <a:cs typeface="Arial"/>
              </a:rPr>
              <a:t>12 m</a:t>
            </a:r>
          </a:p>
          <a:p>
            <a:pPr>
              <a:defRPr/>
            </a:pPr>
            <a:r>
              <a:rPr lang="en-US" sz="2400" dirty="0" smtClean="0">
                <a:solidFill>
                  <a:srgbClr val="0000FF"/>
                </a:solidFill>
                <a:latin typeface="Arial"/>
                <a:cs typeface="Arial"/>
              </a:rPr>
              <a:t>Range</a:t>
            </a:r>
            <a:r>
              <a:rPr lang="en-US" sz="2400" dirty="0">
                <a:solidFill>
                  <a:srgbClr val="0000FF"/>
                </a:solidFill>
                <a:latin typeface="Arial"/>
                <a:cs typeface="Arial"/>
              </a:rPr>
              <a:t>: </a:t>
            </a:r>
            <a:r>
              <a:rPr lang="en-US" sz="2400" dirty="0" smtClean="0">
                <a:solidFill>
                  <a:srgbClr val="0000FF"/>
                </a:solidFill>
                <a:latin typeface="Arial"/>
                <a:cs typeface="Arial"/>
              </a:rPr>
              <a:t>&gt;80 </a:t>
            </a:r>
            <a:r>
              <a:rPr lang="en-US" sz="2400" dirty="0">
                <a:solidFill>
                  <a:srgbClr val="0000FF"/>
                </a:solidFill>
                <a:latin typeface="Arial"/>
                <a:cs typeface="Arial"/>
              </a:rPr>
              <a:t>km   Resolution: 3 km</a:t>
            </a:r>
          </a:p>
          <a:p>
            <a:pPr>
              <a:defRPr/>
            </a:pPr>
            <a:r>
              <a:rPr lang="en-US" sz="4000" dirty="0">
                <a:solidFill>
                  <a:srgbClr val="FF0000"/>
                </a:solidFill>
              </a:rPr>
              <a:t>05 MHz</a:t>
            </a:r>
          </a:p>
          <a:p>
            <a:pPr>
              <a:defRPr/>
            </a:pPr>
            <a:r>
              <a:rPr lang="en-US" sz="2400" dirty="0">
                <a:solidFill>
                  <a:srgbClr val="FF0000"/>
                </a:solidFill>
              </a:rPr>
              <a:t>Radar </a:t>
            </a:r>
            <a:r>
              <a:rPr lang="en-US" sz="2400" dirty="0">
                <a:solidFill>
                  <a:srgbClr val="FF0000"/>
                </a:solidFill>
                <a:latin typeface="Symbol" charset="2"/>
                <a:cs typeface="Symbol" charset="2"/>
              </a:rPr>
              <a:t>l</a:t>
            </a:r>
            <a:r>
              <a:rPr lang="en-US" sz="2400" dirty="0">
                <a:solidFill>
                  <a:srgbClr val="FF0000"/>
                </a:solidFill>
              </a:rPr>
              <a:t>: 60m   Ocean </a:t>
            </a:r>
            <a:r>
              <a:rPr lang="en-US" sz="2400" dirty="0">
                <a:solidFill>
                  <a:srgbClr val="FF0000"/>
                </a:solidFill>
                <a:latin typeface="Symbol" charset="2"/>
                <a:cs typeface="Symbol" charset="2"/>
              </a:rPr>
              <a:t>l: </a:t>
            </a:r>
            <a:r>
              <a:rPr lang="en-US" sz="2400" dirty="0">
                <a:solidFill>
                  <a:srgbClr val="FF0000"/>
                </a:solidFill>
                <a:latin typeface="Arial"/>
                <a:cs typeface="Arial"/>
              </a:rPr>
              <a:t>30 m</a:t>
            </a:r>
          </a:p>
          <a:p>
            <a:pPr>
              <a:defRPr/>
            </a:pPr>
            <a:r>
              <a:rPr lang="en-US" sz="2400" dirty="0" smtClean="0">
                <a:solidFill>
                  <a:srgbClr val="FF0000"/>
                </a:solidFill>
                <a:latin typeface="Arial"/>
                <a:cs typeface="Arial"/>
              </a:rPr>
              <a:t>Range</a:t>
            </a:r>
            <a:r>
              <a:rPr lang="en-US" sz="2400" dirty="0">
                <a:solidFill>
                  <a:srgbClr val="FF0000"/>
                </a:solidFill>
                <a:latin typeface="Arial"/>
                <a:cs typeface="Arial"/>
              </a:rPr>
              <a:t>: </a:t>
            </a:r>
            <a:r>
              <a:rPr lang="en-US" sz="2400" dirty="0" smtClean="0">
                <a:solidFill>
                  <a:srgbClr val="FF0000"/>
                </a:solidFill>
                <a:latin typeface="Arial"/>
                <a:cs typeface="Arial"/>
              </a:rPr>
              <a:t>&gt;180 </a:t>
            </a:r>
            <a:r>
              <a:rPr lang="en-US" sz="2400" dirty="0">
                <a:solidFill>
                  <a:srgbClr val="FF0000"/>
                </a:solidFill>
                <a:latin typeface="Arial"/>
                <a:cs typeface="Arial"/>
              </a:rPr>
              <a:t>km   Resolution: 6 km</a:t>
            </a:r>
          </a:p>
        </p:txBody>
      </p:sp>
      <p:sp>
        <p:nvSpPr>
          <p:cNvPr id="23556" name="Title 2"/>
          <p:cNvSpPr>
            <a:spLocks noGrp="1"/>
          </p:cNvSpPr>
          <p:nvPr>
            <p:ph type="title"/>
          </p:nvPr>
        </p:nvSpPr>
        <p:spPr>
          <a:xfrm>
            <a:off x="25400" y="-50218"/>
            <a:ext cx="9118600" cy="1143000"/>
          </a:xfrm>
          <a:noFill/>
          <a:ln>
            <a:noFill/>
          </a:ln>
        </p:spPr>
        <p:txBody>
          <a:bodyPr/>
          <a:lstStyle/>
          <a:p>
            <a:pPr algn="ctr"/>
            <a:r>
              <a:rPr lang="en-US" dirty="0">
                <a:latin typeface="Calibri" charset="0"/>
                <a:ea typeface="ＭＳ Ｐゴシック" charset="0"/>
                <a:cs typeface="ＭＳ Ｐゴシック" charset="0"/>
              </a:rPr>
              <a:t>Surface Current</a:t>
            </a:r>
            <a:r>
              <a:rPr lang="en-US" dirty="0" smtClean="0">
                <a:latin typeface="Calibri" charset="0"/>
                <a:ea typeface="ＭＳ Ｐゴシック" charset="0"/>
                <a:cs typeface="ＭＳ Ｐゴシック" charset="0"/>
              </a:rPr>
              <a:t> Mapping Capability</a:t>
            </a:r>
            <a:endParaRPr lang="en-US" dirty="0">
              <a:latin typeface="Calibri" charset="0"/>
              <a:ea typeface="ＭＳ Ｐゴシック" charset="0"/>
              <a:cs typeface="ＭＳ Ｐゴシック" charset="0"/>
            </a:endParaRPr>
          </a:p>
        </p:txBody>
      </p:sp>
      <p:pic>
        <p:nvPicPr>
          <p:cNvPr id="5" name="Picture 4" descr="PORT_radial_grid_plot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0"/>
            <a:ext cx="1600200" cy="1331734"/>
          </a:xfrm>
          <a:prstGeom prst="rect">
            <a:avLst/>
          </a:prstGeom>
        </p:spPr>
      </p:pic>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8780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685800"/>
            <a:ext cx="8991600" cy="5090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147560" y="5130483"/>
            <a:ext cx="1920240" cy="632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Box 7"/>
          <p:cNvSpPr txBox="1">
            <a:spLocks noChangeArrowheads="1"/>
          </p:cNvSpPr>
          <p:nvPr/>
        </p:nvSpPr>
        <p:spPr bwMode="auto">
          <a:xfrm>
            <a:off x="62706" y="35938"/>
            <a:ext cx="73363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dirty="0">
                <a:solidFill>
                  <a:prstClr val="black"/>
                </a:solidFill>
                <a:latin typeface="Calibri"/>
                <a:cs typeface="Times New Roman"/>
              </a:rPr>
              <a:t>Mid-Atlantic Bight HF Radar Network</a:t>
            </a:r>
            <a:endParaRPr lang="en-US" sz="3200" dirty="0">
              <a:solidFill>
                <a:prstClr val="black"/>
              </a:solidFill>
              <a:latin typeface="Calibri"/>
              <a:cs typeface="Times New Roman"/>
            </a:endParaRPr>
          </a:p>
        </p:txBody>
      </p:sp>
      <p:sp>
        <p:nvSpPr>
          <p:cNvPr id="22532" name="TextBox 7"/>
          <p:cNvSpPr txBox="1">
            <a:spLocks noChangeArrowheads="1"/>
          </p:cNvSpPr>
          <p:nvPr/>
        </p:nvSpPr>
        <p:spPr bwMode="auto">
          <a:xfrm>
            <a:off x="4378508" y="2578139"/>
            <a:ext cx="4196983"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u="sng" dirty="0">
                <a:solidFill>
                  <a:prstClr val="white"/>
                </a:solidFill>
              </a:rPr>
              <a:t>Mid-Atlantic HF Radar Network</a:t>
            </a:r>
          </a:p>
          <a:p>
            <a:pPr fontAlgn="base">
              <a:spcBef>
                <a:spcPct val="0"/>
              </a:spcBef>
              <a:spcAft>
                <a:spcPct val="0"/>
              </a:spcAft>
            </a:pPr>
            <a:r>
              <a:rPr lang="en-US" sz="1600" b="1" dirty="0" smtClean="0">
                <a:solidFill>
                  <a:srgbClr val="FF0000"/>
                </a:solidFill>
              </a:rPr>
              <a:t>17 </a:t>
            </a:r>
            <a:r>
              <a:rPr lang="en-US" sz="1600" b="1" dirty="0">
                <a:solidFill>
                  <a:srgbClr val="FF0000"/>
                </a:solidFill>
              </a:rPr>
              <a:t>Long-Range CODARs</a:t>
            </a:r>
          </a:p>
          <a:p>
            <a:pPr fontAlgn="base">
              <a:spcBef>
                <a:spcPct val="0"/>
              </a:spcBef>
              <a:spcAft>
                <a:spcPct val="0"/>
              </a:spcAft>
            </a:pPr>
            <a:r>
              <a:rPr lang="en-US" sz="1600" b="1" dirty="0">
                <a:solidFill>
                  <a:prstClr val="white"/>
                </a:solidFill>
              </a:rPr>
              <a:t> </a:t>
            </a:r>
            <a:r>
              <a:rPr lang="en-US" sz="1600" b="1" dirty="0">
                <a:solidFill>
                  <a:srgbClr val="FFFF00"/>
                </a:solidFill>
              </a:rPr>
              <a:t> 8</a:t>
            </a:r>
            <a:r>
              <a:rPr lang="en-US" sz="1600" b="1" dirty="0" smtClean="0">
                <a:solidFill>
                  <a:srgbClr val="FFFF00"/>
                </a:solidFill>
              </a:rPr>
              <a:t> </a:t>
            </a:r>
            <a:r>
              <a:rPr lang="en-US" sz="1600" b="1" dirty="0">
                <a:solidFill>
                  <a:srgbClr val="FFFF00"/>
                </a:solidFill>
              </a:rPr>
              <a:t>Medium-Range CODARs</a:t>
            </a:r>
          </a:p>
          <a:p>
            <a:pPr fontAlgn="base">
              <a:spcBef>
                <a:spcPct val="0"/>
              </a:spcBef>
              <a:spcAft>
                <a:spcPct val="0"/>
              </a:spcAft>
            </a:pPr>
            <a:r>
              <a:rPr lang="en-US" sz="1600" b="1" u="sng" dirty="0" smtClean="0">
                <a:solidFill>
                  <a:srgbClr val="00FF00"/>
                </a:solidFill>
              </a:rPr>
              <a:t>16</a:t>
            </a:r>
            <a:r>
              <a:rPr lang="en-US" sz="1600" b="1" dirty="0" smtClean="0">
                <a:solidFill>
                  <a:srgbClr val="00FF00"/>
                </a:solidFill>
              </a:rPr>
              <a:t> </a:t>
            </a:r>
            <a:r>
              <a:rPr lang="en-US" sz="1600" b="1" dirty="0">
                <a:solidFill>
                  <a:srgbClr val="00FF00"/>
                </a:solidFill>
              </a:rPr>
              <a:t>Short-Range CODARs</a:t>
            </a:r>
          </a:p>
          <a:p>
            <a:pPr fontAlgn="base">
              <a:spcBef>
                <a:spcPct val="0"/>
              </a:spcBef>
              <a:spcAft>
                <a:spcPct val="0"/>
              </a:spcAft>
            </a:pPr>
            <a:r>
              <a:rPr lang="en-US" sz="1600" b="1" dirty="0">
                <a:solidFill>
                  <a:prstClr val="white"/>
                </a:solidFill>
              </a:rPr>
              <a:t>41 </a:t>
            </a:r>
            <a:r>
              <a:rPr lang="en-US" sz="1600" b="1" dirty="0" smtClean="0">
                <a:solidFill>
                  <a:prstClr val="white"/>
                </a:solidFill>
              </a:rPr>
              <a:t>Total CODARs in Region</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i="1" u="sng" dirty="0" smtClean="0">
                <a:solidFill>
                  <a:prstClr val="white"/>
                </a:solidFill>
              </a:rPr>
              <a:t>+5</a:t>
            </a:r>
            <a:r>
              <a:rPr lang="en-US" sz="1600" b="1" i="1" dirty="0" smtClean="0">
                <a:solidFill>
                  <a:prstClr val="white"/>
                </a:solidFill>
              </a:rPr>
              <a:t> CODARs Roaming</a:t>
            </a:r>
          </a:p>
          <a:p>
            <a:pPr fontAlgn="base">
              <a:spcBef>
                <a:spcPct val="0"/>
              </a:spcBef>
              <a:spcAft>
                <a:spcPct val="0"/>
              </a:spcAft>
            </a:pPr>
            <a:r>
              <a:rPr lang="en-US" sz="1600" b="1" i="1" dirty="0" smtClean="0">
                <a:solidFill>
                  <a:prstClr val="white"/>
                </a:solidFill>
              </a:rPr>
              <a:t> 46 Total CODARs</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dirty="0">
                <a:solidFill>
                  <a:prstClr val="white"/>
                </a:solidFill>
              </a:rPr>
              <a:t>Triple Nested, Multi-static, Multi-use</a:t>
            </a:r>
          </a:p>
          <a:p>
            <a:pPr fontAlgn="base">
              <a:spcBef>
                <a:spcPct val="0"/>
              </a:spcBef>
              <a:spcAft>
                <a:spcPct val="0"/>
              </a:spcAft>
            </a:pPr>
            <a:r>
              <a:rPr lang="en-US" sz="1600" b="1" dirty="0">
                <a:solidFill>
                  <a:prstClr val="white"/>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pic>
      <p:pic>
        <p:nvPicPr>
          <p:cNvPr id="2253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254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22538" name="Picture 15" descr="IMG_9578.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639050" y="838200"/>
            <a:ext cx="1219200" cy="1671637"/>
          </a:xfrm>
          <a:prstGeom prst="rect">
            <a:avLst/>
          </a:prstGeom>
          <a:noFill/>
          <a:ln w="381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44" descr="3"/>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580188" y="5049202"/>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89626" y="5066665"/>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2" name="Picture 19" descr="USCG.gif"/>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05676" y="506666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000" b="1">
                <a:solidFill>
                  <a:srgbClr val="FFFF00"/>
                </a:solidFill>
                <a:latin typeface="Calibri" charset="0"/>
              </a:rPr>
              <a:t>1000 km </a:t>
            </a:r>
          </a:p>
          <a:p>
            <a:pPr algn="ctr"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88250" y="3039577"/>
            <a:ext cx="1260078" cy="802172"/>
          </a:xfrm>
          <a:prstGeom prst="rect">
            <a:avLst/>
          </a:prstGeom>
        </p:spPr>
      </p:pic>
      <p:pic>
        <p:nvPicPr>
          <p:cNvPr id="20" name="Picture 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bwMode="auto">
          <a:xfrm>
            <a:off x="3847097" y="5406392"/>
            <a:ext cx="1458103" cy="35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1" name="Picture 31" descr="IOOS_logo_white.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773613" y="5134927"/>
            <a:ext cx="101282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6" name="Picture 25"/>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7836301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05 at 3.43.4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326" y="523224"/>
            <a:ext cx="6936059" cy="2894183"/>
          </a:xfrm>
          <a:prstGeom prst="rect">
            <a:avLst/>
          </a:prstGeom>
        </p:spPr>
      </p:pic>
      <p:sp>
        <p:nvSpPr>
          <p:cNvPr id="5" name="TextBox 4"/>
          <p:cNvSpPr txBox="1"/>
          <p:nvPr/>
        </p:nvSpPr>
        <p:spPr>
          <a:xfrm>
            <a:off x="-1" y="4"/>
            <a:ext cx="9144001" cy="523220"/>
          </a:xfrm>
          <a:prstGeom prst="rect">
            <a:avLst/>
          </a:prstGeom>
          <a:noFill/>
        </p:spPr>
        <p:txBody>
          <a:bodyPr wrap="square" rtlCol="0">
            <a:spAutoFit/>
          </a:bodyPr>
          <a:lstStyle/>
          <a:p>
            <a:pPr algn="ctr"/>
            <a:r>
              <a:rPr lang="en-US" sz="2800" b="1" dirty="0" smtClean="0">
                <a:solidFill>
                  <a:prstClr val="black"/>
                </a:solidFill>
              </a:rPr>
              <a:t>HFR Data Quality Assurance/Quality Control (QA/QC)</a:t>
            </a:r>
            <a:r>
              <a:rPr lang="en-US" dirty="0" smtClean="0">
                <a:solidFill>
                  <a:prstClr val="black"/>
                </a:solidFill>
              </a:rPr>
              <a:t> </a:t>
            </a:r>
            <a:endParaRPr lang="en-US" dirty="0">
              <a:solidFill>
                <a:prstClr val="black"/>
              </a:solidFill>
            </a:endParaRPr>
          </a:p>
        </p:txBody>
      </p:sp>
      <p:pic>
        <p:nvPicPr>
          <p:cNvPr id="6" name="Picture 5" descr="Screen Shot 2017-05-08 at 9.35.0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19" y="3045636"/>
            <a:ext cx="4254581" cy="35943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893" y="3655275"/>
            <a:ext cx="2255201" cy="1691401"/>
          </a:xfrm>
          <a:prstGeom prst="rect">
            <a:avLst/>
          </a:prstGeom>
        </p:spPr>
      </p:pic>
      <p:sp>
        <p:nvSpPr>
          <p:cNvPr id="8" name="TextBox 7"/>
          <p:cNvSpPr txBox="1"/>
          <p:nvPr/>
        </p:nvSpPr>
        <p:spPr>
          <a:xfrm>
            <a:off x="268892" y="5408917"/>
            <a:ext cx="2255201" cy="646331"/>
          </a:xfrm>
          <a:prstGeom prst="rect">
            <a:avLst/>
          </a:prstGeom>
          <a:noFill/>
        </p:spPr>
        <p:txBody>
          <a:bodyPr wrap="square" rtlCol="0">
            <a:spAutoFit/>
          </a:bodyPr>
          <a:lstStyle/>
          <a:p>
            <a:pPr algn="ctr"/>
            <a:r>
              <a:rPr lang="en-US" dirty="0" smtClean="0">
                <a:solidFill>
                  <a:prstClr val="black"/>
                </a:solidFill>
              </a:rPr>
              <a:t>Plotting QC flags in real time</a:t>
            </a:r>
            <a:endParaRPr lang="en-US" dirty="0">
              <a:solidFill>
                <a:prstClr val="black"/>
              </a:solidFill>
            </a:endParaRPr>
          </a:p>
        </p:txBody>
      </p:sp>
      <p:sp>
        <p:nvSpPr>
          <p:cNvPr id="9" name="TextBox 8"/>
          <p:cNvSpPr txBox="1"/>
          <p:nvPr/>
        </p:nvSpPr>
        <p:spPr>
          <a:xfrm>
            <a:off x="2902781" y="3593035"/>
            <a:ext cx="1793311" cy="1815882"/>
          </a:xfrm>
          <a:prstGeom prst="rect">
            <a:avLst/>
          </a:prstGeom>
          <a:noFill/>
        </p:spPr>
        <p:txBody>
          <a:bodyPr wrap="none" rtlCol="0">
            <a:spAutoFit/>
          </a:bodyPr>
          <a:lstStyle/>
          <a:p>
            <a:pPr algn="ctr"/>
            <a:r>
              <a:rPr lang="en-US" sz="2800" dirty="0" smtClean="0">
                <a:solidFill>
                  <a:prstClr val="black"/>
                </a:solidFill>
              </a:rPr>
              <a:t>From</a:t>
            </a:r>
          </a:p>
          <a:p>
            <a:pPr algn="ctr"/>
            <a:r>
              <a:rPr lang="en-US" sz="2800" dirty="0" smtClean="0">
                <a:solidFill>
                  <a:prstClr val="black"/>
                </a:solidFill>
              </a:rPr>
              <a:t>QARTOD</a:t>
            </a:r>
          </a:p>
          <a:p>
            <a:pPr algn="ctr"/>
            <a:r>
              <a:rPr lang="en-US" sz="2800" dirty="0" smtClean="0">
                <a:solidFill>
                  <a:prstClr val="black"/>
                </a:solidFill>
              </a:rPr>
              <a:t>Manual for</a:t>
            </a:r>
          </a:p>
          <a:p>
            <a:pPr algn="ctr"/>
            <a:r>
              <a:rPr lang="en-US" sz="2800" dirty="0" smtClean="0">
                <a:solidFill>
                  <a:prstClr val="black"/>
                </a:solidFill>
              </a:rPr>
              <a:t>HF Radar</a:t>
            </a:r>
            <a:endParaRPr lang="en-US" sz="2800" dirty="0">
              <a:solidFill>
                <a:prstClr val="black"/>
              </a:solidFill>
            </a:endParaRPr>
          </a:p>
        </p:txBody>
      </p:sp>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5" name="Picture 14" descr="certStamp.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26712" y="532544"/>
            <a:ext cx="1465882" cy="1490597"/>
          </a:xfrm>
          <a:prstGeom prst="rect">
            <a:avLst/>
          </a:prstGeom>
          <a:solidFill>
            <a:srgbClr val="FFFFFF"/>
          </a:solidFill>
        </p:spPr>
      </p:pic>
      <p:sp>
        <p:nvSpPr>
          <p:cNvPr id="2" name="TextBox 1"/>
          <p:cNvSpPr txBox="1"/>
          <p:nvPr/>
        </p:nvSpPr>
        <p:spPr>
          <a:xfrm>
            <a:off x="7181385" y="2032461"/>
            <a:ext cx="1962837" cy="830997"/>
          </a:xfrm>
          <a:prstGeom prst="rect">
            <a:avLst/>
          </a:prstGeom>
          <a:noFill/>
        </p:spPr>
        <p:txBody>
          <a:bodyPr wrap="square" rtlCol="0">
            <a:spAutoFit/>
          </a:bodyPr>
          <a:lstStyle/>
          <a:p>
            <a:pPr algn="ctr"/>
            <a:r>
              <a:rPr lang="en-US" sz="1600" dirty="0" smtClean="0">
                <a:solidFill>
                  <a:prstClr val="black"/>
                </a:solidFill>
              </a:rPr>
              <a:t>Regional Information Coordination Entity -</a:t>
            </a:r>
          </a:p>
          <a:p>
            <a:pPr algn="ctr"/>
            <a:r>
              <a:rPr lang="en-US" sz="1600" dirty="0" smtClean="0">
                <a:solidFill>
                  <a:prstClr val="black"/>
                </a:solidFill>
              </a:rPr>
              <a:t>RICE</a:t>
            </a:r>
            <a:endParaRPr lang="en-US" sz="1600" dirty="0">
              <a:solidFill>
                <a:prstClr val="black"/>
              </a:solidFill>
            </a:endParaRPr>
          </a:p>
        </p:txBody>
      </p:sp>
    </p:spTree>
    <p:extLst>
      <p:ext uri="{BB962C8B-B14F-4D97-AF65-F5344CB8AC3E}">
        <p14:creationId xmlns:p14="http://schemas.microsoft.com/office/powerpoint/2010/main" val="2007455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11659</TotalTime>
  <Words>1999</Words>
  <Application>Microsoft Macintosh PowerPoint</Application>
  <PresentationFormat>Letter Paper (8.5x11 in)</PresentationFormat>
  <Paragraphs>475</Paragraphs>
  <Slides>37</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American Typewriter</vt:lpstr>
      <vt:lpstr>Bangla MN</vt:lpstr>
      <vt:lpstr>Calibri</vt:lpstr>
      <vt:lpstr>Calibri Light</vt:lpstr>
      <vt:lpstr>Charter Roman</vt:lpstr>
      <vt:lpstr>Geneva</vt:lpstr>
      <vt:lpstr>Mangal</vt:lpstr>
      <vt:lpstr>MS PGothic</vt:lpstr>
      <vt:lpstr>ＭＳ Ｐゴシック</vt:lpstr>
      <vt:lpstr>Symbol</vt:lpstr>
      <vt:lpstr>Times New Roman</vt:lpstr>
      <vt:lpstr>Arial</vt:lpstr>
      <vt:lpstr>Office Theme</vt:lpstr>
      <vt:lpstr>1_Office Theme</vt:lpstr>
      <vt:lpstr>3_Office Theme</vt:lpstr>
      <vt:lpstr>2_Office Theme</vt:lpstr>
      <vt:lpstr>Two Decades (1998-2018) of Surface Current Measurements on the Mid Atlantic Continental Shelf</vt:lpstr>
      <vt:lpstr>PowerPoint Presentation</vt:lpstr>
      <vt:lpstr>PowerPoint Presentation</vt:lpstr>
      <vt:lpstr>PowerPoint Presentation</vt:lpstr>
      <vt:lpstr>PowerPoint Presentation</vt:lpstr>
      <vt:lpstr>PowerPoint Presentation</vt:lpstr>
      <vt:lpstr>Surface Current Mapping Capability</vt:lpstr>
      <vt:lpstr>PowerPoint Presentation</vt:lpstr>
      <vt:lpstr>PowerPoint Presentation</vt:lpstr>
      <vt:lpstr>HF Radar Data Real Time Flow Chart</vt:lpstr>
      <vt:lpstr>Automated Radial Diagnostic</vt:lpstr>
      <vt:lpstr>Radial Web Server</vt:lpstr>
      <vt:lpstr>HF Radar Data Delayed Mode Flow Chart</vt:lpstr>
      <vt:lpstr>Generate Surface Current Maps Every Hour for a Decade</vt:lpstr>
      <vt:lpstr>PowerPoint Presentation</vt:lpstr>
      <vt:lpstr>Search And Rescue Data Availability Metrics</vt:lpstr>
      <vt:lpstr>Resilient CODAR Shore Site: Phase 1  Shed, Enclosure, Tx/Rx, Comms, Power, GPS, AIS </vt:lpstr>
      <vt:lpstr>Resilient CODAR Shore Site: Phase 2 </vt:lpstr>
      <vt:lpstr>PowerPoint Presentation</vt:lpstr>
      <vt:lpstr>PowerPoint Presentation</vt:lpstr>
      <vt:lpstr>USCG Evaluation Process -  5000 Virtual Drifters &amp; 1 Real Drifter:  Compare Search Areas after X Hours</vt:lpstr>
      <vt:lpstr>PowerPoint Presentation</vt:lpstr>
      <vt:lpstr>             2011-2014                       2016-2017</vt:lpstr>
      <vt:lpstr>PowerPoint Presentation</vt:lpstr>
      <vt:lpstr>Coast Guard Wind &amp; Current Data Requests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Decades of Surface Current Measurements Over the Mid Atlantic Continental Shelf</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Glenn</cp:lastModifiedBy>
  <cp:revision>315</cp:revision>
  <dcterms:created xsi:type="dcterms:W3CDTF">2017-03-13T02:58:54Z</dcterms:created>
  <dcterms:modified xsi:type="dcterms:W3CDTF">2018-04-11T13:56:29Z</dcterms:modified>
</cp:coreProperties>
</file>