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347" r:id="rId1"/>
    <p:sldMasterId id="2147484360" r:id="rId2"/>
    <p:sldMasterId id="2147484399" r:id="rId3"/>
    <p:sldMasterId id="2147484437" r:id="rId4"/>
  </p:sldMasterIdLst>
  <p:notesMasterIdLst>
    <p:notesMasterId r:id="rId35"/>
  </p:notesMasterIdLst>
  <p:sldIdLst>
    <p:sldId id="1382" r:id="rId5"/>
    <p:sldId id="1405" r:id="rId6"/>
    <p:sldId id="1388" r:id="rId7"/>
    <p:sldId id="1389" r:id="rId8"/>
    <p:sldId id="1381" r:id="rId9"/>
    <p:sldId id="1418" r:id="rId10"/>
    <p:sldId id="1384" r:id="rId11"/>
    <p:sldId id="1393" r:id="rId12"/>
    <p:sldId id="1288" r:id="rId13"/>
    <p:sldId id="1422" r:id="rId14"/>
    <p:sldId id="1289" r:id="rId15"/>
    <p:sldId id="1437" r:id="rId16"/>
    <p:sldId id="1431" r:id="rId17"/>
    <p:sldId id="1432" r:id="rId18"/>
    <p:sldId id="1433" r:id="rId19"/>
    <p:sldId id="1434" r:id="rId20"/>
    <p:sldId id="1435" r:id="rId21"/>
    <p:sldId id="1436" r:id="rId22"/>
    <p:sldId id="1423" r:id="rId23"/>
    <p:sldId id="1428" r:id="rId24"/>
    <p:sldId id="1429" r:id="rId25"/>
    <p:sldId id="1424" r:id="rId26"/>
    <p:sldId id="1425" r:id="rId27"/>
    <p:sldId id="1439" r:id="rId28"/>
    <p:sldId id="1415" r:id="rId29"/>
    <p:sldId id="1395" r:id="rId30"/>
    <p:sldId id="1407" r:id="rId31"/>
    <p:sldId id="1408" r:id="rId32"/>
    <p:sldId id="1438" r:id="rId33"/>
    <p:sldId id="1387" r:id="rId3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uthor" initials="A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  <a:srgbClr val="00FDFF"/>
    <a:srgbClr val="95FFCF"/>
    <a:srgbClr val="0058C1"/>
    <a:srgbClr val="FF6FCF"/>
    <a:srgbClr val="3E55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28" autoAdjust="0"/>
    <p:restoredTop sz="91518" autoAdjust="0"/>
  </p:normalViewPr>
  <p:slideViewPr>
    <p:cSldViewPr>
      <p:cViewPr varScale="1">
        <p:scale>
          <a:sx n="68" d="100"/>
          <a:sy n="68" d="100"/>
        </p:scale>
        <p:origin x="1085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C4BA043-8062-AC42-A3A4-E1F05C732616}" type="datetimeFigureOut">
              <a:rPr lang="en-US"/>
              <a:pPr>
                <a:defRPr/>
              </a:pPr>
              <a:t>11/26/2018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939883D-6D0B-324D-8942-93B080CC1F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7945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39883D-6D0B-324D-8942-93B080CC1FD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893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39883D-6D0B-324D-8942-93B080CC1FD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017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2378" indent="-232378">
              <a:buFontTx/>
              <a:buAutoNum type="arabicParenR"/>
              <a:defRPr>
                <a:uFillTx/>
              </a:defRPr>
            </a:pPr>
            <a:r>
              <a:rPr lang="en-US" sz="1200" dirty="0" smtClean="0"/>
              <a:t>NOAA is the Lead Federal Agency</a:t>
            </a:r>
          </a:p>
          <a:p>
            <a:pPr marL="232378" indent="-232378">
              <a:buFontTx/>
              <a:buAutoNum type="arabicParenR"/>
              <a:defRPr>
                <a:uFillTx/>
              </a:defRPr>
            </a:pPr>
            <a:r>
              <a:rPr lang="en-US" sz="1200" dirty="0" smtClean="0"/>
              <a:t>US IOOS program office is within NOAA, but intended to be a multi agency network and federal to non-federal so we use the term U.S. IOOS.</a:t>
            </a:r>
          </a:p>
          <a:p>
            <a:endParaRPr lang="en-US" dirty="0" smtClean="0"/>
          </a:p>
          <a:p>
            <a:pPr>
              <a:defRPr>
                <a:uFillTx/>
              </a:defRPr>
            </a:pPr>
            <a:r>
              <a:rPr lang="en-US" sz="1200" dirty="0" smtClean="0"/>
              <a:t>Additional Background:</a:t>
            </a:r>
          </a:p>
          <a:p>
            <a:pPr>
              <a:defRPr>
                <a:uFillTx/>
              </a:defRPr>
            </a:pPr>
            <a:r>
              <a:rPr lang="en-US" sz="1200" dirty="0" smtClean="0"/>
              <a:t>US IOOS is a national endeavor and spans from global to coastal, with federal and non-federal partners.  The majority of non-federal partners are represented by 11 Regional Associations  (RAs) that represent the US EEZ and Great Lakes.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D85DF1-2C37-418E-A9CC-87C79827C00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2979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 anchor="b"/>
          <a:lstStyle>
            <a:lvl1pPr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345E6C78-BE92-D24C-811C-0E8BA2E94712}" type="slidenum">
              <a:rPr lang="en-US" sz="1200">
                <a:solidFill>
                  <a:prstClr val="black"/>
                </a:solidFill>
                <a:latin typeface="Calibri" charset="0"/>
              </a:rPr>
              <a:pPr algn="r"/>
              <a:t>10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3835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28165" indent="-280064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20254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68356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16458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464559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12661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360763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08865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E2673DD-E951-4646-8F71-709CB0F43F96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11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5602" name="Rectangle 7"/>
          <p:cNvSpPr txBox="1">
            <a:spLocks noGrp="1" noChangeArrowheads="1"/>
          </p:cNvSpPr>
          <p:nvPr/>
        </p:nvSpPr>
        <p:spPr bwMode="auto">
          <a:xfrm>
            <a:off x="3883409" y="8685396"/>
            <a:ext cx="2973041" cy="457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4" tIns="45707" rIns="91414" bIns="45707"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A542C233-426B-47FE-803C-37877A3AE584}" type="slidenum">
              <a:rPr lang="en-US" altLang="en-US" sz="1200">
                <a:solidFill>
                  <a:srgbClr val="000000"/>
                </a:solidFill>
                <a:cs typeface="+mn-cs"/>
              </a:rPr>
              <a:pPr algn="r"/>
              <a:t>11</a:t>
            </a:fld>
            <a:endParaRPr lang="en-US" altLang="en-US" sz="1200">
              <a:solidFill>
                <a:srgbClr val="000000"/>
              </a:solidFill>
              <a:cs typeface="+mn-cs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041" y="4342699"/>
            <a:ext cx="5483919" cy="4114956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4" tIns="45707" rIns="91414" bIns="45707"/>
          <a:lstStyle/>
          <a:p>
            <a:pPr marL="171450" indent="-171450" eaLnBrk="1" hangingPunct="1">
              <a:buFont typeface="Arial" charset="0"/>
              <a:buChar char="•"/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All of this gets combined into our overall operations,</a:t>
            </a:r>
            <a:r>
              <a:rPr lang="en-US" altLang="en-US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research, and educational initiatives in the “COOL Room,” shown here (with a class in the background)</a:t>
            </a:r>
          </a:p>
          <a:p>
            <a:pPr marL="171450" indent="-171450" eaLnBrk="1" hangingPunct="1">
              <a:buFont typeface="Arial" charset="0"/>
              <a:buChar char="•"/>
            </a:pPr>
            <a:r>
              <a:rPr lang="en-US" altLang="en-US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Thanks to many partners</a:t>
            </a: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35067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28165" indent="-280064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20254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68356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16458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464559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12661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360763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08865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E2673DD-E951-4646-8F71-709CB0F43F96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12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5602" name="Rectangle 7"/>
          <p:cNvSpPr txBox="1">
            <a:spLocks noGrp="1" noChangeArrowheads="1"/>
          </p:cNvSpPr>
          <p:nvPr/>
        </p:nvSpPr>
        <p:spPr bwMode="auto">
          <a:xfrm>
            <a:off x="3883409" y="8685396"/>
            <a:ext cx="2973041" cy="457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4" tIns="45707" rIns="91414" bIns="45707"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A542C233-426B-47FE-803C-37877A3AE584}" type="slidenum">
              <a:rPr lang="en-US" altLang="en-US" sz="1200">
                <a:solidFill>
                  <a:srgbClr val="000000"/>
                </a:solidFill>
                <a:cs typeface="+mn-cs"/>
              </a:rPr>
              <a:pPr algn="r"/>
              <a:t>12</a:t>
            </a:fld>
            <a:endParaRPr lang="en-US" altLang="en-US" sz="1200">
              <a:solidFill>
                <a:srgbClr val="000000"/>
              </a:solidFill>
              <a:cs typeface="+mn-cs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041" y="4342699"/>
            <a:ext cx="5483919" cy="4114956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4" tIns="45707" rIns="91414" bIns="45707"/>
          <a:lstStyle/>
          <a:p>
            <a:pPr marL="171450" indent="-171450" eaLnBrk="1" hangingPunct="1">
              <a:buFont typeface="Arial" charset="0"/>
              <a:buChar char="•"/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All of this gets combined into our overall operations,</a:t>
            </a:r>
            <a:r>
              <a:rPr lang="en-US" altLang="en-US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research, and educational initiatives in the “COOL Room,” shown here (with a class in the background)</a:t>
            </a:r>
          </a:p>
          <a:p>
            <a:pPr marL="171450" indent="-171450" eaLnBrk="1" hangingPunct="1">
              <a:buFont typeface="Arial" charset="0"/>
              <a:buChar char="•"/>
            </a:pPr>
            <a:r>
              <a:rPr lang="en-US" altLang="en-US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Thanks to many partners</a:t>
            </a: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875599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018390-19C9-164D-906B-1E144A313501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5216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shows that, for the first time in 30 years there is the potential to dramatically increase forecast intensity at landfall, by including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F0D5D-806C-CD42-A27B-F8B3D072A01B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9570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39883D-6D0B-324D-8942-93B080CC1FD1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44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DC6A-85B5-48FF-8CAA-32BDD173A8C0}" type="slidenum">
              <a:rPr lang="en-US" smtClean="0">
                <a:solidFill>
                  <a:srgbClr val="053285"/>
                </a:solidFill>
              </a:rPr>
              <a:pPr/>
              <a:t>‹#›</a:t>
            </a:fld>
            <a:endParaRPr lang="en-US" dirty="0">
              <a:solidFill>
                <a:srgbClr val="053285"/>
              </a:solidFill>
            </a:endParaRPr>
          </a:p>
        </p:txBody>
      </p:sp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4354" y="17417"/>
            <a:ext cx="9139646" cy="592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>
                <a:solidFill>
                  <a:srgbClr val="F5F5F5"/>
                </a:solidFill>
              </a:rPr>
              <a:t>Click to edit Master title style</a:t>
            </a:r>
            <a:endParaRPr lang="en-US" dirty="0">
              <a:solidFill>
                <a:srgbClr val="F5F5F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DC6A-85B5-48FF-8CAA-32BDD173A8C0}" type="slidenum">
              <a:rPr lang="en-US" smtClean="0">
                <a:solidFill>
                  <a:srgbClr val="053285"/>
                </a:solidFill>
              </a:rPr>
              <a:pPr/>
              <a:t>‹#›</a:t>
            </a:fld>
            <a:endParaRPr lang="en-US" dirty="0">
              <a:solidFill>
                <a:srgbClr val="053285"/>
              </a:solidFill>
            </a:endParaRPr>
          </a:p>
        </p:txBody>
      </p:sp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DC6A-85B5-48FF-8CAA-32BDD173A8C0}" type="slidenum">
              <a:rPr lang="en-US" smtClean="0">
                <a:solidFill>
                  <a:srgbClr val="053285"/>
                </a:solidFill>
              </a:rPr>
              <a:pPr/>
              <a:t>‹#›</a:t>
            </a:fld>
            <a:endParaRPr lang="en-US" dirty="0">
              <a:solidFill>
                <a:srgbClr val="053285"/>
              </a:solidFill>
            </a:endParaRPr>
          </a:p>
        </p:txBody>
      </p:sp>
    </p:spTree>
    <p:extLst/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DC6A-85B5-48FF-8CAA-32BDD173A8C0}" type="slidenum">
              <a:rPr lang="en-US" smtClean="0">
                <a:solidFill>
                  <a:srgbClr val="053285"/>
                </a:solidFill>
              </a:rPr>
              <a:pPr/>
              <a:t>‹#›</a:t>
            </a:fld>
            <a:endParaRPr lang="en-US" dirty="0">
              <a:solidFill>
                <a:srgbClr val="053285"/>
              </a:solidFill>
            </a:endParaRPr>
          </a:p>
        </p:txBody>
      </p:sp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DC6A-85B5-48FF-8CAA-32BDD173A8C0}" type="slidenum">
              <a:rPr lang="en-US" smtClean="0">
                <a:solidFill>
                  <a:srgbClr val="053285"/>
                </a:solidFill>
              </a:rPr>
              <a:pPr/>
              <a:t>‹#›</a:t>
            </a:fld>
            <a:endParaRPr lang="en-US" dirty="0">
              <a:solidFill>
                <a:srgbClr val="053285"/>
              </a:solidFill>
            </a:endParaRPr>
          </a:p>
        </p:txBody>
      </p:sp>
    </p:spTree>
    <p:extLst/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3008313" cy="825500"/>
          </a:xfrm>
        </p:spPr>
        <p:txBody>
          <a:bodyPr anchor="b"/>
          <a:lstStyle>
            <a:lvl1pPr algn="l"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609600"/>
            <a:ext cx="5111750" cy="551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DC6A-85B5-48FF-8CAA-32BDD173A8C0}" type="slidenum">
              <a:rPr lang="en-US" smtClean="0">
                <a:solidFill>
                  <a:srgbClr val="053285"/>
                </a:solidFill>
              </a:rPr>
              <a:pPr/>
              <a:t>‹#›</a:t>
            </a:fld>
            <a:endParaRPr lang="en-US" dirty="0">
              <a:solidFill>
                <a:srgbClr val="053285"/>
              </a:solidFill>
            </a:endParaRPr>
          </a:p>
        </p:txBody>
      </p:sp>
    </p:spTree>
    <p:extLst/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DC6A-85B5-48FF-8CAA-32BDD173A8C0}" type="slidenum">
              <a:rPr lang="en-US" smtClean="0">
                <a:solidFill>
                  <a:srgbClr val="053285"/>
                </a:solidFill>
              </a:rPr>
              <a:pPr/>
              <a:t>‹#›</a:t>
            </a:fld>
            <a:endParaRPr lang="en-US" dirty="0">
              <a:solidFill>
                <a:srgbClr val="053285"/>
              </a:solidFill>
            </a:endParaRPr>
          </a:p>
        </p:txBody>
      </p:sp>
    </p:spTree>
    <p:extLst/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DC6A-85B5-48FF-8CAA-32BDD173A8C0}" type="slidenum">
              <a:rPr lang="en-US" smtClean="0">
                <a:solidFill>
                  <a:srgbClr val="053285"/>
                </a:solidFill>
              </a:rPr>
              <a:pPr/>
              <a:t>‹#›</a:t>
            </a:fld>
            <a:endParaRPr lang="en-US" dirty="0">
              <a:solidFill>
                <a:srgbClr val="053285"/>
              </a:solidFill>
            </a:endParaRPr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638800"/>
          </a:xfrm>
        </p:spPr>
        <p:txBody>
          <a:bodyPr vert="eaVer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DC6A-85B5-48FF-8CAA-32BDD173A8C0}" type="slidenum">
              <a:rPr lang="en-US" smtClean="0">
                <a:solidFill>
                  <a:srgbClr val="053285"/>
                </a:solidFill>
              </a:rPr>
              <a:pPr/>
              <a:t>‹#›</a:t>
            </a:fld>
            <a:endParaRPr lang="en-US" dirty="0">
              <a:solidFill>
                <a:srgbClr val="053285"/>
              </a:solidFill>
            </a:endParaRPr>
          </a:p>
        </p:txBody>
      </p:sp>
    </p:spTree>
    <p:extLst/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3662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CEB87-8B6E-5548-9C7C-491BC94343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8B26E-CB5A-C648-A450-D495EAE896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CEB87-8B6E-5548-9C7C-491BC94343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8B26E-CB5A-C648-A450-D495EAE896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CEB87-8B6E-5548-9C7C-491BC94343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8B26E-CB5A-C648-A450-D495EAE896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CEB87-8B6E-5548-9C7C-491BC94343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8B26E-CB5A-C648-A450-D495EAE896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CEB87-8B6E-5548-9C7C-491BC94343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8B26E-CB5A-C648-A450-D495EAE896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CEB87-8B6E-5548-9C7C-491BC94343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8B26E-CB5A-C648-A450-D495EAE896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CEB87-8B6E-5548-9C7C-491BC94343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8B26E-CB5A-C648-A450-D495EAE896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CEB87-8B6E-5548-9C7C-491BC94343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8B26E-CB5A-C648-A450-D495EAE896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CEB87-8B6E-5548-9C7C-491BC94343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8B26E-CB5A-C648-A450-D495EAE896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CEB87-8B6E-5548-9C7C-491BC94343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8B26E-CB5A-C648-A450-D495EAE896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CEB87-8B6E-5548-9C7C-491BC94343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8B26E-CB5A-C648-A450-D495EAE896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"/>
                <a:cs typeface="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11/26/2018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"/>
              <a:cs typeface="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"/>
              <a:cs typeface="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"/>
                <a:cs typeface="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82330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8" r:id="rId1"/>
    <p:sldLayoutId id="2147484349" r:id="rId2"/>
    <p:sldLayoutId id="2147484350" r:id="rId3"/>
    <p:sldLayoutId id="2147484351" r:id="rId4"/>
    <p:sldLayoutId id="2147484352" r:id="rId5"/>
    <p:sldLayoutId id="2147484353" r:id="rId6"/>
    <p:sldLayoutId id="2147484354" r:id="rId7"/>
    <p:sldLayoutId id="2147484355" r:id="rId8"/>
    <p:sldLayoutId id="2147484356" r:id="rId9"/>
    <p:sldLayoutId id="2147484357" r:id="rId10"/>
    <p:sldLayoutId id="21474843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54" y="17417"/>
            <a:ext cx="9139646" cy="592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90601"/>
            <a:ext cx="822960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Top Level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356350"/>
            <a:ext cx="533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entury Gothic"/>
              <a:ea typeface=""/>
              <a:cs typeface="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62EDC6A-85B5-48FF-8CAA-32BDD173A8C0}" type="slidenum">
              <a:rPr lang="en-US" smtClean="0">
                <a:solidFill>
                  <a:srgbClr val="053285"/>
                </a:solidFill>
                <a:latin typeface="Century Gothic"/>
                <a:ea typeface=""/>
                <a:cs typeface="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053285"/>
              </a:solidFill>
              <a:latin typeface="Century Gothic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10673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1" r:id="rId1"/>
    <p:sldLayoutId id="2147484362" r:id="rId2"/>
    <p:sldLayoutId id="2147484363" r:id="rId3"/>
    <p:sldLayoutId id="2147484364" r:id="rId4"/>
    <p:sldLayoutId id="2147484365" r:id="rId5"/>
    <p:sldLayoutId id="2147484366" r:id="rId6"/>
    <p:sldLayoutId id="2147484367" r:id="rId7"/>
    <p:sldLayoutId id="2147484368" r:id="rId8"/>
    <p:sldLayoutId id="2147484369" r:id="rId9"/>
    <p:sldLayoutId id="2147484436" r:id="rId10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"/>
                <a:cs typeface="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11/26/2018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"/>
              <a:cs typeface="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"/>
              <a:cs typeface="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"/>
                <a:cs typeface="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006005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0" r:id="rId1"/>
    <p:sldLayoutId id="2147484401" r:id="rId2"/>
    <p:sldLayoutId id="2147484402" r:id="rId3"/>
    <p:sldLayoutId id="2147484403" r:id="rId4"/>
    <p:sldLayoutId id="2147484404" r:id="rId5"/>
    <p:sldLayoutId id="2147484405" r:id="rId6"/>
    <p:sldLayoutId id="2147484406" r:id="rId7"/>
    <p:sldLayoutId id="2147484407" r:id="rId8"/>
    <p:sldLayoutId id="2147484408" r:id="rId9"/>
    <p:sldLayoutId id="2147484409" r:id="rId10"/>
    <p:sldLayoutId id="21474844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21CEB87-8B6E-5548-9C7C-491BC94343F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"/>
                <a:cs typeface="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11/26/2018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"/>
              <a:cs typeface="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"/>
              <a:cs typeface="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F698B26E-CB5A-C648-A450-D495EAE896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"/>
                <a:cs typeface="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923454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8" r:id="rId1"/>
    <p:sldLayoutId id="2147484439" r:id="rId2"/>
    <p:sldLayoutId id="2147484440" r:id="rId3"/>
    <p:sldLayoutId id="2147484441" r:id="rId4"/>
    <p:sldLayoutId id="2147484442" r:id="rId5"/>
    <p:sldLayoutId id="2147484443" r:id="rId6"/>
    <p:sldLayoutId id="2147484444" r:id="rId7"/>
    <p:sldLayoutId id="2147484445" r:id="rId8"/>
    <p:sldLayoutId id="2147484446" r:id="rId9"/>
    <p:sldLayoutId id="2147484447" r:id="rId10"/>
    <p:sldLayoutId id="21474844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jpeg"/><Relationship Id="rId7" Type="http://schemas.openxmlformats.org/officeDocument/2006/relationships/image" Target="../media/image4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jpg"/><Relationship Id="rId10" Type="http://schemas.openxmlformats.org/officeDocument/2006/relationships/image" Target="../media/image51.tiff"/><Relationship Id="rId4" Type="http://schemas.openxmlformats.org/officeDocument/2006/relationships/image" Target="../media/image6.emf"/><Relationship Id="rId9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g"/><Relationship Id="rId11" Type="http://schemas.openxmlformats.org/officeDocument/2006/relationships/image" Target="../media/image50.png"/><Relationship Id="rId5" Type="http://schemas.openxmlformats.org/officeDocument/2006/relationships/image" Target="../media/image55.jpeg"/><Relationship Id="rId10" Type="http://schemas.openxmlformats.org/officeDocument/2006/relationships/image" Target="../media/image49.png"/><Relationship Id="rId4" Type="http://schemas.openxmlformats.org/officeDocument/2006/relationships/image" Target="../media/image54.jpeg"/><Relationship Id="rId9" Type="http://schemas.openxmlformats.org/officeDocument/2006/relationships/image" Target="../media/image48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53.jpe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g"/><Relationship Id="rId11" Type="http://schemas.openxmlformats.org/officeDocument/2006/relationships/image" Target="../media/image59.png"/><Relationship Id="rId5" Type="http://schemas.openxmlformats.org/officeDocument/2006/relationships/image" Target="../media/image55.jpeg"/><Relationship Id="rId10" Type="http://schemas.openxmlformats.org/officeDocument/2006/relationships/image" Target="../media/image50.png"/><Relationship Id="rId4" Type="http://schemas.openxmlformats.org/officeDocument/2006/relationships/image" Target="../media/image54.jpeg"/><Relationship Id="rId9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13" Type="http://schemas.openxmlformats.org/officeDocument/2006/relationships/image" Target="../media/image81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12" Type="http://schemas.openxmlformats.org/officeDocument/2006/relationships/image" Target="../media/image80.png"/><Relationship Id="rId17" Type="http://schemas.openxmlformats.org/officeDocument/2006/relationships/image" Target="../media/image67.png"/><Relationship Id="rId2" Type="http://schemas.openxmlformats.org/officeDocument/2006/relationships/image" Target="../media/image70.jpeg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11" Type="http://schemas.openxmlformats.org/officeDocument/2006/relationships/image" Target="../media/image79.png"/><Relationship Id="rId5" Type="http://schemas.openxmlformats.org/officeDocument/2006/relationships/image" Target="../media/image73.jpeg"/><Relationship Id="rId15" Type="http://schemas.openxmlformats.org/officeDocument/2006/relationships/image" Target="../media/image65.jpeg"/><Relationship Id="rId10" Type="http://schemas.openxmlformats.org/officeDocument/2006/relationships/image" Target="../media/image78.png"/><Relationship Id="rId4" Type="http://schemas.openxmlformats.org/officeDocument/2006/relationships/image" Target="../media/image72.jpeg"/><Relationship Id="rId9" Type="http://schemas.openxmlformats.org/officeDocument/2006/relationships/image" Target="../media/image77.png"/><Relationship Id="rId14" Type="http://schemas.openxmlformats.org/officeDocument/2006/relationships/image" Target="../media/image8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jpeg"/><Relationship Id="rId11" Type="http://schemas.openxmlformats.org/officeDocument/2006/relationships/image" Target="../media/image67.png"/><Relationship Id="rId5" Type="http://schemas.openxmlformats.org/officeDocument/2006/relationships/image" Target="../media/image87.jpeg"/><Relationship Id="rId10" Type="http://schemas.openxmlformats.org/officeDocument/2006/relationships/image" Target="../media/image66.png"/><Relationship Id="rId4" Type="http://schemas.openxmlformats.org/officeDocument/2006/relationships/image" Target="../media/image86.jpeg"/><Relationship Id="rId9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tiff"/><Relationship Id="rId4" Type="http://schemas.openxmlformats.org/officeDocument/2006/relationships/image" Target="../media/image9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tiff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0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tiff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7.png"/><Relationship Id="rId5" Type="http://schemas.openxmlformats.org/officeDocument/2006/relationships/image" Target="../media/image51.tiff"/><Relationship Id="rId4" Type="http://schemas.openxmlformats.org/officeDocument/2006/relationships/image" Target="../media/image106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0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tiff"/><Relationship Id="rId2" Type="http://schemas.openxmlformats.org/officeDocument/2006/relationships/image" Target="../media/image110.tif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tiff"/><Relationship Id="rId5" Type="http://schemas.openxmlformats.org/officeDocument/2006/relationships/image" Target="../media/image22.tiff"/><Relationship Id="rId4" Type="http://schemas.openxmlformats.org/officeDocument/2006/relationships/image" Target="../media/image21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6.gif"/><Relationship Id="rId18" Type="http://schemas.openxmlformats.org/officeDocument/2006/relationships/image" Target="../media/image41.gif"/><Relationship Id="rId3" Type="http://schemas.openxmlformats.org/officeDocument/2006/relationships/image" Target="../media/image26.jpeg"/><Relationship Id="rId21" Type="http://schemas.openxmlformats.org/officeDocument/2006/relationships/image" Target="../media/image44.gif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40.gi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9.gif"/><Relationship Id="rId20" Type="http://schemas.openxmlformats.org/officeDocument/2006/relationships/image" Target="../media/image43.gi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9.png"/><Relationship Id="rId11" Type="http://schemas.openxmlformats.org/officeDocument/2006/relationships/image" Target="../media/image34.gif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gif"/><Relationship Id="rId19" Type="http://schemas.openxmlformats.org/officeDocument/2006/relationships/image" Target="../media/image42.gif"/><Relationship Id="rId4" Type="http://schemas.openxmlformats.org/officeDocument/2006/relationships/image" Target="../media/image27.png"/><Relationship Id="rId9" Type="http://schemas.openxmlformats.org/officeDocument/2006/relationships/image" Target="../media/image32.gif"/><Relationship Id="rId14" Type="http://schemas.openxmlformats.org/officeDocument/2006/relationships/image" Target="../media/image3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049000" cy="62669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93999" y="869998"/>
            <a:ext cx="570704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Expanding Partnerships for </a:t>
            </a:r>
          </a:p>
          <a:p>
            <a:pPr algn="ctr"/>
            <a:r>
              <a:rPr lang="en-US" b="1" dirty="0" smtClean="0">
                <a:solidFill>
                  <a:srgbClr val="FFFF00"/>
                </a:solidFill>
              </a:rPr>
              <a:t>Integrated and Sustained </a:t>
            </a:r>
          </a:p>
          <a:p>
            <a:pPr algn="ctr"/>
            <a:r>
              <a:rPr lang="en-US" b="1" dirty="0" smtClean="0">
                <a:solidFill>
                  <a:srgbClr val="FFFF00"/>
                </a:solidFill>
              </a:rPr>
              <a:t>Ocean Observing in the </a:t>
            </a:r>
          </a:p>
          <a:p>
            <a:pPr algn="ctr"/>
            <a:r>
              <a:rPr lang="en-US" b="1" dirty="0" smtClean="0">
                <a:solidFill>
                  <a:srgbClr val="FFFF00"/>
                </a:solidFill>
              </a:rPr>
              <a:t>Caribbean-Mesoamerican Corridor:</a:t>
            </a:r>
          </a:p>
          <a:p>
            <a:pPr algn="ctr"/>
            <a:endParaRPr lang="en-US" sz="1200" b="1" dirty="0" smtClean="0">
              <a:solidFill>
                <a:srgbClr val="FFFF00"/>
              </a:solidFill>
            </a:endParaRPr>
          </a:p>
          <a:p>
            <a:pPr algn="ctr"/>
            <a:r>
              <a:rPr lang="en-US" b="1" dirty="0" smtClean="0">
                <a:solidFill>
                  <a:srgbClr val="FFFF00"/>
                </a:solidFill>
              </a:rPr>
              <a:t>Promoting Ocean Health to meet the UN Sustainable Development Goals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36766" y="3542307"/>
            <a:ext cx="296427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Scott Glenn (RU)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Travis Miles (RU)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Anthony Knap (TAMU)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Steve </a:t>
            </a:r>
            <a:r>
              <a:rPr lang="en-US" sz="2000" dirty="0" err="1" smtClean="0">
                <a:solidFill>
                  <a:srgbClr val="FFFF00"/>
                </a:solidFill>
              </a:rPr>
              <a:t>DiMarco</a:t>
            </a:r>
            <a:r>
              <a:rPr lang="en-US" sz="2000" dirty="0" smtClean="0">
                <a:solidFill>
                  <a:srgbClr val="FFFF00"/>
                </a:solidFill>
              </a:rPr>
              <a:t> (TAMU)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Stephan </a:t>
            </a:r>
            <a:r>
              <a:rPr lang="en-US" sz="2000" dirty="0" err="1" smtClean="0">
                <a:solidFill>
                  <a:srgbClr val="FFFF00"/>
                </a:solidFill>
              </a:rPr>
              <a:t>Howden</a:t>
            </a:r>
            <a:r>
              <a:rPr lang="en-US" sz="2000" dirty="0" smtClean="0">
                <a:solidFill>
                  <a:srgbClr val="FFFF00"/>
                </a:solidFill>
              </a:rPr>
              <a:t> (USM)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Nick Shay (UM)</a:t>
            </a:r>
            <a:endParaRPr lang="en-US" sz="2000" dirty="0">
              <a:solidFill>
                <a:srgbClr val="FFFF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6591" y="1869615"/>
            <a:ext cx="457200" cy="3422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870570" y="1847125"/>
            <a:ext cx="273242" cy="3422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7920" y="1957743"/>
            <a:ext cx="477680" cy="317500"/>
          </a:xfrm>
          <a:prstGeom prst="rect">
            <a:avLst/>
          </a:prstGeom>
        </p:spPr>
      </p:pic>
      <p:pic>
        <p:nvPicPr>
          <p:cNvPr id="14" name="Picture 13" descr="RU_LOGOTYPE_CMYK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9400" y="914400"/>
            <a:ext cx="946150" cy="2545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516" y="5065800"/>
            <a:ext cx="25827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MECAS2018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La Havana, Cuba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69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-43136"/>
            <a:ext cx="9144000" cy="62915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Arial"/>
                <a:ea typeface="ＭＳ Ｐゴシック"/>
              </a:rPr>
              <a:t>U..</a:t>
            </a:r>
          </a:p>
        </p:txBody>
      </p:sp>
      <p:pic>
        <p:nvPicPr>
          <p:cNvPr id="14338" name="Picture 2" descr="mab_vue7c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-22225"/>
            <a:ext cx="8401737" cy="6266136"/>
          </a:xfrm>
          <a:prstGeom prst="rect">
            <a:avLst/>
          </a:prstGeom>
          <a:solidFill>
            <a:srgbClr val="D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7067550" y="-96720"/>
            <a:ext cx="9680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Cape</a:t>
            </a:r>
          </a:p>
          <a:p>
            <a:pPr algn="ctr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Cod</a:t>
            </a:r>
          </a:p>
        </p:txBody>
      </p:sp>
      <p:sp>
        <p:nvSpPr>
          <p:cNvPr id="14340" name="Text Box 8"/>
          <p:cNvSpPr txBox="1">
            <a:spLocks noChangeArrowheads="1"/>
          </p:cNvSpPr>
          <p:nvPr/>
        </p:nvSpPr>
        <p:spPr bwMode="auto">
          <a:xfrm>
            <a:off x="1143000" y="5298195"/>
            <a:ext cx="109517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Cape</a:t>
            </a:r>
          </a:p>
          <a:p>
            <a:pPr algn="ctr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Hatteras</a:t>
            </a:r>
          </a:p>
        </p:txBody>
      </p:sp>
      <p:sp>
        <p:nvSpPr>
          <p:cNvPr id="14351" name="Text Box 9"/>
          <p:cNvSpPr txBox="1">
            <a:spLocks noChangeArrowheads="1"/>
          </p:cNvSpPr>
          <p:nvPr/>
        </p:nvSpPr>
        <p:spPr bwMode="auto">
          <a:xfrm>
            <a:off x="0" y="-76200"/>
            <a:ext cx="5711156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dirty="0" smtClean="0">
                <a:solidFill>
                  <a:srgbClr val="FFFFFF"/>
                </a:solidFill>
                <a:latin typeface="Calibri" charset="0"/>
              </a:rPr>
              <a:t>Mid-Atlantic Bight (1000 </a:t>
            </a:r>
            <a:r>
              <a:rPr lang="en-US" b="1" dirty="0">
                <a:solidFill>
                  <a:srgbClr val="FFFFFF"/>
                </a:solidFill>
                <a:latin typeface="Calibri" charset="0"/>
              </a:rPr>
              <a:t>km Cape to </a:t>
            </a:r>
            <a:r>
              <a:rPr lang="en-US" b="1" dirty="0" smtClean="0">
                <a:solidFill>
                  <a:srgbClr val="FFFFFF"/>
                </a:solidFill>
                <a:latin typeface="Calibri" charset="0"/>
              </a:rPr>
              <a:t>Cape)</a:t>
            </a:r>
          </a:p>
          <a:p>
            <a:r>
              <a:rPr lang="en-US" b="1" dirty="0" smtClean="0">
                <a:solidFill>
                  <a:srgbClr val="FFFFFF"/>
                </a:solidFill>
                <a:latin typeface="Calibri" charset="0"/>
              </a:rPr>
              <a:t>78 </a:t>
            </a:r>
            <a:r>
              <a:rPr lang="en-US" b="1" dirty="0">
                <a:solidFill>
                  <a:srgbClr val="FFFFFF"/>
                </a:solidFill>
                <a:latin typeface="Calibri" charset="0"/>
              </a:rPr>
              <a:t>Million People (1/4 of U.S.)</a:t>
            </a:r>
          </a:p>
          <a:p>
            <a:endParaRPr lang="en-US" sz="2000" b="1" dirty="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4353" name="Text Box 3"/>
          <p:cNvSpPr txBox="1">
            <a:spLocks noChangeArrowheads="1"/>
          </p:cNvSpPr>
          <p:nvPr/>
        </p:nvSpPr>
        <p:spPr bwMode="auto">
          <a:xfrm>
            <a:off x="700088" y="3508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b="1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4372" name="Freeform 10"/>
          <p:cNvSpPr>
            <a:spLocks/>
          </p:cNvSpPr>
          <p:nvPr/>
        </p:nvSpPr>
        <p:spPr bwMode="auto">
          <a:xfrm>
            <a:off x="4343400" y="1752600"/>
            <a:ext cx="1236663" cy="1608138"/>
          </a:xfrm>
          <a:custGeom>
            <a:avLst/>
            <a:gdLst>
              <a:gd name="T0" fmla="*/ 0 w 1236134"/>
              <a:gd name="T1" fmla="*/ 1607610 h 1608666"/>
              <a:gd name="T2" fmla="*/ 898235 w 1236134"/>
              <a:gd name="T3" fmla="*/ 524589 h 1608666"/>
              <a:gd name="T4" fmla="*/ 1237192 w 1236134"/>
              <a:gd name="T5" fmla="*/ 0 h 160866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36134" h="1608666">
                <a:moveTo>
                  <a:pt x="0" y="1608666"/>
                </a:moveTo>
                <a:cubicBezTo>
                  <a:pt x="345722" y="1200855"/>
                  <a:pt x="691445" y="793044"/>
                  <a:pt x="897467" y="524933"/>
                </a:cubicBezTo>
                <a:cubicBezTo>
                  <a:pt x="1103489" y="256822"/>
                  <a:pt x="1236134" y="0"/>
                  <a:pt x="1236134" y="0"/>
                </a:cubicBezTo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54" name="Straight Connector 53"/>
          <p:cNvCxnSpPr>
            <a:cxnSpLocks noChangeShapeType="1"/>
          </p:cNvCxnSpPr>
          <p:nvPr/>
        </p:nvCxnSpPr>
        <p:spPr bwMode="auto">
          <a:xfrm rot="5400000">
            <a:off x="-990600" y="2400300"/>
            <a:ext cx="4800600" cy="1905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55" name="Straight Connector 54"/>
          <p:cNvCxnSpPr>
            <a:cxnSpLocks noChangeShapeType="1"/>
          </p:cNvCxnSpPr>
          <p:nvPr/>
        </p:nvCxnSpPr>
        <p:spPr bwMode="auto">
          <a:xfrm flipV="1">
            <a:off x="2355850" y="71436"/>
            <a:ext cx="4780766" cy="89376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56" name="TextBox 41"/>
          <p:cNvSpPr txBox="1">
            <a:spLocks noChangeArrowheads="1"/>
          </p:cNvSpPr>
          <p:nvPr/>
        </p:nvSpPr>
        <p:spPr bwMode="auto">
          <a:xfrm>
            <a:off x="3429000" y="4617219"/>
            <a:ext cx="5486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dirty="0" smtClean="0">
                <a:solidFill>
                  <a:prstClr val="white"/>
                </a:solidFill>
              </a:rPr>
              <a:t>A Sustained, Integrated &amp; Certified </a:t>
            </a:r>
          </a:p>
          <a:p>
            <a:pPr algn="ctr" eaLnBrk="1" hangingPunct="1"/>
            <a:r>
              <a:rPr lang="en-US" b="1" dirty="0" smtClean="0">
                <a:solidFill>
                  <a:prstClr val="white"/>
                </a:solidFill>
              </a:rPr>
              <a:t>Ocean-Atmosphere </a:t>
            </a:r>
          </a:p>
          <a:p>
            <a:pPr algn="ctr" eaLnBrk="1" hangingPunct="1"/>
            <a:r>
              <a:rPr lang="en-US" b="1" dirty="0" smtClean="0">
                <a:solidFill>
                  <a:prstClr val="white"/>
                </a:solidFill>
              </a:rPr>
              <a:t>Observation </a:t>
            </a:r>
            <a:r>
              <a:rPr lang="en-US" b="1" dirty="0">
                <a:solidFill>
                  <a:prstClr val="white"/>
                </a:solidFill>
              </a:rPr>
              <a:t>&amp;</a:t>
            </a:r>
            <a:r>
              <a:rPr lang="en-US" b="1" dirty="0" smtClean="0">
                <a:solidFill>
                  <a:prstClr val="white"/>
                </a:solidFill>
              </a:rPr>
              <a:t> Forecast System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375410" y="2498762"/>
            <a:ext cx="46760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2800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Mid-Atlantic Regional Association Coastal Ocean Observing System</a:t>
            </a:r>
          </a:p>
        </p:txBody>
      </p:sp>
      <p:pic>
        <p:nvPicPr>
          <p:cNvPr id="2" name="Picture 1" descr="RU_LOGOTYPE_CMYK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6751" y="1124224"/>
            <a:ext cx="946150" cy="254570"/>
          </a:xfrm>
          <a:prstGeom prst="rect">
            <a:avLst/>
          </a:prstGeom>
        </p:spPr>
      </p:pic>
      <p:pic>
        <p:nvPicPr>
          <p:cNvPr id="25" name="Picture 24" descr="Cinar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489" y="2332398"/>
            <a:ext cx="955127" cy="487002"/>
          </a:xfrm>
          <a:prstGeom prst="rect">
            <a:avLst/>
          </a:prstGeom>
        </p:spPr>
      </p:pic>
      <p:pic>
        <p:nvPicPr>
          <p:cNvPr id="26" name="Picture 25" descr="Screen Shot 2016-02-25 at 9.57.48 AM.png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079" y="2146748"/>
            <a:ext cx="954351" cy="185883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31" name="Rectangle 30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286" y="3060641"/>
            <a:ext cx="968144" cy="606705"/>
          </a:xfrm>
          <a:prstGeom prst="rect">
            <a:avLst/>
          </a:prstGeom>
        </p:spPr>
      </p:pic>
      <p:pic>
        <p:nvPicPr>
          <p:cNvPr id="35" name="Picture 34" descr="NOAA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40" y="818734"/>
            <a:ext cx="1101767" cy="110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3113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3"/>
          <p:cNvSpPr txBox="1">
            <a:spLocks noChangeArrowheads="1"/>
          </p:cNvSpPr>
          <p:nvPr/>
        </p:nvSpPr>
        <p:spPr bwMode="auto">
          <a:xfrm>
            <a:off x="2670574" y="4492576"/>
            <a:ext cx="1828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600" b="1" dirty="0">
                <a:solidFill>
                  <a:srgbClr val="000000"/>
                </a:solidFill>
                <a:cs typeface="+mn-cs"/>
              </a:rPr>
              <a:t>46 </a:t>
            </a:r>
            <a:r>
              <a:rPr lang="en-US" altLang="en-US" sz="1600" b="1" dirty="0">
                <a:solidFill>
                  <a:srgbClr val="000000"/>
                </a:solidFill>
              </a:rPr>
              <a:t>Site </a:t>
            </a:r>
            <a:r>
              <a:rPr lang="en-US" altLang="en-US" sz="1600" b="1" dirty="0">
                <a:solidFill>
                  <a:srgbClr val="000000"/>
                </a:solidFill>
                <a:cs typeface="+mn-cs"/>
              </a:rPr>
              <a:t>CODAR Network</a:t>
            </a:r>
          </a:p>
        </p:txBody>
      </p:sp>
      <p:sp>
        <p:nvSpPr>
          <p:cNvPr id="24578" name="Text Box 4"/>
          <p:cNvSpPr txBox="1">
            <a:spLocks noChangeArrowheads="1"/>
          </p:cNvSpPr>
          <p:nvPr/>
        </p:nvSpPr>
        <p:spPr bwMode="auto">
          <a:xfrm>
            <a:off x="1367521" y="5063109"/>
            <a:ext cx="181292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 b="1" dirty="0">
                <a:solidFill>
                  <a:srgbClr val="000000"/>
                </a:solidFill>
                <a:cs typeface="+mn-cs"/>
              </a:rPr>
              <a:t>468 Glider</a:t>
            </a:r>
          </a:p>
          <a:p>
            <a:r>
              <a:rPr lang="en-US" altLang="en-US" sz="1600" b="1" dirty="0">
                <a:solidFill>
                  <a:srgbClr val="000000"/>
                </a:solidFill>
                <a:cs typeface="+mn-cs"/>
              </a:rPr>
              <a:t>Deployments</a:t>
            </a:r>
          </a:p>
        </p:txBody>
      </p:sp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272633" y="4494649"/>
            <a:ext cx="17653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600" b="1" dirty="0">
                <a:solidFill>
                  <a:srgbClr val="000000"/>
                </a:solidFill>
                <a:cs typeface="+mn-cs"/>
              </a:rPr>
              <a:t>Satellite Receivers</a:t>
            </a:r>
          </a:p>
        </p:txBody>
      </p:sp>
      <p:sp>
        <p:nvSpPr>
          <p:cNvPr id="24580" name="Rectangle 7"/>
          <p:cNvSpPr>
            <a:spLocks noChangeArrowheads="1"/>
          </p:cNvSpPr>
          <p:nvPr/>
        </p:nvSpPr>
        <p:spPr bwMode="auto">
          <a:xfrm>
            <a:off x="8277225" y="4697184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/>
            <a:endParaRPr lang="en-US" altLang="en-US">
              <a:solidFill>
                <a:srgbClr val="000000"/>
              </a:solidFill>
              <a:cs typeface="+mn-cs"/>
            </a:endParaRPr>
          </a:p>
        </p:txBody>
      </p:sp>
      <p:pic>
        <p:nvPicPr>
          <p:cNvPr id="111624" name="Picture 8" descr="SideBySideGliders1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3523" y="5120827"/>
            <a:ext cx="1337261" cy="1009046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11650" name="Picture 34" descr="XBand_SatelliteDish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24881" y="3161279"/>
            <a:ext cx="1765300" cy="1316037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11651" name="Picture 35" descr="1468414560_d638cdb7d2_o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670574" y="3152240"/>
            <a:ext cx="1746250" cy="1309687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24600" name="Picture 30" descr="11311385685_21a7a0201d_b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72884"/>
            <a:ext cx="9144000" cy="217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5">
            <a:extLst>
              <a:ext uri="{FF2B5EF4-FFF2-40B4-BE49-F238E27FC236}">
                <a16:creationId xmlns:a16="http://schemas.microsoft.com/office/drawing/2014/main" id="{4E2BAE2B-294A-3444-B220-E6CEE998A9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3962" y="5902663"/>
            <a:ext cx="126892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600" b="1" dirty="0">
                <a:solidFill>
                  <a:srgbClr val="000000"/>
                </a:solidFill>
              </a:rPr>
              <a:t>Glider Lab</a:t>
            </a:r>
            <a:endParaRPr lang="en-US" altLang="en-US" sz="1600" b="1" dirty="0">
              <a:solidFill>
                <a:srgbClr val="000000"/>
              </a:solidFill>
              <a:cs typeface="+mn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99D7E4A-6701-F245-B50A-8C1E98A8FE3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9659" y="3144868"/>
            <a:ext cx="4136689" cy="275779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916DDAA-16E3-5841-AC79-500295D13D4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6163" y="5063109"/>
            <a:ext cx="1793756" cy="111403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4582" name="Text Box 10"/>
          <p:cNvSpPr txBox="1">
            <a:spLocks noChangeArrowheads="1"/>
          </p:cNvSpPr>
          <p:nvPr/>
        </p:nvSpPr>
        <p:spPr bwMode="auto">
          <a:xfrm>
            <a:off x="1704301" y="5650738"/>
            <a:ext cx="116633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600" b="1" dirty="0">
                <a:solidFill>
                  <a:srgbClr val="000000"/>
                </a:solidFill>
                <a:cs typeface="+mn-cs"/>
              </a:rPr>
              <a:t>Ocean</a:t>
            </a:r>
          </a:p>
          <a:p>
            <a:pPr algn="r"/>
            <a:r>
              <a:rPr lang="en-US" altLang="en-US" sz="1600" b="1" dirty="0">
                <a:solidFill>
                  <a:srgbClr val="000000"/>
                </a:solidFill>
              </a:rPr>
              <a:t>Modeling</a:t>
            </a:r>
            <a:endParaRPr lang="en-US" altLang="en-US" sz="1600" b="1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0" y="7203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 dirty="0">
                <a:solidFill>
                  <a:srgbClr val="000000"/>
                </a:solidFill>
                <a:cs typeface="+mn-cs"/>
              </a:rPr>
              <a:t>Rutgers </a:t>
            </a:r>
            <a:r>
              <a:rPr lang="en-US" altLang="en-US" b="1" dirty="0" smtClean="0">
                <a:solidFill>
                  <a:srgbClr val="000000"/>
                </a:solidFill>
                <a:cs typeface="+mn-cs"/>
              </a:rPr>
              <a:t>University </a:t>
            </a:r>
          </a:p>
          <a:p>
            <a:pPr algn="ctr"/>
            <a:r>
              <a:rPr lang="en-US" altLang="en-US" b="1" dirty="0" smtClean="0">
                <a:solidFill>
                  <a:srgbClr val="000000"/>
                </a:solidFill>
                <a:cs typeface="+mn-cs"/>
              </a:rPr>
              <a:t> </a:t>
            </a:r>
            <a:r>
              <a:rPr lang="en-US" altLang="en-US" b="1" dirty="0">
                <a:solidFill>
                  <a:srgbClr val="000000"/>
                </a:solidFill>
                <a:cs typeface="+mn-cs"/>
              </a:rPr>
              <a:t>Center for Ocean Observing </a:t>
            </a:r>
            <a:r>
              <a:rPr lang="en-US" altLang="en-US" b="1" dirty="0" smtClean="0">
                <a:solidFill>
                  <a:srgbClr val="000000"/>
                </a:solidFill>
                <a:cs typeface="+mn-cs"/>
              </a:rPr>
              <a:t>Leadership</a:t>
            </a:r>
            <a:endParaRPr lang="en-US" altLang="en-US" b="1" dirty="0">
              <a:solidFill>
                <a:srgbClr val="000000"/>
              </a:solidFill>
              <a:cs typeface="+mn-cs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18" name="Rectangle 17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842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3"/>
          <p:cNvSpPr txBox="1">
            <a:spLocks noChangeArrowheads="1"/>
          </p:cNvSpPr>
          <p:nvPr/>
        </p:nvSpPr>
        <p:spPr bwMode="auto">
          <a:xfrm>
            <a:off x="2670574" y="4492576"/>
            <a:ext cx="1828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600" b="1" dirty="0">
                <a:solidFill>
                  <a:srgbClr val="000000"/>
                </a:solidFill>
                <a:cs typeface="+mn-cs"/>
              </a:rPr>
              <a:t>46 </a:t>
            </a:r>
            <a:r>
              <a:rPr lang="en-US" altLang="en-US" sz="1600" b="1" dirty="0">
                <a:solidFill>
                  <a:srgbClr val="000000"/>
                </a:solidFill>
              </a:rPr>
              <a:t>Site </a:t>
            </a:r>
            <a:r>
              <a:rPr lang="en-US" altLang="en-US" sz="1600" b="1" dirty="0">
                <a:solidFill>
                  <a:srgbClr val="000000"/>
                </a:solidFill>
                <a:cs typeface="+mn-cs"/>
              </a:rPr>
              <a:t>CODAR Network</a:t>
            </a:r>
          </a:p>
        </p:txBody>
      </p:sp>
      <p:sp>
        <p:nvSpPr>
          <p:cNvPr id="24578" name="Text Box 4"/>
          <p:cNvSpPr txBox="1">
            <a:spLocks noChangeArrowheads="1"/>
          </p:cNvSpPr>
          <p:nvPr/>
        </p:nvSpPr>
        <p:spPr bwMode="auto">
          <a:xfrm>
            <a:off x="1367521" y="5063109"/>
            <a:ext cx="181292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 b="1" dirty="0">
                <a:solidFill>
                  <a:srgbClr val="000000"/>
                </a:solidFill>
                <a:cs typeface="+mn-cs"/>
              </a:rPr>
              <a:t>468 Glider</a:t>
            </a:r>
          </a:p>
          <a:p>
            <a:r>
              <a:rPr lang="en-US" altLang="en-US" sz="1600" b="1" dirty="0">
                <a:solidFill>
                  <a:srgbClr val="000000"/>
                </a:solidFill>
                <a:cs typeface="+mn-cs"/>
              </a:rPr>
              <a:t>Deployments</a:t>
            </a:r>
          </a:p>
        </p:txBody>
      </p:sp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272633" y="4494649"/>
            <a:ext cx="17653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600" b="1" dirty="0">
                <a:solidFill>
                  <a:srgbClr val="000000"/>
                </a:solidFill>
                <a:cs typeface="+mn-cs"/>
              </a:rPr>
              <a:t>Satellite Receivers</a:t>
            </a:r>
          </a:p>
        </p:txBody>
      </p:sp>
      <p:sp>
        <p:nvSpPr>
          <p:cNvPr id="24580" name="Rectangle 7"/>
          <p:cNvSpPr>
            <a:spLocks noChangeArrowheads="1"/>
          </p:cNvSpPr>
          <p:nvPr/>
        </p:nvSpPr>
        <p:spPr bwMode="auto">
          <a:xfrm>
            <a:off x="8277225" y="4697184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/>
            <a:endParaRPr lang="en-US" altLang="en-US">
              <a:solidFill>
                <a:srgbClr val="000000"/>
              </a:solidFill>
              <a:cs typeface="+mn-cs"/>
            </a:endParaRPr>
          </a:p>
        </p:txBody>
      </p:sp>
      <p:pic>
        <p:nvPicPr>
          <p:cNvPr id="111624" name="Picture 8" descr="SideBySideGliders1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3523" y="5120827"/>
            <a:ext cx="1337261" cy="1009046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11650" name="Picture 34" descr="XBand_SatelliteDish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24881" y="3161279"/>
            <a:ext cx="1765300" cy="1316037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11651" name="Picture 35" descr="1468414560_d638cdb7d2_o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670574" y="3152240"/>
            <a:ext cx="1746250" cy="1309687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24600" name="Picture 30" descr="11311385685_21a7a0201d_b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72884"/>
            <a:ext cx="9144000" cy="217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916DDAA-16E3-5841-AC79-500295D13D4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6163" y="5063109"/>
            <a:ext cx="1793756" cy="111403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4582" name="Text Box 10"/>
          <p:cNvSpPr txBox="1">
            <a:spLocks noChangeArrowheads="1"/>
          </p:cNvSpPr>
          <p:nvPr/>
        </p:nvSpPr>
        <p:spPr bwMode="auto">
          <a:xfrm>
            <a:off x="1704301" y="5650738"/>
            <a:ext cx="116633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600" b="1" dirty="0">
                <a:solidFill>
                  <a:srgbClr val="000000"/>
                </a:solidFill>
                <a:cs typeface="+mn-cs"/>
              </a:rPr>
              <a:t>Ocean</a:t>
            </a:r>
          </a:p>
          <a:p>
            <a:pPr algn="r"/>
            <a:r>
              <a:rPr lang="en-US" altLang="en-US" sz="1600" b="1" dirty="0" smtClean="0">
                <a:solidFill>
                  <a:srgbClr val="000000"/>
                </a:solidFill>
              </a:rPr>
              <a:t>Forecasts</a:t>
            </a:r>
            <a:endParaRPr lang="en-US" altLang="en-US" sz="1600" b="1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0" y="7203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 dirty="0">
                <a:solidFill>
                  <a:srgbClr val="000000"/>
                </a:solidFill>
                <a:cs typeface="+mn-cs"/>
              </a:rPr>
              <a:t>Rutgers </a:t>
            </a:r>
            <a:r>
              <a:rPr lang="en-US" altLang="en-US" b="1" dirty="0" smtClean="0">
                <a:solidFill>
                  <a:srgbClr val="000000"/>
                </a:solidFill>
                <a:cs typeface="+mn-cs"/>
              </a:rPr>
              <a:t>University </a:t>
            </a:r>
          </a:p>
          <a:p>
            <a:pPr algn="ctr"/>
            <a:r>
              <a:rPr lang="en-US" altLang="en-US" b="1" dirty="0" smtClean="0">
                <a:solidFill>
                  <a:srgbClr val="000000"/>
                </a:solidFill>
                <a:cs typeface="+mn-cs"/>
              </a:rPr>
              <a:t> </a:t>
            </a:r>
            <a:r>
              <a:rPr lang="en-US" altLang="en-US" b="1" dirty="0">
                <a:solidFill>
                  <a:srgbClr val="000000"/>
                </a:solidFill>
                <a:cs typeface="+mn-cs"/>
              </a:rPr>
              <a:t>Center for Ocean Observing </a:t>
            </a:r>
            <a:r>
              <a:rPr lang="en-US" altLang="en-US" b="1" dirty="0" smtClean="0">
                <a:solidFill>
                  <a:srgbClr val="000000"/>
                </a:solidFill>
                <a:cs typeface="+mn-cs"/>
              </a:rPr>
              <a:t>Leadership</a:t>
            </a:r>
            <a:endParaRPr lang="en-US" altLang="en-US" b="1" dirty="0">
              <a:solidFill>
                <a:srgbClr val="000000"/>
              </a:solidFill>
              <a:cs typeface="+mn-cs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18" name="Rectangle 17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5548149" y="2992948"/>
            <a:ext cx="3228185" cy="3085854"/>
            <a:chOff x="4644327" y="1103255"/>
            <a:chExt cx="4489093" cy="4192817"/>
          </a:xfrm>
        </p:grpSpPr>
        <p:pic>
          <p:nvPicPr>
            <p:cNvPr id="23" name="Picture 22" descr="RUWRF_9km_3km_1km.png"/>
            <p:cNvPicPr>
              <a:picLocks noChangeAspect="1"/>
            </p:cNvPicPr>
            <p:nvPr/>
          </p:nvPicPr>
          <p:blipFill rotWithShape="1"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934" t="29110" r="30504" b="27448"/>
            <a:stretch/>
          </p:blipFill>
          <p:spPr>
            <a:xfrm>
              <a:off x="4644327" y="1655064"/>
              <a:ext cx="4489093" cy="3641008"/>
            </a:xfrm>
            <a:prstGeom prst="rect">
              <a:avLst/>
            </a:prstGeom>
            <a:noFill/>
          </p:spPr>
        </p:pic>
        <p:sp>
          <p:nvSpPr>
            <p:cNvPr id="24" name="Rectangle 23"/>
            <p:cNvSpPr/>
            <p:nvPr/>
          </p:nvSpPr>
          <p:spPr>
            <a:xfrm>
              <a:off x="4651333" y="1680020"/>
              <a:ext cx="64633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 sz="1800" b="1" i="0" u="none" strike="noStrike" kern="1200" baseline="0">
                  <a:solidFill>
                    <a:prstClr val="black"/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1800" b="1" dirty="0">
                  <a:solidFill>
                    <a:prstClr val="black"/>
                  </a:solidFill>
                  <a:cs typeface=""/>
                </a:rPr>
                <a:t>9km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196649" y="2412896"/>
              <a:ext cx="64633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 sz="1800" b="1" i="0" u="none" strike="noStrike" kern="1200" baseline="0">
                  <a:solidFill>
                    <a:prstClr val="black"/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1800" b="1" dirty="0">
                  <a:solidFill>
                    <a:prstClr val="white"/>
                  </a:solidFill>
                  <a:cs typeface=""/>
                </a:rPr>
                <a:t>3km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749241" y="2772383"/>
              <a:ext cx="64633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 sz="1800" b="1" i="0" u="none" strike="noStrike" kern="1200" baseline="0">
                  <a:solidFill>
                    <a:prstClr val="black"/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1800" b="1" dirty="0">
                  <a:solidFill>
                    <a:prstClr val="black"/>
                  </a:solidFill>
                  <a:cs typeface=""/>
                </a:rPr>
                <a:t>1km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803219" y="1103255"/>
              <a:ext cx="215956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 sz="1800" b="1" i="0" u="none" strike="noStrike" kern="1200" baseline="0">
                  <a:solidFill>
                    <a:prstClr val="black"/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1800" b="1" dirty="0">
                  <a:solidFill>
                    <a:prstClr val="black"/>
                  </a:solidFill>
                  <a:cs typeface=""/>
                </a:rPr>
                <a:t>RU-WRF Domains</a:t>
              </a:r>
            </a:p>
          </p:txBody>
        </p:sp>
      </p:grpSp>
      <p:sp>
        <p:nvSpPr>
          <p:cNvPr id="2" name="Right Arrow 1"/>
          <p:cNvSpPr/>
          <p:nvPr/>
        </p:nvSpPr>
        <p:spPr>
          <a:xfrm>
            <a:off x="4940908" y="4210167"/>
            <a:ext cx="468382" cy="9106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 Box 10"/>
          <p:cNvSpPr txBox="1">
            <a:spLocks noChangeArrowheads="1"/>
          </p:cNvSpPr>
          <p:nvPr/>
        </p:nvSpPr>
        <p:spPr bwMode="auto">
          <a:xfrm>
            <a:off x="5811527" y="5923012"/>
            <a:ext cx="255777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600" b="1" dirty="0" smtClean="0">
                <a:solidFill>
                  <a:srgbClr val="000000"/>
                </a:solidFill>
                <a:cs typeface="+mn-cs"/>
              </a:rPr>
              <a:t>Atmospheric Forecasts</a:t>
            </a:r>
            <a:endParaRPr lang="en-US" altLang="en-US" sz="1600" b="1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2176792" y="2895600"/>
            <a:ext cx="2764116" cy="222522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230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209356886_4c69c3222f_b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3939284" y="0"/>
            <a:ext cx="5304450" cy="4876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7513" y="685800"/>
            <a:ext cx="2182812" cy="4040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4188800" y="75555"/>
            <a:ext cx="4980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</a:rPr>
              <a:t>Weathertight </a:t>
            </a:r>
            <a:r>
              <a:rPr lang="en-US" dirty="0" err="1" smtClean="0">
                <a:solidFill>
                  <a:prstClr val="black"/>
                </a:solidFill>
              </a:rPr>
              <a:t>SeaSonde</a:t>
            </a:r>
            <a:r>
              <a:rPr lang="en-US" dirty="0" smtClean="0">
                <a:solidFill>
                  <a:prstClr val="black"/>
                </a:solidFill>
              </a:rPr>
              <a:t> Enclosure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6" name="Straight Arrow Connector 5"/>
          <p:cNvCxnSpPr>
            <a:cxnSpLocks noChangeShapeType="1"/>
          </p:cNvCxnSpPr>
          <p:nvPr/>
        </p:nvCxnSpPr>
        <p:spPr bwMode="auto">
          <a:xfrm>
            <a:off x="5022850" y="1328738"/>
            <a:ext cx="1141413" cy="53657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" name="Straight Arrow Connector 6"/>
          <p:cNvCxnSpPr>
            <a:cxnSpLocks noChangeShapeType="1"/>
          </p:cNvCxnSpPr>
          <p:nvPr/>
        </p:nvCxnSpPr>
        <p:spPr bwMode="auto">
          <a:xfrm flipH="1">
            <a:off x="6680200" y="2439988"/>
            <a:ext cx="1295400" cy="508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8" name="Straight Arrow Connector 7"/>
          <p:cNvCxnSpPr>
            <a:cxnSpLocks noChangeShapeType="1"/>
          </p:cNvCxnSpPr>
          <p:nvPr/>
        </p:nvCxnSpPr>
        <p:spPr bwMode="auto">
          <a:xfrm>
            <a:off x="4800600" y="2109788"/>
            <a:ext cx="990600" cy="39846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Arrow Connector 8"/>
          <p:cNvCxnSpPr>
            <a:cxnSpLocks noChangeShapeType="1"/>
          </p:cNvCxnSpPr>
          <p:nvPr/>
        </p:nvCxnSpPr>
        <p:spPr bwMode="auto">
          <a:xfrm>
            <a:off x="4859338" y="2906713"/>
            <a:ext cx="1447800" cy="1524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0" name="Straight Arrow Connector 9"/>
          <p:cNvCxnSpPr>
            <a:cxnSpLocks noChangeShapeType="1"/>
          </p:cNvCxnSpPr>
          <p:nvPr/>
        </p:nvCxnSpPr>
        <p:spPr bwMode="auto">
          <a:xfrm flipH="1" flipV="1">
            <a:off x="6713538" y="3313113"/>
            <a:ext cx="1270000" cy="6667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1" name="Straight Arrow Connector 10"/>
          <p:cNvCxnSpPr>
            <a:cxnSpLocks noChangeShapeType="1"/>
          </p:cNvCxnSpPr>
          <p:nvPr/>
        </p:nvCxnSpPr>
        <p:spPr bwMode="auto">
          <a:xfrm flipH="1">
            <a:off x="6781800" y="1695450"/>
            <a:ext cx="1084263" cy="4826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2" name="TextBox 39"/>
          <p:cNvSpPr txBox="1">
            <a:spLocks noChangeArrowheads="1"/>
          </p:cNvSpPr>
          <p:nvPr/>
        </p:nvSpPr>
        <p:spPr bwMode="auto">
          <a:xfrm>
            <a:off x="4148138" y="1035050"/>
            <a:ext cx="11096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prstClr val="black"/>
                </a:solidFill>
              </a:rPr>
              <a:t>monitor</a:t>
            </a:r>
          </a:p>
        </p:txBody>
      </p:sp>
      <p:sp>
        <p:nvSpPr>
          <p:cNvPr id="13" name="TextBox 40"/>
          <p:cNvSpPr txBox="1">
            <a:spLocks noChangeArrowheads="1"/>
          </p:cNvSpPr>
          <p:nvPr/>
        </p:nvSpPr>
        <p:spPr bwMode="auto">
          <a:xfrm>
            <a:off x="4098186" y="1799866"/>
            <a:ext cx="11096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prstClr val="black"/>
                </a:solidFill>
              </a:rPr>
              <a:t>A.C. </a:t>
            </a:r>
            <a:r>
              <a:rPr lang="en-US" sz="1800" dirty="0">
                <a:solidFill>
                  <a:prstClr val="black"/>
                </a:solidFill>
              </a:rPr>
              <a:t>unit</a:t>
            </a:r>
          </a:p>
        </p:txBody>
      </p:sp>
      <p:sp>
        <p:nvSpPr>
          <p:cNvPr id="14" name="TextBox 41"/>
          <p:cNvSpPr txBox="1">
            <a:spLocks noChangeArrowheads="1"/>
          </p:cNvSpPr>
          <p:nvPr/>
        </p:nvSpPr>
        <p:spPr bwMode="auto">
          <a:xfrm>
            <a:off x="3953850" y="2563094"/>
            <a:ext cx="1438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prstClr val="black"/>
                </a:solidFill>
              </a:rPr>
              <a:t>transmitter</a:t>
            </a:r>
          </a:p>
        </p:txBody>
      </p:sp>
      <p:sp>
        <p:nvSpPr>
          <p:cNvPr id="15" name="TextBox 42"/>
          <p:cNvSpPr txBox="1">
            <a:spLocks noChangeArrowheads="1"/>
          </p:cNvSpPr>
          <p:nvPr/>
        </p:nvSpPr>
        <p:spPr bwMode="auto">
          <a:xfrm>
            <a:off x="7874000" y="1060450"/>
            <a:ext cx="1295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prstClr val="black"/>
                </a:solidFill>
              </a:rPr>
              <a:t>computer &amp; external hard drive</a:t>
            </a:r>
          </a:p>
        </p:txBody>
      </p:sp>
      <p:sp>
        <p:nvSpPr>
          <p:cNvPr id="16" name="TextBox 45"/>
          <p:cNvSpPr txBox="1">
            <a:spLocks noChangeArrowheads="1"/>
          </p:cNvSpPr>
          <p:nvPr/>
        </p:nvSpPr>
        <p:spPr bwMode="auto">
          <a:xfrm>
            <a:off x="7958138" y="2228850"/>
            <a:ext cx="11096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prstClr val="black"/>
                </a:solidFill>
              </a:rPr>
              <a:t>UPS system</a:t>
            </a:r>
          </a:p>
        </p:txBody>
      </p:sp>
      <p:sp>
        <p:nvSpPr>
          <p:cNvPr id="17" name="TextBox 47"/>
          <p:cNvSpPr txBox="1">
            <a:spLocks noChangeArrowheads="1"/>
          </p:cNvSpPr>
          <p:nvPr/>
        </p:nvSpPr>
        <p:spPr bwMode="auto">
          <a:xfrm>
            <a:off x="7916863" y="3201988"/>
            <a:ext cx="1108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</a:rPr>
              <a:t>receiver</a:t>
            </a:r>
          </a:p>
        </p:txBody>
      </p:sp>
      <p:cxnSp>
        <p:nvCxnSpPr>
          <p:cNvPr id="18" name="Straight Arrow Connector 17"/>
          <p:cNvCxnSpPr>
            <a:cxnSpLocks noChangeShapeType="1"/>
          </p:cNvCxnSpPr>
          <p:nvPr/>
        </p:nvCxnSpPr>
        <p:spPr bwMode="auto">
          <a:xfrm flipH="1">
            <a:off x="6654800" y="4133850"/>
            <a:ext cx="1236663" cy="169863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9" name="TextBox 51"/>
          <p:cNvSpPr txBox="1">
            <a:spLocks noChangeArrowheads="1"/>
          </p:cNvSpPr>
          <p:nvPr/>
        </p:nvSpPr>
        <p:spPr bwMode="auto">
          <a:xfrm>
            <a:off x="7833722" y="3879850"/>
            <a:ext cx="1428697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</a:rPr>
              <a:t>t</a:t>
            </a:r>
            <a:r>
              <a:rPr lang="en-US" sz="1800" smtClean="0">
                <a:solidFill>
                  <a:prstClr val="black"/>
                </a:solidFill>
              </a:rPr>
              <a:t>wo </a:t>
            </a:r>
            <a:r>
              <a:rPr lang="en-US" sz="1800" dirty="0" smtClean="0">
                <a:solidFill>
                  <a:prstClr val="black"/>
                </a:solidFill>
              </a:rPr>
              <a:t>lines of </a:t>
            </a:r>
            <a:r>
              <a:rPr lang="en-US" sz="1400" dirty="0" smtClean="0">
                <a:solidFill>
                  <a:prstClr val="black"/>
                </a:solidFill>
              </a:rPr>
              <a:t>Communication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21" name="TextBox 41"/>
          <p:cNvSpPr txBox="1">
            <a:spLocks noChangeArrowheads="1"/>
          </p:cNvSpPr>
          <p:nvPr/>
        </p:nvSpPr>
        <p:spPr bwMode="auto">
          <a:xfrm>
            <a:off x="4037862" y="3486115"/>
            <a:ext cx="12303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</a:rPr>
              <a:t>l</a:t>
            </a:r>
            <a:r>
              <a:rPr lang="en-US" sz="1800" dirty="0" smtClean="0">
                <a:solidFill>
                  <a:prstClr val="black"/>
                </a:solidFill>
              </a:rPr>
              <a:t>ightning </a:t>
            </a:r>
            <a:r>
              <a:rPr lang="en-US" sz="1800" dirty="0">
                <a:solidFill>
                  <a:prstClr val="black"/>
                </a:solidFill>
              </a:rPr>
              <a:t>p</a:t>
            </a:r>
            <a:r>
              <a:rPr lang="en-US" sz="1800" dirty="0" smtClean="0">
                <a:solidFill>
                  <a:prstClr val="black"/>
                </a:solidFill>
              </a:rPr>
              <a:t>rotection</a:t>
            </a:r>
            <a:endParaRPr lang="en-US" sz="1800" dirty="0">
              <a:solidFill>
                <a:prstClr val="black"/>
              </a:solidFill>
            </a:endParaRPr>
          </a:p>
        </p:txBody>
      </p:sp>
      <p:cxnSp>
        <p:nvCxnSpPr>
          <p:cNvPr id="22" name="Straight Arrow Connector 21"/>
          <p:cNvCxnSpPr>
            <a:cxnSpLocks noChangeShapeType="1"/>
            <a:stCxn id="21" idx="3"/>
          </p:cNvCxnSpPr>
          <p:nvPr/>
        </p:nvCxnSpPr>
        <p:spPr bwMode="auto">
          <a:xfrm>
            <a:off x="5268175" y="3809281"/>
            <a:ext cx="1128713" cy="145053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4" name="Title 3"/>
          <p:cNvSpPr txBox="1">
            <a:spLocks/>
          </p:cNvSpPr>
          <p:nvPr/>
        </p:nvSpPr>
        <p:spPr>
          <a:xfrm>
            <a:off x="61259" y="116780"/>
            <a:ext cx="1462741" cy="91827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2800" dirty="0" smtClean="0">
                <a:solidFill>
                  <a:schemeClr val="bg1"/>
                </a:solidFill>
              </a:rPr>
              <a:t>13 MHz Transmit and </a:t>
            </a:r>
            <a:r>
              <a:rPr lang="en-US" sz="2800" smtClean="0">
                <a:solidFill>
                  <a:schemeClr val="bg1"/>
                </a:solidFill>
              </a:rPr>
              <a:t>Receive Antenna</a:t>
            </a:r>
            <a:endParaRPr lang="en-US" sz="2800" dirty="0" smtClean="0">
              <a:solidFill>
                <a:schemeClr val="bg1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623969" y="2957090"/>
            <a:ext cx="218462" cy="3881554"/>
          </a:xfrm>
          <a:prstGeom prst="straightConnector1">
            <a:avLst/>
          </a:prstGeom>
          <a:ln w="7620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-45939" y="4257752"/>
            <a:ext cx="7841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4 </a:t>
            </a:r>
            <a:r>
              <a:rPr lang="en-US" sz="2800" dirty="0" smtClean="0"/>
              <a:t>m</a:t>
            </a:r>
            <a:endParaRPr lang="en-US" sz="2800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8489689-3B1F-B34A-A6BE-A9C70B3E25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148" y="2508403"/>
            <a:ext cx="3140928" cy="1821838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1143000" y="1984375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35" name="Title 3"/>
          <p:cNvSpPr txBox="1">
            <a:spLocks/>
          </p:cNvSpPr>
          <p:nvPr/>
        </p:nvSpPr>
        <p:spPr>
          <a:xfrm>
            <a:off x="1965906" y="966409"/>
            <a:ext cx="1797844" cy="1112006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2800" dirty="0" smtClean="0">
                <a:solidFill>
                  <a:schemeClr val="bg1"/>
                </a:solidFill>
              </a:rPr>
              <a:t>Doppler </a:t>
            </a:r>
            <a:r>
              <a:rPr lang="en-US" sz="2800" smtClean="0">
                <a:solidFill>
                  <a:schemeClr val="bg1"/>
                </a:solidFill>
              </a:rPr>
              <a:t>shift gives ocean </a:t>
            </a:r>
            <a:r>
              <a:rPr lang="en-US" sz="2800" dirty="0" smtClean="0">
                <a:solidFill>
                  <a:schemeClr val="bg1"/>
                </a:solidFill>
              </a:rPr>
              <a:t>currents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40681" y="4347625"/>
            <a:ext cx="17091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SeaSonde</a:t>
            </a:r>
            <a:r>
              <a:rPr lang="en-US" dirty="0" smtClean="0"/>
              <a:t> </a:t>
            </a:r>
          </a:p>
          <a:p>
            <a:pPr algn="ctr"/>
            <a:r>
              <a:rPr lang="en-US" dirty="0" smtClean="0"/>
              <a:t>HF Radar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62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requency_Comparison_plot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00" y="1219200"/>
            <a:ext cx="4131733" cy="49149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57133" y="1485900"/>
            <a:ext cx="4986867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rgbClr val="33FF00"/>
                </a:solidFill>
                <a:latin typeface="Calibri"/>
                <a:ea typeface=""/>
                <a:cs typeface=""/>
              </a:rPr>
              <a:t>25 MHz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33FF00"/>
                </a:solidFill>
                <a:latin typeface="Calibri"/>
                <a:ea typeface=""/>
                <a:cs typeface=""/>
              </a:rPr>
              <a:t>Radar </a:t>
            </a:r>
            <a:r>
              <a:rPr lang="en-US" dirty="0">
                <a:solidFill>
                  <a:srgbClr val="33FF00"/>
                </a:solidFill>
                <a:latin typeface="Symbol" charset="2"/>
                <a:ea typeface=""/>
                <a:cs typeface="Symbol" charset="2"/>
              </a:rPr>
              <a:t>l</a:t>
            </a:r>
            <a:r>
              <a:rPr lang="en-US" dirty="0">
                <a:solidFill>
                  <a:srgbClr val="33FF00"/>
                </a:solidFill>
                <a:latin typeface="Calibri"/>
                <a:ea typeface=""/>
                <a:cs typeface=""/>
              </a:rPr>
              <a:t>: 12 m   Ocean </a:t>
            </a:r>
            <a:r>
              <a:rPr lang="en-US" dirty="0">
                <a:solidFill>
                  <a:srgbClr val="33FF00"/>
                </a:solidFill>
                <a:latin typeface="Symbol" charset="2"/>
                <a:ea typeface=""/>
                <a:cs typeface="Symbol" charset="2"/>
              </a:rPr>
              <a:t>l: </a:t>
            </a:r>
            <a:r>
              <a:rPr lang="en-US" dirty="0">
                <a:solidFill>
                  <a:srgbClr val="33FF00"/>
                </a:solidFill>
                <a:latin typeface="Arial"/>
                <a:ea typeface=""/>
                <a:cs typeface="Arial"/>
              </a:rPr>
              <a:t>6 m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33FF00"/>
                </a:solidFill>
                <a:latin typeface="Arial"/>
                <a:ea typeface=""/>
                <a:cs typeface="Arial"/>
              </a:rPr>
              <a:t>Range</a:t>
            </a:r>
            <a:r>
              <a:rPr lang="en-US" dirty="0">
                <a:solidFill>
                  <a:srgbClr val="33FF00"/>
                </a:solidFill>
                <a:latin typeface="Arial"/>
                <a:ea typeface=""/>
                <a:cs typeface="Arial"/>
              </a:rPr>
              <a:t>: </a:t>
            </a:r>
            <a:r>
              <a:rPr lang="en-US" dirty="0" smtClean="0">
                <a:solidFill>
                  <a:srgbClr val="33FF00"/>
                </a:solidFill>
                <a:latin typeface="Arial"/>
                <a:ea typeface=""/>
                <a:cs typeface="Arial"/>
              </a:rPr>
              <a:t>&gt;30 </a:t>
            </a:r>
            <a:r>
              <a:rPr lang="en-US" dirty="0">
                <a:solidFill>
                  <a:srgbClr val="33FF00"/>
                </a:solidFill>
                <a:latin typeface="Arial"/>
                <a:ea typeface=""/>
                <a:cs typeface="Arial"/>
              </a:rPr>
              <a:t>km   Resolution: 1 km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rgbClr val="0000FF"/>
                </a:solidFill>
                <a:latin typeface="Calibri"/>
                <a:ea typeface=""/>
                <a:cs typeface=""/>
              </a:rPr>
              <a:t>13 MHz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"/>
                <a:cs typeface=""/>
              </a:rPr>
              <a:t>Radar </a:t>
            </a:r>
            <a:r>
              <a:rPr lang="en-US" dirty="0">
                <a:solidFill>
                  <a:srgbClr val="0000FF"/>
                </a:solidFill>
                <a:latin typeface="Symbol" charset="2"/>
                <a:ea typeface=""/>
                <a:cs typeface="Symbol" charset="2"/>
              </a:rPr>
              <a:t>l</a:t>
            </a:r>
            <a:r>
              <a:rPr lang="en-US" dirty="0">
                <a:solidFill>
                  <a:srgbClr val="0000FF"/>
                </a:solidFill>
                <a:latin typeface="Calibri"/>
                <a:ea typeface=""/>
                <a:cs typeface=""/>
              </a:rPr>
              <a:t>: 23 </a:t>
            </a:r>
            <a:r>
              <a:rPr lang="en-US" dirty="0" smtClean="0">
                <a:solidFill>
                  <a:srgbClr val="0000FF"/>
                </a:solidFill>
                <a:latin typeface="Calibri"/>
                <a:ea typeface=""/>
                <a:cs typeface=""/>
              </a:rPr>
              <a:t>m  </a:t>
            </a:r>
            <a:r>
              <a:rPr lang="en-US" dirty="0">
                <a:solidFill>
                  <a:srgbClr val="0000FF"/>
                </a:solidFill>
                <a:latin typeface="Calibri"/>
                <a:ea typeface=""/>
                <a:cs typeface=""/>
              </a:rPr>
              <a:t>Ocean </a:t>
            </a:r>
            <a:r>
              <a:rPr lang="en-US" dirty="0">
                <a:solidFill>
                  <a:srgbClr val="0000FF"/>
                </a:solidFill>
                <a:latin typeface="Symbol" charset="2"/>
                <a:ea typeface=""/>
                <a:cs typeface="Symbol" charset="2"/>
              </a:rPr>
              <a:t>l: </a:t>
            </a:r>
            <a:r>
              <a:rPr lang="en-US" dirty="0">
                <a:solidFill>
                  <a:srgbClr val="0000FF"/>
                </a:solidFill>
                <a:latin typeface="Arial"/>
                <a:ea typeface=""/>
                <a:cs typeface="Arial"/>
              </a:rPr>
              <a:t>12 m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0000FF"/>
                </a:solidFill>
                <a:latin typeface="Arial"/>
                <a:ea typeface=""/>
                <a:cs typeface="Arial"/>
              </a:rPr>
              <a:t>Range</a:t>
            </a:r>
            <a:r>
              <a:rPr lang="en-US" dirty="0">
                <a:solidFill>
                  <a:srgbClr val="0000FF"/>
                </a:solidFill>
                <a:latin typeface="Arial"/>
                <a:ea typeface=""/>
                <a:cs typeface="Arial"/>
              </a:rPr>
              <a:t>: </a:t>
            </a:r>
            <a:r>
              <a:rPr lang="en-US" dirty="0" smtClean="0">
                <a:solidFill>
                  <a:srgbClr val="0000FF"/>
                </a:solidFill>
                <a:latin typeface="Arial"/>
                <a:ea typeface=""/>
                <a:cs typeface="Arial"/>
              </a:rPr>
              <a:t>&gt;80 </a:t>
            </a:r>
            <a:r>
              <a:rPr lang="en-US" dirty="0">
                <a:solidFill>
                  <a:srgbClr val="0000FF"/>
                </a:solidFill>
                <a:latin typeface="Arial"/>
                <a:ea typeface=""/>
                <a:cs typeface="Arial"/>
              </a:rPr>
              <a:t>km   Resolution: 3 km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rgbClr val="FF0000"/>
                </a:solidFill>
                <a:latin typeface="Calibri"/>
                <a:ea typeface=""/>
                <a:cs typeface=""/>
              </a:rPr>
              <a:t>05 MHz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0000"/>
                </a:solidFill>
                <a:latin typeface="Calibri"/>
                <a:ea typeface=""/>
                <a:cs typeface=""/>
              </a:rPr>
              <a:t>Radar </a:t>
            </a:r>
            <a:r>
              <a:rPr lang="en-US" dirty="0">
                <a:solidFill>
                  <a:srgbClr val="FF0000"/>
                </a:solidFill>
                <a:latin typeface="Symbol" charset="2"/>
                <a:ea typeface=""/>
                <a:cs typeface="Symbol" charset="2"/>
              </a:rPr>
              <a:t>l</a:t>
            </a:r>
            <a:r>
              <a:rPr lang="en-US" dirty="0">
                <a:solidFill>
                  <a:srgbClr val="FF0000"/>
                </a:solidFill>
                <a:latin typeface="Calibri"/>
                <a:ea typeface=""/>
                <a:cs typeface=""/>
              </a:rPr>
              <a:t>: 60m   Ocean </a:t>
            </a:r>
            <a:r>
              <a:rPr lang="en-US" dirty="0">
                <a:solidFill>
                  <a:srgbClr val="FF0000"/>
                </a:solidFill>
                <a:latin typeface="Symbol" charset="2"/>
                <a:ea typeface=""/>
                <a:cs typeface="Symbol" charset="2"/>
              </a:rPr>
              <a:t>l: </a:t>
            </a:r>
            <a:r>
              <a:rPr lang="en-US" dirty="0">
                <a:solidFill>
                  <a:srgbClr val="FF0000"/>
                </a:solidFill>
                <a:latin typeface="Arial"/>
                <a:ea typeface=""/>
                <a:cs typeface="Arial"/>
              </a:rPr>
              <a:t>30 m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FF0000"/>
                </a:solidFill>
                <a:latin typeface="Arial"/>
                <a:ea typeface=""/>
                <a:cs typeface="Arial"/>
              </a:rPr>
              <a:t>Range</a:t>
            </a:r>
            <a:r>
              <a:rPr lang="en-US" dirty="0">
                <a:solidFill>
                  <a:srgbClr val="FF0000"/>
                </a:solidFill>
                <a:latin typeface="Arial"/>
                <a:ea typeface=""/>
                <a:cs typeface="Arial"/>
              </a:rPr>
              <a:t>: </a:t>
            </a:r>
            <a:r>
              <a:rPr lang="en-US" dirty="0" smtClean="0">
                <a:solidFill>
                  <a:srgbClr val="FF0000"/>
                </a:solidFill>
                <a:latin typeface="Arial"/>
                <a:ea typeface=""/>
                <a:cs typeface="Arial"/>
              </a:rPr>
              <a:t>&gt;180 </a:t>
            </a:r>
            <a:r>
              <a:rPr lang="en-US" dirty="0">
                <a:solidFill>
                  <a:srgbClr val="FF0000"/>
                </a:solidFill>
                <a:latin typeface="Arial"/>
                <a:ea typeface=""/>
                <a:cs typeface="Arial"/>
              </a:rPr>
              <a:t>km   Resolution: 6 km</a:t>
            </a:r>
          </a:p>
        </p:txBody>
      </p:sp>
      <p:pic>
        <p:nvPicPr>
          <p:cNvPr id="5" name="Picture 4" descr="PORT_radial_grid_plot2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43000"/>
            <a:ext cx="1600200" cy="133173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8" name="Rectangle 7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-11616" y="36106"/>
            <a:ext cx="915561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b="1" dirty="0" smtClean="0">
                <a:solidFill>
                  <a:prstClr val="black"/>
                </a:solidFill>
                <a:latin typeface="Calibri"/>
                <a:cs typeface="Times New Roman"/>
              </a:rPr>
              <a:t>Individual HF Radar Sites</a:t>
            </a:r>
            <a:endParaRPr lang="en-US" sz="3600" b="1" dirty="0">
              <a:solidFill>
                <a:prstClr val="black"/>
              </a:solidFill>
              <a:latin typeface="Calibri"/>
              <a:cs typeface="Times New Roman"/>
            </a:endParaRPr>
          </a:p>
          <a:p>
            <a:pPr algn="ctr" eaLnBrk="1" hangingPunct="1"/>
            <a:r>
              <a:rPr lang="en-US" sz="3600" dirty="0" smtClean="0">
                <a:solidFill>
                  <a:prstClr val="black"/>
                </a:solidFill>
                <a:latin typeface="Calibri"/>
                <a:cs typeface="Times New Roman"/>
              </a:rPr>
              <a:t>Generate </a:t>
            </a:r>
            <a:r>
              <a:rPr lang="en-US" sz="3600" u="sng" dirty="0" smtClean="0">
                <a:solidFill>
                  <a:prstClr val="black"/>
                </a:solidFill>
                <a:latin typeface="Calibri"/>
                <a:cs typeface="Times New Roman"/>
              </a:rPr>
              <a:t>Radial</a:t>
            </a:r>
            <a:r>
              <a:rPr lang="en-US" sz="3600" dirty="0" smtClean="0">
                <a:solidFill>
                  <a:prstClr val="black"/>
                </a:solidFill>
                <a:latin typeface="Calibri"/>
                <a:cs typeface="Times New Roman"/>
              </a:rPr>
              <a:t> Vector Surface Current Maps</a:t>
            </a:r>
            <a:endParaRPr lang="en-US" sz="3200" dirty="0">
              <a:solidFill>
                <a:prstClr val="black"/>
              </a:solidFill>
              <a:latin typeface="Calibri"/>
              <a:cs typeface="Times New Roman"/>
            </a:endParaRPr>
          </a:p>
        </p:txBody>
      </p:sp>
      <p:sp>
        <p:nvSpPr>
          <p:cNvPr id="4" name="Pie 3"/>
          <p:cNvSpPr/>
          <p:nvPr/>
        </p:nvSpPr>
        <p:spPr>
          <a:xfrm rot="20014928">
            <a:off x="-412905" y="1295206"/>
            <a:ext cx="3950007" cy="4209082"/>
          </a:xfrm>
          <a:prstGeom prst="pie">
            <a:avLst>
              <a:gd name="adj1" fmla="val 20331616"/>
              <a:gd name="adj2" fmla="val 8201362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51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B_13MHz_Radial_Map.png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9077"/>
            <a:ext cx="4049486" cy="6214533"/>
          </a:xfrm>
          <a:prstGeom prst="rect">
            <a:avLst/>
          </a:prstGeom>
        </p:spPr>
      </p:pic>
      <p:pic>
        <p:nvPicPr>
          <p:cNvPr id="4" name="Picture 3" descr="TUV_MARACOOS_50perc_13MHz_ALL_20161027T2200.png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272" r="21684"/>
          <a:stretch/>
        </p:blipFill>
        <p:spPr>
          <a:xfrm>
            <a:off x="4386943" y="-10886"/>
            <a:ext cx="4757057" cy="625449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5800" y="576942"/>
            <a:ext cx="9797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Radial Current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Vectors from Multiple Sites</a:t>
            </a: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61858" y="587828"/>
            <a:ext cx="11647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Combined into Total Vectors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  <a:ea typeface=""/>
                <a:cs typeface=""/>
              </a:rPr>
              <a:t>b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y UWLS or OI</a:t>
            </a: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7" name="Rectangle 6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  <p:sp>
        <p:nvSpPr>
          <p:cNvPr id="11" name="Right Arrow 10"/>
          <p:cNvSpPr/>
          <p:nvPr/>
        </p:nvSpPr>
        <p:spPr>
          <a:xfrm>
            <a:off x="3937365" y="2331268"/>
            <a:ext cx="730883" cy="1551432"/>
          </a:xfrm>
          <a:prstGeom prst="rightArrow">
            <a:avLst>
              <a:gd name="adj1" fmla="val 50000"/>
              <a:gd name="adj2" fmla="val 5333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0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200" y="1158240"/>
            <a:ext cx="8991600" cy="509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47560" y="5602923"/>
            <a:ext cx="1920240" cy="632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TextBox 7"/>
          <p:cNvSpPr txBox="1">
            <a:spLocks noChangeArrowheads="1"/>
          </p:cNvSpPr>
          <p:nvPr/>
        </p:nvSpPr>
        <p:spPr bwMode="auto">
          <a:xfrm>
            <a:off x="-11616" y="36106"/>
            <a:ext cx="915561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prstClr val="black"/>
                </a:solidFill>
                <a:latin typeface="Calibri"/>
                <a:cs typeface="Times New Roman"/>
              </a:rPr>
              <a:t>Mid-Atlantic Bight HF Radar </a:t>
            </a:r>
            <a:r>
              <a:rPr lang="en-US" sz="3600" b="1" dirty="0" smtClean="0">
                <a:solidFill>
                  <a:prstClr val="black"/>
                </a:solidFill>
                <a:latin typeface="Calibri"/>
                <a:cs typeface="Times New Roman"/>
              </a:rPr>
              <a:t>Network</a:t>
            </a:r>
            <a:endParaRPr lang="en-US" sz="3600" b="1" dirty="0">
              <a:solidFill>
                <a:prstClr val="black"/>
              </a:solidFill>
              <a:latin typeface="Calibri"/>
              <a:cs typeface="Times New Roman"/>
            </a:endParaRPr>
          </a:p>
          <a:p>
            <a:pPr algn="ctr" eaLnBrk="1" hangingPunct="1"/>
            <a:r>
              <a:rPr lang="en-US" sz="3600" dirty="0" smtClean="0">
                <a:solidFill>
                  <a:prstClr val="black"/>
                </a:solidFill>
                <a:latin typeface="Calibri"/>
                <a:cs typeface="Times New Roman"/>
              </a:rPr>
              <a:t>Generates </a:t>
            </a:r>
            <a:r>
              <a:rPr lang="en-US" sz="3600" u="sng" dirty="0" smtClean="0">
                <a:solidFill>
                  <a:prstClr val="black"/>
                </a:solidFill>
                <a:latin typeface="Calibri"/>
                <a:cs typeface="Times New Roman"/>
              </a:rPr>
              <a:t>Total</a:t>
            </a:r>
            <a:r>
              <a:rPr lang="en-US" sz="3600" dirty="0" smtClean="0">
                <a:solidFill>
                  <a:prstClr val="black"/>
                </a:solidFill>
                <a:latin typeface="Calibri"/>
                <a:cs typeface="Times New Roman"/>
              </a:rPr>
              <a:t> Vector Surface Current Maps</a:t>
            </a:r>
            <a:endParaRPr lang="en-US" sz="3200" dirty="0">
              <a:solidFill>
                <a:prstClr val="black"/>
              </a:solidFill>
              <a:latin typeface="Calibri"/>
              <a:cs typeface="Times New Roman"/>
            </a:endParaRPr>
          </a:p>
        </p:txBody>
      </p:sp>
      <p:sp>
        <p:nvSpPr>
          <p:cNvPr id="22532" name="TextBox 7"/>
          <p:cNvSpPr txBox="1">
            <a:spLocks noChangeArrowheads="1"/>
          </p:cNvSpPr>
          <p:nvPr/>
        </p:nvSpPr>
        <p:spPr bwMode="auto">
          <a:xfrm>
            <a:off x="4378508" y="3050579"/>
            <a:ext cx="4196983" cy="252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u="sng" dirty="0">
                <a:solidFill>
                  <a:prstClr val="white"/>
                </a:solidFill>
              </a:rPr>
              <a:t>Mid-Atlantic HF Radar Network</a:t>
            </a:r>
          </a:p>
          <a:p>
            <a:pPr eaLnBrk="1" hangingPunct="1"/>
            <a:r>
              <a:rPr lang="en-US" sz="1600" b="1" dirty="0" smtClean="0">
                <a:solidFill>
                  <a:srgbClr val="FF0000"/>
                </a:solidFill>
              </a:rPr>
              <a:t>17 </a:t>
            </a:r>
            <a:r>
              <a:rPr lang="en-US" sz="1600" b="1" dirty="0">
                <a:solidFill>
                  <a:srgbClr val="FF0000"/>
                </a:solidFill>
              </a:rPr>
              <a:t>Long-Range CODARs</a:t>
            </a:r>
          </a:p>
          <a:p>
            <a:pPr eaLnBrk="1" hangingPunct="1"/>
            <a:r>
              <a:rPr lang="en-US" sz="1600" b="1" dirty="0">
                <a:solidFill>
                  <a:prstClr val="white"/>
                </a:solidFill>
              </a:rPr>
              <a:t> </a:t>
            </a:r>
            <a:r>
              <a:rPr lang="en-US" sz="1600" b="1" dirty="0">
                <a:solidFill>
                  <a:srgbClr val="FFFF00"/>
                </a:solidFill>
              </a:rPr>
              <a:t> 8</a:t>
            </a:r>
            <a:r>
              <a:rPr lang="en-US" sz="1600" b="1" dirty="0" smtClean="0">
                <a:solidFill>
                  <a:srgbClr val="FFFF00"/>
                </a:solidFill>
              </a:rPr>
              <a:t> </a:t>
            </a:r>
            <a:r>
              <a:rPr lang="en-US" sz="1600" b="1" dirty="0">
                <a:solidFill>
                  <a:srgbClr val="FFFF00"/>
                </a:solidFill>
              </a:rPr>
              <a:t>Medium-Range CODARs</a:t>
            </a:r>
          </a:p>
          <a:p>
            <a:pPr eaLnBrk="1" hangingPunct="1"/>
            <a:r>
              <a:rPr lang="en-US" sz="1600" b="1" u="sng" dirty="0" smtClean="0">
                <a:solidFill>
                  <a:srgbClr val="00FF00"/>
                </a:solidFill>
              </a:rPr>
              <a:t>16</a:t>
            </a:r>
            <a:r>
              <a:rPr lang="en-US" sz="1600" b="1" dirty="0" smtClean="0">
                <a:solidFill>
                  <a:srgbClr val="00FF00"/>
                </a:solidFill>
              </a:rPr>
              <a:t> </a:t>
            </a:r>
            <a:r>
              <a:rPr lang="en-US" sz="1600" b="1" dirty="0">
                <a:solidFill>
                  <a:srgbClr val="00FF00"/>
                </a:solidFill>
              </a:rPr>
              <a:t>Short-Range CODARs</a:t>
            </a:r>
          </a:p>
          <a:p>
            <a:pPr eaLnBrk="1" hangingPunct="1"/>
            <a:r>
              <a:rPr lang="en-US" sz="1600" b="1" dirty="0">
                <a:solidFill>
                  <a:prstClr val="white"/>
                </a:solidFill>
              </a:rPr>
              <a:t>41 </a:t>
            </a:r>
            <a:r>
              <a:rPr lang="en-US" sz="1600" b="1" dirty="0" smtClean="0">
                <a:solidFill>
                  <a:prstClr val="white"/>
                </a:solidFill>
              </a:rPr>
              <a:t>Total CODARs in Region</a:t>
            </a:r>
          </a:p>
          <a:p>
            <a:pPr eaLnBrk="1" hangingPunct="1"/>
            <a:endParaRPr lang="en-US" sz="700" b="1" dirty="0">
              <a:solidFill>
                <a:prstClr val="white"/>
              </a:solidFill>
            </a:endParaRPr>
          </a:p>
          <a:p>
            <a:pPr eaLnBrk="1" hangingPunct="1"/>
            <a:r>
              <a:rPr lang="en-US" sz="1600" b="1" i="1" u="sng" dirty="0" smtClean="0">
                <a:solidFill>
                  <a:prstClr val="white"/>
                </a:solidFill>
              </a:rPr>
              <a:t>+5</a:t>
            </a:r>
            <a:r>
              <a:rPr lang="en-US" sz="1600" b="1" i="1" dirty="0" smtClean="0">
                <a:solidFill>
                  <a:prstClr val="white"/>
                </a:solidFill>
              </a:rPr>
              <a:t> CODARs Roaming</a:t>
            </a:r>
          </a:p>
          <a:p>
            <a:pPr eaLnBrk="1" hangingPunct="1"/>
            <a:r>
              <a:rPr lang="en-US" sz="1600" b="1" i="1" dirty="0" smtClean="0">
                <a:solidFill>
                  <a:prstClr val="white"/>
                </a:solidFill>
              </a:rPr>
              <a:t> 46 Total CODARs</a:t>
            </a:r>
          </a:p>
          <a:p>
            <a:pPr eaLnBrk="1" hangingPunct="1"/>
            <a:endParaRPr lang="en-US" sz="700" b="1" dirty="0">
              <a:solidFill>
                <a:prstClr val="white"/>
              </a:solidFill>
            </a:endParaRPr>
          </a:p>
          <a:p>
            <a:pPr eaLnBrk="1" hangingPunct="1"/>
            <a:r>
              <a:rPr lang="en-US" sz="1600" b="1" dirty="0">
                <a:solidFill>
                  <a:prstClr val="white"/>
                </a:solidFill>
              </a:rPr>
              <a:t>Triple Nested, Multi-static, Multi-use</a:t>
            </a:r>
          </a:p>
          <a:p>
            <a:pPr eaLnBrk="1" hangingPunct="1"/>
            <a:r>
              <a:rPr lang="en-US" sz="1600" b="1" dirty="0">
                <a:solidFill>
                  <a:prstClr val="white"/>
                </a:solidFill>
              </a:rPr>
              <a:t>Industry Partner: CODAR Ocean Sensors</a:t>
            </a:r>
          </a:p>
        </p:txBody>
      </p:sp>
      <p:cxnSp>
        <p:nvCxnSpPr>
          <p:cNvPr id="10" name="Straight Connector 9"/>
          <p:cNvCxnSpPr/>
          <p:nvPr/>
        </p:nvCxnSpPr>
        <p:spPr>
          <a:xfrm rot="10800000" flipV="1">
            <a:off x="2624138" y="1394778"/>
            <a:ext cx="2557462" cy="873125"/>
          </a:xfrm>
          <a:prstGeom prst="line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261938" y="3233103"/>
            <a:ext cx="3352800" cy="1422400"/>
          </a:xfrm>
          <a:prstGeom prst="line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535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0" y="4380865"/>
            <a:ext cx="1079500" cy="1538288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713" y="2553653"/>
            <a:ext cx="1143000" cy="1582737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537" name="Group 9"/>
          <p:cNvGrpSpPr>
            <a:grpSpLocks/>
          </p:cNvGrpSpPr>
          <p:nvPr/>
        </p:nvGrpSpPr>
        <p:grpSpPr bwMode="auto">
          <a:xfrm>
            <a:off x="152400" y="1248728"/>
            <a:ext cx="1963738" cy="993775"/>
            <a:chOff x="5204177" y="1478844"/>
            <a:chExt cx="3766629" cy="3127024"/>
          </a:xfrm>
        </p:grpSpPr>
        <p:pic>
          <p:nvPicPr>
            <p:cNvPr id="22544" name="Picture 4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4177" y="1478846"/>
              <a:ext cx="1341012" cy="3127022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45" name="Picture 5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0235" y="1478844"/>
              <a:ext cx="2380571" cy="3127023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538" name="Picture 15" descr="IMG_9578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9050" y="1310640"/>
            <a:ext cx="1219200" cy="1671637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4" descr="3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580188" y="5521642"/>
            <a:ext cx="582613" cy="56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8" name="Picture 49" descr="8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9626" y="5539105"/>
            <a:ext cx="5937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22542" name="Picture 19" descr="USCG.gif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5676" y="5539105"/>
            <a:ext cx="59055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3" name="Text Box 9"/>
          <p:cNvSpPr txBox="1">
            <a:spLocks noChangeArrowheads="1"/>
          </p:cNvSpPr>
          <p:nvPr/>
        </p:nvSpPr>
        <p:spPr bwMode="auto">
          <a:xfrm>
            <a:off x="2195513" y="1177290"/>
            <a:ext cx="19383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FFFF00"/>
                </a:solidFill>
                <a:latin typeface="Calibri" charset="0"/>
              </a:rPr>
              <a:t>1000 km </a:t>
            </a:r>
          </a:p>
          <a:p>
            <a:pPr algn="ctr" eaLnBrk="1" hangingPunct="1"/>
            <a:r>
              <a:rPr lang="en-US" sz="2000" b="1">
                <a:solidFill>
                  <a:srgbClr val="FFFF00"/>
                </a:solidFill>
                <a:latin typeface="Calibri" charset="0"/>
              </a:rPr>
              <a:t>Cape to Cape</a:t>
            </a:r>
          </a:p>
        </p:txBody>
      </p:sp>
      <p:pic>
        <p:nvPicPr>
          <p:cNvPr id="2" name="Picture 1" descr="Screen Shot 2013-10-21 at 8.16.35 PM.png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8250" y="3512017"/>
            <a:ext cx="1260078" cy="802172"/>
          </a:xfrm>
          <a:prstGeom prst="rect">
            <a:avLst/>
          </a:prstGeom>
        </p:spPr>
      </p:pic>
      <p:pic>
        <p:nvPicPr>
          <p:cNvPr id="20" name="Picture 1"/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47097" y="5878832"/>
            <a:ext cx="1458103" cy="352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Picture 31" descr="IOOS_logo_white.gif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3613" y="5607367"/>
            <a:ext cx="1012825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23" name="Rectangle 22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1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14927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decadal_mean_surface_currents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0451" y="910170"/>
            <a:ext cx="4631669" cy="5490630"/>
          </a:xfrm>
          <a:prstGeom prst="rect">
            <a:avLst/>
          </a:prstGeom>
        </p:spPr>
      </p:pic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211065" y="1320663"/>
            <a:ext cx="4353534" cy="4782812"/>
            <a:chOff x="211065" y="873631"/>
            <a:chExt cx="4887886" cy="5369854"/>
          </a:xfrm>
        </p:grpSpPr>
        <p:pic>
          <p:nvPicPr>
            <p:cNvPr id="5" name="Picture 4" descr="Screen Shot 2016-12-02 at 12.06.00 PM.pn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1065" y="873631"/>
              <a:ext cx="4887886" cy="5369854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6" name="Oval 5"/>
            <p:cNvSpPr/>
            <p:nvPr/>
          </p:nvSpPr>
          <p:spPr>
            <a:xfrm>
              <a:off x="3762835" y="1578276"/>
              <a:ext cx="69970" cy="659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0254" tIns="10127" rIns="20254" bIns="10127" rtlCol="0" anchor="ctr">
              <a:normAutofit fontScale="25000" lnSpcReduction="20000"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3797820" y="1142429"/>
              <a:ext cx="69970" cy="659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0254" tIns="10127" rIns="20254" bIns="10127" rtlCol="0" anchor="ctr">
              <a:normAutofit fontScale="25000" lnSpcReduction="20000"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018846" y="1962158"/>
              <a:ext cx="69970" cy="659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0254" tIns="10127" rIns="20254" bIns="10127" rtlCol="0" anchor="ctr">
              <a:normAutofit fontScale="25000" lnSpcReduction="20000"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840508" y="1644248"/>
              <a:ext cx="69970" cy="659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0254" tIns="10127" rIns="20254" bIns="10127" rtlCol="0" anchor="ctr">
              <a:normAutofit fontScale="25000" lnSpcReduction="20000"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412568" y="1839270"/>
              <a:ext cx="69970" cy="659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0254" tIns="10127" rIns="20254" bIns="10127" rtlCol="0" anchor="ctr">
              <a:normAutofit fontScale="25000" lnSpcReduction="20000"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 flipH="1">
              <a:off x="1409720" y="2237431"/>
              <a:ext cx="61413" cy="6728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0254" tIns="10127" rIns="20254" bIns="10127" rtlCol="0" anchor="ctr">
              <a:normAutofit fontScale="25000" lnSpcReduction="20000"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1563098" y="2076205"/>
              <a:ext cx="69970" cy="659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0254" tIns="10127" rIns="20254" bIns="10127" rtlCol="0" anchor="ctr">
              <a:normAutofit fontScale="25000" lnSpcReduction="20000"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3420709" y="1493780"/>
              <a:ext cx="69970" cy="659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0254" tIns="10127" rIns="20254" bIns="10127" rtlCol="0" anchor="ctr">
              <a:normAutofit fontScale="25000" lnSpcReduction="20000"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936115" y="3226596"/>
              <a:ext cx="69970" cy="659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0254" tIns="10127" rIns="20254" bIns="10127" rtlCol="0" anchor="ctr">
              <a:normAutofit fontScale="25000" lnSpcReduction="20000"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753603" y="3675021"/>
              <a:ext cx="69970" cy="659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0254" tIns="10127" rIns="20254" bIns="10127" rtlCol="0" anchor="ctr">
              <a:normAutofit fontScale="25000" lnSpcReduction="20000"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1339750" y="2661495"/>
              <a:ext cx="69970" cy="659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0254" tIns="10127" rIns="20254" bIns="10127" rtlCol="0" anchor="ctr">
              <a:normAutofit fontScale="25000" lnSpcReduction="20000"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1234794" y="2921231"/>
              <a:ext cx="69970" cy="659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0254" tIns="10127" rIns="20254" bIns="10127" rtlCol="0" anchor="ctr">
              <a:normAutofit fontScale="25000" lnSpcReduction="20000"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428843" y="5339138"/>
              <a:ext cx="69970" cy="659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0254" tIns="10127" rIns="20254" bIns="10127" rtlCol="0" anchor="ctr">
              <a:normAutofit fontScale="25000" lnSpcReduction="20000"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560666" y="5656443"/>
              <a:ext cx="69970" cy="659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0254" tIns="10127" rIns="20254" bIns="10127" rtlCol="0" anchor="ctr">
              <a:normAutofit fontScale="25000" lnSpcReduction="20000"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258550" y="4890287"/>
              <a:ext cx="69970" cy="659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0254" tIns="10127" rIns="20254" bIns="10127" rtlCol="0" anchor="ctr">
              <a:normAutofit fontScale="25000" lnSpcReduction="20000"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498813" y="4136553"/>
              <a:ext cx="69970" cy="659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0254" tIns="10127" rIns="20254" bIns="10127" rtlCol="0" anchor="ctr">
              <a:normAutofit fontScale="25000" lnSpcReduction="20000"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358873" y="5897945"/>
              <a:ext cx="69970" cy="659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0254" tIns="10127" rIns="20254" bIns="10127" rtlCol="0" anchor="ctr">
              <a:normAutofit fontScale="25000" lnSpcReduction="20000"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33419" y="1052049"/>
              <a:ext cx="1542683" cy="943781"/>
            </a:xfrm>
            <a:prstGeom prst="rect">
              <a:avLst/>
            </a:prstGeom>
            <a:noFill/>
          </p:spPr>
          <p:txBody>
            <a:bodyPr wrap="none" lIns="20254" tIns="10127" rIns="20254" bIns="10127" rtlCol="0">
              <a:normAutofit fontScale="92500" lnSpcReduction="10000"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American Typewriter"/>
                  <a:ea typeface=""/>
                  <a:cs typeface="American Typewriter"/>
                </a:rPr>
                <a:t>  </a:t>
              </a:r>
              <a:r>
                <a:rPr lang="en-US" sz="1200" dirty="0">
                  <a:solidFill>
                    <a:srgbClr val="FF0000"/>
                  </a:solidFill>
                  <a:latin typeface="American Typewriter"/>
                  <a:ea typeface=""/>
                  <a:cs typeface="American Typewriter"/>
                </a:rPr>
                <a:t>5 MHz- 17 Stations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rgbClr val="FF6600"/>
                  </a:solidFill>
                  <a:latin typeface="American Typewriter"/>
                  <a:ea typeface=""/>
                  <a:cs typeface="American Typewriter"/>
                </a:rPr>
                <a:t>13 MHz-   7 Stations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rgbClr val="008000"/>
                  </a:solidFill>
                  <a:latin typeface="American Typewriter"/>
                  <a:ea typeface=""/>
                  <a:cs typeface="American Typewriter"/>
                </a:rPr>
                <a:t>25 MHz- 16 Stations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American Typewriter"/>
                  <a:ea typeface=""/>
                  <a:cs typeface="American Typewriter"/>
                </a:rPr>
                <a:t>Outside-   6 Stations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American Typewriter"/>
                  <a:ea typeface=""/>
                  <a:cs typeface="American Typewriter"/>
                </a:rPr>
                <a:t>TOTAL – 46 Stations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490679" y="3663512"/>
              <a:ext cx="1246362" cy="251284"/>
            </a:xfrm>
            <a:prstGeom prst="rect">
              <a:avLst/>
            </a:prstGeom>
            <a:noFill/>
          </p:spPr>
          <p:txBody>
            <a:bodyPr wrap="none" lIns="20254" tIns="10127" rIns="20254" bIns="10127" rtlCol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900" dirty="0">
                  <a:solidFill>
                    <a:prstClr val="black"/>
                  </a:solidFill>
                  <a:latin typeface="Bangla MN"/>
                  <a:ea typeface=""/>
                  <a:cs typeface="Bangla MN"/>
                </a:rPr>
                <a:t>Winter Storm Jonas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700" dirty="0">
                  <a:solidFill>
                    <a:prstClr val="black"/>
                  </a:solidFill>
                  <a:latin typeface="Bangla MN"/>
                  <a:ea typeface=""/>
                  <a:cs typeface="Bangla MN"/>
                </a:rPr>
                <a:t>2016/01/23 20:00 UTC</a:t>
              </a: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233419" y="1754011"/>
              <a:ext cx="1520271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H="1">
              <a:off x="2008688" y="3815106"/>
              <a:ext cx="1412020" cy="5068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30" name="Rectangle 29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  <p:sp>
        <p:nvSpPr>
          <p:cNvPr id="35" name="TextBox 34"/>
          <p:cNvSpPr txBox="1"/>
          <p:nvPr/>
        </p:nvSpPr>
        <p:spPr>
          <a:xfrm>
            <a:off x="5827656" y="5100417"/>
            <a:ext cx="26343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Decadal Mean Currents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for Scientific Analysis</a:t>
            </a:r>
            <a:endParaRPr lang="en-US" sz="20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326319" y="4718689"/>
            <a:ext cx="22031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Hourly Maps for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Search And Rescue,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Water Quality  &amp; Spill Response</a:t>
            </a:r>
            <a:endParaRPr lang="en-US" sz="20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37" name="TextBox 7"/>
          <p:cNvSpPr txBox="1">
            <a:spLocks noChangeArrowheads="1"/>
          </p:cNvSpPr>
          <p:nvPr/>
        </p:nvSpPr>
        <p:spPr bwMode="auto">
          <a:xfrm>
            <a:off x="-11616" y="36106"/>
            <a:ext cx="915561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prstClr val="black"/>
                </a:solidFill>
                <a:latin typeface="Calibri"/>
                <a:cs typeface="Times New Roman"/>
              </a:rPr>
              <a:t>Mid-Atlantic Bight HF Radar </a:t>
            </a:r>
            <a:r>
              <a:rPr lang="en-US" sz="3600" b="1" dirty="0" smtClean="0">
                <a:solidFill>
                  <a:prstClr val="black"/>
                </a:solidFill>
                <a:latin typeface="Calibri"/>
                <a:cs typeface="Times New Roman"/>
              </a:rPr>
              <a:t>Network</a:t>
            </a:r>
            <a:endParaRPr lang="en-US" sz="3600" b="1" dirty="0">
              <a:solidFill>
                <a:prstClr val="black"/>
              </a:solidFill>
              <a:latin typeface="Calibri"/>
              <a:cs typeface="Times New Roman"/>
            </a:endParaRPr>
          </a:p>
          <a:p>
            <a:pPr algn="ctr" eaLnBrk="1" hangingPunct="1"/>
            <a:r>
              <a:rPr lang="en-US" sz="2800" dirty="0" smtClean="0">
                <a:solidFill>
                  <a:prstClr val="black"/>
                </a:solidFill>
                <a:latin typeface="Calibri"/>
                <a:cs typeface="Times New Roman"/>
              </a:rPr>
              <a:t>Generated Surface Current Maps Every Hour for a Decade</a:t>
            </a:r>
            <a:endParaRPr lang="en-US" sz="2800" dirty="0">
              <a:solidFill>
                <a:prstClr val="black"/>
              </a:solidFill>
              <a:latin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1492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6" descr="map_codar.bmp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5538" y="1135063"/>
            <a:ext cx="11747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2" descr="C:\Documents and Settings\RUCool\Desktop\marcoos_dot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8088" y="1143000"/>
            <a:ext cx="1177925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map_satellite.bmp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108575" y="1143000"/>
            <a:ext cx="1176338" cy="633413"/>
          </a:xfrm>
          <a:prstGeom prst="rect">
            <a:avLst/>
          </a:prstGeom>
          <a:ln w="25400">
            <a:noFill/>
          </a:ln>
          <a:effectLst/>
          <a:scene3d>
            <a:camera prst="orthographicFront"/>
            <a:lightRig rig="threePt" dir="t"/>
          </a:scene3d>
          <a:sp3d/>
        </p:spPr>
      </p:pic>
      <p:pic>
        <p:nvPicPr>
          <p:cNvPr id="28677" name="Picture 3" descr="map_codar.bmp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6375" y="1141413"/>
            <a:ext cx="1179513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8678" name="Picture 6" descr="map_codar.bmp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0038" y="1135063"/>
            <a:ext cx="117475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8" descr="map_codar.bmp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9063" y="1143000"/>
            <a:ext cx="117475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619" name="Group 5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9352856"/>
              </p:ext>
            </p:extLst>
          </p:nvPr>
        </p:nvGraphicFramePr>
        <p:xfrm>
          <a:off x="508000" y="685800"/>
          <a:ext cx="8140700" cy="5259390"/>
        </p:xfrm>
        <a:graphic>
          <a:graphicData uri="http://schemas.openxmlformats.org/drawingml/2006/table">
            <a:tbl>
              <a:tblPr/>
              <a:tblGrid>
                <a:gridCol w="1054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1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1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1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1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811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811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492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Regional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Priority Themes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Regional Observation &amp; Modeling Capabilities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77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Weather Mesonet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HF Radar Network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Statistical </a:t>
                      </a:r>
                    </a:p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STPS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Satellite Imagery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Glider </a:t>
                      </a:r>
                    </a:p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Surveys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Dynamical Ocean Forecasts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08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1. </a:t>
                      </a:r>
                      <a:b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Maritime </a:t>
                      </a: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Commerce &amp; Safety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Operational Input to USCG SAROPS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Operational input to USCG SAROPS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Operational input to USCG SAROPS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SST for survivability planning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Assimilation dataset for forecast models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Surface currents for SAROPS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70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2. </a:t>
                      </a:r>
                      <a:b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Fisheries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Weather forecast ensemble validation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Circulation and divergence maps for habitat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SST &amp; Color for habitat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Subsurface T &amp; S for habitat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3-D fields of T, S, circulation for habitat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70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3. </a:t>
                      </a:r>
                      <a:b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Public Health &amp; Water </a:t>
                      </a: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Quality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Winds for transport, river plumes, &amp; upwelling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Surface currents for 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floatables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, bacteria, spill response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Surface currents for 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floatables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, bacteria, spill response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Ocean color for river plumes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Nearshore dissolved oxygen surveys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Surface currents for floatables, bacteria, spill response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08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4. </a:t>
                      </a:r>
                      <a:b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Coastal Flooding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Weather forecast ensemble validation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Assimilation dataset for forecast models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SSTs assimilation into forecast models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Assimilation dataset for forecast models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Nested forecast ensembles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064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5. </a:t>
                      </a:r>
                      <a:b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Offshore Energy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Historical analysis &amp; wind model validation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Historical current analysis &amp; wind model validation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Historical analysis surface fronts &amp; plumes for siting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Historical analysis of subsurface fronts &amp; plumes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Coupled ocean-atmosphere models for resource estimates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8741" name="TextBox 5"/>
          <p:cNvSpPr txBox="1">
            <a:spLocks noChangeArrowheads="1"/>
          </p:cNvSpPr>
          <p:nvPr/>
        </p:nvSpPr>
        <p:spPr bwMode="auto">
          <a:xfrm>
            <a:off x="0" y="113771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prstClr val="white"/>
                </a:solidFill>
                <a:latin typeface="Calibri"/>
              </a:rPr>
              <a:t>Integration Matrix: Capabilities Support 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M</a:t>
            </a:r>
            <a:r>
              <a:rPr lang="en-US" sz="2800" b="1" dirty="0" smtClean="0">
                <a:solidFill>
                  <a:prstClr val="white"/>
                </a:solidFill>
                <a:latin typeface="Calibri"/>
              </a:rPr>
              <a:t>ultiple Themes</a:t>
            </a:r>
            <a:endParaRPr lang="en-US" sz="28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4845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black"/>
                </a:solidFill>
              </a:rPr>
              <a:t>MARACOOS Integration Matrix</a:t>
            </a:r>
            <a:endParaRPr lang="en-US" sz="3200" b="1" dirty="0">
              <a:solidFill>
                <a:prstClr val="black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14" name="Rectangle 13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  <p:sp>
        <p:nvSpPr>
          <p:cNvPr id="18" name="Oval 17"/>
          <p:cNvSpPr/>
          <p:nvPr/>
        </p:nvSpPr>
        <p:spPr>
          <a:xfrm>
            <a:off x="453748" y="4191000"/>
            <a:ext cx="1116290" cy="17541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58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84330D-3259-814A-9E58-FD1F5A63FC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600" y="838200"/>
            <a:ext cx="7936849" cy="51762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9817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Rapid Growth in Offshore Wind Energy Development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907490" y="2209800"/>
            <a:ext cx="2236510" cy="132343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Mid Atlantic</a:t>
            </a:r>
          </a:p>
          <a:p>
            <a:r>
              <a:rPr lang="en-US" sz="2000" dirty="0" smtClean="0"/>
              <a:t>1) Wind Resource</a:t>
            </a:r>
          </a:p>
          <a:p>
            <a:r>
              <a:rPr lang="en-US" sz="2000" dirty="0" smtClean="0"/>
              <a:t>2) Energy Market</a:t>
            </a:r>
          </a:p>
          <a:p>
            <a:r>
              <a:rPr lang="en-US" sz="2000" dirty="0" smtClean="0"/>
              <a:t>3) Shallow Shelf</a:t>
            </a:r>
            <a:endParaRPr lang="en-US" sz="2000" dirty="0"/>
          </a:p>
        </p:txBody>
      </p:sp>
      <p:sp>
        <p:nvSpPr>
          <p:cNvPr id="7" name="Oval 6"/>
          <p:cNvSpPr/>
          <p:nvPr/>
        </p:nvSpPr>
        <p:spPr>
          <a:xfrm>
            <a:off x="5791200" y="2286000"/>
            <a:ext cx="1116290" cy="1524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177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4038600" cy="2171700"/>
          </a:xfrm>
          <a:prstGeom prst="rect">
            <a:avLst/>
          </a:prstGeom>
          <a:noFill/>
          <a:ln>
            <a:noFill/>
          </a:ln>
          <a:effectLst>
            <a:outerShdw blurRad="127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/>
          <p:cNvPicPr>
            <a:picLocks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990600"/>
            <a:ext cx="4038600" cy="2171700"/>
          </a:xfrm>
          <a:prstGeom prst="rect">
            <a:avLst/>
          </a:prstGeom>
          <a:noFill/>
          <a:ln>
            <a:noFill/>
          </a:ln>
          <a:effectLst>
            <a:outerShdw blurRad="127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l_3385_150e6f59e87c3a99d7d1b94a1fb46e7b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38340"/>
            <a:ext cx="4267200" cy="212906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76400" y="16205200"/>
            <a:ext cx="21894800" cy="292100"/>
          </a:xfrm>
          <a:prstGeom prst="rect">
            <a:avLst/>
          </a:prstGeom>
          <a:noFill/>
          <a:ln>
            <a:noFill/>
          </a:ln>
          <a:effectLst>
            <a:outerShdw blurRad="127000" dist="63499" dir="3060009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world-water-map1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5400" y="3682603"/>
            <a:ext cx="3505200" cy="21031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700" y="0"/>
            <a:ext cx="9131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2800" b="1" dirty="0" smtClean="0">
                <a:solidFill>
                  <a:srgbClr val="000000"/>
                </a:solidFill>
                <a:ea typeface="Geneva" charset="0"/>
                <a:cs typeface="Geneva" charset="0"/>
              </a:rPr>
              <a:t>Our Student’s Grand Challenge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0" y="3124200"/>
            <a:ext cx="24078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2000" dirty="0" smtClean="0">
                <a:solidFill>
                  <a:srgbClr val="000000"/>
                </a:solidFill>
                <a:ea typeface="Geneva" charset="0"/>
                <a:cs typeface="Geneva" charset="0"/>
              </a:rPr>
              <a:t>…Transform This…</a:t>
            </a:r>
            <a:endParaRPr lang="en-US" sz="2000" dirty="0">
              <a:solidFill>
                <a:srgbClr val="000000"/>
              </a:solidFill>
              <a:ea typeface="Geneva" charset="0"/>
              <a:cs typeface="Geneva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76614" y="3124200"/>
            <a:ext cx="16765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2000" dirty="0" smtClean="0">
                <a:solidFill>
                  <a:srgbClr val="000000"/>
                </a:solidFill>
                <a:ea typeface="Geneva" charset="0"/>
                <a:cs typeface="Geneva" charset="0"/>
              </a:rPr>
              <a:t>…Into This…</a:t>
            </a:r>
            <a:endParaRPr lang="en-US" sz="2000" dirty="0">
              <a:solidFill>
                <a:srgbClr val="000000"/>
              </a:solidFill>
              <a:ea typeface="Geneva" charset="0"/>
              <a:cs typeface="Geneva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76200" y="5867400"/>
            <a:ext cx="52309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2000" dirty="0" smtClean="0">
                <a:solidFill>
                  <a:srgbClr val="000000"/>
                </a:solidFill>
                <a:ea typeface="Geneva" charset="0"/>
                <a:cs typeface="Geneva" charset="0"/>
              </a:rPr>
              <a:t>…While the Human Population is Growing…</a:t>
            </a:r>
            <a:endParaRPr lang="en-US" sz="2000" dirty="0">
              <a:solidFill>
                <a:srgbClr val="000000"/>
              </a:solidFill>
              <a:ea typeface="Geneva" charset="0"/>
              <a:cs typeface="Geneva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81600" y="5867400"/>
            <a:ext cx="35778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2000" dirty="0" smtClean="0">
                <a:solidFill>
                  <a:srgbClr val="000000"/>
                </a:solidFill>
                <a:ea typeface="Geneva" charset="0"/>
                <a:cs typeface="Geneva" charset="0"/>
              </a:rPr>
              <a:t> …And the Earth is Changing.</a:t>
            </a:r>
            <a:endParaRPr lang="en-US" sz="2000" dirty="0">
              <a:solidFill>
                <a:srgbClr val="000000"/>
              </a:solidFill>
              <a:ea typeface="Geneva" charset="0"/>
              <a:cs typeface="Geneva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0" y="5490940"/>
            <a:ext cx="3177450" cy="369332"/>
          </a:xfrm>
          <a:prstGeom prst="rect">
            <a:avLst/>
          </a:prstGeom>
          <a:solidFill>
            <a:srgbClr val="72BFC5"/>
          </a:solidFill>
        </p:spPr>
        <p:txBody>
          <a:bodyPr wrap="none" rtlCol="0">
            <a:spAutoFit/>
          </a:bodyPr>
          <a:lstStyle/>
          <a:p>
            <a:pPr eaLnBrk="1" hangingPunct="1"/>
            <a:r>
              <a:rPr lang="en-US" sz="1800" i="1" dirty="0" smtClean="0">
                <a:solidFill>
                  <a:srgbClr val="FFFF00"/>
                </a:solidFill>
                <a:ea typeface="Geneva" charset="0"/>
                <a:cs typeface="Geneva" charset="0"/>
              </a:rPr>
              <a:t>Projected Population Growth</a:t>
            </a:r>
            <a:endParaRPr lang="en-US" sz="1800" i="1" dirty="0">
              <a:solidFill>
                <a:srgbClr val="FFFF00"/>
              </a:solidFill>
              <a:ea typeface="Geneva" charset="0"/>
              <a:cs typeface="Geneva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700" y="533400"/>
            <a:ext cx="9131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2000" dirty="0" smtClean="0">
                <a:solidFill>
                  <a:srgbClr val="000000"/>
                </a:solidFill>
                <a:ea typeface="Geneva" charset="0"/>
                <a:cs typeface="Geneva" charset="0"/>
              </a:rPr>
              <a:t>During the Professional Lifetimes of Today’s Students, …</a:t>
            </a:r>
            <a:endParaRPr lang="en-US" sz="2000" dirty="0">
              <a:solidFill>
                <a:srgbClr val="000000"/>
              </a:solidFill>
              <a:ea typeface="Geneva" charset="0"/>
              <a:cs typeface="Geneva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92954" y="5498068"/>
            <a:ext cx="2774846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eaLnBrk="1" hangingPunct="1"/>
            <a:r>
              <a:rPr lang="en-US" sz="1800" i="1" dirty="0" smtClean="0">
                <a:solidFill>
                  <a:srgbClr val="FFFF00"/>
                </a:solidFill>
                <a:ea typeface="Geneva" charset="0"/>
                <a:cs typeface="Geneva" charset="0"/>
              </a:rPr>
              <a:t>Projected Water Scarcity</a:t>
            </a:r>
            <a:endParaRPr lang="en-US" sz="1800" i="1" dirty="0">
              <a:solidFill>
                <a:srgbClr val="FFFF00"/>
              </a:solidFill>
              <a:ea typeface="Geneva" charset="0"/>
              <a:cs typeface="Geneva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33600" y="2831068"/>
            <a:ext cx="2112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800" i="1" dirty="0" smtClean="0">
                <a:solidFill>
                  <a:srgbClr val="FFFF00"/>
                </a:solidFill>
                <a:ea typeface="Geneva" charset="0"/>
                <a:cs typeface="Geneva" charset="0"/>
              </a:rPr>
              <a:t>The Earth at Night</a:t>
            </a:r>
            <a:endParaRPr lang="en-US" sz="1800" i="1" dirty="0">
              <a:solidFill>
                <a:srgbClr val="FFFF00"/>
              </a:solidFill>
              <a:ea typeface="Geneva" charset="0"/>
              <a:cs typeface="Geneva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77816" y="2831068"/>
            <a:ext cx="2061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800" i="1" dirty="0" smtClean="0">
                <a:solidFill>
                  <a:srgbClr val="FFFF00"/>
                </a:solidFill>
                <a:ea typeface="Geneva" charset="0"/>
                <a:cs typeface="Geneva" charset="0"/>
              </a:rPr>
              <a:t>Global Population</a:t>
            </a:r>
            <a:endParaRPr lang="en-US" sz="1800" i="1" dirty="0">
              <a:solidFill>
                <a:srgbClr val="FFFF00"/>
              </a:solidFill>
              <a:ea typeface="Geneva" charset="0"/>
              <a:cs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29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862" y="4205257"/>
            <a:ext cx="5562600" cy="2600696"/>
          </a:xfrm>
          <a:prstGeom prst="rect">
            <a:avLst/>
          </a:prstGeom>
        </p:spPr>
      </p:pic>
      <p:pic>
        <p:nvPicPr>
          <p:cNvPr id="3" name="Picture 2" descr="fig3_totalavg_meanload.pn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862" y="417442"/>
            <a:ext cx="5297738" cy="3531824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91598" y="4004969"/>
            <a:ext cx="2540696" cy="28009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14="http://schemas.microsoft.com/office/drawing/2010/main" xmlns:lc="http://schemas.openxmlformats.org/drawingml/2006/lockedCanvas"/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8596" y="838200"/>
            <a:ext cx="2806700" cy="1867731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3459805" y="1053549"/>
            <a:ext cx="2629596" cy="5334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18" idx="1"/>
          </p:cNvCxnSpPr>
          <p:nvPr/>
        </p:nvCxnSpPr>
        <p:spPr>
          <a:xfrm flipH="1" flipV="1">
            <a:off x="1676400" y="2971800"/>
            <a:ext cx="353540" cy="103316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9" idx="1"/>
          </p:cNvCxnSpPr>
          <p:nvPr/>
        </p:nvCxnSpPr>
        <p:spPr>
          <a:xfrm flipH="1" flipV="1">
            <a:off x="4419600" y="3342294"/>
            <a:ext cx="1822223" cy="431842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029940" y="3774136"/>
            <a:ext cx="1675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Seabreeze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41823" y="3543303"/>
            <a:ext cx="2653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Coastal Upwelling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16201" y="2664768"/>
            <a:ext cx="1691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Power Use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" y="-3122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Mid-Atlantic Power Use &amp; Wind Resource are Variable</a:t>
            </a:r>
            <a:endParaRPr lang="en-US" b="1" dirty="0"/>
          </a:p>
        </p:txBody>
      </p:sp>
      <p:sp>
        <p:nvSpPr>
          <p:cNvPr id="30" name="Oval 29"/>
          <p:cNvSpPr/>
          <p:nvPr/>
        </p:nvSpPr>
        <p:spPr>
          <a:xfrm>
            <a:off x="291366" y="5222053"/>
            <a:ext cx="5446462" cy="914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87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6_smallervectors_v3.png"/>
          <p:cNvPicPr/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06" t="4393" r="9544" b="43295"/>
          <a:stretch/>
        </p:blipFill>
        <p:spPr bwMode="auto">
          <a:xfrm>
            <a:off x="1311580" y="560607"/>
            <a:ext cx="6918020" cy="35975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lc="http://schemas.openxmlformats.org/drawingml/2006/lockedCanvas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/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0" y="4709772"/>
            <a:ext cx="2961180" cy="21515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925833"/>
            <a:ext cx="2667000" cy="178308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-10620" y="-100965"/>
            <a:ext cx="9144000" cy="76690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 smtClean="0"/>
              <a:t>Application of RU-WRF </a:t>
            </a:r>
            <a:r>
              <a:rPr lang="en-US" sz="3200" b="1" dirty="0" err="1" smtClean="0"/>
              <a:t>Seabreeze</a:t>
            </a:r>
            <a:r>
              <a:rPr lang="en-US" sz="3200" b="1" dirty="0"/>
              <a:t> </a:t>
            </a:r>
            <a:r>
              <a:rPr lang="en-US" sz="3200" b="1" dirty="0" smtClean="0"/>
              <a:t>Frontal Tracking w/LCS</a:t>
            </a:r>
            <a:endParaRPr lang="en-US" sz="3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3090" y="4006039"/>
            <a:ext cx="5715000" cy="342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21771" y="4348939"/>
            <a:ext cx="18245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Onshore Side:</a:t>
            </a:r>
          </a:p>
          <a:p>
            <a:r>
              <a:rPr lang="en-US" sz="2000" dirty="0" smtClean="0"/>
              <a:t>Human Health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4426016" y="4343400"/>
            <a:ext cx="18167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Offshore Side:</a:t>
            </a:r>
          </a:p>
          <a:p>
            <a:r>
              <a:rPr lang="en-US" sz="2000" dirty="0" smtClean="0"/>
              <a:t>Wind Energy</a:t>
            </a:r>
            <a:endParaRPr lang="en-US" sz="2000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432711" y="1128350"/>
            <a:ext cx="0" cy="287830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066800" y="728240"/>
            <a:ext cx="7458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Time</a:t>
            </a:r>
            <a:endParaRPr lang="en-US" sz="2000" dirty="0"/>
          </a:p>
        </p:txBody>
      </p:sp>
      <p:pic>
        <p:nvPicPr>
          <p:cNvPr id="25" name="Picture 24"/>
          <p:cNvPicPr/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78" y="750389"/>
            <a:ext cx="1066800" cy="3446978"/>
          </a:xfrm>
          <a:prstGeom prst="rect">
            <a:avLst/>
          </a:prstGeom>
        </p:spPr>
      </p:pic>
      <p:cxnSp>
        <p:nvCxnSpPr>
          <p:cNvPr id="27" name="Straight Arrow Connector 26"/>
          <p:cNvCxnSpPr/>
          <p:nvPr/>
        </p:nvCxnSpPr>
        <p:spPr>
          <a:xfrm flipH="1" flipV="1">
            <a:off x="4203070" y="4495800"/>
            <a:ext cx="22258" cy="132157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3831630" y="5817373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Coast</a:t>
            </a:r>
            <a:endParaRPr lang="en-US" sz="1800" dirty="0"/>
          </a:p>
        </p:txBody>
      </p:sp>
      <p:sp>
        <p:nvSpPr>
          <p:cNvPr id="33" name="TextBox 32"/>
          <p:cNvSpPr txBox="1"/>
          <p:nvPr/>
        </p:nvSpPr>
        <p:spPr>
          <a:xfrm>
            <a:off x="8185546" y="587801"/>
            <a:ext cx="9108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JGR-</a:t>
            </a:r>
          </a:p>
          <a:p>
            <a:r>
              <a:rPr lang="en-US" sz="2000" dirty="0" err="1" smtClean="0"/>
              <a:t>Atmos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1770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94D47D9-C85E-5440-90E6-60C8CBB26BA6}"/>
              </a:ext>
            </a:extLst>
          </p:cNvPr>
          <p:cNvSpPr txBox="1"/>
          <p:nvPr/>
        </p:nvSpPr>
        <p:spPr>
          <a:xfrm>
            <a:off x="0" y="790363"/>
            <a:ext cx="91440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types of coastal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ocean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response 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Mid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Atlantic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hurricanes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discovered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essential ocean </a:t>
            </a:r>
            <a:r>
              <a:rPr lang="en-US" sz="28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features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are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Seasonally warmed surface water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Persistent Cold Pool bottom water.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essential ocean processes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(a) ahead-of-eye </a:t>
            </a:r>
            <a:r>
              <a:rPr lang="en-US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mixing/cooling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(b)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ahead-of-eye 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advection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essential ocean </a:t>
            </a:r>
            <a:r>
              <a:rPr lang="en-US" sz="28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impacts on the atmosphere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ocean mixing/cooling reduces storm intensity - Irene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(b)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offshore advection acts to increase intensity - Sandy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8E85A2-106D-8648-876D-4E453CD590FF}"/>
              </a:ext>
            </a:extLst>
          </p:cNvPr>
          <p:cNvSpPr txBox="1"/>
          <p:nvPr/>
        </p:nvSpPr>
        <p:spPr>
          <a:xfrm>
            <a:off x="139699" y="144032"/>
            <a:ext cx="5606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New Scientific Understanding: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6105" y="0"/>
            <a:ext cx="3385195" cy="4038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486401" y="4060142"/>
            <a:ext cx="36412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+ Monthly Weather Review (2016)</a:t>
            </a:r>
          </a:p>
          <a:p>
            <a:r>
              <a:rPr lang="en-US" sz="1800" dirty="0" smtClean="0"/>
              <a:t>+ JGR-Oceans (2017) </a:t>
            </a:r>
          </a:p>
          <a:p>
            <a:r>
              <a:rPr lang="en-US" sz="1800" dirty="0" smtClean="0"/>
              <a:t>+ JGR-Oceans (2017)</a:t>
            </a:r>
            <a:endParaRPr lang="en-US" sz="1800" dirty="0"/>
          </a:p>
        </p:txBody>
      </p:sp>
      <p:pic>
        <p:nvPicPr>
          <p:cNvPr id="7" name="Picture 6" descr="Cinar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00" y="4619098"/>
            <a:ext cx="955127" cy="487002"/>
          </a:xfrm>
          <a:prstGeom prst="rect">
            <a:avLst/>
          </a:prstGeom>
        </p:spPr>
      </p:pic>
      <p:pic>
        <p:nvPicPr>
          <p:cNvPr id="8" name="Picture 7" descr="Screen Shot 2016-02-25 at 9.57.48 AM.png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00" y="4419600"/>
            <a:ext cx="954351" cy="185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6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00" y="6350"/>
            <a:ext cx="4127500" cy="6191250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65" t="9597" r="17126" b="50225"/>
          <a:stretch/>
        </p:blipFill>
        <p:spPr bwMode="auto">
          <a:xfrm>
            <a:off x="0" y="2459832"/>
            <a:ext cx="4864100" cy="31956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85110"/>
            <a:ext cx="50800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Hurricane Irene </a:t>
            </a:r>
            <a:r>
              <a:rPr lang="mr-IN" sz="3200" b="1" dirty="0" smtClean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–</a:t>
            </a:r>
            <a:endParaRPr lang="en-US" sz="3200" b="1" dirty="0" smtClean="0">
              <a:solidFill>
                <a:prstClr val="black"/>
              </a:solidFill>
              <a:latin typeface="Calibri" panose="020F0502020204030204"/>
              <a:ea typeface=""/>
              <a:cs typeface="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WRF 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Model Sensitivity </a:t>
            </a:r>
            <a:r>
              <a:rPr lang="en-US" sz="3200" b="1" dirty="0" smtClean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Study</a:t>
            </a:r>
            <a:endParaRPr lang="en-US" sz="3200" b="1" dirty="0">
              <a:solidFill>
                <a:prstClr val="black"/>
              </a:solidFill>
              <a:latin typeface="Calibri" panose="020F0502020204030204"/>
              <a:ea typeface=""/>
              <a:cs typeface="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Over 130 model runs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Paired to compare sensitivities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Central pressure &amp; max wind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000" dirty="0">
                <a:solidFill>
                  <a:srgbClr val="FF0000"/>
                </a:solidFill>
                <a:latin typeface="Calibri" panose="020F0502020204030204"/>
                <a:ea typeface=""/>
                <a:cs typeface=""/>
              </a:rPr>
              <a:t>Sensitivity to SST greatest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endParaRPr lang="en-US" sz="2000" dirty="0">
              <a:solidFill>
                <a:prstClr val="black"/>
              </a:solidFill>
              <a:latin typeface="Calibri" panose="020F0502020204030204"/>
              <a:ea typeface=""/>
              <a:cs typeface="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5655469"/>
            <a:ext cx="3236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solidFill>
                  <a:prstClr val="black"/>
                </a:solidFill>
                <a:latin typeface="Times New Roman" panose="02020603050405020304" pitchFamily="18" charset="0"/>
                <a:ea typeface=""/>
                <a:cs typeface="Times New Roman" panose="02020603050405020304" pitchFamily="18" charset="0"/>
              </a:rPr>
              <a:t>Monthly Weather Review 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ea typeface=""/>
                <a:cs typeface="Times New Roman" panose="02020603050405020304" pitchFamily="18" charset="0"/>
              </a:rPr>
              <a:t>(2016)</a:t>
            </a:r>
          </a:p>
        </p:txBody>
      </p:sp>
      <p:sp>
        <p:nvSpPr>
          <p:cNvPr id="6" name="Oval 5"/>
          <p:cNvSpPr/>
          <p:nvPr/>
        </p:nvSpPr>
        <p:spPr>
          <a:xfrm>
            <a:off x="4445000" y="1892300"/>
            <a:ext cx="4699000" cy="15240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cxnSp>
        <p:nvCxnSpPr>
          <p:cNvPr id="8" name="Straight Arrow Connector 7"/>
          <p:cNvCxnSpPr>
            <a:cxnSpLocks/>
          </p:cNvCxnSpPr>
          <p:nvPr/>
        </p:nvCxnSpPr>
        <p:spPr>
          <a:xfrm flipV="1">
            <a:off x="4445000" y="3263900"/>
            <a:ext cx="571500" cy="1659671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0607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BD738E-B8D5-184D-8D23-89E48DF1705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32" y="830997"/>
            <a:ext cx="7924800" cy="573559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Project Title: </a:t>
            </a:r>
            <a:r>
              <a:rPr lang="en-US" dirty="0" smtClean="0"/>
              <a:t>Sustained ocean observations with underwater gliders in </a:t>
            </a:r>
            <a:r>
              <a:rPr lang="en-US" dirty="0"/>
              <a:t>support of hurricane intensity forecasts (</a:t>
            </a:r>
            <a:r>
              <a:rPr lang="en-US" dirty="0" smtClean="0"/>
              <a:t>2018-2020)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B50FAD-D5E6-FB4C-909B-6116D079F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79" y="5761991"/>
            <a:ext cx="2090644" cy="5157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8EE5F2-8330-C34E-80BE-0868ADF47A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0" y="6273601"/>
            <a:ext cx="2071912" cy="5843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2061" y="5871300"/>
            <a:ext cx="1283936" cy="804601"/>
          </a:xfrm>
          <a:prstGeom prst="rect">
            <a:avLst/>
          </a:prstGeom>
        </p:spPr>
      </p:pic>
      <p:pic>
        <p:nvPicPr>
          <p:cNvPr id="9" name="Picture 9" descr="Screen Shot 2014-08-29 at 5.01.28 AM.png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0688" y="1661994"/>
            <a:ext cx="199137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121785" y="1562964"/>
            <a:ext cx="13038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Storm Glider Picket Lines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24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6900"/>
            <a:ext cx="9144000" cy="56563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325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WMO/IOC JCOMM Global HF Radar Network</a:t>
            </a:r>
            <a:endParaRPr lang="en-US" sz="2800" b="1" dirty="0"/>
          </a:p>
        </p:txBody>
      </p:sp>
      <p:sp>
        <p:nvSpPr>
          <p:cNvPr id="6" name="Oval 5"/>
          <p:cNvSpPr/>
          <p:nvPr/>
        </p:nvSpPr>
        <p:spPr>
          <a:xfrm>
            <a:off x="4267200" y="457200"/>
            <a:ext cx="1981200" cy="1981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 rot="1385545">
            <a:off x="897323" y="2698471"/>
            <a:ext cx="6393850" cy="376726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719323" y="3342760"/>
            <a:ext cx="17395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IOCARIBE </a:t>
            </a:r>
          </a:p>
          <a:p>
            <a:pPr algn="ctr"/>
            <a:r>
              <a:rPr lang="en-US" dirty="0" smtClean="0"/>
              <a:t> &gt; GOOS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324600" y="902306"/>
            <a:ext cx="24881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MARACOOS </a:t>
            </a:r>
          </a:p>
          <a:p>
            <a:pPr algn="ctr"/>
            <a:r>
              <a:rPr lang="en-US" dirty="0" smtClean="0"/>
              <a:t>&gt; IOOS &gt; GOOS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345411"/>
            <a:ext cx="34538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http://global-</a:t>
            </a:r>
            <a:r>
              <a:rPr lang="en-US" dirty="0" err="1"/>
              <a:t>hfradar.org</a:t>
            </a:r>
            <a:r>
              <a:rPr lang="en-US" dirty="0"/>
              <a:t>/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8035" y="5489203"/>
            <a:ext cx="1625600" cy="131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22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84651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53000" y="-29497"/>
            <a:ext cx="3886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NASEM Loop Current Recommendations:</a:t>
            </a:r>
          </a:p>
          <a:p>
            <a:endParaRPr lang="en-US" sz="1200" dirty="0" smtClean="0"/>
          </a:p>
          <a:p>
            <a:r>
              <a:rPr lang="en-US" dirty="0" smtClean="0"/>
              <a:t>#3) Install HFRs on the oil platforms in the northern Gulf of Mexico</a:t>
            </a:r>
          </a:p>
          <a:p>
            <a:endParaRPr lang="en-US" sz="1200" dirty="0" smtClean="0"/>
          </a:p>
          <a:p>
            <a:r>
              <a:rPr lang="en-US" dirty="0" smtClean="0"/>
              <a:t>#10) Install HFRs for the Loop Current Outflow</a:t>
            </a:r>
          </a:p>
          <a:p>
            <a:endParaRPr lang="en-US" sz="1200" dirty="0" smtClean="0"/>
          </a:p>
          <a:p>
            <a:r>
              <a:rPr lang="en-US" dirty="0" smtClean="0"/>
              <a:t>#11) Install HFRs for the Loop Current Inflow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3940821"/>
            <a:ext cx="3200400" cy="27002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67400" y="441960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#3</a:t>
            </a:r>
            <a:endParaRPr lang="en-US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7527746" y="4617518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mtClean="0"/>
              <a:t>#10</a:t>
            </a:r>
            <a:endParaRPr lang="en-US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6278473" y="5574268"/>
            <a:ext cx="549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smtClean="0"/>
              <a:t>#11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07299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00" y="590550"/>
            <a:ext cx="8001000" cy="62674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CODAR </a:t>
            </a:r>
            <a:r>
              <a:rPr lang="en-US" b="1" dirty="0" err="1" smtClean="0"/>
              <a:t>SeaSondes</a:t>
            </a:r>
            <a:r>
              <a:rPr lang="en-US" b="1" dirty="0" smtClean="0"/>
              <a:t> in the Gulf of Mexico: Existing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437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00" y="590550"/>
            <a:ext cx="8001000" cy="62674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CODAR </a:t>
            </a:r>
            <a:r>
              <a:rPr lang="en-US" b="1" dirty="0" err="1" smtClean="0"/>
              <a:t>SeaSondes</a:t>
            </a:r>
            <a:r>
              <a:rPr lang="en-US" b="1" dirty="0" smtClean="0"/>
              <a:t> in the Gulf of Mexico: </a:t>
            </a:r>
            <a:r>
              <a:rPr lang="en-US" b="1" dirty="0" err="1" smtClean="0"/>
              <a:t>Existing+Proposed</a:t>
            </a:r>
            <a:endParaRPr lang="en-US" b="1" dirty="0"/>
          </a:p>
        </p:txBody>
      </p:sp>
      <p:sp>
        <p:nvSpPr>
          <p:cNvPr id="4" name="Pie 3"/>
          <p:cNvSpPr/>
          <p:nvPr/>
        </p:nvSpPr>
        <p:spPr>
          <a:xfrm rot="12096357">
            <a:off x="5483849" y="4099748"/>
            <a:ext cx="1678578" cy="1548084"/>
          </a:xfrm>
          <a:prstGeom prst="pie">
            <a:avLst>
              <a:gd name="adj1" fmla="val 20331616"/>
              <a:gd name="adj2" fmla="val 8201362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Pie 4"/>
          <p:cNvSpPr/>
          <p:nvPr/>
        </p:nvSpPr>
        <p:spPr>
          <a:xfrm rot="6734342">
            <a:off x="4081022" y="4867767"/>
            <a:ext cx="1678578" cy="1548084"/>
          </a:xfrm>
          <a:prstGeom prst="pie">
            <a:avLst>
              <a:gd name="adj1" fmla="val 20331616"/>
              <a:gd name="adj2" fmla="val 8201362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20311" y="5584480"/>
            <a:ext cx="1481737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Cabo San </a:t>
            </a:r>
            <a:r>
              <a:rPr lang="en-US" b="1" dirty="0" smtClean="0">
                <a:solidFill>
                  <a:srgbClr val="FF0000"/>
                </a:solidFill>
              </a:rPr>
              <a:t>Antonio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84540" y="4827540"/>
            <a:ext cx="1725152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La Havana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75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9920" y="3837747"/>
            <a:ext cx="4448680" cy="302025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37940"/>
            <a:ext cx="4448680" cy="302006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9920" y="658805"/>
            <a:ext cx="4448680" cy="304856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1160"/>
            <a:ext cx="4448679" cy="304160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-1270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mtClean="0"/>
              <a:t>Many </a:t>
            </a:r>
            <a:r>
              <a:rPr lang="en-US" b="1" dirty="0" smtClean="0"/>
              <a:t>Ocean Observing </a:t>
            </a:r>
            <a:r>
              <a:rPr lang="en-US" b="1" smtClean="0"/>
              <a:t>Education &amp; Training </a:t>
            </a:r>
            <a:r>
              <a:rPr lang="en-US" b="1" dirty="0" smtClean="0"/>
              <a:t>Opportunities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4466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255068"/>
            <a:ext cx="7010400" cy="46758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966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3200" b="1" dirty="0" smtClean="0"/>
              <a:t>United Nation’s Global Call to Action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6443" y="4900198"/>
            <a:ext cx="8915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dirty="0"/>
              <a:t>UN’s Sustainable Development Goals (SDGs) </a:t>
            </a:r>
            <a:endParaRPr lang="en-US" dirty="0" smtClean="0"/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21</a:t>
            </a:r>
            <a:r>
              <a:rPr lang="en-US" baseline="30000" dirty="0" smtClean="0"/>
              <a:t>st</a:t>
            </a:r>
            <a:r>
              <a:rPr lang="en-US" dirty="0" smtClean="0"/>
              <a:t> </a:t>
            </a:r>
            <a:r>
              <a:rPr lang="en-US" dirty="0"/>
              <a:t>Conference of the Parties (COP21) of the United Nations Framework Convention on Climate Change (</a:t>
            </a:r>
            <a:r>
              <a:rPr lang="en-US" dirty="0" smtClean="0"/>
              <a:t>UNFCCC)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Sendai Framework for Disaster Risk </a:t>
            </a:r>
            <a:r>
              <a:rPr lang="en-US" dirty="0" smtClean="0"/>
              <a:t>Reduction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Samoa </a:t>
            </a:r>
            <a:r>
              <a:rPr lang="en-US" dirty="0" smtClean="0"/>
              <a:t>Pathway </a:t>
            </a:r>
            <a:r>
              <a:rPr lang="en-US" dirty="0"/>
              <a:t>for Small Island Developing States (SIDS</a:t>
            </a:r>
            <a:r>
              <a:rPr lang="en-US" dirty="0" smtClean="0"/>
              <a:t>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64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N0128.JPG"/>
          <p:cNvPicPr>
            <a:picLocks noChangeAspect="1"/>
          </p:cNvPicPr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2483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14800" y="5105400"/>
            <a:ext cx="37456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CODAR 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SeaSonde</a:t>
            </a:r>
            <a:endParaRPr lang="en-US" sz="2000" b="1" dirty="0">
              <a:solidFill>
                <a:schemeClr val="bg1"/>
              </a:solidFill>
            </a:endParaRPr>
          </a:p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Mona Island, Puerto Rico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Rutgers &amp; UPRM Partnership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190" y="19878"/>
            <a:ext cx="912081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Summary</a:t>
            </a:r>
          </a:p>
          <a:p>
            <a:pPr marL="342900" indent="-342900">
              <a:spcBef>
                <a:spcPts val="1200"/>
              </a:spcBef>
              <a:buFont typeface="Arial" charset="0"/>
              <a:buChar char="•"/>
            </a:pPr>
            <a:r>
              <a:rPr lang="en-US" b="1" dirty="0" smtClean="0"/>
              <a:t>Caribbean Corridor is a key component of the global climate system </a:t>
            </a:r>
            <a:r>
              <a:rPr lang="mr-IN" b="1" dirty="0" smtClean="0"/>
              <a:t>–</a:t>
            </a:r>
            <a:r>
              <a:rPr lang="en-US" b="1" dirty="0" smtClean="0"/>
              <a:t> AMOC heat transport, hurricane intensity</a:t>
            </a:r>
          </a:p>
          <a:p>
            <a:pPr marL="342900" indent="-342900">
              <a:spcBef>
                <a:spcPts val="1200"/>
              </a:spcBef>
              <a:buFont typeface="Arial" charset="0"/>
              <a:buChar char="•"/>
            </a:pPr>
            <a:r>
              <a:rPr lang="en-US" b="1" dirty="0" smtClean="0"/>
              <a:t>UN Decade of Ocean Science for Sustainable Development begins in 2021 </a:t>
            </a:r>
            <a:r>
              <a:rPr lang="mr-IN" b="1" dirty="0" smtClean="0"/>
              <a:t>–</a:t>
            </a:r>
            <a:r>
              <a:rPr lang="en-US" b="1" dirty="0" smtClean="0"/>
              <a:t> Provides a framework for partnership</a:t>
            </a:r>
          </a:p>
          <a:p>
            <a:pPr marL="342900" indent="-342900">
              <a:spcBef>
                <a:spcPts val="1200"/>
              </a:spcBef>
              <a:buFont typeface="Arial" charset="0"/>
              <a:buChar char="•"/>
            </a:pPr>
            <a:r>
              <a:rPr lang="en-US" b="1" dirty="0" smtClean="0"/>
              <a:t>We can expand GOOS partnerships now </a:t>
            </a:r>
            <a:r>
              <a:rPr lang="mr-IN" b="1" dirty="0" smtClean="0"/>
              <a:t>–</a:t>
            </a:r>
            <a:r>
              <a:rPr lang="en-US" b="1" dirty="0" smtClean="0"/>
              <a:t> HFR operations &amp; education programs</a:t>
            </a:r>
          </a:p>
          <a:p>
            <a:endParaRPr lang="en-US" b="1" dirty="0" smtClean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8784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78" b="2739"/>
          <a:stretch/>
        </p:blipFill>
        <p:spPr>
          <a:xfrm>
            <a:off x="0" y="-1"/>
            <a:ext cx="5949411" cy="43114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4495800"/>
            <a:ext cx="7321235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The </a:t>
            </a:r>
            <a:r>
              <a:rPr lang="en-US" sz="2000" b="1" u="sng" dirty="0" smtClean="0"/>
              <a:t>Ocean</a:t>
            </a:r>
            <a:r>
              <a:rPr lang="en-US" sz="2000" b="1" dirty="0" smtClean="0"/>
              <a:t> we need for the </a:t>
            </a:r>
            <a:r>
              <a:rPr lang="en-US" sz="2000" b="1" u="sng" dirty="0" smtClean="0"/>
              <a:t>Planet</a:t>
            </a:r>
            <a:r>
              <a:rPr lang="en-US" sz="2000" b="1" dirty="0" smtClean="0"/>
              <a:t> we want: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Enhancing sustainable use of ocean and </a:t>
            </a:r>
            <a:r>
              <a:rPr lang="en-US" sz="2000" dirty="0"/>
              <a:t>m</a:t>
            </a:r>
            <a:r>
              <a:rPr lang="en-US" sz="2000" dirty="0" smtClean="0"/>
              <a:t>arine resources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Expanding use of knowledge about the ocean conditions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Supporting the development of the ocean economy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Sustainable management of coastal ecosystems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Increasing scientific knowledge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Achieving integrated observations and data sharing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5949411" y="1675519"/>
            <a:ext cx="3121367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Intergovernmental</a:t>
            </a:r>
          </a:p>
          <a:p>
            <a:pPr algn="ctr"/>
            <a:r>
              <a:rPr lang="en-US" b="1" dirty="0" smtClean="0"/>
              <a:t>Oceanographic </a:t>
            </a:r>
          </a:p>
          <a:p>
            <a:pPr algn="ctr"/>
            <a:r>
              <a:rPr lang="en-US" b="1" dirty="0" smtClean="0"/>
              <a:t>Commission (IOC):</a:t>
            </a:r>
          </a:p>
          <a:p>
            <a:pPr algn="ctr"/>
            <a:r>
              <a:rPr lang="en-US" b="1" dirty="0" smtClean="0"/>
              <a:t> </a:t>
            </a:r>
          </a:p>
          <a:p>
            <a:pPr algn="ctr"/>
            <a:r>
              <a:rPr lang="en-US" b="1" dirty="0" smtClean="0"/>
              <a:t>“2</a:t>
            </a:r>
            <a:r>
              <a:rPr lang="en-US" b="1" baseline="30000" dirty="0" smtClean="0"/>
              <a:t>nd</a:t>
            </a:r>
            <a:r>
              <a:rPr lang="en-US" b="1" dirty="0" smtClean="0"/>
              <a:t> Ocean Decade”</a:t>
            </a:r>
          </a:p>
          <a:p>
            <a:pPr algn="ctr"/>
            <a:r>
              <a:rPr lang="en-US" b="1" dirty="0" smtClean="0"/>
              <a:t>Planning Phase</a:t>
            </a:r>
          </a:p>
          <a:p>
            <a:pPr algn="ctr"/>
            <a:r>
              <a:rPr lang="en-US" b="1" dirty="0" smtClean="0"/>
              <a:t>2018-2021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6526" y="-1"/>
            <a:ext cx="3287473" cy="1648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088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615" y="685800"/>
            <a:ext cx="4819924" cy="55487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997" y="0"/>
            <a:ext cx="915561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+mn-lt"/>
                <a:ea typeface="Arial" charset="0"/>
                <a:cs typeface="Arial" charset="0"/>
              </a:rPr>
              <a:t>Atlantic Meridional Overturning Circulation (AMOC)</a:t>
            </a:r>
            <a:endParaRPr lang="en-US" sz="3200" b="1" dirty="0">
              <a:latin typeface="+mn-lt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8554" y="1051498"/>
            <a:ext cx="3959236" cy="24941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2967" y="3352800"/>
            <a:ext cx="3695841" cy="283591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208861" y="594095"/>
            <a:ext cx="34856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Published 11 April 2018:</a:t>
            </a:r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-11615" y="4279087"/>
            <a:ext cx="2057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chemeClr val="accent2"/>
                </a:solidFill>
              </a:rPr>
              <a:t>Warm Surface</a:t>
            </a:r>
          </a:p>
          <a:p>
            <a:r>
              <a:rPr lang="en-US" b="1" dirty="0" smtClean="0">
                <a:solidFill>
                  <a:schemeClr val="accent2"/>
                </a:solidFill>
              </a:rPr>
              <a:t>Water Transported North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11615" y="594095"/>
            <a:ext cx="2057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rgbClr val="0070C0"/>
                </a:solidFill>
              </a:rPr>
              <a:t>Cold Deep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Water Transported South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26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615" y="685800"/>
            <a:ext cx="9173612" cy="559829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997" y="0"/>
            <a:ext cx="915561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+mn-lt"/>
                <a:ea typeface="Arial" charset="0"/>
                <a:cs typeface="Arial" charset="0"/>
              </a:rPr>
              <a:t>NOAA Historical Hurricane Tracks:</a:t>
            </a:r>
            <a:r>
              <a:rPr lang="en-US" b="1" dirty="0" smtClean="0">
                <a:latin typeface="+mn-lt"/>
                <a:ea typeface="Arial" charset="0"/>
                <a:cs typeface="Arial" charset="0"/>
              </a:rPr>
              <a:t> </a:t>
            </a:r>
            <a:r>
              <a:rPr lang="en-US" sz="2800" b="1" dirty="0" smtClean="0">
                <a:latin typeface="+mn-lt"/>
                <a:ea typeface="Arial" charset="0"/>
                <a:cs typeface="Arial" charset="0"/>
              </a:rPr>
              <a:t>1851 - previous season</a:t>
            </a:r>
            <a:endParaRPr lang="en-US" sz="2800" b="1" dirty="0">
              <a:latin typeface="+mn-lt"/>
              <a:ea typeface="Arial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6082" y="6320135"/>
            <a:ext cx="8947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Upper Ocean Heat Content modulates Hurricane Intensity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49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75" y="913176"/>
            <a:ext cx="3888465" cy="3213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5298" y="1002215"/>
            <a:ext cx="4718177" cy="24595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4265833"/>
            <a:ext cx="1193604" cy="19362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8068" y="3350161"/>
            <a:ext cx="5035932" cy="255425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623323" y="3484126"/>
            <a:ext cx="15597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The RAPID Array</a:t>
            </a:r>
            <a:endParaRPr lang="en-US" sz="14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9534" y="4278167"/>
            <a:ext cx="1489980" cy="197203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7997" y="0"/>
            <a:ext cx="9155615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+mn-lt"/>
                <a:ea typeface="Arial" charset="0"/>
                <a:cs typeface="Arial" charset="0"/>
              </a:rPr>
              <a:t>Atlantic Meridional Overturning Circulation (AMOC)</a:t>
            </a:r>
          </a:p>
          <a:p>
            <a:pPr algn="ctr"/>
            <a:r>
              <a:rPr lang="en-US" sz="3200" b="1" dirty="0" smtClean="0">
                <a:latin typeface="+mn-lt"/>
                <a:ea typeface="Arial" charset="0"/>
                <a:cs typeface="Arial" charset="0"/>
              </a:rPr>
              <a:t>How do we currently monitor heat transport?</a:t>
            </a:r>
            <a:endParaRPr lang="en-US" sz="3200" b="1" dirty="0">
              <a:latin typeface="+mn-lt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09553" y="5737783"/>
            <a:ext cx="5731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Moorings &amp; Ships </a:t>
            </a:r>
            <a:r>
              <a:rPr lang="mr-IN" dirty="0" smtClean="0"/>
              <a:t>–</a:t>
            </a:r>
            <a:r>
              <a:rPr lang="en-US" dirty="0" smtClean="0"/>
              <a:t> Expensive &amp; 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05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9800" y="3962400"/>
            <a:ext cx="689978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Nature Editorial Observations &amp; Recommendations: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The Oceans are the most under-sampled component of the Earth system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United Nations sustainable development goal promoting ocean health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Long term measurements of circulation strength are needed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Regional &amp; national ocean obser</a:t>
            </a:r>
            <a:r>
              <a:rPr lang="en-US" sz="2000" dirty="0"/>
              <a:t>v</a:t>
            </a:r>
            <a:r>
              <a:rPr lang="en-US" sz="2000" dirty="0" smtClean="0"/>
              <a:t>ing efforts coordinated through the </a:t>
            </a:r>
            <a:r>
              <a:rPr lang="en-US" sz="2000" u="sng" dirty="0" smtClean="0"/>
              <a:t>Global Ocean Observing System (GOOS)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1829"/>
            <a:ext cx="8991600" cy="37781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964858"/>
            <a:ext cx="2209801" cy="25439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33005" y="838200"/>
            <a:ext cx="34856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Published 11 April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76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3400" y="1261311"/>
            <a:ext cx="4800600" cy="7916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U.S. </a:t>
            </a:r>
            <a:r>
              <a:rPr lang="en-US" dirty="0" smtClean="0"/>
              <a:t>Integrated Ocean Observing System (IOOS)</a:t>
            </a:r>
            <a:endParaRPr lang="en-US" dirty="0"/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38929" y="1318390"/>
            <a:ext cx="4657295" cy="5292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1" tIns="45700" rIns="91401" bIns="45700">
            <a:spAutoFit/>
          </a:bodyPr>
          <a:lstStyle>
            <a:lvl1pPr marL="517525" indent="-285750" eaLnBrk="0" hangingPunct="0">
              <a:spcBef>
                <a:spcPct val="20000"/>
              </a:spcBef>
              <a:buChar char="•"/>
              <a:defRPr sz="4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461963" indent="-230188" eaLnBrk="0" hangingPunct="0">
              <a:spcBef>
                <a:spcPct val="20000"/>
              </a:spcBef>
              <a:buChar char="–"/>
              <a:defRPr sz="3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1211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1211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1211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1211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marL="231775" lvl="1">
              <a:lnSpc>
                <a:spcPct val="90000"/>
              </a:lnSpc>
              <a:spcBef>
                <a:spcPct val="40000"/>
              </a:spcBef>
              <a:buFontTx/>
              <a:buNone/>
              <a:defRPr/>
            </a:pPr>
            <a:r>
              <a:rPr lang="en-US" altLang="en-US" sz="2000" b="1" dirty="0">
                <a:solidFill>
                  <a:srgbClr val="053285"/>
                </a:solidFill>
                <a:latin typeface="Century Gothic"/>
                <a:cs typeface="Arial" charset="0"/>
              </a:rPr>
              <a:t>Global Component</a:t>
            </a:r>
          </a:p>
          <a:p>
            <a:pPr marL="347663" lvl="1">
              <a:lnSpc>
                <a:spcPct val="90000"/>
              </a:lnSpc>
              <a:spcBef>
                <a:spcPct val="40000"/>
              </a:spcBef>
              <a:defRPr/>
            </a:pPr>
            <a:r>
              <a:rPr lang="en-US" altLang="en-US" sz="1800" dirty="0">
                <a:solidFill>
                  <a:srgbClr val="053285"/>
                </a:solidFill>
                <a:latin typeface="Century Gothic"/>
                <a:cs typeface="Arial" charset="0"/>
              </a:rPr>
              <a:t>US contribution to Global Ocean Observing System (GOOS)</a:t>
            </a:r>
          </a:p>
          <a:p>
            <a:pPr marL="347663" lvl="1">
              <a:lnSpc>
                <a:spcPct val="90000"/>
              </a:lnSpc>
              <a:spcBef>
                <a:spcPct val="40000"/>
              </a:spcBef>
              <a:defRPr/>
            </a:pPr>
            <a:r>
              <a:rPr lang="en-US" altLang="en-US" sz="1800" dirty="0">
                <a:solidFill>
                  <a:srgbClr val="053285"/>
                </a:solidFill>
                <a:latin typeface="Century Gothic"/>
                <a:cs typeface="Arial" charset="0"/>
              </a:rPr>
              <a:t>1 of 15 Regional Alliances of </a:t>
            </a:r>
            <a:r>
              <a:rPr lang="en-US" altLang="en-US" sz="1800" dirty="0" smtClean="0">
                <a:solidFill>
                  <a:srgbClr val="053285"/>
                </a:solidFill>
                <a:latin typeface="Century Gothic"/>
                <a:cs typeface="Arial" charset="0"/>
              </a:rPr>
              <a:t>GOOS</a:t>
            </a:r>
          </a:p>
          <a:p>
            <a:pPr marL="347663" lvl="1">
              <a:lnSpc>
                <a:spcPct val="90000"/>
              </a:lnSpc>
              <a:spcBef>
                <a:spcPct val="40000"/>
              </a:spcBef>
              <a:defRPr/>
            </a:pPr>
            <a:endParaRPr lang="en-US" altLang="en-US" sz="1800" dirty="0" smtClean="0">
              <a:solidFill>
                <a:srgbClr val="053285"/>
              </a:solidFill>
              <a:latin typeface="Century Gothic"/>
              <a:cs typeface="Arial" charset="0"/>
            </a:endParaRPr>
          </a:p>
          <a:p>
            <a:pPr lvl="1">
              <a:lnSpc>
                <a:spcPct val="90000"/>
              </a:lnSpc>
              <a:spcBef>
                <a:spcPct val="40000"/>
              </a:spcBef>
              <a:defRPr/>
            </a:pPr>
            <a:endParaRPr lang="en-US" altLang="en-US" sz="900" dirty="0">
              <a:solidFill>
                <a:srgbClr val="053285"/>
              </a:solidFill>
              <a:latin typeface="Century Gothic"/>
              <a:cs typeface="Arial" charset="0"/>
            </a:endParaRPr>
          </a:p>
          <a:p>
            <a:pPr marL="231775" lvl="1" indent="-231775">
              <a:lnSpc>
                <a:spcPct val="90000"/>
              </a:lnSpc>
              <a:spcBef>
                <a:spcPct val="40000"/>
              </a:spcBef>
              <a:buFontTx/>
              <a:buNone/>
              <a:defRPr/>
            </a:pPr>
            <a:r>
              <a:rPr lang="en-US" altLang="en-US" sz="2000" b="1" dirty="0" smtClean="0">
                <a:solidFill>
                  <a:srgbClr val="053285"/>
                </a:solidFill>
                <a:latin typeface="Century Gothic"/>
                <a:cs typeface="Arial" charset="0"/>
              </a:rPr>
              <a:t>National </a:t>
            </a:r>
            <a:r>
              <a:rPr lang="en-US" altLang="en-US" sz="2000" b="1" dirty="0">
                <a:solidFill>
                  <a:srgbClr val="053285"/>
                </a:solidFill>
                <a:latin typeface="Century Gothic"/>
                <a:cs typeface="Arial" charset="0"/>
              </a:rPr>
              <a:t>Component</a:t>
            </a:r>
            <a:endParaRPr lang="en-US" altLang="en-US" sz="2000" b="1" baseline="50000" dirty="0">
              <a:solidFill>
                <a:srgbClr val="053285"/>
              </a:solidFill>
              <a:latin typeface="Century Gothic"/>
              <a:cs typeface="Arial" charset="0"/>
            </a:endParaRPr>
          </a:p>
          <a:p>
            <a:pPr marL="347663" lvl="1">
              <a:lnSpc>
                <a:spcPct val="90000"/>
              </a:lnSpc>
              <a:spcBef>
                <a:spcPct val="40000"/>
              </a:spcBef>
              <a:defRPr/>
            </a:pPr>
            <a:r>
              <a:rPr lang="en-US" altLang="en-US" sz="1800" dirty="0">
                <a:solidFill>
                  <a:srgbClr val="053285"/>
                </a:solidFill>
                <a:latin typeface="Century Gothic"/>
                <a:cs typeface="Arial" charset="0"/>
              </a:rPr>
              <a:t>17 Federal </a:t>
            </a:r>
            <a:r>
              <a:rPr lang="en-US" altLang="en-US" sz="1800" dirty="0" smtClean="0">
                <a:solidFill>
                  <a:srgbClr val="053285"/>
                </a:solidFill>
                <a:latin typeface="Century Gothic"/>
                <a:cs typeface="Arial" charset="0"/>
              </a:rPr>
              <a:t>agencies</a:t>
            </a:r>
            <a:br>
              <a:rPr lang="en-US" altLang="en-US" sz="1800" dirty="0" smtClean="0">
                <a:solidFill>
                  <a:srgbClr val="053285"/>
                </a:solidFill>
                <a:latin typeface="Century Gothic"/>
                <a:cs typeface="Arial" charset="0"/>
              </a:rPr>
            </a:br>
            <a:r>
              <a:rPr lang="en-US" altLang="en-US" sz="2000" b="1" dirty="0" smtClean="0">
                <a:solidFill>
                  <a:srgbClr val="053285"/>
                </a:solidFill>
                <a:latin typeface="Century Gothic"/>
                <a:cs typeface="Arial" charset="0"/>
              </a:rPr>
              <a:t/>
            </a:r>
            <a:br>
              <a:rPr lang="en-US" altLang="en-US" sz="2000" b="1" dirty="0" smtClean="0">
                <a:solidFill>
                  <a:srgbClr val="053285"/>
                </a:solidFill>
                <a:latin typeface="Century Gothic"/>
                <a:cs typeface="Arial" charset="0"/>
              </a:rPr>
            </a:br>
            <a:endParaRPr lang="en-US" altLang="en-US" sz="2000" b="1" dirty="0" smtClean="0">
              <a:solidFill>
                <a:srgbClr val="053285"/>
              </a:solidFill>
              <a:latin typeface="Century Gothic"/>
              <a:cs typeface="Arial" charset="0"/>
            </a:endParaRPr>
          </a:p>
          <a:p>
            <a:pPr marL="347663" lvl="1">
              <a:lnSpc>
                <a:spcPct val="90000"/>
              </a:lnSpc>
              <a:spcBef>
                <a:spcPct val="40000"/>
              </a:spcBef>
              <a:defRPr/>
            </a:pPr>
            <a:endParaRPr lang="en-US" altLang="en-US" sz="2000" b="1" dirty="0" smtClean="0">
              <a:solidFill>
                <a:srgbClr val="053285"/>
              </a:solidFill>
              <a:latin typeface="Century Gothic"/>
              <a:cs typeface="Arial" charset="0"/>
            </a:endParaRPr>
          </a:p>
          <a:p>
            <a:pPr marL="463550" indent="-460375" fontAlgn="auto">
              <a:lnSpc>
                <a:spcPct val="80000"/>
              </a:lnSpc>
              <a:spcBef>
                <a:spcPct val="4000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sz="2000" b="1" dirty="0" smtClean="0">
                <a:solidFill>
                  <a:srgbClr val="053285"/>
                </a:solidFill>
                <a:latin typeface="Century Gothic"/>
                <a:cs typeface="Arial" charset="0"/>
              </a:rPr>
              <a:t>Regional Component</a:t>
            </a:r>
            <a:endParaRPr lang="en-US" altLang="en-US" sz="2000" b="1" baseline="50000" dirty="0">
              <a:solidFill>
                <a:srgbClr val="053285"/>
              </a:solidFill>
              <a:latin typeface="Century Gothic"/>
              <a:cs typeface="Arial" charset="0"/>
            </a:endParaRPr>
          </a:p>
          <a:p>
            <a:pPr marL="347663" lvl="1">
              <a:lnSpc>
                <a:spcPct val="90000"/>
              </a:lnSpc>
              <a:spcBef>
                <a:spcPct val="40000"/>
              </a:spcBef>
              <a:defRPr/>
            </a:pPr>
            <a:r>
              <a:rPr lang="en-US" altLang="en-US" sz="1800" dirty="0">
                <a:solidFill>
                  <a:srgbClr val="053285"/>
                </a:solidFill>
                <a:latin typeface="Century Gothic"/>
                <a:cs typeface="Arial" charset="0"/>
              </a:rPr>
              <a:t>11 Regional Associations</a:t>
            </a:r>
          </a:p>
          <a:p>
            <a:pPr marL="682625" lvl="2" indent="-230188">
              <a:lnSpc>
                <a:spcPct val="90000"/>
              </a:lnSpc>
              <a:spcBef>
                <a:spcPct val="40000"/>
              </a:spcBef>
              <a:buFontTx/>
              <a:buChar char="–"/>
              <a:defRPr/>
            </a:pPr>
            <a:r>
              <a:rPr lang="en-US" altLang="en-US" sz="1800" dirty="0" smtClean="0">
                <a:solidFill>
                  <a:srgbClr val="053285"/>
                </a:solidFill>
                <a:latin typeface="Century Gothic"/>
                <a:cs typeface="Arial" charset="0"/>
              </a:rPr>
              <a:t>Stakeholder driven</a:t>
            </a:r>
          </a:p>
          <a:p>
            <a:pPr marL="682625" lvl="2" indent="-230188">
              <a:lnSpc>
                <a:spcPct val="90000"/>
              </a:lnSpc>
              <a:spcBef>
                <a:spcPct val="40000"/>
              </a:spcBef>
              <a:buFontTx/>
              <a:buChar char="–"/>
              <a:defRPr/>
            </a:pPr>
            <a:r>
              <a:rPr lang="en-US" altLang="en-US" sz="1800" dirty="0" smtClean="0">
                <a:solidFill>
                  <a:srgbClr val="053285"/>
                </a:solidFill>
                <a:latin typeface="Century Gothic"/>
                <a:cs typeface="Arial" charset="0"/>
              </a:rPr>
              <a:t>Academia</a:t>
            </a:r>
            <a:r>
              <a:rPr lang="en-US" altLang="en-US" sz="1800" dirty="0">
                <a:solidFill>
                  <a:srgbClr val="053285"/>
                </a:solidFill>
                <a:latin typeface="Century Gothic"/>
                <a:cs typeface="Arial" charset="0"/>
              </a:rPr>
              <a:t>, state/local/tribal government, private </a:t>
            </a:r>
            <a:r>
              <a:rPr lang="en-US" altLang="en-US" sz="1800" dirty="0" smtClean="0">
                <a:solidFill>
                  <a:srgbClr val="053285"/>
                </a:solidFill>
                <a:latin typeface="Century Gothic"/>
                <a:cs typeface="Arial" charset="0"/>
              </a:rPr>
              <a:t>industry</a:t>
            </a:r>
          </a:p>
        </p:txBody>
      </p:sp>
      <p:sp>
        <p:nvSpPr>
          <p:cNvPr id="5" name="Up Arrow 4"/>
          <p:cNvSpPr/>
          <p:nvPr/>
        </p:nvSpPr>
        <p:spPr>
          <a:xfrm>
            <a:off x="1524000" y="4119446"/>
            <a:ext cx="243226" cy="37635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800" dirty="0">
              <a:solidFill>
                <a:srgbClr val="F5F5F5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388" y="643068"/>
            <a:ext cx="899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en-US" sz="1800" i="1" dirty="0">
                <a:solidFill>
                  <a:srgbClr val="053285"/>
                </a:solidFill>
                <a:latin typeface="Century Gothic" panose="020B0502020202020204" pitchFamily="34" charset="0"/>
                <a:ea typeface=""/>
                <a:cs typeface="Arial" panose="020B0604020202020204" pitchFamily="34" charset="0"/>
              </a:rPr>
              <a:t>Partnership effort that leverages dispersed national investments to deliver ocean, coastal and Great Lakes data relevant to </a:t>
            </a:r>
            <a:r>
              <a:rPr lang="en-US" altLang="en-US" sz="1800" i="1" dirty="0" smtClean="0">
                <a:solidFill>
                  <a:srgbClr val="053285"/>
                </a:solidFill>
                <a:latin typeface="Century Gothic" panose="020B0502020202020204" pitchFamily="34" charset="0"/>
                <a:ea typeface=""/>
                <a:cs typeface="Arial" panose="020B0604020202020204" pitchFamily="34" charset="0"/>
              </a:rPr>
              <a:t>decision-makers.         </a:t>
            </a:r>
            <a:endParaRPr lang="en-US" altLang="en-US" sz="1800" i="1" dirty="0">
              <a:solidFill>
                <a:srgbClr val="053285"/>
              </a:solidFill>
              <a:latin typeface="Century Gothic" panose="020B0502020202020204" pitchFamily="34" charset="0"/>
              <a:ea typeface=""/>
              <a:cs typeface="Arial" panose="020B0604020202020204" pitchFamily="34" charset="0"/>
            </a:endParaRPr>
          </a:p>
        </p:txBody>
      </p:sp>
      <p:pic>
        <p:nvPicPr>
          <p:cNvPr id="21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5" r="4286" b="8836"/>
          <a:stretch/>
        </p:blipFill>
        <p:spPr bwMode="auto">
          <a:xfrm>
            <a:off x="4685371" y="4060556"/>
            <a:ext cx="4277216" cy="27278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Up Arrow 28"/>
          <p:cNvSpPr/>
          <p:nvPr/>
        </p:nvSpPr>
        <p:spPr>
          <a:xfrm>
            <a:off x="1524000" y="2753367"/>
            <a:ext cx="243226" cy="37083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800" dirty="0">
              <a:solidFill>
                <a:srgbClr val="F5F5F5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429000" y="2801623"/>
            <a:ext cx="5602510" cy="1107806"/>
            <a:chOff x="3183898" y="2753158"/>
            <a:chExt cx="5847612" cy="1156271"/>
          </a:xfrm>
        </p:grpSpPr>
        <p:pic>
          <p:nvPicPr>
            <p:cNvPr id="9" name="Picture 8" descr="NASA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32544" y="2753158"/>
              <a:ext cx="659241" cy="659241"/>
            </a:xfrm>
            <a:prstGeom prst="rect">
              <a:avLst/>
            </a:prstGeom>
          </p:spPr>
        </p:pic>
        <p:pic>
          <p:nvPicPr>
            <p:cNvPr id="10" name="Picture 9" descr="NOAA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52800" y="2768412"/>
              <a:ext cx="644957" cy="644957"/>
            </a:xfrm>
            <a:prstGeom prst="rect">
              <a:avLst/>
            </a:prstGeom>
          </p:spPr>
        </p:pic>
        <p:pic>
          <p:nvPicPr>
            <p:cNvPr id="11" name="Picture 10" descr="NSF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93374" y="2764039"/>
              <a:ext cx="601952" cy="601952"/>
            </a:xfrm>
            <a:prstGeom prst="rect">
              <a:avLst/>
            </a:prstGeom>
          </p:spPr>
        </p:pic>
        <p:pic>
          <p:nvPicPr>
            <p:cNvPr id="12" name="Picture 11" descr="USACE.gif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96704" y="3358055"/>
              <a:ext cx="525806" cy="525806"/>
            </a:xfrm>
            <a:prstGeom prst="rect">
              <a:avLst/>
            </a:prstGeom>
          </p:spPr>
        </p:pic>
        <p:pic>
          <p:nvPicPr>
            <p:cNvPr id="13" name="Picture 12" descr="USGS.gif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83898" y="3473237"/>
              <a:ext cx="946265" cy="348035"/>
            </a:xfrm>
            <a:prstGeom prst="rect">
              <a:avLst/>
            </a:prstGeom>
          </p:spPr>
        </p:pic>
        <p:pic>
          <p:nvPicPr>
            <p:cNvPr id="14" name="Picture 13" descr="DOE.gif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4040" y="2792894"/>
              <a:ext cx="559256" cy="559256"/>
            </a:xfrm>
            <a:prstGeom prst="rect">
              <a:avLst/>
            </a:prstGeom>
          </p:spPr>
        </p:pic>
        <p:pic>
          <p:nvPicPr>
            <p:cNvPr id="15" name="Picture 14" descr="ONR.gif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56471" y="3393034"/>
              <a:ext cx="1005303" cy="451618"/>
            </a:xfrm>
            <a:prstGeom prst="rect">
              <a:avLst/>
            </a:prstGeom>
          </p:spPr>
        </p:pic>
        <p:pic>
          <p:nvPicPr>
            <p:cNvPr id="16" name="Picture 15" descr="EPA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5071" y="2782663"/>
              <a:ext cx="534477" cy="534475"/>
            </a:xfrm>
            <a:prstGeom prst="rect">
              <a:avLst/>
            </a:prstGeom>
          </p:spPr>
        </p:pic>
        <p:pic>
          <p:nvPicPr>
            <p:cNvPr id="17" name="Picture 16" descr="MMC.gif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71530" y="2792894"/>
              <a:ext cx="534475" cy="534475"/>
            </a:xfrm>
            <a:prstGeom prst="rect">
              <a:avLst/>
            </a:prstGeom>
          </p:spPr>
        </p:pic>
        <p:pic>
          <p:nvPicPr>
            <p:cNvPr id="18" name="Picture 17" descr="USCG.gif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97325" y="2786926"/>
              <a:ext cx="594183" cy="59418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37841" y="3456906"/>
              <a:ext cx="917074" cy="363215"/>
            </a:xfrm>
            <a:prstGeom prst="rect">
              <a:avLst/>
            </a:prstGeom>
          </p:spPr>
        </p:pic>
        <p:pic>
          <p:nvPicPr>
            <p:cNvPr id="22" name="Picture 21" descr="CSREES.gif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1591" y="3431054"/>
              <a:ext cx="404858" cy="404858"/>
            </a:xfrm>
            <a:prstGeom prst="rect">
              <a:avLst/>
            </a:prstGeom>
          </p:spPr>
        </p:pic>
        <p:pic>
          <p:nvPicPr>
            <p:cNvPr id="23" name="Picture 22" descr="DOS.gif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2107" y="3360026"/>
              <a:ext cx="549403" cy="549403"/>
            </a:xfrm>
            <a:prstGeom prst="rect">
              <a:avLst/>
            </a:prstGeom>
          </p:spPr>
        </p:pic>
        <p:pic>
          <p:nvPicPr>
            <p:cNvPr id="24" name="Picture 23" descr="DOT.gif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91666" y="3364240"/>
              <a:ext cx="526191" cy="526191"/>
            </a:xfrm>
            <a:prstGeom prst="rect">
              <a:avLst/>
            </a:prstGeom>
          </p:spPr>
        </p:pic>
        <p:pic>
          <p:nvPicPr>
            <p:cNvPr id="25" name="Picture 24" descr="FDA.gif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46266" y="3488814"/>
              <a:ext cx="716628" cy="289339"/>
            </a:xfrm>
            <a:prstGeom prst="rect">
              <a:avLst/>
            </a:prstGeom>
          </p:spPr>
        </p:pic>
        <p:pic>
          <p:nvPicPr>
            <p:cNvPr id="26" name="Picture 25" descr="JCS.gif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69143" y="2786006"/>
              <a:ext cx="589119" cy="589119"/>
            </a:xfrm>
            <a:prstGeom prst="rect">
              <a:avLst/>
            </a:prstGeom>
          </p:spPr>
        </p:pic>
        <p:pic>
          <p:nvPicPr>
            <p:cNvPr id="28" name="Picture 27" descr="USARC.gif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70520" y="2809853"/>
              <a:ext cx="537468" cy="537468"/>
            </a:xfrm>
            <a:prstGeom prst="rect">
              <a:avLst/>
            </a:prstGeom>
          </p:spPr>
        </p:pic>
      </p:grpSp>
      <p:sp>
        <p:nvSpPr>
          <p:cNvPr id="30" name="Oval 29"/>
          <p:cNvSpPr/>
          <p:nvPr/>
        </p:nvSpPr>
        <p:spPr>
          <a:xfrm>
            <a:off x="7650660" y="5638800"/>
            <a:ext cx="1417140" cy="97176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25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OOS PowerPoint Masters_2016_01_27">
  <a:themeElements>
    <a:clrScheme name="IOOS Custom">
      <a:dk1>
        <a:sysClr val="windowText" lastClr="000000"/>
      </a:dk1>
      <a:lt1>
        <a:srgbClr val="F5F5F5"/>
      </a:lt1>
      <a:dk2>
        <a:srgbClr val="053285"/>
      </a:dk2>
      <a:lt2>
        <a:srgbClr val="EEECE1"/>
      </a:lt2>
      <a:accent1>
        <a:srgbClr val="1692B1"/>
      </a:accent1>
      <a:accent2>
        <a:srgbClr val="C0504D"/>
      </a:accent2>
      <a:accent3>
        <a:srgbClr val="9BBB59"/>
      </a:accent3>
      <a:accent4>
        <a:srgbClr val="8064A2"/>
      </a:accent4>
      <a:accent5>
        <a:srgbClr val="5CD6F6"/>
      </a:accent5>
      <a:accent6>
        <a:srgbClr val="F3A536"/>
      </a:accent6>
      <a:hlink>
        <a:srgbClr val="0000FF"/>
      </a:hlink>
      <a:folHlink>
        <a:srgbClr val="800080"/>
      </a:folHlink>
    </a:clrScheme>
    <a:fontScheme name="IOOS Powerpoint">
      <a:majorFont>
        <a:latin typeface="Rockwell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32339</TotalTime>
  <Words>1459</Words>
  <Application>Microsoft Office PowerPoint</Application>
  <PresentationFormat>On-screen Show (4:3)</PresentationFormat>
  <Paragraphs>309</Paragraphs>
  <Slides>30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30</vt:i4>
      </vt:variant>
    </vt:vector>
  </HeadingPairs>
  <TitlesOfParts>
    <vt:vector size="47" baseType="lpstr">
      <vt:lpstr>MS PGothic</vt:lpstr>
      <vt:lpstr>MS PGothic</vt:lpstr>
      <vt:lpstr>American Typewriter</vt:lpstr>
      <vt:lpstr>Arial</vt:lpstr>
      <vt:lpstr>Bangla MN</vt:lpstr>
      <vt:lpstr>Calibri</vt:lpstr>
      <vt:lpstr>Calibri Light</vt:lpstr>
      <vt:lpstr>Century Gothic</vt:lpstr>
      <vt:lpstr>Courier New</vt:lpstr>
      <vt:lpstr>Geneva</vt:lpstr>
      <vt:lpstr>Rockwell</vt:lpstr>
      <vt:lpstr>Symbol</vt:lpstr>
      <vt:lpstr>Times New Roman</vt:lpstr>
      <vt:lpstr>8_Office Theme</vt:lpstr>
      <vt:lpstr>IOOS PowerPoint Masters_2016_01_27</vt:lpstr>
      <vt:lpstr>2_Office Theme</vt:lpstr>
      <vt:lpstr>15_Office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U.S. Integrated Ocean Observing System (IOOS)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Application of RU-WRF Seabreeze Frontal Tracking w/LCS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NOS NOAA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NOS NOAA</dc:creator>
  <cp:keywords/>
  <dc:description/>
  <cp:lastModifiedBy>Michael Crowley</cp:lastModifiedBy>
  <cp:revision>787</cp:revision>
  <dcterms:created xsi:type="dcterms:W3CDTF">2010-02-22T17:26:58Z</dcterms:created>
  <dcterms:modified xsi:type="dcterms:W3CDTF">2018-11-26T22:01:57Z</dcterms:modified>
  <cp:category/>
</cp:coreProperties>
</file>