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414" r:id="rId2"/>
    <p:sldId id="418" r:id="rId3"/>
    <p:sldId id="422" r:id="rId4"/>
    <p:sldId id="421" r:id="rId5"/>
    <p:sldId id="316" r:id="rId6"/>
    <p:sldId id="374" r:id="rId7"/>
    <p:sldId id="380" r:id="rId8"/>
    <p:sldId id="381" r:id="rId9"/>
    <p:sldId id="383" r:id="rId10"/>
    <p:sldId id="324" r:id="rId11"/>
    <p:sldId id="371" r:id="rId12"/>
    <p:sldId id="437" r:id="rId13"/>
    <p:sldId id="267" r:id="rId14"/>
    <p:sldId id="439" r:id="rId15"/>
    <p:sldId id="438" r:id="rId16"/>
    <p:sldId id="284" r:id="rId17"/>
    <p:sldId id="372" r:id="rId18"/>
    <p:sldId id="434" r:id="rId19"/>
    <p:sldId id="428" r:id="rId20"/>
    <p:sldId id="423" r:id="rId21"/>
    <p:sldId id="429" r:id="rId22"/>
    <p:sldId id="436" r:id="rId23"/>
    <p:sldId id="433" r:id="rId24"/>
    <p:sldId id="432" r:id="rId25"/>
    <p:sldId id="419" r:id="rId26"/>
    <p:sldId id="309" r:id="rId27"/>
    <p:sldId id="369" r:id="rId28"/>
    <p:sldId id="32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Glenn" initials="SG" lastIdx="1" clrIdx="0">
    <p:extLst/>
  </p:cmAuthor>
  <p:cmAuthor id="2" name="Michael Crowley" initials="MC" lastIdx="2" clrIdx="1">
    <p:extLst>
      <p:ext uri="{19B8F6BF-5375-455C-9EA6-DF929625EA0E}">
        <p15:presenceInfo xmlns:p15="http://schemas.microsoft.com/office/powerpoint/2012/main" userId="Michael Crowl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CC"/>
    <a:srgbClr val="15015F"/>
    <a:srgbClr val="0432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8" autoAdjust="0"/>
    <p:restoredTop sz="88736" autoAdjust="0"/>
  </p:normalViewPr>
  <p:slideViewPr>
    <p:cSldViewPr snapToGrid="0" snapToObjects="1">
      <p:cViewPr varScale="1">
        <p:scale>
          <a:sx n="66" d="100"/>
          <a:sy n="66" d="100"/>
        </p:scale>
        <p:origin x="79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1-13T11:30:15.63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1-13T11:30:15.63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1-13T11:30:15.63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1-13T11:30:15.63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C619-945D-E949-A14F-A9891E1EA3BE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E2E6-5893-CD49-A33E-3E3AADD3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2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1B57-BA31-7241-8C6B-E589FB7211A7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6124-AC86-1F42-B6BA-5DFE4E94E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25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External is GTS</a:t>
            </a:r>
            <a:r>
              <a:rPr lang="en-US" baseline="0" dirty="0" smtClean="0"/>
              <a:t> and NDBC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, satellite is comprehensive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24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Funding for the glider DAC work comes through MARACOOS</a:t>
            </a:r>
            <a:r>
              <a:rPr lang="en-US" baseline="0" dirty="0" smtClean="0"/>
              <a:t> (RPS and Rutgers leads). </a:t>
            </a:r>
          </a:p>
          <a:p>
            <a:r>
              <a:rPr lang="en-US" baseline="0" dirty="0" smtClean="0"/>
              <a:t>Much more than just IOOS gliders.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4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 history on</a:t>
            </a:r>
            <a:r>
              <a:rPr lang="en-US" baseline="0" dirty="0" smtClean="0"/>
              <a:t> going from 3 to 1 model, Full region, high resolution, shrunk as focus on data acquisition.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0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Assimilation</a:t>
            </a:r>
            <a:r>
              <a:rPr lang="en-US" baseline="0" dirty="0" smtClean="0"/>
              <a:t> into the model is key. Our data is key. Both for improving predictions and for validating the model post forecast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4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Shifted from 15% funded to 50% funded October</a:t>
            </a:r>
            <a:r>
              <a:rPr lang="en-US" baseline="0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85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Additions</a:t>
            </a:r>
            <a:r>
              <a:rPr lang="en-US" baseline="0" dirty="0" smtClean="0"/>
              <a:t> of directed funding over the years, and a change in the way reporting must be done as of December 17, have significantly </a:t>
            </a:r>
            <a:r>
              <a:rPr lang="en-US" baseline="0" smtClean="0"/>
              <a:t>increased demand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75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54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there</a:t>
            </a:r>
            <a:r>
              <a:rPr lang="en-US" baseline="0" dirty="0" smtClean="0"/>
              <a:t> is a community of scientists and technicians being funded directly.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34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central</a:t>
            </a:r>
            <a:r>
              <a:rPr lang="en-US" baseline="0" dirty="0" smtClean="0"/>
              <a:t> to development and growth of MARACOOS. </a:t>
            </a:r>
            <a:r>
              <a:rPr lang="en-US" dirty="0" smtClean="0"/>
              <a:t>Contribute to science planning, technical oversight,</a:t>
            </a:r>
            <a:r>
              <a:rPr lang="en-US" baseline="0" dirty="0" smtClean="0"/>
              <a:t> engagement, additional funding, expansion, bi-weekly calls,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Patty, Steve and Mike receive state support for MARACOOS. </a:t>
            </a:r>
          </a:p>
          <a:p>
            <a:r>
              <a:rPr lang="en-US" baseline="0" dirty="0" smtClean="0"/>
              <a:t>Waived fees</a:t>
            </a:r>
          </a:p>
          <a:p>
            <a:r>
              <a:rPr lang="en-US" baseline="0" dirty="0" smtClean="0"/>
              <a:t>Grants and contracts (Melissa,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9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193D-2E4A-094D-8EF7-681BBC8F6DCF}" type="slidenum">
              <a:rPr lang="en-US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20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Multitasking for many people</a:t>
            </a:r>
          </a:p>
          <a:p>
            <a:r>
              <a:rPr lang="en-US" dirty="0" smtClean="0"/>
              <a:t>I also assist</a:t>
            </a:r>
            <a:r>
              <a:rPr lang="en-US" baseline="0" dirty="0" smtClean="0"/>
              <a:t> with satellite work (Laura too)</a:t>
            </a:r>
          </a:p>
          <a:p>
            <a:r>
              <a:rPr lang="en-US" dirty="0" smtClean="0"/>
              <a:t>About 7.5 FTEs in operations. In kind Just at R 500-700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16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success</a:t>
            </a:r>
            <a:r>
              <a:rPr lang="en-US" baseline="0" dirty="0" smtClean="0"/>
              <a:t> is due to the team. And I mean the specific experts.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4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on the previous slide reports</a:t>
            </a:r>
            <a:r>
              <a:rPr lang="en-US" baseline="0" dirty="0" smtClean="0"/>
              <a:t> up to metrics defined in proposal. Each of the 33 are reported to every 6 months. Delayed are: 1.2 bi static </a:t>
            </a:r>
            <a:r>
              <a:rPr lang="en-US" baseline="0" dirty="0" err="1" smtClean="0"/>
              <a:t>codar</a:t>
            </a:r>
            <a:r>
              <a:rPr lang="en-US" baseline="0" dirty="0" smtClean="0"/>
              <a:t> data integration (6 month delay, expect completion this winter), 2.6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Quantify forecast uncertainty using intra-model ensembles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(delayed to leverage OTT funds, still expect to complete in 2021), </a:t>
            </a:r>
            <a:r>
              <a:rPr lang="en-US" baseline="0" dirty="0" smtClean="0"/>
              <a:t>3.1 convene water quality workshops (change of engagement personnel)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53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overview of data flow, </a:t>
            </a:r>
            <a:r>
              <a:rPr lang="en-US" dirty="0" err="1" smtClean="0"/>
              <a:t>dmac</a:t>
            </a:r>
            <a:r>
              <a:rPr lang="en-US" dirty="0" smtClean="0"/>
              <a:t>, and availability. External is GTS</a:t>
            </a:r>
            <a:r>
              <a:rPr lang="en-US" baseline="0" dirty="0" smtClean="0"/>
              <a:t> and NDBC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, satellite is comprehensive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0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types of networks with 3 resolutions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mid range also measure wave height just offshore. </a:t>
            </a:r>
          </a:p>
          <a:p>
            <a:r>
              <a:rPr lang="en-US" baseline="0" dirty="0" smtClean="0"/>
              <a:t>The network has aging infrastructure that needs to be upgraded. Several sites are &gt; 10 years 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8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</a:t>
            </a:r>
            <a:r>
              <a:rPr lang="en-US" baseline="0" dirty="0" smtClean="0"/>
              <a:t> large fleet, but much if it needs significant upgrades due to age, and newer sensors (pH, ZPLSC) can only be used on G2 gliders.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need to make sure that anything served through OceansMap</a:t>
            </a:r>
            <a:r>
              <a:rPr lang="en-US" baseline="0" dirty="0" smtClean="0"/>
              <a:t> has QC applied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5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External is GTS</a:t>
            </a:r>
            <a:r>
              <a:rPr lang="en-US" baseline="0" dirty="0" smtClean="0"/>
              <a:t> and NDBC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, satellite is comprehensive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7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External is GTS</a:t>
            </a:r>
            <a:r>
              <a:rPr lang="en-US" baseline="0" dirty="0" smtClean="0"/>
              <a:t> and NDBC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, satellite is comprehensive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2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Ocean Sciences 2018</a:t>
            </a:r>
          </a:p>
          <a:p>
            <a:r>
              <a:rPr lang="en-US" sz="800" dirty="0"/>
              <a:t>crowley@Rutgers.edu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3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5B144-F66F-6447-B0C6-8953961C2AA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22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50741"/>
            <a:ext cx="9144000" cy="607260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4349750" y="6414813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AF4556-5352-4241-B221-856EDA9E7D6E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67E69B-D0A8-B14A-95B6-8584A854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0" y="6250741"/>
            <a:ext cx="2468788" cy="607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9D3FC-E73B-3B4B-86E2-57ABA4E22D6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52" y="6268670"/>
            <a:ext cx="1303320" cy="5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rucool.marine.rutgers.edu/COOL-Data/ruwrf-model-outpu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5085F5B-934B-5141-83C9-B17AE9408ECF}"/>
              </a:ext>
            </a:extLst>
          </p:cNvPr>
          <p:cNvSpPr/>
          <p:nvPr/>
        </p:nvSpPr>
        <p:spPr>
          <a:xfrm>
            <a:off x="0" y="0"/>
            <a:ext cx="9144000" cy="6711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9361"/>
            <a:ext cx="9144000" cy="6148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400" y="142425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Myriad Pro Semibold" panose="020B06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MARACOOS Operations Overview</a:t>
            </a:r>
          </a:p>
          <a:p>
            <a:pPr algn="ctr"/>
            <a:r>
              <a:rPr lang="en-US" sz="3600" b="1" dirty="0" smtClean="0">
                <a:latin typeface="Myriad Pro Semibold" panose="020B06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 2018</a:t>
            </a:r>
            <a:endParaRPr lang="en-US" sz="3600" b="1" dirty="0">
              <a:latin typeface="Myriad Pro Semibold" panose="020B06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C58B40-6A77-C041-A574-67AA23FA6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977"/>
          <a:stretch/>
        </p:blipFill>
        <p:spPr>
          <a:xfrm>
            <a:off x="25400" y="0"/>
            <a:ext cx="2630896" cy="647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B7336-FA81-5241-B312-93312F40A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10" y="38205"/>
            <a:ext cx="1303320" cy="570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7290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Myriad Pro Semibold" panose="020B06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Michael Crowley</a:t>
            </a:r>
          </a:p>
          <a:p>
            <a:pPr algn="ctr"/>
            <a:r>
              <a:rPr lang="en-US" sz="2800" dirty="0" smtClean="0">
                <a:latin typeface="Myriad Pro Semibold" panose="020B06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MARACOOS Technical Director</a:t>
            </a:r>
          </a:p>
        </p:txBody>
      </p:sp>
    </p:spTree>
    <p:extLst>
      <p:ext uri="{BB962C8B-B14F-4D97-AF65-F5344CB8AC3E}">
        <p14:creationId xmlns:p14="http://schemas.microsoft.com/office/powerpoint/2010/main" val="8605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887" y="1512343"/>
            <a:ext cx="1394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QARTOD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for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 Radar</a:t>
            </a:r>
          </a:p>
        </p:txBody>
      </p:sp>
      <p:pic>
        <p:nvPicPr>
          <p:cNvPr id="4" name="Picture 3" descr="Screen Shot 2017-05-08 at 9.35.0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80" y="3181350"/>
            <a:ext cx="3411555" cy="2882176"/>
          </a:xfrm>
          <a:prstGeom prst="rect">
            <a:avLst/>
          </a:prstGeom>
          <a:effectLst>
            <a:outerShdw blurRad="114300" dist="1143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54" y="0"/>
            <a:ext cx="9139646" cy="5921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Rockwell" panose="02060603020205020403" pitchFamily="18" charset="0"/>
              </a:rPr>
              <a:t>QARTOD </a:t>
            </a:r>
            <a:r>
              <a:rPr lang="en-US" sz="2800" dirty="0">
                <a:latin typeface="Rockwell" panose="02060603020205020403" pitchFamily="18" charset="0"/>
              </a:rPr>
              <a:t>QC Tests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2480" y="813881"/>
            <a:ext cx="2363814" cy="2240548"/>
          </a:xfrm>
          <a:prstGeom prst="rect">
            <a:avLst/>
          </a:prstGeom>
          <a:effectLst>
            <a:outerShdw blurRad="76200" dist="1143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787" y="3196895"/>
            <a:ext cx="2241666" cy="28666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4300" dist="114300" dir="30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419882" y="742901"/>
            <a:ext cx="39218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QARTOD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Quality Assurance Project Plan:</a:t>
            </a:r>
          </a:p>
          <a:p>
            <a:endParaRPr lang="en-US" sz="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279400">
              <a:buFont typeface="Arial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Glider Mission Planning</a:t>
            </a:r>
          </a:p>
          <a:p>
            <a:pPr marL="800100" indent="-279400">
              <a:buFont typeface="Arial"/>
              <a:buChar char="•"/>
            </a:pPr>
            <a:endParaRPr lang="en-US" sz="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279400">
              <a:buFont typeface="Arial"/>
              <a:buChar char="•"/>
            </a:pP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SeaBird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CTD </a:t>
            </a:r>
          </a:p>
          <a:p>
            <a:pPr marL="800100" indent="-279400">
              <a:buFont typeface="Arial"/>
              <a:buChar char="•"/>
            </a:pPr>
            <a:endParaRPr lang="en-US" sz="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279400">
              <a:buFont typeface="Arial"/>
              <a:buChar char="•"/>
            </a:pP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Aanderra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Optode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3835</a:t>
            </a:r>
          </a:p>
          <a:p>
            <a:pPr marL="800100" indent="-279400">
              <a:buFont typeface="Arial"/>
              <a:buChar char="•"/>
            </a:pPr>
            <a:endParaRPr lang="en-US" sz="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indent="-279400">
              <a:buFont typeface="Arial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for  pre- &amp;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 glider, CTD &amp; </a:t>
            </a:r>
            <a:r>
              <a:rPr lang="en-US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2" y="921613"/>
            <a:ext cx="2191604" cy="2825090"/>
          </a:xfrm>
          <a:prstGeom prst="rect">
            <a:avLst/>
          </a:prstGeom>
          <a:effectLst>
            <a:outerShdw blurRad="114300" dist="1143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3" y="4076132"/>
            <a:ext cx="2405528" cy="1919833"/>
          </a:xfrm>
          <a:prstGeom prst="rect">
            <a:avLst/>
          </a:prstGeom>
          <a:effectLst>
            <a:outerShdw blurRad="114300" dist="1143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1709" y="2401194"/>
            <a:ext cx="1019292" cy="10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" name="Picture 2" descr="Screen Shot 2018-04-13 at 12.4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1" y="457126"/>
            <a:ext cx="3949609" cy="568428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9425" y="1668139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9425" y="4214786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4" y="5511515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334" y="1391158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0</a:t>
            </a:r>
          </a:p>
        </p:txBody>
      </p:sp>
      <p:sp>
        <p:nvSpPr>
          <p:cNvPr id="8" name="Title 14"/>
          <p:cNvSpPr txBox="1">
            <a:spLocks/>
          </p:cNvSpPr>
          <p:nvPr/>
        </p:nvSpPr>
        <p:spPr>
          <a:xfrm>
            <a:off x="66334" y="55881"/>
            <a:ext cx="8946633" cy="3750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0"/>
                <a:cs typeface="Charter Roman"/>
              </a:rPr>
              <a:t>HF Radar Data 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anose="02060603020205020403" pitchFamily="18" charset="0"/>
                <a:cs typeface="Charter Roman"/>
              </a:rPr>
              <a:t>Real Time </a:t>
            </a:r>
            <a:r>
              <a:rPr lang="en-US" sz="2400" b="1" dirty="0">
                <a:solidFill>
                  <a:schemeClr val="bg1"/>
                </a:solidFill>
                <a:latin typeface="Rockwell" panose="02060603020205020403" pitchFamily="18" charset="0"/>
                <a:cs typeface="Charter Roman"/>
              </a:rPr>
              <a:t>&amp; </a:t>
            </a:r>
            <a:r>
              <a:rPr lang="en-US" sz="2400" b="1" dirty="0">
                <a:solidFill>
                  <a:srgbClr val="FF0080"/>
                </a:solidFill>
                <a:latin typeface="Rockwell" panose="02060603020205020403" pitchFamily="18" charset="0"/>
                <a:cs typeface="Charter Roman"/>
              </a:rPr>
              <a:t>Delayed Mode </a:t>
            </a:r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0"/>
                <a:cs typeface="Charter Roman"/>
              </a:rPr>
              <a:t>Flow Chart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425" y="2826100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80048" y="6010310"/>
            <a:ext cx="3253533" cy="200045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700" dirty="0"/>
              <a:t>Data levels defined by NASA Earth Science Reference Handbook ( 2006, p.31)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3550" y="2830311"/>
            <a:ext cx="3538817" cy="2616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endParaRPr lang="en-US" sz="11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4" y="2531268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34" y="3953536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34" y="5136166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34" y="5933329"/>
            <a:ext cx="697607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17461" y="606338"/>
            <a:ext cx="4360407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>
                <a:cs typeface="Calibri"/>
              </a:rPr>
              <a:t>Quality Assurance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sz="900" dirty="0">
                <a:solidFill>
                  <a:srgbClr val="008000"/>
                </a:solidFill>
              </a:rPr>
              <a:t>Manufacturer recommended Antenna Patterns not older than 1 year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>
                <a:solidFill>
                  <a:srgbClr val="008000"/>
                </a:solidFill>
              </a:rPr>
              <a:t>Weekly 11-point remote site inspections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>
                <a:solidFill>
                  <a:srgbClr val="008000"/>
                </a:solidFill>
              </a:rPr>
              <a:t>Physical site inspection every 6 months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0348" y="1676293"/>
            <a:ext cx="2306255" cy="5078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/>
              <a:t>Automated QARTOD</a:t>
            </a:r>
            <a:endParaRPr lang="en-US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Test 1: SNR Ratio, Filter &lt; 7dB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0348" y="2898111"/>
            <a:ext cx="2103120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Test 6: Syntax, Filter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Test 7: Max Threshold, Filter &gt;  150 cm/s  (13/25 MHz)   300 cm/s (5 MHz)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Test 8: Radial Valid Location, Filter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0348" y="4238003"/>
            <a:ext cx="2103120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Test 14: Data Density Threshold, Filter, At least 3 vectors from 2 separate stations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Test 15: GDOP, OI Uncertainty, Flag &gt; 0.6 in U or V Velocity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Test 16: Max. Speed Threshold , Filter &gt;  150 cm/s  (13/25 MHz)   300 cm/s (5 MHz)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72867" y="1600403"/>
            <a:ext cx="2060717" cy="123109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/>
              <a:t>Human In The Loop</a:t>
            </a:r>
            <a:endParaRPr lang="en-US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Visual  inspection of first order line settings performance on capturing Bragg scatter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FF0080"/>
                </a:solidFill>
              </a:rPr>
              <a:t>Analyze antenna amplitude and phase along with spectra SNR and noise floor to identify reprocessing intervals </a:t>
            </a:r>
            <a:r>
              <a:rPr lang="en-US" sz="800">
                <a:solidFill>
                  <a:srgbClr val="FF0080"/>
                </a:solidFill>
              </a:rPr>
              <a:t>and reprocess</a:t>
            </a:r>
            <a:endParaRPr lang="en-US" sz="800" dirty="0">
              <a:solidFill>
                <a:srgbClr val="FF008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72867" y="2930753"/>
            <a:ext cx="2060717" cy="107720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Visual  inspection of hourly radial files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FF0080"/>
                </a:solidFill>
              </a:rPr>
              <a:t>Identify radial gaps due to communication latency and fill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FF0080"/>
                </a:solidFill>
              </a:rPr>
              <a:t>Analyze radial diagnostic plots (average radial bearing, radial coverage) to identify errors for reprocessing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FF0080"/>
                </a:solidFill>
              </a:rPr>
              <a:t>Check to see that gaps are not introduced into the reprocessed data set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2867" y="4214786"/>
            <a:ext cx="2060717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Visual  inspection of hourly total files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FF0080"/>
                </a:solidFill>
              </a:rPr>
              <a:t>Visual inspection of the reprocessed hourly total files</a:t>
            </a:r>
          </a:p>
        </p:txBody>
      </p:sp>
      <p:sp>
        <p:nvSpPr>
          <p:cNvPr id="25" name="Freeform 24"/>
          <p:cNvSpPr/>
          <p:nvPr/>
        </p:nvSpPr>
        <p:spPr>
          <a:xfrm>
            <a:off x="1380068" y="1651000"/>
            <a:ext cx="1557867" cy="4504267"/>
          </a:xfrm>
          <a:custGeom>
            <a:avLst/>
            <a:gdLst>
              <a:gd name="connsiteX0" fmla="*/ 736600 w 1557867"/>
              <a:gd name="connsiteY0" fmla="*/ 16933 h 4504267"/>
              <a:gd name="connsiteX1" fmla="*/ 745067 w 1557867"/>
              <a:gd name="connsiteY1" fmla="*/ 1168400 h 4504267"/>
              <a:gd name="connsiteX2" fmla="*/ 0 w 1557867"/>
              <a:gd name="connsiteY2" fmla="*/ 1176867 h 4504267"/>
              <a:gd name="connsiteX3" fmla="*/ 0 w 1557867"/>
              <a:gd name="connsiteY3" fmla="*/ 2556933 h 4504267"/>
              <a:gd name="connsiteX4" fmla="*/ 753533 w 1557867"/>
              <a:gd name="connsiteY4" fmla="*/ 2556933 h 4504267"/>
              <a:gd name="connsiteX5" fmla="*/ 762000 w 1557867"/>
              <a:gd name="connsiteY5" fmla="*/ 4504267 h 4504267"/>
              <a:gd name="connsiteX6" fmla="*/ 1557867 w 1557867"/>
              <a:gd name="connsiteY6" fmla="*/ 4504267 h 4504267"/>
              <a:gd name="connsiteX7" fmla="*/ 1524000 w 1557867"/>
              <a:gd name="connsiteY7" fmla="*/ 0 h 4504267"/>
              <a:gd name="connsiteX8" fmla="*/ 736600 w 1557867"/>
              <a:gd name="connsiteY8" fmla="*/ 16933 h 45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7867" h="4504267">
                <a:moveTo>
                  <a:pt x="736600" y="16933"/>
                </a:moveTo>
                <a:cubicBezTo>
                  <a:pt x="739422" y="400755"/>
                  <a:pt x="742245" y="784578"/>
                  <a:pt x="745067" y="1168400"/>
                </a:cubicBezTo>
                <a:lnTo>
                  <a:pt x="0" y="1176867"/>
                </a:lnTo>
                <a:lnTo>
                  <a:pt x="0" y="2556933"/>
                </a:lnTo>
                <a:lnTo>
                  <a:pt x="753533" y="2556933"/>
                </a:lnTo>
                <a:cubicBezTo>
                  <a:pt x="756355" y="3206044"/>
                  <a:pt x="759178" y="3855156"/>
                  <a:pt x="762000" y="4504267"/>
                </a:cubicBezTo>
                <a:lnTo>
                  <a:pt x="1557867" y="4504267"/>
                </a:lnTo>
                <a:lnTo>
                  <a:pt x="1524000" y="0"/>
                </a:lnTo>
                <a:lnTo>
                  <a:pt x="736600" y="16933"/>
                </a:lnTo>
                <a:close/>
              </a:path>
            </a:pathLst>
          </a:custGeom>
          <a:noFill/>
          <a:ln w="57150" cmpd="sng"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11614" y="457127"/>
            <a:ext cx="9155614" cy="149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Operations Data Flow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19628" y="1540547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019628" y="2509376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HF-Radar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019628" y="3478205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Gliders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019628" y="4447034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2440214" y="1910662"/>
            <a:ext cx="2732314" cy="2906487"/>
            <a:chOff x="2440214" y="1796362"/>
            <a:chExt cx="2567214" cy="2906487"/>
          </a:xfrm>
        </p:grpSpPr>
        <p:sp>
          <p:nvSpPr>
            <p:cNvPr id="17" name="Rounded Rectangle 16"/>
            <p:cNvSpPr/>
            <p:nvPr/>
          </p:nvSpPr>
          <p:spPr>
            <a:xfrm>
              <a:off x="3586842" y="2051050"/>
              <a:ext cx="1420586" cy="2374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MARACOOS DMAC </a:t>
              </a:r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IOOS DACs</a:t>
              </a:r>
            </a:p>
          </p:txBody>
        </p:sp>
        <p:cxnSp>
          <p:nvCxnSpPr>
            <p:cNvPr id="22" name="Straight Arrow Connector 21"/>
            <p:cNvCxnSpPr>
              <a:stCxn id="2" idx="3"/>
              <a:endCxn id="17" idx="1"/>
            </p:cNvCxnSpPr>
            <p:nvPr/>
          </p:nvCxnSpPr>
          <p:spPr>
            <a:xfrm>
              <a:off x="2440214" y="1796362"/>
              <a:ext cx="1146628" cy="14421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6" idx="3"/>
              <a:endCxn id="17" idx="1"/>
            </p:cNvCxnSpPr>
            <p:nvPr/>
          </p:nvCxnSpPr>
          <p:spPr>
            <a:xfrm flipV="1">
              <a:off x="2440214" y="3238500"/>
              <a:ext cx="1146628" cy="14643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5" idx="3"/>
              <a:endCxn id="17" idx="1"/>
            </p:cNvCxnSpPr>
            <p:nvPr/>
          </p:nvCxnSpPr>
          <p:spPr>
            <a:xfrm flipV="1">
              <a:off x="2440214" y="3238500"/>
              <a:ext cx="1146628" cy="495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3"/>
              <a:endCxn id="17" idx="1"/>
            </p:cNvCxnSpPr>
            <p:nvPr/>
          </p:nvCxnSpPr>
          <p:spPr>
            <a:xfrm>
              <a:off x="2440214" y="2765191"/>
              <a:ext cx="1146628" cy="473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644378" y="4540250"/>
            <a:ext cx="1528149" cy="1059048"/>
            <a:chOff x="3644378" y="4540250"/>
            <a:chExt cx="1528149" cy="1059048"/>
          </a:xfrm>
        </p:grpSpPr>
        <p:sp>
          <p:nvSpPr>
            <p:cNvPr id="18" name="Rounded Rectangle 17"/>
            <p:cNvSpPr/>
            <p:nvPr/>
          </p:nvSpPr>
          <p:spPr>
            <a:xfrm>
              <a:off x="3644378" y="4859069"/>
              <a:ext cx="1528149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Models</a:t>
              </a:r>
              <a:endParaRPr lang="en-US" dirty="0"/>
            </a:p>
          </p:txBody>
        </p:sp>
        <p:cxnSp>
          <p:nvCxnSpPr>
            <p:cNvPr id="33" name="Straight Arrow Connector 32"/>
            <p:cNvCxnSpPr>
              <a:stCxn id="17" idx="2"/>
              <a:endCxn id="18" idx="0"/>
            </p:cNvCxnSpPr>
            <p:nvPr/>
          </p:nvCxnSpPr>
          <p:spPr>
            <a:xfrm flipH="1">
              <a:off x="4408453" y="4540250"/>
              <a:ext cx="8103" cy="318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660583" y="1121641"/>
            <a:ext cx="1511945" cy="1043709"/>
            <a:chOff x="3660583" y="1121641"/>
            <a:chExt cx="1511945" cy="1043709"/>
          </a:xfrm>
        </p:grpSpPr>
        <p:sp>
          <p:nvSpPr>
            <p:cNvPr id="100" name="Rounded Rectangle 99"/>
            <p:cNvSpPr/>
            <p:nvPr/>
          </p:nvSpPr>
          <p:spPr>
            <a:xfrm>
              <a:off x="3660583" y="1121641"/>
              <a:ext cx="1511945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External</a:t>
              </a:r>
            </a:p>
            <a:p>
              <a:pPr algn="ctr"/>
              <a:r>
                <a:rPr lang="en-US" dirty="0"/>
                <a:t>(GTS, NDBC, NCEI)</a:t>
              </a:r>
            </a:p>
          </p:txBody>
        </p:sp>
        <p:cxnSp>
          <p:nvCxnSpPr>
            <p:cNvPr id="101" name="Straight Arrow Connector 100"/>
            <p:cNvCxnSpPr>
              <a:stCxn id="17" idx="0"/>
              <a:endCxn id="100" idx="2"/>
            </p:cNvCxnSpPr>
            <p:nvPr/>
          </p:nvCxnSpPr>
          <p:spPr>
            <a:xfrm flipV="1">
              <a:off x="4416556" y="1861870"/>
              <a:ext cx="0" cy="3034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823709" y="4331535"/>
            <a:ext cx="1836549" cy="97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172527" y="1491756"/>
            <a:ext cx="3247574" cy="3737428"/>
            <a:chOff x="5172527" y="1491756"/>
            <a:chExt cx="3247574" cy="3737428"/>
          </a:xfrm>
        </p:grpSpPr>
        <p:cxnSp>
          <p:nvCxnSpPr>
            <p:cNvPr id="87" name="Straight Arrow Connector 86"/>
            <p:cNvCxnSpPr>
              <a:stCxn id="18" idx="3"/>
              <a:endCxn id="76" idx="2"/>
            </p:cNvCxnSpPr>
            <p:nvPr/>
          </p:nvCxnSpPr>
          <p:spPr>
            <a:xfrm flipV="1">
              <a:off x="5172527" y="4817149"/>
              <a:ext cx="2403024" cy="4120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100" idx="3"/>
              <a:endCxn id="76" idx="0"/>
            </p:cNvCxnSpPr>
            <p:nvPr/>
          </p:nvCxnSpPr>
          <p:spPr>
            <a:xfrm>
              <a:off x="5172528" y="1491756"/>
              <a:ext cx="2403023" cy="3687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5172528" y="1860551"/>
              <a:ext cx="3247573" cy="2956598"/>
              <a:chOff x="4855028" y="1593851"/>
              <a:chExt cx="3012622" cy="2956598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6300751" y="1593851"/>
                <a:ext cx="1566899" cy="29565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u="sng" dirty="0" smtClean="0"/>
                  <a:t>Products</a:t>
                </a:r>
                <a:endParaRPr lang="en-US" dirty="0"/>
              </a:p>
              <a:p>
                <a:pPr algn="ctr"/>
                <a:r>
                  <a:rPr lang="en-US" dirty="0" smtClean="0"/>
                  <a:t>MARACOOS</a:t>
                </a:r>
              </a:p>
              <a:p>
                <a:pPr algn="ctr"/>
                <a:r>
                  <a:rPr lang="en-US" dirty="0" smtClean="0"/>
                  <a:t>Partners Institutions</a:t>
                </a:r>
              </a:p>
              <a:p>
                <a:pPr algn="ctr"/>
                <a:r>
                  <a:rPr lang="en-US" dirty="0" smtClean="0"/>
                  <a:t>Federal</a:t>
                </a:r>
              </a:p>
              <a:p>
                <a:pPr algn="ctr"/>
                <a:r>
                  <a:rPr lang="en-US" dirty="0" smtClean="0"/>
                  <a:t>State</a:t>
                </a:r>
              </a:p>
              <a:p>
                <a:pPr algn="ctr"/>
                <a:r>
                  <a:rPr lang="en-US" dirty="0" smtClean="0"/>
                  <a:t>Private</a:t>
                </a:r>
                <a:endParaRPr lang="en-US" dirty="0"/>
              </a:p>
            </p:txBody>
          </p:sp>
          <p:cxnSp>
            <p:nvCxnSpPr>
              <p:cNvPr id="77" name="Straight Arrow Connector 76"/>
              <p:cNvCxnSpPr>
                <a:stCxn id="17" idx="3"/>
                <a:endCxn id="76" idx="1"/>
              </p:cNvCxnSpPr>
              <p:nvPr/>
            </p:nvCxnSpPr>
            <p:spPr>
              <a:xfrm flipV="1">
                <a:off x="4855028" y="3072150"/>
                <a:ext cx="1445723" cy="139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065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0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spc="30" dirty="0">
                <a:solidFill>
                  <a:srgbClr val="F5F5F5"/>
                </a:solidFill>
                <a:latin typeface="Rockwell"/>
                <a:ea typeface="+mj-ea"/>
                <a:cs typeface="+mj-cs"/>
              </a:rPr>
              <a:t>E</a:t>
            </a:r>
            <a:r>
              <a:rPr lang="en-US" altLang="en-US" sz="2800" spc="30" dirty="0" smtClean="0">
                <a:solidFill>
                  <a:srgbClr val="F5F5F5"/>
                </a:solidFill>
                <a:latin typeface="Rockwell"/>
                <a:ea typeface="+mj-ea"/>
                <a:cs typeface="+mj-cs"/>
              </a:rPr>
              <a:t>xternal datasets available through MARACOOS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58620" y="960405"/>
            <a:ext cx="49430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CBIBS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CO-OPS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DNR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NDBC Buoys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Poplar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Buoy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Surfrider (citizen science)</a:t>
            </a: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Meetings, regional engagement,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 based on MARACOOS needs, costs, lift estimate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53765" y="4470031"/>
            <a:ext cx="2601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5 April 2018   Caribbean Wind LLC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236" y="1010101"/>
            <a:ext cx="2194540" cy="2275094"/>
          </a:xfrm>
          <a:prstGeom prst="rect">
            <a:avLst/>
          </a:prstGeom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27" y="1068287"/>
            <a:ext cx="1861287" cy="938643"/>
          </a:xfrm>
          <a:prstGeom prst="rect">
            <a:avLst/>
          </a:prstGeom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501" y="3550693"/>
            <a:ext cx="1491275" cy="1491275"/>
          </a:xfrm>
          <a:prstGeom prst="rect">
            <a:avLst/>
          </a:prstGeom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hesapeake Bay Interpretive Buoy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29" y="5366246"/>
            <a:ext cx="2931544" cy="595060"/>
          </a:xfrm>
          <a:prstGeom prst="rect">
            <a:avLst/>
          </a:prstGeom>
          <a:noFill/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8015" t="7553" r="21375" b="28432"/>
          <a:stretch/>
        </p:blipFill>
        <p:spPr>
          <a:xfrm>
            <a:off x="4606375" y="3170339"/>
            <a:ext cx="1489262" cy="1095624"/>
          </a:xfrm>
          <a:prstGeom prst="rect">
            <a:avLst/>
          </a:prstGeom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841" y="5342387"/>
            <a:ext cx="2061950" cy="595202"/>
          </a:xfrm>
          <a:prstGeom prst="rect">
            <a:avLst/>
          </a:prstGeom>
          <a:effectLst>
            <a:outerShdw blurRad="228600" dist="152400" dir="2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440" y="2200010"/>
            <a:ext cx="1618174" cy="742538"/>
          </a:xfrm>
          <a:prstGeom prst="rect">
            <a:avLst/>
          </a:prstGeom>
          <a:effectLst>
            <a:outerShdw blurRad="203200" dist="152400" dir="2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1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Operations Data Flow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19628" y="1540547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019628" y="2509376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HF-Radar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019628" y="3478205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Gliders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019628" y="4447034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2440214" y="1910662"/>
            <a:ext cx="2732314" cy="2906487"/>
            <a:chOff x="2440214" y="1796362"/>
            <a:chExt cx="2567214" cy="2906487"/>
          </a:xfrm>
        </p:grpSpPr>
        <p:sp>
          <p:nvSpPr>
            <p:cNvPr id="17" name="Rounded Rectangle 16"/>
            <p:cNvSpPr/>
            <p:nvPr/>
          </p:nvSpPr>
          <p:spPr>
            <a:xfrm>
              <a:off x="3586842" y="2051050"/>
              <a:ext cx="1420586" cy="2374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MARACOOS DMAC </a:t>
              </a:r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IOOS DACs</a:t>
              </a:r>
            </a:p>
          </p:txBody>
        </p:sp>
        <p:cxnSp>
          <p:nvCxnSpPr>
            <p:cNvPr id="22" name="Straight Arrow Connector 21"/>
            <p:cNvCxnSpPr>
              <a:stCxn id="2" idx="3"/>
              <a:endCxn id="17" idx="1"/>
            </p:cNvCxnSpPr>
            <p:nvPr/>
          </p:nvCxnSpPr>
          <p:spPr>
            <a:xfrm>
              <a:off x="2440214" y="1796362"/>
              <a:ext cx="1146628" cy="14421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6" idx="3"/>
              <a:endCxn id="17" idx="1"/>
            </p:cNvCxnSpPr>
            <p:nvPr/>
          </p:nvCxnSpPr>
          <p:spPr>
            <a:xfrm flipV="1">
              <a:off x="2440214" y="3238500"/>
              <a:ext cx="1146628" cy="14643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5" idx="3"/>
              <a:endCxn id="17" idx="1"/>
            </p:cNvCxnSpPr>
            <p:nvPr/>
          </p:nvCxnSpPr>
          <p:spPr>
            <a:xfrm flipV="1">
              <a:off x="2440214" y="3238500"/>
              <a:ext cx="1146628" cy="495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3"/>
              <a:endCxn id="17" idx="1"/>
            </p:cNvCxnSpPr>
            <p:nvPr/>
          </p:nvCxnSpPr>
          <p:spPr>
            <a:xfrm>
              <a:off x="2440214" y="2765191"/>
              <a:ext cx="1146628" cy="473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644378" y="4540250"/>
            <a:ext cx="1528149" cy="1059048"/>
            <a:chOff x="3644378" y="4540250"/>
            <a:chExt cx="1528149" cy="1059048"/>
          </a:xfrm>
        </p:grpSpPr>
        <p:sp>
          <p:nvSpPr>
            <p:cNvPr id="18" name="Rounded Rectangle 17"/>
            <p:cNvSpPr/>
            <p:nvPr/>
          </p:nvSpPr>
          <p:spPr>
            <a:xfrm>
              <a:off x="3644378" y="4859069"/>
              <a:ext cx="1528149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Models</a:t>
              </a:r>
              <a:endParaRPr lang="en-US" dirty="0"/>
            </a:p>
          </p:txBody>
        </p:sp>
        <p:cxnSp>
          <p:nvCxnSpPr>
            <p:cNvPr id="33" name="Straight Arrow Connector 32"/>
            <p:cNvCxnSpPr>
              <a:stCxn id="17" idx="2"/>
              <a:endCxn id="18" idx="0"/>
            </p:cNvCxnSpPr>
            <p:nvPr/>
          </p:nvCxnSpPr>
          <p:spPr>
            <a:xfrm flipH="1">
              <a:off x="4408453" y="4540250"/>
              <a:ext cx="8103" cy="318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660583" y="1121641"/>
            <a:ext cx="1511945" cy="1043709"/>
            <a:chOff x="3660583" y="1121641"/>
            <a:chExt cx="1511945" cy="1043709"/>
          </a:xfrm>
        </p:grpSpPr>
        <p:sp>
          <p:nvSpPr>
            <p:cNvPr id="100" name="Rounded Rectangle 99"/>
            <p:cNvSpPr/>
            <p:nvPr/>
          </p:nvSpPr>
          <p:spPr>
            <a:xfrm>
              <a:off x="3660583" y="1121641"/>
              <a:ext cx="1511945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External</a:t>
              </a:r>
            </a:p>
            <a:p>
              <a:pPr algn="ctr"/>
              <a:r>
                <a:rPr lang="en-US" dirty="0"/>
                <a:t>(GTS, NDBC, NCEI)</a:t>
              </a:r>
            </a:p>
          </p:txBody>
        </p:sp>
        <p:cxnSp>
          <p:nvCxnSpPr>
            <p:cNvPr id="101" name="Straight Arrow Connector 100"/>
            <p:cNvCxnSpPr>
              <a:stCxn id="17" idx="0"/>
              <a:endCxn id="100" idx="2"/>
            </p:cNvCxnSpPr>
            <p:nvPr/>
          </p:nvCxnSpPr>
          <p:spPr>
            <a:xfrm flipV="1">
              <a:off x="4416556" y="1861870"/>
              <a:ext cx="0" cy="3034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3538523" y="2657829"/>
            <a:ext cx="1836549" cy="97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172527" y="1491756"/>
            <a:ext cx="3247574" cy="3737428"/>
            <a:chOff x="5172527" y="1491756"/>
            <a:chExt cx="3247574" cy="3737428"/>
          </a:xfrm>
        </p:grpSpPr>
        <p:cxnSp>
          <p:nvCxnSpPr>
            <p:cNvPr id="87" name="Straight Arrow Connector 86"/>
            <p:cNvCxnSpPr>
              <a:stCxn id="18" idx="3"/>
              <a:endCxn id="76" idx="2"/>
            </p:cNvCxnSpPr>
            <p:nvPr/>
          </p:nvCxnSpPr>
          <p:spPr>
            <a:xfrm flipV="1">
              <a:off x="5172527" y="4817149"/>
              <a:ext cx="2403024" cy="4120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100" idx="3"/>
              <a:endCxn id="76" idx="0"/>
            </p:cNvCxnSpPr>
            <p:nvPr/>
          </p:nvCxnSpPr>
          <p:spPr>
            <a:xfrm>
              <a:off x="5172528" y="1491756"/>
              <a:ext cx="2403023" cy="3687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5172528" y="1860551"/>
              <a:ext cx="3247573" cy="2956598"/>
              <a:chOff x="4855028" y="1593851"/>
              <a:chExt cx="3012622" cy="2956598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6300751" y="1593851"/>
                <a:ext cx="1566899" cy="29565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u="sng" dirty="0" smtClean="0"/>
                  <a:t>Products</a:t>
                </a:r>
                <a:endParaRPr lang="en-US" dirty="0"/>
              </a:p>
              <a:p>
                <a:pPr algn="ctr"/>
                <a:r>
                  <a:rPr lang="en-US" dirty="0" smtClean="0"/>
                  <a:t>MARACOOS</a:t>
                </a:r>
              </a:p>
              <a:p>
                <a:pPr algn="ctr"/>
                <a:r>
                  <a:rPr lang="en-US" dirty="0" smtClean="0"/>
                  <a:t>Partners Institutions</a:t>
                </a:r>
              </a:p>
              <a:p>
                <a:pPr algn="ctr"/>
                <a:r>
                  <a:rPr lang="en-US" dirty="0" smtClean="0"/>
                  <a:t>Federal</a:t>
                </a:r>
              </a:p>
              <a:p>
                <a:pPr algn="ctr"/>
                <a:r>
                  <a:rPr lang="en-US" dirty="0" smtClean="0"/>
                  <a:t>State</a:t>
                </a:r>
              </a:p>
              <a:p>
                <a:pPr algn="ctr"/>
                <a:r>
                  <a:rPr lang="en-US" dirty="0" smtClean="0"/>
                  <a:t>Private</a:t>
                </a:r>
                <a:endParaRPr lang="en-US" dirty="0"/>
              </a:p>
            </p:txBody>
          </p:sp>
          <p:cxnSp>
            <p:nvCxnSpPr>
              <p:cNvPr id="77" name="Straight Arrow Connector 76"/>
              <p:cNvCxnSpPr>
                <a:stCxn id="17" idx="3"/>
                <a:endCxn id="76" idx="1"/>
              </p:cNvCxnSpPr>
              <p:nvPr/>
            </p:nvCxnSpPr>
            <p:spPr>
              <a:xfrm flipV="1">
                <a:off x="4855028" y="3072150"/>
                <a:ext cx="1445723" cy="139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77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Operations Data Flow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19628" y="1540547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019628" y="2509376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HF-Radar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019628" y="3478205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Gliders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019628" y="4447034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2440214" y="1910662"/>
            <a:ext cx="2732314" cy="2906487"/>
            <a:chOff x="2440214" y="1796362"/>
            <a:chExt cx="2567214" cy="2906487"/>
          </a:xfrm>
        </p:grpSpPr>
        <p:sp>
          <p:nvSpPr>
            <p:cNvPr id="17" name="Rounded Rectangle 16"/>
            <p:cNvSpPr/>
            <p:nvPr/>
          </p:nvSpPr>
          <p:spPr>
            <a:xfrm>
              <a:off x="3586842" y="2051050"/>
              <a:ext cx="1420586" cy="2374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MARACOOS DMAC </a:t>
              </a:r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IOOS DACs</a:t>
              </a:r>
            </a:p>
          </p:txBody>
        </p:sp>
        <p:cxnSp>
          <p:nvCxnSpPr>
            <p:cNvPr id="22" name="Straight Arrow Connector 21"/>
            <p:cNvCxnSpPr>
              <a:stCxn id="2" idx="3"/>
              <a:endCxn id="17" idx="1"/>
            </p:cNvCxnSpPr>
            <p:nvPr/>
          </p:nvCxnSpPr>
          <p:spPr>
            <a:xfrm>
              <a:off x="2440214" y="1796362"/>
              <a:ext cx="1146628" cy="14421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6" idx="3"/>
              <a:endCxn id="17" idx="1"/>
            </p:cNvCxnSpPr>
            <p:nvPr/>
          </p:nvCxnSpPr>
          <p:spPr>
            <a:xfrm flipV="1">
              <a:off x="2440214" y="3238500"/>
              <a:ext cx="1146628" cy="14643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5" idx="3"/>
              <a:endCxn id="17" idx="1"/>
            </p:cNvCxnSpPr>
            <p:nvPr/>
          </p:nvCxnSpPr>
          <p:spPr>
            <a:xfrm flipV="1">
              <a:off x="2440214" y="3238500"/>
              <a:ext cx="1146628" cy="495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3"/>
              <a:endCxn id="17" idx="1"/>
            </p:cNvCxnSpPr>
            <p:nvPr/>
          </p:nvCxnSpPr>
          <p:spPr>
            <a:xfrm>
              <a:off x="2440214" y="2765191"/>
              <a:ext cx="1146628" cy="473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644378" y="4540250"/>
            <a:ext cx="1528149" cy="1059048"/>
            <a:chOff x="3644378" y="4540250"/>
            <a:chExt cx="1528149" cy="1059048"/>
          </a:xfrm>
        </p:grpSpPr>
        <p:sp>
          <p:nvSpPr>
            <p:cNvPr id="18" name="Rounded Rectangle 17"/>
            <p:cNvSpPr/>
            <p:nvPr/>
          </p:nvSpPr>
          <p:spPr>
            <a:xfrm>
              <a:off x="3644378" y="4859069"/>
              <a:ext cx="1528149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Models</a:t>
              </a:r>
              <a:endParaRPr lang="en-US" dirty="0"/>
            </a:p>
          </p:txBody>
        </p:sp>
        <p:cxnSp>
          <p:nvCxnSpPr>
            <p:cNvPr id="33" name="Straight Arrow Connector 32"/>
            <p:cNvCxnSpPr>
              <a:stCxn id="17" idx="2"/>
              <a:endCxn id="18" idx="0"/>
            </p:cNvCxnSpPr>
            <p:nvPr/>
          </p:nvCxnSpPr>
          <p:spPr>
            <a:xfrm flipH="1">
              <a:off x="4408453" y="4540250"/>
              <a:ext cx="8103" cy="318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660583" y="1121641"/>
            <a:ext cx="1511945" cy="1043709"/>
            <a:chOff x="3660583" y="1121641"/>
            <a:chExt cx="1511945" cy="1043709"/>
          </a:xfrm>
        </p:grpSpPr>
        <p:sp>
          <p:nvSpPr>
            <p:cNvPr id="100" name="Rounded Rectangle 99"/>
            <p:cNvSpPr/>
            <p:nvPr/>
          </p:nvSpPr>
          <p:spPr>
            <a:xfrm>
              <a:off x="3660583" y="1121641"/>
              <a:ext cx="1511945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External</a:t>
              </a:r>
            </a:p>
            <a:p>
              <a:pPr algn="ctr"/>
              <a:r>
                <a:rPr lang="en-US" dirty="0"/>
                <a:t>(GTS, NDBC, NCEI)</a:t>
              </a:r>
            </a:p>
          </p:txBody>
        </p:sp>
        <p:cxnSp>
          <p:nvCxnSpPr>
            <p:cNvPr id="101" name="Straight Arrow Connector 100"/>
            <p:cNvCxnSpPr>
              <a:stCxn id="17" idx="0"/>
              <a:endCxn id="100" idx="2"/>
            </p:cNvCxnSpPr>
            <p:nvPr/>
          </p:nvCxnSpPr>
          <p:spPr>
            <a:xfrm flipV="1">
              <a:off x="4416556" y="1861870"/>
              <a:ext cx="0" cy="3034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172527" y="1491756"/>
            <a:ext cx="3247574" cy="3737428"/>
            <a:chOff x="5172527" y="1491756"/>
            <a:chExt cx="3247574" cy="3737428"/>
          </a:xfrm>
        </p:grpSpPr>
        <p:cxnSp>
          <p:nvCxnSpPr>
            <p:cNvPr id="87" name="Straight Arrow Connector 86"/>
            <p:cNvCxnSpPr>
              <a:stCxn id="18" idx="3"/>
              <a:endCxn id="76" idx="2"/>
            </p:cNvCxnSpPr>
            <p:nvPr/>
          </p:nvCxnSpPr>
          <p:spPr>
            <a:xfrm flipV="1">
              <a:off x="5172527" y="4817149"/>
              <a:ext cx="2403024" cy="4120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100" idx="3"/>
              <a:endCxn id="76" idx="0"/>
            </p:cNvCxnSpPr>
            <p:nvPr/>
          </p:nvCxnSpPr>
          <p:spPr>
            <a:xfrm>
              <a:off x="5172528" y="1491756"/>
              <a:ext cx="2403023" cy="3687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5172528" y="1860551"/>
              <a:ext cx="3247573" cy="2956598"/>
              <a:chOff x="4855028" y="1593851"/>
              <a:chExt cx="3012622" cy="2956598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6300751" y="1593851"/>
                <a:ext cx="1566899" cy="29565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u="sng" dirty="0" smtClean="0"/>
                  <a:t>Products</a:t>
                </a:r>
                <a:endParaRPr lang="en-US" dirty="0"/>
              </a:p>
              <a:p>
                <a:pPr algn="ctr"/>
                <a:r>
                  <a:rPr lang="en-US" dirty="0" smtClean="0"/>
                  <a:t>MARACOOS</a:t>
                </a:r>
              </a:p>
              <a:p>
                <a:pPr algn="ctr"/>
                <a:r>
                  <a:rPr lang="en-US" dirty="0" smtClean="0"/>
                  <a:t>Partners Institutions</a:t>
                </a:r>
              </a:p>
              <a:p>
                <a:pPr algn="ctr"/>
                <a:r>
                  <a:rPr lang="en-US" dirty="0" smtClean="0"/>
                  <a:t>Federal</a:t>
                </a:r>
              </a:p>
              <a:p>
                <a:pPr algn="ctr"/>
                <a:r>
                  <a:rPr lang="en-US" dirty="0" smtClean="0"/>
                  <a:t>State</a:t>
                </a:r>
              </a:p>
              <a:p>
                <a:pPr algn="ctr"/>
                <a:r>
                  <a:rPr lang="en-US" dirty="0" smtClean="0"/>
                  <a:t>Private</a:t>
                </a:r>
                <a:endParaRPr lang="en-US" dirty="0"/>
              </a:p>
            </p:txBody>
          </p:sp>
          <p:cxnSp>
            <p:nvCxnSpPr>
              <p:cNvPr id="77" name="Straight Arrow Connector 76"/>
              <p:cNvCxnSpPr>
                <a:stCxn id="17" idx="3"/>
                <a:endCxn id="76" idx="1"/>
              </p:cNvCxnSpPr>
              <p:nvPr/>
            </p:nvCxnSpPr>
            <p:spPr>
              <a:xfrm flipV="1">
                <a:off x="4855028" y="3072150"/>
                <a:ext cx="1445723" cy="139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3498279" y="3468299"/>
            <a:ext cx="1836551" cy="2246498"/>
            <a:chOff x="3498279" y="3468299"/>
            <a:chExt cx="1836551" cy="2246498"/>
          </a:xfrm>
        </p:grpSpPr>
        <p:sp>
          <p:nvSpPr>
            <p:cNvPr id="3" name="Rounded Rectangle 2"/>
            <p:cNvSpPr/>
            <p:nvPr/>
          </p:nvSpPr>
          <p:spPr>
            <a:xfrm>
              <a:off x="3498279" y="4743570"/>
              <a:ext cx="1836549" cy="9712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498281" y="3468299"/>
              <a:ext cx="1836549" cy="73134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15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60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spc="30" dirty="0">
                <a:solidFill>
                  <a:srgbClr val="F5F5F5"/>
                </a:solidFill>
                <a:latin typeface="Rockwell"/>
                <a:ea typeface="+mj-ea"/>
                <a:cs typeface="+mj-cs"/>
              </a:rPr>
              <a:t>Glider </a:t>
            </a:r>
            <a:r>
              <a:rPr lang="en-US" altLang="en-US" sz="2800" spc="30" dirty="0" smtClean="0">
                <a:solidFill>
                  <a:srgbClr val="F5F5F5"/>
                </a:solidFill>
                <a:latin typeface="Rockwell"/>
                <a:ea typeface="+mj-ea"/>
                <a:cs typeface="+mj-cs"/>
              </a:rPr>
              <a:t>DAC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8" y="2694710"/>
            <a:ext cx="3983807" cy="3332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22" y="1420091"/>
            <a:ext cx="3841096" cy="3906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03200" y="871393"/>
            <a:ext cx="6775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Users: </a:t>
            </a:r>
            <a:r>
              <a:rPr lang="en-US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Federal, State and local gov’t, public</a:t>
            </a:r>
          </a:p>
          <a:p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 all glider data into one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data available to the GTS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data to the world!</a:t>
            </a:r>
          </a:p>
          <a:p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3902" y="5506439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ERDDAP Server</a:t>
            </a:r>
          </a:p>
        </p:txBody>
      </p:sp>
    </p:spTree>
    <p:extLst>
      <p:ext uri="{BB962C8B-B14F-4D97-AF65-F5344CB8AC3E}">
        <p14:creationId xmlns:p14="http://schemas.microsoft.com/office/powerpoint/2010/main" val="37630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5"/>
            <a:ext cx="8343900" cy="549182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90" y="0"/>
            <a:ext cx="9142809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Prediction - Innovation - Espresso becomes </a:t>
            </a:r>
            <a:r>
              <a:rPr lang="en-US" sz="2800" dirty="0" err="1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Doppio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447800"/>
            <a:ext cx="8788400" cy="41104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90" y="0"/>
            <a:ext cx="9142809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Doppio Data Assimilation</a:t>
            </a:r>
            <a:endParaRPr lang="en-US" sz="27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921" y="1921330"/>
            <a:ext cx="873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MARACOOS Technical Director</a:t>
            </a:r>
          </a:p>
          <a:p>
            <a:pPr algn="ctr"/>
            <a:endParaRPr lang="en-US" sz="3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1" y="0"/>
            <a:ext cx="7772400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3566" y="937973"/>
            <a:ext cx="8620610" cy="4847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588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MARACOOS Core Organization: Operations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588" y="582522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Numerous people at partner institutions are heavily leveraged while not receiving funding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16079" y="1674025"/>
            <a:ext cx="1339881" cy="40109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HF-Radar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254347" y="1674025"/>
            <a:ext cx="1339881" cy="39987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Gliders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25192" y="1861864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H. Roarty</a:t>
            </a:r>
          </a:p>
          <a:p>
            <a:pPr algn="ctr"/>
            <a:r>
              <a:rPr lang="en-US" sz="1050" dirty="0" smtClean="0"/>
              <a:t>HF-Radar Dir.</a:t>
            </a:r>
            <a:endParaRPr lang="en-US" sz="1050" dirty="0"/>
          </a:p>
        </p:txBody>
      </p:sp>
      <p:sp>
        <p:nvSpPr>
          <p:cNvPr id="14" name="Rounded Rectangle 13"/>
          <p:cNvSpPr/>
          <p:nvPr/>
        </p:nvSpPr>
        <p:spPr>
          <a:xfrm>
            <a:off x="2381227" y="1876854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D. Aragon</a:t>
            </a:r>
          </a:p>
          <a:p>
            <a:pPr algn="ctr"/>
            <a:r>
              <a:rPr lang="en-US" sz="1050" dirty="0" smtClean="0"/>
              <a:t>Glider Lead</a:t>
            </a:r>
            <a:endParaRPr lang="en-US" sz="1050" dirty="0"/>
          </a:p>
        </p:txBody>
      </p:sp>
      <p:sp>
        <p:nvSpPr>
          <p:cNvPr id="16" name="Rounded Rectangle 15"/>
          <p:cNvSpPr/>
          <p:nvPr/>
        </p:nvSpPr>
        <p:spPr>
          <a:xfrm>
            <a:off x="825191" y="2533457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T. Garner</a:t>
            </a:r>
          </a:p>
          <a:p>
            <a:pPr algn="ctr"/>
            <a:r>
              <a:rPr lang="en-US" sz="1050" dirty="0" smtClean="0"/>
              <a:t>Asst. HF-Radar Dir</a:t>
            </a:r>
            <a:r>
              <a:rPr lang="en-US" sz="1050" dirty="0"/>
              <a:t>.</a:t>
            </a:r>
            <a:endParaRPr lang="en-US" sz="1050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825190" y="3205050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E. Handel</a:t>
            </a:r>
          </a:p>
          <a:p>
            <a:pPr algn="ctr"/>
            <a:r>
              <a:rPr lang="en-US" sz="1050" dirty="0" smtClean="0"/>
              <a:t>HF-Radar Tech.</a:t>
            </a:r>
            <a:endParaRPr lang="en-US" sz="1050" dirty="0"/>
          </a:p>
        </p:txBody>
      </p:sp>
      <p:sp>
        <p:nvSpPr>
          <p:cNvPr id="20" name="Rounded Rectangle 19"/>
          <p:cNvSpPr/>
          <p:nvPr/>
        </p:nvSpPr>
        <p:spPr>
          <a:xfrm>
            <a:off x="2381227" y="2548446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C. Haldeman</a:t>
            </a:r>
          </a:p>
          <a:p>
            <a:pPr algn="ctr"/>
            <a:r>
              <a:rPr lang="en-US" sz="1050" dirty="0" smtClean="0"/>
              <a:t>Gliders &amp; HW</a:t>
            </a:r>
            <a:endParaRPr lang="en-US" sz="1050" dirty="0"/>
          </a:p>
        </p:txBody>
      </p:sp>
      <p:sp>
        <p:nvSpPr>
          <p:cNvPr id="21" name="Rounded Rectangle 20"/>
          <p:cNvSpPr/>
          <p:nvPr/>
        </p:nvSpPr>
        <p:spPr>
          <a:xfrm>
            <a:off x="2381227" y="3220038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N. Waite</a:t>
            </a:r>
          </a:p>
          <a:p>
            <a:pPr algn="ctr"/>
            <a:r>
              <a:rPr lang="en-US" sz="1050" dirty="0" smtClean="0"/>
              <a:t>Glider Tech.</a:t>
            </a:r>
            <a:endParaRPr lang="en-US" sz="1050" dirty="0"/>
          </a:p>
        </p:txBody>
      </p:sp>
      <p:sp>
        <p:nvSpPr>
          <p:cNvPr id="22" name="Rounded Rectangle 21"/>
          <p:cNvSpPr/>
          <p:nvPr/>
        </p:nvSpPr>
        <p:spPr>
          <a:xfrm>
            <a:off x="2381226" y="3914231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J. Hudson</a:t>
            </a:r>
          </a:p>
          <a:p>
            <a:pPr algn="ctr"/>
            <a:r>
              <a:rPr lang="en-US" sz="1050" dirty="0" smtClean="0"/>
              <a:t>Glider Tech</a:t>
            </a:r>
            <a:endParaRPr lang="en-US" sz="1050" dirty="0"/>
          </a:p>
        </p:txBody>
      </p:sp>
      <p:sp>
        <p:nvSpPr>
          <p:cNvPr id="23" name="Rounded Rectangle 22"/>
          <p:cNvSpPr/>
          <p:nvPr/>
        </p:nvSpPr>
        <p:spPr>
          <a:xfrm>
            <a:off x="2381225" y="4608422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Matt’s Student</a:t>
            </a:r>
          </a:p>
          <a:p>
            <a:pPr algn="ctr"/>
            <a:r>
              <a:rPr lang="en-US" sz="1050" dirty="0" smtClean="0"/>
              <a:t>Glider Tech</a:t>
            </a:r>
            <a:endParaRPr lang="en-US" sz="1050" dirty="0"/>
          </a:p>
        </p:txBody>
      </p:sp>
      <p:sp>
        <p:nvSpPr>
          <p:cNvPr id="32" name="Rounded Rectangle 31"/>
          <p:cNvSpPr/>
          <p:nvPr/>
        </p:nvSpPr>
        <p:spPr>
          <a:xfrm>
            <a:off x="847151" y="3899241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T. Fake</a:t>
            </a:r>
          </a:p>
          <a:p>
            <a:pPr algn="ctr"/>
            <a:r>
              <a:rPr lang="en-US" sz="1050" dirty="0" smtClean="0"/>
              <a:t>HF-Radar Tech.</a:t>
            </a:r>
            <a:endParaRPr lang="en-US" sz="1050" dirty="0"/>
          </a:p>
        </p:txBody>
      </p:sp>
      <p:sp>
        <p:nvSpPr>
          <p:cNvPr id="33" name="Rounded Rectangle 32"/>
          <p:cNvSpPr/>
          <p:nvPr/>
        </p:nvSpPr>
        <p:spPr>
          <a:xfrm>
            <a:off x="847150" y="4593432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R. Arena</a:t>
            </a:r>
            <a:endParaRPr lang="en-US" sz="1600" b="1" dirty="0"/>
          </a:p>
          <a:p>
            <a:pPr algn="ctr"/>
            <a:r>
              <a:rPr lang="en-US" sz="1000" dirty="0"/>
              <a:t>HF-Radar Tech. &amp; </a:t>
            </a:r>
            <a:r>
              <a:rPr lang="en-US" sz="1000" dirty="0" smtClean="0"/>
              <a:t>Gliders</a:t>
            </a: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849818" y="962424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Bahnschrift" panose="020B0502040204020203" pitchFamily="34" charset="0"/>
              </a:rPr>
              <a:t>Operations</a:t>
            </a:r>
            <a:endParaRPr lang="en-US" sz="2000" b="1" dirty="0">
              <a:latin typeface="Bahnschrift" panose="020B0502040204020203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505290" y="1674024"/>
            <a:ext cx="1339881" cy="39674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Data Processing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973570" y="1043973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M. Crowley</a:t>
            </a:r>
          </a:p>
          <a:p>
            <a:pPr algn="ctr"/>
            <a:r>
              <a:rPr lang="en-US" sz="1050" dirty="0" smtClean="0"/>
              <a:t>Technical Dir.</a:t>
            </a:r>
            <a:endParaRPr lang="en-US" sz="1050" dirty="0"/>
          </a:p>
        </p:txBody>
      </p:sp>
      <p:sp>
        <p:nvSpPr>
          <p:cNvPr id="45" name="Rounded Rectangle 44"/>
          <p:cNvSpPr/>
          <p:nvPr/>
        </p:nvSpPr>
        <p:spPr>
          <a:xfrm>
            <a:off x="7043791" y="1674024"/>
            <a:ext cx="1339881" cy="39892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DMAC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872686" y="3779397"/>
            <a:ext cx="1339881" cy="18894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Modeling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849853" y="1906536"/>
            <a:ext cx="1339881" cy="13358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Satellite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653845" y="3161011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M. Smith</a:t>
            </a:r>
          </a:p>
          <a:p>
            <a:pPr algn="ctr"/>
            <a:r>
              <a:rPr lang="en-US" sz="1050" dirty="0" smtClean="0"/>
              <a:t>HF-Radar &amp; Glider Data</a:t>
            </a:r>
            <a:endParaRPr lang="en-US" sz="1050" dirty="0"/>
          </a:p>
        </p:txBody>
      </p:sp>
      <p:sp>
        <p:nvSpPr>
          <p:cNvPr id="24" name="Rounded Rectangle 23"/>
          <p:cNvSpPr/>
          <p:nvPr/>
        </p:nvSpPr>
        <p:spPr>
          <a:xfrm>
            <a:off x="5653844" y="2516436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L. Nazzaro</a:t>
            </a:r>
          </a:p>
          <a:p>
            <a:pPr algn="ctr"/>
            <a:r>
              <a:rPr lang="en-US" sz="1050" dirty="0" smtClean="0"/>
              <a:t>Glider &amp; Satellite Data</a:t>
            </a:r>
            <a:endParaRPr lang="en-US" sz="1050" dirty="0"/>
          </a:p>
        </p:txBody>
      </p:sp>
      <p:sp>
        <p:nvSpPr>
          <p:cNvPr id="25" name="Rounded Rectangle 24"/>
          <p:cNvSpPr/>
          <p:nvPr/>
        </p:nvSpPr>
        <p:spPr>
          <a:xfrm>
            <a:off x="3956194" y="2120240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M. Shatley</a:t>
            </a:r>
          </a:p>
          <a:p>
            <a:pPr algn="ctr"/>
            <a:r>
              <a:rPr lang="en-US" sz="1050" dirty="0" smtClean="0"/>
              <a:t>Satellite Data</a:t>
            </a:r>
            <a:endParaRPr lang="en-US" sz="1050" dirty="0"/>
          </a:p>
        </p:txBody>
      </p:sp>
      <p:sp>
        <p:nvSpPr>
          <p:cNvPr id="26" name="Rounded Rectangle 25"/>
          <p:cNvSpPr/>
          <p:nvPr/>
        </p:nvSpPr>
        <p:spPr>
          <a:xfrm>
            <a:off x="5653845" y="1862011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J. Kerfoot</a:t>
            </a:r>
          </a:p>
          <a:p>
            <a:pPr algn="ctr"/>
            <a:r>
              <a:rPr lang="en-US" sz="1050" dirty="0" smtClean="0"/>
              <a:t>QC Gliders</a:t>
            </a:r>
            <a:endParaRPr lang="en-US" sz="1050" dirty="0"/>
          </a:p>
        </p:txBody>
      </p:sp>
      <p:sp>
        <p:nvSpPr>
          <p:cNvPr id="34" name="Rounded Rectangle 33"/>
          <p:cNvSpPr/>
          <p:nvPr/>
        </p:nvSpPr>
        <p:spPr>
          <a:xfrm>
            <a:off x="3988561" y="4239185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J. Levin</a:t>
            </a:r>
          </a:p>
          <a:p>
            <a:pPr algn="ctr"/>
            <a:r>
              <a:rPr lang="en-US" sz="1050" dirty="0" smtClean="0"/>
              <a:t>Modeling</a:t>
            </a:r>
            <a:endParaRPr lang="en-US" sz="1050" dirty="0"/>
          </a:p>
        </p:txBody>
      </p:sp>
      <p:sp>
        <p:nvSpPr>
          <p:cNvPr id="35" name="Rounded Rectangle 34"/>
          <p:cNvSpPr/>
          <p:nvPr/>
        </p:nvSpPr>
        <p:spPr>
          <a:xfrm>
            <a:off x="7170095" y="1863282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K. Knee</a:t>
            </a:r>
          </a:p>
          <a:p>
            <a:pPr algn="ctr"/>
            <a:r>
              <a:rPr lang="en-US" sz="1050" dirty="0" smtClean="0"/>
              <a:t>DMAC</a:t>
            </a:r>
            <a:endParaRPr lang="en-US" sz="1050" dirty="0"/>
          </a:p>
        </p:txBody>
      </p:sp>
      <p:sp>
        <p:nvSpPr>
          <p:cNvPr id="36" name="Rounded Rectangle 35"/>
          <p:cNvSpPr/>
          <p:nvPr/>
        </p:nvSpPr>
        <p:spPr>
          <a:xfrm>
            <a:off x="7170095" y="2534729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B. Fratantonio</a:t>
            </a:r>
          </a:p>
          <a:p>
            <a:pPr algn="ctr"/>
            <a:r>
              <a:rPr lang="en-US" sz="1050" dirty="0" smtClean="0"/>
              <a:t>Ocean Eng. &amp; Software</a:t>
            </a:r>
            <a:endParaRPr lang="en-US" sz="1050" dirty="0"/>
          </a:p>
        </p:txBody>
      </p:sp>
      <p:sp>
        <p:nvSpPr>
          <p:cNvPr id="37" name="Rounded Rectangle 36"/>
          <p:cNvSpPr/>
          <p:nvPr/>
        </p:nvSpPr>
        <p:spPr>
          <a:xfrm>
            <a:off x="7170095" y="3206176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B. McKenna </a:t>
            </a:r>
          </a:p>
          <a:p>
            <a:pPr algn="ctr"/>
            <a:r>
              <a:rPr lang="en-US" sz="1050" dirty="0" smtClean="0"/>
              <a:t>Meteorology &amp; Software</a:t>
            </a:r>
            <a:endParaRPr lang="en-US" sz="1050" dirty="0"/>
          </a:p>
        </p:txBody>
      </p:sp>
      <p:sp>
        <p:nvSpPr>
          <p:cNvPr id="38" name="Rounded Rectangle 37"/>
          <p:cNvSpPr/>
          <p:nvPr/>
        </p:nvSpPr>
        <p:spPr>
          <a:xfrm>
            <a:off x="7170094" y="3877619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C. Morse</a:t>
            </a:r>
          </a:p>
          <a:p>
            <a:pPr algn="ctr"/>
            <a:r>
              <a:rPr lang="en-US" sz="1050" dirty="0" smtClean="0"/>
              <a:t>Sr. Software Dev.</a:t>
            </a:r>
            <a:endParaRPr lang="en-US" sz="1050" dirty="0"/>
          </a:p>
        </p:txBody>
      </p:sp>
      <p:sp>
        <p:nvSpPr>
          <p:cNvPr id="39" name="Rounded Rectangle 38"/>
          <p:cNvSpPr/>
          <p:nvPr/>
        </p:nvSpPr>
        <p:spPr>
          <a:xfrm>
            <a:off x="5662005" y="3819361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H. Wang</a:t>
            </a:r>
          </a:p>
          <a:p>
            <a:pPr algn="ctr"/>
            <a:r>
              <a:rPr lang="en-US" sz="1050" dirty="0" smtClean="0"/>
              <a:t>Data Processing</a:t>
            </a:r>
            <a:endParaRPr lang="en-US" sz="1050" dirty="0"/>
          </a:p>
        </p:txBody>
      </p:sp>
      <p:sp>
        <p:nvSpPr>
          <p:cNvPr id="30" name="Rounded Rectangle 29"/>
          <p:cNvSpPr/>
          <p:nvPr/>
        </p:nvSpPr>
        <p:spPr>
          <a:xfrm>
            <a:off x="7170095" y="4564810"/>
            <a:ext cx="1108129" cy="51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C. Adams</a:t>
            </a:r>
          </a:p>
          <a:p>
            <a:pPr algn="ctr"/>
            <a:r>
              <a:rPr lang="en-US" sz="1050" dirty="0" smtClean="0"/>
              <a:t>Software Dev.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5058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588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MARACOOS Technical Director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6940" y="853864"/>
            <a:ext cx="483638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70C0"/>
              </a:solidFill>
            </a:endParaRP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Internal </a:t>
            </a:r>
            <a:r>
              <a:rPr lang="en-US" dirty="0">
                <a:solidFill>
                  <a:srgbClr val="0070C0"/>
                </a:solidFill>
              </a:rPr>
              <a:t>communications</a:t>
            </a:r>
          </a:p>
          <a:p>
            <a:pPr marL="1257300" lvl="2" indent="-342900" fontAlgn="base">
              <a:buFont typeface="+mj-lt"/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10 years of operations calls</a:t>
            </a:r>
          </a:p>
          <a:p>
            <a:pPr marL="1257300" lvl="2" indent="-342900" fontAlgn="base">
              <a:buFont typeface="+mj-lt"/>
              <a:buAutoNum type="alphaLcPeriod"/>
            </a:pPr>
            <a:r>
              <a:rPr lang="en-US" dirty="0" err="1">
                <a:solidFill>
                  <a:srgbClr val="0070C0"/>
                </a:solidFill>
              </a:rPr>
              <a:t>Mgmt</a:t>
            </a:r>
            <a:r>
              <a:rPr lang="en-US" dirty="0">
                <a:solidFill>
                  <a:srgbClr val="0070C0"/>
                </a:solidFill>
              </a:rPr>
              <a:t>, Science, </a:t>
            </a:r>
            <a:r>
              <a:rPr lang="en-US" dirty="0" smtClean="0">
                <a:solidFill>
                  <a:srgbClr val="0070C0"/>
                </a:solidFill>
              </a:rPr>
              <a:t>technology, budgets</a:t>
            </a:r>
            <a:endParaRPr lang="en-US" dirty="0">
              <a:solidFill>
                <a:srgbClr val="0070C0"/>
              </a:solidFill>
            </a:endParaRP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Financials </a:t>
            </a:r>
            <a:r>
              <a:rPr lang="en-US" dirty="0">
                <a:solidFill>
                  <a:srgbClr val="0070C0"/>
                </a:solidFill>
              </a:rPr>
              <a:t>and contracts</a:t>
            </a:r>
          </a:p>
          <a:p>
            <a:pPr marL="1257300" lvl="2" indent="-342900" fontAlgn="base">
              <a:buFont typeface="+mj-lt"/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13 subs, 27 accounts, </a:t>
            </a:r>
            <a:r>
              <a:rPr lang="en-US" dirty="0" smtClean="0">
                <a:solidFill>
                  <a:srgbClr val="0070C0"/>
                </a:solidFill>
              </a:rPr>
              <a:t>tracking</a:t>
            </a:r>
          </a:p>
          <a:p>
            <a:pPr marL="1257300" lvl="2" indent="-342900" fontAlgn="base">
              <a:buFont typeface="+mj-lt"/>
              <a:buAutoNum type="alphaLcPeriod"/>
            </a:pPr>
            <a:r>
              <a:rPr lang="en-US" dirty="0" smtClean="0">
                <a:solidFill>
                  <a:srgbClr val="0070C0"/>
                </a:solidFill>
              </a:rPr>
              <a:t>Annual </a:t>
            </a:r>
            <a:r>
              <a:rPr lang="en-US" dirty="0" err="1" smtClean="0">
                <a:solidFill>
                  <a:srgbClr val="0070C0"/>
                </a:solidFill>
              </a:rPr>
              <a:t>descope</a:t>
            </a:r>
            <a:r>
              <a:rPr lang="en-US" dirty="0" smtClean="0">
                <a:solidFill>
                  <a:srgbClr val="0070C0"/>
                </a:solidFill>
              </a:rPr>
              <a:t>/budget</a:t>
            </a:r>
            <a:endParaRPr lang="en-US" dirty="0">
              <a:solidFill>
                <a:srgbClr val="0070C0"/>
              </a:solidFill>
            </a:endParaRP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Operations Management</a:t>
            </a:r>
          </a:p>
          <a:p>
            <a:pPr marL="1257300" lvl="2" indent="-342900" fontAlgn="base">
              <a:buFont typeface="+mj-lt"/>
              <a:buAutoNum type="alphaLcPeriod"/>
            </a:pPr>
            <a:r>
              <a:rPr lang="en-US" dirty="0" smtClean="0">
                <a:solidFill>
                  <a:srgbClr val="0070C0"/>
                </a:solidFill>
              </a:rPr>
              <a:t>Operations Milestones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QA/QC (all technologies)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Cross RA/IOOS Operations/</a:t>
            </a:r>
            <a:r>
              <a:rPr lang="en-US" dirty="0" err="1" smtClean="0">
                <a:solidFill>
                  <a:srgbClr val="0070C0"/>
                </a:solidFill>
              </a:rPr>
              <a:t>Comms</a:t>
            </a:r>
            <a:endParaRPr lang="en-US" dirty="0" smtClean="0">
              <a:solidFill>
                <a:srgbClr val="0070C0"/>
              </a:solidFill>
            </a:endParaRPr>
          </a:p>
          <a:p>
            <a:pPr marL="1257300" lvl="2" indent="-342900" fontAlgn="base">
              <a:buFont typeface="+mj-lt"/>
              <a:buAutoNum type="alphaLcPeriod"/>
            </a:pPr>
            <a:r>
              <a:rPr lang="en-US" dirty="0" smtClean="0">
                <a:solidFill>
                  <a:srgbClr val="0070C0"/>
                </a:solidFill>
              </a:rPr>
              <a:t>Hurricanes, HF-Radar, Glider DAC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Semi-Annual Reports and Addendums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Meetings</a:t>
            </a:r>
          </a:p>
          <a:p>
            <a:pPr marL="1257300" lvl="2" indent="-342900" fontAlgn="base">
              <a:buFont typeface="+mj-lt"/>
              <a:buAutoNum type="alphaLcPeriod"/>
            </a:pPr>
            <a:r>
              <a:rPr lang="en-US" dirty="0" smtClean="0">
                <a:solidFill>
                  <a:srgbClr val="0070C0"/>
                </a:solidFill>
              </a:rPr>
              <a:t>Regional, Technical, Board, IOOS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Ad </a:t>
            </a:r>
            <a:r>
              <a:rPr lang="en-US" dirty="0">
                <a:solidFill>
                  <a:srgbClr val="0070C0"/>
                </a:solidFill>
              </a:rPr>
              <a:t>hoc IOOS requests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Engagement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4" y="3546018"/>
            <a:ext cx="3470261" cy="2297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7" y="1013757"/>
            <a:ext cx="3420314" cy="2240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641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190" y="0"/>
            <a:ext cx="8809595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Financials: MARACOOS Partner Account Details 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945344"/>
            <a:ext cx="8861665" cy="4545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53100"/>
            <a:ext cx="922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Both core and directed funding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588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Operations through Summer 2019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840" y="1021928"/>
            <a:ext cx="807426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Delivering to milestones</a:t>
            </a:r>
          </a:p>
          <a:p>
            <a:pPr marL="1371600" lvl="2" indent="-457200" fontAlgn="base">
              <a:buFont typeface="+mj-lt"/>
              <a:buAutoNum type="alphaLcPeriod"/>
            </a:pPr>
            <a:r>
              <a:rPr lang="en-US" sz="2400" dirty="0" smtClean="0">
                <a:solidFill>
                  <a:srgbClr val="0070C0"/>
                </a:solidFill>
              </a:rPr>
              <a:t>Following Strategic Ops Plan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Communications</a:t>
            </a:r>
          </a:p>
          <a:p>
            <a:pPr marL="1257300" lvl="2" indent="-342900" fontAlgn="base">
              <a:buFont typeface="+mj-lt"/>
              <a:buAutoNum type="alphaLcPeriod"/>
            </a:pPr>
            <a:r>
              <a:rPr lang="en-US" sz="2400" dirty="0" smtClean="0">
                <a:solidFill>
                  <a:srgbClr val="0070C0"/>
                </a:solidFill>
              </a:rPr>
              <a:t>Operations calls</a:t>
            </a:r>
          </a:p>
          <a:p>
            <a:pPr marL="1371600" lvl="2" indent="-457200" fontAlgn="base">
              <a:buFont typeface="+mj-lt"/>
              <a:buAutoNum type="alphaLcPeriod"/>
            </a:pPr>
            <a:r>
              <a:rPr lang="en-US" sz="2400" dirty="0" smtClean="0">
                <a:solidFill>
                  <a:srgbClr val="0070C0"/>
                </a:solidFill>
              </a:rPr>
              <a:t>HF-Radar/Glider calls</a:t>
            </a:r>
          </a:p>
          <a:p>
            <a:pPr marL="1371600" lvl="2" indent="-457200" fontAlgn="base">
              <a:buFont typeface="+mj-lt"/>
              <a:buAutoNum type="alphaLcPeriod"/>
            </a:pPr>
            <a:r>
              <a:rPr lang="en-US" sz="2400" dirty="0" smtClean="0">
                <a:solidFill>
                  <a:srgbClr val="0070C0"/>
                </a:solidFill>
              </a:rPr>
              <a:t>IOOS calls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Reporting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Financial Reviews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Next </a:t>
            </a:r>
            <a:r>
              <a:rPr lang="en-US" sz="2400" dirty="0" err="1" smtClean="0">
                <a:solidFill>
                  <a:srgbClr val="0070C0"/>
                </a:solidFill>
              </a:rPr>
              <a:t>Descope</a:t>
            </a:r>
            <a:r>
              <a:rPr lang="en-US" sz="2400" dirty="0" smtClean="0">
                <a:solidFill>
                  <a:srgbClr val="0070C0"/>
                </a:solidFill>
              </a:rPr>
              <a:t> (SOW)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Troubleshooting (storms)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en-US" sz="2400" dirty="0" smtClean="0">
                <a:solidFill>
                  <a:srgbClr val="0070C0"/>
                </a:solidFill>
              </a:rPr>
              <a:t>Host Glider User Group 2/Euro Glider Operators Meeting</a:t>
            </a:r>
          </a:p>
          <a:p>
            <a:pPr marL="800100" lvl="1" indent="-342900" fontAlgn="base">
              <a:buFont typeface="+mj-lt"/>
              <a:buAutoNum type="arabicPeriod"/>
            </a:pPr>
            <a:endParaRPr lang="en-US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289176"/>
            <a:ext cx="7886700" cy="1325563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190" y="0"/>
            <a:ext cx="8809595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Financials: Growing Directed Funding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1010035"/>
            <a:ext cx="7883591" cy="3985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0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588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MARACOOS Unfunded Contributors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0800" y="1740704"/>
            <a:ext cx="380559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Larry Atkinson, Old Dominion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Bill Boicourt, U. Maryland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Joe Brodie, Rutgers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Wendell Brown, UMass Dartmouth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Scott Glenn, Rutgers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Donglai Gong, VIMS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Anthony </a:t>
            </a:r>
            <a:r>
              <a:rPr lang="en-US" dirty="0" err="1" smtClean="0">
                <a:solidFill>
                  <a:srgbClr val="0070C0"/>
                </a:solidFill>
              </a:rPr>
              <a:t>Kirincich</a:t>
            </a:r>
            <a:r>
              <a:rPr lang="en-US" dirty="0" smtClean="0">
                <a:solidFill>
                  <a:srgbClr val="0070C0"/>
                </a:solidFill>
              </a:rPr>
              <a:t>, WHOI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Travis Miles, Rutgers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Jim O’Donnell, U. Connecticut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Matt Oliver, U. Delaware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Grace Saba, Rutgers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Oscar Schofield, Rutgers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David Ullman, U. Rhode Island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John Wilkin, Rutgers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3325" y="817374"/>
            <a:ext cx="8635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People who contribute time toward the MARACOOS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Many  are scientists that guide/drive tasking such as data analysis, QC &amp; sampling strategies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776" y="3276600"/>
            <a:ext cx="193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Key to the success of MARACOOS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7855" y="2965678"/>
            <a:ext cx="2776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Patty Gillen, Rutgers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Steve Levenson, Rutgers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RU Grants &amp; Contracts</a:t>
            </a:r>
          </a:p>
        </p:txBody>
      </p:sp>
    </p:spTree>
    <p:extLst>
      <p:ext uri="{BB962C8B-B14F-4D97-AF65-F5344CB8AC3E}">
        <p14:creationId xmlns:p14="http://schemas.microsoft.com/office/powerpoint/2010/main" val="23927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921" y="913940"/>
            <a:ext cx="8737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>
                <a:solidFill>
                  <a:srgbClr val="0070C0"/>
                </a:solidFill>
              </a:rPr>
              <a:t>Big Picture: 70% of core funding is for salary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>
                <a:solidFill>
                  <a:srgbClr val="0070C0"/>
                </a:solidFill>
              </a:rPr>
              <a:t>Approximately 10.5 FTEs</a:t>
            </a:r>
          </a:p>
          <a:p>
            <a:pPr marL="342900" indent="-342900">
              <a:buFont typeface="+mj-lt"/>
              <a:buAutoNum type="arabicParenR"/>
            </a:pPr>
            <a:endParaRPr lang="en-US" dirty="0" smtClean="0">
              <a:solidFill>
                <a:srgbClr val="0070C0"/>
              </a:solidFill>
            </a:endParaRPr>
          </a:p>
          <a:p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0" y="0"/>
            <a:ext cx="8809595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Financials: Big Picture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1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721247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9263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Fisheries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0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088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6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Energy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noFill/>
          <a:ln w="38100" cap="flat" cmpd="sng" algn="ctr">
            <a:solidFill>
              <a:srgbClr val="01FF0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6" name="Straight Arrow Connector 25"/>
          <p:cNvCxnSpPr/>
          <p:nvPr/>
        </p:nvCxnSpPr>
        <p:spPr>
          <a:xfrm flipH="1">
            <a:off x="2819400" y="2451100"/>
            <a:ext cx="1" cy="3327400"/>
          </a:xfrm>
          <a:prstGeom prst="straightConnector1">
            <a:avLst/>
          </a:prstGeom>
          <a:noFill/>
          <a:ln w="38100" cap="flat" cmpd="sng" algn="ctr">
            <a:solidFill>
              <a:srgbClr val="01FF0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172" y="733644"/>
            <a:ext cx="1019292" cy="10148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43996"/>
            <a:ext cx="9144000" cy="662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white"/>
                </a:solidFill>
                <a:latin typeface="Rockwell" panose="02060603020205020403" pitchFamily="18" charset="0"/>
              </a:rPr>
              <a:t>What is Operations?</a:t>
            </a:r>
            <a:endParaRPr lang="en-US" sz="2800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23977" y="2252752"/>
            <a:ext cx="150874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 smtClean="0">
                <a:solidFill>
                  <a:srgbClr val="FF0000"/>
                </a:solidFill>
              </a:rPr>
              <a:t>X</a:t>
            </a:r>
            <a:endParaRPr lang="en-US" sz="19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Rockwell" panose="02060603020205020403" pitchFamily="18" charset="0"/>
              </a:rPr>
              <a:t>Glider Success Statistics: Comparing apples to apples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354" y="884064"/>
            <a:ext cx="7239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Europe** (Brito 2014)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deep gliders,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(Slocum, Sea, Spray)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OOI approximately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(Slocum)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Scripps 84% (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success (Spray)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Rutgers 84% (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success (Slocum)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success gap?</a:t>
            </a: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65" y="3604260"/>
            <a:ext cx="2651371" cy="2121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C43AA-0424-0649-B0C3-6BFA850A22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64" y="1629439"/>
            <a:ext cx="1908810" cy="2546322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2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BD044C-FFFE-47E3-9E30-4BC9CC0C5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134" y="4398799"/>
            <a:ext cx="3063240" cy="167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www1.udel.edu/udaily/2015/jun/images/sharkglider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296" y="4392384"/>
            <a:ext cx="2052913" cy="1702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2958" r="1400" b="14345"/>
          <a:stretch/>
        </p:blipFill>
        <p:spPr>
          <a:xfrm>
            <a:off x="3679251" y="2655729"/>
            <a:ext cx="2659000" cy="1545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9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MARACOOS Milestones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29" y="879928"/>
            <a:ext cx="4788322" cy="5050972"/>
          </a:xfrm>
          <a:prstGeom prst="rect">
            <a:avLst/>
          </a:prstGeom>
        </p:spPr>
      </p:pic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89242" y="838880"/>
            <a:ext cx="3931487" cy="25659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The 2016 MARACOOS proposal included 33 milestones for each of the five themes: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Maritime Safety &amp; Commerce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Fisheries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Water Quality and Safety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Coastal Hazards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Offshore Energy</a:t>
            </a:r>
          </a:p>
          <a:p>
            <a:pPr lvl="1">
              <a:lnSpc>
                <a:spcPct val="100000"/>
              </a:lnSpc>
            </a:pP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65930" y="3894170"/>
            <a:ext cx="3778110" cy="22160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Status (June 2018):</a:t>
            </a:r>
          </a:p>
          <a:p>
            <a:pPr marL="627063" indent="-231775"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Starting FY19: 2</a:t>
            </a:r>
          </a:p>
          <a:p>
            <a:pPr marL="627063" indent="-231775"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Completed: 3</a:t>
            </a:r>
          </a:p>
          <a:p>
            <a:pPr marL="627063" indent="-231775"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On Schedule: 25</a:t>
            </a:r>
          </a:p>
          <a:p>
            <a:pPr marL="627063" indent="-231775"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Delayed: 3</a:t>
            </a:r>
          </a:p>
        </p:txBody>
      </p:sp>
    </p:spTree>
    <p:extLst>
      <p:ext uri="{BB962C8B-B14F-4D97-AF65-F5344CB8AC3E}">
        <p14:creationId xmlns:p14="http://schemas.microsoft.com/office/powerpoint/2010/main" val="1567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70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Arial" panose="020B0604020202020204" pitchFamily="34" charset="0"/>
              </a:rPr>
              <a:t>Operations Data Flow</a:t>
            </a:r>
            <a:endParaRPr lang="en-US" sz="3200" dirty="0">
              <a:solidFill>
                <a:schemeClr val="bg1"/>
              </a:solidFill>
              <a:latin typeface="Rockwell" panose="02060603020205020403" pitchFamily="18" charset="0"/>
              <a:ea typeface="Imprint MT Shadow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19628" y="1540547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Satellites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019628" y="2509376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HF-Radar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019628" y="3478205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Gliders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019628" y="4447034"/>
            <a:ext cx="1420586" cy="740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2440214" y="1910662"/>
            <a:ext cx="2732314" cy="2906487"/>
            <a:chOff x="2440214" y="1796362"/>
            <a:chExt cx="2567214" cy="2906487"/>
          </a:xfrm>
        </p:grpSpPr>
        <p:sp>
          <p:nvSpPr>
            <p:cNvPr id="17" name="Rounded Rectangle 16"/>
            <p:cNvSpPr/>
            <p:nvPr/>
          </p:nvSpPr>
          <p:spPr>
            <a:xfrm>
              <a:off x="3586842" y="2051050"/>
              <a:ext cx="1420586" cy="2374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MARACOOS DMAC </a:t>
              </a:r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r>
                <a:rPr lang="en-US" dirty="0" smtClean="0"/>
                <a:t>IOOS DACs</a:t>
              </a:r>
            </a:p>
          </p:txBody>
        </p:sp>
        <p:cxnSp>
          <p:nvCxnSpPr>
            <p:cNvPr id="22" name="Straight Arrow Connector 21"/>
            <p:cNvCxnSpPr>
              <a:stCxn id="2" idx="3"/>
              <a:endCxn id="17" idx="1"/>
            </p:cNvCxnSpPr>
            <p:nvPr/>
          </p:nvCxnSpPr>
          <p:spPr>
            <a:xfrm>
              <a:off x="2440214" y="1796362"/>
              <a:ext cx="1146628" cy="14421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6" idx="3"/>
              <a:endCxn id="17" idx="1"/>
            </p:cNvCxnSpPr>
            <p:nvPr/>
          </p:nvCxnSpPr>
          <p:spPr>
            <a:xfrm flipV="1">
              <a:off x="2440214" y="3238500"/>
              <a:ext cx="1146628" cy="14643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5" idx="3"/>
              <a:endCxn id="17" idx="1"/>
            </p:cNvCxnSpPr>
            <p:nvPr/>
          </p:nvCxnSpPr>
          <p:spPr>
            <a:xfrm flipV="1">
              <a:off x="2440214" y="3238500"/>
              <a:ext cx="1146628" cy="495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3"/>
              <a:endCxn id="17" idx="1"/>
            </p:cNvCxnSpPr>
            <p:nvPr/>
          </p:nvCxnSpPr>
          <p:spPr>
            <a:xfrm>
              <a:off x="2440214" y="2765191"/>
              <a:ext cx="1146628" cy="473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644378" y="4540250"/>
            <a:ext cx="1528149" cy="1059048"/>
            <a:chOff x="3644378" y="4540250"/>
            <a:chExt cx="1528149" cy="1059048"/>
          </a:xfrm>
        </p:grpSpPr>
        <p:sp>
          <p:nvSpPr>
            <p:cNvPr id="18" name="Rounded Rectangle 17"/>
            <p:cNvSpPr/>
            <p:nvPr/>
          </p:nvSpPr>
          <p:spPr>
            <a:xfrm>
              <a:off x="3644378" y="4859069"/>
              <a:ext cx="1528149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Models</a:t>
              </a:r>
              <a:endParaRPr lang="en-US" dirty="0"/>
            </a:p>
          </p:txBody>
        </p:sp>
        <p:cxnSp>
          <p:nvCxnSpPr>
            <p:cNvPr id="33" name="Straight Arrow Connector 32"/>
            <p:cNvCxnSpPr>
              <a:stCxn id="17" idx="2"/>
              <a:endCxn id="18" idx="0"/>
            </p:cNvCxnSpPr>
            <p:nvPr/>
          </p:nvCxnSpPr>
          <p:spPr>
            <a:xfrm flipH="1">
              <a:off x="4408453" y="4540250"/>
              <a:ext cx="8103" cy="318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660583" y="1121641"/>
            <a:ext cx="1511945" cy="1043709"/>
            <a:chOff x="3660583" y="1121641"/>
            <a:chExt cx="1511945" cy="1043709"/>
          </a:xfrm>
        </p:grpSpPr>
        <p:sp>
          <p:nvSpPr>
            <p:cNvPr id="100" name="Rounded Rectangle 99"/>
            <p:cNvSpPr/>
            <p:nvPr/>
          </p:nvSpPr>
          <p:spPr>
            <a:xfrm>
              <a:off x="3660583" y="1121641"/>
              <a:ext cx="1511945" cy="7402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 smtClean="0"/>
                <a:t>External</a:t>
              </a:r>
            </a:p>
            <a:p>
              <a:pPr algn="ctr"/>
              <a:r>
                <a:rPr lang="en-US" sz="1700" dirty="0" smtClean="0"/>
                <a:t>(GTS, NDBC, NCEI)</a:t>
              </a:r>
              <a:endParaRPr lang="en-US" sz="1700" dirty="0"/>
            </a:p>
          </p:txBody>
        </p:sp>
        <p:cxnSp>
          <p:nvCxnSpPr>
            <p:cNvPr id="101" name="Straight Arrow Connector 100"/>
            <p:cNvCxnSpPr>
              <a:stCxn id="17" idx="0"/>
              <a:endCxn id="100" idx="2"/>
            </p:cNvCxnSpPr>
            <p:nvPr/>
          </p:nvCxnSpPr>
          <p:spPr>
            <a:xfrm flipV="1">
              <a:off x="4416556" y="1861870"/>
              <a:ext cx="0" cy="3034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813661" y="1371600"/>
            <a:ext cx="1836549" cy="29524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172527" y="1491756"/>
            <a:ext cx="3247574" cy="3737428"/>
            <a:chOff x="5172527" y="1491756"/>
            <a:chExt cx="3247574" cy="3737428"/>
          </a:xfrm>
        </p:grpSpPr>
        <p:cxnSp>
          <p:nvCxnSpPr>
            <p:cNvPr id="87" name="Straight Arrow Connector 86"/>
            <p:cNvCxnSpPr>
              <a:stCxn id="18" idx="3"/>
              <a:endCxn id="76" idx="2"/>
            </p:cNvCxnSpPr>
            <p:nvPr/>
          </p:nvCxnSpPr>
          <p:spPr>
            <a:xfrm flipV="1">
              <a:off x="5172527" y="4817149"/>
              <a:ext cx="2403024" cy="4120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100" idx="3"/>
              <a:endCxn id="76" idx="0"/>
            </p:cNvCxnSpPr>
            <p:nvPr/>
          </p:nvCxnSpPr>
          <p:spPr>
            <a:xfrm>
              <a:off x="5172528" y="1491756"/>
              <a:ext cx="2403023" cy="3687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5172528" y="1860551"/>
              <a:ext cx="3247573" cy="2956598"/>
              <a:chOff x="4855028" y="1593851"/>
              <a:chExt cx="3012622" cy="2956598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6300751" y="1593851"/>
                <a:ext cx="1566899" cy="29565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u="sng" dirty="0" smtClean="0"/>
                  <a:t>Products</a:t>
                </a:r>
                <a:endParaRPr lang="en-US" dirty="0"/>
              </a:p>
              <a:p>
                <a:pPr algn="ctr"/>
                <a:r>
                  <a:rPr lang="en-US" dirty="0" smtClean="0"/>
                  <a:t>MARACOOS</a:t>
                </a:r>
              </a:p>
              <a:p>
                <a:pPr algn="ctr"/>
                <a:r>
                  <a:rPr lang="en-US" dirty="0" smtClean="0"/>
                  <a:t>Partners Institutions</a:t>
                </a:r>
              </a:p>
              <a:p>
                <a:pPr algn="ctr"/>
                <a:r>
                  <a:rPr lang="en-US" dirty="0" smtClean="0"/>
                  <a:t>Federal</a:t>
                </a:r>
              </a:p>
              <a:p>
                <a:pPr algn="ctr"/>
                <a:r>
                  <a:rPr lang="en-US" dirty="0" smtClean="0"/>
                  <a:t>State</a:t>
                </a:r>
              </a:p>
              <a:p>
                <a:pPr algn="ctr"/>
                <a:r>
                  <a:rPr lang="en-US" dirty="0" smtClean="0"/>
                  <a:t>Private</a:t>
                </a:r>
                <a:endParaRPr lang="en-US" dirty="0"/>
              </a:p>
            </p:txBody>
          </p:sp>
          <p:cxnSp>
            <p:nvCxnSpPr>
              <p:cNvPr id="77" name="Straight Arrow Connector 76"/>
              <p:cNvCxnSpPr>
                <a:stCxn id="17" idx="3"/>
                <a:endCxn id="76" idx="1"/>
              </p:cNvCxnSpPr>
              <p:nvPr/>
            </p:nvCxnSpPr>
            <p:spPr>
              <a:xfrm flipV="1">
                <a:off x="4855028" y="3072150"/>
                <a:ext cx="1445723" cy="139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08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921" y="913940"/>
            <a:ext cx="873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1" y="0"/>
            <a:ext cx="7772400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MARACOOS </a:t>
            </a:r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Satellite Data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23" y="1376468"/>
            <a:ext cx="5549597" cy="3888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2892" y="951580"/>
            <a:ext cx="8427708" cy="51381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UDel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/RU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redundancy </a:t>
            </a:r>
            <a:r>
              <a:rPr lang="mr-IN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provides for 100%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uptime, and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alleviates scheduling conflicts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Satellites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NOAA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Polars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MODIS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Aqua &amp; Terra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Metop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-A &amp; B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NPP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VIIRS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GOES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East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Key Real-Time Products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Climatology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Coldest Pixel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Anomalies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Water Masses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Key Customers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Fisheries, Energy, SAR, Weather Predictions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7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3" y="13689"/>
            <a:ext cx="8728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Imprint MT Shadow" charset="0"/>
              </a:rPr>
              <a:t>Satellites: Coldest Pixel Composite - Upwelling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3" y="80043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(null)"/>
                <a:cs typeface="Calibri"/>
              </a:rPr>
              <a:t>Regional Coldest Dark Pixel Composite SST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 (null)"/>
                <a:cs typeface="Calibri"/>
              </a:rPr>
              <a:t>Captures Coastal Upwelling</a:t>
            </a:r>
            <a:endParaRPr lang="en-US" sz="2000" b="1" dirty="0">
              <a:solidFill>
                <a:srgbClr val="0070C0"/>
              </a:solidFill>
              <a:latin typeface="Arial (null)"/>
              <a:cs typeface="Calibri"/>
              <a:hlinkClick r:id="rId2"/>
            </a:endParaRPr>
          </a:p>
        </p:txBody>
      </p:sp>
      <p:sp>
        <p:nvSpPr>
          <p:cNvPr id="4" name="Text Box 2055"/>
          <p:cNvSpPr txBox="1">
            <a:spLocks noChangeArrowheads="1"/>
          </p:cNvSpPr>
          <p:nvPr/>
        </p:nvSpPr>
        <p:spPr bwMode="auto">
          <a:xfrm>
            <a:off x="1603332" y="1600063"/>
            <a:ext cx="5974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srgbClr val="0070C0"/>
                </a:solidFill>
                <a:latin typeface="Arial (null)"/>
              </a:rPr>
              <a:t>Example: 8 July 2013 Upwelling up to 6C SST Difference</a:t>
            </a:r>
          </a:p>
        </p:txBody>
      </p:sp>
      <p:pic>
        <p:nvPicPr>
          <p:cNvPr id="5" name="Picture 4" descr="3rutgers_20130708T0600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t="6336" r="28321" b="3082"/>
          <a:stretch/>
        </p:blipFill>
        <p:spPr>
          <a:xfrm>
            <a:off x="4530433" y="2074238"/>
            <a:ext cx="2779694" cy="4002769"/>
          </a:xfrm>
          <a:prstGeom prst="rect">
            <a:avLst/>
          </a:prstGeom>
        </p:spPr>
      </p:pic>
      <p:pic>
        <p:nvPicPr>
          <p:cNvPr id="6" name="Picture 5" descr="4rtg_20130708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1" t="6019" r="28084" b="2923"/>
          <a:stretch/>
        </p:blipFill>
        <p:spPr>
          <a:xfrm>
            <a:off x="1806820" y="2036023"/>
            <a:ext cx="2765180" cy="4002769"/>
          </a:xfrm>
          <a:prstGeom prst="rect">
            <a:avLst/>
          </a:prstGeom>
        </p:spPr>
      </p:pic>
      <p:sp>
        <p:nvSpPr>
          <p:cNvPr id="7" name="Title 9"/>
          <p:cNvSpPr txBox="1">
            <a:spLocks/>
          </p:cNvSpPr>
          <p:nvPr/>
        </p:nvSpPr>
        <p:spPr bwMode="auto">
          <a:xfrm>
            <a:off x="6398562" y="2072681"/>
            <a:ext cx="3635178" cy="8766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000" b="1" dirty="0">
                <a:solidFill>
                  <a:srgbClr val="0070C0"/>
                </a:solidFill>
                <a:latin typeface="Arial (null)"/>
                <a:cs typeface="Calibri"/>
              </a:rPr>
              <a:t>Coldest Dark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 (null)"/>
                <a:cs typeface="Calibri"/>
              </a:rPr>
              <a:t>Pixel SST</a:t>
            </a: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-834816" y="1784729"/>
            <a:ext cx="3698549" cy="8766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(null)"/>
                <a:cs typeface="Calibri"/>
              </a:rPr>
              <a:t>RTG SST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13004"/>
            <a:ext cx="1722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 (null)"/>
              </a:rPr>
              <a:t>Standard National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 (null)"/>
              </a:rPr>
              <a:t>Satellite 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 (null)"/>
              </a:rPr>
              <a:t>Sea Surface Temperature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 (null)"/>
              </a:rPr>
              <a:t>(SST) Product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0126" y="3336180"/>
            <a:ext cx="18338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rgbClr val="0070C0"/>
                </a:solidFill>
                <a:latin typeface="Arial (null)"/>
              </a:rPr>
              <a:t>Regional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 (null)"/>
              </a:rPr>
              <a:t>Satellite 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 (null)"/>
              </a:rPr>
              <a:t>Sea Surface Temperature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 (null)"/>
              </a:rPr>
              <a:t>(SST) Product</a:t>
            </a:r>
          </a:p>
        </p:txBody>
      </p:sp>
    </p:spTree>
    <p:extLst>
      <p:ext uri="{BB962C8B-B14F-4D97-AF65-F5344CB8AC3E}">
        <p14:creationId xmlns:p14="http://schemas.microsoft.com/office/powerpoint/2010/main" val="1950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Screen Shot 2016-12-02 at 12.06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5" y="750135"/>
            <a:ext cx="4887886" cy="536985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>
          <a:xfrm>
            <a:off x="3762837" y="1454780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7820" y="1018933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18847" y="1838662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840508" y="1520752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12568" y="1715774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flipH="1">
            <a:off x="1409720" y="2113935"/>
            <a:ext cx="61413" cy="67288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63099" y="1952709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20711" y="1370284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36117" y="3103100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53603" y="3551525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39752" y="2537999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234794" y="2797735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28844" y="5215642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0667" y="5532947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8550" y="4766791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8813" y="4013057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58875" y="5774449"/>
            <a:ext cx="69970" cy="65972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0254" tIns="10127" rIns="20254" bIns="10127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22760" y="688606"/>
            <a:ext cx="2349228" cy="297451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dirty="0">
                <a:latin typeface="American Typewriter"/>
                <a:cs typeface="American Typewriter"/>
              </a:rPr>
              <a:t>Long Range Network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5297626" y="806826"/>
            <a:ext cx="1841041" cy="5295524"/>
            <a:chOff x="23309544" y="3765186"/>
            <a:chExt cx="8100582" cy="24712447"/>
          </a:xfrm>
        </p:grpSpPr>
        <p:pic>
          <p:nvPicPr>
            <p:cNvPr id="6" name="Picture 5" descr="Screen Shot 2016-11-29 at 3.33.22 PM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544" y="3765186"/>
              <a:ext cx="7655560" cy="104141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Screen Shot 2016-11-29 at 3.43.29 PM.png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5066" y="21454533"/>
              <a:ext cx="7855060" cy="70231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4" name="Picture 13" descr="Screen Shot 2016-11-29 at 3.43.41 PM.png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546" y="14994292"/>
              <a:ext cx="8100580" cy="580779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2" name="Oval 31"/>
            <p:cNvSpPr/>
            <p:nvPr/>
          </p:nvSpPr>
          <p:spPr>
            <a:xfrm>
              <a:off x="25139223" y="12231674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5850423" y="1112295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5599492" y="16194074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7523753" y="830355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7216128" y="9310674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7677688" y="7211355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764823" y="10133477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7831623" y="6211464"/>
              <a:ext cx="307869" cy="307869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8317292" y="16996163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6456954" y="22072683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5753426" y="24734287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7831623" y="23698284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558990" y="4034434"/>
              <a:ext cx="5655167" cy="1077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/>
                  <a:cs typeface="American Typewriter"/>
                </a:rPr>
                <a:t>New Jersey 13 MHz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5449454" y="21398514"/>
              <a:ext cx="5468242" cy="1077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/>
                  <a:cs typeface="American Typewriter"/>
                </a:rPr>
                <a:t>Block Island Sound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385887" y="15107105"/>
              <a:ext cx="5326588" cy="1077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American Typewriter"/>
                  <a:cs typeface="American Typewriter"/>
                </a:rPr>
                <a:t>Muskeget</a:t>
              </a:r>
              <a:r>
                <a:rPr lang="en-US" sz="900" dirty="0">
                  <a:latin typeface="American Typewriter"/>
                  <a:cs typeface="American Typewriter"/>
                </a:rPr>
                <a:t> Channel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41427" y="991766"/>
            <a:ext cx="1457317" cy="943781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  </a:t>
            </a:r>
            <a:r>
              <a:rPr lang="en-US" sz="1200" dirty="0">
                <a:solidFill>
                  <a:srgbClr val="FF0000"/>
                </a:solidFill>
                <a:latin typeface="American Typewriter"/>
                <a:cs typeface="American Typewriter"/>
              </a:rPr>
              <a:t>5 MHz- 17 Stations</a:t>
            </a:r>
          </a:p>
          <a:p>
            <a:r>
              <a:rPr lang="en-US" sz="1200" dirty="0">
                <a:solidFill>
                  <a:srgbClr val="FF6600"/>
                </a:solidFill>
                <a:latin typeface="American Typewriter"/>
                <a:cs typeface="American Typewriter"/>
              </a:rPr>
              <a:t>13 MHz-   8 Stations</a:t>
            </a:r>
          </a:p>
          <a:p>
            <a:r>
              <a:rPr lang="en-US" sz="1200" dirty="0">
                <a:solidFill>
                  <a:srgbClr val="008000"/>
                </a:solidFill>
                <a:latin typeface="American Typewriter"/>
                <a:cs typeface="American Typewriter"/>
              </a:rPr>
              <a:t>25 MHz- 16 </a:t>
            </a:r>
            <a:r>
              <a:rPr lang="en-US" sz="1200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Stations</a:t>
            </a:r>
          </a:p>
          <a:p>
            <a:endParaRPr lang="en-US" sz="1200" dirty="0">
              <a:solidFill>
                <a:srgbClr val="008000"/>
              </a:solidFill>
              <a:latin typeface="American Typewriter"/>
              <a:cs typeface="American Typewriter"/>
            </a:endParaRPr>
          </a:p>
          <a:p>
            <a:r>
              <a:rPr lang="en-US" sz="1200" dirty="0" smtClean="0">
                <a:latin typeface="American Typewriter"/>
                <a:cs typeface="American Typewriter"/>
              </a:rPr>
              <a:t>TOTAL </a:t>
            </a:r>
            <a:r>
              <a:rPr lang="en-US" sz="1200" dirty="0">
                <a:latin typeface="American Typewriter"/>
                <a:cs typeface="American Typewriter"/>
              </a:rPr>
              <a:t>– </a:t>
            </a:r>
            <a:r>
              <a:rPr lang="en-US" sz="1200" dirty="0" smtClean="0">
                <a:latin typeface="American Typewriter"/>
                <a:cs typeface="American Typewriter"/>
              </a:rPr>
              <a:t>41 </a:t>
            </a:r>
            <a:r>
              <a:rPr lang="en-US" sz="1200" dirty="0">
                <a:latin typeface="American Typewriter"/>
                <a:cs typeface="American Typewriter"/>
              </a:rPr>
              <a:t>Stations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7259958" y="701406"/>
            <a:ext cx="1673564" cy="5434270"/>
            <a:chOff x="31362055" y="574364"/>
            <a:chExt cx="8300083" cy="28584836"/>
          </a:xfrm>
        </p:grpSpPr>
        <p:pic>
          <p:nvPicPr>
            <p:cNvPr id="7" name="Picture 6" descr="Screen Shot 2016-11-29 at 3.35.19 PM.png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8686" y="21928667"/>
              <a:ext cx="7653452" cy="72305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0" name="Picture 9" descr="Screen Shot 2016-11-29 at 3.35.39 PM.png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8683" y="14105467"/>
              <a:ext cx="7439450" cy="734906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1" name="Picture 10" descr="Screen Shot 2016-11-29 at 3.35.58 PM.png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8683" y="6519333"/>
              <a:ext cx="7623739" cy="6756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2" name="Picture 11" descr="Screen Shot 2016-11-29 at 3.36.15 PM.png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2055" y="574364"/>
              <a:ext cx="8300081" cy="56007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41" name="Oval 40"/>
            <p:cNvSpPr/>
            <p:nvPr/>
          </p:nvSpPr>
          <p:spPr>
            <a:xfrm>
              <a:off x="35720304" y="15058984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3561304" y="18416619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2008683" y="11408166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4177042" y="11560566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3869173" y="8611424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4135693" y="1908566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4986773" y="3769079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3847086" y="27713019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7295104" y="28199852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031704" y="23852219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093629" y="715971"/>
              <a:ext cx="7453847" cy="1077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/>
                  <a:cs typeface="American Typewriter"/>
                </a:rPr>
                <a:t>Western Long Island Sound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748798" y="6570956"/>
              <a:ext cx="5019358" cy="1077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/>
                  <a:cs typeface="American Typewriter"/>
                </a:rPr>
                <a:t>New York Harbor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443566" y="14093987"/>
              <a:ext cx="4198067" cy="1077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/>
                  <a:cs typeface="American Typewriter"/>
                </a:rPr>
                <a:t>Delaware Bay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561301" y="22072685"/>
              <a:ext cx="4762327" cy="1077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merican Typewriter"/>
                  <a:cs typeface="American Typewriter"/>
                </a:rPr>
                <a:t>Chesapeake Bay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35410908" y="14903512"/>
              <a:ext cx="307869" cy="307869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241425" y="1719046"/>
            <a:ext cx="1520270" cy="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7433" y="13689"/>
            <a:ext cx="8728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  <a:ea typeface="Imprint MT Shadow" charset="0"/>
                <a:cs typeface="Imprint MT Shadow" charset="0"/>
              </a:rPr>
              <a:t>High Frequency Radar Network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3295" y="3201304"/>
            <a:ext cx="1544520" cy="1528557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1600" b="1" dirty="0" smtClean="0">
                <a:latin typeface="Bangla MN"/>
                <a:cs typeface="Bangla MN"/>
              </a:rPr>
              <a:t>Key Customers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angla MN"/>
                <a:cs typeface="Bangla MN"/>
              </a:rPr>
              <a:t>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angla MN"/>
                <a:cs typeface="Bangla MN"/>
              </a:rPr>
              <a:t>Inundation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angla MN"/>
                <a:cs typeface="Bangla MN"/>
              </a:rPr>
              <a:t>Maritime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Bangla MN"/>
                <a:cs typeface="Bangla MN"/>
              </a:rPr>
              <a:t>Water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b="1" dirty="0" smtClean="0">
              <a:latin typeface="Bangla MN"/>
              <a:cs typeface="Bangla MN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82250" y="5673985"/>
            <a:ext cx="311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Challenge: Aging infrastructure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7" name="Group 9"/>
          <p:cNvGrpSpPr>
            <a:grpSpLocks/>
          </p:cNvGrpSpPr>
          <p:nvPr/>
        </p:nvGrpSpPr>
        <p:grpSpPr bwMode="auto">
          <a:xfrm>
            <a:off x="2790202" y="4457590"/>
            <a:ext cx="2213125" cy="1183473"/>
            <a:chOff x="5204177" y="1478844"/>
            <a:chExt cx="3766629" cy="3127024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55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921" y="913940"/>
            <a:ext cx="873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1" y="0"/>
            <a:ext cx="7772400" cy="56803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MARACOOS </a:t>
            </a:r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Gliders 2018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9473" y="890269"/>
            <a:ext cx="5861876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MARACOOS funded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5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glider deployments in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MAB, 1 in SAB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YTD: MARACOOS 239 days, 4322km (1 deployment remains)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7" y="2366648"/>
            <a:ext cx="3855317" cy="1868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66" y="4041007"/>
            <a:ext cx="3979433" cy="1928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\\smast-pds\wsbrown$\Research\MARCOOS\GLIDERS\OPERATIONS\GLIDER_MISSIONS\BLUE_testMission_1april12\PICTURES\dual_glider_launch_mar08.jpg">
            <a:extLst>
              <a:ext uri="{FF2B5EF4-FFF2-40B4-BE49-F238E27FC236}">
                <a16:creationId xmlns:a16="http://schemas.microsoft.com/office/drawing/2014/main" id="{77C38C77-8E5E-4CDB-B1D7-D370752FA1D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35" y="714717"/>
            <a:ext cx="2195824" cy="17914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00A525-F8D3-45A9-A02C-76A071B1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"/>
          <a:stretch/>
        </p:blipFill>
        <p:spPr>
          <a:xfrm>
            <a:off x="5195363" y="2828366"/>
            <a:ext cx="3734796" cy="3137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3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3E837D-5BD8-A742-A23D-53CBD3B0E17F}"/>
              </a:ext>
            </a:extLst>
          </p:cNvPr>
          <p:cNvSpPr txBox="1"/>
          <p:nvPr/>
        </p:nvSpPr>
        <p:spPr>
          <a:xfrm>
            <a:off x="0" y="0"/>
            <a:ext cx="868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2018 MAB Glider Deployments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952044" y="954028"/>
            <a:ext cx="1733675" cy="1128447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b="1" dirty="0" smtClean="0">
                <a:latin typeface="Bangla MN"/>
                <a:cs typeface="Bangla MN"/>
              </a:rPr>
              <a:t>Key Customers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Bangla MN"/>
                <a:cs typeface="Bangla MN"/>
              </a:rPr>
              <a:t>Water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Bangla MN"/>
                <a:cs typeface="Bangla MN"/>
              </a:rPr>
              <a:t>Fisheries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Bangla MN"/>
                <a:cs typeface="Bangla MN"/>
              </a:rPr>
              <a:t>Hurricanes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4" y="785970"/>
            <a:ext cx="3479056" cy="3605931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313" y="2476808"/>
            <a:ext cx="5135718" cy="3118429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30933" y="3932139"/>
            <a:ext cx="13030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MARACOOS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6703438" y="5142428"/>
            <a:ext cx="21405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MARACOOS Partners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079" y="4605100"/>
            <a:ext cx="3507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include temperature, salinity, depth, O2, optics, sediment, zooplankton,  currents, waves, pH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580542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Challenge: Aging infrastructure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13616</TotalTime>
  <Words>1885</Words>
  <Application>Microsoft Office PowerPoint</Application>
  <PresentationFormat>On-screen Show (4:3)</PresentationFormat>
  <Paragraphs>502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MS PGothic</vt:lpstr>
      <vt:lpstr>MS PGothic</vt:lpstr>
      <vt:lpstr>American Typewriter</vt:lpstr>
      <vt:lpstr>Arial</vt:lpstr>
      <vt:lpstr>Arial (null)</vt:lpstr>
      <vt:lpstr>Bahnschrift</vt:lpstr>
      <vt:lpstr>Bangla MN</vt:lpstr>
      <vt:lpstr>Calibri</vt:lpstr>
      <vt:lpstr>Calibri Light</vt:lpstr>
      <vt:lpstr>Charter Roman</vt:lpstr>
      <vt:lpstr>Imprint MT Shadow</vt:lpstr>
      <vt:lpstr>Myriad Pro Semibold</vt:lpstr>
      <vt:lpstr>Open Sans</vt:lpstr>
      <vt:lpstr>Rockwell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Michael Crowley</cp:lastModifiedBy>
  <cp:revision>429</cp:revision>
  <cp:lastPrinted>2018-06-01T13:43:55Z</cp:lastPrinted>
  <dcterms:created xsi:type="dcterms:W3CDTF">2016-04-29T17:08:48Z</dcterms:created>
  <dcterms:modified xsi:type="dcterms:W3CDTF">2018-11-20T14:22:48Z</dcterms:modified>
</cp:coreProperties>
</file>