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519" r:id="rId2"/>
    <p:sldId id="515" r:id="rId3"/>
    <p:sldId id="516" r:id="rId4"/>
    <p:sldId id="467" r:id="rId5"/>
    <p:sldId id="468" r:id="rId6"/>
    <p:sldId id="469" r:id="rId7"/>
    <p:sldId id="470" r:id="rId8"/>
    <p:sldId id="471" r:id="rId9"/>
    <p:sldId id="474" r:id="rId10"/>
    <p:sldId id="482" r:id="rId11"/>
    <p:sldId id="483" r:id="rId12"/>
    <p:sldId id="486" r:id="rId13"/>
    <p:sldId id="487" r:id="rId14"/>
    <p:sldId id="488" r:id="rId15"/>
    <p:sldId id="522" r:id="rId16"/>
    <p:sldId id="490" r:id="rId17"/>
    <p:sldId id="491" r:id="rId18"/>
    <p:sldId id="477" r:id="rId19"/>
    <p:sldId id="476" r:id="rId20"/>
    <p:sldId id="480" r:id="rId21"/>
    <p:sldId id="520" r:id="rId22"/>
    <p:sldId id="481" r:id="rId23"/>
    <p:sldId id="459" r:id="rId24"/>
    <p:sldId id="461" r:id="rId25"/>
    <p:sldId id="460" r:id="rId26"/>
    <p:sldId id="431" r:id="rId27"/>
    <p:sldId id="457" r:id="rId28"/>
    <p:sldId id="518" r:id="rId29"/>
    <p:sldId id="492" r:id="rId30"/>
    <p:sldId id="493" r:id="rId31"/>
    <p:sldId id="495" r:id="rId32"/>
    <p:sldId id="496" r:id="rId33"/>
    <p:sldId id="517" r:id="rId34"/>
    <p:sldId id="498" r:id="rId35"/>
    <p:sldId id="500" r:id="rId36"/>
    <p:sldId id="507" r:id="rId37"/>
    <p:sldId id="508" r:id="rId38"/>
    <p:sldId id="509" r:id="rId39"/>
    <p:sldId id="510" r:id="rId40"/>
    <p:sldId id="521" r:id="rId41"/>
    <p:sldId id="52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Glenn" initials="SG" lastIdx="1" clrIdx="0">
    <p:extLst/>
  </p:cmAuthor>
  <p:cmAuthor id="2" name="Michael Crowley" initials="M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3399"/>
    <a:srgbClr val="0000CC"/>
    <a:srgbClr val="15015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57" autoAdjust="0"/>
    <p:restoredTop sz="92266" autoAdjust="0"/>
  </p:normalViewPr>
  <p:slideViewPr>
    <p:cSldViewPr snapToGrid="0" snapToObjects="1">
      <p:cViewPr varScale="1">
        <p:scale>
          <a:sx n="69" d="100"/>
          <a:sy n="69" d="100"/>
        </p:scale>
        <p:origin x="73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C619-945D-E949-A14F-A9891E1EA3B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E2E6-5893-CD49-A33E-3E3AADD3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2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1B57-BA31-7241-8C6B-E589FB7211A7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6124-AC86-1F42-B6BA-5DFE4E94E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2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21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1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F0D5D-806C-CD42-A27B-F8B3D072A01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2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8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0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4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42C9B-72B6-544B-B16C-DFAB36AC94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2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50741"/>
            <a:ext cx="9144000" cy="607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67E69B-D0A8-B14A-95B6-8584A854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4977"/>
          <a:stretch/>
        </p:blipFill>
        <p:spPr>
          <a:xfrm>
            <a:off x="0" y="6250741"/>
            <a:ext cx="2468788" cy="607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9D3FC-E73B-3B4B-86E2-57ABA4E22D6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652" y="626867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tiff"/><Relationship Id="rId26" Type="http://schemas.openxmlformats.org/officeDocument/2006/relationships/image" Target="../media/image27.tiff"/><Relationship Id="rId39" Type="http://schemas.openxmlformats.org/officeDocument/2006/relationships/image" Target="../media/image40.tiff"/><Relationship Id="rId21" Type="http://schemas.openxmlformats.org/officeDocument/2006/relationships/image" Target="../media/image22.tiff"/><Relationship Id="rId34" Type="http://schemas.openxmlformats.org/officeDocument/2006/relationships/image" Target="../media/image35.tiff"/><Relationship Id="rId42" Type="http://schemas.openxmlformats.org/officeDocument/2006/relationships/image" Target="../media/image43.tiff"/><Relationship Id="rId47" Type="http://schemas.openxmlformats.org/officeDocument/2006/relationships/image" Target="../media/image48.tiff"/><Relationship Id="rId50" Type="http://schemas.openxmlformats.org/officeDocument/2006/relationships/image" Target="../media/image51.tiff"/><Relationship Id="rId55" Type="http://schemas.openxmlformats.org/officeDocument/2006/relationships/image" Target="../media/image56.tif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tiff"/><Relationship Id="rId29" Type="http://schemas.openxmlformats.org/officeDocument/2006/relationships/image" Target="../media/image30.png"/><Relationship Id="rId11" Type="http://schemas.openxmlformats.org/officeDocument/2006/relationships/image" Target="../media/image12.tiff"/><Relationship Id="rId24" Type="http://schemas.openxmlformats.org/officeDocument/2006/relationships/image" Target="../media/image25.tiff"/><Relationship Id="rId32" Type="http://schemas.openxmlformats.org/officeDocument/2006/relationships/image" Target="../media/image33.tiff"/><Relationship Id="rId37" Type="http://schemas.openxmlformats.org/officeDocument/2006/relationships/image" Target="../media/image38.png"/><Relationship Id="rId40" Type="http://schemas.openxmlformats.org/officeDocument/2006/relationships/image" Target="../media/image41.tiff"/><Relationship Id="rId45" Type="http://schemas.openxmlformats.org/officeDocument/2006/relationships/image" Target="../media/image46.tiff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5" Type="http://schemas.openxmlformats.org/officeDocument/2006/relationships/image" Target="../media/image6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tiff"/><Relationship Id="rId22" Type="http://schemas.openxmlformats.org/officeDocument/2006/relationships/image" Target="../media/image23.png"/><Relationship Id="rId27" Type="http://schemas.openxmlformats.org/officeDocument/2006/relationships/image" Target="../media/image28.tiff"/><Relationship Id="rId30" Type="http://schemas.openxmlformats.org/officeDocument/2006/relationships/image" Target="../media/image31.png"/><Relationship Id="rId35" Type="http://schemas.openxmlformats.org/officeDocument/2006/relationships/image" Target="../media/image36.tiff"/><Relationship Id="rId43" Type="http://schemas.openxmlformats.org/officeDocument/2006/relationships/image" Target="../media/image44.tiff"/><Relationship Id="rId48" Type="http://schemas.openxmlformats.org/officeDocument/2006/relationships/image" Target="../media/image49.tiff"/><Relationship Id="rId56" Type="http://schemas.openxmlformats.org/officeDocument/2006/relationships/image" Target="../media/image57.tiff"/><Relationship Id="rId8" Type="http://schemas.openxmlformats.org/officeDocument/2006/relationships/image" Target="../media/image9.gif"/><Relationship Id="rId51" Type="http://schemas.openxmlformats.org/officeDocument/2006/relationships/image" Target="../media/image52.tiff"/><Relationship Id="rId3" Type="http://schemas.openxmlformats.org/officeDocument/2006/relationships/image" Target="../media/image4.png"/><Relationship Id="rId12" Type="http://schemas.openxmlformats.org/officeDocument/2006/relationships/image" Target="../media/image13.tiff"/><Relationship Id="rId17" Type="http://schemas.openxmlformats.org/officeDocument/2006/relationships/image" Target="../media/image18.tiff"/><Relationship Id="rId25" Type="http://schemas.openxmlformats.org/officeDocument/2006/relationships/image" Target="../media/image26.tiff"/><Relationship Id="rId33" Type="http://schemas.openxmlformats.org/officeDocument/2006/relationships/image" Target="../media/image34.tiff"/><Relationship Id="rId38" Type="http://schemas.openxmlformats.org/officeDocument/2006/relationships/image" Target="../media/image39.tiff"/><Relationship Id="rId46" Type="http://schemas.openxmlformats.org/officeDocument/2006/relationships/image" Target="../media/image47.tiff"/><Relationship Id="rId59" Type="http://schemas.openxmlformats.org/officeDocument/2006/relationships/image" Target="../media/image60.tiff"/><Relationship Id="rId20" Type="http://schemas.openxmlformats.org/officeDocument/2006/relationships/image" Target="../media/image21.tiff"/><Relationship Id="rId41" Type="http://schemas.openxmlformats.org/officeDocument/2006/relationships/image" Target="../media/image42.tiff"/><Relationship Id="rId54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5" Type="http://schemas.openxmlformats.org/officeDocument/2006/relationships/image" Target="../media/image16.tiff"/><Relationship Id="rId23" Type="http://schemas.openxmlformats.org/officeDocument/2006/relationships/image" Target="../media/image24.png"/><Relationship Id="rId28" Type="http://schemas.openxmlformats.org/officeDocument/2006/relationships/image" Target="../media/image29.tiff"/><Relationship Id="rId36" Type="http://schemas.openxmlformats.org/officeDocument/2006/relationships/image" Target="../media/image37.tiff"/><Relationship Id="rId49" Type="http://schemas.openxmlformats.org/officeDocument/2006/relationships/image" Target="../media/image50.tiff"/><Relationship Id="rId57" Type="http://schemas.openxmlformats.org/officeDocument/2006/relationships/image" Target="../media/image58.tiff"/><Relationship Id="rId10" Type="http://schemas.openxmlformats.org/officeDocument/2006/relationships/image" Target="../media/image11.png"/><Relationship Id="rId31" Type="http://schemas.openxmlformats.org/officeDocument/2006/relationships/image" Target="../media/image32.tiff"/><Relationship Id="rId44" Type="http://schemas.openxmlformats.org/officeDocument/2006/relationships/image" Target="../media/image45.tiff"/><Relationship Id="rId52" Type="http://schemas.openxmlformats.org/officeDocument/2006/relationships/image" Target="../media/image53.tiff"/><Relationship Id="rId60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1.png"/><Relationship Id="rId7" Type="http://schemas.openxmlformats.org/officeDocument/2006/relationships/image" Target="../media/image74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74.jp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9.png"/><Relationship Id="rId7" Type="http://schemas.openxmlformats.org/officeDocument/2006/relationships/image" Target="../media/image10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76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19.gif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gif"/><Relationship Id="rId5" Type="http://schemas.openxmlformats.org/officeDocument/2006/relationships/image" Target="../media/image121.gif"/><Relationship Id="rId4" Type="http://schemas.openxmlformats.org/officeDocument/2006/relationships/image" Target="../media/image120.gif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dc.noaa.gov/billions/" TargetMode="External"/><Relationship Id="rId4" Type="http://schemas.openxmlformats.org/officeDocument/2006/relationships/image" Target="../media/image6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c.noaa.gov/billions/" TargetMode="External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1009"/>
            <a:ext cx="11049000" cy="6266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84" y="2308575"/>
            <a:ext cx="457200" cy="342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81309" y="2266156"/>
            <a:ext cx="273242" cy="342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874" y="3418711"/>
            <a:ext cx="432053" cy="287173"/>
          </a:xfrm>
          <a:prstGeom prst="rect">
            <a:avLst/>
          </a:prstGeom>
        </p:spPr>
      </p:pic>
      <p:pic>
        <p:nvPicPr>
          <p:cNvPr id="14" name="Picture 13" descr="RU_LOGOTYPE_CMYK.pdf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552" y="1784304"/>
            <a:ext cx="792028" cy="2131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514" y="3042452"/>
            <a:ext cx="446019" cy="353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55"/>
          <a:stretch/>
        </p:blipFill>
        <p:spPr>
          <a:xfrm>
            <a:off x="484137" y="3295516"/>
            <a:ext cx="544904" cy="594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340" y="2081437"/>
            <a:ext cx="624603" cy="198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549" y="4740351"/>
            <a:ext cx="779898" cy="23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0601" y="4688597"/>
            <a:ext cx="1345788" cy="327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457" y="5240402"/>
            <a:ext cx="815861" cy="218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9915" y="2852952"/>
            <a:ext cx="926706" cy="313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1772300"/>
            <a:ext cx="1135441" cy="2479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294" y="2692454"/>
            <a:ext cx="1119390" cy="327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2379" y="4220373"/>
            <a:ext cx="1063553" cy="291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15376" y="4193623"/>
            <a:ext cx="372253" cy="3446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3" y="627268"/>
            <a:ext cx="381565" cy="1977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985" y="6396632"/>
            <a:ext cx="955642" cy="3147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177" y="2623274"/>
            <a:ext cx="955083" cy="2614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129" y="3037313"/>
            <a:ext cx="515223" cy="3496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139" y="3306258"/>
            <a:ext cx="1152672" cy="2808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3" b="-9475"/>
          <a:stretch/>
        </p:blipFill>
        <p:spPr>
          <a:xfrm>
            <a:off x="924764" y="1870571"/>
            <a:ext cx="1568913" cy="269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653" y="2423384"/>
            <a:ext cx="2271279" cy="2617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240" y="3045100"/>
            <a:ext cx="329761" cy="3297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967" y="4118546"/>
            <a:ext cx="484419" cy="3612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54799" y="2334063"/>
            <a:ext cx="899299" cy="2461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03" y="1559530"/>
            <a:ext cx="1566429" cy="2614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42228"/>
            <a:ext cx="1588215" cy="4451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517" y="1191511"/>
            <a:ext cx="665359" cy="2480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037" y="1737535"/>
            <a:ext cx="484085" cy="2020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1893" y="2021400"/>
            <a:ext cx="956229" cy="2782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836921" y="2087413"/>
            <a:ext cx="1229912" cy="1926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03" y="2249611"/>
            <a:ext cx="415905" cy="3854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139" y="3625168"/>
            <a:ext cx="362148" cy="2719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106" y="1379921"/>
            <a:ext cx="420938" cy="1275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47" y="1477032"/>
            <a:ext cx="465296" cy="23724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737" y="1798610"/>
            <a:ext cx="737716" cy="2378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634" y="1274100"/>
            <a:ext cx="355482" cy="20044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767326" y="1239199"/>
            <a:ext cx="914399" cy="2054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230" y="5056072"/>
            <a:ext cx="842114" cy="29684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239" y="3408861"/>
            <a:ext cx="894561" cy="17443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739" y="1510579"/>
            <a:ext cx="202691" cy="20055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13" y="1503610"/>
            <a:ext cx="211737" cy="21173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065984" y="1558710"/>
            <a:ext cx="570413" cy="1555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5" y="854817"/>
            <a:ext cx="375053" cy="37505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" y="2417732"/>
            <a:ext cx="368833" cy="35894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576" y="1471535"/>
            <a:ext cx="413606" cy="25697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40219" y="5633687"/>
            <a:ext cx="647902" cy="2962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6011062"/>
            <a:ext cx="323287" cy="30441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23" y="6011062"/>
            <a:ext cx="241598" cy="3044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0" y="2795983"/>
            <a:ext cx="357828" cy="3244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8" y="1645590"/>
            <a:ext cx="378532" cy="39684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3" y="1248583"/>
            <a:ext cx="374684" cy="37468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5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79" y="2063302"/>
            <a:ext cx="379690" cy="3272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211" y="1512502"/>
            <a:ext cx="514708" cy="18919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72" y="1875936"/>
            <a:ext cx="358017" cy="242940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0" y="0"/>
            <a:ext cx="9144000" cy="6294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77" b="1" dirty="0" smtClean="0"/>
              <a:t>Leveraging Hurricane Expertise</a:t>
            </a:r>
            <a:endParaRPr lang="en-US" sz="3177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5641044" y="1193402"/>
            <a:ext cx="34832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MARACOOS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Fall Board Meeting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November 19-20, 2019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Hurricane Initiative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Update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Contributors: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Scott Glenn,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Travis Miles,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Maria </a:t>
            </a:r>
            <a:r>
              <a:rPr lang="en-US" sz="2400" dirty="0" err="1" smtClean="0">
                <a:solidFill>
                  <a:srgbClr val="FFFF00"/>
                </a:solidFill>
              </a:rPr>
              <a:t>Aristizabal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+ many others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(56 Institutions)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129" y="565245"/>
            <a:ext cx="780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Asia-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Pacific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7024" y="5750301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Indian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Ocean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65" y="2327774"/>
            <a:ext cx="475729" cy="219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88" y="2577154"/>
            <a:ext cx="685614" cy="25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To characterize the Cold Pool, we need ocean observations that are “fit for purpose”</a:t>
            </a:r>
            <a:endParaRPr lang="en-US" sz="1800" b="1" i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-11296"/>
            <a:ext cx="9144000" cy="80021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"/>
                <a:cs typeface=""/>
              </a:rPr>
              <a:t>Essential Ocean </a:t>
            </a:r>
            <a:r>
              <a:rPr lang="en-US" sz="2800" b="1" u="sng" dirty="0" smtClean="0">
                <a:solidFill>
                  <a:schemeClr val="bg1"/>
                </a:solidFill>
                <a:latin typeface="Calibri"/>
                <a:ea typeface=""/>
                <a:cs typeface=""/>
              </a:rPr>
              <a:t>Feature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"/>
                <a:cs typeface="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"/>
                <a:cs typeface=""/>
              </a:rPr>
              <a:t>- 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"/>
                <a:cs typeface=""/>
              </a:rPr>
              <a:t>Mid-Atlantic’s Cold Pool</a:t>
            </a:r>
            <a:endParaRPr lang="en-US" sz="2800" b="1" dirty="0">
              <a:solidFill>
                <a:schemeClr val="bg1"/>
              </a:solidFill>
              <a:latin typeface="Calibri"/>
              <a:ea typeface=""/>
              <a:cs typeface="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  <a:ea typeface=""/>
                <a:cs typeface=""/>
              </a:rPr>
              <a:t>An unseen cold bottom layer 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"/>
                <a:cs typeface=""/>
              </a:rPr>
              <a:t>beneath a warm summer surface layer</a:t>
            </a:r>
            <a:endParaRPr lang="en-US" dirty="0">
              <a:solidFill>
                <a:schemeClr val="bg1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65147" y="3276600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EspressoV2_MemDayForecastBottomTemp.tif"/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319" y="3455071"/>
            <a:ext cx="3344142" cy="2364390"/>
          </a:xfrm>
          <a:prstGeom prst="rect">
            <a:avLst/>
          </a:prstGeom>
        </p:spPr>
      </p:pic>
      <p:pic>
        <p:nvPicPr>
          <p:cNvPr id="25" name="Picture 5" descr="marcoos_glider_sst_chla"/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761" y="3409675"/>
            <a:ext cx="3938587" cy="25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980990" y="4950716"/>
            <a:ext cx="4931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84961" y="3473907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Assimilated into Regional </a:t>
            </a:r>
          </a:p>
          <a:p>
            <a:pPr algn="ctr"/>
            <a:r>
              <a:rPr lang="en-US" sz="1800" dirty="0" smtClean="0"/>
              <a:t>Ocean Models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309" y="3328552"/>
            <a:ext cx="117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Satellite SST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5457" y="4224607"/>
            <a:ext cx="1132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Glider Zig-Zags</a:t>
            </a:r>
          </a:p>
          <a:p>
            <a:r>
              <a:rPr lang="en-US" sz="1800" dirty="0"/>
              <a:t>o</a:t>
            </a:r>
            <a:r>
              <a:rPr lang="en-US" sz="1800" dirty="0" smtClean="0"/>
              <a:t>r Triangles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6748732" y="4983921"/>
            <a:ext cx="1480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Bottom Temperature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7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11615" y="0"/>
            <a:ext cx="915561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3218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488" y="19050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050" y="19050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19050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7310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29565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49567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3865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1945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>
                <a:solidFill>
                  <a:srgbClr val="000000"/>
                </a:solidFill>
              </a:rPr>
              <a:t>WHEN?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3700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0211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3180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</a:rPr>
              <a:t>11C max Cooling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FC60F2-EE00-1A4E-A9D5-96524FA38E63}"/>
              </a:ext>
            </a:extLst>
          </p:cNvPr>
          <p:cNvGrpSpPr/>
          <p:nvPr/>
        </p:nvGrpSpPr>
        <p:grpSpPr>
          <a:xfrm>
            <a:off x="0" y="6218716"/>
            <a:ext cx="9155615" cy="639284"/>
            <a:chOff x="-11615" y="6218716"/>
            <a:chExt cx="9155615" cy="6392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400CFC-96EA-DE48-8F81-4CEAE39CEB2C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808F95-D749-E540-B222-EC1924C6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30356"/>
              <a:ext cx="2939989" cy="6140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909B5F-36E7-4641-8D55-E2B707A57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18716"/>
              <a:ext cx="5409983" cy="6155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35A3CF-E6E7-D940-91FB-895105639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48011"/>
              <a:ext cx="540613" cy="557002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V="1">
            <a:off x="1689100" y="476250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0" y="6027003"/>
            <a:ext cx="9144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Essential Ocean Processes: </a:t>
            </a:r>
          </a:p>
          <a:p>
            <a:r>
              <a:rPr lang="en-US" b="1" dirty="0" smtClean="0"/>
              <a:t>Ahead of eye center </a:t>
            </a:r>
            <a:r>
              <a:rPr lang="mr-IN" b="1" dirty="0" smtClean="0"/>
              <a:t>–</a:t>
            </a:r>
            <a:r>
              <a:rPr lang="en-US" b="1" dirty="0" smtClean="0"/>
              <a:t> Vertical Shear &gt; Mixing &gt; Cooling &gt; Reduced Intensity &gt; Reduced Surge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86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7574591" y="6488668"/>
            <a:ext cx="1569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SST cooling</a:t>
            </a:r>
          </a:p>
        </p:txBody>
      </p:sp>
      <p:pic>
        <p:nvPicPr>
          <p:cNvPr id="2" name="Picture 1" descr="avhrr_romsespressorerun2_20110829_0828_v4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12</a:t>
            </a:fld>
            <a:endParaRPr lang="en-US"/>
          </a:p>
        </p:txBody>
      </p:sp>
      <p:sp>
        <p:nvSpPr>
          <p:cNvPr id="7" name="Text Box 74"/>
          <p:cNvSpPr txBox="1">
            <a:spLocks noChangeArrowheads="1"/>
          </p:cNvSpPr>
          <p:nvPr/>
        </p:nvSpPr>
        <p:spPr bwMode="auto">
          <a:xfrm>
            <a:off x="0" y="12700"/>
            <a:ext cx="9144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Hurricane Irene SST Difference (Before-After)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</a:rPr>
              <a:t>Satellite AVHRR   vs.   ROMS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5293" y="5636567"/>
            <a:ext cx="1583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-11615" y="0"/>
            <a:ext cx="915561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</a:rPr>
              <a:t>WRF Atmospheric </a:t>
            </a:r>
            <a:r>
              <a:rPr lang="en-US" altLang="en-US" b="1" dirty="0">
                <a:solidFill>
                  <a:srgbClr val="000000"/>
                </a:solidFill>
              </a:rPr>
              <a:t>Forecast Sensitivity </a:t>
            </a:r>
            <a:r>
              <a:rPr lang="en-US" altLang="en-US" b="1" dirty="0" smtClean="0">
                <a:solidFill>
                  <a:srgbClr val="000000"/>
                </a:solidFill>
              </a:rPr>
              <a:t>Study </a:t>
            </a:r>
            <a:r>
              <a:rPr lang="mr-IN" altLang="en-US" b="1" dirty="0" smtClean="0">
                <a:solidFill>
                  <a:srgbClr val="000000"/>
                </a:solidFill>
              </a:rPr>
              <a:t>–</a:t>
            </a:r>
            <a:r>
              <a:rPr lang="en-US" altLang="en-US" b="1" dirty="0" smtClean="0">
                <a:solidFill>
                  <a:srgbClr val="000000"/>
                </a:solidFill>
              </a:rPr>
              <a:t> &gt;130 tests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Tropical Storm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72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98D3-35AA-2A49-8C6E-199D6AA282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24" y="749146"/>
            <a:ext cx="2673645" cy="3144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FAD50-7AFF-2743-AD6F-15512169CF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071" y="749146"/>
            <a:ext cx="2683824" cy="315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3B92D-C8CC-9246-A26B-F69CD0DAF4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" y="4002275"/>
            <a:ext cx="5986497" cy="224493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4136E1-8B58-EC4A-BE35-3ED65D18FE1E}"/>
              </a:ext>
            </a:extLst>
          </p:cNvPr>
          <p:cNvCxnSpPr>
            <a:cxnSpLocks/>
          </p:cNvCxnSpPr>
          <p:nvPr/>
        </p:nvCxnSpPr>
        <p:spPr>
          <a:xfrm flipH="1" flipV="1">
            <a:off x="1378226" y="1956250"/>
            <a:ext cx="2427897" cy="231992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B034A8-B15C-D640-ADA6-3DAF85A48D91}"/>
              </a:ext>
            </a:extLst>
          </p:cNvPr>
          <p:cNvCxnSpPr>
            <a:cxnSpLocks/>
          </p:cNvCxnSpPr>
          <p:nvPr/>
        </p:nvCxnSpPr>
        <p:spPr>
          <a:xfrm flipV="1">
            <a:off x="3869635" y="1956249"/>
            <a:ext cx="308688" cy="256274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B67484-F48B-2B4D-9808-34B3343F96F2}"/>
              </a:ext>
            </a:extLst>
          </p:cNvPr>
          <p:cNvSpPr txBox="1"/>
          <p:nvPr/>
        </p:nvSpPr>
        <p:spPr>
          <a:xfrm>
            <a:off x="3140599" y="920775"/>
            <a:ext cx="256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472C4"/>
                </a:solidFill>
                <a:latin typeface="Calibri" panose="020F0502020204030204"/>
                <a:ea typeface=""/>
                <a:cs typeface=""/>
              </a:rPr>
              <a:t>Maximum water level: </a:t>
            </a:r>
            <a:endParaRPr lang="en-US" dirty="0" smtClean="0">
              <a:solidFill>
                <a:srgbClr val="4472C4"/>
              </a:solidFill>
              <a:latin typeface="Calibri" panose="020F0502020204030204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472C4"/>
                </a:solidFill>
                <a:latin typeface="Calibri" panose="020F0502020204030204"/>
                <a:ea typeface=""/>
                <a:cs typeface=""/>
              </a:rPr>
              <a:t>Cold </a:t>
            </a:r>
            <a:r>
              <a:rPr lang="en-US" dirty="0">
                <a:solidFill>
                  <a:srgbClr val="4472C4"/>
                </a:solidFill>
                <a:latin typeface="Calibri" panose="020F0502020204030204"/>
                <a:ea typeface=""/>
                <a:cs typeface=""/>
              </a:rPr>
              <a:t>Run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D8DCE-4697-664E-8DA6-BF787FA0D470}"/>
              </a:ext>
            </a:extLst>
          </p:cNvPr>
          <p:cNvSpPr txBox="1"/>
          <p:nvPr/>
        </p:nvSpPr>
        <p:spPr>
          <a:xfrm>
            <a:off x="306625" y="894829"/>
            <a:ext cx="2648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Maximum water level: </a:t>
            </a:r>
            <a:endParaRPr lang="en-US" dirty="0" smtClean="0">
              <a:solidFill>
                <a:srgbClr val="FF0000"/>
              </a:solidFill>
              <a:latin typeface="Calibri" panose="020F0502020204030204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Warm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Run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EA51C1-6310-EE4E-BAD3-8001D4773CC8}"/>
              </a:ext>
            </a:extLst>
          </p:cNvPr>
          <p:cNvSpPr txBox="1"/>
          <p:nvPr/>
        </p:nvSpPr>
        <p:spPr>
          <a:xfrm>
            <a:off x="359633" y="1476711"/>
            <a:ext cx="92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1.9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98CA0-6A36-7A4F-A685-B68E3C7CFA78}"/>
              </a:ext>
            </a:extLst>
          </p:cNvPr>
          <p:cNvSpPr txBox="1"/>
          <p:nvPr/>
        </p:nvSpPr>
        <p:spPr>
          <a:xfrm>
            <a:off x="3248668" y="1476711"/>
            <a:ext cx="92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72C4"/>
                </a:solidFill>
                <a:latin typeface="Calibri" panose="020F0502020204030204"/>
                <a:ea typeface=""/>
                <a:cs typeface=""/>
              </a:rPr>
              <a:t>1.4 </a:t>
            </a:r>
            <a:r>
              <a:rPr lang="en-US" sz="1800" dirty="0" smtClean="0">
                <a:solidFill>
                  <a:srgbClr val="4472C4"/>
                </a:solidFill>
                <a:latin typeface="Calibri" panose="020F0502020204030204"/>
                <a:ea typeface=""/>
                <a:cs typeface=""/>
              </a:rPr>
              <a:t>m </a:t>
            </a:r>
            <a:endParaRPr lang="en-US" sz="1800" dirty="0">
              <a:solidFill>
                <a:srgbClr val="4472C4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852" y="1788627"/>
            <a:ext cx="3469741" cy="40862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20" y="-12704"/>
            <a:ext cx="913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ADCIRC Storm Surge Model driven by RUWRF winds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5883" y="972120"/>
            <a:ext cx="269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Water Level Difference (m)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Warm 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0432FF"/>
                </a:solidFill>
              </a:rPr>
              <a:t>Cold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615" y="0"/>
            <a:ext cx="915561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657234" y="38122"/>
            <a:ext cx="31797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Irene Essential Ocean Process</a:t>
            </a:r>
            <a:endParaRPr lang="en-US" dirty="0">
              <a:solidFill>
                <a:srgbClr val="FF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1676350"/>
            <a:ext cx="1816100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Glenn et al. 2016 </a:t>
            </a:r>
            <a:r>
              <a:rPr lang="en-US" sz="1800" i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ature Communications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473700" y="968281"/>
            <a:ext cx="3678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Ahead of eye mixing/cooling 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also observed in: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10 MAB Hurricanes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1 Yellow Sea Typhoon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andy1028b_radar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1 Day Before Landfall</a:t>
            </a:r>
          </a:p>
        </p:txBody>
      </p:sp>
      <p:pic>
        <p:nvPicPr>
          <p:cNvPr id="37891" name="Picture 4" descr="Thesis_fig_glider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 flipV="1">
            <a:off x="6248400" y="76200"/>
            <a:ext cx="8021" cy="1239253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5" name="Picture 3" descr="Rutgers Glider Sandy sm.jpg">
            <a:extLst>
              <a:ext uri="{FF2B5EF4-FFF2-40B4-BE49-F238E27FC236}">
                <a16:creationId xmlns:a16="http://schemas.microsoft.com/office/drawing/2014/main" id="{C7CF67D7-E737-9246-92A7-520FCC80F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926" y="2297924"/>
            <a:ext cx="3651884" cy="2738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Logo_button.jpg">
            <a:extLst>
              <a:ext uri="{FF2B5EF4-FFF2-40B4-BE49-F238E27FC236}">
                <a16:creationId xmlns:a16="http://schemas.microsoft.com/office/drawing/2014/main" id="{E19C58C8-029D-2347-8F45-D02EE0FFE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3940" y="2297924"/>
            <a:ext cx="1022870" cy="102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andy1028b_radar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1 Day Before Landfall</a:t>
            </a:r>
          </a:p>
        </p:txBody>
      </p:sp>
      <p:pic>
        <p:nvPicPr>
          <p:cNvPr id="37891" name="Picture 4" descr="Thesis_fig_glider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 flipV="1">
            <a:off x="6248400" y="76200"/>
            <a:ext cx="8021" cy="1239253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E6BCB63-58A5-F440-96AD-6BA72D921485}"/>
              </a:ext>
            </a:extLst>
          </p:cNvPr>
          <p:cNvGrpSpPr/>
          <p:nvPr/>
        </p:nvGrpSpPr>
        <p:grpSpPr>
          <a:xfrm>
            <a:off x="5943600" y="1711627"/>
            <a:ext cx="3009664" cy="3611387"/>
            <a:chOff x="3617388" y="1247274"/>
            <a:chExt cx="5526612" cy="5526612"/>
          </a:xfrm>
        </p:grpSpPr>
        <p:pic>
          <p:nvPicPr>
            <p:cNvPr id="7" name="Picture 6" descr="../Documents/MATLAB/sandy/Figure12JGRS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388" y="1247274"/>
              <a:ext cx="5526612" cy="55266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traight Connector 7"/>
            <p:cNvCxnSpPr>
              <a:cxnSpLocks/>
            </p:cNvCxnSpPr>
            <p:nvPr/>
          </p:nvCxnSpPr>
          <p:spPr>
            <a:xfrm>
              <a:off x="4712679" y="4395043"/>
              <a:ext cx="388268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0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D47D9-C85E-5440-90E6-60C8CBB26BA6}"/>
              </a:ext>
            </a:extLst>
          </p:cNvPr>
          <p:cNvSpPr txBox="1"/>
          <p:nvPr/>
        </p:nvSpPr>
        <p:spPr>
          <a:xfrm>
            <a:off x="0" y="563233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coastal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Mid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Atlantic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Seasonally warmed surface water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Cold Pool bottom water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processes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ahead-of-eye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mixing/cooling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ahead-of-eye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downwelling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impacts on the atmosphere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mixing/cooling reduces storm intensity - Irene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offshore advection acts to increase intensity - Sandy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E85A2-106D-8648-876D-4E453CD590FF}"/>
              </a:ext>
            </a:extLst>
          </p:cNvPr>
          <p:cNvSpPr txBox="1"/>
          <p:nvPr/>
        </p:nvSpPr>
        <p:spPr>
          <a:xfrm>
            <a:off x="139700" y="-21542"/>
            <a:ext cx="560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Scientific Understanding: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105" y="0"/>
            <a:ext cx="3385195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86401" y="4060142"/>
            <a:ext cx="3641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+ Monthly Weather Review (2016)</a:t>
            </a:r>
          </a:p>
          <a:p>
            <a:r>
              <a:rPr lang="en-US" sz="1800" dirty="0" smtClean="0"/>
              <a:t>+ JGR-Oceans (2017) </a:t>
            </a:r>
          </a:p>
          <a:p>
            <a:r>
              <a:rPr lang="en-US" sz="1800" dirty="0" smtClean="0"/>
              <a:t>+ JGR-Oceans (2017)</a:t>
            </a:r>
            <a:endParaRPr lang="en-US" sz="1800" dirty="0"/>
          </a:p>
        </p:txBody>
      </p:sp>
      <p:pic>
        <p:nvPicPr>
          <p:cNvPr id="7" name="Picture 6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619098"/>
            <a:ext cx="955127" cy="487002"/>
          </a:xfrm>
          <a:prstGeom prst="rect">
            <a:avLst/>
          </a:prstGeom>
        </p:spPr>
      </p:pic>
      <p:pic>
        <p:nvPicPr>
          <p:cNvPr id="8" name="Picture 7" descr="Screen Shot 2016-02-25 at 9.57.48 AM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419600"/>
            <a:ext cx="954351" cy="1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" y="1752600"/>
            <a:ext cx="9144000" cy="5159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2" y="0"/>
            <a:ext cx="9147412" cy="1387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168856"/>
            <a:ext cx="4492862" cy="593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97881"/>
            <a:ext cx="2590800" cy="716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91" y="1061941"/>
            <a:ext cx="1238709" cy="7238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5562600"/>
            <a:ext cx="8915400" cy="533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2791"/>
            <a:ext cx="9173612" cy="5598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61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NOAA Historical Hurricane Tracks: 1851 - previous season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1167457">
            <a:off x="6730209" y="4462854"/>
            <a:ext cx="171357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347940">
            <a:off x="3880527" y="4180858"/>
            <a:ext cx="1132733" cy="58152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218626">
            <a:off x="3591365" y="4761113"/>
            <a:ext cx="1246340" cy="56694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735949">
            <a:off x="1244208" y="3078239"/>
            <a:ext cx="2019006" cy="67380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8732692">
            <a:off x="2373793" y="2593597"/>
            <a:ext cx="2232080" cy="72300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817721">
            <a:off x="2133012" y="4057809"/>
            <a:ext cx="1566169" cy="93883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615" y="0"/>
            <a:ext cx="915561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Hurricane </a:t>
            </a:r>
            <a:r>
              <a:rPr lang="en-US" sz="1800" b="1" dirty="0" err="1" smtClean="0"/>
              <a:t>Hermine</a:t>
            </a:r>
            <a:r>
              <a:rPr lang="en-US" sz="1800" b="1" dirty="0" smtClean="0"/>
              <a:t> Response: CINAR/MARACOOS Glider Fleet Launched, 9/2016</a:t>
            </a:r>
            <a:endParaRPr lang="en-US" sz="1800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5492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4657149"/>
            <a:ext cx="2451652" cy="159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0852" y="4717423"/>
            <a:ext cx="4823791" cy="14773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Navy Coupled Ocean Data Assimilation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Assimilation once per day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Satellite SST 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Satellite Altimetry </a:t>
            </a:r>
            <a:r>
              <a:rPr lang="mr-IN" dirty="0" smtClean="0"/>
              <a:t>–</a:t>
            </a:r>
            <a:r>
              <a:rPr lang="en-US" dirty="0" smtClean="0"/>
              <a:t> through ISOP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CTD profiles </a:t>
            </a:r>
            <a:r>
              <a:rPr lang="mr-IN" dirty="0" smtClean="0"/>
              <a:t>–</a:t>
            </a:r>
            <a:r>
              <a:rPr lang="en-US" dirty="0" smtClean="0"/>
              <a:t> numerous sources and rules</a:t>
            </a:r>
          </a:p>
        </p:txBody>
      </p:sp>
    </p:spTree>
    <p:extLst>
      <p:ext uri="{BB962C8B-B14F-4D97-AF65-F5344CB8AC3E}">
        <p14:creationId xmlns:p14="http://schemas.microsoft.com/office/powerpoint/2010/main" val="14538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-11615" y="0"/>
            <a:ext cx="915561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90" t="9814" r="18039" b="31759"/>
          <a:stretch/>
        </p:blipFill>
        <p:spPr>
          <a:xfrm>
            <a:off x="0" y="990600"/>
            <a:ext cx="4760164" cy="5114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8" t="10000" r="18693" b="33703"/>
          <a:stretch/>
        </p:blipFill>
        <p:spPr>
          <a:xfrm>
            <a:off x="4495800" y="990600"/>
            <a:ext cx="4673600" cy="493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" y="-88242"/>
            <a:ext cx="911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Navy Global Ocean Forecast System (GOFS):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681335"/>
            <a:ext cx="324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Operational </a:t>
            </a:r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48155" y="681335"/>
            <a:ext cx="296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OpTest</a:t>
            </a:r>
            <a:r>
              <a:rPr lang="en-US" dirty="0" smtClean="0"/>
              <a:t> of GOFS 3.1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660" r="42484" b="29007"/>
          <a:stretch/>
        </p:blipFill>
        <p:spPr>
          <a:xfrm rot="5400000">
            <a:off x="2933464" y="4627556"/>
            <a:ext cx="1893740" cy="123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11" r="42484" b="27868"/>
          <a:stretch/>
        </p:blipFill>
        <p:spPr>
          <a:xfrm rot="5400000">
            <a:off x="7411814" y="4432159"/>
            <a:ext cx="1940371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492638" y="5823787"/>
            <a:ext cx="313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Two Thermal layers </a:t>
            </a:r>
            <a:r>
              <a:rPr lang="en-US" sz="1800" dirty="0" smtClean="0"/>
              <a:t>on Shelf</a:t>
            </a:r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 rot="19027379">
            <a:off x="-440154" y="2164673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027379">
            <a:off x="4201651" y="2048444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380172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Cold Pool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2743" y="1343979"/>
            <a:ext cx="13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Well Defined</a:t>
            </a:r>
          </a:p>
          <a:p>
            <a:r>
              <a:rPr lang="en-US" sz="1600" dirty="0" smtClean="0"/>
              <a:t>Cold Pool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3459" y="5582430"/>
            <a:ext cx="282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                                                                   </a:t>
            </a:r>
            <a:r>
              <a:rPr lang="en-US" sz="1800" smtClean="0"/>
              <a:t>Nearly Isothermal Shelf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-257831" y="177714"/>
            <a:ext cx="911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Temperature below summer thermocline in 2017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655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1" y="1223287"/>
            <a:ext cx="4021822" cy="3165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6"/>
          <a:stretch/>
        </p:blipFill>
        <p:spPr>
          <a:xfrm>
            <a:off x="134471" y="100853"/>
            <a:ext cx="8875059" cy="1122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462" y="1223287"/>
            <a:ext cx="4760896" cy="3165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44" y="4473701"/>
            <a:ext cx="2342160" cy="1756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315" y="5313951"/>
            <a:ext cx="3749194" cy="15073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0619" y="4473700"/>
            <a:ext cx="723899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93" dirty="0"/>
              <a:t>Since </a:t>
            </a:r>
          </a:p>
          <a:p>
            <a:r>
              <a:rPr lang="en-US" sz="1893" dirty="0"/>
              <a:t>1946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8315" y="4467565"/>
            <a:ext cx="3749194" cy="8463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HURRICANE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 </a:t>
            </a:r>
            <a:r>
              <a:rPr lang="en-US" sz="2500" b="1" dirty="0" smtClean="0">
                <a:solidFill>
                  <a:schemeClr val="bg1">
                    <a:lumMod val="6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SENTINELS</a:t>
            </a:r>
            <a:endParaRPr lang="en-US" sz="2500" dirty="0"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7508" y="4508659"/>
            <a:ext cx="978611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93" dirty="0" smtClean="0"/>
              <a:t>Starting </a:t>
            </a:r>
            <a:r>
              <a:rPr lang="en-US" sz="1893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7431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137" y="667902"/>
            <a:ext cx="84282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</a:t>
            </a:r>
            <a:r>
              <a:rPr lang="mr-IN" dirty="0" smtClean="0"/>
              <a:t>–</a:t>
            </a:r>
            <a:r>
              <a:rPr lang="en-US" dirty="0" smtClean="0"/>
              <a:t>  Hurricane Supplemental Proposal </a:t>
            </a:r>
            <a:r>
              <a:rPr lang="mr-IN" dirty="0" smtClean="0"/>
              <a:t>–</a:t>
            </a:r>
            <a:r>
              <a:rPr lang="en-US" dirty="0" smtClean="0"/>
              <a:t> OAR, AOML, CINAR, IOOS - 5 MAB Gliders</a:t>
            </a:r>
          </a:p>
          <a:p>
            <a:r>
              <a:rPr lang="en-US" dirty="0" smtClean="0"/>
              <a:t>February </a:t>
            </a:r>
            <a:r>
              <a:rPr lang="mr-IN" dirty="0" smtClean="0"/>
              <a:t>–</a:t>
            </a:r>
            <a:r>
              <a:rPr lang="en-US" dirty="0" smtClean="0"/>
              <a:t> HFIP Hurricane Talk </a:t>
            </a:r>
            <a:r>
              <a:rPr lang="mr-IN" dirty="0" smtClean="0"/>
              <a:t>–</a:t>
            </a:r>
            <a:r>
              <a:rPr lang="en-US" dirty="0" smtClean="0"/>
              <a:t> at AOML</a:t>
            </a:r>
          </a:p>
          <a:p>
            <a:r>
              <a:rPr lang="en-US" dirty="0" smtClean="0"/>
              <a:t>February - Ocean Sciences Hurricane Talk </a:t>
            </a:r>
            <a:r>
              <a:rPr lang="mr-IN" dirty="0" smtClean="0"/>
              <a:t>–</a:t>
            </a:r>
            <a:r>
              <a:rPr lang="en-US" dirty="0" smtClean="0"/>
              <a:t> Formulate IOOS/OAR Plans</a:t>
            </a:r>
          </a:p>
          <a:p>
            <a:r>
              <a:rPr lang="en-US" dirty="0" smtClean="0"/>
              <a:t>March - Oceanology International Hurricane Talk </a:t>
            </a:r>
            <a:r>
              <a:rPr lang="mr-IN" dirty="0" smtClean="0"/>
              <a:t>–</a:t>
            </a:r>
            <a:r>
              <a:rPr lang="en-US" dirty="0" smtClean="0"/>
              <a:t> Refine IOOS/OAR Plans</a:t>
            </a:r>
          </a:p>
          <a:p>
            <a:r>
              <a:rPr lang="en-US" dirty="0" smtClean="0"/>
              <a:t>March </a:t>
            </a:r>
            <a:r>
              <a:rPr lang="mr-IN" dirty="0" smtClean="0"/>
              <a:t>–</a:t>
            </a:r>
            <a:r>
              <a:rPr lang="en-US" dirty="0" smtClean="0"/>
              <a:t> Navy/Shell Glider collaboration in Gulf of Mexico - Confirmed</a:t>
            </a:r>
          </a:p>
          <a:p>
            <a:r>
              <a:rPr lang="en-US" dirty="0" smtClean="0"/>
              <a:t>May </a:t>
            </a:r>
            <a:r>
              <a:rPr lang="mr-IN" dirty="0" smtClean="0"/>
              <a:t>–</a:t>
            </a:r>
            <a:r>
              <a:rPr lang="en-US" dirty="0" smtClean="0"/>
              <a:t> Navy/NOAA collaboration for 10 Gliders in the Caribbean </a:t>
            </a:r>
            <a:r>
              <a:rPr lang="mr-IN" dirty="0" smtClean="0"/>
              <a:t>–</a:t>
            </a:r>
            <a:r>
              <a:rPr lang="en-US" dirty="0" smtClean="0"/>
              <a:t> Confirmed</a:t>
            </a:r>
          </a:p>
          <a:p>
            <a:r>
              <a:rPr lang="en-US" dirty="0"/>
              <a:t>June </a:t>
            </a:r>
            <a:r>
              <a:rPr lang="mr-IN" dirty="0"/>
              <a:t>–</a:t>
            </a:r>
            <a:r>
              <a:rPr lang="en-US" dirty="0"/>
              <a:t> India/US Colloquium, NIO/OAR, Goa, India</a:t>
            </a:r>
            <a:endParaRPr lang="en-US" dirty="0" smtClean="0"/>
          </a:p>
          <a:p>
            <a:r>
              <a:rPr lang="en-US" dirty="0" smtClean="0"/>
              <a:t>June </a:t>
            </a:r>
            <a:r>
              <a:rPr lang="mr-IN" dirty="0" smtClean="0"/>
              <a:t>–</a:t>
            </a:r>
            <a:r>
              <a:rPr lang="en-US" dirty="0" smtClean="0"/>
              <a:t> Navy/NOAA collaboration in Mid Atlantic </a:t>
            </a:r>
            <a:r>
              <a:rPr lang="mr-IN" dirty="0" smtClean="0"/>
              <a:t>–</a:t>
            </a:r>
            <a:r>
              <a:rPr lang="en-US" dirty="0" smtClean="0"/>
              <a:t> Canceled </a:t>
            </a:r>
            <a:r>
              <a:rPr lang="mr-IN" dirty="0" smtClean="0"/>
              <a:t>–</a:t>
            </a:r>
            <a:r>
              <a:rPr lang="en-US" dirty="0" smtClean="0"/>
              <a:t> Lack of Assets </a:t>
            </a:r>
          </a:p>
          <a:p>
            <a:r>
              <a:rPr lang="en-US" dirty="0"/>
              <a:t>June - IOOS support for Navy glider deployments/recoveries + 2 gliders in MAB</a:t>
            </a:r>
            <a:endParaRPr lang="en-US" dirty="0" smtClean="0"/>
          </a:p>
          <a:p>
            <a:r>
              <a:rPr lang="en-US" dirty="0" smtClean="0"/>
              <a:t>July </a:t>
            </a:r>
            <a:r>
              <a:rPr lang="mr-IN" dirty="0"/>
              <a:t>–</a:t>
            </a:r>
            <a:r>
              <a:rPr lang="en-US" dirty="0"/>
              <a:t> Annex 20 to Navy/NOAA MOA for Hurricane Sentinel Gliders</a:t>
            </a:r>
          </a:p>
          <a:p>
            <a:r>
              <a:rPr lang="en-US" dirty="0"/>
              <a:t>July -  IOOS tiger team for </a:t>
            </a:r>
            <a:r>
              <a:rPr lang="en-US" dirty="0" smtClean="0"/>
              <a:t>getting Navy </a:t>
            </a:r>
            <a:r>
              <a:rPr lang="en-US" dirty="0"/>
              <a:t>Gliders into Glider DAC &amp; </a:t>
            </a:r>
            <a:r>
              <a:rPr lang="en-US" dirty="0" smtClean="0"/>
              <a:t>onto GTS</a:t>
            </a:r>
          </a:p>
          <a:p>
            <a:r>
              <a:rPr lang="en-US" dirty="0" smtClean="0"/>
              <a:t>July </a:t>
            </a:r>
            <a:r>
              <a:rPr lang="mr-IN" dirty="0" smtClean="0"/>
              <a:t>–</a:t>
            </a:r>
            <a:r>
              <a:rPr lang="en-US" dirty="0" smtClean="0"/>
              <a:t> WMO/DBCP/JCOMM Ocean Observing/Typhoon Meeting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Hainan, China</a:t>
            </a:r>
          </a:p>
          <a:p>
            <a:r>
              <a:rPr lang="en-US" dirty="0" smtClean="0"/>
              <a:t>July </a:t>
            </a:r>
            <a:r>
              <a:rPr lang="mr-IN" dirty="0" smtClean="0"/>
              <a:t>–</a:t>
            </a:r>
            <a:r>
              <a:rPr lang="en-US" dirty="0" smtClean="0"/>
              <a:t> MECAS 2018 </a:t>
            </a:r>
            <a:r>
              <a:rPr lang="mr-IN" dirty="0" smtClean="0"/>
              <a:t>–</a:t>
            </a:r>
            <a:r>
              <a:rPr lang="en-US" dirty="0" smtClean="0"/>
              <a:t> Loop Current for Improved Hurricane Forecasts, Havana, Cuba</a:t>
            </a:r>
          </a:p>
          <a:p>
            <a:r>
              <a:rPr lang="en-US" dirty="0" smtClean="0"/>
              <a:t>August - Travis deploys 5 Navy gliders in USVI, Chip deploys 2 Navy gliders in PR</a:t>
            </a:r>
          </a:p>
          <a:p>
            <a:r>
              <a:rPr lang="en-US" dirty="0" smtClean="0"/>
              <a:t>August - Typhoon Glider Deployment, </a:t>
            </a:r>
            <a:r>
              <a:rPr lang="en-US" dirty="0" err="1" smtClean="0"/>
              <a:t>Jeju</a:t>
            </a:r>
            <a:r>
              <a:rPr lang="en-US" dirty="0" smtClean="0"/>
              <a:t> Island, KIOST + OAR JPA	</a:t>
            </a:r>
            <a:endParaRPr lang="en-US" dirty="0"/>
          </a:p>
          <a:p>
            <a:r>
              <a:rPr lang="en-US" dirty="0"/>
              <a:t>September - IOOS Support for Dr. Maria </a:t>
            </a:r>
            <a:r>
              <a:rPr lang="en-US" dirty="0" err="1" smtClean="0"/>
              <a:t>Aristizabal</a:t>
            </a:r>
            <a:r>
              <a:rPr lang="en-US" dirty="0" smtClean="0"/>
              <a:t> for evaluation of operational models </a:t>
            </a:r>
          </a:p>
          <a:p>
            <a:r>
              <a:rPr lang="en-US" dirty="0" smtClean="0"/>
              <a:t>September - Hurricane </a:t>
            </a:r>
            <a:r>
              <a:rPr lang="en-US" dirty="0"/>
              <a:t>email list </a:t>
            </a:r>
            <a:r>
              <a:rPr lang="en-US" dirty="0" smtClean="0"/>
              <a:t>transitioned to </a:t>
            </a:r>
            <a:r>
              <a:rPr lang="en-US" dirty="0"/>
              <a:t>Hurricane </a:t>
            </a:r>
            <a:r>
              <a:rPr lang="en-US" dirty="0" smtClean="0"/>
              <a:t>Blog</a:t>
            </a:r>
          </a:p>
          <a:p>
            <a:r>
              <a:rPr lang="en-US" dirty="0" smtClean="0"/>
              <a:t>October </a:t>
            </a:r>
            <a:r>
              <a:rPr lang="mr-IN" dirty="0" smtClean="0"/>
              <a:t>–</a:t>
            </a:r>
            <a:r>
              <a:rPr lang="en-US" dirty="0" smtClean="0"/>
              <a:t> VIMS Talk, OCEANS 2018 Charleston IOOS Hurricane Panel &amp; UUV Town Hall</a:t>
            </a:r>
          </a:p>
          <a:p>
            <a:r>
              <a:rPr lang="en-US" dirty="0" smtClean="0"/>
              <a:t>November </a:t>
            </a:r>
            <a:r>
              <a:rPr lang="mr-IN" dirty="0" smtClean="0"/>
              <a:t>–</a:t>
            </a:r>
            <a:r>
              <a:rPr lang="en-US" dirty="0" smtClean="0"/>
              <a:t> MarCuba2018 </a:t>
            </a:r>
            <a:r>
              <a:rPr lang="mr-IN" dirty="0" smtClean="0"/>
              <a:t>–</a:t>
            </a:r>
            <a:r>
              <a:rPr lang="en-US" dirty="0" smtClean="0"/>
              <a:t> Loop Current for Improved Hurricane Forecasts, Havana</a:t>
            </a:r>
          </a:p>
          <a:p>
            <a:r>
              <a:rPr lang="en-US" dirty="0" smtClean="0"/>
              <a:t>November - (a)HFIP OMITTS Talk (b) CNMOC Brief </a:t>
            </a:r>
            <a:r>
              <a:rPr lang="de-DE" dirty="0" smtClean="0"/>
              <a:t>(c) </a:t>
            </a:r>
            <a:r>
              <a:rPr lang="en-US" dirty="0" smtClean="0"/>
              <a:t>NOAA/Navy Leadership Brief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2018 Hurricane Activities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0" y="597930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010400" y="3720037"/>
            <a:ext cx="792465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6" name="Oval 5"/>
          <p:cNvSpPr/>
          <p:nvPr/>
        </p:nvSpPr>
        <p:spPr>
          <a:xfrm rot="2232917">
            <a:off x="3181717" y="3484201"/>
            <a:ext cx="918554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7" name="Oval 6"/>
          <p:cNvSpPr/>
          <p:nvPr/>
        </p:nvSpPr>
        <p:spPr>
          <a:xfrm rot="3235392">
            <a:off x="1931286" y="307743"/>
            <a:ext cx="839450" cy="3959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8" name="TextBox 7"/>
          <p:cNvSpPr txBox="1"/>
          <p:nvPr/>
        </p:nvSpPr>
        <p:spPr>
          <a:xfrm>
            <a:off x="7265700" y="3336050"/>
            <a:ext cx="107433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70" y="4205073"/>
            <a:ext cx="862737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101" y="2374177"/>
            <a:ext cx="131799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Florence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8691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77" b="1" dirty="0"/>
              <a:t>Hurricane Sentinel Gliders deployed in 3 Picket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15086"/>
            <a:ext cx="9144000" cy="10429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&gt;</a:t>
            </a:r>
            <a:r>
              <a:rPr lang="en-US" sz="1765" dirty="0" smtClean="0">
                <a:solidFill>
                  <a:schemeClr val="bg1"/>
                </a:solidFill>
              </a:rPr>
              <a:t>30 </a:t>
            </a:r>
            <a:r>
              <a:rPr lang="en-US" sz="1765" dirty="0">
                <a:solidFill>
                  <a:schemeClr val="bg1"/>
                </a:solidFill>
              </a:rPr>
              <a:t>Hurricane Sentinel Gliders from the Navy, NOAA, NSF, Academic &amp; </a:t>
            </a:r>
            <a:r>
              <a:rPr lang="en-US" sz="1765" dirty="0" smtClean="0">
                <a:solidFill>
                  <a:schemeClr val="bg1"/>
                </a:solidFill>
              </a:rPr>
              <a:t>Industry Partners </a:t>
            </a:r>
            <a:endParaRPr lang="en-US" sz="1765" dirty="0">
              <a:solidFill>
                <a:schemeClr val="bg1"/>
              </a:solidFill>
            </a:endParaRP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reporting ocean conditions through the U.S. IOOS Glider Data Assembly Center (DAC)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ahead of Hurricanes Florence, Isaac and Helene on September 11, 2018.</a:t>
            </a:r>
          </a:p>
          <a:p>
            <a:pPr algn="ctr"/>
            <a:endParaRPr lang="en-US" sz="88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6122" y="6525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55" y="631393"/>
            <a:ext cx="8442644" cy="5613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958B3-0D40-C247-AADD-95B153C4F573}"/>
              </a:ext>
            </a:extLst>
          </p:cNvPr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2018 Hurricane Season </a:t>
            </a:r>
            <a:r>
              <a:rPr lang="mr-IN" sz="3000" b="1" dirty="0" smtClean="0">
                <a:solidFill>
                  <a:schemeClr val="bg1"/>
                </a:solidFill>
              </a:rPr>
              <a:t>–</a:t>
            </a:r>
            <a:r>
              <a:rPr lang="en-US" sz="3000" b="1" dirty="0" smtClean="0">
                <a:solidFill>
                  <a:schemeClr val="bg1"/>
                </a:solidFill>
              </a:rPr>
              <a:t> 61 Gliders in IOOS Glider DAC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94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6122" y="6525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34" y="655937"/>
            <a:ext cx="6774547" cy="5567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958B3-0D40-C247-AADD-95B153C4F573}"/>
              </a:ext>
            </a:extLst>
          </p:cNvPr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2018 Hurricane Season </a:t>
            </a:r>
            <a:r>
              <a:rPr lang="mr-IN" sz="3000" b="1" dirty="0" smtClean="0">
                <a:solidFill>
                  <a:schemeClr val="bg1"/>
                </a:solidFill>
              </a:rPr>
              <a:t>–</a:t>
            </a:r>
            <a:r>
              <a:rPr lang="en-US" sz="3000" b="1" dirty="0" smtClean="0">
                <a:solidFill>
                  <a:schemeClr val="bg1"/>
                </a:solidFill>
              </a:rPr>
              <a:t> 61 Gliders in IOOS Glider DAC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37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6122" y="6525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958B3-0D40-C247-AADD-95B153C4F573}"/>
              </a:ext>
            </a:extLst>
          </p:cNvPr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2018 Hurricane Season </a:t>
            </a:r>
            <a:r>
              <a:rPr lang="mr-IN" sz="3000" b="1" dirty="0" smtClean="0">
                <a:solidFill>
                  <a:schemeClr val="bg1"/>
                </a:solidFill>
              </a:rPr>
              <a:t>–</a:t>
            </a:r>
            <a:r>
              <a:rPr lang="en-US" sz="3000" b="1" dirty="0" smtClean="0">
                <a:solidFill>
                  <a:schemeClr val="bg1"/>
                </a:solidFill>
              </a:rPr>
              <a:t> &gt;123,000 Profiles in Glider DAC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2" y="702102"/>
            <a:ext cx="6644309" cy="5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D792CA-DEE7-314C-ABE6-2103E81429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Caribbean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NG467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E192D-8026-5B4F-835C-E0CCDB5B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" y="3449782"/>
            <a:ext cx="9108339" cy="272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CD174-54CA-BB49-8923-48B82217A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37" y="670287"/>
            <a:ext cx="3649359" cy="2730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313" y="748843"/>
            <a:ext cx="3604591" cy="25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2791"/>
            <a:ext cx="9173612" cy="55982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-12700" y="5867400"/>
            <a:ext cx="917361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Hurricanes cause damage and deaths similar to all other natural disasters combined!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04" y="1020008"/>
            <a:ext cx="8077200" cy="469487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19600" y="3886200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8498" y="5213975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96205" y="3886200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5144988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007" y="3886200"/>
            <a:ext cx="137638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1007" y="5213975"/>
            <a:ext cx="137638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-12700" y="6211669"/>
            <a:ext cx="91736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Source: NOAA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National Centers for Environmental Information (NCEI)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U.S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. Billion-Dollar </a:t>
            </a:r>
            <a:endParaRPr lang="en-US" sz="1800" dirty="0" smtClean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Weather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and Climate Disasters (2018).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  <a:hlinkClick r:id="rId5"/>
              </a:rPr>
              <a:t>https://www.ncdc.noaa.gov/billions/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61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NOAA Historical Hurricane Tracks: 1851 - previous season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5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38BB85-8316-634B-A8C6-63DD7362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8641"/>
            <a:ext cx="9145165" cy="4405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792CA-DEE7-314C-ABE6-2103E81429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Caribbean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NG467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FF88A-1B24-8041-A0ED-8E0BBA68B733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70F022E9-8E3F-3445-AFD1-9BF8F6A46DFD}"/>
              </a:ext>
            </a:extLst>
          </p:cNvPr>
          <p:cNvGrpSpPr/>
          <p:nvPr/>
        </p:nvGrpSpPr>
        <p:grpSpPr>
          <a:xfrm>
            <a:off x="121129" y="3193019"/>
            <a:ext cx="9022872" cy="2896053"/>
            <a:chOff x="0" y="264190"/>
            <a:chExt cx="13723124" cy="4584390"/>
          </a:xfrm>
        </p:grpSpPr>
        <p:pic>
          <p:nvPicPr>
            <p:cNvPr id="6" name="Along_track_salt_prof_glider_2models_ng288_10-01-18-10-11-18.png" descr="Along_track_salt_prof_glider_2models_ng288_10-01-18-10-11-18.png">
              <a:extLst>
                <a:ext uri="{FF2B5EF4-FFF2-40B4-BE49-F238E27FC236}">
                  <a16:creationId xmlns:a16="http://schemas.microsoft.com/office/drawing/2014/main" id="{3A33CA98-E673-AB42-A393-ABB929486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12772" y="686080"/>
              <a:ext cx="7210352" cy="416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Michael">
              <a:extLst>
                <a:ext uri="{FF2B5EF4-FFF2-40B4-BE49-F238E27FC236}">
                  <a16:creationId xmlns:a16="http://schemas.microsoft.com/office/drawing/2014/main" id="{2A675BD0-4687-6A4D-95F4-F5EC7BA3B8BC}"/>
                </a:ext>
              </a:extLst>
            </p:cNvPr>
            <p:cNvSpPr txBox="1"/>
            <p:nvPr/>
          </p:nvSpPr>
          <p:spPr>
            <a:xfrm>
              <a:off x="6291732" y="264190"/>
              <a:ext cx="1253643" cy="46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dirty="0"/>
                <a:t>Michael</a:t>
              </a:r>
            </a:p>
          </p:txBody>
        </p:sp>
        <p:pic>
          <p:nvPicPr>
            <p:cNvPr id="8" name="Along_track_temp_prof_glider_2models_ng288_10-01-18-10-11-18.png" descr="Along_track_temp_prof_glider_2models_ng288_10-01-18-10-11-18.png">
              <a:extLst>
                <a:ext uri="{FF2B5EF4-FFF2-40B4-BE49-F238E27FC236}">
                  <a16:creationId xmlns:a16="http://schemas.microsoft.com/office/drawing/2014/main" id="{B64D6FC6-5C09-5749-9BDC-8010B77DF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86080"/>
              <a:ext cx="7019060" cy="4162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Line">
              <a:extLst>
                <a:ext uri="{FF2B5EF4-FFF2-40B4-BE49-F238E27FC236}">
                  <a16:creationId xmlns:a16="http://schemas.microsoft.com/office/drawing/2014/main" id="{E24488D7-7CCD-3949-8DF2-02F9E4D318F1}"/>
                </a:ext>
              </a:extLst>
            </p:cNvPr>
            <p:cNvSpPr/>
            <p:nvPr/>
          </p:nvSpPr>
          <p:spPr>
            <a:xfrm flipV="1">
              <a:off x="5339102" y="379835"/>
              <a:ext cx="877529" cy="3137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865B1DB0-F3CD-CC43-A2E8-35594EF7DFE3}"/>
                </a:ext>
              </a:extLst>
            </p:cNvPr>
            <p:cNvSpPr/>
            <p:nvPr/>
          </p:nvSpPr>
          <p:spPr>
            <a:xfrm flipV="1">
              <a:off x="5246742" y="829741"/>
              <a:ext cx="1" cy="3397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6997FB40-D69E-CC44-A0C9-B3E9DC1115D3}"/>
                </a:ext>
              </a:extLst>
            </p:cNvPr>
            <p:cNvSpPr/>
            <p:nvPr/>
          </p:nvSpPr>
          <p:spPr>
            <a:xfrm flipV="1">
              <a:off x="11913379" y="855141"/>
              <a:ext cx="1" cy="3397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DBA83FF-7451-BC47-A5F0-6E82CEE12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462" y="688604"/>
            <a:ext cx="3177552" cy="23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DA8E683C-3E52-F44F-BFF6-27DF1A353F65}"/>
              </a:ext>
            </a:extLst>
          </p:cNvPr>
          <p:cNvGrpSpPr/>
          <p:nvPr/>
        </p:nvGrpSpPr>
        <p:grpSpPr>
          <a:xfrm>
            <a:off x="295654" y="1538416"/>
            <a:ext cx="8983427" cy="4312116"/>
            <a:chOff x="0" y="0"/>
            <a:chExt cx="8983425" cy="4312115"/>
          </a:xfrm>
        </p:grpSpPr>
        <p:pic>
          <p:nvPicPr>
            <p:cNvPr id="5" name="models_vs_ng288_10-Oct-2018_temp.png" descr="models_vs_ng288_10-Oct-2018_temp.png">
              <a:extLst>
                <a:ext uri="{FF2B5EF4-FFF2-40B4-BE49-F238E27FC236}">
                  <a16:creationId xmlns:a16="http://schemas.microsoft.com/office/drawing/2014/main" id="{4AB3B679-FA72-B74B-9FA7-0A103346B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52325" cy="4312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models_vs_ng288_10-Oct-2018_salt.png" descr="models_vs_ng288_10-Oct-2018_salt.png">
              <a:extLst>
                <a:ext uri="{FF2B5EF4-FFF2-40B4-BE49-F238E27FC236}">
                  <a16:creationId xmlns:a16="http://schemas.microsoft.com/office/drawing/2014/main" id="{943E18DF-C91F-554B-A3EC-04D3BC921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308" y="51955"/>
              <a:ext cx="6037117" cy="4231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" name="Group">
            <a:extLst>
              <a:ext uri="{FF2B5EF4-FFF2-40B4-BE49-F238E27FC236}">
                <a16:creationId xmlns:a16="http://schemas.microsoft.com/office/drawing/2014/main" id="{E87645F8-1448-8449-8FE0-C4A4E8E613BB}"/>
              </a:ext>
            </a:extLst>
          </p:cNvPr>
          <p:cNvGrpSpPr/>
          <p:nvPr/>
        </p:nvGrpSpPr>
        <p:grpSpPr>
          <a:xfrm>
            <a:off x="1037971" y="1798189"/>
            <a:ext cx="1674058" cy="3222617"/>
            <a:chOff x="0" y="189131"/>
            <a:chExt cx="1504066" cy="2932842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6F6BC706-188F-C049-AC16-BA3D9ABD4DC2}"/>
                </a:ext>
              </a:extLst>
            </p:cNvPr>
            <p:cNvSpPr/>
            <p:nvPr/>
          </p:nvSpPr>
          <p:spPr>
            <a:xfrm flipV="1">
              <a:off x="1448357" y="189131"/>
              <a:ext cx="1" cy="2932842"/>
            </a:xfrm>
            <a:prstGeom prst="line">
              <a:avLst/>
            </a:prstGeom>
            <a:noFill/>
            <a:ln w="38100" cap="rnd">
              <a:solidFill>
                <a:srgbClr val="000000">
                  <a:alpha val="44760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BBCAFAF6-C1DB-A446-B1DB-C00F6D227D66}"/>
                </a:ext>
              </a:extLst>
            </p:cNvPr>
            <p:cNvSpPr/>
            <p:nvPr/>
          </p:nvSpPr>
          <p:spPr>
            <a:xfrm flipH="1" flipV="1">
              <a:off x="0" y="132560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5767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6D9054E1-21B4-104D-99A4-B7B76838F414}"/>
                </a:ext>
              </a:extLst>
            </p:cNvPr>
            <p:cNvSpPr/>
            <p:nvPr/>
          </p:nvSpPr>
          <p:spPr>
            <a:xfrm flipH="1" flipV="1">
              <a:off x="0" y="146642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740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Triangle">
              <a:extLst>
                <a:ext uri="{FF2B5EF4-FFF2-40B4-BE49-F238E27FC236}">
                  <a16:creationId xmlns:a16="http://schemas.microsoft.com/office/drawing/2014/main" id="{FFDDAC94-1121-7E40-852A-C0CBB93E2069}"/>
                </a:ext>
              </a:extLst>
            </p:cNvPr>
            <p:cNvSpPr/>
            <p:nvPr/>
          </p:nvSpPr>
          <p:spPr>
            <a:xfrm>
              <a:off x="1365500" y="1376960"/>
              <a:ext cx="138566" cy="140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FFF88A-1B24-8041-A0ED-8E0BBA68B733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7" y="815423"/>
            <a:ext cx="8606313" cy="2557699"/>
          </a:xfrm>
          <a:prstGeom prst="rect">
            <a:avLst/>
          </a:prstGeom>
        </p:spPr>
      </p:pic>
      <p:pic>
        <p:nvPicPr>
          <p:cNvPr id="7" name="time_ser_temp_10m_ng288_GOFS31_10-09-10-11.png" descr="time_ser_temp_10m_ng288_GOFS31_10-09-10-11.png">
            <a:extLst>
              <a:ext uri="{FF2B5EF4-FFF2-40B4-BE49-F238E27FC236}">
                <a16:creationId xmlns:a16="http://schemas.microsoft.com/office/drawing/2014/main" id="{40734BA7-9DC8-8A46-9CEC-72DEA275EB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589" y="3373121"/>
            <a:ext cx="5965678" cy="341812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7554F-0280-FF46-AE3F-F0D3B675E830}"/>
              </a:ext>
            </a:extLst>
          </p:cNvPr>
          <p:cNvSpPr txBox="1"/>
          <p:nvPr/>
        </p:nvSpPr>
        <p:spPr>
          <a:xfrm>
            <a:off x="8037689" y="79022"/>
            <a:ext cx="1106311" cy="382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DRAFT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3720D-9708-4449-AF0A-46B050D26E91}"/>
              </a:ext>
            </a:extLst>
          </p:cNvPr>
          <p:cNvSpPr txBox="1"/>
          <p:nvPr/>
        </p:nvSpPr>
        <p:spPr>
          <a:xfrm>
            <a:off x="0" y="345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Michael – </a:t>
            </a:r>
            <a:r>
              <a:rPr lang="en-US" sz="3200" dirty="0" smtClean="0">
                <a:solidFill>
                  <a:schemeClr val="bg1"/>
                </a:solidFill>
              </a:rPr>
              <a:t>NG288 </a:t>
            </a:r>
            <a:r>
              <a:rPr lang="en-US" sz="3200" dirty="0">
                <a:solidFill>
                  <a:schemeClr val="bg1"/>
                </a:solidFill>
              </a:rPr>
              <a:t>vs GOFS </a:t>
            </a:r>
            <a:r>
              <a:rPr lang="en-US" sz="3200" dirty="0" smtClean="0">
                <a:solidFill>
                  <a:schemeClr val="bg1"/>
                </a:solidFill>
              </a:rPr>
              <a:t>3.1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NG288 - Temperature Increments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AE4B11-3B15-DE46-8567-A575AF84B6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290" y="778488"/>
            <a:ext cx="3705403" cy="5045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BC12D2-6BC6-AE44-8058-29DE4965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" y="3637707"/>
            <a:ext cx="3390924" cy="25753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1905205" y="1621670"/>
            <a:ext cx="5780372" cy="2963582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CF423F-ADE3-2B46-9B40-361F4B920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8" y="778487"/>
            <a:ext cx="3160234" cy="23800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2120348" y="1179444"/>
            <a:ext cx="3790122" cy="442226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10099" y="5676540"/>
            <a:ext cx="2109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From NCODA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7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C8D56-A8DD-FA4B-AE09-A8A8345F7B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38" y="3571087"/>
            <a:ext cx="7830185" cy="2575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815421"/>
            <a:ext cx="8606313" cy="2557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E40DB-D559-884A-9BC2-2DBBE83C3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332" y="3875803"/>
            <a:ext cx="2057400" cy="43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NG288 - Assimilation Windows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7385CD-AF3B-C249-9357-8FEFDCA0CB53}"/>
              </a:ext>
            </a:extLst>
          </p:cNvPr>
          <p:cNvSpPr txBox="1"/>
          <p:nvPr/>
        </p:nvSpPr>
        <p:spPr>
          <a:xfrm>
            <a:off x="0" y="0"/>
            <a:ext cx="913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Florence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RU33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T &amp; S Time Series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0D157-7188-9340-BA7C-566AEE5CC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5275"/>
            <a:ext cx="9134089" cy="2773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E3B7F-2FA0-3F49-ADD4-9D9835D43106}"/>
              </a:ext>
            </a:extLst>
          </p:cNvPr>
          <p:cNvSpPr txBox="1"/>
          <p:nvPr/>
        </p:nvSpPr>
        <p:spPr>
          <a:xfrm>
            <a:off x="305813" y="2945943"/>
            <a:ext cx="214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vertical ticks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B41C6C-0823-D64C-8EE0-27157983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792" y="711331"/>
            <a:ext cx="3360631" cy="24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5D941-AD72-1B49-909D-5A0E09C8E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9" y="1331098"/>
            <a:ext cx="9110261" cy="434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385CD-AF3B-C249-9357-8FEFDCA0CB53}"/>
              </a:ext>
            </a:extLst>
          </p:cNvPr>
          <p:cNvSpPr txBox="1"/>
          <p:nvPr/>
        </p:nvSpPr>
        <p:spPr>
          <a:xfrm>
            <a:off x="0" y="0"/>
            <a:ext cx="913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Florence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RU33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T &amp; S Profiles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829877" y="2319130"/>
            <a:ext cx="569845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35216" y="1861930"/>
            <a:ext cx="443949" cy="748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3907" y="866899"/>
            <a:ext cx="3294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Advanced QA/QC: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Thermal Inertia of Salinity Sensor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9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41615" y="76136"/>
            <a:ext cx="7772400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1BAAF-B97E-954B-ABAF-E0E77092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1" y="1859973"/>
            <a:ext cx="4760344" cy="3407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6FBE02-123E-F34F-A2D9-C534ECCF6D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893" y="660911"/>
            <a:ext cx="4043362" cy="550614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66CD70-F7FE-1E4C-B2EB-000E24FFB363}"/>
              </a:ext>
            </a:extLst>
          </p:cNvPr>
          <p:cNvCxnSpPr>
            <a:cxnSpLocks/>
          </p:cNvCxnSpPr>
          <p:nvPr/>
        </p:nvCxnSpPr>
        <p:spPr>
          <a:xfrm flipV="1">
            <a:off x="2245230" y="1143000"/>
            <a:ext cx="5841495" cy="1432133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7385CD-AF3B-C249-9357-8FEFDCA0CB53}"/>
              </a:ext>
            </a:extLst>
          </p:cNvPr>
          <p:cNvSpPr txBox="1"/>
          <p:nvPr/>
        </p:nvSpPr>
        <p:spPr>
          <a:xfrm>
            <a:off x="0" y="0"/>
            <a:ext cx="913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Florence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RU33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Temperature Increments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A91024-7680-D643-92EE-BEDD994B4E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29" y="700740"/>
            <a:ext cx="8074071" cy="2655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C6E12-B601-9F48-9783-C638C5C708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29" y="3432683"/>
            <a:ext cx="8212455" cy="2701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A0889-499D-544B-91E9-6F9CEFB0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72" y="1081803"/>
            <a:ext cx="2057400" cy="43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7385CD-AF3B-C249-9357-8FEFDCA0CB53}"/>
              </a:ext>
            </a:extLst>
          </p:cNvPr>
          <p:cNvSpPr txBox="1"/>
          <p:nvPr/>
        </p:nvSpPr>
        <p:spPr>
          <a:xfrm>
            <a:off x="0" y="0"/>
            <a:ext cx="913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Florence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RU33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Assimilation Windows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90D7892-F758-8F4F-9779-3DFF0944C522}"/>
              </a:ext>
            </a:extLst>
          </p:cNvPr>
          <p:cNvSpPr txBox="1"/>
          <p:nvPr/>
        </p:nvSpPr>
        <p:spPr>
          <a:xfrm>
            <a:off x="2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Track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E03BD-6C8B-E64C-8508-48A25F134BB3}"/>
              </a:ext>
            </a:extLst>
          </p:cNvPr>
          <p:cNvSpPr txBox="1"/>
          <p:nvPr/>
        </p:nvSpPr>
        <p:spPr>
          <a:xfrm>
            <a:off x="6097712" y="5961900"/>
            <a:ext cx="30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Cangialosi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Franklin 2017</a:t>
            </a:r>
          </a:p>
        </p:txBody>
      </p:sp>
      <p:pic>
        <p:nvPicPr>
          <p:cNvPr id="17" name="Picture 2" descr="https://www.nhc.noaa.gov/verification/figs/ALtkerrtrd.jpg">
            <a:extLst>
              <a:ext uri="{FF2B5EF4-FFF2-40B4-BE49-F238E27FC236}">
                <a16:creationId xmlns:a16="http://schemas.microsoft.com/office/drawing/2014/main" id="{8D4C5A33-69E5-074F-B9EA-246149EA3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02" y="1211341"/>
            <a:ext cx="4601633" cy="3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61E304-F021-F24B-9503-8C62D2E51F95}"/>
              </a:ext>
            </a:extLst>
          </p:cNvPr>
          <p:cNvSpPr txBox="1"/>
          <p:nvPr/>
        </p:nvSpPr>
        <p:spPr>
          <a:xfrm>
            <a:off x="4311126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Intensity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pic>
        <p:nvPicPr>
          <p:cNvPr id="21" name="Picture 2" descr="https://www.nhc.noaa.gov/verification/figs/ALinerrtrd.jpg">
            <a:extLst>
              <a:ext uri="{FF2B5EF4-FFF2-40B4-BE49-F238E27FC236}">
                <a16:creationId xmlns:a16="http://schemas.microsoft.com/office/drawing/2014/main" id="{EA6F7858-5465-514C-9D4B-B255A67C5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1669" y="1211341"/>
            <a:ext cx="4360127" cy="37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58DFF8-27E5-F24E-A9BB-CEB38D16DD62}"/>
              </a:ext>
            </a:extLst>
          </p:cNvPr>
          <p:cNvSpPr txBox="1"/>
          <p:nvPr/>
        </p:nvSpPr>
        <p:spPr>
          <a:xfrm>
            <a:off x="150365" y="4937488"/>
            <a:ext cx="9004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Limitations on Hurricane Intensity Improvement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Computing resources and model resolution (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Rotunno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Poor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understanding of the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atmospheric boundary layer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(</a:t>
            </a:r>
            <a:r>
              <a:rPr lang="nb-NO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Nolan</a:t>
            </a:r>
            <a:r>
              <a:rPr lang="nb-NO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2009; Andreas et al., 2015)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Difficulty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in modeling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the upper ocean response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to storm forcing (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Yablonsky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Ginis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2009)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835" y="4200939"/>
            <a:ext cx="269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of </a:t>
            </a:r>
            <a:r>
              <a:rPr lang="en-US" smtClean="0"/>
              <a:t>2-4 improvement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8468" y="4135462"/>
            <a:ext cx="23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0%-30% improvement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" y="24655"/>
            <a:ext cx="915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NOAA Annual Operational Suite Review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0" y="768626"/>
            <a:ext cx="87331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Questions: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What is the impact of the gliders on the NCODA/GOFS/RTOFS ocean forecast?  The hurricane track and intensity forecast?  The hurricane impact forecast?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we propose changes to improve NCODA for NOAA Hurricane Forecasting?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Where do we want to deploy gliders in the 2019 Hurricane Season?</a:t>
            </a:r>
          </a:p>
          <a:p>
            <a:endParaRPr lang="en-US" sz="2000" dirty="0"/>
          </a:p>
          <a:p>
            <a:r>
              <a:rPr lang="en-US" sz="2000" b="1" dirty="0" smtClean="0"/>
              <a:t>Partnership Approach: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Deploy/Recover Gliders </a:t>
            </a:r>
            <a:r>
              <a:rPr lang="mr-IN" sz="2000" dirty="0" smtClean="0"/>
              <a:t>–</a:t>
            </a:r>
            <a:r>
              <a:rPr lang="en-US" sz="2000" dirty="0"/>
              <a:t> </a:t>
            </a:r>
            <a:r>
              <a:rPr lang="en-US" sz="2000" dirty="0" smtClean="0"/>
              <a:t>2018 Hurricane Season - Completed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Model/Data Comparisons </a:t>
            </a:r>
            <a:r>
              <a:rPr lang="mr-IN" sz="2000" dirty="0" smtClean="0"/>
              <a:t>–</a:t>
            </a:r>
            <a:r>
              <a:rPr lang="en-US" sz="2000" dirty="0" smtClean="0"/>
              <a:t> Fall - Ongoing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Collaborative Deep Dive into Critical </a:t>
            </a:r>
            <a:r>
              <a:rPr lang="en-US" sz="2000" dirty="0"/>
              <a:t>C</a:t>
            </a:r>
            <a:r>
              <a:rPr lang="en-US" sz="2000" dirty="0" smtClean="0"/>
              <a:t>omponents </a:t>
            </a:r>
            <a:r>
              <a:rPr lang="mr-IN" sz="2000" dirty="0" smtClean="0"/>
              <a:t>–</a:t>
            </a:r>
            <a:r>
              <a:rPr lang="en-US" sz="2000" dirty="0" smtClean="0"/>
              <a:t> Winter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Joint Recommendations for 2019 Hurricane Season - Spring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In-person </a:t>
            </a:r>
            <a:r>
              <a:rPr lang="en-US" sz="2000" dirty="0"/>
              <a:t>T</a:t>
            </a:r>
            <a:r>
              <a:rPr lang="en-US" sz="2000" dirty="0" smtClean="0"/>
              <a:t>iger </a:t>
            </a:r>
            <a:r>
              <a:rPr lang="en-US" sz="2000" dirty="0"/>
              <a:t>T</a:t>
            </a:r>
            <a:r>
              <a:rPr lang="en-US" sz="2000" dirty="0" smtClean="0"/>
              <a:t>eam events (through Hurricane Initiative) with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IOOS/OAR (Silver Spring) </a:t>
            </a:r>
            <a:endParaRPr lang="en-US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Navy Scientists</a:t>
            </a:r>
            <a:r>
              <a:rPr lang="en-US" sz="2000" dirty="0"/>
              <a:t> </a:t>
            </a:r>
            <a:r>
              <a:rPr lang="en-US" sz="2000" dirty="0" smtClean="0"/>
              <a:t>(NRL Stennis, NRL Monterey)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NOAA Operational Center (NCEP </a:t>
            </a:r>
            <a:r>
              <a:rPr lang="mr-IN" sz="2000" dirty="0" smtClean="0"/>
              <a:t>–</a:t>
            </a:r>
            <a:r>
              <a:rPr lang="en-US" sz="2000" dirty="0" smtClean="0"/>
              <a:t> College Park)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Research Centers (AOML, GFDL, VIMS, </a:t>
            </a:r>
            <a:r>
              <a:rPr lang="en-US" sz="2000" dirty="0" err="1" smtClean="0"/>
              <a:t>UMiami</a:t>
            </a:r>
            <a:r>
              <a:rPr lang="en-US" sz="2000" dirty="0" smtClean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HFIP/OMITT/NHC </a:t>
            </a:r>
            <a:r>
              <a:rPr lang="en-US" sz="2000" dirty="0"/>
              <a:t>(Miami)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Next Steps </a:t>
            </a:r>
            <a:r>
              <a:rPr lang="mr-IN" sz="2800" b="1" dirty="0" smtClean="0">
                <a:solidFill>
                  <a:schemeClr val="bg1"/>
                </a:solidFill>
              </a:rPr>
              <a:t>–</a:t>
            </a:r>
            <a:r>
              <a:rPr lang="en-US" sz="2800" b="1" dirty="0" smtClean="0">
                <a:solidFill>
                  <a:schemeClr val="bg1"/>
                </a:solidFill>
              </a:rPr>
              <a:t> Now through Start of 2019 Hurricane Season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0" y="768626"/>
            <a:ext cx="87331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What we need: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Actual data-denial experiments with the operational modeling suite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Move from a volunteer </a:t>
            </a:r>
            <a:r>
              <a:rPr lang="en-US" sz="2000" dirty="0"/>
              <a:t>I</a:t>
            </a:r>
            <a:r>
              <a:rPr lang="en-US" sz="2000" dirty="0" smtClean="0"/>
              <a:t>nteragency Tiger Team to a resourced Interagency Tiger Team.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Navy funds for Navy researchers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NOAA funds for NOAA researchers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Transition through </a:t>
            </a:r>
            <a:r>
              <a:rPr lang="en-US" sz="2000" smtClean="0"/>
              <a:t>HFIP consistent with WRFIA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Increased funding for the IOOS Glider DAC.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Sustained Hurricane Sentinel glider operations through IOOS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Includes 5 Hurricane Sentinel gliders in the MAB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Plus other regional needs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Permission for gliders to roam the Caribbean - IOCARIBE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Next Steps </a:t>
            </a:r>
            <a:r>
              <a:rPr lang="mr-IN" sz="2800" b="1" dirty="0" smtClean="0">
                <a:solidFill>
                  <a:schemeClr val="bg1"/>
                </a:solidFill>
              </a:rPr>
              <a:t>–</a:t>
            </a:r>
            <a:r>
              <a:rPr lang="en-US" sz="2800" b="1" dirty="0" smtClean="0">
                <a:solidFill>
                  <a:schemeClr val="bg1"/>
                </a:solidFill>
              </a:rPr>
              <a:t> Now through Start of 2019 Hurricane Season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Hurricane </a:t>
            </a:r>
            <a:r>
              <a:rPr lang="en-US" altLang="en-US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modulated by upper </a:t>
            </a:r>
            <a:r>
              <a:rPr lang="en-US" altLang="en-US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heat content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-1" y="5793934"/>
            <a:ext cx="9144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intensification of </a:t>
            </a:r>
            <a:r>
              <a:rPr lang="en-US" alt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Hurricanes Katrina &amp;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 over </a:t>
            </a:r>
            <a:r>
              <a:rPr lang="en-US" alt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warm ocean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ttps://isotherm.rsmas.miami.edu/heat/images/maria/ohc_aQG3_2017_264_1200.maria.int.gif">
            <a:extLst>
              <a:ext uri="{FF2B5EF4-FFF2-40B4-BE49-F238E27FC236}">
                <a16:creationId xmlns:a16="http://schemas.microsoft.com/office/drawing/2014/main" id="{509107CF-6092-2F4A-AA4C-8D35D4EE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228" y="882638"/>
            <a:ext cx="4473662" cy="46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6308281" y="3162570"/>
            <a:ext cx="1510748" cy="151074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6898"/>
            <a:ext cx="4446228" cy="355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548911" y="2398643"/>
            <a:ext cx="1035264" cy="102041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>
            <a:extLst>
              <a:ext uri="{FF2B5EF4-FFF2-40B4-BE49-F238E27FC236}">
                <a16:creationId xmlns:a16="http://schemas.microsoft.com/office/drawing/2014/main" id="{35A7CBB5-09D2-8347-9EB1-07B71A6D222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58129" y="914403"/>
            <a:ext cx="7582486" cy="5372881"/>
          </a:xfrm>
          <a:prstGeom prst="rect">
            <a:avLst/>
          </a:prstGeom>
          <a:ln/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B038BEC5-A658-994E-8C4A-4E7CE55B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dirty="0">
                <a:solidFill>
                  <a:schemeClr val="bg1"/>
                </a:solidFill>
                <a:cs typeface=""/>
              </a:rPr>
              <a:t>Hurricane </a:t>
            </a:r>
            <a:r>
              <a:rPr lang="en-US" altLang="en-US" b="1" u="sng" dirty="0">
                <a:solidFill>
                  <a:schemeClr val="bg1"/>
                </a:solidFill>
                <a:cs typeface=""/>
              </a:rPr>
              <a:t>Intensity</a:t>
            </a:r>
            <a:r>
              <a:rPr lang="en-US" altLang="en-US" dirty="0">
                <a:solidFill>
                  <a:schemeClr val="bg1"/>
                </a:solidFill>
                <a:cs typeface=""/>
              </a:rPr>
              <a:t> is modulated by upper </a:t>
            </a:r>
            <a:r>
              <a:rPr lang="en-US" altLang="en-US" b="1" u="sng" dirty="0">
                <a:solidFill>
                  <a:schemeClr val="bg1"/>
                </a:solidFill>
                <a:cs typeface=""/>
              </a:rPr>
              <a:t>ocean heat content</a:t>
            </a:r>
          </a:p>
        </p:txBody>
      </p:sp>
      <p:pic>
        <p:nvPicPr>
          <p:cNvPr id="6" name="Picture 49" descr="8">
            <a:extLst>
              <a:ext uri="{FF2B5EF4-FFF2-40B4-BE49-F238E27FC236}">
                <a16:creationId xmlns:a16="http://schemas.microsoft.com/office/drawing/2014/main" id="{1E0E5D14-B3BC-7148-B87A-A6C7EE7FA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5416551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 rot="1820520">
            <a:off x="4366242" y="575988"/>
            <a:ext cx="914400" cy="1393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4678" y="671614"/>
            <a:ext cx="380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Modulation by Air-Sea Fluxes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C8E27-7CC8-6E40-9C0D-60085A0DC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095"/>
            <a:ext cx="9144000" cy="42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79E2B-453B-554B-B4BA-610BC5DCEB6B}"/>
              </a:ext>
            </a:extLst>
          </p:cNvPr>
          <p:cNvSpPr txBox="1"/>
          <p:nvPr/>
        </p:nvSpPr>
        <p:spPr>
          <a:xfrm>
            <a:off x="2689906" y="4032842"/>
            <a:ext cx="2394373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Coastal Drivers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Dense Populations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Majority of U.S. GDP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Navy Ports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Commercial Ports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Fishing Fleets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Energy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Many others…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C6353-7D36-E248-9266-FEE14D40E0C4}"/>
              </a:ext>
            </a:extLst>
          </p:cNvPr>
          <p:cNvSpPr txBox="1"/>
          <p:nvPr/>
        </p:nvSpPr>
        <p:spPr>
          <a:xfrm>
            <a:off x="5406881" y="3979833"/>
            <a:ext cx="3162725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Coastal Stressors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Water quality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Hurricanes &amp; Winter Storms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Flooding and Sea Level Rise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Hypoxia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Intense multi-use waterways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Urbanized coasts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Many others…</a:t>
            </a: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7169672" y="1751021"/>
            <a:ext cx="1510748" cy="151074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Mid Atlantic </a:t>
            </a:r>
            <a:r>
              <a:rPr lang="mr-IN" sz="2800" dirty="0" smtClean="0">
                <a:solidFill>
                  <a:schemeClr val="bg1"/>
                </a:solidFill>
              </a:rPr>
              <a:t>–</a:t>
            </a:r>
            <a:r>
              <a:rPr lang="en-US" sz="2800" dirty="0" smtClean="0">
                <a:solidFill>
                  <a:schemeClr val="bg1"/>
                </a:solidFill>
              </a:rPr>
              <a:t> 78 Million People, ~25% of U.S. Population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25802"/>
              </p:ext>
            </p:extLst>
          </p:nvPr>
        </p:nvGraphicFramePr>
        <p:xfrm>
          <a:off x="0" y="0"/>
          <a:ext cx="6324600" cy="805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Hurricane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</a:p>
                    <a:p>
                      <a:r>
                        <a:rPr lang="en-US" dirty="0" smtClean="0"/>
                        <a:t>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Damage</a:t>
                      </a:r>
                    </a:p>
                    <a:p>
                      <a:r>
                        <a:rPr lang="en-US" dirty="0" smtClean="0"/>
                        <a:t>Billions</a:t>
                      </a:r>
                      <a:r>
                        <a:rPr lang="en-US" baseline="0" dirty="0" smtClean="0"/>
                        <a:t> 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Deaths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Katrina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$165.0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1,833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Harvey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$127.5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$91.8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**65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Sandy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October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$72.2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Irma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$51.0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Andrew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$49.1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Florence*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$38-$50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Ivan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Wilma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Michael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2005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Hugo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$18.7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Irene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2011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August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$15.4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Allison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Matthew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Jeanne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Floyd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Floyd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$9.9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750"/>
            <a:ext cx="2667000" cy="5778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24600" y="914400"/>
            <a:ext cx="2819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U.S</a:t>
            </a:r>
            <a:r>
              <a:rPr lang="en-US" dirty="0"/>
              <a:t>. Billion-Dollar Weather and Climate Disasters (2018</a:t>
            </a:r>
            <a:r>
              <a:rPr lang="en-US" dirty="0" smtClean="0"/>
              <a:t>)</a:t>
            </a:r>
          </a:p>
          <a:p>
            <a:pPr algn="ctr"/>
            <a:r>
              <a:rPr lang="en-US" dirty="0"/>
              <a:t> 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://www.ncdc.noaa.gov/billions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*Moody’s Analytics, Sept 21 Estimate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**GWU/UPR Estimate 2,658-3,290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Michael Estimates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615" y="0"/>
            <a:ext cx="915561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382826" y="0"/>
            <a:ext cx="365837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NOAA/NHC </a:t>
            </a:r>
            <a:r>
              <a:rPr lang="en-US" dirty="0">
                <a:solidFill>
                  <a:srgbClr val="000000"/>
                </a:solidFill>
              </a:rPr>
              <a:t>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&gt;$15 Billion, #15.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NOAA/NHC </a:t>
            </a:r>
            <a:r>
              <a:rPr lang="en-US" dirty="0">
                <a:solidFill>
                  <a:srgbClr val="000000"/>
                </a:solidFill>
              </a:rPr>
              <a:t>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&gt;$72 Billion, #4.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7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21014</TotalTime>
  <Words>1555</Words>
  <Application>Microsoft Office PowerPoint</Application>
  <PresentationFormat>On-screen Show (4:3)</PresentationFormat>
  <Paragraphs>413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Courier New</vt:lpstr>
      <vt:lpstr>Helvetica Neue Medium</vt:lpstr>
      <vt:lpstr>Mangal</vt:lpstr>
      <vt:lpstr>Rockwell</vt:lpstr>
      <vt:lpstr>Rockwell Extra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Michael Crowley</cp:lastModifiedBy>
  <cp:revision>489</cp:revision>
  <cp:lastPrinted>2018-11-15T21:26:37Z</cp:lastPrinted>
  <dcterms:created xsi:type="dcterms:W3CDTF">2016-04-29T17:08:48Z</dcterms:created>
  <dcterms:modified xsi:type="dcterms:W3CDTF">2018-11-26T21:51:14Z</dcterms:modified>
</cp:coreProperties>
</file>