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4" r:id="rId2"/>
    <p:sldId id="431" r:id="rId3"/>
    <p:sldId id="440" r:id="rId4"/>
    <p:sldId id="442" r:id="rId5"/>
    <p:sldId id="269" r:id="rId6"/>
    <p:sldId id="445" r:id="rId7"/>
    <p:sldId id="436" r:id="rId8"/>
    <p:sldId id="454" r:id="rId9"/>
    <p:sldId id="448" r:id="rId10"/>
    <p:sldId id="444" r:id="rId11"/>
    <p:sldId id="439" r:id="rId12"/>
    <p:sldId id="438" r:id="rId13"/>
    <p:sldId id="456" r:id="rId14"/>
    <p:sldId id="372" r:id="rId15"/>
    <p:sldId id="288" r:id="rId16"/>
    <p:sldId id="297" r:id="rId17"/>
    <p:sldId id="310" r:id="rId18"/>
    <p:sldId id="289" r:id="rId19"/>
    <p:sldId id="271" r:id="rId20"/>
    <p:sldId id="449" r:id="rId21"/>
    <p:sldId id="45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5"/>
    <p:restoredTop sz="89248"/>
  </p:normalViewPr>
  <p:slideViewPr>
    <p:cSldViewPr snapToGrid="0" snapToObjects="1" showGuides="1">
      <p:cViewPr>
        <p:scale>
          <a:sx n="97" d="100"/>
          <a:sy n="97" d="100"/>
        </p:scale>
        <p:origin x="1040" y="296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465BC758-E471-834A-A034-69F733F915F7}" type="datetimeFigureOut">
              <a:rPr lang="en-US" smtClean="0"/>
              <a:pPr/>
              <a:t>4/4/18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A0A362A5-FE13-934F-A1DA-247843F58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19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Wind: first plot shows histogram of winds for a recent quarter, along with the power curve for an 8 MW wind turbine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Point</a:t>
            </a:r>
            <a:r>
              <a:rPr lang="en-US" baseline="0" dirty="0"/>
              <a:t> out rated speed of 12.5 m/s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Bottom shows cumulative distribution of energy based on those winds. 33% of the power occurs when the turbine is producing full power.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Highlights the importance of getting the winds right, since power is cube of wind, so a 1 m/s wind speed difference on the curve could be a 1500 MW difference in power (20%)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5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2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4488" indent="-344488">
              <a:buFont typeface="Arial"/>
              <a:buChar char="•"/>
            </a:pPr>
            <a:r>
              <a:rPr lang="en-US" sz="1200" dirty="0"/>
              <a:t>NJ </a:t>
            </a:r>
            <a:r>
              <a:rPr lang="en-US" sz="1200" b="1" dirty="0">
                <a:solidFill>
                  <a:srgbClr val="FF0000"/>
                </a:solidFill>
              </a:rPr>
              <a:t>sea breeze</a:t>
            </a:r>
            <a:r>
              <a:rPr lang="en-US" sz="1200" dirty="0"/>
              <a:t> and </a:t>
            </a:r>
            <a:r>
              <a:rPr lang="en-US" sz="1200" b="1" dirty="0">
                <a:solidFill>
                  <a:srgbClr val="0000FF"/>
                </a:solidFill>
              </a:rPr>
              <a:t>coastal upwelling</a:t>
            </a:r>
            <a:r>
              <a:rPr lang="en-US" sz="1200" b="1" dirty="0"/>
              <a:t> </a:t>
            </a:r>
            <a:r>
              <a:rPr lang="en-US" sz="1200" dirty="0"/>
              <a:t>coincident with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-Sea breeze time of day (afternoon/evening) is also coincident with peak demand time</a:t>
            </a:r>
            <a:r>
              <a:rPr lang="en-US" baseline="0" dirty="0"/>
              <a:t> of day (5-7 pm)</a:t>
            </a:r>
          </a:p>
          <a:p>
            <a:endParaRPr lang="en-US" baseline="0" dirty="0"/>
          </a:p>
          <a:p>
            <a:r>
              <a:rPr lang="en-US" baseline="0" dirty="0"/>
              <a:t>Set up Case 1, upwelling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5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Composite of NASA-</a:t>
            </a:r>
            <a:r>
              <a:rPr lang="en-US" baseline="0" dirty="0" err="1"/>
              <a:t>SPoRT</a:t>
            </a:r>
            <a:r>
              <a:rPr lang="en-US" baseline="0" dirty="0"/>
              <a:t> and AVHRR SST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9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sources of variability during peak energy demand period during summer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Resolution of model is capable of resolving these</a:t>
            </a:r>
            <a:r>
              <a:rPr lang="en-US" baseline="0" dirty="0"/>
              <a:t> processes –</a:t>
            </a:r>
            <a:r>
              <a:rPr lang="en-US" dirty="0"/>
              <a:t> captures </a:t>
            </a:r>
            <a:r>
              <a:rPr lang="en-US" dirty="0" err="1"/>
              <a:t>seabreeze</a:t>
            </a:r>
            <a:r>
              <a:rPr lang="en-US" baseline="0" dirty="0"/>
              <a:t>, changes through time, not static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Two different cases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Shows that there can be a north-south variability in </a:t>
            </a:r>
            <a:r>
              <a:rPr lang="en-US" baseline="0" dirty="0" err="1"/>
              <a:t>seabreeze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19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Upwelling sensitivity</a:t>
            </a:r>
          </a:p>
          <a:p>
            <a:r>
              <a:rPr lang="en-US" dirty="0"/>
              <a:t>-w/ and w/out upwelling</a:t>
            </a:r>
          </a:p>
          <a:p>
            <a:r>
              <a:rPr lang="en-US" dirty="0"/>
              <a:t>Draw line for coastline</a:t>
            </a:r>
          </a:p>
          <a:p>
            <a:r>
              <a:rPr lang="en-US" dirty="0"/>
              <a:t>Blue, upwelling </a:t>
            </a:r>
            <a:r>
              <a:rPr lang="en-US" dirty="0" err="1"/>
              <a:t>casues</a:t>
            </a:r>
            <a:r>
              <a:rPr lang="en-US" dirty="0"/>
              <a:t> slower winds (blue area over coastal upwelling)</a:t>
            </a:r>
          </a:p>
          <a:p>
            <a:r>
              <a:rPr lang="en-US" dirty="0"/>
              <a:t>Orange, upwelling causes increased winds nearshore during this</a:t>
            </a:r>
            <a:r>
              <a:rPr lang="en-US" baseline="0" dirty="0"/>
              <a:t> 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71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Composite of NASA-</a:t>
            </a:r>
            <a:r>
              <a:rPr lang="en-US" baseline="0" dirty="0" err="1"/>
              <a:t>SPoRT</a:t>
            </a:r>
            <a:r>
              <a:rPr lang="en-US" baseline="0" dirty="0"/>
              <a:t> and AVHRR SST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62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Idealized Irene simulations - one with warm ocean, one with cold ocean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10 </a:t>
            </a:r>
            <a:r>
              <a:rPr lang="en-US" dirty="0" err="1"/>
              <a:t>kt</a:t>
            </a:r>
            <a:r>
              <a:rPr lang="en-US" dirty="0"/>
              <a:t> reduction using cold coastal waters after the storm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30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BEB81-10CA-4B13-9FCE-2EAF7BAF0465}" type="slidenum">
              <a:rPr lang="en-US"/>
              <a:pPr/>
              <a:t>3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Not sure about this one – useful info, however, on applications</a:t>
            </a:r>
          </a:p>
        </p:txBody>
      </p:sp>
    </p:spTree>
    <p:extLst>
      <p:ext uri="{BB962C8B-B14F-4D97-AF65-F5344CB8AC3E}">
        <p14:creationId xmlns:p14="http://schemas.microsoft.com/office/powerpoint/2010/main" val="43018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72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Not coupled</a:t>
            </a:r>
            <a:r>
              <a:rPr lang="en-US" baseline="0" dirty="0"/>
              <a:t> to ocean (yet), but includes SST data using our unique coldest pixel algorithm that removes clouds, yet retains cold upwelling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currently only run the 0Z run, but with new compute resources, might be adding cycles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Composite of NASA-</a:t>
            </a:r>
            <a:r>
              <a:rPr lang="en-US" baseline="0" dirty="0" err="1"/>
              <a:t>SPoRT</a:t>
            </a:r>
            <a:r>
              <a:rPr lang="en-US" baseline="0" dirty="0"/>
              <a:t> and AVHRR SST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Made publicly available on our website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Several groups using RU-WRF data to run ocean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6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249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Coastal met </a:t>
            </a:r>
            <a:r>
              <a:rPr lang="en-US" dirty="0" err="1"/>
              <a:t>obs</a:t>
            </a:r>
            <a:r>
              <a:rPr lang="en-US" dirty="0"/>
              <a:t> to compliment existing NOAA/NDBC resources.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tower at our site in Tuckerton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38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Tower: temp (2 heights)/RH,</a:t>
            </a:r>
            <a:r>
              <a:rPr lang="en-US" baseline="0" dirty="0"/>
              <a:t> pressure, sonic and cup anemometers (10 m), radiometer, managed by </a:t>
            </a:r>
            <a:r>
              <a:rPr lang="en-US" baseline="0" dirty="0" err="1"/>
              <a:t>WeatherFlow</a:t>
            </a:r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Located in NJ DEP protected marshland, excellent for observing the coastal atmosphere.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err="1"/>
              <a:t>WindTracer</a:t>
            </a:r>
            <a:r>
              <a:rPr lang="en-US" baseline="0" dirty="0"/>
              <a:t> will allow us to perform scans out into the offshore wind energy lease areas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err="1"/>
              <a:t>WindTracer</a:t>
            </a:r>
            <a:r>
              <a:rPr lang="en-US" baseline="0" dirty="0"/>
              <a:t> also will allow for capturing the sea breeze spatially and at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Shows how well the model predicts each 1% of the wind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08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See the speed gradient a bit more clearly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4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C342861C-1F2F-FE41-AF0D-ABF6F1A271B6}" type="datetimeFigureOut">
              <a:rPr lang="en-US" smtClean="0"/>
              <a:pPr/>
              <a:t>4/4/18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F6BAE00C-53DA-B644-B485-6C6A655744B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ucool.marine.rutgers.edu/COOL-Data/ruwrf-model-output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2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hyperlink" Target="http://rucool.marine.rutgers.edu/COOL-Data/ruwrf-model-outpu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g"/><Relationship Id="rId7" Type="http://schemas.openxmlformats.org/officeDocument/2006/relationships/image" Target="../media/image4.png"/><Relationship Id="rId8" Type="http://schemas.openxmlformats.org/officeDocument/2006/relationships/image" Target="../media/image16.jp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emf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ea typeface="Arial" charset="0"/>
                <a:cs typeface="Arial" charset="0"/>
              </a:rPr>
              <a:t>Combining Regional Atmospheric Modeling and Ocean Observations for Assessing NJ’s Offshore Wind Resource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Dr. Scott Glenn</a:t>
            </a:r>
          </a:p>
          <a:p>
            <a:r>
              <a:rPr lang="en-US" sz="2000" i="1" dirty="0">
                <a:ea typeface="Arial" charset="0"/>
                <a:cs typeface="Arial" charset="0"/>
              </a:rPr>
              <a:t>Co-Authors: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Dr. Joseph F. Brodie;</a:t>
            </a:r>
            <a:r>
              <a:rPr lang="en-US" sz="2000" dirty="0"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Dr. Rich Dunk, CCM; </a:t>
            </a:r>
          </a:p>
          <a:p>
            <a:r>
              <a:rPr lang="en-US" sz="2000" dirty="0">
                <a:ea typeface="Arial" charset="0"/>
                <a:cs typeface="Arial" charset="0"/>
              </a:rPr>
              <a:t>Dr. Travis N. Miles; Dr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Greg Seroka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47" y="704683"/>
            <a:ext cx="2825393" cy="1105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86" y="192024"/>
            <a:ext cx="3138954" cy="5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5B7F6A-ACE6-294E-88EC-205FBC60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RU-WRF Captures Observed </a:t>
            </a:r>
            <a:br>
              <a:rPr lang="en-US" sz="3600" dirty="0"/>
            </a:br>
            <a:r>
              <a:rPr lang="en-US" sz="3600" dirty="0"/>
              <a:t>Wind Distribution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018571-7986-AF46-B8AF-970904B0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" y="1667018"/>
            <a:ext cx="5642264" cy="4231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165E61-0FB3-D147-AB00-692E1905EC14}"/>
              </a:ext>
            </a:extLst>
          </p:cNvPr>
          <p:cNvSpPr txBox="1"/>
          <p:nvPr/>
        </p:nvSpPr>
        <p:spPr>
          <a:xfrm>
            <a:off x="1018302" y="1667018"/>
            <a:ext cx="391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(null)"/>
              </a:rPr>
              <a:t>Q-Q Plot, 2012-2016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514C31A-8A7E-034A-BD90-30EEB6C7CB82}"/>
              </a:ext>
            </a:extLst>
          </p:cNvPr>
          <p:cNvCxnSpPr/>
          <p:nvPr/>
        </p:nvCxnSpPr>
        <p:spPr>
          <a:xfrm>
            <a:off x="727358" y="3927763"/>
            <a:ext cx="2213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3E6EF95-1908-1A4B-BB1F-98B5FF5D37FF}"/>
              </a:ext>
            </a:extLst>
          </p:cNvPr>
          <p:cNvCxnSpPr>
            <a:cxnSpLocks/>
          </p:cNvCxnSpPr>
          <p:nvPr/>
        </p:nvCxnSpPr>
        <p:spPr>
          <a:xfrm flipV="1">
            <a:off x="2919840" y="3927763"/>
            <a:ext cx="0" cy="15586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7746C3-1EFF-BA4F-A22B-4C7243467C42}"/>
              </a:ext>
            </a:extLst>
          </p:cNvPr>
          <p:cNvSpPr txBox="1"/>
          <p:nvPr/>
        </p:nvSpPr>
        <p:spPr>
          <a:xfrm>
            <a:off x="3709554" y="5714050"/>
            <a:ext cx="327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(null)"/>
              </a:rPr>
              <a:t>12.5 m/s turbine rated speed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3BE8D19-9783-1D47-8EA5-9675AD7355A9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940622" y="3927763"/>
            <a:ext cx="768932" cy="1970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1E86BBE5-6C9B-D84E-8C2E-0F62BCCB25DE}"/>
              </a:ext>
            </a:extLst>
          </p:cNvPr>
          <p:cNvSpPr txBox="1">
            <a:spLocks/>
          </p:cNvSpPr>
          <p:nvPr/>
        </p:nvSpPr>
        <p:spPr>
          <a:xfrm>
            <a:off x="5330536" y="1787236"/>
            <a:ext cx="3842756" cy="3926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Accurate resource assessments rely on correctly capturing the wind distribution</a:t>
            </a:r>
          </a:p>
          <a:p>
            <a:r>
              <a:rPr lang="en-US" sz="2400" dirty="0"/>
              <a:t>RU-WRF effectively captures the distribution of wind speeds off of NJ</a:t>
            </a:r>
          </a:p>
          <a:p>
            <a:r>
              <a:rPr lang="en-US" sz="2400" dirty="0"/>
              <a:t>At speeds above 12.5 m/s, </a:t>
            </a:r>
            <a:r>
              <a:rPr lang="en-US" sz="2400" dirty="0" smtClean="0"/>
              <a:t>our sample turbine </a:t>
            </a:r>
            <a:r>
              <a:rPr lang="en-US" sz="2400" dirty="0"/>
              <a:t>is at full power</a:t>
            </a:r>
          </a:p>
        </p:txBody>
      </p:sp>
    </p:spTree>
    <p:extLst>
      <p:ext uri="{BB962C8B-B14F-4D97-AF65-F5344CB8AC3E}">
        <p14:creationId xmlns:p14="http://schemas.microsoft.com/office/powerpoint/2010/main" val="2703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EFD037-D23F-7A4F-986A-406D4D21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329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RU-WRF Wind Resource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463168-6A0C-9D4B-A9C7-80688A7C7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15591"/>
            <a:ext cx="4934240" cy="4293178"/>
          </a:xfrm>
          <a:prstGeom prst="rect">
            <a:avLst/>
          </a:prstGeom>
        </p:spPr>
      </p:pic>
      <p:pic>
        <p:nvPicPr>
          <p:cNvPr id="6" name="Picture 5" descr="RUWRF1km_10mw_201209121700.png">
            <a:extLst>
              <a:ext uri="{FF2B5EF4-FFF2-40B4-BE49-F238E27FC236}">
                <a16:creationId xmlns:a16="http://schemas.microsoft.com/office/drawing/2014/main" xmlns="" id="{EA18D614-DB92-9F4B-A579-3BCCCD3EC3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6393" r="24009" b="9818"/>
          <a:stretch/>
        </p:blipFill>
        <p:spPr>
          <a:xfrm>
            <a:off x="4839112" y="1587726"/>
            <a:ext cx="3107872" cy="3913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8B7105-53CB-7944-896B-96A0DAFE9AA0}"/>
              </a:ext>
            </a:extLst>
          </p:cNvPr>
          <p:cNvSpPr txBox="1"/>
          <p:nvPr/>
        </p:nvSpPr>
        <p:spPr>
          <a:xfrm>
            <a:off x="7865980" y="1520167"/>
            <a:ext cx="1355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Modeling at </a:t>
            </a:r>
            <a:r>
              <a:rPr lang="en-US" dirty="0">
                <a:solidFill>
                  <a:srgbClr val="FF0000"/>
                </a:solidFill>
                <a:latin typeface="Arial Regular"/>
                <a:ea typeface="ＭＳ Ｐゴシック" charset="0"/>
                <a:cs typeface="Calibri"/>
              </a:rPr>
              <a:t>3km </a:t>
            </a:r>
            <a:r>
              <a:rPr lang="en-US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grid spacing, 10m height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86C69DC-8188-6C41-9A6C-AB3C05BB279A}"/>
              </a:ext>
            </a:extLst>
          </p:cNvPr>
          <p:cNvCxnSpPr/>
          <p:nvPr/>
        </p:nvCxnSpPr>
        <p:spPr>
          <a:xfrm flipH="1">
            <a:off x="7315200" y="2104634"/>
            <a:ext cx="685800" cy="294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7C80A09-11AE-5B42-8F68-F103A2629A9E}"/>
              </a:ext>
            </a:extLst>
          </p:cNvPr>
          <p:cNvCxnSpPr/>
          <p:nvPr/>
        </p:nvCxnSpPr>
        <p:spPr>
          <a:xfrm>
            <a:off x="7315200" y="4294040"/>
            <a:ext cx="960885" cy="5059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9AAB2-03A2-024F-8FC1-F579401CD782}"/>
              </a:ext>
            </a:extLst>
          </p:cNvPr>
          <p:cNvSpPr txBox="1"/>
          <p:nvPr/>
        </p:nvSpPr>
        <p:spPr>
          <a:xfrm>
            <a:off x="7914641" y="4750111"/>
            <a:ext cx="144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egular"/>
                <a:ea typeface="ＭＳ Ｐゴシック" charset="0"/>
                <a:cs typeface="Calibri"/>
              </a:rPr>
              <a:t>Hourly winds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7FA4EA88-55D9-C344-82E1-FA94FE459CCA}"/>
              </a:ext>
            </a:extLst>
          </p:cNvPr>
          <p:cNvCxnSpPr/>
          <p:nvPr/>
        </p:nvCxnSpPr>
        <p:spPr>
          <a:xfrm>
            <a:off x="3004573" y="2272523"/>
            <a:ext cx="960885" cy="50592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858D5E-06F2-1841-BE7C-A8CC5AE421FD}"/>
              </a:ext>
            </a:extLst>
          </p:cNvPr>
          <p:cNvSpPr txBox="1"/>
          <p:nvPr/>
        </p:nvSpPr>
        <p:spPr>
          <a:xfrm>
            <a:off x="2722418" y="1957971"/>
            <a:ext cx="167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8.5 to 9.5 m/s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89BC3C-8B8F-F949-BC4B-266C7E42296A}"/>
              </a:ext>
            </a:extLst>
          </p:cNvPr>
          <p:cNvSpPr txBox="1"/>
          <p:nvPr/>
        </p:nvSpPr>
        <p:spPr>
          <a:xfrm>
            <a:off x="769434" y="1081665"/>
            <a:ext cx="332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egular"/>
              </a:rPr>
              <a:t>3 Year Mean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13E157-36A8-ED40-A66F-03797101DE0A}"/>
              </a:ext>
            </a:extLst>
          </p:cNvPr>
          <p:cNvSpPr txBox="1"/>
          <p:nvPr/>
        </p:nvSpPr>
        <p:spPr>
          <a:xfrm>
            <a:off x="4411506" y="1077751"/>
            <a:ext cx="332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egular"/>
              </a:rPr>
              <a:t>One Hour Sample</a:t>
            </a:r>
          </a:p>
        </p:txBody>
      </p:sp>
    </p:spTree>
    <p:extLst>
      <p:ext uri="{BB962C8B-B14F-4D97-AF65-F5344CB8AC3E}">
        <p14:creationId xmlns:p14="http://schemas.microsoft.com/office/powerpoint/2010/main" val="19655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NJ WEA Wind Resource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83" y="3156686"/>
            <a:ext cx="4894118" cy="3058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39096"/>
            <a:ext cx="4738254" cy="2961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AEA3C2-41AF-8144-9BF1-28D5C8B27238}"/>
              </a:ext>
            </a:extLst>
          </p:cNvPr>
          <p:cNvSpPr txBox="1"/>
          <p:nvPr/>
        </p:nvSpPr>
        <p:spPr>
          <a:xfrm>
            <a:off x="6151418" y="2370638"/>
            <a:ext cx="282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(null)"/>
              </a:rPr>
              <a:t>2/3 of energy extracted below turbine rated speed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8928FCE-F37E-A44E-AAF6-351C5DEEE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64" y="4371282"/>
            <a:ext cx="3368386" cy="184422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3838D1F4-8A59-B840-A9C5-B2656D0C122D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816436" y="3016969"/>
            <a:ext cx="748146" cy="10770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787B257-3567-3646-9745-715DEAD7374A}"/>
              </a:ext>
            </a:extLst>
          </p:cNvPr>
          <p:cNvSpPr txBox="1"/>
          <p:nvPr/>
        </p:nvSpPr>
        <p:spPr>
          <a:xfrm>
            <a:off x="4738254" y="1403852"/>
            <a:ext cx="282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(null)"/>
              </a:rPr>
              <a:t>8 MW wind turbine</a:t>
            </a:r>
          </a:p>
          <a:p>
            <a:r>
              <a:rPr lang="en-US" dirty="0">
                <a:latin typeface="Arial (null)"/>
              </a:rPr>
              <a:t>12.5 m/s rated speed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64E93AF1-DE66-4146-B4B4-F6D902BE34D6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2597728" y="1588518"/>
            <a:ext cx="2140526" cy="138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E6742EA-CAEC-D546-B5DF-36F4C75C4A9E}"/>
              </a:ext>
            </a:extLst>
          </p:cNvPr>
          <p:cNvSpPr txBox="1"/>
          <p:nvPr/>
        </p:nvSpPr>
        <p:spPr>
          <a:xfrm>
            <a:off x="238990" y="4076554"/>
            <a:ext cx="282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 (null)"/>
              </a:rPr>
              <a:t>Virtual Met Tower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2D1C048F-438C-EE40-AC34-04F0F46FBCF3}"/>
              </a:ext>
            </a:extLst>
          </p:cNvPr>
          <p:cNvCxnSpPr>
            <a:cxnSpLocks/>
            <a:stCxn id="35" idx="3"/>
          </p:cNvCxnSpPr>
          <p:nvPr/>
        </p:nvCxnSpPr>
        <p:spPr>
          <a:xfrm flipH="1">
            <a:off x="3022025" y="4261220"/>
            <a:ext cx="43293" cy="882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8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F7352B-3170-FF43-95A7-684049D92E43}"/>
              </a:ext>
            </a:extLst>
          </p:cNvPr>
          <p:cNvSpPr txBox="1"/>
          <p:nvPr/>
        </p:nvSpPr>
        <p:spPr>
          <a:xfrm>
            <a:off x="457200" y="4472940"/>
            <a:ext cx="290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NWS Mt Holly radar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 Jun 2000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60" y="2808025"/>
            <a:ext cx="6901840" cy="3480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C8535E-2032-B044-8DDD-E79EFE27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160" y="118840"/>
            <a:ext cx="690184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Sea breezes are </a:t>
            </a:r>
            <a:r>
              <a:rPr lang="en-US" sz="3200" b="1" dirty="0" smtClean="0"/>
              <a:t>common; </a:t>
            </a:r>
            <a:br>
              <a:rPr lang="en-US" sz="3200" b="1" dirty="0" smtClean="0"/>
            </a:br>
            <a:r>
              <a:rPr lang="en-US" sz="3200" b="1" dirty="0" smtClean="0"/>
              <a:t>Driven by land-sea </a:t>
            </a:r>
            <a:br>
              <a:rPr lang="en-US" sz="3200" b="1" dirty="0" smtClean="0"/>
            </a:br>
            <a:r>
              <a:rPr lang="en-US" sz="3200" b="1" dirty="0" smtClean="0"/>
              <a:t>temperature difference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5F6B57-B79D-2943-B958-A475EDAC90DB}"/>
              </a:ext>
            </a:extLst>
          </p:cNvPr>
          <p:cNvSpPr txBox="1"/>
          <p:nvPr/>
        </p:nvSpPr>
        <p:spPr>
          <a:xfrm>
            <a:off x="3049480" y="1456245"/>
            <a:ext cx="528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Depending on height and strength of the return flow, and the location of the subsidence zone, turbines could experience different winds throughout the rotor layer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8"/>
          <a:stretch/>
        </p:blipFill>
        <p:spPr>
          <a:xfrm>
            <a:off x="0" y="58222"/>
            <a:ext cx="2242159" cy="62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3_totalavg_mea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63" y="959227"/>
            <a:ext cx="7881807" cy="52545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DB8652F-42D2-D640-BA8E-D8278E41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748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Sea breezes and upwelling, coincident </a:t>
            </a:r>
            <a:br>
              <a:rPr lang="en-US" sz="3200" b="1" dirty="0"/>
            </a:br>
            <a:r>
              <a:rPr lang="en-US" sz="3200" b="1" dirty="0"/>
              <a:t>with electricity demand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7" b="36754"/>
          <a:stretch/>
        </p:blipFill>
        <p:spPr bwMode="auto">
          <a:xfrm>
            <a:off x="0" y="994659"/>
            <a:ext cx="2843408" cy="2480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6" t="3125" r="8507" b="1736"/>
          <a:stretch/>
        </p:blipFill>
        <p:spPr bwMode="auto">
          <a:xfrm>
            <a:off x="6450904" y="959227"/>
            <a:ext cx="2693096" cy="3105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894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50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(null)"/>
                <a:cs typeface="Calibri"/>
              </a:rPr>
              <a:t>Regional </a:t>
            </a:r>
            <a:r>
              <a:rPr lang="en-US" sz="3200" b="1" dirty="0" smtClean="0">
                <a:latin typeface="Arial (null)"/>
                <a:cs typeface="Calibri"/>
              </a:rPr>
              <a:t>Coldest Dark Pixel Composite </a:t>
            </a:r>
            <a:r>
              <a:rPr lang="en-US" sz="3200" b="1" dirty="0">
                <a:latin typeface="Arial (null)"/>
                <a:cs typeface="Calibri"/>
              </a:rPr>
              <a:t>SST </a:t>
            </a:r>
            <a:endParaRPr lang="en-US" sz="3200" b="1" dirty="0" smtClean="0">
              <a:latin typeface="Arial (null)"/>
              <a:cs typeface="Calibri"/>
            </a:endParaRPr>
          </a:p>
          <a:p>
            <a:pPr algn="ctr"/>
            <a:r>
              <a:rPr lang="en-US" sz="2800" b="1" dirty="0" smtClean="0">
                <a:latin typeface="Arial (null)"/>
                <a:cs typeface="Calibri"/>
              </a:rPr>
              <a:t>Captures </a:t>
            </a:r>
            <a:r>
              <a:rPr lang="en-US" sz="2800" b="1" dirty="0">
                <a:latin typeface="Arial (null)"/>
                <a:cs typeface="Calibri"/>
              </a:rPr>
              <a:t>Coastal Upwelling</a:t>
            </a:r>
            <a:endParaRPr lang="en-US" sz="2800" b="1" dirty="0">
              <a:latin typeface="Arial (null)"/>
              <a:cs typeface="Calibri"/>
              <a:hlinkClick r:id="rId3"/>
            </a:endParaRPr>
          </a:p>
        </p:txBody>
      </p:sp>
      <p:sp>
        <p:nvSpPr>
          <p:cNvPr id="18" name="Text Box 2055"/>
          <p:cNvSpPr txBox="1">
            <a:spLocks noChangeArrowheads="1"/>
          </p:cNvSpPr>
          <p:nvPr/>
        </p:nvSpPr>
        <p:spPr bwMode="auto">
          <a:xfrm>
            <a:off x="1918806" y="1023630"/>
            <a:ext cx="53063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00"/>
                </a:solidFill>
                <a:latin typeface="Arial (null)"/>
              </a:rPr>
              <a:t>Example: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 (null)"/>
              </a:rPr>
              <a:t>8 July 2013 Upwelling</a:t>
            </a:r>
          </a:p>
        </p:txBody>
      </p:sp>
      <p:pic>
        <p:nvPicPr>
          <p:cNvPr id="19" name="Picture 18" descr="3rutgers_20130708T0600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t="6336" r="28321" b="3082"/>
          <a:stretch/>
        </p:blipFill>
        <p:spPr>
          <a:xfrm>
            <a:off x="4530434" y="1856888"/>
            <a:ext cx="2779694" cy="4002769"/>
          </a:xfrm>
          <a:prstGeom prst="rect">
            <a:avLst/>
          </a:prstGeom>
        </p:spPr>
      </p:pic>
      <p:pic>
        <p:nvPicPr>
          <p:cNvPr id="20" name="Picture 19" descr="4rtg_2013070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1" t="6019" r="28084" b="2923"/>
          <a:stretch/>
        </p:blipFill>
        <p:spPr>
          <a:xfrm>
            <a:off x="1765254" y="1856888"/>
            <a:ext cx="2765180" cy="4002769"/>
          </a:xfrm>
          <a:prstGeom prst="rect">
            <a:avLst/>
          </a:prstGeom>
        </p:spPr>
      </p:pic>
      <p:sp>
        <p:nvSpPr>
          <p:cNvPr id="17" name="Title 9"/>
          <p:cNvSpPr txBox="1">
            <a:spLocks/>
          </p:cNvSpPr>
          <p:nvPr/>
        </p:nvSpPr>
        <p:spPr bwMode="auto">
          <a:xfrm>
            <a:off x="4389865" y="4764314"/>
            <a:ext cx="3635178" cy="8766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 (null)"/>
                <a:cs typeface="Calibri"/>
              </a:rPr>
              <a:t>Coldest Pixel </a:t>
            </a:r>
            <a:br>
              <a:rPr lang="en-US" sz="2000" dirty="0">
                <a:solidFill>
                  <a:srgbClr val="000000"/>
                </a:solidFill>
                <a:latin typeface="Arial (null)"/>
                <a:cs typeface="Calibri"/>
              </a:rPr>
            </a:br>
            <a:r>
              <a:rPr lang="en-US" sz="2000" dirty="0">
                <a:solidFill>
                  <a:srgbClr val="000000"/>
                </a:solidFill>
                <a:latin typeface="Arial (null)"/>
                <a:cs typeface="Calibri"/>
              </a:rPr>
              <a:t>SST</a:t>
            </a:r>
          </a:p>
        </p:txBody>
      </p:sp>
      <p:sp>
        <p:nvSpPr>
          <p:cNvPr id="16" name="Title 9"/>
          <p:cNvSpPr txBox="1">
            <a:spLocks/>
          </p:cNvSpPr>
          <p:nvPr/>
        </p:nvSpPr>
        <p:spPr>
          <a:xfrm>
            <a:off x="1489359" y="4659273"/>
            <a:ext cx="3698549" cy="876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0000"/>
                </a:solidFill>
                <a:latin typeface="Arial (null)"/>
                <a:cs typeface="Calibri"/>
              </a:rPr>
              <a:t>RTG SST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3095654"/>
            <a:ext cx="1722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(null)"/>
              </a:rPr>
              <a:t>Standard </a:t>
            </a:r>
            <a:r>
              <a:rPr lang="en-US" dirty="0" smtClean="0">
                <a:latin typeface="Arial (null)"/>
              </a:rPr>
              <a:t>National</a:t>
            </a:r>
          </a:p>
          <a:p>
            <a:pPr algn="ctr"/>
            <a:r>
              <a:rPr lang="en-US" dirty="0" smtClean="0">
                <a:latin typeface="Arial (null)"/>
              </a:rPr>
              <a:t>Satellite </a:t>
            </a:r>
          </a:p>
          <a:p>
            <a:pPr algn="ctr"/>
            <a:r>
              <a:rPr lang="en-US" dirty="0" smtClean="0">
                <a:latin typeface="Arial (null)"/>
              </a:rPr>
              <a:t>Sea Surface Temperature</a:t>
            </a:r>
          </a:p>
          <a:p>
            <a:pPr algn="ctr"/>
            <a:r>
              <a:rPr lang="en-US" dirty="0" smtClean="0">
                <a:latin typeface="Arial (null)"/>
              </a:rPr>
              <a:t>(SST) Product</a:t>
            </a:r>
            <a:endParaRPr lang="en-US" dirty="0">
              <a:latin typeface="Arial (null)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0127" y="3118830"/>
            <a:ext cx="18338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mtClean="0">
                <a:solidFill>
                  <a:prstClr val="black"/>
                </a:solidFill>
                <a:latin typeface="Arial (null)"/>
              </a:rPr>
              <a:t>Rutgers</a:t>
            </a:r>
          </a:p>
          <a:p>
            <a:pPr lvl="0" algn="ctr"/>
            <a:r>
              <a:rPr lang="en-US" dirty="0" smtClean="0">
                <a:solidFill>
                  <a:prstClr val="black"/>
                </a:solidFill>
                <a:latin typeface="Arial (null)"/>
              </a:rPr>
              <a:t>Regional</a:t>
            </a:r>
          </a:p>
          <a:p>
            <a:pPr algn="ctr"/>
            <a:r>
              <a:rPr lang="en-US" dirty="0">
                <a:latin typeface="Arial (null)"/>
              </a:rPr>
              <a:t>Satellite </a:t>
            </a:r>
          </a:p>
          <a:p>
            <a:pPr algn="ctr"/>
            <a:r>
              <a:rPr lang="en-US" dirty="0">
                <a:latin typeface="Arial (null)"/>
              </a:rPr>
              <a:t>Sea Surface Temperature</a:t>
            </a:r>
          </a:p>
          <a:p>
            <a:pPr algn="ctr"/>
            <a:r>
              <a:rPr lang="en-US" dirty="0">
                <a:latin typeface="Arial (null)"/>
              </a:rPr>
              <a:t>(SST) </a:t>
            </a:r>
            <a:r>
              <a:rPr lang="en-US" dirty="0" smtClean="0">
                <a:latin typeface="Arial (null)"/>
              </a:rPr>
              <a:t>Product</a:t>
            </a:r>
            <a:endParaRPr lang="en-US" dirty="0" smtClean="0">
              <a:solidFill>
                <a:prstClr val="black"/>
              </a:solidFill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33212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WRF1km_10mw_2012091214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 t="6546" r="23650" b="9737"/>
          <a:stretch/>
        </p:blipFill>
        <p:spPr>
          <a:xfrm>
            <a:off x="2377572" y="1068029"/>
            <a:ext cx="1930430" cy="2504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933" y="56744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RU-WRF Capturing Sea Breeze Evolution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5861" y="221102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prstClr val="black"/>
                </a:solidFill>
                <a:latin typeface="Arial Regular"/>
                <a:ea typeface="ＭＳ Ｐゴシック" charset="0"/>
              </a:rPr>
              <a:t>14:00</a:t>
            </a:r>
          </a:p>
        </p:txBody>
      </p:sp>
      <p:pic>
        <p:nvPicPr>
          <p:cNvPr id="7" name="Picture 6" descr="RUWRF1km_10mw_2012091217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6393" r="24009" b="9818"/>
          <a:stretch/>
        </p:blipFill>
        <p:spPr>
          <a:xfrm>
            <a:off x="4979125" y="1074989"/>
            <a:ext cx="1914361" cy="2497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8170" y="221798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prstClr val="black"/>
                </a:solidFill>
                <a:latin typeface="Arial Regular"/>
                <a:ea typeface="ＭＳ Ｐゴシック" charset="0"/>
              </a:rPr>
              <a:t>17:00</a:t>
            </a:r>
          </a:p>
        </p:txBody>
      </p:sp>
      <p:sp>
        <p:nvSpPr>
          <p:cNvPr id="9" name="Rectangle 8"/>
          <p:cNvSpPr/>
          <p:nvPr/>
        </p:nvSpPr>
        <p:spPr>
          <a:xfrm>
            <a:off x="1665861" y="4624621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prstClr val="black"/>
                </a:solidFill>
                <a:latin typeface="Arial Regular"/>
                <a:ea typeface="ＭＳ Ｐゴシック" charset="0"/>
              </a:rPr>
              <a:t>20:00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8170" y="4631581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prstClr val="black"/>
                </a:solidFill>
                <a:latin typeface="Arial Regular"/>
                <a:ea typeface="ＭＳ Ｐゴシック" charset="0"/>
              </a:rPr>
              <a:t>23:00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32633" y="703075"/>
            <a:ext cx="5692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prstClr val="black"/>
                </a:solidFill>
                <a:latin typeface="Arial Regular"/>
                <a:ea typeface="ＭＳ Ｐゴシック" charset="0"/>
              </a:rPr>
              <a:t>September 12, 2012 10m Winds</a:t>
            </a:r>
          </a:p>
        </p:txBody>
      </p:sp>
      <p:pic>
        <p:nvPicPr>
          <p:cNvPr id="12" name="Picture 11" descr="RUWRF1km_10mw_20120912200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6121" r="23866" b="9717"/>
          <a:stretch/>
        </p:blipFill>
        <p:spPr>
          <a:xfrm>
            <a:off x="2386094" y="3572219"/>
            <a:ext cx="1911199" cy="2504190"/>
          </a:xfrm>
          <a:prstGeom prst="rect">
            <a:avLst/>
          </a:prstGeom>
        </p:spPr>
      </p:pic>
      <p:pic>
        <p:nvPicPr>
          <p:cNvPr id="13" name="Picture 12" descr="RUWRF1km_10mw_20120912230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t="6274" r="24124" b="9717"/>
          <a:stretch/>
        </p:blipFill>
        <p:spPr>
          <a:xfrm>
            <a:off x="4983093" y="3578181"/>
            <a:ext cx="1904097" cy="2502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C42019-C7DC-4540-90F5-CF345156C63B}"/>
              </a:ext>
            </a:extLst>
          </p:cNvPr>
          <p:cNvSpPr txBox="1"/>
          <p:nvPr/>
        </p:nvSpPr>
        <p:spPr>
          <a:xfrm>
            <a:off x="6775236" y="1442453"/>
            <a:ext cx="2107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egular"/>
              </a:rPr>
              <a:t>Sea breeze develops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A7487F-12E4-6947-B50C-9AC02F7D354B}"/>
              </a:ext>
            </a:extLst>
          </p:cNvPr>
          <p:cNvSpPr txBox="1"/>
          <p:nvPr/>
        </p:nvSpPr>
        <p:spPr>
          <a:xfrm>
            <a:off x="6775236" y="2477594"/>
            <a:ext cx="22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egular"/>
              </a:rPr>
              <a:t>Winds weaken at surface in WEA closer to coast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B3ED09-506F-A047-BFE5-0F3982577621}"/>
              </a:ext>
            </a:extLst>
          </p:cNvPr>
          <p:cNvSpPr txBox="1"/>
          <p:nvPr/>
        </p:nvSpPr>
        <p:spPr>
          <a:xfrm>
            <a:off x="27162" y="3431252"/>
            <a:ext cx="212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 Regular"/>
              </a:rPr>
              <a:t>Sea breeze has propagated west; winds pick up in WEA again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D4CFB9-A6EA-A64A-BC95-35B0C458F07F}"/>
              </a:ext>
            </a:extLst>
          </p:cNvPr>
          <p:cNvSpPr txBox="1"/>
          <p:nvPr/>
        </p:nvSpPr>
        <p:spPr>
          <a:xfrm>
            <a:off x="6887190" y="4700407"/>
            <a:ext cx="2333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egular"/>
              </a:rPr>
              <a:t>WEA winds strengthen as overnight begins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F00E86F-F9D8-CB46-BC29-79A078C5F9E6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5787484" y="1442453"/>
            <a:ext cx="987752" cy="32316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5FE19928-4D25-BD43-9896-C583D712032E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921298" y="2297151"/>
            <a:ext cx="853938" cy="64210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BDFC3D0-9E62-1D46-954C-62395C42D0D7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150859" y="4031417"/>
            <a:ext cx="1094146" cy="593204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A1039C3A-C2D4-534D-A8F8-8BA2A4B2A0D1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043962" y="4828479"/>
            <a:ext cx="843228" cy="333593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4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363" y="-11142"/>
            <a:ext cx="896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Wind Sensitivity to Coastal </a:t>
            </a:r>
            <a:r>
              <a:rPr lang="en-US" sz="36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Upwelling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RU-WRF </a:t>
            </a:r>
            <a:r>
              <a:rPr lang="en-US" sz="20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Marine Atmospheric Boundary Layer (MABL) Simulation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15864" y="1013603"/>
            <a:ext cx="6774040" cy="5055422"/>
            <a:chOff x="1515864" y="964378"/>
            <a:chExt cx="6774040" cy="5055422"/>
          </a:xfrm>
        </p:grpSpPr>
        <p:pic>
          <p:nvPicPr>
            <p:cNvPr id="12" name="Picture 11" descr="bight_zoom_3km_3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 r="2349" b="3480"/>
            <a:stretch/>
          </p:blipFill>
          <p:spPr>
            <a:xfrm>
              <a:off x="1515864" y="964378"/>
              <a:ext cx="4994548" cy="505542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0754" y="1312952"/>
              <a:ext cx="2362016" cy="448177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19164" y="4630785"/>
              <a:ext cx="1070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Regular"/>
                </a:rPr>
                <a:t>30-40 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19164" y="1313560"/>
              <a:ext cx="982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Regular"/>
                </a:rPr>
                <a:t>110+ m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850309" y="1301667"/>
              <a:ext cx="1088884" cy="535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87810" y="4924128"/>
              <a:ext cx="1088884" cy="535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6363" y="1961322"/>
            <a:ext cx="13131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Snapshot of Wind </a:t>
            </a:r>
            <a:r>
              <a:rPr lang="en-US" dirty="0"/>
              <a:t>S</a:t>
            </a:r>
            <a:r>
              <a:rPr lang="en-US" dirty="0" smtClean="0"/>
              <a:t>peed difference between upwelling SST and non-upwelling SST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610679" y="1350892"/>
            <a:ext cx="39756" cy="40029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52425" y="136278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Land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09953" y="1362177"/>
            <a:ext cx="67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Sea</a:t>
            </a: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50435" y="6069025"/>
            <a:ext cx="385997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10412" y="5883446"/>
            <a:ext cx="159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50 km offshore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055"/>
          <p:cNvSpPr txBox="1">
            <a:spLocks noChangeArrowheads="1"/>
          </p:cNvSpPr>
          <p:nvPr/>
        </p:nvSpPr>
        <p:spPr bwMode="auto">
          <a:xfrm>
            <a:off x="6300776" y="2916978"/>
            <a:ext cx="28432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00"/>
                </a:solidFill>
                <a:latin typeface="Arial (null)"/>
              </a:rPr>
              <a:t>Example: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 (null)"/>
              </a:rPr>
              <a:t>Hurricane Irene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 (null)"/>
              </a:rPr>
              <a:t>August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464" y="2310341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 (null)"/>
                <a:cs typeface="Franklin Gothic Book"/>
              </a:rPr>
              <a:t>BEFORE IRENE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696" y="4149348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 (null)"/>
                <a:cs typeface="Franklin Gothic Book"/>
              </a:rPr>
              <a:t>AFTER IRENE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6406" y="1056370"/>
            <a:ext cx="1641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 (null)"/>
                <a:cs typeface="Franklin Gothic Book"/>
              </a:rPr>
              <a:t>Rutgers Regional </a:t>
            </a:r>
            <a:r>
              <a:rPr lang="en-US" dirty="0">
                <a:latin typeface="Arial (null)"/>
                <a:cs typeface="Franklin Gothic Book"/>
              </a:rPr>
              <a:t>SST</a:t>
            </a:r>
          </a:p>
          <a:p>
            <a:pPr algn="ctr"/>
            <a:endParaRPr lang="en-US" dirty="0">
              <a:latin typeface="Arial (null)"/>
              <a:cs typeface="Franklin Gothic Book"/>
            </a:endParaRPr>
          </a:p>
        </p:txBody>
      </p:sp>
      <p:pic>
        <p:nvPicPr>
          <p:cNvPr id="13" name="Picture 12" descr="composite_20110827T070000_fla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4521148" y="1635340"/>
            <a:ext cx="2086690" cy="2335684"/>
          </a:xfrm>
          <a:prstGeom prst="rect">
            <a:avLst/>
          </a:prstGeom>
        </p:spPr>
      </p:pic>
      <p:pic>
        <p:nvPicPr>
          <p:cNvPr id="14" name="Picture 13" descr="composite_20110831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4521148" y="3837971"/>
            <a:ext cx="2074664" cy="2329321"/>
          </a:xfrm>
          <a:prstGeom prst="rect">
            <a:avLst/>
          </a:prstGeom>
        </p:spPr>
      </p:pic>
      <p:pic>
        <p:nvPicPr>
          <p:cNvPr id="15" name="Picture 14" descr="rtg_20110827T00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2348435" y="1635340"/>
            <a:ext cx="2060928" cy="2325264"/>
          </a:xfrm>
          <a:prstGeom prst="rect">
            <a:avLst/>
          </a:prstGeom>
        </p:spPr>
      </p:pic>
      <p:pic>
        <p:nvPicPr>
          <p:cNvPr id="21" name="Picture 20" descr="rtg_20110831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2307044" y="3837971"/>
            <a:ext cx="2113850" cy="23293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50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Coldest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Dark Pixel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SST Also Captures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Hurricane-Driven Cooling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8435" y="1056370"/>
            <a:ext cx="197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(null)"/>
                <a:cs typeface="Franklin Gothic Book"/>
              </a:rPr>
              <a:t>Standard National</a:t>
            </a:r>
            <a:r>
              <a:rPr lang="en-US" dirty="0" smtClean="0">
                <a:latin typeface="Arial (null)"/>
                <a:cs typeface="Franklin Gothic Book"/>
              </a:rPr>
              <a:t> </a:t>
            </a:r>
            <a:r>
              <a:rPr lang="en-US" dirty="0">
                <a:latin typeface="Arial (null)"/>
                <a:cs typeface="Franklin Gothic Book"/>
              </a:rPr>
              <a:t>SST </a:t>
            </a:r>
          </a:p>
        </p:txBody>
      </p:sp>
    </p:spTree>
    <p:extLst>
      <p:ext uri="{BB962C8B-B14F-4D97-AF65-F5344CB8AC3E}">
        <p14:creationId xmlns:p14="http://schemas.microsoft.com/office/powerpoint/2010/main" val="2694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6338"/>
          </a:xfrm>
        </p:spPr>
        <p:txBody>
          <a:bodyPr>
            <a:normAutofit/>
          </a:bodyPr>
          <a:lstStyle/>
          <a:p>
            <a:r>
              <a:rPr lang="en-US" sz="3200" b="1" dirty="0"/>
              <a:t>Cold Water Influences Coastal Storms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551906" y="821107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/>
              <a:t>Hurricane Irene – Aug 2011</a:t>
            </a:r>
          </a:p>
        </p:txBody>
      </p:sp>
      <p:pic>
        <p:nvPicPr>
          <p:cNvPr id="10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002026" y="1599517"/>
            <a:ext cx="1632772" cy="215874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1883619" y="3948349"/>
            <a:ext cx="1751179" cy="200544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igure8_v0_20110828_09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4992542" y="3762713"/>
            <a:ext cx="2067905" cy="227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figure8_v0_20110828_09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5033901" y="1497445"/>
            <a:ext cx="2026546" cy="227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3901040" y="2202611"/>
            <a:ext cx="907304" cy="519511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4060056" y="4431560"/>
            <a:ext cx="760963" cy="519511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4798" y="1675478"/>
            <a:ext cx="1014071" cy="66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(null)"/>
              </a:rPr>
              <a:t>Warm Ocean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34798" y="3925627"/>
            <a:ext cx="1014071" cy="66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(null)"/>
              </a:rPr>
              <a:t>Cold Ocean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6157" y="2701833"/>
            <a:ext cx="131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 (null)"/>
              </a:rPr>
              <a:t>Cat I</a:t>
            </a:r>
          </a:p>
          <a:p>
            <a:pPr algn="r"/>
            <a:r>
              <a:rPr lang="en-US" dirty="0">
                <a:latin typeface="Arial (null)"/>
              </a:rPr>
              <a:t>Hurricane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45" y="4934593"/>
            <a:ext cx="122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 (null)"/>
              </a:rPr>
              <a:t>Trop Storm</a:t>
            </a:r>
          </a:p>
        </p:txBody>
      </p:sp>
    </p:spTree>
    <p:extLst>
      <p:ext uri="{BB962C8B-B14F-4D97-AF65-F5344CB8AC3E}">
        <p14:creationId xmlns:p14="http://schemas.microsoft.com/office/powerpoint/2010/main" val="2180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36EFF-4D51-8342-9B1C-FC10D85E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35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The RUCOOL Offshore Wind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1FB93D-10E2-EF4F-A3D6-0D8E1D08B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4" t="24820" b="6474"/>
          <a:stretch/>
        </p:blipFill>
        <p:spPr>
          <a:xfrm>
            <a:off x="152758" y="1037588"/>
            <a:ext cx="1337932" cy="212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7488A-C52C-F240-A021-8678638DD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344" y="3072357"/>
            <a:ext cx="1245684" cy="1245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6FB85E-B680-4E48-92C8-273B79195C5D}"/>
              </a:ext>
            </a:extLst>
          </p:cNvPr>
          <p:cNvSpPr txBox="1"/>
          <p:nvPr/>
        </p:nvSpPr>
        <p:spPr>
          <a:xfrm>
            <a:off x="1627864" y="984115"/>
            <a:ext cx="50071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Joseph Brodie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Director of Atmospheric Research, RUCOOL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Meteorologist focusing on Mid-Atlantic offshore wind research both at RU and while 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UD.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B.S. </a:t>
            </a:r>
            <a:r>
              <a:rPr lang="mr-IN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Meteorology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Ph.D. </a:t>
            </a:r>
            <a:r>
              <a:rPr lang="mr-IN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Coupled Atmosphere-Ocean Research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by his poster tonight on forecasting wind ramp events!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8C9486-8DCD-6545-992E-E1434EF7F2E3}"/>
              </a:ext>
            </a:extLst>
          </p:cNvPr>
          <p:cNvSpPr txBox="1"/>
          <p:nvPr/>
        </p:nvSpPr>
        <p:spPr>
          <a:xfrm>
            <a:off x="2364058" y="2962873"/>
            <a:ext cx="49732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Travis Miles</a:t>
            </a:r>
          </a:p>
          <a:p>
            <a:pPr algn="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Assistant Research Professor, RUCOOL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Marine meteorologist studying hurricanes, storms, and impacts for offshore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wind.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B.S. </a:t>
            </a:r>
            <a:r>
              <a:rPr lang="mr-IN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Meteorology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Ph.D. </a:t>
            </a:r>
            <a:r>
              <a:rPr lang="mr-IN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Coupled Atmosphere-Ocean Research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E84154-1264-1240-904E-7569B2EF2F4A}"/>
              </a:ext>
            </a:extLst>
          </p:cNvPr>
          <p:cNvSpPr txBox="1"/>
          <p:nvPr/>
        </p:nvSpPr>
        <p:spPr>
          <a:xfrm>
            <a:off x="1765910" y="4675107"/>
            <a:ext cx="50071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Rich Dunk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Principal Meteorologist/Owner,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AquaWind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LLC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Certified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Consulting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eteorologist (CCM)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decades of experience in the NJ energy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sector.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Rutgers Meteorology Professor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C9D0AA-1FF9-5547-A179-692C81BE2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21" y="4747977"/>
            <a:ext cx="1337932" cy="1337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2327" y="806756"/>
            <a:ext cx="4271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&gt;80 Years Core Team Experience</a:t>
            </a:r>
            <a:endParaRPr lang="en-US" sz="2400" b="1" dirty="0"/>
          </a:p>
        </p:txBody>
      </p:sp>
      <p:pic>
        <p:nvPicPr>
          <p:cNvPr id="10" name="Picture 30" descr="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29" y="4999181"/>
            <a:ext cx="1261976" cy="11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9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508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130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Monthly Weather Review, 2016</a:t>
            </a:r>
            <a:endParaRPr lang="en-US" sz="1600" i="1" dirty="0"/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7700" y="3263900"/>
            <a:ext cx="558800" cy="14351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8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44A18-F496-E24B-843F-8A500885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282" y="-352006"/>
            <a:ext cx="5328717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pic>
        <p:nvPicPr>
          <p:cNvPr id="9" name="Picture 8" descr="Screen Shot 2017-03-13 at 1.17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6816"/>
          <a:stretch/>
        </p:blipFill>
        <p:spPr>
          <a:xfrm>
            <a:off x="28073" y="0"/>
            <a:ext cx="3827298" cy="48213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46323" y="1215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CE5523DB-004C-0B48-BEC7-EB1FA39CE4D9}"/>
              </a:ext>
            </a:extLst>
          </p:cNvPr>
          <p:cNvSpPr txBox="1">
            <a:spLocks/>
          </p:cNvSpPr>
          <p:nvPr/>
        </p:nvSpPr>
        <p:spPr>
          <a:xfrm>
            <a:off x="3815282" y="457820"/>
            <a:ext cx="5288628" cy="47155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Real-time regional-scale atmospheric modeling with RU-WRF since 2011.</a:t>
            </a:r>
          </a:p>
          <a:p>
            <a:r>
              <a:rPr lang="en-US" sz="2700" dirty="0" smtClean="0"/>
              <a:t>Supported by a world-class regional </a:t>
            </a:r>
            <a:r>
              <a:rPr lang="en-US" sz="2700" dirty="0" err="1" smtClean="0"/>
              <a:t>metocean</a:t>
            </a:r>
            <a:r>
              <a:rPr lang="en-US" sz="2700" dirty="0" smtClean="0"/>
              <a:t> observation and forecasting network.</a:t>
            </a:r>
          </a:p>
          <a:p>
            <a:r>
              <a:rPr lang="en-US" sz="2700" dirty="0" smtClean="0"/>
              <a:t>Proven impacts on sea-breeze, storm and hurricane forecasting, a valuable asset for offshore wind energy</a:t>
            </a:r>
            <a:endParaRPr lang="en-US" sz="27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319472-C6C3-754D-B363-69039A245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79" t="4479" r="7504" b="76323"/>
          <a:stretch/>
        </p:blipFill>
        <p:spPr>
          <a:xfrm>
            <a:off x="3815282" y="4933901"/>
            <a:ext cx="3895413" cy="1214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12D2F5-0F22-C54B-8770-06D7465E6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49" y="4866211"/>
            <a:ext cx="3601346" cy="1349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03720" y="5191712"/>
            <a:ext cx="1007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Poster Session Tonight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128484"/>
            <a:ext cx="8686800" cy="71437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 Regular"/>
                <a:cs typeface="Arial" pitchFamily="34" charset="0"/>
              </a:rPr>
              <a:t>Rutgers </a:t>
            </a:r>
            <a:r>
              <a:rPr lang="en-US" sz="2800" b="1" dirty="0" smtClean="0">
                <a:latin typeface="Arial Regular"/>
                <a:cs typeface="Arial" pitchFamily="34" charset="0"/>
              </a:rPr>
              <a:t>University Offshore </a:t>
            </a:r>
            <a:r>
              <a:rPr lang="en-US" sz="2800" b="1" dirty="0">
                <a:latin typeface="Arial Regular"/>
                <a:cs typeface="Arial" pitchFamily="34" charset="0"/>
              </a:rPr>
              <a:t>Wind </a:t>
            </a:r>
            <a:r>
              <a:rPr lang="en-US" sz="2800" b="1" dirty="0" smtClean="0">
                <a:latin typeface="Arial Regular"/>
                <a:cs typeface="Arial" pitchFamily="34" charset="0"/>
              </a:rPr>
              <a:t>Team: </a:t>
            </a:r>
            <a:br>
              <a:rPr lang="en-US" sz="2800" b="1" dirty="0" smtClean="0">
                <a:latin typeface="Arial Regular"/>
                <a:cs typeface="Arial" pitchFamily="34" charset="0"/>
              </a:rPr>
            </a:br>
            <a:r>
              <a:rPr lang="en-US" sz="2800" b="1" dirty="0" smtClean="0">
                <a:latin typeface="Arial Regular"/>
                <a:cs typeface="Arial" pitchFamily="34" charset="0"/>
              </a:rPr>
              <a:t>Integrated </a:t>
            </a:r>
            <a:r>
              <a:rPr lang="en-US" sz="2800" b="1" dirty="0">
                <a:latin typeface="Arial Regular"/>
                <a:cs typeface="Arial" pitchFamily="34" charset="0"/>
              </a:rPr>
              <a:t>M</a:t>
            </a:r>
            <a:r>
              <a:rPr lang="en-US" sz="2800" b="1" dirty="0" smtClean="0">
                <a:latin typeface="Arial Regular"/>
                <a:cs typeface="Arial" pitchFamily="34" charset="0"/>
              </a:rPr>
              <a:t>odeling </a:t>
            </a:r>
            <a:r>
              <a:rPr lang="en-US" sz="2800" b="1" dirty="0" smtClean="0">
                <a:latin typeface="Arial Regular"/>
                <a:cs typeface="Arial" pitchFamily="34" charset="0"/>
              </a:rPr>
              <a:t>P</a:t>
            </a:r>
            <a:r>
              <a:rPr lang="en-US" sz="2800" b="1" dirty="0" smtClean="0">
                <a:latin typeface="Arial Regular"/>
                <a:cs typeface="Arial" pitchFamily="34" charset="0"/>
              </a:rPr>
              <a:t>latform &amp; Experience Chain</a:t>
            </a:r>
            <a:endParaRPr lang="en-US" sz="2800" b="1" dirty="0">
              <a:latin typeface="Arial Regular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1457" y="1290518"/>
            <a:ext cx="1637818" cy="4514866"/>
          </a:xfrm>
          <a:prstGeom prst="rect">
            <a:avLst/>
          </a:prstGeom>
          <a:noFill/>
          <a:ln w="635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Regular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725" y="992110"/>
            <a:ext cx="181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>
                <a:solidFill>
                  <a:schemeClr val="accent2"/>
                </a:solidFill>
                <a:latin typeface="Arial Regular"/>
              </a:rPr>
              <a:t>Atmospheric Models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24531" y="1294365"/>
            <a:ext cx="5285893" cy="4514866"/>
          </a:xfrm>
          <a:prstGeom prst="rect">
            <a:avLst/>
          </a:prstGeom>
          <a:noFill/>
          <a:ln w="635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Regular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71875" y="995957"/>
            <a:ext cx="181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>
                <a:solidFill>
                  <a:schemeClr val="accent2"/>
                </a:solidFill>
                <a:latin typeface="Arial Regular"/>
              </a:rPr>
              <a:t>Economic Models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06157" y="1290518"/>
            <a:ext cx="1637818" cy="4514866"/>
          </a:xfrm>
          <a:prstGeom prst="rect">
            <a:avLst/>
          </a:prstGeom>
          <a:noFill/>
          <a:ln w="635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Regular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06563" y="992110"/>
            <a:ext cx="213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>
                <a:solidFill>
                  <a:schemeClr val="accent2"/>
                </a:solidFill>
                <a:latin typeface="Arial Regular"/>
              </a:rPr>
              <a:t>Environmental Models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360" y="4145834"/>
            <a:ext cx="798617" cy="1569660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egular"/>
              </a:rPr>
              <a:t>1. Hourly</a:t>
            </a:r>
          </a:p>
          <a:p>
            <a:r>
              <a:rPr lang="en-US" sz="1200" dirty="0">
                <a:latin typeface="Arial Regular"/>
              </a:rPr>
              <a:t>Wind</a:t>
            </a:r>
          </a:p>
          <a:p>
            <a:r>
              <a:rPr lang="en-US" sz="1200" dirty="0">
                <a:latin typeface="Arial Regular"/>
              </a:rPr>
              <a:t>Speeds</a:t>
            </a:r>
          </a:p>
          <a:p>
            <a:endParaRPr lang="en-US" sz="1200" dirty="0">
              <a:latin typeface="Arial Regular"/>
            </a:endParaRPr>
          </a:p>
          <a:p>
            <a:endParaRPr lang="en-US" sz="1200" dirty="0">
              <a:latin typeface="Arial Regular"/>
            </a:endParaRPr>
          </a:p>
          <a:p>
            <a:endParaRPr lang="en-US" sz="1200" dirty="0">
              <a:latin typeface="Arial Regular"/>
            </a:endParaRP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DMCS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470" y="1662606"/>
            <a:ext cx="917239" cy="1569660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egular"/>
              </a:rPr>
              <a:t>2. Hourly</a:t>
            </a:r>
          </a:p>
          <a:p>
            <a:r>
              <a:rPr lang="en-US" sz="1200" dirty="0">
                <a:latin typeface="Arial Regular"/>
              </a:rPr>
              <a:t>Wind</a:t>
            </a:r>
          </a:p>
          <a:p>
            <a:r>
              <a:rPr lang="en-US" sz="1200" dirty="0">
                <a:latin typeface="Arial Regular"/>
              </a:rPr>
              <a:t>Turbine</a:t>
            </a:r>
          </a:p>
          <a:p>
            <a:r>
              <a:rPr lang="en-US" sz="1200" dirty="0">
                <a:latin typeface="Arial Regular"/>
              </a:rPr>
              <a:t>Energy</a:t>
            </a:r>
          </a:p>
          <a:p>
            <a:r>
              <a:rPr lang="en-US" sz="1200" dirty="0">
                <a:latin typeface="Arial Regular"/>
              </a:rPr>
              <a:t>Production</a:t>
            </a:r>
          </a:p>
          <a:p>
            <a:r>
              <a:rPr lang="en-US" sz="1200" dirty="0">
                <a:latin typeface="Arial Regular"/>
              </a:rPr>
              <a:t>(</a:t>
            </a:r>
            <a:r>
              <a:rPr lang="en-US" sz="1200" dirty="0" err="1">
                <a:latin typeface="Arial Regular"/>
              </a:rPr>
              <a:t>MWh</a:t>
            </a:r>
            <a:r>
              <a:rPr lang="en-US" sz="1200" dirty="0">
                <a:latin typeface="Arial Regular"/>
              </a:rPr>
              <a:t>)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DMCS</a:t>
            </a:r>
          </a:p>
        </p:txBody>
      </p:sp>
      <p:cxnSp>
        <p:nvCxnSpPr>
          <p:cNvPr id="12" name="Straight Arrow Connector 11"/>
          <p:cNvCxnSpPr>
            <a:stCxn id="10" idx="0"/>
            <a:endCxn id="11" idx="2"/>
          </p:cNvCxnSpPr>
          <p:nvPr/>
        </p:nvCxnSpPr>
        <p:spPr>
          <a:xfrm flipH="1" flipV="1">
            <a:off x="829090" y="3232266"/>
            <a:ext cx="10579" cy="9135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91374" y="1719756"/>
            <a:ext cx="1070926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egular"/>
              </a:rPr>
              <a:t>3. PJM</a:t>
            </a:r>
          </a:p>
          <a:p>
            <a:r>
              <a:rPr lang="en-US" sz="1200" dirty="0">
                <a:latin typeface="Arial Regular"/>
              </a:rPr>
              <a:t>Energy UC &amp;</a:t>
            </a:r>
          </a:p>
          <a:p>
            <a:r>
              <a:rPr lang="en-US" sz="1200" dirty="0">
                <a:latin typeface="Arial Regular"/>
              </a:rPr>
              <a:t>Dispatch</a:t>
            </a:r>
          </a:p>
          <a:p>
            <a:r>
              <a:rPr lang="en-US" sz="1200" dirty="0">
                <a:latin typeface="Arial Regular"/>
              </a:rPr>
              <a:t>(</a:t>
            </a:r>
            <a:r>
              <a:rPr lang="en-US" sz="1200" dirty="0" err="1">
                <a:latin typeface="Arial Regular"/>
              </a:rPr>
              <a:t>Dayzer</a:t>
            </a:r>
            <a:r>
              <a:rPr lang="en-US" sz="1200" dirty="0">
                <a:latin typeface="Arial Regular"/>
              </a:rPr>
              <a:t>)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CEEEP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91374" y="3004626"/>
            <a:ext cx="985013" cy="120032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egular"/>
              </a:rPr>
              <a:t>4. PJM</a:t>
            </a:r>
          </a:p>
          <a:p>
            <a:r>
              <a:rPr lang="en-US" sz="1200" dirty="0">
                <a:latin typeface="Arial Regular"/>
              </a:rPr>
              <a:t>Capacity</a:t>
            </a:r>
          </a:p>
          <a:p>
            <a:r>
              <a:rPr lang="en-US" sz="1200" dirty="0">
                <a:latin typeface="Arial Regular"/>
              </a:rPr>
              <a:t>Model</a:t>
            </a:r>
          </a:p>
          <a:p>
            <a:r>
              <a:rPr lang="en-US" sz="1200" dirty="0">
                <a:latin typeface="Arial Regular"/>
              </a:rPr>
              <a:t>($/MW-day)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CEEEP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6250" y="1957881"/>
            <a:ext cx="1071127" cy="138499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egular"/>
              </a:rPr>
              <a:t>5. Wholesale</a:t>
            </a:r>
          </a:p>
          <a:p>
            <a:r>
              <a:rPr lang="en-US" sz="1200" dirty="0">
                <a:latin typeface="Arial Regular"/>
              </a:rPr>
              <a:t>OSW</a:t>
            </a:r>
          </a:p>
          <a:p>
            <a:r>
              <a:rPr lang="en-US" sz="1200" dirty="0">
                <a:latin typeface="Arial Regular"/>
              </a:rPr>
              <a:t>Electricity</a:t>
            </a:r>
          </a:p>
          <a:p>
            <a:r>
              <a:rPr lang="en-US" sz="1200" dirty="0">
                <a:latin typeface="Arial Regular"/>
              </a:rPr>
              <a:t>Revenue</a:t>
            </a:r>
          </a:p>
          <a:p>
            <a:r>
              <a:rPr lang="en-US" sz="1200" dirty="0">
                <a:latin typeface="Arial Regular"/>
              </a:rPr>
              <a:t>($/</a:t>
            </a:r>
            <a:r>
              <a:rPr lang="en-US" sz="1200" dirty="0" err="1">
                <a:latin typeface="Arial Regular"/>
              </a:rPr>
              <a:t>MWh</a:t>
            </a:r>
            <a:r>
              <a:rPr lang="en-US" sz="1200" dirty="0">
                <a:latin typeface="Arial Regular"/>
              </a:rPr>
              <a:t>)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CEEEP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46250" y="3614315"/>
            <a:ext cx="1088316" cy="138499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egular"/>
              </a:rPr>
              <a:t>6. Wholesale</a:t>
            </a:r>
          </a:p>
          <a:p>
            <a:r>
              <a:rPr lang="en-US" sz="1200" dirty="0">
                <a:latin typeface="Arial Regular"/>
              </a:rPr>
              <a:t>OSW</a:t>
            </a:r>
          </a:p>
          <a:p>
            <a:r>
              <a:rPr lang="en-US" sz="1200" dirty="0">
                <a:latin typeface="Arial Regular"/>
              </a:rPr>
              <a:t>Electricity</a:t>
            </a:r>
          </a:p>
          <a:p>
            <a:r>
              <a:rPr lang="en-US" sz="1200" dirty="0">
                <a:latin typeface="Arial Regular"/>
              </a:rPr>
              <a:t>Cost</a:t>
            </a:r>
          </a:p>
          <a:p>
            <a:r>
              <a:rPr lang="en-US" sz="1200" dirty="0">
                <a:latin typeface="Arial Regular"/>
              </a:rPr>
              <a:t>($/</a:t>
            </a:r>
            <a:r>
              <a:rPr lang="en-US" sz="1200" dirty="0" err="1">
                <a:latin typeface="Arial Regular"/>
              </a:rPr>
              <a:t>MWh</a:t>
            </a:r>
            <a:r>
              <a:rPr lang="en-US" sz="1200" dirty="0">
                <a:latin typeface="Arial Regular"/>
              </a:rPr>
              <a:t>)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CEEEP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62300" y="2220932"/>
            <a:ext cx="2676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040993" y="3090351"/>
            <a:ext cx="41612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91168" y="3181940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egular"/>
              </a:rPr>
              <a:t>-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452099" y="2565601"/>
            <a:ext cx="380430" cy="175607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Regular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32529" y="2943815"/>
            <a:ext cx="938077" cy="101566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egular"/>
              </a:rPr>
              <a:t>7. OREC ∆</a:t>
            </a:r>
          </a:p>
          <a:p>
            <a:r>
              <a:rPr lang="en-US" sz="1200" dirty="0">
                <a:latin typeface="Arial Regular"/>
              </a:rPr>
              <a:t>Cost</a:t>
            </a:r>
          </a:p>
          <a:p>
            <a:r>
              <a:rPr lang="en-US" sz="1200" dirty="0">
                <a:latin typeface="Arial Regular"/>
              </a:rPr>
              <a:t>($/</a:t>
            </a:r>
            <a:r>
              <a:rPr lang="en-US" sz="1200" dirty="0" err="1">
                <a:latin typeface="Arial Regular"/>
              </a:rPr>
              <a:t>MWh</a:t>
            </a:r>
            <a:r>
              <a:rPr lang="en-US" sz="1200" dirty="0">
                <a:latin typeface="Arial Regular"/>
              </a:rPr>
              <a:t>)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CEEEP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6546" y="4487186"/>
            <a:ext cx="894059" cy="120032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egular"/>
              </a:rPr>
              <a:t>8. NJ State</a:t>
            </a:r>
          </a:p>
          <a:p>
            <a:r>
              <a:rPr lang="en-US" sz="1200" dirty="0">
                <a:latin typeface="Arial Regular"/>
              </a:rPr>
              <a:t>Economic</a:t>
            </a:r>
          </a:p>
          <a:p>
            <a:r>
              <a:rPr lang="en-US" sz="1200" dirty="0">
                <a:latin typeface="Arial Regular"/>
              </a:rPr>
              <a:t>Impact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RECON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17439" y="3475094"/>
            <a:ext cx="892552" cy="83099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egular"/>
              </a:rPr>
              <a:t>11. Market</a:t>
            </a:r>
          </a:p>
          <a:p>
            <a:r>
              <a:rPr lang="en-US" sz="1200" dirty="0">
                <a:latin typeface="Arial Regular"/>
              </a:rPr>
              <a:t>Impacts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RECON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17439" y="4664199"/>
            <a:ext cx="888075" cy="1015663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egular"/>
              </a:rPr>
              <a:t>12. Net</a:t>
            </a:r>
          </a:p>
          <a:p>
            <a:r>
              <a:rPr lang="en-US" sz="1200" dirty="0">
                <a:latin typeface="Arial Regular"/>
              </a:rPr>
              <a:t>Impacts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RECON &amp; CEEEP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2252" y="4211346"/>
            <a:ext cx="349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 Regular"/>
              </a:rPr>
              <a:t>=</a:t>
            </a:r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 flipV="1">
            <a:off x="5661557" y="3890593"/>
            <a:ext cx="555882" cy="6028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195837" y="3945990"/>
            <a:ext cx="0" cy="5474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07805" y="1719756"/>
            <a:ext cx="1153579" cy="1754326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egular"/>
              </a:rPr>
              <a:t>9. Reduced</a:t>
            </a:r>
          </a:p>
          <a:p>
            <a:r>
              <a:rPr lang="en-US" sz="1200" dirty="0">
                <a:latin typeface="Arial Regular"/>
              </a:rPr>
              <a:t>Air Emissions including CO</a:t>
            </a:r>
            <a:r>
              <a:rPr lang="en-US" sz="1200" baseline="-25000" dirty="0">
                <a:latin typeface="Arial Regular"/>
              </a:rPr>
              <a:t>2</a:t>
            </a:r>
            <a:r>
              <a:rPr lang="en-US" sz="1200" dirty="0">
                <a:latin typeface="Arial Regular"/>
              </a:rPr>
              <a:t> &amp; GHGs - and related</a:t>
            </a:r>
          </a:p>
          <a:p>
            <a:r>
              <a:rPr lang="en-US" sz="1200" dirty="0">
                <a:latin typeface="Arial Regular"/>
              </a:rPr>
              <a:t>Health Impacts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SEBS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51905" y="3909627"/>
            <a:ext cx="1065377" cy="1384995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egular"/>
              </a:rPr>
              <a:t>10. Air Pollutants</a:t>
            </a:r>
          </a:p>
          <a:p>
            <a:r>
              <a:rPr lang="en-US" sz="1200" dirty="0">
                <a:latin typeface="Arial Regular"/>
              </a:rPr>
              <a:t>Non-</a:t>
            </a:r>
          </a:p>
          <a:p>
            <a:r>
              <a:rPr lang="en-US" sz="1200" dirty="0">
                <a:latin typeface="Arial Regular"/>
              </a:rPr>
              <a:t>Market</a:t>
            </a:r>
          </a:p>
          <a:p>
            <a:r>
              <a:rPr lang="en-US" sz="1200" dirty="0">
                <a:latin typeface="Arial Regular"/>
              </a:rPr>
              <a:t>Impacts</a:t>
            </a:r>
          </a:p>
          <a:p>
            <a:endParaRPr lang="en-US" sz="1200" dirty="0">
              <a:latin typeface="Arial Regular"/>
            </a:endParaRPr>
          </a:p>
          <a:p>
            <a:r>
              <a:rPr lang="en-US" sz="1200" dirty="0">
                <a:latin typeface="Arial Regular"/>
              </a:rPr>
              <a:t>SEBS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162300" y="1810241"/>
            <a:ext cx="441929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2"/>
            <a:endCxn id="40" idx="0"/>
          </p:cNvCxnSpPr>
          <p:nvPr/>
        </p:nvCxnSpPr>
        <p:spPr>
          <a:xfrm flipH="1">
            <a:off x="8184594" y="3474082"/>
            <a:ext cx="1" cy="4355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306157" y="3747183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egular"/>
              </a:rPr>
              <a:t>+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241927" y="2043606"/>
            <a:ext cx="84944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16307" y="1303734"/>
            <a:ext cx="246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noProof="0" dirty="0">
                <a:solidFill>
                  <a:srgbClr val="002060"/>
                </a:solidFill>
                <a:latin typeface="Arial Regular"/>
              </a:rPr>
              <a:t>Electricity Market Model</a:t>
            </a: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44924" y="1295718"/>
            <a:ext cx="246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2060"/>
                </a:solidFill>
                <a:latin typeface="Arial Regular"/>
              </a:rPr>
              <a:t>NJ Macroeconomic</a:t>
            </a:r>
            <a:r>
              <a:rPr lang="en-US" sz="1200" kern="0" noProof="0" dirty="0">
                <a:solidFill>
                  <a:srgbClr val="002060"/>
                </a:solidFill>
                <a:latin typeface="Arial Regular"/>
              </a:rPr>
              <a:t> Model</a:t>
            </a: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egular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80725" y="1574465"/>
            <a:ext cx="2591040" cy="5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72983" y="1580733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567477" y="1580553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608428" y="1577166"/>
            <a:ext cx="2562465" cy="5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166275" y="1577165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608428" y="1577166"/>
            <a:ext cx="0" cy="144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870281" y="1934205"/>
            <a:ext cx="116881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egular"/>
              </a:rPr>
              <a:t>Specific OSW application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048095" y="2382607"/>
            <a:ext cx="0" cy="5474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5632556" y="2395870"/>
            <a:ext cx="139439" cy="20913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0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98" y="76200"/>
            <a:ext cx="9041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RU-WRF: A Multi-Use Atmospheric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71" y="524994"/>
            <a:ext cx="90677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Hourly met variable output</a:t>
            </a:r>
            <a:r>
              <a:rPr lang="en-US" sz="2000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: includes winds at multiple heights, which can be used for power resource assessment.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Model can also be used for operational forecasting applications: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Severe weather forecasting </a:t>
            </a:r>
            <a:r>
              <a:rPr lang="en-US" sz="2000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for construction, O&amp;M procedures.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PJM grid management</a:t>
            </a:r>
            <a:r>
              <a:rPr lang="en-US" sz="2000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Energy market trading</a:t>
            </a:r>
            <a:r>
              <a:rPr lang="en-US" sz="2000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.</a:t>
            </a:r>
          </a:p>
          <a:p>
            <a:pPr lvl="1"/>
            <a:endParaRPr lang="en-US" sz="2300" dirty="0">
              <a:solidFill>
                <a:prstClr val="black"/>
              </a:solidFill>
              <a:latin typeface="Arial Regular"/>
              <a:ea typeface="ＭＳ Ｐゴシック" charset="0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86" r="9031"/>
          <a:stretch/>
        </p:blipFill>
        <p:spPr>
          <a:xfrm>
            <a:off x="88287" y="2671296"/>
            <a:ext cx="4656803" cy="3021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306" y="2671295"/>
            <a:ext cx="4185232" cy="30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712"/>
            <a:ext cx="8229600" cy="76690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Real-Time Weather </a:t>
            </a:r>
            <a:r>
              <a:rPr lang="en-US" sz="3600" b="1" dirty="0" smtClean="0"/>
              <a:t>Modeling RU-WRF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98" y="904240"/>
            <a:ext cx="4499872" cy="532384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ea typeface="ＭＳ Ｐゴシック" charset="0"/>
                <a:cs typeface="Arial" charset="0"/>
              </a:rPr>
              <a:t>Run Continuously 2011 – Present</a:t>
            </a:r>
          </a:p>
          <a:p>
            <a:r>
              <a:rPr lang="en-US" sz="2000" dirty="0">
                <a:ea typeface="ＭＳ Ｐゴシック" charset="0"/>
                <a:cs typeface="Arial" charset="0"/>
              </a:rPr>
              <a:t>Triple nested: 9km-3km-1km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9km: 0, 6, 12, 18Z cycles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3km: 0, 12Z cycles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1km: 0Z cycle (Research Mode)</a:t>
            </a:r>
          </a:p>
          <a:p>
            <a:r>
              <a:rPr lang="en-US" sz="2000" dirty="0">
                <a:ea typeface="ＭＳ Ｐゴシック" charset="0"/>
                <a:cs typeface="Arial" charset="0"/>
              </a:rPr>
              <a:t>Hourly forecast: 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9km: out 5 days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3km: out 2 days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1km: out 1 days</a:t>
            </a:r>
          </a:p>
          <a:p>
            <a:r>
              <a:rPr lang="en-US" sz="2000" dirty="0">
                <a:ea typeface="ＭＳ Ｐゴシック" charset="0"/>
                <a:cs typeface="Arial" charset="0"/>
              </a:rPr>
              <a:t>Lateral Boundary Conditions: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9km: 0.25 degree Global Forecast System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3km: RU-WRF 9km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1km: RU-WRF 3km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Vertical Levels: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40 levels more tightly packed near the surface.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Surface Boundary Condition:</a:t>
            </a:r>
          </a:p>
          <a:p>
            <a:pPr lvl="1"/>
            <a:r>
              <a:rPr lang="en-US" sz="1600" dirty="0">
                <a:ea typeface="ＭＳ Ｐゴシック" charset="0"/>
                <a:cs typeface="Arial" charset="0"/>
              </a:rPr>
              <a:t>RUCOOL Coldest </a:t>
            </a:r>
            <a:r>
              <a:rPr lang="en-US" sz="1600" dirty="0" smtClean="0">
                <a:ea typeface="ＭＳ Ｐゴシック" charset="0"/>
                <a:cs typeface="Arial" charset="0"/>
              </a:rPr>
              <a:t>Dark Pixel </a:t>
            </a:r>
            <a:r>
              <a:rPr lang="en-US" sz="1600" dirty="0">
                <a:ea typeface="ＭＳ Ｐゴシック" charset="0"/>
                <a:cs typeface="Arial" charset="0"/>
              </a:rPr>
              <a:t>Composite (Details Later)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68426" y="1448972"/>
            <a:ext cx="4492667" cy="3985553"/>
            <a:chOff x="4651333" y="1103255"/>
            <a:chExt cx="4492667" cy="3985553"/>
          </a:xfrm>
        </p:grpSpPr>
        <p:pic>
          <p:nvPicPr>
            <p:cNvPr id="5" name="Picture 4" descr="RUWRF_9km_3km_1k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4" t="29110" r="30504" b="27448"/>
            <a:stretch/>
          </p:blipFill>
          <p:spPr>
            <a:xfrm>
              <a:off x="4654907" y="1447800"/>
              <a:ext cx="4489093" cy="36410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651333" y="1680020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9km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96649" y="2412896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3km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49241" y="2772383"/>
              <a:ext cx="6463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dirty="0">
                  <a:latin typeface="Arial" charset="0"/>
                  <a:ea typeface="ＭＳ Ｐゴシック" charset="0"/>
                </a:rPr>
                <a:t>1km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03219" y="1103255"/>
              <a:ext cx="21595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RU-WRF Domains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2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670574" y="4492576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 </a:t>
            </a:r>
            <a:r>
              <a:rPr lang="en-US" altLang="en-US" sz="1600" b="1" dirty="0">
                <a:solidFill>
                  <a:srgbClr val="000000"/>
                </a:solidFill>
              </a:rPr>
              <a:t>Site </a:t>
            </a:r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67521" y="5063109"/>
            <a:ext cx="18129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468 Glider</a:t>
            </a:r>
          </a:p>
          <a:p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72633" y="4494649"/>
            <a:ext cx="176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523" y="5120827"/>
            <a:ext cx="1337261" cy="1009046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4881" y="3161279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670574" y="3152240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84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AA9F4A3-D9C1-E54C-BF13-072EEBA76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38" y="6307415"/>
            <a:ext cx="2414587" cy="460784"/>
          </a:xfrm>
          <a:prstGeom prst="rect">
            <a:avLst/>
          </a:prstGeom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962" y="5902663"/>
            <a:ext cx="1268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Glider Lab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99D7E4A-6701-F245-B50A-8C1E98A8F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59" y="3144868"/>
            <a:ext cx="4136689" cy="27577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63" y="5063109"/>
            <a:ext cx="1793756" cy="1114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1704301" y="5650738"/>
            <a:ext cx="1166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rgbClr val="000000"/>
                </a:solidFill>
                <a:cs typeface="+mn-cs"/>
              </a:rPr>
              <a:t>Ocean</a:t>
            </a:r>
          </a:p>
          <a:p>
            <a:pPr algn="r"/>
            <a:r>
              <a:rPr lang="en-US" altLang="en-US" sz="1600" b="1" dirty="0">
                <a:solidFill>
                  <a:srgbClr val="000000"/>
                </a:solidFill>
              </a:rPr>
              <a:t>Modeling</a:t>
            </a:r>
            <a:endParaRPr lang="en-US" altLang="en-US" sz="16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3349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cs typeface="+mn-cs"/>
              </a:rPr>
              <a:t>Rutgers University  -  Center for Ocean Observing Leadership</a:t>
            </a:r>
          </a:p>
          <a:p>
            <a:pPr algn="ctr"/>
            <a:r>
              <a:rPr lang="en-US" alt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MARACOOS </a:t>
            </a:r>
            <a:r>
              <a:rPr lang="mr-IN" alt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 forum to bring forward the best science &amp; technolog</a:t>
            </a:r>
            <a:r>
              <a:rPr lang="en-US" altLang="en-US" sz="2000" b="1" dirty="0">
                <a:solidFill>
                  <a:srgbClr val="000000"/>
                </a:solidFill>
              </a:rPr>
              <a:t>y</a:t>
            </a:r>
            <a:endParaRPr lang="en-US" altLang="en-US" sz="2000" b="1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1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7224" r="31340" b="17569"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5" cstate="print"/>
          <a:srcRect l="49869" t="7383" r="32158" b="10302"/>
          <a:stretch/>
        </p:blipFill>
        <p:spPr bwMode="auto">
          <a:xfrm>
            <a:off x="7313344" y="25400"/>
            <a:ext cx="1813723" cy="61468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6" cstate="print"/>
          <a:srcRect l="17128" r="68176" b="80068"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58160" y="0"/>
            <a:ext cx="425518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 (null)"/>
              </a:rPr>
              <a:t>Spatial Validation</a:t>
            </a:r>
            <a:r>
              <a:rPr lang="en-US" sz="3200" b="1" dirty="0" smtClean="0">
                <a:solidFill>
                  <a:prstClr val="white"/>
                </a:solidFill>
                <a:latin typeface="Arial (null)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Arial (null)"/>
              </a:rPr>
              <a:t>Weather </a:t>
            </a:r>
            <a:r>
              <a:rPr lang="en-US" sz="3200" b="1" dirty="0" smtClean="0">
                <a:solidFill>
                  <a:prstClr val="white"/>
                </a:solidFill>
                <a:latin typeface="Arial (null)"/>
              </a:rPr>
              <a:t>Networks</a:t>
            </a:r>
            <a:endParaRPr lang="en-US" sz="3200" b="1" dirty="0">
              <a:solidFill>
                <a:prstClr val="white"/>
              </a:solidFill>
              <a:latin typeface="Arial (null)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" y="-50799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 (null)"/>
              </a:rPr>
              <a:t>NDBC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 (null)"/>
              </a:rPr>
              <a:t>Backbone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 (null)"/>
              </a:rPr>
              <a:t>&gt; 50 sites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9361" y="2878666"/>
            <a:ext cx="1981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 (null)"/>
              </a:rPr>
              <a:t>Regional Industry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 (null)"/>
              </a:rPr>
              <a:t>Enhancement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 (null)"/>
              </a:rPr>
              <a:t>&gt; 100 sites</a:t>
            </a:r>
          </a:p>
          <a:p>
            <a:endParaRPr lang="en-US" dirty="0">
              <a:solidFill>
                <a:srgbClr val="FFFFFF"/>
              </a:solidFill>
              <a:latin typeface="Arial (null)"/>
            </a:endParaRPr>
          </a:p>
        </p:txBody>
      </p:sp>
      <p:pic>
        <p:nvPicPr>
          <p:cNvPr id="2" name="Picture 1" descr="3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38504"/>
            <a:ext cx="1032934" cy="1216153"/>
          </a:xfrm>
          <a:prstGeom prst="rect">
            <a:avLst/>
          </a:prstGeom>
        </p:spPr>
      </p:pic>
      <p:pic>
        <p:nvPicPr>
          <p:cNvPr id="13" name="Picture 12" descr="NOA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626342" cy="6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0A8A81E-D7D3-D54A-94E9-2BB74DBF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83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Validation with Tall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owers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esource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vailability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CCABAA-B7B1-3348-93F0-3DE17D8B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2" t="12373" r="26191" b="14829"/>
          <a:stretch/>
        </p:blipFill>
        <p:spPr>
          <a:xfrm>
            <a:off x="6349182" y="3684494"/>
            <a:ext cx="2637503" cy="2517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4CBEA2-BDEA-E44E-9409-06754EF20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12422" r="26966" b="14191"/>
          <a:stretch/>
        </p:blipFill>
        <p:spPr>
          <a:xfrm>
            <a:off x="6359015" y="1080088"/>
            <a:ext cx="2647335" cy="2604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96DF6E-8D56-6A4B-B37E-32393A427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47" t="38896" r="16437" b="15433"/>
          <a:stretch/>
        </p:blipFill>
        <p:spPr>
          <a:xfrm>
            <a:off x="5724833" y="2496388"/>
            <a:ext cx="742336" cy="2329399"/>
          </a:xfrm>
          <a:prstGeom prst="rect">
            <a:avLst/>
          </a:prstGeom>
        </p:spPr>
      </p:pic>
      <p:pic>
        <p:nvPicPr>
          <p:cNvPr id="11" name="Picture 10" descr="Meteorological Tower">
            <a:extLst>
              <a:ext uri="{FF2B5EF4-FFF2-40B4-BE49-F238E27FC236}">
                <a16:creationId xmlns:a16="http://schemas.microsoft.com/office/drawing/2014/main" xmlns="" id="{7ABC0740-E83F-3F40-A784-2B86E957F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4" r="40159"/>
          <a:stretch/>
        </p:blipFill>
        <p:spPr bwMode="auto">
          <a:xfrm>
            <a:off x="2592220" y="1814643"/>
            <a:ext cx="1765762" cy="42510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36DB6CD-E013-4A4F-8059-4AE1D7339B3C}"/>
              </a:ext>
            </a:extLst>
          </p:cNvPr>
          <p:cNvSpPr txBox="1"/>
          <p:nvPr/>
        </p:nvSpPr>
        <p:spPr>
          <a:xfrm>
            <a:off x="5186518" y="2197625"/>
            <a:ext cx="11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116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296EA-08CF-CA4F-8E4D-C6E13023E0F4}"/>
              </a:ext>
            </a:extLst>
          </p:cNvPr>
          <p:cNvSpPr txBox="1"/>
          <p:nvPr/>
        </p:nvSpPr>
        <p:spPr>
          <a:xfrm>
            <a:off x="5068531" y="4758636"/>
            <a:ext cx="11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 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079E215-7206-C04A-9CD9-0A9BD32168ED}"/>
              </a:ext>
            </a:extLst>
          </p:cNvPr>
          <p:cNvCxnSpPr>
            <a:cxnSpLocks/>
          </p:cNvCxnSpPr>
          <p:nvPr/>
        </p:nvCxnSpPr>
        <p:spPr>
          <a:xfrm>
            <a:off x="4441182" y="3582431"/>
            <a:ext cx="1283651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A27E6E-58FD-124A-86D9-D8D5E308DE66}"/>
              </a:ext>
            </a:extLst>
          </p:cNvPr>
          <p:cNvSpPr txBox="1"/>
          <p:nvPr/>
        </p:nvSpPr>
        <p:spPr>
          <a:xfrm>
            <a:off x="4477922" y="2335587"/>
            <a:ext cx="117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Turbine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rated speed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56AA5D4-117D-2E4A-A9E8-92C3957FDEB9}"/>
              </a:ext>
            </a:extLst>
          </p:cNvPr>
          <p:cNvSpPr txBox="1"/>
          <p:nvPr/>
        </p:nvSpPr>
        <p:spPr>
          <a:xfrm>
            <a:off x="59016" y="5145317"/>
            <a:ext cx="170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Tower location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585" y="1159383"/>
            <a:ext cx="2811334" cy="3840143"/>
            <a:chOff x="3366800" y="3883360"/>
            <a:chExt cx="2173815" cy="27753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E532BFC-D475-9049-B304-64FF4AAFA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198" t="21205" r="29350" b="20814"/>
            <a:stretch/>
          </p:blipFill>
          <p:spPr>
            <a:xfrm>
              <a:off x="3366800" y="3883360"/>
              <a:ext cx="2173815" cy="237949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34D507D3-FFE6-CC43-8E78-66280A038F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99" y="5417165"/>
              <a:ext cx="704552" cy="12415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297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301"/>
            <a:ext cx="7047688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Process Validation with a Dedicated Coastal </a:t>
            </a:r>
            <a:br>
              <a:rPr lang="en-US" sz="3600" b="1" dirty="0" smtClean="0"/>
            </a:br>
            <a:r>
              <a:rPr lang="en-US" sz="3600" b="1" dirty="0" err="1" smtClean="0"/>
              <a:t>Metocean</a:t>
            </a:r>
            <a:r>
              <a:rPr lang="en-US" sz="3600" b="1" dirty="0" smtClean="0"/>
              <a:t> </a:t>
            </a:r>
            <a:r>
              <a:rPr lang="en-US" sz="3600" b="1" dirty="0" smtClean="0"/>
              <a:t>Monitoring Site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722510"/>
            <a:ext cx="4270145" cy="4525963"/>
          </a:xfrm>
        </p:spPr>
        <p:txBody>
          <a:bodyPr>
            <a:normAutofit/>
          </a:bodyPr>
          <a:lstStyle/>
          <a:p>
            <a:r>
              <a:rPr lang="en-US" sz="2800" dirty="0"/>
              <a:t>Located at the </a:t>
            </a:r>
            <a:r>
              <a:rPr lang="en-US" sz="2800" dirty="0" smtClean="0"/>
              <a:t>Rutgers </a:t>
            </a:r>
            <a:r>
              <a:rPr lang="en-US" sz="2800" dirty="0"/>
              <a:t>Marine Field Station </a:t>
            </a:r>
            <a:r>
              <a:rPr lang="en-US" sz="2800" dirty="0" smtClean="0"/>
              <a:t>near Atlantic City, NJ</a:t>
            </a:r>
            <a:endParaRPr lang="en-US" sz="2800" dirty="0"/>
          </a:p>
          <a:p>
            <a:r>
              <a:rPr lang="en-US" sz="2800" dirty="0"/>
              <a:t>12 m meteorological tower</a:t>
            </a:r>
          </a:p>
          <a:p>
            <a:r>
              <a:rPr lang="en-US" sz="2800" dirty="0"/>
              <a:t>Triton SODAR</a:t>
            </a:r>
          </a:p>
          <a:p>
            <a:r>
              <a:rPr lang="en-US" sz="2800" dirty="0"/>
              <a:t>Lockheed </a:t>
            </a:r>
            <a:r>
              <a:rPr lang="en-US" sz="2800" dirty="0" err="1"/>
              <a:t>WindTracer</a:t>
            </a:r>
            <a:r>
              <a:rPr lang="en-US" sz="2800" dirty="0"/>
              <a:t> scanning </a:t>
            </a:r>
            <a:r>
              <a:rPr lang="en-US" sz="2800" dirty="0" smtClean="0"/>
              <a:t>LIDAR</a:t>
            </a:r>
            <a:r>
              <a:rPr lang="en-US" sz="2800" dirty="0" smtClean="0"/>
              <a:t> </a:t>
            </a:r>
            <a:r>
              <a:rPr lang="en-US" sz="2800" dirty="0"/>
              <a:t>(coming soon)</a:t>
            </a:r>
          </a:p>
        </p:txBody>
      </p:sp>
      <p:pic>
        <p:nvPicPr>
          <p:cNvPr id="5" name="Picture 4" descr="C:\Users\Rich Dunk\Downloads\RU Met Site 3MAG0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5" b="18997"/>
          <a:stretch/>
        </p:blipFill>
        <p:spPr bwMode="auto">
          <a:xfrm>
            <a:off x="4654193" y="1624799"/>
            <a:ext cx="4481396" cy="400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DEE616-6C96-024F-8632-198170B28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13" y="4167838"/>
            <a:ext cx="1821876" cy="2060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4AD7649E-7469-CE45-A679-BC422261150E}"/>
              </a:ext>
            </a:extLst>
          </p:cNvPr>
          <p:cNvCxnSpPr>
            <a:cxnSpLocks/>
          </p:cNvCxnSpPr>
          <p:nvPr/>
        </p:nvCxnSpPr>
        <p:spPr>
          <a:xfrm flipV="1">
            <a:off x="8224651" y="5197917"/>
            <a:ext cx="778915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AE6FE8-514A-5B45-909E-3EAF66056337}"/>
              </a:ext>
            </a:extLst>
          </p:cNvPr>
          <p:cNvSpPr txBox="1"/>
          <p:nvPr/>
        </p:nvSpPr>
        <p:spPr>
          <a:xfrm>
            <a:off x="8128000" y="4839340"/>
            <a:ext cx="79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Regular"/>
              </a:rPr>
              <a:t>18km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05ED5D-B3DC-184A-8DA8-56F05ECBF6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8" t="21205" r="29350" b="20814"/>
          <a:stretch/>
        </p:blipFill>
        <p:spPr>
          <a:xfrm>
            <a:off x="7047688" y="0"/>
            <a:ext cx="2087901" cy="228544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AD84FE9-FC38-A244-ADC1-919B55DC3AD3}"/>
              </a:ext>
            </a:extLst>
          </p:cNvPr>
          <p:cNvCxnSpPr>
            <a:cxnSpLocks/>
          </p:cNvCxnSpPr>
          <p:nvPr/>
        </p:nvCxnSpPr>
        <p:spPr>
          <a:xfrm flipV="1">
            <a:off x="4451498" y="1417638"/>
            <a:ext cx="3640140" cy="9215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1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9106</TotalTime>
  <Words>1414</Words>
  <Application>Microsoft Macintosh PowerPoint</Application>
  <PresentationFormat>On-screen Show (4:3)</PresentationFormat>
  <Paragraphs>300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 (null)</vt:lpstr>
      <vt:lpstr>Arial Regular</vt:lpstr>
      <vt:lpstr>Calibri</vt:lpstr>
      <vt:lpstr>Franklin Gothic Book</vt:lpstr>
      <vt:lpstr>ＭＳ Ｐゴシック</vt:lpstr>
      <vt:lpstr>Wingdings</vt:lpstr>
      <vt:lpstr>Arial</vt:lpstr>
      <vt:lpstr>Office Theme</vt:lpstr>
      <vt:lpstr>Combining Regional Atmospheric Modeling and Ocean Observations for Assessing NJ’s Offshore Wind Resource</vt:lpstr>
      <vt:lpstr>The RUCOOL Offshore Wind Team</vt:lpstr>
      <vt:lpstr>Rutgers University Offshore Wind Team:  Integrated Modeling Platform &amp; Experience Chain</vt:lpstr>
      <vt:lpstr>PowerPoint Presentation</vt:lpstr>
      <vt:lpstr>Real-Time Weather Modeling RU-WRF</vt:lpstr>
      <vt:lpstr>PowerPoint Presentation</vt:lpstr>
      <vt:lpstr>PowerPoint Presentation</vt:lpstr>
      <vt:lpstr>Vertical Validation with Tall Met Towers:  Important Resource, Limited Availability</vt:lpstr>
      <vt:lpstr>Process Validation with a Dedicated Coastal  Metocean Monitoring Site</vt:lpstr>
      <vt:lpstr>RU-WRF Captures Observed  Wind Distribution</vt:lpstr>
      <vt:lpstr>RU-WRF Wind Resource</vt:lpstr>
      <vt:lpstr>NJ WEA Wind Resource</vt:lpstr>
      <vt:lpstr>Sea breezes are common;  Driven by land-sea  temperature difference</vt:lpstr>
      <vt:lpstr>Sea breezes and upwelling, coincident  with electricity demand</vt:lpstr>
      <vt:lpstr>PowerPoint Presentation</vt:lpstr>
      <vt:lpstr>PowerPoint Presentation</vt:lpstr>
      <vt:lpstr>PowerPoint Presentation</vt:lpstr>
      <vt:lpstr>PowerPoint Presentation</vt:lpstr>
      <vt:lpstr>Cold Water Influences Coastal Storms</vt:lpstr>
      <vt:lpstr>PowerPoint Presentation</vt:lpstr>
      <vt:lpstr>Summary</vt:lpstr>
    </vt:vector>
  </TitlesOfParts>
  <Manager/>
  <Company>Rutgers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Scott Glenn</cp:lastModifiedBy>
  <cp:revision>217</cp:revision>
  <dcterms:created xsi:type="dcterms:W3CDTF">2014-10-13T15:22:17Z</dcterms:created>
  <dcterms:modified xsi:type="dcterms:W3CDTF">2018-04-05T15:03:09Z</dcterms:modified>
  <cp:category/>
</cp:coreProperties>
</file>