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535" r:id="rId2"/>
    <p:sldId id="467" r:id="rId3"/>
    <p:sldId id="468" r:id="rId4"/>
    <p:sldId id="476" r:id="rId5"/>
    <p:sldId id="520" r:id="rId6"/>
    <p:sldId id="515" r:id="rId7"/>
    <p:sldId id="540" r:id="rId8"/>
    <p:sldId id="460" r:id="rId9"/>
    <p:sldId id="431" r:id="rId10"/>
    <p:sldId id="539" r:id="rId11"/>
    <p:sldId id="530" r:id="rId12"/>
    <p:sldId id="538" r:id="rId13"/>
    <p:sldId id="532" r:id="rId14"/>
    <p:sldId id="534" r:id="rId15"/>
    <p:sldId id="496" r:id="rId16"/>
    <p:sldId id="498" r:id="rId17"/>
    <p:sldId id="517" r:id="rId18"/>
    <p:sldId id="526" r:id="rId19"/>
    <p:sldId id="529" r:id="rId20"/>
    <p:sldId id="521" r:id="rId21"/>
    <p:sldId id="52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Glenn" initials="SG" lastIdx="1" clrIdx="0">
    <p:extLst/>
  </p:cmAuthor>
  <p:cmAuthor id="2" name="Michael Crowley" initials="MC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3399"/>
    <a:srgbClr val="0000CC"/>
    <a:srgbClr val="15015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0" autoAdjust="0"/>
    <p:restoredTop sz="92262" autoAdjust="0"/>
  </p:normalViewPr>
  <p:slideViewPr>
    <p:cSldViewPr snapToGrid="0" snapToObjects="1">
      <p:cViewPr>
        <p:scale>
          <a:sx n="100" d="100"/>
          <a:sy n="100" d="100"/>
        </p:scale>
        <p:origin x="528" y="3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DC619-945D-E949-A14F-A9891E1EA3BE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E2E6-5893-CD49-A33E-3E3AADD3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42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01B57-BA31-7241-8C6B-E589FB7211A7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A6124-AC86-1F42-B6BA-5DFE4E94E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6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21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42C9B-72B6-544B-B16C-DFAB36AC94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6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72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96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673"/>
            <a:ext cx="9144000" cy="448508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83468" y="1511929"/>
            <a:ext cx="2580698" cy="170098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24674" y="4227968"/>
            <a:ext cx="4119328" cy="26300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5120784" y="4578768"/>
            <a:ext cx="4004675" cy="2159518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3898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Hurricane Sentinel Glider Fleet: 2018 Initial Results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629" y="5107802"/>
            <a:ext cx="46594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Scott Glenn, Travis Miles, Maria </a:t>
            </a:r>
            <a:r>
              <a:rPr lang="en-US" sz="2000" dirty="0" err="1" smtClean="0"/>
              <a:t>Aristizabal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(Rutgers, MARACOOS, IOOS, CINAR</a:t>
            </a:r>
            <a:r>
              <a:rPr lang="mr-IN" sz="2000" dirty="0" smtClean="0"/>
              <a:t>…</a:t>
            </a:r>
            <a:r>
              <a:rPr lang="en-US" sz="2000" dirty="0" smtClean="0"/>
              <a:t>)</a:t>
            </a:r>
          </a:p>
          <a:p>
            <a:endParaRPr lang="en-US" sz="1000" dirty="0" smtClean="0"/>
          </a:p>
          <a:p>
            <a:r>
              <a:rPr lang="en-US" sz="2000" dirty="0" smtClean="0"/>
              <a:t>Gustavo </a:t>
            </a:r>
            <a:r>
              <a:rPr lang="en-US" sz="2000" dirty="0" err="1" smtClean="0"/>
              <a:t>Goni</a:t>
            </a:r>
            <a:r>
              <a:rPr lang="en-US" sz="2000" dirty="0" smtClean="0"/>
              <a:t> (AOML)</a:t>
            </a:r>
          </a:p>
          <a:p>
            <a:endParaRPr lang="en-US" sz="1000" dirty="0" smtClean="0"/>
          </a:p>
          <a:p>
            <a:r>
              <a:rPr lang="en-US" sz="2000" dirty="0" smtClean="0"/>
              <a:t>+ Many </a:t>
            </a:r>
            <a:r>
              <a:rPr lang="en-US" sz="2000" dirty="0"/>
              <a:t>O</a:t>
            </a:r>
            <a:r>
              <a:rPr lang="en-US" sz="2000" dirty="0" smtClean="0"/>
              <a:t>thers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1"/>
          <a:stretch/>
        </p:blipFill>
        <p:spPr>
          <a:xfrm>
            <a:off x="0" y="639061"/>
            <a:ext cx="2933803" cy="117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5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187CD6-5E02-2848-9271-9FE219E4B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92" y="623156"/>
            <a:ext cx="8661670" cy="4544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CE6F78-13AD-5F4B-811E-BF50CCCEF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392" y="5347568"/>
            <a:ext cx="5272778" cy="9934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BA34BE-7E63-4846-9855-876B08AAF8C7}"/>
              </a:ext>
            </a:extLst>
          </p:cNvPr>
          <p:cNvSpPr txBox="1"/>
          <p:nvPr/>
        </p:nvSpPr>
        <p:spPr>
          <a:xfrm>
            <a:off x="1727200" y="6340990"/>
            <a:ext cx="560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Argo profiles June 1 – November </a:t>
            </a:r>
            <a:r>
              <a:rPr lang="en-US" sz="2400" dirty="0" smtClean="0"/>
              <a:t>30, 2018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73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2018 Hurricane Season </a:t>
            </a:r>
            <a:r>
              <a:rPr lang="mr-IN" sz="2800" b="1" dirty="0">
                <a:solidFill>
                  <a:schemeClr val="bg1"/>
                </a:solidFill>
              </a:rPr>
              <a:t>–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7841 </a:t>
            </a:r>
            <a:r>
              <a:rPr lang="en-US" sz="2800" b="1" dirty="0" smtClean="0">
                <a:solidFill>
                  <a:schemeClr val="bg1"/>
                </a:solidFill>
              </a:rPr>
              <a:t>Argo Profiles in </a:t>
            </a:r>
            <a:r>
              <a:rPr lang="en-US" sz="2800" b="1" dirty="0" smtClean="0">
                <a:solidFill>
                  <a:schemeClr val="bg1"/>
                </a:solidFill>
              </a:rPr>
              <a:t>Database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2656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96" y="609598"/>
            <a:ext cx="4469763" cy="335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598"/>
            <a:ext cx="4469763" cy="3352801"/>
          </a:xfrm>
          <a:prstGeom prst="rect">
            <a:avLst/>
          </a:prstGeom>
        </p:spPr>
      </p:pic>
      <p:pic>
        <p:nvPicPr>
          <p:cNvPr id="7" name="image14.png">
            <a:extLst>
              <a:ext uri="{FF2B5EF4-FFF2-40B4-BE49-F238E27FC236}">
                <a16:creationId xmlns="" xmlns:a16="http://schemas.microsoft.com/office/drawing/2014/main" id="{35A7CBB5-09D2-8347-9EB1-07B71A6D222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962399"/>
            <a:ext cx="4152528" cy="2895601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1" y="65314"/>
            <a:ext cx="9274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SST, SSS, Upper Ocean Heat Potential and Caribbean Glider Deployments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7183" y="2881423"/>
            <a:ext cx="1435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Temperature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16863" y="2881422"/>
            <a:ext cx="1435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Salinity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43853" y="4073878"/>
            <a:ext cx="97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Heat Content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32" y="3794719"/>
            <a:ext cx="3804890" cy="30512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54880" y="5772558"/>
            <a:ext cx="1364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Transport through the Passages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7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5"/>
          <a:stretch/>
        </p:blipFill>
        <p:spPr>
          <a:xfrm>
            <a:off x="2009316" y="1237129"/>
            <a:ext cx="3665925" cy="5183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17" y="1237128"/>
            <a:ext cx="7396166" cy="5183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r="34022"/>
          <a:stretch/>
        </p:blipFill>
        <p:spPr>
          <a:xfrm>
            <a:off x="0" y="3636085"/>
            <a:ext cx="2392992" cy="3221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USVI Gliders - NG467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Temperature &amp; Salinity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512" y="711093"/>
            <a:ext cx="4285921" cy="2606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6496" y="5300980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NG467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6647" y="4226481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Glider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7772" y="3317358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Model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9631" y="6337488"/>
            <a:ext cx="152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Temperature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174523" y="6337488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Salinity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046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044"/>
            <a:ext cx="6489210" cy="6089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USVI Gliders  - NG467 - Currents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9" t="16087" r="20385" b="56362"/>
          <a:stretch/>
        </p:blipFill>
        <p:spPr>
          <a:xfrm>
            <a:off x="4752807" y="4509344"/>
            <a:ext cx="4159585" cy="164650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0393954">
            <a:off x="5979688" y="5121553"/>
            <a:ext cx="2303886" cy="1020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46900" y="1754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35110" y="1141232"/>
            <a:ext cx="2992614" cy="25545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Navy glider monitoring </a:t>
            </a:r>
          </a:p>
          <a:p>
            <a:r>
              <a:rPr lang="en-US" sz="2000" dirty="0" smtClean="0"/>
              <a:t>for 2 months of the</a:t>
            </a:r>
          </a:p>
          <a:p>
            <a:r>
              <a:rPr lang="en-US" sz="2000" dirty="0"/>
              <a:t>f</a:t>
            </a:r>
            <a:r>
              <a:rPr lang="en-US" sz="2000" dirty="0" smtClean="0"/>
              <a:t>low through the passages:</a:t>
            </a:r>
          </a:p>
          <a:p>
            <a:endParaRPr lang="en-US" sz="2000" dirty="0" smtClean="0"/>
          </a:p>
          <a:p>
            <a:r>
              <a:rPr lang="en-US" sz="2000" dirty="0" smtClean="0"/>
              <a:t>St Thomas &amp; St Croix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0432FF"/>
                </a:solidFill>
              </a:rPr>
              <a:t>Glider flow to west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Model flow to east</a:t>
            </a:r>
          </a:p>
        </p:txBody>
      </p:sp>
    </p:spTree>
    <p:extLst>
      <p:ext uri="{BB962C8B-B14F-4D97-AF65-F5344CB8AC3E}">
        <p14:creationId xmlns:p14="http://schemas.microsoft.com/office/powerpoint/2010/main" val="63559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26" y="1492623"/>
            <a:ext cx="6957903" cy="4876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81" y="1492623"/>
            <a:ext cx="6957903" cy="4876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USVI Gliders  - NG302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Temperature &amp; Salinity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027577" y="1622715"/>
            <a:ext cx="1212978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r="34022"/>
          <a:stretch/>
        </p:blipFill>
        <p:spPr>
          <a:xfrm>
            <a:off x="0" y="3636085"/>
            <a:ext cx="2392992" cy="3221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512" y="711093"/>
            <a:ext cx="4285921" cy="26062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5587" y="3742007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NG288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7482" y="925463"/>
            <a:ext cx="4281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Barrier Layer under predicted by model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9631" y="6337488"/>
            <a:ext cx="152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Temperature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174523" y="6337488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Salinity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546647" y="4226481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Glider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7772" y="3317358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Model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8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">
            <a:extLst>
              <a:ext uri="{FF2B5EF4-FFF2-40B4-BE49-F238E27FC236}">
                <a16:creationId xmlns:a16="http://schemas.microsoft.com/office/drawing/2014/main" xmlns="" id="{E87645F8-1448-8449-8FE0-C4A4E8E613BB}"/>
              </a:ext>
            </a:extLst>
          </p:cNvPr>
          <p:cNvGrpSpPr/>
          <p:nvPr/>
        </p:nvGrpSpPr>
        <p:grpSpPr>
          <a:xfrm>
            <a:off x="9987148" y="6034330"/>
            <a:ext cx="1674058" cy="3222617"/>
            <a:chOff x="0" y="189131"/>
            <a:chExt cx="1504066" cy="2932842"/>
          </a:xfrm>
        </p:grpSpPr>
        <p:sp>
          <p:nvSpPr>
            <p:cNvPr id="8" name="Line">
              <a:extLst>
                <a:ext uri="{FF2B5EF4-FFF2-40B4-BE49-F238E27FC236}">
                  <a16:creationId xmlns:a16="http://schemas.microsoft.com/office/drawing/2014/main" xmlns="" id="{6F6BC706-188F-C049-AC16-BA3D9ABD4DC2}"/>
                </a:ext>
              </a:extLst>
            </p:cNvPr>
            <p:cNvSpPr/>
            <p:nvPr/>
          </p:nvSpPr>
          <p:spPr>
            <a:xfrm flipV="1">
              <a:off x="1448357" y="189131"/>
              <a:ext cx="1" cy="2932842"/>
            </a:xfrm>
            <a:prstGeom prst="line">
              <a:avLst/>
            </a:prstGeom>
            <a:noFill/>
            <a:ln w="38100" cap="rnd">
              <a:solidFill>
                <a:srgbClr val="000000">
                  <a:alpha val="44760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xmlns="" id="{BBCAFAF6-C1DB-A446-B1DB-C00F6D227D66}"/>
                </a:ext>
              </a:extLst>
            </p:cNvPr>
            <p:cNvSpPr/>
            <p:nvPr/>
          </p:nvSpPr>
          <p:spPr>
            <a:xfrm flipH="1" flipV="1">
              <a:off x="0" y="1325600"/>
              <a:ext cx="1401680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45767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xmlns="" id="{6D9054E1-21B4-104D-99A4-B7B76838F414}"/>
                </a:ext>
              </a:extLst>
            </p:cNvPr>
            <p:cNvSpPr/>
            <p:nvPr/>
          </p:nvSpPr>
          <p:spPr>
            <a:xfrm flipH="1" flipV="1">
              <a:off x="0" y="1466420"/>
              <a:ext cx="1401680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4740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Triangle">
              <a:extLst>
                <a:ext uri="{FF2B5EF4-FFF2-40B4-BE49-F238E27FC236}">
                  <a16:creationId xmlns:a16="http://schemas.microsoft.com/office/drawing/2014/main" xmlns="" id="{FFDDAC94-1121-7E40-852A-C0CBB93E2069}"/>
                </a:ext>
              </a:extLst>
            </p:cNvPr>
            <p:cNvSpPr/>
            <p:nvPr/>
          </p:nvSpPr>
          <p:spPr>
            <a:xfrm>
              <a:off x="1365500" y="1376960"/>
              <a:ext cx="138566" cy="140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FFF88A-1B24-8041-A0ED-8E0BBA68B733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</a:t>
            </a:r>
            <a:r>
              <a:rPr lang="en-US" sz="3200" dirty="0" smtClean="0">
                <a:solidFill>
                  <a:schemeClr val="bg1"/>
                </a:solidFill>
              </a:rPr>
              <a:t>Michael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NG288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BA83FF-7451-BC47-A5F0-6E82CEE12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371"/>
            <a:ext cx="4366407" cy="3209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r="51005"/>
          <a:stretch/>
        </p:blipFill>
        <p:spPr>
          <a:xfrm>
            <a:off x="5037108" y="796388"/>
            <a:ext cx="3751103" cy="602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02"/>
          <a:stretch/>
        </p:blipFill>
        <p:spPr>
          <a:xfrm>
            <a:off x="9226568" y="2372484"/>
            <a:ext cx="3081259" cy="4490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9" y="4020012"/>
            <a:ext cx="4102092" cy="30770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48213" y="4958500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Glider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2092" y="2502592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Model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159805" y="1237957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0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6F48CE3-6747-0141-B68B-B68B8DEB7AD8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</a:t>
            </a:r>
            <a:r>
              <a:rPr lang="en-US" sz="3200" dirty="0" smtClean="0">
                <a:solidFill>
                  <a:schemeClr val="bg1"/>
                </a:solidFill>
              </a:rPr>
              <a:t>Michael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NG288 - Temperature Increments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AE4B11-3B15-DE46-8567-A575AF84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467" y="643750"/>
            <a:ext cx="4206949" cy="5728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BC12D2-6BC6-AE44-8058-29DE4965A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9131"/>
            <a:ext cx="3942044" cy="299395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1201D5CC-728D-4B43-8FD1-7D5FAF80E760}"/>
              </a:ext>
            </a:extLst>
          </p:cNvPr>
          <p:cNvCxnSpPr>
            <a:cxnSpLocks/>
          </p:cNvCxnSpPr>
          <p:nvPr/>
        </p:nvCxnSpPr>
        <p:spPr>
          <a:xfrm flipV="1">
            <a:off x="2140077" y="1744394"/>
            <a:ext cx="5372071" cy="3260906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CF423F-ADE3-2B46-9B40-361F4B920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98" y="673838"/>
            <a:ext cx="3935358" cy="296386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1201D5CC-728D-4B43-8FD1-7D5FAF80E760}"/>
              </a:ext>
            </a:extLst>
          </p:cNvPr>
          <p:cNvCxnSpPr>
            <a:cxnSpLocks/>
          </p:cNvCxnSpPr>
          <p:nvPr/>
        </p:nvCxnSpPr>
        <p:spPr>
          <a:xfrm flipV="1">
            <a:off x="2321169" y="1181034"/>
            <a:ext cx="3010486" cy="563360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557853" y="6261306"/>
            <a:ext cx="2109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From NCODA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27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reen traffic l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green traffic light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11DAE8-D305-C646-8A12-2678DF619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54"/>
          <a:stretch/>
        </p:blipFill>
        <p:spPr>
          <a:xfrm>
            <a:off x="-132160" y="791699"/>
            <a:ext cx="4698712" cy="2858765"/>
          </a:xfrm>
          <a:prstGeom prst="rect">
            <a:avLst/>
          </a:prstGeom>
        </p:spPr>
      </p:pic>
      <p:pic>
        <p:nvPicPr>
          <p:cNvPr id="7" name="time_ser_temp_10m_ng288_GOFS31_10-09-10-11.png" descr="time_ser_temp_10m_ng288_GOFS31_10-09-10-11.png">
            <a:extLst>
              <a:ext uri="{FF2B5EF4-FFF2-40B4-BE49-F238E27FC236}">
                <a16:creationId xmlns:a16="http://schemas.microsoft.com/office/drawing/2014/main" xmlns="" id="{40734BA7-9DC8-8A46-9CEC-72DEA275E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8743" y="2227820"/>
            <a:ext cx="4625257" cy="26501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F7554F-0280-FF46-AE3F-F0D3B675E830}"/>
              </a:ext>
            </a:extLst>
          </p:cNvPr>
          <p:cNvSpPr txBox="1"/>
          <p:nvPr/>
        </p:nvSpPr>
        <p:spPr>
          <a:xfrm>
            <a:off x="8037689" y="79022"/>
            <a:ext cx="1106311" cy="382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DRAFT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B13720D-9708-4449-AF0A-46B050D26E91}"/>
              </a:ext>
            </a:extLst>
          </p:cNvPr>
          <p:cNvSpPr txBox="1"/>
          <p:nvPr/>
        </p:nvSpPr>
        <p:spPr>
          <a:xfrm>
            <a:off x="0" y="345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Michael – </a:t>
            </a:r>
            <a:r>
              <a:rPr lang="en-US" sz="3200" dirty="0" smtClean="0">
                <a:solidFill>
                  <a:schemeClr val="bg1"/>
                </a:solidFill>
              </a:rPr>
              <a:t>NG288 </a:t>
            </a:r>
            <a:r>
              <a:rPr lang="en-US" sz="3200" dirty="0">
                <a:solidFill>
                  <a:schemeClr val="bg1"/>
                </a:solidFill>
              </a:rPr>
              <a:t>vs GOFS </a:t>
            </a:r>
            <a:r>
              <a:rPr lang="en-US" sz="3200" dirty="0" smtClean="0">
                <a:solidFill>
                  <a:schemeClr val="bg1"/>
                </a:solidFill>
              </a:rPr>
              <a:t>3.1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11DAE8-D305-C646-8A12-2678DF619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73"/>
          <a:stretch/>
        </p:blipFill>
        <p:spPr>
          <a:xfrm>
            <a:off x="0" y="4038913"/>
            <a:ext cx="4745460" cy="28190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52125" y="3838858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Glider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5499" y="2992995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Model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529" y="5144745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Michael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140087" y="4826934"/>
            <a:ext cx="118614" cy="375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79786" y="5817620"/>
            <a:ext cx="19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Assimilation Times</a:t>
            </a: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979786" y="4877934"/>
            <a:ext cx="272339" cy="9029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486451" y="4877934"/>
            <a:ext cx="195472" cy="9396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25824" y="760648"/>
            <a:ext cx="2483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Impact of Data Assimilation on </a:t>
            </a:r>
          </a:p>
          <a:p>
            <a:r>
              <a:rPr lang="en-US" sz="2000" dirty="0" smtClean="0"/>
              <a:t>Near Surface Water Temperature at 10 m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4844140" y="6155958"/>
            <a:ext cx="3974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Surface Temperature stays warm for too long during </a:t>
            </a:r>
            <a:r>
              <a:rPr lang="en-US" smtClean="0"/>
              <a:t>a rapid change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reen traffic l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green traffic ligh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9E40DB-D559-884A-9BC2-2DBBE83C3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332" y="3875803"/>
            <a:ext cx="2057400" cy="431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F48CE3-6747-0141-B68B-B68B8DEB7AD8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</a:t>
            </a:r>
            <a:r>
              <a:rPr lang="en-US" sz="3200" dirty="0" smtClean="0">
                <a:solidFill>
                  <a:schemeClr val="bg1"/>
                </a:solidFill>
              </a:rPr>
              <a:t>Michael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NG288 - Assimilation Windows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7225"/>
            <a:ext cx="9144000" cy="3672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4C8D56-A8DD-FA4B-AE09-A8A8345F7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9" y="4137911"/>
            <a:ext cx="8695113" cy="272008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172096" y="510338"/>
            <a:ext cx="16626" cy="55912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598943" y="872197"/>
            <a:ext cx="28134" cy="35731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52268" y="2201804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Michael</a:t>
            </a:r>
            <a:endParaRPr lang="en-US"/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5627078" y="2343972"/>
            <a:ext cx="825190" cy="42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81165" y="5004517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Glider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81165" y="6101542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Model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93514" y="4858715"/>
            <a:ext cx="928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Temp </a:t>
            </a:r>
          </a:p>
          <a:p>
            <a:pPr algn="ctr"/>
            <a:r>
              <a:rPr lang="en-US" sz="2000" dirty="0"/>
              <a:t>a</a:t>
            </a:r>
            <a:r>
              <a:rPr lang="en-US" sz="2000" dirty="0" smtClean="0"/>
              <a:t>t </a:t>
            </a:r>
          </a:p>
          <a:p>
            <a:pPr algn="ctr"/>
            <a:r>
              <a:rPr lang="en-US" sz="2000" dirty="0" smtClean="0"/>
              <a:t>100 m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7853125" y="4397050"/>
            <a:ext cx="1417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Assimilation windows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n Gray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189" y="736140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Glider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808" y="2571136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Model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14469" y="2762904"/>
            <a:ext cx="538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26C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314770" y="1065183"/>
            <a:ext cx="538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26C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1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8654"/>
            <a:ext cx="9143999" cy="5414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F48CE3-6747-0141-B68B-B68B8DEB7AD8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</a:t>
            </a:r>
            <a:r>
              <a:rPr lang="en-US" sz="3200" dirty="0" smtClean="0">
                <a:solidFill>
                  <a:schemeClr val="bg1"/>
                </a:solidFill>
              </a:rPr>
              <a:t>Michael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NG288 - Salinity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3750" y="5992663"/>
            <a:ext cx="5704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Detailed study of why model salinity </a:t>
            </a:r>
            <a:r>
              <a:rPr lang="en-US" sz="2400" smtClean="0"/>
              <a:t>is high </a:t>
            </a:r>
            <a:r>
              <a:rPr lang="en-US" sz="2400" dirty="0" smtClean="0"/>
              <a:t>at surface and low at depth </a:t>
            </a:r>
            <a:r>
              <a:rPr lang="en-US" sz="2400" smtClean="0"/>
              <a:t>is still underway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1447" y="999364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Glider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08" y="3569947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Model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9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90D7892-F758-8F4F-9779-3DFF0944C522}"/>
              </a:ext>
            </a:extLst>
          </p:cNvPr>
          <p:cNvSpPr txBox="1"/>
          <p:nvPr/>
        </p:nvSpPr>
        <p:spPr>
          <a:xfrm>
            <a:off x="2" y="592294"/>
            <a:ext cx="476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Average Track Errors: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Atlantic Basin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2CE03BD-6C8B-E64C-8508-48A25F134BB3}"/>
              </a:ext>
            </a:extLst>
          </p:cNvPr>
          <p:cNvSpPr txBox="1"/>
          <p:nvPr/>
        </p:nvSpPr>
        <p:spPr>
          <a:xfrm>
            <a:off x="6097712" y="5961900"/>
            <a:ext cx="30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Cangialosi</a:t>
            </a:r>
            <a:r>
              <a:rPr lang="en-US" sz="1800" i="1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and Franklin 2017</a:t>
            </a:r>
          </a:p>
        </p:txBody>
      </p:sp>
      <p:pic>
        <p:nvPicPr>
          <p:cNvPr id="17" name="Picture 2" descr="https://www.nhc.noaa.gov/verification/figs/ALtkerrtrd.jpg">
            <a:extLst>
              <a:ext uri="{FF2B5EF4-FFF2-40B4-BE49-F238E27FC236}">
                <a16:creationId xmlns="" xmlns:a16="http://schemas.microsoft.com/office/drawing/2014/main" id="{8D4C5A33-69E5-074F-B9EA-246149EA3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r="3794" b="1091"/>
          <a:stretch/>
        </p:blipFill>
        <p:spPr bwMode="auto">
          <a:xfrm>
            <a:off x="50802" y="1211341"/>
            <a:ext cx="4601633" cy="37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D61E304-F021-F24B-9503-8C62D2E51F95}"/>
              </a:ext>
            </a:extLst>
          </p:cNvPr>
          <p:cNvSpPr txBox="1"/>
          <p:nvPr/>
        </p:nvSpPr>
        <p:spPr>
          <a:xfrm>
            <a:off x="4311126" y="592294"/>
            <a:ext cx="476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Average Intensity Errors: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Atlantic Basin</a:t>
            </a:r>
          </a:p>
        </p:txBody>
      </p:sp>
      <p:pic>
        <p:nvPicPr>
          <p:cNvPr id="21" name="Picture 2" descr="https://www.nhc.noaa.gov/verification/figs/ALinerrtrd.jpg">
            <a:extLst>
              <a:ext uri="{FF2B5EF4-FFF2-40B4-BE49-F238E27FC236}">
                <a16:creationId xmlns="" xmlns:a16="http://schemas.microsoft.com/office/drawing/2014/main" id="{EA6F7858-5465-514C-9D4B-B255A67C5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r="6953" b="341"/>
          <a:stretch/>
        </p:blipFill>
        <p:spPr bwMode="auto">
          <a:xfrm>
            <a:off x="4741669" y="1211341"/>
            <a:ext cx="4360127" cy="371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58DFF8-27E5-F24E-A9BB-CEB38D16DD62}"/>
              </a:ext>
            </a:extLst>
          </p:cNvPr>
          <p:cNvSpPr txBox="1"/>
          <p:nvPr/>
        </p:nvSpPr>
        <p:spPr>
          <a:xfrm>
            <a:off x="150365" y="4937488"/>
            <a:ext cx="9004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Limitations on Hurricane Intensity Improvement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Computing resources and model resolution (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Rotunno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et al., 2009)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Poor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understanding of the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atmospheric boundary layer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(</a:t>
            </a:r>
            <a:r>
              <a:rPr lang="nb-NO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Nolan</a:t>
            </a:r>
            <a:r>
              <a:rPr lang="nb-NO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et al., 2009; Andreas et al., 2015)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Difficulty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in modeling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the upper ocean response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to storm forcing (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Yablonsky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and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Ginis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, 2009)</a:t>
            </a:r>
            <a:r>
              <a:rPr lang="en-US" sz="1600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835" y="4200939"/>
            <a:ext cx="269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Factor of </a:t>
            </a:r>
            <a:r>
              <a:rPr lang="en-US" smtClean="0"/>
              <a:t>2-4 improvement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18468" y="4135462"/>
            <a:ext cx="237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0%-30% improvement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" y="24655"/>
            <a:ext cx="9154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NOAA Annual Operational Suite Review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790" y="768626"/>
            <a:ext cx="873318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Questions: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What is the impact of the gliders on the NCODA/GOFS/RTOFS ocean forecast?  The hurricane track and intensity forecast?  The hurricane impact forecast?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Can we propose changes to improve NCODA for Operational Forecasting?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Where do we want to deploy gliders in the 2019 Hurricane Season?</a:t>
            </a:r>
          </a:p>
          <a:p>
            <a:endParaRPr lang="en-US" sz="2000" dirty="0"/>
          </a:p>
          <a:p>
            <a:r>
              <a:rPr lang="en-US" sz="2000" b="1" dirty="0" smtClean="0"/>
              <a:t>Partnership Approach: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Deploy/Recover Gliders </a:t>
            </a:r>
            <a:r>
              <a:rPr lang="mr-IN" sz="2000" dirty="0" smtClean="0"/>
              <a:t>–</a:t>
            </a:r>
            <a:r>
              <a:rPr lang="en-US" sz="2000" dirty="0"/>
              <a:t> </a:t>
            </a:r>
            <a:r>
              <a:rPr lang="en-US" sz="2000" dirty="0" smtClean="0"/>
              <a:t>2018 Hurricane Season - Completed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Model/Data Comparisons </a:t>
            </a:r>
            <a:r>
              <a:rPr lang="mr-IN" sz="2000" dirty="0" smtClean="0"/>
              <a:t>–</a:t>
            </a:r>
            <a:r>
              <a:rPr lang="en-US" sz="2000" dirty="0" smtClean="0"/>
              <a:t> Fall - Ongoing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Collaborative Deep Dive into Critical </a:t>
            </a:r>
            <a:r>
              <a:rPr lang="en-US" sz="2000" dirty="0"/>
              <a:t>C</a:t>
            </a:r>
            <a:r>
              <a:rPr lang="en-US" sz="2000" dirty="0" smtClean="0"/>
              <a:t>omponents </a:t>
            </a:r>
            <a:r>
              <a:rPr lang="mr-IN" sz="2000" dirty="0" smtClean="0"/>
              <a:t>–</a:t>
            </a:r>
            <a:r>
              <a:rPr lang="en-US" sz="2000" dirty="0" smtClean="0"/>
              <a:t> Winter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Joint Recommendations for 2019 Hurricane Season - Spring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In-person </a:t>
            </a:r>
            <a:r>
              <a:rPr lang="en-US" sz="2000" dirty="0"/>
              <a:t>T</a:t>
            </a:r>
            <a:r>
              <a:rPr lang="en-US" sz="2000" dirty="0" smtClean="0"/>
              <a:t>iger </a:t>
            </a:r>
            <a:r>
              <a:rPr lang="en-US" sz="2000" dirty="0"/>
              <a:t>T</a:t>
            </a:r>
            <a:r>
              <a:rPr lang="en-US" sz="2000" dirty="0" smtClean="0"/>
              <a:t>eam events with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NOAA/Navy </a:t>
            </a:r>
            <a:r>
              <a:rPr lang="en-US" sz="2000" dirty="0"/>
              <a:t>(Silver </a:t>
            </a:r>
            <a:r>
              <a:rPr lang="en-US" sz="2000" dirty="0" smtClean="0"/>
              <a:t>Spring, Stennis)  - 29 Nov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Navy Scientists</a:t>
            </a:r>
            <a:r>
              <a:rPr lang="en-US" sz="2000" dirty="0"/>
              <a:t> </a:t>
            </a:r>
            <a:r>
              <a:rPr lang="en-US" sz="2000" dirty="0" smtClean="0"/>
              <a:t>(NRL Stennis, NRL Monterey) - Ongoing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NOAA Operational Center (NCEP </a:t>
            </a:r>
            <a:r>
              <a:rPr lang="mr-IN" sz="2000" dirty="0" smtClean="0"/>
              <a:t>–</a:t>
            </a:r>
            <a:r>
              <a:rPr lang="en-US" sz="2000" dirty="0" smtClean="0"/>
              <a:t> College Park) </a:t>
            </a:r>
            <a:r>
              <a:rPr lang="mr-IN" sz="2000" dirty="0" smtClean="0"/>
              <a:t>–</a:t>
            </a:r>
            <a:r>
              <a:rPr lang="en-US" sz="2000" dirty="0" smtClean="0"/>
              <a:t> Winter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Research Centers (AOML, GFDL, VIMS, </a:t>
            </a:r>
            <a:r>
              <a:rPr lang="en-US" sz="2000" dirty="0" err="1" smtClean="0"/>
              <a:t>UMiami</a:t>
            </a:r>
            <a:r>
              <a:rPr lang="en-US" sz="2000" dirty="0"/>
              <a:t>)</a:t>
            </a:r>
            <a:r>
              <a:rPr lang="en-US" sz="2000" dirty="0" smtClean="0"/>
              <a:t>  - Winter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HFIP/OMITT/NHC </a:t>
            </a:r>
            <a:r>
              <a:rPr lang="en-US" sz="2000" dirty="0"/>
              <a:t>(</a:t>
            </a:r>
            <a:r>
              <a:rPr lang="en-US" sz="2000" dirty="0" smtClean="0"/>
              <a:t>Miami) </a:t>
            </a:r>
            <a:r>
              <a:rPr lang="mr-IN" sz="2000" dirty="0" smtClean="0"/>
              <a:t>–</a:t>
            </a:r>
            <a:r>
              <a:rPr lang="en-US" sz="2000" dirty="0" smtClean="0"/>
              <a:t> Spring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Joint Hurricane Glider Planning Meeting (TBD) - Spring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EGO Global Glider Meeting (Rutgers) - May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Next Steps </a:t>
            </a:r>
            <a:r>
              <a:rPr lang="mr-IN" sz="2800" b="1" dirty="0" smtClean="0">
                <a:solidFill>
                  <a:schemeClr val="bg1"/>
                </a:solidFill>
              </a:rPr>
              <a:t>–</a:t>
            </a:r>
            <a:r>
              <a:rPr lang="en-US" sz="2800" b="1" dirty="0" smtClean="0">
                <a:solidFill>
                  <a:schemeClr val="bg1"/>
                </a:solidFill>
              </a:rPr>
              <a:t> Now through Start of 2019 Hurricane Season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790" y="782693"/>
            <a:ext cx="88922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What we need: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NCODA </a:t>
            </a:r>
            <a:r>
              <a:rPr lang="en-US" sz="2000" dirty="0"/>
              <a:t>d</a:t>
            </a:r>
            <a:r>
              <a:rPr lang="en-US" sz="2000" dirty="0" smtClean="0"/>
              <a:t>ata-denial assimilation experiments with the operational modeling suite in addition to ongoing research experiments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Move from a volunteer </a:t>
            </a:r>
            <a:r>
              <a:rPr lang="en-US" sz="2000" dirty="0"/>
              <a:t>I</a:t>
            </a:r>
            <a:r>
              <a:rPr lang="en-US" sz="2000" dirty="0" smtClean="0"/>
              <a:t>nteragency Tiger Team to a resourced Interagency Tiger Team for data assimilation (NCODA updates, 3DVAR to 4DVAR, </a:t>
            </a:r>
            <a:r>
              <a:rPr lang="mr-IN" sz="2000" dirty="0" smtClean="0"/>
              <a:t>…</a:t>
            </a:r>
            <a:r>
              <a:rPr lang="en-US" sz="2000" dirty="0" smtClean="0"/>
              <a:t>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Joint funding for NOPP-style partnerships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Transition through HFIP consistent with WRFIA</a:t>
            </a:r>
          </a:p>
          <a:p>
            <a:pPr marL="742950" lvl="1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Increased support for the IOOS Glider DAC as an interagency resource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Expanded NOAA &amp; Navy collaborations/support for Hurricane Sentinel glider fleet operations in the Hurricane-Impacted Regions (Caribbean, Gulf, SAB, MAB, </a:t>
            </a:r>
            <a:r>
              <a:rPr lang="mr-IN" sz="2000" dirty="0" smtClean="0"/>
              <a:t>…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Permission for gliders to roam the Caribbean </a:t>
            </a:r>
            <a:r>
              <a:rPr lang="mr-IN" sz="2000" dirty="0" smtClean="0"/>
              <a:t>–</a:t>
            </a:r>
            <a:r>
              <a:rPr lang="en-US" sz="2000" dirty="0" smtClean="0"/>
              <a:t> Through International Bilateral </a:t>
            </a:r>
            <a:r>
              <a:rPr lang="en-US" sz="2000" dirty="0"/>
              <a:t>A</a:t>
            </a:r>
            <a:r>
              <a:rPr lang="en-US" sz="2000" dirty="0" smtClean="0"/>
              <a:t>greements and WMO/IOC/GOOS/IOCARIBE</a:t>
            </a:r>
            <a:endParaRPr lang="en-US" sz="2000" dirty="0"/>
          </a:p>
          <a:p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Next Steps </a:t>
            </a:r>
            <a:r>
              <a:rPr lang="mr-IN" sz="2800" b="1" dirty="0" smtClean="0">
                <a:solidFill>
                  <a:schemeClr val="bg1"/>
                </a:solidFill>
              </a:rPr>
              <a:t>–</a:t>
            </a:r>
            <a:r>
              <a:rPr lang="en-US" sz="2800" b="1" dirty="0" smtClean="0">
                <a:solidFill>
                  <a:schemeClr val="bg1"/>
                </a:solidFill>
              </a:rPr>
              <a:t> Now through Start of 2019 Hurricane Season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4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-1" y="58348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intensification of </a:t>
            </a:r>
            <a:r>
              <a:rPr lang="en-US" alt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Hurricanes Katrina &amp; Maria</a:t>
            </a:r>
            <a:endParaRPr lang="en-US" alt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https://isotherm.rsmas.miami.edu/heat/images/maria/ohc_aQG3_2017_264_1200.maria.int.gif">
            <a:extLst>
              <a:ext uri="{FF2B5EF4-FFF2-40B4-BE49-F238E27FC236}">
                <a16:creationId xmlns="" xmlns:a16="http://schemas.microsoft.com/office/drawing/2014/main" id="{509107CF-6092-2F4A-AA4C-8D35D4EE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676522"/>
            <a:ext cx="4473662" cy="46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Oval 7"/>
          <p:cNvSpPr>
            <a:spLocks noChangeArrowheads="1"/>
          </p:cNvSpPr>
          <p:nvPr/>
        </p:nvSpPr>
        <p:spPr bwMode="auto">
          <a:xfrm>
            <a:off x="6219381" y="3162570"/>
            <a:ext cx="1510748" cy="151074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6766"/>
            <a:ext cx="4446228" cy="355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1599711" y="2142152"/>
            <a:ext cx="1035264" cy="102041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763" y="5170365"/>
            <a:ext cx="8906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Ocean’s impact on Intensity Forecasts: 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) </a:t>
            </a:r>
            <a:r>
              <a:rPr lang="en-US" sz="2400" dirty="0" smtClean="0"/>
              <a:t>through the upper ocean heat content (model initial condition),</a:t>
            </a:r>
          </a:p>
          <a:p>
            <a:r>
              <a:rPr lang="en-US" sz="2400" dirty="0"/>
              <a:t>B</a:t>
            </a:r>
            <a:r>
              <a:rPr lang="en-US" sz="2400" dirty="0" smtClean="0"/>
              <a:t>) </a:t>
            </a:r>
            <a:r>
              <a:rPr lang="en-US" sz="2400" dirty="0" smtClean="0"/>
              <a:t>the transfer of heat across the air-sea interface (model response and feedback).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80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" y="1752600"/>
            <a:ext cx="9144000" cy="5159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0"/>
            <a:ext cx="9147412" cy="1387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168856"/>
            <a:ext cx="4492862" cy="593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97881"/>
            <a:ext cx="2590800" cy="716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91" y="1061941"/>
            <a:ext cx="1238709" cy="7238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5562600"/>
            <a:ext cx="8915400" cy="533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05492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9091" r="78159" b="60881"/>
          <a:stretch/>
        </p:blipFill>
        <p:spPr>
          <a:xfrm>
            <a:off x="1219200" y="4657149"/>
            <a:ext cx="2451652" cy="1597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0852" y="4717423"/>
            <a:ext cx="4823791" cy="147732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Navy Coupled Ocean Data Assimilation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Data Assimilation once per day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Satellite SST Maps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Satellite Altimetry </a:t>
            </a:r>
            <a:r>
              <a:rPr lang="mr-IN" dirty="0" smtClean="0"/>
              <a:t>–</a:t>
            </a:r>
            <a:r>
              <a:rPr lang="en-US" dirty="0" smtClean="0"/>
              <a:t> through ISOP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CTD profiles </a:t>
            </a:r>
            <a:r>
              <a:rPr lang="mr-IN" dirty="0" smtClean="0"/>
              <a:t>–</a:t>
            </a:r>
            <a:r>
              <a:rPr lang="en-US" dirty="0" smtClean="0"/>
              <a:t> numerous sources and rules</a:t>
            </a:r>
          </a:p>
        </p:txBody>
      </p:sp>
    </p:spTree>
    <p:extLst>
      <p:ext uri="{BB962C8B-B14F-4D97-AF65-F5344CB8AC3E}">
        <p14:creationId xmlns:p14="http://schemas.microsoft.com/office/powerpoint/2010/main" val="14538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934" t="25713" r="2532" b="8459"/>
          <a:stretch/>
        </p:blipFill>
        <p:spPr>
          <a:xfrm>
            <a:off x="0" y="632791"/>
            <a:ext cx="9173612" cy="55982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799"/>
            <a:ext cx="9161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a typeface="Arial" charset="0"/>
                <a:cs typeface="Arial" charset="0"/>
              </a:rPr>
              <a:t>NOAA Historical Hurricane Tracks: 1851 - previous season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21167457">
            <a:off x="6730209" y="4462854"/>
            <a:ext cx="171357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347940">
            <a:off x="3880527" y="4180858"/>
            <a:ext cx="1132733" cy="58152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218626">
            <a:off x="3591365" y="4761113"/>
            <a:ext cx="1246340" cy="56694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735949">
            <a:off x="1244208" y="3078239"/>
            <a:ext cx="2019006" cy="67380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8732692">
            <a:off x="2373793" y="2593597"/>
            <a:ext cx="2232080" cy="72300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817721">
            <a:off x="2133012" y="4057809"/>
            <a:ext cx="1566169" cy="93883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1615" y="6321647"/>
            <a:ext cx="9173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North Atlantic Testbed for the Hurricane Sentinel Glider Lines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92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1" y="1223287"/>
            <a:ext cx="4021822" cy="3165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1464" r="24697" b="-1464"/>
          <a:stretch/>
        </p:blipFill>
        <p:spPr>
          <a:xfrm>
            <a:off x="134471" y="100853"/>
            <a:ext cx="8875059" cy="1122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62" y="1223287"/>
            <a:ext cx="4760896" cy="3165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4508659"/>
            <a:ext cx="2789600" cy="209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1"/>
          <a:stretch/>
        </p:blipFill>
        <p:spPr>
          <a:xfrm>
            <a:off x="4228462" y="4439672"/>
            <a:ext cx="3749194" cy="15073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4071" y="4467565"/>
            <a:ext cx="723899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93" dirty="0"/>
              <a:t>Since </a:t>
            </a:r>
          </a:p>
          <a:p>
            <a:r>
              <a:rPr lang="en-US" sz="1893" dirty="0"/>
              <a:t>1946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8462" y="5946998"/>
            <a:ext cx="3749194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HURRICANE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 </a:t>
            </a: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SENTINELS</a:t>
            </a:r>
            <a:endParaRPr lang="en-US" sz="3200" dirty="0"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77656" y="5946998"/>
            <a:ext cx="978611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93" dirty="0" smtClean="0"/>
              <a:t>Starting </a:t>
            </a:r>
            <a:r>
              <a:rPr lang="en-US" sz="1893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640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arine.rutgers.edu/~dkaragon/imagery/atlantic%20hurricane%202018/refreshed%20Atlantic%201%20(all%20tails%20final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110"/>
          <a:stretch/>
        </p:blipFill>
        <p:spPr bwMode="auto">
          <a:xfrm>
            <a:off x="0" y="597930"/>
            <a:ext cx="9144000" cy="566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010400" y="3720037"/>
            <a:ext cx="792465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6" name="Oval 5"/>
          <p:cNvSpPr/>
          <p:nvPr/>
        </p:nvSpPr>
        <p:spPr>
          <a:xfrm rot="2232917">
            <a:off x="3181717" y="3484201"/>
            <a:ext cx="918554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7" name="Oval 6"/>
          <p:cNvSpPr/>
          <p:nvPr/>
        </p:nvSpPr>
        <p:spPr>
          <a:xfrm rot="3235392">
            <a:off x="1931286" y="307743"/>
            <a:ext cx="839450" cy="3959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8" name="TextBox 7"/>
          <p:cNvSpPr txBox="1"/>
          <p:nvPr/>
        </p:nvSpPr>
        <p:spPr>
          <a:xfrm>
            <a:off x="7265700" y="3336050"/>
            <a:ext cx="1074333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Helene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4970" y="4205073"/>
            <a:ext cx="862737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Isaac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1101" y="2374177"/>
            <a:ext cx="1317990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Florence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3999" cy="8691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77" b="1" dirty="0"/>
              <a:t>Hurricane Sentinel Gliders deployed in 3 Picket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815086"/>
            <a:ext cx="9144000" cy="10429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solidFill>
                  <a:schemeClr val="bg1"/>
                </a:solidFill>
              </a:rPr>
              <a:t>&gt;</a:t>
            </a:r>
            <a:r>
              <a:rPr lang="en-US" sz="1765" dirty="0" smtClean="0">
                <a:solidFill>
                  <a:schemeClr val="bg1"/>
                </a:solidFill>
              </a:rPr>
              <a:t>30 </a:t>
            </a:r>
            <a:r>
              <a:rPr lang="en-US" sz="1765" dirty="0">
                <a:solidFill>
                  <a:schemeClr val="bg1"/>
                </a:solidFill>
              </a:rPr>
              <a:t>Hurricane Sentinel Gliders from the Navy, NOAA, NSF, Academic &amp; </a:t>
            </a:r>
            <a:r>
              <a:rPr lang="en-US" sz="1765" dirty="0" smtClean="0">
                <a:solidFill>
                  <a:schemeClr val="bg1"/>
                </a:solidFill>
              </a:rPr>
              <a:t>Industry Partners </a:t>
            </a:r>
            <a:endParaRPr lang="en-US" sz="1765" dirty="0">
              <a:solidFill>
                <a:schemeClr val="bg1"/>
              </a:solidFill>
            </a:endParaRPr>
          </a:p>
          <a:p>
            <a:pPr algn="ctr"/>
            <a:r>
              <a:rPr lang="en-US" sz="1765" dirty="0">
                <a:solidFill>
                  <a:schemeClr val="bg1"/>
                </a:solidFill>
              </a:rPr>
              <a:t>reporting ocean conditions through the U.S. IOOS Glider Data Assembly Center (DAC) </a:t>
            </a:r>
          </a:p>
          <a:p>
            <a:pPr algn="ctr"/>
            <a:r>
              <a:rPr lang="en-US" sz="1765" dirty="0">
                <a:solidFill>
                  <a:schemeClr val="bg1"/>
                </a:solidFill>
              </a:rPr>
              <a:t>ahead of Hurricanes Florence, Isaac and Helene on September 11, 2018.</a:t>
            </a:r>
          </a:p>
          <a:p>
            <a:pPr algn="ctr"/>
            <a:endParaRPr lang="en-US" sz="882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6122" y="6525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" y="630564"/>
            <a:ext cx="4628919" cy="3078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1958B3-0D40-C247-AADD-95B153C4F573}"/>
              </a:ext>
            </a:extLst>
          </p:cNvPr>
          <p:cNvSpPr txBox="1"/>
          <p:nvPr/>
        </p:nvSpPr>
        <p:spPr>
          <a:xfrm>
            <a:off x="0" y="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</a:rPr>
              <a:t>2018 Hurricane Season </a:t>
            </a:r>
            <a:r>
              <a:rPr lang="mr-IN" sz="3000" b="1" dirty="0" smtClean="0">
                <a:solidFill>
                  <a:schemeClr val="bg1"/>
                </a:solidFill>
              </a:rPr>
              <a:t>–</a:t>
            </a:r>
            <a:r>
              <a:rPr lang="en-US" sz="3000" b="1" dirty="0" smtClean="0">
                <a:solidFill>
                  <a:schemeClr val="bg1"/>
                </a:solidFill>
              </a:rPr>
              <a:t> 61 Gliders in IOOS Glider DAC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74" y="673968"/>
            <a:ext cx="3543888" cy="2912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45" y="3815461"/>
            <a:ext cx="3679261" cy="3042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5" y="3800440"/>
            <a:ext cx="3715589" cy="3072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9862" y="5160946"/>
            <a:ext cx="753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2945</a:t>
            </a:r>
          </a:p>
          <a:p>
            <a:r>
              <a:rPr lang="en-US" dirty="0" smtClean="0"/>
              <a:t>Glider</a:t>
            </a:r>
          </a:p>
          <a:p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06426" y="5160946"/>
            <a:ext cx="944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123,205</a:t>
            </a:r>
          </a:p>
          <a:p>
            <a:r>
              <a:rPr lang="en-US" dirty="0" smtClean="0"/>
              <a:t>Glider </a:t>
            </a:r>
          </a:p>
          <a:p>
            <a:r>
              <a:rPr lang="en-US" dirty="0" smtClean="0"/>
              <a:t>Profiles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22872" y="3561374"/>
            <a:ext cx="812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Florence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22414" y="3563544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Michael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288889" y="3421599"/>
            <a:ext cx="289782" cy="286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1"/>
          </p:cNvCxnSpPr>
          <p:nvPr/>
        </p:nvCxnSpPr>
        <p:spPr>
          <a:xfrm flipH="1" flipV="1">
            <a:off x="7821572" y="3421599"/>
            <a:ext cx="500842" cy="2958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49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24722</TotalTime>
  <Words>777</Words>
  <Application>Microsoft Macintosh PowerPoint</Application>
  <PresentationFormat>On-screen Show (4:3)</PresentationFormat>
  <Paragraphs>147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Calibri Light</vt:lpstr>
      <vt:lpstr>Helvetica Neue Medium</vt:lpstr>
      <vt:lpstr>Mangal</vt:lpstr>
      <vt:lpstr>ＭＳ Ｐゴシック</vt:lpstr>
      <vt:lpstr>Rockwell Extra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Scott Glenn</cp:lastModifiedBy>
  <cp:revision>537</cp:revision>
  <cp:lastPrinted>2018-11-15T21:26:37Z</cp:lastPrinted>
  <dcterms:created xsi:type="dcterms:W3CDTF">2016-04-29T17:08:48Z</dcterms:created>
  <dcterms:modified xsi:type="dcterms:W3CDTF">2018-11-30T14:54:59Z</dcterms:modified>
</cp:coreProperties>
</file>