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98.jpg" ContentType="image/pn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347" r:id="rId1"/>
    <p:sldMasterId id="2147484360" r:id="rId2"/>
    <p:sldMasterId id="2147484437" r:id="rId3"/>
    <p:sldMasterId id="2147484449" r:id="rId4"/>
  </p:sldMasterIdLst>
  <p:notesMasterIdLst>
    <p:notesMasterId r:id="rId50"/>
  </p:notesMasterIdLst>
  <p:sldIdLst>
    <p:sldId id="1498" r:id="rId5"/>
    <p:sldId id="1288" r:id="rId6"/>
    <p:sldId id="1422" r:id="rId7"/>
    <p:sldId id="1437" r:id="rId8"/>
    <p:sldId id="1464" r:id="rId9"/>
    <p:sldId id="1431" r:id="rId10"/>
    <p:sldId id="1432" r:id="rId11"/>
    <p:sldId id="1433" r:id="rId12"/>
    <p:sldId id="1434" r:id="rId13"/>
    <p:sldId id="1452" r:id="rId14"/>
    <p:sldId id="1453" r:id="rId15"/>
    <p:sldId id="1454" r:id="rId16"/>
    <p:sldId id="1455" r:id="rId17"/>
    <p:sldId id="1456" r:id="rId18"/>
    <p:sldId id="1435" r:id="rId19"/>
    <p:sldId id="1440" r:id="rId20"/>
    <p:sldId id="1509" r:id="rId21"/>
    <p:sldId id="1499" r:id="rId22"/>
    <p:sldId id="1500" r:id="rId23"/>
    <p:sldId id="1441" r:id="rId24"/>
    <p:sldId id="1494" r:id="rId25"/>
    <p:sldId id="1466" r:id="rId26"/>
    <p:sldId id="1467" r:id="rId27"/>
    <p:sldId id="1468" r:id="rId28"/>
    <p:sldId id="1469" r:id="rId29"/>
    <p:sldId id="1484" r:id="rId30"/>
    <p:sldId id="1478" r:id="rId31"/>
    <p:sldId id="1470" r:id="rId32"/>
    <p:sldId id="1479" r:id="rId33"/>
    <p:sldId id="1530" r:id="rId34"/>
    <p:sldId id="1531" r:id="rId35"/>
    <p:sldId id="1523" r:id="rId36"/>
    <p:sldId id="1524" r:id="rId37"/>
    <p:sldId id="1521" r:id="rId38"/>
    <p:sldId id="1502" r:id="rId39"/>
    <p:sldId id="1491" r:id="rId40"/>
    <p:sldId id="1514" r:id="rId41"/>
    <p:sldId id="1533" r:id="rId42"/>
    <p:sldId id="1515" r:id="rId43"/>
    <p:sldId id="1526" r:id="rId44"/>
    <p:sldId id="1516" r:id="rId45"/>
    <p:sldId id="1528" r:id="rId46"/>
    <p:sldId id="1532" r:id="rId47"/>
    <p:sldId id="1527" r:id="rId48"/>
    <p:sldId id="1493" r:id="rId4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uthor" initials="A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00FDFF"/>
    <a:srgbClr val="95FFCF"/>
    <a:srgbClr val="0058C1"/>
    <a:srgbClr val="FF6FCF"/>
    <a:srgbClr val="3E55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05" autoAdjust="0"/>
    <p:restoredTop sz="91496" autoAdjust="0"/>
  </p:normalViewPr>
  <p:slideViewPr>
    <p:cSldViewPr>
      <p:cViewPr>
        <p:scale>
          <a:sx n="371" d="100"/>
          <a:sy n="371" d="100"/>
        </p:scale>
        <p:origin x="427" y="-653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C4BA043-8062-AC42-A3A4-E1F05C732616}" type="datetimeFigureOut">
              <a:rPr lang="en-US"/>
              <a:pPr>
                <a:defRPr/>
              </a:pPr>
              <a:t>11/26/2018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939883D-6D0B-324D-8942-93B080CC1F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945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378" indent="-232378">
              <a:buFontTx/>
              <a:buAutoNum type="arabicParenR"/>
              <a:defRPr>
                <a:uFillTx/>
              </a:defRPr>
            </a:pPr>
            <a:r>
              <a:rPr lang="en-US" sz="1200" dirty="0" smtClean="0"/>
              <a:t>NOAA is the Lead Federal Agency</a:t>
            </a:r>
          </a:p>
          <a:p>
            <a:pPr marL="232378" indent="-232378">
              <a:buFontTx/>
              <a:buAutoNum type="arabicParenR"/>
              <a:defRPr>
                <a:uFillTx/>
              </a:defRPr>
            </a:pPr>
            <a:r>
              <a:rPr lang="en-US" sz="1200" dirty="0" smtClean="0"/>
              <a:t>US IOOS program office is within NOAA, but intended to be a multi agency network and federal to non-federal so we use the term U.S. IOOS.</a:t>
            </a:r>
          </a:p>
          <a:p>
            <a:endParaRPr lang="en-US" dirty="0" smtClean="0"/>
          </a:p>
          <a:p>
            <a:pPr>
              <a:defRPr>
                <a:uFillTx/>
              </a:defRPr>
            </a:pPr>
            <a:r>
              <a:rPr lang="en-US" sz="1200" dirty="0" smtClean="0"/>
              <a:t>Additional Background:</a:t>
            </a:r>
          </a:p>
          <a:p>
            <a:pPr>
              <a:defRPr>
                <a:uFillTx/>
              </a:defRPr>
            </a:pPr>
            <a:r>
              <a:rPr lang="en-US" sz="1200" dirty="0" smtClean="0"/>
              <a:t>US IOOS is a national endeavor and spans from global to coastal, with federal and non-federal partners.  The majority of non-federal partners are represented by 11 Regional Associations  (RAs) that represent the US EEZ and Great Lakes.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D85DF1-2C37-418E-A9CC-87C79827C00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297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39883D-6D0B-324D-8942-93B080CC1FD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42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39883D-6D0B-324D-8942-93B080CC1FD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211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b"/>
          <a:lstStyle>
            <a:lvl1pPr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45E6C78-BE92-D24C-811C-0E8BA2E94712}" type="slidenum">
              <a:rPr lang="en-US" sz="1200">
                <a:solidFill>
                  <a:prstClr val="black"/>
                </a:solidFill>
                <a:latin typeface="Calibri" charset="0"/>
              </a:rPr>
              <a:pPr algn="r"/>
              <a:t>3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383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E2673DD-E951-4646-8F71-709CB0F43F96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3883409" y="8685396"/>
            <a:ext cx="2973041" cy="45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A542C233-426B-47FE-803C-37877A3AE584}" type="slidenum">
              <a:rPr lang="en-US" altLang="en-US" sz="1200">
                <a:solidFill>
                  <a:srgbClr val="000000"/>
                </a:solidFill>
                <a:cs typeface="+mn-cs"/>
              </a:rPr>
              <a:pPr algn="r"/>
              <a:t>4</a:t>
            </a:fld>
            <a:endParaRPr lang="en-US" altLang="en-US" sz="1200">
              <a:solidFill>
                <a:srgbClr val="000000"/>
              </a:solidFill>
              <a:cs typeface="+mn-cs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041" y="4342699"/>
            <a:ext cx="5483919" cy="4114956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/>
          <a:lstStyle/>
          <a:p>
            <a:pPr marL="171450" indent="-171450" eaLnBrk="1" hangingPunct="1">
              <a:buFont typeface="Arial" charset="0"/>
              <a:buChar char="•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All of this gets combined into our overall operations,</a:t>
            </a:r>
            <a:r>
              <a:rPr lang="en-US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research, and educational initiatives in the “COOL Room,” shown here (with a class in the background)</a:t>
            </a:r>
          </a:p>
          <a:p>
            <a:pPr marL="171450" indent="-171450" eaLnBrk="1" hangingPunct="1">
              <a:buFont typeface="Arial" charset="0"/>
              <a:buChar char="•"/>
            </a:pPr>
            <a:r>
              <a:rPr lang="en-US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Thanks to many partners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7559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E2673DD-E951-4646-8F71-709CB0F43F96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3883409" y="8685396"/>
            <a:ext cx="2973041" cy="45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A542C233-426B-47FE-803C-37877A3AE584}" type="slidenum">
              <a:rPr lang="en-US" altLang="en-US" sz="1200">
                <a:solidFill>
                  <a:srgbClr val="000000"/>
                </a:solidFill>
                <a:cs typeface="+mn-cs"/>
              </a:rPr>
              <a:pPr algn="r"/>
              <a:t>5</a:t>
            </a:fld>
            <a:endParaRPr lang="en-US" altLang="en-US" sz="1200">
              <a:solidFill>
                <a:srgbClr val="000000"/>
              </a:solidFill>
              <a:cs typeface="+mn-cs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041" y="4342699"/>
            <a:ext cx="5483919" cy="4114956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/>
          <a:lstStyle/>
          <a:p>
            <a:pPr marL="171450" indent="-171450" eaLnBrk="1" hangingPunct="1">
              <a:buFont typeface="Arial" charset="0"/>
              <a:buChar char="•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All of this gets combined into our overall operations,</a:t>
            </a:r>
            <a:r>
              <a:rPr lang="en-US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research, and educational initiatives in the “COOL Room,” shown here (with a class in the background)</a:t>
            </a:r>
          </a:p>
          <a:p>
            <a:pPr marL="171450" indent="-171450" eaLnBrk="1" hangingPunct="1">
              <a:buFont typeface="Arial" charset="0"/>
              <a:buChar char="•"/>
            </a:pPr>
            <a:r>
              <a:rPr lang="en-US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Thanks to many partners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4684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b"/>
          <a:lstStyle>
            <a:lvl1pPr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45E6C78-BE92-D24C-811C-0E8BA2E94712}" type="slidenum">
              <a:rPr lang="en-US" sz="1200">
                <a:solidFill>
                  <a:prstClr val="black"/>
                </a:solidFill>
                <a:latin typeface="Calibri" charset="0"/>
              </a:rPr>
              <a:pPr algn="r"/>
              <a:t>22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934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Earth’s northern mid-latitudes undergo large seasonal cycles, not only in the atmosphere but also in the ocean. 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Within the ocean, this seasonal cycle is especially pronounced over the western continental boundaries often characterized by broad continental shelves and proximity to coastal population centers [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Schofield et al.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2008].</a:t>
            </a:r>
            <a:r>
              <a:rPr lang="en-US" dirty="0" smtClean="0">
                <a:effectLst/>
              </a:rPr>
              <a:t> </a:t>
            </a:r>
          </a:p>
          <a:p>
            <a:endParaRPr lang="en-US" dirty="0" smtClean="0">
              <a:effectLst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1. Global ocean temperature contrast between winter and summer months, which were designated based on the mean seasonal temperatures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measured with the AVHRR satellite. Data were taken between 1995 and 2005. The grey shades on the land masses indicate human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populations (dark grey = high human populations).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690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0E5A123-1CB0-4387-B807-2DF473655101}" type="slidenum">
              <a:rPr lang="en-US" altLang="en-US" sz="1200">
                <a:solidFill>
                  <a:srgbClr val="000000"/>
                </a:solidFill>
              </a:rPr>
              <a:pPr/>
              <a:t>32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261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shows that, for the first time in 30 years there is the potential to dramatically increase forecast intensity at landfall, by including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F0D5D-806C-CD42-A27B-F8B3D072A01B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13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39883D-6D0B-324D-8942-93B080CC1FD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255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>
                <a:solidFill>
                  <a:srgbClr val="053285"/>
                </a:solidFill>
              </a:rPr>
              <a:pPr/>
              <a:t>‹#›</a:t>
            </a:fld>
            <a:endParaRPr lang="en-US" dirty="0">
              <a:solidFill>
                <a:srgbClr val="053285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srgbClr val="F5F5F5"/>
                </a:solidFill>
              </a:rPr>
              <a:t>Click to edit Master title style</a:t>
            </a:r>
            <a:endParaRPr lang="en-US" dirty="0">
              <a:solidFill>
                <a:srgbClr val="F5F5F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>
                <a:solidFill>
                  <a:srgbClr val="053285"/>
                </a:solidFill>
              </a:rPr>
              <a:pPr/>
              <a:t>‹#›</a:t>
            </a:fld>
            <a:endParaRPr lang="en-US" dirty="0">
              <a:solidFill>
                <a:srgbClr val="053285"/>
              </a:solidFill>
            </a:endParaRP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>
                <a:solidFill>
                  <a:srgbClr val="053285"/>
                </a:solidFill>
              </a:rPr>
              <a:pPr/>
              <a:t>‹#›</a:t>
            </a:fld>
            <a:endParaRPr lang="en-US" dirty="0">
              <a:solidFill>
                <a:srgbClr val="053285"/>
              </a:solidFill>
            </a:endParaRP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>
                <a:solidFill>
                  <a:srgbClr val="053285"/>
                </a:solidFill>
              </a:rPr>
              <a:pPr/>
              <a:t>‹#›</a:t>
            </a:fld>
            <a:endParaRPr lang="en-US" dirty="0">
              <a:solidFill>
                <a:srgbClr val="053285"/>
              </a:solidFill>
            </a:endParaRP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>
                <a:solidFill>
                  <a:srgbClr val="053285"/>
                </a:solidFill>
              </a:rPr>
              <a:pPr/>
              <a:t>‹#›</a:t>
            </a:fld>
            <a:endParaRPr lang="en-US" dirty="0">
              <a:solidFill>
                <a:srgbClr val="053285"/>
              </a:solidFill>
            </a:endParaRP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3008313" cy="825500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09600"/>
            <a:ext cx="5111750" cy="551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>
                <a:solidFill>
                  <a:srgbClr val="053285"/>
                </a:solidFill>
              </a:rPr>
              <a:pPr/>
              <a:t>‹#›</a:t>
            </a:fld>
            <a:endParaRPr lang="en-US" dirty="0">
              <a:solidFill>
                <a:srgbClr val="053285"/>
              </a:solidFill>
            </a:endParaRPr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>
                <a:solidFill>
                  <a:srgbClr val="053285"/>
                </a:solidFill>
              </a:rPr>
              <a:pPr/>
              <a:t>‹#›</a:t>
            </a:fld>
            <a:endParaRPr lang="en-US" dirty="0">
              <a:solidFill>
                <a:srgbClr val="053285"/>
              </a:solidFill>
            </a:endParaRP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>
                <a:solidFill>
                  <a:srgbClr val="053285"/>
                </a:solidFill>
              </a:rPr>
              <a:pPr/>
              <a:t>‹#›</a:t>
            </a:fld>
            <a:endParaRPr lang="en-US" dirty="0">
              <a:solidFill>
                <a:srgbClr val="053285"/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638800"/>
          </a:xfrm>
        </p:spPr>
        <p:txBody>
          <a:bodyPr vert="eaVer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>
                <a:solidFill>
                  <a:srgbClr val="053285"/>
                </a:solidFill>
              </a:rPr>
              <a:pPr/>
              <a:t>‹#›</a:t>
            </a:fld>
            <a:endParaRPr lang="en-US" dirty="0">
              <a:solidFill>
                <a:srgbClr val="053285"/>
              </a:solidFill>
            </a:endParaRP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3662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CEB87-8B6E-5548-9C7C-491BC94343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8B26E-CB5A-C648-A450-D495EAE896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CEB87-8B6E-5548-9C7C-491BC94343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8B26E-CB5A-C648-A450-D495EAE896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CEB87-8B6E-5548-9C7C-491BC94343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8B26E-CB5A-C648-A450-D495EAE896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CEB87-8B6E-5548-9C7C-491BC94343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8B26E-CB5A-C648-A450-D495EAE896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CEB87-8B6E-5548-9C7C-491BC94343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8B26E-CB5A-C648-A450-D495EAE896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CEB87-8B6E-5548-9C7C-491BC94343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8B26E-CB5A-C648-A450-D495EAE896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CEB87-8B6E-5548-9C7C-491BC94343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8B26E-CB5A-C648-A450-D495EAE896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CEB87-8B6E-5548-9C7C-491BC94343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8B26E-CB5A-C648-A450-D495EAE896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CEB87-8B6E-5548-9C7C-491BC94343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8B26E-CB5A-C648-A450-D495EAE896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CEB87-8B6E-5548-9C7C-491BC94343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8B26E-CB5A-C648-A450-D495EAE896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CEB87-8B6E-5548-9C7C-491BC94343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8B26E-CB5A-C648-A450-D495EAE896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9F234-D06A-E049-9FB2-007A5AF43D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03BDF-164D-A94A-81E1-53DAECD559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9F234-D06A-E049-9FB2-007A5AF43D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03BDF-164D-A94A-81E1-53DAECD559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9F234-D06A-E049-9FB2-007A5AF43D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03BDF-164D-A94A-81E1-53DAECD559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9F234-D06A-E049-9FB2-007A5AF43D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03BDF-164D-A94A-81E1-53DAECD559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9F234-D06A-E049-9FB2-007A5AF43D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03BDF-164D-A94A-81E1-53DAECD559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9F234-D06A-E049-9FB2-007A5AF43D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03BDF-164D-A94A-81E1-53DAECD559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9F234-D06A-E049-9FB2-007A5AF43D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03BDF-164D-A94A-81E1-53DAECD559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9F234-D06A-E049-9FB2-007A5AF43D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03BDF-164D-A94A-81E1-53DAECD559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9F234-D06A-E049-9FB2-007A5AF43D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03BDF-164D-A94A-81E1-53DAECD559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9F234-D06A-E049-9FB2-007A5AF43D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03BDF-164D-A94A-81E1-53DAECD559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9F234-D06A-E049-9FB2-007A5AF43D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03BDF-164D-A94A-81E1-53DAECD559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11/26/2018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8233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8" r:id="rId1"/>
    <p:sldLayoutId id="2147484349" r:id="rId2"/>
    <p:sldLayoutId id="2147484350" r:id="rId3"/>
    <p:sldLayoutId id="2147484351" r:id="rId4"/>
    <p:sldLayoutId id="2147484352" r:id="rId5"/>
    <p:sldLayoutId id="2147484353" r:id="rId6"/>
    <p:sldLayoutId id="2147484354" r:id="rId7"/>
    <p:sldLayoutId id="2147484355" r:id="rId8"/>
    <p:sldLayoutId id="2147484356" r:id="rId9"/>
    <p:sldLayoutId id="2147484357" r:id="rId10"/>
    <p:sldLayoutId id="21474843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0601"/>
            <a:ext cx="82296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Top Level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356350"/>
            <a:ext cx="533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entury Gothic"/>
              <a:ea typeface=""/>
              <a:cs typeface="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62EDC6A-85B5-48FF-8CAA-32BDD173A8C0}" type="slidenum">
              <a:rPr lang="en-US" smtClean="0">
                <a:solidFill>
                  <a:srgbClr val="053285"/>
                </a:solidFill>
                <a:latin typeface="Century Gothic"/>
                <a:ea typeface=""/>
                <a:cs typeface="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53285"/>
              </a:solidFill>
              <a:latin typeface="Century Gothic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10673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1" r:id="rId1"/>
    <p:sldLayoutId id="2147484362" r:id="rId2"/>
    <p:sldLayoutId id="2147484363" r:id="rId3"/>
    <p:sldLayoutId id="2147484364" r:id="rId4"/>
    <p:sldLayoutId id="2147484365" r:id="rId5"/>
    <p:sldLayoutId id="2147484366" r:id="rId6"/>
    <p:sldLayoutId id="2147484367" r:id="rId7"/>
    <p:sldLayoutId id="2147484368" r:id="rId8"/>
    <p:sldLayoutId id="2147484369" r:id="rId9"/>
    <p:sldLayoutId id="2147484436" r:id="rId10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21CEB87-8B6E-5548-9C7C-491BC94343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"/>
                <a:cs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11/26/2018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698B26E-CB5A-C648-A450-D495EAE896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"/>
                <a:cs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23454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8" r:id="rId1"/>
    <p:sldLayoutId id="2147484439" r:id="rId2"/>
    <p:sldLayoutId id="2147484440" r:id="rId3"/>
    <p:sldLayoutId id="2147484441" r:id="rId4"/>
    <p:sldLayoutId id="2147484442" r:id="rId5"/>
    <p:sldLayoutId id="2147484443" r:id="rId6"/>
    <p:sldLayoutId id="2147484444" r:id="rId7"/>
    <p:sldLayoutId id="2147484445" r:id="rId8"/>
    <p:sldLayoutId id="2147484446" r:id="rId9"/>
    <p:sldLayoutId id="2147484447" r:id="rId10"/>
    <p:sldLayoutId id="21474844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929F234-D06A-E049-9FB2-007A5AF43D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"/>
                <a:cs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11/26/2018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8203BDF-164D-A94A-81E1-53DAECD559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"/>
                <a:cs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95648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0" r:id="rId1"/>
    <p:sldLayoutId id="2147484451" r:id="rId2"/>
    <p:sldLayoutId id="2147484452" r:id="rId3"/>
    <p:sldLayoutId id="2147484453" r:id="rId4"/>
    <p:sldLayoutId id="2147484454" r:id="rId5"/>
    <p:sldLayoutId id="2147484455" r:id="rId6"/>
    <p:sldLayoutId id="2147484456" r:id="rId7"/>
    <p:sldLayoutId id="2147484457" r:id="rId8"/>
    <p:sldLayoutId id="2147484458" r:id="rId9"/>
    <p:sldLayoutId id="2147484459" r:id="rId10"/>
    <p:sldLayoutId id="21474844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1.png"/><Relationship Id="rId7" Type="http://schemas.openxmlformats.org/officeDocument/2006/relationships/image" Target="../media/image4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44.png"/><Relationship Id="rId3" Type="http://schemas.openxmlformats.org/officeDocument/2006/relationships/image" Target="../media/image75.png"/><Relationship Id="rId7" Type="http://schemas.openxmlformats.org/officeDocument/2006/relationships/image" Target="../media/image79.jpeg"/><Relationship Id="rId12" Type="http://schemas.openxmlformats.org/officeDocument/2006/relationships/image" Target="../media/image4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11" Type="http://schemas.openxmlformats.org/officeDocument/2006/relationships/image" Target="../media/image42.jpe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3.gif"/><Relationship Id="rId18" Type="http://schemas.openxmlformats.org/officeDocument/2006/relationships/image" Target="../media/image18.gif"/><Relationship Id="rId3" Type="http://schemas.openxmlformats.org/officeDocument/2006/relationships/image" Target="../media/image3.jpeg"/><Relationship Id="rId21" Type="http://schemas.openxmlformats.org/officeDocument/2006/relationships/image" Target="../media/image21.gif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gif"/><Relationship Id="rId20" Type="http://schemas.openxmlformats.org/officeDocument/2006/relationships/image" Target="../media/image20.g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11" Type="http://schemas.openxmlformats.org/officeDocument/2006/relationships/image" Target="../media/image11.gif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gif"/><Relationship Id="rId19" Type="http://schemas.openxmlformats.org/officeDocument/2006/relationships/image" Target="../media/image19.gif"/><Relationship Id="rId4" Type="http://schemas.openxmlformats.org/officeDocument/2006/relationships/image" Target="../media/image4.png"/><Relationship Id="rId9" Type="http://schemas.openxmlformats.org/officeDocument/2006/relationships/image" Target="../media/image9.gif"/><Relationship Id="rId14" Type="http://schemas.openxmlformats.org/officeDocument/2006/relationships/image" Target="../media/image1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0" Type="http://schemas.openxmlformats.org/officeDocument/2006/relationships/image" Target="../media/image29.tiff"/><Relationship Id="rId4" Type="http://schemas.openxmlformats.org/officeDocument/2006/relationships/image" Target="../media/image23.emf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97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tif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00.png"/><Relationship Id="rId7" Type="http://schemas.openxmlformats.org/officeDocument/2006/relationships/image" Target="../media/image26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0" Type="http://schemas.openxmlformats.org/officeDocument/2006/relationships/image" Target="../media/image29.tiff"/><Relationship Id="rId4" Type="http://schemas.openxmlformats.org/officeDocument/2006/relationships/image" Target="../media/image23.emf"/><Relationship Id="rId9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27.png"/><Relationship Id="rId5" Type="http://schemas.openxmlformats.org/officeDocument/2006/relationships/image" Target="../media/image111.png"/><Relationship Id="rId10" Type="http://schemas.openxmlformats.org/officeDocument/2006/relationships/image" Target="../media/image26.jpe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7" Type="http://schemas.openxmlformats.org/officeDocument/2006/relationships/image" Target="../media/image126.tiff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g"/><Relationship Id="rId5" Type="http://schemas.openxmlformats.org/officeDocument/2006/relationships/image" Target="../media/image90.png"/><Relationship Id="rId4" Type="http://schemas.openxmlformats.org/officeDocument/2006/relationships/image" Target="../media/image12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11" Type="http://schemas.openxmlformats.org/officeDocument/2006/relationships/image" Target="../media/image36.jpeg"/><Relationship Id="rId5" Type="http://schemas.openxmlformats.org/officeDocument/2006/relationships/image" Target="../media/image33.jpeg"/><Relationship Id="rId10" Type="http://schemas.openxmlformats.org/officeDocument/2006/relationships/image" Target="../media/image28.png"/><Relationship Id="rId4" Type="http://schemas.openxmlformats.org/officeDocument/2006/relationships/image" Target="../media/image32.jpeg"/><Relationship Id="rId9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tiff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tiff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39.xml"/><Relationship Id="rId5" Type="http://schemas.openxmlformats.org/officeDocument/2006/relationships/hyperlink" Target="http://orca2018.official.jp/program/" TargetMode="External"/><Relationship Id="rId4" Type="http://schemas.openxmlformats.org/officeDocument/2006/relationships/image" Target="../media/image13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11" Type="http://schemas.openxmlformats.org/officeDocument/2006/relationships/image" Target="../media/image37.png"/><Relationship Id="rId5" Type="http://schemas.openxmlformats.org/officeDocument/2006/relationships/image" Target="../media/image33.jpeg"/><Relationship Id="rId10" Type="http://schemas.openxmlformats.org/officeDocument/2006/relationships/image" Target="../media/image28.png"/><Relationship Id="rId4" Type="http://schemas.openxmlformats.org/officeDocument/2006/relationships/image" Target="../media/image32.jpe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7.png"/><Relationship Id="rId17" Type="http://schemas.openxmlformats.org/officeDocument/2006/relationships/image" Target="../media/image44.png"/><Relationship Id="rId2" Type="http://schemas.openxmlformats.org/officeDocument/2006/relationships/image" Target="../media/image47.jpe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6.png"/><Relationship Id="rId5" Type="http://schemas.openxmlformats.org/officeDocument/2006/relationships/image" Target="../media/image50.jpeg"/><Relationship Id="rId15" Type="http://schemas.openxmlformats.org/officeDocument/2006/relationships/image" Target="../media/image42.jpeg"/><Relationship Id="rId10" Type="http://schemas.openxmlformats.org/officeDocument/2006/relationships/image" Target="../media/image55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209356886_4c69c3222f_b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6399" y="10080"/>
            <a:ext cx="746760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+mn-lt"/>
              </a:rPr>
              <a:t>Integrated Ocean Observing Systems &amp; </a:t>
            </a:r>
          </a:p>
          <a:p>
            <a:pPr algn="ctr"/>
            <a:r>
              <a:rPr lang="en-US" sz="3200" b="1" u="sng" dirty="0" smtClean="0">
                <a:solidFill>
                  <a:schemeClr val="bg1"/>
                </a:solidFill>
                <a:latin typeface="+mn-lt"/>
              </a:rPr>
              <a:t>Applications to Hurricanes &amp; Typhoons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</a:rPr>
              <a:t>:</a:t>
            </a:r>
          </a:p>
          <a:p>
            <a:pPr algn="ctr"/>
            <a:endParaRPr lang="en-US" sz="800" b="1" dirty="0" smtClean="0">
              <a:solidFill>
                <a:schemeClr val="bg1"/>
              </a:solidFill>
              <a:latin typeface="+mn-lt"/>
            </a:endParaRPr>
          </a:p>
          <a:p>
            <a:pPr algn="ctr"/>
            <a:endParaRPr lang="en-US" sz="800" b="1" dirty="0" smtClean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+mn-lt"/>
              </a:rPr>
              <a:t>1) HF Radar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</a:rPr>
              <a:t> &amp;  </a:t>
            </a:r>
            <a:r>
              <a:rPr lang="en-US" sz="3200" b="1" u="sng" dirty="0" smtClean="0">
                <a:solidFill>
                  <a:schemeClr val="bg1"/>
                </a:solidFill>
                <a:latin typeface="+mn-lt"/>
              </a:rPr>
              <a:t>Irene + 10 + </a:t>
            </a:r>
            <a:r>
              <a:rPr lang="en-US" sz="3200" b="1" u="sng" dirty="0" err="1" smtClean="0">
                <a:solidFill>
                  <a:schemeClr val="bg1"/>
                </a:solidFill>
                <a:latin typeface="+mn-lt"/>
              </a:rPr>
              <a:t>Muifa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 </a:t>
            </a:r>
          </a:p>
          <a:p>
            <a:pPr algn="ctr"/>
            <a:r>
              <a:rPr lang="en-US" sz="2800" i="1" dirty="0" smtClean="0">
                <a:solidFill>
                  <a:schemeClr val="bg1"/>
                </a:solidFill>
                <a:latin typeface="+mn-lt"/>
              </a:rPr>
              <a:t>Scott Glenn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+mn-lt"/>
              </a:rPr>
              <a:t>2) Gliders  &amp;  </a:t>
            </a:r>
            <a:r>
              <a:rPr lang="en-US" sz="3200" b="1" u="sng" dirty="0" smtClean="0">
                <a:solidFill>
                  <a:schemeClr val="bg1"/>
                </a:solidFill>
                <a:latin typeface="+mn-lt"/>
              </a:rPr>
              <a:t>Sandy + Jose</a:t>
            </a:r>
            <a:endParaRPr lang="en-US" sz="2800" b="1" u="sng" dirty="0" smtClean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sz="2800" i="1" dirty="0" smtClean="0">
                <a:solidFill>
                  <a:schemeClr val="bg1"/>
                </a:solidFill>
                <a:latin typeface="+mn-lt"/>
              </a:rPr>
              <a:t>Travis Miles</a:t>
            </a:r>
          </a:p>
          <a:p>
            <a:pPr algn="ctr"/>
            <a:r>
              <a:rPr lang="en-US" sz="2800" i="1" dirty="0" smtClean="0">
                <a:solidFill>
                  <a:schemeClr val="bg1"/>
                </a:solidFill>
                <a:latin typeface="+mn-lt"/>
              </a:rPr>
              <a:t>Rutgers University, New Brunswick, NJ, USA</a:t>
            </a:r>
            <a:endParaRPr lang="en-US" sz="28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3810000"/>
            <a:ext cx="769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Third DBCP Pacific Islands Training Workshop on </a:t>
            </a:r>
          </a:p>
          <a:p>
            <a:pPr algn="ctr"/>
            <a:r>
              <a:rPr lang="en-US" sz="2000" dirty="0" smtClean="0"/>
              <a:t>Ocean Observations and Data Applications </a:t>
            </a:r>
          </a:p>
          <a:p>
            <a:pPr algn="ctr"/>
            <a:endParaRPr lang="en-US" sz="800" dirty="0" smtClean="0"/>
          </a:p>
          <a:p>
            <a:pPr algn="ctr"/>
            <a:r>
              <a:rPr lang="en-US" sz="2000" dirty="0" smtClean="0"/>
              <a:t>Fifth JCOMM Marine Instrument Workshop for Asia-Pacific Region</a:t>
            </a:r>
          </a:p>
          <a:p>
            <a:pPr algn="ctr"/>
            <a:endParaRPr lang="en-US" sz="800" dirty="0" smtClean="0"/>
          </a:p>
          <a:p>
            <a:pPr algn="ctr"/>
            <a:r>
              <a:rPr lang="en-US" sz="2000" dirty="0" smtClean="0"/>
              <a:t>Hai Kou China, 09-12 July 2018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08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5-05 at 3.43.44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326" y="523224"/>
            <a:ext cx="6936059" cy="28941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4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HFR Data Quality Assurance/Quality Control (QA/QC)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pic>
        <p:nvPicPr>
          <p:cNvPr id="6" name="Picture 5" descr="Screen Shot 2017-05-08 at 9.35.09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9419" y="3045636"/>
            <a:ext cx="4254581" cy="35943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893" y="3655275"/>
            <a:ext cx="2255201" cy="16914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8892" y="5408917"/>
            <a:ext cx="2255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Plotting QC flags in real time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02781" y="3593035"/>
            <a:ext cx="179331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From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QARTOD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Manual for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HF Radar</a:t>
            </a:r>
            <a:endParaRPr lang="en-US" sz="2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1" name="Rectangle 10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pic>
        <p:nvPicPr>
          <p:cNvPr id="15" name="Picture 14" descr="certStamp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6712" y="532544"/>
            <a:ext cx="1465882" cy="149059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extBox 1"/>
          <p:cNvSpPr txBox="1"/>
          <p:nvPr/>
        </p:nvSpPr>
        <p:spPr>
          <a:xfrm>
            <a:off x="7181385" y="2032461"/>
            <a:ext cx="1962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Regional Information Coordination Entity -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RICE</a:t>
            </a:r>
            <a:endParaRPr lang="en-US" sz="16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4827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creen Shot 2017-11-16 at 3.43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25" y="552584"/>
            <a:ext cx="5089906" cy="563338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1" name="Rectangle 10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08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cxnSp>
        <p:nvCxnSpPr>
          <p:cNvPr id="17" name="Straight Connector 16"/>
          <p:cNvCxnSpPr/>
          <p:nvPr/>
        </p:nvCxnSpPr>
        <p:spPr>
          <a:xfrm>
            <a:off x="89425" y="1710477"/>
            <a:ext cx="8944156" cy="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9425" y="4214786"/>
            <a:ext cx="8944156" cy="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6334" y="5460716"/>
            <a:ext cx="8944156" cy="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6334" y="1391158"/>
            <a:ext cx="694063" cy="292378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defTabSz="91420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solidFill>
                  <a:prstClr val="black"/>
                </a:solidFill>
                <a:latin typeface="Calibri"/>
                <a:ea typeface=""/>
                <a:cs typeface=""/>
              </a:rPr>
              <a:t> Level 0</a:t>
            </a:r>
          </a:p>
        </p:txBody>
      </p:sp>
      <p:sp>
        <p:nvSpPr>
          <p:cNvPr id="24" name="Title 14"/>
          <p:cNvSpPr>
            <a:spLocks noGrp="1"/>
          </p:cNvSpPr>
          <p:nvPr>
            <p:ph type="title"/>
          </p:nvPr>
        </p:nvSpPr>
        <p:spPr>
          <a:xfrm>
            <a:off x="0" y="-21551"/>
            <a:ext cx="8252367" cy="375003"/>
          </a:xfrm>
        </p:spPr>
        <p:txBody>
          <a:bodyPr anchor="t">
            <a:noAutofit/>
          </a:bodyPr>
          <a:lstStyle/>
          <a:p>
            <a:pPr algn="l"/>
            <a:r>
              <a:rPr lang="en-US" sz="3300" dirty="0">
                <a:latin typeface="Charter Roman"/>
                <a:cs typeface="Charter Roman"/>
              </a:rPr>
              <a:t>HF Radar Data </a:t>
            </a:r>
            <a:r>
              <a:rPr lang="en-US" sz="3300" b="1" u="sng" dirty="0">
                <a:latin typeface="Charter Roman"/>
                <a:cs typeface="Charter Roman"/>
              </a:rPr>
              <a:t>Real Time</a:t>
            </a:r>
            <a:r>
              <a:rPr lang="en-US" sz="3300" b="1" dirty="0">
                <a:latin typeface="Charter Roman"/>
                <a:cs typeface="Charter Roman"/>
              </a:rPr>
              <a:t> </a:t>
            </a:r>
            <a:r>
              <a:rPr lang="en-US" sz="3300" dirty="0">
                <a:latin typeface="Charter Roman"/>
                <a:cs typeface="Charter Roman"/>
              </a:rPr>
              <a:t>Flow Chart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89425" y="-7820"/>
            <a:ext cx="889967" cy="292378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defTabSz="91420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solidFill>
                  <a:prstClr val="black"/>
                </a:solidFill>
                <a:latin typeface="Calibri"/>
                <a:ea typeface=""/>
                <a:cs typeface="Calibri"/>
              </a:rPr>
              <a:t>Nov. 2017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89425" y="2893836"/>
            <a:ext cx="8944156" cy="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780048" y="6010310"/>
            <a:ext cx="3253533" cy="200045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5" rIns="91430" bIns="45715" rtlCol="0">
            <a:spAutoFit/>
          </a:bodyPr>
          <a:lstStyle/>
          <a:p>
            <a:pPr defTabSz="91420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700" dirty="0">
                <a:solidFill>
                  <a:prstClr val="black"/>
                </a:solidFill>
                <a:latin typeface="Calibri"/>
                <a:ea typeface=""/>
                <a:cs typeface=""/>
              </a:rPr>
              <a:t>Data levels defined by NASA Earth Science Reference Handbook ( 2006, p.31)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13550" y="2804910"/>
            <a:ext cx="3538817" cy="26160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defTabSz="91420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008000"/>
              </a:solidFill>
              <a:latin typeface="Calibri"/>
              <a:ea typeface=""/>
              <a:cs typeface="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334" y="2615938"/>
            <a:ext cx="694063" cy="292378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defTabSz="91420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solidFill>
                  <a:prstClr val="black"/>
                </a:solidFill>
                <a:latin typeface="Calibri"/>
                <a:ea typeface=""/>
                <a:cs typeface=""/>
              </a:rPr>
              <a:t> Level 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6334" y="3953536"/>
            <a:ext cx="694063" cy="292378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defTabSz="91420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solidFill>
                  <a:prstClr val="black"/>
                </a:solidFill>
                <a:latin typeface="Calibri"/>
                <a:ea typeface=""/>
                <a:cs typeface=""/>
              </a:rPr>
              <a:t> Level 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6334" y="5136166"/>
            <a:ext cx="694063" cy="292378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defTabSz="91420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solidFill>
                  <a:prstClr val="black"/>
                </a:solidFill>
                <a:latin typeface="Calibri"/>
                <a:ea typeface=""/>
                <a:cs typeface=""/>
              </a:rPr>
              <a:t> Level 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6334" y="5933329"/>
            <a:ext cx="697607" cy="292378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defTabSz="91420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solidFill>
                  <a:prstClr val="black"/>
                </a:solidFill>
                <a:latin typeface="Calibri"/>
                <a:ea typeface=""/>
                <a:cs typeface=""/>
              </a:rPr>
              <a:t> Level 4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-11614" y="6243911"/>
            <a:ext cx="9177771" cy="0"/>
          </a:xfrm>
          <a:prstGeom prst="line">
            <a:avLst/>
          </a:prstGeom>
          <a:ln w="38100" cmpd="sng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265306" y="5595011"/>
            <a:ext cx="1411977" cy="5539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91430" tIns="45715" rIns="91430" bIns="45715" rtlCol="0">
            <a:spAutoFit/>
          </a:bodyPr>
          <a:lstStyle/>
          <a:p>
            <a:pPr defTabSz="91420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8000"/>
                </a:solidFill>
                <a:latin typeface="Calibri"/>
                <a:ea typeface=""/>
                <a:cs typeface=""/>
              </a:rPr>
              <a:t>Green</a:t>
            </a:r>
            <a:r>
              <a:rPr lang="en-US" sz="1000" dirty="0">
                <a:solidFill>
                  <a:prstClr val="black"/>
                </a:solidFill>
                <a:latin typeface="Calibri"/>
                <a:ea typeface=""/>
                <a:cs typeface=""/>
              </a:rPr>
              <a:t> – Operational</a:t>
            </a:r>
          </a:p>
          <a:p>
            <a:pPr defTabSz="91420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FFFF00"/>
                </a:solidFill>
                <a:latin typeface="Calibri"/>
                <a:ea typeface=""/>
                <a:cs typeface=""/>
              </a:rPr>
              <a:t>Yellow</a:t>
            </a:r>
            <a:r>
              <a:rPr lang="en-US" sz="1000" dirty="0">
                <a:solidFill>
                  <a:srgbClr val="FF6600"/>
                </a:solidFill>
                <a:latin typeface="Calibri"/>
                <a:ea typeface=""/>
                <a:cs typeface=""/>
              </a:rPr>
              <a:t> </a:t>
            </a:r>
            <a:r>
              <a:rPr lang="en-US" sz="1000" dirty="0">
                <a:solidFill>
                  <a:prstClr val="black"/>
                </a:solidFill>
                <a:latin typeface="Calibri"/>
                <a:ea typeface=""/>
                <a:cs typeface=""/>
              </a:rPr>
              <a:t>– Development</a:t>
            </a:r>
          </a:p>
          <a:p>
            <a:pPr defTabSz="91420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FF0000"/>
                </a:solidFill>
                <a:latin typeface="Calibri"/>
                <a:ea typeface=""/>
                <a:cs typeface=""/>
              </a:rPr>
              <a:t>Red </a:t>
            </a:r>
            <a:r>
              <a:rPr lang="en-US" sz="1000" dirty="0">
                <a:solidFill>
                  <a:prstClr val="black"/>
                </a:solidFill>
                <a:latin typeface="Calibri"/>
                <a:ea typeface=""/>
                <a:cs typeface=""/>
              </a:rPr>
              <a:t>- Planned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05750" y="835612"/>
            <a:ext cx="4360407" cy="7848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defTabSz="91420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/>
                <a:ea typeface=""/>
                <a:cs typeface="Calibri"/>
              </a:rPr>
              <a:t>Quality Assurance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  <a:p>
            <a:pPr defTabSz="91420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8000"/>
                </a:solidFill>
                <a:latin typeface="Calibri"/>
                <a:ea typeface=""/>
                <a:cs typeface=""/>
              </a:rPr>
              <a:t>Manufacturer recommended Antenna Patterns not older than 1 year</a:t>
            </a:r>
          </a:p>
          <a:p>
            <a:pPr defTabSz="91420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8000"/>
                </a:solidFill>
                <a:latin typeface="Calibri"/>
                <a:ea typeface=""/>
                <a:cs typeface=""/>
              </a:rPr>
              <a:t>Weekly 11-point remote site inspections</a:t>
            </a:r>
          </a:p>
          <a:p>
            <a:pPr defTabSz="91420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8000"/>
                </a:solidFill>
                <a:latin typeface="Calibri"/>
                <a:ea typeface=""/>
                <a:cs typeface=""/>
              </a:rPr>
              <a:t>Physical site inspection every 6 months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805750" y="1803298"/>
            <a:ext cx="3498369" cy="106181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defTabSz="91420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/>
                <a:ea typeface=""/>
                <a:cs typeface=""/>
              </a:rPr>
              <a:t>QARTOD</a:t>
            </a:r>
            <a:endParaRPr lang="en-US" sz="1800" dirty="0">
              <a:solidFill>
                <a:srgbClr val="008000"/>
              </a:solidFill>
              <a:latin typeface="Calibri"/>
              <a:ea typeface=""/>
              <a:cs typeface=""/>
            </a:endParaRPr>
          </a:p>
          <a:p>
            <a:pPr defTabSz="91420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8000"/>
                </a:solidFill>
                <a:latin typeface="Calibri"/>
                <a:ea typeface=""/>
                <a:cs typeface=""/>
              </a:rPr>
              <a:t>R Test 1: SNR Ratio, Filter &lt; 7dB</a:t>
            </a:r>
          </a:p>
          <a:p>
            <a:pPr defTabSz="91420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B0F0"/>
                </a:solidFill>
                <a:latin typeface="Calibri"/>
                <a:ea typeface=""/>
                <a:cs typeface=""/>
              </a:rPr>
              <a:t>S Test 2: Cross Spectra Covariance Matrix Eigenvalue</a:t>
            </a:r>
          </a:p>
          <a:p>
            <a:pPr defTabSz="91420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B0F0"/>
                </a:solidFill>
                <a:latin typeface="Calibri"/>
                <a:ea typeface=""/>
                <a:cs typeface=""/>
              </a:rPr>
              <a:t>S Test 3: Direction of Arrival Magnitude</a:t>
            </a:r>
          </a:p>
          <a:p>
            <a:pPr defTabSz="91420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B0F0"/>
                </a:solidFill>
                <a:latin typeface="Calibri"/>
                <a:ea typeface=""/>
                <a:cs typeface=""/>
              </a:rPr>
              <a:t>S Test 4: Direction of Arrival Signal Width</a:t>
            </a:r>
          </a:p>
          <a:p>
            <a:pPr defTabSz="91420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B0F0"/>
                </a:solidFill>
                <a:latin typeface="Calibri"/>
                <a:ea typeface=""/>
                <a:cs typeface=""/>
              </a:rPr>
              <a:t>S Test 5: Positive Definiteness 2x2 Signal Matrix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805750" y="2898111"/>
            <a:ext cx="4227831" cy="120031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defTabSz="91420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8000"/>
                </a:solidFill>
                <a:latin typeface="Calibri"/>
                <a:ea typeface=""/>
                <a:cs typeface=""/>
              </a:rPr>
              <a:t>R Test 6: Syntax, Filter</a:t>
            </a:r>
          </a:p>
          <a:p>
            <a:pPr defTabSz="91420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8000"/>
                </a:solidFill>
                <a:latin typeface="Calibri"/>
                <a:ea typeface=""/>
                <a:cs typeface=""/>
              </a:rPr>
              <a:t>R Test 7: Max Threshold, Filter &gt;  150 cm/s  (13/25 MHz)   300 cm/s (5 MHz)</a:t>
            </a:r>
          </a:p>
          <a:p>
            <a:pPr defTabSz="91420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8000"/>
                </a:solidFill>
                <a:latin typeface="Calibri"/>
                <a:ea typeface=""/>
                <a:cs typeface=""/>
              </a:rPr>
              <a:t>R Test 8: Radial Valid Location, Filter</a:t>
            </a:r>
          </a:p>
          <a:p>
            <a:pPr defTabSz="91420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B0F0"/>
                </a:solidFill>
                <a:latin typeface="Calibri"/>
                <a:ea typeface=""/>
                <a:cs typeface=""/>
              </a:rPr>
              <a:t>D Test 9: Radial Count, Filter &lt; 300</a:t>
            </a:r>
          </a:p>
          <a:p>
            <a:pPr defTabSz="91420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B0F0"/>
                </a:solidFill>
                <a:latin typeface="Calibri"/>
                <a:ea typeface=""/>
                <a:cs typeface=""/>
              </a:rPr>
              <a:t>S Test 10: Spatial Median Test </a:t>
            </a:r>
          </a:p>
          <a:p>
            <a:pPr defTabSz="91420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B0F0"/>
                </a:solidFill>
                <a:latin typeface="Calibri"/>
                <a:ea typeface=""/>
                <a:cs typeface=""/>
              </a:rPr>
              <a:t>S Test 11: Temporal Gradient</a:t>
            </a:r>
          </a:p>
          <a:p>
            <a:pPr defTabSz="91420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B0F0"/>
                </a:solidFill>
                <a:latin typeface="Calibri"/>
                <a:ea typeface=""/>
                <a:cs typeface=""/>
              </a:rPr>
              <a:t>S Test 12: Average Radial Bearing </a:t>
            </a:r>
          </a:p>
          <a:p>
            <a:pPr defTabSz="91420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B0F0"/>
                </a:solidFill>
                <a:latin typeface="Calibri"/>
                <a:ea typeface=""/>
                <a:cs typeface=""/>
              </a:rPr>
              <a:t>S Test 13: Synthetic Radial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805749" y="4238003"/>
            <a:ext cx="4305842" cy="106181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defTabSz="91420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8000"/>
                </a:solidFill>
                <a:latin typeface="Calibri"/>
                <a:ea typeface=""/>
                <a:cs typeface=""/>
              </a:rPr>
              <a:t>R Test 14: Data Density Threshold, Filter, At least 3 vectors from 2 separate stations</a:t>
            </a:r>
          </a:p>
          <a:p>
            <a:pPr defTabSz="91420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8000"/>
                </a:solidFill>
                <a:latin typeface="Calibri"/>
                <a:ea typeface=""/>
                <a:cs typeface=""/>
              </a:rPr>
              <a:t>R Test 15: GDOP, OI Uncertainty, Flag &gt; 0.6 in U or V Velocity</a:t>
            </a:r>
          </a:p>
          <a:p>
            <a:pPr defTabSz="91420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8000"/>
                </a:solidFill>
                <a:latin typeface="Calibri"/>
                <a:ea typeface=""/>
                <a:cs typeface=""/>
              </a:rPr>
              <a:t>R Test 16: Max. Speed Threshold , Filter &gt;  150 cm/s  (13/25 MHz)   300 cm/s (5 MHz)</a:t>
            </a:r>
          </a:p>
          <a:p>
            <a:pPr defTabSz="91420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B0F0"/>
                </a:solidFill>
                <a:latin typeface="Calibri"/>
                <a:ea typeface=""/>
                <a:cs typeface=""/>
              </a:rPr>
              <a:t>S Test 17: Spatial Median Test </a:t>
            </a:r>
          </a:p>
          <a:p>
            <a:pPr defTabSz="91420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900" dirty="0">
              <a:solidFill>
                <a:srgbClr val="008000"/>
              </a:solidFill>
              <a:latin typeface="Calibri"/>
              <a:ea typeface=""/>
              <a:cs typeface=""/>
            </a:endParaRPr>
          </a:p>
          <a:p>
            <a:pPr defTabSz="91420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8000"/>
                </a:solidFill>
                <a:latin typeface="Calibri"/>
                <a:ea typeface=""/>
                <a:cs typeface=""/>
              </a:rPr>
              <a:t> </a:t>
            </a:r>
          </a:p>
          <a:p>
            <a:pPr defTabSz="91420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8000"/>
                </a:solidFill>
                <a:latin typeface="Calibri"/>
                <a:ea typeface=""/>
                <a:cs typeface=""/>
              </a:rPr>
              <a:t> </a:t>
            </a:r>
          </a:p>
        </p:txBody>
      </p:sp>
      <p:sp>
        <p:nvSpPr>
          <p:cNvPr id="3" name="Right Brace 2"/>
          <p:cNvSpPr/>
          <p:nvPr/>
        </p:nvSpPr>
        <p:spPr>
          <a:xfrm>
            <a:off x="7296728" y="2209800"/>
            <a:ext cx="265545" cy="595110"/>
          </a:xfrm>
          <a:prstGeom prst="rightBrac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20254" tIns="10127" rIns="20254" bIns="10127" rtlCol="0" anchor="ctr"/>
          <a:lstStyle/>
          <a:p>
            <a:pPr algn="ctr" defTabSz="91420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49485" y="2362200"/>
            <a:ext cx="1205763" cy="297451"/>
          </a:xfrm>
          <a:prstGeom prst="rect">
            <a:avLst/>
          </a:prstGeom>
          <a:noFill/>
          <a:ln>
            <a:noFill/>
          </a:ln>
        </p:spPr>
        <p:txBody>
          <a:bodyPr wrap="square" lIns="20254" tIns="10127" rIns="20254" bIns="10127" rtlCol="0">
            <a:spAutoFit/>
          </a:bodyPr>
          <a:lstStyle/>
          <a:p>
            <a:pPr defTabSz="91420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B0F0"/>
                </a:solidFill>
                <a:latin typeface="Calibri"/>
                <a:ea typeface=""/>
                <a:cs typeface=""/>
              </a:rPr>
              <a:t>Requires SeaSonde Radial Metric Processing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2085" y="4862465"/>
            <a:ext cx="1530395" cy="574450"/>
          </a:xfrm>
          <a:prstGeom prst="rect">
            <a:avLst/>
          </a:prstGeom>
          <a:noFill/>
        </p:spPr>
        <p:txBody>
          <a:bodyPr wrap="square" lIns="20254" tIns="10127" rIns="20254" bIns="10127" rtlCol="0">
            <a:spAutoFit/>
          </a:bodyPr>
          <a:lstStyle/>
          <a:p>
            <a:pPr defTabSz="91420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prstClr val="black"/>
                </a:solidFill>
                <a:latin typeface="Calibri"/>
                <a:ea typeface=""/>
                <a:cs typeface=""/>
              </a:rPr>
              <a:t>R    Required</a:t>
            </a:r>
            <a:endParaRPr lang="en-US" sz="900" dirty="0">
              <a:solidFill>
                <a:prstClr val="black"/>
              </a:solidFill>
              <a:latin typeface="Calibri"/>
              <a:ea typeface=""/>
              <a:cs typeface=""/>
            </a:endParaRPr>
          </a:p>
          <a:p>
            <a:pPr defTabSz="91420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Calibri"/>
                <a:ea typeface=""/>
                <a:cs typeface=""/>
              </a:rPr>
              <a:t>SR  Strongly Recommended</a:t>
            </a:r>
          </a:p>
          <a:p>
            <a:pPr defTabSz="91420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Calibri"/>
                <a:ea typeface=""/>
                <a:cs typeface=""/>
              </a:rPr>
              <a:t>S    Suggested</a:t>
            </a:r>
          </a:p>
          <a:p>
            <a:pPr defTabSz="91420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Calibri"/>
                <a:ea typeface=""/>
                <a:cs typeface=""/>
              </a:rPr>
              <a:t>D   Development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87269" y="465924"/>
            <a:ext cx="2447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For IOOS HFR DAC</a:t>
            </a:r>
            <a:endParaRPr lang="en-US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6814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Radial Web Server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372" y="700717"/>
            <a:ext cx="8750410" cy="50145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4650" y="5731042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Rutgers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COOLroom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CODAR Wall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1372" y="54386"/>
            <a:ext cx="5295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Human in </a:t>
            </a:r>
            <a:r>
              <a:rPr lang="en-US" sz="3600" b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the Loop </a:t>
            </a:r>
            <a:r>
              <a:rPr lang="en-US" sz="3600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QA/QC</a:t>
            </a:r>
            <a:endParaRPr lang="en-US" sz="3600" b="1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7" name="Rectangle 6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95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333853" cy="904769"/>
          </a:xfrm>
        </p:spPr>
        <p:txBody>
          <a:bodyPr>
            <a:noAutofit/>
          </a:bodyPr>
          <a:lstStyle/>
          <a:p>
            <a:r>
              <a:rPr lang="en-US" sz="3600" dirty="0" smtClean="0"/>
              <a:t>Radial Diagnostic</a:t>
            </a:r>
            <a:endParaRPr lang="en-US" sz="3600" dirty="0"/>
          </a:p>
        </p:txBody>
      </p:sp>
      <p:pic>
        <p:nvPicPr>
          <p:cNvPr id="3" name="Picture 2" descr="Screen Shot 2017-08-10 at 10.36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853" y="27986"/>
            <a:ext cx="5810147" cy="623746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01636" y="1131087"/>
            <a:ext cx="2013568" cy="112130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Displays Most Recent Radial File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39590" y="4985232"/>
            <a:ext cx="2013568" cy="112130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Displays Preferred Radial Type for Total Processing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01636" y="3704699"/>
            <a:ext cx="2013568" cy="112130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If radial file older than 12 hours 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39590" y="2402453"/>
            <a:ext cx="2013568" cy="112130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If radial count drops below 200 </a:t>
            </a:r>
            <a:endParaRPr lang="en-US" sz="1800" dirty="0">
              <a:solidFill>
                <a:prstClr val="black"/>
              </a:solidFill>
            </a:endParaRPr>
          </a:p>
        </p:txBody>
      </p:sp>
      <p:cxnSp>
        <p:nvCxnSpPr>
          <p:cNvPr id="13" name="Straight Arrow Connector 12"/>
          <p:cNvCxnSpPr>
            <a:stCxn id="6" idx="3"/>
          </p:cNvCxnSpPr>
          <p:nvPr/>
        </p:nvCxnSpPr>
        <p:spPr>
          <a:xfrm flipV="1">
            <a:off x="2415204" y="1131087"/>
            <a:ext cx="3707029" cy="56065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" idx="3"/>
          </p:cNvCxnSpPr>
          <p:nvPr/>
        </p:nvCxnSpPr>
        <p:spPr>
          <a:xfrm>
            <a:off x="2453158" y="2963108"/>
            <a:ext cx="5101938" cy="467249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0" idx="3"/>
          </p:cNvCxnSpPr>
          <p:nvPr/>
        </p:nvCxnSpPr>
        <p:spPr>
          <a:xfrm>
            <a:off x="2415204" y="4265354"/>
            <a:ext cx="3707029" cy="85847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3"/>
          </p:cNvCxnSpPr>
          <p:nvPr/>
        </p:nvCxnSpPr>
        <p:spPr>
          <a:xfrm>
            <a:off x="2453158" y="5545887"/>
            <a:ext cx="5720674" cy="3595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7" name="Rectangle 16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859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1-16 at 3.41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4848" y="1710478"/>
            <a:ext cx="1898795" cy="444039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1" name="Rectangle 10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cxnSp>
        <p:nvCxnSpPr>
          <p:cNvPr id="17" name="Straight Connector 16"/>
          <p:cNvCxnSpPr/>
          <p:nvPr/>
        </p:nvCxnSpPr>
        <p:spPr>
          <a:xfrm>
            <a:off x="89425" y="1761276"/>
            <a:ext cx="8944156" cy="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9425" y="4265585"/>
            <a:ext cx="8944156" cy="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6334" y="5511515"/>
            <a:ext cx="8944156" cy="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6335" y="1391158"/>
            <a:ext cx="694042" cy="292368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solidFill>
                  <a:prstClr val="black"/>
                </a:solidFill>
                <a:latin typeface="Calibri"/>
                <a:ea typeface=""/>
                <a:cs typeface=""/>
              </a:rPr>
              <a:t> Level 0</a:t>
            </a:r>
          </a:p>
        </p:txBody>
      </p:sp>
      <p:sp>
        <p:nvSpPr>
          <p:cNvPr id="24" name="Title 14"/>
          <p:cNvSpPr>
            <a:spLocks noGrp="1"/>
          </p:cNvSpPr>
          <p:nvPr>
            <p:ph type="title"/>
          </p:nvPr>
        </p:nvSpPr>
        <p:spPr>
          <a:xfrm>
            <a:off x="1" y="-21551"/>
            <a:ext cx="8252367" cy="375003"/>
          </a:xfrm>
        </p:spPr>
        <p:txBody>
          <a:bodyPr anchor="t">
            <a:noAutofit/>
          </a:bodyPr>
          <a:lstStyle/>
          <a:p>
            <a:pPr algn="l"/>
            <a:r>
              <a:rPr lang="en-US" sz="3300" dirty="0">
                <a:latin typeface="Charter Roman"/>
                <a:cs typeface="Charter Roman"/>
              </a:rPr>
              <a:t>HF Radar Data </a:t>
            </a:r>
            <a:r>
              <a:rPr lang="en-US" sz="3300" b="1" u="sng" dirty="0">
                <a:latin typeface="Charter Roman"/>
                <a:cs typeface="Charter Roman"/>
              </a:rPr>
              <a:t>Delayed Mode</a:t>
            </a:r>
            <a:r>
              <a:rPr lang="en-US" sz="3300" b="1" dirty="0">
                <a:latin typeface="Charter Roman"/>
                <a:cs typeface="Charter Roman"/>
              </a:rPr>
              <a:t> </a:t>
            </a:r>
            <a:r>
              <a:rPr lang="en-US" sz="3300" dirty="0">
                <a:latin typeface="Charter Roman"/>
                <a:cs typeface="Charter Roman"/>
              </a:rPr>
              <a:t>Flow Chart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89426" y="-7820"/>
            <a:ext cx="889947" cy="292368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solidFill>
                  <a:prstClr val="black"/>
                </a:solidFill>
                <a:latin typeface="Calibri"/>
                <a:ea typeface=""/>
                <a:cs typeface="Calibri"/>
              </a:rPr>
              <a:t>Nov. 2017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89425" y="2944635"/>
            <a:ext cx="8944156" cy="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780049" y="6010311"/>
            <a:ext cx="3253533" cy="200045"/>
          </a:xfrm>
          <a:prstGeom prst="rect">
            <a:avLst/>
          </a:prstGeom>
          <a:noFill/>
          <a:ln>
            <a:noFill/>
          </a:ln>
        </p:spPr>
        <p:txBody>
          <a:bodyPr wrap="square" lIns="91420" tIns="45710" rIns="91420" bIns="45710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700" dirty="0">
                <a:solidFill>
                  <a:prstClr val="black"/>
                </a:solidFill>
                <a:latin typeface="Calibri"/>
                <a:ea typeface=""/>
                <a:cs typeface=""/>
              </a:rPr>
              <a:t>Data levels defined by NASA Earth Science Reference Handbook ( 2006, p.31)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202547" y="1775527"/>
            <a:ext cx="4065761" cy="383180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253149" indent="-253149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b="1" dirty="0">
                <a:solidFill>
                  <a:prstClr val="black"/>
                </a:solidFill>
                <a:latin typeface="Calibri"/>
                <a:ea typeface=""/>
                <a:cs typeface=""/>
              </a:rPr>
              <a:t>Plot hardware diagnostic data to identify questionable time periods.</a:t>
            </a:r>
          </a:p>
          <a:p>
            <a:pPr marL="253149" indent="-253149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b="1" dirty="0">
                <a:solidFill>
                  <a:prstClr val="black"/>
                </a:solidFill>
                <a:latin typeface="Calibri"/>
                <a:ea typeface=""/>
                <a:cs typeface=""/>
              </a:rPr>
              <a:t>Plot radial diagnostic data to identify questionable time periods.</a:t>
            </a:r>
          </a:p>
          <a:p>
            <a:pPr marL="253149" indent="-253149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b="1">
                <a:solidFill>
                  <a:prstClr val="black"/>
                </a:solidFill>
                <a:latin typeface="Calibri"/>
                <a:ea typeface=""/>
                <a:cs typeface=""/>
              </a:rPr>
              <a:t>Determine what stations need to be reprocessed for specific time periods</a:t>
            </a:r>
            <a:endParaRPr lang="en-US" sz="1800" b="1" dirty="0">
              <a:solidFill>
                <a:prstClr val="black"/>
              </a:solidFill>
              <a:latin typeface="Calibri"/>
              <a:ea typeface=""/>
              <a:cs typeface=""/>
            </a:endParaRPr>
          </a:p>
          <a:p>
            <a:pPr marL="253149" indent="-253149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b="1" dirty="0">
                <a:solidFill>
                  <a:prstClr val="black"/>
                </a:solidFill>
                <a:latin typeface="Calibri"/>
                <a:ea typeface=""/>
                <a:cs typeface=""/>
              </a:rPr>
              <a:t>Generate reprocessing time line with appropriate file type (ideal or measured) and antenna patterns.</a:t>
            </a:r>
          </a:p>
          <a:p>
            <a:pPr marL="253149" indent="-253149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b="1" dirty="0">
                <a:solidFill>
                  <a:prstClr val="black"/>
                </a:solidFill>
                <a:latin typeface="Calibri"/>
                <a:ea typeface=""/>
                <a:cs typeface=""/>
              </a:rPr>
              <a:t>Generate archived best radial data set.</a:t>
            </a:r>
          </a:p>
          <a:p>
            <a:pPr marL="253149" indent="-253149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b="1" dirty="0">
                <a:solidFill>
                  <a:prstClr val="black"/>
                </a:solidFill>
                <a:latin typeface="Calibri"/>
                <a:ea typeface=""/>
                <a:cs typeface=""/>
              </a:rPr>
              <a:t>Create totals from best radial data set.</a:t>
            </a:r>
          </a:p>
          <a:p>
            <a:pPr marL="126574" indent="-126574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9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13551" y="2804910"/>
            <a:ext cx="3538817" cy="26160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008000"/>
              </a:solidFill>
              <a:latin typeface="Calibri"/>
              <a:ea typeface=""/>
              <a:cs typeface="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335" y="2615938"/>
            <a:ext cx="694042" cy="292368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solidFill>
                  <a:prstClr val="black"/>
                </a:solidFill>
                <a:latin typeface="Calibri"/>
                <a:ea typeface=""/>
                <a:cs typeface=""/>
              </a:rPr>
              <a:t> Level 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6335" y="3953536"/>
            <a:ext cx="694042" cy="292368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solidFill>
                  <a:prstClr val="black"/>
                </a:solidFill>
                <a:latin typeface="Calibri"/>
                <a:ea typeface=""/>
                <a:cs typeface=""/>
              </a:rPr>
              <a:t> Level 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6335" y="5136166"/>
            <a:ext cx="694042" cy="292368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solidFill>
                  <a:prstClr val="black"/>
                </a:solidFill>
                <a:latin typeface="Calibri"/>
                <a:ea typeface=""/>
                <a:cs typeface=""/>
              </a:rPr>
              <a:t> Level 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6335" y="5933329"/>
            <a:ext cx="697586" cy="292368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solidFill>
                  <a:prstClr val="black"/>
                </a:solidFill>
                <a:latin typeface="Calibri"/>
                <a:ea typeface=""/>
                <a:cs typeface=""/>
              </a:rPr>
              <a:t> Level 4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-11613" y="6243911"/>
            <a:ext cx="9177771" cy="0"/>
          </a:xfrm>
          <a:prstGeom prst="line">
            <a:avLst/>
          </a:prstGeom>
          <a:ln w="38100" cmpd="sng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286580" y="5626272"/>
            <a:ext cx="1411977" cy="5539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91420" tIns="45710" rIns="91420" bIns="45710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8000"/>
                </a:solidFill>
                <a:latin typeface="Calibri"/>
                <a:ea typeface=""/>
                <a:cs typeface=""/>
              </a:rPr>
              <a:t>Green</a:t>
            </a:r>
            <a:r>
              <a:rPr lang="en-US" sz="1000" dirty="0">
                <a:solidFill>
                  <a:prstClr val="black"/>
                </a:solidFill>
                <a:latin typeface="Calibri"/>
                <a:ea typeface=""/>
                <a:cs typeface=""/>
              </a:rPr>
              <a:t> – Operational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FFFF00"/>
                </a:solidFill>
                <a:latin typeface="Calibri"/>
                <a:ea typeface=""/>
                <a:cs typeface=""/>
              </a:rPr>
              <a:t>Yellow</a:t>
            </a:r>
            <a:r>
              <a:rPr lang="en-US" sz="1000" dirty="0">
                <a:solidFill>
                  <a:srgbClr val="FF6600"/>
                </a:solidFill>
                <a:latin typeface="Calibri"/>
                <a:ea typeface=""/>
                <a:cs typeface=""/>
              </a:rPr>
              <a:t> </a:t>
            </a:r>
            <a:r>
              <a:rPr lang="en-US" sz="1000" dirty="0">
                <a:solidFill>
                  <a:prstClr val="black"/>
                </a:solidFill>
                <a:latin typeface="Calibri"/>
                <a:ea typeface=""/>
                <a:cs typeface=""/>
              </a:rPr>
              <a:t>– Development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FF0000"/>
                </a:solidFill>
                <a:latin typeface="Calibri"/>
                <a:ea typeface=""/>
                <a:cs typeface=""/>
              </a:rPr>
              <a:t>Red </a:t>
            </a:r>
            <a:r>
              <a:rPr lang="en-US" sz="1000" dirty="0">
                <a:solidFill>
                  <a:prstClr val="black"/>
                </a:solidFill>
                <a:latin typeface="Calibri"/>
                <a:ea typeface=""/>
                <a:cs typeface=""/>
              </a:rPr>
              <a:t>- Planned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587269" y="465924"/>
            <a:ext cx="2252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For NCEI Archive</a:t>
            </a:r>
            <a:endParaRPr lang="en-US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451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decadal_mean_surface_currents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0451" y="910170"/>
            <a:ext cx="4631669" cy="5490630"/>
          </a:xfrm>
          <a:prstGeom prst="rect">
            <a:avLst/>
          </a:prstGeom>
        </p:spPr>
      </p:pic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211065" y="1320663"/>
            <a:ext cx="4353534" cy="4782812"/>
            <a:chOff x="211065" y="873631"/>
            <a:chExt cx="4887886" cy="5369854"/>
          </a:xfrm>
        </p:grpSpPr>
        <p:pic>
          <p:nvPicPr>
            <p:cNvPr id="5" name="Picture 4" descr="Screen Shot 2016-12-02 at 12.06.00 PM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1065" y="873631"/>
              <a:ext cx="4887886" cy="5369854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6" name="Oval 5"/>
            <p:cNvSpPr/>
            <p:nvPr/>
          </p:nvSpPr>
          <p:spPr>
            <a:xfrm>
              <a:off x="3762835" y="1578276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797820" y="1142429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018846" y="1962158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840508" y="1644248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412568" y="1839270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 flipH="1">
              <a:off x="1409720" y="2237431"/>
              <a:ext cx="61413" cy="67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1563098" y="2076205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3420709" y="1493780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936115" y="3226596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753603" y="3675021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339750" y="2661495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234794" y="2921231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28843" y="5339138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60666" y="5656443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58550" y="4890287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98813" y="4136553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358873" y="5897945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33419" y="1052049"/>
              <a:ext cx="1542683" cy="943781"/>
            </a:xfrm>
            <a:prstGeom prst="rect">
              <a:avLst/>
            </a:prstGeom>
            <a:noFill/>
          </p:spPr>
          <p:txBody>
            <a:bodyPr wrap="none" lIns="20254" tIns="10127" rIns="20254" bIns="10127" rtlCol="0">
              <a:normAutofit fontScale="92500" lnSpcReduction="100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American Typewriter"/>
                  <a:ea typeface=""/>
                  <a:cs typeface="American Typewriter"/>
                </a:rPr>
                <a:t>  </a:t>
              </a:r>
              <a:r>
                <a:rPr lang="en-US" sz="1200" dirty="0">
                  <a:solidFill>
                    <a:srgbClr val="FF0000"/>
                  </a:solidFill>
                  <a:latin typeface="American Typewriter"/>
                  <a:ea typeface=""/>
                  <a:cs typeface="American Typewriter"/>
                </a:rPr>
                <a:t>5 MHz- 17 Stations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6600"/>
                  </a:solidFill>
                  <a:latin typeface="American Typewriter"/>
                  <a:ea typeface=""/>
                  <a:cs typeface="American Typewriter"/>
                </a:rPr>
                <a:t>13 MHz-   7 Stations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008000"/>
                  </a:solidFill>
                  <a:latin typeface="American Typewriter"/>
                  <a:ea typeface=""/>
                  <a:cs typeface="American Typewriter"/>
                </a:rPr>
                <a:t>25 MHz- 16 Stations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American Typewriter"/>
                  <a:ea typeface=""/>
                  <a:cs typeface="American Typewriter"/>
                </a:rPr>
                <a:t>Outside-   6 Stations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American Typewriter"/>
                  <a:ea typeface=""/>
                  <a:cs typeface="American Typewriter"/>
                </a:rPr>
                <a:t>TOTAL – 46 Stations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490679" y="3663512"/>
              <a:ext cx="1246362" cy="251284"/>
            </a:xfrm>
            <a:prstGeom prst="rect">
              <a:avLst/>
            </a:prstGeom>
            <a:noFill/>
          </p:spPr>
          <p:txBody>
            <a:bodyPr wrap="none" lIns="20254" tIns="10127" rIns="20254" bIns="10127" rtlCol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900" dirty="0">
                  <a:solidFill>
                    <a:prstClr val="black"/>
                  </a:solidFill>
                  <a:latin typeface="Bangla MN"/>
                  <a:ea typeface=""/>
                  <a:cs typeface="Bangla MN"/>
                </a:rPr>
                <a:t>Winter Storm Jonas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700" dirty="0">
                  <a:solidFill>
                    <a:prstClr val="black"/>
                  </a:solidFill>
                  <a:latin typeface="Bangla MN"/>
                  <a:ea typeface=""/>
                  <a:cs typeface="Bangla MN"/>
                </a:rPr>
                <a:t>2016/01/23 20:00 UTC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233419" y="1754011"/>
              <a:ext cx="1520271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2008688" y="3815106"/>
              <a:ext cx="1412020" cy="5068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30" name="Rectangle 29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sp>
        <p:nvSpPr>
          <p:cNvPr id="35" name="TextBox 34"/>
          <p:cNvSpPr txBox="1"/>
          <p:nvPr/>
        </p:nvSpPr>
        <p:spPr>
          <a:xfrm>
            <a:off x="5915064" y="4158396"/>
            <a:ext cx="25328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Delayed-mode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Post-processed Maps to NCEI Archive 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for Scientific Analysis: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"/>
                <a:cs typeface=""/>
              </a:rPr>
              <a:t>e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x., Decadal Mean Currents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214612" y="4426210"/>
            <a:ext cx="22031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Near Real-Time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Hourly Maps for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Search And Rescue,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Water Quality,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Spill Response, </a:t>
            </a:r>
            <a:r>
              <a:rPr lang="mr-IN" sz="2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…</a:t>
            </a:r>
            <a:endParaRPr lang="en-US" sz="20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37" name="TextBox 7"/>
          <p:cNvSpPr txBox="1">
            <a:spLocks noChangeArrowheads="1"/>
          </p:cNvSpPr>
          <p:nvPr/>
        </p:nvSpPr>
        <p:spPr bwMode="auto">
          <a:xfrm>
            <a:off x="-11616" y="36106"/>
            <a:ext cx="915561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prstClr val="black"/>
                </a:solidFill>
                <a:latin typeface="Calibri"/>
                <a:cs typeface="Times New Roman"/>
              </a:rPr>
              <a:t>Mid-Atlantic Bight HF Radar </a:t>
            </a:r>
            <a:r>
              <a:rPr lang="en-US" sz="3600" b="1" dirty="0" smtClean="0">
                <a:solidFill>
                  <a:prstClr val="black"/>
                </a:solidFill>
                <a:latin typeface="Calibri"/>
                <a:cs typeface="Times New Roman"/>
              </a:rPr>
              <a:t>Network</a:t>
            </a:r>
            <a:endParaRPr lang="en-US" sz="3600" b="1" dirty="0">
              <a:solidFill>
                <a:prstClr val="black"/>
              </a:solidFill>
              <a:latin typeface="Calibri"/>
              <a:cs typeface="Times New Roman"/>
            </a:endParaRPr>
          </a:p>
          <a:p>
            <a:pPr algn="ctr" eaLnBrk="1" hangingPunct="1"/>
            <a:r>
              <a:rPr lang="en-US" sz="2800" dirty="0" smtClean="0">
                <a:solidFill>
                  <a:prstClr val="black"/>
                </a:solidFill>
                <a:latin typeface="Calibri"/>
                <a:cs typeface="Times New Roman"/>
              </a:rPr>
              <a:t>Generates Surface Current Maps every </a:t>
            </a:r>
            <a:r>
              <a:rPr lang="en-US" sz="2800" dirty="0">
                <a:solidFill>
                  <a:prstClr val="black"/>
                </a:solidFill>
                <a:latin typeface="Calibri"/>
                <a:cs typeface="Times New Roman"/>
              </a:rPr>
              <a:t>h</a:t>
            </a:r>
            <a:r>
              <a:rPr lang="en-US" sz="2800" dirty="0" smtClean="0">
                <a:solidFill>
                  <a:prstClr val="black"/>
                </a:solidFill>
                <a:latin typeface="Calibri"/>
                <a:cs typeface="Times New Roman"/>
              </a:rPr>
              <a:t>our for over a </a:t>
            </a:r>
            <a:r>
              <a:rPr lang="en-US" sz="2800" dirty="0">
                <a:solidFill>
                  <a:prstClr val="black"/>
                </a:solidFill>
                <a:latin typeface="Calibri"/>
                <a:cs typeface="Times New Roman"/>
              </a:rPr>
              <a:t>d</a:t>
            </a:r>
            <a:r>
              <a:rPr lang="en-US" sz="2800" dirty="0" smtClean="0">
                <a:solidFill>
                  <a:prstClr val="black"/>
                </a:solidFill>
                <a:latin typeface="Calibri"/>
                <a:cs typeface="Times New Roman"/>
              </a:rPr>
              <a:t>ecade</a:t>
            </a:r>
            <a:endParaRPr lang="en-US" sz="2800" dirty="0">
              <a:solidFill>
                <a:prstClr val="black"/>
              </a:solidFill>
              <a:latin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1492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" y="831273"/>
            <a:ext cx="9144000" cy="6026727"/>
          </a:xfrm>
          <a:prstGeom prst="rect">
            <a:avLst/>
          </a:prstGeom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-11616" y="36106"/>
            <a:ext cx="91556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prstClr val="black"/>
                </a:solidFill>
                <a:latin typeface="Calibri"/>
                <a:cs typeface="Times New Roman"/>
              </a:rPr>
              <a:t>U.S. National </a:t>
            </a:r>
            <a:r>
              <a:rPr lang="en-US" sz="3600" b="1" dirty="0">
                <a:solidFill>
                  <a:prstClr val="black"/>
                </a:solidFill>
                <a:latin typeface="Calibri"/>
                <a:cs typeface="Times New Roman"/>
              </a:rPr>
              <a:t>HF Radar </a:t>
            </a:r>
            <a:r>
              <a:rPr lang="en-US" sz="3600" b="1" dirty="0" smtClean="0">
                <a:solidFill>
                  <a:prstClr val="black"/>
                </a:solidFill>
                <a:latin typeface="Calibri"/>
                <a:cs typeface="Times New Roman"/>
              </a:rPr>
              <a:t>Network</a:t>
            </a:r>
            <a:endParaRPr lang="en-US" sz="3600" b="1" dirty="0">
              <a:solidFill>
                <a:prstClr val="black"/>
              </a:solidFill>
              <a:latin typeface="Calibri"/>
              <a:cs typeface="Times New Roman"/>
            </a:endParaRPr>
          </a:p>
        </p:txBody>
      </p:sp>
      <p:sp>
        <p:nvSpPr>
          <p:cNvPr id="5" name="Oval 4"/>
          <p:cNvSpPr/>
          <p:nvPr/>
        </p:nvSpPr>
        <p:spPr>
          <a:xfrm>
            <a:off x="6858000" y="3519710"/>
            <a:ext cx="1249595" cy="12046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7785" y="2557497"/>
            <a:ext cx="2811296" cy="2034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9081" y="2557497"/>
            <a:ext cx="17526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519081" y="2974577"/>
            <a:ext cx="2438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Search And Rescue Optimal Planning System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(SAROPS)</a:t>
            </a:r>
            <a:endParaRPr lang="en-US" sz="1800" dirty="0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315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ARACOOS_Coverage_2007_2017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213" y="741793"/>
            <a:ext cx="5381625" cy="53997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806824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b="1" dirty="0" smtClean="0"/>
              <a:t>Search And Rescue Data Availability Metrics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777121" y="770625"/>
            <a:ext cx="325802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MARACOOS 17-Site Long Range Network: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200" dirty="0" smtClean="0">
              <a:solidFill>
                <a:prstClr val="black"/>
              </a:solidFill>
              <a:latin typeface="Calibri"/>
              <a:ea typeface=""/>
              <a:cs typeface="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Consistently exceeds</a:t>
            </a:r>
            <a:r>
              <a:rPr lang="en-US" dirty="0">
                <a:solidFill>
                  <a:prstClr val="black"/>
                </a:solidFill>
                <a:latin typeface="Calibri"/>
                <a:ea typeface=""/>
                <a:cs typeface="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U.S. Coast Guard  80-80 Metric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en-US" sz="1200" dirty="0" smtClean="0">
              <a:solidFill>
                <a:prstClr val="black"/>
              </a:solidFill>
              <a:latin typeface="Calibri"/>
              <a:ea typeface=""/>
              <a:cs typeface="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80 % spatial </a:t>
            </a:r>
            <a:r>
              <a:rPr lang="en-US" dirty="0">
                <a:solidFill>
                  <a:prstClr val="black"/>
                </a:solidFill>
                <a:latin typeface="Calibri"/>
                <a:ea typeface=""/>
                <a:cs typeface=""/>
              </a:rPr>
              <a:t>c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overage 80% of the time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en-US" sz="1200" dirty="0" smtClean="0">
              <a:solidFill>
                <a:prstClr val="black"/>
              </a:solidFill>
              <a:latin typeface="Calibri"/>
              <a:ea typeface=""/>
              <a:cs typeface="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Achieved through site resiliency and active spares approach.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en-US" sz="1200" dirty="0">
              <a:solidFill>
                <a:prstClr val="black"/>
              </a:solidFill>
              <a:latin typeface="Calibri"/>
              <a:ea typeface=""/>
              <a:cs typeface="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Accomplished with 2.5 Field Technicians</a:t>
            </a:r>
            <a:endParaRPr lang="en-US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30" name="Rectangle 29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sp>
        <p:nvSpPr>
          <p:cNvPr id="34" name="TextBox 33"/>
          <p:cNvSpPr txBox="1"/>
          <p:nvPr/>
        </p:nvSpPr>
        <p:spPr>
          <a:xfrm>
            <a:off x="2122713" y="4354285"/>
            <a:ext cx="1306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Every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6 Months since 2007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3750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ill_score_HFR_ts_43411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4" y="519437"/>
            <a:ext cx="4333494" cy="3549015"/>
          </a:xfrm>
          <a:prstGeom prst="rect">
            <a:avLst/>
          </a:prstGeom>
        </p:spPr>
      </p:pic>
      <p:pic>
        <p:nvPicPr>
          <p:cNvPr id="2" name="Picture 1" descr="skill_score_HFR_map_4341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933" y="2273706"/>
            <a:ext cx="1493171" cy="1208290"/>
          </a:xfrm>
          <a:prstGeom prst="rect">
            <a:avLst/>
          </a:prstGeom>
        </p:spPr>
      </p:pic>
      <p:pic>
        <p:nvPicPr>
          <p:cNvPr id="5" name="Picture 4" descr="skill_score_HYCOM_ts_43411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1998" y="577037"/>
            <a:ext cx="4436133" cy="35490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5544" y="2897221"/>
            <a:ext cx="1528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HFR Data</a:t>
            </a:r>
            <a:endParaRPr lang="en-US" sz="2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pic>
        <p:nvPicPr>
          <p:cNvPr id="8" name="Picture 7" descr="skill_score_HYCOM_map_43411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9161" y="1235034"/>
            <a:ext cx="2009433" cy="16256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76019" y="911503"/>
            <a:ext cx="2983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Navy HYCOM Region 1</a:t>
            </a:r>
            <a:endParaRPr lang="en-US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pic>
        <p:nvPicPr>
          <p:cNvPr id="10" name="Picture 6" descr="1490972357_d86649c7e2_o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0530" y="49861"/>
            <a:ext cx="1136134" cy="1230974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17" y="498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2016 Surface Current Drifter Skill Score</a:t>
            </a:r>
            <a:endParaRPr lang="en-US" sz="32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632441" y="4177712"/>
            <a:ext cx="3371598" cy="2451346"/>
            <a:chOff x="-87254" y="4256112"/>
            <a:chExt cx="7023783" cy="5106696"/>
          </a:xfrm>
        </p:grpSpPr>
        <p:pic>
          <p:nvPicPr>
            <p:cNvPr id="15" name="Picture 14" descr="IMG_0563 (1).jpg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87254" y="4256112"/>
              <a:ext cx="7023783" cy="5045451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16" name="Picture 15" descr="Coast Guard SAR School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808" y="7815069"/>
              <a:ext cx="1481541" cy="1486495"/>
            </a:xfrm>
            <a:prstGeom prst="rect">
              <a:avLst/>
            </a:prstGeom>
            <a:ln>
              <a:noFill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3195952" y="8439478"/>
              <a:ext cx="3525988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normAutofit fontScale="47500" lnSpcReduction="200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prstClr val="white"/>
                  </a:solidFill>
                  <a:latin typeface="Calibri"/>
                  <a:ea typeface=""/>
                  <a:cs typeface=""/>
                </a:rPr>
                <a:t>National Search and Rescue School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prstClr val="white"/>
                  </a:solidFill>
                  <a:latin typeface="Calibri"/>
                  <a:ea typeface=""/>
                  <a:cs typeface=""/>
                </a:rPr>
                <a:t>Yorktown, VA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prstClr val="white"/>
                  </a:solidFill>
                  <a:latin typeface="Calibri"/>
                  <a:ea typeface=""/>
                  <a:cs typeface=""/>
                </a:rPr>
                <a:t>January 19, 2017</a:t>
              </a:r>
              <a:endParaRPr lang="en-US" sz="1800" b="1" dirty="0">
                <a:solidFill>
                  <a:prstClr val="white"/>
                </a:solidFill>
                <a:latin typeface="Calibri"/>
                <a:ea typeface=""/>
                <a:cs typeface=""/>
              </a:endParaRPr>
            </a:p>
          </p:txBody>
        </p:sp>
      </p:grpSp>
      <p:pic>
        <p:nvPicPr>
          <p:cNvPr id="18" name="Picture 17" descr="IMG_1035.jpg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6691" y="4202427"/>
            <a:ext cx="1880727" cy="242663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5477054" y="6185323"/>
            <a:ext cx="780189" cy="352841"/>
          </a:xfrm>
          <a:prstGeom prst="rect">
            <a:avLst/>
          </a:prstGeom>
          <a:noFill/>
        </p:spPr>
        <p:txBody>
          <a:bodyPr wrap="none" rtlCol="0">
            <a:normAutofit fontScale="625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00" b="1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Coast Guard Sector NY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00" b="1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Staten Island, NY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00" b="1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March 21, 2017</a:t>
            </a:r>
            <a:endParaRPr lang="en-US" sz="1100" b="1" dirty="0">
              <a:solidFill>
                <a:prstClr val="white"/>
              </a:solidFill>
              <a:latin typeface="Calibri"/>
              <a:ea typeface=""/>
              <a:cs typeface=""/>
            </a:endParaRPr>
          </a:p>
        </p:txBody>
      </p:sp>
      <p:pic>
        <p:nvPicPr>
          <p:cNvPr id="20" name="Picture 19" descr="Coast Guard Sector NY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043" y="5980159"/>
            <a:ext cx="537715" cy="53771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587044" y="4402919"/>
            <a:ext cx="23552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Active Education &amp; Outreach to USCG Users of the HFR Data &amp; Data Assimilative Products</a:t>
            </a:r>
            <a:endParaRPr lang="en-US" sz="20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23" name="Rectangle 22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6049161" y="2749355"/>
            <a:ext cx="2074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No </a:t>
            </a:r>
            <a:r>
              <a:rPr lang="en-US" sz="180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HFR Assimilation</a:t>
            </a: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8415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Coast Guard </a:t>
            </a:r>
            <a:r>
              <a:rPr lang="en-US" sz="3200" dirty="0" smtClean="0"/>
              <a:t>Wind &amp; Current </a:t>
            </a:r>
            <a:r>
              <a:rPr lang="en-US" sz="3200" dirty="0"/>
              <a:t>Data Requests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" y="122967"/>
            <a:ext cx="9143999" cy="7815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dirty="0" smtClean="0">
                <a:solidFill>
                  <a:srgbClr val="000000"/>
                </a:solidFill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</a:rPr>
              <a:t>USCG SAROPS requests June 1 to December 1, 2017</a:t>
            </a:r>
            <a:endParaRPr lang="en-US" sz="3600" b="1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903" y="1443858"/>
            <a:ext cx="6879115" cy="407444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7" name="Rectangle 6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869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3400" y="1261311"/>
            <a:ext cx="4800600" cy="7916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U.S. </a:t>
            </a:r>
            <a:r>
              <a:rPr lang="en-US" dirty="0" smtClean="0"/>
              <a:t>Integrated Ocean Observing System (IOOS)</a:t>
            </a:r>
            <a:endParaRPr lang="en-US" dirty="0"/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38929" y="1318390"/>
            <a:ext cx="4657295" cy="5292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1" tIns="45700" rIns="91401" bIns="45700">
            <a:spAutoFit/>
          </a:bodyPr>
          <a:lstStyle>
            <a:lvl1pPr marL="517525" indent="-285750" eaLnBrk="0" hangingPunct="0">
              <a:spcBef>
                <a:spcPct val="20000"/>
              </a:spcBef>
              <a:buChar char="•"/>
              <a:defRPr sz="4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461963" indent="-230188" eaLnBrk="0" hangingPunct="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1211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1211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1211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1211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231775" lvl="1">
              <a:lnSpc>
                <a:spcPct val="90000"/>
              </a:lnSpc>
              <a:spcBef>
                <a:spcPct val="40000"/>
              </a:spcBef>
              <a:buFontTx/>
              <a:buNone/>
              <a:defRPr/>
            </a:pPr>
            <a:r>
              <a:rPr lang="en-US" altLang="en-US" sz="2000" b="1" dirty="0">
                <a:solidFill>
                  <a:srgbClr val="053285"/>
                </a:solidFill>
                <a:latin typeface="Century Gothic"/>
                <a:cs typeface="Arial" charset="0"/>
              </a:rPr>
              <a:t>Global Component</a:t>
            </a:r>
          </a:p>
          <a:p>
            <a:pPr marL="347663" lvl="1">
              <a:lnSpc>
                <a:spcPct val="90000"/>
              </a:lnSpc>
              <a:spcBef>
                <a:spcPct val="40000"/>
              </a:spcBef>
              <a:defRPr/>
            </a:pPr>
            <a:r>
              <a:rPr lang="en-US" altLang="en-US" sz="1800" dirty="0">
                <a:solidFill>
                  <a:srgbClr val="053285"/>
                </a:solidFill>
                <a:latin typeface="Century Gothic"/>
                <a:cs typeface="Arial" charset="0"/>
              </a:rPr>
              <a:t>US contribution to Global Ocean Observing System (GOOS)</a:t>
            </a:r>
          </a:p>
          <a:p>
            <a:pPr marL="347663" lvl="1">
              <a:lnSpc>
                <a:spcPct val="90000"/>
              </a:lnSpc>
              <a:spcBef>
                <a:spcPct val="40000"/>
              </a:spcBef>
              <a:defRPr/>
            </a:pPr>
            <a:r>
              <a:rPr lang="en-US" altLang="en-US" sz="1800" dirty="0">
                <a:solidFill>
                  <a:srgbClr val="053285"/>
                </a:solidFill>
                <a:latin typeface="Century Gothic"/>
                <a:cs typeface="Arial" charset="0"/>
              </a:rPr>
              <a:t>1 of 15 Regional Alliances of </a:t>
            </a:r>
            <a:r>
              <a:rPr lang="en-US" altLang="en-US" sz="1800" dirty="0" smtClean="0">
                <a:solidFill>
                  <a:srgbClr val="053285"/>
                </a:solidFill>
                <a:latin typeface="Century Gothic"/>
                <a:cs typeface="Arial" charset="0"/>
              </a:rPr>
              <a:t>GOOS</a:t>
            </a:r>
          </a:p>
          <a:p>
            <a:pPr marL="347663" lvl="1">
              <a:lnSpc>
                <a:spcPct val="90000"/>
              </a:lnSpc>
              <a:spcBef>
                <a:spcPct val="40000"/>
              </a:spcBef>
              <a:defRPr/>
            </a:pPr>
            <a:endParaRPr lang="en-US" altLang="en-US" sz="1800" dirty="0" smtClean="0">
              <a:solidFill>
                <a:srgbClr val="053285"/>
              </a:solidFill>
              <a:latin typeface="Century Gothic"/>
              <a:cs typeface="Arial" charset="0"/>
            </a:endParaRPr>
          </a:p>
          <a:p>
            <a:pPr lvl="1">
              <a:lnSpc>
                <a:spcPct val="90000"/>
              </a:lnSpc>
              <a:spcBef>
                <a:spcPct val="40000"/>
              </a:spcBef>
              <a:defRPr/>
            </a:pPr>
            <a:endParaRPr lang="en-US" altLang="en-US" sz="900" dirty="0">
              <a:solidFill>
                <a:srgbClr val="053285"/>
              </a:solidFill>
              <a:latin typeface="Century Gothic"/>
              <a:cs typeface="Arial" charset="0"/>
            </a:endParaRPr>
          </a:p>
          <a:p>
            <a:pPr marL="231775" lvl="1" indent="-231775">
              <a:lnSpc>
                <a:spcPct val="90000"/>
              </a:lnSpc>
              <a:spcBef>
                <a:spcPct val="40000"/>
              </a:spcBef>
              <a:buFontTx/>
              <a:buNone/>
              <a:defRPr/>
            </a:pPr>
            <a:r>
              <a:rPr lang="en-US" altLang="en-US" sz="2000" b="1" dirty="0" smtClean="0">
                <a:solidFill>
                  <a:srgbClr val="053285"/>
                </a:solidFill>
                <a:latin typeface="Century Gothic"/>
                <a:cs typeface="Arial" charset="0"/>
              </a:rPr>
              <a:t>National </a:t>
            </a:r>
            <a:r>
              <a:rPr lang="en-US" altLang="en-US" sz="2000" b="1" dirty="0">
                <a:solidFill>
                  <a:srgbClr val="053285"/>
                </a:solidFill>
                <a:latin typeface="Century Gothic"/>
                <a:cs typeface="Arial" charset="0"/>
              </a:rPr>
              <a:t>Component</a:t>
            </a:r>
            <a:endParaRPr lang="en-US" altLang="en-US" sz="2000" b="1" baseline="50000" dirty="0">
              <a:solidFill>
                <a:srgbClr val="053285"/>
              </a:solidFill>
              <a:latin typeface="Century Gothic"/>
              <a:cs typeface="Arial" charset="0"/>
            </a:endParaRPr>
          </a:p>
          <a:p>
            <a:pPr marL="347663" lvl="1">
              <a:lnSpc>
                <a:spcPct val="90000"/>
              </a:lnSpc>
              <a:spcBef>
                <a:spcPct val="40000"/>
              </a:spcBef>
              <a:defRPr/>
            </a:pPr>
            <a:r>
              <a:rPr lang="en-US" altLang="en-US" sz="1800" dirty="0">
                <a:solidFill>
                  <a:srgbClr val="053285"/>
                </a:solidFill>
                <a:latin typeface="Century Gothic"/>
                <a:cs typeface="Arial" charset="0"/>
              </a:rPr>
              <a:t>17 Federal </a:t>
            </a:r>
            <a:r>
              <a:rPr lang="en-US" altLang="en-US" sz="1800" dirty="0" smtClean="0">
                <a:solidFill>
                  <a:srgbClr val="053285"/>
                </a:solidFill>
                <a:latin typeface="Century Gothic"/>
                <a:cs typeface="Arial" charset="0"/>
              </a:rPr>
              <a:t>agencies</a:t>
            </a:r>
            <a:br>
              <a:rPr lang="en-US" altLang="en-US" sz="1800" dirty="0" smtClean="0">
                <a:solidFill>
                  <a:srgbClr val="053285"/>
                </a:solidFill>
                <a:latin typeface="Century Gothic"/>
                <a:cs typeface="Arial" charset="0"/>
              </a:rPr>
            </a:br>
            <a:r>
              <a:rPr lang="en-US" altLang="en-US" sz="2000" b="1" dirty="0" smtClean="0">
                <a:solidFill>
                  <a:srgbClr val="053285"/>
                </a:solidFill>
                <a:latin typeface="Century Gothic"/>
                <a:cs typeface="Arial" charset="0"/>
              </a:rPr>
              <a:t/>
            </a:r>
            <a:br>
              <a:rPr lang="en-US" altLang="en-US" sz="2000" b="1" dirty="0" smtClean="0">
                <a:solidFill>
                  <a:srgbClr val="053285"/>
                </a:solidFill>
                <a:latin typeface="Century Gothic"/>
                <a:cs typeface="Arial" charset="0"/>
              </a:rPr>
            </a:br>
            <a:endParaRPr lang="en-US" altLang="en-US" sz="2000" b="1" dirty="0" smtClean="0">
              <a:solidFill>
                <a:srgbClr val="053285"/>
              </a:solidFill>
              <a:latin typeface="Century Gothic"/>
              <a:cs typeface="Arial" charset="0"/>
            </a:endParaRPr>
          </a:p>
          <a:p>
            <a:pPr marL="347663" lvl="1">
              <a:lnSpc>
                <a:spcPct val="90000"/>
              </a:lnSpc>
              <a:spcBef>
                <a:spcPct val="40000"/>
              </a:spcBef>
              <a:defRPr/>
            </a:pPr>
            <a:endParaRPr lang="en-US" altLang="en-US" sz="2000" b="1" dirty="0" smtClean="0">
              <a:solidFill>
                <a:srgbClr val="053285"/>
              </a:solidFill>
              <a:latin typeface="Century Gothic"/>
              <a:cs typeface="Arial" charset="0"/>
            </a:endParaRPr>
          </a:p>
          <a:p>
            <a:pPr marL="463550" indent="-460375" fontAlgn="auto">
              <a:lnSpc>
                <a:spcPct val="80000"/>
              </a:lnSpc>
              <a:spcBef>
                <a:spcPct val="4000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2000" b="1" dirty="0" smtClean="0">
                <a:solidFill>
                  <a:srgbClr val="053285"/>
                </a:solidFill>
                <a:latin typeface="Century Gothic"/>
                <a:cs typeface="Arial" charset="0"/>
              </a:rPr>
              <a:t>Regional Component</a:t>
            </a:r>
            <a:endParaRPr lang="en-US" altLang="en-US" sz="2000" b="1" baseline="50000" dirty="0">
              <a:solidFill>
                <a:srgbClr val="053285"/>
              </a:solidFill>
              <a:latin typeface="Century Gothic"/>
              <a:cs typeface="Arial" charset="0"/>
            </a:endParaRPr>
          </a:p>
          <a:p>
            <a:pPr marL="347663" lvl="1">
              <a:lnSpc>
                <a:spcPct val="90000"/>
              </a:lnSpc>
              <a:spcBef>
                <a:spcPct val="40000"/>
              </a:spcBef>
              <a:defRPr/>
            </a:pPr>
            <a:r>
              <a:rPr lang="en-US" altLang="en-US" sz="1800" dirty="0">
                <a:solidFill>
                  <a:srgbClr val="053285"/>
                </a:solidFill>
                <a:latin typeface="Century Gothic"/>
                <a:cs typeface="Arial" charset="0"/>
              </a:rPr>
              <a:t>11 Regional Associations</a:t>
            </a:r>
          </a:p>
          <a:p>
            <a:pPr marL="682625" lvl="2" indent="-230188">
              <a:lnSpc>
                <a:spcPct val="90000"/>
              </a:lnSpc>
              <a:spcBef>
                <a:spcPct val="40000"/>
              </a:spcBef>
              <a:buFontTx/>
              <a:buChar char="–"/>
              <a:defRPr/>
            </a:pPr>
            <a:r>
              <a:rPr lang="en-US" altLang="en-US" sz="1800" dirty="0" smtClean="0">
                <a:solidFill>
                  <a:srgbClr val="053285"/>
                </a:solidFill>
                <a:latin typeface="Century Gothic"/>
                <a:cs typeface="Arial" charset="0"/>
              </a:rPr>
              <a:t>Stakeholder driven</a:t>
            </a:r>
          </a:p>
          <a:p>
            <a:pPr marL="682625" lvl="2" indent="-230188">
              <a:lnSpc>
                <a:spcPct val="90000"/>
              </a:lnSpc>
              <a:spcBef>
                <a:spcPct val="40000"/>
              </a:spcBef>
              <a:buFontTx/>
              <a:buChar char="–"/>
              <a:defRPr/>
            </a:pPr>
            <a:r>
              <a:rPr lang="en-US" altLang="en-US" sz="1800" dirty="0" smtClean="0">
                <a:solidFill>
                  <a:srgbClr val="053285"/>
                </a:solidFill>
                <a:latin typeface="Century Gothic"/>
                <a:cs typeface="Arial" charset="0"/>
              </a:rPr>
              <a:t>Academia</a:t>
            </a:r>
            <a:r>
              <a:rPr lang="en-US" altLang="en-US" sz="1800" dirty="0">
                <a:solidFill>
                  <a:srgbClr val="053285"/>
                </a:solidFill>
                <a:latin typeface="Century Gothic"/>
                <a:cs typeface="Arial" charset="0"/>
              </a:rPr>
              <a:t>, state/local/tribal government, private </a:t>
            </a:r>
            <a:r>
              <a:rPr lang="en-US" altLang="en-US" sz="1800" dirty="0" smtClean="0">
                <a:solidFill>
                  <a:srgbClr val="053285"/>
                </a:solidFill>
                <a:latin typeface="Century Gothic"/>
                <a:cs typeface="Arial" charset="0"/>
              </a:rPr>
              <a:t>industry</a:t>
            </a:r>
          </a:p>
        </p:txBody>
      </p:sp>
      <p:sp>
        <p:nvSpPr>
          <p:cNvPr id="5" name="Up Arrow 4"/>
          <p:cNvSpPr/>
          <p:nvPr/>
        </p:nvSpPr>
        <p:spPr>
          <a:xfrm>
            <a:off x="1524000" y="4119446"/>
            <a:ext cx="243226" cy="37635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800" dirty="0">
              <a:solidFill>
                <a:srgbClr val="F5F5F5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388" y="643068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en-US" sz="1800" i="1" dirty="0">
                <a:solidFill>
                  <a:srgbClr val="053285"/>
                </a:solidFill>
                <a:latin typeface="Century Gothic" panose="020B0502020202020204" pitchFamily="34" charset="0"/>
                <a:ea typeface=""/>
                <a:cs typeface="Arial" panose="020B0604020202020204" pitchFamily="34" charset="0"/>
              </a:rPr>
              <a:t>Partnership effort that leverages dispersed national investments to deliver ocean, coastal and Great Lakes data relevant to </a:t>
            </a:r>
            <a:r>
              <a:rPr lang="en-US" altLang="en-US" sz="1800" i="1" dirty="0" smtClean="0">
                <a:solidFill>
                  <a:srgbClr val="053285"/>
                </a:solidFill>
                <a:latin typeface="Century Gothic" panose="020B0502020202020204" pitchFamily="34" charset="0"/>
                <a:ea typeface=""/>
                <a:cs typeface="Arial" panose="020B0604020202020204" pitchFamily="34" charset="0"/>
              </a:rPr>
              <a:t>decision-makers.         </a:t>
            </a:r>
            <a:endParaRPr lang="en-US" altLang="en-US" sz="1800" i="1" dirty="0">
              <a:solidFill>
                <a:srgbClr val="053285"/>
              </a:solidFill>
              <a:latin typeface="Century Gothic" panose="020B0502020202020204" pitchFamily="34" charset="0"/>
              <a:ea typeface=""/>
              <a:cs typeface="Arial" panose="020B0604020202020204" pitchFamily="34" charset="0"/>
            </a:endParaRPr>
          </a:p>
        </p:txBody>
      </p:sp>
      <p:pic>
        <p:nvPicPr>
          <p:cNvPr id="21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5" r="4286" b="8836"/>
          <a:stretch/>
        </p:blipFill>
        <p:spPr bwMode="auto">
          <a:xfrm>
            <a:off x="4685371" y="4060556"/>
            <a:ext cx="4277216" cy="2727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Up Arrow 28"/>
          <p:cNvSpPr/>
          <p:nvPr/>
        </p:nvSpPr>
        <p:spPr>
          <a:xfrm>
            <a:off x="1524000" y="2753367"/>
            <a:ext cx="243226" cy="37083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800" dirty="0">
              <a:solidFill>
                <a:srgbClr val="F5F5F5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29000" y="2801623"/>
            <a:ext cx="5602510" cy="1107806"/>
            <a:chOff x="3183898" y="2753158"/>
            <a:chExt cx="5847612" cy="1156271"/>
          </a:xfrm>
        </p:grpSpPr>
        <p:pic>
          <p:nvPicPr>
            <p:cNvPr id="9" name="Picture 8" descr="NASA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32544" y="2753158"/>
              <a:ext cx="659241" cy="659241"/>
            </a:xfrm>
            <a:prstGeom prst="rect">
              <a:avLst/>
            </a:prstGeom>
          </p:spPr>
        </p:pic>
        <p:pic>
          <p:nvPicPr>
            <p:cNvPr id="10" name="Picture 9" descr="NOAA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2800" y="2768412"/>
              <a:ext cx="644957" cy="644957"/>
            </a:xfrm>
            <a:prstGeom prst="rect">
              <a:avLst/>
            </a:prstGeom>
          </p:spPr>
        </p:pic>
        <p:pic>
          <p:nvPicPr>
            <p:cNvPr id="11" name="Picture 10" descr="NSF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3374" y="2764039"/>
              <a:ext cx="601952" cy="601952"/>
            </a:xfrm>
            <a:prstGeom prst="rect">
              <a:avLst/>
            </a:prstGeom>
          </p:spPr>
        </p:pic>
        <p:pic>
          <p:nvPicPr>
            <p:cNvPr id="12" name="Picture 11" descr="USACE.gif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96704" y="3358055"/>
              <a:ext cx="525806" cy="525806"/>
            </a:xfrm>
            <a:prstGeom prst="rect">
              <a:avLst/>
            </a:prstGeom>
          </p:spPr>
        </p:pic>
        <p:pic>
          <p:nvPicPr>
            <p:cNvPr id="13" name="Picture 12" descr="USGS.gif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3898" y="3473237"/>
              <a:ext cx="946265" cy="348035"/>
            </a:xfrm>
            <a:prstGeom prst="rect">
              <a:avLst/>
            </a:prstGeom>
          </p:spPr>
        </p:pic>
        <p:pic>
          <p:nvPicPr>
            <p:cNvPr id="14" name="Picture 13" descr="DOE.gif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4040" y="2792894"/>
              <a:ext cx="559256" cy="559256"/>
            </a:xfrm>
            <a:prstGeom prst="rect">
              <a:avLst/>
            </a:prstGeom>
          </p:spPr>
        </p:pic>
        <p:pic>
          <p:nvPicPr>
            <p:cNvPr id="15" name="Picture 14" descr="ONR.gif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6471" y="3393034"/>
              <a:ext cx="1005303" cy="451618"/>
            </a:xfrm>
            <a:prstGeom prst="rect">
              <a:avLst/>
            </a:prstGeom>
          </p:spPr>
        </p:pic>
        <p:pic>
          <p:nvPicPr>
            <p:cNvPr id="16" name="Picture 15" descr="EPA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5071" y="2782663"/>
              <a:ext cx="534477" cy="534475"/>
            </a:xfrm>
            <a:prstGeom prst="rect">
              <a:avLst/>
            </a:prstGeom>
          </p:spPr>
        </p:pic>
        <p:pic>
          <p:nvPicPr>
            <p:cNvPr id="17" name="Picture 16" descr="MMC.gif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71530" y="2792894"/>
              <a:ext cx="534475" cy="534475"/>
            </a:xfrm>
            <a:prstGeom prst="rect">
              <a:avLst/>
            </a:prstGeom>
          </p:spPr>
        </p:pic>
        <p:pic>
          <p:nvPicPr>
            <p:cNvPr id="18" name="Picture 17" descr="USCG.gif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7325" y="2786926"/>
              <a:ext cx="594183" cy="59418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7841" y="3456906"/>
              <a:ext cx="917074" cy="363215"/>
            </a:xfrm>
            <a:prstGeom prst="rect">
              <a:avLst/>
            </a:prstGeom>
          </p:spPr>
        </p:pic>
        <p:pic>
          <p:nvPicPr>
            <p:cNvPr id="22" name="Picture 21" descr="CSREES.gif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1591" y="3431054"/>
              <a:ext cx="404858" cy="404858"/>
            </a:xfrm>
            <a:prstGeom prst="rect">
              <a:avLst/>
            </a:prstGeom>
          </p:spPr>
        </p:pic>
        <p:pic>
          <p:nvPicPr>
            <p:cNvPr id="23" name="Picture 22" descr="DOS.gif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2107" y="3360026"/>
              <a:ext cx="549403" cy="549403"/>
            </a:xfrm>
            <a:prstGeom prst="rect">
              <a:avLst/>
            </a:prstGeom>
          </p:spPr>
        </p:pic>
        <p:pic>
          <p:nvPicPr>
            <p:cNvPr id="24" name="Picture 23" descr="DOT.gif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1666" y="3364240"/>
              <a:ext cx="526191" cy="526191"/>
            </a:xfrm>
            <a:prstGeom prst="rect">
              <a:avLst/>
            </a:prstGeom>
          </p:spPr>
        </p:pic>
        <p:pic>
          <p:nvPicPr>
            <p:cNvPr id="25" name="Picture 24" descr="FDA.gif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46266" y="3488814"/>
              <a:ext cx="716628" cy="289339"/>
            </a:xfrm>
            <a:prstGeom prst="rect">
              <a:avLst/>
            </a:prstGeom>
          </p:spPr>
        </p:pic>
        <p:pic>
          <p:nvPicPr>
            <p:cNvPr id="26" name="Picture 25" descr="JCS.gif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9143" y="2786006"/>
              <a:ext cx="589119" cy="589119"/>
            </a:xfrm>
            <a:prstGeom prst="rect">
              <a:avLst/>
            </a:prstGeom>
          </p:spPr>
        </p:pic>
        <p:pic>
          <p:nvPicPr>
            <p:cNvPr id="28" name="Picture 27" descr="USARC.gif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70520" y="2809853"/>
              <a:ext cx="537468" cy="537468"/>
            </a:xfrm>
            <a:prstGeom prst="rect">
              <a:avLst/>
            </a:prstGeom>
          </p:spPr>
        </p:pic>
      </p:grpSp>
      <p:sp>
        <p:nvSpPr>
          <p:cNvPr id="30" name="Oval 29"/>
          <p:cNvSpPr/>
          <p:nvPr/>
        </p:nvSpPr>
        <p:spPr>
          <a:xfrm>
            <a:off x="8153400" y="5665336"/>
            <a:ext cx="914400" cy="27826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5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615" y="457200"/>
            <a:ext cx="9144000" cy="26315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85" y="2002570"/>
            <a:ext cx="8915400" cy="4862357"/>
          </a:xfrm>
          <a:prstGeom prst="rect">
            <a:avLst/>
          </a:prstGeom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-11615" y="0"/>
            <a:ext cx="91556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prstClr val="black"/>
                </a:solidFill>
                <a:latin typeface="Calibri"/>
                <a:cs typeface="Times New Roman"/>
              </a:rPr>
              <a:t>WMO &amp; IOC JCOMM Global </a:t>
            </a:r>
            <a:r>
              <a:rPr lang="en-US" sz="3600" b="1" dirty="0">
                <a:solidFill>
                  <a:prstClr val="black"/>
                </a:solidFill>
                <a:latin typeface="Calibri"/>
                <a:cs typeface="Times New Roman"/>
              </a:rPr>
              <a:t>HF Radar </a:t>
            </a:r>
            <a:r>
              <a:rPr lang="en-US" sz="3600" b="1" dirty="0" smtClean="0">
                <a:solidFill>
                  <a:prstClr val="black"/>
                </a:solidFill>
                <a:latin typeface="Calibri"/>
                <a:cs typeface="Times New Roman"/>
              </a:rPr>
              <a:t>Network</a:t>
            </a:r>
            <a:endParaRPr lang="en-US" sz="3600" b="1" dirty="0">
              <a:solidFill>
                <a:prstClr val="black"/>
              </a:solidFill>
              <a:latin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8996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9920" y="3837747"/>
            <a:ext cx="4448680" cy="30202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7940"/>
            <a:ext cx="4448680" cy="30200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9920" y="658805"/>
            <a:ext cx="4448680" cy="304856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1160"/>
            <a:ext cx="4448679" cy="304160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-1270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Promoting the Global Network through Education &amp; Training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5092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43136"/>
            <a:ext cx="9144000" cy="62915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Arial"/>
                <a:ea typeface="ＭＳ Ｐゴシック"/>
              </a:rPr>
              <a:t>U..</a:t>
            </a:r>
          </a:p>
        </p:txBody>
      </p:sp>
      <p:pic>
        <p:nvPicPr>
          <p:cNvPr id="14338" name="Picture 2" descr="mab_vue7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-22225"/>
            <a:ext cx="8401737" cy="6266136"/>
          </a:xfrm>
          <a:prstGeom prst="rect">
            <a:avLst/>
          </a:prstGeom>
          <a:solidFill>
            <a:srgbClr val="D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7067550" y="-96720"/>
            <a:ext cx="9680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Cod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1143000" y="5298195"/>
            <a:ext cx="10951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Hatteras</a:t>
            </a:r>
          </a:p>
        </p:txBody>
      </p:sp>
      <p:sp>
        <p:nvSpPr>
          <p:cNvPr id="14351" name="Text Box 9"/>
          <p:cNvSpPr txBox="1">
            <a:spLocks noChangeArrowheads="1"/>
          </p:cNvSpPr>
          <p:nvPr/>
        </p:nvSpPr>
        <p:spPr bwMode="auto">
          <a:xfrm>
            <a:off x="0" y="-76200"/>
            <a:ext cx="5711156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 smtClean="0">
                <a:solidFill>
                  <a:srgbClr val="FFFFFF"/>
                </a:solidFill>
                <a:latin typeface="Calibri" charset="0"/>
              </a:rPr>
              <a:t>Mid-Atlantic Bight (1000 </a:t>
            </a:r>
            <a:r>
              <a:rPr lang="en-US" b="1" dirty="0">
                <a:solidFill>
                  <a:srgbClr val="FFFFFF"/>
                </a:solidFill>
                <a:latin typeface="Calibri" charset="0"/>
              </a:rPr>
              <a:t>km Cape to </a:t>
            </a:r>
            <a:r>
              <a:rPr lang="en-US" b="1" dirty="0" smtClean="0">
                <a:solidFill>
                  <a:srgbClr val="FFFFFF"/>
                </a:solidFill>
                <a:latin typeface="Calibri" charset="0"/>
              </a:rPr>
              <a:t>Cape)</a:t>
            </a:r>
          </a:p>
          <a:p>
            <a:r>
              <a:rPr lang="en-US" b="1" dirty="0" smtClean="0">
                <a:solidFill>
                  <a:srgbClr val="FFFFFF"/>
                </a:solidFill>
                <a:latin typeface="Calibri" charset="0"/>
              </a:rPr>
              <a:t>78 </a:t>
            </a:r>
            <a:r>
              <a:rPr lang="en-US" b="1" dirty="0">
                <a:solidFill>
                  <a:srgbClr val="FFFFFF"/>
                </a:solidFill>
                <a:latin typeface="Calibri" charset="0"/>
              </a:rPr>
              <a:t>Million People (1/4 of U.S.)</a:t>
            </a:r>
          </a:p>
          <a:p>
            <a:endParaRPr lang="en-US" sz="2000" b="1" dirty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4353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b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4372" name="Freeform 10"/>
          <p:cNvSpPr>
            <a:spLocks/>
          </p:cNvSpPr>
          <p:nvPr/>
        </p:nvSpPr>
        <p:spPr bwMode="auto">
          <a:xfrm>
            <a:off x="4343400" y="1752600"/>
            <a:ext cx="1236663" cy="1608138"/>
          </a:xfrm>
          <a:custGeom>
            <a:avLst/>
            <a:gdLst>
              <a:gd name="T0" fmla="*/ 0 w 1236134"/>
              <a:gd name="T1" fmla="*/ 1607610 h 1608666"/>
              <a:gd name="T2" fmla="*/ 898235 w 1236134"/>
              <a:gd name="T3" fmla="*/ 524589 h 1608666"/>
              <a:gd name="T4" fmla="*/ 1237192 w 1236134"/>
              <a:gd name="T5" fmla="*/ 0 h 16086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36134" h="1608666">
                <a:moveTo>
                  <a:pt x="0" y="1608666"/>
                </a:moveTo>
                <a:cubicBezTo>
                  <a:pt x="345722" y="1200855"/>
                  <a:pt x="691445" y="793044"/>
                  <a:pt x="897467" y="524933"/>
                </a:cubicBezTo>
                <a:cubicBezTo>
                  <a:pt x="1103489" y="256822"/>
                  <a:pt x="1236134" y="0"/>
                  <a:pt x="1236134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54" name="Straight Connector 53"/>
          <p:cNvCxnSpPr>
            <a:cxnSpLocks noChangeShapeType="1"/>
          </p:cNvCxnSpPr>
          <p:nvPr/>
        </p:nvCxnSpPr>
        <p:spPr bwMode="auto">
          <a:xfrm rot="5400000">
            <a:off x="-990600" y="2400300"/>
            <a:ext cx="4800600" cy="1905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5" name="Straight Connector 54"/>
          <p:cNvCxnSpPr>
            <a:cxnSpLocks noChangeShapeType="1"/>
          </p:cNvCxnSpPr>
          <p:nvPr/>
        </p:nvCxnSpPr>
        <p:spPr bwMode="auto">
          <a:xfrm flipV="1">
            <a:off x="2355850" y="71436"/>
            <a:ext cx="4780766" cy="89376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" name="Picture 1" descr="RU_LOGOTYPE_CMYK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751" y="1124224"/>
            <a:ext cx="946150" cy="254570"/>
          </a:xfrm>
          <a:prstGeom prst="rect">
            <a:avLst/>
          </a:prstGeom>
        </p:spPr>
      </p:pic>
      <p:pic>
        <p:nvPicPr>
          <p:cNvPr id="25" name="Picture 24" descr="CinarLog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89" y="2332398"/>
            <a:ext cx="955127" cy="487002"/>
          </a:xfrm>
          <a:prstGeom prst="rect">
            <a:avLst/>
          </a:prstGeom>
        </p:spPr>
      </p:pic>
      <p:pic>
        <p:nvPicPr>
          <p:cNvPr id="26" name="Picture 25" descr="Screen Shot 2016-02-25 at 9.57.48 A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79" y="2146748"/>
            <a:ext cx="954351" cy="185883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31" name="Rectangle 30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86" y="3060641"/>
            <a:ext cx="968144" cy="606705"/>
          </a:xfrm>
          <a:prstGeom prst="rect">
            <a:avLst/>
          </a:prstGeom>
        </p:spPr>
      </p:pic>
      <p:pic>
        <p:nvPicPr>
          <p:cNvPr id="35" name="Picture 34" descr="NOAA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40" y="818734"/>
            <a:ext cx="1101767" cy="1101767"/>
          </a:xfrm>
          <a:prstGeom prst="rect">
            <a:avLst/>
          </a:prstGeom>
        </p:spPr>
      </p:pic>
      <p:sp>
        <p:nvSpPr>
          <p:cNvPr id="23" name="Right Arrow 12"/>
          <p:cNvSpPr>
            <a:spLocks noChangeArrowheads="1"/>
          </p:cNvSpPr>
          <p:nvPr/>
        </p:nvSpPr>
        <p:spPr bwMode="auto">
          <a:xfrm rot="-3248988">
            <a:off x="2235200" y="2687638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Right Arrow 53"/>
          <p:cNvSpPr>
            <a:spLocks noChangeArrowheads="1"/>
          </p:cNvSpPr>
          <p:nvPr/>
        </p:nvSpPr>
        <p:spPr bwMode="auto">
          <a:xfrm rot="-8200802">
            <a:off x="4081463" y="2159000"/>
            <a:ext cx="1357312" cy="439738"/>
          </a:xfrm>
          <a:prstGeom prst="rightArrow">
            <a:avLst>
              <a:gd name="adj1" fmla="val 41546"/>
              <a:gd name="adj2" fmla="val 50101"/>
            </a:avLst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TextBox 14"/>
          <p:cNvSpPr txBox="1">
            <a:spLocks noChangeArrowheads="1"/>
          </p:cNvSpPr>
          <p:nvPr/>
        </p:nvSpPr>
        <p:spPr bwMode="auto">
          <a:xfrm rot="-3305857">
            <a:off x="2529803" y="2841964"/>
            <a:ext cx="17192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Irene + 10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8" name="TextBox 54"/>
          <p:cNvSpPr txBox="1">
            <a:spLocks noChangeArrowheads="1"/>
          </p:cNvSpPr>
          <p:nvPr/>
        </p:nvSpPr>
        <p:spPr bwMode="auto">
          <a:xfrm rot="2539117">
            <a:off x="4056063" y="2519363"/>
            <a:ext cx="1136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Sandy</a:t>
            </a:r>
          </a:p>
        </p:txBody>
      </p:sp>
      <p:sp>
        <p:nvSpPr>
          <p:cNvPr id="36" name="TextBox 41"/>
          <p:cNvSpPr txBox="1">
            <a:spLocks noChangeArrowheads="1"/>
          </p:cNvSpPr>
          <p:nvPr/>
        </p:nvSpPr>
        <p:spPr bwMode="auto">
          <a:xfrm>
            <a:off x="5089448" y="1630030"/>
            <a:ext cx="41529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 smtClean="0">
                <a:solidFill>
                  <a:prstClr val="white"/>
                </a:solidFill>
              </a:rPr>
              <a:t>Stratified </a:t>
            </a:r>
          </a:p>
          <a:p>
            <a:pPr algn="ctr" eaLnBrk="1" hangingPunct="1"/>
            <a:r>
              <a:rPr lang="en-US" sz="3200" b="1" dirty="0" smtClean="0">
                <a:solidFill>
                  <a:prstClr val="white"/>
                </a:solidFill>
              </a:rPr>
              <a:t>Coastal Ocean Response and Feedbacks on Hurricane Intensity</a:t>
            </a:r>
          </a:p>
        </p:txBody>
      </p:sp>
      <p:sp>
        <p:nvSpPr>
          <p:cNvPr id="37" name="Right Arrow 12"/>
          <p:cNvSpPr>
            <a:spLocks noChangeArrowheads="1"/>
          </p:cNvSpPr>
          <p:nvPr/>
        </p:nvSpPr>
        <p:spPr bwMode="auto">
          <a:xfrm rot="18351012">
            <a:off x="3266762" y="3853145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8" name="TextBox 14"/>
          <p:cNvSpPr txBox="1">
            <a:spLocks noChangeArrowheads="1"/>
          </p:cNvSpPr>
          <p:nvPr/>
        </p:nvSpPr>
        <p:spPr bwMode="auto">
          <a:xfrm rot="18294143">
            <a:off x="3759015" y="3908671"/>
            <a:ext cx="1374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prstClr val="white"/>
                </a:solidFill>
              </a:rPr>
              <a:t>Jose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334041" y="4417874"/>
            <a:ext cx="36793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20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Scott Glenn, Travis Miles, </a:t>
            </a:r>
          </a:p>
          <a:p>
            <a:pPr algn="ctr" eaLnBrk="1" hangingPunct="1"/>
            <a:r>
              <a:rPr lang="en-US" sz="20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Joe Brodie, Cliff Watkins, </a:t>
            </a:r>
          </a:p>
          <a:p>
            <a:pPr algn="ctr" eaLnBrk="1" hangingPunct="1"/>
            <a:r>
              <a:rPr lang="en-US" sz="20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Greg Seroka, Hugh </a:t>
            </a:r>
            <a:r>
              <a:rPr lang="en-US" sz="2000" dirty="0" err="1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Roarty</a:t>
            </a:r>
            <a:r>
              <a:rPr lang="en-US" sz="20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, </a:t>
            </a:r>
          </a:p>
          <a:p>
            <a:pPr algn="ctr" eaLnBrk="1" hangingPunct="1"/>
            <a:r>
              <a:rPr lang="en-US" sz="20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Oscar Schofield</a:t>
            </a:r>
            <a:r>
              <a:rPr lang="en-US" sz="20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, Josh </a:t>
            </a:r>
            <a:r>
              <a:rPr lang="en-US" sz="2000" dirty="0" err="1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Kohut</a:t>
            </a:r>
            <a:r>
              <a:rPr lang="en-US" sz="20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(Rutgers)</a:t>
            </a:r>
          </a:p>
          <a:p>
            <a:pPr algn="ctr" eaLnBrk="1" hangingPunct="1"/>
            <a:endParaRPr lang="en-US" sz="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9256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63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2800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Key Storm Glider Reference </a:t>
            </a:r>
            <a:r>
              <a:rPr lang="en-US" sz="2800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L</a:t>
            </a:r>
            <a:r>
              <a:rPr lang="en-US" sz="2800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ist</a:t>
            </a:r>
            <a:endParaRPr lang="en-US" sz="2800" b="1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676156"/>
            <a:ext cx="82550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Glenn, Jones, </a:t>
            </a:r>
            <a:r>
              <a:rPr lang="en-US" sz="1600" dirty="0" err="1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Twardowski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, Bowers, </a:t>
            </a:r>
            <a:r>
              <a:rPr lang="en-US" sz="1600" dirty="0" err="1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Kerfoot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600" dirty="0" err="1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Kohut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, Webb, Schofield, 2008. Glider observations of sediment </a:t>
            </a:r>
            <a:r>
              <a:rPr lang="en-US" sz="1600" dirty="0" err="1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resuspension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in a Middle Atlantic Bight fall </a:t>
            </a:r>
            <a:r>
              <a:rPr lang="en-US" sz="16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t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ransition storm. </a:t>
            </a:r>
            <a:r>
              <a:rPr lang="en-US" sz="1600" i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Limnology and Oceanography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53(5, Part 2): 2180-2196.</a:t>
            </a:r>
          </a:p>
          <a:p>
            <a:pPr eaLnBrk="1" hangingPunct="1"/>
            <a:endParaRPr lang="en-US" sz="10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Miles, Glenn, Schofield, </a:t>
            </a:r>
            <a:r>
              <a:rPr lang="en-US" sz="16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2013. Temporal and spatial variability in fall storm induced sediment </a:t>
            </a:r>
            <a:r>
              <a:rPr lang="en-US" sz="1600" dirty="0" err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resuspension</a:t>
            </a:r>
            <a:r>
              <a:rPr lang="en-US" sz="16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on the Mid-Atlantic Bight. </a:t>
            </a:r>
            <a:r>
              <a:rPr lang="en-US" sz="16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Continental Shelf Research</a:t>
            </a:r>
            <a:r>
              <a:rPr lang="en-US" sz="16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63, Supplement: S36-S49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.</a:t>
            </a:r>
          </a:p>
          <a:p>
            <a:pPr eaLnBrk="1" hangingPunct="1"/>
            <a:endParaRPr lang="en-US" sz="10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Miles, </a:t>
            </a:r>
            <a:r>
              <a:rPr lang="en-US" sz="1600" dirty="0" err="1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Seroka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600" dirty="0" err="1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Kohut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, Glenn, </a:t>
            </a:r>
            <a:r>
              <a:rPr lang="en-US" sz="16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2015. Glider observations and modeling sediment transport in Hurricane Sandy. </a:t>
            </a:r>
            <a:r>
              <a:rPr lang="en-US" sz="16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JGR Oceans</a:t>
            </a:r>
            <a:r>
              <a:rPr lang="en-US" sz="16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, DOI: 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10.1002/2014JC010474</a:t>
            </a:r>
            <a:endParaRPr lang="en-US" sz="16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 </a:t>
            </a:r>
          </a:p>
          <a:p>
            <a:pPr eaLnBrk="1" hangingPunct="1"/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Glenn, Miles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Seroka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Xu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Forney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Yu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Roarty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Schofield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Kohut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2016. Stratified coastal ocean interactions with tropical storms, </a:t>
            </a:r>
            <a:r>
              <a:rPr lang="en-US" sz="1600" i="1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Nature Communications, </a:t>
            </a:r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March 8, 2016, 1-10, DOI:10.1038/ncomms10887.</a:t>
            </a:r>
          </a:p>
          <a:p>
            <a:pPr eaLnBrk="1" hangingPunct="1"/>
            <a:endParaRPr lang="en-US" sz="1000" dirty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1600" dirty="0" err="1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Seroka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Miles, </a:t>
            </a:r>
            <a:r>
              <a:rPr lang="en-US" sz="1600" dirty="0" err="1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Xu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600" dirty="0" err="1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Kohut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Schofield &amp; Glenn, 2016. Hurricane Irene Sensitivity to Stratified Coastal Ocean Cooling, </a:t>
            </a:r>
            <a:r>
              <a:rPr lang="en-US" sz="1600" i="1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Monthly Weather Review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144(9) 3507-3530.</a:t>
            </a:r>
          </a:p>
          <a:p>
            <a:pPr eaLnBrk="1" hangingPunct="1"/>
            <a:endParaRPr lang="en-US" sz="1000" dirty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Seroka, 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M</a:t>
            </a:r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iles, Xu, </a:t>
            </a:r>
            <a:r>
              <a:rPr lang="en-US" sz="1600" dirty="0" err="1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Kohut</a:t>
            </a:r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Schofield &amp; Glenn, 2017. Rapid shelf-wide cooling response of a stratified coastal ocean to hurricanes. </a:t>
            </a:r>
            <a:r>
              <a:rPr lang="en-US" sz="1600" i="1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JGR-Oceans: Special Section on Ocean Responses and Feedbacks to Tropical Cyclones</a:t>
            </a:r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DOI:10.1002/2017JC012756.</a:t>
            </a:r>
          </a:p>
          <a:p>
            <a:pPr eaLnBrk="1" hangingPunct="1"/>
            <a:endParaRPr lang="en-US" sz="1000" dirty="0" smtClean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1600" dirty="0" smtClean="0">
                <a:ea typeface="ＭＳ Ｐゴシック" charset="-128"/>
                <a:cs typeface="ＭＳ Ｐゴシック" charset="-128"/>
              </a:rPr>
              <a:t>Miles, Seroka</a:t>
            </a:r>
            <a:r>
              <a:rPr lang="en-US" sz="1600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sz="1600" dirty="0" smtClean="0">
                <a:ea typeface="ＭＳ Ｐゴシック" charset="-128"/>
                <a:cs typeface="ＭＳ Ｐゴシック" charset="-128"/>
              </a:rPr>
              <a:t>&amp; Glenn, 2017. Coastal ocean circulation during Hurricane Sandy,               </a:t>
            </a:r>
            <a:r>
              <a:rPr lang="en-US" sz="1600" i="1" dirty="0" smtClean="0">
                <a:ea typeface="ＭＳ Ｐゴシック" charset="-128"/>
                <a:cs typeface="ＭＳ Ｐゴシック" charset="-128"/>
              </a:rPr>
              <a:t>J. Geophysical Res. - Oceans</a:t>
            </a:r>
            <a:r>
              <a:rPr lang="en-US" sz="1600" dirty="0" smtClean="0">
                <a:ea typeface="ＭＳ Ｐゴシック" charset="-128"/>
                <a:cs typeface="ＭＳ Ｐゴシック" charset="-128"/>
              </a:rPr>
              <a:t>, 122(9) DOI:10.1002/2017JC013031.</a:t>
            </a:r>
            <a:endParaRPr lang="en-US" sz="16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546100" y="4305300"/>
            <a:ext cx="1929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Air-Sea Interface</a:t>
            </a:r>
            <a:endParaRPr lang="en-US" sz="18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Left Brace 6"/>
          <p:cNvSpPr/>
          <p:nvPr/>
        </p:nvSpPr>
        <p:spPr>
          <a:xfrm>
            <a:off x="660400" y="3263900"/>
            <a:ext cx="139700" cy="2755900"/>
          </a:xfrm>
          <a:prstGeom prst="lef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hangingPunct="1"/>
            <a:endParaRPr lang="en-US" sz="1800">
              <a:solidFill>
                <a:srgbClr val="03E9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840763" y="1612900"/>
            <a:ext cx="2417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Sea-Bottom Interface</a:t>
            </a:r>
            <a:endParaRPr lang="en-US" sz="18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Left Brace 9"/>
          <p:cNvSpPr/>
          <p:nvPr/>
        </p:nvSpPr>
        <p:spPr>
          <a:xfrm>
            <a:off x="635000" y="698500"/>
            <a:ext cx="165100" cy="23241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hangingPunct="1"/>
            <a:endParaRPr lang="en-US" sz="1800">
              <a:solidFill>
                <a:srgbClr val="03E9FF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1" name="Rectangle 10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805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43289" y="0"/>
            <a:ext cx="3537447" cy="255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</a:rPr>
              <a:t>Hurricane Irene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August </a:t>
            </a:r>
            <a:r>
              <a:rPr lang="en-US" dirty="0" smtClean="0">
                <a:solidFill>
                  <a:srgbClr val="000000"/>
                </a:solidFill>
              </a:rPr>
              <a:t>28, </a:t>
            </a:r>
            <a:r>
              <a:rPr lang="en-US" dirty="0">
                <a:solidFill>
                  <a:srgbClr val="000000"/>
                </a:solidFill>
              </a:rPr>
              <a:t>2011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NOAA/NHC Damage: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&gt;$</a:t>
            </a:r>
            <a:r>
              <a:rPr lang="en-US" dirty="0" smtClean="0">
                <a:solidFill>
                  <a:srgbClr val="000000"/>
                </a:solidFill>
              </a:rPr>
              <a:t>16 </a:t>
            </a:r>
            <a:r>
              <a:rPr lang="en-US" dirty="0">
                <a:solidFill>
                  <a:srgbClr val="000000"/>
                </a:solidFill>
              </a:rPr>
              <a:t>Billion.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Track Accurate;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Intensity Over-predicted.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55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</a:rPr>
              <a:t>Hurricane Sandy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October 29, 2012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NOAA/NHC Damage: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&gt;$</a:t>
            </a:r>
            <a:r>
              <a:rPr lang="en-US" dirty="0" smtClean="0">
                <a:solidFill>
                  <a:srgbClr val="000000"/>
                </a:solidFill>
              </a:rPr>
              <a:t>68 </a:t>
            </a:r>
            <a:r>
              <a:rPr lang="en-US" dirty="0">
                <a:solidFill>
                  <a:srgbClr val="000000"/>
                </a:solidFill>
              </a:rPr>
              <a:t>Billion.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Track </a:t>
            </a:r>
            <a:r>
              <a:rPr lang="en-US" dirty="0" smtClean="0">
                <a:solidFill>
                  <a:srgbClr val="000000"/>
                </a:solidFill>
              </a:rPr>
              <a:t>Accurate;</a:t>
            </a:r>
            <a:endParaRPr lang="en-US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Surge </a:t>
            </a:r>
            <a:r>
              <a:rPr lang="en-US" dirty="0">
                <a:solidFill>
                  <a:srgbClr val="000000"/>
                </a:solidFill>
              </a:rPr>
              <a:t>Under-predicted.</a:t>
            </a:r>
          </a:p>
        </p:txBody>
      </p:sp>
      <p:sp>
        <p:nvSpPr>
          <p:cNvPr id="17413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14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50989" y="1676350"/>
            <a:ext cx="1922711" cy="923330"/>
          </a:xfrm>
          <a:prstGeom prst="rect">
            <a:avLst/>
          </a:prstGeom>
          <a:solidFill>
            <a:srgbClr val="C4BD97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Avila &amp; </a:t>
            </a:r>
            <a:r>
              <a:rPr lang="en-US" sz="1800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Cangialosi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, 2012, 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Tropical Cyclone Report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57600" y="5593844"/>
            <a:ext cx="3657600" cy="646331"/>
          </a:xfrm>
          <a:prstGeom prst="rect">
            <a:avLst/>
          </a:prstGeom>
          <a:solidFill>
            <a:srgbClr val="C4BD97">
              <a:alpha val="67000"/>
            </a:srgbClr>
          </a:solidFill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Georgas et al., 2014,  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J. of </a:t>
            </a:r>
            <a:r>
              <a:rPr lang="en-US" sz="1800" i="1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Extr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. Even.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endParaRPr lang="en-US" sz="8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Colle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et al., 2015, 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J. Mar. Sci. &amp; Engr.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2" name="Rectangle 11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881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2015-10-19 09.36.55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37991" y="1485826"/>
            <a:ext cx="6433088" cy="474564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 descr="Screenshot 2015-10-17 11.43.13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83" t="7183" b="1585"/>
          <a:stretch/>
        </p:blipFill>
        <p:spPr>
          <a:xfrm>
            <a:off x="3797299" y="1483163"/>
            <a:ext cx="6746607" cy="473560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676492" y="3653366"/>
            <a:ext cx="2105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Hurricane Irene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26-29 August 2011</a:t>
            </a:r>
            <a:endParaRPr lang="en-US" sz="18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63339" y="3653366"/>
            <a:ext cx="2580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Super-Typhoon </a:t>
            </a:r>
            <a:r>
              <a:rPr lang="en-US" sz="1800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Muifa</a:t>
            </a:r>
            <a:endParaRPr lang="en-US" sz="1800" dirty="0" smtClea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26 July - 9 August 2011</a:t>
            </a:r>
            <a:endParaRPr lang="en-US" sz="18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Hurricane Irene &amp; Super-Typhoon </a:t>
            </a:r>
            <a:r>
              <a:rPr lang="en-US" sz="2800" b="1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Muifa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</a:t>
            </a:r>
            <a:endParaRPr lang="en-US" sz="28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What do these summer of 2011 storms have in common?  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0" name="Rectangle 9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602344" y="929158"/>
            <a:ext cx="6217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Track was accurate, Intensity </a:t>
            </a:r>
            <a:r>
              <a:rPr lang="en-US">
                <a:solidFill>
                  <a:prstClr val="black"/>
                </a:solidFill>
                <a:latin typeface="Calibri"/>
              </a:rPr>
              <a:t>was </a:t>
            </a:r>
            <a:r>
              <a:rPr lang="en-US" smtClean="0">
                <a:solidFill>
                  <a:prstClr val="black"/>
                </a:solidFill>
                <a:latin typeface="Calibri"/>
              </a:rPr>
              <a:t>over-predicted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89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700" y="-41754"/>
            <a:ext cx="9144000" cy="1470025"/>
          </a:xfrm>
        </p:spPr>
        <p:txBody>
          <a:bodyPr>
            <a:normAutofit/>
          </a:bodyPr>
          <a:lstStyle/>
          <a:p>
            <a:r>
              <a:rPr lang="en-US" sz="3300" b="1" dirty="0"/>
              <a:t>Earth’s </a:t>
            </a:r>
            <a:r>
              <a:rPr lang="en-US" sz="3300" b="1" dirty="0" smtClean="0"/>
              <a:t>northern mid-latitude sea surface temperatures (SSTs) undergo </a:t>
            </a:r>
            <a:r>
              <a:rPr lang="en-US" sz="3300" b="1" dirty="0"/>
              <a:t>large </a:t>
            </a:r>
            <a:r>
              <a:rPr lang="en-US" sz="3300" b="1" dirty="0" smtClean="0"/>
              <a:t>seasonal cycles </a:t>
            </a:r>
            <a:endParaRPr lang="en-US" sz="33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-12700" y="142827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Summer-Winter SST Difference (1995-2005)</a:t>
            </a:r>
            <a:endParaRPr lang="en-US" b="1" dirty="0"/>
          </a:p>
        </p:txBody>
      </p:sp>
      <p:pic>
        <p:nvPicPr>
          <p:cNvPr id="9" name="Picture 8" descr="Screen shot 2012-05-15 at 6.21.35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00" y="1883164"/>
            <a:ext cx="9144000" cy="40087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87433" y="5745259"/>
            <a:ext cx="25315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smtClean="0">
                <a:solidFill>
                  <a:srgbClr val="FFFFFF"/>
                </a:solidFill>
              </a:rPr>
              <a:t>Schofield et al. 1998</a:t>
            </a:r>
            <a:endParaRPr lang="en-US" sz="800" i="1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4619" y="5840751"/>
            <a:ext cx="2750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dirty="0" err="1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Ramya</a:t>
            </a:r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1800" dirty="0" err="1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Ramadurai</a:t>
            </a:r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, 2009</a:t>
            </a:r>
            <a:endParaRPr lang="en-US" sz="18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35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9-19 at 12.44.02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19701"/>
            <a:ext cx="9002882" cy="23898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6355" y="2292740"/>
            <a:ext cx="2677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solidFill>
                  <a:srgbClr val="44546A">
                    <a:lumMod val="40000"/>
                    <a:lumOff val="60000"/>
                  </a:srgbClr>
                </a:solidFill>
                <a:latin typeface="Calibri"/>
                <a:ea typeface=""/>
                <a:cs typeface=""/>
              </a:rPr>
              <a:t>Mid Atlantic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44546A">
                    <a:lumMod val="40000"/>
                    <a:lumOff val="60000"/>
                  </a:srgbClr>
                </a:solidFill>
                <a:latin typeface="Calibri"/>
                <a:ea typeface=""/>
                <a:cs typeface=""/>
              </a:rPr>
              <a:t>Winter (1-layer)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08861" y="2312666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solidFill>
                  <a:srgbClr val="FF0000"/>
                </a:solidFill>
                <a:latin typeface="Calibri"/>
                <a:ea typeface=""/>
                <a:cs typeface=""/>
              </a:rPr>
              <a:t>Mid Atlantic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  <a:latin typeface="Calibri"/>
                <a:ea typeface=""/>
                <a:cs typeface=""/>
              </a:rPr>
              <a:t>Summer (2-layers)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01749" y="2367157"/>
            <a:ext cx="77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alibri"/>
                <a:ea typeface=""/>
                <a:cs typeface=""/>
              </a:rPr>
              <a:t>Cold Pool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7340529" y="1884763"/>
            <a:ext cx="49195" cy="48239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590270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To characterize the Cold Pool, we need ocean observations that are “fit for purpose”</a:t>
            </a:r>
            <a:endParaRPr lang="en-US" sz="1800" b="1" i="1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5" name="Rectangle 14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239486" y="-11296"/>
            <a:ext cx="890451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>
                <a:solidFill>
                  <a:prstClr val="black"/>
                </a:solidFill>
                <a:latin typeface="Calibri"/>
                <a:ea typeface=""/>
                <a:cs typeface=""/>
              </a:rPr>
              <a:t>Essential Ocean </a:t>
            </a:r>
            <a:r>
              <a:rPr lang="en-US" sz="2800" b="1" u="sng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Feature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Calibri"/>
                <a:ea typeface=""/>
                <a:cs typeface=""/>
              </a:rPr>
              <a:t>-  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Mid-Atlantic’s Cold Pool</a:t>
            </a:r>
            <a:endParaRPr lang="en-US" sz="2800" b="1" dirty="0">
              <a:solidFill>
                <a:prstClr val="black"/>
              </a:solidFill>
              <a:latin typeface="Calibri"/>
              <a:ea typeface=""/>
              <a:cs typeface="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  <a:ea typeface=""/>
                <a:cs typeface="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/>
                <a:ea typeface=""/>
                <a:cs typeface=""/>
              </a:rPr>
              <a:t>An unseen cold bottom layer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beneath a warm summer surface layer</a:t>
            </a:r>
            <a:endParaRPr lang="en-US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65147" y="3276600"/>
            <a:ext cx="86759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47202" y="5886494"/>
            <a:ext cx="86759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EspressoV2_MemDayForecastBottomTemp.tif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2319" y="3455071"/>
            <a:ext cx="3344142" cy="2364390"/>
          </a:xfrm>
          <a:prstGeom prst="rect">
            <a:avLst/>
          </a:prstGeom>
        </p:spPr>
      </p:pic>
      <p:pic>
        <p:nvPicPr>
          <p:cNvPr id="25" name="Picture 5" descr="marcoos_glider_sst_chl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7761" y="3409675"/>
            <a:ext cx="3938587" cy="2567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4980990" y="4950716"/>
            <a:ext cx="493119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484961" y="3473907"/>
            <a:ext cx="1447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Assimilated into Regional </a:t>
            </a:r>
          </a:p>
          <a:p>
            <a:pPr algn="ctr"/>
            <a:r>
              <a:rPr lang="en-US" sz="1800" dirty="0" smtClean="0"/>
              <a:t>Ocean Models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47309" y="3328552"/>
            <a:ext cx="1170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Satellite SST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85457" y="4224607"/>
            <a:ext cx="1132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Glider Zig-Zags</a:t>
            </a:r>
          </a:p>
          <a:p>
            <a:r>
              <a:rPr lang="en-US" sz="1800" dirty="0"/>
              <a:t>o</a:t>
            </a:r>
            <a:r>
              <a:rPr lang="en-US" sz="1800" dirty="0" smtClean="0"/>
              <a:t>r Triangles</a:t>
            </a:r>
            <a:endParaRPr lang="en-US" sz="1800" dirty="0"/>
          </a:p>
        </p:txBody>
      </p:sp>
      <p:sp>
        <p:nvSpPr>
          <p:cNvPr id="29" name="TextBox 28"/>
          <p:cNvSpPr txBox="1"/>
          <p:nvPr/>
        </p:nvSpPr>
        <p:spPr>
          <a:xfrm>
            <a:off x="6748732" y="4983921"/>
            <a:ext cx="14808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Bottom Temperature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078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9-19 at 12.44.02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19701"/>
            <a:ext cx="9002882" cy="23898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6355" y="2292740"/>
            <a:ext cx="2677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smtClean="0">
                <a:solidFill>
                  <a:srgbClr val="44546A">
                    <a:lumMod val="40000"/>
                    <a:lumOff val="60000"/>
                  </a:srgbClr>
                </a:solidFill>
                <a:latin typeface="Calibri"/>
                <a:ea typeface=""/>
                <a:cs typeface=""/>
              </a:rPr>
              <a:t>Mid Atlantic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44546A">
                    <a:lumMod val="40000"/>
                    <a:lumOff val="60000"/>
                  </a:srgbClr>
                </a:solidFill>
                <a:latin typeface="Calibri"/>
                <a:ea typeface=""/>
                <a:cs typeface=""/>
              </a:rPr>
              <a:t>Winter (1-layer)</a:t>
            </a:r>
            <a:endParaRPr lang="en-US" sz="1800" b="1" dirty="0">
              <a:solidFill>
                <a:srgbClr val="44546A">
                  <a:lumMod val="40000"/>
                  <a:lumOff val="60000"/>
                </a:srgb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08861" y="2312666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smtClean="0">
                <a:solidFill>
                  <a:srgbClr val="FF0000"/>
                </a:solidFill>
                <a:latin typeface="Calibri"/>
                <a:ea typeface=""/>
                <a:cs typeface=""/>
              </a:rPr>
              <a:t>Mid Atlantic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0000"/>
                </a:solidFill>
                <a:latin typeface="Calibri"/>
                <a:ea typeface=""/>
                <a:cs typeface=""/>
              </a:rPr>
              <a:t>Summer (2-layers)</a:t>
            </a:r>
            <a:endParaRPr lang="en-US" sz="1800" b="1" dirty="0">
              <a:solidFill>
                <a:srgbClr val="FF0000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01749" y="2367157"/>
            <a:ext cx="77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Cold Pool</a:t>
            </a:r>
            <a:endParaRPr lang="en-US" sz="1200" dirty="0">
              <a:solidFill>
                <a:prstClr val="white"/>
              </a:solidFill>
              <a:latin typeface="Calibri"/>
              <a:ea typeface=""/>
              <a:cs typeface="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7340529" y="1884763"/>
            <a:ext cx="49195" cy="48239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图片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8391"/>
          <a:stretch/>
        </p:blipFill>
        <p:spPr>
          <a:xfrm>
            <a:off x="650316" y="3395963"/>
            <a:ext cx="6651710" cy="25542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590270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Why unseen?  Satellites cannot see below surface, Argo Floats do not extend into shallow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water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5" name="Rectangle 14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2935097" y="3089525"/>
            <a:ext cx="2842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Mid- Atlantic’s Cold Pool</a:t>
            </a:r>
            <a:endParaRPr lang="en-US" sz="2000" b="1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60534" y="4040565"/>
            <a:ext cx="1542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Yellow Sea’s Cold Bottom Water Mass</a:t>
            </a:r>
            <a:endParaRPr lang="en-US" sz="2000" b="1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34142" y="5033521"/>
            <a:ext cx="10623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Yellow Sea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Summer</a:t>
            </a:r>
            <a:endParaRPr lang="en-US" sz="16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41615" y="5008571"/>
            <a:ext cx="10623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Yellow Sea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Summer</a:t>
            </a:r>
            <a:endParaRPr lang="en-US" sz="16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239486" y="3554303"/>
            <a:ext cx="86759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47202" y="5886494"/>
            <a:ext cx="86759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263210" y="4834435"/>
            <a:ext cx="967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Cold Bottom </a:t>
            </a:r>
            <a:r>
              <a:rPr lang="en-US" sz="120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Water Mass</a:t>
            </a:r>
            <a:endParaRPr lang="en-US" sz="1200" dirty="0">
              <a:solidFill>
                <a:prstClr val="white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48002" y="4997988"/>
            <a:ext cx="967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Cold Bottom </a:t>
            </a:r>
            <a:r>
              <a:rPr lang="en-US" sz="120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Water Mass</a:t>
            </a:r>
            <a:endParaRPr lang="en-US" sz="1200" dirty="0">
              <a:solidFill>
                <a:prstClr val="white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9486" y="-11296"/>
            <a:ext cx="890451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>
                <a:solidFill>
                  <a:prstClr val="black"/>
                </a:solidFill>
                <a:latin typeface="Calibri"/>
                <a:ea typeface=""/>
                <a:cs typeface=""/>
              </a:rPr>
              <a:t>Essential Ocean </a:t>
            </a:r>
            <a:r>
              <a:rPr lang="en-US" sz="2800" b="1" u="sng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Feature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Calibri"/>
                <a:ea typeface=""/>
                <a:cs typeface=""/>
              </a:rPr>
              <a:t>-  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Mid-Atlantic’s Cold Pool</a:t>
            </a:r>
            <a:endParaRPr lang="en-US" sz="2800" b="1" dirty="0">
              <a:solidFill>
                <a:prstClr val="black"/>
              </a:solidFill>
              <a:latin typeface="Calibri"/>
              <a:ea typeface=""/>
              <a:cs typeface="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  <a:ea typeface=""/>
                <a:cs typeface="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/>
                <a:ea typeface=""/>
                <a:cs typeface=""/>
              </a:rPr>
              <a:t>An unseen cold bottom layer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beneath a warm summer surface layer</a:t>
            </a:r>
            <a:endParaRPr lang="en-US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6687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_irene_temp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2" t="3519" r="7715" b="33888"/>
          <a:stretch>
            <a:fillRect/>
          </a:stretch>
        </p:blipFill>
        <p:spPr bwMode="auto">
          <a:xfrm>
            <a:off x="342900" y="3532188"/>
            <a:ext cx="4592638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6" descr="composite20110827T07000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60" r="27216"/>
          <a:stretch>
            <a:fillRect/>
          </a:stretch>
        </p:blipFill>
        <p:spPr bwMode="auto">
          <a:xfrm>
            <a:off x="1360488" y="190500"/>
            <a:ext cx="22288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7" descr="composite20110831T07000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19" r="15691"/>
          <a:stretch>
            <a:fillRect/>
          </a:stretch>
        </p:blipFill>
        <p:spPr bwMode="auto">
          <a:xfrm>
            <a:off x="3956050" y="190500"/>
            <a:ext cx="25971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8" descr="compositestormdif20110827-2011083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631" r="18085"/>
          <a:stretch>
            <a:fillRect/>
          </a:stretch>
        </p:blipFill>
        <p:spPr bwMode="auto">
          <a:xfrm>
            <a:off x="6642100" y="190500"/>
            <a:ext cx="25019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12"/>
          <p:cNvSpPr txBox="1">
            <a:spLocks noChangeArrowheads="1"/>
          </p:cNvSpPr>
          <p:nvPr/>
        </p:nvSpPr>
        <p:spPr bwMode="auto">
          <a:xfrm>
            <a:off x="-96838" y="673100"/>
            <a:ext cx="16970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 u="sng" dirty="0">
                <a:solidFill>
                  <a:srgbClr val="000000"/>
                </a:solidFill>
              </a:rPr>
              <a:t>WHAT?</a:t>
            </a:r>
          </a:p>
          <a:p>
            <a:pPr algn="ctr"/>
            <a:endParaRPr lang="en-US" altLang="en-US" sz="2000" dirty="0">
              <a:solidFill>
                <a:srgbClr val="000000"/>
              </a:solidFill>
            </a:endParaRPr>
          </a:p>
          <a:p>
            <a:pPr algn="ctr"/>
            <a:r>
              <a:rPr lang="en-US" altLang="en-US" sz="2000" dirty="0">
                <a:solidFill>
                  <a:srgbClr val="000000"/>
                </a:solidFill>
              </a:rPr>
              <a:t>Satellite</a:t>
            </a:r>
          </a:p>
          <a:p>
            <a:pPr algn="ctr"/>
            <a:r>
              <a:rPr lang="en-US" altLang="en-US" sz="2000" dirty="0">
                <a:solidFill>
                  <a:srgbClr val="000000"/>
                </a:solidFill>
              </a:rPr>
              <a:t>SST</a:t>
            </a:r>
          </a:p>
        </p:txBody>
      </p:sp>
      <p:sp>
        <p:nvSpPr>
          <p:cNvPr id="28679" name="TextBox 4"/>
          <p:cNvSpPr txBox="1">
            <a:spLocks noChangeArrowheads="1"/>
          </p:cNvSpPr>
          <p:nvPr/>
        </p:nvSpPr>
        <p:spPr bwMode="auto">
          <a:xfrm>
            <a:off x="3962400" y="1905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>
                <a:solidFill>
                  <a:srgbClr val="000000"/>
                </a:solidFill>
              </a:rPr>
              <a:t>Post-Irene</a:t>
            </a:r>
          </a:p>
        </p:txBody>
      </p:sp>
      <p:sp>
        <p:nvSpPr>
          <p:cNvPr id="28680" name="TextBox 3"/>
          <p:cNvSpPr txBox="1">
            <a:spLocks noChangeArrowheads="1"/>
          </p:cNvSpPr>
          <p:nvPr/>
        </p:nvSpPr>
        <p:spPr bwMode="auto">
          <a:xfrm>
            <a:off x="1524000" y="1905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>
                <a:solidFill>
                  <a:srgbClr val="000000"/>
                </a:solidFill>
              </a:rPr>
              <a:t>Pre-Irene </a:t>
            </a:r>
          </a:p>
        </p:txBody>
      </p:sp>
      <p:sp>
        <p:nvSpPr>
          <p:cNvPr id="28681" name="TextBox 5"/>
          <p:cNvSpPr txBox="1">
            <a:spLocks noChangeArrowheads="1"/>
          </p:cNvSpPr>
          <p:nvPr/>
        </p:nvSpPr>
        <p:spPr bwMode="auto">
          <a:xfrm>
            <a:off x="6689725" y="0"/>
            <a:ext cx="20732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>
                <a:solidFill>
                  <a:srgbClr val="000000"/>
                </a:solidFill>
              </a:rPr>
              <a:t>Difference</a:t>
            </a:r>
          </a:p>
        </p:txBody>
      </p:sp>
      <p:pic>
        <p:nvPicPr>
          <p:cNvPr id="28682" name="Picture 1" descr="mts_codar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3295650"/>
            <a:ext cx="30480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TextBox 2"/>
          <p:cNvSpPr txBox="1">
            <a:spLocks noChangeArrowheads="1"/>
          </p:cNvSpPr>
          <p:nvPr/>
        </p:nvSpPr>
        <p:spPr bwMode="auto">
          <a:xfrm>
            <a:off x="5773738" y="3495675"/>
            <a:ext cx="1219200" cy="1323439"/>
          </a:xfrm>
          <a:prstGeom prst="rect">
            <a:avLst/>
          </a:prstGeom>
          <a:solidFill>
            <a:srgbClr val="D5A818">
              <a:alpha val="50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u="sng" dirty="0">
                <a:solidFill>
                  <a:srgbClr val="000000"/>
                </a:solidFill>
                <a:cs typeface="Times New Roman" charset="0"/>
              </a:rPr>
              <a:t>WHY?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Times New Roman" charset="0"/>
              </a:rPr>
              <a:t>HF Radar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Times New Roman" charset="0"/>
              </a:rPr>
              <a:t>Currents</a:t>
            </a:r>
          </a:p>
        </p:txBody>
      </p:sp>
      <p:cxnSp>
        <p:nvCxnSpPr>
          <p:cNvPr id="28684" name="Straight Arrow Connector 8"/>
          <p:cNvCxnSpPr>
            <a:cxnSpLocks noChangeShapeType="1"/>
          </p:cNvCxnSpPr>
          <p:nvPr/>
        </p:nvCxnSpPr>
        <p:spPr bwMode="auto">
          <a:xfrm flipH="1" flipV="1">
            <a:off x="7772400" y="4438650"/>
            <a:ext cx="762000" cy="9144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8689" name="TextBox 1"/>
          <p:cNvSpPr txBox="1">
            <a:spLocks noChangeArrowheads="1"/>
          </p:cNvSpPr>
          <p:nvPr/>
        </p:nvSpPr>
        <p:spPr bwMode="auto">
          <a:xfrm>
            <a:off x="152400" y="3219450"/>
            <a:ext cx="472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 u="sng" dirty="0">
                <a:solidFill>
                  <a:srgbClr val="000000"/>
                </a:solidFill>
              </a:rPr>
              <a:t>WHEN?</a:t>
            </a:r>
            <a:r>
              <a:rPr lang="en-US" altLang="en-US" sz="2000" b="1" dirty="0">
                <a:solidFill>
                  <a:srgbClr val="000000"/>
                </a:solidFill>
              </a:rPr>
              <a:t> </a:t>
            </a:r>
            <a:r>
              <a:rPr lang="en-US" altLang="en-US" sz="2000" dirty="0">
                <a:solidFill>
                  <a:srgbClr val="000000"/>
                </a:solidFill>
              </a:rPr>
              <a:t> Glider Temperature</a:t>
            </a:r>
          </a:p>
          <a:p>
            <a:r>
              <a:rPr lang="en-US" altLang="en-US" sz="2000" dirty="0">
                <a:solidFill>
                  <a:srgbClr val="000000"/>
                </a:solidFill>
              </a:rPr>
              <a:t>                           </a:t>
            </a:r>
            <a:endParaRPr lang="en-US" altLang="en-US" b="1" u="sng" dirty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H="1" flipV="1">
            <a:off x="1676400" y="3937000"/>
            <a:ext cx="666750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819400" y="4202113"/>
            <a:ext cx="1393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solidFill>
                  <a:srgbClr val="FF0000"/>
                </a:solidFill>
              </a:rPr>
              <a:t>Eye Passage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572250" y="431800"/>
            <a:ext cx="1200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>
                <a:solidFill>
                  <a:srgbClr val="000000"/>
                </a:solidFill>
              </a:rPr>
              <a:t>11C max Cooling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0FC60F2-EE00-1A4E-A9D5-96524FA38E63}"/>
              </a:ext>
            </a:extLst>
          </p:cNvPr>
          <p:cNvGrpSpPr/>
          <p:nvPr/>
        </p:nvGrpSpPr>
        <p:grpSpPr>
          <a:xfrm>
            <a:off x="0" y="6218716"/>
            <a:ext cx="9155615" cy="639284"/>
            <a:chOff x="-11615" y="6218716"/>
            <a:chExt cx="9155615" cy="63928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C400CFC-96EA-DE48-8F81-4CEAE39CEB2C}"/>
                </a:ext>
              </a:extLst>
            </p:cNvPr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1808F95-D749-E540-B222-EC1924C6B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30356"/>
              <a:ext cx="2939989" cy="61408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5909B5F-36E7-4641-8D55-E2B707A57B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18716"/>
              <a:ext cx="5409983" cy="61559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835A3CF-E6E7-D940-91FB-8951056390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48011"/>
              <a:ext cx="540613" cy="557002"/>
            </a:xfrm>
            <a:prstGeom prst="rect">
              <a:avLst/>
            </a:prstGeom>
          </p:spPr>
        </p:pic>
      </p:grp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 flipV="1">
            <a:off x="1689100" y="4762500"/>
            <a:ext cx="666750" cy="0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0" y="6027003"/>
            <a:ext cx="914400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Essential Ocean Processes: </a:t>
            </a:r>
          </a:p>
          <a:p>
            <a:r>
              <a:rPr lang="en-US" b="1" dirty="0" smtClean="0"/>
              <a:t>Ahead of eye center </a:t>
            </a:r>
            <a:r>
              <a:rPr lang="mr-IN" b="1" dirty="0" smtClean="0"/>
              <a:t>–</a:t>
            </a:r>
            <a:r>
              <a:rPr lang="en-US" b="1" dirty="0" smtClean="0"/>
              <a:t> Vertical Shear &gt; Mixing &gt; Cooling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1450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3" grpId="0" animBg="1"/>
      <p:bldP spid="28689" grpId="0"/>
      <p:bldP spid="2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43136"/>
            <a:ext cx="9144000" cy="62915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Arial"/>
                <a:ea typeface="ＭＳ Ｐゴシック"/>
              </a:rPr>
              <a:t>U..</a:t>
            </a:r>
          </a:p>
        </p:txBody>
      </p:sp>
      <p:pic>
        <p:nvPicPr>
          <p:cNvPr id="14338" name="Picture 2" descr="mab_vue7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-22225"/>
            <a:ext cx="8401737" cy="6266136"/>
          </a:xfrm>
          <a:prstGeom prst="rect">
            <a:avLst/>
          </a:prstGeom>
          <a:solidFill>
            <a:srgbClr val="D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7067550" y="-96720"/>
            <a:ext cx="9680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Cod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1143000" y="5298195"/>
            <a:ext cx="10951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Hatteras</a:t>
            </a:r>
          </a:p>
        </p:txBody>
      </p:sp>
      <p:sp>
        <p:nvSpPr>
          <p:cNvPr id="14351" name="Text Box 9"/>
          <p:cNvSpPr txBox="1">
            <a:spLocks noChangeArrowheads="1"/>
          </p:cNvSpPr>
          <p:nvPr/>
        </p:nvSpPr>
        <p:spPr bwMode="auto">
          <a:xfrm>
            <a:off x="0" y="-76200"/>
            <a:ext cx="5711156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 smtClean="0">
                <a:solidFill>
                  <a:srgbClr val="FFFFFF"/>
                </a:solidFill>
                <a:latin typeface="Calibri" charset="0"/>
              </a:rPr>
              <a:t>Mid-Atlantic Bight (1000 </a:t>
            </a:r>
            <a:r>
              <a:rPr lang="en-US" b="1" dirty="0">
                <a:solidFill>
                  <a:srgbClr val="FFFFFF"/>
                </a:solidFill>
                <a:latin typeface="Calibri" charset="0"/>
              </a:rPr>
              <a:t>km Cape to </a:t>
            </a:r>
            <a:r>
              <a:rPr lang="en-US" b="1" dirty="0" smtClean="0">
                <a:solidFill>
                  <a:srgbClr val="FFFFFF"/>
                </a:solidFill>
                <a:latin typeface="Calibri" charset="0"/>
              </a:rPr>
              <a:t>Cape)</a:t>
            </a:r>
          </a:p>
          <a:p>
            <a:r>
              <a:rPr lang="en-US" b="1" dirty="0" smtClean="0">
                <a:solidFill>
                  <a:srgbClr val="FFFFFF"/>
                </a:solidFill>
                <a:latin typeface="Calibri" charset="0"/>
              </a:rPr>
              <a:t>78 </a:t>
            </a:r>
            <a:r>
              <a:rPr lang="en-US" b="1" dirty="0">
                <a:solidFill>
                  <a:srgbClr val="FFFFFF"/>
                </a:solidFill>
                <a:latin typeface="Calibri" charset="0"/>
              </a:rPr>
              <a:t>Million People (1/4 of U.S.)</a:t>
            </a:r>
          </a:p>
          <a:p>
            <a:endParaRPr lang="en-US" sz="2000" b="1" dirty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4353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b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4372" name="Freeform 10"/>
          <p:cNvSpPr>
            <a:spLocks/>
          </p:cNvSpPr>
          <p:nvPr/>
        </p:nvSpPr>
        <p:spPr bwMode="auto">
          <a:xfrm>
            <a:off x="4343400" y="1752600"/>
            <a:ext cx="1236663" cy="1608138"/>
          </a:xfrm>
          <a:custGeom>
            <a:avLst/>
            <a:gdLst>
              <a:gd name="T0" fmla="*/ 0 w 1236134"/>
              <a:gd name="T1" fmla="*/ 1607610 h 1608666"/>
              <a:gd name="T2" fmla="*/ 898235 w 1236134"/>
              <a:gd name="T3" fmla="*/ 524589 h 1608666"/>
              <a:gd name="T4" fmla="*/ 1237192 w 1236134"/>
              <a:gd name="T5" fmla="*/ 0 h 16086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36134" h="1608666">
                <a:moveTo>
                  <a:pt x="0" y="1608666"/>
                </a:moveTo>
                <a:cubicBezTo>
                  <a:pt x="345722" y="1200855"/>
                  <a:pt x="691445" y="793044"/>
                  <a:pt x="897467" y="524933"/>
                </a:cubicBezTo>
                <a:cubicBezTo>
                  <a:pt x="1103489" y="256822"/>
                  <a:pt x="1236134" y="0"/>
                  <a:pt x="1236134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54" name="Straight Connector 53"/>
          <p:cNvCxnSpPr>
            <a:cxnSpLocks noChangeShapeType="1"/>
          </p:cNvCxnSpPr>
          <p:nvPr/>
        </p:nvCxnSpPr>
        <p:spPr bwMode="auto">
          <a:xfrm rot="5400000">
            <a:off x="-990600" y="2400300"/>
            <a:ext cx="4800600" cy="1905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5" name="Straight Connector 54"/>
          <p:cNvCxnSpPr>
            <a:cxnSpLocks noChangeShapeType="1"/>
          </p:cNvCxnSpPr>
          <p:nvPr/>
        </p:nvCxnSpPr>
        <p:spPr bwMode="auto">
          <a:xfrm flipV="1">
            <a:off x="2355850" y="71436"/>
            <a:ext cx="4780766" cy="89376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6" name="TextBox 41"/>
          <p:cNvSpPr txBox="1">
            <a:spLocks noChangeArrowheads="1"/>
          </p:cNvSpPr>
          <p:nvPr/>
        </p:nvSpPr>
        <p:spPr bwMode="auto">
          <a:xfrm>
            <a:off x="3429000" y="4617219"/>
            <a:ext cx="5486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prstClr val="white"/>
                </a:solidFill>
              </a:rPr>
              <a:t>A Sustained, Integrated &amp; Certified </a:t>
            </a:r>
          </a:p>
          <a:p>
            <a:pPr algn="ctr" eaLnBrk="1" hangingPunct="1"/>
            <a:r>
              <a:rPr lang="en-US" b="1" dirty="0" smtClean="0">
                <a:solidFill>
                  <a:prstClr val="white"/>
                </a:solidFill>
              </a:rPr>
              <a:t>Ocean-Atmosphere </a:t>
            </a:r>
          </a:p>
          <a:p>
            <a:pPr algn="ctr" eaLnBrk="1" hangingPunct="1"/>
            <a:r>
              <a:rPr lang="en-US" b="1" dirty="0" smtClean="0">
                <a:solidFill>
                  <a:prstClr val="white"/>
                </a:solidFill>
              </a:rPr>
              <a:t>Observation </a:t>
            </a:r>
            <a:r>
              <a:rPr lang="en-US" b="1" dirty="0">
                <a:solidFill>
                  <a:prstClr val="white"/>
                </a:solidFill>
              </a:rPr>
              <a:t>&amp;</a:t>
            </a:r>
            <a:r>
              <a:rPr lang="en-US" b="1" dirty="0" smtClean="0">
                <a:solidFill>
                  <a:prstClr val="white"/>
                </a:solidFill>
              </a:rPr>
              <a:t> Forecast System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375410" y="2498762"/>
            <a:ext cx="46760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28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Mid-Atlantic Regional Association Coastal Ocean Observing System (MARACOOS)</a:t>
            </a:r>
          </a:p>
        </p:txBody>
      </p:sp>
      <p:pic>
        <p:nvPicPr>
          <p:cNvPr id="2" name="Picture 1" descr="RU_LOGOTYPE_CMYK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751" y="1124224"/>
            <a:ext cx="946150" cy="254570"/>
          </a:xfrm>
          <a:prstGeom prst="rect">
            <a:avLst/>
          </a:prstGeom>
        </p:spPr>
      </p:pic>
      <p:pic>
        <p:nvPicPr>
          <p:cNvPr id="25" name="Picture 24" descr="CinarLog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89" y="2332398"/>
            <a:ext cx="955127" cy="487002"/>
          </a:xfrm>
          <a:prstGeom prst="rect">
            <a:avLst/>
          </a:prstGeom>
        </p:spPr>
      </p:pic>
      <p:pic>
        <p:nvPicPr>
          <p:cNvPr id="26" name="Picture 25" descr="Screen Shot 2016-02-25 at 9.57.48 A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79" y="2146748"/>
            <a:ext cx="954351" cy="185883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31" name="Rectangle 30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86" y="3060641"/>
            <a:ext cx="968144" cy="606705"/>
          </a:xfrm>
          <a:prstGeom prst="rect">
            <a:avLst/>
          </a:prstGeom>
        </p:spPr>
      </p:pic>
      <p:pic>
        <p:nvPicPr>
          <p:cNvPr id="35" name="Picture 34" descr="NOAA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40" y="818734"/>
            <a:ext cx="1101767" cy="110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113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2015-10-17 11.40.2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0" y="2676307"/>
            <a:ext cx="5836676" cy="3459693"/>
          </a:xfrm>
          <a:prstGeom prst="rect">
            <a:avLst/>
          </a:prstGeom>
        </p:spPr>
      </p:pic>
      <p:pic>
        <p:nvPicPr>
          <p:cNvPr id="6" name="Picture 5" descr="26 Typhoo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46623" y="2716704"/>
            <a:ext cx="5742423" cy="3431996"/>
          </a:xfrm>
          <a:prstGeom prst="rect">
            <a:avLst/>
          </a:prstGeom>
        </p:spPr>
      </p:pic>
      <p:pic>
        <p:nvPicPr>
          <p:cNvPr id="9" name="Picture 8" descr="Screen shot 2012-05-15 at 6.21.35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8403" y="639405"/>
            <a:ext cx="4045593" cy="20316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4623"/>
            <a:ext cx="9113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Summer Tropical Cyclones Tracks over the Continental Shelf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86600" y="857071"/>
            <a:ext cx="1873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11 Hurricanes since 1985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" y="873026"/>
            <a:ext cx="1823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26 Typhoons since 1985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213566" y="1371600"/>
            <a:ext cx="1585035" cy="137495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5114604" y="1295401"/>
            <a:ext cx="1875834" cy="141604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52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0-20 at 8.34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8200"/>
            <a:ext cx="9144000" cy="40562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Hurricanes Crossing the MAB in </a:t>
            </a:r>
            <a:r>
              <a:rPr lang="en-US" sz="2400" b="1" dirty="0"/>
              <a:t>S</a:t>
            </a:r>
            <a:r>
              <a:rPr lang="en-US" sz="2400" b="1" dirty="0" smtClean="0"/>
              <a:t>tratified Season</a:t>
            </a:r>
          </a:p>
          <a:p>
            <a:pPr algn="ctr"/>
            <a:r>
              <a:rPr lang="en-US" sz="2400" b="1" dirty="0" smtClean="0"/>
              <a:t>Observed Ahead-of-Eye-Center Cooling (NDBC)</a:t>
            </a:r>
            <a:endParaRPr lang="en-US" sz="2400" b="1" dirty="0"/>
          </a:p>
        </p:txBody>
      </p:sp>
      <p:sp>
        <p:nvSpPr>
          <p:cNvPr id="6" name="Oval 5"/>
          <p:cNvSpPr/>
          <p:nvPr/>
        </p:nvSpPr>
        <p:spPr>
          <a:xfrm>
            <a:off x="7137400" y="1181100"/>
            <a:ext cx="1104900" cy="40767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 Shot 2015-10-20 at 8.57.3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814391"/>
            <a:ext cx="9144001" cy="1043609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378700" y="6195391"/>
            <a:ext cx="622300" cy="4318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1" y="498339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Super-Typhoons crossing the Yellow Sea in </a:t>
            </a:r>
            <a:r>
              <a:rPr lang="en-US" sz="2400" b="1" dirty="0"/>
              <a:t>S</a:t>
            </a:r>
            <a:r>
              <a:rPr lang="en-US" sz="2400" b="1" dirty="0" smtClean="0"/>
              <a:t>tratified Season</a:t>
            </a:r>
          </a:p>
          <a:p>
            <a:pPr algn="ctr"/>
            <a:r>
              <a:rPr lang="en-US" sz="2400" b="1" dirty="0" smtClean="0"/>
              <a:t>Observed Ahead-of-Eye-Center Cooling (</a:t>
            </a:r>
            <a:r>
              <a:rPr lang="en-US" sz="2400" b="1" dirty="0" err="1" smtClean="0"/>
              <a:t>Fei</a:t>
            </a:r>
            <a:r>
              <a:rPr lang="en-US" sz="2400" b="1" dirty="0" smtClean="0"/>
              <a:t> Yu &amp; Yi Xu)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1325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23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dirty="0" smtClean="0">
                <a:solidFill>
                  <a:srgbClr val="000000"/>
                </a:solidFill>
              </a:rPr>
              <a:t>WRF Atmospheric </a:t>
            </a:r>
            <a:r>
              <a:rPr lang="en-US" altLang="en-US" b="1" dirty="0">
                <a:solidFill>
                  <a:srgbClr val="000000"/>
                </a:solidFill>
              </a:rPr>
              <a:t>Forecast Sensitivity </a:t>
            </a:r>
            <a:r>
              <a:rPr lang="en-US" altLang="en-US" b="1" dirty="0" smtClean="0">
                <a:solidFill>
                  <a:srgbClr val="000000"/>
                </a:solidFill>
              </a:rPr>
              <a:t>Study </a:t>
            </a:r>
            <a:r>
              <a:rPr lang="mr-IN" altLang="en-US" b="1" dirty="0" smtClean="0">
                <a:solidFill>
                  <a:srgbClr val="000000"/>
                </a:solidFill>
              </a:rPr>
              <a:t>–</a:t>
            </a:r>
            <a:r>
              <a:rPr lang="en-US" altLang="en-US" b="1" dirty="0" smtClean="0">
                <a:solidFill>
                  <a:srgbClr val="000000"/>
                </a:solidFill>
              </a:rPr>
              <a:t> &gt;130 tests</a:t>
            </a:r>
            <a:endParaRPr lang="en-US" altLang="en-US" b="1" dirty="0">
              <a:solidFill>
                <a:srgbClr val="000000"/>
              </a:solidFill>
            </a:endParaRPr>
          </a:p>
        </p:txBody>
      </p:sp>
      <p:sp>
        <p:nvSpPr>
          <p:cNvPr id="29699" name="TextBox 24"/>
          <p:cNvSpPr txBox="1">
            <a:spLocks noChangeArrowheads="1"/>
          </p:cNvSpPr>
          <p:nvPr/>
        </p:nvSpPr>
        <p:spPr bwMode="auto">
          <a:xfrm>
            <a:off x="2362200" y="787400"/>
            <a:ext cx="2076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Warm Ocean</a:t>
            </a:r>
          </a:p>
          <a:p>
            <a:r>
              <a:rPr lang="en-US" altLang="en-US">
                <a:solidFill>
                  <a:srgbClr val="FF0000"/>
                </a:solidFill>
              </a:rPr>
              <a:t>Boundary Condition</a:t>
            </a:r>
          </a:p>
        </p:txBody>
      </p:sp>
      <p:sp>
        <p:nvSpPr>
          <p:cNvPr id="30724" name="TextBox 25"/>
          <p:cNvSpPr txBox="1">
            <a:spLocks noChangeArrowheads="1"/>
          </p:cNvSpPr>
          <p:nvPr/>
        </p:nvSpPr>
        <p:spPr bwMode="auto">
          <a:xfrm>
            <a:off x="2514600" y="3530600"/>
            <a:ext cx="18208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00FF"/>
                </a:solidFill>
              </a:rPr>
              <a:t>Cold Ocean</a:t>
            </a:r>
          </a:p>
          <a:p>
            <a:r>
              <a:rPr lang="en-US" altLang="en-US">
                <a:solidFill>
                  <a:srgbClr val="0000FF"/>
                </a:solidFill>
              </a:rPr>
              <a:t>Boundary Condition</a:t>
            </a:r>
          </a:p>
        </p:txBody>
      </p:sp>
      <p:pic>
        <p:nvPicPr>
          <p:cNvPr id="29701" name="Picture 26" descr="composite_20110827T070000_flat_zoomout2_wtra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25" y="577850"/>
            <a:ext cx="2079625" cy="27495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27" descr="composite_20110831T070000_flat_zoomout2_wtrac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875" y="3603625"/>
            <a:ext cx="2230438" cy="255428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3886200" y="2006600"/>
            <a:ext cx="914400" cy="6985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0" name="Right Arrow 9"/>
          <p:cNvSpPr>
            <a:spLocks noChangeArrowheads="1"/>
          </p:cNvSpPr>
          <p:nvPr/>
        </p:nvSpPr>
        <p:spPr bwMode="auto">
          <a:xfrm>
            <a:off x="4267200" y="4064000"/>
            <a:ext cx="1063625" cy="698500"/>
          </a:xfrm>
          <a:prstGeom prst="rightArrow">
            <a:avLst>
              <a:gd name="adj1" fmla="val 50000"/>
              <a:gd name="adj2" fmla="val 50003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29705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2082800"/>
            <a:ext cx="9334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28800" y="3505200"/>
            <a:ext cx="9334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4673600"/>
            <a:ext cx="8461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6" name="TextBox 4"/>
          <p:cNvSpPr txBox="1">
            <a:spLocks noChangeArrowheads="1"/>
          </p:cNvSpPr>
          <p:nvPr/>
        </p:nvSpPr>
        <p:spPr bwMode="auto">
          <a:xfrm>
            <a:off x="2743200" y="4826000"/>
            <a:ext cx="1754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 u="sng">
                <a:solidFill>
                  <a:srgbClr val="000000"/>
                </a:solidFill>
              </a:rPr>
              <a:t>IMPACT?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743200" y="5283200"/>
            <a:ext cx="2895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rgbClr val="000000"/>
                </a:solidFill>
              </a:rPr>
              <a:t>&gt;10 knots reduction in peak wind speed</a:t>
            </a:r>
          </a:p>
        </p:txBody>
      </p:sp>
      <p:pic>
        <p:nvPicPr>
          <p:cNvPr id="29710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2082800"/>
            <a:ext cx="8445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8000" y="5915025"/>
            <a:ext cx="35560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igure8_v0_20110828_0900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010" t="13414" r="3770" b="10260"/>
          <a:stretch>
            <a:fillRect/>
          </a:stretch>
        </p:blipFill>
        <p:spPr bwMode="auto">
          <a:xfrm>
            <a:off x="6096000" y="3149600"/>
            <a:ext cx="25400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3" name="Picture 5" descr="figure8_v0_20110828_0900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08" t="13918" r="35258" b="9756"/>
          <a:stretch>
            <a:fillRect/>
          </a:stretch>
        </p:blipFill>
        <p:spPr bwMode="auto">
          <a:xfrm>
            <a:off x="6172200" y="406400"/>
            <a:ext cx="24892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648200" y="10922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rgbClr val="000000"/>
                </a:solidFill>
              </a:rPr>
              <a:t>Cat 1 Hurricane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800600" y="33782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rgbClr val="000000"/>
                </a:solidFill>
              </a:rPr>
              <a:t>Tropical Storm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1197A5B-6434-CF48-8DF3-215B70289914}"/>
              </a:ext>
            </a:extLst>
          </p:cNvPr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7B882D8-8710-E547-9075-AC3B01279628}"/>
                </a:ext>
              </a:extLst>
            </p:cNvPr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23AA2C5-2853-354E-AAC5-B9D2CCC2A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7AEBFB5-1B05-6A49-A655-063A65615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9AFA0A3-2A41-3647-85F3-B8DB941371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5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  <p:bldP spid="10" grpId="0" animBg="1"/>
      <p:bldP spid="30736" grpId="0"/>
      <p:bldP spid="2" grpId="0"/>
      <p:bldP spid="3" grpId="0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6350"/>
            <a:ext cx="4127500" cy="619125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65" t="9597" r="17126" b="50225"/>
          <a:stretch/>
        </p:blipFill>
        <p:spPr bwMode="auto">
          <a:xfrm>
            <a:off x="0" y="2459832"/>
            <a:ext cx="4864100" cy="31956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85110"/>
            <a:ext cx="50800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Hurricane Irene </a:t>
            </a:r>
            <a:r>
              <a:rPr lang="mr-IN" sz="3200" b="1" dirty="0" smtClean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–</a:t>
            </a:r>
            <a:endParaRPr lang="en-US" sz="3200" b="1" dirty="0" smtClean="0">
              <a:solidFill>
                <a:prstClr val="black"/>
              </a:solidFill>
              <a:latin typeface="Calibri" panose="020F0502020204030204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WRF 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Model Sensitivity 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Study</a:t>
            </a:r>
            <a:endParaRPr lang="en-US" sz="3200" b="1" dirty="0">
              <a:solidFill>
                <a:prstClr val="black"/>
              </a:solidFill>
              <a:latin typeface="Calibri" panose="020F0502020204030204"/>
              <a:ea typeface=""/>
              <a:cs typeface="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Over 130 model runs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Paired to compare sensitivities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Central pressure &amp; max wind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>
                <a:solidFill>
                  <a:srgbClr val="FF0000"/>
                </a:solidFill>
                <a:latin typeface="Calibri" panose="020F0502020204030204"/>
                <a:ea typeface=""/>
                <a:cs typeface=""/>
              </a:rPr>
              <a:t>Sensitivity to SST greatest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2000" dirty="0">
              <a:solidFill>
                <a:prstClr val="black"/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5655469"/>
            <a:ext cx="3236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prstClr val="black"/>
                </a:solidFill>
                <a:latin typeface="Times New Roman" panose="02020603050405020304" pitchFamily="18" charset="0"/>
                <a:ea typeface=""/>
                <a:cs typeface="Times New Roman" panose="02020603050405020304" pitchFamily="18" charset="0"/>
              </a:rPr>
              <a:t>Monthly Weather Review 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"/>
                <a:cs typeface="Times New Roman" panose="02020603050405020304" pitchFamily="18" charset="0"/>
              </a:rPr>
              <a:t>(2016)</a:t>
            </a:r>
          </a:p>
        </p:txBody>
      </p:sp>
      <p:sp>
        <p:nvSpPr>
          <p:cNvPr id="6" name="Oval 5"/>
          <p:cNvSpPr/>
          <p:nvPr/>
        </p:nvSpPr>
        <p:spPr>
          <a:xfrm>
            <a:off x="4445000" y="1892300"/>
            <a:ext cx="4699000" cy="15240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 flipV="1">
            <a:off x="4445000" y="3263900"/>
            <a:ext cx="571500" cy="165967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98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wavelet_2band (Converted).mov">
            <a:hlinkClick r:id="" action="ppaction://media"/>
            <a:extLst>
              <a:ext uri="{FF2B5EF4-FFF2-40B4-BE49-F238E27FC236}">
                <a16:creationId xmlns:a16="http://schemas.microsoft.com/office/drawing/2014/main" id="{B126D7D8-5105-8240-8EAE-FE1338DEB1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1720"/>
          <a:stretch/>
        </p:blipFill>
        <p:spPr>
          <a:xfrm>
            <a:off x="0" y="0"/>
            <a:ext cx="9144000" cy="60542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30599" y="118533"/>
            <a:ext cx="2442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Hurricane Irene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1754" y="464329"/>
            <a:ext cx="2375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Direct Wind Forcing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12050" y="523239"/>
            <a:ext cx="2108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Inertial Response</a:t>
            </a:r>
          </a:p>
        </p:txBody>
      </p:sp>
    </p:spTree>
    <p:extLst>
      <p:ext uri="{BB962C8B-B14F-4D97-AF65-F5344CB8AC3E}">
        <p14:creationId xmlns:p14="http://schemas.microsoft.com/office/powerpoint/2010/main" val="148177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a typeface="Arial" charset="0"/>
                <a:cs typeface="Arial" charset="0"/>
              </a:rPr>
              <a:t>Mixed Layer Depth from HF radar </a:t>
            </a:r>
          </a:p>
          <a:p>
            <a:pPr algn="ctr"/>
            <a:r>
              <a:rPr lang="en-US" sz="2800" dirty="0" smtClean="0">
                <a:ea typeface="Arial" charset="0"/>
                <a:cs typeface="Arial" charset="0"/>
              </a:rPr>
              <a:t>(Pollard and Millard, 1974; Cliff Watkins, Ph.D. Thesis)</a:t>
            </a:r>
            <a:endParaRPr lang="en-US" sz="2800" dirty="0">
              <a:ea typeface="Arial" charset="0"/>
              <a:cs typeface="Arial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5" name="Rectangle 14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" y="762000"/>
            <a:ext cx="9144000" cy="36945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4235704"/>
            <a:ext cx="861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Hurricane Irene: 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P&amp;M 1974: Simple model uses mixed layer depth &amp; wind to predict inertial amplitude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CW 2018: Invert model to use forecast wind &amp; HF Radar inertial amplitude to predict mixed layer depth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26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94D47D9-C85E-5440-90E6-60C8CBB26BA6}"/>
              </a:ext>
            </a:extLst>
          </p:cNvPr>
          <p:cNvSpPr txBox="1"/>
          <p:nvPr/>
        </p:nvSpPr>
        <p:spPr>
          <a:xfrm>
            <a:off x="0" y="790363"/>
            <a:ext cx="91440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types of coastal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ocean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response 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Mid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Atlantic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hurricanes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discovered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essential ocean </a:t>
            </a:r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features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Seasonally warmed surface water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Persistent Cold Pool bottom water.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essential ocean processes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(a) ahead-of-eye </a:t>
            </a:r>
            <a:r>
              <a:rPr 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mixing/cooling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(b)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essential ocean </a:t>
            </a:r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impacts on the atmosphere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ocean mixing/cooling reduces storm intensity - Irene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8E85A2-106D-8648-876D-4E453CD590FF}"/>
              </a:ext>
            </a:extLst>
          </p:cNvPr>
          <p:cNvSpPr txBox="1"/>
          <p:nvPr/>
        </p:nvSpPr>
        <p:spPr>
          <a:xfrm>
            <a:off x="139699" y="144032"/>
            <a:ext cx="560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Scientific Understanding: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6105" y="0"/>
            <a:ext cx="3385195" cy="403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486401" y="4060142"/>
            <a:ext cx="3641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+ Monthly Weather Review (2016)</a:t>
            </a:r>
          </a:p>
          <a:p>
            <a:r>
              <a:rPr lang="en-US" sz="1800" dirty="0" smtClean="0"/>
              <a:t>+ JGR-Oceans (2017) </a:t>
            </a:r>
          </a:p>
          <a:p>
            <a:r>
              <a:rPr lang="en-US" sz="1800" dirty="0" smtClean="0"/>
              <a:t>+ JGR-Oceans (2017)</a:t>
            </a:r>
            <a:endParaRPr lang="en-US" sz="1800" dirty="0"/>
          </a:p>
        </p:txBody>
      </p:sp>
      <p:pic>
        <p:nvPicPr>
          <p:cNvPr id="7" name="Picture 6" descr="Cinar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4619098"/>
            <a:ext cx="955127" cy="487002"/>
          </a:xfrm>
          <a:prstGeom prst="rect">
            <a:avLst/>
          </a:prstGeom>
        </p:spPr>
      </p:pic>
      <p:pic>
        <p:nvPicPr>
          <p:cNvPr id="8" name="Picture 7" descr="Screen Shot 2016-02-25 at 9.57.48 A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4419600"/>
            <a:ext cx="954351" cy="18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615" y="685800"/>
            <a:ext cx="9173612" cy="55982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997" y="0"/>
            <a:ext cx="915561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+mn-lt"/>
                <a:ea typeface="Arial" charset="0"/>
                <a:cs typeface="Arial" charset="0"/>
              </a:rPr>
              <a:t>NOAA Historical Hurricane Tracks:</a:t>
            </a:r>
            <a:r>
              <a:rPr lang="en-US" b="1" dirty="0" smtClean="0">
                <a:latin typeface="+mn-lt"/>
                <a:ea typeface="Arial" charset="0"/>
                <a:cs typeface="Arial" charset="0"/>
              </a:rPr>
              <a:t> </a:t>
            </a:r>
            <a:r>
              <a:rPr lang="en-US" sz="2800" b="1" dirty="0" smtClean="0">
                <a:latin typeface="+mn-lt"/>
                <a:ea typeface="Arial" charset="0"/>
                <a:cs typeface="Arial" charset="0"/>
              </a:rPr>
              <a:t>1851 - previous season</a:t>
            </a:r>
            <a:endParaRPr lang="en-US" sz="2800" b="1" dirty="0"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6082" y="6320135"/>
            <a:ext cx="8947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Upper Ocean Heat Content modulates Hurricane Intensity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96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86"/>
          <a:stretch/>
        </p:blipFill>
        <p:spPr>
          <a:xfrm>
            <a:off x="0" y="0"/>
            <a:ext cx="9144000" cy="1156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6447"/>
            <a:ext cx="4122912" cy="32519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2948" y="1156447"/>
            <a:ext cx="4890269" cy="3251947"/>
          </a:xfrm>
          <a:prstGeom prst="rect">
            <a:avLst/>
          </a:prstGeom>
        </p:spPr>
      </p:pic>
      <p:pic>
        <p:nvPicPr>
          <p:cNvPr id="9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6320" y="4517091"/>
            <a:ext cx="3403524" cy="229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4517091"/>
            <a:ext cx="3072177" cy="23041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6447"/>
            <a:ext cx="4143695" cy="326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7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6900"/>
            <a:ext cx="9144000" cy="565634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267200" y="457200"/>
            <a:ext cx="1981200" cy="1981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385545">
            <a:off x="897323" y="2698471"/>
            <a:ext cx="6393850" cy="37672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19323" y="3342760"/>
            <a:ext cx="17395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IOCARIBE </a:t>
            </a:r>
          </a:p>
          <a:p>
            <a:pPr algn="ctr"/>
            <a:r>
              <a:rPr lang="en-US" dirty="0" smtClean="0"/>
              <a:t> &gt; GOOS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24600" y="902306"/>
            <a:ext cx="24881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MARACOOS </a:t>
            </a:r>
          </a:p>
          <a:p>
            <a:pPr algn="ctr"/>
            <a:r>
              <a:rPr lang="en-US" dirty="0" smtClean="0"/>
              <a:t>&gt; IOOS &gt; GOOS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345411"/>
            <a:ext cx="3453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http://global-</a:t>
            </a:r>
            <a:r>
              <a:rPr lang="en-US" dirty="0" err="1"/>
              <a:t>hfradar.org</a:t>
            </a:r>
            <a:r>
              <a:rPr lang="en-US" dirty="0"/>
              <a:t>/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035" y="5489203"/>
            <a:ext cx="1625600" cy="1317873"/>
          </a:xfrm>
          <a:prstGeom prst="rect">
            <a:avLst/>
          </a:prstGeom>
        </p:spPr>
      </p:pic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-11615" y="0"/>
            <a:ext cx="91556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prstClr val="black"/>
                </a:solidFill>
                <a:latin typeface="Calibri"/>
                <a:cs typeface="Times New Roman"/>
              </a:rPr>
              <a:t>WMO/IOC JCOMM Global </a:t>
            </a:r>
            <a:r>
              <a:rPr lang="en-US" sz="3600" b="1" dirty="0">
                <a:solidFill>
                  <a:prstClr val="black"/>
                </a:solidFill>
                <a:latin typeface="Calibri"/>
                <a:cs typeface="Times New Roman"/>
              </a:rPr>
              <a:t>HF Radar </a:t>
            </a:r>
            <a:r>
              <a:rPr lang="en-US" sz="3600" b="1" dirty="0" smtClean="0">
                <a:solidFill>
                  <a:prstClr val="black"/>
                </a:solidFill>
                <a:latin typeface="Calibri"/>
                <a:cs typeface="Times New Roman"/>
              </a:rPr>
              <a:t>Network</a:t>
            </a:r>
            <a:endParaRPr lang="en-US" sz="3600" b="1" dirty="0">
              <a:solidFill>
                <a:prstClr val="black"/>
              </a:solidFill>
              <a:latin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9198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3"/>
          <p:cNvSpPr txBox="1">
            <a:spLocks noChangeArrowheads="1"/>
          </p:cNvSpPr>
          <p:nvPr/>
        </p:nvSpPr>
        <p:spPr bwMode="auto">
          <a:xfrm>
            <a:off x="1947688" y="4662720"/>
            <a:ext cx="10676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 dirty="0" smtClean="0">
                <a:solidFill>
                  <a:srgbClr val="000000"/>
                </a:solidFill>
                <a:cs typeface="+mn-cs"/>
              </a:rPr>
              <a:t>46 Site CODAR Network</a:t>
            </a:r>
            <a:endParaRPr lang="en-US" altLang="en-US" sz="1600" b="1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2147819" y="3447687"/>
            <a:ext cx="9418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600" b="1" dirty="0" smtClean="0">
                <a:solidFill>
                  <a:srgbClr val="000000"/>
                </a:solidFill>
                <a:cs typeface="+mn-cs"/>
              </a:rPr>
              <a:t>Under-</a:t>
            </a:r>
          </a:p>
          <a:p>
            <a:pPr algn="r"/>
            <a:r>
              <a:rPr lang="en-US" altLang="en-US" sz="1600" b="1" dirty="0" smtClean="0">
                <a:solidFill>
                  <a:srgbClr val="000000"/>
                </a:solidFill>
                <a:cs typeface="+mn-cs"/>
              </a:rPr>
              <a:t>water</a:t>
            </a:r>
          </a:p>
          <a:p>
            <a:pPr algn="r"/>
            <a:r>
              <a:rPr lang="en-US" altLang="en-US" sz="1600" b="1" dirty="0" smtClean="0">
                <a:solidFill>
                  <a:srgbClr val="000000"/>
                </a:solidFill>
                <a:cs typeface="+mn-cs"/>
              </a:rPr>
              <a:t>Glider</a:t>
            </a:r>
          </a:p>
          <a:p>
            <a:pPr algn="r"/>
            <a:r>
              <a:rPr lang="en-US" altLang="en-US" sz="1600" b="1" dirty="0" smtClean="0">
                <a:solidFill>
                  <a:srgbClr val="000000"/>
                </a:solidFill>
                <a:cs typeface="+mn-cs"/>
              </a:rPr>
              <a:t>Fleet</a:t>
            </a:r>
            <a:endParaRPr lang="en-US" altLang="en-US" sz="1600" b="1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1965232" y="2782530"/>
            <a:ext cx="11652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 dirty="0">
                <a:solidFill>
                  <a:srgbClr val="000000"/>
                </a:solidFill>
                <a:cs typeface="+mn-cs"/>
              </a:rPr>
              <a:t>Satellite Receivers</a:t>
            </a:r>
          </a:p>
        </p:txBody>
      </p:sp>
      <p:sp>
        <p:nvSpPr>
          <p:cNvPr id="24580" name="Rectangle 7"/>
          <p:cNvSpPr>
            <a:spLocks noChangeArrowheads="1"/>
          </p:cNvSpPr>
          <p:nvPr/>
        </p:nvSpPr>
        <p:spPr bwMode="auto">
          <a:xfrm>
            <a:off x="8277225" y="4697184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/>
            <a:endParaRPr lang="en-US" altLang="en-US">
              <a:solidFill>
                <a:srgbClr val="000000"/>
              </a:solidFill>
              <a:cs typeface="+mn-cs"/>
            </a:endParaRPr>
          </a:p>
        </p:txBody>
      </p:sp>
      <p:pic>
        <p:nvPicPr>
          <p:cNvPr id="111624" name="Picture 8" descr="SideBySideGliders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089633" y="2879100"/>
            <a:ext cx="2119228" cy="1599088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1650" name="Picture 34" descr="XBand_SatelliteDis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9282" y="2879100"/>
            <a:ext cx="1934616" cy="1442263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1651" name="Picture 35" descr="1468414560_d638cdb7d2_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766" y="4676241"/>
            <a:ext cx="1929124" cy="1446842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4600" name="Picture 30" descr="11311385685_21a7a0201d_b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8096"/>
            <a:ext cx="9144000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916DDAA-16E3-5841-AC79-500295D13D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7428" y="4815858"/>
            <a:ext cx="2136783" cy="132707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4582" name="Text Box 10"/>
          <p:cNvSpPr txBox="1">
            <a:spLocks noChangeArrowheads="1"/>
          </p:cNvSpPr>
          <p:nvPr/>
        </p:nvSpPr>
        <p:spPr bwMode="auto">
          <a:xfrm>
            <a:off x="1973898" y="5578191"/>
            <a:ext cx="11663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600" b="1" dirty="0">
                <a:solidFill>
                  <a:srgbClr val="000000"/>
                </a:solidFill>
                <a:cs typeface="+mn-cs"/>
              </a:rPr>
              <a:t>Ocean</a:t>
            </a:r>
          </a:p>
          <a:p>
            <a:pPr algn="r"/>
            <a:r>
              <a:rPr lang="en-US" altLang="en-US" sz="1600" b="1" dirty="0" smtClean="0">
                <a:solidFill>
                  <a:srgbClr val="000000"/>
                </a:solidFill>
              </a:rPr>
              <a:t>Forecasts</a:t>
            </a:r>
            <a:endParaRPr lang="en-US" altLang="en-US" sz="1600" b="1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0" y="7203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dirty="0">
                <a:solidFill>
                  <a:srgbClr val="000000"/>
                </a:solidFill>
                <a:cs typeface="+mn-cs"/>
              </a:rPr>
              <a:t>Rutgers </a:t>
            </a:r>
            <a:r>
              <a:rPr lang="en-US" altLang="en-US" b="1" dirty="0" smtClean="0">
                <a:solidFill>
                  <a:srgbClr val="000000"/>
                </a:solidFill>
                <a:cs typeface="+mn-cs"/>
              </a:rPr>
              <a:t>University - Center </a:t>
            </a:r>
            <a:r>
              <a:rPr lang="en-US" altLang="en-US" b="1" dirty="0">
                <a:solidFill>
                  <a:srgbClr val="000000"/>
                </a:solidFill>
                <a:cs typeface="+mn-cs"/>
              </a:rPr>
              <a:t>for Ocean Observing </a:t>
            </a:r>
            <a:r>
              <a:rPr lang="en-US" altLang="en-US" b="1" dirty="0" smtClean="0">
                <a:solidFill>
                  <a:srgbClr val="000000"/>
                </a:solidFill>
                <a:cs typeface="+mn-cs"/>
              </a:rPr>
              <a:t>Leadership</a:t>
            </a:r>
            <a:endParaRPr lang="en-US" altLang="en-US" b="1" dirty="0">
              <a:solidFill>
                <a:srgbClr val="000000"/>
              </a:solidFill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8" name="Rectangle 17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799D7E4A-6701-F245-B50A-8C1E98A8FE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8368" y="3108627"/>
            <a:ext cx="3625479" cy="24169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2" name="Text Box 5">
            <a:extLst>
              <a:ext uri="{FF2B5EF4-FFF2-40B4-BE49-F238E27FC236}">
                <a16:creationId xmlns:a16="http://schemas.microsoft.com/office/drawing/2014/main" id="{4E2BAE2B-294A-3444-B220-E6CEE998A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6722" y="5722100"/>
            <a:ext cx="12689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b="1" dirty="0">
                <a:solidFill>
                  <a:srgbClr val="000000"/>
                </a:solidFill>
              </a:rPr>
              <a:t>Glider Lab</a:t>
            </a:r>
            <a:endParaRPr lang="en-US" altLang="en-US" sz="1600" b="1" dirty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23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" y="590550"/>
            <a:ext cx="8001000" cy="62674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CODAR </a:t>
            </a:r>
            <a:r>
              <a:rPr lang="en-US" b="1" dirty="0" err="1" smtClean="0"/>
              <a:t>SeaSondes</a:t>
            </a:r>
            <a:r>
              <a:rPr lang="en-US" b="1" dirty="0" smtClean="0"/>
              <a:t> in the Gulf of Mexico: Existing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21" y="2924218"/>
            <a:ext cx="2020186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1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" y="590550"/>
            <a:ext cx="8001000" cy="62674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CODAR </a:t>
            </a:r>
            <a:r>
              <a:rPr lang="en-US" b="1" dirty="0" err="1" smtClean="0"/>
              <a:t>SeaSondes</a:t>
            </a:r>
            <a:r>
              <a:rPr lang="en-US" b="1" dirty="0" smtClean="0"/>
              <a:t> in the Gulf of Mexico: </a:t>
            </a:r>
            <a:r>
              <a:rPr lang="en-US" b="1" dirty="0" err="1" smtClean="0"/>
              <a:t>Existing+Proposed</a:t>
            </a:r>
            <a:endParaRPr lang="en-US" b="1" dirty="0"/>
          </a:p>
        </p:txBody>
      </p:sp>
      <p:sp>
        <p:nvSpPr>
          <p:cNvPr id="4" name="Pie 3"/>
          <p:cNvSpPr/>
          <p:nvPr/>
        </p:nvSpPr>
        <p:spPr>
          <a:xfrm rot="12096357">
            <a:off x="5483849" y="4099748"/>
            <a:ext cx="1678578" cy="1548084"/>
          </a:xfrm>
          <a:prstGeom prst="pie">
            <a:avLst>
              <a:gd name="adj1" fmla="val 20331616"/>
              <a:gd name="adj2" fmla="val 8201362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Pie 4"/>
          <p:cNvSpPr/>
          <p:nvPr/>
        </p:nvSpPr>
        <p:spPr>
          <a:xfrm rot="6734342">
            <a:off x="4081022" y="4867767"/>
            <a:ext cx="1678578" cy="1548084"/>
          </a:xfrm>
          <a:prstGeom prst="pie">
            <a:avLst>
              <a:gd name="adj1" fmla="val 20331616"/>
              <a:gd name="adj2" fmla="val 8201362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20311" y="5584480"/>
            <a:ext cx="148173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Cabo San </a:t>
            </a:r>
            <a:r>
              <a:rPr lang="en-US" b="1" dirty="0" smtClean="0">
                <a:solidFill>
                  <a:srgbClr val="FF0000"/>
                </a:solidFill>
              </a:rPr>
              <a:t>Antonio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84540" y="4827540"/>
            <a:ext cx="172515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La Havana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21" y="2924218"/>
            <a:ext cx="2020186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41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489" y="597536"/>
            <a:ext cx="8243456" cy="62604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0783" y="27709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+mn-lt"/>
              </a:rPr>
              <a:t>Typhoon and Tropical Cyclone Tracks: Asia-Pacific Region</a:t>
            </a:r>
            <a:r>
              <a:rPr lang="en-US" b="1" dirty="0" smtClean="0"/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172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035" y="5489203"/>
            <a:ext cx="1625600" cy="1317873"/>
          </a:xfrm>
          <a:prstGeom prst="rect">
            <a:avLst/>
          </a:prstGeom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6118622" y="0"/>
            <a:ext cx="3025378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prstClr val="black"/>
                </a:solidFill>
                <a:latin typeface="Calibri"/>
                <a:cs typeface="Times New Roman"/>
              </a:rPr>
              <a:t>WMO/IOC JCOMM Global </a:t>
            </a:r>
            <a:r>
              <a:rPr lang="en-US" sz="3600" b="1" dirty="0">
                <a:solidFill>
                  <a:prstClr val="black"/>
                </a:solidFill>
                <a:latin typeface="Calibri"/>
                <a:cs typeface="Times New Roman"/>
              </a:rPr>
              <a:t>HF Radar </a:t>
            </a:r>
            <a:r>
              <a:rPr lang="en-US" sz="3600" b="1" dirty="0" smtClean="0">
                <a:solidFill>
                  <a:prstClr val="black"/>
                </a:solidFill>
                <a:latin typeface="Calibri"/>
                <a:cs typeface="Times New Roman"/>
              </a:rPr>
              <a:t>Network:</a:t>
            </a:r>
          </a:p>
          <a:p>
            <a:pPr algn="ctr" eaLnBrk="1" hangingPunct="1"/>
            <a:r>
              <a:rPr lang="en-US" sz="3600" b="1" dirty="0" smtClean="0">
                <a:solidFill>
                  <a:prstClr val="black"/>
                </a:solidFill>
                <a:latin typeface="Calibri"/>
                <a:cs typeface="Times New Roman"/>
              </a:rPr>
              <a:t>Asia-Pacific Region</a:t>
            </a:r>
            <a:endParaRPr lang="en-US" sz="3600" b="1" dirty="0">
              <a:solidFill>
                <a:prstClr val="black"/>
              </a:solidFill>
              <a:latin typeface="Calibri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1186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8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C5DB91-C7C6-164A-8AD0-F702C3095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6593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C3DBF4-A1CC-F24A-B1CE-53452B9F34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12686"/>
            <a:ext cx="9144000" cy="27206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B85923-8164-9241-B657-F3ECD7E56E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0899" y="0"/>
            <a:ext cx="1023101" cy="33313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E5257D-1139-534C-9D31-A4FF9B64F89E}"/>
              </a:ext>
            </a:extLst>
          </p:cNvPr>
          <p:cNvSpPr txBox="1"/>
          <p:nvPr/>
        </p:nvSpPr>
        <p:spPr>
          <a:xfrm>
            <a:off x="4303643" y="1805723"/>
            <a:ext cx="36476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white"/>
                </a:solidFill>
                <a:latin typeface="Calibri" panose="020F0502020204030204"/>
                <a:ea typeface=""/>
                <a:cs typeface=""/>
              </a:rPr>
              <a:t>Program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Calibri" panose="020F0502020204030204"/>
                <a:ea typeface=""/>
                <a:cs typeface=""/>
              </a:rPr>
              <a:t>Surface Currents, HF Radar Networks, Antenna Distortion, Doppler Spectra, Surface Waves, Tsunami and Data Sharing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06CBDE-35CB-8A4A-B267-B541E4C45EC8}"/>
              </a:ext>
            </a:extLst>
          </p:cNvPr>
          <p:cNvSpPr txBox="1"/>
          <p:nvPr/>
        </p:nvSpPr>
        <p:spPr>
          <a:xfrm>
            <a:off x="4343399" y="119270"/>
            <a:ext cx="2750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  <a:hlinkClick r:id="rId5"/>
              </a:rPr>
              <a:t>http://orca2018.official.jp/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 </a:t>
            </a:r>
          </a:p>
        </p:txBody>
      </p:sp>
      <p:sp>
        <p:nvSpPr>
          <p:cNvPr id="8" name="Oval 7"/>
          <p:cNvSpPr/>
          <p:nvPr/>
        </p:nvSpPr>
        <p:spPr>
          <a:xfrm>
            <a:off x="5334000" y="2895600"/>
            <a:ext cx="1600200" cy="4357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35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78" b="2739"/>
          <a:stretch/>
        </p:blipFill>
        <p:spPr>
          <a:xfrm>
            <a:off x="0" y="-1"/>
            <a:ext cx="5949411" cy="43114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27" y="4519402"/>
            <a:ext cx="732123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The </a:t>
            </a:r>
            <a:r>
              <a:rPr lang="en-US" sz="2000" b="1" u="sng" dirty="0" smtClean="0"/>
              <a:t>Ocean</a:t>
            </a:r>
            <a:r>
              <a:rPr lang="en-US" sz="2000" b="1" dirty="0" smtClean="0"/>
              <a:t> we need for the </a:t>
            </a:r>
            <a:r>
              <a:rPr lang="en-US" sz="2000" b="1" u="sng" dirty="0" smtClean="0"/>
              <a:t>Future</a:t>
            </a:r>
            <a:r>
              <a:rPr lang="en-US" sz="2000" b="1" dirty="0" smtClean="0"/>
              <a:t> we want: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Enhancing sustainable use of ocean and </a:t>
            </a:r>
            <a:r>
              <a:rPr lang="en-US" sz="2000" dirty="0"/>
              <a:t>m</a:t>
            </a:r>
            <a:r>
              <a:rPr lang="en-US" sz="2000" dirty="0" smtClean="0"/>
              <a:t>arine resources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Expanding use of knowledge about the ocean conditions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Supporting the development of the ocean economy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Sustainable management of coastal ecosystems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Increasing scientific knowledge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Achieving integrated observations and data sharing - GOOS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949411" y="1675519"/>
            <a:ext cx="312136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Intergovernmental</a:t>
            </a:r>
          </a:p>
          <a:p>
            <a:pPr algn="ctr"/>
            <a:r>
              <a:rPr lang="en-US" b="1" dirty="0" smtClean="0"/>
              <a:t>Oceanographic </a:t>
            </a:r>
          </a:p>
          <a:p>
            <a:pPr algn="ctr"/>
            <a:r>
              <a:rPr lang="en-US" b="1" dirty="0" smtClean="0"/>
              <a:t>Commission (IOC):</a:t>
            </a:r>
          </a:p>
          <a:p>
            <a:pPr algn="ctr"/>
            <a:r>
              <a:rPr lang="en-US" b="1" dirty="0" smtClean="0"/>
              <a:t> </a:t>
            </a:r>
          </a:p>
          <a:p>
            <a:pPr algn="ctr"/>
            <a:r>
              <a:rPr lang="en-US" b="1" dirty="0" smtClean="0"/>
              <a:t>“2</a:t>
            </a:r>
            <a:r>
              <a:rPr lang="en-US" b="1" baseline="30000" dirty="0" smtClean="0"/>
              <a:t>nd</a:t>
            </a:r>
            <a:r>
              <a:rPr lang="en-US" b="1" dirty="0" smtClean="0"/>
              <a:t> Ocean Decade”</a:t>
            </a:r>
          </a:p>
          <a:p>
            <a:pPr algn="ctr"/>
            <a:r>
              <a:rPr lang="en-US" b="1" dirty="0" smtClean="0"/>
              <a:t>Planning Phase</a:t>
            </a:r>
          </a:p>
          <a:p>
            <a:pPr algn="ctr"/>
            <a:r>
              <a:rPr lang="en-US" b="1" dirty="0" smtClean="0"/>
              <a:t>2018-2021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6526" y="-1"/>
            <a:ext cx="3287473" cy="16489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28162" y="5435805"/>
            <a:ext cx="16930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/>
              <a:t>Thank</a:t>
            </a:r>
          </a:p>
          <a:p>
            <a:pPr algn="ctr"/>
            <a:r>
              <a:rPr lang="en-US" sz="4000" b="1" dirty="0" smtClean="0"/>
              <a:t>You</a:t>
            </a:r>
            <a:endParaRPr lang="en-US" sz="4000" b="1" dirty="0"/>
          </a:p>
        </p:txBody>
      </p:sp>
      <p:sp>
        <p:nvSpPr>
          <p:cNvPr id="7" name="Oval 6"/>
          <p:cNvSpPr/>
          <p:nvPr/>
        </p:nvSpPr>
        <p:spPr>
          <a:xfrm>
            <a:off x="4648200" y="6351174"/>
            <a:ext cx="1676400" cy="50682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94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3"/>
          <p:cNvSpPr txBox="1">
            <a:spLocks noChangeArrowheads="1"/>
          </p:cNvSpPr>
          <p:nvPr/>
        </p:nvSpPr>
        <p:spPr bwMode="auto">
          <a:xfrm>
            <a:off x="1947688" y="4662720"/>
            <a:ext cx="10676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 dirty="0" smtClean="0">
                <a:solidFill>
                  <a:srgbClr val="000000"/>
                </a:solidFill>
                <a:cs typeface="+mn-cs"/>
              </a:rPr>
              <a:t>46 Site CODAR Network</a:t>
            </a:r>
            <a:endParaRPr lang="en-US" altLang="en-US" sz="1600" b="1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2147819" y="3447687"/>
            <a:ext cx="9418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600" b="1" dirty="0" smtClean="0">
                <a:solidFill>
                  <a:srgbClr val="000000"/>
                </a:solidFill>
                <a:cs typeface="+mn-cs"/>
              </a:rPr>
              <a:t>Under-</a:t>
            </a:r>
          </a:p>
          <a:p>
            <a:pPr algn="r"/>
            <a:r>
              <a:rPr lang="en-US" altLang="en-US" sz="1600" b="1" dirty="0" smtClean="0">
                <a:solidFill>
                  <a:srgbClr val="000000"/>
                </a:solidFill>
                <a:cs typeface="+mn-cs"/>
              </a:rPr>
              <a:t>water</a:t>
            </a:r>
          </a:p>
          <a:p>
            <a:pPr algn="r"/>
            <a:r>
              <a:rPr lang="en-US" altLang="en-US" sz="1600" b="1" dirty="0" smtClean="0">
                <a:solidFill>
                  <a:srgbClr val="000000"/>
                </a:solidFill>
                <a:cs typeface="+mn-cs"/>
              </a:rPr>
              <a:t>Glider</a:t>
            </a:r>
          </a:p>
          <a:p>
            <a:pPr algn="r"/>
            <a:r>
              <a:rPr lang="en-US" altLang="en-US" sz="1600" b="1" dirty="0" smtClean="0">
                <a:solidFill>
                  <a:srgbClr val="000000"/>
                </a:solidFill>
                <a:cs typeface="+mn-cs"/>
              </a:rPr>
              <a:t>Fleet</a:t>
            </a:r>
            <a:endParaRPr lang="en-US" altLang="en-US" sz="1600" b="1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1965232" y="2782530"/>
            <a:ext cx="11652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 dirty="0">
                <a:solidFill>
                  <a:srgbClr val="000000"/>
                </a:solidFill>
                <a:cs typeface="+mn-cs"/>
              </a:rPr>
              <a:t>Satellite Receivers</a:t>
            </a:r>
          </a:p>
        </p:txBody>
      </p:sp>
      <p:sp>
        <p:nvSpPr>
          <p:cNvPr id="24580" name="Rectangle 7"/>
          <p:cNvSpPr>
            <a:spLocks noChangeArrowheads="1"/>
          </p:cNvSpPr>
          <p:nvPr/>
        </p:nvSpPr>
        <p:spPr bwMode="auto">
          <a:xfrm>
            <a:off x="8277225" y="4697184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/>
            <a:endParaRPr lang="en-US" altLang="en-US">
              <a:solidFill>
                <a:srgbClr val="000000"/>
              </a:solidFill>
              <a:cs typeface="+mn-cs"/>
            </a:endParaRPr>
          </a:p>
        </p:txBody>
      </p:sp>
      <p:pic>
        <p:nvPicPr>
          <p:cNvPr id="111624" name="Picture 8" descr="SideBySideGliders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089633" y="2879100"/>
            <a:ext cx="2119228" cy="1599088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1650" name="Picture 34" descr="XBand_SatelliteDis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9282" y="2879100"/>
            <a:ext cx="1934616" cy="1442263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1651" name="Picture 35" descr="1468414560_d638cdb7d2_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766" y="4676241"/>
            <a:ext cx="1929124" cy="1446842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4600" name="Picture 30" descr="11311385685_21a7a0201d_b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8096"/>
            <a:ext cx="9144000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916DDAA-16E3-5841-AC79-500295D13D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7428" y="4815858"/>
            <a:ext cx="2136783" cy="132707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4582" name="Text Box 10"/>
          <p:cNvSpPr txBox="1">
            <a:spLocks noChangeArrowheads="1"/>
          </p:cNvSpPr>
          <p:nvPr/>
        </p:nvSpPr>
        <p:spPr bwMode="auto">
          <a:xfrm>
            <a:off x="1973898" y="5578191"/>
            <a:ext cx="11663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600" b="1" dirty="0">
                <a:solidFill>
                  <a:srgbClr val="000000"/>
                </a:solidFill>
                <a:cs typeface="+mn-cs"/>
              </a:rPr>
              <a:t>Ocean</a:t>
            </a:r>
          </a:p>
          <a:p>
            <a:pPr algn="r"/>
            <a:r>
              <a:rPr lang="en-US" altLang="en-US" sz="1600" b="1" dirty="0" smtClean="0">
                <a:solidFill>
                  <a:srgbClr val="000000"/>
                </a:solidFill>
              </a:rPr>
              <a:t>Forecasts</a:t>
            </a:r>
            <a:endParaRPr lang="en-US" altLang="en-US" sz="1600" b="1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0" y="7203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dirty="0">
                <a:solidFill>
                  <a:srgbClr val="000000"/>
                </a:solidFill>
                <a:cs typeface="+mn-cs"/>
              </a:rPr>
              <a:t>Rutgers </a:t>
            </a:r>
            <a:r>
              <a:rPr lang="en-US" altLang="en-US" b="1" dirty="0" smtClean="0">
                <a:solidFill>
                  <a:srgbClr val="000000"/>
                </a:solidFill>
                <a:cs typeface="+mn-cs"/>
              </a:rPr>
              <a:t>University - Center </a:t>
            </a:r>
            <a:r>
              <a:rPr lang="en-US" altLang="en-US" b="1" dirty="0">
                <a:solidFill>
                  <a:srgbClr val="000000"/>
                </a:solidFill>
                <a:cs typeface="+mn-cs"/>
              </a:rPr>
              <a:t>for Ocean Observing </a:t>
            </a:r>
            <a:r>
              <a:rPr lang="en-US" altLang="en-US" b="1" dirty="0" smtClean="0">
                <a:solidFill>
                  <a:srgbClr val="000000"/>
                </a:solidFill>
                <a:cs typeface="+mn-cs"/>
              </a:rPr>
              <a:t>Leadership</a:t>
            </a:r>
            <a:endParaRPr lang="en-US" altLang="en-US" b="1" dirty="0">
              <a:solidFill>
                <a:srgbClr val="000000"/>
              </a:solidFill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8" name="Rectangle 17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5763415" y="2819400"/>
            <a:ext cx="3228185" cy="3085854"/>
            <a:chOff x="4644327" y="1103255"/>
            <a:chExt cx="4489093" cy="4192817"/>
          </a:xfrm>
        </p:grpSpPr>
        <p:pic>
          <p:nvPicPr>
            <p:cNvPr id="23" name="Picture 22" descr="RUWRF_9km_3km_1km.png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934" t="29110" r="30504" b="27448"/>
            <a:stretch/>
          </p:blipFill>
          <p:spPr>
            <a:xfrm>
              <a:off x="4644327" y="1655064"/>
              <a:ext cx="4489093" cy="3641008"/>
            </a:xfrm>
            <a:prstGeom prst="rect">
              <a:avLst/>
            </a:prstGeom>
            <a:noFill/>
          </p:spPr>
        </p:pic>
        <p:sp>
          <p:nvSpPr>
            <p:cNvPr id="24" name="Rectangle 23"/>
            <p:cNvSpPr/>
            <p:nvPr/>
          </p:nvSpPr>
          <p:spPr>
            <a:xfrm>
              <a:off x="4651333" y="1680020"/>
              <a:ext cx="6463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 sz="1800" b="1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800" b="1" dirty="0">
                  <a:solidFill>
                    <a:prstClr val="black"/>
                  </a:solidFill>
                  <a:cs typeface=""/>
                </a:rPr>
                <a:t>9km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196649" y="2412896"/>
              <a:ext cx="6463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 sz="1800" b="1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800" b="1" dirty="0">
                  <a:solidFill>
                    <a:prstClr val="white"/>
                  </a:solidFill>
                  <a:cs typeface=""/>
                </a:rPr>
                <a:t>3km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749241" y="2772383"/>
              <a:ext cx="6463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 sz="1800" b="1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800" b="1" dirty="0">
                  <a:solidFill>
                    <a:prstClr val="black"/>
                  </a:solidFill>
                  <a:cs typeface=""/>
                </a:rPr>
                <a:t>1km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803219" y="1103255"/>
              <a:ext cx="21595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 sz="1800" b="1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800" b="1" dirty="0">
                  <a:solidFill>
                    <a:prstClr val="black"/>
                  </a:solidFill>
                  <a:cs typeface=""/>
                </a:rPr>
                <a:t>RU-WRF Domains</a:t>
              </a:r>
            </a:p>
          </p:txBody>
        </p:sp>
      </p:grpSp>
      <p:sp>
        <p:nvSpPr>
          <p:cNvPr id="28" name="Right Arrow 27"/>
          <p:cNvSpPr/>
          <p:nvPr/>
        </p:nvSpPr>
        <p:spPr>
          <a:xfrm>
            <a:off x="5377258" y="4093163"/>
            <a:ext cx="468382" cy="9106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6026793" y="5846812"/>
            <a:ext cx="25577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b="1" dirty="0" smtClean="0">
                <a:solidFill>
                  <a:srgbClr val="000000"/>
                </a:solidFill>
                <a:cs typeface="+mn-cs"/>
              </a:rPr>
              <a:t>Atmospheric Forecasts</a:t>
            </a:r>
            <a:endParaRPr lang="en-US" altLang="en-US" sz="1600" b="1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1676400" y="2907573"/>
            <a:ext cx="3871554" cy="18286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-230708" y="4510210"/>
            <a:ext cx="3431108" cy="17530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209356886_4c69c3222f_b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939284" y="0"/>
            <a:ext cx="5304450" cy="4876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7513" y="685800"/>
            <a:ext cx="2182812" cy="4040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188800" y="75555"/>
            <a:ext cx="4980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Weathertight </a:t>
            </a:r>
            <a:r>
              <a:rPr lang="en-US" dirty="0" err="1" smtClean="0">
                <a:solidFill>
                  <a:prstClr val="black"/>
                </a:solidFill>
              </a:rPr>
              <a:t>SeaSonde</a:t>
            </a:r>
            <a:r>
              <a:rPr lang="en-US" dirty="0" smtClean="0">
                <a:solidFill>
                  <a:prstClr val="black"/>
                </a:solidFill>
              </a:rPr>
              <a:t> Enclosure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>
            <a:off x="5022850" y="1328738"/>
            <a:ext cx="1141413" cy="5365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 flipH="1">
            <a:off x="6680200" y="2439988"/>
            <a:ext cx="1295400" cy="508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>
            <a:off x="4800600" y="2109788"/>
            <a:ext cx="990600" cy="3984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>
            <a:off x="4859338" y="2906713"/>
            <a:ext cx="1447800" cy="152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 flipH="1" flipV="1">
            <a:off x="6713538" y="3313113"/>
            <a:ext cx="1270000" cy="666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flipH="1">
            <a:off x="6781800" y="1695450"/>
            <a:ext cx="1084263" cy="482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" name="TextBox 39"/>
          <p:cNvSpPr txBox="1">
            <a:spLocks noChangeArrowheads="1"/>
          </p:cNvSpPr>
          <p:nvPr/>
        </p:nvSpPr>
        <p:spPr bwMode="auto">
          <a:xfrm>
            <a:off x="4148138" y="1035050"/>
            <a:ext cx="1109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monitor</a:t>
            </a:r>
          </a:p>
        </p:txBody>
      </p:sp>
      <p:sp>
        <p:nvSpPr>
          <p:cNvPr id="13" name="TextBox 40"/>
          <p:cNvSpPr txBox="1">
            <a:spLocks noChangeArrowheads="1"/>
          </p:cNvSpPr>
          <p:nvPr/>
        </p:nvSpPr>
        <p:spPr bwMode="auto">
          <a:xfrm>
            <a:off x="4098186" y="1799866"/>
            <a:ext cx="11096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A.C. </a:t>
            </a:r>
            <a:r>
              <a:rPr lang="en-US" sz="1800" dirty="0">
                <a:solidFill>
                  <a:prstClr val="black"/>
                </a:solidFill>
              </a:rPr>
              <a:t>unit</a:t>
            </a:r>
          </a:p>
        </p:txBody>
      </p:sp>
      <p:sp>
        <p:nvSpPr>
          <p:cNvPr id="14" name="TextBox 41"/>
          <p:cNvSpPr txBox="1">
            <a:spLocks noChangeArrowheads="1"/>
          </p:cNvSpPr>
          <p:nvPr/>
        </p:nvSpPr>
        <p:spPr bwMode="auto">
          <a:xfrm>
            <a:off x="3953850" y="2563094"/>
            <a:ext cx="1438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transmitter</a:t>
            </a:r>
          </a:p>
        </p:txBody>
      </p:sp>
      <p:sp>
        <p:nvSpPr>
          <p:cNvPr id="15" name="TextBox 42"/>
          <p:cNvSpPr txBox="1">
            <a:spLocks noChangeArrowheads="1"/>
          </p:cNvSpPr>
          <p:nvPr/>
        </p:nvSpPr>
        <p:spPr bwMode="auto">
          <a:xfrm>
            <a:off x="7874000" y="1060450"/>
            <a:ext cx="1295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computer &amp; external hard drive</a:t>
            </a:r>
          </a:p>
        </p:txBody>
      </p:sp>
      <p:sp>
        <p:nvSpPr>
          <p:cNvPr id="16" name="TextBox 45"/>
          <p:cNvSpPr txBox="1">
            <a:spLocks noChangeArrowheads="1"/>
          </p:cNvSpPr>
          <p:nvPr/>
        </p:nvSpPr>
        <p:spPr bwMode="auto">
          <a:xfrm>
            <a:off x="7958138" y="2228850"/>
            <a:ext cx="11096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UPS system</a:t>
            </a:r>
          </a:p>
        </p:txBody>
      </p:sp>
      <p:sp>
        <p:nvSpPr>
          <p:cNvPr id="17" name="TextBox 47"/>
          <p:cNvSpPr txBox="1">
            <a:spLocks noChangeArrowheads="1"/>
          </p:cNvSpPr>
          <p:nvPr/>
        </p:nvSpPr>
        <p:spPr bwMode="auto">
          <a:xfrm>
            <a:off x="7916863" y="3201988"/>
            <a:ext cx="110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</a:rPr>
              <a:t>receiver</a:t>
            </a:r>
          </a:p>
        </p:txBody>
      </p: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flipH="1">
            <a:off x="6654800" y="4133850"/>
            <a:ext cx="1236663" cy="1698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9" name="TextBox 51"/>
          <p:cNvSpPr txBox="1">
            <a:spLocks noChangeArrowheads="1"/>
          </p:cNvSpPr>
          <p:nvPr/>
        </p:nvSpPr>
        <p:spPr bwMode="auto">
          <a:xfrm>
            <a:off x="7833722" y="3879850"/>
            <a:ext cx="142869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</a:rPr>
              <a:t>t</a:t>
            </a:r>
            <a:r>
              <a:rPr lang="en-US" sz="1800" smtClean="0">
                <a:solidFill>
                  <a:prstClr val="black"/>
                </a:solidFill>
              </a:rPr>
              <a:t>wo </a:t>
            </a:r>
            <a:r>
              <a:rPr lang="en-US" sz="1800" dirty="0" smtClean="0">
                <a:solidFill>
                  <a:prstClr val="black"/>
                </a:solidFill>
              </a:rPr>
              <a:t>lines of </a:t>
            </a:r>
            <a:r>
              <a:rPr lang="en-US" sz="1400" dirty="0" smtClean="0">
                <a:solidFill>
                  <a:prstClr val="black"/>
                </a:solidFill>
              </a:rPr>
              <a:t>Communication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21" name="TextBox 41"/>
          <p:cNvSpPr txBox="1">
            <a:spLocks noChangeArrowheads="1"/>
          </p:cNvSpPr>
          <p:nvPr/>
        </p:nvSpPr>
        <p:spPr bwMode="auto">
          <a:xfrm>
            <a:off x="4037862" y="3486115"/>
            <a:ext cx="12303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</a:rPr>
              <a:t>l</a:t>
            </a:r>
            <a:r>
              <a:rPr lang="en-US" sz="1800" dirty="0" smtClean="0">
                <a:solidFill>
                  <a:prstClr val="black"/>
                </a:solidFill>
              </a:rPr>
              <a:t>ightning </a:t>
            </a:r>
            <a:r>
              <a:rPr lang="en-US" sz="1800" dirty="0">
                <a:solidFill>
                  <a:prstClr val="black"/>
                </a:solidFill>
              </a:rPr>
              <a:t>p</a:t>
            </a:r>
            <a:r>
              <a:rPr lang="en-US" sz="1800" dirty="0" smtClean="0">
                <a:solidFill>
                  <a:prstClr val="black"/>
                </a:solidFill>
              </a:rPr>
              <a:t>rotection</a:t>
            </a:r>
            <a:endParaRPr lang="en-US" sz="1800" dirty="0">
              <a:solidFill>
                <a:prstClr val="black"/>
              </a:solidFill>
            </a:endParaRPr>
          </a:p>
        </p:txBody>
      </p:sp>
      <p:cxnSp>
        <p:nvCxnSpPr>
          <p:cNvPr id="22" name="Straight Arrow Connector 21"/>
          <p:cNvCxnSpPr>
            <a:cxnSpLocks noChangeShapeType="1"/>
            <a:stCxn id="21" idx="3"/>
          </p:cNvCxnSpPr>
          <p:nvPr/>
        </p:nvCxnSpPr>
        <p:spPr bwMode="auto">
          <a:xfrm>
            <a:off x="5268175" y="3809281"/>
            <a:ext cx="1128713" cy="14505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4" name="Title 3"/>
          <p:cNvSpPr txBox="1">
            <a:spLocks/>
          </p:cNvSpPr>
          <p:nvPr/>
        </p:nvSpPr>
        <p:spPr>
          <a:xfrm>
            <a:off x="61259" y="116780"/>
            <a:ext cx="1462741" cy="91827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</a:rPr>
              <a:t>13 MHz Transmit and </a:t>
            </a:r>
            <a:r>
              <a:rPr lang="en-US" sz="2800" smtClean="0">
                <a:solidFill>
                  <a:schemeClr val="bg1"/>
                </a:solidFill>
              </a:rPr>
              <a:t>Receive Antenna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623969" y="2957090"/>
            <a:ext cx="218462" cy="3881554"/>
          </a:xfrm>
          <a:prstGeom prst="straightConnector1">
            <a:avLst/>
          </a:prstGeom>
          <a:ln w="762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-45939" y="4257752"/>
            <a:ext cx="784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 </a:t>
            </a:r>
            <a:r>
              <a:rPr lang="en-US" sz="2800" dirty="0" smtClean="0"/>
              <a:t>m</a:t>
            </a:r>
            <a:endParaRPr lang="en-US" sz="28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8489689-3B1F-B34A-A6BE-A9C70B3E2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148" y="2508403"/>
            <a:ext cx="3140928" cy="182183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143000" y="198437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5" name="Title 3"/>
          <p:cNvSpPr txBox="1">
            <a:spLocks/>
          </p:cNvSpPr>
          <p:nvPr/>
        </p:nvSpPr>
        <p:spPr>
          <a:xfrm>
            <a:off x="1965906" y="966409"/>
            <a:ext cx="1797844" cy="111200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</a:rPr>
              <a:t>Doppler </a:t>
            </a:r>
            <a:r>
              <a:rPr lang="en-US" sz="2800" smtClean="0">
                <a:solidFill>
                  <a:schemeClr val="bg1"/>
                </a:solidFill>
              </a:rPr>
              <a:t>shift gives ocean </a:t>
            </a:r>
            <a:r>
              <a:rPr lang="en-US" sz="2800" dirty="0" smtClean="0">
                <a:solidFill>
                  <a:schemeClr val="bg1"/>
                </a:solidFill>
              </a:rPr>
              <a:t>currents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40681" y="4347625"/>
            <a:ext cx="17091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SeaSonde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HF Radar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62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requency_Comparison_plot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00" y="1219200"/>
            <a:ext cx="4131733" cy="49149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57133" y="1061621"/>
            <a:ext cx="4974166" cy="415498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accent6"/>
                </a:solidFill>
                <a:latin typeface="Calibri"/>
                <a:ea typeface=""/>
                <a:cs typeface=""/>
              </a:rPr>
              <a:t>25 MHz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schemeClr val="accent6"/>
                </a:solidFill>
                <a:latin typeface="Calibri"/>
                <a:ea typeface=""/>
                <a:cs typeface=""/>
              </a:rPr>
              <a:t>Radar </a:t>
            </a:r>
            <a:r>
              <a:rPr lang="en-US" dirty="0">
                <a:solidFill>
                  <a:schemeClr val="accent6"/>
                </a:solidFill>
                <a:latin typeface="Symbol" charset="2"/>
                <a:ea typeface=""/>
                <a:cs typeface="Symbol" charset="2"/>
              </a:rPr>
              <a:t>l</a:t>
            </a:r>
            <a:r>
              <a:rPr lang="en-US" dirty="0">
                <a:solidFill>
                  <a:schemeClr val="accent6"/>
                </a:solidFill>
                <a:latin typeface="Calibri"/>
                <a:ea typeface=""/>
                <a:cs typeface=""/>
              </a:rPr>
              <a:t>: 12 m   Ocean </a:t>
            </a:r>
            <a:r>
              <a:rPr lang="en-US" dirty="0">
                <a:solidFill>
                  <a:schemeClr val="accent6"/>
                </a:solidFill>
                <a:latin typeface="Symbol" charset="2"/>
                <a:ea typeface=""/>
                <a:cs typeface="Symbol" charset="2"/>
              </a:rPr>
              <a:t>l: </a:t>
            </a:r>
            <a:r>
              <a:rPr lang="en-US" dirty="0">
                <a:solidFill>
                  <a:schemeClr val="accent6"/>
                </a:solidFill>
                <a:latin typeface="+mn-lt"/>
                <a:ea typeface=""/>
                <a:cs typeface="Arial"/>
              </a:rPr>
              <a:t>6 </a:t>
            </a:r>
            <a:r>
              <a:rPr lang="en-US" dirty="0" smtClean="0">
                <a:solidFill>
                  <a:schemeClr val="accent6"/>
                </a:solidFill>
                <a:latin typeface="+mn-lt"/>
                <a:ea typeface=""/>
                <a:cs typeface="Arial"/>
              </a:rPr>
              <a:t>m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accent6"/>
                </a:solidFill>
                <a:latin typeface="+mn-lt"/>
                <a:ea typeface=""/>
                <a:cs typeface="Arial"/>
              </a:rPr>
              <a:t>Range</a:t>
            </a:r>
            <a:r>
              <a:rPr lang="en-US" dirty="0">
                <a:solidFill>
                  <a:schemeClr val="accent6"/>
                </a:solidFill>
                <a:latin typeface="+mn-lt"/>
                <a:ea typeface=""/>
                <a:cs typeface="Arial"/>
              </a:rPr>
              <a:t>: </a:t>
            </a:r>
            <a:r>
              <a:rPr lang="en-US" dirty="0" smtClean="0">
                <a:solidFill>
                  <a:schemeClr val="accent6"/>
                </a:solidFill>
                <a:latin typeface="+mn-lt"/>
                <a:ea typeface=""/>
                <a:cs typeface="Arial"/>
              </a:rPr>
              <a:t>&gt;30 </a:t>
            </a:r>
            <a:r>
              <a:rPr lang="en-US" dirty="0">
                <a:solidFill>
                  <a:schemeClr val="accent6"/>
                </a:solidFill>
                <a:latin typeface="+mn-lt"/>
                <a:ea typeface=""/>
                <a:cs typeface="Arial"/>
              </a:rPr>
              <a:t>km   Resolution: 1 km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0000FF"/>
                </a:solidFill>
                <a:latin typeface="Calibri"/>
                <a:ea typeface=""/>
                <a:cs typeface=""/>
              </a:rPr>
              <a:t>13 MHz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"/>
                <a:cs typeface=""/>
              </a:rPr>
              <a:t>Radar </a:t>
            </a:r>
            <a:r>
              <a:rPr lang="en-US" dirty="0">
                <a:solidFill>
                  <a:srgbClr val="0000FF"/>
                </a:solidFill>
                <a:latin typeface="Symbol" charset="2"/>
                <a:ea typeface=""/>
                <a:cs typeface="Symbol" charset="2"/>
              </a:rPr>
              <a:t>l</a:t>
            </a:r>
            <a:r>
              <a:rPr lang="en-US" dirty="0">
                <a:solidFill>
                  <a:srgbClr val="0000FF"/>
                </a:solidFill>
                <a:latin typeface="Calibri"/>
                <a:ea typeface=""/>
                <a:cs typeface=""/>
              </a:rPr>
              <a:t>: </a:t>
            </a:r>
            <a:r>
              <a:rPr lang="en-US" dirty="0" smtClean="0">
                <a:solidFill>
                  <a:srgbClr val="0000FF"/>
                </a:solidFill>
                <a:latin typeface="Calibri"/>
                <a:ea typeface=""/>
                <a:cs typeface=""/>
              </a:rPr>
              <a:t>24 m  </a:t>
            </a:r>
            <a:r>
              <a:rPr lang="en-US" dirty="0">
                <a:solidFill>
                  <a:srgbClr val="0000FF"/>
                </a:solidFill>
                <a:latin typeface="Calibri"/>
                <a:ea typeface=""/>
                <a:cs typeface=""/>
              </a:rPr>
              <a:t>Ocean </a:t>
            </a:r>
            <a:r>
              <a:rPr lang="en-US" dirty="0">
                <a:solidFill>
                  <a:srgbClr val="0000FF"/>
                </a:solidFill>
                <a:latin typeface="Symbol" charset="2"/>
                <a:ea typeface=""/>
                <a:cs typeface="Symbol" charset="2"/>
              </a:rPr>
              <a:t>l: </a:t>
            </a:r>
            <a:r>
              <a:rPr lang="en-US" dirty="0">
                <a:solidFill>
                  <a:srgbClr val="0000FF"/>
                </a:solidFill>
                <a:latin typeface="+mn-lt"/>
                <a:ea typeface=""/>
                <a:cs typeface="Arial"/>
              </a:rPr>
              <a:t>12 </a:t>
            </a:r>
            <a:r>
              <a:rPr lang="en-US" dirty="0" smtClean="0">
                <a:solidFill>
                  <a:srgbClr val="0000FF"/>
                </a:solidFill>
                <a:latin typeface="+mn-lt"/>
                <a:ea typeface=""/>
                <a:cs typeface="Arial"/>
              </a:rPr>
              <a:t>m</a:t>
            </a:r>
            <a:endParaRPr lang="en-US" dirty="0">
              <a:solidFill>
                <a:srgbClr val="0000FF"/>
              </a:solidFill>
              <a:latin typeface="+mn-lt"/>
              <a:ea typeface=""/>
              <a:cs typeface="Arial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 smtClean="0">
                <a:solidFill>
                  <a:srgbClr val="0000FF"/>
                </a:solidFill>
                <a:latin typeface="+mn-lt"/>
                <a:ea typeface=""/>
                <a:cs typeface="Arial"/>
              </a:rPr>
              <a:t>Range</a:t>
            </a:r>
            <a:r>
              <a:rPr lang="en-US" dirty="0">
                <a:solidFill>
                  <a:srgbClr val="0000FF"/>
                </a:solidFill>
                <a:latin typeface="+mn-lt"/>
                <a:ea typeface=""/>
                <a:cs typeface="Arial"/>
              </a:rPr>
              <a:t>: </a:t>
            </a:r>
            <a:r>
              <a:rPr lang="en-US" dirty="0" smtClean="0">
                <a:solidFill>
                  <a:srgbClr val="0000FF"/>
                </a:solidFill>
                <a:latin typeface="+mn-lt"/>
                <a:ea typeface=""/>
                <a:cs typeface="Arial"/>
              </a:rPr>
              <a:t>&gt;80 </a:t>
            </a:r>
            <a:r>
              <a:rPr lang="en-US" dirty="0">
                <a:solidFill>
                  <a:srgbClr val="0000FF"/>
                </a:solidFill>
                <a:latin typeface="+mn-lt"/>
                <a:ea typeface=""/>
                <a:cs typeface="Arial"/>
              </a:rPr>
              <a:t>km   Resolution: 3 km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FF0000"/>
                </a:solidFill>
                <a:latin typeface="Calibri"/>
                <a:ea typeface=""/>
                <a:cs typeface=""/>
              </a:rPr>
              <a:t>05 MHz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  <a:latin typeface="Calibri"/>
                <a:ea typeface=""/>
                <a:cs typeface=""/>
              </a:rPr>
              <a:t>Radar </a:t>
            </a:r>
            <a:r>
              <a:rPr lang="en-US" dirty="0">
                <a:solidFill>
                  <a:srgbClr val="FF0000"/>
                </a:solidFill>
                <a:latin typeface="Symbol" charset="2"/>
                <a:ea typeface=""/>
                <a:cs typeface="Symbol" charset="2"/>
              </a:rPr>
              <a:t>l</a:t>
            </a:r>
            <a:r>
              <a:rPr lang="en-US" dirty="0">
                <a:solidFill>
                  <a:srgbClr val="FF0000"/>
                </a:solidFill>
                <a:latin typeface="Calibri"/>
                <a:ea typeface=""/>
                <a:cs typeface=""/>
              </a:rPr>
              <a:t>: 60m   Ocean </a:t>
            </a:r>
            <a:r>
              <a:rPr lang="en-US" dirty="0">
                <a:solidFill>
                  <a:srgbClr val="FF0000"/>
                </a:solidFill>
                <a:latin typeface="Symbol" charset="2"/>
                <a:ea typeface=""/>
                <a:cs typeface="Symbol" charset="2"/>
              </a:rPr>
              <a:t>l: </a:t>
            </a:r>
            <a:r>
              <a:rPr lang="en-US" dirty="0">
                <a:solidFill>
                  <a:srgbClr val="FF0000"/>
                </a:solidFill>
                <a:latin typeface="+mn-lt"/>
                <a:ea typeface=""/>
                <a:cs typeface="Arial"/>
              </a:rPr>
              <a:t>30 </a:t>
            </a:r>
            <a:r>
              <a:rPr lang="en-US" dirty="0" smtClean="0">
                <a:solidFill>
                  <a:srgbClr val="FF0000"/>
                </a:solidFill>
                <a:latin typeface="+mn-lt"/>
                <a:ea typeface=""/>
                <a:cs typeface="Arial"/>
              </a:rPr>
              <a:t>m</a:t>
            </a:r>
            <a:endParaRPr lang="en-US" dirty="0">
              <a:solidFill>
                <a:srgbClr val="FF0000"/>
              </a:solidFill>
              <a:latin typeface="+mn-lt"/>
              <a:ea typeface=""/>
              <a:cs typeface="Arial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  <a:latin typeface="+mn-lt"/>
                <a:ea typeface=""/>
                <a:cs typeface="Arial"/>
              </a:rPr>
              <a:t>Range</a:t>
            </a:r>
            <a:r>
              <a:rPr lang="en-US" dirty="0">
                <a:solidFill>
                  <a:srgbClr val="FF0000"/>
                </a:solidFill>
                <a:latin typeface="+mn-lt"/>
                <a:ea typeface=""/>
                <a:cs typeface="Arial"/>
              </a:rPr>
              <a:t>: </a:t>
            </a:r>
            <a:r>
              <a:rPr lang="en-US" dirty="0" smtClean="0">
                <a:solidFill>
                  <a:srgbClr val="FF0000"/>
                </a:solidFill>
                <a:latin typeface="+mn-lt"/>
                <a:ea typeface=""/>
                <a:cs typeface="Arial"/>
              </a:rPr>
              <a:t>&gt;180 </a:t>
            </a:r>
            <a:r>
              <a:rPr lang="en-US" dirty="0">
                <a:solidFill>
                  <a:srgbClr val="FF0000"/>
                </a:solidFill>
                <a:latin typeface="+mn-lt"/>
                <a:ea typeface=""/>
                <a:cs typeface="Arial"/>
              </a:rPr>
              <a:t>km   Resolution: 6 km</a:t>
            </a:r>
          </a:p>
        </p:txBody>
      </p:sp>
      <p:pic>
        <p:nvPicPr>
          <p:cNvPr id="5" name="Picture 4" descr="PORT_radial_grid_plot2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43000"/>
            <a:ext cx="1600200" cy="133173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8" name="Rectangle 7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-11616" y="36106"/>
            <a:ext cx="915561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prstClr val="black"/>
                </a:solidFill>
                <a:latin typeface="Calibri"/>
                <a:cs typeface="Times New Roman"/>
              </a:rPr>
              <a:t>Individual HF Radar Sites</a:t>
            </a:r>
            <a:endParaRPr lang="en-US" sz="3600" b="1" dirty="0">
              <a:solidFill>
                <a:prstClr val="black"/>
              </a:solidFill>
              <a:latin typeface="Calibri"/>
              <a:cs typeface="Times New Roman"/>
            </a:endParaRPr>
          </a:p>
          <a:p>
            <a:pPr algn="ctr" eaLnBrk="1" hangingPunct="1"/>
            <a:r>
              <a:rPr lang="en-US" sz="3600" dirty="0" smtClean="0">
                <a:solidFill>
                  <a:prstClr val="black"/>
                </a:solidFill>
                <a:latin typeface="Calibri"/>
                <a:cs typeface="Times New Roman"/>
              </a:rPr>
              <a:t>Generate </a:t>
            </a:r>
            <a:r>
              <a:rPr lang="en-US" sz="3600" u="sng" dirty="0" smtClean="0">
                <a:solidFill>
                  <a:prstClr val="black"/>
                </a:solidFill>
                <a:latin typeface="Calibri"/>
                <a:cs typeface="Times New Roman"/>
              </a:rPr>
              <a:t>Radial</a:t>
            </a:r>
            <a:r>
              <a:rPr lang="en-US" sz="3600" dirty="0" smtClean="0">
                <a:solidFill>
                  <a:prstClr val="black"/>
                </a:solidFill>
                <a:latin typeface="Calibri"/>
                <a:cs typeface="Times New Roman"/>
              </a:rPr>
              <a:t> Vector Surface Current Maps</a:t>
            </a:r>
            <a:endParaRPr lang="en-US" sz="3200" dirty="0">
              <a:solidFill>
                <a:prstClr val="black"/>
              </a:solidFill>
              <a:latin typeface="Calibri"/>
              <a:cs typeface="Times New Roman"/>
            </a:endParaRPr>
          </a:p>
        </p:txBody>
      </p:sp>
      <p:sp>
        <p:nvSpPr>
          <p:cNvPr id="4" name="Pie 3"/>
          <p:cNvSpPr/>
          <p:nvPr/>
        </p:nvSpPr>
        <p:spPr>
          <a:xfrm rot="20014928">
            <a:off x="-412905" y="1295206"/>
            <a:ext cx="3950007" cy="4209082"/>
          </a:xfrm>
          <a:prstGeom prst="pie">
            <a:avLst>
              <a:gd name="adj1" fmla="val 20331616"/>
              <a:gd name="adj2" fmla="val 8201362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51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B_13MHz_Radial_Map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077"/>
            <a:ext cx="4049486" cy="6214533"/>
          </a:xfrm>
          <a:prstGeom prst="rect">
            <a:avLst/>
          </a:prstGeom>
        </p:spPr>
      </p:pic>
      <p:pic>
        <p:nvPicPr>
          <p:cNvPr id="4" name="Picture 3" descr="TUV_MARACOOS_50perc_13MHz_ALL_20161027T2200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72" r="21684"/>
          <a:stretch/>
        </p:blipFill>
        <p:spPr>
          <a:xfrm>
            <a:off x="4386943" y="-10886"/>
            <a:ext cx="4757057" cy="62544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800" y="576942"/>
            <a:ext cx="9797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Radial Current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Vectors from Multiple Sites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61858" y="587828"/>
            <a:ext cx="11647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Combined into Total Vectors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"/>
                <a:cs typeface=""/>
              </a:rPr>
              <a:t>b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y UWLS or OI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7" name="Rectangle 6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sp>
        <p:nvSpPr>
          <p:cNvPr id="11" name="Right Arrow 10"/>
          <p:cNvSpPr/>
          <p:nvPr/>
        </p:nvSpPr>
        <p:spPr>
          <a:xfrm>
            <a:off x="3937365" y="2331268"/>
            <a:ext cx="730883" cy="1551432"/>
          </a:xfrm>
          <a:prstGeom prst="rightArrow">
            <a:avLst>
              <a:gd name="adj1" fmla="val 50000"/>
              <a:gd name="adj2" fmla="val 533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0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" y="1158240"/>
            <a:ext cx="8991600" cy="509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47560" y="5602923"/>
            <a:ext cx="1920240" cy="63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extBox 7"/>
          <p:cNvSpPr txBox="1">
            <a:spLocks noChangeArrowheads="1"/>
          </p:cNvSpPr>
          <p:nvPr/>
        </p:nvSpPr>
        <p:spPr bwMode="auto">
          <a:xfrm>
            <a:off x="-11616" y="36106"/>
            <a:ext cx="915561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prstClr val="black"/>
                </a:solidFill>
                <a:latin typeface="Calibri"/>
                <a:cs typeface="Times New Roman"/>
              </a:rPr>
              <a:t>Mid-Atlantic Bight HF Radar </a:t>
            </a:r>
            <a:r>
              <a:rPr lang="en-US" sz="3600" b="1" dirty="0" smtClean="0">
                <a:solidFill>
                  <a:prstClr val="black"/>
                </a:solidFill>
                <a:latin typeface="Calibri"/>
                <a:cs typeface="Times New Roman"/>
              </a:rPr>
              <a:t>Network</a:t>
            </a:r>
            <a:endParaRPr lang="en-US" sz="3600" b="1" dirty="0">
              <a:solidFill>
                <a:prstClr val="black"/>
              </a:solidFill>
              <a:latin typeface="Calibri"/>
              <a:cs typeface="Times New Roman"/>
            </a:endParaRPr>
          </a:p>
          <a:p>
            <a:pPr algn="ctr" eaLnBrk="1" hangingPunct="1"/>
            <a:r>
              <a:rPr lang="en-US" sz="3600" dirty="0" smtClean="0">
                <a:solidFill>
                  <a:prstClr val="black"/>
                </a:solidFill>
                <a:latin typeface="Calibri"/>
                <a:cs typeface="Times New Roman"/>
              </a:rPr>
              <a:t>Generates </a:t>
            </a:r>
            <a:r>
              <a:rPr lang="en-US" sz="3600" u="sng" dirty="0" smtClean="0">
                <a:solidFill>
                  <a:prstClr val="black"/>
                </a:solidFill>
                <a:latin typeface="Calibri"/>
                <a:cs typeface="Times New Roman"/>
              </a:rPr>
              <a:t>Total</a:t>
            </a:r>
            <a:r>
              <a:rPr lang="en-US" sz="3600" dirty="0" smtClean="0">
                <a:solidFill>
                  <a:prstClr val="black"/>
                </a:solidFill>
                <a:latin typeface="Calibri"/>
                <a:cs typeface="Times New Roman"/>
              </a:rPr>
              <a:t> Vector Surface Current Maps</a:t>
            </a:r>
            <a:endParaRPr lang="en-US" sz="3200" dirty="0">
              <a:solidFill>
                <a:prstClr val="black"/>
              </a:solidFill>
              <a:latin typeface="Calibri"/>
              <a:cs typeface="Times New Roman"/>
            </a:endParaRPr>
          </a:p>
        </p:txBody>
      </p:sp>
      <p:sp>
        <p:nvSpPr>
          <p:cNvPr id="22532" name="TextBox 7"/>
          <p:cNvSpPr txBox="1">
            <a:spLocks noChangeArrowheads="1"/>
          </p:cNvSpPr>
          <p:nvPr/>
        </p:nvSpPr>
        <p:spPr bwMode="auto">
          <a:xfrm>
            <a:off x="4378508" y="3050579"/>
            <a:ext cx="4196983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u="sng" dirty="0">
                <a:solidFill>
                  <a:prstClr val="white"/>
                </a:solidFill>
              </a:rPr>
              <a:t>Mid-Atlantic HF Radar Network</a:t>
            </a:r>
          </a:p>
          <a:p>
            <a:pPr eaLnBrk="1" hangingPunct="1"/>
            <a:r>
              <a:rPr lang="en-US" sz="1600" b="1" dirty="0" smtClean="0">
                <a:solidFill>
                  <a:srgbClr val="FF0000"/>
                </a:solidFill>
              </a:rPr>
              <a:t>17 </a:t>
            </a:r>
            <a:r>
              <a:rPr lang="en-US" sz="1600" b="1" dirty="0">
                <a:solidFill>
                  <a:srgbClr val="FF0000"/>
                </a:solidFill>
              </a:rPr>
              <a:t>Long-Range CODARs</a:t>
            </a:r>
          </a:p>
          <a:p>
            <a:pPr eaLnBrk="1" hangingPunct="1"/>
            <a:r>
              <a:rPr lang="en-US" sz="1600" b="1" dirty="0">
                <a:solidFill>
                  <a:prstClr val="white"/>
                </a:solidFill>
              </a:rPr>
              <a:t> </a:t>
            </a:r>
            <a:r>
              <a:rPr lang="en-US" sz="1600" b="1" dirty="0">
                <a:solidFill>
                  <a:srgbClr val="FFFF00"/>
                </a:solidFill>
              </a:rPr>
              <a:t> 8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>
                <a:solidFill>
                  <a:srgbClr val="FFFF00"/>
                </a:solidFill>
              </a:rPr>
              <a:t>Medium-Range CODARs</a:t>
            </a:r>
          </a:p>
          <a:p>
            <a:pPr eaLnBrk="1" hangingPunct="1"/>
            <a:r>
              <a:rPr lang="en-US" sz="1600" b="1" u="sng" dirty="0" smtClean="0">
                <a:solidFill>
                  <a:srgbClr val="00FF00"/>
                </a:solidFill>
              </a:rPr>
              <a:t>16</a:t>
            </a:r>
            <a:r>
              <a:rPr lang="en-US" sz="1600" b="1" dirty="0" smtClean="0">
                <a:solidFill>
                  <a:srgbClr val="00FF00"/>
                </a:solidFill>
              </a:rPr>
              <a:t> </a:t>
            </a:r>
            <a:r>
              <a:rPr lang="en-US" sz="1600" b="1" dirty="0">
                <a:solidFill>
                  <a:srgbClr val="00FF00"/>
                </a:solidFill>
              </a:rPr>
              <a:t>Short-Range CODARs</a:t>
            </a:r>
          </a:p>
          <a:p>
            <a:pPr eaLnBrk="1" hangingPunct="1"/>
            <a:r>
              <a:rPr lang="en-US" sz="1600" b="1" dirty="0">
                <a:solidFill>
                  <a:prstClr val="white"/>
                </a:solidFill>
              </a:rPr>
              <a:t>41 </a:t>
            </a:r>
            <a:r>
              <a:rPr lang="en-US" sz="1600" b="1" dirty="0" smtClean="0">
                <a:solidFill>
                  <a:prstClr val="white"/>
                </a:solidFill>
              </a:rPr>
              <a:t>Total CODARs Fixed</a:t>
            </a:r>
          </a:p>
          <a:p>
            <a:pPr eaLnBrk="1" hangingPunct="1"/>
            <a:endParaRPr lang="en-US" sz="700" b="1" dirty="0">
              <a:solidFill>
                <a:prstClr val="white"/>
              </a:solidFill>
            </a:endParaRPr>
          </a:p>
          <a:p>
            <a:pPr eaLnBrk="1" hangingPunct="1"/>
            <a:r>
              <a:rPr lang="en-US" sz="1600" b="1" i="1" u="sng" dirty="0" smtClean="0">
                <a:solidFill>
                  <a:prstClr val="white"/>
                </a:solidFill>
              </a:rPr>
              <a:t>+5</a:t>
            </a:r>
            <a:r>
              <a:rPr lang="en-US" sz="1600" b="1" i="1" dirty="0" smtClean="0">
                <a:solidFill>
                  <a:prstClr val="white"/>
                </a:solidFill>
              </a:rPr>
              <a:t> CODARs Roaming</a:t>
            </a:r>
          </a:p>
          <a:p>
            <a:pPr eaLnBrk="1" hangingPunct="1"/>
            <a:r>
              <a:rPr lang="en-US" sz="1600" b="1" i="1" dirty="0" smtClean="0">
                <a:solidFill>
                  <a:prstClr val="white"/>
                </a:solidFill>
              </a:rPr>
              <a:t> 46 Total CODARs</a:t>
            </a:r>
          </a:p>
          <a:p>
            <a:pPr eaLnBrk="1" hangingPunct="1"/>
            <a:endParaRPr lang="en-US" sz="700" b="1" dirty="0">
              <a:solidFill>
                <a:prstClr val="white"/>
              </a:solidFill>
            </a:endParaRPr>
          </a:p>
          <a:p>
            <a:pPr eaLnBrk="1" hangingPunct="1"/>
            <a:r>
              <a:rPr lang="en-US" sz="1600" b="1" dirty="0">
                <a:solidFill>
                  <a:prstClr val="white"/>
                </a:solidFill>
              </a:rPr>
              <a:t>Triple Nested, Multi-static, Multi-use</a:t>
            </a:r>
          </a:p>
          <a:p>
            <a:pPr eaLnBrk="1" hangingPunct="1"/>
            <a:r>
              <a:rPr lang="en-US" sz="1600" b="1" dirty="0">
                <a:solidFill>
                  <a:prstClr val="white"/>
                </a:solidFill>
              </a:rPr>
              <a:t>Industry Partner: CODAR Ocean Sensors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10800000" flipV="1">
            <a:off x="2624138" y="1394778"/>
            <a:ext cx="2557462" cy="873125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261938" y="3233103"/>
            <a:ext cx="3352800" cy="1422400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53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4380865"/>
            <a:ext cx="1079500" cy="1538288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13" y="2553653"/>
            <a:ext cx="1143000" cy="15827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2537" name="Group 9"/>
          <p:cNvGrpSpPr>
            <a:grpSpLocks/>
          </p:cNvGrpSpPr>
          <p:nvPr/>
        </p:nvGrpSpPr>
        <p:grpSpPr bwMode="auto">
          <a:xfrm>
            <a:off x="152400" y="1248728"/>
            <a:ext cx="1963738" cy="993775"/>
            <a:chOff x="5204177" y="1478844"/>
            <a:chExt cx="3766629" cy="3127024"/>
          </a:xfrm>
        </p:grpSpPr>
        <p:pic>
          <p:nvPicPr>
            <p:cNvPr id="22544" name="Picture 4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4177" y="1478846"/>
              <a:ext cx="1341012" cy="312702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45" name="Picture 5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0235" y="1478844"/>
              <a:ext cx="2380571" cy="312702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538" name="Picture 15" descr="IMG_9578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9050" y="1310640"/>
            <a:ext cx="1219200" cy="16716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4" descr="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80188" y="5521642"/>
            <a:ext cx="582613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8" name="Picture 49" descr="8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9626" y="5539105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2542" name="Picture 19" descr="USCG.gif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5676" y="5539105"/>
            <a:ext cx="5905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3" name="Text Box 9"/>
          <p:cNvSpPr txBox="1">
            <a:spLocks noChangeArrowheads="1"/>
          </p:cNvSpPr>
          <p:nvPr/>
        </p:nvSpPr>
        <p:spPr bwMode="auto">
          <a:xfrm>
            <a:off x="2195513" y="1177290"/>
            <a:ext cx="19383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FF00"/>
                </a:solidFill>
                <a:latin typeface="Calibri" charset="0"/>
              </a:rPr>
              <a:t>1000 km </a:t>
            </a:r>
          </a:p>
          <a:p>
            <a:pPr algn="ctr" eaLnBrk="1" hangingPunct="1"/>
            <a:r>
              <a:rPr lang="en-US" sz="2000" b="1">
                <a:solidFill>
                  <a:srgbClr val="FFFF00"/>
                </a:solidFill>
                <a:latin typeface="Calibri" charset="0"/>
              </a:rPr>
              <a:t>Cape to Cape</a:t>
            </a:r>
          </a:p>
        </p:txBody>
      </p:sp>
      <p:pic>
        <p:nvPicPr>
          <p:cNvPr id="2" name="Picture 1" descr="Screen Shot 2013-10-21 at 8.16.35 PM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8250" y="3512017"/>
            <a:ext cx="1260078" cy="802172"/>
          </a:xfrm>
          <a:prstGeom prst="rect">
            <a:avLst/>
          </a:prstGeom>
        </p:spPr>
      </p:pic>
      <p:pic>
        <p:nvPicPr>
          <p:cNvPr id="20" name="Picture 1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47097" y="5878832"/>
            <a:ext cx="1458103" cy="35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31" descr="IOOS_logo_white.gif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3613" y="5607367"/>
            <a:ext cx="1012825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23" name="Rectangle 22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1492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OS PowerPoint Masters_2016_01_27">
  <a:themeElements>
    <a:clrScheme name="IOOS Custom">
      <a:dk1>
        <a:sysClr val="windowText" lastClr="000000"/>
      </a:dk1>
      <a:lt1>
        <a:srgbClr val="F5F5F5"/>
      </a:lt1>
      <a:dk2>
        <a:srgbClr val="053285"/>
      </a:dk2>
      <a:lt2>
        <a:srgbClr val="EEECE1"/>
      </a:lt2>
      <a:accent1>
        <a:srgbClr val="1692B1"/>
      </a:accent1>
      <a:accent2>
        <a:srgbClr val="C0504D"/>
      </a:accent2>
      <a:accent3>
        <a:srgbClr val="9BBB59"/>
      </a:accent3>
      <a:accent4>
        <a:srgbClr val="8064A2"/>
      </a:accent4>
      <a:accent5>
        <a:srgbClr val="5CD6F6"/>
      </a:accent5>
      <a:accent6>
        <a:srgbClr val="F3A536"/>
      </a:accent6>
      <a:hlink>
        <a:srgbClr val="0000FF"/>
      </a:hlink>
      <a:folHlink>
        <a:srgbClr val="800080"/>
      </a:folHlink>
    </a:clrScheme>
    <a:fontScheme name="IOOS Powerpoint">
      <a:majorFont>
        <a:latin typeface="Rockwell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36110</TotalTime>
  <Words>2184</Words>
  <Application>Microsoft Office PowerPoint</Application>
  <PresentationFormat>On-screen Show (4:3)</PresentationFormat>
  <Paragraphs>451</Paragraphs>
  <Slides>45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45</vt:i4>
      </vt:variant>
    </vt:vector>
  </HeadingPairs>
  <TitlesOfParts>
    <vt:vector size="61" baseType="lpstr">
      <vt:lpstr>ＭＳ Ｐゴシック</vt:lpstr>
      <vt:lpstr>American Typewriter</vt:lpstr>
      <vt:lpstr>Arial</vt:lpstr>
      <vt:lpstr>Bangla MN</vt:lpstr>
      <vt:lpstr>Calibri</vt:lpstr>
      <vt:lpstr>Calibri Light</vt:lpstr>
      <vt:lpstr>Century Gothic</vt:lpstr>
      <vt:lpstr>Charter Roman</vt:lpstr>
      <vt:lpstr>Courier New</vt:lpstr>
      <vt:lpstr>Rockwell</vt:lpstr>
      <vt:lpstr>Symbol</vt:lpstr>
      <vt:lpstr>Times New Roman</vt:lpstr>
      <vt:lpstr>8_Office Theme</vt:lpstr>
      <vt:lpstr>IOOS PowerPoint Masters_2016_01_27</vt:lpstr>
      <vt:lpstr>15_Office Theme</vt:lpstr>
      <vt:lpstr>Office Theme</vt:lpstr>
      <vt:lpstr>PowerPoint Presentation</vt:lpstr>
      <vt:lpstr>U.S. Integrated Ocean Observing System (IOOS)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HF Radar Data Real Time Flow Chart</vt:lpstr>
      <vt:lpstr>Radial Web Server</vt:lpstr>
      <vt:lpstr>Radial Diagnostic</vt:lpstr>
      <vt:lpstr>HF Radar Data Delayed Mode Flow Chart</vt:lpstr>
      <vt:lpstr>PowerPoint Presentation</vt:lpstr>
      <vt:lpstr>PowerPoint Presentation</vt:lpstr>
      <vt:lpstr>Search And Rescue Data Availability Metrics</vt:lpstr>
      <vt:lpstr>PowerPoint Presentation</vt:lpstr>
      <vt:lpstr>Coast Guard Wind &amp; Current Data Requests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Earth’s northern mid-latitude sea surface temperatures (SSTs) undergo large seasonal cycles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NOS NOAA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NOS NOAA</dc:creator>
  <cp:keywords/>
  <dc:description/>
  <cp:lastModifiedBy>Michael Crowley</cp:lastModifiedBy>
  <cp:revision>852</cp:revision>
  <dcterms:created xsi:type="dcterms:W3CDTF">2010-02-22T17:26:58Z</dcterms:created>
  <dcterms:modified xsi:type="dcterms:W3CDTF">2018-11-26T22:00:06Z</dcterms:modified>
  <cp:category/>
</cp:coreProperties>
</file>