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47" r:id="rId1"/>
    <p:sldMasterId id="2147484360" r:id="rId2"/>
  </p:sldMasterIdLst>
  <p:notesMasterIdLst>
    <p:notesMasterId r:id="rId27"/>
  </p:notesMasterIdLst>
  <p:sldIdLst>
    <p:sldId id="1207" r:id="rId3"/>
    <p:sldId id="1288" r:id="rId4"/>
    <p:sldId id="1263" r:id="rId5"/>
    <p:sldId id="1265" r:id="rId6"/>
    <p:sldId id="1264" r:id="rId7"/>
    <p:sldId id="1289" r:id="rId8"/>
    <p:sldId id="1261" r:id="rId9"/>
    <p:sldId id="1270" r:id="rId10"/>
    <p:sldId id="1268" r:id="rId11"/>
    <p:sldId id="1266" r:id="rId12"/>
    <p:sldId id="1290" r:id="rId13"/>
    <p:sldId id="1291" r:id="rId14"/>
    <p:sldId id="1292" r:id="rId15"/>
    <p:sldId id="1273" r:id="rId16"/>
    <p:sldId id="1275" r:id="rId17"/>
    <p:sldId id="1276" r:id="rId18"/>
    <p:sldId id="1293" r:id="rId19"/>
    <p:sldId id="1280" r:id="rId20"/>
    <p:sldId id="1294" r:id="rId21"/>
    <p:sldId id="1279" r:id="rId22"/>
    <p:sldId id="1282" r:id="rId23"/>
    <p:sldId id="1281" r:id="rId24"/>
    <p:sldId id="1283" r:id="rId25"/>
    <p:sldId id="1284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C1"/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54" autoAdjust="0"/>
    <p:restoredTop sz="91518" autoAdjust="0"/>
  </p:normalViewPr>
  <p:slideViewPr>
    <p:cSldViewPr>
      <p:cViewPr>
        <p:scale>
          <a:sx n="104" d="100"/>
          <a:sy n="104" d="100"/>
        </p:scale>
        <p:origin x="88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6/11/18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19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4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378" indent="-232378">
              <a:buFontTx/>
              <a:buAutoNum type="arabicParenR"/>
              <a:defRPr>
                <a:uFillTx/>
              </a:defRPr>
            </a:pPr>
            <a:r>
              <a:rPr lang="en-US" sz="1200" dirty="0" smtClean="0"/>
              <a:t>NOAA is the Lead Federal Agency</a:t>
            </a:r>
          </a:p>
          <a:p>
            <a:pPr marL="232378" indent="-232378">
              <a:buFontTx/>
              <a:buAutoNum type="arabicParenR"/>
              <a:defRPr>
                <a:uFillTx/>
              </a:defRPr>
            </a:pPr>
            <a:r>
              <a:rPr lang="en-US" sz="1200" dirty="0" smtClean="0"/>
              <a:t>US IOOS program office is within NOAA, but intended to be a multi agency network and federal to non-federal so we use the term U.S. IOOS.</a:t>
            </a:r>
          </a:p>
          <a:p>
            <a:endParaRPr lang="en-US" dirty="0" smtClean="0"/>
          </a:p>
          <a:p>
            <a:pPr>
              <a:defRPr>
                <a:uFillTx/>
              </a:defRPr>
            </a:pPr>
            <a:r>
              <a:rPr lang="en-US" sz="1200" dirty="0" smtClean="0"/>
              <a:t>Additional Background:</a:t>
            </a:r>
          </a:p>
          <a:p>
            <a:pPr>
              <a:defRPr>
                <a:uFillTx/>
              </a:defRPr>
            </a:pPr>
            <a:r>
              <a:rPr lang="en-US" sz="1200" dirty="0" smtClean="0"/>
              <a:t>US IOOS is a national endeavor and spans from global to coastal, with federal and non-federal partners.  The majority of non-federal partners are represented by 11 Regional Associations  (RAs) that represent the US EEZ and Great Lakes.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85DF1-2C37-418E-A9CC-87C79827C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9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>
                <a:latin typeface="Arial" charset="0"/>
                <a:ea typeface="ＭＳ Ｐゴシック" charset="0"/>
                <a:cs typeface="ＭＳ Ｐゴシック" charset="0"/>
              </a:rPr>
              <a:t>This activity will allow us to improve a Strategic Mapping of GOOS, which is shown here linking the three major societal drivers of GOOS: climate, services, and ocean health; with the societal benefits informed by sustained ocean data; the scientific issue, application, or product needed; the Essential Ocean Variable we need to capture; and the type of observing element contributing to the measure of these variables.</a:t>
            </a:r>
          </a:p>
          <a:p>
            <a:endParaRPr lang="en-US" sz="10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000">
                <a:latin typeface="Arial" charset="0"/>
                <a:ea typeface="ＭＳ Ｐゴシック" charset="0"/>
                <a:cs typeface="ＭＳ Ｐゴシック" charset="0"/>
              </a:rPr>
              <a:t>We can track how any particular observing platform measures a number of variables, feeding products and applications that deliver societal benefit.</a:t>
            </a:r>
          </a:p>
          <a:p>
            <a:endParaRPr lang="en-US" sz="10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000">
                <a:latin typeface="Arial" charset="0"/>
                <a:ea typeface="ＭＳ Ｐゴシック" charset="0"/>
                <a:cs typeface="ＭＳ Ｐゴシック" charset="0"/>
              </a:rPr>
              <a:t>A major message from this complicated diagram is that there are many interconnections. Many observations have multiple lifetimes – multiple uses. With growing sensor capability we are increasingly building an integrated observing system. And there is a tremendous needs for the coordination activities that make this system as efficient and effective as possible.</a:t>
            </a:r>
          </a:p>
          <a:p>
            <a:r>
              <a:rPr lang="en-US" sz="1000">
                <a:latin typeface="Arial" charset="0"/>
                <a:ea typeface="ＭＳ Ｐゴシック" charset="0"/>
                <a:cs typeface="ＭＳ Ｐゴシック" charset="0"/>
              </a:rPr>
              <a:t>Behind each of the nodes in this mapping that we continue to build is a specification sheet with additional information on the global groups and standards and best practices information. </a:t>
            </a:r>
          </a:p>
          <a:p>
            <a:r>
              <a:rPr lang="en-US" sz="1000">
                <a:latin typeface="Arial" charset="0"/>
                <a:ea typeface="ＭＳ Ｐゴシック" charset="0"/>
                <a:cs typeface="ＭＳ Ｐゴシック" charset="0"/>
              </a:rPr>
              <a:t>Each GOOS Regional Alliance or national effort will have its own variant of this mapping, based on local priorities and capacities.</a:t>
            </a:r>
          </a:p>
          <a:p>
            <a:endParaRPr lang="en-US" sz="1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1519" indent="-28508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1878" indent="-22744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75" indent="-22744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314" indent="-22744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049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5361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0916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A0F6D8-A1F5-084B-B4E0-86FE6C204104}" type="slidenum">
              <a:rPr lang="en-US" sz="1200"/>
              <a:pPr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5087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5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6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50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Gliders</a:t>
            </a:r>
            <a:r>
              <a:rPr lang="en-US" baseline="0" dirty="0"/>
              <a:t> from Teledyne Webb Research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First deployment: off the end of the dock, tied</a:t>
            </a:r>
            <a:r>
              <a:rPr lang="en-US" baseline="0" dirty="0"/>
              <a:t> to a rope in case it didn’t come back.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The “Challenger” mission, which was</a:t>
            </a:r>
            <a:r>
              <a:rPr lang="en-US" baseline="0" dirty="0"/>
              <a:t> largely student coordinated throughout the crossing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Currently circumnavigating the Indian Ocean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RU COOL now operates a fleet of 32 (33) gliders, making it the largest academic operator in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36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2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7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6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F5F5F5"/>
                </a:solidFill>
              </a:rPr>
              <a:t>Click to edit Master title style</a:t>
            </a:r>
            <a:endParaRPr lang="en-US" dirty="0">
              <a:solidFill>
                <a:srgbClr val="F5F5F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82550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638800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3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Top Level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EDC6A-85B5-48FF-8CAA-32BDD173A8C0}" type="slidenum">
              <a:rPr lang="en-US" smtClean="0">
                <a:solidFill>
                  <a:srgbClr val="053285"/>
                </a:solidFill>
                <a:latin typeface="Century Gothic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3285"/>
              </a:solidFill>
              <a:latin typeface="Century Gothic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067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tiff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jpeg"/><Relationship Id="rId9" Type="http://schemas.openxmlformats.org/officeDocument/2006/relationships/image" Target="../media/image65.jpe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jpeg"/><Relationship Id="rId9" Type="http://schemas.openxmlformats.org/officeDocument/2006/relationships/image" Target="../media/image65.jpe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jpeg"/><Relationship Id="rId9" Type="http://schemas.openxmlformats.org/officeDocument/2006/relationships/image" Target="../media/image65.jpe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100.tiff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6.jp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115.jpeg"/><Relationship Id="rId7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7.pn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20" Type="http://schemas.openxmlformats.org/officeDocument/2006/relationships/image" Target="../media/image27.gif"/><Relationship Id="rId21" Type="http://schemas.openxmlformats.org/officeDocument/2006/relationships/image" Target="../media/image28.gif"/><Relationship Id="rId10" Type="http://schemas.openxmlformats.org/officeDocument/2006/relationships/image" Target="../media/image17.gif"/><Relationship Id="rId11" Type="http://schemas.openxmlformats.org/officeDocument/2006/relationships/image" Target="../media/image18.gif"/><Relationship Id="rId12" Type="http://schemas.openxmlformats.org/officeDocument/2006/relationships/image" Target="../media/image19.png"/><Relationship Id="rId13" Type="http://schemas.openxmlformats.org/officeDocument/2006/relationships/image" Target="../media/image20.gif"/><Relationship Id="rId14" Type="http://schemas.openxmlformats.org/officeDocument/2006/relationships/image" Target="../media/image21.gif"/><Relationship Id="rId15" Type="http://schemas.openxmlformats.org/officeDocument/2006/relationships/image" Target="../media/image22.png"/><Relationship Id="rId16" Type="http://schemas.openxmlformats.org/officeDocument/2006/relationships/image" Target="../media/image23.gif"/><Relationship Id="rId17" Type="http://schemas.openxmlformats.org/officeDocument/2006/relationships/image" Target="../media/image24.gif"/><Relationship Id="rId18" Type="http://schemas.openxmlformats.org/officeDocument/2006/relationships/image" Target="../media/image25.gif"/><Relationship Id="rId19" Type="http://schemas.openxmlformats.org/officeDocument/2006/relationships/image" Target="../media/image26.gi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8.png"/><Relationship Id="rId5" Type="http://schemas.openxmlformats.org/officeDocument/2006/relationships/image" Target="../media/image119.gif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120.gi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4" Type="http://schemas.openxmlformats.org/officeDocument/2006/relationships/image" Target="../media/image123.gif"/><Relationship Id="rId5" Type="http://schemas.openxmlformats.org/officeDocument/2006/relationships/image" Target="../media/image124.gif"/><Relationship Id="rId6" Type="http://schemas.openxmlformats.org/officeDocument/2006/relationships/image" Target="../media/image125.gif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4" Type="http://schemas.openxmlformats.org/officeDocument/2006/relationships/image" Target="../media/image75.tif"/><Relationship Id="rId5" Type="http://schemas.openxmlformats.org/officeDocument/2006/relationships/image" Target="../media/image8.tiff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6.jpg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1.png"/><Relationship Id="rId9" Type="http://schemas.openxmlformats.org/officeDocument/2006/relationships/image" Target="../media/image6.jp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jpeg"/><Relationship Id="rId14" Type="http://schemas.openxmlformats.org/officeDocument/2006/relationships/image" Target="../media/image64.png"/><Relationship Id="rId15" Type="http://schemas.openxmlformats.org/officeDocument/2006/relationships/image" Target="../media/image65.jpe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png"/><Relationship Id="rId7" Type="http://schemas.openxmlformats.org/officeDocument/2006/relationships/image" Target="../media/image72.jpg"/><Relationship Id="rId8" Type="http://schemas.openxmlformats.org/officeDocument/2006/relationships/image" Target="../media/image73.tiff"/><Relationship Id="rId9" Type="http://schemas.openxmlformats.org/officeDocument/2006/relationships/image" Target="../media/image74.jpg"/><Relationship Id="rId10" Type="http://schemas.openxmlformats.org/officeDocument/2006/relationships/image" Target="../media/image75.tif"/><Relationship Id="rId11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jpeg"/><Relationship Id="rId12" Type="http://schemas.openxmlformats.org/officeDocument/2006/relationships/image" Target="../media/image87.jpeg"/><Relationship Id="rId13" Type="http://schemas.openxmlformats.org/officeDocument/2006/relationships/image" Target="../media/image88.jpeg"/><Relationship Id="rId14" Type="http://schemas.openxmlformats.org/officeDocument/2006/relationships/image" Target="../media/image89.jpeg"/><Relationship Id="rId15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wmf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pn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3136"/>
            <a:ext cx="9144000" cy="6291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685800" y="-22225"/>
            <a:ext cx="8401737" cy="6266136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067550" y="-9672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143000" y="529819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0" y="-76200"/>
            <a:ext cx="571115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Mid-Atlantic Bight (1000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km Cape to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Cape)</a:t>
            </a:r>
          </a:p>
          <a:p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78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Million People (1/4 of U.S.)</a:t>
            </a:r>
          </a:p>
          <a:p>
            <a:endParaRPr lang="en-US" sz="2000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529803" y="2841964"/>
            <a:ext cx="1719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Irene + 10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99060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355850" y="71436"/>
            <a:ext cx="4780766" cy="8937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327295" y="1766627"/>
            <a:ext cx="36490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prstClr val="white"/>
                </a:solidFill>
              </a:rPr>
              <a:t>Integrated </a:t>
            </a:r>
          </a:p>
          <a:p>
            <a:pPr algn="ctr" eaLnBrk="1" hangingPunct="1"/>
            <a:r>
              <a:rPr lang="en-US" sz="2800" b="1" dirty="0" smtClean="0">
                <a:solidFill>
                  <a:prstClr val="white"/>
                </a:solidFill>
              </a:rPr>
              <a:t>Ocean-Atmosphere Observing and Forecasting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266762" y="3853145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759015" y="3908671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white"/>
                </a:solidFill>
              </a:rPr>
              <a:t>Jose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392939" y="3823478"/>
            <a:ext cx="36793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Scott 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Glenn, 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Travis Miles,</a:t>
            </a: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Oscar Schofield, 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Grace Saba,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Josh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Joe Brodie, 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Hugh </a:t>
            </a:r>
            <a:r>
              <a:rPr lang="en-US" sz="20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Mike Crowley</a:t>
            </a:r>
          </a:p>
          <a:p>
            <a:pPr algn="ctr" eaLnBrk="1" hangingPunct="1"/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Cliff Watkins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Greg Seroka</a:t>
            </a: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(Rutgers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)</a:t>
            </a:r>
          </a:p>
          <a:p>
            <a:pPr algn="ctr" eaLnBrk="1" hangingPunct="1"/>
            <a:endParaRPr lang="en-US" sz="10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+ Many More</a:t>
            </a: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1" y="1124224"/>
            <a:ext cx="946150" cy="254570"/>
          </a:xfrm>
          <a:prstGeom prst="rect">
            <a:avLst/>
          </a:prstGeom>
        </p:spPr>
      </p:pic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9" y="2332398"/>
            <a:ext cx="955127" cy="487002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9" y="2146748"/>
            <a:ext cx="954351" cy="18588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1" name="Rectangle 3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86" y="3060641"/>
            <a:ext cx="968144" cy="606705"/>
          </a:xfrm>
          <a:prstGeom prst="rect">
            <a:avLst/>
          </a:prstGeom>
        </p:spPr>
      </p:pic>
      <p:pic>
        <p:nvPicPr>
          <p:cNvPr id="35" name="Picture 34" descr="NOA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" y="818734"/>
            <a:ext cx="1101767" cy="1101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3104" y="5006584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Hurricanes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34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/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ultiple Themes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MARACOOS Integration Matrix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4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36625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ultiple Themes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MARACOOS Integration Matrix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cxnSp>
        <p:nvCxnSpPr>
          <p:cNvPr id="4" name="Straight Arrow Connector 3"/>
          <p:cNvCxnSpPr/>
          <p:nvPr/>
        </p:nvCxnSpPr>
        <p:spPr>
          <a:xfrm>
            <a:off x="1570038" y="3276600"/>
            <a:ext cx="471487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1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857528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ultiple Themes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MARACOOS Integration Matrix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cxnSp>
        <p:nvCxnSpPr>
          <p:cNvPr id="4" name="Straight Arrow Connector 3"/>
          <p:cNvCxnSpPr/>
          <p:nvPr/>
        </p:nvCxnSpPr>
        <p:spPr>
          <a:xfrm>
            <a:off x="1570038" y="3276600"/>
            <a:ext cx="471487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565277" y="4800600"/>
            <a:ext cx="471963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819400" y="2514600"/>
            <a:ext cx="1" cy="16764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324599" y="3352800"/>
            <a:ext cx="1" cy="8382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5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292740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Mid Atlantic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Winter (1-layer)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8861" y="231266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0000"/>
                </a:solidFill>
                <a:latin typeface="Calibri"/>
                <a:ea typeface=""/>
                <a:cs typeface=""/>
              </a:rPr>
              <a:t>Mid Atlantic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"/>
                <a:cs typeface=""/>
              </a:rPr>
              <a:t>Summer (2-layers)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027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To characterize the Cold Pool, we need ocean observations that are “fit for purpose”</a:t>
            </a:r>
            <a:endParaRPr lang="en-US" sz="1800" b="1" i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39486" y="-11296"/>
            <a:ext cx="89045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prstClr val="black"/>
                </a:solidFill>
                <a:latin typeface="Calibri"/>
                <a:ea typeface=""/>
                <a:cs typeface=""/>
              </a:rPr>
              <a:t>Essential Ocean </a:t>
            </a:r>
            <a:r>
              <a:rPr lang="en-US" sz="2800" b="1" u="sng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Feature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- 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Mid-Atlantic’s Cold Pool</a:t>
            </a:r>
            <a:endParaRPr lang="en-US" sz="28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"/>
                <a:cs typeface=""/>
              </a:rPr>
              <a:t>An unseen cold bottom layer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beneath a warm summer surface layer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65147" y="3276600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202" y="5886494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EspressoV2_MemDayForecastBottomTemp.tif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/>
          <a:stretch/>
        </p:blipFill>
        <p:spPr>
          <a:xfrm>
            <a:off x="5522319" y="3455071"/>
            <a:ext cx="3344142" cy="2364390"/>
          </a:xfrm>
          <a:prstGeom prst="rect">
            <a:avLst/>
          </a:prstGeom>
        </p:spPr>
      </p:pic>
      <p:pic>
        <p:nvPicPr>
          <p:cNvPr id="25" name="Picture 5" descr="marcoos_glider_sst_chla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9686"/>
          <a:stretch/>
        </p:blipFill>
        <p:spPr bwMode="auto">
          <a:xfrm>
            <a:off x="767761" y="3409675"/>
            <a:ext cx="3938587" cy="25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980990" y="4950716"/>
            <a:ext cx="49311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84961" y="3473907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Assimilated into Regional </a:t>
            </a:r>
          </a:p>
          <a:p>
            <a:pPr algn="ctr"/>
            <a:r>
              <a:rPr lang="en-US" sz="1800" dirty="0" smtClean="0"/>
              <a:t>Ocean Models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7309" y="3328552"/>
            <a:ext cx="117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Satellite SST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5457" y="4224607"/>
            <a:ext cx="1132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Glider Zig-Zags</a:t>
            </a:r>
          </a:p>
          <a:p>
            <a:r>
              <a:rPr lang="en-US" sz="1800" dirty="0"/>
              <a:t>o</a:t>
            </a:r>
            <a:r>
              <a:rPr lang="en-US" sz="1800" dirty="0" smtClean="0"/>
              <a:t>r Triangles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6748732" y="4983921"/>
            <a:ext cx="1480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Bottom Temperature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160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3218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19050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19050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19050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7310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1905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1905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29565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49567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WHY?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3865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1945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>
                <a:solidFill>
                  <a:srgbClr val="000000"/>
                </a:solidFill>
              </a:rPr>
              <a:t>WHEN?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3700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0211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3180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</a:rPr>
              <a:t>11C max Cooling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0FC60F2-EE00-1A4E-A9D5-96524FA38E63}"/>
              </a:ext>
            </a:extLst>
          </p:cNvPr>
          <p:cNvGrpSpPr/>
          <p:nvPr/>
        </p:nvGrpSpPr>
        <p:grpSpPr>
          <a:xfrm>
            <a:off x="0" y="6218716"/>
            <a:ext cx="9155615" cy="639284"/>
            <a:chOff x="-11615" y="6218716"/>
            <a:chExt cx="9155615" cy="63928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C400CFC-96EA-DE48-8F81-4CEAE39CEB2C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1808F95-D749-E540-B222-EC1924C6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30356"/>
              <a:ext cx="2939989" cy="6140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5909B5F-36E7-4641-8D55-E2B707A57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18716"/>
              <a:ext cx="5409983" cy="6155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835A3CF-E6E7-D940-91FB-895105639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48011"/>
              <a:ext cx="540613" cy="557002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V="1">
            <a:off x="1689100" y="476250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0" y="6027003"/>
            <a:ext cx="91440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Essential Ocean Processes: </a:t>
            </a:r>
          </a:p>
          <a:p>
            <a:r>
              <a:rPr lang="en-US" b="1" dirty="0" smtClean="0"/>
              <a:t>Ahead of eye center </a:t>
            </a:r>
            <a:r>
              <a:rPr lang="mr-IN" b="1" dirty="0" smtClean="0"/>
              <a:t>–</a:t>
            </a:r>
            <a:r>
              <a:rPr lang="en-US" b="1" dirty="0" smtClean="0"/>
              <a:t> Vertical Shear &gt; Mixing </a:t>
            </a:r>
            <a:r>
              <a:rPr lang="en-US" b="1" dirty="0" smtClean="0"/>
              <a:t>&gt;</a:t>
            </a:r>
            <a:r>
              <a:rPr lang="en-US" b="1" dirty="0" smtClean="0"/>
              <a:t> </a:t>
            </a:r>
            <a:r>
              <a:rPr lang="en-US" b="1" dirty="0" smtClean="0"/>
              <a:t>C</a:t>
            </a:r>
            <a:r>
              <a:rPr lang="en-US" b="1" dirty="0" smtClean="0"/>
              <a:t>ooling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198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</a:rPr>
              <a:t>WRF Atmospheric </a:t>
            </a:r>
            <a:r>
              <a:rPr lang="en-US" altLang="en-US" b="1" dirty="0">
                <a:solidFill>
                  <a:srgbClr val="000000"/>
                </a:solidFill>
              </a:rPr>
              <a:t>Forecast Sensitivity </a:t>
            </a:r>
            <a:r>
              <a:rPr lang="en-US" altLang="en-US" b="1" dirty="0" smtClean="0">
                <a:solidFill>
                  <a:srgbClr val="000000"/>
                </a:solidFill>
              </a:rPr>
              <a:t>Study </a:t>
            </a:r>
            <a:r>
              <a:rPr lang="mr-IN" altLang="en-US" b="1" dirty="0" smtClean="0">
                <a:solidFill>
                  <a:srgbClr val="000000"/>
                </a:solidFill>
              </a:rPr>
              <a:t>–</a:t>
            </a:r>
            <a:r>
              <a:rPr lang="en-US" altLang="en-US" b="1" dirty="0" smtClean="0">
                <a:solidFill>
                  <a:srgbClr val="000000"/>
                </a:solidFill>
              </a:rPr>
              <a:t> &gt;130 tests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Tropical Storm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1197A5B-6434-CF48-8DF3-215B70289914}"/>
              </a:ext>
            </a:extLst>
          </p:cNvPr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7B882D8-8710-E547-9075-AC3B01279628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D23AA2C5-2853-354E-AAC5-B9D2CCC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7AEBFB5-1B05-6A49-A655-063A65615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59AFA0A3-2A41-3647-85F3-B8DB9413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14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657234" y="38122"/>
            <a:ext cx="31797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Irene</a:t>
            </a:r>
            <a:r>
              <a:rPr lang="en-US" b="1" dirty="0" smtClean="0">
                <a:solidFill>
                  <a:srgbClr val="FF0000"/>
                </a:solidFill>
              </a:rPr>
              <a:t> Essential Ocean Process</a:t>
            </a:r>
            <a:endParaRPr lang="en-US" dirty="0">
              <a:solidFill>
                <a:srgbClr val="FF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1676350"/>
            <a:ext cx="1816100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Glenn et al. 2016 </a:t>
            </a:r>
            <a:r>
              <a:rPr lang="en-US" sz="1800" i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ature Communications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562600" y="968281"/>
            <a:ext cx="3589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Ahead </a:t>
            </a:r>
            <a:r>
              <a:rPr lang="en-US" smtClean="0">
                <a:solidFill>
                  <a:srgbClr val="FF0000"/>
                </a:solidFill>
              </a:rPr>
              <a:t>of eye cooling also </a:t>
            </a:r>
            <a:r>
              <a:rPr lang="en-US" dirty="0" smtClean="0">
                <a:solidFill>
                  <a:srgbClr val="FF0000"/>
                </a:solidFill>
              </a:rPr>
              <a:t>observed in: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10 MAB Hurricanes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1 Yellow Sea Typhoon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andy1028b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rgbClr val="FFFF00"/>
                </a:solidFill>
                <a:latin typeface="Times New Roman" charset="0"/>
              </a:rPr>
              <a:t>Superstorm Sandy: 1 Day Before Landfall</a:t>
            </a:r>
          </a:p>
        </p:txBody>
      </p:sp>
      <p:pic>
        <p:nvPicPr>
          <p:cNvPr id="37891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 flipV="1">
            <a:off x="6248400" y="76200"/>
            <a:ext cx="8021" cy="1239253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1197A5B-6434-CF48-8DF3-215B70289914}"/>
              </a:ext>
            </a:extLst>
          </p:cNvPr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7B882D8-8710-E547-9075-AC3B01279628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23AA2C5-2853-354E-AAC5-B9D2CCC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7AEBFB5-1B05-6A49-A655-063A65615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9AFA0A3-2A41-3647-85F3-B8DB9413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15" name="Picture 3" descr="Rutgers Glider Sandy sm.jpg">
            <a:extLst>
              <a:ext uri="{FF2B5EF4-FFF2-40B4-BE49-F238E27FC236}">
                <a16:creationId xmlns="" xmlns:a16="http://schemas.microsoft.com/office/drawing/2014/main" id="{C7CF67D7-E737-9246-92A7-520FCC80F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26" y="2297924"/>
            <a:ext cx="3651884" cy="2738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Logo_button.jpg">
            <a:extLst>
              <a:ext uri="{FF2B5EF4-FFF2-40B4-BE49-F238E27FC236}">
                <a16:creationId xmlns="" xmlns:a16="http://schemas.microsoft.com/office/drawing/2014/main" id="{E19C58C8-029D-2347-8F45-D02EE0FFE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940" y="2297924"/>
            <a:ext cx="1022870" cy="102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andy1028b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rgbClr val="FFFF00"/>
                </a:solidFill>
                <a:latin typeface="Times New Roman" charset="0"/>
              </a:rPr>
              <a:t>Superstorm Sandy: 1 Day Before Landfall</a:t>
            </a:r>
          </a:p>
        </p:txBody>
      </p:sp>
      <p:pic>
        <p:nvPicPr>
          <p:cNvPr id="37891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 flipV="1">
            <a:off x="6248400" y="76200"/>
            <a:ext cx="8021" cy="1239253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E6BCB63-58A5-F440-96AD-6BA72D921485}"/>
              </a:ext>
            </a:extLst>
          </p:cNvPr>
          <p:cNvGrpSpPr/>
          <p:nvPr/>
        </p:nvGrpSpPr>
        <p:grpSpPr>
          <a:xfrm>
            <a:off x="5943600" y="1711627"/>
            <a:ext cx="3009664" cy="3611387"/>
            <a:chOff x="3617388" y="1247274"/>
            <a:chExt cx="5526612" cy="5526612"/>
          </a:xfrm>
        </p:grpSpPr>
        <p:pic>
          <p:nvPicPr>
            <p:cNvPr id="7" name="Picture 6" descr="../Documents/MATLAB/sandy/Figure12JGRS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388" y="1247274"/>
              <a:ext cx="5526612" cy="55266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Straight Connector 7"/>
            <p:cNvCxnSpPr>
              <a:cxnSpLocks/>
            </p:cNvCxnSpPr>
            <p:nvPr/>
          </p:nvCxnSpPr>
          <p:spPr>
            <a:xfrm>
              <a:off x="4712679" y="4395043"/>
              <a:ext cx="388268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1197A5B-6434-CF48-8DF3-215B70289914}"/>
              </a:ext>
            </a:extLst>
          </p:cNvPr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7B882D8-8710-E547-9075-AC3B01279628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23AA2C5-2853-354E-AAC5-B9D2CCC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7AEBFB5-1B05-6A49-A655-063A65615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9AFA0A3-2A41-3647-85F3-B8DB9413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7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1261311"/>
            <a:ext cx="4800600" cy="791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</a:t>
            </a:r>
            <a:r>
              <a:rPr lang="en-US" dirty="0" smtClean="0"/>
              <a:t>Integrated </a:t>
            </a:r>
            <a:r>
              <a:rPr lang="en-US" dirty="0" err="1" smtClean="0"/>
              <a:t>Oean</a:t>
            </a:r>
            <a:r>
              <a:rPr lang="en-US" dirty="0" smtClean="0"/>
              <a:t> Observing System (IOOS)</a:t>
            </a:r>
            <a:endParaRPr lang="en-US" dirty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8929" y="1318390"/>
            <a:ext cx="4657295" cy="529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0" rIns="91401" bIns="45700">
            <a:spAutoFit/>
          </a:bodyPr>
          <a:lstStyle>
            <a:lvl1pPr marL="517525" indent="-28575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461963" indent="-230188" eaLnBrk="0" hangingPunct="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31775" lvl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altLang="en-US" sz="2000" b="1" dirty="0">
                <a:solidFill>
                  <a:srgbClr val="053285"/>
                </a:solidFill>
                <a:latin typeface="Century Gothic"/>
                <a:cs typeface="Arial" charset="0"/>
              </a:rPr>
              <a:t>Global Component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US contribution to Global Ocean Observing System (GOOS)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 of 15 Regional Alliances of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GOOS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1800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9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231775" lvl="1" indent="-231775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>National </a:t>
            </a:r>
            <a:r>
              <a:rPr lang="en-US" altLang="en-US" sz="2000" b="1" dirty="0">
                <a:solidFill>
                  <a:srgbClr val="053285"/>
                </a:solidFill>
                <a:latin typeface="Century Gothic"/>
                <a:cs typeface="Arial" charset="0"/>
              </a:rPr>
              <a:t>Component</a:t>
            </a:r>
            <a:endParaRPr lang="en-US" altLang="en-US" sz="2000" b="1" baseline="500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17 Federal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agencies</a:t>
            </a:r>
            <a:b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</a:b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/>
            </a:r>
            <a:b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</a:br>
            <a:endParaRPr lang="en-US" altLang="en-US" sz="2000" b="1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2000" b="1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463550" indent="-460375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>Regional Component</a:t>
            </a:r>
            <a:endParaRPr lang="en-US" altLang="en-US" sz="2000" b="1" baseline="500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11 Regional Associations</a:t>
            </a:r>
          </a:p>
          <a:p>
            <a:pPr marL="682625" lvl="2" indent="-230188">
              <a:lnSpc>
                <a:spcPct val="90000"/>
              </a:lnSpc>
              <a:spcBef>
                <a:spcPct val="40000"/>
              </a:spcBef>
              <a:buFontTx/>
              <a:buChar char="–"/>
              <a:defRPr/>
            </a:pP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Stakeholder driven</a:t>
            </a:r>
          </a:p>
          <a:p>
            <a:pPr marL="682625" lvl="2" indent="-230188">
              <a:lnSpc>
                <a:spcPct val="90000"/>
              </a:lnSpc>
              <a:spcBef>
                <a:spcPct val="40000"/>
              </a:spcBef>
              <a:buFontTx/>
              <a:buChar char="–"/>
              <a:defRPr/>
            </a:pP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Academia</a:t>
            </a: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, state/local/tribal government, private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industry</a:t>
            </a:r>
          </a:p>
        </p:txBody>
      </p:sp>
      <p:sp>
        <p:nvSpPr>
          <p:cNvPr id="5" name="Up Arrow 4"/>
          <p:cNvSpPr/>
          <p:nvPr/>
        </p:nvSpPr>
        <p:spPr>
          <a:xfrm>
            <a:off x="1524000" y="4119446"/>
            <a:ext cx="243226" cy="3763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rgbClr val="F5F5F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88" y="6430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1800" i="1" dirty="0">
                <a:solidFill>
                  <a:srgbClr val="053285"/>
                </a:solidFill>
                <a:latin typeface="Century Gothic" panose="020B0502020202020204" pitchFamily="34" charset="0"/>
                <a:ea typeface=""/>
                <a:cs typeface="Arial" panose="020B0604020202020204" pitchFamily="34" charset="0"/>
              </a:rPr>
              <a:t>Partnership effort that leverages dispersed national investments to deliver ocean, coastal and Great Lakes data relevant to </a:t>
            </a:r>
            <a:r>
              <a:rPr lang="en-US" altLang="en-US" sz="1800" i="1" dirty="0" smtClean="0">
                <a:solidFill>
                  <a:srgbClr val="053285"/>
                </a:solidFill>
                <a:latin typeface="Century Gothic" panose="020B0502020202020204" pitchFamily="34" charset="0"/>
                <a:ea typeface=""/>
                <a:cs typeface="Arial" panose="020B0604020202020204" pitchFamily="34" charset="0"/>
              </a:rPr>
              <a:t>decision-makers.         </a:t>
            </a:r>
            <a:endParaRPr lang="en-US" altLang="en-US" sz="1800" i="1" dirty="0">
              <a:solidFill>
                <a:srgbClr val="053285"/>
              </a:solidFill>
              <a:latin typeface="Century Gothic" panose="020B0502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r="4286" b="8836"/>
          <a:stretch/>
        </p:blipFill>
        <p:spPr bwMode="auto">
          <a:xfrm>
            <a:off x="4685371" y="4060556"/>
            <a:ext cx="4277216" cy="272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Up Arrow 28"/>
          <p:cNvSpPr/>
          <p:nvPr/>
        </p:nvSpPr>
        <p:spPr>
          <a:xfrm>
            <a:off x="1524000" y="2753367"/>
            <a:ext cx="243226" cy="3708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rgbClr val="F5F5F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9000" y="2801623"/>
            <a:ext cx="5602510" cy="1107806"/>
            <a:chOff x="3183898" y="2753158"/>
            <a:chExt cx="5847612" cy="1156271"/>
          </a:xfrm>
        </p:grpSpPr>
        <p:pic>
          <p:nvPicPr>
            <p:cNvPr id="9" name="Picture 8" descr="NAS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544" y="2753158"/>
              <a:ext cx="659241" cy="659241"/>
            </a:xfrm>
            <a:prstGeom prst="rect">
              <a:avLst/>
            </a:prstGeom>
          </p:spPr>
        </p:pic>
        <p:pic>
          <p:nvPicPr>
            <p:cNvPr id="10" name="Picture 9" descr="NOA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768412"/>
              <a:ext cx="644957" cy="644957"/>
            </a:xfrm>
            <a:prstGeom prst="rect">
              <a:avLst/>
            </a:prstGeom>
          </p:spPr>
        </p:pic>
        <p:pic>
          <p:nvPicPr>
            <p:cNvPr id="11" name="Picture 10" descr="NSF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374" y="2764039"/>
              <a:ext cx="601952" cy="601952"/>
            </a:xfrm>
            <a:prstGeom prst="rect">
              <a:avLst/>
            </a:prstGeom>
          </p:spPr>
        </p:pic>
        <p:pic>
          <p:nvPicPr>
            <p:cNvPr id="12" name="Picture 11" descr="USACE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6704" y="3358055"/>
              <a:ext cx="525806" cy="525806"/>
            </a:xfrm>
            <a:prstGeom prst="rect">
              <a:avLst/>
            </a:prstGeom>
          </p:spPr>
        </p:pic>
        <p:pic>
          <p:nvPicPr>
            <p:cNvPr id="13" name="Picture 12" descr="USGS.gi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898" y="3473237"/>
              <a:ext cx="946265" cy="348035"/>
            </a:xfrm>
            <a:prstGeom prst="rect">
              <a:avLst/>
            </a:prstGeom>
          </p:spPr>
        </p:pic>
        <p:pic>
          <p:nvPicPr>
            <p:cNvPr id="14" name="Picture 13" descr="DOE.gi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040" y="2792894"/>
              <a:ext cx="559256" cy="559256"/>
            </a:xfrm>
            <a:prstGeom prst="rect">
              <a:avLst/>
            </a:prstGeom>
          </p:spPr>
        </p:pic>
        <p:pic>
          <p:nvPicPr>
            <p:cNvPr id="15" name="Picture 14" descr="ONR.gi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471" y="3393034"/>
              <a:ext cx="1005303" cy="451618"/>
            </a:xfrm>
            <a:prstGeom prst="rect">
              <a:avLst/>
            </a:prstGeom>
          </p:spPr>
        </p:pic>
        <p:pic>
          <p:nvPicPr>
            <p:cNvPr id="16" name="Picture 15" descr="EP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071" y="2782663"/>
              <a:ext cx="534477" cy="534475"/>
            </a:xfrm>
            <a:prstGeom prst="rect">
              <a:avLst/>
            </a:prstGeom>
          </p:spPr>
        </p:pic>
        <p:pic>
          <p:nvPicPr>
            <p:cNvPr id="17" name="Picture 16" descr="MMC.gi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530" y="2792894"/>
              <a:ext cx="534475" cy="534475"/>
            </a:xfrm>
            <a:prstGeom prst="rect">
              <a:avLst/>
            </a:prstGeom>
          </p:spPr>
        </p:pic>
        <p:pic>
          <p:nvPicPr>
            <p:cNvPr id="18" name="Picture 17" descr="USCG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7325" y="2786926"/>
              <a:ext cx="594183" cy="59418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841" y="3456906"/>
              <a:ext cx="917074" cy="363215"/>
            </a:xfrm>
            <a:prstGeom prst="rect">
              <a:avLst/>
            </a:prstGeom>
          </p:spPr>
        </p:pic>
        <p:pic>
          <p:nvPicPr>
            <p:cNvPr id="22" name="Picture 21" descr="CSREES.gif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591" y="3431054"/>
              <a:ext cx="404858" cy="404858"/>
            </a:xfrm>
            <a:prstGeom prst="rect">
              <a:avLst/>
            </a:prstGeom>
          </p:spPr>
        </p:pic>
        <p:pic>
          <p:nvPicPr>
            <p:cNvPr id="23" name="Picture 22" descr="DOS.gif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107" y="3360026"/>
              <a:ext cx="549403" cy="549403"/>
            </a:xfrm>
            <a:prstGeom prst="rect">
              <a:avLst/>
            </a:prstGeom>
          </p:spPr>
        </p:pic>
        <p:pic>
          <p:nvPicPr>
            <p:cNvPr id="24" name="Picture 23" descr="DOT.gif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666" y="3364240"/>
              <a:ext cx="526191" cy="526191"/>
            </a:xfrm>
            <a:prstGeom prst="rect">
              <a:avLst/>
            </a:prstGeom>
          </p:spPr>
        </p:pic>
        <p:pic>
          <p:nvPicPr>
            <p:cNvPr id="25" name="Picture 24" descr="FDA.gif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266" y="3488814"/>
              <a:ext cx="716628" cy="289339"/>
            </a:xfrm>
            <a:prstGeom prst="rect">
              <a:avLst/>
            </a:prstGeom>
          </p:spPr>
        </p:pic>
        <p:pic>
          <p:nvPicPr>
            <p:cNvPr id="26" name="Picture 25" descr="JCS.gif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143" y="2786006"/>
              <a:ext cx="589119" cy="589119"/>
            </a:xfrm>
            <a:prstGeom prst="rect">
              <a:avLst/>
            </a:prstGeom>
          </p:spPr>
        </p:pic>
        <p:pic>
          <p:nvPicPr>
            <p:cNvPr id="28" name="Picture 27" descr="USARC.gif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20" y="2809853"/>
              <a:ext cx="537468" cy="537468"/>
            </a:xfrm>
            <a:prstGeom prst="rect">
              <a:avLst/>
            </a:prstGeom>
          </p:spPr>
        </p:pic>
      </p:grpSp>
      <p:sp>
        <p:nvSpPr>
          <p:cNvPr id="30" name="Oval 29"/>
          <p:cNvSpPr/>
          <p:nvPr/>
        </p:nvSpPr>
        <p:spPr>
          <a:xfrm>
            <a:off x="8093588" y="5638800"/>
            <a:ext cx="914400" cy="27826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ndy.mp4">
            <a:hlinkClick r:id="" action="ppaction://media"/>
            <a:extLst>
              <a:ext uri="{FF2B5EF4-FFF2-40B4-BE49-F238E27FC236}">
                <a16:creationId xmlns="" xmlns:a16="http://schemas.microsoft.com/office/drawing/2014/main" id="{1345946A-4866-5642-B364-51E190C44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763590"/>
            <a:ext cx="7103110" cy="518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0DB0C7-4002-DE4F-B4D2-D4AF7393A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3067"/>
          <a:stretch/>
        </p:blipFill>
        <p:spPr>
          <a:xfrm>
            <a:off x="450247" y="1956424"/>
            <a:ext cx="1227348" cy="1277346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02CB11-5222-3F4F-9239-522E0DA9DD4D}"/>
              </a:ext>
            </a:extLst>
          </p:cNvPr>
          <p:cNvSpPr txBox="1"/>
          <p:nvPr/>
        </p:nvSpPr>
        <p:spPr>
          <a:xfrm>
            <a:off x="-11615" y="8339"/>
            <a:ext cx="91421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Hurricane Sandy </a:t>
            </a:r>
            <a:r>
              <a:rPr lang="en-US" sz="3200" b="1" smtClean="0"/>
              <a:t>Potential Energy Anomaly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77E5024-F0D3-C74D-A514-867D07E41E61}"/>
              </a:ext>
            </a:extLst>
          </p:cNvPr>
          <p:cNvSpPr txBox="1"/>
          <p:nvPr/>
        </p:nvSpPr>
        <p:spPr>
          <a:xfrm>
            <a:off x="7271184" y="506347"/>
            <a:ext cx="1697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Well-mixed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4B83972-848B-6447-A416-C269AEA7FC25}"/>
              </a:ext>
            </a:extLst>
          </p:cNvPr>
          <p:cNvSpPr/>
          <p:nvPr/>
        </p:nvSpPr>
        <p:spPr>
          <a:xfrm>
            <a:off x="5328480" y="4572000"/>
            <a:ext cx="2216009" cy="88818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1197A5B-6434-CF48-8DF3-215B70289914}"/>
              </a:ext>
            </a:extLst>
          </p:cNvPr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7B882D8-8710-E547-9075-AC3B01279628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23AA2C5-2853-354E-AAC5-B9D2CCC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7AEBFB5-1B05-6A49-A655-063A65615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AFA0A3-2A41-3647-85F3-B8DB9413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688988"/>
            <a:ext cx="3352800" cy="6922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77E5024-F0D3-C74D-A514-867D07E41E61}"/>
              </a:ext>
            </a:extLst>
          </p:cNvPr>
          <p:cNvSpPr txBox="1"/>
          <p:nvPr/>
        </p:nvSpPr>
        <p:spPr>
          <a:xfrm>
            <a:off x="7383638" y="5827205"/>
            <a:ext cx="1697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Stratified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40483" y="4184230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Stratification Factor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16" y="1098048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Non-dimensional</a:t>
            </a:r>
            <a:endParaRPr lang="en-US" sz="2000" dirty="0" smtClean="0"/>
          </a:p>
          <a:p>
            <a:pPr algn="ctr"/>
            <a:r>
              <a:rPr lang="en-US" sz="2000" dirty="0" smtClean="0"/>
              <a:t>PEA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4835055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PEA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35221" y="3733082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Essential Ocean Process:</a:t>
            </a:r>
          </a:p>
          <a:p>
            <a:pPr algn="ctr"/>
            <a:r>
              <a:rPr lang="en-US" b="1" dirty="0" smtClean="0"/>
              <a:t>Ahead of eye center advection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36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4D47D9-C85E-5440-90E6-60C8CBB26BA6}"/>
              </a:ext>
            </a:extLst>
          </p:cNvPr>
          <p:cNvSpPr txBox="1"/>
          <p:nvPr/>
        </p:nvSpPr>
        <p:spPr>
          <a:xfrm>
            <a:off x="0" y="790363"/>
            <a:ext cx="9144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coastal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Mid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Atlantic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feature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 Atlantic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processes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ahead-of-eye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vs.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ahead-of-eye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advection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essential ocean features and processes in the ocean component of coupled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forecast models is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for improving intensity forecasts for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landfalling Mid Atlantic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2018 hurricane season </a:t>
            </a:r>
            <a:r>
              <a:rPr lang="mr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Operational HWRF will use GOFS 3.0 + POM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HWF will use GOFS 3.1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48E85A2-106D-8648-876D-4E453CD590FF}"/>
              </a:ext>
            </a:extLst>
          </p:cNvPr>
          <p:cNvSpPr txBox="1"/>
          <p:nvPr/>
        </p:nvSpPr>
        <p:spPr>
          <a:xfrm>
            <a:off x="139699" y="144032"/>
            <a:ext cx="560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Scientific Understanding: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05" y="0"/>
            <a:ext cx="3385195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86401" y="4060142"/>
            <a:ext cx="3641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+ Monthly Weather Review (2016)</a:t>
            </a:r>
          </a:p>
          <a:p>
            <a:r>
              <a:rPr lang="en-US" sz="1800" dirty="0" smtClean="0"/>
              <a:t>+ JGR-Oceans (2017) </a:t>
            </a:r>
          </a:p>
          <a:p>
            <a:r>
              <a:rPr lang="en-US" sz="1800" dirty="0" smtClean="0"/>
              <a:t>+ JGR-Oceans (2017)</a:t>
            </a:r>
            <a:endParaRPr lang="en-US" sz="1800" dirty="0"/>
          </a:p>
        </p:txBody>
      </p:sp>
      <p:pic>
        <p:nvPicPr>
          <p:cNvPr id="7" name="Picture 6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619098"/>
            <a:ext cx="955127" cy="487002"/>
          </a:xfrm>
          <a:prstGeom prst="rect">
            <a:avLst/>
          </a:prstGeom>
        </p:spPr>
      </p:pic>
      <p:pic>
        <p:nvPicPr>
          <p:cNvPr id="8" name="Picture 7" descr="Screen Shot 2016-02-25 at 9.57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419600"/>
            <a:ext cx="954351" cy="1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9814" r="18039" b="31759"/>
          <a:stretch/>
        </p:blipFill>
        <p:spPr>
          <a:xfrm>
            <a:off x="0" y="990600"/>
            <a:ext cx="4760164" cy="5114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0000" r="18693" b="33703"/>
          <a:stretch/>
        </p:blipFill>
        <p:spPr>
          <a:xfrm>
            <a:off x="4495800" y="990600"/>
            <a:ext cx="4673600" cy="4933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" y="-88242"/>
            <a:ext cx="911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Navy Global Ocean Forecast System (GOFS):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681335"/>
            <a:ext cx="324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Operational </a:t>
            </a:r>
            <a:r>
              <a:rPr lang="en-US" dirty="0" smtClean="0"/>
              <a:t>GOFS 3.0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48155" y="681335"/>
            <a:ext cx="296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OpTest</a:t>
            </a:r>
            <a:r>
              <a:rPr lang="en-US" dirty="0" smtClean="0"/>
              <a:t> of GOFS 3.1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0" r="42484" b="29007"/>
          <a:stretch/>
        </p:blipFill>
        <p:spPr>
          <a:xfrm rot="5400000">
            <a:off x="2933464" y="4627556"/>
            <a:ext cx="1893740" cy="123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1" r="42484" b="27868"/>
          <a:stretch/>
        </p:blipFill>
        <p:spPr>
          <a:xfrm rot="5400000">
            <a:off x="7411814" y="4432159"/>
            <a:ext cx="1940371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492638" y="5823787"/>
            <a:ext cx="313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Two Thermal layers </a:t>
            </a:r>
            <a:r>
              <a:rPr lang="en-US" sz="1800" dirty="0" smtClean="0"/>
              <a:t>on Shelf</a:t>
            </a:r>
            <a:endParaRPr lang="en-US" sz="1800" dirty="0"/>
          </a:p>
        </p:txBody>
      </p:sp>
      <p:sp>
        <p:nvSpPr>
          <p:cNvPr id="12" name="Oval 11"/>
          <p:cNvSpPr/>
          <p:nvPr/>
        </p:nvSpPr>
        <p:spPr>
          <a:xfrm rot="19027379">
            <a:off x="-440154" y="2164673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027379">
            <a:off x="4201651" y="2048444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380172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Cold Pool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2743" y="1343979"/>
            <a:ext cx="134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Well Defined</a:t>
            </a:r>
          </a:p>
          <a:p>
            <a:r>
              <a:rPr lang="en-US" sz="1600" dirty="0" smtClean="0"/>
              <a:t>Cold Pool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3459" y="5582430"/>
            <a:ext cx="282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                                                                    </a:t>
            </a:r>
            <a:r>
              <a:rPr lang="en-US" sz="1800" smtClean="0"/>
              <a:t>Nearly Isothermal Shelf</a:t>
            </a:r>
            <a:endParaRPr lang="en-US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-257831" y="177714"/>
            <a:ext cx="911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Temperature below summer thermocline in 2017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48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BD738E-B8D5-184D-8D23-89E48DF170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2" y="830997"/>
            <a:ext cx="7924800" cy="5735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Project Title: </a:t>
            </a:r>
            <a:r>
              <a:rPr lang="en-US" dirty="0" smtClean="0"/>
              <a:t>Sustained </a:t>
            </a:r>
            <a:r>
              <a:rPr lang="en-US" dirty="0" smtClean="0"/>
              <a:t>ocean observations with underwater </a:t>
            </a:r>
            <a:r>
              <a:rPr lang="en-US" dirty="0" smtClean="0"/>
              <a:t>gliders </a:t>
            </a:r>
            <a:r>
              <a:rPr lang="en-US" dirty="0" smtClean="0"/>
              <a:t>in </a:t>
            </a:r>
            <a:r>
              <a:rPr lang="en-US" dirty="0"/>
              <a:t>support of hurricane intensity forecasts (2019 and 2020)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B50FAD-D5E6-FB4C-909B-6116D079F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9" y="5761991"/>
            <a:ext cx="2090644" cy="515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8EE5F2-8330-C34E-80BE-0868ADF47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0420"/>
          <a:stretch/>
        </p:blipFill>
        <p:spPr>
          <a:xfrm>
            <a:off x="0" y="6273601"/>
            <a:ext cx="2071912" cy="584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061" y="5871300"/>
            <a:ext cx="1283936" cy="804601"/>
          </a:xfrm>
          <a:prstGeom prst="rect">
            <a:avLst/>
          </a:prstGeom>
        </p:spPr>
      </p:pic>
      <p:pic>
        <p:nvPicPr>
          <p:cNvPr id="9" name="Picture 9" descr="Screen Shot 2014-08-29 at 5.01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88" y="1661994"/>
            <a:ext cx="199137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21785" y="1562964"/>
            <a:ext cx="1303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Storm Glider Picket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2590800"/>
            <a:ext cx="9144000" cy="6027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700" y="340813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Integrated Ocean-Atmosphere Observation &amp; Forecast </a:t>
            </a:r>
            <a:r>
              <a:rPr lang="en-US" sz="2000" dirty="0" smtClean="0"/>
              <a:t>systems:</a:t>
            </a:r>
            <a:endParaRPr lang="en-US" sz="2000" dirty="0"/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Provides </a:t>
            </a:r>
            <a:r>
              <a:rPr lang="en-US" sz="2000" dirty="0" smtClean="0"/>
              <a:t>a </a:t>
            </a:r>
            <a:r>
              <a:rPr lang="en-US" sz="2000" dirty="0" smtClean="0"/>
              <a:t>structure for </a:t>
            </a:r>
            <a:r>
              <a:rPr lang="en-US" sz="2000" dirty="0" smtClean="0"/>
              <a:t>shared </a:t>
            </a:r>
            <a:r>
              <a:rPr lang="en-US" sz="2000" dirty="0" smtClean="0"/>
              <a:t>investments </a:t>
            </a:r>
            <a:r>
              <a:rPr lang="en-US" sz="2000" dirty="0" smtClean="0"/>
              <a:t>in</a:t>
            </a:r>
            <a:r>
              <a:rPr lang="en-US" sz="2000" dirty="0" smtClean="0"/>
              <a:t> </a:t>
            </a:r>
            <a:r>
              <a:rPr lang="en-US" sz="2000" dirty="0" smtClean="0"/>
              <a:t>Society &amp; the Economy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Operations &gt; Research &gt; Engagement &gt; </a:t>
            </a:r>
            <a:r>
              <a:rPr lang="en-US" sz="2000" dirty="0" smtClean="0"/>
              <a:t>Operations</a:t>
            </a:r>
            <a:r>
              <a:rPr lang="en-US" sz="2000" dirty="0"/>
              <a:t> </a:t>
            </a:r>
            <a:r>
              <a:rPr lang="en-US" sz="2000" dirty="0" smtClean="0"/>
              <a:t>Cycle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Proven </a:t>
            </a:r>
            <a:r>
              <a:rPr lang="en-US" sz="2000" dirty="0" smtClean="0"/>
              <a:t>approach for enhancements &amp; </a:t>
            </a:r>
            <a:r>
              <a:rPr lang="en-US" sz="2000" dirty="0" smtClean="0"/>
              <a:t>growth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Glider picket lines &amp; </a:t>
            </a:r>
            <a:r>
              <a:rPr lang="en-US" sz="2000" dirty="0" smtClean="0"/>
              <a:t>improved oceans </a:t>
            </a:r>
            <a:r>
              <a:rPr lang="en-US" sz="2000" dirty="0"/>
              <a:t>in coupled forecast models </a:t>
            </a:r>
            <a:endParaRPr lang="en-US" sz="2000" dirty="0" smtClean="0"/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Improve </a:t>
            </a:r>
            <a:r>
              <a:rPr lang="en-US" sz="2000" dirty="0" smtClean="0"/>
              <a:t>hurricane and tropical cyclone forecasts </a:t>
            </a:r>
            <a:r>
              <a:rPr lang="en-US" sz="2000" dirty="0" smtClean="0"/>
              <a:t>- our </a:t>
            </a:r>
            <a:r>
              <a:rPr lang="en-US" sz="2000" dirty="0"/>
              <a:t>N</a:t>
            </a:r>
            <a:r>
              <a:rPr lang="en-US" sz="2000" dirty="0" smtClean="0"/>
              <a:t>oble </a:t>
            </a:r>
            <a:r>
              <a:rPr lang="en-US" sz="2000" dirty="0"/>
              <a:t>G</a:t>
            </a:r>
            <a:r>
              <a:rPr lang="en-US" sz="2000" dirty="0" smtClean="0"/>
              <a:t>oal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Benefits multiplied through the Integration Matrix</a:t>
            </a:r>
            <a:endParaRPr lang="en-US" sz="2000" dirty="0" smtClean="0"/>
          </a:p>
          <a:p>
            <a:r>
              <a:rPr lang="en-US" sz="2000" dirty="0"/>
              <a:t>	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7" name="Rectangle 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11" name="Picture 53" descr="Image result">
            <a:extLst>
              <a:ext uri="{FF2B5EF4-FFF2-40B4-BE49-F238E27FC236}">
                <a16:creationId xmlns="" xmlns:a16="http://schemas.microsoft.com/office/drawing/2014/main" id="{42407A7D-B5A6-1247-B39A-6985940A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133" y="2349795"/>
            <a:ext cx="1087167" cy="108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0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5556" r="3400" b="12222"/>
          <a:stretch/>
        </p:blipFill>
        <p:spPr>
          <a:xfrm>
            <a:off x="838200" y="602256"/>
            <a:ext cx="7391400" cy="56522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6" name="Rectangle 5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828800" y="2171699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</a:t>
            </a:r>
            <a:r>
              <a:rPr lang="en-US" smtClean="0">
                <a:solidFill>
                  <a:schemeClr val="accent2"/>
                </a:solidFill>
              </a:rPr>
              <a:t>000 </a:t>
            </a:r>
            <a:r>
              <a:rPr lang="en-US" dirty="0" smtClean="0">
                <a:solidFill>
                  <a:schemeClr val="accent2"/>
                </a:solidFill>
              </a:rPr>
              <a:t>km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0860" y="2133599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</a:t>
            </a:r>
            <a:r>
              <a:rPr lang="en-US" smtClean="0">
                <a:solidFill>
                  <a:schemeClr val="accent2"/>
                </a:solidFill>
              </a:rPr>
              <a:t>000 </a:t>
            </a:r>
            <a:r>
              <a:rPr lang="en-US" dirty="0" smtClean="0">
                <a:solidFill>
                  <a:schemeClr val="accent2"/>
                </a:solidFill>
              </a:rPr>
              <a:t>km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78" y="5473817"/>
            <a:ext cx="2065707" cy="68856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-11615" y="0"/>
            <a:ext cx="915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Many Nations with Similar Regional, National and International </a:t>
            </a:r>
            <a:r>
              <a:rPr lang="en-US" sz="2000" b="1" dirty="0" smtClean="0"/>
              <a:t>Interests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76" y="4481455"/>
            <a:ext cx="2196240" cy="744765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0306" r="27415"/>
          <a:stretch>
            <a:fillRect/>
          </a:stretch>
        </p:blipFill>
        <p:spPr bwMode="auto">
          <a:xfrm>
            <a:off x="3048000" y="3607903"/>
            <a:ext cx="990600" cy="7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0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GOOS Strategic Mapping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479425"/>
            <a:ext cx="15097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apping7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0"/>
            <a:ext cx="8728953" cy="68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365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65926" y="0"/>
            <a:ext cx="8149424" cy="3651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61656" y="2104110"/>
            <a:ext cx="1148982" cy="3429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39564" y="4398733"/>
            <a:ext cx="1348823" cy="3429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7-03-13 at 12.05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9" y="1447800"/>
            <a:ext cx="2092291" cy="2390613"/>
          </a:xfrm>
          <a:prstGeom prst="rect">
            <a:avLst/>
          </a:prstGeom>
        </p:spPr>
      </p:pic>
      <p:pic>
        <p:nvPicPr>
          <p:cNvPr id="13" name="Picture 12" descr="goosBann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23705" r="39407" b="5970"/>
          <a:stretch/>
        </p:blipFill>
        <p:spPr>
          <a:xfrm>
            <a:off x="0" y="6299294"/>
            <a:ext cx="2751563" cy="556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5510" y="1466671"/>
            <a:ext cx="30428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GOOS</a:t>
            </a:r>
          </a:p>
          <a:p>
            <a:r>
              <a:rPr lang="en-US" dirty="0" smtClean="0"/>
              <a:t>Observing Elements:</a:t>
            </a:r>
          </a:p>
          <a:p>
            <a:r>
              <a:rPr lang="en-US" dirty="0" smtClean="0"/>
              <a:t>1) HF Radar</a:t>
            </a:r>
          </a:p>
          <a:p>
            <a:r>
              <a:rPr lang="en-US" dirty="0" smtClean="0"/>
              <a:t>2) </a:t>
            </a:r>
            <a:r>
              <a:rPr lang="en-US" dirty="0" err="1" smtClean="0"/>
              <a:t>OceanGliders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5899" y="914400"/>
            <a:ext cx="8728953" cy="4221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Regional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Drivers for Society &amp; Economy</a:t>
            </a:r>
            <a:endParaRPr lang="en-US" sz="3200" b="1" dirty="0">
              <a:solidFill>
                <a:prstClr val="black"/>
              </a:solidFill>
              <a:latin typeface="Calibri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486" y="571261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264326" y="1764287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209800" y="5469731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1" name="Rectangle 2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25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670574" y="4492576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 </a:t>
            </a:r>
            <a:r>
              <a:rPr lang="en-US" altLang="en-US" sz="1600" b="1" dirty="0">
                <a:solidFill>
                  <a:srgbClr val="000000"/>
                </a:solidFill>
              </a:rPr>
              <a:t>Site </a:t>
            </a:r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367521" y="5063109"/>
            <a:ext cx="1812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468 Glider</a:t>
            </a:r>
          </a:p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72633" y="4494649"/>
            <a:ext cx="176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523" y="5120827"/>
            <a:ext cx="1337261" cy="1009046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4881" y="3161279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670574" y="3152240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84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xmlns="" id="{4E2BAE2B-294A-3444-B220-E6CEE99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962" y="5902663"/>
            <a:ext cx="1268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</a:rPr>
              <a:t>Glider Lab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99D7E4A-6701-F245-B50A-8C1E98A8FE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59" y="3144868"/>
            <a:ext cx="4136689" cy="27577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63" y="5063109"/>
            <a:ext cx="1793756" cy="1114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1704301" y="5650738"/>
            <a:ext cx="1166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Ocean</a:t>
            </a:r>
          </a:p>
          <a:p>
            <a:pPr algn="r"/>
            <a:r>
              <a:rPr lang="en-US" altLang="en-US" sz="1600" b="1" dirty="0">
                <a:solidFill>
                  <a:srgbClr val="000000"/>
                </a:solidFill>
              </a:rPr>
              <a:t>Modeling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3349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0000"/>
                </a:solidFill>
                <a:cs typeface="+mn-cs"/>
              </a:rPr>
              <a:t>Rutgers University  -  Center for Ocean Observing Leadership</a:t>
            </a:r>
          </a:p>
          <a:p>
            <a:pPr algn="ctr"/>
            <a:r>
              <a:rPr lang="en-US" alt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MARACOOS </a:t>
            </a:r>
            <a:r>
              <a:rPr lang="mr-IN" alt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 regional implementation of an integrated network</a:t>
            </a:r>
            <a:endParaRPr lang="en-US" altLang="en-US" sz="2000" b="1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8" name="Rectangle 1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42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85800"/>
            <a:ext cx="8991600" cy="50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7560" y="5130483"/>
            <a:ext cx="192024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-11615" y="35938"/>
            <a:ext cx="9155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Calibri"/>
                <a:cs typeface="Times New Roman"/>
              </a:rPr>
              <a:t>Mid-Atlantic Bight HF Radar Network</a:t>
            </a:r>
            <a:endParaRPr lang="en-US" sz="3200" b="1" dirty="0">
              <a:latin typeface="Calibri"/>
              <a:cs typeface="Times New Roman"/>
            </a:endParaRP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78508" y="2578139"/>
            <a:ext cx="419698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17 </a:t>
            </a:r>
            <a:r>
              <a:rPr lang="en-US" sz="1600" b="1" dirty="0">
                <a:solidFill>
                  <a:srgbClr val="FF0000"/>
                </a:solidFill>
              </a:rPr>
              <a:t>Long-Range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 8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Medium-Range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00FF00"/>
                </a:solidFill>
              </a:rPr>
              <a:t>16</a:t>
            </a:r>
            <a:r>
              <a:rPr lang="en-US" sz="1600" b="1" dirty="0" smtClean="0">
                <a:solidFill>
                  <a:srgbClr val="00FF00"/>
                </a:solidFill>
              </a:rPr>
              <a:t> </a:t>
            </a:r>
            <a:r>
              <a:rPr lang="en-US" sz="1600" b="1" dirty="0">
                <a:solidFill>
                  <a:srgbClr val="00FF00"/>
                </a:solidFill>
              </a:rPr>
              <a:t>Short-Range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41 </a:t>
            </a:r>
            <a:r>
              <a:rPr lang="en-US" sz="1600" b="1" dirty="0" smtClean="0">
                <a:solidFill>
                  <a:prstClr val="white"/>
                </a:solidFill>
              </a:rPr>
              <a:t>Total CODARs in Region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u="sng" dirty="0" smtClean="0">
                <a:solidFill>
                  <a:prstClr val="white"/>
                </a:solidFill>
              </a:rPr>
              <a:t>+5</a:t>
            </a:r>
            <a:r>
              <a:rPr lang="en-US" sz="1600" b="1" i="1" dirty="0" smtClean="0">
                <a:solidFill>
                  <a:prstClr val="white"/>
                </a:solidFill>
              </a:rPr>
              <a:t> CODARs Roaming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</a:rPr>
              <a:t> 46 Total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050" y="838200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80188" y="5049202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26" y="506666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676" y="506666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7097" y="5406392"/>
            <a:ext cx="1458103" cy="3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5134927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3" name="Rectangle 2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7753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6-16 at 10.51.03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7635"/>
            <a:ext cx="4307390" cy="2492132"/>
          </a:xfrm>
          <a:prstGeom prst="rect">
            <a:avLst/>
          </a:prstGeom>
        </p:spPr>
      </p:pic>
      <p:pic>
        <p:nvPicPr>
          <p:cNvPr id="6" name="Picture 1" descr="RU27_route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689906"/>
            <a:ext cx="4447306" cy="153778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Technology Center</a:t>
            </a:r>
            <a:r>
              <a:rPr lang="en-US" sz="2400" b="1" dirty="0" smtClean="0">
                <a:latin typeface="Arial" charset="0"/>
              </a:rPr>
              <a:t> for Slocum Robotic Underwater Gliders</a:t>
            </a:r>
            <a:endParaRPr lang="en-US" sz="2400" b="1" dirty="0">
              <a:latin typeface="Arial" charset="0"/>
            </a:endParaRPr>
          </a:p>
        </p:txBody>
      </p:sp>
      <p:pic>
        <p:nvPicPr>
          <p:cNvPr id="8" name="Picture 7" descr="11311464024_7f3304db29_b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6" y="3511595"/>
            <a:ext cx="4447307" cy="12929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1016" y="476357"/>
            <a:ext cx="1270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charset="0"/>
              </a:rPr>
              <a:t>1989</a:t>
            </a:r>
            <a:r>
              <a:rPr lang="en-US" sz="2400" dirty="0">
                <a:latin typeface="Arial" charset="0"/>
              </a:rPr>
              <a:t> Science Fiction Article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0194" y="1025048"/>
            <a:ext cx="1548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u="sng" dirty="0">
                <a:latin typeface="Arial" charset="0"/>
              </a:rPr>
              <a:t>1999</a:t>
            </a:r>
          </a:p>
          <a:p>
            <a:pPr algn="r"/>
            <a:r>
              <a:rPr lang="en-US" sz="2400" dirty="0">
                <a:latin typeface="Arial" charset="0"/>
              </a:rPr>
              <a:t>First </a:t>
            </a:r>
            <a:r>
              <a:rPr lang="en-US" sz="2400" dirty="0" smtClean="0">
                <a:latin typeface="Arial" charset="0"/>
              </a:rPr>
              <a:t>Slocum </a:t>
            </a:r>
            <a:r>
              <a:rPr lang="en-US" sz="2400" dirty="0">
                <a:latin typeface="Arial" charset="0"/>
              </a:rPr>
              <a:t>deployed at Sea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342" y="3075156"/>
            <a:ext cx="40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Arial" charset="0"/>
              </a:rPr>
              <a:t>2009</a:t>
            </a:r>
            <a:r>
              <a:rPr lang="en-US" sz="2400" dirty="0" smtClean="0">
                <a:latin typeface="Arial" charset="0"/>
              </a:rPr>
              <a:t> First Atlantic Crossing</a:t>
            </a:r>
            <a:endParaRPr lang="en-US" sz="2400" dirty="0">
              <a:latin typeface="Arial" charset="0"/>
            </a:endParaRPr>
          </a:p>
        </p:txBody>
      </p:sp>
      <p:pic>
        <p:nvPicPr>
          <p:cNvPr id="14" name="Picture 13" descr="Screen Shot 2015-06-16 at 10.52.54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451877"/>
            <a:ext cx="1748725" cy="1092453"/>
          </a:xfrm>
          <a:prstGeom prst="rect">
            <a:avLst/>
          </a:prstGeom>
        </p:spPr>
      </p:pic>
      <p:pic>
        <p:nvPicPr>
          <p:cNvPr id="15" name="Picture 14" descr="0722dougcla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680" y="547899"/>
            <a:ext cx="3073892" cy="2305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439" y="6335395"/>
            <a:ext cx="3165371" cy="5307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73" y="3509296"/>
            <a:ext cx="4148327" cy="27345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90166" y="3047631"/>
            <a:ext cx="413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Arial" charset="0"/>
              </a:rPr>
              <a:t>2018</a:t>
            </a:r>
            <a:r>
              <a:rPr lang="en-US" sz="2400" dirty="0" smtClean="0">
                <a:latin typeface="Arial" charset="0"/>
              </a:rPr>
              <a:t> Navy </a:t>
            </a:r>
            <a:r>
              <a:rPr lang="en-US" sz="2400" smtClean="0">
                <a:latin typeface="Arial" charset="0"/>
              </a:rPr>
              <a:t>Fleet grows &gt;150</a:t>
            </a:r>
            <a:endParaRPr lang="en-US" sz="2400" dirty="0">
              <a:latin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48EE5F2-8330-C34E-80BE-0868ADF47AC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b="20420"/>
          <a:stretch/>
        </p:blipFill>
        <p:spPr>
          <a:xfrm>
            <a:off x="874364" y="6273601"/>
            <a:ext cx="2071912" cy="584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09E7F2D-D7C0-3E40-98D7-536AB38C53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6814" y="6095262"/>
            <a:ext cx="1749436" cy="7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88" y="3423652"/>
            <a:ext cx="1907989" cy="1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418" y="3669344"/>
            <a:ext cx="2178581" cy="11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8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1591733"/>
            <a:ext cx="2260616" cy="163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R2C_glid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467" y="1295400"/>
            <a:ext cx="1896533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33" y="0"/>
            <a:ext cx="1947334" cy="146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83199"/>
            <a:ext cx="189653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935" y="963792"/>
            <a:ext cx="2472265" cy="185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 descr="SAM_on_Glider_2 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34"/>
            <a:ext cx="2456346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reveBu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2898420"/>
            <a:ext cx="2427112" cy="18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5997"/>
            <a:ext cx="2472265" cy="16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 descr="PumpedCT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9988"/>
            <a:ext cx="2387600" cy="18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2965403542_248075ea0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620" y="4527099"/>
            <a:ext cx="1926092" cy="237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G_85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/>
          <a:stretch>
            <a:fillRect/>
          </a:stretch>
        </p:blipFill>
        <p:spPr bwMode="auto">
          <a:xfrm>
            <a:off x="7225914" y="0"/>
            <a:ext cx="1918086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ensor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558" y="5173662"/>
            <a:ext cx="600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5201" y="0"/>
            <a:ext cx="36918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Glider Sensors</a:t>
            </a:r>
          </a:p>
          <a:p>
            <a:pPr eaLnBrk="1" hangingPunct="1"/>
            <a:r>
              <a:rPr lang="en-US" sz="20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Inside Payload Bay or External</a:t>
            </a:r>
          </a:p>
          <a:p>
            <a:pPr eaLnBrk="1" hangingPunct="1"/>
            <a:endParaRPr lang="en-US" sz="14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267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OS PowerPoint Masters_2016_01_27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20980</TotalTime>
  <Words>1856</Words>
  <Application>Microsoft Macintosh PowerPoint</Application>
  <PresentationFormat>On-screen Show (4:3)</PresentationFormat>
  <Paragraphs>381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Calibri</vt:lpstr>
      <vt:lpstr>Calibri Light</vt:lpstr>
      <vt:lpstr>Century Gothic</vt:lpstr>
      <vt:lpstr>Courier New</vt:lpstr>
      <vt:lpstr>MS PGothic</vt:lpstr>
      <vt:lpstr>ＭＳ Ｐゴシック</vt:lpstr>
      <vt:lpstr>Rockwell</vt:lpstr>
      <vt:lpstr>Times New Roman</vt:lpstr>
      <vt:lpstr>Arial</vt:lpstr>
      <vt:lpstr>8_Office Theme</vt:lpstr>
      <vt:lpstr>IOOS PowerPoint Masters_2016_01_27</vt:lpstr>
      <vt:lpstr>PowerPoint Presentation</vt:lpstr>
      <vt:lpstr>U.S. Integrated Oean Observing System (IOOS)</vt:lpstr>
      <vt:lpstr>PowerPoint Presentation</vt:lpstr>
      <vt:lpstr>GOOS Strategic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Scott Glenn</cp:lastModifiedBy>
  <cp:revision>634</cp:revision>
  <dcterms:created xsi:type="dcterms:W3CDTF">2010-02-22T17:26:58Z</dcterms:created>
  <dcterms:modified xsi:type="dcterms:W3CDTF">2018-06-12T02:47:19Z</dcterms:modified>
  <cp:category/>
</cp:coreProperties>
</file>