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439" r:id="rId2"/>
    <p:sldId id="440" r:id="rId3"/>
    <p:sldId id="441" r:id="rId4"/>
    <p:sldId id="442" r:id="rId5"/>
    <p:sldId id="469" r:id="rId6"/>
    <p:sldId id="477" r:id="rId7"/>
    <p:sldId id="472" r:id="rId8"/>
    <p:sldId id="444" r:id="rId9"/>
    <p:sldId id="446" r:id="rId10"/>
    <p:sldId id="443" r:id="rId11"/>
    <p:sldId id="445" r:id="rId12"/>
    <p:sldId id="475" r:id="rId13"/>
    <p:sldId id="448" r:id="rId14"/>
    <p:sldId id="449" r:id="rId15"/>
    <p:sldId id="450" r:id="rId16"/>
    <p:sldId id="451" r:id="rId17"/>
    <p:sldId id="452" r:id="rId18"/>
    <p:sldId id="453" r:id="rId19"/>
    <p:sldId id="454" r:id="rId20"/>
    <p:sldId id="476" r:id="rId21"/>
    <p:sldId id="456" r:id="rId22"/>
    <p:sldId id="457" r:id="rId23"/>
    <p:sldId id="478" r:id="rId24"/>
    <p:sldId id="479" r:id="rId25"/>
    <p:sldId id="480" r:id="rId26"/>
    <p:sldId id="474" r:id="rId27"/>
    <p:sldId id="471" r:id="rId28"/>
    <p:sldId id="470"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CCFF"/>
    <a:srgbClr val="FF9999"/>
    <a:srgbClr val="CC3300"/>
    <a:srgbClr val="9966FF"/>
    <a:srgbClr val="FF0099"/>
    <a:srgbClr val="0000FF"/>
    <a:srgbClr val="FF00CC"/>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9" autoAdjust="0"/>
    <p:restoredTop sz="93475" autoAdjust="0"/>
  </p:normalViewPr>
  <p:slideViewPr>
    <p:cSldViewPr>
      <p:cViewPr varScale="1">
        <p:scale>
          <a:sx n="67" d="100"/>
          <a:sy n="67" d="100"/>
        </p:scale>
        <p:origin x="44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cs typeface="Geneva" charset="0"/>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cs typeface="Geneva" charset="0"/>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cs typeface="Geneva" charset="0"/>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D5E94E03-1495-574F-8DE9-68923EFA4986}" type="slidenum">
              <a:rPr lang="en-US"/>
              <a:pPr>
                <a:defRPr/>
              </a:pPr>
              <a:t>‹#›</a:t>
            </a:fld>
            <a:endParaRPr lang="en-US" dirty="0"/>
          </a:p>
        </p:txBody>
      </p:sp>
    </p:spTree>
    <p:extLst>
      <p:ext uri="{BB962C8B-B14F-4D97-AF65-F5344CB8AC3E}">
        <p14:creationId xmlns:p14="http://schemas.microsoft.com/office/powerpoint/2010/main" val="557849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 exist, orange</a:t>
            </a:r>
            <a:r>
              <a:rPr lang="en-US" baseline="0" dirty="0" smtClean="0"/>
              <a:t> in development, red are further off.</a:t>
            </a:r>
            <a:endParaRPr lang="en-US" dirty="0"/>
          </a:p>
        </p:txBody>
      </p:sp>
      <p:sp>
        <p:nvSpPr>
          <p:cNvPr id="4" name="Slide Number Placeholder 3"/>
          <p:cNvSpPr>
            <a:spLocks noGrp="1"/>
          </p:cNvSpPr>
          <p:nvPr>
            <p:ph type="sldNum" sz="quarter" idx="10"/>
          </p:nvPr>
        </p:nvSpPr>
        <p:spPr/>
        <p:txBody>
          <a:bodyPr/>
          <a:lstStyle/>
          <a:p>
            <a:fld id="{9C5DA47A-A1B8-4FC5-94CA-AECFD5B448FE}" type="slidenum">
              <a:rPr lang="en-US" smtClean="0"/>
              <a:t>13</a:t>
            </a:fld>
            <a:endParaRPr lang="en-US"/>
          </a:p>
        </p:txBody>
      </p:sp>
    </p:spTree>
    <p:extLst>
      <p:ext uri="{BB962C8B-B14F-4D97-AF65-F5344CB8AC3E}">
        <p14:creationId xmlns:p14="http://schemas.microsoft.com/office/powerpoint/2010/main" val="402658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3d views of images. Flow </a:t>
            </a:r>
            <a:r>
              <a:rPr lang="en-US" dirty="0" err="1" smtClean="0"/>
              <a:t>cytobot</a:t>
            </a:r>
            <a:r>
              <a:rPr lang="en-US" baseline="0" dirty="0" smtClean="0"/>
              <a:t> takes images and identifies the critters.</a:t>
            </a:r>
            <a:endParaRPr lang="en-US" dirty="0"/>
          </a:p>
        </p:txBody>
      </p:sp>
      <p:sp>
        <p:nvSpPr>
          <p:cNvPr id="4" name="Slide Number Placeholder 3"/>
          <p:cNvSpPr>
            <a:spLocks noGrp="1"/>
          </p:cNvSpPr>
          <p:nvPr>
            <p:ph type="sldNum" sz="quarter" idx="10"/>
          </p:nvPr>
        </p:nvSpPr>
        <p:spPr/>
        <p:txBody>
          <a:bodyPr/>
          <a:lstStyle/>
          <a:p>
            <a:fld id="{9C5DA47A-A1B8-4FC5-94CA-AECFD5B448FE}" type="slidenum">
              <a:rPr lang="en-US" smtClean="0"/>
              <a:t>15</a:t>
            </a:fld>
            <a:endParaRPr lang="en-US"/>
          </a:p>
        </p:txBody>
      </p:sp>
    </p:spTree>
    <p:extLst>
      <p:ext uri="{BB962C8B-B14F-4D97-AF65-F5344CB8AC3E}">
        <p14:creationId xmlns:p14="http://schemas.microsoft.com/office/powerpoint/2010/main" val="79298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particle size distribution and volume concentration. It also records the optical transmission, pressure and temperature.</a:t>
            </a:r>
            <a:endParaRPr lang="en-US" dirty="0"/>
          </a:p>
        </p:txBody>
      </p:sp>
      <p:sp>
        <p:nvSpPr>
          <p:cNvPr id="4" name="Slide Number Placeholder 3"/>
          <p:cNvSpPr>
            <a:spLocks noGrp="1"/>
          </p:cNvSpPr>
          <p:nvPr>
            <p:ph type="sldNum" sz="quarter" idx="10"/>
          </p:nvPr>
        </p:nvSpPr>
        <p:spPr/>
        <p:txBody>
          <a:bodyPr/>
          <a:lstStyle/>
          <a:p>
            <a:fld id="{9C5DA47A-A1B8-4FC5-94CA-AECFD5B448FE}" type="slidenum">
              <a:rPr lang="en-US" smtClean="0"/>
              <a:t>18</a:t>
            </a:fld>
            <a:endParaRPr lang="en-US"/>
          </a:p>
        </p:txBody>
      </p:sp>
    </p:spTree>
    <p:extLst>
      <p:ext uri="{BB962C8B-B14F-4D97-AF65-F5344CB8AC3E}">
        <p14:creationId xmlns:p14="http://schemas.microsoft.com/office/powerpoint/2010/main" val="172025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Graces project</a:t>
            </a:r>
            <a:endParaRPr lang="en-US" dirty="0"/>
          </a:p>
        </p:txBody>
      </p:sp>
      <p:sp>
        <p:nvSpPr>
          <p:cNvPr id="4" name="Slide Number Placeholder 3"/>
          <p:cNvSpPr>
            <a:spLocks noGrp="1"/>
          </p:cNvSpPr>
          <p:nvPr>
            <p:ph type="sldNum" sz="quarter" idx="10"/>
          </p:nvPr>
        </p:nvSpPr>
        <p:spPr/>
        <p:txBody>
          <a:bodyPr/>
          <a:lstStyle/>
          <a:p>
            <a:fld id="{9C5DA47A-A1B8-4FC5-94CA-AECFD5B448FE}" type="slidenum">
              <a:rPr lang="en-US" smtClean="0"/>
              <a:t>19</a:t>
            </a:fld>
            <a:endParaRPr lang="en-US"/>
          </a:p>
        </p:txBody>
      </p:sp>
    </p:spTree>
    <p:extLst>
      <p:ext uri="{BB962C8B-B14F-4D97-AF65-F5344CB8AC3E}">
        <p14:creationId xmlns:p14="http://schemas.microsoft.com/office/powerpoint/2010/main" val="104162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human in the loop. Models</a:t>
            </a:r>
            <a:r>
              <a:rPr lang="en-US" baseline="0" dirty="0" smtClean="0"/>
              <a:t> send gliders info on best location to move to for sampling fronts, gliders sample data which is assimilated back into models, which update forecasts which are then used to redirect glider paths.</a:t>
            </a:r>
            <a:endParaRPr lang="en-US" dirty="0"/>
          </a:p>
        </p:txBody>
      </p:sp>
      <p:sp>
        <p:nvSpPr>
          <p:cNvPr id="4" name="Slide Number Placeholder 3"/>
          <p:cNvSpPr>
            <a:spLocks noGrp="1"/>
          </p:cNvSpPr>
          <p:nvPr>
            <p:ph type="sldNum" sz="quarter" idx="10"/>
          </p:nvPr>
        </p:nvSpPr>
        <p:spPr/>
        <p:txBody>
          <a:bodyPr/>
          <a:lstStyle/>
          <a:p>
            <a:fld id="{9C5DA47A-A1B8-4FC5-94CA-AECFD5B448FE}" type="slidenum">
              <a:rPr lang="en-US" smtClean="0"/>
              <a:t>22</a:t>
            </a:fld>
            <a:endParaRPr lang="en-US"/>
          </a:p>
        </p:txBody>
      </p:sp>
    </p:spTree>
    <p:extLst>
      <p:ext uri="{BB962C8B-B14F-4D97-AF65-F5344CB8AC3E}">
        <p14:creationId xmlns:p14="http://schemas.microsoft.com/office/powerpoint/2010/main" val="343123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70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2BFA23-AE16-CB45-B865-3F36426DF5B4}" type="datetimeFigureOut">
              <a:rPr lang="en-US" smtClean="0"/>
              <a:pPr/>
              <a:t>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1478894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2BFA23-AE16-CB45-B865-3F36426DF5B4}" type="datetimeFigureOut">
              <a:rPr lang="en-US" smtClean="0"/>
              <a:pPr/>
              <a:t>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243574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2BFA23-AE16-CB45-B865-3F36426DF5B4}" type="datetimeFigureOut">
              <a:rPr lang="en-US" smtClean="0"/>
              <a:pPr/>
              <a:t>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178734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912" b="1" i="0" cap="small" spc="-133">
                <a:solidFill>
                  <a:schemeClr val="tx1"/>
                </a:solidFill>
                <a:latin typeface="Calibri"/>
                <a:ea typeface="ＭＳ Ｐゴシック" charset="0"/>
                <a:cs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8229600" cy="4800600"/>
          </a:xfrm>
        </p:spPr>
        <p:txBody>
          <a:bodyPr/>
          <a:lstStyle>
            <a:lvl1pPr>
              <a:defRPr sz="2488">
                <a:solidFill>
                  <a:schemeClr val="tx1"/>
                </a:solidFill>
              </a:defRPr>
            </a:lvl1pPr>
            <a:lvl2pPr>
              <a:defRPr sz="2133">
                <a:solidFill>
                  <a:schemeClr val="tx1"/>
                </a:solidFill>
              </a:defRPr>
            </a:lvl2pPr>
            <a:lvl3pPr>
              <a:defRPr sz="1778">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62580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2BFA23-AE16-CB45-B865-3F36426DF5B4}" type="datetimeFigureOut">
              <a:rPr lang="en-US" smtClean="0"/>
              <a:pPr/>
              <a:t>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331242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BFA23-AE16-CB45-B865-3F36426DF5B4}" type="datetimeFigureOut">
              <a:rPr lang="en-US" smtClean="0"/>
              <a:pPr/>
              <a:t>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2797149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2BFA23-AE16-CB45-B865-3F36426DF5B4}" type="datetimeFigureOut">
              <a:rPr lang="en-US" smtClean="0"/>
              <a:pPr/>
              <a:t>8/15/2017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3303019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2BFA23-AE16-CB45-B865-3F36426DF5B4}" type="datetimeFigureOut">
              <a:rPr lang="en-US" smtClean="0"/>
              <a:pPr/>
              <a:t>8/15/2017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302932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2BFA23-AE16-CB45-B865-3F36426DF5B4}" type="datetimeFigureOut">
              <a:rPr lang="en-US" smtClean="0"/>
              <a:pPr/>
              <a:t>8/15/2017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729961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2BFA23-AE16-CB45-B865-3F36426DF5B4}" type="datetimeFigureOut">
              <a:rPr lang="en-US" smtClean="0"/>
              <a:pPr/>
              <a:t>8/15/2017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331206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2BFA23-AE16-CB45-B865-3F36426DF5B4}" type="datetimeFigureOut">
              <a:rPr lang="en-US" smtClean="0"/>
              <a:pPr/>
              <a:t>8/15/2017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1301767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2BFA23-AE16-CB45-B865-3F36426DF5B4}" type="datetimeFigureOut">
              <a:rPr lang="en-US" smtClean="0"/>
              <a:pPr/>
              <a:t>8/15/2017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70EE1-348B-0542-BF98-D02A82CB24EB}" type="slidenum">
              <a:rPr lang="en-US" smtClean="0"/>
              <a:pPr/>
              <a:t>‹#›</a:t>
            </a:fld>
            <a:endParaRPr lang="en-US"/>
          </a:p>
        </p:txBody>
      </p:sp>
    </p:spTree>
    <p:extLst>
      <p:ext uri="{BB962C8B-B14F-4D97-AF65-F5344CB8AC3E}">
        <p14:creationId xmlns:p14="http://schemas.microsoft.com/office/powerpoint/2010/main" val="98415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BFA23-AE16-CB45-B865-3F36426DF5B4}" type="datetimeFigureOut">
              <a:rPr lang="en-US" smtClean="0"/>
              <a:pPr/>
              <a:t>8/15/2017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70EE1-348B-0542-BF98-D02A82CB24EB}" type="slidenum">
              <a:rPr lang="en-US" smtClean="0"/>
              <a:pPr/>
              <a:t>‹#›</a:t>
            </a:fld>
            <a:endParaRPr lang="en-US"/>
          </a:p>
        </p:txBody>
      </p:sp>
    </p:spTree>
    <p:extLst>
      <p:ext uri="{BB962C8B-B14F-4D97-AF65-F5344CB8AC3E}">
        <p14:creationId xmlns:p14="http://schemas.microsoft.com/office/powerpoint/2010/main" val="2655020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tiff"/><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tiff"/><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12" Type="http://schemas.openxmlformats.org/officeDocument/2006/relationships/image" Target="../media/image13.png"/><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2.jpeg"/><Relationship Id="rId5" Type="http://schemas.openxmlformats.org/officeDocument/2006/relationships/image" Target="../media/image6.tiff"/><Relationship Id="rId10" Type="http://schemas.openxmlformats.org/officeDocument/2006/relationships/image" Target="../media/image11.tiff"/><Relationship Id="rId4" Type="http://schemas.openxmlformats.org/officeDocument/2006/relationships/image" Target="../media/image5.tiff"/><Relationship Id="rId9" Type="http://schemas.openxmlformats.org/officeDocument/2006/relationships/image" Target="../media/image10.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wmf"/><Relationship Id="rId10" Type="http://schemas.openxmlformats.org/officeDocument/2006/relationships/image" Target="../media/image31.wmf"/><Relationship Id="rId4" Type="http://schemas.openxmlformats.org/officeDocument/2006/relationships/image" Target="../media/image25.wmf"/><Relationship Id="rId9" Type="http://schemas.openxmlformats.org/officeDocument/2006/relationships/image" Target="../media/image30.wmf"/></Relationships>
</file>

<file path=ppt/slides/_rels/slide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verGliderImag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1799" y="0"/>
            <a:ext cx="9155799" cy="6248400"/>
          </a:xfrm>
          <a:prstGeom prst="rect">
            <a:avLst/>
          </a:prstGeom>
        </p:spPr>
      </p:pic>
      <p:sp>
        <p:nvSpPr>
          <p:cNvPr id="4" name="Rectangle 3"/>
          <p:cNvSpPr/>
          <p:nvPr/>
        </p:nvSpPr>
        <p:spPr>
          <a:xfrm>
            <a:off x="990600" y="801641"/>
            <a:ext cx="7541039" cy="400110"/>
          </a:xfrm>
          <a:prstGeom prst="rect">
            <a:avLst/>
          </a:prstGeom>
        </p:spPr>
        <p:txBody>
          <a:bodyPr wrap="none">
            <a:spAutoFit/>
          </a:bodyPr>
          <a:lstStyle/>
          <a:p>
            <a:r>
              <a:rPr lang="en-US" sz="2000" b="1" dirty="0">
                <a:solidFill>
                  <a:schemeClr val="bg1"/>
                </a:solidFill>
              </a:rPr>
              <a:t>…. Well, maybe not so much on the Manned Submersibles…</a:t>
            </a:r>
          </a:p>
        </p:txBody>
      </p:sp>
      <p:sp>
        <p:nvSpPr>
          <p:cNvPr id="5" name="TextBox 4"/>
          <p:cNvSpPr txBox="1"/>
          <p:nvPr/>
        </p:nvSpPr>
        <p:spPr>
          <a:xfrm>
            <a:off x="5088620" y="1888560"/>
            <a:ext cx="4033609" cy="630942"/>
          </a:xfrm>
          <a:prstGeom prst="rect">
            <a:avLst/>
          </a:prstGeom>
          <a:noFill/>
        </p:spPr>
        <p:txBody>
          <a:bodyPr wrap="square" rtlCol="0">
            <a:spAutoFit/>
          </a:bodyPr>
          <a:lstStyle/>
          <a:p>
            <a:r>
              <a:rPr lang="en-US" sz="1750" b="1" dirty="0">
                <a:solidFill>
                  <a:schemeClr val="bg1"/>
                </a:solidFill>
              </a:rPr>
              <a:t>Mike </a:t>
            </a:r>
            <a:r>
              <a:rPr lang="en-US" sz="1750" b="1" dirty="0" smtClean="0">
                <a:solidFill>
                  <a:schemeClr val="bg1"/>
                </a:solidFill>
              </a:rPr>
              <a:t>Crowley, Oscar Schofield, &amp; Scott Glenn </a:t>
            </a:r>
            <a:r>
              <a:rPr lang="en-US" sz="1750" b="1" dirty="0">
                <a:solidFill>
                  <a:schemeClr val="bg1"/>
                </a:solidFill>
              </a:rPr>
              <a:t>on behalf of many!!!</a:t>
            </a:r>
          </a:p>
        </p:txBody>
      </p:sp>
      <p:sp>
        <p:nvSpPr>
          <p:cNvPr id="8" name="TextBox 7"/>
          <p:cNvSpPr txBox="1"/>
          <p:nvPr/>
        </p:nvSpPr>
        <p:spPr>
          <a:xfrm>
            <a:off x="152400" y="4766917"/>
            <a:ext cx="4575291" cy="1231106"/>
          </a:xfrm>
          <a:prstGeom prst="rect">
            <a:avLst/>
          </a:prstGeom>
          <a:noFill/>
        </p:spPr>
        <p:txBody>
          <a:bodyPr wrap="none" rtlCol="0">
            <a:spAutoFit/>
          </a:bodyPr>
          <a:lstStyle/>
          <a:p>
            <a:r>
              <a:rPr lang="en-US" dirty="0">
                <a:solidFill>
                  <a:srgbClr val="FFFF00"/>
                </a:solidFill>
              </a:rPr>
              <a:t>Take home messages</a:t>
            </a:r>
          </a:p>
          <a:p>
            <a:pPr marL="742950" lvl="1" indent="-285750">
              <a:buFont typeface="Arial" panose="020B0604020202020204" pitchFamily="34" charset="0"/>
              <a:buChar char="•"/>
            </a:pPr>
            <a:r>
              <a:rPr lang="en-US" sz="1400" dirty="0">
                <a:solidFill>
                  <a:srgbClr val="FFFF00"/>
                </a:solidFill>
              </a:rPr>
              <a:t>We have new ways of doing oceanography</a:t>
            </a:r>
          </a:p>
          <a:p>
            <a:pPr marL="742950" lvl="1" indent="-285750">
              <a:buFont typeface="Arial" panose="020B0604020202020204" pitchFamily="34" charset="0"/>
              <a:buChar char="•"/>
            </a:pPr>
            <a:r>
              <a:rPr lang="en-US" sz="1400" dirty="0">
                <a:solidFill>
                  <a:srgbClr val="FFFF00"/>
                </a:solidFill>
              </a:rPr>
              <a:t>Platforms are mature, we need sensors</a:t>
            </a:r>
          </a:p>
          <a:p>
            <a:pPr marL="742950" lvl="1" indent="-285750">
              <a:buFont typeface="Arial" panose="020B0604020202020204" pitchFamily="34" charset="0"/>
              <a:buChar char="•"/>
            </a:pPr>
            <a:r>
              <a:rPr lang="en-US" sz="1400" dirty="0">
                <a:solidFill>
                  <a:srgbClr val="FFFF00"/>
                </a:solidFill>
              </a:rPr>
              <a:t>Sensor webs, no longer about one technology</a:t>
            </a:r>
          </a:p>
          <a:p>
            <a:pPr marL="742950" lvl="1" indent="-285750">
              <a:buFont typeface="Arial" panose="020B0604020202020204" pitchFamily="34" charset="0"/>
              <a:buChar char="•"/>
            </a:pPr>
            <a:r>
              <a:rPr lang="en-US" sz="1400" dirty="0">
                <a:solidFill>
                  <a:srgbClr val="FFFF00"/>
                </a:solidFill>
              </a:rPr>
              <a:t>Educate the world!</a:t>
            </a:r>
          </a:p>
        </p:txBody>
      </p:sp>
      <p:sp>
        <p:nvSpPr>
          <p:cNvPr id="9" name="Rectangle 8"/>
          <p:cNvSpPr/>
          <p:nvPr/>
        </p:nvSpPr>
        <p:spPr>
          <a:xfrm>
            <a:off x="152400" y="152400"/>
            <a:ext cx="8096255" cy="502766"/>
          </a:xfrm>
          <a:prstGeom prst="rect">
            <a:avLst/>
          </a:prstGeom>
        </p:spPr>
        <p:txBody>
          <a:bodyPr wrap="none">
            <a:spAutoFit/>
          </a:bodyPr>
          <a:lstStyle/>
          <a:p>
            <a:r>
              <a:rPr lang="en-US" sz="2667" b="1" dirty="0">
                <a:solidFill>
                  <a:schemeClr val="bg1"/>
                </a:solidFill>
              </a:rPr>
              <a:t>ROV, AUV &amp; Manned Submersible Operations…. </a:t>
            </a:r>
          </a:p>
        </p:txBody>
      </p:sp>
    </p:spTree>
    <p:extLst>
      <p:ext uri="{BB962C8B-B14F-4D97-AF65-F5344CB8AC3E}">
        <p14:creationId xmlns:p14="http://schemas.microsoft.com/office/powerpoint/2010/main" val="118763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522532"/>
            <a:ext cx="3078728" cy="369332"/>
          </a:xfrm>
          <a:prstGeom prst="rect">
            <a:avLst/>
          </a:prstGeom>
          <a:noFill/>
        </p:spPr>
        <p:txBody>
          <a:bodyPr wrap="none" rtlCol="0">
            <a:spAutoFit/>
          </a:bodyPr>
          <a:lstStyle/>
          <a:p>
            <a:r>
              <a:rPr lang="en-US" i="1" dirty="0" smtClean="0"/>
              <a:t>Rutgers COOL deployments</a:t>
            </a:r>
            <a:endParaRPr lang="en-US" i="1" dirty="0"/>
          </a:p>
        </p:txBody>
      </p:sp>
      <p:sp>
        <p:nvSpPr>
          <p:cNvPr id="6" name="TextBox 5"/>
          <p:cNvSpPr txBox="1"/>
          <p:nvPr/>
        </p:nvSpPr>
        <p:spPr>
          <a:xfrm>
            <a:off x="394815" y="0"/>
            <a:ext cx="8560164" cy="400110"/>
          </a:xfrm>
          <a:prstGeom prst="rect">
            <a:avLst/>
          </a:prstGeom>
          <a:noFill/>
        </p:spPr>
        <p:txBody>
          <a:bodyPr wrap="none" rtlCol="0">
            <a:spAutoFit/>
          </a:bodyPr>
          <a:lstStyle/>
          <a:p>
            <a:r>
              <a:rPr lang="en-US" sz="2000" b="1" cap="small" dirty="0"/>
              <a:t>A small group can have a big footprint as the platforms are robust</a:t>
            </a:r>
          </a:p>
        </p:txBody>
      </p:sp>
      <p:sp>
        <p:nvSpPr>
          <p:cNvPr id="7" name="TextBox 6"/>
          <p:cNvSpPr txBox="1"/>
          <p:nvPr/>
        </p:nvSpPr>
        <p:spPr>
          <a:xfrm>
            <a:off x="1629694" y="795411"/>
            <a:ext cx="1178528" cy="348685"/>
          </a:xfrm>
          <a:prstGeom prst="rect">
            <a:avLst/>
          </a:prstGeom>
          <a:noFill/>
        </p:spPr>
        <p:txBody>
          <a:bodyPr wrap="none" rtlCol="0">
            <a:spAutoFit/>
          </a:bodyPr>
          <a:lstStyle/>
          <a:p>
            <a:r>
              <a:rPr lang="en-US" sz="833" i="1" dirty="0"/>
              <a:t>As of </a:t>
            </a:r>
            <a:r>
              <a:rPr lang="en-US" sz="833" i="1" dirty="0" smtClean="0"/>
              <a:t>August 9, 2017</a:t>
            </a:r>
            <a:endParaRPr lang="en-US" sz="833" i="1" dirty="0"/>
          </a:p>
          <a:p>
            <a:endParaRPr lang="en-US" sz="833" i="1" dirty="0"/>
          </a:p>
        </p:txBody>
      </p:sp>
      <p:pic>
        <p:nvPicPr>
          <p:cNvPr id="8" name="Picture 7"/>
          <p:cNvPicPr/>
          <p:nvPr/>
        </p:nvPicPr>
        <p:blipFill>
          <a:blip r:embed="rId2" cstate="email">
            <a:extLst>
              <a:ext uri="{28A0092B-C50C-407E-A947-70E740481C1C}">
                <a14:useLocalDpi xmlns:a14="http://schemas.microsoft.com/office/drawing/2010/main" val="0"/>
              </a:ext>
            </a:extLst>
          </a:blip>
          <a:stretch>
            <a:fillRect/>
          </a:stretch>
        </p:blipFill>
        <p:spPr>
          <a:xfrm>
            <a:off x="5068225" y="1374024"/>
            <a:ext cx="3737430" cy="3865695"/>
          </a:xfrm>
          <a:prstGeom prst="rect">
            <a:avLst/>
          </a:prstGeom>
        </p:spPr>
      </p:pic>
      <p:pic>
        <p:nvPicPr>
          <p:cNvPr id="9" name="Picture 8"/>
          <p:cNvPicPr/>
          <p:nvPr/>
        </p:nvPicPr>
        <p:blipFill>
          <a:blip r:embed="rId3" cstate="email">
            <a:extLst>
              <a:ext uri="{28A0092B-C50C-407E-A947-70E740481C1C}">
                <a14:useLocalDpi xmlns:a14="http://schemas.microsoft.com/office/drawing/2010/main" val="0"/>
              </a:ext>
            </a:extLst>
          </a:blip>
          <a:stretch>
            <a:fillRect/>
          </a:stretch>
        </p:blipFill>
        <p:spPr>
          <a:xfrm>
            <a:off x="269514" y="3506346"/>
            <a:ext cx="4468283" cy="2574925"/>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0055" y="1061118"/>
            <a:ext cx="4187200" cy="2314959"/>
          </a:xfrm>
          <a:prstGeom prst="rect">
            <a:avLst/>
          </a:prstGeom>
        </p:spPr>
      </p:pic>
    </p:spTree>
    <p:extLst>
      <p:ext uri="{BB962C8B-B14F-4D97-AF65-F5344CB8AC3E}">
        <p14:creationId xmlns:p14="http://schemas.microsoft.com/office/powerpoint/2010/main" val="4040119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5362" y="838200"/>
            <a:ext cx="7435548" cy="5000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2107333" y="11470613"/>
            <a:ext cx="2980303" cy="502766"/>
          </a:xfrm>
          <a:prstGeom prst="rect">
            <a:avLst/>
          </a:prstGeom>
          <a:noFill/>
        </p:spPr>
        <p:txBody>
          <a:bodyPr wrap="none" rtlCol="0">
            <a:spAutoFit/>
          </a:bodyPr>
          <a:lstStyle/>
          <a:p>
            <a:r>
              <a:rPr lang="en-US" sz="2667" i="1" dirty="0"/>
              <a:t>Moline et al. 2009 </a:t>
            </a:r>
          </a:p>
        </p:txBody>
      </p:sp>
      <p:sp>
        <p:nvSpPr>
          <p:cNvPr id="7" name="TextBox 6"/>
          <p:cNvSpPr txBox="1"/>
          <p:nvPr/>
        </p:nvSpPr>
        <p:spPr>
          <a:xfrm>
            <a:off x="12361333" y="11724613"/>
            <a:ext cx="2980303" cy="502766"/>
          </a:xfrm>
          <a:prstGeom prst="rect">
            <a:avLst/>
          </a:prstGeom>
          <a:noFill/>
        </p:spPr>
        <p:txBody>
          <a:bodyPr wrap="none" rtlCol="0">
            <a:spAutoFit/>
          </a:bodyPr>
          <a:lstStyle/>
          <a:p>
            <a:r>
              <a:rPr lang="en-US" sz="2667" i="1" dirty="0"/>
              <a:t>Moline et al. 2009 </a:t>
            </a:r>
          </a:p>
        </p:txBody>
      </p:sp>
      <p:sp>
        <p:nvSpPr>
          <p:cNvPr id="8" name="TextBox 7"/>
          <p:cNvSpPr txBox="1"/>
          <p:nvPr/>
        </p:nvSpPr>
        <p:spPr>
          <a:xfrm>
            <a:off x="12615333" y="11978613"/>
            <a:ext cx="2980303" cy="502766"/>
          </a:xfrm>
          <a:prstGeom prst="rect">
            <a:avLst/>
          </a:prstGeom>
          <a:noFill/>
        </p:spPr>
        <p:txBody>
          <a:bodyPr wrap="none" rtlCol="0">
            <a:spAutoFit/>
          </a:bodyPr>
          <a:lstStyle/>
          <a:p>
            <a:r>
              <a:rPr lang="en-US" sz="2667" i="1" dirty="0"/>
              <a:t>Moline et al. 2009 </a:t>
            </a:r>
          </a:p>
        </p:txBody>
      </p:sp>
      <p:sp>
        <p:nvSpPr>
          <p:cNvPr id="10" name="TextBox 9"/>
          <p:cNvSpPr txBox="1"/>
          <p:nvPr/>
        </p:nvSpPr>
        <p:spPr>
          <a:xfrm>
            <a:off x="12869333" y="12232613"/>
            <a:ext cx="2980303" cy="502766"/>
          </a:xfrm>
          <a:prstGeom prst="rect">
            <a:avLst/>
          </a:prstGeom>
          <a:noFill/>
        </p:spPr>
        <p:txBody>
          <a:bodyPr wrap="none" rtlCol="0">
            <a:spAutoFit/>
          </a:bodyPr>
          <a:lstStyle/>
          <a:p>
            <a:r>
              <a:rPr lang="en-US" sz="2667" i="1" dirty="0"/>
              <a:t>Moline et al. 2009 </a:t>
            </a:r>
          </a:p>
        </p:txBody>
      </p:sp>
      <p:sp>
        <p:nvSpPr>
          <p:cNvPr id="11" name="TextBox 10"/>
          <p:cNvSpPr txBox="1"/>
          <p:nvPr/>
        </p:nvSpPr>
        <p:spPr>
          <a:xfrm>
            <a:off x="6095828" y="5653757"/>
            <a:ext cx="2826415" cy="369332"/>
          </a:xfrm>
          <a:prstGeom prst="rect">
            <a:avLst/>
          </a:prstGeom>
          <a:noFill/>
        </p:spPr>
        <p:txBody>
          <a:bodyPr wrap="none" rtlCol="0">
            <a:spAutoFit/>
          </a:bodyPr>
          <a:lstStyle/>
          <a:p>
            <a:r>
              <a:rPr lang="en-US" b="1" i="1" dirty="0" smtClean="0"/>
              <a:t>Moline &amp; Schofield 2009</a:t>
            </a:r>
            <a:endParaRPr lang="en-US" b="1" i="1" dirty="0"/>
          </a:p>
        </p:txBody>
      </p:sp>
      <p:sp>
        <p:nvSpPr>
          <p:cNvPr id="13" name="Oval 12"/>
          <p:cNvSpPr/>
          <p:nvPr/>
        </p:nvSpPr>
        <p:spPr>
          <a:xfrm>
            <a:off x="7370520" y="1142159"/>
            <a:ext cx="239390" cy="23283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70521" y="766628"/>
            <a:ext cx="1330236" cy="369332"/>
          </a:xfrm>
          <a:prstGeom prst="rect">
            <a:avLst/>
          </a:prstGeom>
          <a:noFill/>
        </p:spPr>
        <p:txBody>
          <a:bodyPr wrap="none" rtlCol="0">
            <a:spAutoFit/>
          </a:bodyPr>
          <a:lstStyle/>
          <a:p>
            <a:r>
              <a:rPr lang="en-US" smtClean="0"/>
              <a:t>Waveglider</a:t>
            </a:r>
            <a:endParaRPr lang="en-US" dirty="0"/>
          </a:p>
        </p:txBody>
      </p:sp>
      <p:sp>
        <p:nvSpPr>
          <p:cNvPr id="12" name="TextBox 11"/>
          <p:cNvSpPr txBox="1"/>
          <p:nvPr/>
        </p:nvSpPr>
        <p:spPr>
          <a:xfrm>
            <a:off x="555362" y="90498"/>
            <a:ext cx="8094011" cy="400110"/>
          </a:xfrm>
          <a:prstGeom prst="rect">
            <a:avLst/>
          </a:prstGeom>
          <a:noFill/>
        </p:spPr>
        <p:txBody>
          <a:bodyPr wrap="none" rtlCol="0">
            <a:spAutoFit/>
          </a:bodyPr>
          <a:lstStyle/>
          <a:p>
            <a:r>
              <a:rPr lang="en-US" sz="2000" b="1" dirty="0" smtClean="0"/>
              <a:t>The basic differences between gliders and propeller driven AUVs</a:t>
            </a:r>
            <a:endParaRPr lang="en-US" sz="2000" b="1" dirty="0"/>
          </a:p>
        </p:txBody>
      </p:sp>
    </p:spTree>
    <p:extLst>
      <p:ext uri="{BB962C8B-B14F-4D97-AF65-F5344CB8AC3E}">
        <p14:creationId xmlns:p14="http://schemas.microsoft.com/office/powerpoint/2010/main" val="3651846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1143000"/>
          </a:xfrm>
        </p:spPr>
        <p:txBody>
          <a:bodyPr>
            <a:normAutofit fontScale="90000"/>
          </a:bodyPr>
          <a:lstStyle/>
          <a:p>
            <a:r>
              <a:rPr lang="en-US" dirty="0" smtClean="0"/>
              <a:t>So the platforms are maturing. </a:t>
            </a:r>
            <a:br>
              <a:rPr lang="en-US" dirty="0" smtClean="0"/>
            </a:br>
            <a:r>
              <a:rPr lang="en-US" dirty="0" smtClean="0"/>
              <a:t>What about the instruments?</a:t>
            </a:r>
            <a:endParaRPr lang="en-US" dirty="0"/>
          </a:p>
        </p:txBody>
      </p:sp>
    </p:spTree>
    <p:extLst>
      <p:ext uri="{BB962C8B-B14F-4D97-AF65-F5344CB8AC3E}">
        <p14:creationId xmlns:p14="http://schemas.microsoft.com/office/powerpoint/2010/main" val="2998834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81000"/>
            <a:ext cx="8781295" cy="6096000"/>
          </a:xfrm>
          <a:prstGeom prst="rect">
            <a:avLst/>
          </a:prstGeom>
        </p:spPr>
      </p:pic>
      <p:sp>
        <p:nvSpPr>
          <p:cNvPr id="3" name="TextBox 2"/>
          <p:cNvSpPr txBox="1"/>
          <p:nvPr/>
        </p:nvSpPr>
        <p:spPr>
          <a:xfrm>
            <a:off x="1453900" y="31690"/>
            <a:ext cx="6178294" cy="400110"/>
          </a:xfrm>
          <a:prstGeom prst="rect">
            <a:avLst/>
          </a:prstGeom>
          <a:noFill/>
        </p:spPr>
        <p:txBody>
          <a:bodyPr wrap="none" rtlCol="0">
            <a:spAutoFit/>
          </a:bodyPr>
          <a:lstStyle/>
          <a:p>
            <a:r>
              <a:rPr lang="en-US" sz="2000" b="1" dirty="0" smtClean="0">
                <a:solidFill>
                  <a:srgbClr val="00B050"/>
                </a:solidFill>
              </a:rPr>
              <a:t>Existing</a:t>
            </a:r>
            <a:r>
              <a:rPr lang="en-US" sz="2000" b="1" dirty="0" smtClean="0"/>
              <a:t>, </a:t>
            </a:r>
            <a:r>
              <a:rPr lang="en-US" sz="2000" b="1" dirty="0" smtClean="0">
                <a:solidFill>
                  <a:srgbClr val="FFC000"/>
                </a:solidFill>
              </a:rPr>
              <a:t>In Development</a:t>
            </a:r>
            <a:r>
              <a:rPr lang="en-US" sz="2000" b="1" dirty="0" smtClean="0"/>
              <a:t>, </a:t>
            </a:r>
            <a:r>
              <a:rPr lang="en-US" sz="2000" b="1" dirty="0" smtClean="0">
                <a:solidFill>
                  <a:srgbClr val="FF0000"/>
                </a:solidFill>
              </a:rPr>
              <a:t>Future</a:t>
            </a:r>
            <a:r>
              <a:rPr lang="en-US" sz="2000" b="1" dirty="0" smtClean="0"/>
              <a:t> Instrumentation</a:t>
            </a:r>
            <a:endParaRPr lang="en-US" sz="2000" b="1" dirty="0"/>
          </a:p>
        </p:txBody>
      </p:sp>
    </p:spTree>
    <p:extLst>
      <p:ext uri="{BB962C8B-B14F-4D97-AF65-F5344CB8AC3E}">
        <p14:creationId xmlns:p14="http://schemas.microsoft.com/office/powerpoint/2010/main" val="4211272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0" y="381002"/>
            <a:ext cx="8128000" cy="717177"/>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
          </a:p>
        </p:txBody>
      </p:sp>
      <p:sp>
        <p:nvSpPr>
          <p:cNvPr id="5" name="Rectangle 4"/>
          <p:cNvSpPr/>
          <p:nvPr/>
        </p:nvSpPr>
        <p:spPr>
          <a:xfrm>
            <a:off x="508000" y="381000"/>
            <a:ext cx="8128000" cy="64280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580377" algn="l"/>
              </a:tabLst>
            </a:pPr>
            <a:r>
              <a:rPr lang="en-US" sz="2133" dirty="0"/>
              <a:t> Active acoustics to map macro-zooplankton community and concentration  </a:t>
            </a:r>
          </a:p>
        </p:txBody>
      </p:sp>
      <p:pic>
        <p:nvPicPr>
          <p:cNvPr id="33" name="Picture 3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2829201"/>
            <a:ext cx="4672927" cy="3105458"/>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6713" y="1585124"/>
            <a:ext cx="1844798" cy="1323442"/>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91788" y="1617921"/>
            <a:ext cx="1678117" cy="1290645"/>
          </a:xfrm>
          <a:prstGeom prst="rect">
            <a:avLst/>
          </a:prstGeom>
        </p:spPr>
      </p:pic>
      <p:sp>
        <p:nvSpPr>
          <p:cNvPr id="35" name="TextBox 34"/>
          <p:cNvSpPr txBox="1"/>
          <p:nvPr/>
        </p:nvSpPr>
        <p:spPr>
          <a:xfrm>
            <a:off x="3176257" y="5334227"/>
            <a:ext cx="1484702" cy="283924"/>
          </a:xfrm>
          <a:prstGeom prst="rect">
            <a:avLst/>
          </a:prstGeom>
          <a:noFill/>
        </p:spPr>
        <p:txBody>
          <a:bodyPr wrap="none" rtlCol="0">
            <a:spAutoFit/>
          </a:bodyPr>
          <a:lstStyle/>
          <a:p>
            <a:r>
              <a:rPr lang="en-US" sz="1245" dirty="0" err="1">
                <a:solidFill>
                  <a:schemeClr val="bg1"/>
                </a:solidFill>
              </a:rPr>
              <a:t>Guihen</a:t>
            </a:r>
            <a:r>
              <a:rPr lang="en-US" sz="1245" dirty="0">
                <a:solidFill>
                  <a:schemeClr val="bg1"/>
                </a:solidFill>
              </a:rPr>
              <a:t> et al. 2014</a:t>
            </a:r>
          </a:p>
        </p:txBody>
      </p:sp>
      <p:pic>
        <p:nvPicPr>
          <p:cNvPr id="36" name="Picture 3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5132" y="1192498"/>
            <a:ext cx="2201333" cy="514127"/>
          </a:xfrm>
          <a:prstGeom prst="rect">
            <a:avLst/>
          </a:prstGeom>
        </p:spPr>
      </p:pic>
      <p:pic>
        <p:nvPicPr>
          <p:cNvPr id="10" name="Picture 9"/>
          <p:cNvPicPr/>
          <p:nvPr/>
        </p:nvPicPr>
        <p:blipFill>
          <a:blip r:embed="rId6" cstate="email">
            <a:extLst>
              <a:ext uri="{28A0092B-C50C-407E-A947-70E740481C1C}">
                <a14:useLocalDpi xmlns:a14="http://schemas.microsoft.com/office/drawing/2010/main" val="0"/>
              </a:ext>
            </a:extLst>
          </a:blip>
          <a:stretch>
            <a:fillRect/>
          </a:stretch>
        </p:blipFill>
        <p:spPr>
          <a:xfrm>
            <a:off x="4973949" y="1821862"/>
            <a:ext cx="4147768" cy="4261572"/>
          </a:xfrm>
          <a:prstGeom prst="rect">
            <a:avLst/>
          </a:prstGeom>
        </p:spPr>
      </p:pic>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903857" y="1617921"/>
            <a:ext cx="1014117" cy="749565"/>
          </a:xfrm>
          <a:prstGeom prst="rect">
            <a:avLst/>
          </a:prstGeom>
        </p:spPr>
      </p:pic>
    </p:spTree>
    <p:extLst>
      <p:ext uri="{BB962C8B-B14F-4D97-AF65-F5344CB8AC3E}">
        <p14:creationId xmlns:p14="http://schemas.microsoft.com/office/powerpoint/2010/main" val="1342467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0" y="381002"/>
            <a:ext cx="8128000" cy="717177"/>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
          </a:p>
        </p:txBody>
      </p:sp>
      <p:sp>
        <p:nvSpPr>
          <p:cNvPr id="5" name="Rectangle 4"/>
          <p:cNvSpPr/>
          <p:nvPr/>
        </p:nvSpPr>
        <p:spPr>
          <a:xfrm>
            <a:off x="508000" y="381000"/>
            <a:ext cx="8128000" cy="64280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t>Coming soon (2-4 years) micro- and small zooplankton imaging </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163" y="2115572"/>
            <a:ext cx="4373510" cy="3537340"/>
          </a:xfrm>
          <a:prstGeom prst="rect">
            <a:avLst/>
          </a:prstGeom>
        </p:spPr>
      </p:pic>
      <p:sp>
        <p:nvSpPr>
          <p:cNvPr id="7" name="TextBox 6"/>
          <p:cNvSpPr txBox="1"/>
          <p:nvPr/>
        </p:nvSpPr>
        <p:spPr>
          <a:xfrm>
            <a:off x="1425768" y="1353761"/>
            <a:ext cx="2844047" cy="502573"/>
          </a:xfrm>
          <a:prstGeom prst="rect">
            <a:avLst/>
          </a:prstGeom>
          <a:noFill/>
        </p:spPr>
        <p:txBody>
          <a:bodyPr wrap="none" rtlCol="0">
            <a:spAutoFit/>
          </a:bodyPr>
          <a:lstStyle/>
          <a:p>
            <a:pPr algn="ctr"/>
            <a:r>
              <a:rPr lang="en-US" sz="1333" dirty="0"/>
              <a:t>Holographic images from Monterey</a:t>
            </a:r>
          </a:p>
          <a:p>
            <a:pPr algn="ctr"/>
            <a:r>
              <a:rPr lang="en-US" sz="1333" dirty="0"/>
              <a:t>by an AUV </a:t>
            </a:r>
          </a:p>
        </p:txBody>
      </p:sp>
      <p:sp>
        <p:nvSpPr>
          <p:cNvPr id="8" name="TextBox 7"/>
          <p:cNvSpPr txBox="1"/>
          <p:nvPr/>
        </p:nvSpPr>
        <p:spPr>
          <a:xfrm>
            <a:off x="728163" y="5714426"/>
            <a:ext cx="2294218" cy="246221"/>
          </a:xfrm>
          <a:prstGeom prst="rect">
            <a:avLst/>
          </a:prstGeom>
          <a:noFill/>
        </p:spPr>
        <p:txBody>
          <a:bodyPr wrap="none" rtlCol="0">
            <a:spAutoFit/>
          </a:bodyPr>
          <a:lstStyle/>
          <a:p>
            <a:r>
              <a:rPr lang="en-US" sz="1000" dirty="0"/>
              <a:t>Thanks to James Bellingham (WHOI)</a:t>
            </a:r>
          </a:p>
        </p:txBody>
      </p:sp>
      <p:pic>
        <p:nvPicPr>
          <p:cNvPr id="12" name="Picture 11" descr="C:\Users\wslade\AppData\Local\Temp\SNAGHTML1d92508a.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15189" y="2060760"/>
            <a:ext cx="2096912" cy="1193420"/>
          </a:xfrm>
          <a:prstGeom prst="rect">
            <a:avLst/>
          </a:prstGeom>
          <a:noFill/>
          <a:ln>
            <a:noFill/>
          </a:ln>
        </p:spPr>
      </p:pic>
      <p:pic>
        <p:nvPicPr>
          <p:cNvPr id="14" name="Picture 13"/>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12743" y="3254180"/>
            <a:ext cx="2550725" cy="2193713"/>
          </a:xfrm>
          <a:prstGeom prst="rect">
            <a:avLst/>
          </a:prstGeom>
          <a:noFill/>
          <a:ln>
            <a:noFill/>
          </a:ln>
        </p:spPr>
      </p:pic>
      <p:sp>
        <p:nvSpPr>
          <p:cNvPr id="15" name="TextBox 14"/>
          <p:cNvSpPr txBox="1"/>
          <p:nvPr/>
        </p:nvSpPr>
        <p:spPr>
          <a:xfrm>
            <a:off x="5570663" y="1466445"/>
            <a:ext cx="2585964" cy="297454"/>
          </a:xfrm>
          <a:prstGeom prst="rect">
            <a:avLst/>
          </a:prstGeom>
          <a:noFill/>
        </p:spPr>
        <p:txBody>
          <a:bodyPr wrap="none" rtlCol="0">
            <a:spAutoFit/>
          </a:bodyPr>
          <a:lstStyle/>
          <a:p>
            <a:pPr algn="ctr"/>
            <a:r>
              <a:rPr lang="en-US" sz="1333" dirty="0"/>
              <a:t>Design strategies are underway</a:t>
            </a:r>
          </a:p>
        </p:txBody>
      </p:sp>
      <p:sp>
        <p:nvSpPr>
          <p:cNvPr id="2" name="TextBox 1"/>
          <p:cNvSpPr txBox="1"/>
          <p:nvPr/>
        </p:nvSpPr>
        <p:spPr>
          <a:xfrm>
            <a:off x="5949566" y="5848422"/>
            <a:ext cx="3172663" cy="369332"/>
          </a:xfrm>
          <a:prstGeom prst="rect">
            <a:avLst/>
          </a:prstGeom>
          <a:noFill/>
        </p:spPr>
        <p:txBody>
          <a:bodyPr wrap="none" rtlCol="0">
            <a:spAutoFit/>
          </a:bodyPr>
          <a:lstStyle/>
          <a:p>
            <a:r>
              <a:rPr lang="en-US" dirty="0" smtClean="0"/>
              <a:t>Don’t forget the </a:t>
            </a:r>
            <a:r>
              <a:rPr lang="en-US" dirty="0" err="1" smtClean="0"/>
              <a:t>FlowCytobot</a:t>
            </a:r>
            <a:endParaRPr lang="en-US" dirty="0"/>
          </a:p>
        </p:txBody>
      </p:sp>
    </p:spTree>
    <p:extLst>
      <p:ext uri="{BB962C8B-B14F-4D97-AF65-F5344CB8AC3E}">
        <p14:creationId xmlns:p14="http://schemas.microsoft.com/office/powerpoint/2010/main" val="61369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rp_optics_ru04_04060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3468" y="3057878"/>
            <a:ext cx="4556478" cy="1684867"/>
          </a:xfrm>
          <a:prstGeom prst="rect">
            <a:avLst/>
          </a:prstGeom>
          <a:solidFill>
            <a:schemeClr val="bg1"/>
          </a:solidFill>
          <a:ln w="9525">
            <a:solidFill>
              <a:schemeClr val="tx1"/>
            </a:solidFill>
            <a:miter lim="800000"/>
            <a:headEnd/>
            <a:tailEnd/>
          </a:ln>
        </p:spPr>
      </p:pic>
      <p:pic>
        <p:nvPicPr>
          <p:cNvPr id="5" name="Picture 7" descr="hrp_optics_ru04_04060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3468" y="4751213"/>
            <a:ext cx="4556478" cy="1658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6" name="Group 8"/>
          <p:cNvGrpSpPr>
            <a:grpSpLocks/>
          </p:cNvGrpSpPr>
          <p:nvPr/>
        </p:nvGrpSpPr>
        <p:grpSpPr bwMode="auto">
          <a:xfrm>
            <a:off x="5736167" y="3328813"/>
            <a:ext cx="2764367" cy="2695222"/>
            <a:chOff x="3540" y="1188"/>
            <a:chExt cx="1959" cy="1910"/>
          </a:xfrm>
        </p:grpSpPr>
        <p:sp>
          <p:nvSpPr>
            <p:cNvPr id="7" name="Rectangle 9"/>
            <p:cNvSpPr>
              <a:spLocks noChangeArrowheads="1"/>
            </p:cNvSpPr>
            <p:nvPr/>
          </p:nvSpPr>
          <p:spPr bwMode="auto">
            <a:xfrm>
              <a:off x="3540" y="1188"/>
              <a:ext cx="1959" cy="1910"/>
            </a:xfrm>
            <a:prstGeom prst="rect">
              <a:avLst/>
            </a:prstGeom>
            <a:solidFill>
              <a:schemeClr val="bg1"/>
            </a:solidFill>
            <a:ln w="9525">
              <a:solidFill>
                <a:schemeClr val="tx1"/>
              </a:solidFill>
              <a:miter lim="800000"/>
              <a:headEnd/>
              <a:tailEnd/>
            </a:ln>
          </p:spPr>
          <p:txBody>
            <a:bodyPr wrap="none" anchor="ctr"/>
            <a:lstStyle/>
            <a:p>
              <a:endParaRPr lang="en-US" sz="768"/>
            </a:p>
          </p:txBody>
        </p:sp>
        <p:grpSp>
          <p:nvGrpSpPr>
            <p:cNvPr id="8" name="Group 10"/>
            <p:cNvGrpSpPr>
              <a:grpSpLocks/>
            </p:cNvGrpSpPr>
            <p:nvPr/>
          </p:nvGrpSpPr>
          <p:grpSpPr bwMode="auto">
            <a:xfrm>
              <a:off x="3569" y="1221"/>
              <a:ext cx="1923" cy="1570"/>
              <a:chOff x="3569" y="1221"/>
              <a:chExt cx="1923" cy="1570"/>
            </a:xfrm>
          </p:grpSpPr>
          <p:grpSp>
            <p:nvGrpSpPr>
              <p:cNvPr id="10" name="Group 11"/>
              <p:cNvGrpSpPr>
                <a:grpSpLocks/>
              </p:cNvGrpSpPr>
              <p:nvPr/>
            </p:nvGrpSpPr>
            <p:grpSpPr bwMode="auto">
              <a:xfrm>
                <a:off x="3569" y="1277"/>
                <a:ext cx="1916" cy="1514"/>
                <a:chOff x="3565" y="1277"/>
                <a:chExt cx="1916" cy="1514"/>
              </a:xfrm>
            </p:grpSpPr>
            <p:pic>
              <p:nvPicPr>
                <p:cNvPr id="12" name="Picture 12"/>
                <p:cNvPicPr>
                  <a:picLocks noChangeAspect="1" noChangeArrowheads="1"/>
                </p:cNvPicPr>
                <p:nvPr/>
              </p:nvPicPr>
              <p:blipFill>
                <a:blip r:embed="rId4" cstate="email">
                  <a:extLst>
                    <a:ext uri="{28A0092B-C50C-407E-A947-70E740481C1C}">
                      <a14:useLocalDpi xmlns:a14="http://schemas.microsoft.com/office/drawing/2010/main" val="0"/>
                    </a:ext>
                  </a:extLst>
                </a:blip>
                <a:srcRect l="2002" t="3818" r="14990" b="9421"/>
                <a:stretch>
                  <a:fillRect/>
                </a:stretch>
              </p:blipFill>
              <p:spPr bwMode="auto">
                <a:xfrm>
                  <a:off x="3565" y="1277"/>
                  <a:ext cx="1916" cy="151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3" name="Rectangle 13"/>
                <p:cNvSpPr>
                  <a:spLocks noChangeArrowheads="1"/>
                </p:cNvSpPr>
                <p:nvPr/>
              </p:nvSpPr>
              <p:spPr bwMode="auto">
                <a:xfrm>
                  <a:off x="3833" y="1315"/>
                  <a:ext cx="1550" cy="1015"/>
                </a:xfrm>
                <a:prstGeom prst="rect">
                  <a:avLst/>
                </a:prstGeom>
                <a:solidFill>
                  <a:schemeClr val="bg1"/>
                </a:solidFill>
                <a:ln w="9525">
                  <a:solidFill>
                    <a:schemeClr val="tx1"/>
                  </a:solidFill>
                  <a:miter lim="800000"/>
                  <a:headEnd/>
                  <a:tailEnd/>
                </a:ln>
              </p:spPr>
              <p:txBody>
                <a:bodyPr wrap="none" anchor="ctr"/>
                <a:lstStyle/>
                <a:p>
                  <a:endParaRPr lang="en-US" sz="768"/>
                </a:p>
              </p:txBody>
            </p:sp>
            <p:pic>
              <p:nvPicPr>
                <p:cNvPr id="14" name="Picture 14"/>
                <p:cNvPicPr>
                  <a:picLocks noChangeAspect="1" noChangeArrowheads="1"/>
                </p:cNvPicPr>
                <p:nvPr/>
              </p:nvPicPr>
              <p:blipFill>
                <a:blip r:embed="rId5" cstate="email">
                  <a:extLst>
                    <a:ext uri="{28A0092B-C50C-407E-A947-70E740481C1C}">
                      <a14:useLocalDpi xmlns:a14="http://schemas.microsoft.com/office/drawing/2010/main" val="0"/>
                    </a:ext>
                  </a:extLst>
                </a:blip>
                <a:srcRect l="452" b="48825"/>
                <a:stretch>
                  <a:fillRect/>
                </a:stretch>
              </p:blipFill>
              <p:spPr bwMode="auto">
                <a:xfrm>
                  <a:off x="3838" y="2126"/>
                  <a:ext cx="1542" cy="26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pic>
            <p:nvPicPr>
              <p:cNvPr id="11" name="Picture 15"/>
              <p:cNvPicPr>
                <a:picLocks noChangeAspect="1" noChangeArrowheads="1"/>
              </p:cNvPicPr>
              <p:nvPr/>
            </p:nvPicPr>
            <p:blipFill>
              <a:blip r:embed="rId6" cstate="email">
                <a:extLst>
                  <a:ext uri="{28A0092B-C50C-407E-A947-70E740481C1C}">
                    <a14:useLocalDpi xmlns:a14="http://schemas.microsoft.com/office/drawing/2010/main" val="0"/>
                  </a:ext>
                </a:extLst>
              </a:blip>
              <a:srcRect l="11406" r="14479" b="28201"/>
              <a:stretch>
                <a:fillRect/>
              </a:stretch>
            </p:blipFill>
            <p:spPr bwMode="auto">
              <a:xfrm>
                <a:off x="3782" y="1221"/>
                <a:ext cx="1710" cy="11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9" name="Text Box 16"/>
            <p:cNvSpPr txBox="1">
              <a:spLocks noChangeArrowheads="1"/>
            </p:cNvSpPr>
            <p:nvPr/>
          </p:nvSpPr>
          <p:spPr bwMode="auto">
            <a:xfrm>
              <a:off x="3943" y="2734"/>
              <a:ext cx="1320" cy="2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algn="ctr">
                <a:spcBef>
                  <a:spcPct val="50000"/>
                </a:spcBef>
              </a:pPr>
              <a:r>
                <a:rPr lang="en-US" sz="1600" dirty="0">
                  <a:solidFill>
                    <a:srgbClr val="000000"/>
                  </a:solidFill>
                  <a:latin typeface="Garamond" charset="0"/>
                </a:rPr>
                <a:t>%Mineral (</a:t>
              </a:r>
              <a:r>
                <a:rPr lang="en-US" sz="1600" i="1" dirty="0">
                  <a:solidFill>
                    <a:srgbClr val="000000"/>
                  </a:solidFill>
                  <a:latin typeface="Garamond" charset="0"/>
                </a:rPr>
                <a:t>in situ</a:t>
              </a:r>
              <a:r>
                <a:rPr lang="en-US" sz="1600" dirty="0">
                  <a:solidFill>
                    <a:srgbClr val="000000"/>
                  </a:solidFill>
                  <a:latin typeface="Garamond" charset="0"/>
                </a:rPr>
                <a:t>)</a:t>
              </a:r>
              <a:endParaRPr lang="en-US" sz="1600" i="1" dirty="0">
                <a:solidFill>
                  <a:srgbClr val="000000"/>
                </a:solidFill>
                <a:latin typeface="Garamond" charset="0"/>
              </a:endParaRPr>
            </a:p>
          </p:txBody>
        </p:sp>
      </p:grpSp>
      <p:sp>
        <p:nvSpPr>
          <p:cNvPr id="15" name="Text Box 17"/>
          <p:cNvSpPr txBox="1">
            <a:spLocks noChangeArrowheads="1"/>
          </p:cNvSpPr>
          <p:nvPr/>
        </p:nvSpPr>
        <p:spPr bwMode="auto">
          <a:xfrm>
            <a:off x="778933" y="5970413"/>
            <a:ext cx="740908" cy="3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422">
                <a:solidFill>
                  <a:srgbClr val="FFFF00"/>
                </a:solidFill>
                <a:latin typeface="Arial" charset="0"/>
              </a:rPr>
              <a:t>salinity</a:t>
            </a:r>
          </a:p>
        </p:txBody>
      </p:sp>
      <p:sp>
        <p:nvSpPr>
          <p:cNvPr id="16" name="Text Box 18"/>
          <p:cNvSpPr txBox="1">
            <a:spLocks noChangeArrowheads="1"/>
          </p:cNvSpPr>
          <p:nvPr/>
        </p:nvSpPr>
        <p:spPr bwMode="auto">
          <a:xfrm>
            <a:off x="3180645" y="5970413"/>
            <a:ext cx="554960" cy="3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422">
                <a:solidFill>
                  <a:srgbClr val="FFFF00"/>
                </a:solidFill>
                <a:latin typeface="Arial" charset="0"/>
              </a:rPr>
              <a:t>b</a:t>
            </a:r>
            <a:r>
              <a:rPr lang="en-US" sz="1422" baseline="-25000">
                <a:solidFill>
                  <a:srgbClr val="FFFF00"/>
                </a:solidFill>
                <a:latin typeface="Arial" charset="0"/>
              </a:rPr>
              <a:t>b650</a:t>
            </a:r>
          </a:p>
        </p:txBody>
      </p:sp>
      <p:sp>
        <p:nvSpPr>
          <p:cNvPr id="17" name="Text Box 19"/>
          <p:cNvSpPr txBox="1">
            <a:spLocks noChangeArrowheads="1"/>
          </p:cNvSpPr>
          <p:nvPr/>
        </p:nvSpPr>
        <p:spPr bwMode="auto">
          <a:xfrm>
            <a:off x="807155" y="4209346"/>
            <a:ext cx="545342" cy="3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422">
                <a:solidFill>
                  <a:srgbClr val="FFFF00"/>
                </a:solidFill>
                <a:latin typeface="Arial" charset="0"/>
              </a:rPr>
              <a:t>c</a:t>
            </a:r>
            <a:r>
              <a:rPr lang="en-US" sz="1422" baseline="-25000">
                <a:solidFill>
                  <a:srgbClr val="FFFF00"/>
                </a:solidFill>
                <a:latin typeface="Arial" charset="0"/>
              </a:rPr>
              <a:t>b650</a:t>
            </a:r>
          </a:p>
        </p:txBody>
      </p:sp>
      <p:sp>
        <p:nvSpPr>
          <p:cNvPr id="18" name="Text Box 20"/>
          <p:cNvSpPr txBox="1">
            <a:spLocks noChangeArrowheads="1"/>
          </p:cNvSpPr>
          <p:nvPr/>
        </p:nvSpPr>
        <p:spPr bwMode="auto">
          <a:xfrm>
            <a:off x="3149601" y="4188178"/>
            <a:ext cx="10583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422">
                <a:solidFill>
                  <a:srgbClr val="FFFF00"/>
                </a:solidFill>
                <a:latin typeface="Arial" charset="0"/>
              </a:rPr>
              <a:t>C</a:t>
            </a:r>
            <a:r>
              <a:rPr lang="en-US" sz="1422" baseline="-25000">
                <a:solidFill>
                  <a:srgbClr val="FFFF00"/>
                </a:solidFill>
                <a:latin typeface="Arial" charset="0"/>
              </a:rPr>
              <a:t>b650</a:t>
            </a:r>
            <a:r>
              <a:rPr lang="en-US" sz="1600">
                <a:solidFill>
                  <a:srgbClr val="FFFF00"/>
                </a:solidFill>
                <a:latin typeface="Arial" charset="0"/>
              </a:rPr>
              <a:t>/b</a:t>
            </a:r>
            <a:r>
              <a:rPr lang="en-US" sz="1600" baseline="-25000">
                <a:solidFill>
                  <a:srgbClr val="FFFF00"/>
                </a:solidFill>
                <a:latin typeface="Arial" charset="0"/>
              </a:rPr>
              <a:t>b650</a:t>
            </a:r>
          </a:p>
        </p:txBody>
      </p:sp>
      <p:sp>
        <p:nvSpPr>
          <p:cNvPr id="19" name="Line 21"/>
          <p:cNvSpPr>
            <a:spLocks noChangeShapeType="1"/>
          </p:cNvSpPr>
          <p:nvPr/>
        </p:nvSpPr>
        <p:spPr bwMode="auto">
          <a:xfrm>
            <a:off x="5249333" y="3667478"/>
            <a:ext cx="406400" cy="0"/>
          </a:xfrm>
          <a:prstGeom prst="line">
            <a:avLst/>
          </a:prstGeom>
          <a:noFill/>
          <a:ln w="5715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768"/>
          </a:p>
        </p:txBody>
      </p:sp>
      <p:sp>
        <p:nvSpPr>
          <p:cNvPr id="20" name="Text Box 22"/>
          <p:cNvSpPr txBox="1">
            <a:spLocks noChangeArrowheads="1"/>
          </p:cNvSpPr>
          <p:nvPr/>
        </p:nvSpPr>
        <p:spPr bwMode="auto">
          <a:xfrm rot="16200000">
            <a:off x="4397458" y="4833113"/>
            <a:ext cx="202972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Comic Sans MS" charset="0"/>
                <a:ea typeface="ＭＳ Ｐゴシック" charset="0"/>
                <a:cs typeface="ＭＳ Ｐゴシック" charset="0"/>
              </a:defRPr>
            </a:lvl1pPr>
            <a:lvl2pPr marL="37931725" indent="-37474525" eaLnBrk="0" hangingPunct="0">
              <a:defRPr sz="1400">
                <a:solidFill>
                  <a:schemeClr val="tx1"/>
                </a:solidFill>
                <a:latin typeface="Comic Sans MS" charset="0"/>
                <a:ea typeface="ＭＳ Ｐゴシック" charset="0"/>
              </a:defRPr>
            </a:lvl2pPr>
            <a:lvl3pPr eaLnBrk="0" hangingPunct="0">
              <a:defRPr sz="1400">
                <a:solidFill>
                  <a:schemeClr val="tx1"/>
                </a:solidFill>
                <a:latin typeface="Comic Sans MS" charset="0"/>
                <a:ea typeface="ＭＳ Ｐゴシック" charset="0"/>
              </a:defRPr>
            </a:lvl3pPr>
            <a:lvl4pPr eaLnBrk="0" hangingPunct="0">
              <a:defRPr sz="1400">
                <a:solidFill>
                  <a:schemeClr val="tx1"/>
                </a:solidFill>
                <a:latin typeface="Comic Sans MS" charset="0"/>
                <a:ea typeface="ＭＳ Ｐゴシック" charset="0"/>
              </a:defRPr>
            </a:lvl4pPr>
            <a:lvl5pPr eaLnBrk="0" hangingPunct="0">
              <a:defRPr sz="1400">
                <a:solidFill>
                  <a:schemeClr val="tx1"/>
                </a:solidFill>
                <a:latin typeface="Comic Sans MS" charset="0"/>
                <a:ea typeface="ＭＳ Ｐゴシック" charset="0"/>
              </a:defRPr>
            </a:lvl5pPr>
            <a:lvl6pPr marL="457200" eaLnBrk="0" fontAlgn="base" hangingPunct="0">
              <a:spcBef>
                <a:spcPct val="0"/>
              </a:spcBef>
              <a:spcAft>
                <a:spcPct val="0"/>
              </a:spcAft>
              <a:defRPr sz="1400">
                <a:solidFill>
                  <a:schemeClr val="tx1"/>
                </a:solidFill>
                <a:latin typeface="Comic Sans MS" charset="0"/>
                <a:ea typeface="ＭＳ Ｐゴシック" charset="0"/>
              </a:defRPr>
            </a:lvl6pPr>
            <a:lvl7pPr marL="914400" eaLnBrk="0" fontAlgn="base" hangingPunct="0">
              <a:spcBef>
                <a:spcPct val="0"/>
              </a:spcBef>
              <a:spcAft>
                <a:spcPct val="0"/>
              </a:spcAft>
              <a:defRPr sz="1400">
                <a:solidFill>
                  <a:schemeClr val="tx1"/>
                </a:solidFill>
                <a:latin typeface="Comic Sans MS" charset="0"/>
                <a:ea typeface="ＭＳ Ｐゴシック" charset="0"/>
              </a:defRPr>
            </a:lvl7pPr>
            <a:lvl8pPr marL="1371600" eaLnBrk="0" fontAlgn="base" hangingPunct="0">
              <a:spcBef>
                <a:spcPct val="0"/>
              </a:spcBef>
              <a:spcAft>
                <a:spcPct val="0"/>
              </a:spcAft>
              <a:defRPr sz="1400">
                <a:solidFill>
                  <a:schemeClr val="tx1"/>
                </a:solidFill>
                <a:latin typeface="Comic Sans MS" charset="0"/>
                <a:ea typeface="ＭＳ Ｐゴシック" charset="0"/>
              </a:defRPr>
            </a:lvl8pPr>
            <a:lvl9pPr marL="1828800" eaLnBrk="0" fontAlgn="base" hangingPunct="0">
              <a:spcBef>
                <a:spcPct val="0"/>
              </a:spcBef>
              <a:spcAft>
                <a:spcPct val="0"/>
              </a:spcAft>
              <a:defRPr sz="1400">
                <a:solidFill>
                  <a:schemeClr val="tx1"/>
                </a:solidFill>
                <a:latin typeface="Comic Sans MS" charset="0"/>
                <a:ea typeface="ＭＳ Ｐゴシック" charset="0"/>
              </a:defRPr>
            </a:lvl9pPr>
          </a:lstStyle>
          <a:p>
            <a:pPr eaLnBrk="1" hangingPunct="1"/>
            <a:r>
              <a:rPr lang="en-US" sz="1600" dirty="0">
                <a:latin typeface="Arial" charset="0"/>
              </a:rPr>
              <a:t>Empirical algorithms</a:t>
            </a:r>
          </a:p>
        </p:txBody>
      </p:sp>
      <p:pic>
        <p:nvPicPr>
          <p:cNvPr id="21" name="Picture 23" descr="sensor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966155" y="1193801"/>
            <a:ext cx="2032000" cy="146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4" descr="sensor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20801" y="1200857"/>
            <a:ext cx="1603022" cy="1449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Line 26"/>
          <p:cNvSpPr>
            <a:spLocks noChangeShapeType="1"/>
          </p:cNvSpPr>
          <p:nvPr/>
        </p:nvSpPr>
        <p:spPr bwMode="auto">
          <a:xfrm flipH="1" flipV="1">
            <a:off x="2449689" y="2006600"/>
            <a:ext cx="474133" cy="880533"/>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768"/>
          </a:p>
        </p:txBody>
      </p:sp>
      <p:sp>
        <p:nvSpPr>
          <p:cNvPr id="24" name="Line 27"/>
          <p:cNvSpPr>
            <a:spLocks noChangeShapeType="1"/>
          </p:cNvSpPr>
          <p:nvPr/>
        </p:nvSpPr>
        <p:spPr bwMode="auto">
          <a:xfrm flipV="1">
            <a:off x="2915357" y="2336800"/>
            <a:ext cx="702733" cy="541867"/>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768"/>
          </a:p>
        </p:txBody>
      </p:sp>
      <p:pic>
        <p:nvPicPr>
          <p:cNvPr id="25" name="Picture 28" descr="Isabel_18Sept03_Terra_gray_1"/>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108700" y="990600"/>
            <a:ext cx="1985433"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25"/>
          <p:cNvSpPr/>
          <p:nvPr/>
        </p:nvSpPr>
        <p:spPr>
          <a:xfrm>
            <a:off x="508000" y="381002"/>
            <a:ext cx="8128000" cy="717177"/>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
          </a:p>
        </p:txBody>
      </p:sp>
      <p:sp>
        <p:nvSpPr>
          <p:cNvPr id="27" name="Rectangle 26"/>
          <p:cNvSpPr/>
          <p:nvPr/>
        </p:nvSpPr>
        <p:spPr>
          <a:xfrm>
            <a:off x="508000" y="381000"/>
            <a:ext cx="8128000" cy="64280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t>Glider’s provide insight into the nature of phytoplankton composition</a:t>
            </a:r>
          </a:p>
        </p:txBody>
      </p:sp>
      <p:cxnSp>
        <p:nvCxnSpPr>
          <p:cNvPr id="3" name="Straight Connector 2"/>
          <p:cNvCxnSpPr/>
          <p:nvPr/>
        </p:nvCxnSpPr>
        <p:spPr>
          <a:xfrm>
            <a:off x="6155267" y="3508023"/>
            <a:ext cx="7057" cy="14986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8014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Picture 5"/>
          <p:cNvSpPr>
            <a:spLocks noChangeAspect="1"/>
          </p:cNvSpPr>
          <p:nvPr/>
        </p:nvSpPr>
        <p:spPr bwMode="auto">
          <a:xfrm>
            <a:off x="863583" y="5572409"/>
            <a:ext cx="2167467" cy="219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768" dirty="0">
              <a:solidFill>
                <a:srgbClr val="000000"/>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14379" r="16340"/>
          <a:stretch/>
        </p:blipFill>
        <p:spPr>
          <a:xfrm>
            <a:off x="7247834" y="5315303"/>
            <a:ext cx="1207252" cy="1161697"/>
          </a:xfrm>
          <a:prstGeom prst="rect">
            <a:avLst/>
          </a:prstGeom>
        </p:spPr>
      </p:pic>
      <p:grpSp>
        <p:nvGrpSpPr>
          <p:cNvPr id="28" name="Group 27"/>
          <p:cNvGrpSpPr/>
          <p:nvPr/>
        </p:nvGrpSpPr>
        <p:grpSpPr>
          <a:xfrm>
            <a:off x="965744" y="1655634"/>
            <a:ext cx="7330258" cy="3955456"/>
            <a:chOff x="568499" y="194999"/>
            <a:chExt cx="8246540" cy="4449889"/>
          </a:xfrm>
        </p:grpSpPr>
        <p:sp>
          <p:nvSpPr>
            <p:cNvPr id="18" name="TextBox 17"/>
            <p:cNvSpPr txBox="1"/>
            <p:nvPr/>
          </p:nvSpPr>
          <p:spPr>
            <a:xfrm flipH="1">
              <a:off x="1064646" y="4099065"/>
              <a:ext cx="3448878" cy="411676"/>
            </a:xfrm>
            <a:prstGeom prst="rect">
              <a:avLst/>
            </a:prstGeom>
            <a:noFill/>
          </p:spPr>
          <p:txBody>
            <a:bodyPr wrap="square" rtlCol="0">
              <a:spAutoFit/>
            </a:bodyPr>
            <a:lstStyle/>
            <a:p>
              <a:pPr algn="ctr"/>
              <a:r>
                <a:rPr lang="en-US" sz="1778" dirty="0">
                  <a:solidFill>
                    <a:srgbClr val="000000"/>
                  </a:solidFill>
                  <a:latin typeface="Calibri"/>
                  <a:cs typeface="Calibri"/>
                </a:rPr>
                <a:t>Biomass Proxy (</a:t>
              </a:r>
              <a:r>
                <a:rPr lang="en-US" sz="1778" dirty="0" err="1">
                  <a:solidFill>
                    <a:srgbClr val="000000"/>
                  </a:solidFill>
                  <a:latin typeface="Calibri"/>
                  <a:cs typeface="Calibri"/>
                </a:rPr>
                <a:t>Fm</a:t>
              </a:r>
              <a:r>
                <a:rPr lang="en-US" sz="1778" dirty="0">
                  <a:solidFill>
                    <a:srgbClr val="000000"/>
                  </a:solidFill>
                  <a:latin typeface="Calibri"/>
                  <a:cs typeface="Calibri"/>
                </a:rPr>
                <a:t>)</a:t>
              </a:r>
            </a:p>
          </p:txBody>
        </p:sp>
        <p:sp>
          <p:nvSpPr>
            <p:cNvPr id="19" name="TextBox 18"/>
            <p:cNvSpPr txBox="1"/>
            <p:nvPr/>
          </p:nvSpPr>
          <p:spPr>
            <a:xfrm flipH="1">
              <a:off x="5001147" y="4110078"/>
              <a:ext cx="3813892" cy="534810"/>
            </a:xfrm>
            <a:prstGeom prst="rect">
              <a:avLst/>
            </a:prstGeom>
            <a:noFill/>
          </p:spPr>
          <p:txBody>
            <a:bodyPr wrap="square" rtlCol="0">
              <a:spAutoFit/>
            </a:bodyPr>
            <a:lstStyle/>
            <a:p>
              <a:pPr algn="ctr">
                <a:lnSpc>
                  <a:spcPct val="70000"/>
                </a:lnSpc>
              </a:pPr>
              <a:r>
                <a:rPr lang="en-US" sz="1778" dirty="0">
                  <a:solidFill>
                    <a:srgbClr val="000000"/>
                  </a:solidFill>
                  <a:latin typeface="Calibri"/>
                  <a:cs typeface="Calibri"/>
                </a:rPr>
                <a:t>Quantum Yield of Photosynthesis (</a:t>
              </a:r>
              <a:r>
                <a:rPr lang="en-US" sz="1778" dirty="0" err="1">
                  <a:solidFill>
                    <a:srgbClr val="000000"/>
                  </a:solidFill>
                  <a:latin typeface="Calibri"/>
                  <a:cs typeface="Calibri"/>
                </a:rPr>
                <a:t>Fv</a:t>
              </a:r>
              <a:r>
                <a:rPr lang="en-US" sz="1778" dirty="0">
                  <a:solidFill>
                    <a:srgbClr val="000000"/>
                  </a:solidFill>
                  <a:latin typeface="Calibri"/>
                  <a:cs typeface="Calibri"/>
                </a:rPr>
                <a:t>/</a:t>
              </a:r>
              <a:r>
                <a:rPr lang="en-US" sz="1778" dirty="0" err="1">
                  <a:solidFill>
                    <a:srgbClr val="000000"/>
                  </a:solidFill>
                  <a:latin typeface="Calibri"/>
                  <a:cs typeface="Calibri"/>
                </a:rPr>
                <a:t>Fm</a:t>
              </a:r>
              <a:r>
                <a:rPr lang="en-US" sz="1778" dirty="0">
                  <a:solidFill>
                    <a:srgbClr val="000000"/>
                  </a:solidFill>
                  <a:latin typeface="Calibri"/>
                  <a:cs typeface="Calibri"/>
                </a:rPr>
                <a:t>)</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4646" y="588699"/>
              <a:ext cx="3314700" cy="25273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17193" y="575999"/>
              <a:ext cx="3327400" cy="2540000"/>
            </a:xfrm>
            <a:prstGeom prst="rect">
              <a:avLst/>
            </a:prstGeom>
          </p:spPr>
        </p:pic>
        <p:sp>
          <p:nvSpPr>
            <p:cNvPr id="26" name="TextBox 25"/>
            <p:cNvSpPr txBox="1"/>
            <p:nvPr/>
          </p:nvSpPr>
          <p:spPr>
            <a:xfrm>
              <a:off x="2178267" y="241300"/>
              <a:ext cx="613510" cy="236820"/>
            </a:xfrm>
            <a:prstGeom prst="rect">
              <a:avLst/>
            </a:prstGeom>
            <a:noFill/>
          </p:spPr>
          <p:txBody>
            <a:bodyPr wrap="none" rtlCol="0">
              <a:spAutoFit/>
            </a:bodyPr>
            <a:lstStyle/>
            <a:p>
              <a:r>
                <a:rPr lang="en-US" sz="768" dirty="0"/>
                <a:t>Daytime</a:t>
              </a:r>
            </a:p>
          </p:txBody>
        </p:sp>
        <p:sp>
          <p:nvSpPr>
            <p:cNvPr id="29" name="TextBox 28"/>
            <p:cNvSpPr txBox="1"/>
            <p:nvPr/>
          </p:nvSpPr>
          <p:spPr>
            <a:xfrm>
              <a:off x="3393214" y="241300"/>
              <a:ext cx="465633" cy="236820"/>
            </a:xfrm>
            <a:prstGeom prst="rect">
              <a:avLst/>
            </a:prstGeom>
            <a:noFill/>
          </p:spPr>
          <p:txBody>
            <a:bodyPr wrap="none" rtlCol="0">
              <a:spAutoFit/>
            </a:bodyPr>
            <a:lstStyle/>
            <a:p>
              <a:r>
                <a:rPr lang="en-US" sz="768" dirty="0"/>
                <a:t>Night</a:t>
              </a:r>
            </a:p>
          </p:txBody>
        </p:sp>
        <p:sp>
          <p:nvSpPr>
            <p:cNvPr id="30" name="TextBox 29"/>
            <p:cNvSpPr txBox="1"/>
            <p:nvPr/>
          </p:nvSpPr>
          <p:spPr>
            <a:xfrm>
              <a:off x="1205646" y="241300"/>
              <a:ext cx="465633" cy="236820"/>
            </a:xfrm>
            <a:prstGeom prst="rect">
              <a:avLst/>
            </a:prstGeom>
            <a:noFill/>
          </p:spPr>
          <p:txBody>
            <a:bodyPr wrap="none" rtlCol="0">
              <a:spAutoFit/>
            </a:bodyPr>
            <a:lstStyle/>
            <a:p>
              <a:r>
                <a:rPr lang="en-US" sz="768" dirty="0"/>
                <a:t>Night</a:t>
              </a:r>
            </a:p>
          </p:txBody>
        </p:sp>
        <p:sp>
          <p:nvSpPr>
            <p:cNvPr id="31" name="TextBox 30"/>
            <p:cNvSpPr txBox="1"/>
            <p:nvPr/>
          </p:nvSpPr>
          <p:spPr>
            <a:xfrm>
              <a:off x="6204167" y="194999"/>
              <a:ext cx="613510" cy="236820"/>
            </a:xfrm>
            <a:prstGeom prst="rect">
              <a:avLst/>
            </a:prstGeom>
            <a:noFill/>
          </p:spPr>
          <p:txBody>
            <a:bodyPr wrap="none" rtlCol="0">
              <a:spAutoFit/>
            </a:bodyPr>
            <a:lstStyle/>
            <a:p>
              <a:r>
                <a:rPr lang="en-US" sz="768" dirty="0"/>
                <a:t>Daytime</a:t>
              </a:r>
            </a:p>
          </p:txBody>
        </p:sp>
        <p:sp>
          <p:nvSpPr>
            <p:cNvPr id="32" name="TextBox 31"/>
            <p:cNvSpPr txBox="1"/>
            <p:nvPr/>
          </p:nvSpPr>
          <p:spPr>
            <a:xfrm>
              <a:off x="7419115" y="194999"/>
              <a:ext cx="465633" cy="236820"/>
            </a:xfrm>
            <a:prstGeom prst="rect">
              <a:avLst/>
            </a:prstGeom>
            <a:noFill/>
          </p:spPr>
          <p:txBody>
            <a:bodyPr wrap="none" rtlCol="0">
              <a:spAutoFit/>
            </a:bodyPr>
            <a:lstStyle/>
            <a:p>
              <a:r>
                <a:rPr lang="en-US" sz="768" dirty="0"/>
                <a:t>Night</a:t>
              </a:r>
            </a:p>
          </p:txBody>
        </p:sp>
        <p:sp>
          <p:nvSpPr>
            <p:cNvPr id="33" name="TextBox 32"/>
            <p:cNvSpPr txBox="1"/>
            <p:nvPr/>
          </p:nvSpPr>
          <p:spPr>
            <a:xfrm>
              <a:off x="5231547" y="194999"/>
              <a:ext cx="465633" cy="236820"/>
            </a:xfrm>
            <a:prstGeom prst="rect">
              <a:avLst/>
            </a:prstGeom>
            <a:noFill/>
          </p:spPr>
          <p:txBody>
            <a:bodyPr wrap="none" rtlCol="0">
              <a:spAutoFit/>
            </a:bodyPr>
            <a:lstStyle/>
            <a:p>
              <a:r>
                <a:rPr lang="en-US" sz="768" dirty="0"/>
                <a:t>Night</a:t>
              </a:r>
            </a:p>
          </p:txBody>
        </p:sp>
        <p:sp>
          <p:nvSpPr>
            <p:cNvPr id="34" name="TextBox 33"/>
            <p:cNvSpPr txBox="1"/>
            <p:nvPr/>
          </p:nvSpPr>
          <p:spPr>
            <a:xfrm>
              <a:off x="4829747" y="588698"/>
              <a:ext cx="269064" cy="236820"/>
            </a:xfrm>
            <a:prstGeom prst="rect">
              <a:avLst/>
            </a:prstGeom>
            <a:noFill/>
          </p:spPr>
          <p:txBody>
            <a:bodyPr wrap="none" rtlCol="0">
              <a:spAutoFit/>
            </a:bodyPr>
            <a:lstStyle/>
            <a:p>
              <a:r>
                <a:rPr lang="en-US" sz="768" dirty="0"/>
                <a:t>0</a:t>
              </a:r>
            </a:p>
          </p:txBody>
        </p:sp>
        <p:sp>
          <p:nvSpPr>
            <p:cNvPr id="35" name="TextBox 34"/>
            <p:cNvSpPr txBox="1"/>
            <p:nvPr/>
          </p:nvSpPr>
          <p:spPr>
            <a:xfrm>
              <a:off x="4712752" y="2794797"/>
              <a:ext cx="330379" cy="236820"/>
            </a:xfrm>
            <a:prstGeom prst="rect">
              <a:avLst/>
            </a:prstGeom>
            <a:noFill/>
          </p:spPr>
          <p:txBody>
            <a:bodyPr wrap="none" rtlCol="0">
              <a:spAutoFit/>
            </a:bodyPr>
            <a:lstStyle/>
            <a:p>
              <a:r>
                <a:rPr lang="en-US" sz="768" dirty="0"/>
                <a:t>50</a:t>
              </a:r>
            </a:p>
          </p:txBody>
        </p:sp>
        <p:sp>
          <p:nvSpPr>
            <p:cNvPr id="36" name="TextBox 35"/>
            <p:cNvSpPr txBox="1"/>
            <p:nvPr/>
          </p:nvSpPr>
          <p:spPr>
            <a:xfrm>
              <a:off x="4712752" y="1609994"/>
              <a:ext cx="330379" cy="236820"/>
            </a:xfrm>
            <a:prstGeom prst="rect">
              <a:avLst/>
            </a:prstGeom>
            <a:noFill/>
          </p:spPr>
          <p:txBody>
            <a:bodyPr wrap="none" rtlCol="0">
              <a:spAutoFit/>
            </a:bodyPr>
            <a:lstStyle/>
            <a:p>
              <a:r>
                <a:rPr lang="en-US" sz="768" dirty="0"/>
                <a:t>25</a:t>
              </a:r>
            </a:p>
          </p:txBody>
        </p:sp>
        <p:sp>
          <p:nvSpPr>
            <p:cNvPr id="37" name="TextBox 36"/>
            <p:cNvSpPr txBox="1"/>
            <p:nvPr/>
          </p:nvSpPr>
          <p:spPr>
            <a:xfrm>
              <a:off x="685493" y="566161"/>
              <a:ext cx="269064" cy="236820"/>
            </a:xfrm>
            <a:prstGeom prst="rect">
              <a:avLst/>
            </a:prstGeom>
            <a:noFill/>
          </p:spPr>
          <p:txBody>
            <a:bodyPr wrap="none" rtlCol="0">
              <a:spAutoFit/>
            </a:bodyPr>
            <a:lstStyle/>
            <a:p>
              <a:r>
                <a:rPr lang="en-US" sz="768" dirty="0"/>
                <a:t>0</a:t>
              </a:r>
            </a:p>
          </p:txBody>
        </p:sp>
        <p:sp>
          <p:nvSpPr>
            <p:cNvPr id="38" name="TextBox 37"/>
            <p:cNvSpPr txBox="1"/>
            <p:nvPr/>
          </p:nvSpPr>
          <p:spPr>
            <a:xfrm>
              <a:off x="568499" y="2772258"/>
              <a:ext cx="330379" cy="236820"/>
            </a:xfrm>
            <a:prstGeom prst="rect">
              <a:avLst/>
            </a:prstGeom>
            <a:noFill/>
          </p:spPr>
          <p:txBody>
            <a:bodyPr wrap="none" rtlCol="0">
              <a:spAutoFit/>
            </a:bodyPr>
            <a:lstStyle/>
            <a:p>
              <a:r>
                <a:rPr lang="en-US" sz="768" dirty="0"/>
                <a:t>50</a:t>
              </a:r>
            </a:p>
          </p:txBody>
        </p:sp>
        <p:sp>
          <p:nvSpPr>
            <p:cNvPr id="39" name="TextBox 38"/>
            <p:cNvSpPr txBox="1"/>
            <p:nvPr/>
          </p:nvSpPr>
          <p:spPr>
            <a:xfrm>
              <a:off x="568499" y="1587457"/>
              <a:ext cx="330379" cy="236820"/>
            </a:xfrm>
            <a:prstGeom prst="rect">
              <a:avLst/>
            </a:prstGeom>
            <a:noFill/>
          </p:spPr>
          <p:txBody>
            <a:bodyPr wrap="none" rtlCol="0">
              <a:spAutoFit/>
            </a:bodyPr>
            <a:lstStyle/>
            <a:p>
              <a:r>
                <a:rPr lang="en-US" sz="768" dirty="0"/>
                <a:t>25</a:t>
              </a:r>
            </a:p>
          </p:txBody>
        </p:sp>
        <p:sp>
          <p:nvSpPr>
            <p:cNvPr id="40" name="TextBox 39"/>
            <p:cNvSpPr txBox="1"/>
            <p:nvPr/>
          </p:nvSpPr>
          <p:spPr>
            <a:xfrm>
              <a:off x="4903253" y="3036097"/>
              <a:ext cx="483667" cy="236820"/>
            </a:xfrm>
            <a:prstGeom prst="rect">
              <a:avLst/>
            </a:prstGeom>
            <a:noFill/>
          </p:spPr>
          <p:txBody>
            <a:bodyPr wrap="none" rtlCol="0">
              <a:spAutoFit/>
            </a:bodyPr>
            <a:lstStyle/>
            <a:p>
              <a:r>
                <a:rPr lang="en-US" sz="768" dirty="0"/>
                <a:t>02/20</a:t>
              </a:r>
            </a:p>
          </p:txBody>
        </p:sp>
        <p:sp>
          <p:nvSpPr>
            <p:cNvPr id="41" name="TextBox 40"/>
            <p:cNvSpPr txBox="1"/>
            <p:nvPr/>
          </p:nvSpPr>
          <p:spPr>
            <a:xfrm>
              <a:off x="7979034" y="3036097"/>
              <a:ext cx="483667" cy="236820"/>
            </a:xfrm>
            <a:prstGeom prst="rect">
              <a:avLst/>
            </a:prstGeom>
            <a:noFill/>
          </p:spPr>
          <p:txBody>
            <a:bodyPr wrap="none" rtlCol="0">
              <a:spAutoFit/>
            </a:bodyPr>
            <a:lstStyle/>
            <a:p>
              <a:r>
                <a:rPr lang="en-US" sz="768" dirty="0"/>
                <a:t>02/21</a:t>
              </a:r>
            </a:p>
          </p:txBody>
        </p:sp>
        <p:sp>
          <p:nvSpPr>
            <p:cNvPr id="42" name="TextBox 41"/>
            <p:cNvSpPr txBox="1"/>
            <p:nvPr/>
          </p:nvSpPr>
          <p:spPr>
            <a:xfrm>
              <a:off x="5902026" y="3188082"/>
              <a:ext cx="1073370" cy="236820"/>
            </a:xfrm>
            <a:prstGeom prst="rect">
              <a:avLst/>
            </a:prstGeom>
            <a:noFill/>
          </p:spPr>
          <p:txBody>
            <a:bodyPr wrap="none" rtlCol="0">
              <a:spAutoFit/>
            </a:bodyPr>
            <a:lstStyle/>
            <a:p>
              <a:r>
                <a:rPr lang="en-US" sz="768" dirty="0"/>
                <a:t>Time (month/day)</a:t>
              </a:r>
            </a:p>
          </p:txBody>
        </p:sp>
        <p:sp>
          <p:nvSpPr>
            <p:cNvPr id="43" name="TextBox 42"/>
            <p:cNvSpPr txBox="1"/>
            <p:nvPr/>
          </p:nvSpPr>
          <p:spPr>
            <a:xfrm>
              <a:off x="750633" y="3131561"/>
              <a:ext cx="483667" cy="236820"/>
            </a:xfrm>
            <a:prstGeom prst="rect">
              <a:avLst/>
            </a:prstGeom>
            <a:noFill/>
          </p:spPr>
          <p:txBody>
            <a:bodyPr wrap="none" rtlCol="0">
              <a:spAutoFit/>
            </a:bodyPr>
            <a:lstStyle/>
            <a:p>
              <a:r>
                <a:rPr lang="en-US" sz="768" dirty="0"/>
                <a:t>02/20</a:t>
              </a:r>
            </a:p>
          </p:txBody>
        </p:sp>
        <p:sp>
          <p:nvSpPr>
            <p:cNvPr id="44" name="TextBox 43"/>
            <p:cNvSpPr txBox="1"/>
            <p:nvPr/>
          </p:nvSpPr>
          <p:spPr>
            <a:xfrm>
              <a:off x="3826411" y="3131561"/>
              <a:ext cx="483667" cy="236820"/>
            </a:xfrm>
            <a:prstGeom prst="rect">
              <a:avLst/>
            </a:prstGeom>
            <a:noFill/>
          </p:spPr>
          <p:txBody>
            <a:bodyPr wrap="none" rtlCol="0">
              <a:spAutoFit/>
            </a:bodyPr>
            <a:lstStyle/>
            <a:p>
              <a:r>
                <a:rPr lang="en-US" sz="768" dirty="0"/>
                <a:t>02/21</a:t>
              </a:r>
            </a:p>
          </p:txBody>
        </p:sp>
        <p:sp>
          <p:nvSpPr>
            <p:cNvPr id="45" name="TextBox 44"/>
            <p:cNvSpPr txBox="1"/>
            <p:nvPr/>
          </p:nvSpPr>
          <p:spPr>
            <a:xfrm>
              <a:off x="1736706" y="3183391"/>
              <a:ext cx="1073370" cy="236820"/>
            </a:xfrm>
            <a:prstGeom prst="rect">
              <a:avLst/>
            </a:prstGeom>
            <a:noFill/>
          </p:spPr>
          <p:txBody>
            <a:bodyPr wrap="none" rtlCol="0">
              <a:spAutoFit/>
            </a:bodyPr>
            <a:lstStyle/>
            <a:p>
              <a:r>
                <a:rPr lang="en-US" sz="768" dirty="0"/>
                <a:t>Time (month/day)</a:t>
              </a:r>
            </a:p>
          </p:txBody>
        </p:sp>
        <p:pic>
          <p:nvPicPr>
            <p:cNvPr id="27" name="Picture 2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30640" y="3628924"/>
              <a:ext cx="3302000" cy="127000"/>
            </a:xfrm>
            <a:prstGeom prst="rect">
              <a:avLst/>
            </a:prstGeom>
          </p:spPr>
        </p:pic>
        <p:pic>
          <p:nvPicPr>
            <p:cNvPr id="47" name="Picture 4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3309" y="3628924"/>
              <a:ext cx="3302000" cy="127000"/>
            </a:xfrm>
            <a:prstGeom prst="rect">
              <a:avLst/>
            </a:prstGeom>
          </p:spPr>
        </p:pic>
        <p:sp>
          <p:nvSpPr>
            <p:cNvPr id="48" name="TextBox 47"/>
            <p:cNvSpPr txBox="1"/>
            <p:nvPr/>
          </p:nvSpPr>
          <p:spPr>
            <a:xfrm>
              <a:off x="5117192" y="3782120"/>
              <a:ext cx="269064" cy="236820"/>
            </a:xfrm>
            <a:prstGeom prst="rect">
              <a:avLst/>
            </a:prstGeom>
            <a:noFill/>
          </p:spPr>
          <p:txBody>
            <a:bodyPr wrap="none" rtlCol="0">
              <a:spAutoFit/>
            </a:bodyPr>
            <a:lstStyle/>
            <a:p>
              <a:r>
                <a:rPr lang="en-US" sz="768" dirty="0"/>
                <a:t>0</a:t>
              </a:r>
            </a:p>
          </p:txBody>
        </p:sp>
        <p:sp>
          <p:nvSpPr>
            <p:cNvPr id="49" name="TextBox 48"/>
            <p:cNvSpPr txBox="1"/>
            <p:nvPr/>
          </p:nvSpPr>
          <p:spPr>
            <a:xfrm>
              <a:off x="7918817" y="3782120"/>
              <a:ext cx="361037" cy="236820"/>
            </a:xfrm>
            <a:prstGeom prst="rect">
              <a:avLst/>
            </a:prstGeom>
            <a:noFill/>
          </p:spPr>
          <p:txBody>
            <a:bodyPr wrap="none" rtlCol="0">
              <a:spAutoFit/>
            </a:bodyPr>
            <a:lstStyle/>
            <a:p>
              <a:r>
                <a:rPr lang="en-US" sz="768" dirty="0"/>
                <a:t>0.6</a:t>
              </a:r>
            </a:p>
          </p:txBody>
        </p:sp>
        <p:sp>
          <p:nvSpPr>
            <p:cNvPr id="50" name="TextBox 49"/>
            <p:cNvSpPr txBox="1"/>
            <p:nvPr/>
          </p:nvSpPr>
          <p:spPr>
            <a:xfrm>
              <a:off x="6595367" y="3782120"/>
              <a:ext cx="361037" cy="236820"/>
            </a:xfrm>
            <a:prstGeom prst="rect">
              <a:avLst/>
            </a:prstGeom>
            <a:noFill/>
          </p:spPr>
          <p:txBody>
            <a:bodyPr wrap="none" rtlCol="0">
              <a:spAutoFit/>
            </a:bodyPr>
            <a:lstStyle/>
            <a:p>
              <a:r>
                <a:rPr lang="en-US" sz="768" dirty="0"/>
                <a:t>0.3</a:t>
              </a:r>
            </a:p>
          </p:txBody>
        </p:sp>
        <p:sp>
          <p:nvSpPr>
            <p:cNvPr id="51" name="TextBox 50"/>
            <p:cNvSpPr txBox="1"/>
            <p:nvPr/>
          </p:nvSpPr>
          <p:spPr>
            <a:xfrm>
              <a:off x="1084655" y="3778844"/>
              <a:ext cx="269064" cy="236820"/>
            </a:xfrm>
            <a:prstGeom prst="rect">
              <a:avLst/>
            </a:prstGeom>
            <a:noFill/>
          </p:spPr>
          <p:txBody>
            <a:bodyPr wrap="none" rtlCol="0">
              <a:spAutoFit/>
            </a:bodyPr>
            <a:lstStyle/>
            <a:p>
              <a:r>
                <a:rPr lang="en-US" sz="768" dirty="0"/>
                <a:t>0</a:t>
              </a:r>
            </a:p>
          </p:txBody>
        </p:sp>
        <p:sp>
          <p:nvSpPr>
            <p:cNvPr id="52" name="TextBox 51"/>
            <p:cNvSpPr txBox="1"/>
            <p:nvPr/>
          </p:nvSpPr>
          <p:spPr>
            <a:xfrm>
              <a:off x="3860881" y="3778844"/>
              <a:ext cx="453008" cy="236820"/>
            </a:xfrm>
            <a:prstGeom prst="rect">
              <a:avLst/>
            </a:prstGeom>
            <a:noFill/>
          </p:spPr>
          <p:txBody>
            <a:bodyPr wrap="none" rtlCol="0">
              <a:spAutoFit/>
            </a:bodyPr>
            <a:lstStyle/>
            <a:p>
              <a:r>
                <a:rPr lang="en-US" sz="768" dirty="0"/>
                <a:t>8000</a:t>
              </a:r>
            </a:p>
          </p:txBody>
        </p:sp>
        <p:sp>
          <p:nvSpPr>
            <p:cNvPr id="53" name="TextBox 52"/>
            <p:cNvSpPr txBox="1"/>
            <p:nvPr/>
          </p:nvSpPr>
          <p:spPr>
            <a:xfrm>
              <a:off x="2473929" y="3778844"/>
              <a:ext cx="453008" cy="236820"/>
            </a:xfrm>
            <a:prstGeom prst="rect">
              <a:avLst/>
            </a:prstGeom>
            <a:noFill/>
          </p:spPr>
          <p:txBody>
            <a:bodyPr wrap="none" rtlCol="0">
              <a:spAutoFit/>
            </a:bodyPr>
            <a:lstStyle/>
            <a:p>
              <a:r>
                <a:rPr lang="en-US" sz="768" dirty="0"/>
                <a:t>4000</a:t>
              </a:r>
            </a:p>
          </p:txBody>
        </p:sp>
      </p:grpSp>
      <p:sp>
        <p:nvSpPr>
          <p:cNvPr id="55" name="Rectangle 54"/>
          <p:cNvSpPr/>
          <p:nvPr/>
        </p:nvSpPr>
        <p:spPr>
          <a:xfrm>
            <a:off x="508000" y="392290"/>
            <a:ext cx="8128000" cy="717177"/>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
          </a:p>
        </p:txBody>
      </p:sp>
      <p:sp>
        <p:nvSpPr>
          <p:cNvPr id="56" name="Rectangle 55"/>
          <p:cNvSpPr/>
          <p:nvPr/>
        </p:nvSpPr>
        <p:spPr>
          <a:xfrm>
            <a:off x="508000" y="392289"/>
            <a:ext cx="8128000" cy="64280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57" name="TextBox 2"/>
          <p:cNvSpPr txBox="1">
            <a:spLocks noChangeArrowheads="1"/>
          </p:cNvSpPr>
          <p:nvPr/>
        </p:nvSpPr>
        <p:spPr bwMode="auto">
          <a:xfrm>
            <a:off x="877457" y="529978"/>
            <a:ext cx="7521225" cy="420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133" dirty="0">
                <a:solidFill>
                  <a:schemeClr val="bg1"/>
                </a:solidFill>
                <a:latin typeface="+mn-lt"/>
                <a:cs typeface="Comic Sans MS" charset="0"/>
              </a:rPr>
              <a:t>The ability to look at phytoplankton physiology and rate processes</a:t>
            </a:r>
          </a:p>
        </p:txBody>
      </p:sp>
      <p:sp>
        <p:nvSpPr>
          <p:cNvPr id="46" name="TextBox 45"/>
          <p:cNvSpPr txBox="1"/>
          <p:nvPr/>
        </p:nvSpPr>
        <p:spPr>
          <a:xfrm>
            <a:off x="2105331" y="1482738"/>
            <a:ext cx="1250663" cy="210507"/>
          </a:xfrm>
          <a:prstGeom prst="rect">
            <a:avLst/>
          </a:prstGeom>
          <a:noFill/>
        </p:spPr>
        <p:txBody>
          <a:bodyPr wrap="none" rtlCol="0">
            <a:spAutoFit/>
          </a:bodyPr>
          <a:lstStyle/>
          <a:p>
            <a:r>
              <a:rPr lang="en-US" sz="768" b="1" dirty="0"/>
              <a:t>PROXY FOR BIOMASS</a:t>
            </a:r>
          </a:p>
        </p:txBody>
      </p:sp>
      <p:sp>
        <p:nvSpPr>
          <p:cNvPr id="59" name="TextBox 58"/>
          <p:cNvSpPr txBox="1"/>
          <p:nvPr/>
        </p:nvSpPr>
        <p:spPr>
          <a:xfrm>
            <a:off x="6029850" y="1448911"/>
            <a:ext cx="583814" cy="210507"/>
          </a:xfrm>
          <a:prstGeom prst="rect">
            <a:avLst/>
          </a:prstGeom>
          <a:noFill/>
        </p:spPr>
        <p:txBody>
          <a:bodyPr wrap="none" rtlCol="0">
            <a:spAutoFit/>
          </a:bodyPr>
          <a:lstStyle/>
          <a:p>
            <a:r>
              <a:rPr lang="en-US" sz="768" b="1" dirty="0"/>
              <a:t>HEALTH</a:t>
            </a:r>
          </a:p>
        </p:txBody>
      </p:sp>
      <p:pic>
        <p:nvPicPr>
          <p:cNvPr id="60" name="Picture 59" descr="Screen Shot 2014-10-23 at 5.43.14 PM.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43380" y="2219553"/>
            <a:ext cx="3974840" cy="2973940"/>
          </a:xfrm>
          <a:prstGeom prst="rect">
            <a:avLst/>
          </a:prstGeom>
        </p:spPr>
      </p:pic>
    </p:spTree>
    <p:extLst>
      <p:ext uri="{BB962C8B-B14F-4D97-AF65-F5344CB8AC3E}">
        <p14:creationId xmlns:p14="http://schemas.microsoft.com/office/powerpoint/2010/main" val="386288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spect="1"/>
          </p:cNvSpPr>
          <p:nvPr>
            <p:ph type="title"/>
          </p:nvPr>
        </p:nvSpPr>
        <p:spPr>
          <a:xfrm>
            <a:off x="1143000" y="252576"/>
            <a:ext cx="7267302" cy="743458"/>
          </a:xfrm>
        </p:spPr>
        <p:txBody>
          <a:bodyPr>
            <a:normAutofit/>
          </a:bodyPr>
          <a:lstStyle/>
          <a:p>
            <a:r>
              <a:rPr lang="en-US" sz="3600" dirty="0" smtClean="0"/>
              <a:t>LISST Glider Integration</a:t>
            </a:r>
            <a:endParaRPr lang="en-US" sz="36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1668" y="1840161"/>
            <a:ext cx="2424207" cy="181815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415" y="8098493"/>
            <a:ext cx="1678980" cy="764868"/>
          </a:xfrm>
          <a:prstGeom prst="rect">
            <a:avLst/>
          </a:prstGeom>
        </p:spPr>
      </p:pic>
      <p:pic>
        <p:nvPicPr>
          <p:cNvPr id="7" name="Picture 6" descr="S:\Sequoia logos\ssi-logo-clear.GIF"/>
          <p:cNvPicPr>
            <a:picLocks noChangeAspect="1"/>
          </p:cNvPicPr>
          <p:nvPr/>
        </p:nvPicPr>
        <p:blipFill rotWithShape="1">
          <a:blip r:embed="rId5" cstate="email">
            <a:extLst>
              <a:ext uri="{28A0092B-C50C-407E-A947-70E740481C1C}">
                <a14:useLocalDpi xmlns:a14="http://schemas.microsoft.com/office/drawing/2010/main" val="0"/>
              </a:ext>
            </a:extLst>
          </a:blip>
          <a:srcRect t="9272"/>
          <a:stretch/>
        </p:blipFill>
        <p:spPr bwMode="auto">
          <a:xfrm>
            <a:off x="591874" y="4696369"/>
            <a:ext cx="1996083" cy="760453"/>
          </a:xfrm>
          <a:prstGeom prst="rect">
            <a:avLst/>
          </a:prstGeom>
          <a:noFill/>
          <a:ln>
            <a:no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7786" y="4055300"/>
            <a:ext cx="2424258" cy="54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802043" y="1417779"/>
            <a:ext cx="3679090" cy="4353355"/>
          </a:xfrm>
          <a:prstGeom prst="rect">
            <a:avLst/>
          </a:prstGeom>
        </p:spPr>
      </p:pic>
      <p:pic>
        <p:nvPicPr>
          <p:cNvPr id="10" name="Picture 9"/>
          <p:cNvPicPr>
            <a:picLocks noChangeAspect="1"/>
          </p:cNvPicPr>
          <p:nvPr/>
        </p:nvPicPr>
        <p:blipFill rotWithShape="1">
          <a:blip r:embed="rId8" cstate="email">
            <a:extLst>
              <a:ext uri="{28A0092B-C50C-407E-A947-70E740481C1C}">
                <a14:useLocalDpi xmlns:a14="http://schemas.microsoft.com/office/drawing/2010/main" val="0"/>
              </a:ext>
            </a:extLst>
          </a:blip>
          <a:srcRect l="58332" t="11766" r="11916" b="19073"/>
          <a:stretch/>
        </p:blipFill>
        <p:spPr>
          <a:xfrm>
            <a:off x="6900367" y="1615083"/>
            <a:ext cx="2077587" cy="3732030"/>
          </a:xfrm>
          <a:prstGeom prst="rect">
            <a:avLst/>
          </a:prstGeom>
        </p:spPr>
      </p:pic>
      <p:sp>
        <p:nvSpPr>
          <p:cNvPr id="2" name="TextBox 1"/>
          <p:cNvSpPr txBox="1"/>
          <p:nvPr/>
        </p:nvSpPr>
        <p:spPr>
          <a:xfrm>
            <a:off x="181669" y="5583368"/>
            <a:ext cx="2480231" cy="369332"/>
          </a:xfrm>
          <a:prstGeom prst="rect">
            <a:avLst/>
          </a:prstGeom>
          <a:noFill/>
        </p:spPr>
        <p:txBody>
          <a:bodyPr wrap="none" rtlCol="0">
            <a:spAutoFit/>
          </a:bodyPr>
          <a:lstStyle/>
          <a:p>
            <a:r>
              <a:rPr lang="en-US" smtClean="0"/>
              <a:t>Thanks to Travis Miles</a:t>
            </a:r>
            <a:endParaRPr lang="en-US"/>
          </a:p>
        </p:txBody>
      </p:sp>
    </p:spTree>
    <p:extLst>
      <p:ext uri="{BB962C8B-B14F-4D97-AF65-F5344CB8AC3E}">
        <p14:creationId xmlns:p14="http://schemas.microsoft.com/office/powerpoint/2010/main" val="3732993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2598" y="1542298"/>
            <a:ext cx="8622055" cy="4137378"/>
          </a:xfrm>
          <a:prstGeom prst="rect">
            <a:avLst/>
          </a:prstGeom>
        </p:spPr>
      </p:pic>
      <p:sp>
        <p:nvSpPr>
          <p:cNvPr id="2" name="TextBox 1"/>
          <p:cNvSpPr txBox="1"/>
          <p:nvPr/>
        </p:nvSpPr>
        <p:spPr>
          <a:xfrm>
            <a:off x="207648" y="228600"/>
            <a:ext cx="8771953" cy="400110"/>
          </a:xfrm>
          <a:prstGeom prst="rect">
            <a:avLst/>
          </a:prstGeom>
          <a:noFill/>
        </p:spPr>
        <p:txBody>
          <a:bodyPr wrap="none" rtlCol="0">
            <a:spAutoFit/>
          </a:bodyPr>
          <a:lstStyle/>
          <a:p>
            <a:r>
              <a:rPr lang="en-US" sz="2000" b="1" dirty="0"/>
              <a:t>Rutgers and WHOI collaboration: September deployment being tested </a:t>
            </a:r>
          </a:p>
        </p:txBody>
      </p:sp>
    </p:spTree>
    <p:extLst>
      <p:ext uri="{BB962C8B-B14F-4D97-AF65-F5344CB8AC3E}">
        <p14:creationId xmlns:p14="http://schemas.microsoft.com/office/powerpoint/2010/main" val="817548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0827" y="1599291"/>
            <a:ext cx="1260527" cy="620968"/>
          </a:xfrm>
          <a:prstGeom prst="rect">
            <a:avLst/>
          </a:prstGeom>
        </p:spPr>
      </p:pic>
      <p:sp>
        <p:nvSpPr>
          <p:cNvPr id="13" name="TextBox 12"/>
          <p:cNvSpPr txBox="1"/>
          <p:nvPr/>
        </p:nvSpPr>
        <p:spPr>
          <a:xfrm>
            <a:off x="62158" y="48215"/>
            <a:ext cx="9030404" cy="646331"/>
          </a:xfrm>
          <a:prstGeom prst="rect">
            <a:avLst/>
          </a:prstGeom>
          <a:noFill/>
        </p:spPr>
        <p:txBody>
          <a:bodyPr wrap="square" rtlCol="0">
            <a:spAutoFit/>
          </a:bodyPr>
          <a:lstStyle/>
          <a:p>
            <a:pPr algn="ctr"/>
            <a:r>
              <a:rPr lang="en-US" b="1" i="1" dirty="0" smtClean="0"/>
              <a:t>Oscar’s biased timeline on how much has changed in ocean robotics (people) that inspired him</a:t>
            </a:r>
            <a:endParaRPr lang="en-US" b="1" i="1" dirty="0"/>
          </a:p>
        </p:txBody>
      </p:sp>
      <p:sp>
        <p:nvSpPr>
          <p:cNvPr id="14" name="TextBox 13"/>
          <p:cNvSpPr txBox="1"/>
          <p:nvPr/>
        </p:nvSpPr>
        <p:spPr>
          <a:xfrm>
            <a:off x="-31475" y="2220258"/>
            <a:ext cx="1444340" cy="1323054"/>
          </a:xfrm>
          <a:prstGeom prst="rect">
            <a:avLst/>
          </a:prstGeom>
          <a:noFill/>
        </p:spPr>
        <p:txBody>
          <a:bodyPr wrap="square" rtlCol="0">
            <a:spAutoFit/>
          </a:bodyPr>
          <a:lstStyle/>
          <a:p>
            <a:pPr algn="ctr"/>
            <a:r>
              <a:rPr lang="en-US" sz="1333" i="1" dirty="0"/>
              <a:t>Dad (JPL scientist)</a:t>
            </a:r>
          </a:p>
          <a:p>
            <a:pPr algn="ctr"/>
            <a:r>
              <a:rPr lang="en-US" sz="1333" i="1" dirty="0"/>
              <a:t>built </a:t>
            </a:r>
            <a:r>
              <a:rPr lang="en-US" sz="1333" i="1" dirty="0" err="1" smtClean="0"/>
              <a:t>Osc</a:t>
            </a:r>
            <a:r>
              <a:rPr lang="en-US" sz="1333" i="1" dirty="0" smtClean="0"/>
              <a:t> a </a:t>
            </a:r>
            <a:r>
              <a:rPr lang="en-US" sz="1333" i="1" dirty="0"/>
              <a:t>Star Trek consul</a:t>
            </a:r>
          </a:p>
          <a:p>
            <a:pPr algn="ctr"/>
            <a:r>
              <a:rPr lang="en-US" sz="1333" i="1" dirty="0"/>
              <a:t>and watched bad TV</a:t>
            </a:r>
          </a:p>
        </p:txBody>
      </p:sp>
      <p:pic>
        <p:nvPicPr>
          <p:cNvPr id="15"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9241" y="2684214"/>
            <a:ext cx="1049888" cy="944898"/>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79241" y="1749419"/>
            <a:ext cx="1049888" cy="885325"/>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80683" y="2264862"/>
            <a:ext cx="1437485" cy="657293"/>
          </a:xfrm>
          <a:prstGeom prst="rect">
            <a:avLst/>
          </a:prstGeom>
        </p:spPr>
      </p:pic>
      <p:sp>
        <p:nvSpPr>
          <p:cNvPr id="18" name="TextBox 17"/>
          <p:cNvSpPr txBox="1"/>
          <p:nvPr/>
        </p:nvSpPr>
        <p:spPr>
          <a:xfrm>
            <a:off x="5979162" y="1947463"/>
            <a:ext cx="1450077" cy="369332"/>
          </a:xfrm>
          <a:prstGeom prst="rect">
            <a:avLst/>
          </a:prstGeom>
          <a:noFill/>
        </p:spPr>
        <p:txBody>
          <a:bodyPr wrap="none" rtlCol="0">
            <a:spAutoFit/>
          </a:bodyPr>
          <a:lstStyle/>
          <a:p>
            <a:r>
              <a:rPr lang="en-US" smtClean="0"/>
              <a:t>Early 2000’s</a:t>
            </a:r>
            <a:endParaRPr lang="en-US"/>
          </a:p>
        </p:txBody>
      </p:sp>
      <p:sp>
        <p:nvSpPr>
          <p:cNvPr id="19" name="TextBox 18"/>
          <p:cNvSpPr txBox="1"/>
          <p:nvPr/>
        </p:nvSpPr>
        <p:spPr>
          <a:xfrm>
            <a:off x="4624163" y="1373888"/>
            <a:ext cx="1373133" cy="369332"/>
          </a:xfrm>
          <a:prstGeom prst="rect">
            <a:avLst/>
          </a:prstGeom>
          <a:noFill/>
        </p:spPr>
        <p:txBody>
          <a:bodyPr wrap="none" rtlCol="0">
            <a:spAutoFit/>
          </a:bodyPr>
          <a:lstStyle/>
          <a:p>
            <a:r>
              <a:rPr lang="en-US" smtClean="0"/>
              <a:t>Late 1990’s</a:t>
            </a:r>
            <a:endParaRPr lang="en-US"/>
          </a:p>
        </p:txBody>
      </p:sp>
      <p:pic>
        <p:nvPicPr>
          <p:cNvPr id="20" name="Picture 1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269720" y="2106767"/>
            <a:ext cx="1806463" cy="949850"/>
          </a:xfrm>
          <a:prstGeom prst="rect">
            <a:avLst/>
          </a:prstGeom>
        </p:spPr>
      </p:pic>
      <p:pic>
        <p:nvPicPr>
          <p:cNvPr id="21" name="Picture 2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98895" y="2264863"/>
            <a:ext cx="1052860" cy="1335218"/>
          </a:xfrm>
          <a:prstGeom prst="rect">
            <a:avLst/>
          </a:prstGeom>
        </p:spPr>
      </p:pic>
      <p:pic>
        <p:nvPicPr>
          <p:cNvPr id="22" name="Picture 2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578383" y="1684256"/>
            <a:ext cx="912215" cy="10946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224435" y="2837022"/>
            <a:ext cx="1337340" cy="891560"/>
          </a:xfrm>
          <a:prstGeom prst="rect">
            <a:avLst/>
          </a:prstGeom>
        </p:spPr>
      </p:pic>
      <p:pic>
        <p:nvPicPr>
          <p:cNvPr id="25" name="Picture 2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562172" y="1922883"/>
            <a:ext cx="999603" cy="818225"/>
          </a:xfrm>
          <a:prstGeom prst="rect">
            <a:avLst/>
          </a:prstGeom>
        </p:spPr>
      </p:pic>
      <p:sp>
        <p:nvSpPr>
          <p:cNvPr id="26" name="TextBox 25"/>
          <p:cNvSpPr txBox="1"/>
          <p:nvPr/>
        </p:nvSpPr>
        <p:spPr>
          <a:xfrm>
            <a:off x="1265386" y="3576467"/>
            <a:ext cx="1497495" cy="707694"/>
          </a:xfrm>
          <a:prstGeom prst="rect">
            <a:avLst/>
          </a:prstGeom>
          <a:noFill/>
        </p:spPr>
        <p:txBody>
          <a:bodyPr wrap="square" rtlCol="0">
            <a:spAutoFit/>
          </a:bodyPr>
          <a:lstStyle/>
          <a:p>
            <a:pPr algn="ctr"/>
            <a:r>
              <a:rPr lang="en-US" sz="1333" i="1" dirty="0" err="1"/>
              <a:t>Stommel’s</a:t>
            </a:r>
            <a:r>
              <a:rPr lang="en-US" sz="1333" i="1" dirty="0"/>
              <a:t> Bold Vision</a:t>
            </a:r>
          </a:p>
          <a:p>
            <a:pPr algn="ctr"/>
            <a:r>
              <a:rPr lang="en-US" sz="1333" i="1" dirty="0"/>
              <a:t>In TOS</a:t>
            </a:r>
          </a:p>
        </p:txBody>
      </p:sp>
      <p:sp>
        <p:nvSpPr>
          <p:cNvPr id="27" name="TextBox 26"/>
          <p:cNvSpPr txBox="1"/>
          <p:nvPr/>
        </p:nvSpPr>
        <p:spPr>
          <a:xfrm>
            <a:off x="3332272" y="713188"/>
            <a:ext cx="1509772" cy="369332"/>
          </a:xfrm>
          <a:prstGeom prst="rect">
            <a:avLst/>
          </a:prstGeom>
          <a:noFill/>
        </p:spPr>
        <p:txBody>
          <a:bodyPr wrap="none" rtlCol="0">
            <a:spAutoFit/>
          </a:bodyPr>
          <a:lstStyle/>
          <a:p>
            <a:r>
              <a:rPr lang="en-US" b="1" smtClean="0"/>
              <a:t>Early 1990’s</a:t>
            </a:r>
            <a:endParaRPr lang="en-US" b="1"/>
          </a:p>
        </p:txBody>
      </p:sp>
      <p:sp>
        <p:nvSpPr>
          <p:cNvPr id="28" name="TextBox 27"/>
          <p:cNvSpPr txBox="1"/>
          <p:nvPr/>
        </p:nvSpPr>
        <p:spPr>
          <a:xfrm>
            <a:off x="1803783" y="709786"/>
            <a:ext cx="1216295" cy="323165"/>
          </a:xfrm>
          <a:prstGeom prst="rect">
            <a:avLst/>
          </a:prstGeom>
          <a:noFill/>
        </p:spPr>
        <p:txBody>
          <a:bodyPr wrap="none" rtlCol="0">
            <a:spAutoFit/>
          </a:bodyPr>
          <a:lstStyle/>
          <a:p>
            <a:r>
              <a:rPr lang="en-US" sz="1500" b="1" dirty="0"/>
              <a:t>Late 1980’s</a:t>
            </a:r>
          </a:p>
        </p:txBody>
      </p:sp>
      <p:sp>
        <p:nvSpPr>
          <p:cNvPr id="29" name="TextBox 28"/>
          <p:cNvSpPr txBox="1"/>
          <p:nvPr/>
        </p:nvSpPr>
        <p:spPr>
          <a:xfrm>
            <a:off x="208398" y="713188"/>
            <a:ext cx="1467068" cy="369332"/>
          </a:xfrm>
          <a:prstGeom prst="rect">
            <a:avLst/>
          </a:prstGeom>
          <a:noFill/>
        </p:spPr>
        <p:txBody>
          <a:bodyPr wrap="none" rtlCol="0">
            <a:spAutoFit/>
          </a:bodyPr>
          <a:lstStyle/>
          <a:p>
            <a:r>
              <a:rPr lang="en-US" b="1" dirty="0" err="1" smtClean="0"/>
              <a:t>Pliestocene</a:t>
            </a:r>
            <a:endParaRPr lang="en-US" b="1" dirty="0"/>
          </a:p>
        </p:txBody>
      </p:sp>
      <p:sp>
        <p:nvSpPr>
          <p:cNvPr id="30" name="TextBox 29"/>
          <p:cNvSpPr txBox="1"/>
          <p:nvPr/>
        </p:nvSpPr>
        <p:spPr>
          <a:xfrm>
            <a:off x="7567550" y="1586633"/>
            <a:ext cx="1373133" cy="369332"/>
          </a:xfrm>
          <a:prstGeom prst="rect">
            <a:avLst/>
          </a:prstGeom>
          <a:noFill/>
        </p:spPr>
        <p:txBody>
          <a:bodyPr wrap="none" rtlCol="0">
            <a:spAutoFit/>
          </a:bodyPr>
          <a:lstStyle/>
          <a:p>
            <a:r>
              <a:rPr lang="en-US" dirty="0" smtClean="0"/>
              <a:t>Late 2000’s</a:t>
            </a:r>
            <a:endParaRPr lang="en-US" dirty="0"/>
          </a:p>
        </p:txBody>
      </p:sp>
      <p:sp>
        <p:nvSpPr>
          <p:cNvPr id="31" name="TextBox 30"/>
          <p:cNvSpPr txBox="1"/>
          <p:nvPr/>
        </p:nvSpPr>
        <p:spPr>
          <a:xfrm>
            <a:off x="1961650" y="1185180"/>
            <a:ext cx="2100323" cy="502573"/>
          </a:xfrm>
          <a:prstGeom prst="rect">
            <a:avLst/>
          </a:prstGeom>
          <a:noFill/>
        </p:spPr>
        <p:txBody>
          <a:bodyPr wrap="square" rtlCol="0">
            <a:spAutoFit/>
          </a:bodyPr>
          <a:lstStyle/>
          <a:p>
            <a:pPr algn="ctr"/>
            <a:r>
              <a:rPr lang="en-US" sz="1333" i="1" dirty="0"/>
              <a:t>Ray Smith measuring UV </a:t>
            </a:r>
            <a:r>
              <a:rPr lang="en-US" sz="1333" i="1"/>
              <a:t>under ice with an ROV</a:t>
            </a:r>
            <a:endParaRPr lang="en-US" sz="1333" i="1" dirty="0"/>
          </a:p>
        </p:txBody>
      </p:sp>
      <p:sp>
        <p:nvSpPr>
          <p:cNvPr id="32" name="TextBox 31"/>
          <p:cNvSpPr txBox="1"/>
          <p:nvPr/>
        </p:nvSpPr>
        <p:spPr>
          <a:xfrm>
            <a:off x="2842944" y="3678582"/>
            <a:ext cx="2100323" cy="707694"/>
          </a:xfrm>
          <a:prstGeom prst="rect">
            <a:avLst/>
          </a:prstGeom>
          <a:noFill/>
        </p:spPr>
        <p:txBody>
          <a:bodyPr wrap="square" rtlCol="0">
            <a:spAutoFit/>
          </a:bodyPr>
          <a:lstStyle/>
          <a:p>
            <a:pPr algn="ctr"/>
            <a:r>
              <a:rPr lang="en-US" sz="1333" i="1" dirty="0"/>
              <a:t>Chris von Alt &amp; Jim Bellingham building AUVs</a:t>
            </a:r>
          </a:p>
        </p:txBody>
      </p:sp>
      <p:sp>
        <p:nvSpPr>
          <p:cNvPr id="33" name="TextBox 32"/>
          <p:cNvSpPr txBox="1"/>
          <p:nvPr/>
        </p:nvSpPr>
        <p:spPr>
          <a:xfrm>
            <a:off x="3762065" y="980812"/>
            <a:ext cx="2724053" cy="502573"/>
          </a:xfrm>
          <a:prstGeom prst="rect">
            <a:avLst/>
          </a:prstGeom>
          <a:noFill/>
        </p:spPr>
        <p:txBody>
          <a:bodyPr wrap="square" rtlCol="0">
            <a:spAutoFit/>
          </a:bodyPr>
          <a:lstStyle/>
          <a:p>
            <a:pPr algn="ctr"/>
            <a:r>
              <a:rPr lang="en-US" sz="1333" i="1" dirty="0"/>
              <a:t>AOSN and LEO-15 alternating </a:t>
            </a:r>
            <a:r>
              <a:rPr lang="en-US" sz="1333" i="1"/>
              <a:t>coastal experiments</a:t>
            </a:r>
            <a:endParaRPr lang="en-US" sz="1333" i="1" dirty="0"/>
          </a:p>
        </p:txBody>
      </p:sp>
      <p:sp>
        <p:nvSpPr>
          <p:cNvPr id="34" name="TextBox 33"/>
          <p:cNvSpPr txBox="1"/>
          <p:nvPr/>
        </p:nvSpPr>
        <p:spPr>
          <a:xfrm>
            <a:off x="5736863" y="2965050"/>
            <a:ext cx="1466725" cy="502573"/>
          </a:xfrm>
          <a:prstGeom prst="rect">
            <a:avLst/>
          </a:prstGeom>
          <a:noFill/>
        </p:spPr>
        <p:txBody>
          <a:bodyPr wrap="square" rtlCol="0">
            <a:spAutoFit/>
          </a:bodyPr>
          <a:lstStyle/>
          <a:p>
            <a:pPr algn="ctr"/>
            <a:r>
              <a:rPr lang="en-US" sz="1333" i="1" dirty="0"/>
              <a:t>ARGO begins to </a:t>
            </a:r>
            <a:r>
              <a:rPr lang="en-US" sz="1333" i="1"/>
              <a:t>be deployed</a:t>
            </a:r>
            <a:endParaRPr lang="en-US" sz="1333" i="1" dirty="0"/>
          </a:p>
        </p:txBody>
      </p:sp>
      <p:sp>
        <p:nvSpPr>
          <p:cNvPr id="35" name="TextBox 34"/>
          <p:cNvSpPr txBox="1"/>
          <p:nvPr/>
        </p:nvSpPr>
        <p:spPr>
          <a:xfrm>
            <a:off x="7216623" y="3012684"/>
            <a:ext cx="1760165" cy="912814"/>
          </a:xfrm>
          <a:prstGeom prst="rect">
            <a:avLst/>
          </a:prstGeom>
          <a:noFill/>
        </p:spPr>
        <p:txBody>
          <a:bodyPr wrap="square" rtlCol="0">
            <a:spAutoFit/>
          </a:bodyPr>
          <a:lstStyle/>
          <a:p>
            <a:pPr algn="ctr"/>
            <a:r>
              <a:rPr lang="en-US" sz="1333" i="1" dirty="0" err="1"/>
              <a:t>Stommel’s</a:t>
            </a:r>
            <a:r>
              <a:rPr lang="en-US" sz="1333" i="1" dirty="0"/>
              <a:t> backyard neighbor Doug Webb realizes Henry’s vision</a:t>
            </a:r>
          </a:p>
        </p:txBody>
      </p:sp>
      <p:sp>
        <p:nvSpPr>
          <p:cNvPr id="36" name="TextBox 35"/>
          <p:cNvSpPr txBox="1"/>
          <p:nvPr/>
        </p:nvSpPr>
        <p:spPr>
          <a:xfrm>
            <a:off x="5729129" y="759298"/>
            <a:ext cx="1509772" cy="369332"/>
          </a:xfrm>
          <a:prstGeom prst="rect">
            <a:avLst/>
          </a:prstGeom>
          <a:noFill/>
        </p:spPr>
        <p:txBody>
          <a:bodyPr wrap="none" rtlCol="0">
            <a:spAutoFit/>
          </a:bodyPr>
          <a:lstStyle/>
          <a:p>
            <a:r>
              <a:rPr lang="en-US" b="1" dirty="0" smtClean="0"/>
              <a:t>Early 2000’s</a:t>
            </a:r>
            <a:endParaRPr lang="en-US" b="1" dirty="0"/>
          </a:p>
        </p:txBody>
      </p:sp>
      <p:sp>
        <p:nvSpPr>
          <p:cNvPr id="37" name="TextBox 36"/>
          <p:cNvSpPr txBox="1"/>
          <p:nvPr/>
        </p:nvSpPr>
        <p:spPr>
          <a:xfrm>
            <a:off x="7567550" y="759395"/>
            <a:ext cx="1509772" cy="369332"/>
          </a:xfrm>
          <a:prstGeom prst="rect">
            <a:avLst/>
          </a:prstGeom>
          <a:noFill/>
        </p:spPr>
        <p:txBody>
          <a:bodyPr wrap="none" rtlCol="0">
            <a:spAutoFit/>
          </a:bodyPr>
          <a:lstStyle/>
          <a:p>
            <a:r>
              <a:rPr lang="en-US" b="1" smtClean="0"/>
              <a:t>Early 2000’s</a:t>
            </a:r>
            <a:endParaRPr lang="en-US" b="1" dirty="0"/>
          </a:p>
        </p:txBody>
      </p:sp>
      <p:pic>
        <p:nvPicPr>
          <p:cNvPr id="2" name="Picture 1"/>
          <p:cNvPicPr>
            <a:picLocks noChangeAspect="1"/>
          </p:cNvPicPr>
          <p:nvPr/>
        </p:nvPicPr>
        <p:blipFill rotWithShape="1">
          <a:blip r:embed="rId11" cstate="email">
            <a:extLst>
              <a:ext uri="{28A0092B-C50C-407E-A947-70E740481C1C}">
                <a14:useLocalDpi xmlns:a14="http://schemas.microsoft.com/office/drawing/2010/main" val="0"/>
              </a:ext>
            </a:extLst>
          </a:blip>
          <a:srcRect l="9596" r="12236"/>
          <a:stretch/>
        </p:blipFill>
        <p:spPr>
          <a:xfrm>
            <a:off x="148369" y="3576467"/>
            <a:ext cx="1219201" cy="875887"/>
          </a:xfrm>
          <a:prstGeom prst="rect">
            <a:avLst/>
          </a:prstGeom>
        </p:spPr>
      </p:pic>
      <p:grpSp>
        <p:nvGrpSpPr>
          <p:cNvPr id="3" name="Group 2"/>
          <p:cNvGrpSpPr/>
          <p:nvPr/>
        </p:nvGrpSpPr>
        <p:grpSpPr>
          <a:xfrm>
            <a:off x="2014134" y="4284161"/>
            <a:ext cx="3338175" cy="2529213"/>
            <a:chOff x="2014134" y="4284161"/>
            <a:chExt cx="3338175" cy="2529213"/>
          </a:xfrm>
        </p:grpSpPr>
        <p:pic>
          <p:nvPicPr>
            <p:cNvPr id="38" name="Picture 37" descr="Screen Shot 2015-06-16 at 10.51.03 AM.png"/>
            <p:cNvPicPr>
              <a:picLocks noChangeAspect="1"/>
            </p:cNvPicPr>
            <p:nvPr/>
          </p:nvPicPr>
          <p:blipFill rotWithShape="1">
            <a:blip r:embed="rId12" cstate="print">
              <a:extLst>
                <a:ext uri="{28A0092B-C50C-407E-A947-70E740481C1C}">
                  <a14:useLocalDpi xmlns:a14="http://schemas.microsoft.com/office/drawing/2010/main"/>
                </a:ext>
              </a:extLst>
            </a:blip>
            <a:srcRect r="22900"/>
            <a:stretch/>
          </p:blipFill>
          <p:spPr>
            <a:xfrm>
              <a:off x="2171821" y="4426665"/>
              <a:ext cx="3180488" cy="2386709"/>
            </a:xfrm>
            <a:prstGeom prst="rect">
              <a:avLst/>
            </a:prstGeom>
          </p:spPr>
        </p:pic>
        <p:cxnSp>
          <p:nvCxnSpPr>
            <p:cNvPr id="4" name="Straight Arrow Connector 3"/>
            <p:cNvCxnSpPr>
              <a:stCxn id="26" idx="2"/>
            </p:cNvCxnSpPr>
            <p:nvPr/>
          </p:nvCxnSpPr>
          <p:spPr>
            <a:xfrm>
              <a:off x="2014134" y="4284161"/>
              <a:ext cx="157687" cy="2878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635632" y="4489722"/>
              <a:ext cx="697627" cy="369332"/>
            </a:xfrm>
            <a:prstGeom prst="rect">
              <a:avLst/>
            </a:prstGeom>
            <a:noFill/>
          </p:spPr>
          <p:txBody>
            <a:bodyPr wrap="none" rtlCol="0">
              <a:spAutoFit/>
            </a:bodyPr>
            <a:lstStyle/>
            <a:p>
              <a:r>
                <a:rPr lang="en-US" dirty="0" smtClean="0"/>
                <a:t>1989</a:t>
              </a:r>
              <a:endParaRPr lang="en-US" dirty="0"/>
            </a:p>
          </p:txBody>
        </p:sp>
      </p:grpSp>
    </p:spTree>
    <p:extLst>
      <p:ext uri="{BB962C8B-B14F-4D97-AF65-F5344CB8AC3E}">
        <p14:creationId xmlns:p14="http://schemas.microsoft.com/office/powerpoint/2010/main" val="90331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1143000"/>
          </a:xfrm>
        </p:spPr>
        <p:txBody>
          <a:bodyPr>
            <a:normAutofit fontScale="90000"/>
          </a:bodyPr>
          <a:lstStyle/>
          <a:p>
            <a:r>
              <a:rPr lang="en-US" dirty="0" smtClean="0"/>
              <a:t>Using multiple platforms to gain a complete understanding of the science</a:t>
            </a:r>
            <a:endParaRPr lang="en-US" dirty="0"/>
          </a:p>
        </p:txBody>
      </p:sp>
    </p:spTree>
    <p:extLst>
      <p:ext uri="{BB962C8B-B14F-4D97-AF65-F5344CB8AC3E}">
        <p14:creationId xmlns:p14="http://schemas.microsoft.com/office/powerpoint/2010/main" val="2677519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304800"/>
            <a:ext cx="7761298" cy="5637418"/>
            <a:chOff x="12700" y="-24607"/>
            <a:chExt cx="9144000" cy="6628653"/>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14650" y="876346"/>
              <a:ext cx="2863850" cy="5727700"/>
            </a:xfrm>
            <a:prstGeom prst="rect">
              <a:avLst/>
            </a:prstGeom>
          </p:spPr>
        </p:pic>
        <p:sp>
          <p:nvSpPr>
            <p:cNvPr id="5" name="Rectangle 4"/>
            <p:cNvSpPr/>
            <p:nvPr/>
          </p:nvSpPr>
          <p:spPr>
            <a:xfrm>
              <a:off x="12700" y="-24606"/>
              <a:ext cx="9144000" cy="806824"/>
            </a:xfrm>
            <a:prstGeom prst="rect">
              <a:avLst/>
            </a:prstGeom>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 name="Rectangle 5"/>
            <p:cNvSpPr/>
            <p:nvPr/>
          </p:nvSpPr>
          <p:spPr>
            <a:xfrm>
              <a:off x="12700" y="-24607"/>
              <a:ext cx="9144000" cy="723153"/>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33" dirty="0"/>
                <a:t>         </a:t>
              </a:r>
              <a:r>
                <a:rPr lang="en-US" sz="1833" dirty="0"/>
                <a:t>Multi-Platform </a:t>
              </a:r>
              <a:r>
                <a:rPr lang="en-US" sz="2000" dirty="0"/>
                <a:t>dynamic analysis of penguin foraging in space</a:t>
              </a:r>
            </a:p>
          </p:txBody>
        </p:sp>
      </p:grpSp>
      <p:pic>
        <p:nvPicPr>
          <p:cNvPr id="8" name="Picture 10" descr="IMGP01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47071" y="3752844"/>
            <a:ext cx="2206382" cy="1875425"/>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cxnSp>
        <p:nvCxnSpPr>
          <p:cNvPr id="10" name="Straight Arrow Connector 9"/>
          <p:cNvCxnSpPr>
            <a:stCxn id="8" idx="1"/>
          </p:cNvCxnSpPr>
          <p:nvPr/>
        </p:nvCxnSpPr>
        <p:spPr>
          <a:xfrm flipH="1">
            <a:off x="5624713" y="4690556"/>
            <a:ext cx="922358" cy="2379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07111" y="4540364"/>
            <a:ext cx="1657453" cy="3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2402" y="3979854"/>
            <a:ext cx="1876588" cy="14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H="1">
            <a:off x="5396237" y="1942465"/>
            <a:ext cx="922358" cy="2379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18594" y="1064375"/>
            <a:ext cx="2035083" cy="1524348"/>
          </a:xfrm>
          <a:prstGeom prst="rect">
            <a:avLst/>
          </a:prstGeom>
        </p:spPr>
      </p:pic>
      <p:cxnSp>
        <p:nvCxnSpPr>
          <p:cNvPr id="17" name="Straight Arrow Connector 16"/>
          <p:cNvCxnSpPr/>
          <p:nvPr/>
        </p:nvCxnSpPr>
        <p:spPr>
          <a:xfrm flipH="1" flipV="1">
            <a:off x="5396237" y="2411319"/>
            <a:ext cx="1150835" cy="13406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962378">
            <a:off x="5344376" y="2856215"/>
            <a:ext cx="1518364" cy="369332"/>
          </a:xfrm>
          <a:prstGeom prst="rect">
            <a:avLst/>
          </a:prstGeom>
          <a:noFill/>
        </p:spPr>
        <p:txBody>
          <a:bodyPr wrap="none" rtlCol="0">
            <a:spAutoFit/>
          </a:bodyPr>
          <a:lstStyle/>
          <a:p>
            <a:r>
              <a:rPr lang="en-US" smtClean="0"/>
              <a:t>climatologies</a:t>
            </a:r>
            <a:endParaRPr lang="en-US" dirty="0"/>
          </a:p>
        </p:txBody>
      </p:sp>
      <p:sp>
        <p:nvSpPr>
          <p:cNvPr id="21" name="TextBox 20"/>
          <p:cNvSpPr txBox="1"/>
          <p:nvPr/>
        </p:nvSpPr>
        <p:spPr>
          <a:xfrm rot="20780112">
            <a:off x="5467773" y="4408108"/>
            <a:ext cx="1236236" cy="369332"/>
          </a:xfrm>
          <a:prstGeom prst="rect">
            <a:avLst/>
          </a:prstGeom>
          <a:noFill/>
        </p:spPr>
        <p:txBody>
          <a:bodyPr wrap="none" rtlCol="0">
            <a:spAutoFit/>
          </a:bodyPr>
          <a:lstStyle/>
          <a:p>
            <a:r>
              <a:rPr lang="en-US" smtClean="0"/>
              <a:t>Real-time </a:t>
            </a:r>
            <a:endParaRPr lang="en-US" dirty="0"/>
          </a:p>
        </p:txBody>
      </p:sp>
    </p:spTree>
    <p:extLst>
      <p:ext uri="{BB962C8B-B14F-4D97-AF65-F5344CB8AC3E}">
        <p14:creationId xmlns:p14="http://schemas.microsoft.com/office/powerpoint/2010/main" val="2499861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6"/>
          <p:cNvSpPr txBox="1">
            <a:spLocks noChangeArrowheads="1"/>
          </p:cNvSpPr>
          <p:nvPr/>
        </p:nvSpPr>
        <p:spPr bwMode="auto">
          <a:xfrm>
            <a:off x="5418668" y="1011767"/>
            <a:ext cx="2238113" cy="28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45"/>
              <a:t>Observatory (simulated) data</a:t>
            </a:r>
          </a:p>
        </p:txBody>
      </p:sp>
      <p:sp>
        <p:nvSpPr>
          <p:cNvPr id="5" name="Text Box 48"/>
          <p:cNvSpPr txBox="1">
            <a:spLocks noChangeArrowheads="1"/>
          </p:cNvSpPr>
          <p:nvPr/>
        </p:nvSpPr>
        <p:spPr bwMode="auto">
          <a:xfrm>
            <a:off x="1693334" y="3111500"/>
            <a:ext cx="1145185" cy="28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45"/>
              <a:t>Virtual Ocean</a:t>
            </a:r>
          </a:p>
        </p:txBody>
      </p:sp>
      <p:sp>
        <p:nvSpPr>
          <p:cNvPr id="6" name="Text Box 49"/>
          <p:cNvSpPr txBox="1">
            <a:spLocks noChangeArrowheads="1"/>
          </p:cNvSpPr>
          <p:nvPr/>
        </p:nvSpPr>
        <p:spPr bwMode="auto">
          <a:xfrm>
            <a:off x="1625600" y="944033"/>
            <a:ext cx="2121350" cy="28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45"/>
              <a:t>Design, Testing and Deploy</a:t>
            </a:r>
          </a:p>
        </p:txBody>
      </p:sp>
      <p:cxnSp>
        <p:nvCxnSpPr>
          <p:cNvPr id="7" name="AutoShape 52"/>
          <p:cNvCxnSpPr>
            <a:cxnSpLocks noChangeShapeType="1"/>
          </p:cNvCxnSpPr>
          <p:nvPr/>
        </p:nvCxnSpPr>
        <p:spPr bwMode="auto">
          <a:xfrm>
            <a:off x="5350933" y="1320801"/>
            <a:ext cx="2133600" cy="426155"/>
          </a:xfrm>
          <a:prstGeom prst="bentConnector2">
            <a:avLst/>
          </a:prstGeom>
          <a:noFill/>
          <a:ln w="2857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8" name="Text Box 53"/>
          <p:cNvSpPr txBox="1">
            <a:spLocks noChangeArrowheads="1"/>
          </p:cNvSpPr>
          <p:nvPr/>
        </p:nvSpPr>
        <p:spPr bwMode="auto">
          <a:xfrm>
            <a:off x="7518401" y="1370190"/>
            <a:ext cx="697627" cy="28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45"/>
              <a:t>Models</a:t>
            </a:r>
          </a:p>
        </p:txBody>
      </p:sp>
      <p:sp>
        <p:nvSpPr>
          <p:cNvPr id="9" name="Text Box 54"/>
          <p:cNvSpPr txBox="1">
            <a:spLocks noChangeArrowheads="1"/>
          </p:cNvSpPr>
          <p:nvPr/>
        </p:nvSpPr>
        <p:spPr bwMode="auto">
          <a:xfrm>
            <a:off x="7315200" y="3138312"/>
            <a:ext cx="1406988" cy="28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45"/>
              <a:t>Data Assimilation</a:t>
            </a:r>
          </a:p>
        </p:txBody>
      </p:sp>
      <p:cxnSp>
        <p:nvCxnSpPr>
          <p:cNvPr id="10" name="AutoShape 55"/>
          <p:cNvCxnSpPr>
            <a:cxnSpLocks noChangeShapeType="1"/>
          </p:cNvCxnSpPr>
          <p:nvPr/>
        </p:nvCxnSpPr>
        <p:spPr bwMode="auto">
          <a:xfrm rot="5400000">
            <a:off x="6357058" y="4013202"/>
            <a:ext cx="324555" cy="1930400"/>
          </a:xfrm>
          <a:prstGeom prst="bentConnector2">
            <a:avLst/>
          </a:prstGeom>
          <a:noFill/>
          <a:ln w="2857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1" name="Text Box 56"/>
          <p:cNvSpPr txBox="1">
            <a:spLocks noChangeArrowheads="1"/>
          </p:cNvSpPr>
          <p:nvPr/>
        </p:nvSpPr>
        <p:spPr bwMode="auto">
          <a:xfrm>
            <a:off x="5676775" y="4621391"/>
            <a:ext cx="777777" cy="475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45"/>
              <a:t>Data</a:t>
            </a:r>
          </a:p>
          <a:p>
            <a:pPr algn="ctr" eaLnBrk="1" hangingPunct="1"/>
            <a:r>
              <a:rPr lang="en-US" sz="1245"/>
              <a:t>Analysis</a:t>
            </a:r>
          </a:p>
        </p:txBody>
      </p:sp>
      <p:sp>
        <p:nvSpPr>
          <p:cNvPr id="12" name="Text Box 59"/>
          <p:cNvSpPr txBox="1">
            <a:spLocks noChangeArrowheads="1"/>
          </p:cNvSpPr>
          <p:nvPr/>
        </p:nvSpPr>
        <p:spPr bwMode="auto">
          <a:xfrm>
            <a:off x="1490134" y="5211233"/>
            <a:ext cx="2212465" cy="28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45"/>
              <a:t>Science Questions &amp; Drivers</a:t>
            </a:r>
          </a:p>
        </p:txBody>
      </p:sp>
      <p:sp>
        <p:nvSpPr>
          <p:cNvPr id="13" name="Line 60"/>
          <p:cNvSpPr>
            <a:spLocks noChangeShapeType="1"/>
          </p:cNvSpPr>
          <p:nvPr/>
        </p:nvSpPr>
        <p:spPr bwMode="auto">
          <a:xfrm>
            <a:off x="7382933" y="2860324"/>
            <a:ext cx="0" cy="677333"/>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768"/>
          </a:p>
        </p:txBody>
      </p:sp>
      <p:cxnSp>
        <p:nvCxnSpPr>
          <p:cNvPr id="14" name="AutoShape 62"/>
          <p:cNvCxnSpPr>
            <a:cxnSpLocks noChangeShapeType="1"/>
          </p:cNvCxnSpPr>
          <p:nvPr/>
        </p:nvCxnSpPr>
        <p:spPr bwMode="auto">
          <a:xfrm rot="10800000">
            <a:off x="1659467" y="4824591"/>
            <a:ext cx="1998133" cy="316088"/>
          </a:xfrm>
          <a:prstGeom prst="bentConnector2">
            <a:avLst/>
          </a:prstGeom>
          <a:noFill/>
          <a:ln w="28575">
            <a:solidFill>
              <a:schemeClr val="tx1"/>
            </a:solidFill>
            <a:miter lim="800000"/>
            <a:headEnd/>
            <a:tailEnd type="triangle" w="med" len="med"/>
          </a:ln>
          <a:extLst>
            <a:ext uri="{909E8E84-426E-40dd-AFC4-6F175D3DCCD1}">
              <a14:hiddenFill xmlns:a14="http://schemas.microsoft.com/office/drawing/2010/main" xmlns="">
                <a:noFill/>
              </a14:hiddenFill>
            </a:ext>
          </a:extLst>
        </p:spPr>
      </p:cxnSp>
      <p:grpSp>
        <p:nvGrpSpPr>
          <p:cNvPr id="15" name="Group 64"/>
          <p:cNvGrpSpPr>
            <a:grpSpLocks/>
          </p:cNvGrpSpPr>
          <p:nvPr/>
        </p:nvGrpSpPr>
        <p:grpSpPr bwMode="auto">
          <a:xfrm>
            <a:off x="812800" y="1912057"/>
            <a:ext cx="1422400" cy="948267"/>
            <a:chOff x="-197" y="576"/>
            <a:chExt cx="2069" cy="1680"/>
          </a:xfrm>
        </p:grpSpPr>
        <p:sp>
          <p:nvSpPr>
            <p:cNvPr id="16" name="Line 65"/>
            <p:cNvSpPr>
              <a:spLocks noChangeShapeType="1"/>
            </p:cNvSpPr>
            <p:nvPr/>
          </p:nvSpPr>
          <p:spPr bwMode="auto">
            <a:xfrm>
              <a:off x="192" y="672"/>
              <a:ext cx="816" cy="1584"/>
            </a:xfrm>
            <a:prstGeom prst="line">
              <a:avLst/>
            </a:prstGeom>
            <a:noFill/>
            <a:ln w="38100">
              <a:solidFill>
                <a:schemeClr val="accent2"/>
              </a:solidFill>
              <a:round/>
              <a:headEnd/>
              <a:tailEnd type="stealth" w="lg" len="med"/>
            </a:ln>
            <a:extLst>
              <a:ext uri="{909E8E84-426E-40dd-AFC4-6F175D3DCCD1}">
                <a14:hiddenFill xmlns:a14="http://schemas.microsoft.com/office/drawing/2010/main" xmlns="">
                  <a:noFill/>
                </a14:hiddenFill>
              </a:ext>
            </a:extLst>
          </p:spPr>
          <p:txBody>
            <a:bodyPr/>
            <a:lstStyle/>
            <a:p>
              <a:endParaRPr lang="en-US" sz="768"/>
            </a:p>
          </p:txBody>
        </p:sp>
        <p:sp>
          <p:nvSpPr>
            <p:cNvPr id="17" name="Line 66"/>
            <p:cNvSpPr>
              <a:spLocks noChangeShapeType="1"/>
            </p:cNvSpPr>
            <p:nvPr/>
          </p:nvSpPr>
          <p:spPr bwMode="auto">
            <a:xfrm flipV="1">
              <a:off x="1008" y="672"/>
              <a:ext cx="864" cy="1584"/>
            </a:xfrm>
            <a:prstGeom prst="line">
              <a:avLst/>
            </a:prstGeom>
            <a:noFill/>
            <a:ln w="38100">
              <a:solidFill>
                <a:schemeClr val="accent2"/>
              </a:solidFill>
              <a:round/>
              <a:headEnd/>
              <a:tailEnd type="stealth" w="lg" len="med"/>
            </a:ln>
            <a:extLst>
              <a:ext uri="{909E8E84-426E-40dd-AFC4-6F175D3DCCD1}">
                <a14:hiddenFill xmlns:a14="http://schemas.microsoft.com/office/drawing/2010/main" xmlns="">
                  <a:noFill/>
                </a14:hiddenFill>
              </a:ext>
            </a:extLst>
          </p:spPr>
          <p:txBody>
            <a:bodyPr/>
            <a:lstStyle/>
            <a:p>
              <a:endParaRPr lang="en-US" sz="768"/>
            </a:p>
          </p:txBody>
        </p:sp>
        <p:sp>
          <p:nvSpPr>
            <p:cNvPr id="18" name="Line 67"/>
            <p:cNvSpPr>
              <a:spLocks noChangeShapeType="1"/>
            </p:cNvSpPr>
            <p:nvPr/>
          </p:nvSpPr>
          <p:spPr bwMode="auto">
            <a:xfrm flipH="1">
              <a:off x="0" y="2256"/>
              <a:ext cx="110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768"/>
            </a:p>
          </p:txBody>
        </p:sp>
        <p:sp>
          <p:nvSpPr>
            <p:cNvPr id="19" name="Line 68"/>
            <p:cNvSpPr>
              <a:spLocks noChangeShapeType="1"/>
            </p:cNvSpPr>
            <p:nvPr/>
          </p:nvSpPr>
          <p:spPr bwMode="auto">
            <a:xfrm flipV="1">
              <a:off x="144" y="672"/>
              <a:ext cx="0" cy="72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768"/>
            </a:p>
          </p:txBody>
        </p:sp>
        <p:sp>
          <p:nvSpPr>
            <p:cNvPr id="20" name="Line 69"/>
            <p:cNvSpPr>
              <a:spLocks noChangeShapeType="1"/>
            </p:cNvSpPr>
            <p:nvPr/>
          </p:nvSpPr>
          <p:spPr bwMode="auto">
            <a:xfrm>
              <a:off x="144" y="1632"/>
              <a:ext cx="0" cy="62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768"/>
            </a:p>
          </p:txBody>
        </p:sp>
        <p:sp>
          <p:nvSpPr>
            <p:cNvPr id="21" name="Text Box 70"/>
            <p:cNvSpPr txBox="1">
              <a:spLocks noChangeArrowheads="1"/>
            </p:cNvSpPr>
            <p:nvPr/>
          </p:nvSpPr>
          <p:spPr bwMode="auto">
            <a:xfrm>
              <a:off x="-197" y="1296"/>
              <a:ext cx="788" cy="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45"/>
                <a:t>~100 m</a:t>
              </a:r>
            </a:p>
          </p:txBody>
        </p:sp>
        <p:sp>
          <p:nvSpPr>
            <p:cNvPr id="22" name="Line 71"/>
            <p:cNvSpPr>
              <a:spLocks noChangeShapeType="1"/>
            </p:cNvSpPr>
            <p:nvPr/>
          </p:nvSpPr>
          <p:spPr bwMode="auto">
            <a:xfrm flipH="1">
              <a:off x="192" y="672"/>
              <a:ext cx="528"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768"/>
            </a:p>
          </p:txBody>
        </p:sp>
        <p:sp>
          <p:nvSpPr>
            <p:cNvPr id="23" name="Line 72"/>
            <p:cNvSpPr>
              <a:spLocks noChangeShapeType="1"/>
            </p:cNvSpPr>
            <p:nvPr/>
          </p:nvSpPr>
          <p:spPr bwMode="auto">
            <a:xfrm>
              <a:off x="1200" y="672"/>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768"/>
            </a:p>
          </p:txBody>
        </p:sp>
        <p:sp>
          <p:nvSpPr>
            <p:cNvPr id="24" name="Text Box 73"/>
            <p:cNvSpPr txBox="1">
              <a:spLocks noChangeArrowheads="1"/>
            </p:cNvSpPr>
            <p:nvPr/>
          </p:nvSpPr>
          <p:spPr bwMode="auto">
            <a:xfrm>
              <a:off x="493" y="576"/>
              <a:ext cx="706" cy="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45"/>
                <a:t>~3 km</a:t>
              </a:r>
            </a:p>
          </p:txBody>
        </p:sp>
      </p:grpSp>
      <p:sp>
        <p:nvSpPr>
          <p:cNvPr id="25" name="Line 74"/>
          <p:cNvSpPr>
            <a:spLocks noChangeShapeType="1"/>
          </p:cNvSpPr>
          <p:nvPr/>
        </p:nvSpPr>
        <p:spPr bwMode="auto">
          <a:xfrm flipV="1">
            <a:off x="1625600" y="2860323"/>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768"/>
          </a:p>
        </p:txBody>
      </p:sp>
      <p:cxnSp>
        <p:nvCxnSpPr>
          <p:cNvPr id="26" name="AutoShape 75"/>
          <p:cNvCxnSpPr>
            <a:cxnSpLocks noChangeShapeType="1"/>
          </p:cNvCxnSpPr>
          <p:nvPr/>
        </p:nvCxnSpPr>
        <p:spPr bwMode="auto">
          <a:xfrm rot="16200000">
            <a:off x="2599972" y="380295"/>
            <a:ext cx="252590" cy="2133600"/>
          </a:xfrm>
          <a:prstGeom prst="bentConnector2">
            <a:avLst/>
          </a:prstGeom>
          <a:noFill/>
          <a:ln w="28575">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27" name="Text Box 86"/>
          <p:cNvSpPr txBox="1">
            <a:spLocks noChangeArrowheads="1"/>
          </p:cNvSpPr>
          <p:nvPr/>
        </p:nvSpPr>
        <p:spPr bwMode="auto">
          <a:xfrm>
            <a:off x="2438401" y="1708858"/>
            <a:ext cx="838691" cy="475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45"/>
              <a:t>Sensor &amp;</a:t>
            </a:r>
          </a:p>
          <a:p>
            <a:pPr eaLnBrk="1" hangingPunct="1"/>
            <a:r>
              <a:rPr lang="en-US" sz="1245"/>
              <a:t>Platform</a:t>
            </a:r>
          </a:p>
        </p:txBody>
      </p:sp>
      <p:cxnSp>
        <p:nvCxnSpPr>
          <p:cNvPr id="28" name="AutoShape 87"/>
          <p:cNvCxnSpPr>
            <a:cxnSpLocks noChangeShapeType="1"/>
          </p:cNvCxnSpPr>
          <p:nvPr/>
        </p:nvCxnSpPr>
        <p:spPr bwMode="auto">
          <a:xfrm>
            <a:off x="5350933" y="1320801"/>
            <a:ext cx="203200" cy="3819878"/>
          </a:xfrm>
          <a:prstGeom prst="bentConnector3">
            <a:avLst>
              <a:gd name="adj1" fmla="val 580556"/>
            </a:avLst>
          </a:prstGeom>
          <a:noFill/>
          <a:ln w="28575">
            <a:solidFill>
              <a:schemeClr val="tx1"/>
            </a:solidFill>
            <a:prstDash val="dash"/>
            <a:miter lim="800000"/>
            <a:headEnd/>
            <a:tailEnd type="triangle" w="med" len="med"/>
          </a:ln>
          <a:extLst>
            <a:ext uri="{909E8E84-426E-40dd-AFC4-6F175D3DCCD1}">
              <a14:hiddenFill xmlns:a14="http://schemas.microsoft.com/office/drawing/2010/main" xmlns="">
                <a:noFill/>
              </a14:hiddenFill>
            </a:ext>
          </a:extLst>
        </p:spPr>
      </p:cxnSp>
      <p:sp>
        <p:nvSpPr>
          <p:cNvPr id="29" name="Text Box 88"/>
          <p:cNvSpPr txBox="1">
            <a:spLocks noChangeArrowheads="1"/>
          </p:cNvSpPr>
          <p:nvPr/>
        </p:nvSpPr>
        <p:spPr bwMode="auto">
          <a:xfrm>
            <a:off x="5554134" y="5230990"/>
            <a:ext cx="3015569" cy="28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45"/>
              <a:t>Data Synthesis: Nowcast &amp; Data Impact</a:t>
            </a:r>
          </a:p>
        </p:txBody>
      </p:sp>
      <p:pic>
        <p:nvPicPr>
          <p:cNvPr id="30" name="Picture 34" descr="glider-surface.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0534" y="1437924"/>
            <a:ext cx="1490133" cy="48965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1" name="Picture 7" descr="hf_nyhops_1108124.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5067" y="3469924"/>
            <a:ext cx="1828800" cy="1439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0" descr="ru05_ensemble1_20091110.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57600" y="4079523"/>
            <a:ext cx="1896533" cy="162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CM Capture 1.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793067" y="787400"/>
            <a:ext cx="1557867" cy="1124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curve_fitti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705600" y="3537657"/>
            <a:ext cx="1725790" cy="1286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NYHOPS_1109.jp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841067" y="1787879"/>
            <a:ext cx="1498600" cy="1140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5" descr="CM Capture 2.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303412" y="2006601"/>
            <a:ext cx="2535767" cy="1952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7" name="Straight Arrow Connector 36"/>
          <p:cNvCxnSpPr/>
          <p:nvPr/>
        </p:nvCxnSpPr>
        <p:spPr>
          <a:xfrm flipV="1">
            <a:off x="2540000" y="3430413"/>
            <a:ext cx="609600" cy="2017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2540000" y="2208390"/>
            <a:ext cx="609600" cy="27234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flipV="1">
            <a:off x="5926667" y="2142068"/>
            <a:ext cx="812800" cy="3400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0800000">
            <a:off x="5926667" y="3429000"/>
            <a:ext cx="609600" cy="4064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354538" y="381001"/>
            <a:ext cx="3207929" cy="210507"/>
          </a:xfrm>
          <a:prstGeom prst="rect">
            <a:avLst/>
          </a:prstGeom>
          <a:noFill/>
        </p:spPr>
        <p:txBody>
          <a:bodyPr wrap="none" rtlCol="0">
            <a:spAutoFit/>
          </a:bodyPr>
          <a:lstStyle/>
          <a:p>
            <a:r>
              <a:rPr lang="en-US" sz="768" b="1" dirty="0"/>
              <a:t>FUTURE: MACHINE TO MACHINE NETWORKS (TEST NOV. 2009)</a:t>
            </a:r>
          </a:p>
        </p:txBody>
      </p:sp>
      <p:sp>
        <p:nvSpPr>
          <p:cNvPr id="2" name="TextBox 1"/>
          <p:cNvSpPr txBox="1"/>
          <p:nvPr/>
        </p:nvSpPr>
        <p:spPr>
          <a:xfrm>
            <a:off x="242225" y="5820974"/>
            <a:ext cx="1544012" cy="271934"/>
          </a:xfrm>
          <a:prstGeom prst="rect">
            <a:avLst/>
          </a:prstGeom>
          <a:noFill/>
        </p:spPr>
        <p:txBody>
          <a:bodyPr wrap="none" rtlCol="0">
            <a:spAutoFit/>
          </a:bodyPr>
          <a:lstStyle/>
          <a:p>
            <a:r>
              <a:rPr lang="en-US" sz="1167" i="1" dirty="0"/>
              <a:t>Schofield et al. 2009</a:t>
            </a:r>
          </a:p>
        </p:txBody>
      </p:sp>
    </p:spTree>
    <p:extLst>
      <p:ext uri="{BB962C8B-B14F-4D97-AF65-F5344CB8AC3E}">
        <p14:creationId xmlns:p14="http://schemas.microsoft.com/office/powerpoint/2010/main" val="432837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1143000"/>
          </a:xfrm>
        </p:spPr>
        <p:txBody>
          <a:bodyPr>
            <a:normAutofit fontScale="90000"/>
          </a:bodyPr>
          <a:lstStyle/>
          <a:p>
            <a:r>
              <a:rPr lang="en-US" dirty="0" smtClean="0"/>
              <a:t>What are the realities of using these remote gliders and UAVs?</a:t>
            </a:r>
            <a:endParaRPr lang="en-US" dirty="0"/>
          </a:p>
        </p:txBody>
      </p:sp>
    </p:spTree>
    <p:extLst>
      <p:ext uri="{BB962C8B-B14F-4D97-AF65-F5344CB8AC3E}">
        <p14:creationId xmlns:p14="http://schemas.microsoft.com/office/powerpoint/2010/main" val="487305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2272" y="5715000"/>
            <a:ext cx="3501728" cy="461665"/>
          </a:xfrm>
          <a:prstGeom prst="rect">
            <a:avLst/>
          </a:prstGeom>
          <a:noFill/>
        </p:spPr>
        <p:txBody>
          <a:bodyPr wrap="none" rtlCol="0">
            <a:spAutoFit/>
          </a:bodyPr>
          <a:lstStyle/>
          <a:p>
            <a:pPr algn="r"/>
            <a:r>
              <a:rPr lang="en-US" sz="1200" dirty="0" smtClean="0"/>
              <a:t>Courtesy of the US Underwater Glider Workshop</a:t>
            </a:r>
          </a:p>
          <a:p>
            <a:pPr algn="r"/>
            <a:r>
              <a:rPr lang="en-US" sz="1200" dirty="0" smtClean="0"/>
              <a:t>January 2017</a:t>
            </a:r>
            <a:endParaRPr lang="en-US" sz="1200" dirty="0"/>
          </a:p>
        </p:txBody>
      </p:sp>
      <p:pic>
        <p:nvPicPr>
          <p:cNvPr id="5" name="Picture 4"/>
          <p:cNvPicPr>
            <a:picLocks noChangeAspect="1"/>
          </p:cNvPicPr>
          <p:nvPr/>
        </p:nvPicPr>
        <p:blipFill>
          <a:blip r:embed="rId2"/>
          <a:stretch>
            <a:fillRect/>
          </a:stretch>
        </p:blipFill>
        <p:spPr>
          <a:xfrm>
            <a:off x="304800" y="1420308"/>
            <a:ext cx="8534400" cy="3917894"/>
          </a:xfrm>
          <a:prstGeom prst="rect">
            <a:avLst/>
          </a:prstGeom>
        </p:spPr>
      </p:pic>
      <p:sp>
        <p:nvSpPr>
          <p:cNvPr id="6" name="Rectangle 5"/>
          <p:cNvSpPr/>
          <p:nvPr/>
        </p:nvSpPr>
        <p:spPr>
          <a:xfrm>
            <a:off x="0" y="108525"/>
            <a:ext cx="9067800" cy="992579"/>
          </a:xfrm>
          <a:prstGeom prst="rect">
            <a:avLst/>
          </a:prstGeom>
        </p:spPr>
        <p:txBody>
          <a:bodyPr wrap="square">
            <a:spAutoFit/>
          </a:bodyPr>
          <a:lstStyle/>
          <a:p>
            <a:r>
              <a:rPr lang="en-US" sz="2800" b="1" dirty="0" smtClean="0">
                <a:solidFill>
                  <a:srgbClr val="FF6600"/>
                </a:solidFill>
                <a:latin typeface="Open Sans"/>
              </a:rPr>
              <a:t>OPERATIONAL RELIABILITY WORKING GROUP</a:t>
            </a:r>
            <a:endParaRPr lang="en-US" sz="2800" dirty="0">
              <a:solidFill>
                <a:srgbClr val="FF6600"/>
              </a:solidFill>
              <a:latin typeface="Open Sans"/>
            </a:endParaRPr>
          </a:p>
          <a:p>
            <a:endParaRPr lang="en-US" sz="1050" b="1" dirty="0" smtClean="0">
              <a:solidFill>
                <a:srgbClr val="FFCC66"/>
              </a:solidFill>
              <a:latin typeface="Open Sans"/>
            </a:endParaRPr>
          </a:p>
          <a:p>
            <a:r>
              <a:rPr lang="en-US" sz="2000" b="1" dirty="0" smtClean="0">
                <a:solidFill>
                  <a:srgbClr val="FFCC66"/>
                </a:solidFill>
                <a:latin typeface="Open Sans"/>
              </a:rPr>
              <a:t>Chair: Mike Crowley, Rutgers University </a:t>
            </a:r>
            <a:endParaRPr lang="en-US" sz="3600" dirty="0">
              <a:solidFill>
                <a:srgbClr val="FFCC66"/>
              </a:solidFill>
            </a:endParaRPr>
          </a:p>
        </p:txBody>
      </p:sp>
    </p:spTree>
    <p:extLst>
      <p:ext uri="{BB962C8B-B14F-4D97-AF65-F5344CB8AC3E}">
        <p14:creationId xmlns:p14="http://schemas.microsoft.com/office/powerpoint/2010/main" val="2318039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laceholder 1"/>
          <p:cNvSpPr txBox="1">
            <a:spLocks/>
          </p:cNvSpPr>
          <p:nvPr/>
        </p:nvSpPr>
        <p:spPr>
          <a:xfrm>
            <a:off x="304800" y="152400"/>
            <a:ext cx="7886700" cy="6004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rgbClr val="FF6600"/>
                </a:solidFill>
                <a:latin typeface="+mj-lt"/>
                <a:ea typeface="+mj-ea"/>
                <a:cs typeface="+mj-cs"/>
              </a:defRPr>
            </a:lvl1pPr>
          </a:lstStyle>
          <a:p>
            <a:r>
              <a:rPr lang="en-US" sz="3000" dirty="0"/>
              <a:t>Ingredients for </a:t>
            </a:r>
            <a:r>
              <a:rPr lang="en-US" sz="3000" dirty="0" smtClean="0"/>
              <a:t>Successful Deployments</a:t>
            </a:r>
            <a:endParaRPr lang="en-US" sz="3000" dirty="0"/>
          </a:p>
        </p:txBody>
      </p:sp>
      <p:sp>
        <p:nvSpPr>
          <p:cNvPr id="12" name="Text Placeholder 2"/>
          <p:cNvSpPr txBox="1">
            <a:spLocks/>
          </p:cNvSpPr>
          <p:nvPr/>
        </p:nvSpPr>
        <p:spPr>
          <a:xfrm>
            <a:off x="457200" y="990600"/>
            <a:ext cx="7886700" cy="32635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Some (not all) keys for success:</a:t>
            </a:r>
          </a:p>
          <a:p>
            <a:pPr lvl="1"/>
            <a:r>
              <a:rPr lang="en-US" sz="2000" dirty="0"/>
              <a:t>A single person or small team </a:t>
            </a:r>
            <a:r>
              <a:rPr lang="en-US" sz="2000" i="1" dirty="0"/>
              <a:t>prepares,</a:t>
            </a:r>
            <a:r>
              <a:rPr lang="en-US" sz="2000" dirty="0"/>
              <a:t> deploys and pilots (communication)</a:t>
            </a:r>
          </a:p>
          <a:p>
            <a:pPr lvl="1"/>
            <a:r>
              <a:rPr lang="en-US" sz="2000" dirty="0"/>
              <a:t>75-100% time focused on gliders</a:t>
            </a:r>
          </a:p>
          <a:p>
            <a:pPr lvl="1"/>
            <a:r>
              <a:rPr lang="en-US" sz="2000" dirty="0"/>
              <a:t>Regional expertise or do your homework</a:t>
            </a:r>
          </a:p>
          <a:p>
            <a:pPr lvl="2"/>
            <a:r>
              <a:rPr lang="en-US" sz="1800" dirty="0"/>
              <a:t>Fishermen</a:t>
            </a:r>
          </a:p>
          <a:p>
            <a:pPr lvl="2"/>
            <a:r>
              <a:rPr lang="en-US" sz="1800" dirty="0"/>
              <a:t>shallow bathymetry</a:t>
            </a:r>
          </a:p>
          <a:p>
            <a:pPr lvl="2"/>
            <a:r>
              <a:rPr lang="en-US" sz="1800" dirty="0"/>
              <a:t>Currents</a:t>
            </a:r>
          </a:p>
          <a:p>
            <a:pPr lvl="2"/>
            <a:r>
              <a:rPr lang="en-US" sz="1800" dirty="0"/>
              <a:t>Fresh water (river outflows, ice melt)</a:t>
            </a:r>
          </a:p>
          <a:p>
            <a:pPr lvl="2"/>
            <a:r>
              <a:rPr lang="en-US" sz="1800" dirty="0"/>
              <a:t>Wrecks</a:t>
            </a:r>
          </a:p>
          <a:p>
            <a:pPr lvl="2"/>
            <a:r>
              <a:rPr lang="en-US" sz="1800" dirty="0"/>
              <a:t>sea ice</a:t>
            </a:r>
          </a:p>
          <a:p>
            <a:pPr lvl="2"/>
            <a:r>
              <a:rPr lang="en-US" sz="1800" dirty="0"/>
              <a:t>shipping lanes</a:t>
            </a:r>
          </a:p>
          <a:p>
            <a:pPr lvl="2"/>
            <a:r>
              <a:rPr lang="en-US" sz="1800" dirty="0"/>
              <a:t>Models </a:t>
            </a:r>
          </a:p>
          <a:p>
            <a:pPr lvl="2"/>
            <a:r>
              <a:rPr lang="en-US" sz="1800" dirty="0"/>
              <a:t>HF-RADAR </a:t>
            </a:r>
          </a:p>
          <a:p>
            <a:pPr lvl="2"/>
            <a:r>
              <a:rPr lang="en-US" sz="1800" dirty="0"/>
              <a:t>Satellite</a:t>
            </a:r>
          </a:p>
          <a:p>
            <a:endParaRPr lang="en-US" sz="2400" dirty="0"/>
          </a:p>
        </p:txBody>
      </p:sp>
      <p:sp>
        <p:nvSpPr>
          <p:cNvPr id="2" name="TextBox 1"/>
          <p:cNvSpPr txBox="1"/>
          <p:nvPr/>
        </p:nvSpPr>
        <p:spPr>
          <a:xfrm>
            <a:off x="5642272" y="5715000"/>
            <a:ext cx="3501728" cy="461665"/>
          </a:xfrm>
          <a:prstGeom prst="rect">
            <a:avLst/>
          </a:prstGeom>
          <a:noFill/>
        </p:spPr>
        <p:txBody>
          <a:bodyPr wrap="none" rtlCol="0">
            <a:spAutoFit/>
          </a:bodyPr>
          <a:lstStyle/>
          <a:p>
            <a:pPr algn="r"/>
            <a:r>
              <a:rPr lang="en-US" sz="1200" dirty="0" smtClean="0"/>
              <a:t>Courtesy of the US Underwater Glider Workshop</a:t>
            </a:r>
          </a:p>
          <a:p>
            <a:pPr algn="r"/>
            <a:r>
              <a:rPr lang="en-US" sz="1200" dirty="0" smtClean="0"/>
              <a:t>January 2017</a:t>
            </a:r>
            <a:endParaRPr lang="en-US" sz="1200" dirty="0"/>
          </a:p>
        </p:txBody>
      </p:sp>
    </p:spTree>
    <p:extLst>
      <p:ext uri="{BB962C8B-B14F-4D97-AF65-F5344CB8AC3E}">
        <p14:creationId xmlns:p14="http://schemas.microsoft.com/office/powerpoint/2010/main" val="34309325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Shape 94"/>
          <p:cNvSpPr txBox="1">
            <a:spLocks noGrp="1"/>
          </p:cNvSpPr>
          <p:nvPr>
            <p:ph type="body" idx="1"/>
          </p:nvPr>
        </p:nvSpPr>
        <p:spPr>
          <a:xfrm>
            <a:off x="30480" y="735703"/>
            <a:ext cx="5943600" cy="5221910"/>
          </a:xfrm>
          <a:prstGeom prst="rect">
            <a:avLst/>
          </a:prstGeom>
          <a:noFill/>
          <a:ln>
            <a:noFill/>
          </a:ln>
        </p:spPr>
        <p:txBody>
          <a:bodyPr vert="horz" lIns="68569" tIns="34275" rIns="68569" bIns="34275" rtlCol="0" anchor="t" anchorCtr="0">
            <a:noAutofit/>
          </a:bodyPr>
          <a:lstStyle/>
          <a:p>
            <a:pPr marL="557213" lvl="1" indent="-214313">
              <a:spcBef>
                <a:spcPts val="420"/>
              </a:spcBef>
              <a:buClr>
                <a:schemeClr val="dk1"/>
              </a:buClr>
              <a:buSzPct val="100000"/>
            </a:pPr>
            <a:r>
              <a:rPr lang="en-US" sz="1400" b="1" i="1" u="sng" dirty="0">
                <a:solidFill>
                  <a:schemeClr val="dk1"/>
                </a:solidFill>
                <a:latin typeface="PT Sans"/>
                <a:ea typeface="PT Sans"/>
                <a:cs typeface="PT Sans"/>
                <a:sym typeface="PT Sans"/>
              </a:rPr>
              <a:t>Inexperienced people/lack of available prep time/rush</a:t>
            </a:r>
          </a:p>
          <a:p>
            <a:pPr marL="900113" lvl="2" indent="-214313">
              <a:spcBef>
                <a:spcPts val="420"/>
              </a:spcBef>
              <a:buClr>
                <a:schemeClr val="dk1"/>
              </a:buClr>
              <a:buSzPct val="100000"/>
              <a:buFont typeface="Arial"/>
              <a:buChar char="–"/>
            </a:pPr>
            <a:r>
              <a:rPr lang="en-US" sz="1100" i="1" dirty="0">
                <a:solidFill>
                  <a:schemeClr val="dk1"/>
                </a:solidFill>
                <a:latin typeface="PT Sans"/>
                <a:ea typeface="PT Sans"/>
                <a:cs typeface="PT Sans"/>
                <a:sym typeface="PT Sans"/>
              </a:rPr>
              <a:t>Time between deployments</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Deployment team separate from prep team, not focused solely on glider work</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Biofouling or biological impact (shark, remora)</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Leaks</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Sensor failure (</a:t>
            </a:r>
            <a:r>
              <a:rPr lang="en-US" sz="1400" dirty="0" err="1">
                <a:solidFill>
                  <a:schemeClr val="dk1"/>
                </a:solidFill>
                <a:latin typeface="PT Sans"/>
                <a:ea typeface="PT Sans"/>
                <a:cs typeface="PT Sans"/>
                <a:sym typeface="PT Sans"/>
              </a:rPr>
              <a:t>eg</a:t>
            </a:r>
            <a:r>
              <a:rPr lang="en-US" sz="1400" dirty="0">
                <a:solidFill>
                  <a:schemeClr val="dk1"/>
                </a:solidFill>
                <a:latin typeface="PT Sans"/>
                <a:ea typeface="PT Sans"/>
                <a:cs typeface="PT Sans"/>
                <a:sym typeface="PT Sans"/>
              </a:rPr>
              <a:t>. </a:t>
            </a:r>
            <a:r>
              <a:rPr lang="en-US" sz="1400" dirty="0" err="1">
                <a:solidFill>
                  <a:schemeClr val="dk1"/>
                </a:solidFill>
                <a:latin typeface="PT Sans"/>
                <a:ea typeface="PT Sans"/>
                <a:cs typeface="PT Sans"/>
                <a:sym typeface="PT Sans"/>
              </a:rPr>
              <a:t>ctd</a:t>
            </a:r>
            <a:r>
              <a:rPr lang="en-US" sz="1400" dirty="0">
                <a:solidFill>
                  <a:schemeClr val="dk1"/>
                </a:solidFill>
                <a:latin typeface="PT Sans"/>
                <a:ea typeface="PT Sans"/>
                <a:cs typeface="PT Sans"/>
                <a:sym typeface="PT Sans"/>
              </a:rPr>
              <a:t> pump, or a pressure leak</a:t>
            </a:r>
            <a:r>
              <a:rPr lang="en-US" sz="1400" dirty="0" smtClean="0">
                <a:solidFill>
                  <a:schemeClr val="dk1"/>
                </a:solidFill>
                <a:latin typeface="PT Sans"/>
                <a:ea typeface="PT Sans"/>
                <a:cs typeface="PT Sans"/>
                <a:sym typeface="PT Sans"/>
              </a:rPr>
              <a:t>)</a:t>
            </a:r>
            <a:endParaRPr lang="en-US" sz="1400" dirty="0">
              <a:solidFill>
                <a:schemeClr val="dk1"/>
              </a:solidFill>
              <a:latin typeface="PT Sans"/>
              <a:ea typeface="PT Sans"/>
              <a:cs typeface="PT Sans"/>
              <a:sym typeface="PT Sans"/>
            </a:endParaRP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Buoyancy (fresh water lens)</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Length of deployment (up to a year difficult, biology happens)</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90 day cutoff (battery)</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Damage in shipping</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Environment challenges (</a:t>
            </a:r>
            <a:r>
              <a:rPr lang="en-US" sz="1400" dirty="0" smtClean="0">
                <a:solidFill>
                  <a:schemeClr val="dk1"/>
                </a:solidFill>
                <a:latin typeface="PT Sans"/>
                <a:ea typeface="PT Sans"/>
                <a:cs typeface="PT Sans"/>
                <a:sym typeface="PT Sans"/>
              </a:rPr>
              <a:t>currents), Weather</a:t>
            </a:r>
            <a:endParaRPr lang="en-US" sz="1400" dirty="0">
              <a:solidFill>
                <a:schemeClr val="dk1"/>
              </a:solidFill>
              <a:latin typeface="PT Sans"/>
              <a:ea typeface="PT Sans"/>
              <a:cs typeface="PT Sans"/>
              <a:sym typeface="PT Sans"/>
            </a:endParaRP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Deployment impact (ship hits glider</a:t>
            </a:r>
            <a:r>
              <a:rPr lang="en-US" sz="1400" dirty="0" smtClean="0">
                <a:solidFill>
                  <a:schemeClr val="dk1"/>
                </a:solidFill>
                <a:latin typeface="PT Sans"/>
                <a:ea typeface="PT Sans"/>
                <a:cs typeface="PT Sans"/>
                <a:sym typeface="PT Sans"/>
              </a:rPr>
              <a:t>)</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Loss of steering</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Buoyancy pump</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Air bladder</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Ship strike</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Underwater hazards (crab traps, fishing gear, wrecks)</a:t>
            </a:r>
          </a:p>
          <a:p>
            <a:pPr marL="557213" lvl="1" indent="-214313">
              <a:spcBef>
                <a:spcPts val="420"/>
              </a:spcBef>
              <a:buClr>
                <a:schemeClr val="dk1"/>
              </a:buClr>
              <a:buSzPct val="100000"/>
            </a:pPr>
            <a:r>
              <a:rPr lang="en-US" sz="1400" dirty="0">
                <a:solidFill>
                  <a:schemeClr val="dk1"/>
                </a:solidFill>
                <a:latin typeface="PT Sans"/>
                <a:ea typeface="PT Sans"/>
                <a:cs typeface="PT Sans"/>
                <a:sym typeface="PT Sans"/>
              </a:rPr>
              <a:t>Fishermen (pick up)</a:t>
            </a:r>
          </a:p>
          <a:p>
            <a:pPr marL="557213" lvl="1" indent="-214313">
              <a:spcBef>
                <a:spcPts val="420"/>
              </a:spcBef>
              <a:buClr>
                <a:schemeClr val="dk1"/>
              </a:buClr>
              <a:buSzPct val="100000"/>
            </a:pPr>
            <a:r>
              <a:rPr lang="en-US" sz="1400" dirty="0" smtClean="0">
                <a:solidFill>
                  <a:schemeClr val="dk1"/>
                </a:solidFill>
                <a:latin typeface="PT Sans"/>
                <a:ea typeface="PT Sans"/>
                <a:cs typeface="PT Sans"/>
                <a:sym typeface="PT Sans"/>
              </a:rPr>
              <a:t>Software bugs</a:t>
            </a:r>
          </a:p>
          <a:p>
            <a:pPr marL="557213" lvl="1" indent="-214313">
              <a:spcBef>
                <a:spcPts val="420"/>
              </a:spcBef>
              <a:buClr>
                <a:schemeClr val="dk1"/>
              </a:buClr>
              <a:buSzPct val="100000"/>
            </a:pPr>
            <a:r>
              <a:rPr lang="en-US" sz="1400" b="1" dirty="0" smtClean="0">
                <a:solidFill>
                  <a:schemeClr val="dk1"/>
                </a:solidFill>
                <a:latin typeface="PT Sans"/>
                <a:ea typeface="PT Sans"/>
                <a:cs typeface="PT Sans"/>
                <a:sym typeface="PT Sans"/>
              </a:rPr>
              <a:t>Quality Control of Data, Calibration</a:t>
            </a:r>
            <a:endParaRPr lang="en-US" sz="1600" b="1" dirty="0">
              <a:solidFill>
                <a:schemeClr val="dk1"/>
              </a:solidFill>
              <a:latin typeface="PT Sans"/>
              <a:ea typeface="PT Sans"/>
              <a:cs typeface="PT Sans"/>
              <a:sym typeface="PT Sans"/>
            </a:endParaRPr>
          </a:p>
          <a:p>
            <a:pPr marL="557213" lvl="1" indent="-214313">
              <a:spcBef>
                <a:spcPts val="420"/>
              </a:spcBef>
              <a:buClr>
                <a:schemeClr val="dk1"/>
              </a:buClr>
              <a:buSzPct val="100000"/>
            </a:pPr>
            <a:endParaRPr lang="en-US" dirty="0">
              <a:solidFill>
                <a:schemeClr val="dk1"/>
              </a:solidFill>
              <a:latin typeface="PT Sans"/>
              <a:ea typeface="PT Sans"/>
              <a:cs typeface="PT Sans"/>
              <a:sym typeface="PT Sans"/>
            </a:endParaRPr>
          </a:p>
          <a:p>
            <a:pPr marL="257175" indent="-257175">
              <a:spcBef>
                <a:spcPts val="480"/>
              </a:spcBef>
              <a:buClr>
                <a:schemeClr val="dk1"/>
              </a:buClr>
              <a:buSzPct val="100000"/>
              <a:buNone/>
            </a:pPr>
            <a:endParaRPr sz="2800" dirty="0">
              <a:solidFill>
                <a:schemeClr val="dk1"/>
              </a:solidFill>
              <a:latin typeface="PT Sans"/>
              <a:ea typeface="PT Sans"/>
              <a:cs typeface="PT Sans"/>
              <a:sym typeface="PT Sans"/>
            </a:endParaRPr>
          </a:p>
          <a:p>
            <a:pPr marL="0" indent="0">
              <a:spcBef>
                <a:spcPts val="480"/>
              </a:spcBef>
              <a:buClr>
                <a:schemeClr val="dk1"/>
              </a:buClr>
              <a:buSzPct val="25000"/>
              <a:buNone/>
            </a:pPr>
            <a:r>
              <a:rPr lang="en-US" sz="2800" dirty="0">
                <a:solidFill>
                  <a:schemeClr val="dk1"/>
                </a:solidFill>
                <a:latin typeface="PT Sans"/>
                <a:ea typeface="PT Sans"/>
                <a:cs typeface="PT Sans"/>
                <a:sym typeface="PT Sans"/>
              </a:rPr>
              <a:t> </a:t>
            </a:r>
          </a:p>
          <a:p>
            <a:pPr marL="257175" indent="-257175">
              <a:spcBef>
                <a:spcPts val="480"/>
              </a:spcBef>
              <a:buClr>
                <a:schemeClr val="dk1"/>
              </a:buClr>
              <a:buSzPct val="100000"/>
              <a:buNone/>
            </a:pPr>
            <a:endParaRPr sz="2800" dirty="0">
              <a:solidFill>
                <a:schemeClr val="dk1"/>
              </a:solidFill>
              <a:latin typeface="PT Sans"/>
              <a:ea typeface="PT Sans"/>
              <a:cs typeface="PT Sans"/>
              <a:sym typeface="PT Sans"/>
            </a:endParaRPr>
          </a:p>
          <a:p>
            <a:pPr marL="257175" indent="-257175">
              <a:spcBef>
                <a:spcPts val="480"/>
              </a:spcBef>
              <a:buClr>
                <a:schemeClr val="dk1"/>
              </a:buClr>
              <a:buSzPct val="100000"/>
              <a:buNone/>
            </a:pPr>
            <a:endParaRPr sz="2800" dirty="0">
              <a:solidFill>
                <a:schemeClr val="dk1"/>
              </a:solidFill>
              <a:latin typeface="PT Sans"/>
              <a:ea typeface="PT Sans"/>
              <a:cs typeface="PT Sans"/>
              <a:sym typeface="PT Sans"/>
            </a:endParaRPr>
          </a:p>
        </p:txBody>
      </p:sp>
      <p:sp>
        <p:nvSpPr>
          <p:cNvPr id="5" name="TextBox 4"/>
          <p:cNvSpPr txBox="1"/>
          <p:nvPr/>
        </p:nvSpPr>
        <p:spPr>
          <a:xfrm>
            <a:off x="5642272" y="5715000"/>
            <a:ext cx="3501728" cy="461665"/>
          </a:xfrm>
          <a:prstGeom prst="rect">
            <a:avLst/>
          </a:prstGeom>
          <a:noFill/>
        </p:spPr>
        <p:txBody>
          <a:bodyPr wrap="none" rtlCol="0">
            <a:spAutoFit/>
          </a:bodyPr>
          <a:lstStyle/>
          <a:p>
            <a:pPr algn="r"/>
            <a:r>
              <a:rPr lang="en-US" sz="1200" dirty="0" smtClean="0"/>
              <a:t>Courtesy of the US Underwater Glider Workshop</a:t>
            </a:r>
          </a:p>
          <a:p>
            <a:pPr algn="r"/>
            <a:r>
              <a:rPr lang="en-US" sz="1200" dirty="0" smtClean="0"/>
              <a:t>January 2017</a:t>
            </a:r>
            <a:endParaRPr lang="en-US" sz="1200" dirty="0"/>
          </a:p>
        </p:txBody>
      </p:sp>
      <p:sp>
        <p:nvSpPr>
          <p:cNvPr id="6" name="Title Placeholder 1"/>
          <p:cNvSpPr txBox="1">
            <a:spLocks/>
          </p:cNvSpPr>
          <p:nvPr/>
        </p:nvSpPr>
        <p:spPr>
          <a:xfrm>
            <a:off x="304800" y="123848"/>
            <a:ext cx="7886700" cy="6004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rgbClr val="FF6600"/>
                </a:solidFill>
                <a:latin typeface="+mj-lt"/>
                <a:ea typeface="+mj-ea"/>
                <a:cs typeface="+mj-cs"/>
              </a:defRPr>
            </a:lvl1pPr>
          </a:lstStyle>
          <a:p>
            <a:r>
              <a:rPr lang="en-US" sz="3000" dirty="0" smtClean="0"/>
              <a:t>Causes of Failure</a:t>
            </a:r>
            <a:endParaRPr lang="en-US" sz="3000" dirty="0"/>
          </a:p>
        </p:txBody>
      </p:sp>
      <p:pic>
        <p:nvPicPr>
          <p:cNvPr id="8" name="Picture 7" descr="P1010334a.jpg"/>
          <p:cNvPicPr>
            <a:picLocks noChangeAspect="1"/>
          </p:cNvPicPr>
          <p:nvPr/>
        </p:nvPicPr>
        <p:blipFill rotWithShape="1">
          <a:blip r:embed="rId3" cstate="email">
            <a:extLst>
              <a:ext uri="{28A0092B-C50C-407E-A947-70E740481C1C}">
                <a14:useLocalDpi xmlns:a14="http://schemas.microsoft.com/office/drawing/2010/main" val="0"/>
              </a:ext>
            </a:extLst>
          </a:blip>
          <a:srcRect l="17590" t="11248" r="14927" b="7210"/>
          <a:stretch/>
        </p:blipFill>
        <p:spPr>
          <a:xfrm>
            <a:off x="6096000" y="829025"/>
            <a:ext cx="2743200" cy="4419600"/>
          </a:xfrm>
          <a:prstGeom prst="rect">
            <a:avLst/>
          </a:prstGeom>
        </p:spPr>
      </p:pic>
    </p:spTree>
    <p:extLst>
      <p:ext uri="{BB962C8B-B14F-4D97-AF65-F5344CB8AC3E}">
        <p14:creationId xmlns:p14="http://schemas.microsoft.com/office/powerpoint/2010/main" val="3694123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23220"/>
          </a:xfrm>
          <a:prstGeom prst="rect">
            <a:avLst/>
          </a:prstGeom>
          <a:noFill/>
        </p:spPr>
        <p:txBody>
          <a:bodyPr wrap="square" rtlCol="0">
            <a:spAutoFit/>
          </a:bodyPr>
          <a:lstStyle/>
          <a:p>
            <a:pPr algn="ctr"/>
            <a:r>
              <a:rPr lang="en-US" sz="2800" b="1" u="sng" dirty="0" smtClean="0"/>
              <a:t>Success path: Start training early!</a:t>
            </a:r>
          </a:p>
        </p:txBody>
      </p:sp>
      <p:sp>
        <p:nvSpPr>
          <p:cNvPr id="2" name="Rectangle 2"/>
          <p:cNvSpPr>
            <a:spLocks noChangeArrowheads="1"/>
          </p:cNvSpPr>
          <p:nvPr/>
        </p:nvSpPr>
        <p:spPr bwMode="auto">
          <a:xfrm rot="5400000">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a:spLocks noChangeArrowheads="1"/>
          </p:cNvSpPr>
          <p:nvPr/>
        </p:nvSpPr>
        <p:spPr bwMode="auto">
          <a:xfrm rot="5400000">
            <a:off x="0" y="11979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kumimoji="0" lang="en-US" altLang="en-US" sz="10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kumimoji="0" lang="en-US" altLang="en-US" sz="10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kumimoji="0" lang="en-US" altLang="en-US" sz="10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7170" name="Picture 2" descr="fca35fb6-052b-4d4f-b024-9e7a04dc82a6@namprd1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13641"/>
          <a:stretch/>
        </p:blipFill>
        <p:spPr bwMode="auto">
          <a:xfrm>
            <a:off x="533400" y="1023325"/>
            <a:ext cx="8077200" cy="501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9457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23220"/>
          </a:xfrm>
          <a:prstGeom prst="rect">
            <a:avLst/>
          </a:prstGeom>
          <a:noFill/>
        </p:spPr>
        <p:txBody>
          <a:bodyPr wrap="square" rtlCol="0">
            <a:spAutoFit/>
          </a:bodyPr>
          <a:lstStyle/>
          <a:p>
            <a:pPr algn="ctr"/>
            <a:r>
              <a:rPr lang="en-US" sz="2800" b="1" u="sng" dirty="0" smtClean="0"/>
              <a:t>Why?  It’s about the future</a:t>
            </a:r>
          </a:p>
        </p:txBody>
      </p:sp>
      <p:sp>
        <p:nvSpPr>
          <p:cNvPr id="2" name="Rectangle 2"/>
          <p:cNvSpPr>
            <a:spLocks noChangeArrowheads="1"/>
          </p:cNvSpPr>
          <p:nvPr/>
        </p:nvSpPr>
        <p:spPr bwMode="auto">
          <a:xfrm rot="5400000">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a:spLocks noChangeArrowheads="1"/>
          </p:cNvSpPr>
          <p:nvPr/>
        </p:nvSpPr>
        <p:spPr bwMode="auto">
          <a:xfrm rot="5400000">
            <a:off x="0" y="11979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kumimoji="0" lang="en-US" altLang="en-US" sz="10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kumimoji="0" lang="en-US" altLang="en-US" sz="10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kumimoji="0" lang="en-US" altLang="en-US" sz="10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242" name="Picture 2" descr="23b46cbf-f001-446a-be87-5a394426c2cf@namprd1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14311" y="609600"/>
            <a:ext cx="7315377"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672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740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5" name="TextBox 4"/>
          <p:cNvSpPr txBox="1"/>
          <p:nvPr/>
        </p:nvSpPr>
        <p:spPr>
          <a:xfrm>
            <a:off x="417872" y="540775"/>
            <a:ext cx="1317990" cy="553998"/>
          </a:xfrm>
          <a:prstGeom prst="rect">
            <a:avLst/>
          </a:prstGeom>
          <a:noFill/>
        </p:spPr>
        <p:txBody>
          <a:bodyPr wrap="none" rtlCol="0">
            <a:spAutoFit/>
          </a:bodyPr>
          <a:lstStyle/>
          <a:p>
            <a:r>
              <a:rPr lang="en-US" sz="3000" b="1" dirty="0"/>
              <a:t>WHY?</a:t>
            </a:r>
          </a:p>
        </p:txBody>
      </p:sp>
      <p:sp>
        <p:nvSpPr>
          <p:cNvPr id="6" name="TextBox 5"/>
          <p:cNvSpPr txBox="1"/>
          <p:nvPr/>
        </p:nvSpPr>
        <p:spPr>
          <a:xfrm>
            <a:off x="417873" y="968564"/>
            <a:ext cx="2762295" cy="348878"/>
          </a:xfrm>
          <a:prstGeom prst="rect">
            <a:avLst/>
          </a:prstGeom>
          <a:noFill/>
        </p:spPr>
        <p:txBody>
          <a:bodyPr wrap="none" rtlCol="0">
            <a:spAutoFit/>
          </a:bodyPr>
          <a:lstStyle/>
          <a:p>
            <a:r>
              <a:rPr lang="en-US" sz="1667" dirty="0"/>
              <a:t>-Humans at sea have limits</a:t>
            </a:r>
          </a:p>
        </p:txBody>
      </p:sp>
      <p:sp>
        <p:nvSpPr>
          <p:cNvPr id="7" name="TextBox 6"/>
          <p:cNvSpPr txBox="1"/>
          <p:nvPr/>
        </p:nvSpPr>
        <p:spPr>
          <a:xfrm>
            <a:off x="417872" y="1226659"/>
            <a:ext cx="2725426" cy="348878"/>
          </a:xfrm>
          <a:prstGeom prst="rect">
            <a:avLst/>
          </a:prstGeom>
          <a:noFill/>
        </p:spPr>
        <p:txBody>
          <a:bodyPr wrap="none" rtlCol="0">
            <a:spAutoFit/>
          </a:bodyPr>
          <a:lstStyle/>
          <a:p>
            <a:r>
              <a:rPr lang="en-US" sz="1667" dirty="0"/>
              <a:t>-Sustain a presence at sea</a:t>
            </a:r>
          </a:p>
        </p:txBody>
      </p:sp>
    </p:spTree>
    <p:extLst>
      <p:ext uri="{BB962C8B-B14F-4D97-AF65-F5344CB8AC3E}">
        <p14:creationId xmlns:p14="http://schemas.microsoft.com/office/powerpoint/2010/main" val="709607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076" y="288983"/>
            <a:ext cx="1317990" cy="553998"/>
          </a:xfrm>
          <a:prstGeom prst="rect">
            <a:avLst/>
          </a:prstGeom>
          <a:noFill/>
        </p:spPr>
        <p:txBody>
          <a:bodyPr wrap="none" rtlCol="0">
            <a:spAutoFit/>
          </a:bodyPr>
          <a:lstStyle/>
          <a:p>
            <a:r>
              <a:rPr lang="en-US" sz="3000" b="1" dirty="0"/>
              <a:t>WHY?</a:t>
            </a:r>
          </a:p>
        </p:txBody>
      </p:sp>
      <p:sp>
        <p:nvSpPr>
          <p:cNvPr id="5" name="TextBox 4"/>
          <p:cNvSpPr txBox="1"/>
          <p:nvPr/>
        </p:nvSpPr>
        <p:spPr>
          <a:xfrm>
            <a:off x="1338660" y="963170"/>
            <a:ext cx="1895071" cy="361637"/>
          </a:xfrm>
          <a:prstGeom prst="rect">
            <a:avLst/>
          </a:prstGeom>
          <a:noFill/>
        </p:spPr>
        <p:txBody>
          <a:bodyPr wrap="none" rtlCol="0">
            <a:spAutoFit/>
          </a:bodyPr>
          <a:lstStyle/>
          <a:p>
            <a:r>
              <a:rPr lang="en-US" sz="1750" dirty="0"/>
              <a:t>-Sampling Space</a:t>
            </a:r>
          </a:p>
        </p:txBody>
      </p:sp>
      <p:sp>
        <p:nvSpPr>
          <p:cNvPr id="6" name="TextBox 5"/>
          <p:cNvSpPr txBox="1"/>
          <p:nvPr/>
        </p:nvSpPr>
        <p:spPr>
          <a:xfrm>
            <a:off x="5796332" y="1060887"/>
            <a:ext cx="1640962" cy="361637"/>
          </a:xfrm>
          <a:prstGeom prst="rect">
            <a:avLst/>
          </a:prstGeom>
          <a:noFill/>
        </p:spPr>
        <p:txBody>
          <a:bodyPr wrap="none" rtlCol="0">
            <a:spAutoFit/>
          </a:bodyPr>
          <a:lstStyle/>
          <a:p>
            <a:r>
              <a:rPr lang="en-US" sz="1750" dirty="0"/>
              <a:t>-Cost Effective</a:t>
            </a:r>
          </a:p>
        </p:txBody>
      </p:sp>
      <p:grpSp>
        <p:nvGrpSpPr>
          <p:cNvPr id="7" name="Group 3"/>
          <p:cNvGrpSpPr>
            <a:grpSpLocks/>
          </p:cNvGrpSpPr>
          <p:nvPr/>
        </p:nvGrpSpPr>
        <p:grpSpPr bwMode="auto">
          <a:xfrm>
            <a:off x="439176" y="1216598"/>
            <a:ext cx="3597537" cy="4107462"/>
            <a:chOff x="1824" y="293"/>
            <a:chExt cx="2107" cy="2486"/>
          </a:xfrm>
        </p:grpSpPr>
        <p:pic>
          <p:nvPicPr>
            <p:cNvPr id="8" name="Picture 4" descr="tasmania_27nov8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24" y="672"/>
              <a:ext cx="2107" cy="2107"/>
            </a:xfrm>
            <a:prstGeom prst="rect">
              <a:avLst/>
            </a:prstGeom>
            <a:noFill/>
            <a:ln w="57150">
              <a:noFill/>
              <a:miter lim="800000"/>
              <a:headEnd/>
              <a:tailEnd/>
            </a:ln>
            <a:extLst>
              <a:ext uri="{909E8E84-426E-40dd-AFC4-6F175D3DCCD1}">
                <a14:hiddenFill xmlns="" xmlns:a14="http://schemas.microsoft.com/office/drawing/2010/main">
                  <a:solidFill>
                    <a:srgbClr val="FFFFFF"/>
                  </a:solidFill>
                </a14:hiddenFill>
              </a:ext>
            </a:extLst>
          </p:spPr>
        </p:pic>
        <p:sp>
          <p:nvSpPr>
            <p:cNvPr id="9" name="Rectangle 5"/>
            <p:cNvSpPr>
              <a:spLocks noChangeArrowheads="1"/>
            </p:cNvSpPr>
            <p:nvPr/>
          </p:nvSpPr>
          <p:spPr bwMode="auto">
            <a:xfrm>
              <a:off x="2258" y="293"/>
              <a:ext cx="1248"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sz="1333" b="1" i="1" dirty="0"/>
                <a:t>GSFC</a:t>
              </a:r>
              <a:r>
                <a:rPr lang="en-US" sz="1333" b="1" i="1"/>
                <a:t>, NASA (thanks Tommy Dickey)</a:t>
              </a:r>
              <a:endParaRPr lang="en-US" sz="1333" b="1" i="1" dirty="0"/>
            </a:p>
          </p:txBody>
        </p:sp>
      </p:gr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52900" y="1348408"/>
            <a:ext cx="4911782" cy="4227443"/>
          </a:xfrm>
          <a:prstGeom prst="rect">
            <a:avLst/>
          </a:prstGeom>
        </p:spPr>
      </p:pic>
      <p:sp>
        <p:nvSpPr>
          <p:cNvPr id="10" name="TextBox 9"/>
          <p:cNvSpPr txBox="1"/>
          <p:nvPr/>
        </p:nvSpPr>
        <p:spPr>
          <a:xfrm>
            <a:off x="891092" y="5418443"/>
            <a:ext cx="3134191" cy="369332"/>
          </a:xfrm>
          <a:prstGeom prst="rect">
            <a:avLst/>
          </a:prstGeom>
          <a:noFill/>
        </p:spPr>
        <p:txBody>
          <a:bodyPr wrap="none" rtlCol="0">
            <a:spAutoFit/>
          </a:bodyPr>
          <a:lstStyle/>
          <a:p>
            <a:r>
              <a:rPr lang="en-US" smtClean="0"/>
              <a:t>Sample this with a ship……..</a:t>
            </a:r>
            <a:endParaRPr lang="en-US"/>
          </a:p>
        </p:txBody>
      </p:sp>
      <p:sp>
        <p:nvSpPr>
          <p:cNvPr id="11" name="TextBox 10"/>
          <p:cNvSpPr txBox="1"/>
          <p:nvPr/>
        </p:nvSpPr>
        <p:spPr>
          <a:xfrm>
            <a:off x="5329425" y="5442096"/>
            <a:ext cx="2839239" cy="369332"/>
          </a:xfrm>
          <a:prstGeom prst="rect">
            <a:avLst/>
          </a:prstGeom>
          <a:noFill/>
        </p:spPr>
        <p:txBody>
          <a:bodyPr wrap="none" rtlCol="0">
            <a:spAutoFit/>
          </a:bodyPr>
          <a:lstStyle/>
          <a:p>
            <a:r>
              <a:rPr lang="en-US" dirty="0" smtClean="0"/>
              <a:t>Scalable technology……..</a:t>
            </a:r>
            <a:endParaRPr lang="en-US" dirty="0"/>
          </a:p>
        </p:txBody>
      </p:sp>
      <p:sp>
        <p:nvSpPr>
          <p:cNvPr id="2" name="TextBox 1"/>
          <p:cNvSpPr txBox="1"/>
          <p:nvPr/>
        </p:nvSpPr>
        <p:spPr>
          <a:xfrm>
            <a:off x="7496241" y="1583985"/>
            <a:ext cx="1337226" cy="246221"/>
          </a:xfrm>
          <a:prstGeom prst="rect">
            <a:avLst/>
          </a:prstGeom>
          <a:noFill/>
        </p:spPr>
        <p:txBody>
          <a:bodyPr wrap="none" rtlCol="0">
            <a:spAutoFit/>
          </a:bodyPr>
          <a:lstStyle/>
          <a:p>
            <a:r>
              <a:rPr lang="en-US" sz="1000" i="1" dirty="0"/>
              <a:t>Schofield et al. 2007</a:t>
            </a:r>
          </a:p>
        </p:txBody>
      </p:sp>
    </p:spTree>
    <p:extLst>
      <p:ext uri="{BB962C8B-B14F-4D97-AF65-F5344CB8AC3E}">
        <p14:creationId xmlns:p14="http://schemas.microsoft.com/office/powerpoint/2010/main" val="545232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81800" y="5029200"/>
            <a:ext cx="2286000" cy="1015663"/>
          </a:xfrm>
          <a:prstGeom prst="rect">
            <a:avLst/>
          </a:prstGeom>
          <a:noFill/>
        </p:spPr>
        <p:txBody>
          <a:bodyPr wrap="square" rtlCol="0">
            <a:spAutoFit/>
          </a:bodyPr>
          <a:lstStyle/>
          <a:p>
            <a:pPr algn="ctr"/>
            <a:r>
              <a:rPr lang="en-US" sz="2000" b="1" dirty="0" smtClean="0"/>
              <a:t>In 2050, they will be 55-60 years old  </a:t>
            </a:r>
            <a:endParaRPr lang="en-US" sz="2000" b="1" dirty="0"/>
          </a:p>
        </p:txBody>
      </p:sp>
      <p:pic>
        <p:nvPicPr>
          <p:cNvPr id="7" name="Picture 6" descr="11311385685_21a7a0201d_b.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62145"/>
            <a:ext cx="9144000" cy="2178844"/>
          </a:xfrm>
          <a:prstGeom prst="rect">
            <a:avLst/>
          </a:prstGeom>
        </p:spPr>
      </p:pic>
      <p:sp>
        <p:nvSpPr>
          <p:cNvPr id="8" name="TextBox 7"/>
          <p:cNvSpPr txBox="1"/>
          <p:nvPr/>
        </p:nvSpPr>
        <p:spPr>
          <a:xfrm>
            <a:off x="0" y="-25653"/>
            <a:ext cx="9144000" cy="584776"/>
          </a:xfrm>
          <a:prstGeom prst="rect">
            <a:avLst/>
          </a:prstGeom>
          <a:noFill/>
        </p:spPr>
        <p:txBody>
          <a:bodyPr wrap="square" rtlCol="0">
            <a:spAutoFit/>
          </a:bodyPr>
          <a:lstStyle/>
          <a:p>
            <a:pPr algn="ctr"/>
            <a:r>
              <a:rPr lang="en-US" sz="3200" b="1" dirty="0" smtClean="0"/>
              <a:t>Why?</a:t>
            </a:r>
            <a:endParaRPr lang="en-US" sz="3200" b="1" dirty="0"/>
          </a:p>
        </p:txBody>
      </p:sp>
      <p:sp>
        <p:nvSpPr>
          <p:cNvPr id="9" name="TextBox 8"/>
          <p:cNvSpPr txBox="1"/>
          <p:nvPr/>
        </p:nvSpPr>
        <p:spPr>
          <a:xfrm>
            <a:off x="6942667" y="3050911"/>
            <a:ext cx="1932306" cy="830997"/>
          </a:xfrm>
          <a:prstGeom prst="rect">
            <a:avLst/>
          </a:prstGeom>
          <a:noFill/>
        </p:spPr>
        <p:txBody>
          <a:bodyPr wrap="square" rtlCol="0">
            <a:spAutoFit/>
          </a:bodyPr>
          <a:lstStyle/>
          <a:p>
            <a:pPr algn="ctr"/>
            <a:r>
              <a:rPr lang="en-US" sz="2400" dirty="0" smtClean="0"/>
              <a:t>We have students</a:t>
            </a:r>
          </a:p>
        </p:txBody>
      </p:sp>
      <p:sp>
        <p:nvSpPr>
          <p:cNvPr id="10" name="TextBox 9"/>
          <p:cNvSpPr txBox="1"/>
          <p:nvPr/>
        </p:nvSpPr>
        <p:spPr>
          <a:xfrm>
            <a:off x="1007305" y="4505951"/>
            <a:ext cx="1452360" cy="830997"/>
          </a:xfrm>
          <a:prstGeom prst="rect">
            <a:avLst/>
          </a:prstGeom>
          <a:noFill/>
        </p:spPr>
        <p:txBody>
          <a:bodyPr wrap="square" rtlCol="0">
            <a:spAutoFit/>
          </a:bodyPr>
          <a:lstStyle/>
          <a:p>
            <a:pPr algn="ctr"/>
            <a:r>
              <a:rPr lang="en-US" sz="2400" dirty="0" smtClean="0"/>
              <a:t>We have kids</a:t>
            </a:r>
          </a:p>
        </p:txBody>
      </p:sp>
      <p:pic>
        <p:nvPicPr>
          <p:cNvPr id="11" name="Picture 10"/>
          <p:cNvPicPr>
            <a:picLocks noChangeAspect="1"/>
          </p:cNvPicPr>
          <p:nvPr/>
        </p:nvPicPr>
        <p:blipFill>
          <a:blip r:embed="rId3"/>
          <a:stretch>
            <a:fillRect/>
          </a:stretch>
        </p:blipFill>
        <p:spPr>
          <a:xfrm>
            <a:off x="2438400" y="3200400"/>
            <a:ext cx="4191000" cy="2952949"/>
          </a:xfrm>
          <a:prstGeom prst="rect">
            <a:avLst/>
          </a:prstGeom>
        </p:spPr>
      </p:pic>
    </p:spTree>
    <p:extLst>
      <p:ext uri="{BB962C8B-B14F-4D97-AF65-F5344CB8AC3E}">
        <p14:creationId xmlns:p14="http://schemas.microsoft.com/office/powerpoint/2010/main" val="2242961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1143000"/>
          </a:xfrm>
        </p:spPr>
        <p:txBody>
          <a:bodyPr>
            <a:normAutofit fontScale="90000"/>
          </a:bodyPr>
          <a:lstStyle/>
          <a:p>
            <a:r>
              <a:rPr lang="en-US" sz="5300" dirty="0" smtClean="0"/>
              <a:t>The platforms</a:t>
            </a:r>
            <a:r>
              <a:rPr lang="en-US" dirty="0"/>
              <a:t/>
            </a:r>
            <a:br>
              <a:rPr lang="en-US" dirty="0"/>
            </a:br>
            <a:r>
              <a:rPr lang="en-US" dirty="0" smtClean="0"/>
              <a:t>(aka cool underwater robots)</a:t>
            </a:r>
            <a:endParaRPr lang="en-US" dirty="0"/>
          </a:p>
        </p:txBody>
      </p:sp>
    </p:spTree>
    <p:extLst>
      <p:ext uri="{BB962C8B-B14F-4D97-AF65-F5344CB8AC3E}">
        <p14:creationId xmlns:p14="http://schemas.microsoft.com/office/powerpoint/2010/main" val="1556185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497" y="1509491"/>
            <a:ext cx="1923874" cy="461665"/>
          </a:xfrm>
          <a:prstGeom prst="rect">
            <a:avLst/>
          </a:prstGeom>
          <a:noFill/>
        </p:spPr>
        <p:txBody>
          <a:bodyPr wrap="none" rtlCol="0">
            <a:spAutoFit/>
          </a:bodyPr>
          <a:lstStyle/>
          <a:p>
            <a:r>
              <a:rPr lang="en-US" sz="2400" dirty="0" smtClean="0"/>
              <a:t>Slocum Glider</a:t>
            </a:r>
            <a:endParaRPr lang="en-US" sz="2400" dirty="0"/>
          </a:p>
        </p:txBody>
      </p:sp>
      <p:sp>
        <p:nvSpPr>
          <p:cNvPr id="5" name="TextBox 4"/>
          <p:cNvSpPr txBox="1"/>
          <p:nvPr/>
        </p:nvSpPr>
        <p:spPr>
          <a:xfrm>
            <a:off x="4208969" y="2788735"/>
            <a:ext cx="1334921" cy="461665"/>
          </a:xfrm>
          <a:prstGeom prst="rect">
            <a:avLst/>
          </a:prstGeom>
          <a:noFill/>
        </p:spPr>
        <p:txBody>
          <a:bodyPr wrap="none" rtlCol="0">
            <a:spAutoFit/>
          </a:bodyPr>
          <a:lstStyle/>
          <a:p>
            <a:r>
              <a:rPr lang="en-US" sz="2400" dirty="0" err="1" smtClean="0"/>
              <a:t>Seaglider</a:t>
            </a:r>
            <a:endParaRPr lang="en-US" sz="2400" dirty="0"/>
          </a:p>
        </p:txBody>
      </p:sp>
      <p:sp>
        <p:nvSpPr>
          <p:cNvPr id="6" name="TextBox 5"/>
          <p:cNvSpPr txBox="1"/>
          <p:nvPr/>
        </p:nvSpPr>
        <p:spPr>
          <a:xfrm>
            <a:off x="3896957" y="5275545"/>
            <a:ext cx="2011547" cy="461665"/>
          </a:xfrm>
          <a:prstGeom prst="rect">
            <a:avLst/>
          </a:prstGeom>
          <a:noFill/>
        </p:spPr>
        <p:txBody>
          <a:bodyPr wrap="square" rtlCol="0">
            <a:spAutoFit/>
          </a:bodyPr>
          <a:lstStyle/>
          <a:p>
            <a:r>
              <a:rPr lang="en-US" sz="2400" dirty="0" smtClean="0"/>
              <a:t>Spray Glider</a:t>
            </a:r>
            <a:endParaRPr lang="en-US" sz="2400" dirty="0"/>
          </a:p>
        </p:txBody>
      </p:sp>
      <p:sp>
        <p:nvSpPr>
          <p:cNvPr id="7" name="TextBox 6"/>
          <p:cNvSpPr txBox="1"/>
          <p:nvPr/>
        </p:nvSpPr>
        <p:spPr>
          <a:xfrm>
            <a:off x="3675321" y="4070660"/>
            <a:ext cx="1675459" cy="830997"/>
          </a:xfrm>
          <a:prstGeom prst="rect">
            <a:avLst/>
          </a:prstGeom>
          <a:noFill/>
        </p:spPr>
        <p:txBody>
          <a:bodyPr wrap="none" rtlCol="0">
            <a:spAutoFit/>
          </a:bodyPr>
          <a:lstStyle/>
          <a:p>
            <a:r>
              <a:rPr lang="en-US" sz="2400" dirty="0" err="1" smtClean="0"/>
              <a:t>Seaexplorer</a:t>
            </a:r>
            <a:endParaRPr lang="en-US" sz="2400" dirty="0"/>
          </a:p>
          <a:p>
            <a:r>
              <a:rPr lang="en-US" sz="2400" dirty="0" smtClean="0"/>
              <a:t>Glider</a:t>
            </a:r>
            <a:endParaRPr lang="en-US" sz="2400" dirty="0"/>
          </a:p>
        </p:txBody>
      </p:sp>
      <p:sp>
        <p:nvSpPr>
          <p:cNvPr id="10" name="TextBox 9"/>
          <p:cNvSpPr txBox="1"/>
          <p:nvPr/>
        </p:nvSpPr>
        <p:spPr>
          <a:xfrm>
            <a:off x="1" y="0"/>
            <a:ext cx="9144000" cy="523220"/>
          </a:xfrm>
          <a:prstGeom prst="rect">
            <a:avLst/>
          </a:prstGeom>
          <a:noFill/>
        </p:spPr>
        <p:txBody>
          <a:bodyPr wrap="square" rtlCol="0">
            <a:spAutoFit/>
          </a:bodyPr>
          <a:lstStyle/>
          <a:p>
            <a:pPr algn="ctr"/>
            <a:r>
              <a:rPr lang="en-US" sz="2800" b="1" dirty="0" smtClean="0"/>
              <a:t>Robotics Revolution: Commercially Available Gliders</a:t>
            </a:r>
            <a:endParaRPr lang="en-US" sz="2800" b="1" dirty="0"/>
          </a:p>
        </p:txBody>
      </p:sp>
      <p:pic>
        <p:nvPicPr>
          <p:cNvPr id="2" name="Picture 1" descr="Bluefinspray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91200" y="3786720"/>
            <a:ext cx="3130773" cy="2348080"/>
          </a:xfrm>
          <a:prstGeom prst="rect">
            <a:avLst/>
          </a:prstGeom>
        </p:spPr>
      </p:pic>
      <p:pic>
        <p:nvPicPr>
          <p:cNvPr id="3" name="Picture 2" descr="Seaglider-underwater.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01842" y="522544"/>
            <a:ext cx="2956148" cy="3074395"/>
          </a:xfrm>
          <a:prstGeom prst="rect">
            <a:avLst/>
          </a:prstGeom>
        </p:spPr>
      </p:pic>
      <p:pic>
        <p:nvPicPr>
          <p:cNvPr id="12" name="Picture 11" descr="Seaexplorer_diving.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8987" y="3844896"/>
            <a:ext cx="3290230" cy="228990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8987" y="641260"/>
            <a:ext cx="2775510" cy="3068172"/>
          </a:xfrm>
          <a:prstGeom prst="rect">
            <a:avLst/>
          </a:prstGeom>
        </p:spPr>
      </p:pic>
    </p:spTree>
    <p:extLst>
      <p:ext uri="{BB962C8B-B14F-4D97-AF65-F5344CB8AC3E}">
        <p14:creationId xmlns:p14="http://schemas.microsoft.com/office/powerpoint/2010/main" val="921706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661" y="74798"/>
            <a:ext cx="8928390" cy="915635"/>
          </a:xfrm>
          <a:prstGeom prst="rect">
            <a:avLst/>
          </a:prstGeom>
          <a:noFill/>
        </p:spPr>
        <p:txBody>
          <a:bodyPr wrap="square" rtlCol="0">
            <a:spAutoFit/>
          </a:bodyPr>
          <a:lstStyle/>
          <a:p>
            <a:pPr algn="ctr"/>
            <a:r>
              <a:rPr lang="en-US" sz="1750" b="1" dirty="0"/>
              <a:t>Propeller Systems Diverse highly varied and we can sample the </a:t>
            </a:r>
            <a:r>
              <a:rPr lang="en-US" sz="1750" b="1"/>
              <a:t>ocean interior</a:t>
            </a:r>
            <a:endParaRPr lang="en-US" sz="1750" b="1" dirty="0"/>
          </a:p>
          <a:p>
            <a:pPr algn="ctr"/>
            <a:r>
              <a:rPr lang="en-US" b="1" dirty="0" smtClean="0"/>
              <a:t>Highly capable of studying boundary problems, high resolution sampling, and in general capable of collecting a wider range of data </a:t>
            </a:r>
            <a:endParaRPr lang="en-US" b="1" dirty="0"/>
          </a:p>
        </p:txBody>
      </p:sp>
      <p:pic>
        <p:nvPicPr>
          <p:cNvPr id="5"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64812" y="1076532"/>
            <a:ext cx="1876588" cy="14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9661" y="3317134"/>
            <a:ext cx="1728163" cy="129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2489" y="987197"/>
            <a:ext cx="1714500" cy="218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7879" y="3965055"/>
            <a:ext cx="2373488" cy="174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23102" y="4495800"/>
            <a:ext cx="1921492" cy="151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649689" y="1076532"/>
            <a:ext cx="3002845" cy="187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028402" y="3223825"/>
            <a:ext cx="1961445" cy="176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368" y="4757102"/>
            <a:ext cx="1727987" cy="130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3467" y="2651268"/>
            <a:ext cx="1977062" cy="11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63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3219" y="1249036"/>
            <a:ext cx="4036220" cy="301969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9200" y="4436586"/>
            <a:ext cx="2257678" cy="148665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95800" y="1240285"/>
            <a:ext cx="4490245" cy="3019690"/>
          </a:xfrm>
          <a:prstGeom prst="rect">
            <a:avLst/>
          </a:prstGeom>
        </p:spPr>
      </p:pic>
      <p:sp>
        <p:nvSpPr>
          <p:cNvPr id="7" name="TextBox 6"/>
          <p:cNvSpPr txBox="1"/>
          <p:nvPr/>
        </p:nvSpPr>
        <p:spPr>
          <a:xfrm>
            <a:off x="1645978" y="870953"/>
            <a:ext cx="1672056" cy="369332"/>
          </a:xfrm>
          <a:prstGeom prst="rect">
            <a:avLst/>
          </a:prstGeom>
          <a:noFill/>
        </p:spPr>
        <p:txBody>
          <a:bodyPr wrap="square" rtlCol="0">
            <a:spAutoFit/>
          </a:bodyPr>
          <a:lstStyle/>
          <a:p>
            <a:r>
              <a:rPr lang="en-US" dirty="0" smtClean="0"/>
              <a:t>Wave Glider</a:t>
            </a:r>
            <a:endParaRPr lang="en-US" dirty="0"/>
          </a:p>
        </p:txBody>
      </p:sp>
      <p:sp>
        <p:nvSpPr>
          <p:cNvPr id="8" name="TextBox 7"/>
          <p:cNvSpPr txBox="1"/>
          <p:nvPr/>
        </p:nvSpPr>
        <p:spPr>
          <a:xfrm>
            <a:off x="6011168" y="879704"/>
            <a:ext cx="1459508" cy="369332"/>
          </a:xfrm>
          <a:prstGeom prst="rect">
            <a:avLst/>
          </a:prstGeom>
          <a:noFill/>
        </p:spPr>
        <p:txBody>
          <a:bodyPr wrap="square" rtlCol="0">
            <a:spAutoFit/>
          </a:bodyPr>
          <a:lstStyle/>
          <a:p>
            <a:r>
              <a:rPr lang="en-US" smtClean="0"/>
              <a:t>Sail Drone</a:t>
            </a:r>
            <a:endParaRPr lang="en-US"/>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67400" y="4302396"/>
            <a:ext cx="2191160" cy="1758265"/>
          </a:xfrm>
          <a:prstGeom prst="rect">
            <a:avLst/>
          </a:prstGeom>
        </p:spPr>
      </p:pic>
      <p:sp>
        <p:nvSpPr>
          <p:cNvPr id="10" name="TextBox 9"/>
          <p:cNvSpPr txBox="1"/>
          <p:nvPr/>
        </p:nvSpPr>
        <p:spPr>
          <a:xfrm>
            <a:off x="555362" y="90498"/>
            <a:ext cx="7880875" cy="400110"/>
          </a:xfrm>
          <a:prstGeom prst="rect">
            <a:avLst/>
          </a:prstGeom>
          <a:noFill/>
        </p:spPr>
        <p:txBody>
          <a:bodyPr wrap="none" rtlCol="0">
            <a:spAutoFit/>
          </a:bodyPr>
          <a:lstStyle/>
          <a:p>
            <a:r>
              <a:rPr lang="en-US" sz="2000" b="1" dirty="0"/>
              <a:t>Surface vehicles rapidly maturing! We can sample the interface</a:t>
            </a:r>
          </a:p>
        </p:txBody>
      </p:sp>
    </p:spTree>
    <p:extLst>
      <p:ext uri="{BB962C8B-B14F-4D97-AF65-F5344CB8AC3E}">
        <p14:creationId xmlns:p14="http://schemas.microsoft.com/office/powerpoint/2010/main" val="1193985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6534</TotalTime>
  <Words>900</Words>
  <Application>Microsoft Office PowerPoint</Application>
  <PresentationFormat>On-screen Show (4:3)</PresentationFormat>
  <Paragraphs>195</Paragraphs>
  <Slides>28</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ＭＳ Ｐゴシック</vt:lpstr>
      <vt:lpstr>Arial</vt:lpstr>
      <vt:lpstr>Calibri</vt:lpstr>
      <vt:lpstr>Comic Sans MS</vt:lpstr>
      <vt:lpstr>Garamond</vt:lpstr>
      <vt:lpstr>Geneva</vt:lpstr>
      <vt:lpstr>Open Sans</vt:lpstr>
      <vt:lpstr>PT Sans</vt:lpstr>
      <vt:lpstr>Times New Roman</vt:lpstr>
      <vt:lpstr>Office Theme</vt:lpstr>
      <vt:lpstr>PowerPoint Presentation</vt:lpstr>
      <vt:lpstr>PowerPoint Presentation</vt:lpstr>
      <vt:lpstr>PowerPoint Presentation</vt:lpstr>
      <vt:lpstr>PowerPoint Presentation</vt:lpstr>
      <vt:lpstr>PowerPoint Presentation</vt:lpstr>
      <vt:lpstr>The platforms (aka cool underwater robots)</vt:lpstr>
      <vt:lpstr>PowerPoint Presentation</vt:lpstr>
      <vt:lpstr>PowerPoint Presentation</vt:lpstr>
      <vt:lpstr>PowerPoint Presentation</vt:lpstr>
      <vt:lpstr>PowerPoint Presentation</vt:lpstr>
      <vt:lpstr>PowerPoint Presentation</vt:lpstr>
      <vt:lpstr>So the platforms are maturing.  What about the instruments?</vt:lpstr>
      <vt:lpstr>PowerPoint Presentation</vt:lpstr>
      <vt:lpstr>PowerPoint Presentation</vt:lpstr>
      <vt:lpstr>PowerPoint Presentation</vt:lpstr>
      <vt:lpstr>PowerPoint Presentation</vt:lpstr>
      <vt:lpstr>PowerPoint Presentation</vt:lpstr>
      <vt:lpstr>LISST Glider Integration</vt:lpstr>
      <vt:lpstr>PowerPoint Presentation</vt:lpstr>
      <vt:lpstr>Using multiple platforms to gain a complete understanding of the science</vt:lpstr>
      <vt:lpstr>PowerPoint Presentation</vt:lpstr>
      <vt:lpstr>PowerPoint Presentation</vt:lpstr>
      <vt:lpstr>What are the realities of using these remote gliders and UAVs?</vt:lpstr>
      <vt:lpstr>PowerPoint Presentation</vt:lpstr>
      <vt:lpstr>PowerPoint Presentation</vt:lpstr>
      <vt:lpstr>PowerPoint Presentation</vt:lpstr>
      <vt:lpstr>PowerPoint Presentation</vt:lpstr>
      <vt:lpstr>PowerPoint Presentation</vt:lpstr>
    </vt:vector>
  </TitlesOfParts>
  <Company>Rutgers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Michael Crowley</cp:lastModifiedBy>
  <cp:revision>281</cp:revision>
  <dcterms:created xsi:type="dcterms:W3CDTF">2011-03-03T17:35:39Z</dcterms:created>
  <dcterms:modified xsi:type="dcterms:W3CDTF">2017-08-15T12:48:03Z</dcterms:modified>
</cp:coreProperties>
</file>