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7"/>
  </p:notesMasterIdLst>
  <p:sldIdLst>
    <p:sldId id="256" r:id="rId3"/>
    <p:sldId id="647" r:id="rId4"/>
    <p:sldId id="659" r:id="rId5"/>
    <p:sldId id="261" r:id="rId6"/>
    <p:sldId id="656" r:id="rId7"/>
    <p:sldId id="594" r:id="rId8"/>
    <p:sldId id="657" r:id="rId9"/>
    <p:sldId id="613" r:id="rId10"/>
    <p:sldId id="666" r:id="rId11"/>
    <p:sldId id="630" r:id="rId12"/>
    <p:sldId id="596" r:id="rId13"/>
    <p:sldId id="598" r:id="rId14"/>
    <p:sldId id="631" r:id="rId15"/>
    <p:sldId id="646" r:id="rId16"/>
    <p:sldId id="660" r:id="rId17"/>
    <p:sldId id="632" r:id="rId18"/>
    <p:sldId id="634" r:id="rId19"/>
    <p:sldId id="635" r:id="rId20"/>
    <p:sldId id="636" r:id="rId21"/>
    <p:sldId id="661" r:id="rId22"/>
    <p:sldId id="637" r:id="rId23"/>
    <p:sldId id="638" r:id="rId24"/>
    <p:sldId id="639" r:id="rId25"/>
    <p:sldId id="641" r:id="rId26"/>
    <p:sldId id="642" r:id="rId27"/>
    <p:sldId id="643" r:id="rId28"/>
    <p:sldId id="623" r:id="rId29"/>
    <p:sldId id="658" r:id="rId30"/>
    <p:sldId id="519" r:id="rId31"/>
    <p:sldId id="616" r:id="rId32"/>
    <p:sldId id="438" r:id="rId33"/>
    <p:sldId id="467" r:id="rId34"/>
    <p:sldId id="645" r:id="rId35"/>
    <p:sldId id="47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OI" initials="O" lastIdx="2" clrIdx="0">
    <p:extLst>
      <p:ext uri="{19B8F6BF-5375-455C-9EA6-DF929625EA0E}">
        <p15:presenceInfo xmlns:p15="http://schemas.microsoft.com/office/powerpoint/2012/main" userId="OO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9"/>
    <a:srgbClr val="CC0000"/>
    <a:srgbClr val="00CC00"/>
    <a:srgbClr val="006600"/>
    <a:srgbClr val="CC6600"/>
    <a:srgbClr val="930775"/>
    <a:srgbClr val="FFBCB6"/>
    <a:srgbClr val="FF66FF"/>
    <a:srgbClr val="F4E30C"/>
    <a:srgbClr val="FEF9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7" autoAdjust="0"/>
    <p:restoredTop sz="89801" autoAdjust="0"/>
  </p:normalViewPr>
  <p:slideViewPr>
    <p:cSldViewPr snapToGrid="0" snapToObjects="1">
      <p:cViewPr varScale="1">
        <p:scale>
          <a:sx n="75" d="100"/>
          <a:sy n="75" d="100"/>
        </p:scale>
        <p:origin x="763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7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997"/>
    </p:cViewPr>
  </p:sorterViewPr>
  <p:notesViewPr>
    <p:cSldViewPr snapToGrid="0" snapToObjects="1">
      <p:cViewPr varScale="1">
        <p:scale>
          <a:sx n="75" d="100"/>
          <a:sy n="75" d="100"/>
        </p:scale>
        <p:origin x="338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6B13-5834-F44B-87BD-AE6900766A5F}" type="datetimeFigureOut">
              <a:rPr lang="en-US" smtClean="0"/>
              <a:t>7/30/2018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35B28-77C5-9242-B518-7F2EBA0F1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</a:t>
            </a:r>
            <a:r>
              <a:rPr lang="en-US" baseline="0" dirty="0" smtClean="0"/>
              <a:t> entire Rutgers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code indicates which color shows up in</a:t>
            </a:r>
            <a:r>
              <a:rPr lang="en-US" baseline="0" dirty="0" smtClean="0"/>
              <a:t> the annotation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36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Types of reports and annotations,</a:t>
            </a:r>
            <a:r>
              <a:rPr lang="en-US" baseline="0" dirty="0" smtClean="0"/>
              <a:t> you will be tested on this.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17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Pressure</a:t>
            </a:r>
            <a:r>
              <a:rPr lang="en-US" baseline="0" dirty="0" smtClean="0"/>
              <a:t> offset example. Bad pressure transducer. Using feedback from vendor, was able to do correction within the system. Figured out offset and corrected.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6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 txBox="1">
            <a:spLocks noGrp="1"/>
          </p:cNvSpPr>
          <p:nvPr>
            <p:ph type="body" idx="1"/>
          </p:nvPr>
        </p:nvSpPr>
        <p:spPr>
          <a:xfrm>
            <a:off x="701091" y="4420591"/>
            <a:ext cx="5620800" cy="4189800"/>
          </a:xfrm>
          <a:prstGeom prst="rect">
            <a:avLst/>
          </a:prstGeom>
          <a:noFill/>
          <a:ln>
            <a:noFill/>
          </a:ln>
        </p:spPr>
        <p:txBody>
          <a:bodyPr lIns="88250" tIns="88250" rIns="88250" bIns="88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were internal to the team, not system wide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Shape 2490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57201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Shape 2526"/>
          <p:cNvSpPr txBox="1">
            <a:spLocks noGrp="1"/>
          </p:cNvSpPr>
          <p:nvPr>
            <p:ph type="body" idx="1"/>
          </p:nvPr>
        </p:nvSpPr>
        <p:spPr>
          <a:xfrm>
            <a:off x="701091" y="4420591"/>
            <a:ext cx="5620919" cy="4189709"/>
          </a:xfrm>
          <a:prstGeom prst="rect">
            <a:avLst/>
          </a:prstGeom>
          <a:noFill/>
          <a:ln>
            <a:noFill/>
          </a:ln>
        </p:spPr>
        <p:txBody>
          <a:bodyPr lIns="88250" tIns="88250" rIns="88250" bIns="88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legend “The Legend of the Data Team”</a:t>
            </a:r>
            <a:endParaRPr sz="12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7" name="Shape 252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09325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We are recommending to 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08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data products that need to be added to the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83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Shape 2936"/>
          <p:cNvSpPr txBox="1">
            <a:spLocks noGrp="1"/>
          </p:cNvSpPr>
          <p:nvPr>
            <p:ph type="body" idx="1"/>
          </p:nvPr>
        </p:nvSpPr>
        <p:spPr>
          <a:xfrm>
            <a:off x="701091" y="4420591"/>
            <a:ext cx="5620919" cy="4189709"/>
          </a:xfrm>
          <a:prstGeom prst="rect">
            <a:avLst/>
          </a:prstGeom>
          <a:noFill/>
          <a:ln>
            <a:noFill/>
          </a:ln>
        </p:spPr>
        <p:txBody>
          <a:bodyPr lIns="88250" tIns="88250" rIns="88250" bIns="88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7" name="Shape 293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3849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what they are doing at the workshop – SCIENCE!!!!!!!!!!!!!!!!!!!!!! </a:t>
            </a:r>
            <a:r>
              <a:rPr lang="en-US" dirty="0" err="1" smtClean="0"/>
              <a:t>Env</a:t>
            </a:r>
            <a:r>
              <a:rPr lang="en-US" dirty="0" smtClean="0"/>
              <a:t> Validation!!!!!!!!!!!!!!!!!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77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</a:t>
            </a:r>
            <a:r>
              <a:rPr lang="en-US" dirty="0" err="1" smtClean="0"/>
              <a:t>zplsc</a:t>
            </a:r>
            <a:r>
              <a:rPr lang="en-US" baseline="0" dirty="0" smtClean="0"/>
              <a:t> plots. We need to get things like this into the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0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ton</a:t>
            </a:r>
            <a:r>
              <a:rPr lang="en-US" baseline="0" dirty="0" smtClean="0"/>
              <a:t> of data in the OOI. 4.5 people do “QC”, but many other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70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significant</a:t>
            </a:r>
            <a:r>
              <a:rPr lang="en-US" baseline="0" dirty="0" smtClean="0"/>
              <a:t> amount of meta data goes into getting that </a:t>
            </a:r>
            <a:r>
              <a:rPr lang="en-US" baseline="0" dirty="0" err="1" smtClean="0"/>
              <a:t>ctd</a:t>
            </a:r>
            <a:r>
              <a:rPr lang="en-US" baseline="0" dirty="0" smtClean="0"/>
              <a:t> temp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6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If an algorithm uses data streams from multiple instruments to produce L2 products, data from all relevant instruments will be provided during download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7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issue</a:t>
            </a:r>
            <a:r>
              <a:rPr lang="en-US" baseline="0" dirty="0" smtClean="0"/>
              <a:t> with ingestion of recovered datasets being worked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1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endParaRPr sz="22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09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Shape 2913"/>
          <p:cNvSpPr txBox="1">
            <a:spLocks noGrp="1"/>
          </p:cNvSpPr>
          <p:nvPr>
            <p:ph type="body" idx="1"/>
          </p:nvPr>
        </p:nvSpPr>
        <p:spPr>
          <a:xfrm>
            <a:off x="701091" y="4420591"/>
            <a:ext cx="5620919" cy="4189709"/>
          </a:xfrm>
          <a:prstGeom prst="rect">
            <a:avLst/>
          </a:prstGeom>
          <a:noFill/>
          <a:ln>
            <a:noFill/>
          </a:ln>
        </p:spPr>
        <p:txBody>
          <a:bodyPr lIns="88250" tIns="88250" rIns="88250" bIns="882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4" name="Shape 291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13032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Sage has a notebook</a:t>
            </a:r>
            <a:r>
              <a:rPr lang="en-US" baseline="0" dirty="0" smtClean="0"/>
              <a:t> that will talk about this – last bullet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35B28-77C5-9242-B518-7F2EBA0F1B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0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37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3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77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673100"/>
            <a:ext cx="10464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>
                <a:sym typeface="Arial" charset="0"/>
              </a:rPr>
              <a:t>Click to edit Master title style</a:t>
            </a:r>
          </a:p>
        </p:txBody>
      </p:sp>
      <p:sp>
        <p:nvSpPr>
          <p:cNvPr id="1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02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 &amp; Sub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844" cy="232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32145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48218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6429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80364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96437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112510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12858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562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1190625" y="3545086"/>
            <a:ext cx="9810844" cy="79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1457" marR="0" lvl="0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None/>
              <a:defRPr sz="2601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2915" marR="0" lvl="1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None/>
              <a:defRPr sz="2601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64372" marR="0" lvl="2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None/>
              <a:defRPr sz="2601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85829" marR="0" lvl="3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None/>
              <a:defRPr sz="2601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07287" marR="0" lvl="4" indent="-16072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None/>
              <a:defRPr sz="2601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28744" marR="0" lvl="5" indent="-36788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50201" marR="0" lvl="6" indent="-36788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71659" marR="0" lvl="7" indent="-367889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93116" marR="0" lvl="8" indent="-36789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5933328" y="6536531"/>
            <a:ext cx="318938" cy="22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 Light"/>
              <a:buNone/>
              <a:defRPr sz="11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08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1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86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49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91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68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Cambria" panose="02040503050406030204" pitchFamily="18" charset="0"/>
              <a:buChar char="‒"/>
              <a:defRPr/>
            </a:lvl4pPr>
            <a:lvl5pPr marL="2057400" indent="-228600">
              <a:buFont typeface="Cambria" panose="02040503050406030204" pitchFamily="18" charset="0"/>
              <a:buChar char="›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3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77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0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9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28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5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2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3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7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6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7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3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5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346075"/>
            <a:ext cx="122301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2727" y="171451"/>
            <a:ext cx="939224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6199" dir="2700000" algn="ctr" rotWithShape="0">
              <a:schemeClr val="bg2">
                <a:alpha val="70000"/>
              </a:schemeClr>
            </a:outerShdw>
          </a:effectLst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rot="10800000" flipH="1">
            <a:off x="0" y="1143000"/>
            <a:ext cx="12192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934" y="6408738"/>
            <a:ext cx="590551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5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15FD2-7EF9-4728-B02C-1FEEC3B7C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7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oi-integration/qc-looku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observatories.org/knowledgebase/interpreting-qc-variables-and-result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t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://ooinet.oceanobservatories.org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oceanobservatories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Crowley@marine.rutgers.edu" TargetMode="External"/><Relationship Id="rId5" Type="http://schemas.openxmlformats.org/officeDocument/2006/relationships/hyperlink" Target="mailto:vardaro@marine.rutgers.edu" TargetMode="External"/><Relationship Id="rId4" Type="http://schemas.openxmlformats.org/officeDocument/2006/relationships/hyperlink" Target="mailto:help@oceanobservatories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9947"/>
            <a:ext cx="6877050" cy="2432981"/>
          </a:xfrm>
        </p:spPr>
        <p:txBody>
          <a:bodyPr>
            <a:noAutofit/>
          </a:bodyPr>
          <a:lstStyle/>
          <a:p>
            <a:r>
              <a:rPr lang="en-US" sz="4400" dirty="0"/>
              <a:t>OOI Data Quality </a:t>
            </a:r>
            <a:br>
              <a:rPr lang="en-US" sz="4400" dirty="0"/>
            </a:br>
            <a:r>
              <a:rPr lang="en-US" sz="4400" dirty="0"/>
              <a:t>Procedures and Tools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787" y="540750"/>
            <a:ext cx="4681026" cy="484356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6" name="Subtitle 1"/>
          <p:cNvSpPr txBox="1">
            <a:spLocks/>
          </p:cNvSpPr>
          <p:nvPr/>
        </p:nvSpPr>
        <p:spPr>
          <a:xfrm>
            <a:off x="392853" y="3742653"/>
            <a:ext cx="6265333" cy="1874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j-lt"/>
                <a:cs typeface="Arial" panose="020B0604020202020204" pitchFamily="34" charset="0"/>
              </a:rPr>
              <a:t>M. Vardaro, M. Crowley, L. Belabbassi, L. Garzio, J. Kerfoot, F. Knuth, S. Lichtenwalner, M. Smith </a:t>
            </a:r>
          </a:p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Rutgers University, New Brunswick, NJ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24" y="378560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in Class Reviews: Jan-Aug 2016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8694"/>
            <a:ext cx="12192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7063" lvl="2" indent="-2873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example of each data stream (ingestion completed by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Systems team</a:t>
            </a:r>
            <a:r>
              <a:rPr lang="en-US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marL="627063" lvl="2" indent="-2873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 of 1207 (467 science) streams completed in August 2016</a:t>
            </a:r>
          </a:p>
          <a:p>
            <a:pPr marL="627063" lvl="2" indent="-2873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Tested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parsers, algorithms,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ingestion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asset management and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product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creation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32" y="2698628"/>
            <a:ext cx="5824287" cy="3234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59" y="2698628"/>
            <a:ext cx="5220440" cy="321219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534796" y="4300971"/>
            <a:ext cx="5422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24" y="378560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Annotation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26842"/>
            <a:ext cx="12192000" cy="1142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409" y="1261552"/>
            <a:ext cx="6011762" cy="35424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987224" y="2827990"/>
            <a:ext cx="914400" cy="5868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209241" y="1261552"/>
            <a:ext cx="1795526" cy="177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9502" y="1438822"/>
            <a:ext cx="5897907" cy="35424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Annotations are the primary means of communication between data team and users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Annotations can be directly entered via the GUI for specified data streams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 text appears in a tab on the data catalog/plotting page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 time ranges can be shown on plots (via “Options” interface)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Annotations also included in downloaded data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4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584" y="289330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Rest in Class Data Review Workflow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  <p:grpSp>
        <p:nvGrpSpPr>
          <p:cNvPr id="75" name="Group 74"/>
          <p:cNvGrpSpPr/>
          <p:nvPr/>
        </p:nvGrpSpPr>
        <p:grpSpPr>
          <a:xfrm>
            <a:off x="335584" y="1572425"/>
            <a:ext cx="1679207" cy="580978"/>
            <a:chOff x="510746" y="1542264"/>
            <a:chExt cx="1679207" cy="580978"/>
          </a:xfrm>
        </p:grpSpPr>
        <p:sp>
          <p:nvSpPr>
            <p:cNvPr id="8" name="TextBox 7"/>
            <p:cNvSpPr txBox="1"/>
            <p:nvPr/>
          </p:nvSpPr>
          <p:spPr>
            <a:xfrm>
              <a:off x="547636" y="1636832"/>
              <a:ext cx="1620957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M2M Request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10746" y="1542264"/>
              <a:ext cx="1679207" cy="58097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186201" y="2773660"/>
            <a:ext cx="2053066" cy="580978"/>
            <a:chOff x="1055723" y="2801575"/>
            <a:chExt cx="2053066" cy="580978"/>
          </a:xfrm>
        </p:grpSpPr>
        <p:sp>
          <p:nvSpPr>
            <p:cNvPr id="9" name="TextBox 8"/>
            <p:cNvSpPr txBox="1"/>
            <p:nvPr/>
          </p:nvSpPr>
          <p:spPr>
            <a:xfrm>
              <a:off x="1159117" y="2896145"/>
              <a:ext cx="1851789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Automated tests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055723" y="2801575"/>
              <a:ext cx="2053066" cy="58097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445801" y="1567968"/>
            <a:ext cx="1679207" cy="580978"/>
            <a:chOff x="3207961" y="1537807"/>
            <a:chExt cx="1679207" cy="580978"/>
          </a:xfrm>
        </p:grpSpPr>
        <p:sp>
          <p:nvSpPr>
            <p:cNvPr id="13" name="TextBox 12"/>
            <p:cNvSpPr txBox="1"/>
            <p:nvPr/>
          </p:nvSpPr>
          <p:spPr>
            <a:xfrm>
              <a:off x="3262735" y="1617858"/>
              <a:ext cx="1569660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Plot Data File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207961" y="1537807"/>
              <a:ext cx="1679207" cy="580978"/>
            </a:xfrm>
            <a:prstGeom prst="roundRect">
              <a:avLst/>
            </a:prstGeom>
            <a:noFill/>
            <a:ln w="28575">
              <a:solidFill>
                <a:srgbClr val="9307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93245" y="4422144"/>
            <a:ext cx="2141555" cy="811228"/>
            <a:chOff x="1011479" y="4020126"/>
            <a:chExt cx="2141555" cy="811228"/>
          </a:xfrm>
        </p:grpSpPr>
        <p:sp>
          <p:nvSpPr>
            <p:cNvPr id="11" name="TextBox 10"/>
            <p:cNvSpPr txBox="1"/>
            <p:nvPr/>
          </p:nvSpPr>
          <p:spPr>
            <a:xfrm>
              <a:off x="1088143" y="4142180"/>
              <a:ext cx="2058577" cy="5539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Instrument 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Deployment 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range</a:t>
              </a:r>
              <a:endParaRPr lang="en-US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011479" y="4020126"/>
              <a:ext cx="2141555" cy="81122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134489" y="4143911"/>
            <a:ext cx="2153908" cy="1367693"/>
            <a:chOff x="3681600" y="4036038"/>
            <a:chExt cx="2153908" cy="1367693"/>
          </a:xfrm>
        </p:grpSpPr>
        <p:sp>
          <p:nvSpPr>
            <p:cNvPr id="10" name="TextBox 9"/>
            <p:cNvSpPr txBox="1"/>
            <p:nvPr/>
          </p:nvSpPr>
          <p:spPr>
            <a:xfrm>
              <a:off x="3835838" y="4147011"/>
              <a:ext cx="1988045" cy="11079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Stream 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and End Date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Duplicate 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Timestamps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Availability 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681600" y="4036038"/>
              <a:ext cx="2153908" cy="136769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658559" y="1406248"/>
            <a:ext cx="2146852" cy="902770"/>
            <a:chOff x="5835507" y="1368943"/>
            <a:chExt cx="2146852" cy="902770"/>
          </a:xfrm>
        </p:grpSpPr>
        <p:sp>
          <p:nvSpPr>
            <p:cNvPr id="19" name="TextBox 18"/>
            <p:cNvSpPr txBox="1"/>
            <p:nvPr/>
          </p:nvSpPr>
          <p:spPr>
            <a:xfrm>
              <a:off x="5865369" y="1441029"/>
              <a:ext cx="2116990" cy="7386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Visual Assessment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Availability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Quality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835507" y="1368943"/>
              <a:ext cx="2146851" cy="902770"/>
            </a:xfrm>
            <a:prstGeom prst="roundRect">
              <a:avLst/>
            </a:prstGeom>
            <a:noFill/>
            <a:ln w="28575">
              <a:solidFill>
                <a:srgbClr val="9307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609469" y="1563496"/>
            <a:ext cx="2144529" cy="580978"/>
            <a:chOff x="9609469" y="1563496"/>
            <a:chExt cx="2144529" cy="580978"/>
          </a:xfrm>
        </p:grpSpPr>
        <p:sp>
          <p:nvSpPr>
            <p:cNvPr id="15" name="TextBox 14"/>
            <p:cNvSpPr txBox="1"/>
            <p:nvPr/>
          </p:nvSpPr>
          <p:spPr>
            <a:xfrm>
              <a:off x="9692286" y="1661696"/>
              <a:ext cx="1928733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Summary Report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9609469" y="1563496"/>
              <a:ext cx="2144529" cy="580978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850299" y="4065500"/>
            <a:ext cx="2111142" cy="1525681"/>
            <a:chOff x="6319830" y="4024097"/>
            <a:chExt cx="2111142" cy="1525681"/>
          </a:xfrm>
        </p:grpSpPr>
        <p:sp>
          <p:nvSpPr>
            <p:cNvPr id="12" name="TextBox 11"/>
            <p:cNvSpPr txBox="1"/>
            <p:nvPr/>
          </p:nvSpPr>
          <p:spPr>
            <a:xfrm>
              <a:off x="6427854" y="4054258"/>
              <a:ext cx="1877437" cy="14773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Parameter 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range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Stuck Value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Spike Test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Fill values 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err="1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NaNs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 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  <a:endParaRPr lang="en-US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319830" y="4024097"/>
              <a:ext cx="2111142" cy="152568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9235603" y="2621325"/>
            <a:ext cx="2887479" cy="1475214"/>
            <a:chOff x="9142596" y="2549890"/>
            <a:chExt cx="2887479" cy="1475214"/>
          </a:xfrm>
        </p:grpSpPr>
        <p:sp>
          <p:nvSpPr>
            <p:cNvPr id="16" name="TextBox 15"/>
            <p:cNvSpPr txBox="1"/>
            <p:nvPr/>
          </p:nvSpPr>
          <p:spPr>
            <a:xfrm>
              <a:off x="9235603" y="2615548"/>
              <a:ext cx="2739853" cy="12926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Annotate in GitHub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err="1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Subsite</a:t>
              </a: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Operational Status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Node – Operational Status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 – Operational Status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Stream - Availability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Parameter – Quality &amp; Availability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142596" y="2549890"/>
              <a:ext cx="2887479" cy="1475214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19705" y="4980769"/>
            <a:ext cx="2027149" cy="580978"/>
            <a:chOff x="9719705" y="4980769"/>
            <a:chExt cx="2027149" cy="580978"/>
          </a:xfrm>
        </p:grpSpPr>
        <p:sp>
          <p:nvSpPr>
            <p:cNvPr id="18" name="TextBox 17"/>
            <p:cNvSpPr txBox="1"/>
            <p:nvPr/>
          </p:nvSpPr>
          <p:spPr>
            <a:xfrm>
              <a:off x="9799803" y="5077740"/>
              <a:ext cx="1947051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Push to System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9719705" y="4980769"/>
              <a:ext cx="1934281" cy="58097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Elbow Connector 43"/>
          <p:cNvCxnSpPr>
            <a:stCxn id="22" idx="2"/>
            <a:endCxn id="25" idx="0"/>
          </p:cNvCxnSpPr>
          <p:nvPr/>
        </p:nvCxnSpPr>
        <p:spPr>
          <a:xfrm rot="5400000">
            <a:off x="3817453" y="3748629"/>
            <a:ext cx="789273" cy="1291"/>
          </a:xfrm>
          <a:prstGeom prst="bentConnector3">
            <a:avLst>
              <a:gd name="adj1" fmla="val 50000"/>
            </a:avLst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2" idx="2"/>
            <a:endCxn id="29" idx="0"/>
          </p:cNvCxnSpPr>
          <p:nvPr/>
        </p:nvCxnSpPr>
        <p:spPr>
          <a:xfrm rot="16200000" flipH="1">
            <a:off x="5203871" y="2363501"/>
            <a:ext cx="710862" cy="2693136"/>
          </a:xfrm>
          <a:prstGeom prst="bentConnector3">
            <a:avLst>
              <a:gd name="adj1" fmla="val 50000"/>
            </a:avLst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29" idx="3"/>
            <a:endCxn id="54" idx="2"/>
          </p:cNvCxnSpPr>
          <p:nvPr/>
        </p:nvCxnSpPr>
        <p:spPr>
          <a:xfrm flipV="1">
            <a:off x="7961441" y="2170989"/>
            <a:ext cx="351507" cy="2657352"/>
          </a:xfrm>
          <a:prstGeom prst="bentConnector2">
            <a:avLst/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3"/>
            <a:endCxn id="23" idx="1"/>
          </p:cNvCxnSpPr>
          <p:nvPr/>
        </p:nvCxnSpPr>
        <p:spPr>
          <a:xfrm flipV="1">
            <a:off x="2014791" y="1858457"/>
            <a:ext cx="431010" cy="4457"/>
          </a:xfrm>
          <a:prstGeom prst="straightConnector1">
            <a:avLst/>
          </a:prstGeom>
          <a:ln w="63500">
            <a:solidFill>
              <a:srgbClr val="930775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3" idx="3"/>
            <a:endCxn id="27" idx="1"/>
          </p:cNvCxnSpPr>
          <p:nvPr/>
        </p:nvCxnSpPr>
        <p:spPr>
          <a:xfrm flipV="1">
            <a:off x="4125008" y="1857633"/>
            <a:ext cx="533551" cy="824"/>
          </a:xfrm>
          <a:prstGeom prst="straightConnector1">
            <a:avLst/>
          </a:prstGeom>
          <a:ln w="63500">
            <a:solidFill>
              <a:srgbClr val="930775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28" idx="2"/>
            <a:endCxn id="30" idx="0"/>
          </p:cNvCxnSpPr>
          <p:nvPr/>
        </p:nvCxnSpPr>
        <p:spPr>
          <a:xfrm flipH="1">
            <a:off x="10679343" y="2144474"/>
            <a:ext cx="2391" cy="476851"/>
          </a:xfrm>
          <a:prstGeom prst="straightConnector1">
            <a:avLst/>
          </a:prstGeom>
          <a:ln w="635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30" idx="2"/>
            <a:endCxn id="31" idx="0"/>
          </p:cNvCxnSpPr>
          <p:nvPr/>
        </p:nvCxnSpPr>
        <p:spPr>
          <a:xfrm>
            <a:off x="10679343" y="4096539"/>
            <a:ext cx="7503" cy="88423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21" idx="2"/>
            <a:endCxn id="22" idx="1"/>
          </p:cNvCxnSpPr>
          <p:nvPr/>
        </p:nvCxnSpPr>
        <p:spPr>
          <a:xfrm rot="16200000" flipH="1">
            <a:off x="1725321" y="1603269"/>
            <a:ext cx="910746" cy="2011013"/>
          </a:xfrm>
          <a:prstGeom prst="bentConnector2">
            <a:avLst/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22" idx="2"/>
            <a:endCxn id="24" idx="0"/>
          </p:cNvCxnSpPr>
          <p:nvPr/>
        </p:nvCxnSpPr>
        <p:spPr>
          <a:xfrm rot="5400000">
            <a:off x="2354626" y="2564036"/>
            <a:ext cx="1067506" cy="2648711"/>
          </a:xfrm>
          <a:prstGeom prst="bentConnector3">
            <a:avLst>
              <a:gd name="adj1" fmla="val 33939"/>
            </a:avLst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stCxn id="24" idx="3"/>
            <a:endCxn id="25" idx="1"/>
          </p:cNvCxnSpPr>
          <p:nvPr/>
        </p:nvCxnSpPr>
        <p:spPr>
          <a:xfrm>
            <a:off x="2634800" y="4827758"/>
            <a:ext cx="499689" cy="0"/>
          </a:xfrm>
          <a:prstGeom prst="straightConnector1">
            <a:avLst/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25" idx="3"/>
            <a:endCxn id="29" idx="1"/>
          </p:cNvCxnSpPr>
          <p:nvPr/>
        </p:nvCxnSpPr>
        <p:spPr>
          <a:xfrm>
            <a:off x="5288397" y="4827758"/>
            <a:ext cx="561902" cy="583"/>
          </a:xfrm>
          <a:prstGeom prst="straightConnector1">
            <a:avLst/>
          </a:prstGeom>
          <a:ln w="635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7240683" y="1536069"/>
            <a:ext cx="2144529" cy="646331"/>
            <a:chOff x="7240683" y="1567968"/>
            <a:chExt cx="2144529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7357364" y="1567968"/>
              <a:ext cx="1915909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Investigate Gaps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QC failures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240683" y="1571042"/>
              <a:ext cx="2144529" cy="631846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Arrow Connector 56"/>
          <p:cNvCxnSpPr>
            <a:stCxn id="27" idx="3"/>
            <a:endCxn id="54" idx="1"/>
          </p:cNvCxnSpPr>
          <p:nvPr/>
        </p:nvCxnSpPr>
        <p:spPr>
          <a:xfrm flipV="1">
            <a:off x="6805410" y="1855066"/>
            <a:ext cx="435273" cy="2567"/>
          </a:xfrm>
          <a:prstGeom prst="straightConnector1">
            <a:avLst/>
          </a:prstGeom>
          <a:ln w="63500">
            <a:solidFill>
              <a:srgbClr val="930775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4" idx="3"/>
            <a:endCxn id="28" idx="1"/>
          </p:cNvCxnSpPr>
          <p:nvPr/>
        </p:nvCxnSpPr>
        <p:spPr>
          <a:xfrm flipV="1">
            <a:off x="9385212" y="1853985"/>
            <a:ext cx="224257" cy="1081"/>
          </a:xfrm>
          <a:prstGeom prst="straightConnector1">
            <a:avLst/>
          </a:prstGeom>
          <a:ln w="63500">
            <a:solidFill>
              <a:srgbClr val="FFC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1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6" name="Shape 2916"/>
          <p:cNvSpPr txBox="1">
            <a:spLocks noGrp="1"/>
          </p:cNvSpPr>
          <p:nvPr>
            <p:ph type="title"/>
          </p:nvPr>
        </p:nvSpPr>
        <p:spPr>
          <a:xfrm>
            <a:off x="243188" y="577912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>
                <a:solidFill>
                  <a:srgbClr val="0C589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OOI </a:t>
            </a:r>
            <a:r>
              <a:rPr lang="en-US" sz="3200" dirty="0" smtClean="0">
                <a:solidFill>
                  <a:srgbClr val="0C5890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Automated QC Procedures</a:t>
            </a:r>
            <a:endParaRPr lang="en-US" sz="3200" dirty="0">
              <a:solidFill>
                <a:srgbClr val="0C5890"/>
              </a:solidFill>
              <a:latin typeface="Helvetica" panose="020B0604020202020204" pitchFamily="34" charset="0"/>
              <a:ea typeface="Arial"/>
              <a:cs typeface="Helvetica" panose="020B0604020202020204" pitchFamily="34" charset="0"/>
              <a:sym typeface="Arial"/>
              <a:rtl val="0"/>
            </a:endParaRPr>
          </a:p>
        </p:txBody>
      </p:sp>
      <p:sp>
        <p:nvSpPr>
          <p:cNvPr id="2917" name="Shape 2917"/>
          <p:cNvSpPr txBox="1">
            <a:spLocks noGrp="1"/>
          </p:cNvSpPr>
          <p:nvPr>
            <p:ph type="body" idx="1"/>
          </p:nvPr>
        </p:nvSpPr>
        <p:spPr>
          <a:xfrm>
            <a:off x="501445" y="1300378"/>
            <a:ext cx="10601172" cy="4463174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342900" indent="-330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3C3C3C"/>
              </a:buClr>
              <a:buSzPct val="98267"/>
            </a:pP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6</a:t>
            </a:r>
            <a:r>
              <a:rPr lang="en-US" sz="2280" dirty="0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automated QC </a:t>
            </a:r>
            <a:r>
              <a:rPr lang="en-US" sz="2280" dirty="0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algorithms can produce 7 </a:t>
            </a: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flags (including logical “or” which combines flags</a:t>
            </a:r>
            <a:r>
              <a:rPr lang="en-US" sz="2280" dirty="0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) which are </a:t>
            </a:r>
            <a:r>
              <a:rPr lang="en-US" sz="2280" dirty="0" err="1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plottable</a:t>
            </a:r>
            <a:r>
              <a:rPr lang="en-US" sz="2280" dirty="0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 and are included in downloaded files</a:t>
            </a:r>
          </a:p>
          <a:p>
            <a:pPr marL="342900" indent="-330200">
              <a:lnSpc>
                <a:spcPct val="80000"/>
              </a:lnSpc>
              <a:spcBef>
                <a:spcPts val="496"/>
              </a:spcBef>
              <a:spcAft>
                <a:spcPts val="600"/>
              </a:spcAft>
              <a:buClr>
                <a:srgbClr val="3C3C3C"/>
              </a:buClr>
              <a:buSzPct val="98267"/>
            </a:pPr>
            <a:r>
              <a:rPr lang="en-US" sz="2280" dirty="0" smtClean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Coded </a:t>
            </a: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based on specifications written by OOI Project Scientists, derived from QARTOD manuals and other observatory experiences</a:t>
            </a:r>
          </a:p>
          <a:p>
            <a:pPr marL="342900" indent="-330200">
              <a:lnSpc>
                <a:spcPct val="80000"/>
              </a:lnSpc>
              <a:spcBef>
                <a:spcPts val="496"/>
              </a:spcBef>
              <a:spcAft>
                <a:spcPts val="600"/>
              </a:spcAft>
              <a:buClr>
                <a:srgbClr val="3C3C3C"/>
              </a:buClr>
              <a:buSzPct val="98267"/>
            </a:pP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Algorithms refer to “lookup tables” assembled by OOI Project Scientists with input from subject matter experts: </a:t>
            </a:r>
            <a:r>
              <a:rPr lang="en-US" sz="228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  <a:rtl val="0"/>
              </a:rPr>
              <a:t>https://github.com/ooi-integration/qc-lookup</a:t>
            </a:r>
            <a:r>
              <a:rPr lang="en-US" sz="2280" dirty="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marL="342900" indent="-190500">
              <a:lnSpc>
                <a:spcPct val="80000"/>
              </a:lnSpc>
              <a:spcBef>
                <a:spcPts val="496"/>
              </a:spcBef>
              <a:buClr>
                <a:srgbClr val="3C3C3C"/>
              </a:buClr>
              <a:buSzPct val="25000"/>
              <a:buNone/>
            </a:pPr>
            <a:endParaRPr sz="2280" dirty="0">
              <a:solidFill>
                <a:srgbClr val="3C3C3C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918" name="Shape 2918"/>
          <p:cNvSpPr txBox="1">
            <a:spLocks noGrp="1"/>
          </p:cNvSpPr>
          <p:nvPr>
            <p:ph type="sldNum" idx="4294967295"/>
          </p:nvPr>
        </p:nvSpPr>
        <p:spPr>
          <a:xfrm>
            <a:off x="10496551" y="6372200"/>
            <a:ext cx="867899" cy="30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fld id="{00000000-1234-1234-1234-123412341234}" type="slidenum">
              <a:rPr lang="en-US"/>
              <a:pPr>
                <a:buClr>
                  <a:schemeClr val="dk1"/>
                </a:buClr>
                <a:buSzPct val="25000"/>
              </a:pPr>
              <a:t>13</a:t>
            </a:fld>
            <a:endParaRPr lang="en-US" dirty="0"/>
          </a:p>
        </p:txBody>
      </p:sp>
      <p:sp>
        <p:nvSpPr>
          <p:cNvPr id="2919" name="Shape 2919"/>
          <p:cNvSpPr txBox="1"/>
          <p:nvPr/>
        </p:nvSpPr>
        <p:spPr>
          <a:xfrm>
            <a:off x="432186" y="3560077"/>
            <a:ext cx="5130599" cy="23215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  <a:rtl val="0"/>
              </a:rPr>
              <a:t>Global Range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Local Range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Spike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Stuck Value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Trend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Temporal Gradient Test</a:t>
            </a:r>
          </a:p>
          <a:p>
            <a:pPr marL="514350" indent="-482600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Spatial Gradient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Test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  <a:rtl val="0"/>
              </a:rPr>
              <a:t>(Profile)</a:t>
            </a:r>
            <a:endParaRPr sz="2000" dirty="0">
              <a:solidFill>
                <a:schemeClr val="bg1">
                  <a:lumMod val="85000"/>
                </a:schemeClr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3945" y="3560077"/>
            <a:ext cx="7499577" cy="2203476"/>
          </a:xfrm>
          <a:prstGeom prst="rect">
            <a:avLst/>
          </a:prstGeom>
        </p:spPr>
      </p:pic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734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38920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QARTOD/OOI QC Comparison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47650" y="1140620"/>
          <a:ext cx="11582399" cy="5022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312">
                  <a:extLst>
                    <a:ext uri="{9D8B030D-6E8A-4147-A177-3AD203B41FA5}">
                      <a16:colId xmlns:a16="http://schemas.microsoft.com/office/drawing/2014/main" val="1594555420"/>
                    </a:ext>
                  </a:extLst>
                </a:gridCol>
                <a:gridCol w="3354130">
                  <a:extLst>
                    <a:ext uri="{9D8B030D-6E8A-4147-A177-3AD203B41FA5}">
                      <a16:colId xmlns:a16="http://schemas.microsoft.com/office/drawing/2014/main" val="2609262559"/>
                    </a:ext>
                  </a:extLst>
                </a:gridCol>
                <a:gridCol w="1182135">
                  <a:extLst>
                    <a:ext uri="{9D8B030D-6E8A-4147-A177-3AD203B41FA5}">
                      <a16:colId xmlns:a16="http://schemas.microsoft.com/office/drawing/2014/main" val="4242554626"/>
                    </a:ext>
                  </a:extLst>
                </a:gridCol>
                <a:gridCol w="3165342">
                  <a:extLst>
                    <a:ext uri="{9D8B030D-6E8A-4147-A177-3AD203B41FA5}">
                      <a16:colId xmlns:a16="http://schemas.microsoft.com/office/drawing/2014/main" val="2596929649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3637050145"/>
                    </a:ext>
                  </a:extLst>
                </a:gridCol>
              </a:tblGrid>
              <a:tr h="53552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OOI Test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OOI Description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 Equivalent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 Recommendation (from manuals)</a:t>
                      </a:r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222236"/>
                  </a:ext>
                </a:extLst>
              </a:tr>
              <a:tr h="66153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Range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 are flagged unless they fall within valid world ocean ranges or instrument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Gross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 considers manufacturer-defined sensor and calibration limits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 tests, different names.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</a:t>
                      </a:r>
                      <a:r>
                        <a:rPr lang="en-US" sz="1200" b="1" i="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operational.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299123"/>
                  </a:ext>
                </a:extLst>
              </a:tr>
              <a:tr h="69126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Spike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Deviation from mean compared to 2*N neighboring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N=1, default threshold is based on the rate of change distribution from previous data 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Roughly identical, same nomenclature.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operational</a:t>
                      </a:r>
                      <a:r>
                        <a:rPr lang="en-US" sz="1200" b="1" i="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73678"/>
                  </a:ext>
                </a:extLst>
              </a:tr>
              <a:tr h="82656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Stuck Value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2 neighboring values differ by less than the resolution of the sensor for more than N repetitions, data are flagged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Stuck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 suggests 3 consecutive points for a stuck sensor suspect flag and 5 for a fail flag.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 manual suggestion may be too low for well-mixed portions of the water column.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evaluation.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307594"/>
                  </a:ext>
                </a:extLst>
              </a:tr>
              <a:tr h="70008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Range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are flagged unless they fall within locally valid site-specific or depth ranges. Interpolates thresholds between depth and season intervals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Starts with constant limits for each depth/season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Roughly identical, same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nomenclature.</a:t>
                      </a:r>
                      <a:r>
                        <a:rPr lang="en-US" sz="1200" b="0" i="0" baseline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OOI </a:t>
                      </a:r>
                      <a:r>
                        <a:rPr lang="en-US" sz="1200" b="1" i="0" dirty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ranges are still being </a:t>
                      </a:r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established.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870177"/>
                  </a:ext>
                </a:extLst>
              </a:tr>
              <a:tr h="82153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d(data)/d(t)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a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 threshold,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following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 fail until one 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falls within limit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(TOLDAT). First data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assumed good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unless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“good” starting data (STARTDAT) point is defined.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 of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 recommends two neighboring points and does not incorporate TOLDAT or STARTDAT values.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 tests, different names.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Evaluation,</a:t>
                      </a:r>
                      <a:r>
                        <a:rPr lang="en-US" sz="1200" b="1" i="0" baseline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operational</a:t>
                      </a:r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53775"/>
                  </a:ext>
                </a:extLst>
              </a:tr>
              <a:tr h="66153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 smtClean="0">
                          <a:solidFill>
                            <a:srgbClr val="007EA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 Test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flagged as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having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 if the SD of the residuals to a polynomial curve &lt; original data, multiplied by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factor.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sensor drift.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QARTOD equivalent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OOI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only. </a:t>
                      </a:r>
                      <a:r>
                        <a:rPr lang="en-US" sz="1200" b="1" i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 Evaluation,</a:t>
                      </a:r>
                      <a:r>
                        <a:rPr lang="en-US" sz="1200" b="1" i="0" baseline="0" dirty="0" smtClean="0">
                          <a:solidFill>
                            <a:srgbClr val="5555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 operational</a:t>
                      </a:r>
                      <a:endParaRPr lang="en-US" sz="1200" b="0" i="0" dirty="0" smtClean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ase"/>
                      <a:endParaRPr lang="en-US" sz="1200" b="0" i="0" dirty="0">
                        <a:solidFill>
                          <a:srgbClr val="5555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632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4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84" y="293050"/>
            <a:ext cx="10515600" cy="10602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NetCDF QC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8481"/>
            <a:ext cx="10515600" cy="4508226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Results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QC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tests do not remove data.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 parameter in a file has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corresponding *_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qc_executed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*_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qc_results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qc_executed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indicates which tests were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qc_results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denotes which tests passed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Integer values can be converted to a binary that indicates which tests were run (1) or not (0), and which passed (1) or failed (0).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See example QC Python notebook 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online guide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http://oceanobservatories.org/knowledgebase/interpreting-qc-variables-and-results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more details.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Rest in Class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Status Categories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998619"/>
              </p:ext>
            </p:extLst>
          </p:nvPr>
        </p:nvGraphicFramePr>
        <p:xfrm>
          <a:off x="357189" y="1276351"/>
          <a:ext cx="11429998" cy="4588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158">
                  <a:extLst>
                    <a:ext uri="{9D8B030D-6E8A-4147-A177-3AD203B41FA5}">
                      <a16:colId xmlns:a16="http://schemas.microsoft.com/office/drawing/2014/main" val="3097184147"/>
                    </a:ext>
                  </a:extLst>
                </a:gridCol>
                <a:gridCol w="5545389">
                  <a:extLst>
                    <a:ext uri="{9D8B030D-6E8A-4147-A177-3AD203B41FA5}">
                      <a16:colId xmlns:a16="http://schemas.microsoft.com/office/drawing/2014/main" val="2946086915"/>
                    </a:ext>
                  </a:extLst>
                </a:gridCol>
                <a:gridCol w="1010264">
                  <a:extLst>
                    <a:ext uri="{9D8B030D-6E8A-4147-A177-3AD203B41FA5}">
                      <a16:colId xmlns:a16="http://schemas.microsoft.com/office/drawing/2014/main" val="2732172161"/>
                    </a:ext>
                  </a:extLst>
                </a:gridCol>
                <a:gridCol w="2139669">
                  <a:extLst>
                    <a:ext uri="{9D8B030D-6E8A-4147-A177-3AD203B41FA5}">
                      <a16:colId xmlns:a16="http://schemas.microsoft.com/office/drawing/2014/main" val="2953087463"/>
                    </a:ext>
                  </a:extLst>
                </a:gridCol>
                <a:gridCol w="721518">
                  <a:extLst>
                    <a:ext uri="{9D8B030D-6E8A-4147-A177-3AD203B41FA5}">
                      <a16:colId xmlns:a16="http://schemas.microsoft.com/office/drawing/2014/main" val="2362738386"/>
                    </a:ext>
                  </a:extLst>
                </a:gridCol>
              </a:tblGrid>
              <a:tr h="487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 Code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QARTOD Description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437230382"/>
                  </a:ext>
                </a:extLst>
              </a:tr>
              <a:tr h="40020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NOT_OPERATIONAL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functional (no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 expected)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operational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1979007946"/>
                  </a:ext>
                </a:extLst>
              </a:tr>
              <a:tr h="40020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NOT_AVAILABLE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lost in transmission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Missing data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1269654732"/>
                  </a:ext>
                </a:extLst>
              </a:tr>
              <a:tr h="400206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PENDING_INGEST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exists, Awaiting ingest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341190860"/>
                  </a:ext>
                </a:extLst>
              </a:tr>
              <a:tr h="487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NOT_EVALUATED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exists, Awaiting evaluation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evaluated, not available or unknown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118131206"/>
                  </a:ext>
                </a:extLst>
              </a:tr>
              <a:tr h="487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SUSPECT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exists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ither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failed a QC test or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reflect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conditions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Questionable/suspect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1220038556"/>
                  </a:ext>
                </a:extLst>
              </a:tr>
              <a:tr h="487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exists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but is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known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be bad due to known instrument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calibration error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537909614"/>
                  </a:ext>
                </a:extLst>
              </a:tr>
              <a:tr h="48792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exists,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 QC tests, is complete and looks reasonable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1109960762"/>
                  </a:ext>
                </a:extLst>
              </a:tr>
              <a:tr h="948434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marL="182880" algn="l" rtl="0" fontAlgn="t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functional,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exists,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 tests, is complete and has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undergone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validation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shipboard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datasets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reached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highest level of QC that the OOI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</a:t>
                      </a: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" marR="19050" marT="12700" marB="12700" anchor="ctr"/>
                </a:tc>
                <a:extLst>
                  <a:ext uri="{0D108BD9-81ED-4DB2-BD59-A6C34878D82A}">
                    <a16:rowId xmlns:a16="http://schemas.microsoft.com/office/drawing/2014/main" val="208166156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1313916" y="1819805"/>
            <a:ext cx="305396" cy="3678545"/>
            <a:chOff x="11313916" y="1819805"/>
            <a:chExt cx="305396" cy="3678545"/>
          </a:xfrm>
        </p:grpSpPr>
        <p:sp>
          <p:nvSpPr>
            <p:cNvPr id="8" name="Rectangle 7"/>
            <p:cNvSpPr/>
            <p:nvPr/>
          </p:nvSpPr>
          <p:spPr>
            <a:xfrm>
              <a:off x="11313916" y="1819805"/>
              <a:ext cx="303608" cy="291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13916" y="2217453"/>
              <a:ext cx="303608" cy="29170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15704" y="2624454"/>
              <a:ext cx="303608" cy="291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314512" y="3055430"/>
              <a:ext cx="303608" cy="291702"/>
            </a:xfrm>
            <a:prstGeom prst="rect">
              <a:avLst/>
            </a:prstGeom>
            <a:solidFill>
              <a:srgbClr val="004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13916" y="3557949"/>
              <a:ext cx="303608" cy="291702"/>
            </a:xfrm>
            <a:prstGeom prst="rect">
              <a:avLst/>
            </a:prstGeom>
            <a:solidFill>
              <a:srgbClr val="CC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315704" y="4033074"/>
              <a:ext cx="303608" cy="291702"/>
            </a:xfrm>
            <a:prstGeom prst="rect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14512" y="4521499"/>
              <a:ext cx="303608" cy="291702"/>
            </a:xfrm>
            <a:prstGeom prst="rect">
              <a:avLst/>
            </a:pr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13916" y="5206648"/>
              <a:ext cx="303608" cy="291702"/>
            </a:xfrm>
            <a:prstGeom prst="rect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0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0" y="1671638"/>
            <a:ext cx="6905286" cy="42910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&amp;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Review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Reviews &amp; 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921" y="1350147"/>
            <a:ext cx="3504740" cy="448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Shape 2529"/>
          <p:cNvSpPr txBox="1">
            <a:spLocks noGrp="1"/>
          </p:cNvSpPr>
          <p:nvPr>
            <p:ph type="title"/>
          </p:nvPr>
        </p:nvSpPr>
        <p:spPr>
          <a:xfrm>
            <a:off x="231321" y="573215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  <a:endParaRPr lang="en-US" sz="32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6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31" y="1651297"/>
            <a:ext cx="5882819" cy="4259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31" y="374316"/>
            <a:ext cx="8453416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Reviews and Reporting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85" y="1329803"/>
            <a:ext cx="267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 Timeline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9385" y="1302710"/>
            <a:ext cx="294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Annotation Text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66" y="1756083"/>
            <a:ext cx="5136886" cy="415518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9977120" y="1979603"/>
            <a:ext cx="436880" cy="3470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89" y="327292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QC Database Tool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17" y="1509924"/>
            <a:ext cx="50210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 for reference &amp; statistics</a:t>
            </a:r>
          </a:p>
          <a:p>
            <a:pPr marL="512763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status information, as well as a cruise data checklist</a:t>
            </a:r>
          </a:p>
          <a:p>
            <a:pPr marL="512763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testing/review capability</a:t>
            </a:r>
          </a:p>
          <a:p>
            <a:pPr marL="512763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Annotation options</a:t>
            </a:r>
          </a:p>
          <a:p>
            <a:pPr marL="512763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http://ooi.visualocean.net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19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31" y="1326461"/>
            <a:ext cx="6151289" cy="45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0" y="1671638"/>
            <a:ext cx="6905286" cy="42910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&amp;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Review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Periodic Reviews &amp; 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921" y="1350147"/>
            <a:ext cx="3504740" cy="448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Shape 2529"/>
          <p:cNvSpPr txBox="1">
            <a:spLocks noGrp="1"/>
          </p:cNvSpPr>
          <p:nvPr>
            <p:ph type="title"/>
          </p:nvPr>
        </p:nvSpPr>
        <p:spPr>
          <a:xfrm>
            <a:off x="231321" y="573215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  <a:endParaRPr lang="en-US" sz="32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270319"/>
            <a:ext cx="10515600" cy="10602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Examples of QC Effort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08" y="1425388"/>
            <a:ext cx="10515600" cy="44375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offsets </a:t>
            </a:r>
          </a:p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values)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Biofouling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en-US" sz="2400" dirty="0"/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Video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  <p:pic>
        <p:nvPicPr>
          <p:cNvPr id="1026" name="Picture 2" descr="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46" y="1640532"/>
            <a:ext cx="7177608" cy="226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aw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6"/>
          <a:stretch/>
        </p:blipFill>
        <p:spPr bwMode="auto">
          <a:xfrm>
            <a:off x="296008" y="4327804"/>
            <a:ext cx="5850792" cy="14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raw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6" r="1"/>
          <a:stretch/>
        </p:blipFill>
        <p:spPr bwMode="auto">
          <a:xfrm>
            <a:off x="5956300" y="4058351"/>
            <a:ext cx="6235700" cy="182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74651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Deliverables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890" y="1528763"/>
            <a:ext cx="10636910" cy="4428284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Availability Reports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(%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completeness, streams/parameters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particles in the system)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Quality Reports</a:t>
            </a:r>
          </a:p>
          <a:p>
            <a:pPr lvl="0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Redmine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reporting</a:t>
            </a:r>
          </a:p>
          <a:p>
            <a:pPr lvl="1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Issues found, investigations,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Help Desk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open/closed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Deep dive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 reports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Annotations (to users)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pic>
        <p:nvPicPr>
          <p:cNvPr id="5" name="Picture 2" descr="b8a42f16-3cd7-4b2f-ae51-007f26a7ee0a@namprd14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8275236" y="2569433"/>
            <a:ext cx="3542990" cy="30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6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Shape 2485"/>
          <p:cNvSpPr txBox="1">
            <a:spLocks noGrp="1"/>
          </p:cNvSpPr>
          <p:nvPr>
            <p:ph type="title"/>
          </p:nvPr>
        </p:nvSpPr>
        <p:spPr>
          <a:xfrm>
            <a:off x="228600" y="589191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</a:rPr>
              <a:t>Evaluation Daily Activities</a:t>
            </a:r>
            <a:endParaRPr lang="en-US" dirty="0"/>
          </a:p>
        </p:txBody>
      </p:sp>
      <p:sp>
        <p:nvSpPr>
          <p:cNvPr id="2486" name="Shape 2486"/>
          <p:cNvSpPr txBox="1">
            <a:spLocks noGrp="1"/>
          </p:cNvSpPr>
          <p:nvPr>
            <p:ph type="body" idx="1"/>
          </p:nvPr>
        </p:nvSpPr>
        <p:spPr>
          <a:xfrm>
            <a:off x="3915900" y="1676400"/>
            <a:ext cx="7924799" cy="4352925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end-to-end operational status of online instruments and investigate any outages (e.g. instrument, telemetry, parsing, or ingestion failures).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Review the operational status of other data archives (raw, cruise,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ERDDAP)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Look into and resolve new system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 up on any issue requests from users (via Redmine)</a:t>
            </a: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annotations to notify users of operational status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0925" y="1914440"/>
            <a:ext cx="3243943" cy="3312149"/>
          </a:xfrm>
          <a:prstGeom prst="rect">
            <a:avLst/>
          </a:prstGeom>
        </p:spPr>
      </p:pic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343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Shape 2522"/>
          <p:cNvSpPr txBox="1">
            <a:spLocks noGrp="1"/>
          </p:cNvSpPr>
          <p:nvPr>
            <p:ph type="title"/>
          </p:nvPr>
        </p:nvSpPr>
        <p:spPr>
          <a:xfrm>
            <a:off x="227850" y="577738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Daily Review </a:t>
            </a:r>
            <a:r>
              <a:rPr lang="en-US" sz="3200" dirty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Workflow</a:t>
            </a:r>
          </a:p>
        </p:txBody>
      </p:sp>
      <p:pic>
        <p:nvPicPr>
          <p:cNvPr id="6" name="Picture 5" descr="Daily%20Reviews%20v2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2884" y="1338116"/>
            <a:ext cx="9135884" cy="4664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9453416" y="4160468"/>
            <a:ext cx="2489201" cy="1589990"/>
            <a:chOff x="9527308" y="3424979"/>
            <a:chExt cx="2489201" cy="1589990"/>
          </a:xfrm>
        </p:grpSpPr>
        <p:sp>
          <p:nvSpPr>
            <p:cNvPr id="2" name="Rectangle 1"/>
            <p:cNvSpPr/>
            <p:nvPr/>
          </p:nvSpPr>
          <p:spPr>
            <a:xfrm>
              <a:off x="9675091" y="3602182"/>
              <a:ext cx="290945" cy="29094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682018" y="4074502"/>
              <a:ext cx="290945" cy="29094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675090" y="4548628"/>
              <a:ext cx="290945" cy="29094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972963" y="3569853"/>
              <a:ext cx="156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Questions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972963" y="4035308"/>
              <a:ext cx="1565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Actions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72963" y="4500764"/>
              <a:ext cx="20435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 Decision points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527308" y="3424979"/>
              <a:ext cx="2392219" cy="15899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122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0" y="1671638"/>
            <a:ext cx="6905286" cy="42910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&amp;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Review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Periodic Reviews &amp; 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Steps*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921" y="1350147"/>
            <a:ext cx="3504740" cy="448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Shape 2529"/>
          <p:cNvSpPr txBox="1">
            <a:spLocks noGrp="1"/>
          </p:cNvSpPr>
          <p:nvPr>
            <p:ph type="title"/>
          </p:nvPr>
        </p:nvSpPr>
        <p:spPr>
          <a:xfrm>
            <a:off x="231321" y="573215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  <a:endParaRPr lang="en-US" sz="32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74651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Availability and Completeness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519" y="3881270"/>
            <a:ext cx="5628438" cy="20426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2184" y="1321608"/>
            <a:ext cx="5092570" cy="2633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derived data products are still being added to the system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products are available but do not show up in data catalog or cannot be plotted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products require additional processing (e.g. ZPLSC, HYDBB)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56460" y="1425388"/>
            <a:ext cx="5971824" cy="2147995"/>
            <a:chOff x="5856460" y="1425388"/>
            <a:chExt cx="5971824" cy="21479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6460" y="1425388"/>
              <a:ext cx="5971824" cy="214799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83705" y="2281283"/>
              <a:ext cx="4378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Seafloor Uplift and Deflation Mean Depth</a:t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BOTSFLU L2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31391" y="4699524"/>
            <a:ext cx="462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Seafloor Uplift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Deflation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10-min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Rate of Depth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BOTSFLU L2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6420" y="3864436"/>
            <a:ext cx="6023426" cy="2186030"/>
            <a:chOff x="176420" y="3864436"/>
            <a:chExt cx="6023426" cy="21860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0" y="3864436"/>
              <a:ext cx="6023426" cy="21860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7964" y="4053388"/>
              <a:ext cx="4479111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Seafloor Uplift and Deflation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5-min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Rate of Depth Change (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BOTSFLU L2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</a:p>
          </p:txBody>
        </p:sp>
      </p:grpSp>
      <p:sp>
        <p:nvSpPr>
          <p:cNvPr id="1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 txBox="1">
            <a:spLocks noGrp="1"/>
          </p:cNvSpPr>
          <p:nvPr>
            <p:ph type="title"/>
          </p:nvPr>
        </p:nvSpPr>
        <p:spPr>
          <a:xfrm>
            <a:off x="688555" y="490671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QC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Challenges &amp; Solutions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ea typeface="Arial"/>
              <a:cs typeface="Helvetica" panose="020B0604020202020204" pitchFamily="34" charset="0"/>
              <a:sym typeface="Arial"/>
              <a:rtl val="0"/>
            </a:endParaRPr>
          </a:p>
        </p:txBody>
      </p:sp>
      <p:sp>
        <p:nvSpPr>
          <p:cNvPr id="2940" name="Shape 2940"/>
          <p:cNvSpPr txBox="1">
            <a:spLocks noGrp="1"/>
          </p:cNvSpPr>
          <p:nvPr>
            <p:ph type="body" idx="1"/>
          </p:nvPr>
        </p:nvSpPr>
        <p:spPr>
          <a:xfrm>
            <a:off x="381965" y="1557337"/>
            <a:ext cx="11182505" cy="434340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Local range values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need statistical analysis of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environmental data for each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platform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1800" b="1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Need to work with SMEs to analyze and apply ranges and test algorithm</a:t>
            </a:r>
            <a:endParaRPr lang="en-US" sz="1800" b="1" i="1" dirty="0">
              <a:solidFill>
                <a:srgbClr val="3C3C3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  <a:rtl val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Trend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test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may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not work as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designed, because it requires the system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to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compare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data prior to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the user request date – </a:t>
            </a:r>
            <a:r>
              <a:rPr lang="en-US" sz="1800" b="1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analysis ongoing</a:t>
            </a:r>
            <a:endParaRPr lang="en-US" sz="1800" b="1" dirty="0" smtClean="0">
              <a:solidFill>
                <a:srgbClr val="3C3C3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  <a:rtl val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Gradient test is complicated to apply, requires 2D dataset – </a:t>
            </a:r>
            <a:r>
              <a:rPr lang="en-US" sz="1800" b="1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analysis</a:t>
            </a:r>
            <a:r>
              <a:rPr lang="en-US" sz="1800" b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 </a:t>
            </a:r>
            <a:r>
              <a:rPr lang="en-US" sz="1800" b="1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ongoing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Spike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rtl val="0"/>
              </a:rPr>
              <a:t>test is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currently very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simple - </a:t>
            </a:r>
            <a:r>
              <a:rPr lang="en-US" sz="1800" b="1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needs </a:t>
            </a:r>
            <a:r>
              <a:rPr lang="en-US" sz="1800" b="1" i="1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tweaking to avoid false positives/negatives (especially in biological data) and to work with certain data types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QC algorithms apply to all data products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SMEs</a:t>
            </a: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The QC algorithms do NOT trigger alerts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in </a:t>
            </a:r>
            <a:r>
              <a:rPr lang="en-US" sz="2200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the </a:t>
            </a:r>
            <a:r>
              <a:rPr lang="en-US" sz="2200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system - </a:t>
            </a:r>
            <a:r>
              <a:rPr lang="en-US" sz="1800" i="1" dirty="0" smtClean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Alerts/alarms </a:t>
            </a:r>
            <a:r>
              <a:rPr lang="en-US" sz="1800" i="1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only trigger when new data is telemetered/streamed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buClr>
                <a:srgbClr val="3C3C3C"/>
              </a:buClr>
              <a:buSzPct val="100000"/>
            </a:pPr>
            <a:r>
              <a:rPr lang="en-US" sz="1800" b="1" i="1" dirty="0">
                <a:solidFill>
                  <a:srgbClr val="3C3C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  <a:rtl val="0"/>
              </a:rPr>
              <a:t>Can set alerts on L1/L2 data streams based on Global/Local range values</a:t>
            </a:r>
          </a:p>
        </p:txBody>
      </p:sp>
      <p:sp>
        <p:nvSpPr>
          <p:cNvPr id="2941" name="Shape 2941"/>
          <p:cNvSpPr txBox="1">
            <a:spLocks noGrp="1"/>
          </p:cNvSpPr>
          <p:nvPr>
            <p:ph type="sldNum" idx="4294967295"/>
          </p:nvPr>
        </p:nvSpPr>
        <p:spPr>
          <a:xfrm>
            <a:off x="10496551" y="6367450"/>
            <a:ext cx="867899" cy="30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fld id="{00000000-1234-1234-1234-123412341234}" type="slidenum">
              <a:rPr lang="en-US"/>
              <a:pPr>
                <a:buClr>
                  <a:schemeClr val="dk1"/>
                </a:buClr>
                <a:buSzPct val="25000"/>
              </a:pPr>
              <a:t>26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649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365126"/>
            <a:ext cx="10515600" cy="10602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 Priorities (through Sept 2018)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Data product creation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Hydrophone data,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Osmosampler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pCO2 Flux, VADCP, interpolation issues</a:t>
            </a: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Data discovery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navigation of data catalog, missing pressure data, image galleries, stream name consistency</a:t>
            </a: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User experience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login fixes, interpolated plots, data download issues (missing status, provenance errors), status indicators and dashboard, addition of multiple-stream download</a:t>
            </a:r>
          </a:p>
          <a:p>
            <a:r>
              <a:rPr lang="en-U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Quality control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data displayed outside deployment time range, QC lookup values, fill value support, improved annotations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0" y="1671638"/>
            <a:ext cx="6905286" cy="42910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&amp;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Review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Periodic Reviews &amp; 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921" y="1350147"/>
            <a:ext cx="3504740" cy="448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Shape 2529"/>
          <p:cNvSpPr txBox="1">
            <a:spLocks noGrp="1"/>
          </p:cNvSpPr>
          <p:nvPr>
            <p:ph type="title"/>
          </p:nvPr>
        </p:nvSpPr>
        <p:spPr>
          <a:xfrm>
            <a:off x="231321" y="573215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  <a:endParaRPr lang="en-US" sz="32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85" y="1521641"/>
            <a:ext cx="10864515" cy="4361801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amount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has been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continues to be collected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with high science value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 review is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primary focus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given maturation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system and control over data ingestion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team accelerating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via development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specialized tools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Short-term goals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improving data quality and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delivery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(medium- and long-term goals are in flux)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OOI is providing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curated, consistent data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delivering data and metadata to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Trust, but verify!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0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7" descr="OOI_map_new0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974" y="1388041"/>
            <a:ext cx="4083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smtClean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OOI By the Numbers</a:t>
            </a:r>
            <a:endParaRPr lang="en-US" altLang="en-US" sz="3200" dirty="0">
              <a:solidFill>
                <a:srgbClr val="0C588D"/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565" y="1388041"/>
            <a:ext cx="47634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</a:rPr>
              <a:t>Arrays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en-US" sz="2200" dirty="0" smtClean="0">
                <a:solidFill>
                  <a:prstClr val="black"/>
                </a:solidFill>
              </a:rPr>
              <a:t>Stable Platforms</a:t>
            </a:r>
            <a:endParaRPr lang="en-US" sz="22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Moorings, Profilers, Nodes</a:t>
            </a:r>
          </a:p>
          <a:p>
            <a:endParaRPr lang="en-US" sz="1200" dirty="0">
              <a:solidFill>
                <a:prstClr val="black"/>
              </a:solidFill>
            </a:endParaRPr>
          </a:p>
          <a:p>
            <a:r>
              <a:rPr lang="en-US" sz="2200" dirty="0" smtClean="0">
                <a:solidFill>
                  <a:prstClr val="black"/>
                </a:solidFill>
              </a:rPr>
              <a:t>Mobile </a:t>
            </a:r>
            <a:r>
              <a:rPr lang="en-US" sz="2200" dirty="0">
                <a:solidFill>
                  <a:prstClr val="black"/>
                </a:solidFill>
              </a:rPr>
              <a:t>Assets</a:t>
            </a:r>
          </a:p>
          <a:p>
            <a:r>
              <a:rPr lang="en-US" dirty="0">
                <a:solidFill>
                  <a:prstClr val="black"/>
                </a:solidFill>
              </a:rPr>
              <a:t>Gliders, AUVs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2200" dirty="0" smtClean="0">
                <a:solidFill>
                  <a:prstClr val="black"/>
                </a:solidFill>
              </a:rPr>
              <a:t>Instruments (~850 deployed)</a:t>
            </a:r>
            <a:endParaRPr lang="en-US" sz="22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200" dirty="0">
                <a:solidFill>
                  <a:prstClr val="black"/>
                </a:solidFill>
              </a:rPr>
              <a:t>Science Data Products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200" dirty="0">
                <a:solidFill>
                  <a:prstClr val="black"/>
                </a:solidFill>
              </a:rPr>
              <a:t>Science/Engineering Data Products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86632" y="1240254"/>
            <a:ext cx="214193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000" b="1" dirty="0">
                <a:solidFill>
                  <a:srgbClr val="0C588D"/>
                </a:solidFill>
              </a:rPr>
              <a:t>7</a:t>
            </a: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57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31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1227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 smtClean="0">
                <a:solidFill>
                  <a:srgbClr val="0C588D"/>
                </a:solidFill>
              </a:rPr>
              <a:t>&gt;2500</a:t>
            </a:r>
            <a:endParaRPr lang="en-US" sz="5000" b="1" dirty="0">
              <a:solidFill>
                <a:srgbClr val="0C588D"/>
              </a:solidFill>
            </a:endParaRPr>
          </a:p>
          <a:p>
            <a:pPr algn="r"/>
            <a:r>
              <a:rPr lang="en-US" sz="5000" b="1" dirty="0">
                <a:solidFill>
                  <a:srgbClr val="0C588D"/>
                </a:solidFill>
              </a:rPr>
              <a:t>&gt;100K</a:t>
            </a: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504727" y="1240254"/>
            <a:ext cx="2497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4.5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 smtClean="0"/>
              <a:t>Data Evaluators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7" name="Shape 273"/>
          <p:cNvSpPr txBox="1"/>
          <p:nvPr/>
        </p:nvSpPr>
        <p:spPr>
          <a:xfrm>
            <a:off x="1148011" y="5484677"/>
            <a:ext cx="1369034" cy="2872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/>
              <a:t>Leila Belabassi</a:t>
            </a:r>
          </a:p>
        </p:txBody>
      </p:sp>
      <p:sp>
        <p:nvSpPr>
          <p:cNvPr id="8" name="Shape 274"/>
          <p:cNvSpPr txBox="1"/>
          <p:nvPr/>
        </p:nvSpPr>
        <p:spPr>
          <a:xfrm>
            <a:off x="6546170" y="2890926"/>
            <a:ext cx="1754441" cy="5074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Sage Lichtenwalner</a:t>
            </a:r>
          </a:p>
        </p:txBody>
      </p:sp>
      <p:sp>
        <p:nvSpPr>
          <p:cNvPr id="9" name="Shape 275"/>
          <p:cNvSpPr txBox="1"/>
          <p:nvPr/>
        </p:nvSpPr>
        <p:spPr>
          <a:xfrm>
            <a:off x="3736094" y="5432390"/>
            <a:ext cx="1543528" cy="3395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Mike Smith</a:t>
            </a:r>
          </a:p>
        </p:txBody>
      </p:sp>
      <p:sp>
        <p:nvSpPr>
          <p:cNvPr id="10" name="Shape 276"/>
          <p:cNvSpPr txBox="1"/>
          <p:nvPr/>
        </p:nvSpPr>
        <p:spPr>
          <a:xfrm>
            <a:off x="6553718" y="5385283"/>
            <a:ext cx="1518293" cy="536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Friedrich Knuth</a:t>
            </a:r>
          </a:p>
        </p:txBody>
      </p:sp>
      <p:sp>
        <p:nvSpPr>
          <p:cNvPr id="11" name="Shape 277"/>
          <p:cNvSpPr txBox="1"/>
          <p:nvPr/>
        </p:nvSpPr>
        <p:spPr>
          <a:xfrm>
            <a:off x="9491698" y="5358494"/>
            <a:ext cx="1518294" cy="2872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Lori Garzio</a:t>
            </a:r>
          </a:p>
        </p:txBody>
      </p:sp>
      <p:pic>
        <p:nvPicPr>
          <p:cNvPr id="12" name="Shape 278" descr="Shape 2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718" y="3850209"/>
            <a:ext cx="1518294" cy="150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hape 279" descr="Shape 27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3718" y="1376467"/>
            <a:ext cx="1614705" cy="1481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Shape 280" descr="Shape 28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1698" y="3778228"/>
            <a:ext cx="1518294" cy="1508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hape 281" descr="Shape 28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6094" y="3851931"/>
            <a:ext cx="1543528" cy="1533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hape 282" descr="Shape 282"/>
          <p:cNvPicPr>
            <a:picLocks noChangeAspect="1"/>
          </p:cNvPicPr>
          <p:nvPr/>
        </p:nvPicPr>
        <p:blipFill>
          <a:blip r:embed="rId6">
            <a:extLst/>
          </a:blip>
          <a:srcRect t="5366" b="12571"/>
          <a:stretch>
            <a:fillRect/>
          </a:stretch>
        </p:blipFill>
        <p:spPr>
          <a:xfrm>
            <a:off x="3736094" y="1392915"/>
            <a:ext cx="1618990" cy="148156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283"/>
          <p:cNvSpPr txBox="1"/>
          <p:nvPr/>
        </p:nvSpPr>
        <p:spPr>
          <a:xfrm>
            <a:off x="3736094" y="2890925"/>
            <a:ext cx="1618990" cy="3601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Mike Vardaro</a:t>
            </a:r>
          </a:p>
        </p:txBody>
      </p:sp>
      <p:pic>
        <p:nvPicPr>
          <p:cNvPr id="18" name="Shape 284" descr="Shape 284"/>
          <p:cNvPicPr>
            <a:picLocks noChangeAspect="1"/>
          </p:cNvPicPr>
          <p:nvPr/>
        </p:nvPicPr>
        <p:blipFill>
          <a:blip r:embed="rId7">
            <a:extLst/>
          </a:blip>
          <a:srcRect l="31266"/>
          <a:stretch>
            <a:fillRect/>
          </a:stretch>
        </p:blipFill>
        <p:spPr>
          <a:xfrm>
            <a:off x="1057731" y="1392916"/>
            <a:ext cx="1540432" cy="148156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285"/>
          <p:cNvSpPr txBox="1"/>
          <p:nvPr/>
        </p:nvSpPr>
        <p:spPr>
          <a:xfrm>
            <a:off x="1057731" y="2963858"/>
            <a:ext cx="1549528" cy="2218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Mike Crowley</a:t>
            </a:r>
          </a:p>
        </p:txBody>
      </p:sp>
      <p:pic>
        <p:nvPicPr>
          <p:cNvPr id="20" name="Shape 286" descr="Shape 286"/>
          <p:cNvPicPr>
            <a:picLocks noChangeAspect="1"/>
          </p:cNvPicPr>
          <p:nvPr/>
        </p:nvPicPr>
        <p:blipFill>
          <a:blip r:embed="rId8">
            <a:extLst/>
          </a:blip>
          <a:srcRect l="8666" r="15582"/>
          <a:stretch>
            <a:fillRect/>
          </a:stretch>
        </p:blipFill>
        <p:spPr>
          <a:xfrm>
            <a:off x="9491698" y="1371968"/>
            <a:ext cx="1618990" cy="157118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87"/>
          <p:cNvSpPr txBox="1"/>
          <p:nvPr/>
        </p:nvSpPr>
        <p:spPr>
          <a:xfrm>
            <a:off x="9491698" y="2890926"/>
            <a:ext cx="1618990" cy="4715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 anchor="ctr"/>
          <a:lstStyle>
            <a:lvl1pPr algn="ctr" defTabSz="9144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/>
              <a:t>John Kerfoot</a:t>
            </a:r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0764" y="3851931"/>
            <a:ext cx="1537399" cy="1527264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6"/>
          <p:cNvSpPr txBox="1">
            <a:spLocks/>
          </p:cNvSpPr>
          <p:nvPr/>
        </p:nvSpPr>
        <p:spPr>
          <a:xfrm>
            <a:off x="221267" y="635955"/>
            <a:ext cx="4699076" cy="6873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Rutgers Data Team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875" y="673291"/>
            <a:ext cx="10464800" cy="4699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Questions?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500972" y="1250824"/>
            <a:ext cx="8402624" cy="4887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OOI Main Web site: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http://oceanobservatories.org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Portal: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http://ooinet.oceanobservatories.org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Help Desk: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help@oceanobservatories.org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Mike Vardaro, Data Manager, OOI CI Data Team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vardaro@marine.rutgers.edu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Crowley, Program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Manager, OOI CI Data Team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crowley@marine.rutgers.edu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NSF, COL, Rutgers University, University of Washington, WHOI, Oregon State University, Raytheon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877485" y="6356350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402" y="3694695"/>
            <a:ext cx="2490605" cy="2088370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402" y="1328057"/>
            <a:ext cx="2490605" cy="2088370"/>
          </a:xfrm>
          <a:prstGeom prst="rect">
            <a:avLst/>
          </a:prstGeom>
          <a:effectLst>
            <a:outerShdw blurRad="50800" dist="1016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0290" y="1588223"/>
            <a:ext cx="6730276" cy="42125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6683" y="1284078"/>
            <a:ext cx="2177181" cy="1982492"/>
          </a:xfrm>
          <a:prstGeom prst="rect">
            <a:avLst/>
          </a:prstGeom>
        </p:spPr>
      </p:pic>
      <p:sp>
        <p:nvSpPr>
          <p:cNvPr id="10" name="Shape 2589"/>
          <p:cNvSpPr txBox="1">
            <a:spLocks noGrp="1"/>
          </p:cNvSpPr>
          <p:nvPr>
            <p:ph type="title"/>
          </p:nvPr>
        </p:nvSpPr>
        <p:spPr>
          <a:xfrm>
            <a:off x="318316" y="501877"/>
            <a:ext cx="12306225" cy="722462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24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Science Evaluation: Are ocean features encountered real? Outside local range</a:t>
            </a:r>
            <a:endParaRPr lang="en-US" sz="24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0801" y="2692593"/>
            <a:ext cx="2747887" cy="2234550"/>
            <a:chOff x="179613" y="1300788"/>
            <a:chExt cx="5165473" cy="36586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613" y="1300788"/>
              <a:ext cx="5165473" cy="365867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1886607" y="3321269"/>
              <a:ext cx="78827" cy="78828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49337" y="1099412"/>
            <a:ext cx="1378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/>
              <a:t>Is this real?</a:t>
            </a:r>
            <a:endParaRPr lang="en-US" b="1" i="1"/>
          </a:p>
        </p:txBody>
      </p:sp>
      <p:sp>
        <p:nvSpPr>
          <p:cNvPr id="17" name="TextBox 16"/>
          <p:cNvSpPr txBox="1"/>
          <p:nvPr/>
        </p:nvSpPr>
        <p:spPr>
          <a:xfrm>
            <a:off x="10913628" y="1509521"/>
            <a:ext cx="1235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IOOS data shows presence </a:t>
            </a:r>
          </a:p>
          <a:p>
            <a:pPr algn="ctr"/>
            <a:r>
              <a:rPr lang="en-US" i="1" dirty="0"/>
              <a:t>o</a:t>
            </a:r>
            <a:r>
              <a:rPr lang="en-US" i="1" dirty="0" smtClean="0"/>
              <a:t>f  warm core ring</a:t>
            </a:r>
            <a:endParaRPr lang="en-US" i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27077" y="3694496"/>
            <a:ext cx="1101527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2170" y="1242310"/>
            <a:ext cx="2248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Taking advantage of all </a:t>
            </a:r>
            <a:r>
              <a:rPr lang="en-US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assets, even non-NSF, to </a:t>
            </a:r>
            <a:r>
              <a:rPr lang="en-US" dirty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assess data quality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95700" y="1425880"/>
            <a:ext cx="0" cy="2600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9880807" y="2351509"/>
            <a:ext cx="90742" cy="907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022" y="3301702"/>
            <a:ext cx="2709778" cy="27246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007411" y="3694496"/>
            <a:ext cx="1235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IOOS data shows ocean response to storm</a:t>
            </a:r>
            <a:endParaRPr lang="en-US" i="1" dirty="0"/>
          </a:p>
        </p:txBody>
      </p:sp>
      <p:sp>
        <p:nvSpPr>
          <p:cNvPr id="19" name="Oval 18"/>
          <p:cNvSpPr/>
          <p:nvPr/>
        </p:nvSpPr>
        <p:spPr>
          <a:xfrm>
            <a:off x="10156824" y="4308475"/>
            <a:ext cx="95689" cy="79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092" y="304699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4C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Adding capability to OOINet experience</a:t>
            </a:r>
            <a:endParaRPr lang="en-US" sz="3200" dirty="0">
              <a:solidFill>
                <a:srgbClr val="004C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77" y="1210282"/>
            <a:ext cx="9243827" cy="2191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299" y="3401778"/>
            <a:ext cx="2700704" cy="2631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690" y="3454444"/>
            <a:ext cx="3255991" cy="252645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1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08381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4C99"/>
                </a:solidFill>
              </a:rPr>
              <a:t>Vicarious Calibration - </a:t>
            </a:r>
            <a:r>
              <a:rPr lang="en-US" sz="3200" dirty="0">
                <a:solidFill>
                  <a:srgbClr val="004C99"/>
                </a:solidFill>
              </a:rPr>
              <a:t>C</a:t>
            </a:r>
            <a:r>
              <a:rPr lang="en-US" sz="3200" dirty="0" smtClean="0">
                <a:solidFill>
                  <a:srgbClr val="004C99"/>
                </a:solidFill>
              </a:rPr>
              <a:t>omparisons enabled by ERDDAP</a:t>
            </a:r>
            <a:endParaRPr lang="en-US" sz="3200" dirty="0">
              <a:solidFill>
                <a:srgbClr val="004C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 descr="fig6_comparison_map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54125"/>
            <a:ext cx="3860800" cy="2413000"/>
          </a:xfrm>
          <a:prstGeom prst="rect">
            <a:avLst/>
          </a:prstGeom>
        </p:spPr>
      </p:pic>
      <p:pic>
        <p:nvPicPr>
          <p:cNvPr id="6" name="Picture 5" descr="fig6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800" y="1265236"/>
            <a:ext cx="6794500" cy="4246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500" y="2470834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Glider 387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Comparison Segment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3827142"/>
            <a:ext cx="1854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Concurrent profiles from </a:t>
            </a:r>
            <a:r>
              <a:rPr lang="en-US" dirty="0" smtClean="0">
                <a:solidFill>
                  <a:srgbClr val="448AD7"/>
                </a:solidFill>
              </a:rPr>
              <a:t>Glider 387</a:t>
            </a:r>
            <a:r>
              <a:rPr lang="en-US" dirty="0" smtClean="0"/>
              <a:t>  and </a:t>
            </a:r>
            <a:r>
              <a:rPr lang="en-US" dirty="0" smtClean="0">
                <a:solidFill>
                  <a:srgbClr val="FF0000"/>
                </a:solidFill>
              </a:rPr>
              <a:t>Coastal Pioneer Profiler Mooring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0700" y="5399204"/>
            <a:ext cx="6173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Co-located and concurrent Temperature and Salinity Profiles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Blue – Glider 387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Red – Coastal Pioneer Profiler Mooring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fig6_comparison_profiles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499" y="3651446"/>
            <a:ext cx="2768600" cy="206355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4</a:t>
            </a:fld>
            <a:endParaRPr lang="en-US"/>
          </a:p>
        </p:txBody>
      </p:sp>
      <p:sp>
        <p:nvSpPr>
          <p:cNvPr id="9" name="Shape 330"/>
          <p:cNvSpPr txBox="1">
            <a:spLocks noGrp="1"/>
          </p:cNvSpPr>
          <p:nvPr>
            <p:ph type="title"/>
          </p:nvPr>
        </p:nvSpPr>
        <p:spPr>
          <a:xfrm>
            <a:off x="692904" y="553856"/>
            <a:ext cx="8502300" cy="444600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88D"/>
              </a:buClr>
              <a:buSzPct val="25000"/>
              <a:buFont typeface="Arial"/>
              <a:buNone/>
            </a:pPr>
            <a:r>
              <a:rPr lang="en-US" sz="3200" i="0" u="none" strike="noStrike" cap="none" baseline="0" dirty="0">
                <a:solidFill>
                  <a:srgbClr val="0C588D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Data Flow </a:t>
            </a:r>
            <a:r>
              <a:rPr lang="en-US" sz="3200" i="0" u="none" strike="noStrike" cap="none" baseline="0" dirty="0" smtClean="0">
                <a:solidFill>
                  <a:srgbClr val="0C588D"/>
                </a:solidFill>
                <a:latin typeface="Helvetica" panose="020B0604020202020204" pitchFamily="34" charset="0"/>
                <a:ea typeface="Arial"/>
                <a:cs typeface="Helvetica" panose="020B0604020202020204" pitchFamily="34" charset="0"/>
                <a:sym typeface="Arial"/>
                <a:rtl val="0"/>
              </a:rPr>
              <a:t>Chart</a:t>
            </a:r>
            <a:endParaRPr lang="en-US" sz="3200" i="0" u="none" strike="noStrike" cap="none" baseline="0" dirty="0">
              <a:solidFill>
                <a:srgbClr val="0C588D"/>
              </a:solidFill>
              <a:latin typeface="Helvetica" panose="020B0604020202020204" pitchFamily="34" charset="0"/>
              <a:ea typeface="Arial"/>
              <a:cs typeface="Helvetica" panose="020B0604020202020204" pitchFamily="34" charset="0"/>
              <a:sym typeface="Arial"/>
              <a:rtl val="0"/>
            </a:endParaRPr>
          </a:p>
        </p:txBody>
      </p:sp>
      <p:sp>
        <p:nvSpPr>
          <p:cNvPr id="4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  <p:sp>
        <p:nvSpPr>
          <p:cNvPr id="50" name="Content Placeholder 2"/>
          <p:cNvSpPr>
            <a:spLocks noGrp="1"/>
          </p:cNvSpPr>
          <p:nvPr>
            <p:ph idx="1"/>
          </p:nvPr>
        </p:nvSpPr>
        <p:spPr>
          <a:xfrm>
            <a:off x="430928" y="1537909"/>
            <a:ext cx="3882813" cy="41099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Data types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Telemetered Data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Recovered Data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Streamed Data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Shipboard Data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(CF 1.6)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Data product levels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Raw, L0, L1, L2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5541" r="1184" b="2425"/>
          <a:stretch/>
        </p:blipFill>
        <p:spPr>
          <a:xfrm>
            <a:off x="4399830" y="1191959"/>
            <a:ext cx="7170562" cy="48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36" y="371284"/>
            <a:ext cx="10515600" cy="10602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OOI Data Product Levels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1469984"/>
            <a:ext cx="10775950" cy="4463970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aw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datasets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they are received from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May contain multiple L0, L1, or L2 parameters,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multiple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sensors, and be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native sensor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persisted and archived by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OOI </a:t>
            </a:r>
          </a:p>
          <a:p>
            <a:pPr lvl="1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format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 binary file from an SBE-37IM on a Global Flanking Mooring. 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80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 (L0)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Unprocessed, parsed data parameter that 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instrument/sensor units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Sensor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sensor (unpacked and/or de-interleaved)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available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OOI supported formats (e.g.,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NetCDF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persisted and archived by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OOI</a:t>
            </a:r>
          </a:p>
          <a:p>
            <a:pPr lvl="1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SBE-37IM Temperature portion of the hex string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80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 (L1)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parameter that has been calibrated and is in scientific units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Created on-demand via user synchronous or asynchronous request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transform Level 0 to Level 1 data are captured and presented in the metadata of the Level 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lvl="1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SBE-37IM Temperature converted from hex to binary and scaled to produce degrees C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180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(L2):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Derived 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ata parameter created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via an algorithm that draws on multiple L1 data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Created on-demand via user synchronous or asynchronous request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Products may come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same 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instruments;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all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are provided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during download</a:t>
            </a:r>
          </a:p>
          <a:p>
            <a:pPr lvl="1"/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SBE-37IM Density and Salinity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322192"/>
            <a:ext cx="10515600" cy="1060262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OOI Data Status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available telemetered and recovered data are being ingested and made accessible for download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Rutgers CI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currently storing &gt;340TB of raw data, including ~100 TB HD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video (so video ≈ 30% of total data)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~150TB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publicly available via the raw data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archive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~14TB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processed data ready for product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known issues have been annotated. Unless otherwise remarked, the data have not been validated against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samples taken by instrumentation external to the system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20" y="1671638"/>
            <a:ext cx="6905286" cy="429101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&amp;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Review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Periodic Reviews &amp; Documentation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921" y="1350147"/>
            <a:ext cx="3504740" cy="4481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19415" y="6096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>
            <a:lvl1pPr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1pPr>
            <a:lvl2pPr marL="742950" indent="-28575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defTabSz="342900">
              <a:lnSpc>
                <a:spcPct val="150000"/>
              </a:lnSpc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defTabSz="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C588D"/>
              </a:buClr>
              <a:buSzPct val="94000"/>
              <a:buFont typeface="Gill Sans"/>
              <a:buChar char="•"/>
              <a:defRPr sz="2400">
                <a:solidFill>
                  <a:srgbClr val="3C3C3C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0C588D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8" name="Shape 2529"/>
          <p:cNvSpPr txBox="1">
            <a:spLocks noGrp="1"/>
          </p:cNvSpPr>
          <p:nvPr>
            <p:ph type="title"/>
          </p:nvPr>
        </p:nvSpPr>
        <p:spPr>
          <a:xfrm>
            <a:off x="231321" y="573215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0C5890"/>
              </a:buClr>
              <a:buSzPct val="25000"/>
            </a:pPr>
            <a:r>
              <a:rPr lang="en-US" sz="3200" dirty="0" smtClean="0">
                <a:solidFill>
                  <a:srgbClr val="0C5890"/>
                </a:solidFill>
                <a:latin typeface="Arial"/>
                <a:ea typeface="Arial"/>
                <a:cs typeface="Arial"/>
                <a:sym typeface="Arial"/>
                <a:rtl val="0"/>
              </a:rPr>
              <a:t>Overview</a:t>
            </a:r>
            <a:endParaRPr lang="en-US" sz="3200" dirty="0">
              <a:solidFill>
                <a:srgbClr val="0C589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863" y="264729"/>
            <a:ext cx="10515600" cy="10602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</a:rPr>
              <a:t>Data Team Primary Goals</a:t>
            </a:r>
            <a:endParaRPr lang="en-US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2276" y="1400695"/>
            <a:ext cx="5272087" cy="46077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Monitor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operational status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data flowing through the OOI system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Ensure the availability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OOI datasets in the system (raw, processed, derived, and cruise)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Ensure that data delivered by the system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meets quality guidelines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Report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operational statistics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data availability, data quality, and issue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" y="1245502"/>
            <a:ext cx="3986949" cy="2990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880" y="2878111"/>
            <a:ext cx="4016476" cy="30123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2018 Early Career Workshops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676122" y="2310069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Download Plot Check Data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Shape 113"/>
          <p:cNvSpPr/>
          <p:nvPr/>
        </p:nvSpPr>
        <p:spPr>
          <a:xfrm>
            <a:off x="1676121" y="3064391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Make Annotations</a:t>
            </a:r>
            <a:endParaRPr sz="1055"/>
          </a:p>
        </p:txBody>
      </p:sp>
      <p:sp>
        <p:nvSpPr>
          <p:cNvPr id="114" name="Shape 114"/>
          <p:cNvSpPr/>
          <p:nvPr/>
        </p:nvSpPr>
        <p:spPr>
          <a:xfrm>
            <a:off x="5073295" y="2310068"/>
            <a:ext cx="1036125" cy="577547"/>
          </a:xfrm>
          <a:prstGeom prst="roundRect">
            <a:avLst>
              <a:gd name="adj" fmla="val 23188"/>
            </a:avLst>
          </a:prstGeom>
          <a:solidFill>
            <a:srgbClr val="007A75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Answer Questions</a:t>
            </a:r>
            <a:endParaRPr sz="1055"/>
          </a:p>
        </p:txBody>
      </p:sp>
      <p:sp>
        <p:nvSpPr>
          <p:cNvPr id="115" name="Shape 115"/>
          <p:cNvSpPr/>
          <p:nvPr/>
        </p:nvSpPr>
        <p:spPr>
          <a:xfrm>
            <a:off x="5073294" y="3064391"/>
            <a:ext cx="1036125" cy="577547"/>
          </a:xfrm>
          <a:prstGeom prst="roundRect">
            <a:avLst>
              <a:gd name="adj" fmla="val 23188"/>
            </a:avLst>
          </a:prstGeom>
          <a:solidFill>
            <a:srgbClr val="007A75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Instrument Pages</a:t>
            </a:r>
            <a:endParaRPr sz="1055"/>
          </a:p>
        </p:txBody>
      </p:sp>
      <p:sp>
        <p:nvSpPr>
          <p:cNvPr id="116" name="Shape 116"/>
          <p:cNvSpPr/>
          <p:nvPr/>
        </p:nvSpPr>
        <p:spPr>
          <a:xfrm>
            <a:off x="5073293" y="3818709"/>
            <a:ext cx="1036125" cy="577547"/>
          </a:xfrm>
          <a:prstGeom prst="roundRect">
            <a:avLst>
              <a:gd name="adj" fmla="val 23188"/>
            </a:avLst>
          </a:prstGeom>
          <a:solidFill>
            <a:srgbClr val="007A75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Tutorials</a:t>
            </a:r>
            <a:endParaRPr sz="1055"/>
          </a:p>
        </p:txBody>
      </p:sp>
      <p:sp>
        <p:nvSpPr>
          <p:cNvPr id="118" name="Shape 118"/>
          <p:cNvSpPr/>
          <p:nvPr/>
        </p:nvSpPr>
        <p:spPr>
          <a:xfrm>
            <a:off x="1676120" y="3818710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Data Issue Tickets</a:t>
            </a:r>
            <a:endParaRPr sz="1055"/>
          </a:p>
        </p:txBody>
      </p:sp>
      <p:sp>
        <p:nvSpPr>
          <p:cNvPr id="125" name="Shape 125"/>
          <p:cNvSpPr txBox="1"/>
          <p:nvPr/>
        </p:nvSpPr>
        <p:spPr>
          <a:xfrm>
            <a:off x="4832459" y="151848"/>
            <a:ext cx="2937478" cy="49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812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Team Tasks</a:t>
            </a:r>
            <a:endParaRPr sz="2812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676122" y="978200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 Data Review</a:t>
            </a:r>
            <a:endParaRPr sz="1055" dirty="0"/>
          </a:p>
        </p:txBody>
      </p:sp>
      <p:sp>
        <p:nvSpPr>
          <p:cNvPr id="128" name="Shape 128"/>
          <p:cNvSpPr/>
          <p:nvPr/>
        </p:nvSpPr>
        <p:spPr>
          <a:xfrm>
            <a:off x="5074324" y="978200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7A75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Helpdesk</a:t>
            </a:r>
            <a:endParaRPr sz="1055"/>
          </a:p>
        </p:txBody>
      </p:sp>
      <p:sp>
        <p:nvSpPr>
          <p:cNvPr id="131" name="Shape 131"/>
          <p:cNvSpPr/>
          <p:nvPr/>
        </p:nvSpPr>
        <p:spPr>
          <a:xfrm>
            <a:off x="2814007" y="978200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783F04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Environmental and Raw Data Review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2804682" y="3067615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783F04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Compare to CI Output</a:t>
            </a:r>
            <a:endParaRPr sz="1055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2804699" y="2316494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783F04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Run Raw in Vendor Software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1676120" y="4573022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Asset Mgmt Updates</a:t>
            </a:r>
            <a:endParaRPr sz="1055"/>
          </a:p>
        </p:txBody>
      </p:sp>
      <p:sp>
        <p:nvSpPr>
          <p:cNvPr id="138" name="Shape 138"/>
          <p:cNvSpPr/>
          <p:nvPr/>
        </p:nvSpPr>
        <p:spPr>
          <a:xfrm>
            <a:off x="2804681" y="3818720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783F04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Processes Environmental Data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5073803" y="4573021"/>
            <a:ext cx="1036125" cy="577547"/>
          </a:xfrm>
          <a:prstGeom prst="roundRect">
            <a:avLst>
              <a:gd name="adj" fmla="val 23188"/>
            </a:avLst>
          </a:prstGeom>
          <a:solidFill>
            <a:srgbClr val="007A75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Workshops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Conferences Publications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1676120" y="5327335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004C7F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Fix QC Algorithms</a:t>
            </a:r>
            <a:endParaRPr sz="1055"/>
          </a:p>
        </p:txBody>
      </p:sp>
      <p:sp>
        <p:nvSpPr>
          <p:cNvPr id="141" name="Shape 141"/>
          <p:cNvSpPr/>
          <p:nvPr/>
        </p:nvSpPr>
        <p:spPr>
          <a:xfrm>
            <a:off x="2804682" y="4569841"/>
            <a:ext cx="1035070" cy="577547"/>
          </a:xfrm>
          <a:prstGeom prst="roundRect">
            <a:avLst>
              <a:gd name="adj" fmla="val 23188"/>
            </a:avLst>
          </a:prstGeom>
          <a:solidFill>
            <a:srgbClr val="783F04"/>
          </a:solidFill>
          <a:ln>
            <a:noFill/>
          </a:ln>
        </p:spPr>
        <p:txBody>
          <a:bodyPr spcFirstLastPara="1" wrap="square" lIns="35719" tIns="35719" rIns="35719" bIns="35719" anchor="ctr" anchorCtr="0">
            <a:noAutofit/>
          </a:bodyPr>
          <a:lstStyle/>
          <a:p>
            <a:pPr algn="ctr">
              <a:buClr>
                <a:srgbClr val="FFFFFF"/>
              </a:buClr>
            </a:pPr>
            <a:r>
              <a:rPr lang="en-US"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Compare to CI Output</a:t>
            </a:r>
            <a:endParaRPr sz="1055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42567" y="978200"/>
            <a:ext cx="6708708" cy="4178822"/>
            <a:chOff x="3942567" y="978200"/>
            <a:chExt cx="6708708" cy="4178822"/>
          </a:xfrm>
        </p:grpSpPr>
        <p:sp>
          <p:nvSpPr>
            <p:cNvPr id="109" name="Shape 109"/>
            <p:cNvSpPr/>
            <p:nvPr/>
          </p:nvSpPr>
          <p:spPr>
            <a:xfrm>
              <a:off x="3942568" y="2310069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B4160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 dirty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Build Ingest Automation</a:t>
              </a:r>
              <a:endParaRPr sz="1055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3942568" y="3064391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B4160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 dirty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Set up Recurring Ingestion</a:t>
              </a:r>
              <a:endParaRPr sz="1055" dirty="0"/>
            </a:p>
          </p:txBody>
        </p:sp>
        <p:sp>
          <p:nvSpPr>
            <p:cNvPr id="111" name="Shape 111"/>
            <p:cNvSpPr/>
            <p:nvPr/>
          </p:nvSpPr>
          <p:spPr>
            <a:xfrm>
              <a:off x="3942567" y="3816736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B4160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Ingest Missing Data</a:t>
              </a:r>
              <a:endParaRPr sz="1055"/>
            </a:p>
          </p:txBody>
        </p:sp>
        <p:sp>
          <p:nvSpPr>
            <p:cNvPr id="117" name="Shape 117"/>
            <p:cNvSpPr/>
            <p:nvPr/>
          </p:nvSpPr>
          <p:spPr>
            <a:xfrm>
              <a:off x="8469082" y="3821933"/>
              <a:ext cx="1036125" cy="577547"/>
            </a:xfrm>
            <a:prstGeom prst="roundRect">
              <a:avLst>
                <a:gd name="adj" fmla="val 23188"/>
              </a:avLst>
            </a:prstGeom>
            <a:solidFill>
              <a:srgbClr val="FA9102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Create UI Issue Tickets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8469083" y="3067615"/>
              <a:ext cx="1036125" cy="577547"/>
            </a:xfrm>
            <a:prstGeom prst="roundRect">
              <a:avLst>
                <a:gd name="adj" fmla="val 23188"/>
              </a:avLst>
            </a:prstGeom>
            <a:solidFill>
              <a:srgbClr val="FA9102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Suggest New UI Features</a:t>
              </a:r>
              <a:endParaRPr sz="1055"/>
            </a:p>
          </p:txBody>
        </p:sp>
        <p:sp>
          <p:nvSpPr>
            <p:cNvPr id="120" name="Shape 120"/>
            <p:cNvSpPr/>
            <p:nvPr/>
          </p:nvSpPr>
          <p:spPr>
            <a:xfrm>
              <a:off x="8469090" y="2313292"/>
              <a:ext cx="1036125" cy="577547"/>
            </a:xfrm>
            <a:prstGeom prst="roundRect">
              <a:avLst>
                <a:gd name="adj" fmla="val 23188"/>
              </a:avLst>
            </a:prstGeom>
            <a:solidFill>
              <a:srgbClr val="FA9102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TestFixes and New Features</a:t>
              </a:r>
              <a:endParaRPr sz="1055"/>
            </a:p>
          </p:txBody>
        </p:sp>
        <p:sp>
          <p:nvSpPr>
            <p:cNvPr id="121" name="Shape 121"/>
            <p:cNvSpPr/>
            <p:nvPr/>
          </p:nvSpPr>
          <p:spPr>
            <a:xfrm>
              <a:off x="6208866" y="4579475"/>
              <a:ext cx="1036758" cy="577547"/>
            </a:xfrm>
            <a:prstGeom prst="roundRect">
              <a:avLst>
                <a:gd name="adj" fmla="val 23188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Produce Daily Resolution</a:t>
              </a:r>
              <a:endParaRPr sz="1055"/>
            </a:p>
          </p:txBody>
        </p:sp>
        <p:sp>
          <p:nvSpPr>
            <p:cNvPr id="122" name="Shape 122"/>
            <p:cNvSpPr/>
            <p:nvPr/>
          </p:nvSpPr>
          <p:spPr>
            <a:xfrm>
              <a:off x="6207986" y="3064392"/>
              <a:ext cx="1036758" cy="577547"/>
            </a:xfrm>
            <a:prstGeom prst="roundRect">
              <a:avLst>
                <a:gd name="adj" fmla="val 23188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Monitor Real-time Ingestion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6206272" y="2322524"/>
              <a:ext cx="1036758" cy="577547"/>
            </a:xfrm>
            <a:prstGeom prst="roundRect">
              <a:avLst>
                <a:gd name="adj" fmla="val 23188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Monitor Raw Data Delivery</a:t>
              </a:r>
              <a:endParaRPr sz="1055"/>
            </a:p>
          </p:txBody>
        </p:sp>
        <p:sp>
          <p:nvSpPr>
            <p:cNvPr id="124" name="Shape 124"/>
            <p:cNvSpPr/>
            <p:nvPr/>
          </p:nvSpPr>
          <p:spPr>
            <a:xfrm>
              <a:off x="6207827" y="3821938"/>
              <a:ext cx="1036758" cy="577547"/>
            </a:xfrm>
            <a:prstGeom prst="roundRect">
              <a:avLst>
                <a:gd name="adj" fmla="val 23188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Parse MIO Operational Stats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3942568" y="97820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B4160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Ingestion</a:t>
              </a:r>
              <a:endParaRPr sz="1055"/>
            </a:p>
          </p:txBody>
        </p:sp>
        <p:sp>
          <p:nvSpPr>
            <p:cNvPr id="129" name="Shape 129"/>
            <p:cNvSpPr/>
            <p:nvPr/>
          </p:nvSpPr>
          <p:spPr>
            <a:xfrm>
              <a:off x="8474267" y="97820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FA9102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UI Testing</a:t>
              </a:r>
              <a:endParaRPr sz="1055"/>
            </a:p>
          </p:txBody>
        </p:sp>
        <p:sp>
          <p:nvSpPr>
            <p:cNvPr id="130" name="Shape 130"/>
            <p:cNvSpPr/>
            <p:nvPr/>
          </p:nvSpPr>
          <p:spPr>
            <a:xfrm>
              <a:off x="6209710" y="97820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Stats</a:t>
              </a:r>
              <a:endParaRPr sz="1055"/>
            </a:p>
          </p:txBody>
        </p:sp>
        <p:sp>
          <p:nvSpPr>
            <p:cNvPr id="132" name="Shape 132"/>
            <p:cNvSpPr/>
            <p:nvPr/>
          </p:nvSpPr>
          <p:spPr>
            <a:xfrm>
              <a:off x="7343542" y="97820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 Team Portal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7343542" y="2310068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 Availability Timelines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7340431" y="3064391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2F2F2F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Display Daily Stats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9616205" y="97820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ERDDAP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9606880" y="3067615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Set up Front End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9606897" y="2316494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Set up Back End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9606879" y="3818720"/>
              <a:ext cx="1035070" cy="577547"/>
            </a:xfrm>
            <a:prstGeom prst="roundRect">
              <a:avLst>
                <a:gd name="adj" fmla="val 23188"/>
              </a:avLst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35719" tIns="35719" rIns="35719" bIns="35719" anchor="ctr" anchorCtr="0">
              <a:noAutofit/>
            </a:bodyPr>
            <a:lstStyle/>
            <a:p>
              <a:pPr algn="ctr">
                <a:buClr>
                  <a:srgbClr val="FFFFFF"/>
                </a:buClr>
              </a:pPr>
              <a:r>
                <a:rPr lang="en-US" sz="1055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Ingest Data</a:t>
              </a:r>
              <a:endParaRPr sz="1055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11089528" y="6422519"/>
            <a:ext cx="318938" cy="228023"/>
          </a:xfrm>
        </p:spPr>
        <p:txBody>
          <a:bodyPr/>
          <a:lstStyle/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Footer Placeholder 2"/>
          <p:cNvSpPr txBox="1">
            <a:spLocks/>
          </p:cNvSpPr>
          <p:nvPr/>
        </p:nvSpPr>
        <p:spPr>
          <a:xfrm>
            <a:off x="1648885" y="6384925"/>
            <a:ext cx="23986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2018 Early Career Workshops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24882</TotalTime>
  <Words>2538</Words>
  <Application>Microsoft Office PowerPoint</Application>
  <PresentationFormat>Widescreen</PresentationFormat>
  <Paragraphs>463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Courier New</vt:lpstr>
      <vt:lpstr>Gill Sans</vt:lpstr>
      <vt:lpstr>Helvetica</vt:lpstr>
      <vt:lpstr>Helvetica Neue</vt:lpstr>
      <vt:lpstr>Helvetica Neue Light</vt:lpstr>
      <vt:lpstr>Times New Roman</vt:lpstr>
      <vt:lpstr>Wingdings</vt:lpstr>
      <vt:lpstr>ヒラギノ角ゴ ProN W3</vt:lpstr>
      <vt:lpstr>Office Theme</vt:lpstr>
      <vt:lpstr>Custom Design</vt:lpstr>
      <vt:lpstr>OOI Data Quality  Procedures and Tools</vt:lpstr>
      <vt:lpstr>Overview</vt:lpstr>
      <vt:lpstr>PowerPoint Presentation</vt:lpstr>
      <vt:lpstr>Data Flow Chart</vt:lpstr>
      <vt:lpstr>OOI Data Product Levels</vt:lpstr>
      <vt:lpstr>OOI Data Status</vt:lpstr>
      <vt:lpstr>Overview</vt:lpstr>
      <vt:lpstr>Data Team Primary Goals</vt:lpstr>
      <vt:lpstr>PowerPoint Presentation</vt:lpstr>
      <vt:lpstr>First in Class Reviews: Jan-Aug 2016</vt:lpstr>
      <vt:lpstr>Data Annotation</vt:lpstr>
      <vt:lpstr>Rest in Class Data Review Workflow</vt:lpstr>
      <vt:lpstr>OOI Automated QC Procedures</vt:lpstr>
      <vt:lpstr>QARTOD/OOI QC Comparison</vt:lpstr>
      <vt:lpstr>NetCDF QC flags</vt:lpstr>
      <vt:lpstr>Rest in Class Data Status Categories</vt:lpstr>
      <vt:lpstr>Overview</vt:lpstr>
      <vt:lpstr>Examples of Reviews and Reporting</vt:lpstr>
      <vt:lpstr>QC Database Tool</vt:lpstr>
      <vt:lpstr>Examples of QC Effort</vt:lpstr>
      <vt:lpstr>Deliverables</vt:lpstr>
      <vt:lpstr>Data Evaluation Daily Activities</vt:lpstr>
      <vt:lpstr>Daily Review Workflow</vt:lpstr>
      <vt:lpstr>Overview</vt:lpstr>
      <vt:lpstr>Data Availability and Completeness</vt:lpstr>
      <vt:lpstr>QC Challenges &amp; Solutions</vt:lpstr>
      <vt:lpstr>CI Priorities (through Sept 2018)</vt:lpstr>
      <vt:lpstr>Overview</vt:lpstr>
      <vt:lpstr>Conclusions</vt:lpstr>
      <vt:lpstr>PowerPoint Presentation</vt:lpstr>
      <vt:lpstr>Questions?</vt:lpstr>
      <vt:lpstr>Science Evaluation: Are ocean features encountered real? Outside local range</vt:lpstr>
      <vt:lpstr>Adding capability to OOINet experience</vt:lpstr>
      <vt:lpstr>Vicarious Calibration - Comparisons enabled by ERDDAP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Michael Crowley</cp:lastModifiedBy>
  <cp:revision>808</cp:revision>
  <dcterms:created xsi:type="dcterms:W3CDTF">2015-11-30T20:15:52Z</dcterms:created>
  <dcterms:modified xsi:type="dcterms:W3CDTF">2018-07-31T00:20:02Z</dcterms:modified>
  <cp:category/>
</cp:coreProperties>
</file>