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tiff" ContentType="image/tif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5" r:id="rId1"/>
    <p:sldMasterId id="2147483658" r:id="rId2"/>
  </p:sldMasterIdLst>
  <p:notesMasterIdLst>
    <p:notesMasterId r:id="rId31"/>
  </p:notesMasterIdLst>
  <p:handoutMasterIdLst>
    <p:handoutMasterId r:id="rId32"/>
  </p:handoutMasterIdLst>
  <p:sldIdLst>
    <p:sldId id="272" r:id="rId3"/>
    <p:sldId id="367" r:id="rId4"/>
    <p:sldId id="260" r:id="rId5"/>
    <p:sldId id="354" r:id="rId6"/>
    <p:sldId id="306" r:id="rId7"/>
    <p:sldId id="303" r:id="rId8"/>
    <p:sldId id="357" r:id="rId9"/>
    <p:sldId id="358" r:id="rId10"/>
    <p:sldId id="314" r:id="rId11"/>
    <p:sldId id="319" r:id="rId12"/>
    <p:sldId id="334" r:id="rId13"/>
    <p:sldId id="353" r:id="rId14"/>
    <p:sldId id="330" r:id="rId15"/>
    <p:sldId id="343" r:id="rId16"/>
    <p:sldId id="366" r:id="rId17"/>
    <p:sldId id="346" r:id="rId18"/>
    <p:sldId id="347" r:id="rId19"/>
    <p:sldId id="333" r:id="rId20"/>
    <p:sldId id="335" r:id="rId21"/>
    <p:sldId id="327" r:id="rId22"/>
    <p:sldId id="351" r:id="rId23"/>
    <p:sldId id="348" r:id="rId24"/>
    <p:sldId id="282" r:id="rId25"/>
    <p:sldId id="362" r:id="rId26"/>
    <p:sldId id="359" r:id="rId27"/>
    <p:sldId id="360" r:id="rId28"/>
    <p:sldId id="352" r:id="rId29"/>
    <p:sldId id="299" r:id="rId30"/>
  </p:sldIdLst>
  <p:sldSz cx="9144000" cy="6858000" type="screen4x3"/>
  <p:notesSz cx="6985000" cy="92837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4" userDrawn="1">
          <p15:clr>
            <a:srgbClr val="A4A3A4"/>
          </p15:clr>
        </p15:guide>
        <p15:guide id="2" pos="2200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ate Culpepper" initials="KC" lastIdx="16" clrIdx="0">
    <p:extLst/>
  </p:cmAuthor>
  <p:cmAuthor id="2" name="CGouldman" initials="CG" lastIdx="6" clrIdx="1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0FF00"/>
    <a:srgbClr val="FF7C80"/>
    <a:srgbClr val="000066"/>
    <a:srgbClr val="000099"/>
    <a:srgbClr val="187F9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547" autoAdjust="0"/>
    <p:restoredTop sz="91447" autoAdjust="0"/>
  </p:normalViewPr>
  <p:slideViewPr>
    <p:cSldViewPr>
      <p:cViewPr varScale="1">
        <p:scale>
          <a:sx n="77" d="100"/>
          <a:sy n="77" d="100"/>
        </p:scale>
        <p:origin x="1502" y="6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>
      <p:cViewPr varScale="1">
        <p:scale>
          <a:sx n="99" d="100"/>
          <a:sy n="99" d="100"/>
        </p:scale>
        <p:origin x="3240" y="96"/>
      </p:cViewPr>
      <p:guideLst>
        <p:guide orient="horz" pos="2924"/>
        <p:guide pos="220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commentAuthors" Target="commentAuthor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handoutMaster" Target="handoutMasters/handoutMaster1.xml"/><Relationship Id="rId37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26833" cy="465797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56550" y="0"/>
            <a:ext cx="3026833" cy="465797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r">
              <a:defRPr sz="1200"/>
            </a:lvl1pPr>
          </a:lstStyle>
          <a:p>
            <a:fld id="{A74B06AE-AFD3-4B58-AF35-EFA6D35A8CDB}" type="datetimeFigureOut">
              <a:rPr lang="en-US" smtClean="0"/>
              <a:t>7/17/2018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17904"/>
            <a:ext cx="3026833" cy="465796"/>
          </a:xfrm>
          <a:prstGeom prst="rect">
            <a:avLst/>
          </a:prstGeom>
        </p:spPr>
        <p:txBody>
          <a:bodyPr vert="horz" lIns="92958" tIns="46479" rIns="92958" bIns="4647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56550" y="8817904"/>
            <a:ext cx="3026833" cy="465796"/>
          </a:xfrm>
          <a:prstGeom prst="rect">
            <a:avLst/>
          </a:prstGeom>
        </p:spPr>
        <p:txBody>
          <a:bodyPr vert="horz" lIns="92958" tIns="46479" rIns="92958" bIns="46479" rtlCol="0" anchor="b"/>
          <a:lstStyle>
            <a:lvl1pPr algn="r">
              <a:defRPr sz="1200"/>
            </a:lvl1pPr>
          </a:lstStyle>
          <a:p>
            <a:fld id="{61161C26-6347-47DC-80F1-147677C0A1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098509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56550" y="0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r">
              <a:defRPr sz="1200"/>
            </a:lvl1pPr>
          </a:lstStyle>
          <a:p>
            <a:fld id="{648BE528-F691-43EC-AA77-3D9FC007B522}" type="datetimeFigureOut">
              <a:rPr lang="en-US" smtClean="0"/>
              <a:t>7/17/2018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71575" y="696913"/>
            <a:ext cx="4641850" cy="34813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958" tIns="46479" rIns="92958" bIns="4647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8500" y="4409758"/>
            <a:ext cx="5588000" cy="4177665"/>
          </a:xfrm>
          <a:prstGeom prst="rect">
            <a:avLst/>
          </a:prstGeom>
        </p:spPr>
        <p:txBody>
          <a:bodyPr vert="horz" lIns="92958" tIns="46479" rIns="92958" bIns="46479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17904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56550" y="8817904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 anchor="b"/>
          <a:lstStyle>
            <a:lvl1pPr algn="r">
              <a:defRPr sz="1200"/>
            </a:lvl1pPr>
          </a:lstStyle>
          <a:p>
            <a:fld id="{55D35C12-45DF-456C-BD81-50A3BD0E79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78405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00088" y="463550"/>
            <a:ext cx="1858962" cy="13938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98500" y="2011468"/>
            <a:ext cx="5588000" cy="6575954"/>
          </a:xfrm>
        </p:spPr>
        <p:txBody>
          <a:bodyPr/>
          <a:lstStyle/>
          <a:p>
            <a:endParaRPr lang="en-US" sz="14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D35C12-45DF-456C-BD81-50A3BD0E798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94975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00088" y="463550"/>
            <a:ext cx="1858962" cy="13938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98500" y="2011468"/>
            <a:ext cx="5588000" cy="6575954"/>
          </a:xfrm>
        </p:spPr>
        <p:txBody>
          <a:bodyPr/>
          <a:lstStyle/>
          <a:p>
            <a:endParaRPr lang="en-US" sz="1400" dirty="0"/>
          </a:p>
          <a:p>
            <a:endParaRPr lang="en-US" sz="1400" dirty="0"/>
          </a:p>
          <a:p>
            <a:r>
              <a:rPr lang="en-US" sz="1400" dirty="0" smtClean="0"/>
              <a:t>So</a:t>
            </a:r>
            <a:r>
              <a:rPr lang="en-US" sz="1400" baseline="0" dirty="0" smtClean="0"/>
              <a:t> much out there but only a little time today</a:t>
            </a:r>
            <a:endParaRPr lang="en-US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D35C12-45DF-456C-BD81-50A3BD0E798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362215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00088" y="463550"/>
            <a:ext cx="1858962" cy="13938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98500" y="2011468"/>
            <a:ext cx="5588000" cy="6575954"/>
          </a:xfrm>
        </p:spPr>
        <p:txBody>
          <a:bodyPr/>
          <a:lstStyle/>
          <a:p>
            <a:endParaRPr lang="en-US" sz="1400" dirty="0"/>
          </a:p>
          <a:p>
            <a:endParaRPr lang="en-US" sz="1400" dirty="0"/>
          </a:p>
          <a:p>
            <a:endParaRPr lang="en-US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D35C12-45DF-456C-BD81-50A3BD0E798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960173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This data may be available to use and may</a:t>
            </a:r>
            <a:r>
              <a:rPr lang="en-US" baseline="0" dirty="0" smtClean="0"/>
              <a:t> be useful in your region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D35C12-45DF-456C-BD81-50A3BD0E798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368794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Location, syntax occur</a:t>
            </a:r>
            <a:r>
              <a:rPr lang="en-US" baseline="0" dirty="0" smtClean="0"/>
              <a:t> before any science qc Next slide shows location fail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D35C12-45DF-456C-BD81-50A3BD0E7983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015540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D35C12-45DF-456C-BD81-50A3BD0E7983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856732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Qartod</a:t>
            </a:r>
            <a:r>
              <a:rPr lang="en-US" dirty="0" smtClean="0"/>
              <a:t> is a start, but it’s not comprehensive.  </a:t>
            </a:r>
            <a:r>
              <a:rPr lang="en-US" dirty="0" err="1" smtClean="0"/>
              <a:t>Qartod</a:t>
            </a:r>
            <a:r>
              <a:rPr lang="en-US" dirty="0" smtClean="0"/>
              <a:t> is real time.</a:t>
            </a:r>
            <a:r>
              <a:rPr lang="en-US" baseline="0" dirty="0" smtClean="0"/>
              <a:t> Here we se much more that is performed post processing for publication ready science data.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D35C12-45DF-456C-BD81-50A3BD0E7983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640505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Left column is </a:t>
            </a:r>
            <a:r>
              <a:rPr lang="en-US" dirty="0" err="1" smtClean="0"/>
              <a:t>qartod</a:t>
            </a:r>
            <a:r>
              <a:rPr lang="en-US" dirty="0" smtClean="0"/>
              <a:t> passed test. The right has the human in the loop fix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D35C12-45DF-456C-BD81-50A3BD0E7983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080935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Here is where </a:t>
            </a:r>
            <a:r>
              <a:rPr lang="en-US" dirty="0" err="1" smtClean="0"/>
              <a:t>codar</a:t>
            </a:r>
            <a:r>
              <a:rPr lang="en-US" dirty="0" smtClean="0"/>
              <a:t> data</a:t>
            </a:r>
            <a:r>
              <a:rPr lang="en-US" baseline="0" dirty="0" smtClean="0"/>
              <a:t> is located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D35C12-45DF-456C-BD81-50A3BD0E7983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45001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00088" y="463550"/>
            <a:ext cx="1858962" cy="13938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98500" y="2011468"/>
            <a:ext cx="5588000" cy="6575954"/>
          </a:xfrm>
        </p:spPr>
        <p:txBody>
          <a:bodyPr/>
          <a:lstStyle/>
          <a:p>
            <a:endParaRPr lang="en-US" sz="1400" dirty="0"/>
          </a:p>
          <a:p>
            <a:endParaRPr lang="en-US" sz="1400" dirty="0"/>
          </a:p>
          <a:p>
            <a:endParaRPr lang="en-US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D35C12-45DF-456C-BD81-50A3BD0E7983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917440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00088" y="463550"/>
            <a:ext cx="1858962" cy="13938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98500" y="2011468"/>
            <a:ext cx="5588000" cy="6575954"/>
          </a:xfrm>
        </p:spPr>
        <p:txBody>
          <a:bodyPr/>
          <a:lstStyle/>
          <a:p>
            <a:endParaRPr lang="en-US" sz="1400" dirty="0"/>
          </a:p>
          <a:p>
            <a:endParaRPr lang="en-US" sz="1400" dirty="0"/>
          </a:p>
          <a:p>
            <a:endParaRPr lang="en-US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D35C12-45DF-456C-BD81-50A3BD0E7983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1107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00088" y="463550"/>
            <a:ext cx="1858962" cy="13938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98500" y="2011468"/>
            <a:ext cx="5588000" cy="6575954"/>
          </a:xfrm>
        </p:spPr>
        <p:txBody>
          <a:bodyPr/>
          <a:lstStyle/>
          <a:p>
            <a:endParaRPr lang="en-US" sz="14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D35C12-45DF-456C-BD81-50A3BD0E798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079921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NJDEP started this process for</a:t>
            </a:r>
            <a:r>
              <a:rPr lang="en-US" baseline="0" dirty="0" smtClean="0"/>
              <a:t> us. You cannot get any $$ unless you sign a QAPP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D35C12-45DF-456C-BD81-50A3BD0E7983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43013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D35C12-45DF-456C-BD81-50A3BD0E7983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205901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00088" y="463550"/>
            <a:ext cx="1858962" cy="13938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98500" y="2011468"/>
            <a:ext cx="5588000" cy="6575954"/>
          </a:xfrm>
        </p:spPr>
        <p:txBody>
          <a:bodyPr/>
          <a:lstStyle/>
          <a:p>
            <a:endParaRPr lang="en-US" sz="1400" dirty="0"/>
          </a:p>
          <a:p>
            <a:endParaRPr lang="en-US" sz="1400" dirty="0"/>
          </a:p>
          <a:p>
            <a:r>
              <a:rPr lang="en-US" sz="1400" dirty="0" smtClean="0"/>
              <a:t>We are now combining QAPP with QARTOD</a:t>
            </a:r>
            <a:endParaRPr lang="en-US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D35C12-45DF-456C-BD81-50A3BD0E7983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196023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Here are the tests</a:t>
            </a:r>
            <a:r>
              <a:rPr lang="en-US" baseline="0" dirty="0" smtClean="0"/>
              <a:t> translated to English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D35C12-45DF-456C-BD81-50A3BD0E7983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410795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Here we are in the weeds of the file. 9 mean</a:t>
            </a:r>
            <a:r>
              <a:rPr lang="en-US" baseline="0" dirty="0" smtClean="0"/>
              <a:t> data is not there, 3 is suspect, 1 is good.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D35C12-45DF-456C-BD81-50A3BD0E7983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025766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Highlighted</a:t>
            </a:r>
            <a:r>
              <a:rPr lang="en-US" baseline="0" dirty="0" smtClean="0"/>
              <a:t> best spike example</a:t>
            </a:r>
          </a:p>
          <a:p>
            <a:endParaRPr lang="en-US" baseline="0" dirty="0" smtClean="0"/>
          </a:p>
          <a:p>
            <a:r>
              <a:rPr lang="en-US" baseline="0" dirty="0" smtClean="0"/>
              <a:t>The bottom 4 figures are actually 2 different profiles</a:t>
            </a:r>
          </a:p>
          <a:p>
            <a:r>
              <a:rPr lang="en-US" baseline="0" dirty="0" smtClean="0"/>
              <a:t>If it’s inside the pink vertical lines, its ok, if its inside the red, is suspect, outside the red is bad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13A1E3-99DB-534B-9790-465D9FAA83BF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993897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00088" y="463550"/>
            <a:ext cx="1858962" cy="13938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98500" y="2011468"/>
            <a:ext cx="5588000" cy="6575954"/>
          </a:xfrm>
        </p:spPr>
        <p:txBody>
          <a:bodyPr/>
          <a:lstStyle/>
          <a:p>
            <a:endParaRPr lang="en-US" sz="1400" dirty="0"/>
          </a:p>
          <a:p>
            <a:endParaRPr lang="en-US" sz="1400" dirty="0"/>
          </a:p>
          <a:p>
            <a:endParaRPr lang="en-US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D35C12-45DF-456C-BD81-50A3BD0E7983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93491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00088" y="463550"/>
            <a:ext cx="1858962" cy="13938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98500" y="2011468"/>
            <a:ext cx="5588000" cy="6575954"/>
          </a:xfrm>
        </p:spPr>
        <p:txBody>
          <a:bodyPr/>
          <a:lstStyle/>
          <a:p>
            <a:r>
              <a:rPr lang="en-US" sz="1400" dirty="0" smtClean="0"/>
              <a:t>Going to give </a:t>
            </a:r>
            <a:r>
              <a:rPr lang="en-US" sz="1400" b="1" dirty="0" smtClean="0"/>
              <a:t>an</a:t>
            </a:r>
            <a:r>
              <a:rPr lang="en-US" sz="1400" b="1" baseline="0" dirty="0" smtClean="0"/>
              <a:t> example </a:t>
            </a:r>
            <a:r>
              <a:rPr lang="en-US" sz="1400" baseline="0" dirty="0" smtClean="0"/>
              <a:t>of QC using IOOS as there is high likelihood that there is data in an area of interest to you</a:t>
            </a:r>
            <a:endParaRPr lang="en-US" sz="1400" dirty="0"/>
          </a:p>
          <a:p>
            <a:endParaRPr lang="en-US" sz="1400" dirty="0"/>
          </a:p>
          <a:p>
            <a:endParaRPr lang="en-US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D35C12-45DF-456C-BD81-50A3BD0E798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58361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3A6124-AC86-1F42-B6BA-5DFE4E94EF8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93514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00088" y="463550"/>
            <a:ext cx="1858962" cy="13938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98500" y="2011468"/>
            <a:ext cx="5588000" cy="6575954"/>
          </a:xfrm>
        </p:spPr>
        <p:txBody>
          <a:bodyPr/>
          <a:lstStyle/>
          <a:p>
            <a:endParaRPr lang="en-US" sz="1400" dirty="0"/>
          </a:p>
          <a:p>
            <a:endParaRPr lang="en-US" sz="1400" dirty="0"/>
          </a:p>
          <a:p>
            <a:endParaRPr lang="en-US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D35C12-45DF-456C-BD81-50A3BD0E798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77165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00088" y="463550"/>
            <a:ext cx="1858962" cy="13938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98500" y="2011468"/>
            <a:ext cx="5588000" cy="6575954"/>
          </a:xfrm>
        </p:spPr>
        <p:txBody>
          <a:bodyPr/>
          <a:lstStyle/>
          <a:p>
            <a:r>
              <a:rPr lang="en-US" sz="1400" dirty="0" smtClean="0"/>
              <a:t>Meant </a:t>
            </a:r>
            <a:r>
              <a:rPr lang="en-US" sz="1400" dirty="0" smtClean="0"/>
              <a:t>to be </a:t>
            </a:r>
            <a:r>
              <a:rPr lang="en-US" sz="1400" dirty="0" smtClean="0"/>
              <a:t>easy </a:t>
            </a:r>
            <a:r>
              <a:rPr lang="en-US" sz="1400" dirty="0" smtClean="0"/>
              <a:t>to </a:t>
            </a:r>
            <a:r>
              <a:rPr lang="en-US" sz="1400" dirty="0" smtClean="0"/>
              <a:t>acquire </a:t>
            </a:r>
            <a:r>
              <a:rPr lang="en-US" sz="1400" dirty="0" smtClean="0"/>
              <a:t>and track what QA/QC has been done</a:t>
            </a:r>
            <a:endParaRPr lang="en-US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D35C12-45DF-456C-BD81-50A3BD0E798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40990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Lots of resources, even that you could apply on your own data. There is guidance out there for anyone to use for numerous instruments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D35C12-45DF-456C-BD81-50A3BD0E798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72737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 common</a:t>
            </a:r>
            <a:r>
              <a:rPr lang="en-US" baseline="0" dirty="0" smtClean="0"/>
              <a:t> theme throughout the </a:t>
            </a:r>
            <a:r>
              <a:rPr lang="en-US" baseline="0" dirty="0" err="1" smtClean="0"/>
              <a:t>qartod</a:t>
            </a:r>
            <a:r>
              <a:rPr lang="en-US" baseline="0" dirty="0" smtClean="0"/>
              <a:t> is these flags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D35C12-45DF-456C-BD81-50A3BD0E798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354031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00088" y="463550"/>
            <a:ext cx="1858962" cy="13938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98500" y="2011468"/>
            <a:ext cx="5588000" cy="6575954"/>
          </a:xfrm>
        </p:spPr>
        <p:txBody>
          <a:bodyPr/>
          <a:lstStyle/>
          <a:p>
            <a:endParaRPr lang="en-US" sz="1400" dirty="0"/>
          </a:p>
          <a:p>
            <a:endParaRPr lang="en-US" sz="1400" dirty="0"/>
          </a:p>
          <a:p>
            <a:endParaRPr lang="en-US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D35C12-45DF-456C-BD81-50A3BD0E798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43287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EDC6A-85B5-48FF-8CAA-32BDD173A8C0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0" y="6263878"/>
            <a:ext cx="9144000" cy="12708"/>
          </a:xfrm>
          <a:prstGeom prst="line">
            <a:avLst/>
          </a:prstGeom>
          <a:ln w="41275">
            <a:solidFill>
              <a:srgbClr val="00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898230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Ocean Sciences 2018</a:t>
            </a:r>
          </a:p>
          <a:p>
            <a:r>
              <a:rPr lang="en-US" sz="800" dirty="0" smtClean="0"/>
              <a:t>crowley@Rutgers.edu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EDC6A-85B5-48FF-8CAA-32BDD173A8C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68741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E525B144-F66F-6447-B0C6-8953961C2AA5}" type="datetimeFigureOut">
              <a:rPr lang="en-US" smtClean="0"/>
              <a:t>7/17/2018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F4556-5352-4241-B221-856EDA9E7D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1288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3BE226E-BC82-AC40-8940-A3C7164B252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676893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914400" y="2514600"/>
            <a:ext cx="6705600" cy="762000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 smtClean="0"/>
              <a:t>Presentation Title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914400" y="3276600"/>
            <a:ext cx="6705600" cy="457200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187F9F"/>
                </a:solidFill>
              </a:defRPr>
            </a:lvl1pPr>
          </a:lstStyle>
          <a:p>
            <a:pPr lvl="0"/>
            <a:r>
              <a:rPr lang="en-US" dirty="0" smtClean="0"/>
              <a:t>DATE | DETAILS</a:t>
            </a:r>
          </a:p>
        </p:txBody>
      </p:sp>
    </p:spTree>
    <p:extLst>
      <p:ext uri="{BB962C8B-B14F-4D97-AF65-F5344CB8AC3E}">
        <p14:creationId xmlns:p14="http://schemas.microsoft.com/office/powerpoint/2010/main" val="25537466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8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Title 1"/>
          <p:cNvSpPr txBox="1">
            <a:spLocks/>
          </p:cNvSpPr>
          <p:nvPr userDrawn="1"/>
        </p:nvSpPr>
        <p:spPr>
          <a:xfrm>
            <a:off x="4354" y="17417"/>
            <a:ext cx="9139646" cy="592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EDC6A-85B5-48FF-8CAA-32BDD173A8C0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0" y="6263878"/>
            <a:ext cx="9144000" cy="12708"/>
          </a:xfrm>
          <a:prstGeom prst="line">
            <a:avLst/>
          </a:prstGeom>
          <a:ln w="41275">
            <a:solidFill>
              <a:srgbClr val="00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291660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54" y="17417"/>
            <a:ext cx="9139646" cy="59218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EDC6A-85B5-48FF-8CAA-32BDD173A8C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33218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54" y="17417"/>
            <a:ext cx="9139646" cy="59218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EDC6A-85B5-48FF-8CAA-32BDD173A8C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0212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54" y="17417"/>
            <a:ext cx="9139646" cy="59218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EDC6A-85B5-48FF-8CAA-32BDD173A8C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56833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09600"/>
            <a:ext cx="3008313" cy="825500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609600"/>
            <a:ext cx="5111750" cy="55165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EDC6A-85B5-48FF-8CAA-32BDD173A8C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99135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EDC6A-85B5-48FF-8CAA-32BDD173A8C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74196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54" y="17417"/>
            <a:ext cx="9139646" cy="59218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EDC6A-85B5-48FF-8CAA-32BDD173A8C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05352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09600"/>
            <a:ext cx="2057400" cy="5638800"/>
          </a:xfrm>
          <a:prstGeom prst="rect">
            <a:avLst/>
          </a:prstGeom>
        </p:spPr>
        <p:txBody>
          <a:bodyPr vert="eaVert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6019800" cy="5638800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EDC6A-85B5-48FF-8CAA-32BDD173A8C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3516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990601"/>
            <a:ext cx="8229600" cy="5257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Top Level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70637"/>
            <a:ext cx="2362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MTS September 2017</a:t>
            </a:r>
          </a:p>
          <a:p>
            <a:r>
              <a:rPr lang="en-US" sz="1050" smtClean="0"/>
              <a:t>crowley@Rutgers.edu</a:t>
            </a:r>
            <a:endParaRPr lang="en-US" sz="105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776679" y="6613525"/>
            <a:ext cx="375136" cy="2444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2"/>
                </a:solidFill>
              </a:defRPr>
            </a:lvl1pPr>
          </a:lstStyle>
          <a:p>
            <a:fld id="{462EDC6A-85B5-48FF-8CAA-32BDD173A8C0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41893" b="16027"/>
          <a:stretch/>
        </p:blipFill>
        <p:spPr>
          <a:xfrm>
            <a:off x="-11615" y="6323640"/>
            <a:ext cx="3593015" cy="53436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113" r="811" b="1760"/>
          <a:stretch/>
        </p:blipFill>
        <p:spPr>
          <a:xfrm>
            <a:off x="3040787" y="6325816"/>
            <a:ext cx="540613" cy="532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68688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6" r:id="rId2"/>
    <p:sldLayoutId id="2147483669" r:id="rId3"/>
    <p:sldLayoutId id="2147483670" r:id="rId4"/>
    <p:sldLayoutId id="2147483671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  <p:sldLayoutId id="2147483679" r:id="rId12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3200" kern="120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Courier New" panose="02070309020205020404" pitchFamily="49" charset="0"/>
        <a:buChar char="o"/>
        <a:defRPr sz="18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6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604873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 baseline="0">
          <a:solidFill>
            <a:schemeClr val="bg1"/>
          </a:solidFill>
          <a:latin typeface="Rockwell" panose="02060603020205020403" pitchFamily="18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3200" kern="1200">
          <a:solidFill>
            <a:schemeClr val="bg1"/>
          </a:solidFill>
          <a:latin typeface="Rockwell" panose="02060603020205020403" pitchFamily="18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bg1"/>
          </a:solidFill>
          <a:latin typeface="Rockwell" panose="02060603020205020403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Rockwell" panose="02060603020205020403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bg1"/>
          </a:solidFill>
          <a:latin typeface="Rockwell" panose="02060603020205020403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bg1"/>
          </a:solidFill>
          <a:latin typeface="Rockwell" panose="02060603020205020403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0.jpe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5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5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59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62.png"/><Relationship Id="rId4" Type="http://schemas.openxmlformats.org/officeDocument/2006/relationships/notesSlide" Target="../notesSlides/notesSlide2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13" Type="http://schemas.openxmlformats.org/officeDocument/2006/relationships/image" Target="../media/image15.png"/><Relationship Id="rId18" Type="http://schemas.openxmlformats.org/officeDocument/2006/relationships/image" Target="../media/image20.gif"/><Relationship Id="rId3" Type="http://schemas.openxmlformats.org/officeDocument/2006/relationships/image" Target="../media/image5.png"/><Relationship Id="rId21" Type="http://schemas.openxmlformats.org/officeDocument/2006/relationships/image" Target="../media/image23.png"/><Relationship Id="rId7" Type="http://schemas.openxmlformats.org/officeDocument/2006/relationships/image" Target="../media/image9.gif"/><Relationship Id="rId12" Type="http://schemas.openxmlformats.org/officeDocument/2006/relationships/image" Target="../media/image14.gif"/><Relationship Id="rId17" Type="http://schemas.openxmlformats.org/officeDocument/2006/relationships/image" Target="../media/image19.gif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8.gif"/><Relationship Id="rId20" Type="http://schemas.openxmlformats.org/officeDocument/2006/relationships/image" Target="../media/image22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gif"/><Relationship Id="rId11" Type="http://schemas.openxmlformats.org/officeDocument/2006/relationships/image" Target="../media/image13.gif"/><Relationship Id="rId5" Type="http://schemas.openxmlformats.org/officeDocument/2006/relationships/image" Target="../media/image7.gif"/><Relationship Id="rId15" Type="http://schemas.openxmlformats.org/officeDocument/2006/relationships/image" Target="../media/image17.png"/><Relationship Id="rId10" Type="http://schemas.openxmlformats.org/officeDocument/2006/relationships/image" Target="../media/image12.gif"/><Relationship Id="rId19" Type="http://schemas.openxmlformats.org/officeDocument/2006/relationships/image" Target="../media/image21.gif"/><Relationship Id="rId4" Type="http://schemas.openxmlformats.org/officeDocument/2006/relationships/image" Target="../media/image6.gif"/><Relationship Id="rId9" Type="http://schemas.openxmlformats.org/officeDocument/2006/relationships/image" Target="../media/image11.png"/><Relationship Id="rId14" Type="http://schemas.openxmlformats.org/officeDocument/2006/relationships/image" Target="../media/image16.png"/><Relationship Id="rId22" Type="http://schemas.openxmlformats.org/officeDocument/2006/relationships/image" Target="../media/image24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tiff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ioos.noaa.gov/project/qartod/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747823" y="4038600"/>
            <a:ext cx="8305800" cy="1066800"/>
          </a:xfrm>
        </p:spPr>
        <p:txBody>
          <a:bodyPr/>
          <a:lstStyle/>
          <a:p>
            <a:r>
              <a:rPr lang="en-US" sz="2000" dirty="0" smtClean="0"/>
              <a:t>MANY MANY MANY TEAMS OF PEOPLE!!!</a:t>
            </a:r>
            <a:endParaRPr lang="en-US" sz="2000" dirty="0"/>
          </a:p>
        </p:txBody>
      </p:sp>
      <p:sp>
        <p:nvSpPr>
          <p:cNvPr id="7" name="Text Placeholder 1"/>
          <p:cNvSpPr txBox="1">
            <a:spLocks/>
          </p:cNvSpPr>
          <p:nvPr/>
        </p:nvSpPr>
        <p:spPr>
          <a:xfrm>
            <a:off x="762000" y="1672786"/>
            <a:ext cx="8305800" cy="1603813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bg1"/>
                </a:solidFill>
                <a:latin typeface="Rockwell" panose="02060603020205020403" pitchFamily="18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ockwell" panose="02060603020205020403" pitchFamily="18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Rockwell" panose="02060603020205020403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bg1"/>
                </a:solidFill>
                <a:latin typeface="Rockwell" panose="02060603020205020403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bg1"/>
                </a:solidFill>
                <a:latin typeface="Rockwell" panose="02060603020205020403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Quality Data Delivery through an Integrated Ocean Observing System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0822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429847" y="1828800"/>
            <a:ext cx="85344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800"/>
              </a:spcAft>
            </a:pPr>
            <a:r>
              <a:rPr lang="en-US" sz="2400" dirty="0" smtClean="0"/>
              <a:t>There are MANY types. Today we are focusing on:</a:t>
            </a:r>
          </a:p>
          <a:p>
            <a:pPr>
              <a:spcAft>
                <a:spcPts val="1800"/>
              </a:spcAft>
            </a:pPr>
            <a:endParaRPr lang="en-US" sz="2400" dirty="0" smtClean="0"/>
          </a:p>
          <a:p>
            <a:pPr marL="342900" indent="-342900">
              <a:spcAft>
                <a:spcPts val="1800"/>
              </a:spcAft>
              <a:buFont typeface="+mj-lt"/>
              <a:buAutoNum type="arabicPeriod"/>
            </a:pPr>
            <a:r>
              <a:rPr lang="en-US" sz="2400" dirty="0" smtClean="0"/>
              <a:t>High </a:t>
            </a:r>
            <a:r>
              <a:rPr lang="en-US" sz="2400" dirty="0"/>
              <a:t>Frequency Radar (HF Radar</a:t>
            </a:r>
            <a:r>
              <a:rPr lang="en-US" sz="2400" dirty="0" smtClean="0"/>
              <a:t>)</a:t>
            </a:r>
          </a:p>
          <a:p>
            <a:pPr marL="342900" indent="-342900">
              <a:spcAft>
                <a:spcPts val="1800"/>
              </a:spcAft>
              <a:buFont typeface="+mj-lt"/>
              <a:buAutoNum type="arabicPeriod"/>
            </a:pPr>
            <a:endParaRPr lang="en-US" sz="2400" dirty="0" smtClean="0"/>
          </a:p>
          <a:p>
            <a:pPr marL="342900" indent="-342900">
              <a:spcAft>
                <a:spcPts val="1800"/>
              </a:spcAft>
              <a:buFont typeface="+mj-lt"/>
              <a:buAutoNum type="arabicPeriod"/>
            </a:pPr>
            <a:r>
              <a:rPr lang="en-US" sz="2400" dirty="0" smtClean="0"/>
              <a:t>Ocean Gliders</a:t>
            </a:r>
          </a:p>
        </p:txBody>
      </p:sp>
    </p:spTree>
    <p:extLst>
      <p:ext uri="{BB962C8B-B14F-4D97-AF65-F5344CB8AC3E}">
        <p14:creationId xmlns:p14="http://schemas.microsoft.com/office/powerpoint/2010/main" val="2596986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2667000"/>
            <a:ext cx="9144000" cy="59218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sz="4400" dirty="0" smtClean="0">
                <a:solidFill>
                  <a:schemeClr val="tx1"/>
                </a:solidFill>
              </a:rPr>
              <a:t>HF-Radar</a:t>
            </a:r>
            <a:endParaRPr lang="en-US" sz="4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3641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00"/>
            <a:ext cx="9144000" cy="4919831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4354" y="17417"/>
            <a:ext cx="9139646" cy="59218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National Surface Current Mapping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453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creen Shot 2016-05-06 at 8.12.50 AM.pn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759"/>
          <a:stretch/>
        </p:blipFill>
        <p:spPr>
          <a:xfrm>
            <a:off x="4419600" y="2286000"/>
            <a:ext cx="4571999" cy="2978011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9" name="Picture 8" descr="5MHz_25hr_Measured_AMAG.pn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491" t="6528" r="12269" b="4321"/>
          <a:stretch/>
        </p:blipFill>
        <p:spPr>
          <a:xfrm>
            <a:off x="4862" y="2162174"/>
            <a:ext cx="4109938" cy="3512295"/>
          </a:xfrm>
          <a:prstGeom prst="rect">
            <a:avLst/>
          </a:prstGeom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4354" y="17417"/>
            <a:ext cx="9139646" cy="59218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HF-Radar: Radials vs Vectors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371600" y="1524000"/>
            <a:ext cx="62456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Radials					Total Vectors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79639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541562" y="1692860"/>
            <a:ext cx="152958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/>
              <a:t>From</a:t>
            </a:r>
          </a:p>
          <a:p>
            <a:pPr algn="ctr"/>
            <a:r>
              <a:rPr lang="en-US" sz="2000" dirty="0" smtClean="0"/>
              <a:t>QARTOD</a:t>
            </a:r>
          </a:p>
          <a:p>
            <a:pPr algn="ctr"/>
            <a:r>
              <a:rPr lang="en-US" sz="2000" dirty="0" smtClean="0"/>
              <a:t>Manual for</a:t>
            </a:r>
          </a:p>
          <a:p>
            <a:pPr algn="ctr"/>
            <a:r>
              <a:rPr lang="en-US" sz="2000" dirty="0" smtClean="0"/>
              <a:t>HF Radar</a:t>
            </a:r>
            <a:endParaRPr lang="en-US" sz="2000" dirty="0"/>
          </a:p>
        </p:txBody>
      </p:sp>
      <p:pic>
        <p:nvPicPr>
          <p:cNvPr id="12" name="Picture 11" descr="Screen Shot 2017-05-08 at 9.35.09 PM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838200"/>
            <a:ext cx="6313715" cy="5334000"/>
          </a:xfrm>
          <a:prstGeom prst="rect">
            <a:avLst/>
          </a:prstGeom>
        </p:spPr>
      </p:pic>
      <p:sp>
        <p:nvSpPr>
          <p:cNvPr id="13" name="Title 1"/>
          <p:cNvSpPr txBox="1">
            <a:spLocks/>
          </p:cNvSpPr>
          <p:nvPr/>
        </p:nvSpPr>
        <p:spPr>
          <a:xfrm>
            <a:off x="4354" y="17417"/>
            <a:ext cx="9139646" cy="592183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smtClean="0"/>
              <a:t>HF-Radar: QARTOD QC Tests</a:t>
            </a:r>
            <a:endParaRPr lang="en-US" sz="2800" dirty="0"/>
          </a:p>
        </p:txBody>
      </p:sp>
      <p:sp>
        <p:nvSpPr>
          <p:cNvPr id="3" name="5-Point Star 2"/>
          <p:cNvSpPr/>
          <p:nvPr/>
        </p:nvSpPr>
        <p:spPr>
          <a:xfrm>
            <a:off x="7543800" y="1371600"/>
            <a:ext cx="152400" cy="152400"/>
          </a:xfrm>
          <a:prstGeom prst="star5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FF00"/>
              </a:solidFill>
            </a:endParaRPr>
          </a:p>
        </p:txBody>
      </p:sp>
      <p:sp>
        <p:nvSpPr>
          <p:cNvPr id="10" name="5-Point Star 9"/>
          <p:cNvSpPr/>
          <p:nvPr/>
        </p:nvSpPr>
        <p:spPr>
          <a:xfrm>
            <a:off x="7543800" y="2978199"/>
            <a:ext cx="152400" cy="152400"/>
          </a:xfrm>
          <a:prstGeom prst="star5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FF00"/>
              </a:solidFill>
            </a:endParaRPr>
          </a:p>
        </p:txBody>
      </p:sp>
      <p:sp>
        <p:nvSpPr>
          <p:cNvPr id="11" name="5-Point Star 10"/>
          <p:cNvSpPr/>
          <p:nvPr/>
        </p:nvSpPr>
        <p:spPr>
          <a:xfrm>
            <a:off x="7543800" y="3282999"/>
            <a:ext cx="152400" cy="152400"/>
          </a:xfrm>
          <a:prstGeom prst="star5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FF00"/>
              </a:solidFill>
            </a:endParaRPr>
          </a:p>
        </p:txBody>
      </p:sp>
      <p:sp>
        <p:nvSpPr>
          <p:cNvPr id="14" name="5-Point Star 13"/>
          <p:cNvSpPr/>
          <p:nvPr/>
        </p:nvSpPr>
        <p:spPr>
          <a:xfrm>
            <a:off x="7543800" y="3535362"/>
            <a:ext cx="152400" cy="152400"/>
          </a:xfrm>
          <a:prstGeom prst="star5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FF00"/>
              </a:solidFill>
            </a:endParaRPr>
          </a:p>
        </p:txBody>
      </p:sp>
      <p:sp>
        <p:nvSpPr>
          <p:cNvPr id="15" name="5-Point Star 14"/>
          <p:cNvSpPr/>
          <p:nvPr/>
        </p:nvSpPr>
        <p:spPr>
          <a:xfrm>
            <a:off x="7543800" y="5029200"/>
            <a:ext cx="152400" cy="152400"/>
          </a:xfrm>
          <a:prstGeom prst="star5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FF00"/>
              </a:solidFill>
            </a:endParaRPr>
          </a:p>
        </p:txBody>
      </p:sp>
      <p:sp>
        <p:nvSpPr>
          <p:cNvPr id="16" name="5-Point Star 15"/>
          <p:cNvSpPr/>
          <p:nvPr/>
        </p:nvSpPr>
        <p:spPr>
          <a:xfrm>
            <a:off x="7543800" y="5293360"/>
            <a:ext cx="152400" cy="152400"/>
          </a:xfrm>
          <a:prstGeom prst="star5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FF00"/>
              </a:solidFill>
            </a:endParaRPr>
          </a:p>
        </p:txBody>
      </p:sp>
      <p:sp>
        <p:nvSpPr>
          <p:cNvPr id="17" name="5-Point Star 16"/>
          <p:cNvSpPr/>
          <p:nvPr/>
        </p:nvSpPr>
        <p:spPr>
          <a:xfrm>
            <a:off x="7543800" y="5557520"/>
            <a:ext cx="152400" cy="152400"/>
          </a:xfrm>
          <a:prstGeom prst="star5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FF00"/>
              </a:solidFill>
            </a:endParaRPr>
          </a:p>
        </p:txBody>
      </p:sp>
      <p:sp>
        <p:nvSpPr>
          <p:cNvPr id="18" name="5-Point Star 17"/>
          <p:cNvSpPr/>
          <p:nvPr/>
        </p:nvSpPr>
        <p:spPr>
          <a:xfrm>
            <a:off x="6629400" y="3763158"/>
            <a:ext cx="152400" cy="152400"/>
          </a:xfrm>
          <a:prstGeom prst="star5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FF00"/>
              </a:solidFill>
            </a:endParaRPr>
          </a:p>
        </p:txBody>
      </p:sp>
      <p:sp>
        <p:nvSpPr>
          <p:cNvPr id="19" name="5-Point Star 18"/>
          <p:cNvSpPr/>
          <p:nvPr/>
        </p:nvSpPr>
        <p:spPr>
          <a:xfrm>
            <a:off x="6629400" y="4815279"/>
            <a:ext cx="152400" cy="152400"/>
          </a:xfrm>
          <a:prstGeom prst="star5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FF00"/>
              </a:solidFill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4"/>
          <a:srcRect t="5625" b="21236"/>
          <a:stretch/>
        </p:blipFill>
        <p:spPr>
          <a:xfrm>
            <a:off x="137798" y="3435400"/>
            <a:ext cx="2363814" cy="2240548"/>
          </a:xfrm>
          <a:prstGeom prst="rect">
            <a:avLst/>
          </a:prstGeom>
          <a:effectLst>
            <a:outerShdw blurRad="50800" dist="1270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Rectangle 1"/>
          <p:cNvSpPr/>
          <p:nvPr/>
        </p:nvSpPr>
        <p:spPr>
          <a:xfrm>
            <a:off x="3810000" y="3435399"/>
            <a:ext cx="5029200" cy="32775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2903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38200"/>
            <a:ext cx="7112365" cy="53327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 flipH="1">
            <a:off x="7061114" y="2505459"/>
            <a:ext cx="173811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Green vectors are flagged by valid location (</a:t>
            </a:r>
            <a:r>
              <a:rPr lang="en-US" dirty="0" err="1" smtClean="0"/>
              <a:t>AngSeg</a:t>
            </a:r>
            <a:r>
              <a:rPr lang="en-US" dirty="0" smtClean="0"/>
              <a:t>) test.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264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>
                <a:solidFill>
                  <a:srgbClr val="0070C0"/>
                </a:solidFill>
              </a:rPr>
              <a:t>.</a:t>
            </a:r>
            <a:endParaRPr lang="en-US" dirty="0">
              <a:solidFill>
                <a:srgbClr val="0070C0"/>
              </a:solidFill>
            </a:endParaRPr>
          </a:p>
        </p:txBody>
      </p:sp>
      <p:pic>
        <p:nvPicPr>
          <p:cNvPr id="3" name="Picture 2" descr="Screen Shot 2018-04-13 at 12.46.20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941" y="457126"/>
            <a:ext cx="3949609" cy="5684284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>
          <a:xfrm>
            <a:off x="89425" y="1668139"/>
            <a:ext cx="8944156" cy="0"/>
          </a:xfrm>
          <a:prstGeom prst="line">
            <a:avLst/>
          </a:prstGeom>
          <a:ln w="3810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89425" y="4214786"/>
            <a:ext cx="8944156" cy="0"/>
          </a:xfrm>
          <a:prstGeom prst="line">
            <a:avLst/>
          </a:prstGeom>
          <a:ln w="3810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66334" y="5511515"/>
            <a:ext cx="8944156" cy="0"/>
          </a:xfrm>
          <a:prstGeom prst="line">
            <a:avLst/>
          </a:prstGeom>
          <a:ln w="3810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66334" y="1391158"/>
            <a:ext cx="694063" cy="292378"/>
          </a:xfrm>
          <a:prstGeom prst="rect">
            <a:avLst/>
          </a:prstGeom>
          <a:noFill/>
        </p:spPr>
        <p:txBody>
          <a:bodyPr wrap="none" lIns="91430" tIns="45715" rIns="91430" bIns="45715" rtlCol="0">
            <a:spAutoFit/>
          </a:bodyPr>
          <a:lstStyle/>
          <a:p>
            <a:r>
              <a:rPr lang="en-US" sz="1300" dirty="0"/>
              <a:t> Level 0</a:t>
            </a:r>
          </a:p>
        </p:txBody>
      </p:sp>
      <p:sp>
        <p:nvSpPr>
          <p:cNvPr id="8" name="Title 14"/>
          <p:cNvSpPr txBox="1">
            <a:spLocks/>
          </p:cNvSpPr>
          <p:nvPr/>
        </p:nvSpPr>
        <p:spPr>
          <a:xfrm>
            <a:off x="66334" y="55881"/>
            <a:ext cx="8946633" cy="375003"/>
          </a:xfrm>
          <a:prstGeom prst="rect">
            <a:avLst/>
          </a:prstGeom>
        </p:spPr>
        <p:txBody>
          <a:bodyPr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 smtClean="0">
                <a:solidFill>
                  <a:schemeClr val="bg1"/>
                </a:solidFill>
                <a:latin typeface="Rockwell" panose="02060603020205020403" pitchFamily="18" charset="0"/>
                <a:cs typeface="Charter Roman"/>
              </a:rPr>
              <a:t>HF Radar Data </a:t>
            </a:r>
            <a:r>
              <a:rPr lang="en-US" sz="2400" b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Rockwell" panose="02060603020205020403" pitchFamily="18" charset="0"/>
                <a:cs typeface="Charter Roman"/>
              </a:rPr>
              <a:t>Real Time </a:t>
            </a:r>
            <a:r>
              <a:rPr lang="en-US" sz="2400" b="1" dirty="0" smtClean="0">
                <a:solidFill>
                  <a:schemeClr val="bg1"/>
                </a:solidFill>
                <a:latin typeface="Rockwell" panose="02060603020205020403" pitchFamily="18" charset="0"/>
                <a:cs typeface="Charter Roman"/>
              </a:rPr>
              <a:t>&amp; </a:t>
            </a:r>
            <a:r>
              <a:rPr lang="en-US" sz="2400" b="1" dirty="0" smtClean="0">
                <a:solidFill>
                  <a:srgbClr val="FF0080"/>
                </a:solidFill>
                <a:latin typeface="Rockwell" panose="02060603020205020403" pitchFamily="18" charset="0"/>
                <a:cs typeface="Charter Roman"/>
              </a:rPr>
              <a:t>Delayed Mode </a:t>
            </a:r>
            <a:r>
              <a:rPr lang="en-US" sz="2400" dirty="0" smtClean="0">
                <a:solidFill>
                  <a:schemeClr val="bg1"/>
                </a:solidFill>
                <a:latin typeface="Rockwell" panose="02060603020205020403" pitchFamily="18" charset="0"/>
                <a:cs typeface="Charter Roman"/>
              </a:rPr>
              <a:t>Flow Chart</a:t>
            </a:r>
            <a:endParaRPr lang="en-US" sz="2400" dirty="0">
              <a:solidFill>
                <a:schemeClr val="bg1"/>
              </a:solidFill>
              <a:latin typeface="Rockwell" panose="02060603020205020403" pitchFamily="18" charset="0"/>
              <a:cs typeface="Charter Roman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89425" y="2826100"/>
            <a:ext cx="8944156" cy="0"/>
          </a:xfrm>
          <a:prstGeom prst="line">
            <a:avLst/>
          </a:prstGeom>
          <a:ln w="3810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5780048" y="6010310"/>
            <a:ext cx="3253533" cy="200045"/>
          </a:xfrm>
          <a:prstGeom prst="rect">
            <a:avLst/>
          </a:prstGeom>
          <a:noFill/>
          <a:ln>
            <a:noFill/>
          </a:ln>
        </p:spPr>
        <p:txBody>
          <a:bodyPr wrap="square" lIns="91430" tIns="45715" rIns="91430" bIns="45715" rtlCol="0">
            <a:spAutoFit/>
          </a:bodyPr>
          <a:lstStyle/>
          <a:p>
            <a:r>
              <a:rPr lang="en-US" sz="700" dirty="0"/>
              <a:t>Data levels defined by NASA Earth Science Reference Handbook ( 2006, p.31)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713550" y="2830311"/>
            <a:ext cx="3538817" cy="261600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endParaRPr lang="en-US" sz="1100" dirty="0">
              <a:solidFill>
                <a:srgbClr val="008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6334" y="2531268"/>
            <a:ext cx="694063" cy="292378"/>
          </a:xfrm>
          <a:prstGeom prst="rect">
            <a:avLst/>
          </a:prstGeom>
          <a:noFill/>
        </p:spPr>
        <p:txBody>
          <a:bodyPr wrap="none" lIns="91430" tIns="45715" rIns="91430" bIns="45715" rtlCol="0">
            <a:spAutoFit/>
          </a:bodyPr>
          <a:lstStyle/>
          <a:p>
            <a:r>
              <a:rPr lang="en-US" sz="1300" dirty="0"/>
              <a:t> Level 1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6334" y="3953536"/>
            <a:ext cx="694063" cy="292378"/>
          </a:xfrm>
          <a:prstGeom prst="rect">
            <a:avLst/>
          </a:prstGeom>
          <a:noFill/>
        </p:spPr>
        <p:txBody>
          <a:bodyPr wrap="none" lIns="91430" tIns="45715" rIns="91430" bIns="45715" rtlCol="0">
            <a:spAutoFit/>
          </a:bodyPr>
          <a:lstStyle/>
          <a:p>
            <a:r>
              <a:rPr lang="en-US" sz="1300" dirty="0"/>
              <a:t> Level 2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6334" y="5136166"/>
            <a:ext cx="694063" cy="292378"/>
          </a:xfrm>
          <a:prstGeom prst="rect">
            <a:avLst/>
          </a:prstGeom>
          <a:noFill/>
        </p:spPr>
        <p:txBody>
          <a:bodyPr wrap="none" lIns="91430" tIns="45715" rIns="91430" bIns="45715" rtlCol="0">
            <a:spAutoFit/>
          </a:bodyPr>
          <a:lstStyle/>
          <a:p>
            <a:r>
              <a:rPr lang="en-US" sz="1300" dirty="0"/>
              <a:t> Level 3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6334" y="5933329"/>
            <a:ext cx="697607" cy="292378"/>
          </a:xfrm>
          <a:prstGeom prst="rect">
            <a:avLst/>
          </a:prstGeom>
          <a:noFill/>
        </p:spPr>
        <p:txBody>
          <a:bodyPr wrap="none" lIns="91430" tIns="45715" rIns="91430" bIns="45715" rtlCol="0">
            <a:spAutoFit/>
          </a:bodyPr>
          <a:lstStyle/>
          <a:p>
            <a:r>
              <a:rPr lang="en-US" sz="1300" dirty="0"/>
              <a:t> Level 4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817461" y="606338"/>
            <a:ext cx="4360407" cy="738654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r>
              <a:rPr lang="en-US" b="1" dirty="0">
                <a:cs typeface="Calibri"/>
              </a:rPr>
              <a:t>Quality Assurance</a:t>
            </a:r>
            <a:endParaRPr lang="en-US" dirty="0"/>
          </a:p>
          <a:p>
            <a:pPr marL="171450" indent="-171450">
              <a:buFont typeface="Arial"/>
              <a:buChar char="•"/>
            </a:pPr>
            <a:r>
              <a:rPr lang="en-US" sz="800" dirty="0">
                <a:solidFill>
                  <a:srgbClr val="008000"/>
                </a:solidFill>
              </a:rPr>
              <a:t>Manufacturer recommended Antenna Patterns not older than 1 year</a:t>
            </a:r>
          </a:p>
          <a:p>
            <a:pPr marL="171450" indent="-171450">
              <a:buFont typeface="Arial"/>
              <a:buChar char="•"/>
            </a:pPr>
            <a:r>
              <a:rPr lang="en-US" sz="800" dirty="0">
                <a:solidFill>
                  <a:srgbClr val="008000"/>
                </a:solidFill>
              </a:rPr>
              <a:t>Weekly 11-point remote site inspections</a:t>
            </a:r>
          </a:p>
          <a:p>
            <a:pPr marL="171450" indent="-171450">
              <a:buFont typeface="Arial"/>
              <a:buChar char="•"/>
            </a:pPr>
            <a:r>
              <a:rPr lang="en-US" sz="800" dirty="0">
                <a:solidFill>
                  <a:srgbClr val="008000"/>
                </a:solidFill>
              </a:rPr>
              <a:t>Physical site inspection every 6 months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735196" y="1742118"/>
            <a:ext cx="2306255" cy="430877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r>
              <a:rPr lang="en-US" sz="1400" b="1" dirty="0" smtClean="0"/>
              <a:t>Automated QARTOD</a:t>
            </a:r>
            <a:endParaRPr lang="en-US" sz="1400" dirty="0">
              <a:solidFill>
                <a:srgbClr val="008000"/>
              </a:solidFill>
            </a:endParaRPr>
          </a:p>
          <a:p>
            <a:pPr marL="171450" indent="-171450">
              <a:buFont typeface="Arial"/>
              <a:buChar char="•"/>
            </a:pPr>
            <a:r>
              <a:rPr lang="en-US" sz="800" dirty="0" smtClean="0">
                <a:solidFill>
                  <a:srgbClr val="008000"/>
                </a:solidFill>
              </a:rPr>
              <a:t>Test </a:t>
            </a:r>
            <a:r>
              <a:rPr lang="en-US" sz="800" dirty="0">
                <a:solidFill>
                  <a:srgbClr val="008000"/>
                </a:solidFill>
              </a:rPr>
              <a:t>1: SNR Ratio, Filter &lt; </a:t>
            </a:r>
            <a:r>
              <a:rPr lang="en-US" sz="800" dirty="0" smtClean="0">
                <a:solidFill>
                  <a:srgbClr val="008000"/>
                </a:solidFill>
              </a:rPr>
              <a:t>7dB</a:t>
            </a:r>
            <a:endParaRPr lang="en-US" sz="800" dirty="0">
              <a:solidFill>
                <a:srgbClr val="008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729879" y="2902672"/>
            <a:ext cx="2103120" cy="584765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pPr marL="171450" indent="-171450">
              <a:buFont typeface="Arial"/>
              <a:buChar char="•"/>
            </a:pPr>
            <a:r>
              <a:rPr lang="en-US" sz="800" dirty="0" smtClean="0">
                <a:solidFill>
                  <a:srgbClr val="008000"/>
                </a:solidFill>
              </a:rPr>
              <a:t>Test </a:t>
            </a:r>
            <a:r>
              <a:rPr lang="en-US" sz="800" dirty="0">
                <a:solidFill>
                  <a:srgbClr val="008000"/>
                </a:solidFill>
              </a:rPr>
              <a:t>6: Syntax, Filter</a:t>
            </a:r>
          </a:p>
          <a:p>
            <a:pPr marL="171450" indent="-171450">
              <a:buFont typeface="Arial"/>
              <a:buChar char="•"/>
            </a:pPr>
            <a:r>
              <a:rPr lang="en-US" sz="800" dirty="0" smtClean="0">
                <a:solidFill>
                  <a:srgbClr val="008000"/>
                </a:solidFill>
              </a:rPr>
              <a:t>Test </a:t>
            </a:r>
            <a:r>
              <a:rPr lang="en-US" sz="800" dirty="0">
                <a:solidFill>
                  <a:srgbClr val="008000"/>
                </a:solidFill>
              </a:rPr>
              <a:t>7: Max Threshold, Filter &gt;  150 cm/s  (13/25 MHz)   300 cm/s (5 MHz)</a:t>
            </a:r>
          </a:p>
          <a:p>
            <a:pPr marL="171450" indent="-171450">
              <a:buFont typeface="Arial"/>
              <a:buChar char="•"/>
            </a:pPr>
            <a:r>
              <a:rPr lang="en-US" sz="800" dirty="0" smtClean="0">
                <a:solidFill>
                  <a:srgbClr val="008000"/>
                </a:solidFill>
              </a:rPr>
              <a:t>Test </a:t>
            </a:r>
            <a:r>
              <a:rPr lang="en-US" sz="800" dirty="0">
                <a:solidFill>
                  <a:srgbClr val="008000"/>
                </a:solidFill>
              </a:rPr>
              <a:t>8: Radial Valid Location, </a:t>
            </a:r>
            <a:r>
              <a:rPr lang="en-US" sz="800" dirty="0" smtClean="0">
                <a:solidFill>
                  <a:srgbClr val="008000"/>
                </a:solidFill>
              </a:rPr>
              <a:t>Filter</a:t>
            </a:r>
            <a:endParaRPr lang="en-US" sz="800" dirty="0">
              <a:solidFill>
                <a:srgbClr val="008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728488" y="4238654"/>
            <a:ext cx="2103120" cy="830987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pPr marL="171450" indent="-171450">
              <a:buFont typeface="Arial"/>
              <a:buChar char="•"/>
            </a:pPr>
            <a:r>
              <a:rPr lang="en-US" sz="800" dirty="0" smtClean="0">
                <a:solidFill>
                  <a:srgbClr val="008000"/>
                </a:solidFill>
              </a:rPr>
              <a:t>Test </a:t>
            </a:r>
            <a:r>
              <a:rPr lang="en-US" sz="800" dirty="0">
                <a:solidFill>
                  <a:srgbClr val="008000"/>
                </a:solidFill>
              </a:rPr>
              <a:t>14: Data Density Threshold, Filter, At least 3 vectors from 2 separate stations</a:t>
            </a:r>
          </a:p>
          <a:p>
            <a:pPr marL="171450" indent="-171450">
              <a:buFont typeface="Arial"/>
              <a:buChar char="•"/>
            </a:pPr>
            <a:r>
              <a:rPr lang="en-US" sz="800" dirty="0" smtClean="0">
                <a:solidFill>
                  <a:srgbClr val="008000"/>
                </a:solidFill>
              </a:rPr>
              <a:t>Test </a:t>
            </a:r>
            <a:r>
              <a:rPr lang="en-US" sz="800" dirty="0">
                <a:solidFill>
                  <a:srgbClr val="008000"/>
                </a:solidFill>
              </a:rPr>
              <a:t>15: GDOP, OI Uncertainty, Flag &gt; 0.6 in U or V Velocity</a:t>
            </a:r>
          </a:p>
          <a:p>
            <a:pPr marL="171450" indent="-171450">
              <a:buFont typeface="Arial"/>
              <a:buChar char="•"/>
            </a:pPr>
            <a:r>
              <a:rPr lang="en-US" sz="800" dirty="0" smtClean="0">
                <a:solidFill>
                  <a:srgbClr val="008000"/>
                </a:solidFill>
              </a:rPr>
              <a:t>Test </a:t>
            </a:r>
            <a:r>
              <a:rPr lang="en-US" sz="800" dirty="0">
                <a:solidFill>
                  <a:srgbClr val="008000"/>
                </a:solidFill>
              </a:rPr>
              <a:t>16: Max. Speed Threshold , Filter &gt;  150 cm/s  (13/25 MHz)   300 cm/s (5 MHz</a:t>
            </a:r>
            <a:r>
              <a:rPr lang="en-US" sz="800" dirty="0" smtClean="0">
                <a:solidFill>
                  <a:srgbClr val="008000"/>
                </a:solidFill>
              </a:rPr>
              <a:t>) </a:t>
            </a:r>
            <a:endParaRPr lang="en-US" sz="800" dirty="0">
              <a:solidFill>
                <a:srgbClr val="008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739468" y="1707436"/>
            <a:ext cx="2438400" cy="1077208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r>
              <a:rPr lang="en-US" sz="1600" b="1" dirty="0" smtClean="0"/>
              <a:t>Human In The Loop</a:t>
            </a:r>
            <a:endParaRPr lang="en-US" sz="1600" dirty="0">
              <a:solidFill>
                <a:srgbClr val="008000"/>
              </a:solidFill>
            </a:endParaRPr>
          </a:p>
          <a:p>
            <a:pPr marL="171450" indent="-171450">
              <a:buFont typeface="Arial"/>
              <a:buChar char="•"/>
            </a:pPr>
            <a:r>
              <a:rPr lang="en-US" sz="800" dirty="0" smtClean="0">
                <a:solidFill>
                  <a:srgbClr val="008000"/>
                </a:solidFill>
              </a:rPr>
              <a:t>Visual  inspection of first order line settings performance on capturing Bragg scatter</a:t>
            </a:r>
          </a:p>
          <a:p>
            <a:pPr marL="171450" indent="-171450">
              <a:buFont typeface="Arial"/>
              <a:buChar char="•"/>
            </a:pPr>
            <a:r>
              <a:rPr lang="en-US" sz="800" dirty="0" smtClean="0">
                <a:solidFill>
                  <a:srgbClr val="FF0080"/>
                </a:solidFill>
              </a:rPr>
              <a:t>Analyze antenna amplitude and phase along with spectra SNR and noise floor to identify reprocessing intervals and reprocess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739469" y="2915890"/>
            <a:ext cx="2360910" cy="1200318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pPr marL="171450" indent="-171450">
              <a:buFont typeface="Arial"/>
              <a:buChar char="•"/>
            </a:pPr>
            <a:r>
              <a:rPr lang="en-US" sz="800" dirty="0" smtClean="0">
                <a:solidFill>
                  <a:srgbClr val="008000"/>
                </a:solidFill>
              </a:rPr>
              <a:t>Visual  inspection of hourly radial files</a:t>
            </a:r>
          </a:p>
          <a:p>
            <a:pPr marL="171450" indent="-171450">
              <a:buFont typeface="Arial"/>
              <a:buChar char="•"/>
            </a:pPr>
            <a:r>
              <a:rPr lang="en-US" sz="800" dirty="0">
                <a:solidFill>
                  <a:srgbClr val="FF0080"/>
                </a:solidFill>
              </a:rPr>
              <a:t>Identify radial gaps due to communication latency and fill</a:t>
            </a:r>
          </a:p>
          <a:p>
            <a:pPr marL="171450" indent="-171450">
              <a:buFont typeface="Arial"/>
              <a:buChar char="•"/>
            </a:pPr>
            <a:r>
              <a:rPr lang="en-US" sz="800" dirty="0" smtClean="0">
                <a:solidFill>
                  <a:srgbClr val="FF0080"/>
                </a:solidFill>
              </a:rPr>
              <a:t>Analyze radial diagnostic plots (average radial bearing, radial coverage) to identify errors for reprocessing</a:t>
            </a:r>
          </a:p>
          <a:p>
            <a:pPr marL="171450" indent="-171450">
              <a:buFont typeface="Arial"/>
              <a:buChar char="•"/>
            </a:pPr>
            <a:r>
              <a:rPr lang="en-US" sz="800" dirty="0" smtClean="0">
                <a:solidFill>
                  <a:srgbClr val="FF0080"/>
                </a:solidFill>
              </a:rPr>
              <a:t>Check to see that gaps are not introduced into the reprocessed data set</a:t>
            </a:r>
            <a:endParaRPr lang="en-US" sz="800" dirty="0">
              <a:solidFill>
                <a:srgbClr val="FF008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781800" y="4329279"/>
            <a:ext cx="2276581" cy="461655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pPr marL="171450" indent="-171450">
              <a:buFont typeface="Arial"/>
              <a:buChar char="•"/>
            </a:pPr>
            <a:r>
              <a:rPr lang="en-US" sz="800" dirty="0" smtClean="0">
                <a:solidFill>
                  <a:srgbClr val="008000"/>
                </a:solidFill>
              </a:rPr>
              <a:t>Visual  inspection of hourly total files</a:t>
            </a:r>
          </a:p>
          <a:p>
            <a:pPr marL="171450" indent="-171450">
              <a:buFont typeface="Arial"/>
              <a:buChar char="•"/>
            </a:pPr>
            <a:r>
              <a:rPr lang="en-US" sz="800" dirty="0" smtClean="0">
                <a:solidFill>
                  <a:srgbClr val="FF0080"/>
                </a:solidFill>
              </a:rPr>
              <a:t>Visual inspection of the reprocessed hourly total files</a:t>
            </a:r>
            <a:endParaRPr lang="en-US" sz="800" dirty="0">
              <a:solidFill>
                <a:srgbClr val="FF0080"/>
              </a:solidFill>
            </a:endParaRPr>
          </a:p>
        </p:txBody>
      </p:sp>
      <p:sp>
        <p:nvSpPr>
          <p:cNvPr id="25" name="Freeform 24"/>
          <p:cNvSpPr/>
          <p:nvPr/>
        </p:nvSpPr>
        <p:spPr>
          <a:xfrm>
            <a:off x="1380068" y="1651000"/>
            <a:ext cx="1557867" cy="4504267"/>
          </a:xfrm>
          <a:custGeom>
            <a:avLst/>
            <a:gdLst>
              <a:gd name="connsiteX0" fmla="*/ 736600 w 1557867"/>
              <a:gd name="connsiteY0" fmla="*/ 16933 h 4504267"/>
              <a:gd name="connsiteX1" fmla="*/ 745067 w 1557867"/>
              <a:gd name="connsiteY1" fmla="*/ 1168400 h 4504267"/>
              <a:gd name="connsiteX2" fmla="*/ 0 w 1557867"/>
              <a:gd name="connsiteY2" fmla="*/ 1176867 h 4504267"/>
              <a:gd name="connsiteX3" fmla="*/ 0 w 1557867"/>
              <a:gd name="connsiteY3" fmla="*/ 2556933 h 4504267"/>
              <a:gd name="connsiteX4" fmla="*/ 753533 w 1557867"/>
              <a:gd name="connsiteY4" fmla="*/ 2556933 h 4504267"/>
              <a:gd name="connsiteX5" fmla="*/ 762000 w 1557867"/>
              <a:gd name="connsiteY5" fmla="*/ 4504267 h 4504267"/>
              <a:gd name="connsiteX6" fmla="*/ 1557867 w 1557867"/>
              <a:gd name="connsiteY6" fmla="*/ 4504267 h 4504267"/>
              <a:gd name="connsiteX7" fmla="*/ 1524000 w 1557867"/>
              <a:gd name="connsiteY7" fmla="*/ 0 h 4504267"/>
              <a:gd name="connsiteX8" fmla="*/ 736600 w 1557867"/>
              <a:gd name="connsiteY8" fmla="*/ 16933 h 4504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57867" h="4504267">
                <a:moveTo>
                  <a:pt x="736600" y="16933"/>
                </a:moveTo>
                <a:cubicBezTo>
                  <a:pt x="739422" y="400755"/>
                  <a:pt x="742245" y="784578"/>
                  <a:pt x="745067" y="1168400"/>
                </a:cubicBezTo>
                <a:lnTo>
                  <a:pt x="0" y="1176867"/>
                </a:lnTo>
                <a:lnTo>
                  <a:pt x="0" y="2556933"/>
                </a:lnTo>
                <a:lnTo>
                  <a:pt x="753533" y="2556933"/>
                </a:lnTo>
                <a:cubicBezTo>
                  <a:pt x="756355" y="3206044"/>
                  <a:pt x="759178" y="3855156"/>
                  <a:pt x="762000" y="4504267"/>
                </a:cubicBezTo>
                <a:lnTo>
                  <a:pt x="1557867" y="4504267"/>
                </a:lnTo>
                <a:lnTo>
                  <a:pt x="1524000" y="0"/>
                </a:lnTo>
                <a:lnTo>
                  <a:pt x="736600" y="16933"/>
                </a:lnTo>
                <a:close/>
              </a:path>
            </a:pathLst>
          </a:custGeom>
          <a:noFill/>
          <a:ln w="57150" cmpd="sng">
            <a:solidFill>
              <a:srgbClr val="FF008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-11614" y="457127"/>
            <a:ext cx="9155614" cy="1492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050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560B381B-A69C-41C8-BC87-FCD20A8529C6" descr="00708836-A8E3-41C9-80F5-AF6E6886E4B8@marin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6" b="6221"/>
          <a:stretch/>
        </p:blipFill>
        <p:spPr bwMode="auto">
          <a:xfrm>
            <a:off x="877824" y="742950"/>
            <a:ext cx="7159752" cy="250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88109EB4-62CF-48BC-8250-850C85F3725B" descr="640B93B1-3F10-47DD-8BFB-B5F0F4B4B48A@marine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38" b="6109"/>
          <a:stretch/>
        </p:blipFill>
        <p:spPr bwMode="auto">
          <a:xfrm>
            <a:off x="856829" y="3588322"/>
            <a:ext cx="7180747" cy="2490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8">
            <a:extLst>
              <a:ext uri="{FF2B5EF4-FFF2-40B4-BE49-F238E27FC236}">
                <a16:creationId xmlns:a16="http://schemas.microsoft.com/office/drawing/2014/main" id="{2FB79F5B-0CF2-B145-BFB4-3D896905E215}"/>
              </a:ext>
            </a:extLst>
          </p:cNvPr>
          <p:cNvSpPr txBox="1">
            <a:spLocks/>
          </p:cNvSpPr>
          <p:nvPr/>
        </p:nvSpPr>
        <p:spPr>
          <a:xfrm>
            <a:off x="26170" y="54621"/>
            <a:ext cx="9117830" cy="53754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smtClean="0">
                <a:solidFill>
                  <a:schemeClr val="bg1"/>
                </a:solidFill>
                <a:latin typeface="Rockwell" panose="02060603020205020403" pitchFamily="18" charset="0"/>
              </a:rPr>
              <a:t>HFR QC: Real-time vs Delayed Mode Reprocessing</a:t>
            </a:r>
            <a:endParaRPr lang="en-US" sz="2800" dirty="0">
              <a:solidFill>
                <a:schemeClr val="bg1"/>
              </a:solidFill>
              <a:latin typeface="Rockwell" panose="02060603020205020403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455831" y="3222602"/>
            <a:ext cx="13774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70C0"/>
                </a:solidFill>
              </a:rPr>
              <a:t>Reprocessed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6170" y="3226214"/>
            <a:ext cx="11352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70C0"/>
                </a:solidFill>
              </a:rPr>
              <a:t>Real Time</a:t>
            </a:r>
            <a:endParaRPr lang="en-US" sz="1600" dirty="0">
              <a:solidFill>
                <a:srgbClr val="0070C0"/>
              </a:solidFill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239C5DD1-D50D-F649-82B7-F45FF700C849}"/>
              </a:ext>
            </a:extLst>
          </p:cNvPr>
          <p:cNvSpPr/>
          <p:nvPr/>
        </p:nvSpPr>
        <p:spPr>
          <a:xfrm rot="1831150">
            <a:off x="1925902" y="3645574"/>
            <a:ext cx="1746985" cy="261811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239C5DD1-D50D-F649-82B7-F45FF700C849}"/>
              </a:ext>
            </a:extLst>
          </p:cNvPr>
          <p:cNvSpPr/>
          <p:nvPr/>
        </p:nvSpPr>
        <p:spPr>
          <a:xfrm rot="1831150">
            <a:off x="2032901" y="1005175"/>
            <a:ext cx="1746985" cy="261811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4554583" y="792480"/>
            <a:ext cx="0" cy="5347063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-21851" y="1724524"/>
            <a:ext cx="147508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70C0"/>
                </a:solidFill>
              </a:rPr>
              <a:t>May 14, 2017</a:t>
            </a:r>
          </a:p>
          <a:p>
            <a:r>
              <a:rPr lang="en-US" sz="1600" dirty="0" smtClean="0">
                <a:solidFill>
                  <a:srgbClr val="0070C0"/>
                </a:solidFill>
              </a:rPr>
              <a:t> </a:t>
            </a:r>
            <a:endParaRPr lang="en-US" sz="1600" dirty="0">
              <a:solidFill>
                <a:srgbClr val="0070C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-26025" y="4450905"/>
            <a:ext cx="13612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smtClean="0">
                <a:solidFill>
                  <a:srgbClr val="0070C0"/>
                </a:solidFill>
              </a:rPr>
              <a:t>May 5, 2017</a:t>
            </a:r>
            <a:endParaRPr lang="en-US" sz="1600">
              <a:solidFill>
                <a:srgbClr val="0070C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766512" y="4477110"/>
            <a:ext cx="13612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smtClean="0">
                <a:solidFill>
                  <a:srgbClr val="0070C0"/>
                </a:solidFill>
              </a:rPr>
              <a:t>May 5, 2017</a:t>
            </a:r>
            <a:endParaRPr lang="en-US" sz="1600">
              <a:solidFill>
                <a:srgbClr val="0070C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707404" y="1737932"/>
            <a:ext cx="147508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70C0"/>
                </a:solidFill>
              </a:rPr>
              <a:t>May 14, 2017</a:t>
            </a:r>
          </a:p>
          <a:p>
            <a:r>
              <a:rPr lang="en-US" sz="1600" dirty="0" smtClean="0">
                <a:solidFill>
                  <a:srgbClr val="0070C0"/>
                </a:solidFill>
              </a:rPr>
              <a:t> </a:t>
            </a:r>
            <a:endParaRPr lang="en-US" sz="1600" dirty="0">
              <a:solidFill>
                <a:srgbClr val="0070C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124968" y="3187931"/>
            <a:ext cx="4397358" cy="461665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Remember</a:t>
            </a:r>
            <a:r>
              <a:rPr lang="en-US" sz="2400" dirty="0" smtClean="0"/>
              <a:t>: We are certified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101946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 txBox="1">
            <a:spLocks/>
          </p:cNvSpPr>
          <p:nvPr/>
        </p:nvSpPr>
        <p:spPr>
          <a:xfrm>
            <a:off x="4354" y="17417"/>
            <a:ext cx="9139646" cy="592183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smtClean="0"/>
              <a:t>National HF-Radar Network</a:t>
            </a:r>
            <a:endParaRPr lang="en-US" sz="28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1800" y="838200"/>
            <a:ext cx="5919801" cy="5172528"/>
          </a:xfrm>
          <a:prstGeom prst="rect">
            <a:avLst/>
          </a:prstGeom>
          <a:effectLst>
            <a:outerShdw blurRad="63500" dist="1270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228600" y="2286000"/>
            <a:ext cx="2667000" cy="20467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800"/>
              </a:spcAft>
            </a:pPr>
            <a:r>
              <a:rPr lang="en-US" sz="2400" dirty="0" smtClean="0"/>
              <a:t>All data are  archived through the national network</a:t>
            </a:r>
          </a:p>
          <a:p>
            <a:pPr>
              <a:spcAft>
                <a:spcPts val="1800"/>
              </a:spcAft>
            </a:pPr>
            <a:r>
              <a:rPr lang="en-US" sz="1600" dirty="0" smtClean="0"/>
              <a:t>Hfradar.ndbc.noaa.gov</a:t>
            </a:r>
          </a:p>
        </p:txBody>
      </p:sp>
    </p:spTree>
    <p:extLst>
      <p:ext uri="{BB962C8B-B14F-4D97-AF65-F5344CB8AC3E}">
        <p14:creationId xmlns:p14="http://schemas.microsoft.com/office/powerpoint/2010/main" val="1119962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2667000"/>
            <a:ext cx="9144000" cy="59218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sz="4400" dirty="0" smtClean="0">
                <a:solidFill>
                  <a:schemeClr val="tx1"/>
                </a:solidFill>
              </a:rPr>
              <a:t>Underwater Gliders</a:t>
            </a:r>
            <a:endParaRPr lang="en-US" sz="4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9889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762000" y="1524000"/>
            <a:ext cx="6705600" cy="2133600"/>
          </a:xfrm>
        </p:spPr>
        <p:txBody>
          <a:bodyPr/>
          <a:lstStyle/>
          <a:p>
            <a:r>
              <a:rPr lang="en-US" sz="2400" dirty="0" smtClean="0"/>
              <a:t>Takeaways:</a:t>
            </a:r>
          </a:p>
          <a:p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You are not in charge of the data acquisition</a:t>
            </a: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So much data out there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Trust, but verify!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732611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4354" y="17417"/>
            <a:ext cx="9139646" cy="592183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Gliders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743"/>
          <a:stretch/>
        </p:blipFill>
        <p:spPr>
          <a:xfrm>
            <a:off x="-8907" y="990600"/>
            <a:ext cx="9146708" cy="4650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0513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ru07_deployment3_do_map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84" t="2933" r="19468" b="9775"/>
          <a:stretch/>
        </p:blipFill>
        <p:spPr>
          <a:xfrm>
            <a:off x="457200" y="1143000"/>
            <a:ext cx="4059570" cy="4578628"/>
          </a:xfrm>
          <a:prstGeom prst="rect">
            <a:avLst/>
          </a:prstGeom>
        </p:spPr>
      </p:pic>
      <p:pic>
        <p:nvPicPr>
          <p:cNvPr id="7" name="Picture 6" descr="ru28_deployment4_do_map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12" t="3511" r="20191" b="9362"/>
          <a:stretch/>
        </p:blipFill>
        <p:spPr>
          <a:xfrm>
            <a:off x="4742471" y="1143000"/>
            <a:ext cx="3997313" cy="4534975"/>
          </a:xfrm>
          <a:prstGeom prst="rect">
            <a:avLst/>
          </a:prstGeom>
        </p:spPr>
      </p:pic>
      <p:sp>
        <p:nvSpPr>
          <p:cNvPr id="14" name="Rectangle 2"/>
          <p:cNvSpPr txBox="1">
            <a:spLocks noChangeArrowheads="1"/>
          </p:cNvSpPr>
          <p:nvPr/>
        </p:nvSpPr>
        <p:spPr>
          <a:xfrm>
            <a:off x="45721" y="1"/>
            <a:ext cx="9144000" cy="157152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>
                <a:solidFill>
                  <a:schemeClr val="bg1"/>
                </a:solidFill>
                <a:ea typeface="Times New Roman" charset="0"/>
                <a:cs typeface="Times New Roman" charset="0"/>
              </a:rPr>
              <a:t>Monitoring Dissolved Oxygen </a:t>
            </a:r>
            <a:r>
              <a:rPr lang="en-US" sz="2400" dirty="0" smtClean="0">
                <a:solidFill>
                  <a:schemeClr val="bg1"/>
                </a:solidFill>
                <a:ea typeface="Times New Roman" charset="0"/>
                <a:cs typeface="Times New Roman" charset="0"/>
              </a:rPr>
              <a:t>Using </a:t>
            </a:r>
            <a:r>
              <a:rPr lang="en-US" sz="2400" dirty="0">
                <a:solidFill>
                  <a:schemeClr val="bg1"/>
                </a:solidFill>
                <a:ea typeface="Times New Roman" charset="0"/>
                <a:cs typeface="Times New Roman" charset="0"/>
              </a:rPr>
              <a:t>Autonomous </a:t>
            </a:r>
            <a:r>
              <a:rPr lang="en-US" sz="2400" dirty="0" smtClean="0">
                <a:solidFill>
                  <a:schemeClr val="bg1"/>
                </a:solidFill>
                <a:ea typeface="Times New Roman" charset="0"/>
                <a:cs typeface="Times New Roman" charset="0"/>
              </a:rPr>
              <a:t>Gliders:</a:t>
            </a:r>
          </a:p>
          <a:p>
            <a:r>
              <a:rPr lang="en-US" sz="2400" dirty="0">
                <a:solidFill>
                  <a:schemeClr val="bg1"/>
                </a:solidFill>
                <a:ea typeface="Times New Roman" charset="0"/>
                <a:cs typeface="Times New Roman" charset="0"/>
              </a:rPr>
              <a:t/>
            </a:r>
            <a:br>
              <a:rPr lang="en-US" sz="2400" dirty="0">
                <a:solidFill>
                  <a:schemeClr val="bg1"/>
                </a:solidFill>
                <a:ea typeface="Times New Roman" charset="0"/>
                <a:cs typeface="Times New Roman" charset="0"/>
              </a:rPr>
            </a:br>
            <a:endParaRPr lang="en-US" sz="2400" dirty="0">
              <a:solidFill>
                <a:schemeClr val="bg1"/>
              </a:solidFill>
              <a:ea typeface="Times New Roman" charset="0"/>
              <a:cs typeface="Times New Roman" charset="0"/>
            </a:endParaRPr>
          </a:p>
        </p:txBody>
      </p:sp>
      <p:pic>
        <p:nvPicPr>
          <p:cNvPr id="15" name="Picture 2" descr="epa_logo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12279" y="4845844"/>
            <a:ext cx="559721" cy="60804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grpSp>
        <p:nvGrpSpPr>
          <p:cNvPr id="16" name="Group 17"/>
          <p:cNvGrpSpPr>
            <a:grpSpLocks noChangeAspect="1"/>
          </p:cNvGrpSpPr>
          <p:nvPr/>
        </p:nvGrpSpPr>
        <p:grpSpPr bwMode="auto">
          <a:xfrm>
            <a:off x="7389662" y="4827434"/>
            <a:ext cx="659380" cy="653040"/>
            <a:chOff x="4416" y="1872"/>
            <a:chExt cx="672" cy="665"/>
          </a:xfrm>
        </p:grpSpPr>
        <p:sp>
          <p:nvSpPr>
            <p:cNvPr id="17" name="Oval 18"/>
            <p:cNvSpPr>
              <a:spLocks noChangeAspect="1" noChangeArrowheads="1"/>
            </p:cNvSpPr>
            <p:nvPr/>
          </p:nvSpPr>
          <p:spPr bwMode="auto">
            <a:xfrm>
              <a:off x="4434" y="1884"/>
              <a:ext cx="636" cy="642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18" name="Picture 19" descr="dep_small"/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16" y="1872"/>
              <a:ext cx="672" cy="665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184284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15708"/>
          <a:stretch/>
        </p:blipFill>
        <p:spPr>
          <a:xfrm>
            <a:off x="76200" y="685800"/>
            <a:ext cx="4302414" cy="5501904"/>
          </a:xfrm>
          <a:prstGeom prst="rect">
            <a:avLst/>
          </a:prstGeom>
        </p:spPr>
      </p:pic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4648200" y="0"/>
            <a:ext cx="4495800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en-US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Autonomous </a:t>
            </a:r>
            <a:r>
              <a:rPr lang="en-US" b="1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Platforms:</a:t>
            </a:r>
          </a:p>
          <a:p>
            <a:pPr algn="r">
              <a:defRPr/>
            </a:pPr>
            <a:r>
              <a:rPr lang="en-US" b="1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Dissolved Oxygen</a:t>
            </a:r>
          </a:p>
          <a:p>
            <a:pPr algn="r">
              <a:defRPr/>
            </a:pPr>
            <a:r>
              <a:rPr lang="en-US" sz="1600" b="1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2011-2012</a:t>
            </a:r>
            <a:endParaRPr lang="en-US" sz="1600" b="1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406900" y="1206500"/>
            <a:ext cx="4737100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/>
                <a:cs typeface="Times New Roman"/>
              </a:rPr>
              <a:t>Quality Assurance Project Plan:</a:t>
            </a:r>
          </a:p>
          <a:p>
            <a:endParaRPr lang="en-US" dirty="0">
              <a:latin typeface="Times New Roman"/>
              <a:cs typeface="Times New Roman"/>
            </a:endParaRPr>
          </a:p>
          <a:p>
            <a:pPr marL="800100" indent="-279400">
              <a:buFont typeface="Arial"/>
              <a:buChar char="•"/>
            </a:pPr>
            <a:r>
              <a:rPr lang="en-US" sz="1600" dirty="0" smtClean="0">
                <a:latin typeface="Times New Roman"/>
                <a:cs typeface="Times New Roman"/>
              </a:rPr>
              <a:t>Glider Mission Planning</a:t>
            </a:r>
          </a:p>
          <a:p>
            <a:pPr marL="800100" indent="-279400">
              <a:buFont typeface="Arial"/>
              <a:buChar char="•"/>
            </a:pPr>
            <a:endParaRPr lang="en-US" sz="1600" dirty="0">
              <a:latin typeface="Times New Roman"/>
              <a:cs typeface="Times New Roman"/>
            </a:endParaRPr>
          </a:p>
          <a:p>
            <a:pPr marL="800100" indent="-279400">
              <a:buFont typeface="Arial"/>
              <a:buChar char="•"/>
            </a:pPr>
            <a:r>
              <a:rPr lang="en-US" sz="1600" dirty="0" err="1" smtClean="0">
                <a:latin typeface="Times New Roman"/>
                <a:cs typeface="Times New Roman"/>
              </a:rPr>
              <a:t>SeaBird</a:t>
            </a:r>
            <a:r>
              <a:rPr lang="en-US" sz="1600" dirty="0" smtClean="0">
                <a:latin typeface="Times New Roman"/>
                <a:cs typeface="Times New Roman"/>
              </a:rPr>
              <a:t>  CTD </a:t>
            </a:r>
          </a:p>
          <a:p>
            <a:pPr marL="800100" indent="-279400">
              <a:buFont typeface="Arial"/>
              <a:buChar char="•"/>
            </a:pPr>
            <a:endParaRPr lang="en-US" sz="1600" dirty="0">
              <a:latin typeface="Times New Roman"/>
              <a:cs typeface="Times New Roman"/>
            </a:endParaRPr>
          </a:p>
          <a:p>
            <a:pPr marL="800100" indent="-279400">
              <a:buFont typeface="Arial"/>
              <a:buChar char="•"/>
            </a:pPr>
            <a:r>
              <a:rPr lang="en-US" sz="1600" dirty="0" err="1" smtClean="0">
                <a:latin typeface="Times New Roman"/>
                <a:cs typeface="Times New Roman"/>
              </a:rPr>
              <a:t>Aanderra</a:t>
            </a:r>
            <a:r>
              <a:rPr lang="en-US" sz="1600" dirty="0" smtClean="0">
                <a:latin typeface="Times New Roman"/>
                <a:cs typeface="Times New Roman"/>
              </a:rPr>
              <a:t> </a:t>
            </a:r>
            <a:r>
              <a:rPr lang="en-US" sz="1600" dirty="0" err="1" smtClean="0">
                <a:latin typeface="Times New Roman"/>
                <a:cs typeface="Times New Roman"/>
              </a:rPr>
              <a:t>Optode</a:t>
            </a:r>
            <a:r>
              <a:rPr lang="en-US" sz="1600" dirty="0" smtClean="0">
                <a:latin typeface="Times New Roman"/>
                <a:cs typeface="Times New Roman"/>
              </a:rPr>
              <a:t> 3835</a:t>
            </a:r>
          </a:p>
          <a:p>
            <a:pPr marL="800100" indent="-279400">
              <a:buFont typeface="Arial"/>
              <a:buChar char="•"/>
            </a:pPr>
            <a:endParaRPr lang="en-US" sz="1600" dirty="0">
              <a:latin typeface="Times New Roman"/>
              <a:cs typeface="Times New Roman"/>
            </a:endParaRPr>
          </a:p>
          <a:p>
            <a:pPr marL="800100" indent="-279400">
              <a:buFont typeface="Arial"/>
              <a:buChar char="•"/>
            </a:pPr>
            <a:r>
              <a:rPr lang="en-US" sz="1600" dirty="0" smtClean="0">
                <a:latin typeface="Times New Roman"/>
                <a:cs typeface="Times New Roman"/>
              </a:rPr>
              <a:t>Documents for  pre- and </a:t>
            </a:r>
          </a:p>
          <a:p>
            <a:pPr marL="520700"/>
            <a:r>
              <a:rPr lang="en-US" sz="1600" dirty="0">
                <a:latin typeface="Times New Roman"/>
                <a:cs typeface="Times New Roman"/>
              </a:rPr>
              <a:t>	</a:t>
            </a:r>
            <a:r>
              <a:rPr lang="en-US" sz="1600" dirty="0" smtClean="0">
                <a:latin typeface="Times New Roman"/>
                <a:cs typeface="Times New Roman"/>
              </a:rPr>
              <a:t>post- deployment glider, CTD  and DO QA</a:t>
            </a:r>
            <a:endParaRPr lang="en-US" sz="1600" dirty="0">
              <a:latin typeface="Times New Roman"/>
              <a:cs typeface="Times New Roman"/>
            </a:endParaRPr>
          </a:p>
        </p:txBody>
      </p:sp>
      <p:pic>
        <p:nvPicPr>
          <p:cNvPr id="6" name="Picture 5" descr="glider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486400" y="4067760"/>
            <a:ext cx="3441829" cy="192664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627580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4354" y="17417"/>
            <a:ext cx="9139646" cy="592183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Glider Data QA/QC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15708"/>
          <a:stretch/>
        </p:blipFill>
        <p:spPr>
          <a:xfrm>
            <a:off x="203200" y="985395"/>
            <a:ext cx="2472267" cy="316152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4436532" y="928407"/>
            <a:ext cx="47371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  <a:latin typeface="Times New Roman"/>
                <a:cs typeface="Times New Roman"/>
              </a:rPr>
              <a:t>EPA Quality Assurance Project Plan:</a:t>
            </a:r>
          </a:p>
          <a:p>
            <a:endParaRPr lang="en-US" sz="300" dirty="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800100" indent="-279400">
              <a:buFont typeface="Arial"/>
              <a:buChar char="•"/>
            </a:pPr>
            <a:r>
              <a:rPr lang="en-US" sz="1600" dirty="0" smtClean="0">
                <a:solidFill>
                  <a:prstClr val="black"/>
                </a:solidFill>
                <a:latin typeface="Times New Roman"/>
                <a:cs typeface="Times New Roman"/>
              </a:rPr>
              <a:t>Glider Mission Planning</a:t>
            </a:r>
          </a:p>
          <a:p>
            <a:pPr marL="800100" indent="-279400">
              <a:buFont typeface="Arial"/>
              <a:buChar char="•"/>
            </a:pPr>
            <a:endParaRPr lang="en-US" sz="500" dirty="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800100" indent="-279400">
              <a:buFont typeface="Arial"/>
              <a:buChar char="•"/>
            </a:pPr>
            <a:r>
              <a:rPr lang="en-US" sz="1600" dirty="0" err="1" smtClean="0">
                <a:solidFill>
                  <a:prstClr val="black"/>
                </a:solidFill>
                <a:latin typeface="Times New Roman"/>
                <a:cs typeface="Times New Roman"/>
              </a:rPr>
              <a:t>SeaBird</a:t>
            </a:r>
            <a:r>
              <a:rPr lang="en-US" sz="1600" dirty="0" smtClean="0">
                <a:solidFill>
                  <a:prstClr val="black"/>
                </a:solidFill>
                <a:latin typeface="Times New Roman"/>
                <a:cs typeface="Times New Roman"/>
              </a:rPr>
              <a:t>  CTD </a:t>
            </a:r>
          </a:p>
          <a:p>
            <a:pPr marL="800100" indent="-279400">
              <a:buFont typeface="Arial"/>
              <a:buChar char="•"/>
            </a:pPr>
            <a:endParaRPr lang="en-US" sz="500" dirty="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800100" indent="-279400">
              <a:buFont typeface="Arial"/>
              <a:buChar char="•"/>
            </a:pPr>
            <a:r>
              <a:rPr lang="en-US" sz="1600" dirty="0" err="1" smtClean="0">
                <a:solidFill>
                  <a:prstClr val="black"/>
                </a:solidFill>
                <a:latin typeface="Times New Roman"/>
                <a:cs typeface="Times New Roman"/>
              </a:rPr>
              <a:t>Aanderra</a:t>
            </a:r>
            <a:r>
              <a:rPr lang="en-US" sz="1600" dirty="0" smtClean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lang="en-US" sz="1600" dirty="0" err="1" smtClean="0">
                <a:solidFill>
                  <a:prstClr val="black"/>
                </a:solidFill>
                <a:latin typeface="Times New Roman"/>
                <a:cs typeface="Times New Roman"/>
              </a:rPr>
              <a:t>Optode</a:t>
            </a:r>
            <a:r>
              <a:rPr lang="en-US" sz="1600" dirty="0" smtClean="0">
                <a:solidFill>
                  <a:prstClr val="black"/>
                </a:solidFill>
                <a:latin typeface="Times New Roman"/>
                <a:cs typeface="Times New Roman"/>
              </a:rPr>
              <a:t> 3835</a:t>
            </a:r>
          </a:p>
          <a:p>
            <a:pPr marL="800100" indent="-279400">
              <a:buFont typeface="Arial"/>
              <a:buChar char="•"/>
            </a:pPr>
            <a:endParaRPr lang="en-US" sz="500" dirty="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800100" indent="-279400">
              <a:buFont typeface="Arial"/>
              <a:buChar char="•"/>
            </a:pPr>
            <a:r>
              <a:rPr lang="en-US" sz="1600" dirty="0" smtClean="0">
                <a:solidFill>
                  <a:prstClr val="black"/>
                </a:solidFill>
                <a:latin typeface="Times New Roman"/>
                <a:cs typeface="Times New Roman"/>
              </a:rPr>
              <a:t>Documents for  pre- and </a:t>
            </a:r>
          </a:p>
          <a:p>
            <a:pPr marL="520700"/>
            <a:r>
              <a:rPr lang="en-US" sz="1600" dirty="0">
                <a:solidFill>
                  <a:prstClr val="black"/>
                </a:solidFill>
                <a:latin typeface="Times New Roman"/>
                <a:cs typeface="Times New Roman"/>
              </a:rPr>
              <a:t>	</a:t>
            </a:r>
            <a:r>
              <a:rPr lang="en-US" sz="1600" dirty="0" smtClean="0">
                <a:solidFill>
                  <a:prstClr val="black"/>
                </a:solidFill>
                <a:latin typeface="Times New Roman"/>
                <a:cs typeface="Times New Roman"/>
              </a:rPr>
              <a:t>post- deployment glider, CTD  and DO QA</a:t>
            </a:r>
            <a:endParaRPr lang="en-US" sz="1600" dirty="0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228" y="3252691"/>
            <a:ext cx="3987372" cy="269491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001" y="2569017"/>
            <a:ext cx="2745531" cy="352698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515846" y="2867399"/>
            <a:ext cx="4737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  <a:latin typeface="Times New Roman"/>
                <a:cs typeface="Times New Roman"/>
              </a:rPr>
              <a:t>QARTOD</a:t>
            </a:r>
          </a:p>
        </p:txBody>
      </p:sp>
    </p:spTree>
    <p:extLst>
      <p:ext uri="{BB962C8B-B14F-4D97-AF65-F5344CB8AC3E}">
        <p14:creationId xmlns:p14="http://schemas.microsoft.com/office/powerpoint/2010/main" val="2481370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4923"/>
            <a:ext cx="5854700" cy="4940300"/>
          </a:xfrm>
          <a:prstGeom prst="rect">
            <a:avLst/>
          </a:prstGeom>
        </p:spPr>
      </p:pic>
      <p:sp>
        <p:nvSpPr>
          <p:cNvPr id="38" name="Rectangle 37"/>
          <p:cNvSpPr/>
          <p:nvPr/>
        </p:nvSpPr>
        <p:spPr>
          <a:xfrm>
            <a:off x="2097741" y="1326741"/>
            <a:ext cx="3294530" cy="865130"/>
          </a:xfrm>
          <a:prstGeom prst="rect">
            <a:avLst/>
          </a:prstGeom>
          <a:noFill/>
          <a:ln w="381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/>
          <p:cNvSpPr/>
          <p:nvPr/>
        </p:nvSpPr>
        <p:spPr>
          <a:xfrm>
            <a:off x="2097741" y="2219886"/>
            <a:ext cx="3294530" cy="1761410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/>
          <p:cNvSpPr/>
          <p:nvPr/>
        </p:nvSpPr>
        <p:spPr>
          <a:xfrm>
            <a:off x="2097741" y="4115522"/>
            <a:ext cx="3294530" cy="1388930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5800912" y="620662"/>
            <a:ext cx="3289300" cy="830997"/>
          </a:xfrm>
          <a:prstGeom prst="rect">
            <a:avLst/>
          </a:prstGeom>
          <a:noFill/>
          <a:ln>
            <a:solidFill>
              <a:schemeClr val="accent6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Times New Roman" charset="0"/>
                <a:ea typeface="Times New Roman" charset="0"/>
                <a:cs typeface="Times New Roman" charset="0"/>
              </a:rPr>
              <a:t>Was file received in reasonable amount of time compared to previous file?</a:t>
            </a:r>
            <a:endParaRPr lang="en-US" sz="16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800912" y="1543992"/>
            <a:ext cx="3289300" cy="338554"/>
          </a:xfrm>
          <a:prstGeom prst="rect">
            <a:avLst/>
          </a:prstGeom>
          <a:noFill/>
          <a:ln>
            <a:solidFill>
              <a:schemeClr val="accent6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Times New Roman" charset="0"/>
                <a:ea typeface="Times New Roman" charset="0"/>
                <a:cs typeface="Times New Roman" charset="0"/>
              </a:rPr>
              <a:t>Is file formatted correctly?</a:t>
            </a:r>
            <a:endParaRPr lang="en-US" sz="16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800912" y="1918234"/>
            <a:ext cx="3289300" cy="584775"/>
          </a:xfrm>
          <a:prstGeom prst="rect">
            <a:avLst/>
          </a:prstGeom>
          <a:noFill/>
          <a:ln>
            <a:solidFill>
              <a:schemeClr val="accent6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Times New Roman" charset="0"/>
                <a:ea typeface="Times New Roman" charset="0"/>
                <a:cs typeface="Times New Roman" charset="0"/>
              </a:rPr>
              <a:t>Did glider surface in reasonable location?</a:t>
            </a:r>
            <a:endParaRPr lang="en-US" sz="16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800912" y="2564565"/>
            <a:ext cx="3289300" cy="584775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Times New Roman" charset="0"/>
                <a:ea typeface="Times New Roman" charset="0"/>
                <a:cs typeface="Times New Roman" charset="0"/>
              </a:rPr>
              <a:t>Is data within range the sensor can measure?</a:t>
            </a:r>
            <a:endParaRPr lang="en-US" sz="16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800912" y="3221229"/>
            <a:ext cx="3289300" cy="584775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Times New Roman" charset="0"/>
                <a:ea typeface="Times New Roman" charset="0"/>
                <a:cs typeface="Times New Roman" charset="0"/>
              </a:rPr>
              <a:t>Does profile go continuously up or continuously down?</a:t>
            </a:r>
            <a:endParaRPr lang="en-US" sz="16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800912" y="3867560"/>
            <a:ext cx="3289300" cy="584775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Times New Roman" charset="0"/>
                <a:ea typeface="Times New Roman" charset="0"/>
                <a:cs typeface="Times New Roman" charset="0"/>
              </a:rPr>
              <a:t>Is data reasonable for given region and season?</a:t>
            </a:r>
            <a:endParaRPr lang="en-US" sz="16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800912" y="4513891"/>
            <a:ext cx="3289300" cy="584775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Times New Roman" charset="0"/>
                <a:ea typeface="Times New Roman" charset="0"/>
                <a:cs typeface="Times New Roman" charset="0"/>
              </a:rPr>
              <a:t>Is data point much higher/lower than surrounding points?</a:t>
            </a:r>
            <a:endParaRPr lang="en-US" sz="16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800912" y="5169694"/>
            <a:ext cx="3289300" cy="584775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Times New Roman" charset="0"/>
                <a:ea typeface="Times New Roman" charset="0"/>
                <a:cs typeface="Times New Roman" charset="0"/>
              </a:rPr>
              <a:t>Does data increase/decrease too rapidly?</a:t>
            </a:r>
            <a:endParaRPr lang="en-US" sz="16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800912" y="5816025"/>
            <a:ext cx="3289300" cy="584775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Times New Roman" charset="0"/>
                <a:ea typeface="Times New Roman" charset="0"/>
                <a:cs typeface="Times New Roman" charset="0"/>
              </a:rPr>
              <a:t>Is there too little (or no) variability in a series of data points (stuck sensor)?</a:t>
            </a:r>
            <a:endParaRPr lang="en-US" sz="16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 flipV="1">
            <a:off x="4867835" y="823173"/>
            <a:ext cx="933077" cy="64633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4343400" y="1728094"/>
            <a:ext cx="1457512" cy="6300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>
            <a:endCxn id="5" idx="1"/>
          </p:cNvCxnSpPr>
          <p:nvPr/>
        </p:nvCxnSpPr>
        <p:spPr>
          <a:xfrm>
            <a:off x="4486540" y="2028608"/>
            <a:ext cx="1314372" cy="18201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4867835" y="2469213"/>
            <a:ext cx="933077" cy="32385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4585447" y="2673689"/>
            <a:ext cx="1269253" cy="69046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5006710" y="3091264"/>
            <a:ext cx="728756" cy="94123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5072156" y="3418061"/>
            <a:ext cx="728756" cy="128360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>
            <a:endCxn id="10" idx="1"/>
          </p:cNvCxnSpPr>
          <p:nvPr/>
        </p:nvCxnSpPr>
        <p:spPr>
          <a:xfrm>
            <a:off x="5072156" y="3834454"/>
            <a:ext cx="728756" cy="162762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>
            <a:endCxn id="11" idx="1"/>
          </p:cNvCxnSpPr>
          <p:nvPr/>
        </p:nvCxnSpPr>
        <p:spPr>
          <a:xfrm>
            <a:off x="4779348" y="3833169"/>
            <a:ext cx="1021564" cy="227524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7675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0436" y="1352549"/>
            <a:ext cx="5029200" cy="1397000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631036" y="3200400"/>
            <a:ext cx="8128000" cy="2654300"/>
            <a:chOff x="346635" y="3776382"/>
            <a:chExt cx="8128000" cy="265430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6635" y="3776382"/>
              <a:ext cx="8128000" cy="2654300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833718" y="3814482"/>
              <a:ext cx="495649" cy="276999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Time</a:t>
              </a: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1967753" y="3814481"/>
              <a:ext cx="567143" cy="276999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Depth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2853963" y="3814481"/>
              <a:ext cx="527004" cy="276999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Temp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3623898" y="3814480"/>
              <a:ext cx="946349" cy="276999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sz="1200" smtClean="0"/>
                <a:t>Climate Flag</a:t>
              </a:r>
              <a:endParaRPr lang="en-US" sz="1200" dirty="0" smtClean="0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4744221" y="3814481"/>
              <a:ext cx="705834" cy="276999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Flat Line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5554841" y="3814480"/>
              <a:ext cx="956865" cy="276999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sz="1200" smtClean="0"/>
                <a:t>Gross Range</a:t>
              </a:r>
              <a:endParaRPr lang="en-US" sz="1200" dirty="0" smtClean="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6736866" y="3814480"/>
              <a:ext cx="450957" cy="276999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sz="1200" smtClean="0"/>
                <a:t>ROC</a:t>
              </a:r>
              <a:endParaRPr lang="en-US" sz="1200" dirty="0" smtClean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590933" y="3814480"/>
              <a:ext cx="513154" cy="276999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sz="1200" smtClean="0"/>
                <a:t>Spike</a:t>
              </a:r>
              <a:endParaRPr lang="en-US" sz="1200" dirty="0" smtClean="0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227761" y="152400"/>
            <a:ext cx="84391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FFFFFF"/>
                </a:solidFill>
                <a:latin typeface="Times New Roman" charset="0"/>
                <a:ea typeface="Times New Roman" charset="0"/>
                <a:cs typeface="Times New Roman" charset="0"/>
              </a:rPr>
              <a:t>F</a:t>
            </a:r>
            <a:r>
              <a:rPr lang="en-US" sz="2000" b="1" dirty="0" smtClean="0">
                <a:solidFill>
                  <a:srgbClr val="FFFFFF"/>
                </a:solidFill>
                <a:latin typeface="Times New Roman" charset="0"/>
                <a:ea typeface="Times New Roman" charset="0"/>
                <a:cs typeface="Times New Roman" charset="0"/>
              </a:rPr>
              <a:t>lags are added as new sensors in glider deployment </a:t>
            </a:r>
            <a:r>
              <a:rPr lang="en-US" sz="2000" b="1" dirty="0" err="1" smtClean="0">
                <a:solidFill>
                  <a:srgbClr val="FFFFFF"/>
                </a:solidFill>
                <a:latin typeface="Times New Roman" charset="0"/>
                <a:ea typeface="Times New Roman" charset="0"/>
                <a:cs typeface="Times New Roman" charset="0"/>
              </a:rPr>
              <a:t>matlab</a:t>
            </a:r>
            <a:r>
              <a:rPr lang="en-US" sz="2000" b="1" dirty="0" smtClean="0">
                <a:solidFill>
                  <a:srgbClr val="FFFFFF"/>
                </a:solidFill>
                <a:latin typeface="Times New Roman" charset="0"/>
                <a:ea typeface="Times New Roman" charset="0"/>
                <a:cs typeface="Times New Roman" charset="0"/>
              </a:rPr>
              <a:t> file (</a:t>
            </a:r>
            <a:r>
              <a:rPr lang="en-US" sz="2000" b="1" dirty="0" err="1" smtClean="0">
                <a:solidFill>
                  <a:srgbClr val="FFFFFF"/>
                </a:solidFill>
                <a:latin typeface="Times New Roman" charset="0"/>
                <a:ea typeface="Times New Roman" charset="0"/>
                <a:cs typeface="Times New Roman" charset="0"/>
              </a:rPr>
              <a:t>dbd</a:t>
            </a:r>
            <a:r>
              <a:rPr lang="en-US" sz="2000" b="1" dirty="0" smtClean="0">
                <a:solidFill>
                  <a:srgbClr val="FFFFFF"/>
                </a:solidFill>
                <a:latin typeface="Times New Roman" charset="0"/>
                <a:ea typeface="Times New Roman" charset="0"/>
                <a:cs typeface="Times New Roman" charset="0"/>
              </a:rPr>
              <a:t> group)</a:t>
            </a:r>
            <a:endParaRPr lang="en-US" sz="2000" b="1" dirty="0">
              <a:solidFill>
                <a:srgbClr val="FFFFFF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3904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567"/>
          <a:stretch/>
        </p:blipFill>
        <p:spPr>
          <a:xfrm>
            <a:off x="241300" y="142880"/>
            <a:ext cx="8661400" cy="358775"/>
          </a:xfrm>
          <a:prstGeom prst="rect">
            <a:avLst/>
          </a:prstGeom>
          <a:ln w="76200">
            <a:solidFill>
              <a:srgbClr val="00B050"/>
            </a:solidFill>
          </a:ln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" y="762000"/>
            <a:ext cx="7721600" cy="5487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8666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0" y="46038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en-US" sz="2800" spc="30" dirty="0" smtClean="0">
                <a:solidFill>
                  <a:srgbClr val="F5F5F5"/>
                </a:solidFill>
                <a:latin typeface="Rockwell"/>
                <a:ea typeface="+mj-ea"/>
                <a:cs typeface="+mj-cs"/>
              </a:rPr>
              <a:t>Glider DAC Support</a:t>
            </a:r>
            <a:endParaRPr lang="en-US" sz="28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1788" y="2694710"/>
            <a:ext cx="3983807" cy="333201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58222" y="935658"/>
            <a:ext cx="3841096" cy="390698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Rectangle 7"/>
          <p:cNvSpPr/>
          <p:nvPr/>
        </p:nvSpPr>
        <p:spPr>
          <a:xfrm>
            <a:off x="203200" y="871393"/>
            <a:ext cx="677557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rgbClr val="0070C0"/>
                </a:solidFill>
                <a:latin typeface="Arial" charset="0"/>
                <a:ea typeface="Arial" charset="0"/>
                <a:cs typeface="Arial" charset="0"/>
              </a:rPr>
              <a:t>Users: </a:t>
            </a:r>
            <a:r>
              <a:rPr lang="en-US" dirty="0" smtClean="0">
                <a:solidFill>
                  <a:srgbClr val="0070C0"/>
                </a:solidFill>
                <a:latin typeface="Arial" charset="0"/>
                <a:ea typeface="Arial" charset="0"/>
                <a:cs typeface="Arial" charset="0"/>
              </a:rPr>
              <a:t>Federal, State and local gov’t, public</a:t>
            </a:r>
          </a:p>
          <a:p>
            <a:endParaRPr lang="en-US" dirty="0" smtClean="0">
              <a:solidFill>
                <a:srgbClr val="0070C0"/>
              </a:solidFill>
              <a:latin typeface="Arial" charset="0"/>
              <a:ea typeface="Arial" charset="0"/>
              <a:cs typeface="Arial" charset="0"/>
            </a:endParaRPr>
          </a:p>
          <a:p>
            <a:r>
              <a:rPr lang="en-US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Goals: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Consolidate all glider data into one location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Make data available to the GTS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Deliver data to the world!</a:t>
            </a:r>
            <a:endParaRPr lang="en-US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solidFill>
                <a:srgbClr val="0070C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054929" y="5024374"/>
            <a:ext cx="16097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solidFill>
                  <a:srgbClr val="0070C0"/>
                </a:solidFill>
              </a:rPr>
              <a:t>ERDDAP Server</a:t>
            </a:r>
            <a:endParaRPr lang="en-US">
              <a:solidFill>
                <a:srgbClr val="0070C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575595" y="5595340"/>
            <a:ext cx="456840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0000FF"/>
                </a:solidFill>
                <a:latin typeface="Arial" charset="0"/>
                <a:ea typeface="Arial" charset="0"/>
                <a:cs typeface="Arial" charset="0"/>
              </a:rPr>
              <a:t>https://</a:t>
            </a:r>
            <a:r>
              <a:rPr lang="en-US" b="1" dirty="0" err="1">
                <a:solidFill>
                  <a:srgbClr val="0000FF"/>
                </a:solidFill>
                <a:latin typeface="Arial" charset="0"/>
                <a:ea typeface="Arial" charset="0"/>
                <a:cs typeface="Arial" charset="0"/>
              </a:rPr>
              <a:t>gliders.ioos.us</a:t>
            </a:r>
            <a:r>
              <a:rPr lang="en-US" b="1" dirty="0">
                <a:solidFill>
                  <a:srgbClr val="0000FF"/>
                </a:solidFill>
                <a:latin typeface="Arial" charset="0"/>
                <a:ea typeface="Arial" charset="0"/>
                <a:cs typeface="Arial" charset="0"/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678019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4354" y="17417"/>
            <a:ext cx="9139646" cy="592183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 flipH="1">
            <a:off x="304800" y="867489"/>
            <a:ext cx="7620000" cy="24160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 smtClean="0"/>
              <a:t>So much data, and all available for scientific use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Only an example of numerous datasets from partners available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 smtClean="0"/>
              <a:t>Today</a:t>
            </a:r>
            <a:r>
              <a:rPr lang="en-US" dirty="0"/>
              <a:t>, examples of single platform, multi-platform, Federal Government and external data QC were presented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 smtClean="0"/>
          </a:p>
        </p:txBody>
      </p:sp>
      <p:pic>
        <p:nvPicPr>
          <p:cNvPr id="7" name="giphy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306647" y="3361451"/>
            <a:ext cx="3657600" cy="219392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 flipH="1">
            <a:off x="304800" y="3179768"/>
            <a:ext cx="5001847" cy="29392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 smtClean="0"/>
              <a:t>Certified data! IOOS certifies data through QARTOD, SOPs, and confirm that external data have a QA/QC process in place. 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 smtClean="0"/>
              <a:t>Trust but verify!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600" dirty="0" smtClean="0"/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 smtClean="0"/>
          </a:p>
          <a:p>
            <a:pPr>
              <a:spcAft>
                <a:spcPts val="600"/>
              </a:spcAft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8556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remove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4354" y="17417"/>
            <a:ext cx="9139646" cy="592183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 sz="2400" dirty="0" smtClean="0"/>
              <a:t>NOAA-led U.S. Integrated Ocean Observing System (IOOS)</a:t>
            </a:r>
            <a:endParaRPr lang="en-US" sz="2400" dirty="0"/>
          </a:p>
        </p:txBody>
      </p:sp>
      <p:sp>
        <p:nvSpPr>
          <p:cNvPr id="8" name="TextBox 2"/>
          <p:cNvSpPr txBox="1">
            <a:spLocks noChangeArrowheads="1"/>
          </p:cNvSpPr>
          <p:nvPr/>
        </p:nvSpPr>
        <p:spPr bwMode="auto">
          <a:xfrm>
            <a:off x="5334000" y="2857496"/>
            <a:ext cx="9906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400">
                <a:solidFill>
                  <a:srgbClr val="FFFFFF"/>
                </a:solidFill>
                <a:latin typeface="Calibri"/>
              </a:rPr>
              <a:t>Vessels - </a:t>
            </a:r>
          </a:p>
          <a:p>
            <a:endParaRPr lang="en-US" sz="1400">
              <a:solidFill>
                <a:srgbClr val="FFFFFF"/>
              </a:solidFill>
              <a:latin typeface="Calibri"/>
            </a:endParaRPr>
          </a:p>
          <a:p>
            <a:r>
              <a:rPr lang="en-US" sz="1400">
                <a:solidFill>
                  <a:srgbClr val="FFFFFF"/>
                </a:solidFill>
                <a:latin typeface="Calibri"/>
              </a:rPr>
              <a:t>Satellite</a:t>
            </a:r>
          </a:p>
        </p:txBody>
      </p:sp>
      <p:sp>
        <p:nvSpPr>
          <p:cNvPr id="9" name="TextBox 7"/>
          <p:cNvSpPr txBox="1">
            <a:spLocks noChangeArrowheads="1"/>
          </p:cNvSpPr>
          <p:nvPr/>
        </p:nvSpPr>
        <p:spPr bwMode="auto">
          <a:xfrm>
            <a:off x="6027738" y="3640128"/>
            <a:ext cx="1492250" cy="290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200">
                <a:solidFill>
                  <a:srgbClr val="FFFFFF"/>
                </a:solidFill>
                <a:latin typeface="Calibri"/>
              </a:rPr>
              <a:t>Satellite</a:t>
            </a:r>
          </a:p>
        </p:txBody>
      </p:sp>
      <p:sp>
        <p:nvSpPr>
          <p:cNvPr id="10" name="TextBox 8"/>
          <p:cNvSpPr txBox="1">
            <a:spLocks noChangeArrowheads="1"/>
          </p:cNvSpPr>
          <p:nvPr/>
        </p:nvSpPr>
        <p:spPr bwMode="auto">
          <a:xfrm>
            <a:off x="6027738" y="3959215"/>
            <a:ext cx="1177925" cy="29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200">
                <a:solidFill>
                  <a:srgbClr val="FFFFFF"/>
                </a:solidFill>
                <a:latin typeface="Calibri"/>
              </a:rPr>
              <a:t>Ships/ Vessels</a:t>
            </a:r>
          </a:p>
        </p:txBody>
      </p:sp>
      <p:sp>
        <p:nvSpPr>
          <p:cNvPr id="11" name="TextBox 9"/>
          <p:cNvSpPr txBox="1">
            <a:spLocks noChangeArrowheads="1"/>
          </p:cNvSpPr>
          <p:nvPr/>
        </p:nvSpPr>
        <p:spPr bwMode="auto">
          <a:xfrm>
            <a:off x="6027738" y="4278303"/>
            <a:ext cx="1100137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200">
                <a:solidFill>
                  <a:srgbClr val="FFFFFF"/>
                </a:solidFill>
                <a:latin typeface="Calibri"/>
              </a:rPr>
              <a:t>REMUS</a:t>
            </a:r>
          </a:p>
        </p:txBody>
      </p:sp>
      <p:sp>
        <p:nvSpPr>
          <p:cNvPr id="12" name="TextBox 10"/>
          <p:cNvSpPr txBox="1">
            <a:spLocks noChangeArrowheads="1"/>
          </p:cNvSpPr>
          <p:nvPr/>
        </p:nvSpPr>
        <p:spPr bwMode="auto">
          <a:xfrm>
            <a:off x="6027738" y="4597390"/>
            <a:ext cx="863600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200">
                <a:solidFill>
                  <a:srgbClr val="FFFFFF"/>
                </a:solidFill>
                <a:latin typeface="Calibri"/>
              </a:rPr>
              <a:t>Modeling</a:t>
            </a:r>
          </a:p>
        </p:txBody>
      </p:sp>
      <p:sp>
        <p:nvSpPr>
          <p:cNvPr id="13" name="TextBox 11"/>
          <p:cNvSpPr txBox="1">
            <a:spLocks noChangeArrowheads="1"/>
          </p:cNvSpPr>
          <p:nvPr/>
        </p:nvSpPr>
        <p:spPr bwMode="auto">
          <a:xfrm>
            <a:off x="6027738" y="4916478"/>
            <a:ext cx="1020762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200">
                <a:solidFill>
                  <a:srgbClr val="FFFFFF"/>
                </a:solidFill>
                <a:latin typeface="Calibri"/>
              </a:rPr>
              <a:t>Leadership</a:t>
            </a:r>
          </a:p>
        </p:txBody>
      </p:sp>
      <p:sp>
        <p:nvSpPr>
          <p:cNvPr id="14" name="TextBox 12"/>
          <p:cNvSpPr txBox="1">
            <a:spLocks noChangeArrowheads="1"/>
          </p:cNvSpPr>
          <p:nvPr/>
        </p:nvSpPr>
        <p:spPr bwMode="auto">
          <a:xfrm>
            <a:off x="7440613" y="3640128"/>
            <a:ext cx="708025" cy="290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200">
                <a:solidFill>
                  <a:srgbClr val="FFFFFF"/>
                </a:solidFill>
                <a:latin typeface="Calibri"/>
              </a:rPr>
              <a:t>CODAR</a:t>
            </a:r>
          </a:p>
        </p:txBody>
      </p:sp>
      <p:sp>
        <p:nvSpPr>
          <p:cNvPr id="15" name="TextBox 13"/>
          <p:cNvSpPr txBox="1">
            <a:spLocks noChangeArrowheads="1"/>
          </p:cNvSpPr>
          <p:nvPr/>
        </p:nvSpPr>
        <p:spPr bwMode="auto">
          <a:xfrm>
            <a:off x="7440613" y="3959215"/>
            <a:ext cx="708025" cy="29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200">
                <a:solidFill>
                  <a:srgbClr val="FFFFFF"/>
                </a:solidFill>
                <a:latin typeface="Calibri"/>
              </a:rPr>
              <a:t>Glider</a:t>
            </a:r>
          </a:p>
        </p:txBody>
      </p:sp>
      <p:sp>
        <p:nvSpPr>
          <p:cNvPr id="16" name="TextBox 14"/>
          <p:cNvSpPr txBox="1">
            <a:spLocks noChangeArrowheads="1"/>
          </p:cNvSpPr>
          <p:nvPr/>
        </p:nvSpPr>
        <p:spPr bwMode="auto">
          <a:xfrm>
            <a:off x="7440613" y="4278303"/>
            <a:ext cx="787400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200" dirty="0">
                <a:solidFill>
                  <a:srgbClr val="FFFFFF"/>
                </a:solidFill>
                <a:latin typeface="Calibri"/>
              </a:rPr>
              <a:t>Data Vis.</a:t>
            </a:r>
          </a:p>
        </p:txBody>
      </p:sp>
      <p:sp>
        <p:nvSpPr>
          <p:cNvPr id="17" name="TextBox 15"/>
          <p:cNvSpPr txBox="1">
            <a:spLocks noChangeArrowheads="1"/>
          </p:cNvSpPr>
          <p:nvPr/>
        </p:nvSpPr>
        <p:spPr bwMode="auto">
          <a:xfrm>
            <a:off x="7440613" y="4597390"/>
            <a:ext cx="708025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200">
                <a:solidFill>
                  <a:srgbClr val="FFFFFF"/>
                </a:solidFill>
                <a:latin typeface="Calibri"/>
              </a:rPr>
              <a:t>Security</a:t>
            </a:r>
          </a:p>
        </p:txBody>
      </p:sp>
      <p:sp>
        <p:nvSpPr>
          <p:cNvPr id="18" name="TextBox 16"/>
          <p:cNvSpPr txBox="1">
            <a:spLocks noChangeArrowheads="1"/>
          </p:cNvSpPr>
          <p:nvPr/>
        </p:nvSpPr>
        <p:spPr bwMode="auto">
          <a:xfrm>
            <a:off x="7440613" y="4916478"/>
            <a:ext cx="865187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200">
                <a:solidFill>
                  <a:srgbClr val="FFFFFF"/>
                </a:solidFill>
                <a:latin typeface="Calibri"/>
              </a:rPr>
              <a:t>Education</a:t>
            </a:r>
          </a:p>
        </p:txBody>
      </p:sp>
      <p:sp>
        <p:nvSpPr>
          <p:cNvPr id="19" name="Rectangle 18"/>
          <p:cNvSpPr/>
          <p:nvPr/>
        </p:nvSpPr>
        <p:spPr>
          <a:xfrm>
            <a:off x="5791200" y="3481378"/>
            <a:ext cx="2436813" cy="183356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058" y="778935"/>
            <a:ext cx="2702628" cy="109220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outerShdw blurRad="63500" dist="50800" algn="ctr" rotWithShape="0">
              <a:srgbClr val="000000">
                <a:alpha val="20999"/>
              </a:srgbClr>
            </a:outerShdw>
          </a:effectLst>
        </p:spPr>
      </p:pic>
      <p:sp>
        <p:nvSpPr>
          <p:cNvPr id="21" name="TextBox 30"/>
          <p:cNvSpPr txBox="1">
            <a:spLocks noChangeArrowheads="1"/>
          </p:cNvSpPr>
          <p:nvPr/>
        </p:nvSpPr>
        <p:spPr bwMode="auto">
          <a:xfrm>
            <a:off x="2924175" y="762000"/>
            <a:ext cx="210502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Calibri"/>
              </a:rPr>
              <a:t>Global Component</a:t>
            </a:r>
          </a:p>
        </p:txBody>
      </p:sp>
      <p:sp>
        <p:nvSpPr>
          <p:cNvPr id="22" name="TextBox 31"/>
          <p:cNvSpPr txBox="1">
            <a:spLocks noChangeArrowheads="1"/>
          </p:cNvSpPr>
          <p:nvPr/>
        </p:nvSpPr>
        <p:spPr bwMode="auto">
          <a:xfrm>
            <a:off x="2590800" y="1946853"/>
            <a:ext cx="2314575" cy="9140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Calibri"/>
              </a:rPr>
              <a:t>National Component</a:t>
            </a:r>
          </a:p>
        </p:txBody>
      </p:sp>
      <p:sp>
        <p:nvSpPr>
          <p:cNvPr id="23" name="TextBox 32"/>
          <p:cNvSpPr txBox="1">
            <a:spLocks noChangeArrowheads="1"/>
          </p:cNvSpPr>
          <p:nvPr/>
        </p:nvSpPr>
        <p:spPr bwMode="auto">
          <a:xfrm>
            <a:off x="825500" y="2209800"/>
            <a:ext cx="20701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Calibri"/>
              </a:rPr>
              <a:t>Regional Component</a:t>
            </a:r>
          </a:p>
        </p:txBody>
      </p:sp>
      <p:sp>
        <p:nvSpPr>
          <p:cNvPr id="25" name="Right Arrow 24"/>
          <p:cNvSpPr/>
          <p:nvPr/>
        </p:nvSpPr>
        <p:spPr>
          <a:xfrm>
            <a:off x="3040063" y="1552571"/>
            <a:ext cx="979487" cy="282575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26" name="Right Arrow 25"/>
          <p:cNvSpPr/>
          <p:nvPr/>
        </p:nvSpPr>
        <p:spPr>
          <a:xfrm rot="1837255">
            <a:off x="3530600" y="2882896"/>
            <a:ext cx="977900" cy="239713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27" name="Right Arrow 26"/>
          <p:cNvSpPr/>
          <p:nvPr/>
        </p:nvSpPr>
        <p:spPr>
          <a:xfrm rot="5400000">
            <a:off x="196057" y="2518565"/>
            <a:ext cx="977900" cy="280987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28" name="TextBox 38"/>
          <p:cNvSpPr txBox="1">
            <a:spLocks noChangeArrowheads="1"/>
          </p:cNvSpPr>
          <p:nvPr/>
        </p:nvSpPr>
        <p:spPr bwMode="auto">
          <a:xfrm>
            <a:off x="4953000" y="5715000"/>
            <a:ext cx="375653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i="1" dirty="0">
                <a:solidFill>
                  <a:srgbClr val="000000"/>
                </a:solidFill>
                <a:latin typeface="Calibri"/>
              </a:rPr>
              <a:t>17 U.S. Federal Agencies</a:t>
            </a:r>
          </a:p>
        </p:txBody>
      </p:sp>
      <p:sp>
        <p:nvSpPr>
          <p:cNvPr id="29" name="TextBox 39"/>
          <p:cNvSpPr txBox="1">
            <a:spLocks noChangeArrowheads="1"/>
          </p:cNvSpPr>
          <p:nvPr/>
        </p:nvSpPr>
        <p:spPr bwMode="auto">
          <a:xfrm>
            <a:off x="257175" y="5715000"/>
            <a:ext cx="368259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i="1" dirty="0">
                <a:solidFill>
                  <a:srgbClr val="000000"/>
                </a:solidFill>
                <a:latin typeface="Calibri"/>
              </a:rPr>
              <a:t>11 Regional Associations</a:t>
            </a:r>
          </a:p>
        </p:txBody>
      </p:sp>
      <p:pic>
        <p:nvPicPr>
          <p:cNvPr id="30" name="Picture 29" descr="BOEMRE.gi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3556" y="4533049"/>
            <a:ext cx="597477" cy="597477"/>
          </a:xfrm>
          <a:prstGeom prst="rect">
            <a:avLst/>
          </a:prstGeom>
        </p:spPr>
      </p:pic>
      <p:pic>
        <p:nvPicPr>
          <p:cNvPr id="31" name="Picture 30" descr="CSREES.gif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5670" y="5194997"/>
            <a:ext cx="543598" cy="543598"/>
          </a:xfrm>
          <a:prstGeom prst="rect">
            <a:avLst/>
          </a:prstGeom>
        </p:spPr>
      </p:pic>
      <p:pic>
        <p:nvPicPr>
          <p:cNvPr id="32" name="Picture 31" descr="DOE.gif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0836" y="3782552"/>
            <a:ext cx="615757" cy="615757"/>
          </a:xfrm>
          <a:prstGeom prst="rect">
            <a:avLst/>
          </a:prstGeom>
        </p:spPr>
      </p:pic>
      <p:pic>
        <p:nvPicPr>
          <p:cNvPr id="33" name="Picture 32" descr="DOS.gif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4877" y="4531269"/>
            <a:ext cx="583045" cy="583045"/>
          </a:xfrm>
          <a:prstGeom prst="rect">
            <a:avLst/>
          </a:prstGeom>
        </p:spPr>
      </p:pic>
      <p:pic>
        <p:nvPicPr>
          <p:cNvPr id="34" name="Picture 33" descr="DOT.gif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5138" y="4527378"/>
            <a:ext cx="589779" cy="589779"/>
          </a:xfrm>
          <a:prstGeom prst="rect">
            <a:avLst/>
          </a:prstGeom>
        </p:spPr>
      </p:pic>
      <p:pic>
        <p:nvPicPr>
          <p:cNvPr id="35" name="Picture 34" descr="EPA.pn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6517" y="4501208"/>
            <a:ext cx="595552" cy="595552"/>
          </a:xfrm>
          <a:prstGeom prst="rect">
            <a:avLst/>
          </a:prstGeom>
        </p:spPr>
      </p:pic>
      <p:pic>
        <p:nvPicPr>
          <p:cNvPr id="36" name="Picture 35" descr="FDA.gif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3613" y="4596990"/>
            <a:ext cx="977013" cy="394469"/>
          </a:xfrm>
          <a:prstGeom prst="rect">
            <a:avLst/>
          </a:prstGeom>
        </p:spPr>
      </p:pic>
      <p:pic>
        <p:nvPicPr>
          <p:cNvPr id="37" name="Picture 36" descr="JCS.gif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0458" y="5180076"/>
            <a:ext cx="562845" cy="562845"/>
          </a:xfrm>
          <a:prstGeom prst="rect">
            <a:avLst/>
          </a:prstGeom>
        </p:spPr>
      </p:pic>
      <p:pic>
        <p:nvPicPr>
          <p:cNvPr id="38" name="Picture 37" descr="MMC.gif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0290" y="5168005"/>
            <a:ext cx="596516" cy="596516"/>
          </a:xfrm>
          <a:prstGeom prst="rect">
            <a:avLst/>
          </a:prstGeom>
        </p:spPr>
      </p:pic>
      <p:pic>
        <p:nvPicPr>
          <p:cNvPr id="39" name="Picture 38" descr="NASA.png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0404" y="3076306"/>
            <a:ext cx="693690" cy="693690"/>
          </a:xfrm>
          <a:prstGeom prst="rect">
            <a:avLst/>
          </a:prstGeom>
        </p:spPr>
      </p:pic>
      <p:pic>
        <p:nvPicPr>
          <p:cNvPr id="40" name="Picture 39" descr="NOAA.png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7849" y="3109982"/>
            <a:ext cx="626342" cy="626342"/>
          </a:xfrm>
          <a:prstGeom prst="rect">
            <a:avLst/>
          </a:prstGeom>
        </p:spPr>
      </p:pic>
      <p:pic>
        <p:nvPicPr>
          <p:cNvPr id="41" name="Picture 40" descr="NSF.png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4439" y="3130573"/>
            <a:ext cx="593629" cy="593629"/>
          </a:xfrm>
          <a:prstGeom prst="rect">
            <a:avLst/>
          </a:prstGeom>
        </p:spPr>
      </p:pic>
      <p:pic>
        <p:nvPicPr>
          <p:cNvPr id="42" name="Picture 41" descr="ONR.gif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4404" y="3139869"/>
            <a:ext cx="1234403" cy="554537"/>
          </a:xfrm>
          <a:prstGeom prst="rect">
            <a:avLst/>
          </a:prstGeom>
        </p:spPr>
      </p:pic>
      <p:pic>
        <p:nvPicPr>
          <p:cNvPr id="43" name="Picture 42" descr="USACE.gif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3594" y="3759888"/>
            <a:ext cx="691765" cy="691765"/>
          </a:xfrm>
          <a:prstGeom prst="rect">
            <a:avLst/>
          </a:prstGeom>
        </p:spPr>
      </p:pic>
      <p:pic>
        <p:nvPicPr>
          <p:cNvPr id="44" name="Picture 43" descr="USARC.gif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2914" y="3817089"/>
            <a:ext cx="608063" cy="608063"/>
          </a:xfrm>
          <a:prstGeom prst="rect">
            <a:avLst/>
          </a:prstGeom>
        </p:spPr>
      </p:pic>
      <p:pic>
        <p:nvPicPr>
          <p:cNvPr id="45" name="Picture 44" descr="USCG.gif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9913" y="3785054"/>
            <a:ext cx="623455" cy="623455"/>
          </a:xfrm>
          <a:prstGeom prst="rect">
            <a:avLst/>
          </a:prstGeom>
        </p:spPr>
      </p:pic>
      <p:pic>
        <p:nvPicPr>
          <p:cNvPr id="46" name="Picture 45" descr="USGS.gif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9774" y="5265951"/>
            <a:ext cx="1250394" cy="459894"/>
          </a:xfrm>
          <a:prstGeom prst="rect">
            <a:avLst/>
          </a:prstGeom>
        </p:spPr>
      </p:pic>
      <p:sp>
        <p:nvSpPr>
          <p:cNvPr id="47" name="TextBox 37"/>
          <p:cNvSpPr txBox="1">
            <a:spLocks noChangeArrowheads="1"/>
          </p:cNvSpPr>
          <p:nvPr/>
        </p:nvSpPr>
        <p:spPr bwMode="auto">
          <a:xfrm>
            <a:off x="4648200" y="2508246"/>
            <a:ext cx="445452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i="1" dirty="0">
                <a:solidFill>
                  <a:srgbClr val="000000"/>
                </a:solidFill>
                <a:latin typeface="Calibri"/>
              </a:rPr>
              <a:t>15 Regional Alliances in GOOS</a:t>
            </a:r>
          </a:p>
        </p:txBody>
      </p:sp>
      <p:pic>
        <p:nvPicPr>
          <p:cNvPr id="48" name="Picture 47" descr="map_all_regions_text_500.png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749" y="3276600"/>
            <a:ext cx="3209851" cy="2484425"/>
          </a:xfrm>
          <a:prstGeom prst="rect">
            <a:avLst/>
          </a:prstGeom>
        </p:spPr>
      </p:pic>
      <p:pic>
        <p:nvPicPr>
          <p:cNvPr id="49" name="Picture 48" descr="gramap2013.jpg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2682" y="609600"/>
            <a:ext cx="4092717" cy="1828800"/>
          </a:xfrm>
          <a:prstGeom prst="rect">
            <a:avLst/>
          </a:prstGeom>
        </p:spPr>
      </p:pic>
      <p:cxnSp>
        <p:nvCxnSpPr>
          <p:cNvPr id="4" name="Straight Arrow Connector 3"/>
          <p:cNvCxnSpPr/>
          <p:nvPr/>
        </p:nvCxnSpPr>
        <p:spPr>
          <a:xfrm flipH="1">
            <a:off x="3397072" y="4520499"/>
            <a:ext cx="641111" cy="152981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7486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25692" y="51582"/>
            <a:ext cx="9144000" cy="563891"/>
          </a:xfrm>
          <a:prstGeom prst="rect">
            <a:avLst/>
          </a:prstGeom>
          <a:noFill/>
          <a:ln>
            <a:noFill/>
          </a:ln>
          <a:effectLst>
            <a:outerShdw sx="1000" sy="1000" algn="tl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/>
              <a:t>Integrated Observing </a:t>
            </a:r>
            <a:r>
              <a:rPr lang="en-US" sz="2800" b="1" smtClean="0"/>
              <a:t>and Prediction Networks</a:t>
            </a:r>
            <a:endParaRPr lang="en-US" sz="28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95855" y="1226414"/>
            <a:ext cx="3846291" cy="2855600"/>
          </a:xfrm>
          <a:prstGeom prst="ellipse">
            <a:avLst/>
          </a:prstGeom>
          <a:ln w="3175" cap="rnd">
            <a:solidFill>
              <a:schemeClr val="bg1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</p:spPr>
      </p:pic>
      <p:pic>
        <p:nvPicPr>
          <p:cNvPr id="8" name="Picture 7" descr="map_codar.bmp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-7559" y="2426882"/>
            <a:ext cx="1916732" cy="2012964"/>
          </a:xfrm>
          <a:prstGeom prst="ellipse">
            <a:avLst/>
          </a:prstGeom>
          <a:ln w="190500" cap="rnd">
            <a:noFill/>
            <a:prstDash val="solid"/>
          </a:ln>
          <a:effectLst>
            <a:outerShdw blurRad="127000" algn="bl" rotWithShape="0">
              <a:srgbClr val="000000"/>
            </a:outerShdw>
          </a:effectLst>
        </p:spPr>
      </p:pic>
      <p:pic>
        <p:nvPicPr>
          <p:cNvPr id="10" name="Picture 9" descr="map_satellite.bmp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944436" y="558406"/>
            <a:ext cx="1900741" cy="1995273"/>
          </a:xfrm>
          <a:prstGeom prst="ellipse">
            <a:avLst/>
          </a:prstGeom>
          <a:ln w="190500" cap="rnd">
            <a:noFill/>
            <a:prstDash val="solid"/>
          </a:ln>
          <a:effectLst>
            <a:outerShdw blurRad="127000" algn="bl" rotWithShape="0">
              <a:srgbClr val="000000"/>
            </a:outerShdw>
          </a:effectLst>
        </p:spPr>
      </p:pic>
      <p:pic>
        <p:nvPicPr>
          <p:cNvPr id="11" name="Picture 2" descr="C:\Documents and Settings\RUCool\Desktop\marcoos_dot.jp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93290" y="2519645"/>
            <a:ext cx="1935651" cy="2072483"/>
          </a:xfrm>
          <a:prstGeom prst="ellipse">
            <a:avLst/>
          </a:prstGeom>
          <a:ln w="190500" cap="rnd">
            <a:noFill/>
            <a:prstDash val="solid"/>
          </a:ln>
          <a:effectLst>
            <a:outerShdw blurRad="127000" algn="bl" rotWithShape="0">
              <a:srgbClr val="000000"/>
            </a:out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06412" y="3939103"/>
            <a:ext cx="1903894" cy="2081499"/>
          </a:xfrm>
          <a:prstGeom prst="ellipse">
            <a:avLst/>
          </a:prstGeom>
          <a:ln w="190500" cap="rnd">
            <a:noFill/>
            <a:prstDash val="solid"/>
          </a:ln>
          <a:effectLst>
            <a:outerShdw blurRad="127000" algn="bl" rotWithShape="0">
              <a:srgbClr val="000000"/>
            </a:outerShdw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70001" y="3959470"/>
            <a:ext cx="1959448" cy="2107426"/>
          </a:xfrm>
          <a:prstGeom prst="ellipse">
            <a:avLst/>
          </a:prstGeom>
          <a:ln w="190500" cap="rnd">
            <a:noFill/>
            <a:prstDash val="solid"/>
          </a:ln>
          <a:effectLst>
            <a:outerShdw blurRad="127000" algn="bl" rotWithShape="0">
              <a:srgbClr val="000000"/>
            </a:outerShdw>
          </a:effectLst>
        </p:spPr>
      </p:pic>
      <p:pic>
        <p:nvPicPr>
          <p:cNvPr id="14" name="Picture 13" descr="map_codar.bmp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6399823" y="527396"/>
            <a:ext cx="1960523" cy="2057292"/>
          </a:xfrm>
          <a:prstGeom prst="ellipse">
            <a:avLst/>
          </a:prstGeom>
          <a:ln w="190500" cap="rnd">
            <a:noFill/>
            <a:prstDash val="solid"/>
          </a:ln>
          <a:effectLst>
            <a:outerShdw blurRad="127000" algn="bl" rotWithShape="0">
              <a:srgbClr val="000000"/>
            </a:outerShdw>
          </a:effectLst>
        </p:spPr>
      </p:pic>
      <p:pic>
        <p:nvPicPr>
          <p:cNvPr id="15" name="Picture 14" descr="map_codar.bmp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3611328" y="4162106"/>
            <a:ext cx="1962967" cy="2081277"/>
          </a:xfrm>
          <a:prstGeom prst="ellipse">
            <a:avLst/>
          </a:prstGeom>
          <a:ln w="190500" cap="rnd">
            <a:noFill/>
            <a:prstDash val="solid"/>
          </a:ln>
          <a:effectLst>
            <a:outerShdw blurRad="127000" algn="bl" rotWithShape="0">
              <a:srgbClr val="000000"/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1351129" y="585256"/>
            <a:ext cx="86318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Satellites</a:t>
            </a:r>
          </a:p>
        </p:txBody>
      </p:sp>
      <p:sp>
        <p:nvSpPr>
          <p:cNvPr id="16" name="TextBox 11"/>
          <p:cNvSpPr txBox="1">
            <a:spLocks noChangeArrowheads="1"/>
          </p:cNvSpPr>
          <p:nvPr/>
        </p:nvSpPr>
        <p:spPr bwMode="auto">
          <a:xfrm>
            <a:off x="875841" y="3765025"/>
            <a:ext cx="88712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n-US" sz="1400" b="1" dirty="0">
                <a:solidFill>
                  <a:schemeClr val="bg1"/>
                </a:solidFill>
              </a:rPr>
              <a:t>HF-Radar</a:t>
            </a:r>
          </a:p>
        </p:txBody>
      </p:sp>
      <p:sp>
        <p:nvSpPr>
          <p:cNvPr id="17" name="TextBox 23"/>
          <p:cNvSpPr txBox="1">
            <a:spLocks noChangeArrowheads="1"/>
          </p:cNvSpPr>
          <p:nvPr/>
        </p:nvSpPr>
        <p:spPr bwMode="auto">
          <a:xfrm>
            <a:off x="8100473" y="4018701"/>
            <a:ext cx="103438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n-US" sz="1400" b="1" dirty="0">
                <a:solidFill>
                  <a:schemeClr val="bg1"/>
                </a:solidFill>
              </a:rPr>
              <a:t>Gliders</a:t>
            </a:r>
          </a:p>
        </p:txBody>
      </p:sp>
      <p:sp>
        <p:nvSpPr>
          <p:cNvPr id="19" name="TextBox 25"/>
          <p:cNvSpPr txBox="1">
            <a:spLocks noChangeArrowheads="1"/>
          </p:cNvSpPr>
          <p:nvPr/>
        </p:nvSpPr>
        <p:spPr bwMode="auto">
          <a:xfrm>
            <a:off x="6165011" y="5250953"/>
            <a:ext cx="80413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n-US" sz="1400" b="1" dirty="0">
                <a:solidFill>
                  <a:schemeClr val="bg1"/>
                </a:solidFill>
              </a:rPr>
              <a:t>Drifters</a:t>
            </a:r>
          </a:p>
        </p:txBody>
      </p:sp>
      <p:sp>
        <p:nvSpPr>
          <p:cNvPr id="20" name="TextBox 27"/>
          <p:cNvSpPr txBox="1">
            <a:spLocks noChangeArrowheads="1"/>
          </p:cNvSpPr>
          <p:nvPr/>
        </p:nvSpPr>
        <p:spPr bwMode="auto">
          <a:xfrm>
            <a:off x="1538211" y="5002766"/>
            <a:ext cx="63532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n-US" sz="1400" b="1" dirty="0">
                <a:solidFill>
                  <a:schemeClr val="bg1"/>
                </a:solidFill>
              </a:rPr>
              <a:t>Buoys</a:t>
            </a:r>
          </a:p>
        </p:txBody>
      </p:sp>
      <p:sp>
        <p:nvSpPr>
          <p:cNvPr id="21" name="TextBox 14"/>
          <p:cNvSpPr txBox="1">
            <a:spLocks noChangeArrowheads="1"/>
          </p:cNvSpPr>
          <p:nvPr/>
        </p:nvSpPr>
        <p:spPr bwMode="auto">
          <a:xfrm>
            <a:off x="7261340" y="1744697"/>
            <a:ext cx="100063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n-US" sz="1400" b="1" dirty="0">
                <a:solidFill>
                  <a:schemeClr val="bg1"/>
                </a:solidFill>
              </a:rPr>
              <a:t>Weather  Stations</a:t>
            </a:r>
          </a:p>
        </p:txBody>
      </p:sp>
      <p:sp>
        <p:nvSpPr>
          <p:cNvPr id="22" name="Rectangle 21"/>
          <p:cNvSpPr/>
          <p:nvPr/>
        </p:nvSpPr>
        <p:spPr>
          <a:xfrm>
            <a:off x="4232136" y="5214377"/>
            <a:ext cx="124181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Ocean Forecast Ensemble</a:t>
            </a:r>
          </a:p>
        </p:txBody>
      </p:sp>
    </p:spTree>
    <p:extLst>
      <p:ext uri="{BB962C8B-B14F-4D97-AF65-F5344CB8AC3E}">
        <p14:creationId xmlns:p14="http://schemas.microsoft.com/office/powerpoint/2010/main" val="1562516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4354" y="17417"/>
            <a:ext cx="9139646" cy="592183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MARACOOS Certification</a:t>
            </a:r>
            <a:endParaRPr lang="en-US" dirty="0"/>
          </a:p>
        </p:txBody>
      </p:sp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114300" y="1144942"/>
            <a:ext cx="6172200" cy="18389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82505" tIns="76176" rIns="0" bIns="38088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1825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1825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1825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1825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1825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1825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1825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1825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1825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82563" algn="l"/>
              </a:tabLst>
            </a:pPr>
            <a:r>
              <a:rPr kumimoji="0" lang="en-US" altLang="en-US" sz="1600" b="0" u="none" strike="noStrike" cap="none" normalizeH="0" baseline="0" dirty="0" smtClean="0">
                <a:ln>
                  <a:noFill/>
                </a:ln>
                <a:effectLst/>
                <a:latin typeface="+mn-lt"/>
                <a:ea typeface="SimSun" panose="02010600030101010101" pitchFamily="2" charset="-122"/>
                <a:cs typeface="Times New Roman" panose="02020603050405020304" pitchFamily="18" charset="0"/>
              </a:rPr>
              <a:t>MARACOOS’ ability to achieve and consistently maintain federal data quality standards led to its certification as a Regional Information Coordination Entity (RICE) in December 2016. 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82563" algn="l"/>
              </a:tabLst>
            </a:pPr>
            <a:endParaRPr lang="en-US" altLang="en-US" sz="1600" dirty="0" smtClean="0">
              <a:latin typeface="+mn-lt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82563" algn="l"/>
              </a:tabLst>
            </a:pPr>
            <a:endParaRPr lang="en-US" altLang="en-US" sz="1600" dirty="0">
              <a:latin typeface="+mn-lt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82563" algn="l"/>
              </a:tabLst>
            </a:pPr>
            <a:r>
              <a:rPr kumimoji="0" lang="en-US" altLang="en-US" sz="1600" b="0" u="none" strike="noStrike" cap="none" normalizeH="0" baseline="0" dirty="0" smtClean="0">
                <a:ln>
                  <a:noFill/>
                </a:ln>
                <a:effectLst/>
                <a:latin typeface="+mn-lt"/>
                <a:ea typeface="SimSun" panose="02010600030101010101" pitchFamily="2" charset="-122"/>
                <a:cs typeface="Times New Roman" panose="02020603050405020304" pitchFamily="18" charset="0"/>
              </a:rPr>
              <a:t>What does that all mean?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76249" t="33697" r="730" b="28989"/>
          <a:stretch/>
        </p:blipFill>
        <p:spPr>
          <a:xfrm>
            <a:off x="6781800" y="913106"/>
            <a:ext cx="2105025" cy="2057400"/>
          </a:xfrm>
          <a:prstGeom prst="rect">
            <a:avLst/>
          </a:prstGeom>
          <a:ln>
            <a:noFill/>
          </a:ln>
          <a:effectLst>
            <a:outerShdw blurRad="50800" dist="114300" dir="2700000" algn="tl" rotWithShape="0">
              <a:schemeClr val="tx1">
                <a:alpha val="40000"/>
              </a:scheme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l="43750" t="29427" r="26250" b="22894"/>
          <a:stretch/>
        </p:blipFill>
        <p:spPr>
          <a:xfrm>
            <a:off x="6096001" y="3274012"/>
            <a:ext cx="2819400" cy="2701925"/>
          </a:xfrm>
          <a:prstGeom prst="rect">
            <a:avLst/>
          </a:prstGeom>
          <a:ln>
            <a:noFill/>
          </a:ln>
          <a:effectLst>
            <a:outerShdw blurRad="50800" dist="114300" dir="2700000" algn="tl" rotWithShape="0">
              <a:schemeClr val="tx1">
                <a:alpha val="40000"/>
              </a:schemeClr>
            </a:outerShdw>
          </a:effectLst>
        </p:spPr>
      </p:pic>
      <p:sp>
        <p:nvSpPr>
          <p:cNvPr id="10" name="Rectangle 1"/>
          <p:cNvSpPr>
            <a:spLocks noChangeArrowheads="1"/>
          </p:cNvSpPr>
          <p:nvPr/>
        </p:nvSpPr>
        <p:spPr bwMode="auto">
          <a:xfrm>
            <a:off x="457200" y="3027791"/>
            <a:ext cx="5486400" cy="28238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82505" tIns="76176" rIns="0" bIns="38088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1825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1825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1825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1825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1825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1825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1825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1825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1825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182563" algn="l"/>
              </a:tabLst>
            </a:pPr>
            <a:r>
              <a:rPr lang="en-US" altLang="en-US" sz="1600" dirty="0">
                <a:latin typeface="+mn-lt"/>
                <a:ea typeface="SimSun" panose="02010600030101010101" pitchFamily="2" charset="-122"/>
                <a:cs typeface="Times New Roman" panose="02020603050405020304" pitchFamily="18" charset="0"/>
              </a:rPr>
              <a:t>A</a:t>
            </a:r>
            <a:r>
              <a:rPr kumimoji="0" lang="en-US" altLang="en-US" sz="1600" b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SimSun" panose="02010600030101010101" pitchFamily="2" charset="-122"/>
                <a:cs typeface="Times New Roman" panose="02020603050405020304" pitchFamily="18" charset="0"/>
              </a:rPr>
              <a:t>ssures users </a:t>
            </a:r>
            <a:r>
              <a:rPr lang="en-US" altLang="en-US" sz="1600" dirty="0" smtClean="0">
                <a:latin typeface="+mn-lt"/>
                <a:ea typeface="SimSun" panose="02010600030101010101" pitchFamily="2" charset="-122"/>
                <a:cs typeface="Times New Roman" panose="02020603050405020304" pitchFamily="18" charset="0"/>
              </a:rPr>
              <a:t>that </a:t>
            </a:r>
            <a:r>
              <a:rPr kumimoji="0" lang="en-US" altLang="en-US" sz="1600" b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n-lt"/>
                <a:ea typeface="SimSun" panose="02010600030101010101" pitchFamily="2" charset="-122"/>
                <a:cs typeface="Times New Roman" panose="02020603050405020304" pitchFamily="18" charset="0"/>
              </a:rPr>
              <a:t>MARACOOS data meet or exceed federal standards for quality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182563" algn="l"/>
              </a:tabLst>
            </a:pPr>
            <a:endParaRPr lang="en-US" altLang="en-US" sz="1600" dirty="0">
              <a:solidFill>
                <a:srgbClr val="000000"/>
              </a:solidFill>
              <a:latin typeface="+mn-lt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182563" algn="l"/>
              </a:tabLst>
            </a:pPr>
            <a:endParaRPr lang="en-US" altLang="en-US" sz="1600" dirty="0">
              <a:solidFill>
                <a:srgbClr val="000000"/>
              </a:solidFill>
              <a:latin typeface="+mn-lt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altLang="en-US" sz="1600" dirty="0">
                <a:latin typeface="+mn-lt"/>
                <a:ea typeface="SimSun" panose="02010600030101010101" pitchFamily="2" charset="-122"/>
                <a:cs typeface="Times New Roman" panose="02020603050405020304" pitchFamily="18" charset="0"/>
              </a:rPr>
              <a:t>E</a:t>
            </a:r>
            <a:r>
              <a:rPr lang="en-US" altLang="en-US" sz="1600" dirty="0" smtClean="0">
                <a:latin typeface="+mn-lt"/>
                <a:ea typeface="SimSun" panose="02010600030101010101" pitchFamily="2" charset="-122"/>
                <a:cs typeface="Times New Roman" panose="02020603050405020304" pitchFamily="18" charset="0"/>
              </a:rPr>
              <a:t>nsures </a:t>
            </a:r>
            <a:r>
              <a:rPr lang="en-US" altLang="en-US" sz="1600" dirty="0">
                <a:latin typeface="+mn-lt"/>
                <a:ea typeface="SimSun" panose="02010600030101010101" pitchFamily="2" charset="-122"/>
                <a:cs typeface="Times New Roman" panose="02020603050405020304" pitchFamily="18" charset="0"/>
              </a:rPr>
              <a:t>that the data collected and distributed by the RICE are managed according to the best practices, as identified by NOAA</a:t>
            </a:r>
            <a:r>
              <a:rPr lang="en-US" altLang="en-US" sz="1600" dirty="0" smtClean="0">
                <a:latin typeface="+mn-lt"/>
                <a:ea typeface="SimSun" panose="02010600030101010101" pitchFamily="2" charset="-122"/>
                <a:cs typeface="Times New Roman" panose="02020603050405020304" pitchFamily="18" charset="0"/>
              </a:rPr>
              <a:t>.</a:t>
            </a:r>
            <a:endParaRPr kumimoji="0" lang="en-US" altLang="en-US" sz="1600" b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+mn-lt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182563" algn="l"/>
              </a:tabLst>
            </a:pPr>
            <a:endParaRPr lang="en-US" altLang="en-US" sz="1600" dirty="0">
              <a:solidFill>
                <a:srgbClr val="000000"/>
              </a:solidFill>
              <a:latin typeface="+mn-lt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182563" algn="l"/>
              </a:tabLst>
            </a:pPr>
            <a:r>
              <a:rPr lang="en-US" altLang="en-US" sz="1600" dirty="0" smtClean="0">
                <a:solidFill>
                  <a:srgbClr val="000000"/>
                </a:solidFill>
                <a:latin typeface="+mn-lt"/>
                <a:ea typeface="SimSun" panose="02010600030101010101" pitchFamily="2" charset="-122"/>
                <a:cs typeface="Times New Roman" panose="02020603050405020304" pitchFamily="18" charset="0"/>
              </a:rPr>
              <a:t>MARACOOS.org/certification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182563" algn="l"/>
              </a:tabLst>
            </a:pPr>
            <a:endParaRPr lang="en-US" altLang="en-US" sz="1600" dirty="0">
              <a:solidFill>
                <a:srgbClr val="000000"/>
              </a:solidFill>
              <a:latin typeface="+mn-lt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182563" algn="l"/>
              </a:tabLst>
            </a:pPr>
            <a:r>
              <a:rPr lang="en-US" altLang="en-US" sz="1600" dirty="0" smtClean="0">
                <a:solidFill>
                  <a:srgbClr val="000000"/>
                </a:solidFill>
                <a:latin typeface="+mn-lt"/>
                <a:ea typeface="SimSun" panose="02010600030101010101" pitchFamily="2" charset="-122"/>
                <a:cs typeface="Times New Roman" panose="02020603050405020304" pitchFamily="18" charset="0"/>
              </a:rPr>
              <a:t>Names </a:t>
            </a:r>
            <a:r>
              <a:rPr lang="en-US" altLang="en-US" sz="1600" dirty="0" err="1" smtClean="0">
                <a:solidFill>
                  <a:srgbClr val="000000"/>
                </a:solidFill>
                <a:latin typeface="+mn-lt"/>
                <a:ea typeface="SimSun" panose="02010600030101010101" pitchFamily="2" charset="-122"/>
                <a:cs typeface="Times New Roman" panose="02020603050405020304" pitchFamily="18" charset="0"/>
              </a:rPr>
              <a:t>names</a:t>
            </a:r>
            <a:r>
              <a:rPr lang="en-US" altLang="en-US" sz="1600" dirty="0" smtClean="0">
                <a:solidFill>
                  <a:srgbClr val="000000"/>
                </a:solidFill>
                <a:latin typeface="+mn-lt"/>
                <a:ea typeface="SimSun" panose="02010600030101010101" pitchFamily="2" charset="-122"/>
                <a:cs typeface="Times New Roman" panose="02020603050405020304" pitchFamily="18" charset="0"/>
              </a:rPr>
              <a:t> (me specifically)</a:t>
            </a:r>
            <a:endParaRPr lang="en-US" altLang="en-US" sz="1600" dirty="0">
              <a:latin typeface="+mn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1006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4354" y="17417"/>
            <a:ext cx="9139646" cy="592183"/>
          </a:xfrm>
          <a:prstGeom prst="rect">
            <a:avLst/>
          </a:prstGeom>
        </p:spPr>
        <p:txBody>
          <a:bodyPr/>
          <a:lstStyle/>
          <a:p>
            <a:r>
              <a:rPr lang="en-US" sz="2800" dirty="0" smtClean="0"/>
              <a:t>MARACOOS Data </a:t>
            </a:r>
            <a:r>
              <a:rPr lang="en-US" sz="2800" dirty="0" err="1" smtClean="0"/>
              <a:t>Mgmt</a:t>
            </a:r>
            <a:r>
              <a:rPr lang="en-US" sz="2800" dirty="0" smtClean="0"/>
              <a:t> &amp; Communication (DMAC)</a:t>
            </a:r>
            <a:endParaRPr lang="en-US" sz="2800" dirty="0"/>
          </a:p>
        </p:txBody>
      </p:sp>
      <p:sp>
        <p:nvSpPr>
          <p:cNvPr id="5" name="TextBox 4"/>
          <p:cNvSpPr txBox="1"/>
          <p:nvPr/>
        </p:nvSpPr>
        <p:spPr>
          <a:xfrm>
            <a:off x="611777" y="1066800"/>
            <a:ext cx="7924799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en-US" sz="2000" dirty="0" smtClean="0"/>
              <a:t>The </a:t>
            </a:r>
            <a:r>
              <a:rPr lang="en-US" sz="2000" dirty="0"/>
              <a:t>system </a:t>
            </a:r>
            <a:r>
              <a:rPr lang="en-US" sz="2000" dirty="0" smtClean="0"/>
              <a:t>includes:</a:t>
            </a:r>
          </a:p>
          <a:p>
            <a:pPr marL="342900" indent="-342900">
              <a:spcBef>
                <a:spcPts val="1200"/>
              </a:spcBef>
              <a:buAutoNum type="arabicParenBoth"/>
            </a:pPr>
            <a:r>
              <a:rPr lang="en-US" sz="2000" dirty="0" smtClean="0"/>
              <a:t>management </a:t>
            </a:r>
            <a:r>
              <a:rPr lang="en-US" sz="2000" dirty="0"/>
              <a:t>of </a:t>
            </a:r>
            <a:r>
              <a:rPr lang="en-US" sz="2000" i="1" dirty="0"/>
              <a:t>in situ</a:t>
            </a:r>
            <a:r>
              <a:rPr lang="en-US" sz="2000" dirty="0"/>
              <a:t> </a:t>
            </a:r>
            <a:r>
              <a:rPr lang="en-US" sz="2000" dirty="0" smtClean="0"/>
              <a:t>&amp; remotely-sensed </a:t>
            </a:r>
            <a:r>
              <a:rPr lang="en-US" sz="2000" dirty="0"/>
              <a:t>observation and </a:t>
            </a:r>
            <a:r>
              <a:rPr lang="en-US" sz="2000" dirty="0" smtClean="0"/>
              <a:t>model** data</a:t>
            </a:r>
          </a:p>
          <a:p>
            <a:pPr marL="342900" indent="-342900">
              <a:spcBef>
                <a:spcPts val="1200"/>
              </a:spcBef>
              <a:buAutoNum type="arabicParenBoth"/>
            </a:pPr>
            <a:r>
              <a:rPr lang="en-US" sz="2000" dirty="0" smtClean="0"/>
              <a:t>data-model </a:t>
            </a:r>
            <a:r>
              <a:rPr lang="en-US" sz="2000" dirty="0"/>
              <a:t>connections for </a:t>
            </a:r>
            <a:r>
              <a:rPr lang="en-US" sz="2000" dirty="0" smtClean="0"/>
              <a:t>comparison</a:t>
            </a:r>
          </a:p>
          <a:p>
            <a:pPr marL="342900" indent="-342900">
              <a:spcBef>
                <a:spcPts val="1200"/>
              </a:spcBef>
              <a:buAutoNum type="arabicParenBoth"/>
            </a:pPr>
            <a:r>
              <a:rPr lang="en-US" sz="2000" dirty="0" smtClean="0"/>
              <a:t>data </a:t>
            </a:r>
            <a:r>
              <a:rPr lang="en-US" sz="2000" dirty="0"/>
              <a:t>access services such as Thematic Real-time Environmental Distributed Data Services (THREDDS), Open-source Project for a Network Data Access Protocol (</a:t>
            </a:r>
            <a:r>
              <a:rPr lang="en-US" sz="2000" dirty="0" err="1"/>
              <a:t>OPeNDAP</a:t>
            </a:r>
            <a:r>
              <a:rPr lang="en-US" sz="2000" dirty="0" smtClean="0"/>
              <a:t>)</a:t>
            </a:r>
          </a:p>
          <a:p>
            <a:pPr marL="342900" indent="-342900">
              <a:spcBef>
                <a:spcPts val="1200"/>
              </a:spcBef>
              <a:buAutoNum type="arabicParenBoth"/>
            </a:pPr>
            <a:r>
              <a:rPr lang="en-US" sz="2000" dirty="0" smtClean="0"/>
              <a:t>common </a:t>
            </a:r>
            <a:r>
              <a:rPr lang="en-US" sz="2000" dirty="0"/>
              <a:t>data formats such </a:t>
            </a:r>
            <a:r>
              <a:rPr lang="en-US" sz="2000" dirty="0" smtClean="0"/>
              <a:t>as NetCDF</a:t>
            </a:r>
            <a:endParaRPr lang="en-US" sz="2000" dirty="0"/>
          </a:p>
          <a:p>
            <a:pPr marL="342900" indent="-342900">
              <a:spcBef>
                <a:spcPts val="1200"/>
              </a:spcBef>
              <a:buAutoNum type="arabicParenBoth"/>
            </a:pPr>
            <a:r>
              <a:rPr lang="en-US" sz="2000" dirty="0" smtClean="0"/>
              <a:t>delivery </a:t>
            </a:r>
            <a:r>
              <a:rPr lang="en-US" sz="2000" dirty="0"/>
              <a:t>of data to operational </a:t>
            </a:r>
            <a:r>
              <a:rPr lang="en-US" sz="2000" dirty="0" smtClean="0"/>
              <a:t>users </a:t>
            </a:r>
            <a:endParaRPr lang="en-US" sz="2000" dirty="0"/>
          </a:p>
        </p:txBody>
      </p:sp>
      <p:sp>
        <p:nvSpPr>
          <p:cNvPr id="3" name="TextBox 2"/>
          <p:cNvSpPr txBox="1"/>
          <p:nvPr/>
        </p:nvSpPr>
        <p:spPr>
          <a:xfrm>
            <a:off x="762000" y="5696149"/>
            <a:ext cx="29418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**Note: models are not certified</a:t>
            </a:r>
            <a:endParaRPr lang="en-US" sz="1400" dirty="0"/>
          </a:p>
        </p:txBody>
      </p:sp>
      <p:sp>
        <p:nvSpPr>
          <p:cNvPr id="4" name="TextBox 3"/>
          <p:cNvSpPr txBox="1"/>
          <p:nvPr/>
        </p:nvSpPr>
        <p:spPr>
          <a:xfrm>
            <a:off x="1752600" y="5203706"/>
            <a:ext cx="60997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E</a:t>
            </a:r>
            <a:r>
              <a:rPr lang="en-US" b="1" dirty="0" smtClean="0"/>
              <a:t>asy </a:t>
            </a:r>
            <a:r>
              <a:rPr lang="en-US" b="1" dirty="0"/>
              <a:t>to acquire &amp;</a:t>
            </a:r>
            <a:r>
              <a:rPr lang="en-US" b="1" dirty="0" smtClean="0"/>
              <a:t> </a:t>
            </a:r>
            <a:r>
              <a:rPr lang="en-US" b="1" dirty="0"/>
              <a:t>track what QA/QC has been done</a:t>
            </a:r>
          </a:p>
          <a:p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823124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762000"/>
            <a:ext cx="9144000" cy="536895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724400" y="4038600"/>
            <a:ext cx="4288353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A good starting resource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Guidance </a:t>
            </a:r>
            <a:r>
              <a:rPr lang="en-US" sz="1600" dirty="0" smtClean="0"/>
              <a:t>for numerous instruments</a:t>
            </a:r>
            <a:endParaRPr lang="en-US" sz="1600" dirty="0" smtClean="0">
              <a:hlinkClick r:id="rId4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hlinkClick r:id="rId4"/>
              </a:rPr>
              <a:t>https</a:t>
            </a:r>
            <a:r>
              <a:rPr lang="en-US" sz="1600" dirty="0">
                <a:hlinkClick r:id="rId4"/>
              </a:rPr>
              <a:t>://ioos.noaa.gov/project/qartod</a:t>
            </a:r>
            <a:r>
              <a:rPr lang="en-US" sz="1600" dirty="0" smtClean="0">
                <a:hlinkClick r:id="rId4"/>
              </a:rPr>
              <a:t>/</a:t>
            </a: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POC: Mark Bushnell</a:t>
            </a:r>
            <a:endParaRPr lang="en-US" sz="1600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354" y="17417"/>
            <a:ext cx="9139646" cy="59218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smtClean="0"/>
              <a:t>QARTOD: A Good Start but not Comprehensive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759620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4000"/>
            <a:ext cx="9144000" cy="3796698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4354" y="17417"/>
            <a:ext cx="9139646" cy="59218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smtClean="0"/>
              <a:t>QARTOD: Example Quality Flags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096699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2667000"/>
            <a:ext cx="9144000" cy="762000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sz="4400" dirty="0" smtClean="0">
                <a:solidFill>
                  <a:schemeClr val="tx1"/>
                </a:solidFill>
              </a:rPr>
              <a:t>Data </a:t>
            </a:r>
            <a:br>
              <a:rPr lang="en-US" sz="4400" dirty="0" smtClean="0">
                <a:solidFill>
                  <a:schemeClr val="tx1"/>
                </a:solidFill>
              </a:rPr>
            </a:br>
            <a:r>
              <a:rPr lang="en-US" sz="4400" dirty="0">
                <a:solidFill>
                  <a:schemeClr val="tx1"/>
                </a:solidFill>
              </a:rPr>
              <a:t/>
            </a:r>
            <a:br>
              <a:rPr lang="en-US" sz="4400" dirty="0">
                <a:solidFill>
                  <a:schemeClr val="tx1"/>
                </a:solidFill>
              </a:rPr>
            </a:br>
            <a:r>
              <a:rPr lang="en-US" sz="4400" dirty="0" smtClean="0">
                <a:solidFill>
                  <a:schemeClr val="tx1"/>
                </a:solidFill>
              </a:rPr>
              <a:t/>
            </a:r>
            <a:br>
              <a:rPr lang="en-US" sz="4400" dirty="0" smtClean="0">
                <a:solidFill>
                  <a:schemeClr val="tx1"/>
                </a:solidFill>
              </a:rPr>
            </a:br>
            <a:endParaRPr lang="en-US" sz="4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7725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IOOS PowerPoint Masters_012716">
  <a:themeElements>
    <a:clrScheme name="IOOS Custom">
      <a:dk1>
        <a:sysClr val="windowText" lastClr="000000"/>
      </a:dk1>
      <a:lt1>
        <a:srgbClr val="F5F5F5"/>
      </a:lt1>
      <a:dk2>
        <a:srgbClr val="053285"/>
      </a:dk2>
      <a:lt2>
        <a:srgbClr val="EEECE1"/>
      </a:lt2>
      <a:accent1>
        <a:srgbClr val="1692B1"/>
      </a:accent1>
      <a:accent2>
        <a:srgbClr val="C0504D"/>
      </a:accent2>
      <a:accent3>
        <a:srgbClr val="9BBB59"/>
      </a:accent3>
      <a:accent4>
        <a:srgbClr val="8064A2"/>
      </a:accent4>
      <a:accent5>
        <a:srgbClr val="5CD6F6"/>
      </a:accent5>
      <a:accent6>
        <a:srgbClr val="F3A536"/>
      </a:accent6>
      <a:hlink>
        <a:srgbClr val="0000FF"/>
      </a:hlink>
      <a:folHlink>
        <a:srgbClr val="800080"/>
      </a:folHlink>
    </a:clrScheme>
    <a:fontScheme name="IOOS Powerpoint">
      <a:majorFont>
        <a:latin typeface="Rockwell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IOOS Title Slides">
  <a:themeElements>
    <a:clrScheme name="IOOS Custom">
      <a:dk1>
        <a:sysClr val="windowText" lastClr="000000"/>
      </a:dk1>
      <a:lt1>
        <a:srgbClr val="F5F5F5"/>
      </a:lt1>
      <a:dk2>
        <a:srgbClr val="053285"/>
      </a:dk2>
      <a:lt2>
        <a:srgbClr val="EEECE1"/>
      </a:lt2>
      <a:accent1>
        <a:srgbClr val="1692B1"/>
      </a:accent1>
      <a:accent2>
        <a:srgbClr val="C0504D"/>
      </a:accent2>
      <a:accent3>
        <a:srgbClr val="9BBB59"/>
      </a:accent3>
      <a:accent4>
        <a:srgbClr val="8064A2"/>
      </a:accent4>
      <a:accent5>
        <a:srgbClr val="5CD6F6"/>
      </a:accent5>
      <a:accent6>
        <a:srgbClr val="F3A536"/>
      </a:accent6>
      <a:hlink>
        <a:srgbClr val="0000FF"/>
      </a:hlink>
      <a:folHlink>
        <a:srgbClr val="800080"/>
      </a:folHlink>
    </a:clrScheme>
    <a:fontScheme name="IOOS Powerpoint">
      <a:majorFont>
        <a:latin typeface="Rockwell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IOOS PowerPoint Masters_012716</Template>
  <TotalTime>4936</TotalTime>
  <Words>1198</Words>
  <Application>Microsoft Office PowerPoint</Application>
  <PresentationFormat>On-screen Show (4:3)</PresentationFormat>
  <Paragraphs>241</Paragraphs>
  <Slides>28</Slides>
  <Notes>26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28</vt:i4>
      </vt:variant>
    </vt:vector>
  </HeadingPairs>
  <TitlesOfParts>
    <vt:vector size="40" baseType="lpstr">
      <vt:lpstr>MS PGothic</vt:lpstr>
      <vt:lpstr>MS PGothic</vt:lpstr>
      <vt:lpstr>SimSun</vt:lpstr>
      <vt:lpstr>Arial</vt:lpstr>
      <vt:lpstr>Calibri</vt:lpstr>
      <vt:lpstr>Century Gothic</vt:lpstr>
      <vt:lpstr>Charter Roman</vt:lpstr>
      <vt:lpstr>Courier New</vt:lpstr>
      <vt:lpstr>Rockwell</vt:lpstr>
      <vt:lpstr>Times New Roman</vt:lpstr>
      <vt:lpstr>IOOS PowerPoint Masters_012716</vt:lpstr>
      <vt:lpstr>IOOS Title Slides</vt:lpstr>
      <vt:lpstr>PowerPoint Presentation</vt:lpstr>
      <vt:lpstr>PowerPoint Presentation</vt:lpstr>
      <vt:lpstr>NOAA-led U.S. Integrated Ocean Observing System (IOOS)</vt:lpstr>
      <vt:lpstr>PowerPoint Presentation</vt:lpstr>
      <vt:lpstr>MARACOOS Certification</vt:lpstr>
      <vt:lpstr>MARACOOS Data Mgmt &amp; Communication (DMAC)</vt:lpstr>
      <vt:lpstr>PowerPoint Presentation</vt:lpstr>
      <vt:lpstr>PowerPoint Presentation</vt:lpstr>
      <vt:lpstr>Data    </vt:lpstr>
      <vt:lpstr>PowerPoint Presentation</vt:lpstr>
      <vt:lpstr>HF-Radar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Underwater Gliders</vt:lpstr>
      <vt:lpstr>Gliders</vt:lpstr>
      <vt:lpstr>PowerPoint Presentation</vt:lpstr>
      <vt:lpstr>PowerPoint Presentation</vt:lpstr>
      <vt:lpstr>Glider Data QA/QC</vt:lpstr>
      <vt:lpstr>PowerPoint Presentation</vt:lpstr>
      <vt:lpstr>PowerPoint Presentation</vt:lpstr>
      <vt:lpstr>PowerPoint Presentation</vt:lpstr>
      <vt:lpstr>PowerPoint Presentation</vt:lpstr>
      <vt:lpstr>Summary</vt:lpstr>
    </vt:vector>
  </TitlesOfParts>
  <Company>NOS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Kate Culpepper</dc:creator>
  <cp:lastModifiedBy>Michael Crowley</cp:lastModifiedBy>
  <cp:revision>302</cp:revision>
  <cp:lastPrinted>2017-03-13T22:20:35Z</cp:lastPrinted>
  <dcterms:created xsi:type="dcterms:W3CDTF">2017-03-06T19:56:40Z</dcterms:created>
  <dcterms:modified xsi:type="dcterms:W3CDTF">2018-07-17T16:22:54Z</dcterms:modified>
</cp:coreProperties>
</file>