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58" r:id="rId2"/>
  </p:sldMasterIdLst>
  <p:notesMasterIdLst>
    <p:notesMasterId r:id="rId43"/>
  </p:notesMasterIdLst>
  <p:handoutMasterIdLst>
    <p:handoutMasterId r:id="rId44"/>
  </p:handoutMasterIdLst>
  <p:sldIdLst>
    <p:sldId id="272" r:id="rId3"/>
    <p:sldId id="313" r:id="rId4"/>
    <p:sldId id="260" r:id="rId5"/>
    <p:sldId id="274" r:id="rId6"/>
    <p:sldId id="316" r:id="rId7"/>
    <p:sldId id="318" r:id="rId8"/>
    <p:sldId id="306" r:id="rId9"/>
    <p:sldId id="303" r:id="rId10"/>
    <p:sldId id="304" r:id="rId11"/>
    <p:sldId id="314" r:id="rId12"/>
    <p:sldId id="319" r:id="rId13"/>
    <p:sldId id="334" r:id="rId14"/>
    <p:sldId id="320" r:id="rId15"/>
    <p:sldId id="305" r:id="rId16"/>
    <p:sldId id="330" r:id="rId17"/>
    <p:sldId id="276" r:id="rId18"/>
    <p:sldId id="343" r:id="rId19"/>
    <p:sldId id="333" r:id="rId20"/>
    <p:sldId id="335" r:id="rId21"/>
    <p:sldId id="327" r:id="rId22"/>
    <p:sldId id="281" r:id="rId23"/>
    <p:sldId id="282" r:id="rId24"/>
    <p:sldId id="292" r:id="rId25"/>
    <p:sldId id="293" r:id="rId26"/>
    <p:sldId id="294" r:id="rId27"/>
    <p:sldId id="287" r:id="rId28"/>
    <p:sldId id="336" r:id="rId29"/>
    <p:sldId id="321" r:id="rId30"/>
    <p:sldId id="322" r:id="rId31"/>
    <p:sldId id="339" r:id="rId32"/>
    <p:sldId id="338" r:id="rId33"/>
    <p:sldId id="323" r:id="rId34"/>
    <p:sldId id="296" r:id="rId35"/>
    <p:sldId id="297" r:id="rId36"/>
    <p:sldId id="340" r:id="rId37"/>
    <p:sldId id="341" r:id="rId38"/>
    <p:sldId id="298" r:id="rId39"/>
    <p:sldId id="299" r:id="rId40"/>
    <p:sldId id="344" r:id="rId41"/>
    <p:sldId id="329" r:id="rId42"/>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Culpepper" initials="KC" lastIdx="16" clrIdx="0">
    <p:extLst>
      <p:ext uri="{19B8F6BF-5375-455C-9EA6-DF929625EA0E}">
        <p15:presenceInfo xmlns:p15="http://schemas.microsoft.com/office/powerpoint/2012/main" userId="Kate Culpepper" providerId="None"/>
      </p:ext>
    </p:extLst>
  </p:cmAuthor>
  <p:cmAuthor id="2" name="CGouldman" initials="CG" lastIdx="6" clrIdx="1">
    <p:extLst>
      <p:ext uri="{19B8F6BF-5375-455C-9EA6-DF929625EA0E}">
        <p15:presenceInfo xmlns:p15="http://schemas.microsoft.com/office/powerpoint/2012/main" userId="CGould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7C80"/>
    <a:srgbClr val="FFFFFF"/>
    <a:srgbClr val="000066"/>
    <a:srgbClr val="000099"/>
    <a:srgbClr val="187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5033" autoAdjust="0"/>
  </p:normalViewPr>
  <p:slideViewPr>
    <p:cSldViewPr>
      <p:cViewPr varScale="1">
        <p:scale>
          <a:sx n="71" d="100"/>
          <a:sy n="71" d="100"/>
        </p:scale>
        <p:origin x="1142"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99" d="100"/>
          <a:sy n="99" d="100"/>
        </p:scale>
        <p:origin x="3240"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A74B06AE-AFD3-4B58-AF35-EFA6D35A8CDB}" type="datetimeFigureOut">
              <a:rPr lang="en-US" smtClean="0"/>
              <a:t>11/26/2018</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61161C26-6347-47DC-80F1-147677C0A15E}" type="slidenum">
              <a:rPr lang="en-US" smtClean="0"/>
              <a:t>‹#›</a:t>
            </a:fld>
            <a:endParaRPr lang="en-US"/>
          </a:p>
        </p:txBody>
      </p:sp>
    </p:spTree>
    <p:extLst>
      <p:ext uri="{BB962C8B-B14F-4D97-AF65-F5344CB8AC3E}">
        <p14:creationId xmlns:p14="http://schemas.microsoft.com/office/powerpoint/2010/main" val="1050985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48BE528-F691-43EC-AA77-3D9FC007B522}" type="datetimeFigureOut">
              <a:rPr lang="en-US" smtClean="0"/>
              <a:t>11/26/2018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5D35C12-45DF-456C-BD81-50A3BD0E7983}" type="slidenum">
              <a:rPr lang="en-US" smtClean="0"/>
              <a:t>‹#›</a:t>
            </a:fld>
            <a:endParaRPr lang="en-US"/>
          </a:p>
        </p:txBody>
      </p:sp>
    </p:spTree>
    <p:extLst>
      <p:ext uri="{BB962C8B-B14F-4D97-AF65-F5344CB8AC3E}">
        <p14:creationId xmlns:p14="http://schemas.microsoft.com/office/powerpoint/2010/main" val="418784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solidFill>
                <a:schemeClr val="bg1">
                  <a:lumMod val="75000"/>
                </a:schemeClr>
              </a:solidFill>
            </a:endParaRPr>
          </a:p>
        </p:txBody>
      </p:sp>
      <p:sp>
        <p:nvSpPr>
          <p:cNvPr id="4" name="Slide Number Placeholder 3"/>
          <p:cNvSpPr>
            <a:spLocks noGrp="1"/>
          </p:cNvSpPr>
          <p:nvPr>
            <p:ph type="sldNum" sz="quarter" idx="10"/>
          </p:nvPr>
        </p:nvSpPr>
        <p:spPr/>
        <p:txBody>
          <a:bodyPr/>
          <a:lstStyle/>
          <a:p>
            <a:fld id="{55D35C12-45DF-456C-BD81-50A3BD0E7983}" type="slidenum">
              <a:rPr lang="en-US" smtClean="0"/>
              <a:t>1</a:t>
            </a:fld>
            <a:endParaRPr lang="en-US"/>
          </a:p>
        </p:txBody>
      </p:sp>
    </p:spTree>
    <p:extLst>
      <p:ext uri="{BB962C8B-B14F-4D97-AF65-F5344CB8AC3E}">
        <p14:creationId xmlns:p14="http://schemas.microsoft.com/office/powerpoint/2010/main" val="7194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10</a:t>
            </a:fld>
            <a:endParaRPr lang="en-US"/>
          </a:p>
        </p:txBody>
      </p:sp>
    </p:spTree>
    <p:extLst>
      <p:ext uri="{BB962C8B-B14F-4D97-AF65-F5344CB8AC3E}">
        <p14:creationId xmlns:p14="http://schemas.microsoft.com/office/powerpoint/2010/main" val="420432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11</a:t>
            </a:fld>
            <a:endParaRPr lang="en-US"/>
          </a:p>
        </p:txBody>
      </p:sp>
    </p:spTree>
    <p:extLst>
      <p:ext uri="{BB962C8B-B14F-4D97-AF65-F5344CB8AC3E}">
        <p14:creationId xmlns:p14="http://schemas.microsoft.com/office/powerpoint/2010/main" val="3383622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12</a:t>
            </a:fld>
            <a:endParaRPr lang="en-US"/>
          </a:p>
        </p:txBody>
      </p:sp>
    </p:spTree>
    <p:extLst>
      <p:ext uri="{BB962C8B-B14F-4D97-AF65-F5344CB8AC3E}">
        <p14:creationId xmlns:p14="http://schemas.microsoft.com/office/powerpoint/2010/main" val="47960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14</a:t>
            </a:fld>
            <a:endParaRPr lang="en-US"/>
          </a:p>
        </p:txBody>
      </p:sp>
    </p:spTree>
    <p:extLst>
      <p:ext uri="{BB962C8B-B14F-4D97-AF65-F5344CB8AC3E}">
        <p14:creationId xmlns:p14="http://schemas.microsoft.com/office/powerpoint/2010/main" val="2367007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19</a:t>
            </a:fld>
            <a:endParaRPr lang="en-US"/>
          </a:p>
        </p:txBody>
      </p:sp>
    </p:spTree>
    <p:extLst>
      <p:ext uri="{BB962C8B-B14F-4D97-AF65-F5344CB8AC3E}">
        <p14:creationId xmlns:p14="http://schemas.microsoft.com/office/powerpoint/2010/main" val="396917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20</a:t>
            </a:fld>
            <a:endParaRPr lang="en-US"/>
          </a:p>
        </p:txBody>
      </p:sp>
    </p:spTree>
    <p:extLst>
      <p:ext uri="{BB962C8B-B14F-4D97-AF65-F5344CB8AC3E}">
        <p14:creationId xmlns:p14="http://schemas.microsoft.com/office/powerpoint/2010/main" val="17711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21</a:t>
            </a:fld>
            <a:endParaRPr lang="en-US"/>
          </a:p>
        </p:txBody>
      </p:sp>
    </p:spTree>
    <p:extLst>
      <p:ext uri="{BB962C8B-B14F-4D97-AF65-F5344CB8AC3E}">
        <p14:creationId xmlns:p14="http://schemas.microsoft.com/office/powerpoint/2010/main" val="121664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22</a:t>
            </a:fld>
            <a:endParaRPr lang="en-US"/>
          </a:p>
        </p:txBody>
      </p:sp>
    </p:spTree>
    <p:extLst>
      <p:ext uri="{BB962C8B-B14F-4D97-AF65-F5344CB8AC3E}">
        <p14:creationId xmlns:p14="http://schemas.microsoft.com/office/powerpoint/2010/main" val="235196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23</a:t>
            </a:fld>
            <a:endParaRPr lang="en-US"/>
          </a:p>
        </p:txBody>
      </p:sp>
    </p:spTree>
    <p:extLst>
      <p:ext uri="{BB962C8B-B14F-4D97-AF65-F5344CB8AC3E}">
        <p14:creationId xmlns:p14="http://schemas.microsoft.com/office/powerpoint/2010/main" val="2592367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24</a:t>
            </a:fld>
            <a:endParaRPr lang="en-US"/>
          </a:p>
        </p:txBody>
      </p:sp>
    </p:spTree>
    <p:extLst>
      <p:ext uri="{BB962C8B-B14F-4D97-AF65-F5344CB8AC3E}">
        <p14:creationId xmlns:p14="http://schemas.microsoft.com/office/powerpoint/2010/main" val="326937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a:t>
            </a:fld>
            <a:endParaRPr lang="en-US"/>
          </a:p>
        </p:txBody>
      </p:sp>
    </p:spTree>
    <p:extLst>
      <p:ext uri="{BB962C8B-B14F-4D97-AF65-F5344CB8AC3E}">
        <p14:creationId xmlns:p14="http://schemas.microsoft.com/office/powerpoint/2010/main" val="2876877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25</a:t>
            </a:fld>
            <a:endParaRPr lang="en-US"/>
          </a:p>
        </p:txBody>
      </p:sp>
    </p:spTree>
    <p:extLst>
      <p:ext uri="{BB962C8B-B14F-4D97-AF65-F5344CB8AC3E}">
        <p14:creationId xmlns:p14="http://schemas.microsoft.com/office/powerpoint/2010/main" val="351872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26</a:t>
            </a:fld>
            <a:endParaRPr lang="en-US"/>
          </a:p>
        </p:txBody>
      </p:sp>
    </p:spTree>
    <p:extLst>
      <p:ext uri="{BB962C8B-B14F-4D97-AF65-F5344CB8AC3E}">
        <p14:creationId xmlns:p14="http://schemas.microsoft.com/office/powerpoint/2010/main" val="203468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27</a:t>
            </a:fld>
            <a:endParaRPr lang="en-US"/>
          </a:p>
        </p:txBody>
      </p:sp>
    </p:spTree>
    <p:extLst>
      <p:ext uri="{BB962C8B-B14F-4D97-AF65-F5344CB8AC3E}">
        <p14:creationId xmlns:p14="http://schemas.microsoft.com/office/powerpoint/2010/main" val="3873175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28</a:t>
            </a:fld>
            <a:endParaRPr lang="en-US"/>
          </a:p>
        </p:txBody>
      </p:sp>
    </p:spTree>
    <p:extLst>
      <p:ext uri="{BB962C8B-B14F-4D97-AF65-F5344CB8AC3E}">
        <p14:creationId xmlns:p14="http://schemas.microsoft.com/office/powerpoint/2010/main" val="199660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29</a:t>
            </a:fld>
            <a:endParaRPr lang="en-US"/>
          </a:p>
        </p:txBody>
      </p:sp>
    </p:spTree>
    <p:extLst>
      <p:ext uri="{BB962C8B-B14F-4D97-AF65-F5344CB8AC3E}">
        <p14:creationId xmlns:p14="http://schemas.microsoft.com/office/powerpoint/2010/main" val="1810355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30</a:t>
            </a:fld>
            <a:endParaRPr lang="en-US"/>
          </a:p>
        </p:txBody>
      </p:sp>
    </p:spTree>
    <p:extLst>
      <p:ext uri="{BB962C8B-B14F-4D97-AF65-F5344CB8AC3E}">
        <p14:creationId xmlns:p14="http://schemas.microsoft.com/office/powerpoint/2010/main" val="2589467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31</a:t>
            </a:fld>
            <a:endParaRPr lang="en-US"/>
          </a:p>
        </p:txBody>
      </p:sp>
    </p:spTree>
    <p:extLst>
      <p:ext uri="{BB962C8B-B14F-4D97-AF65-F5344CB8AC3E}">
        <p14:creationId xmlns:p14="http://schemas.microsoft.com/office/powerpoint/2010/main" val="4187012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32</a:t>
            </a:fld>
            <a:endParaRPr lang="en-US"/>
          </a:p>
        </p:txBody>
      </p:sp>
    </p:spTree>
    <p:extLst>
      <p:ext uri="{BB962C8B-B14F-4D97-AF65-F5344CB8AC3E}">
        <p14:creationId xmlns:p14="http://schemas.microsoft.com/office/powerpoint/2010/main" val="365901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33</a:t>
            </a:fld>
            <a:endParaRPr lang="en-US"/>
          </a:p>
        </p:txBody>
      </p:sp>
    </p:spTree>
    <p:extLst>
      <p:ext uri="{BB962C8B-B14F-4D97-AF65-F5344CB8AC3E}">
        <p14:creationId xmlns:p14="http://schemas.microsoft.com/office/powerpoint/2010/main" val="1527904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34</a:t>
            </a:fld>
            <a:endParaRPr lang="en-US"/>
          </a:p>
        </p:txBody>
      </p:sp>
    </p:spTree>
    <p:extLst>
      <p:ext uri="{BB962C8B-B14F-4D97-AF65-F5344CB8AC3E}">
        <p14:creationId xmlns:p14="http://schemas.microsoft.com/office/powerpoint/2010/main" val="288419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a:t>
            </a:fld>
            <a:endParaRPr lang="en-US"/>
          </a:p>
        </p:txBody>
      </p:sp>
    </p:spTree>
    <p:extLst>
      <p:ext uri="{BB962C8B-B14F-4D97-AF65-F5344CB8AC3E}">
        <p14:creationId xmlns:p14="http://schemas.microsoft.com/office/powerpoint/2010/main" val="2365836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35</a:t>
            </a:fld>
            <a:endParaRPr lang="en-US"/>
          </a:p>
        </p:txBody>
      </p:sp>
    </p:spTree>
    <p:extLst>
      <p:ext uri="{BB962C8B-B14F-4D97-AF65-F5344CB8AC3E}">
        <p14:creationId xmlns:p14="http://schemas.microsoft.com/office/powerpoint/2010/main" val="1285236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37</a:t>
            </a:fld>
            <a:endParaRPr lang="en-US"/>
          </a:p>
        </p:txBody>
      </p:sp>
    </p:spTree>
    <p:extLst>
      <p:ext uri="{BB962C8B-B14F-4D97-AF65-F5344CB8AC3E}">
        <p14:creationId xmlns:p14="http://schemas.microsoft.com/office/powerpoint/2010/main" val="455203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38</a:t>
            </a:fld>
            <a:endParaRPr lang="en-US"/>
          </a:p>
        </p:txBody>
      </p:sp>
    </p:spTree>
    <p:extLst>
      <p:ext uri="{BB962C8B-B14F-4D97-AF65-F5344CB8AC3E}">
        <p14:creationId xmlns:p14="http://schemas.microsoft.com/office/powerpoint/2010/main" val="569349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40</a:t>
            </a:fld>
            <a:endParaRPr lang="en-US"/>
          </a:p>
        </p:txBody>
      </p:sp>
    </p:spTree>
    <p:extLst>
      <p:ext uri="{BB962C8B-B14F-4D97-AF65-F5344CB8AC3E}">
        <p14:creationId xmlns:p14="http://schemas.microsoft.com/office/powerpoint/2010/main" val="239774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4</a:t>
            </a:fld>
            <a:endParaRPr lang="en-US"/>
          </a:p>
        </p:txBody>
      </p:sp>
    </p:spTree>
    <p:extLst>
      <p:ext uri="{BB962C8B-B14F-4D97-AF65-F5344CB8AC3E}">
        <p14:creationId xmlns:p14="http://schemas.microsoft.com/office/powerpoint/2010/main" val="430167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5</a:t>
            </a:fld>
            <a:endParaRPr lang="en-US"/>
          </a:p>
        </p:txBody>
      </p:sp>
    </p:spTree>
    <p:extLst>
      <p:ext uri="{BB962C8B-B14F-4D97-AF65-F5344CB8AC3E}">
        <p14:creationId xmlns:p14="http://schemas.microsoft.com/office/powerpoint/2010/main" val="387419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6</a:t>
            </a:fld>
            <a:endParaRPr lang="en-US"/>
          </a:p>
        </p:txBody>
      </p:sp>
    </p:spTree>
    <p:extLst>
      <p:ext uri="{BB962C8B-B14F-4D97-AF65-F5344CB8AC3E}">
        <p14:creationId xmlns:p14="http://schemas.microsoft.com/office/powerpoint/2010/main" val="35673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7</a:t>
            </a:fld>
            <a:endParaRPr lang="en-US"/>
          </a:p>
        </p:txBody>
      </p:sp>
    </p:spTree>
    <p:extLst>
      <p:ext uri="{BB962C8B-B14F-4D97-AF65-F5344CB8AC3E}">
        <p14:creationId xmlns:p14="http://schemas.microsoft.com/office/powerpoint/2010/main" val="292771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8</a:t>
            </a:fld>
            <a:endParaRPr lang="en-US"/>
          </a:p>
        </p:txBody>
      </p:sp>
    </p:spTree>
    <p:extLst>
      <p:ext uri="{BB962C8B-B14F-4D97-AF65-F5344CB8AC3E}">
        <p14:creationId xmlns:p14="http://schemas.microsoft.com/office/powerpoint/2010/main" val="142409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63550"/>
            <a:ext cx="1858962" cy="1393825"/>
          </a:xfrm>
        </p:spPr>
      </p:sp>
      <p:sp>
        <p:nvSpPr>
          <p:cNvPr id="3" name="Notes Placeholder 2"/>
          <p:cNvSpPr>
            <a:spLocks noGrp="1"/>
          </p:cNvSpPr>
          <p:nvPr>
            <p:ph type="body" idx="1"/>
          </p:nvPr>
        </p:nvSpPr>
        <p:spPr>
          <a:xfrm>
            <a:off x="698500" y="2011468"/>
            <a:ext cx="5588000" cy="6575954"/>
          </a:xfrm>
        </p:spPr>
        <p:txBody>
          <a:bodyPr/>
          <a:lstStyle/>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5D35C12-45DF-456C-BD81-50A3BD0E7983}" type="slidenum">
              <a:rPr lang="en-US" smtClean="0"/>
              <a:t>9</a:t>
            </a:fld>
            <a:endParaRPr lang="en-US"/>
          </a:p>
        </p:txBody>
      </p:sp>
    </p:spTree>
    <p:extLst>
      <p:ext uri="{BB962C8B-B14F-4D97-AF65-F5344CB8AC3E}">
        <p14:creationId xmlns:p14="http://schemas.microsoft.com/office/powerpoint/2010/main" val="284233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EDC6A-85B5-48FF-8CAA-32BDD173A8C0}" type="slidenum">
              <a:rPr lang="en-US" smtClean="0"/>
              <a:pPr/>
              <a:t>‹#›</a:t>
            </a:fld>
            <a:endParaRPr lang="en-US" dirty="0"/>
          </a:p>
        </p:txBody>
      </p:sp>
      <p:cxnSp>
        <p:nvCxnSpPr>
          <p:cNvPr id="10" name="Straight Connector 9"/>
          <p:cNvCxnSpPr/>
          <p:nvPr userDrawn="1"/>
        </p:nvCxnSpPr>
        <p:spPr>
          <a:xfrm>
            <a:off x="0" y="6263878"/>
            <a:ext cx="9144000" cy="12708"/>
          </a:xfrm>
          <a:prstGeom prst="line">
            <a:avLst/>
          </a:prstGeom>
          <a:ln w="41275">
            <a:solidFill>
              <a:srgbClr val="00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82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914400" y="2514600"/>
            <a:ext cx="6705600" cy="762000"/>
          </a:xfrm>
          <a:prstGeom prst="rect">
            <a:avLst/>
          </a:prstGeom>
        </p:spPr>
        <p:txBody>
          <a:bodyPr/>
          <a:lstStyle>
            <a:lvl1pPr>
              <a:defRPr sz="3200"/>
            </a:lvl1pPr>
            <a:lvl2pPr marL="457200" indent="0">
              <a:buNone/>
              <a:defRPr/>
            </a:lvl2pPr>
          </a:lstStyle>
          <a:p>
            <a:pPr lvl="0"/>
            <a:r>
              <a:rPr lang="en-US" dirty="0" smtClean="0"/>
              <a:t>Presentation Title</a:t>
            </a:r>
          </a:p>
        </p:txBody>
      </p:sp>
      <p:sp>
        <p:nvSpPr>
          <p:cNvPr id="11" name="Text Placeholder 10"/>
          <p:cNvSpPr>
            <a:spLocks noGrp="1"/>
          </p:cNvSpPr>
          <p:nvPr>
            <p:ph type="body" sz="quarter" idx="14" hasCustomPrompt="1"/>
          </p:nvPr>
        </p:nvSpPr>
        <p:spPr>
          <a:xfrm>
            <a:off x="914400" y="3276600"/>
            <a:ext cx="6705600" cy="457200"/>
          </a:xfrm>
          <a:prstGeom prst="rect">
            <a:avLst/>
          </a:prstGeom>
        </p:spPr>
        <p:txBody>
          <a:bodyPr/>
          <a:lstStyle>
            <a:lvl1pPr>
              <a:defRPr sz="2000">
                <a:solidFill>
                  <a:srgbClr val="187F9F"/>
                </a:solidFill>
              </a:defRPr>
            </a:lvl1pPr>
          </a:lstStyle>
          <a:p>
            <a:pPr lvl="0"/>
            <a:r>
              <a:rPr lang="en-US" dirty="0" smtClean="0"/>
              <a:t>DATE | DETAILS</a:t>
            </a:r>
          </a:p>
        </p:txBody>
      </p:sp>
    </p:spTree>
    <p:extLst>
      <p:ext uri="{BB962C8B-B14F-4D97-AF65-F5344CB8AC3E}">
        <p14:creationId xmlns:p14="http://schemas.microsoft.com/office/powerpoint/2010/main" val="255374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ormAutofit/>
          </a:bodyPr>
          <a:lstStyle>
            <a:lvl1pPr>
              <a:defRPr sz="28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itle 1"/>
          <p:cNvSpPr txBox="1">
            <a:spLocks/>
          </p:cNvSpPr>
          <p:nvPr userDrawn="1"/>
        </p:nvSpPr>
        <p:spPr>
          <a:xfrm>
            <a:off x="4354" y="17417"/>
            <a:ext cx="9139646" cy="59218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endParaRPr lang="en-US" dirty="0"/>
          </a:p>
        </p:txBody>
      </p:sp>
      <p:sp>
        <p:nvSpPr>
          <p:cNvPr id="6" name="Slide Number Placeholder 5"/>
          <p:cNvSpPr>
            <a:spLocks noGrp="1"/>
          </p:cNvSpPr>
          <p:nvPr>
            <p:ph type="sldNum" sz="quarter" idx="12"/>
          </p:nvPr>
        </p:nvSpPr>
        <p:spPr/>
        <p:txBody>
          <a:bodyPr/>
          <a:lstStyle/>
          <a:p>
            <a:fld id="{462EDC6A-85B5-48FF-8CAA-32BDD173A8C0}" type="slidenum">
              <a:rPr lang="en-US" smtClean="0"/>
              <a:pPr/>
              <a:t>‹#›</a:t>
            </a:fld>
            <a:endParaRPr lang="en-US" dirty="0"/>
          </a:p>
        </p:txBody>
      </p:sp>
      <p:cxnSp>
        <p:nvCxnSpPr>
          <p:cNvPr id="8" name="Straight Connector 7"/>
          <p:cNvCxnSpPr/>
          <p:nvPr userDrawn="1"/>
        </p:nvCxnSpPr>
        <p:spPr>
          <a:xfrm>
            <a:off x="0" y="6263878"/>
            <a:ext cx="9144000" cy="12708"/>
          </a:xfrm>
          <a:prstGeom prst="line">
            <a:avLst/>
          </a:prstGeom>
          <a:ln w="41275">
            <a:solidFill>
              <a:srgbClr val="00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1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 y="17417"/>
            <a:ext cx="9139646" cy="59218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253332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54" y="17417"/>
            <a:ext cx="9139646" cy="59218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34402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54" y="17417"/>
            <a:ext cx="9139646" cy="592183"/>
          </a:xfrm>
          <a:prstGeom prst="rect">
            <a:avLst/>
          </a:prstGeom>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242568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825500"/>
          </a:xfrm>
          <a:prstGeom prst="rect">
            <a:avLst/>
          </a:prstGeo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09600"/>
            <a:ext cx="5111750" cy="5516563"/>
          </a:xfrm>
        </p:spPr>
        <p:txBody>
          <a:bodyPr/>
          <a:lstStyle>
            <a:lvl1pPr>
              <a:defRPr sz="2800"/>
            </a:lvl1pPr>
            <a:lvl2pPr>
              <a:defRPr sz="2400"/>
            </a:lvl2pPr>
            <a:lvl3pPr>
              <a:defRPr sz="2000"/>
            </a:lvl3pPr>
            <a:lvl4pPr>
              <a:defRPr sz="1600"/>
            </a:lvl4pPr>
            <a:lvl5pPr>
              <a:defRPr sz="16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163991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291741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354" y="17417"/>
            <a:ext cx="9139646" cy="59218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121053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638800"/>
          </a:xfrm>
          <a:prstGeom prst="rect">
            <a:avLst/>
          </a:prstGeom>
        </p:spPr>
        <p:txBody>
          <a:bodyPr vert="eaVert"/>
          <a:lstStyle>
            <a:lvl1pPr>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2EDC6A-85B5-48FF-8CAA-32BDD173A8C0}" type="slidenum">
              <a:rPr lang="en-US" smtClean="0"/>
              <a:pPr/>
              <a:t>‹#›</a:t>
            </a:fld>
            <a:endParaRPr lang="en-US" dirty="0"/>
          </a:p>
        </p:txBody>
      </p:sp>
    </p:spTree>
    <p:extLst>
      <p:ext uri="{BB962C8B-B14F-4D97-AF65-F5344CB8AC3E}">
        <p14:creationId xmlns:p14="http://schemas.microsoft.com/office/powerpoint/2010/main" val="33335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0601"/>
            <a:ext cx="8229600" cy="5257800"/>
          </a:xfrm>
          <a:prstGeom prst="rect">
            <a:avLst/>
          </a:prstGeom>
        </p:spPr>
        <p:txBody>
          <a:bodyPr vert="horz" lIns="91440" tIns="45720" rIns="91440" bIns="45720" rtlCol="0">
            <a:normAutofit/>
          </a:bodyPr>
          <a:lstStyle/>
          <a:p>
            <a:pPr lvl="0"/>
            <a:r>
              <a:rPr lang="en-US" dirty="0" smtClean="0"/>
              <a:t>Top Level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038600" y="6370637"/>
            <a:ext cx="23622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t>MTS September 2017</a:t>
            </a:r>
          </a:p>
          <a:p>
            <a:r>
              <a:rPr lang="en-US" sz="1050" smtClean="0"/>
              <a:t>crowley@Rutgers.edu</a:t>
            </a:r>
            <a:endParaRPr lang="en-US" sz="1050" dirty="0"/>
          </a:p>
        </p:txBody>
      </p:sp>
      <p:sp>
        <p:nvSpPr>
          <p:cNvPr id="4" name="Slide Number Placeholder 3"/>
          <p:cNvSpPr>
            <a:spLocks noGrp="1"/>
          </p:cNvSpPr>
          <p:nvPr>
            <p:ph type="sldNum" sz="quarter" idx="4"/>
          </p:nvPr>
        </p:nvSpPr>
        <p:spPr>
          <a:xfrm>
            <a:off x="8776679" y="6613525"/>
            <a:ext cx="375136" cy="244475"/>
          </a:xfrm>
          <a:prstGeom prst="rect">
            <a:avLst/>
          </a:prstGeom>
        </p:spPr>
        <p:txBody>
          <a:bodyPr vert="horz" lIns="91440" tIns="45720" rIns="91440" bIns="45720" rtlCol="0" anchor="ctr"/>
          <a:lstStyle>
            <a:lvl1pPr algn="l">
              <a:defRPr sz="1050">
                <a:solidFill>
                  <a:schemeClr val="tx2"/>
                </a:solidFill>
              </a:defRPr>
            </a:lvl1pPr>
          </a:lstStyle>
          <a:p>
            <a:fld id="{462EDC6A-85B5-48FF-8CAA-32BDD173A8C0}" type="slidenum">
              <a:rPr lang="en-US" smtClean="0"/>
              <a:pPr/>
              <a:t>‹#›</a:t>
            </a:fld>
            <a:endParaRPr lang="en-US" dirty="0"/>
          </a:p>
        </p:txBody>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1" r="41893" b="16027"/>
          <a:stretch/>
        </p:blipFill>
        <p:spPr>
          <a:xfrm>
            <a:off x="-11615" y="6323640"/>
            <a:ext cx="3593015" cy="534360"/>
          </a:xfrm>
          <a:prstGeom prst="rect">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88113" r="811" b="1760"/>
          <a:stretch/>
        </p:blipFill>
        <p:spPr>
          <a:xfrm>
            <a:off x="3040787" y="6325816"/>
            <a:ext cx="540613" cy="532184"/>
          </a:xfrm>
          <a:prstGeom prst="rect">
            <a:avLst/>
          </a:prstGeom>
        </p:spPr>
      </p:pic>
    </p:spTree>
    <p:extLst>
      <p:ext uri="{BB962C8B-B14F-4D97-AF65-F5344CB8AC3E}">
        <p14:creationId xmlns:p14="http://schemas.microsoft.com/office/powerpoint/2010/main" val="2286868808"/>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69" r:id="rId3"/>
    <p:sldLayoutId id="2147483670" r:id="rId4"/>
    <p:sldLayoutId id="2147483671" r:id="rId5"/>
    <p:sldLayoutId id="2147483673" r:id="rId6"/>
    <p:sldLayoutId id="2147483674" r:id="rId7"/>
    <p:sldLayoutId id="2147483675" r:id="rId8"/>
    <p:sldLayoutId id="2147483676" r:id="rId9"/>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Courier New" panose="02070309020205020404" pitchFamily="49" charset="0"/>
        <a:buChar char="o"/>
        <a:defRPr sz="18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87321"/>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ctr" defTabSz="914400" rtl="0" eaLnBrk="1" latinLnBrk="0" hangingPunct="1">
        <a:spcBef>
          <a:spcPct val="0"/>
        </a:spcBef>
        <a:buNone/>
        <a:defRPr sz="4400" kern="1200" baseline="0">
          <a:solidFill>
            <a:schemeClr val="bg1"/>
          </a:solidFill>
          <a:latin typeface="Rockwell" panose="02060603020205020403" pitchFamily="18"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Rockwell" panose="020606030202050204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Rockwell" panose="020606030202050204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Rockwell" panose="020606030202050204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Rockwell" panose="020606030202050204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Rockwell" panose="020606030202050204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png"/><Relationship Id="rId18" Type="http://schemas.openxmlformats.org/officeDocument/2006/relationships/image" Target="../media/image20.gif"/><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gif"/><Relationship Id="rId12" Type="http://schemas.openxmlformats.org/officeDocument/2006/relationships/image" Target="../media/image14.gif"/><Relationship Id="rId17" Type="http://schemas.openxmlformats.org/officeDocument/2006/relationships/image" Target="../media/image19.gif"/><Relationship Id="rId2" Type="http://schemas.openxmlformats.org/officeDocument/2006/relationships/notesSlide" Target="../notesSlides/notesSlide3.xml"/><Relationship Id="rId16" Type="http://schemas.openxmlformats.org/officeDocument/2006/relationships/image" Target="../media/image18.gif"/><Relationship Id="rId20" Type="http://schemas.openxmlformats.org/officeDocument/2006/relationships/image" Target="../media/image22.gif"/><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gif"/><Relationship Id="rId15" Type="http://schemas.openxmlformats.org/officeDocument/2006/relationships/image" Target="../media/image17.png"/><Relationship Id="rId10" Type="http://schemas.openxmlformats.org/officeDocument/2006/relationships/image" Target="../media/image12.gif"/><Relationship Id="rId19" Type="http://schemas.openxmlformats.org/officeDocument/2006/relationships/image" Target="../media/image21.gif"/><Relationship Id="rId4" Type="http://schemas.openxmlformats.org/officeDocument/2006/relationships/image" Target="../media/image6.gif"/><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hyperlink" Target="ftp://podaac.jpl.nasa.gov/allData/climatology/retired/L3/docs/nsipp_climatology.htm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maracoos.org/certification/doc/Buoys/HRECOS/HRECOS%20QAPP%20updated%202013-03-14.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crowley@Rutgers.edu" TargetMode="External"/><Relationship Id="rId5" Type="http://schemas.openxmlformats.org/officeDocument/2006/relationships/image" Target="../media/image77.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23900" y="3448678"/>
            <a:ext cx="8305800" cy="1066800"/>
          </a:xfrm>
        </p:spPr>
        <p:txBody>
          <a:bodyPr/>
          <a:lstStyle/>
          <a:p>
            <a:r>
              <a:rPr lang="en-US" sz="2000" dirty="0" smtClean="0"/>
              <a:t>Mike Crowley, Kelly Knee, Mike Smith, Laura Nazzaro, Hugh Roarty, Matt Oliver, Gerhard Kuska, Josh Kohut, Scott Glenn</a:t>
            </a:r>
            <a:endParaRPr lang="en-US" sz="2000" dirty="0"/>
          </a:p>
        </p:txBody>
      </p:sp>
      <p:sp>
        <p:nvSpPr>
          <p:cNvPr id="3" name="Text Placeholder 2"/>
          <p:cNvSpPr>
            <a:spLocks noGrp="1"/>
          </p:cNvSpPr>
          <p:nvPr>
            <p:ph type="body" sz="quarter" idx="14"/>
          </p:nvPr>
        </p:nvSpPr>
        <p:spPr>
          <a:xfrm>
            <a:off x="334261" y="4787520"/>
            <a:ext cx="2895600" cy="829561"/>
          </a:xfrm>
        </p:spPr>
        <p:txBody>
          <a:bodyPr/>
          <a:lstStyle/>
          <a:p>
            <a:r>
              <a:rPr lang="en-US" dirty="0" smtClean="0"/>
              <a:t>September 19, 2017 MTS Anchorage</a:t>
            </a:r>
            <a:endParaRPr lang="en-US" dirty="0"/>
          </a:p>
        </p:txBody>
      </p:sp>
      <p:grpSp>
        <p:nvGrpSpPr>
          <p:cNvPr id="6" name="Group 5"/>
          <p:cNvGrpSpPr/>
          <p:nvPr/>
        </p:nvGrpSpPr>
        <p:grpSpPr>
          <a:xfrm>
            <a:off x="3517694" y="4737538"/>
            <a:ext cx="5626306" cy="906293"/>
            <a:chOff x="-11615" y="6247440"/>
            <a:chExt cx="3821615" cy="61559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 r="38196" b="3262"/>
            <a:stretch/>
          </p:blipFill>
          <p:spPr>
            <a:xfrm>
              <a:off x="-11615" y="6247440"/>
              <a:ext cx="3821615" cy="61559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8113" r="811" b="1760"/>
            <a:stretch/>
          </p:blipFill>
          <p:spPr>
            <a:xfrm>
              <a:off x="3048000" y="6287860"/>
              <a:ext cx="540613" cy="557002"/>
            </a:xfrm>
            <a:prstGeom prst="rect">
              <a:avLst/>
            </a:prstGeom>
          </p:spPr>
        </p:pic>
      </p:grpSp>
      <p:sp>
        <p:nvSpPr>
          <p:cNvPr id="7" name="Text Placeholder 1"/>
          <p:cNvSpPr txBox="1">
            <a:spLocks/>
          </p:cNvSpPr>
          <p:nvPr/>
        </p:nvSpPr>
        <p:spPr>
          <a:xfrm>
            <a:off x="762000" y="1672786"/>
            <a:ext cx="8305800" cy="16038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Rockwell" panose="02060603020205020403" pitchFamily="18" charset="0"/>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bg1"/>
                </a:solidFill>
                <a:latin typeface="Rockwell" panose="020606030202050204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Rockwell" panose="020606030202050204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Rockwell" panose="020606030202050204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Rockwell" panose="020606030202050204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Data QA/</a:t>
            </a:r>
            <a:r>
              <a:rPr lang="en-US" dirty="0" smtClean="0">
                <a:solidFill>
                  <a:srgbClr val="FFFF00"/>
                </a:solidFill>
              </a:rPr>
              <a:t>QC</a:t>
            </a:r>
            <a:r>
              <a:rPr lang="en-US" dirty="0" smtClean="0"/>
              <a:t> in the IOOS Mid-Atlantic Regional Association Coastal </a:t>
            </a:r>
            <a:r>
              <a:rPr lang="en-US" smtClean="0"/>
              <a:t>Ocean </a:t>
            </a:r>
            <a:r>
              <a:rPr lang="en-US" smtClean="0"/>
              <a:t>Observing </a:t>
            </a:r>
            <a:r>
              <a:rPr lang="en-US" dirty="0" smtClean="0"/>
              <a:t>System</a:t>
            </a:r>
            <a:endParaRPr lang="en-US" dirty="0"/>
          </a:p>
        </p:txBody>
      </p:sp>
    </p:spTree>
    <p:extLst>
      <p:ext uri="{BB962C8B-B14F-4D97-AF65-F5344CB8AC3E}">
        <p14:creationId xmlns:p14="http://schemas.microsoft.com/office/powerpoint/2010/main" val="4100822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0"/>
            <a:ext cx="9144000" cy="762000"/>
          </a:xfrm>
          <a:prstGeom prst="rect">
            <a:avLst/>
          </a:prstGeom>
        </p:spPr>
        <p:txBody>
          <a:bodyPr/>
          <a:lstStyle/>
          <a:p>
            <a:pPr algn="ctr"/>
            <a:r>
              <a:rPr lang="en-US" sz="4400" dirty="0" smtClean="0">
                <a:solidFill>
                  <a:schemeClr val="tx1"/>
                </a:solidFill>
              </a:rPr>
              <a:t>Data </a:t>
            </a:r>
            <a:br>
              <a:rPr lang="en-US" sz="4400" dirty="0" smtClean="0">
                <a:solidFill>
                  <a:schemeClr val="tx1"/>
                </a:solidFill>
              </a:rPr>
            </a:br>
            <a:r>
              <a:rPr lang="en-US" sz="4400" dirty="0">
                <a:solidFill>
                  <a:schemeClr val="tx1"/>
                </a:solidFill>
              </a:rPr>
              <a:t/>
            </a:r>
            <a:br>
              <a:rPr lang="en-US" sz="4400" dirty="0">
                <a:solidFill>
                  <a:schemeClr val="tx1"/>
                </a:solidFill>
              </a:rPr>
            </a:br>
            <a:r>
              <a:rPr lang="en-US" sz="4400" dirty="0" smtClean="0">
                <a:solidFill>
                  <a:schemeClr val="tx1"/>
                </a:solidFill>
              </a:rPr>
              <a:t/>
            </a:r>
            <a:br>
              <a:rPr lang="en-US" sz="4400" dirty="0" smtClean="0">
                <a:solidFill>
                  <a:schemeClr val="tx1"/>
                </a:solidFill>
              </a:rPr>
            </a:b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462EDC6A-85B5-48FF-8CAA-32BDD173A8C0}" type="slidenum">
              <a:rPr lang="en-US" smtClean="0"/>
              <a:pPr/>
              <a:t>10</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3427725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11</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TextBox 5"/>
          <p:cNvSpPr txBox="1"/>
          <p:nvPr/>
        </p:nvSpPr>
        <p:spPr>
          <a:xfrm>
            <a:off x="429847" y="1828800"/>
            <a:ext cx="8534400" cy="3231654"/>
          </a:xfrm>
          <a:prstGeom prst="rect">
            <a:avLst/>
          </a:prstGeom>
          <a:noFill/>
        </p:spPr>
        <p:txBody>
          <a:bodyPr wrap="square" rtlCol="0">
            <a:spAutoFit/>
          </a:bodyPr>
          <a:lstStyle/>
          <a:p>
            <a:pPr>
              <a:spcAft>
                <a:spcPts val="1800"/>
              </a:spcAft>
            </a:pPr>
            <a:r>
              <a:rPr lang="en-US" sz="2400" dirty="0" smtClean="0"/>
              <a:t>There are MANY types. Today we are focusing on:</a:t>
            </a:r>
          </a:p>
          <a:p>
            <a:pPr marL="342900" indent="-342900">
              <a:spcAft>
                <a:spcPts val="1800"/>
              </a:spcAft>
              <a:buFont typeface="+mj-lt"/>
              <a:buAutoNum type="arabicPeriod"/>
            </a:pPr>
            <a:r>
              <a:rPr lang="en-US" sz="2400" dirty="0" smtClean="0"/>
              <a:t>High </a:t>
            </a:r>
            <a:r>
              <a:rPr lang="en-US" sz="2400" dirty="0"/>
              <a:t>Frequency Radar (HF Radar</a:t>
            </a:r>
            <a:r>
              <a:rPr lang="en-US" sz="2400" dirty="0" smtClean="0"/>
              <a:t>)</a:t>
            </a:r>
          </a:p>
          <a:p>
            <a:pPr marL="342900" indent="-342900">
              <a:spcAft>
                <a:spcPts val="1800"/>
              </a:spcAft>
              <a:buFont typeface="+mj-lt"/>
              <a:buAutoNum type="arabicPeriod"/>
            </a:pPr>
            <a:r>
              <a:rPr lang="en-US" sz="2400" dirty="0" smtClean="0"/>
              <a:t>Ocean Gliders</a:t>
            </a:r>
          </a:p>
          <a:p>
            <a:pPr marL="342900" indent="-342900">
              <a:spcAft>
                <a:spcPts val="1800"/>
              </a:spcAft>
              <a:buFont typeface="+mj-lt"/>
              <a:buAutoNum type="arabicPeriod"/>
            </a:pPr>
            <a:r>
              <a:rPr lang="en-US" sz="2400" dirty="0" smtClean="0"/>
              <a:t>Advanced </a:t>
            </a:r>
            <a:r>
              <a:rPr lang="en-US" sz="2400" dirty="0"/>
              <a:t>Very High Resolution Radiometer (AVHRR</a:t>
            </a:r>
            <a:r>
              <a:rPr lang="en-US" sz="2400" dirty="0" smtClean="0"/>
              <a:t>),</a:t>
            </a:r>
          </a:p>
          <a:p>
            <a:pPr marL="342900" indent="-342900">
              <a:spcAft>
                <a:spcPts val="1800"/>
              </a:spcAft>
              <a:buFont typeface="+mj-lt"/>
              <a:buAutoNum type="arabicPeriod"/>
            </a:pPr>
            <a:r>
              <a:rPr lang="en-US" sz="2400" dirty="0" smtClean="0"/>
              <a:t>Hudson </a:t>
            </a:r>
            <a:r>
              <a:rPr lang="en-US" sz="2400" dirty="0"/>
              <a:t>River Environmental Conditions Observing System (</a:t>
            </a:r>
            <a:r>
              <a:rPr lang="en-US" sz="2400" dirty="0" smtClean="0"/>
              <a:t>HRECOS)</a:t>
            </a:r>
          </a:p>
        </p:txBody>
      </p:sp>
    </p:spTree>
    <p:extLst>
      <p:ext uri="{BB962C8B-B14F-4D97-AF65-F5344CB8AC3E}">
        <p14:creationId xmlns:p14="http://schemas.microsoft.com/office/powerpoint/2010/main" val="2596986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0"/>
            <a:ext cx="9144000" cy="592183"/>
          </a:xfrm>
          <a:prstGeom prst="rect">
            <a:avLst/>
          </a:prstGeom>
        </p:spPr>
        <p:txBody>
          <a:bodyPr/>
          <a:lstStyle/>
          <a:p>
            <a:pPr algn="ctr"/>
            <a:r>
              <a:rPr lang="en-US" sz="4400" dirty="0" smtClean="0">
                <a:solidFill>
                  <a:schemeClr val="tx1"/>
                </a:solidFill>
              </a:rPr>
              <a:t>HF-Radar</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462EDC6A-85B5-48FF-8CAA-32BDD173A8C0}" type="slidenum">
              <a:rPr lang="en-US" smtClean="0"/>
              <a:pPr/>
              <a:t>12</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34364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13</a:t>
            </a:fld>
            <a:endParaRPr lang="en-US" dirty="0"/>
          </a:p>
        </p:txBody>
      </p:sp>
      <p:pic>
        <p:nvPicPr>
          <p:cNvPr id="5" name="Picture 1"/>
          <p:cNvPicPr>
            <a:picLocks noChangeAspect="1"/>
          </p:cNvPicPr>
          <p:nvPr/>
        </p:nvPicPr>
        <p:blipFill rotWithShape="1">
          <a:blip r:embed="rId2" cstate="email">
            <a:extLst>
              <a:ext uri="{28A0092B-C50C-407E-A947-70E740481C1C}">
                <a14:useLocalDpi xmlns:a14="http://schemas.microsoft.com/office/drawing/2010/main" val="0"/>
              </a:ext>
            </a:extLst>
          </a:blip>
          <a:srcRect b="3189"/>
          <a:stretch/>
        </p:blipFill>
        <p:spPr bwMode="auto">
          <a:xfrm>
            <a:off x="76200" y="685800"/>
            <a:ext cx="8991600" cy="509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8644" t="72608" b="15363"/>
          <a:stretch/>
        </p:blipFill>
        <p:spPr bwMode="auto">
          <a:xfrm>
            <a:off x="7147560" y="5130483"/>
            <a:ext cx="1920240" cy="632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4378508" y="2578139"/>
            <a:ext cx="4196983"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u="sng" dirty="0">
                <a:solidFill>
                  <a:prstClr val="white"/>
                </a:solidFill>
              </a:rPr>
              <a:t>Mid-Atlantic HF Radar Network</a:t>
            </a:r>
          </a:p>
          <a:p>
            <a:pPr fontAlgn="base">
              <a:spcBef>
                <a:spcPct val="0"/>
              </a:spcBef>
              <a:spcAft>
                <a:spcPct val="0"/>
              </a:spcAft>
            </a:pPr>
            <a:r>
              <a:rPr lang="en-US" sz="1600" b="1" dirty="0" smtClean="0">
                <a:solidFill>
                  <a:srgbClr val="FF7C80"/>
                </a:solidFill>
              </a:rPr>
              <a:t>17 </a:t>
            </a:r>
            <a:r>
              <a:rPr lang="en-US" sz="1600" b="1" dirty="0">
                <a:solidFill>
                  <a:srgbClr val="FF7C80"/>
                </a:solidFill>
              </a:rPr>
              <a:t>Long-Range CODARs</a:t>
            </a:r>
          </a:p>
          <a:p>
            <a:pPr fontAlgn="base">
              <a:spcBef>
                <a:spcPct val="0"/>
              </a:spcBef>
              <a:spcAft>
                <a:spcPct val="0"/>
              </a:spcAft>
            </a:pPr>
            <a:r>
              <a:rPr lang="en-US" sz="1600" b="1" dirty="0">
                <a:solidFill>
                  <a:prstClr val="white"/>
                </a:solidFill>
              </a:rPr>
              <a:t> </a:t>
            </a:r>
            <a:r>
              <a:rPr lang="en-US" sz="1600" b="1" dirty="0">
                <a:solidFill>
                  <a:srgbClr val="FFFF00"/>
                </a:solidFill>
              </a:rPr>
              <a:t> 8</a:t>
            </a:r>
            <a:r>
              <a:rPr lang="en-US" sz="1600" b="1" dirty="0" smtClean="0">
                <a:solidFill>
                  <a:srgbClr val="FFFF00"/>
                </a:solidFill>
              </a:rPr>
              <a:t> </a:t>
            </a:r>
            <a:r>
              <a:rPr lang="en-US" sz="1600" b="1" dirty="0">
                <a:solidFill>
                  <a:srgbClr val="FFFF00"/>
                </a:solidFill>
              </a:rPr>
              <a:t>Medium-Range CODARs</a:t>
            </a:r>
          </a:p>
          <a:p>
            <a:pPr fontAlgn="base">
              <a:spcBef>
                <a:spcPct val="0"/>
              </a:spcBef>
              <a:spcAft>
                <a:spcPct val="0"/>
              </a:spcAft>
            </a:pPr>
            <a:r>
              <a:rPr lang="en-US" sz="1600" b="1" u="sng" dirty="0" smtClean="0">
                <a:solidFill>
                  <a:srgbClr val="00FF00"/>
                </a:solidFill>
              </a:rPr>
              <a:t>16</a:t>
            </a:r>
            <a:r>
              <a:rPr lang="en-US" sz="1600" b="1" dirty="0" smtClean="0">
                <a:solidFill>
                  <a:srgbClr val="00FF00"/>
                </a:solidFill>
              </a:rPr>
              <a:t> </a:t>
            </a:r>
            <a:r>
              <a:rPr lang="en-US" sz="1600" b="1" dirty="0">
                <a:solidFill>
                  <a:srgbClr val="00FF00"/>
                </a:solidFill>
              </a:rPr>
              <a:t>Short-Range CODARs</a:t>
            </a:r>
          </a:p>
          <a:p>
            <a:pPr fontAlgn="base">
              <a:spcBef>
                <a:spcPct val="0"/>
              </a:spcBef>
              <a:spcAft>
                <a:spcPct val="0"/>
              </a:spcAft>
            </a:pPr>
            <a:r>
              <a:rPr lang="en-US" sz="1600" b="1" dirty="0">
                <a:solidFill>
                  <a:prstClr val="white"/>
                </a:solidFill>
              </a:rPr>
              <a:t>41 </a:t>
            </a:r>
            <a:r>
              <a:rPr lang="en-US" sz="1600" b="1" dirty="0" smtClean="0">
                <a:solidFill>
                  <a:prstClr val="white"/>
                </a:solidFill>
              </a:rPr>
              <a:t>Total CODARs in Region</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i="1" u="sng" dirty="0" smtClean="0">
                <a:solidFill>
                  <a:prstClr val="white"/>
                </a:solidFill>
              </a:rPr>
              <a:t>+5</a:t>
            </a:r>
            <a:r>
              <a:rPr lang="en-US" sz="1600" b="1" i="1" dirty="0" smtClean="0">
                <a:solidFill>
                  <a:prstClr val="white"/>
                </a:solidFill>
              </a:rPr>
              <a:t> CODARs outside Region</a:t>
            </a:r>
          </a:p>
          <a:p>
            <a:pPr fontAlgn="base">
              <a:spcBef>
                <a:spcPct val="0"/>
              </a:spcBef>
              <a:spcAft>
                <a:spcPct val="0"/>
              </a:spcAft>
            </a:pPr>
            <a:r>
              <a:rPr lang="en-US" sz="1600" b="1" i="1" dirty="0" smtClean="0">
                <a:solidFill>
                  <a:prstClr val="white"/>
                </a:solidFill>
              </a:rPr>
              <a:t> 46 Total CODARs</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dirty="0" smtClean="0">
                <a:solidFill>
                  <a:prstClr val="white"/>
                </a:solidFill>
              </a:rPr>
              <a:t>Hourly currents</a:t>
            </a:r>
            <a:endParaRPr lang="en-US" sz="1600" b="1" dirty="0">
              <a:solidFill>
                <a:prstClr val="white"/>
              </a:solidFill>
            </a:endParaRPr>
          </a:p>
          <a:p>
            <a:pPr fontAlgn="base">
              <a:spcBef>
                <a:spcPct val="0"/>
              </a:spcBef>
              <a:spcAft>
                <a:spcPct val="0"/>
              </a:spcAft>
            </a:pPr>
            <a:r>
              <a:rPr lang="en-US" sz="1600" b="1" dirty="0">
                <a:solidFill>
                  <a:prstClr val="white"/>
                </a:solidFill>
              </a:rPr>
              <a:t>Industry Partner: CODAR Ocean Sensors</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2" name="Group 9"/>
          <p:cNvGrpSpPr>
            <a:grpSpLocks/>
          </p:cNvGrpSpPr>
          <p:nvPr/>
        </p:nvGrpSpPr>
        <p:grpSpPr bwMode="auto">
          <a:xfrm>
            <a:off x="152400" y="776288"/>
            <a:ext cx="1963738" cy="993775"/>
            <a:chOff x="5204177" y="1478844"/>
            <a:chExt cx="3766629" cy="3127024"/>
          </a:xfrm>
        </p:grpSpPr>
        <p:pic>
          <p:nvPicPr>
            <p:cNvPr id="1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5" name="Picture 15" descr="IMG_957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9050" y="838200"/>
            <a:ext cx="1219200" cy="1671637"/>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44" descr="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580188" y="5049202"/>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7" name="Picture 49" descr="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9626" y="5066665"/>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19" descr="USCG.gi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5676" y="506666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Screen Shot 2013-10-21 at 8.16.35 PM.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588250" y="3039577"/>
            <a:ext cx="1260078" cy="802172"/>
          </a:xfrm>
          <a:prstGeom prst="rect">
            <a:avLst/>
          </a:prstGeom>
        </p:spPr>
      </p:pic>
      <p:pic>
        <p:nvPicPr>
          <p:cNvPr id="21"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78644" t="72608" b="15363"/>
          <a:stretch/>
        </p:blipFill>
        <p:spPr bwMode="auto">
          <a:xfrm>
            <a:off x="3847097" y="5406392"/>
            <a:ext cx="1458103" cy="35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31" descr="IOOS_logo_white.gi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73613" y="5134927"/>
            <a:ext cx="101282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itle 1"/>
          <p:cNvSpPr txBox="1">
            <a:spLocks/>
          </p:cNvSpPr>
          <p:nvPr/>
        </p:nvSpPr>
        <p:spPr>
          <a:xfrm>
            <a:off x="4354" y="17417"/>
            <a:ext cx="9139646" cy="592183"/>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HF-Radar</a:t>
            </a:r>
            <a:endParaRPr lang="en-US" dirty="0"/>
          </a:p>
        </p:txBody>
      </p:sp>
    </p:spTree>
    <p:extLst>
      <p:ext uri="{BB962C8B-B14F-4D97-AF65-F5344CB8AC3E}">
        <p14:creationId xmlns:p14="http://schemas.microsoft.com/office/powerpoint/2010/main" val="4215111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CODAR Coverage: </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14</a:t>
            </a:fld>
            <a:endParaRPr lang="en-US" dirty="0"/>
          </a:p>
        </p:txBody>
      </p:sp>
      <p:pic>
        <p:nvPicPr>
          <p:cNvPr id="3" name="Picture 2"/>
          <p:cNvPicPr>
            <a:picLocks noChangeAspect="1"/>
          </p:cNvPicPr>
          <p:nvPr/>
        </p:nvPicPr>
        <p:blipFill rotWithShape="1">
          <a:blip r:embed="rId3"/>
          <a:srcRect l="19898" t="6637" r="20256" b="5868"/>
          <a:stretch/>
        </p:blipFill>
        <p:spPr>
          <a:xfrm>
            <a:off x="152400" y="1981200"/>
            <a:ext cx="2748455" cy="3013709"/>
          </a:xfrm>
          <a:prstGeom prst="rect">
            <a:avLst/>
          </a:prstGeom>
        </p:spPr>
      </p:pic>
      <p:pic>
        <p:nvPicPr>
          <p:cNvPr id="6" name="Picture 5"/>
          <p:cNvPicPr>
            <a:picLocks noChangeAspect="1"/>
          </p:cNvPicPr>
          <p:nvPr/>
        </p:nvPicPr>
        <p:blipFill rotWithShape="1">
          <a:blip r:embed="rId4"/>
          <a:srcRect l="23792" t="8311" r="22944" b="4956"/>
          <a:stretch/>
        </p:blipFill>
        <p:spPr>
          <a:xfrm>
            <a:off x="3291311" y="2057400"/>
            <a:ext cx="2405296" cy="2937509"/>
          </a:xfrm>
          <a:prstGeom prst="rect">
            <a:avLst/>
          </a:prstGeom>
        </p:spPr>
      </p:pic>
      <p:sp>
        <p:nvSpPr>
          <p:cNvPr id="7" name="TextBox 6"/>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8" name="TextBox 7"/>
          <p:cNvSpPr txBox="1"/>
          <p:nvPr/>
        </p:nvSpPr>
        <p:spPr>
          <a:xfrm>
            <a:off x="609600" y="1524000"/>
            <a:ext cx="8066632" cy="338554"/>
          </a:xfrm>
          <a:prstGeom prst="rect">
            <a:avLst/>
          </a:prstGeom>
          <a:noFill/>
        </p:spPr>
        <p:txBody>
          <a:bodyPr wrap="none" rtlCol="0">
            <a:spAutoFit/>
          </a:bodyPr>
          <a:lstStyle/>
          <a:p>
            <a:r>
              <a:rPr lang="en-US" sz="1600" dirty="0" smtClean="0"/>
              <a:t>Long Range (6km)                 Medium Range (2.5km)                Short Range (1km)</a:t>
            </a:r>
            <a:endParaRPr lang="en-US" sz="1600" dirty="0"/>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614" t="11534" r="26644" b="11063"/>
          <a:stretch/>
        </p:blipFill>
        <p:spPr>
          <a:xfrm>
            <a:off x="5816941" y="2217616"/>
            <a:ext cx="2964993" cy="2540875"/>
          </a:xfrm>
          <a:prstGeom prst="rect">
            <a:avLst/>
          </a:prstGeom>
        </p:spPr>
      </p:pic>
    </p:spTree>
    <p:extLst>
      <p:ext uri="{BB962C8B-B14F-4D97-AF65-F5344CB8AC3E}">
        <p14:creationId xmlns:p14="http://schemas.microsoft.com/office/powerpoint/2010/main" val="669801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15</a:t>
            </a:fld>
            <a:endParaRPr lang="en-US" dirty="0"/>
          </a:p>
        </p:txBody>
      </p:sp>
      <p:pic>
        <p:nvPicPr>
          <p:cNvPr id="8" name="Picture 7" descr="Screen Shot 2016-05-06 at 8.12.50 AM.png"/>
          <p:cNvPicPr>
            <a:picLocks noChangeAspect="1"/>
          </p:cNvPicPr>
          <p:nvPr/>
        </p:nvPicPr>
        <p:blipFill rotWithShape="1">
          <a:blip r:embed="rId2" cstate="screen">
            <a:extLst>
              <a:ext uri="{28A0092B-C50C-407E-A947-70E740481C1C}">
                <a14:useLocalDpi xmlns:a14="http://schemas.microsoft.com/office/drawing/2010/main"/>
              </a:ext>
            </a:extLst>
          </a:blip>
          <a:srcRect l="10759"/>
          <a:stretch/>
        </p:blipFill>
        <p:spPr>
          <a:xfrm>
            <a:off x="4419600" y="2286000"/>
            <a:ext cx="4571999" cy="2978011"/>
          </a:xfrm>
          <a:prstGeom prst="rect">
            <a:avLst/>
          </a:prstGeom>
          <a:ln>
            <a:solidFill>
              <a:srgbClr val="000000"/>
            </a:solidFill>
          </a:ln>
        </p:spPr>
      </p:pic>
      <p:pic>
        <p:nvPicPr>
          <p:cNvPr id="9" name="Picture 8" descr="5MHz_25hr_Measured_AMAG.png"/>
          <p:cNvPicPr>
            <a:picLocks noChangeAspect="1"/>
          </p:cNvPicPr>
          <p:nvPr/>
        </p:nvPicPr>
        <p:blipFill rotWithShape="1">
          <a:blip r:embed="rId3" cstate="screen">
            <a:extLst>
              <a:ext uri="{28A0092B-C50C-407E-A947-70E740481C1C}">
                <a14:useLocalDpi xmlns:a14="http://schemas.microsoft.com/office/drawing/2010/main"/>
              </a:ext>
            </a:extLst>
          </a:blip>
          <a:srcRect l="9491" t="6528" r="12269" b="4321"/>
          <a:stretch/>
        </p:blipFill>
        <p:spPr>
          <a:xfrm>
            <a:off x="4862" y="2162174"/>
            <a:ext cx="4109938" cy="3512295"/>
          </a:xfrm>
          <a:prstGeom prst="rect">
            <a:avLst/>
          </a:prstGeom>
        </p:spPr>
      </p:pic>
      <p:sp>
        <p:nvSpPr>
          <p:cNvPr id="10" name="Title 1"/>
          <p:cNvSpPr txBox="1">
            <a:spLocks/>
          </p:cNvSpPr>
          <p:nvPr/>
        </p:nvSpPr>
        <p:spPr>
          <a:xfrm>
            <a:off x="4354" y="17417"/>
            <a:ext cx="9139646" cy="592183"/>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HF-Radar: Radials vs Vectors</a:t>
            </a:r>
            <a:endParaRPr lang="en-US" dirty="0"/>
          </a:p>
        </p:txBody>
      </p:sp>
      <p:sp>
        <p:nvSpPr>
          <p:cNvPr id="11" name="TextBox 10"/>
          <p:cNvSpPr txBox="1"/>
          <p:nvPr/>
        </p:nvSpPr>
        <p:spPr>
          <a:xfrm>
            <a:off x="1371600" y="1524000"/>
            <a:ext cx="6245621" cy="369332"/>
          </a:xfrm>
          <a:prstGeom prst="rect">
            <a:avLst/>
          </a:prstGeom>
          <a:noFill/>
        </p:spPr>
        <p:txBody>
          <a:bodyPr wrap="none" rtlCol="0">
            <a:spAutoFit/>
          </a:bodyPr>
          <a:lstStyle/>
          <a:p>
            <a:r>
              <a:rPr lang="en-US" b="1" dirty="0" smtClean="0"/>
              <a:t>Radials					Total Vectors</a:t>
            </a:r>
            <a:endParaRPr lang="en-US" b="1" dirty="0"/>
          </a:p>
        </p:txBody>
      </p:sp>
    </p:spTree>
    <p:extLst>
      <p:ext uri="{BB962C8B-B14F-4D97-AF65-F5344CB8AC3E}">
        <p14:creationId xmlns:p14="http://schemas.microsoft.com/office/powerpoint/2010/main" val="379639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16</a:t>
            </a:fld>
            <a:endParaRPr lang="en-US" dirty="0"/>
          </a:p>
        </p:txBody>
      </p:sp>
      <p:pic>
        <p:nvPicPr>
          <p:cNvPr id="5" name="Picture 4" descr="Screen Shot 2017-05-05 at 3.43.4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252" y="1219200"/>
            <a:ext cx="8491850" cy="3543362"/>
          </a:xfrm>
          <a:prstGeom prst="rect">
            <a:avLst/>
          </a:prstGeom>
        </p:spPr>
      </p:pic>
      <p:sp>
        <p:nvSpPr>
          <p:cNvPr id="13" name="Title 1"/>
          <p:cNvSpPr txBox="1">
            <a:spLocks/>
          </p:cNvSpPr>
          <p:nvPr/>
        </p:nvSpPr>
        <p:spPr>
          <a:xfrm>
            <a:off x="4354" y="17417"/>
            <a:ext cx="9139646" cy="592183"/>
          </a:xfrm>
          <a:prstGeom prst="rect">
            <a:avLst/>
          </a:prstGeom>
        </p:spPr>
        <p:txBody>
          <a:bodyPr>
            <a:no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HF-Radar: Required QARTOD QC</a:t>
            </a:r>
            <a:endParaRPr lang="en-US" sz="2800" dirty="0"/>
          </a:p>
        </p:txBody>
      </p:sp>
      <p:sp>
        <p:nvSpPr>
          <p:cNvPr id="15" name="TextBox 14"/>
          <p:cNvSpPr txBox="1"/>
          <p:nvPr/>
        </p:nvSpPr>
        <p:spPr>
          <a:xfrm>
            <a:off x="2044478" y="5029200"/>
            <a:ext cx="5059398" cy="400110"/>
          </a:xfrm>
          <a:prstGeom prst="rect">
            <a:avLst/>
          </a:prstGeom>
          <a:noFill/>
        </p:spPr>
        <p:txBody>
          <a:bodyPr wrap="none" rtlCol="0">
            <a:spAutoFit/>
          </a:bodyPr>
          <a:lstStyle/>
          <a:p>
            <a:pPr algn="ctr"/>
            <a:r>
              <a:rPr lang="en-US" sz="2000" dirty="0" smtClean="0"/>
              <a:t>All required QARTOD tests are enabled.</a:t>
            </a:r>
            <a:endParaRPr lang="en-US" sz="2000" dirty="0"/>
          </a:p>
        </p:txBody>
      </p:sp>
    </p:spTree>
    <p:extLst>
      <p:ext uri="{BB962C8B-B14F-4D97-AF65-F5344CB8AC3E}">
        <p14:creationId xmlns:p14="http://schemas.microsoft.com/office/powerpoint/2010/main" val="1447177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17</a:t>
            </a:fld>
            <a:endParaRPr lang="en-US" dirty="0"/>
          </a:p>
        </p:txBody>
      </p:sp>
      <p:sp>
        <p:nvSpPr>
          <p:cNvPr id="9" name="TextBox 8"/>
          <p:cNvSpPr txBox="1"/>
          <p:nvPr/>
        </p:nvSpPr>
        <p:spPr>
          <a:xfrm>
            <a:off x="541562" y="1692860"/>
            <a:ext cx="1529585" cy="1323439"/>
          </a:xfrm>
          <a:prstGeom prst="rect">
            <a:avLst/>
          </a:prstGeom>
          <a:noFill/>
        </p:spPr>
        <p:txBody>
          <a:bodyPr wrap="none" rtlCol="0">
            <a:spAutoFit/>
          </a:bodyPr>
          <a:lstStyle/>
          <a:p>
            <a:pPr algn="ctr"/>
            <a:r>
              <a:rPr lang="en-US" sz="2000" dirty="0" smtClean="0"/>
              <a:t>From</a:t>
            </a:r>
          </a:p>
          <a:p>
            <a:pPr algn="ctr"/>
            <a:r>
              <a:rPr lang="en-US" sz="2000" dirty="0" smtClean="0"/>
              <a:t>QARTOD</a:t>
            </a:r>
          </a:p>
          <a:p>
            <a:pPr algn="ctr"/>
            <a:r>
              <a:rPr lang="en-US" sz="2000" dirty="0" smtClean="0"/>
              <a:t>Manual for</a:t>
            </a:r>
          </a:p>
          <a:p>
            <a:pPr algn="ctr"/>
            <a:r>
              <a:rPr lang="en-US" sz="2000" dirty="0" smtClean="0"/>
              <a:t>HF Radar</a:t>
            </a:r>
            <a:endParaRPr lang="en-US" sz="2000" dirty="0"/>
          </a:p>
        </p:txBody>
      </p:sp>
      <p:pic>
        <p:nvPicPr>
          <p:cNvPr id="12" name="Picture 11" descr="Screen Shot 2017-05-08 at 9.35.0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838200"/>
            <a:ext cx="6313715" cy="5334000"/>
          </a:xfrm>
          <a:prstGeom prst="rect">
            <a:avLst/>
          </a:prstGeom>
        </p:spPr>
      </p:pic>
      <p:sp>
        <p:nvSpPr>
          <p:cNvPr id="13" name="Title 1"/>
          <p:cNvSpPr txBox="1">
            <a:spLocks/>
          </p:cNvSpPr>
          <p:nvPr/>
        </p:nvSpPr>
        <p:spPr>
          <a:xfrm>
            <a:off x="4354" y="17417"/>
            <a:ext cx="9139646" cy="592183"/>
          </a:xfrm>
          <a:prstGeom prst="rect">
            <a:avLst/>
          </a:prstGeom>
        </p:spPr>
        <p:txBody>
          <a:bodyPr>
            <a:no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HF-Radar: QARTOD QC Tests</a:t>
            </a:r>
            <a:endParaRPr lang="en-US" sz="2800" dirty="0"/>
          </a:p>
        </p:txBody>
      </p:sp>
      <p:sp>
        <p:nvSpPr>
          <p:cNvPr id="3" name="5-Point Star 2"/>
          <p:cNvSpPr/>
          <p:nvPr/>
        </p:nvSpPr>
        <p:spPr>
          <a:xfrm>
            <a:off x="7543800" y="1371600"/>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0" name="5-Point Star 9"/>
          <p:cNvSpPr/>
          <p:nvPr/>
        </p:nvSpPr>
        <p:spPr>
          <a:xfrm>
            <a:off x="7543800" y="2978199"/>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1" name="5-Point Star 10"/>
          <p:cNvSpPr/>
          <p:nvPr/>
        </p:nvSpPr>
        <p:spPr>
          <a:xfrm>
            <a:off x="7543800" y="3282999"/>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4" name="5-Point Star 13"/>
          <p:cNvSpPr/>
          <p:nvPr/>
        </p:nvSpPr>
        <p:spPr>
          <a:xfrm>
            <a:off x="7543800" y="3535362"/>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5" name="5-Point Star 14"/>
          <p:cNvSpPr/>
          <p:nvPr/>
        </p:nvSpPr>
        <p:spPr>
          <a:xfrm>
            <a:off x="7543800" y="5029200"/>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6" name="5-Point Star 15"/>
          <p:cNvSpPr/>
          <p:nvPr/>
        </p:nvSpPr>
        <p:spPr>
          <a:xfrm>
            <a:off x="7543800" y="5293360"/>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7" name="5-Point Star 16"/>
          <p:cNvSpPr/>
          <p:nvPr/>
        </p:nvSpPr>
        <p:spPr>
          <a:xfrm>
            <a:off x="7543800" y="5557520"/>
            <a:ext cx="152400" cy="152400"/>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8" name="5-Point Star 17"/>
          <p:cNvSpPr/>
          <p:nvPr/>
        </p:nvSpPr>
        <p:spPr>
          <a:xfrm>
            <a:off x="6629400" y="3763158"/>
            <a:ext cx="152400" cy="152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19" name="5-Point Star 18"/>
          <p:cNvSpPr/>
          <p:nvPr/>
        </p:nvSpPr>
        <p:spPr>
          <a:xfrm>
            <a:off x="6629400" y="4815279"/>
            <a:ext cx="152400" cy="15240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pic>
        <p:nvPicPr>
          <p:cNvPr id="20" name="Picture 19"/>
          <p:cNvPicPr>
            <a:picLocks noChangeAspect="1"/>
          </p:cNvPicPr>
          <p:nvPr/>
        </p:nvPicPr>
        <p:blipFill rotWithShape="1">
          <a:blip r:embed="rId3"/>
          <a:srcRect t="5625" b="21236"/>
          <a:stretch/>
        </p:blipFill>
        <p:spPr>
          <a:xfrm>
            <a:off x="137798" y="3435400"/>
            <a:ext cx="2363814" cy="2240548"/>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522903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18</a:t>
            </a:fld>
            <a:endParaRPr lang="en-US" dirty="0"/>
          </a:p>
        </p:txBody>
      </p:sp>
      <p:sp>
        <p:nvSpPr>
          <p:cNvPr id="13" name="Title 1"/>
          <p:cNvSpPr txBox="1">
            <a:spLocks/>
          </p:cNvSpPr>
          <p:nvPr/>
        </p:nvSpPr>
        <p:spPr>
          <a:xfrm>
            <a:off x="4354" y="17417"/>
            <a:ext cx="9139646" cy="592183"/>
          </a:xfrm>
          <a:prstGeom prst="rect">
            <a:avLst/>
          </a:prstGeom>
        </p:spPr>
        <p:txBody>
          <a:bodyPr>
            <a:no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dirty="0" smtClean="0"/>
              <a:t>National HF-Radar Network</a:t>
            </a:r>
            <a:endParaRPr lang="en-US" sz="2800" dirty="0"/>
          </a:p>
        </p:txBody>
      </p:sp>
      <p:pic>
        <p:nvPicPr>
          <p:cNvPr id="2" name="Picture 1"/>
          <p:cNvPicPr>
            <a:picLocks noChangeAspect="1"/>
          </p:cNvPicPr>
          <p:nvPr/>
        </p:nvPicPr>
        <p:blipFill>
          <a:blip r:embed="rId2"/>
          <a:stretch>
            <a:fillRect/>
          </a:stretch>
        </p:blipFill>
        <p:spPr>
          <a:xfrm>
            <a:off x="2971800" y="838200"/>
            <a:ext cx="5919801" cy="5172528"/>
          </a:xfrm>
          <a:prstGeom prst="rect">
            <a:avLst/>
          </a:prstGeom>
          <a:effectLst>
            <a:outerShdw blurRad="63500" dist="127000" dir="2700000" algn="tl" rotWithShape="0">
              <a:prstClr val="black">
                <a:alpha val="40000"/>
              </a:prstClr>
            </a:outerShdw>
          </a:effectLst>
        </p:spPr>
      </p:pic>
      <p:sp>
        <p:nvSpPr>
          <p:cNvPr id="7" name="TextBox 6"/>
          <p:cNvSpPr txBox="1"/>
          <p:nvPr/>
        </p:nvSpPr>
        <p:spPr>
          <a:xfrm>
            <a:off x="228600" y="2286000"/>
            <a:ext cx="2667000" cy="2046714"/>
          </a:xfrm>
          <a:prstGeom prst="rect">
            <a:avLst/>
          </a:prstGeom>
          <a:noFill/>
        </p:spPr>
        <p:txBody>
          <a:bodyPr wrap="square" rtlCol="0">
            <a:spAutoFit/>
          </a:bodyPr>
          <a:lstStyle/>
          <a:p>
            <a:pPr>
              <a:spcAft>
                <a:spcPts val="1800"/>
              </a:spcAft>
            </a:pPr>
            <a:r>
              <a:rPr lang="en-US" sz="2400" dirty="0" smtClean="0"/>
              <a:t>All data are  archived through the national network</a:t>
            </a:r>
          </a:p>
          <a:p>
            <a:pPr>
              <a:spcAft>
                <a:spcPts val="1800"/>
              </a:spcAft>
            </a:pPr>
            <a:r>
              <a:rPr lang="en-US" sz="1600" dirty="0" smtClean="0"/>
              <a:t>Hfradar.ndbc.noaa.gov</a:t>
            </a:r>
          </a:p>
        </p:txBody>
      </p:sp>
    </p:spTree>
    <p:extLst>
      <p:ext uri="{BB962C8B-B14F-4D97-AF65-F5344CB8AC3E}">
        <p14:creationId xmlns:p14="http://schemas.microsoft.com/office/powerpoint/2010/main" val="1119962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0"/>
            <a:ext cx="9144000" cy="592183"/>
          </a:xfrm>
          <a:prstGeom prst="rect">
            <a:avLst/>
          </a:prstGeom>
        </p:spPr>
        <p:txBody>
          <a:bodyPr/>
          <a:lstStyle/>
          <a:p>
            <a:pPr algn="ctr"/>
            <a:r>
              <a:rPr lang="en-US" sz="4400" dirty="0" smtClean="0">
                <a:solidFill>
                  <a:schemeClr val="tx1"/>
                </a:solidFill>
              </a:rPr>
              <a:t>Underwater Gliders</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462EDC6A-85B5-48FF-8CAA-32BDD173A8C0}" type="slidenum">
              <a:rPr lang="en-US" smtClean="0"/>
              <a:pPr/>
              <a:t>19</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629889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The next 18 minutes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a:t>
            </a:fld>
            <a:endParaRPr lang="en-US" dirty="0"/>
          </a:p>
        </p:txBody>
      </p:sp>
      <p:sp>
        <p:nvSpPr>
          <p:cNvPr id="5" name="TextBox 4"/>
          <p:cNvSpPr txBox="1"/>
          <p:nvPr/>
        </p:nvSpPr>
        <p:spPr>
          <a:xfrm>
            <a:off x="457200" y="990600"/>
            <a:ext cx="7924799" cy="4370427"/>
          </a:xfrm>
          <a:prstGeom prst="rect">
            <a:avLst/>
          </a:prstGeom>
          <a:noFill/>
        </p:spPr>
        <p:txBody>
          <a:bodyPr wrap="square" rtlCol="0">
            <a:spAutoFit/>
          </a:bodyPr>
          <a:lstStyle/>
          <a:p>
            <a:pPr marL="342900" indent="-342900">
              <a:spcBef>
                <a:spcPts val="1200"/>
              </a:spcBef>
              <a:buFont typeface="+mj-lt"/>
              <a:buAutoNum type="arabicPeriod"/>
            </a:pPr>
            <a:r>
              <a:rPr lang="en-US" dirty="0" smtClean="0"/>
              <a:t>Overview of MARACOOS</a:t>
            </a:r>
          </a:p>
          <a:p>
            <a:pPr marL="342900" indent="-342900">
              <a:spcBef>
                <a:spcPts val="1200"/>
              </a:spcBef>
              <a:buFont typeface="+mj-lt"/>
              <a:buAutoNum type="arabicPeriod"/>
            </a:pPr>
            <a:r>
              <a:rPr lang="en-US" dirty="0" smtClean="0"/>
              <a:t>Data access points</a:t>
            </a:r>
          </a:p>
          <a:p>
            <a:pPr marL="342900" indent="-342900">
              <a:spcBef>
                <a:spcPts val="1200"/>
              </a:spcBef>
              <a:buFont typeface="+mj-lt"/>
              <a:buAutoNum type="arabicPeriod"/>
            </a:pPr>
            <a:r>
              <a:rPr lang="en-US" dirty="0" smtClean="0"/>
              <a:t>Data Management </a:t>
            </a:r>
          </a:p>
          <a:p>
            <a:pPr marL="342900" indent="-342900">
              <a:spcBef>
                <a:spcPts val="1200"/>
              </a:spcBef>
              <a:buFont typeface="+mj-lt"/>
              <a:buAutoNum type="arabicPeriod"/>
            </a:pPr>
            <a:r>
              <a:rPr lang="en-US" dirty="0" smtClean="0"/>
              <a:t>QA/QC of gliders, HF-Radar and </a:t>
            </a:r>
            <a:r>
              <a:rPr lang="en-US" dirty="0"/>
              <a:t>s</a:t>
            </a:r>
            <a:r>
              <a:rPr lang="en-US" dirty="0" smtClean="0"/>
              <a:t>atellite data</a:t>
            </a:r>
          </a:p>
          <a:p>
            <a:pPr marL="342900" indent="-342900">
              <a:spcBef>
                <a:spcPts val="1200"/>
              </a:spcBef>
              <a:buFont typeface="+mj-lt"/>
              <a:buAutoNum type="arabicPeriod"/>
            </a:pPr>
            <a:r>
              <a:rPr lang="en-US" dirty="0" smtClean="0"/>
              <a:t>QA/QC of external data sets</a:t>
            </a:r>
          </a:p>
          <a:p>
            <a:pPr>
              <a:spcBef>
                <a:spcPts val="1200"/>
              </a:spcBef>
            </a:pPr>
            <a:endParaRPr lang="en-US" dirty="0"/>
          </a:p>
          <a:p>
            <a:pPr>
              <a:spcBef>
                <a:spcPts val="1200"/>
              </a:spcBef>
            </a:pPr>
            <a:r>
              <a:rPr lang="en-US" sz="2000" dirty="0" smtClean="0"/>
              <a:t>Take Home Message:</a:t>
            </a:r>
          </a:p>
          <a:p>
            <a:pPr>
              <a:spcBef>
                <a:spcPts val="1200"/>
              </a:spcBef>
            </a:pPr>
            <a:r>
              <a:rPr lang="en-US" sz="2000" b="1" dirty="0" smtClean="0"/>
              <a:t>MARACOOS is a government certified data provider that performs QA/QC on ocean data products and makes them freely available through oceansmap.maracoos.org as well as a comprehensive THREDDS server.</a:t>
            </a:r>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755342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Gliders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20</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743"/>
          <a:stretch/>
        </p:blipFill>
        <p:spPr>
          <a:xfrm>
            <a:off x="-8907" y="990600"/>
            <a:ext cx="9146708" cy="4650005"/>
          </a:xfrm>
          <a:prstGeom prst="rect">
            <a:avLst/>
          </a:prstGeom>
        </p:spPr>
      </p:pic>
      <p:sp>
        <p:nvSpPr>
          <p:cNvPr id="7" name="TextBox 6"/>
          <p:cNvSpPr txBox="1"/>
          <p:nvPr/>
        </p:nvSpPr>
        <p:spPr>
          <a:xfrm>
            <a:off x="1740357" y="5702101"/>
            <a:ext cx="5607625" cy="338554"/>
          </a:xfrm>
          <a:prstGeom prst="rect">
            <a:avLst/>
          </a:prstGeom>
          <a:noFill/>
        </p:spPr>
        <p:txBody>
          <a:bodyPr wrap="none" rtlCol="0">
            <a:spAutoFit/>
          </a:bodyPr>
          <a:lstStyle/>
          <a:p>
            <a:r>
              <a:rPr lang="en-US" sz="1600" dirty="0" smtClean="0"/>
              <a:t>MARACOOS leverages Teledyne Webb Slocum Gliders</a:t>
            </a:r>
            <a:endParaRPr lang="en-US" sz="1600" dirty="0"/>
          </a:p>
        </p:txBody>
      </p:sp>
    </p:spTree>
    <p:extLst>
      <p:ext uri="{BB962C8B-B14F-4D97-AF65-F5344CB8AC3E}">
        <p14:creationId xmlns:p14="http://schemas.microsoft.com/office/powerpoint/2010/main" val="2060513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Glider Flexibility</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21</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Rectangle 4"/>
          <p:cNvSpPr>
            <a:spLocks noChangeArrowheads="1"/>
          </p:cNvSpPr>
          <p:nvPr/>
        </p:nvSpPr>
        <p:spPr bwMode="auto">
          <a:xfrm>
            <a:off x="228642" y="685800"/>
            <a:ext cx="5943600" cy="5416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Calibri" charset="0"/>
              </a:rPr>
              <a:t>Acoustic Modem</a:t>
            </a:r>
          </a:p>
          <a:p>
            <a:r>
              <a:rPr lang="en-US" sz="1600" dirty="0">
                <a:latin typeface="Calibri" charset="0"/>
              </a:rPr>
              <a:t>ADCP/DVL</a:t>
            </a:r>
          </a:p>
          <a:p>
            <a:r>
              <a:rPr lang="en-US" sz="1600" dirty="0">
                <a:latin typeface="Calibri" charset="0"/>
              </a:rPr>
              <a:t>Altimeter</a:t>
            </a:r>
          </a:p>
          <a:p>
            <a:r>
              <a:rPr lang="en-US" sz="1600" dirty="0" err="1">
                <a:latin typeface="Calibri" charset="0"/>
              </a:rPr>
              <a:t>Bathyphotometer</a:t>
            </a:r>
            <a:r>
              <a:rPr lang="en-US" sz="1600" dirty="0">
                <a:latin typeface="Calibri" charset="0"/>
              </a:rPr>
              <a:t> (bioluminescence)</a:t>
            </a:r>
          </a:p>
          <a:p>
            <a:r>
              <a:rPr lang="en-US" sz="1600" dirty="0">
                <a:latin typeface="Calibri" charset="0"/>
              </a:rPr>
              <a:t>Beam Attenuation Meter</a:t>
            </a:r>
          </a:p>
          <a:p>
            <a:r>
              <a:rPr lang="en-US" sz="1600" dirty="0">
                <a:latin typeface="Calibri" charset="0"/>
              </a:rPr>
              <a:t>Echo Sounder</a:t>
            </a:r>
          </a:p>
          <a:p>
            <a:r>
              <a:rPr lang="en-US" sz="1600" dirty="0">
                <a:latin typeface="Calibri" charset="0"/>
              </a:rPr>
              <a:t>Optical Backscatter</a:t>
            </a:r>
          </a:p>
          <a:p>
            <a:r>
              <a:rPr lang="en-US" sz="1600" dirty="0">
                <a:latin typeface="Calibri" charset="0"/>
              </a:rPr>
              <a:t>Optical </a:t>
            </a:r>
            <a:r>
              <a:rPr lang="en-US" sz="1600" dirty="0" smtClean="0">
                <a:latin typeface="Calibri" charset="0"/>
              </a:rPr>
              <a:t>Attenuation</a:t>
            </a:r>
            <a:endParaRPr lang="en-US" sz="1600" dirty="0">
              <a:latin typeface="Calibri" charset="0"/>
            </a:endParaRPr>
          </a:p>
          <a:p>
            <a:r>
              <a:rPr lang="en-US" sz="1600" b="1" dirty="0">
                <a:solidFill>
                  <a:srgbClr val="00B050"/>
                </a:solidFill>
                <a:latin typeface="Calibri" charset="0"/>
              </a:rPr>
              <a:t>Oxygen</a:t>
            </a:r>
          </a:p>
          <a:p>
            <a:r>
              <a:rPr lang="en-US" sz="1600" b="1" dirty="0">
                <a:solidFill>
                  <a:srgbClr val="00B050"/>
                </a:solidFill>
                <a:latin typeface="Calibri" charset="0"/>
              </a:rPr>
              <a:t>Conductivity, Temperature, Depth</a:t>
            </a:r>
          </a:p>
          <a:p>
            <a:r>
              <a:rPr lang="en-US" sz="1600" dirty="0">
                <a:latin typeface="Calibri" charset="0"/>
              </a:rPr>
              <a:t>Fish Tracking</a:t>
            </a:r>
          </a:p>
          <a:p>
            <a:r>
              <a:rPr lang="en-US" sz="1600" dirty="0" err="1">
                <a:latin typeface="Calibri" charset="0"/>
              </a:rPr>
              <a:t>Fluorometer</a:t>
            </a:r>
            <a:endParaRPr lang="en-US" sz="1600" dirty="0">
              <a:latin typeface="Calibri" charset="0"/>
            </a:endParaRPr>
          </a:p>
          <a:p>
            <a:r>
              <a:rPr lang="en-US" sz="1600" dirty="0">
                <a:latin typeface="Calibri" charset="0"/>
              </a:rPr>
              <a:t>Hydrocarbon</a:t>
            </a:r>
          </a:p>
          <a:p>
            <a:r>
              <a:rPr lang="en-US" sz="1600" dirty="0" smtClean="0">
                <a:latin typeface="Calibri" charset="0"/>
              </a:rPr>
              <a:t>Hydrophones</a:t>
            </a:r>
          </a:p>
          <a:p>
            <a:r>
              <a:rPr lang="en-US" sz="1600" dirty="0" smtClean="0">
                <a:latin typeface="Calibri" charset="0"/>
              </a:rPr>
              <a:t>Nitrates</a:t>
            </a:r>
            <a:endParaRPr lang="en-US" sz="1600" dirty="0">
              <a:latin typeface="Calibri" charset="0"/>
            </a:endParaRPr>
          </a:p>
          <a:p>
            <a:r>
              <a:rPr lang="en-US" sz="1600" dirty="0">
                <a:latin typeface="Calibri" charset="0"/>
              </a:rPr>
              <a:t>PAR sensor</a:t>
            </a:r>
          </a:p>
          <a:p>
            <a:r>
              <a:rPr lang="en-US" sz="1600" dirty="0">
                <a:latin typeface="Calibri" charset="0"/>
              </a:rPr>
              <a:t>Radiometer</a:t>
            </a:r>
          </a:p>
          <a:p>
            <a:r>
              <a:rPr lang="en-US" sz="1600" dirty="0">
                <a:latin typeface="Calibri" charset="0"/>
              </a:rPr>
              <a:t>Scattering Attenuation Meter</a:t>
            </a:r>
          </a:p>
          <a:p>
            <a:r>
              <a:rPr lang="en-US" sz="1600" dirty="0">
                <a:latin typeface="Calibri" charset="0"/>
              </a:rPr>
              <a:t>Spectrophotometer (red </a:t>
            </a:r>
            <a:r>
              <a:rPr lang="en-US" sz="1600" dirty="0" smtClean="0">
                <a:latin typeface="Calibri" charset="0"/>
              </a:rPr>
              <a:t>tide)</a:t>
            </a:r>
            <a:endParaRPr lang="en-US" sz="1600" dirty="0">
              <a:latin typeface="Calibri" charset="0"/>
            </a:endParaRPr>
          </a:p>
          <a:p>
            <a:r>
              <a:rPr lang="en-US" sz="1600" dirty="0" smtClean="0">
                <a:latin typeface="Calibri" charset="0"/>
              </a:rPr>
              <a:t>Turbulence</a:t>
            </a:r>
          </a:p>
          <a:p>
            <a:r>
              <a:rPr lang="en-US" sz="1600" dirty="0" smtClean="0">
                <a:latin typeface="Calibri" charset="0"/>
              </a:rPr>
              <a:t>Wave Accelerometer</a:t>
            </a:r>
            <a:endParaRPr lang="en-US" sz="1600" dirty="0">
              <a:latin typeface="Calibri" charset="0"/>
            </a:endParaRPr>
          </a:p>
        </p:txBody>
      </p:sp>
      <p:pic>
        <p:nvPicPr>
          <p:cNvPr id="7" name="Picture 4" descr="PumpedCT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3192" y="1122266"/>
            <a:ext cx="2519050" cy="190519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27858" y="3570922"/>
            <a:ext cx="2481234" cy="18619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 name="TextBox 8"/>
          <p:cNvSpPr txBox="1"/>
          <p:nvPr/>
        </p:nvSpPr>
        <p:spPr>
          <a:xfrm>
            <a:off x="3805592" y="3093211"/>
            <a:ext cx="2236510" cy="338554"/>
          </a:xfrm>
          <a:prstGeom prst="rect">
            <a:avLst/>
          </a:prstGeom>
          <a:noFill/>
        </p:spPr>
        <p:txBody>
          <a:bodyPr wrap="none" rtlCol="0">
            <a:spAutoFit/>
          </a:bodyPr>
          <a:lstStyle/>
          <a:p>
            <a:r>
              <a:rPr lang="en-US" sz="1600" dirty="0" smtClean="0"/>
              <a:t>Internal Payload Bay</a:t>
            </a:r>
            <a:endParaRPr lang="en-US" sz="1600" dirty="0"/>
          </a:p>
        </p:txBody>
      </p:sp>
      <p:sp>
        <p:nvSpPr>
          <p:cNvPr id="10" name="TextBox 9"/>
          <p:cNvSpPr txBox="1"/>
          <p:nvPr/>
        </p:nvSpPr>
        <p:spPr>
          <a:xfrm>
            <a:off x="6510842" y="5401902"/>
            <a:ext cx="1936749" cy="338554"/>
          </a:xfrm>
          <a:prstGeom prst="rect">
            <a:avLst/>
          </a:prstGeom>
          <a:noFill/>
        </p:spPr>
        <p:txBody>
          <a:bodyPr wrap="none" rtlCol="0">
            <a:spAutoFit/>
          </a:bodyPr>
          <a:lstStyle/>
          <a:p>
            <a:r>
              <a:rPr lang="en-US" sz="1600" dirty="0" smtClean="0"/>
              <a:t>External Mounted</a:t>
            </a:r>
            <a:endParaRPr lang="en-US" sz="1600" dirty="0"/>
          </a:p>
        </p:txBody>
      </p:sp>
      <p:sp>
        <p:nvSpPr>
          <p:cNvPr id="11" name="TextBox 10"/>
          <p:cNvSpPr txBox="1"/>
          <p:nvPr/>
        </p:nvSpPr>
        <p:spPr>
          <a:xfrm>
            <a:off x="7162095" y="3093211"/>
            <a:ext cx="982961" cy="338554"/>
          </a:xfrm>
          <a:prstGeom prst="rect">
            <a:avLst/>
          </a:prstGeom>
          <a:noFill/>
        </p:spPr>
        <p:txBody>
          <a:bodyPr wrap="none" rtlCol="0">
            <a:spAutoFit/>
          </a:bodyPr>
          <a:lstStyle/>
          <a:p>
            <a:r>
              <a:rPr lang="en-US" sz="1600" dirty="0" smtClean="0"/>
              <a:t>Internal </a:t>
            </a:r>
            <a:endParaRPr lang="en-US" sz="1600" dirty="0"/>
          </a:p>
        </p:txBody>
      </p:sp>
      <p:sp>
        <p:nvSpPr>
          <p:cNvPr id="12" name="TextBox 11"/>
          <p:cNvSpPr txBox="1"/>
          <p:nvPr/>
        </p:nvSpPr>
        <p:spPr>
          <a:xfrm>
            <a:off x="3805592" y="5414546"/>
            <a:ext cx="2392001" cy="338554"/>
          </a:xfrm>
          <a:prstGeom prst="rect">
            <a:avLst/>
          </a:prstGeom>
          <a:noFill/>
        </p:spPr>
        <p:txBody>
          <a:bodyPr wrap="none" rtlCol="0">
            <a:spAutoFit/>
          </a:bodyPr>
          <a:lstStyle/>
          <a:p>
            <a:r>
              <a:rPr lang="en-US" sz="1600" dirty="0" smtClean="0"/>
              <a:t>External Payload Area</a:t>
            </a:r>
            <a:endParaRPr lang="en-US" sz="16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82604" y="1333594"/>
            <a:ext cx="2540000" cy="1693863"/>
          </a:xfrm>
          <a:prstGeom prst="rect">
            <a:avLst/>
          </a:prstGeom>
        </p:spPr>
      </p:pic>
      <p:pic>
        <p:nvPicPr>
          <p:cNvPr id="14" name="Picture 13" descr="image3.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89657" y="3570922"/>
            <a:ext cx="2482585" cy="1861939"/>
          </a:xfrm>
          <a:prstGeom prst="rect">
            <a:avLst/>
          </a:prstGeom>
        </p:spPr>
      </p:pic>
    </p:spTree>
    <p:extLst>
      <p:ext uri="{BB962C8B-B14F-4D97-AF65-F5344CB8AC3E}">
        <p14:creationId xmlns:p14="http://schemas.microsoft.com/office/powerpoint/2010/main" val="2289700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Glider Data QA/QC</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22</a:t>
            </a:fld>
            <a:endParaRPr lang="en-US" dirty="0"/>
          </a:p>
        </p:txBody>
      </p:sp>
      <p:pic>
        <p:nvPicPr>
          <p:cNvPr id="6" name="Picture 5"/>
          <p:cNvPicPr>
            <a:picLocks noChangeAspect="1"/>
          </p:cNvPicPr>
          <p:nvPr/>
        </p:nvPicPr>
        <p:blipFill rotWithShape="1">
          <a:blip r:embed="rId3"/>
          <a:srcRect l="15708"/>
          <a:stretch/>
        </p:blipFill>
        <p:spPr>
          <a:xfrm>
            <a:off x="203200" y="985395"/>
            <a:ext cx="2472267" cy="3161522"/>
          </a:xfrm>
          <a:prstGeom prst="rect">
            <a:avLst/>
          </a:prstGeom>
          <a:ln>
            <a:solidFill>
              <a:schemeClr val="tx1"/>
            </a:solidFill>
          </a:ln>
        </p:spPr>
      </p:pic>
      <p:sp>
        <p:nvSpPr>
          <p:cNvPr id="7" name="TextBox 6"/>
          <p:cNvSpPr txBox="1"/>
          <p:nvPr/>
        </p:nvSpPr>
        <p:spPr>
          <a:xfrm>
            <a:off x="4436532" y="928407"/>
            <a:ext cx="4737100" cy="1938992"/>
          </a:xfrm>
          <a:prstGeom prst="rect">
            <a:avLst/>
          </a:prstGeom>
          <a:noFill/>
        </p:spPr>
        <p:txBody>
          <a:bodyPr wrap="square" rtlCol="0">
            <a:spAutoFit/>
          </a:bodyPr>
          <a:lstStyle/>
          <a:p>
            <a:r>
              <a:rPr lang="en-US" dirty="0" smtClean="0">
                <a:solidFill>
                  <a:prstClr val="black"/>
                </a:solidFill>
                <a:latin typeface="Times New Roman"/>
                <a:cs typeface="Times New Roman"/>
              </a:rPr>
              <a:t>EPA Quality Assurance Project Plan:</a:t>
            </a:r>
          </a:p>
          <a:p>
            <a:endParaRPr lang="en-US" sz="300" dirty="0">
              <a:solidFill>
                <a:prstClr val="black"/>
              </a:solidFill>
              <a:latin typeface="Times New Roman"/>
              <a:cs typeface="Times New Roman"/>
            </a:endParaRPr>
          </a:p>
          <a:p>
            <a:pPr marL="800100" indent="-279400">
              <a:buFont typeface="Arial"/>
              <a:buChar char="•"/>
            </a:pPr>
            <a:r>
              <a:rPr lang="en-US" sz="1600" dirty="0" smtClean="0">
                <a:solidFill>
                  <a:prstClr val="black"/>
                </a:solidFill>
                <a:latin typeface="Times New Roman"/>
                <a:cs typeface="Times New Roman"/>
              </a:rPr>
              <a:t>Glider Mission Planning</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err="1" smtClean="0">
                <a:solidFill>
                  <a:prstClr val="black"/>
                </a:solidFill>
                <a:latin typeface="Times New Roman"/>
                <a:cs typeface="Times New Roman"/>
              </a:rPr>
              <a:t>SeaBird</a:t>
            </a:r>
            <a:r>
              <a:rPr lang="en-US" sz="1600" dirty="0" smtClean="0">
                <a:solidFill>
                  <a:prstClr val="black"/>
                </a:solidFill>
                <a:latin typeface="Times New Roman"/>
                <a:cs typeface="Times New Roman"/>
              </a:rPr>
              <a:t>  CTD </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err="1" smtClean="0">
                <a:solidFill>
                  <a:prstClr val="black"/>
                </a:solidFill>
                <a:latin typeface="Times New Roman"/>
                <a:cs typeface="Times New Roman"/>
              </a:rPr>
              <a:t>Aanderra</a:t>
            </a:r>
            <a:r>
              <a:rPr lang="en-US" sz="1600" dirty="0" smtClean="0">
                <a:solidFill>
                  <a:prstClr val="black"/>
                </a:solidFill>
                <a:latin typeface="Times New Roman"/>
                <a:cs typeface="Times New Roman"/>
              </a:rPr>
              <a:t> </a:t>
            </a:r>
            <a:r>
              <a:rPr lang="en-US" sz="1600" dirty="0" err="1" smtClean="0">
                <a:solidFill>
                  <a:prstClr val="black"/>
                </a:solidFill>
                <a:latin typeface="Times New Roman"/>
                <a:cs typeface="Times New Roman"/>
              </a:rPr>
              <a:t>Optode</a:t>
            </a:r>
            <a:r>
              <a:rPr lang="en-US" sz="1600" dirty="0" smtClean="0">
                <a:solidFill>
                  <a:prstClr val="black"/>
                </a:solidFill>
                <a:latin typeface="Times New Roman"/>
                <a:cs typeface="Times New Roman"/>
              </a:rPr>
              <a:t> 3835</a:t>
            </a:r>
          </a:p>
          <a:p>
            <a:pPr marL="800100" indent="-279400">
              <a:buFont typeface="Arial"/>
              <a:buChar char="•"/>
            </a:pPr>
            <a:endParaRPr lang="en-US" sz="500" dirty="0">
              <a:solidFill>
                <a:prstClr val="black"/>
              </a:solidFill>
              <a:latin typeface="Times New Roman"/>
              <a:cs typeface="Times New Roman"/>
            </a:endParaRPr>
          </a:p>
          <a:p>
            <a:pPr marL="800100" indent="-279400">
              <a:buFont typeface="Arial"/>
              <a:buChar char="•"/>
            </a:pPr>
            <a:r>
              <a:rPr lang="en-US" sz="1600" dirty="0" smtClean="0">
                <a:solidFill>
                  <a:prstClr val="black"/>
                </a:solidFill>
                <a:latin typeface="Times New Roman"/>
                <a:cs typeface="Times New Roman"/>
              </a:rPr>
              <a:t>Documents for  pre- and </a:t>
            </a:r>
          </a:p>
          <a:p>
            <a:pPr marL="520700"/>
            <a:r>
              <a:rPr lang="en-US" sz="1600" dirty="0">
                <a:solidFill>
                  <a:prstClr val="black"/>
                </a:solidFill>
                <a:latin typeface="Times New Roman"/>
                <a:cs typeface="Times New Roman"/>
              </a:rPr>
              <a:t>	</a:t>
            </a:r>
            <a:r>
              <a:rPr lang="en-US" sz="1600" dirty="0" smtClean="0">
                <a:solidFill>
                  <a:prstClr val="black"/>
                </a:solidFill>
                <a:latin typeface="Times New Roman"/>
                <a:cs typeface="Times New Roman"/>
              </a:rPr>
              <a:t>post- deployment glider, CTD  and DO QA</a:t>
            </a:r>
            <a:endParaRPr lang="en-US" sz="1600" dirty="0">
              <a:solidFill>
                <a:prstClr val="black"/>
              </a:solidFill>
              <a:latin typeface="Times New Roman"/>
              <a:cs typeface="Times New Roman"/>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228" y="3252691"/>
            <a:ext cx="3987372" cy="269491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001" y="2569017"/>
            <a:ext cx="2745531" cy="3526983"/>
          </a:xfrm>
          <a:prstGeom prst="rect">
            <a:avLst/>
          </a:prstGeom>
        </p:spPr>
      </p:pic>
      <p:sp>
        <p:nvSpPr>
          <p:cNvPr id="10" name="TextBox 9"/>
          <p:cNvSpPr txBox="1"/>
          <p:nvPr/>
        </p:nvSpPr>
        <p:spPr>
          <a:xfrm>
            <a:off x="4515846" y="2867399"/>
            <a:ext cx="4737100" cy="369332"/>
          </a:xfrm>
          <a:prstGeom prst="rect">
            <a:avLst/>
          </a:prstGeom>
          <a:noFill/>
        </p:spPr>
        <p:txBody>
          <a:bodyPr wrap="square" rtlCol="0">
            <a:spAutoFit/>
          </a:bodyPr>
          <a:lstStyle/>
          <a:p>
            <a:r>
              <a:rPr lang="en-US" dirty="0" smtClean="0">
                <a:solidFill>
                  <a:prstClr val="black"/>
                </a:solidFill>
                <a:latin typeface="Times New Roman"/>
                <a:cs typeface="Times New Roman"/>
              </a:rPr>
              <a:t>QARTOD</a:t>
            </a:r>
          </a:p>
        </p:txBody>
      </p:sp>
      <p:sp>
        <p:nvSpPr>
          <p:cNvPr id="11" name="TextBox 10"/>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481370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Required Real-Time QARTOD Tests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23</a:t>
            </a:fld>
            <a:endParaRPr lang="en-US" dirty="0"/>
          </a:p>
        </p:txBody>
      </p:sp>
      <p:sp>
        <p:nvSpPr>
          <p:cNvPr id="5" name="Content Placeholder 2"/>
          <p:cNvSpPr>
            <a:spLocks noGrp="1"/>
          </p:cNvSpPr>
          <p:nvPr>
            <p:ph idx="1"/>
          </p:nvPr>
        </p:nvSpPr>
        <p:spPr>
          <a:xfrm>
            <a:off x="457200" y="990601"/>
            <a:ext cx="8077200" cy="5257800"/>
          </a:xfrm>
        </p:spPr>
        <p:txBody>
          <a:bodyPr>
            <a:normAutofit/>
          </a:bodyPr>
          <a:lstStyle/>
          <a:p>
            <a:pPr marL="457200" indent="-457200">
              <a:buAutoNum type="arabicPeriod"/>
            </a:pPr>
            <a:r>
              <a:rPr lang="en-US" sz="2000" b="1" dirty="0" smtClean="0"/>
              <a:t>Timing/Gap Test</a:t>
            </a:r>
            <a:r>
              <a:rPr lang="en-US" sz="2000" dirty="0" smtClean="0"/>
              <a:t>: data received in the expected time window</a:t>
            </a:r>
          </a:p>
          <a:p>
            <a:pPr marL="457200" indent="-457200">
              <a:buAutoNum type="arabicPeriod"/>
            </a:pPr>
            <a:r>
              <a:rPr lang="en-US" sz="2000" b="1" dirty="0" smtClean="0"/>
              <a:t>Syntax Test</a:t>
            </a:r>
            <a:r>
              <a:rPr lang="en-US" sz="2000" dirty="0" smtClean="0"/>
              <a:t>: data able to be translated to meaningful values</a:t>
            </a:r>
          </a:p>
          <a:p>
            <a:pPr marL="457200" indent="-457200">
              <a:buAutoNum type="arabicPeriod"/>
            </a:pPr>
            <a:r>
              <a:rPr lang="en-US" sz="2000" b="1" dirty="0" smtClean="0"/>
              <a:t>Location Test</a:t>
            </a:r>
            <a:r>
              <a:rPr lang="en-US" sz="2000" dirty="0" smtClean="0"/>
              <a:t>: data measured in the geographically expected location</a:t>
            </a:r>
          </a:p>
          <a:p>
            <a:pPr marL="457200" indent="-457200">
              <a:buAutoNum type="arabicPeriod"/>
            </a:pPr>
            <a:r>
              <a:rPr lang="en-US" sz="2000" b="1" dirty="0" smtClean="0"/>
              <a:t>Gross Range Test</a:t>
            </a:r>
            <a:r>
              <a:rPr lang="en-US" sz="2000" dirty="0" smtClean="0"/>
              <a:t>: valid instrument measurement range</a:t>
            </a:r>
          </a:p>
          <a:p>
            <a:pPr marL="1200150" lvl="1" indent="-457200">
              <a:buFont typeface="+mj-lt"/>
              <a:buAutoNum type="alphaLcPeriod"/>
            </a:pPr>
            <a:r>
              <a:rPr lang="en-US" sz="1800" dirty="0" smtClean="0"/>
              <a:t>Pressure</a:t>
            </a:r>
          </a:p>
          <a:p>
            <a:pPr marL="1200150" lvl="1" indent="-457200">
              <a:buFont typeface="+mj-lt"/>
              <a:buAutoNum type="alphaLcPeriod"/>
            </a:pPr>
            <a:r>
              <a:rPr lang="en-US" sz="1800" dirty="0" smtClean="0"/>
              <a:t>Temperature</a:t>
            </a:r>
          </a:p>
          <a:p>
            <a:pPr marL="1200150" lvl="1" indent="-457200">
              <a:buFont typeface="+mj-lt"/>
              <a:buAutoNum type="alphaLcPeriod"/>
            </a:pPr>
            <a:r>
              <a:rPr lang="en-US" sz="1800" dirty="0" smtClean="0"/>
              <a:t>Conductivity</a:t>
            </a:r>
          </a:p>
          <a:p>
            <a:pPr marL="1200150" lvl="1" indent="-457200">
              <a:buFont typeface="+mj-lt"/>
              <a:buAutoNum type="alphaLcPeriod"/>
            </a:pPr>
            <a:r>
              <a:rPr lang="en-US" sz="1800" dirty="0" smtClean="0"/>
              <a:t>Salinity</a:t>
            </a:r>
          </a:p>
          <a:p>
            <a:pPr marL="457200" indent="-457200">
              <a:buFont typeface="+mj-lt"/>
              <a:buAutoNum type="arabicPeriod"/>
            </a:pPr>
            <a:r>
              <a:rPr lang="en-US" sz="2000" b="1" dirty="0" smtClean="0"/>
              <a:t>Pressure Test</a:t>
            </a:r>
            <a:r>
              <a:rPr lang="en-US" sz="2000" dirty="0" smtClean="0"/>
              <a:t>: monotonic increase/decrease in pressure records over the profile</a:t>
            </a:r>
            <a:endParaRPr lang="en-US" sz="2000" dirty="0"/>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3193928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sz="2800" dirty="0" smtClean="0"/>
              <a:t>Strongly Recommended Real-Time QARTOD Tests</a:t>
            </a:r>
            <a:endParaRPr lang="en-US" sz="2800"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24</a:t>
            </a:fld>
            <a:endParaRPr lang="en-US" dirty="0"/>
          </a:p>
        </p:txBody>
      </p:sp>
      <p:sp>
        <p:nvSpPr>
          <p:cNvPr id="5" name="Content Placeholder 2"/>
          <p:cNvSpPr>
            <a:spLocks noGrp="1"/>
          </p:cNvSpPr>
          <p:nvPr>
            <p:ph idx="1"/>
          </p:nvPr>
        </p:nvSpPr>
        <p:spPr>
          <a:xfrm>
            <a:off x="457200" y="990601"/>
            <a:ext cx="7848600" cy="5257800"/>
          </a:xfrm>
        </p:spPr>
        <p:txBody>
          <a:bodyPr>
            <a:normAutofit/>
          </a:bodyPr>
          <a:lstStyle/>
          <a:p>
            <a:pPr>
              <a:spcBef>
                <a:spcPts val="1200"/>
              </a:spcBef>
            </a:pPr>
            <a:r>
              <a:rPr lang="en-US" sz="2000" dirty="0" smtClean="0"/>
              <a:t>Performed on Pressure, Temperature, Conductivity and Salinity</a:t>
            </a:r>
          </a:p>
          <a:p>
            <a:pPr marL="457200" indent="-457200">
              <a:spcBef>
                <a:spcPts val="1200"/>
              </a:spcBef>
              <a:buFont typeface="+mj-lt"/>
              <a:buAutoNum type="arabicPeriod"/>
            </a:pPr>
            <a:r>
              <a:rPr lang="en-US" sz="2000" b="1" dirty="0" smtClean="0"/>
              <a:t>Climatological Test</a:t>
            </a:r>
            <a:r>
              <a:rPr lang="en-US" sz="2000" dirty="0" smtClean="0"/>
              <a:t>: values fall in an expected range.  Currently, global values are used, but plans to use local ranges are in the works.</a:t>
            </a:r>
          </a:p>
          <a:p>
            <a:pPr marL="457200" indent="-457200">
              <a:spcBef>
                <a:spcPts val="1200"/>
              </a:spcBef>
              <a:buFont typeface="+mj-lt"/>
              <a:buAutoNum type="arabicPeriod"/>
            </a:pPr>
            <a:r>
              <a:rPr lang="en-US" sz="2000" b="1" dirty="0" smtClean="0"/>
              <a:t>Spike Test</a:t>
            </a:r>
            <a:r>
              <a:rPr lang="en-US" sz="2000" dirty="0" smtClean="0"/>
              <a:t>: capture individual spikes in variable records.  Large values marked as failing while smaller values marked as suspect.</a:t>
            </a:r>
          </a:p>
          <a:p>
            <a:pPr marL="457200" indent="-457200">
              <a:spcBef>
                <a:spcPts val="1200"/>
              </a:spcBef>
              <a:buFont typeface="+mj-lt"/>
              <a:buAutoNum type="arabicPeriod"/>
            </a:pPr>
            <a:r>
              <a:rPr lang="en-US" sz="2000" b="1" dirty="0" smtClean="0"/>
              <a:t>Rate of Change Test</a:t>
            </a:r>
            <a:r>
              <a:rPr lang="en-US" sz="2000" dirty="0" smtClean="0"/>
              <a:t>: marks improbable time-based rate of change between successive records.</a:t>
            </a:r>
          </a:p>
          <a:p>
            <a:pPr marL="457200" indent="-457200">
              <a:spcBef>
                <a:spcPts val="1200"/>
              </a:spcBef>
              <a:buFont typeface="+mj-lt"/>
              <a:buAutoNum type="arabicPeriod"/>
            </a:pPr>
            <a:r>
              <a:rPr lang="en-US" sz="2000" b="1" dirty="0" smtClean="0"/>
              <a:t>Flat Line Test</a:t>
            </a:r>
            <a:r>
              <a:rPr lang="en-US" sz="2000" dirty="0" smtClean="0"/>
              <a:t>: marks continuously repeated observations of the same value.</a:t>
            </a:r>
            <a:endParaRPr lang="en-US" sz="2000" dirty="0"/>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413556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Suggested Real-Time QARTOD Tests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25</a:t>
            </a:fld>
            <a:endParaRPr lang="en-US" dirty="0"/>
          </a:p>
        </p:txBody>
      </p:sp>
      <p:sp>
        <p:nvSpPr>
          <p:cNvPr id="5" name="Content Placeholder 2"/>
          <p:cNvSpPr>
            <a:spLocks noGrp="1"/>
          </p:cNvSpPr>
          <p:nvPr>
            <p:ph idx="1"/>
          </p:nvPr>
        </p:nvSpPr>
        <p:spPr>
          <a:xfrm>
            <a:off x="457200" y="990601"/>
            <a:ext cx="8229600" cy="5257800"/>
          </a:xfrm>
        </p:spPr>
        <p:txBody>
          <a:bodyPr>
            <a:normAutofit/>
          </a:bodyPr>
          <a:lstStyle/>
          <a:p>
            <a:r>
              <a:rPr lang="en-US" sz="2000" dirty="0" smtClean="0"/>
              <a:t>Future work, with the exception of </a:t>
            </a:r>
            <a:r>
              <a:rPr lang="en-US" sz="2000" b="1" dirty="0" smtClean="0"/>
              <a:t>#5</a:t>
            </a:r>
            <a:r>
              <a:rPr lang="en-US" sz="2000" dirty="0" smtClean="0"/>
              <a:t>, due to the relative sparseness of real-time data sets.  May be implemented on delayed mode data sets in the future.</a:t>
            </a:r>
          </a:p>
          <a:p>
            <a:endParaRPr lang="en-US" sz="2000" dirty="0" smtClean="0"/>
          </a:p>
          <a:p>
            <a:pPr marL="457200" indent="-457200">
              <a:buFont typeface="+mj-lt"/>
              <a:buAutoNum type="arabicPeriod"/>
            </a:pPr>
            <a:r>
              <a:rPr lang="en-US" sz="2000" b="1" dirty="0" smtClean="0"/>
              <a:t>Multivariate Tests</a:t>
            </a:r>
          </a:p>
          <a:p>
            <a:pPr marL="457200" indent="-457200">
              <a:buFont typeface="+mj-lt"/>
              <a:buAutoNum type="arabicPeriod"/>
            </a:pPr>
            <a:r>
              <a:rPr lang="en-US" sz="2000" b="1" dirty="0" smtClean="0"/>
              <a:t>Attenuated Signal Tests</a:t>
            </a:r>
          </a:p>
          <a:p>
            <a:pPr marL="457200" indent="-457200">
              <a:buFont typeface="+mj-lt"/>
              <a:buAutoNum type="arabicPeriod"/>
            </a:pPr>
            <a:r>
              <a:rPr lang="en-US" sz="2000" b="1" dirty="0" smtClean="0"/>
              <a:t>Previous Profile Test</a:t>
            </a:r>
          </a:p>
          <a:p>
            <a:pPr marL="457200" indent="-457200">
              <a:buFont typeface="+mj-lt"/>
              <a:buAutoNum type="arabicPeriod"/>
            </a:pPr>
            <a:r>
              <a:rPr lang="en-US" sz="2000" b="1" dirty="0" smtClean="0"/>
              <a:t>TS Curve/Space Test</a:t>
            </a:r>
          </a:p>
          <a:p>
            <a:pPr marL="457200" indent="-457200">
              <a:buFont typeface="+mj-lt"/>
              <a:buAutoNum type="arabicPeriod"/>
            </a:pPr>
            <a:r>
              <a:rPr lang="en-US" sz="2000" b="1" dirty="0" smtClean="0"/>
              <a:t>Density Inversion Test</a:t>
            </a:r>
            <a:endParaRPr lang="en-US" sz="2000" dirty="0"/>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781770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National Glider DAC</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26</a:t>
            </a:fld>
            <a:endParaRPr lang="en-US" dirty="0"/>
          </a:p>
        </p:txBody>
      </p:sp>
      <p:pic>
        <p:nvPicPr>
          <p:cNvPr id="5" name="Picture 4" descr="Screen Shot 2016-09-20 at 8.25.30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104856"/>
            <a:ext cx="9144000" cy="5013412"/>
          </a:xfrm>
          <a:prstGeom prst="rect">
            <a:avLst/>
          </a:prstGeom>
        </p:spPr>
      </p:pic>
      <p:sp>
        <p:nvSpPr>
          <p:cNvPr id="3" name="Rectangle 2"/>
          <p:cNvSpPr/>
          <p:nvPr/>
        </p:nvSpPr>
        <p:spPr>
          <a:xfrm>
            <a:off x="604520" y="704746"/>
            <a:ext cx="8534400" cy="400110"/>
          </a:xfrm>
          <a:prstGeom prst="rect">
            <a:avLst/>
          </a:prstGeom>
        </p:spPr>
        <p:txBody>
          <a:bodyPr wrap="square">
            <a:spAutoFit/>
          </a:bodyPr>
          <a:lstStyle/>
          <a:p>
            <a:r>
              <a:rPr lang="en-US" sz="2000" dirty="0"/>
              <a:t>T/S Product Visualizations: </a:t>
            </a:r>
            <a:r>
              <a:rPr lang="en-US" sz="2000" b="1" dirty="0">
                <a:solidFill>
                  <a:srgbClr val="0000FF"/>
                </a:solidFill>
              </a:rPr>
              <a:t>https://gliders.ioos.us/map/</a:t>
            </a:r>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753521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7000"/>
            <a:ext cx="9144000" cy="592183"/>
          </a:xfrm>
          <a:prstGeom prst="rect">
            <a:avLst/>
          </a:prstGeom>
        </p:spPr>
        <p:txBody>
          <a:bodyPr/>
          <a:lstStyle/>
          <a:p>
            <a:pPr algn="ctr"/>
            <a:r>
              <a:rPr lang="en-US" sz="4400" dirty="0" smtClean="0">
                <a:solidFill>
                  <a:schemeClr val="tx1"/>
                </a:solidFill>
              </a:rPr>
              <a:t>AVHRR Satellite Data</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462EDC6A-85B5-48FF-8CAA-32BDD173A8C0}" type="slidenum">
              <a:rPr lang="en-US" smtClean="0"/>
              <a:pPr/>
              <a:t>27</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4010529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Satellites – MARACOOS Receiving Stations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28</a:t>
            </a:fld>
            <a:endParaRPr lang="en-US" dirty="0"/>
          </a:p>
        </p:txBody>
      </p:sp>
      <p:pic>
        <p:nvPicPr>
          <p:cNvPr id="8" name="Picture 2"/>
          <p:cNvPicPr>
            <a:picLocks noChangeAspect="1" noChangeArrowheads="1"/>
          </p:cNvPicPr>
          <p:nvPr/>
        </p:nvPicPr>
        <p:blipFill>
          <a:blip r:embed="rId3"/>
          <a:srcRect/>
          <a:stretch>
            <a:fillRect/>
          </a:stretch>
        </p:blipFill>
        <p:spPr bwMode="auto">
          <a:xfrm>
            <a:off x="-1" y="723152"/>
            <a:ext cx="6767467" cy="5372847"/>
          </a:xfrm>
          <a:prstGeom prst="rect">
            <a:avLst/>
          </a:prstGeom>
          <a:noFill/>
          <a:ln w="25400">
            <a:solidFill>
              <a:schemeClr val="tx1">
                <a:lumMod val="85000"/>
              </a:schemeClr>
            </a:solidFill>
            <a:miter lim="800000"/>
            <a:headEnd/>
            <a:tailEnd/>
          </a:ln>
          <a:effectLst/>
        </p:spPr>
      </p:pic>
      <p:pic>
        <p:nvPicPr>
          <p:cNvPr id="9" name="Picture 3" descr="XBand_SatelliteDish"/>
          <p:cNvPicPr>
            <a:picLocks noChangeAspect="1" noChangeArrowheads="1"/>
          </p:cNvPicPr>
          <p:nvPr/>
        </p:nvPicPr>
        <p:blipFill>
          <a:blip r:embed="rId4"/>
          <a:srcRect/>
          <a:stretch>
            <a:fillRect/>
          </a:stretch>
        </p:blipFill>
        <p:spPr bwMode="auto">
          <a:xfrm>
            <a:off x="7062333" y="1441986"/>
            <a:ext cx="1843768" cy="1537428"/>
          </a:xfrm>
          <a:prstGeom prst="rect">
            <a:avLst/>
          </a:prstGeom>
          <a:noFill/>
          <a:ln w="25400">
            <a:solidFill>
              <a:schemeClr val="tx1">
                <a:lumMod val="85000"/>
              </a:schemeClr>
            </a:solidFill>
          </a:ln>
        </p:spPr>
      </p:pic>
      <p:pic>
        <p:nvPicPr>
          <p:cNvPr id="10" name="Picture 6" descr="JenandDish"/>
          <p:cNvPicPr>
            <a:picLocks noChangeAspect="1" noChangeArrowheads="1"/>
          </p:cNvPicPr>
          <p:nvPr/>
        </p:nvPicPr>
        <p:blipFill>
          <a:blip r:embed="rId5"/>
          <a:srcRect/>
          <a:stretch>
            <a:fillRect/>
          </a:stretch>
        </p:blipFill>
        <p:spPr bwMode="auto">
          <a:xfrm>
            <a:off x="206486" y="838200"/>
            <a:ext cx="1208087" cy="1612274"/>
          </a:xfrm>
          <a:prstGeom prst="rect">
            <a:avLst/>
          </a:prstGeom>
          <a:noFill/>
          <a:ln w="25400">
            <a:solidFill>
              <a:schemeClr val="tx1">
                <a:lumMod val="85000"/>
              </a:schemeClr>
            </a:solidFill>
          </a:ln>
        </p:spPr>
      </p:pic>
      <p:pic>
        <p:nvPicPr>
          <p:cNvPr id="13" name="Picture 12" descr="2011-03-01_12-09-01_781.jpg"/>
          <p:cNvPicPr>
            <a:picLocks noChangeAspect="1"/>
          </p:cNvPicPr>
          <p:nvPr/>
        </p:nvPicPr>
        <p:blipFill>
          <a:blip r:embed="rId6"/>
          <a:srcRect l="13000" r="26333"/>
          <a:stretch>
            <a:fillRect/>
          </a:stretch>
        </p:blipFill>
        <p:spPr>
          <a:xfrm>
            <a:off x="206486" y="4572000"/>
            <a:ext cx="1451429" cy="1348694"/>
          </a:xfrm>
          <a:prstGeom prst="rect">
            <a:avLst/>
          </a:prstGeom>
          <a:ln w="28575">
            <a:solidFill>
              <a:schemeClr val="tx1"/>
            </a:solidFill>
          </a:ln>
        </p:spPr>
      </p:pic>
      <p:pic>
        <p:nvPicPr>
          <p:cNvPr id="14" name="Picture 13" descr="2011-03-01_12-10-07_107.jpg"/>
          <p:cNvPicPr>
            <a:picLocks noChangeAspect="1"/>
          </p:cNvPicPr>
          <p:nvPr/>
        </p:nvPicPr>
        <p:blipFill>
          <a:blip r:embed="rId7"/>
          <a:srcRect l="24786"/>
          <a:stretch>
            <a:fillRect/>
          </a:stretch>
        </p:blipFill>
        <p:spPr>
          <a:xfrm>
            <a:off x="7057526" y="3657600"/>
            <a:ext cx="1848576" cy="1385504"/>
          </a:xfrm>
          <a:prstGeom prst="rect">
            <a:avLst/>
          </a:prstGeom>
          <a:ln w="28575">
            <a:solidFill>
              <a:schemeClr val="tx1"/>
            </a:solidFill>
          </a:ln>
        </p:spPr>
      </p:pic>
    </p:spTree>
    <p:extLst>
      <p:ext uri="{BB962C8B-B14F-4D97-AF65-F5344CB8AC3E}">
        <p14:creationId xmlns:p14="http://schemas.microsoft.com/office/powerpoint/2010/main" val="2897380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AVHRR SST Data Workflow</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29</a:t>
            </a:fld>
            <a:endParaRPr lang="en-US" dirty="0"/>
          </a:p>
        </p:txBody>
      </p:sp>
      <p:sp>
        <p:nvSpPr>
          <p:cNvPr id="5" name="Rectangle 4"/>
          <p:cNvSpPr/>
          <p:nvPr/>
        </p:nvSpPr>
        <p:spPr>
          <a:xfrm>
            <a:off x="298624" y="1159478"/>
            <a:ext cx="1217141" cy="568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Dish</a:t>
            </a:r>
            <a:endParaRPr lang="en-US" dirty="0"/>
          </a:p>
        </p:txBody>
      </p:sp>
      <p:cxnSp>
        <p:nvCxnSpPr>
          <p:cNvPr id="6" name="Straight Arrow Connector 5"/>
          <p:cNvCxnSpPr>
            <a:stCxn id="5" idx="2"/>
            <a:endCxn id="8" idx="0"/>
          </p:cNvCxnSpPr>
          <p:nvPr/>
        </p:nvCxnSpPr>
        <p:spPr>
          <a:xfrm flipH="1">
            <a:off x="907194" y="1727889"/>
            <a:ext cx="1" cy="60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90600" y="1752600"/>
            <a:ext cx="2508424" cy="369332"/>
          </a:xfrm>
          <a:prstGeom prst="rect">
            <a:avLst/>
          </a:prstGeom>
          <a:noFill/>
        </p:spPr>
        <p:txBody>
          <a:bodyPr wrap="square" rtlCol="0">
            <a:spAutoFit/>
          </a:bodyPr>
          <a:lstStyle/>
          <a:p>
            <a:r>
              <a:rPr lang="en-US" dirty="0" smtClean="0"/>
              <a:t>Satellite Raw Data</a:t>
            </a:r>
            <a:endParaRPr lang="en-US" dirty="0"/>
          </a:p>
        </p:txBody>
      </p:sp>
      <p:sp>
        <p:nvSpPr>
          <p:cNvPr id="8" name="Rectangle 7"/>
          <p:cNvSpPr/>
          <p:nvPr/>
        </p:nvSpPr>
        <p:spPr>
          <a:xfrm>
            <a:off x="298623" y="2337490"/>
            <a:ext cx="1217141" cy="568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TeraScan</a:t>
            </a:r>
            <a:endParaRPr lang="en-US" dirty="0"/>
          </a:p>
        </p:txBody>
      </p:sp>
      <p:sp>
        <p:nvSpPr>
          <p:cNvPr id="9" name="Rectangle 8"/>
          <p:cNvSpPr/>
          <p:nvPr/>
        </p:nvSpPr>
        <p:spPr>
          <a:xfrm>
            <a:off x="298623" y="3490790"/>
            <a:ext cx="1217141" cy="568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cxnSp>
        <p:nvCxnSpPr>
          <p:cNvPr id="10" name="Straight Arrow Connector 9"/>
          <p:cNvCxnSpPr>
            <a:stCxn id="8" idx="2"/>
            <a:endCxn id="9" idx="0"/>
          </p:cNvCxnSpPr>
          <p:nvPr/>
        </p:nvCxnSpPr>
        <p:spPr>
          <a:xfrm>
            <a:off x="907193" y="2905900"/>
            <a:ext cx="0" cy="584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3688" y="2931006"/>
            <a:ext cx="2429136" cy="369332"/>
          </a:xfrm>
          <a:prstGeom prst="rect">
            <a:avLst/>
          </a:prstGeom>
          <a:noFill/>
        </p:spPr>
        <p:txBody>
          <a:bodyPr wrap="square" rtlCol="0">
            <a:spAutoFit/>
          </a:bodyPr>
          <a:lstStyle/>
          <a:p>
            <a:r>
              <a:rPr lang="en-US" dirty="0" smtClean="0"/>
              <a:t>NCDF-3 Output SST</a:t>
            </a:r>
            <a:endParaRPr lang="en-US" dirty="0"/>
          </a:p>
        </p:txBody>
      </p:sp>
      <p:sp>
        <p:nvSpPr>
          <p:cNvPr id="12" name="Rectangle 11"/>
          <p:cNvSpPr/>
          <p:nvPr/>
        </p:nvSpPr>
        <p:spPr>
          <a:xfrm>
            <a:off x="298623" y="4714109"/>
            <a:ext cx="1828801" cy="568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MARACOOS TDS</a:t>
            </a:r>
            <a:endParaRPr lang="en-US" dirty="0"/>
          </a:p>
        </p:txBody>
      </p:sp>
      <p:cxnSp>
        <p:nvCxnSpPr>
          <p:cNvPr id="13" name="Straight Arrow Connector 12"/>
          <p:cNvCxnSpPr>
            <a:stCxn id="9" idx="2"/>
            <a:endCxn id="12" idx="0"/>
          </p:cNvCxnSpPr>
          <p:nvPr/>
        </p:nvCxnSpPr>
        <p:spPr>
          <a:xfrm>
            <a:off x="907194" y="4059201"/>
            <a:ext cx="305830" cy="654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13023" y="4059201"/>
            <a:ext cx="3640537" cy="646331"/>
          </a:xfrm>
          <a:prstGeom prst="rect">
            <a:avLst/>
          </a:prstGeom>
          <a:noFill/>
        </p:spPr>
        <p:txBody>
          <a:bodyPr wrap="square" rtlCol="0">
            <a:spAutoFit/>
          </a:bodyPr>
          <a:lstStyle/>
          <a:p>
            <a:r>
              <a:rPr lang="en-US" dirty="0" smtClean="0"/>
              <a:t>De-cloud/masking </a:t>
            </a:r>
            <a:r>
              <a:rPr lang="en-US" dirty="0" err="1" smtClean="0"/>
              <a:t>reprojection</a:t>
            </a:r>
            <a:r>
              <a:rPr lang="en-US" dirty="0" smtClean="0"/>
              <a:t>; Output NCDF-4</a:t>
            </a:r>
            <a:endParaRPr lang="en-US" dirty="0"/>
          </a:p>
        </p:txBody>
      </p:sp>
      <p:sp>
        <p:nvSpPr>
          <p:cNvPr id="3" name="TextBox 2"/>
          <p:cNvSpPr txBox="1"/>
          <p:nvPr/>
        </p:nvSpPr>
        <p:spPr>
          <a:xfrm>
            <a:off x="3988007" y="830431"/>
            <a:ext cx="5029200" cy="4939814"/>
          </a:xfrm>
          <a:prstGeom prst="rect">
            <a:avLst/>
          </a:prstGeom>
          <a:noFill/>
        </p:spPr>
        <p:txBody>
          <a:bodyPr wrap="square" rtlCol="0">
            <a:spAutoFit/>
          </a:bodyPr>
          <a:lstStyle/>
          <a:p>
            <a:pPr marL="742950" lvl="1" indent="-285750">
              <a:buFont typeface="Arial" panose="020B0604020202020204" pitchFamily="34" charset="0"/>
              <a:buChar char="•"/>
            </a:pPr>
            <a:r>
              <a:rPr lang="en-US" sz="1500" dirty="0" smtClean="0"/>
              <a:t>Available products</a:t>
            </a:r>
            <a:endParaRPr lang="en-US" sz="1500" dirty="0"/>
          </a:p>
          <a:p>
            <a:pPr marL="1200150" lvl="2" indent="-285750">
              <a:buFont typeface="Arial" panose="020B0604020202020204" pitchFamily="34" charset="0"/>
              <a:buChar char="•"/>
            </a:pPr>
            <a:r>
              <a:rPr lang="en-US" sz="1500" dirty="0"/>
              <a:t>Single Pass Aggregation: Annual aggregations of single passes, 2013 to present</a:t>
            </a:r>
          </a:p>
          <a:p>
            <a:pPr marL="1200150" lvl="2" indent="-285750">
              <a:buFont typeface="Arial" panose="020B0604020202020204" pitchFamily="34" charset="0"/>
              <a:buChar char="•"/>
            </a:pPr>
            <a:r>
              <a:rPr lang="en-US" sz="1500" dirty="0"/>
              <a:t>Single Pass Individual Files: individual satellite passes, 2013 to present</a:t>
            </a:r>
          </a:p>
          <a:p>
            <a:pPr marL="1200150" lvl="2" indent="-285750">
              <a:buFont typeface="Arial" panose="020B0604020202020204" pitchFamily="34" charset="0"/>
              <a:buChar char="•"/>
            </a:pPr>
            <a:r>
              <a:rPr lang="en-US" sz="1500" dirty="0"/>
              <a:t>1-day-Aggregation: annual aggregations of 1-day composites from 2013 to present</a:t>
            </a:r>
          </a:p>
          <a:p>
            <a:pPr marL="1200150" lvl="2" indent="-285750">
              <a:buFont typeface="Arial" panose="020B0604020202020204" pitchFamily="34" charset="0"/>
              <a:buChar char="•"/>
            </a:pPr>
            <a:r>
              <a:rPr lang="en-US" sz="1500" dirty="0"/>
              <a:t>1-Day Individual Files: individual 1-day composites from 2013 to present</a:t>
            </a:r>
          </a:p>
          <a:p>
            <a:pPr marL="1200150" lvl="2" indent="-285750">
              <a:buFont typeface="Arial" panose="020B0604020202020204" pitchFamily="34" charset="0"/>
              <a:buChar char="•"/>
            </a:pPr>
            <a:r>
              <a:rPr lang="en-US" sz="1500" dirty="0"/>
              <a:t>3-day-Aggregation: annual aggregations of 3-day composites from 2013 to present</a:t>
            </a:r>
          </a:p>
          <a:p>
            <a:pPr marL="1200150" lvl="2" indent="-285750">
              <a:buFont typeface="Arial" panose="020B0604020202020204" pitchFamily="34" charset="0"/>
              <a:buChar char="•"/>
            </a:pPr>
            <a:r>
              <a:rPr lang="en-US" sz="1500" dirty="0"/>
              <a:t>3-Day Individual Files: individual 3-day composites from 2013 to present</a:t>
            </a:r>
          </a:p>
          <a:p>
            <a:pPr marL="1200150" lvl="2" indent="-285750">
              <a:buFont typeface="Arial" panose="020B0604020202020204" pitchFamily="34" charset="0"/>
              <a:buChar char="•"/>
            </a:pPr>
            <a:r>
              <a:rPr lang="en-US" sz="1500" dirty="0"/>
              <a:t>7-day-Aggregation: annual aggregations of 7-day composites from 2013 to present</a:t>
            </a:r>
          </a:p>
          <a:p>
            <a:pPr marL="1200150" lvl="2" indent="-285750">
              <a:buFont typeface="Arial" panose="020B0604020202020204" pitchFamily="34" charset="0"/>
              <a:buChar char="•"/>
            </a:pPr>
            <a:r>
              <a:rPr lang="en-US" sz="1500" dirty="0"/>
              <a:t>7-Day Individual Files: individual 7-day composites from 2013 to </a:t>
            </a:r>
            <a:r>
              <a:rPr lang="en-US" sz="1500" dirty="0" smtClean="0"/>
              <a:t>present</a:t>
            </a:r>
            <a:endParaRPr lang="en-US" sz="1500" dirty="0"/>
          </a:p>
        </p:txBody>
      </p:sp>
    </p:spTree>
    <p:extLst>
      <p:ext uri="{BB962C8B-B14F-4D97-AF65-F5344CB8AC3E}">
        <p14:creationId xmlns:p14="http://schemas.microsoft.com/office/powerpoint/2010/main" val="24772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noAutofit/>
          </a:bodyPr>
          <a:lstStyle/>
          <a:p>
            <a:r>
              <a:rPr lang="en-US" sz="2400" dirty="0" smtClean="0"/>
              <a:t>NOAA-led U.S. Integrated Ocean Observing System (IOOS)</a:t>
            </a:r>
            <a:endParaRPr lang="en-US" sz="2400"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a:t>
            </a:fld>
            <a:endParaRPr lang="en-US" dirty="0"/>
          </a:p>
        </p:txBody>
      </p:sp>
      <p:sp>
        <p:nvSpPr>
          <p:cNvPr id="8"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rgbClr val="FFFFFF"/>
                </a:solidFill>
                <a:latin typeface="Calibri"/>
              </a:rPr>
              <a:t>Vessels - </a:t>
            </a:r>
          </a:p>
          <a:p>
            <a:endParaRPr lang="en-US" sz="1400">
              <a:solidFill>
                <a:srgbClr val="FFFFFF"/>
              </a:solidFill>
              <a:latin typeface="Calibri"/>
            </a:endParaRPr>
          </a:p>
          <a:p>
            <a:r>
              <a:rPr lang="en-US" sz="1400">
                <a:solidFill>
                  <a:srgbClr val="FFFFFF"/>
                </a:solidFill>
                <a:latin typeface="Calibri"/>
              </a:rPr>
              <a:t>Satellite</a:t>
            </a:r>
          </a:p>
        </p:txBody>
      </p:sp>
      <p:sp>
        <p:nvSpPr>
          <p:cNvPr id="9" name="TextBox 7"/>
          <p:cNvSpPr txBox="1">
            <a:spLocks noChangeArrowheads="1"/>
          </p:cNvSpPr>
          <p:nvPr/>
        </p:nvSpPr>
        <p:spPr bwMode="auto">
          <a:xfrm>
            <a:off x="6027738" y="3640128"/>
            <a:ext cx="1492250"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Satellite</a:t>
            </a:r>
          </a:p>
        </p:txBody>
      </p:sp>
      <p:sp>
        <p:nvSpPr>
          <p:cNvPr id="10" name="TextBox 8"/>
          <p:cNvSpPr txBox="1">
            <a:spLocks noChangeArrowheads="1"/>
          </p:cNvSpPr>
          <p:nvPr/>
        </p:nvSpPr>
        <p:spPr bwMode="auto">
          <a:xfrm>
            <a:off x="6027738" y="3959215"/>
            <a:ext cx="11779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Ships/ Vessels</a:t>
            </a:r>
          </a:p>
        </p:txBody>
      </p:sp>
      <p:sp>
        <p:nvSpPr>
          <p:cNvPr id="11" name="TextBox 9"/>
          <p:cNvSpPr txBox="1">
            <a:spLocks noChangeArrowheads="1"/>
          </p:cNvSpPr>
          <p:nvPr/>
        </p:nvSpPr>
        <p:spPr bwMode="auto">
          <a:xfrm>
            <a:off x="6027738" y="4278303"/>
            <a:ext cx="110013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REMUS</a:t>
            </a:r>
          </a:p>
        </p:txBody>
      </p:sp>
      <p:sp>
        <p:nvSpPr>
          <p:cNvPr id="12" name="TextBox 10"/>
          <p:cNvSpPr txBox="1">
            <a:spLocks noChangeArrowheads="1"/>
          </p:cNvSpPr>
          <p:nvPr/>
        </p:nvSpPr>
        <p:spPr bwMode="auto">
          <a:xfrm>
            <a:off x="6027738" y="4597390"/>
            <a:ext cx="863600"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Modeling</a:t>
            </a:r>
          </a:p>
        </p:txBody>
      </p:sp>
      <p:sp>
        <p:nvSpPr>
          <p:cNvPr id="13" name="TextBox 11"/>
          <p:cNvSpPr txBox="1">
            <a:spLocks noChangeArrowheads="1"/>
          </p:cNvSpPr>
          <p:nvPr/>
        </p:nvSpPr>
        <p:spPr bwMode="auto">
          <a:xfrm>
            <a:off x="6027738" y="4916478"/>
            <a:ext cx="1020762"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Leadership</a:t>
            </a:r>
          </a:p>
        </p:txBody>
      </p:sp>
      <p:sp>
        <p:nvSpPr>
          <p:cNvPr id="14" name="TextBox 12"/>
          <p:cNvSpPr txBox="1">
            <a:spLocks noChangeArrowheads="1"/>
          </p:cNvSpPr>
          <p:nvPr/>
        </p:nvSpPr>
        <p:spPr bwMode="auto">
          <a:xfrm>
            <a:off x="7440613" y="3640128"/>
            <a:ext cx="708025" cy="290512"/>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CODAR</a:t>
            </a:r>
          </a:p>
        </p:txBody>
      </p:sp>
      <p:sp>
        <p:nvSpPr>
          <p:cNvPr id="15" name="TextBox 13"/>
          <p:cNvSpPr txBox="1">
            <a:spLocks noChangeArrowheads="1"/>
          </p:cNvSpPr>
          <p:nvPr/>
        </p:nvSpPr>
        <p:spPr bwMode="auto">
          <a:xfrm>
            <a:off x="7440613" y="3959215"/>
            <a:ext cx="708025" cy="290513"/>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Glider</a:t>
            </a:r>
          </a:p>
        </p:txBody>
      </p:sp>
      <p:sp>
        <p:nvSpPr>
          <p:cNvPr id="16" name="TextBox 14"/>
          <p:cNvSpPr txBox="1">
            <a:spLocks noChangeArrowheads="1"/>
          </p:cNvSpPr>
          <p:nvPr/>
        </p:nvSpPr>
        <p:spPr bwMode="auto">
          <a:xfrm>
            <a:off x="7440613" y="4278303"/>
            <a:ext cx="787400" cy="288925"/>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latin typeface="Calibri"/>
              </a:rPr>
              <a:t>Data Vis.</a:t>
            </a:r>
          </a:p>
        </p:txBody>
      </p:sp>
      <p:sp>
        <p:nvSpPr>
          <p:cNvPr id="17" name="TextBox 15"/>
          <p:cNvSpPr txBox="1">
            <a:spLocks noChangeArrowheads="1"/>
          </p:cNvSpPr>
          <p:nvPr/>
        </p:nvSpPr>
        <p:spPr bwMode="auto">
          <a:xfrm>
            <a:off x="7440613" y="4597390"/>
            <a:ext cx="708025"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Security</a:t>
            </a:r>
          </a:p>
        </p:txBody>
      </p:sp>
      <p:sp>
        <p:nvSpPr>
          <p:cNvPr id="18" name="TextBox 16"/>
          <p:cNvSpPr txBox="1">
            <a:spLocks noChangeArrowheads="1"/>
          </p:cNvSpPr>
          <p:nvPr/>
        </p:nvSpPr>
        <p:spPr bwMode="auto">
          <a:xfrm>
            <a:off x="7440613" y="4916478"/>
            <a:ext cx="865187" cy="288925"/>
          </a:xfrm>
          <a:prstGeom prst="rect">
            <a:avLst/>
          </a:prstGeom>
          <a:noFill/>
          <a:ln w="9525">
            <a:noFill/>
            <a:miter lim="800000"/>
            <a:headEnd/>
            <a:tailEnd/>
          </a:ln>
        </p:spPr>
        <p:txBody>
          <a:bodyPr>
            <a:prstTxWarp prst="textNoShape">
              <a:avLst/>
            </a:prstTxWarp>
            <a:spAutoFit/>
          </a:bodyPr>
          <a:lstStyle/>
          <a:p>
            <a:r>
              <a:rPr lang="en-US" sz="1200">
                <a:solidFill>
                  <a:srgbClr val="FFFFFF"/>
                </a:solidFill>
                <a:latin typeface="Calibri"/>
              </a:rPr>
              <a:t>Education</a:t>
            </a:r>
          </a:p>
        </p:txBody>
      </p:sp>
      <p:sp>
        <p:nvSpPr>
          <p:cNvPr id="19" name="Rectangle 18"/>
          <p:cNvSpPr/>
          <p:nvPr/>
        </p:nvSpPr>
        <p:spPr>
          <a:xfrm>
            <a:off x="5791200" y="3481378"/>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pic>
        <p:nvPicPr>
          <p:cNvPr id="20" name="Picture 2"/>
          <p:cNvPicPr>
            <a:picLocks noChangeAspect="1" noChangeArrowheads="1"/>
          </p:cNvPicPr>
          <p:nvPr/>
        </p:nvPicPr>
        <p:blipFill>
          <a:blip r:embed="rId3"/>
          <a:srcRect/>
          <a:stretch>
            <a:fillRect/>
          </a:stretch>
        </p:blipFill>
        <p:spPr bwMode="auto">
          <a:xfrm>
            <a:off x="142058" y="778935"/>
            <a:ext cx="2702628" cy="1092201"/>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
        <p:nvSpPr>
          <p:cNvPr id="21" name="TextBox 30"/>
          <p:cNvSpPr txBox="1">
            <a:spLocks noChangeArrowheads="1"/>
          </p:cNvSpPr>
          <p:nvPr/>
        </p:nvSpPr>
        <p:spPr bwMode="auto">
          <a:xfrm>
            <a:off x="2924175" y="762000"/>
            <a:ext cx="2105025"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Global Component</a:t>
            </a:r>
          </a:p>
        </p:txBody>
      </p:sp>
      <p:sp>
        <p:nvSpPr>
          <p:cNvPr id="22" name="TextBox 31"/>
          <p:cNvSpPr txBox="1">
            <a:spLocks noChangeArrowheads="1"/>
          </p:cNvSpPr>
          <p:nvPr/>
        </p:nvSpPr>
        <p:spPr bwMode="auto">
          <a:xfrm>
            <a:off x="2590800" y="1946853"/>
            <a:ext cx="2314575" cy="9140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National Component</a:t>
            </a:r>
          </a:p>
        </p:txBody>
      </p:sp>
      <p:sp>
        <p:nvSpPr>
          <p:cNvPr id="23" name="TextBox 32"/>
          <p:cNvSpPr txBox="1">
            <a:spLocks noChangeArrowheads="1"/>
          </p:cNvSpPr>
          <p:nvPr/>
        </p:nvSpPr>
        <p:spPr bwMode="auto">
          <a:xfrm>
            <a:off x="825500" y="2209800"/>
            <a:ext cx="207010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Calibri"/>
              </a:rPr>
              <a:t>Regional Component</a:t>
            </a:r>
          </a:p>
        </p:txBody>
      </p:sp>
      <p:sp>
        <p:nvSpPr>
          <p:cNvPr id="25" name="Right Arrow 2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26" name="Right Arrow 2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27" name="Right Arrow 2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a:endParaRPr>
          </a:p>
        </p:txBody>
      </p:sp>
      <p:sp>
        <p:nvSpPr>
          <p:cNvPr id="28" name="TextBox 38"/>
          <p:cNvSpPr txBox="1">
            <a:spLocks noChangeArrowheads="1"/>
          </p:cNvSpPr>
          <p:nvPr/>
        </p:nvSpPr>
        <p:spPr bwMode="auto">
          <a:xfrm>
            <a:off x="4953000" y="5715000"/>
            <a:ext cx="3756531"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17 U.S. Federal Agencies</a:t>
            </a:r>
          </a:p>
        </p:txBody>
      </p:sp>
      <p:sp>
        <p:nvSpPr>
          <p:cNvPr id="29" name="TextBox 39"/>
          <p:cNvSpPr txBox="1">
            <a:spLocks noChangeArrowheads="1"/>
          </p:cNvSpPr>
          <p:nvPr/>
        </p:nvSpPr>
        <p:spPr bwMode="auto">
          <a:xfrm>
            <a:off x="257175" y="5715000"/>
            <a:ext cx="3682593" cy="461665"/>
          </a:xfrm>
          <a:prstGeom prst="rect">
            <a:avLst/>
          </a:prstGeom>
          <a:noFill/>
          <a:ln w="9525">
            <a:noFill/>
            <a:miter lim="800000"/>
            <a:headEnd/>
            <a:tailEnd/>
          </a:ln>
        </p:spPr>
        <p:txBody>
          <a:bodyPr wrap="none">
            <a:prstTxWarp prst="textNoShape">
              <a:avLst/>
            </a:prstTxWarp>
            <a:spAutoFit/>
          </a:bodyPr>
          <a:lstStyle/>
          <a:p>
            <a:r>
              <a:rPr lang="en-US" i="1" dirty="0">
                <a:solidFill>
                  <a:srgbClr val="000000"/>
                </a:solidFill>
                <a:latin typeface="Calibri"/>
              </a:rPr>
              <a:t>11 Regional Associations</a:t>
            </a:r>
          </a:p>
        </p:txBody>
      </p:sp>
      <p:pic>
        <p:nvPicPr>
          <p:cNvPr id="30" name="Picture 29" descr="BOEMRE.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556" y="4533049"/>
            <a:ext cx="597477" cy="597477"/>
          </a:xfrm>
          <a:prstGeom prst="rect">
            <a:avLst/>
          </a:prstGeom>
        </p:spPr>
      </p:pic>
      <p:pic>
        <p:nvPicPr>
          <p:cNvPr id="31" name="Picture 30" descr="CSREES.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670" y="5194997"/>
            <a:ext cx="543598" cy="543598"/>
          </a:xfrm>
          <a:prstGeom prst="rect">
            <a:avLst/>
          </a:prstGeom>
        </p:spPr>
      </p:pic>
      <p:pic>
        <p:nvPicPr>
          <p:cNvPr id="32" name="Picture 31" descr="DOE.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836" y="3782552"/>
            <a:ext cx="615757" cy="615757"/>
          </a:xfrm>
          <a:prstGeom prst="rect">
            <a:avLst/>
          </a:prstGeom>
        </p:spPr>
      </p:pic>
      <p:pic>
        <p:nvPicPr>
          <p:cNvPr id="33" name="Picture 32" descr="DOS.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4877" y="4531269"/>
            <a:ext cx="583045" cy="583045"/>
          </a:xfrm>
          <a:prstGeom prst="rect">
            <a:avLst/>
          </a:prstGeom>
        </p:spPr>
      </p:pic>
      <p:pic>
        <p:nvPicPr>
          <p:cNvPr id="34" name="Picture 33" descr="DOT.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5138" y="4527378"/>
            <a:ext cx="589779" cy="589779"/>
          </a:xfrm>
          <a:prstGeom prst="rect">
            <a:avLst/>
          </a:prstGeom>
        </p:spPr>
      </p:pic>
      <p:pic>
        <p:nvPicPr>
          <p:cNvPr id="35" name="Picture 34" descr="EPA.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6517" y="4501208"/>
            <a:ext cx="595552" cy="595552"/>
          </a:xfrm>
          <a:prstGeom prst="rect">
            <a:avLst/>
          </a:prstGeom>
        </p:spPr>
      </p:pic>
      <p:pic>
        <p:nvPicPr>
          <p:cNvPr id="36" name="Picture 35" descr="FDA.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3613" y="4596990"/>
            <a:ext cx="977013" cy="394469"/>
          </a:xfrm>
          <a:prstGeom prst="rect">
            <a:avLst/>
          </a:prstGeom>
        </p:spPr>
      </p:pic>
      <p:pic>
        <p:nvPicPr>
          <p:cNvPr id="37" name="Picture 36" descr="JCS.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0458" y="5180076"/>
            <a:ext cx="562845" cy="562845"/>
          </a:xfrm>
          <a:prstGeom prst="rect">
            <a:avLst/>
          </a:prstGeom>
        </p:spPr>
      </p:pic>
      <p:pic>
        <p:nvPicPr>
          <p:cNvPr id="38" name="Picture 37" descr="MMC.gi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0290" y="5168005"/>
            <a:ext cx="596516" cy="596516"/>
          </a:xfrm>
          <a:prstGeom prst="rect">
            <a:avLst/>
          </a:prstGeom>
        </p:spPr>
      </p:pic>
      <p:pic>
        <p:nvPicPr>
          <p:cNvPr id="39" name="Picture 38" descr="NASA.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90404" y="3076306"/>
            <a:ext cx="693690" cy="693690"/>
          </a:xfrm>
          <a:prstGeom prst="rect">
            <a:avLst/>
          </a:prstGeom>
        </p:spPr>
      </p:pic>
      <p:pic>
        <p:nvPicPr>
          <p:cNvPr id="40" name="Picture 39" descr="NOAA.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57849" y="3109982"/>
            <a:ext cx="626342" cy="626342"/>
          </a:xfrm>
          <a:prstGeom prst="rect">
            <a:avLst/>
          </a:prstGeom>
        </p:spPr>
      </p:pic>
      <p:pic>
        <p:nvPicPr>
          <p:cNvPr id="41" name="Picture 40" descr="NSF.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4439" y="3130573"/>
            <a:ext cx="593629" cy="593629"/>
          </a:xfrm>
          <a:prstGeom prst="rect">
            <a:avLst/>
          </a:prstGeom>
        </p:spPr>
      </p:pic>
      <p:pic>
        <p:nvPicPr>
          <p:cNvPr id="42" name="Picture 41" descr="ONR.gif"/>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24404" y="3139869"/>
            <a:ext cx="1234403" cy="554537"/>
          </a:xfrm>
          <a:prstGeom prst="rect">
            <a:avLst/>
          </a:prstGeom>
        </p:spPr>
      </p:pic>
      <p:pic>
        <p:nvPicPr>
          <p:cNvPr id="43" name="Picture 42" descr="USACE.gif"/>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13594" y="3759888"/>
            <a:ext cx="691765" cy="691765"/>
          </a:xfrm>
          <a:prstGeom prst="rect">
            <a:avLst/>
          </a:prstGeom>
        </p:spPr>
      </p:pic>
      <p:pic>
        <p:nvPicPr>
          <p:cNvPr id="44" name="Picture 43" descr="USARC.gif"/>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92914" y="3817089"/>
            <a:ext cx="608063" cy="608063"/>
          </a:xfrm>
          <a:prstGeom prst="rect">
            <a:avLst/>
          </a:prstGeom>
        </p:spPr>
      </p:pic>
      <p:pic>
        <p:nvPicPr>
          <p:cNvPr id="45" name="Picture 44" descr="USCG.gif"/>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39913" y="3785054"/>
            <a:ext cx="623455" cy="623455"/>
          </a:xfrm>
          <a:prstGeom prst="rect">
            <a:avLst/>
          </a:prstGeom>
        </p:spPr>
      </p:pic>
      <p:pic>
        <p:nvPicPr>
          <p:cNvPr id="46" name="Picture 45" descr="USGS.gif"/>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49774" y="5265951"/>
            <a:ext cx="1250394" cy="459894"/>
          </a:xfrm>
          <a:prstGeom prst="rect">
            <a:avLst/>
          </a:prstGeom>
        </p:spPr>
      </p:pic>
      <p:sp>
        <p:nvSpPr>
          <p:cNvPr id="47" name="TextBox 37"/>
          <p:cNvSpPr txBox="1">
            <a:spLocks noChangeArrowheads="1"/>
          </p:cNvSpPr>
          <p:nvPr/>
        </p:nvSpPr>
        <p:spPr bwMode="auto">
          <a:xfrm>
            <a:off x="4648200" y="2508246"/>
            <a:ext cx="4454525" cy="461665"/>
          </a:xfrm>
          <a:prstGeom prst="rect">
            <a:avLst/>
          </a:prstGeom>
          <a:noFill/>
          <a:ln w="9525">
            <a:noFill/>
            <a:miter lim="800000"/>
            <a:headEnd/>
            <a:tailEnd/>
          </a:ln>
        </p:spPr>
        <p:txBody>
          <a:bodyPr wrap="square">
            <a:prstTxWarp prst="textNoShape">
              <a:avLst/>
            </a:prstTxWarp>
            <a:spAutoFit/>
          </a:bodyPr>
          <a:lstStyle/>
          <a:p>
            <a:r>
              <a:rPr lang="en-US" i="1" dirty="0">
                <a:solidFill>
                  <a:srgbClr val="000000"/>
                </a:solidFill>
                <a:latin typeface="Calibri"/>
              </a:rPr>
              <a:t>15 Regional Alliances in GOOS</a:t>
            </a:r>
          </a:p>
        </p:txBody>
      </p:sp>
      <p:pic>
        <p:nvPicPr>
          <p:cNvPr id="48" name="Picture 47" descr="map_all_regions_text_5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7749" y="3276600"/>
            <a:ext cx="3209851" cy="2484425"/>
          </a:xfrm>
          <a:prstGeom prst="rect">
            <a:avLst/>
          </a:prstGeom>
        </p:spPr>
      </p:pic>
      <p:pic>
        <p:nvPicPr>
          <p:cNvPr id="49" name="Picture 48" descr="gramap2013.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22682" y="609600"/>
            <a:ext cx="4092717" cy="1828800"/>
          </a:xfrm>
          <a:prstGeom prst="rect">
            <a:avLst/>
          </a:prstGeom>
        </p:spPr>
      </p:pic>
      <p:sp>
        <p:nvSpPr>
          <p:cNvPr id="50" name="Oval 49"/>
          <p:cNvSpPr/>
          <p:nvPr/>
        </p:nvSpPr>
        <p:spPr>
          <a:xfrm>
            <a:off x="2717799" y="4588923"/>
            <a:ext cx="914400" cy="21167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217486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AVHRR SST: Automated QC Tests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30</a:t>
            </a:fld>
            <a:endParaRPr lang="en-US" dirty="0"/>
          </a:p>
        </p:txBody>
      </p:sp>
      <p:sp>
        <p:nvSpPr>
          <p:cNvPr id="16" name="TextBox 15"/>
          <p:cNvSpPr txBox="1"/>
          <p:nvPr/>
        </p:nvSpPr>
        <p:spPr>
          <a:xfrm>
            <a:off x="988869" y="1295400"/>
            <a:ext cx="7170615" cy="3447098"/>
          </a:xfrm>
          <a:prstGeom prst="rect">
            <a:avLst/>
          </a:prstGeom>
          <a:noFill/>
        </p:spPr>
        <p:txBody>
          <a:bodyPr wrap="square" rtlCol="0">
            <a:spAutoFit/>
          </a:bodyPr>
          <a:lstStyle/>
          <a:p>
            <a:pPr marL="342900" lvl="0" indent="-342900">
              <a:spcAft>
                <a:spcPts val="1200"/>
              </a:spcAft>
              <a:buFont typeface="+mj-lt"/>
              <a:buAutoNum type="arabicPeriod"/>
            </a:pPr>
            <a:r>
              <a:rPr lang="en-US" b="1" dirty="0"/>
              <a:t>Time Test: </a:t>
            </a:r>
            <a:r>
              <a:rPr lang="en-US" dirty="0"/>
              <a:t>A measurement fails the time test if it is more than 2 degrees cooler than the mean of the satellite passes in the previous 72 hrs.</a:t>
            </a:r>
          </a:p>
          <a:p>
            <a:pPr marL="342900" lvl="0" indent="-342900">
              <a:spcAft>
                <a:spcPts val="1200"/>
              </a:spcAft>
              <a:buFont typeface="+mj-lt"/>
              <a:buAutoNum type="arabicPeriod"/>
            </a:pPr>
            <a:r>
              <a:rPr lang="en-US" b="1" dirty="0"/>
              <a:t>Climatology Test: </a:t>
            </a:r>
            <a:r>
              <a:rPr lang="en-US" dirty="0"/>
              <a:t>A measurement fails if the temperature is more than 5 degrees colder than the climatologies from the </a:t>
            </a:r>
            <a:r>
              <a:rPr lang="en-US" u="sng" dirty="0">
                <a:hlinkClick r:id="rId3"/>
              </a:rPr>
              <a:t>NSIPP AVHRR Pathfinder and Erosion Global 9km SST Climatology</a:t>
            </a:r>
            <a:r>
              <a:rPr lang="en-US" dirty="0"/>
              <a:t>.</a:t>
            </a:r>
          </a:p>
          <a:p>
            <a:pPr marL="342900" lvl="0" indent="-342900">
              <a:spcAft>
                <a:spcPts val="1200"/>
              </a:spcAft>
              <a:buFont typeface="+mj-lt"/>
              <a:buAutoNum type="arabicPeriod"/>
            </a:pPr>
            <a:r>
              <a:rPr lang="en-US" b="1" dirty="0"/>
              <a:t>Sequential time and climatology test: </a:t>
            </a:r>
            <a:r>
              <a:rPr lang="en-US" dirty="0"/>
              <a:t>In this test, the previous 72 hours of satellite passes are first passed through a climatology test, then passed through the time test. It is a sequential test, rather than two independent tests.</a:t>
            </a:r>
          </a:p>
        </p:txBody>
      </p:sp>
      <p:sp>
        <p:nvSpPr>
          <p:cNvPr id="15" name="TextBox 14"/>
          <p:cNvSpPr txBox="1"/>
          <p:nvPr/>
        </p:nvSpPr>
        <p:spPr>
          <a:xfrm>
            <a:off x="2013857" y="5243632"/>
            <a:ext cx="7170615" cy="369332"/>
          </a:xfrm>
          <a:prstGeom prst="rect">
            <a:avLst/>
          </a:prstGeom>
          <a:noFill/>
        </p:spPr>
        <p:txBody>
          <a:bodyPr wrap="square" rtlCol="0">
            <a:spAutoFit/>
          </a:bodyPr>
          <a:lstStyle/>
          <a:p>
            <a:pPr lvl="0">
              <a:spcAft>
                <a:spcPts val="1200"/>
              </a:spcAft>
            </a:pPr>
            <a:r>
              <a:rPr lang="en-US" b="1" dirty="0" smtClean="0"/>
              <a:t>Remember, data are flagged, NOT removed</a:t>
            </a:r>
            <a:endParaRPr lang="en-US" dirty="0"/>
          </a:p>
        </p:txBody>
      </p:sp>
    </p:spTree>
    <p:extLst>
      <p:ext uri="{BB962C8B-B14F-4D97-AF65-F5344CB8AC3E}">
        <p14:creationId xmlns:p14="http://schemas.microsoft.com/office/powerpoint/2010/main" val="1544936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AVHRR SST: Experimental Cloud Masking</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31</a:t>
            </a:fld>
            <a:endParaRPr lang="en-US" dirty="0"/>
          </a:p>
        </p:txBody>
      </p:sp>
      <p:sp>
        <p:nvSpPr>
          <p:cNvPr id="15" name="TextBox 14"/>
          <p:cNvSpPr txBox="1"/>
          <p:nvPr/>
        </p:nvSpPr>
        <p:spPr>
          <a:xfrm>
            <a:off x="2013857" y="5243632"/>
            <a:ext cx="7170615" cy="369332"/>
          </a:xfrm>
          <a:prstGeom prst="rect">
            <a:avLst/>
          </a:prstGeom>
          <a:noFill/>
        </p:spPr>
        <p:txBody>
          <a:bodyPr wrap="square" rtlCol="0">
            <a:spAutoFit/>
          </a:bodyPr>
          <a:lstStyle/>
          <a:p>
            <a:pPr lvl="0">
              <a:spcAft>
                <a:spcPts val="1200"/>
              </a:spcAft>
            </a:pPr>
            <a:r>
              <a:rPr lang="en-US" b="1" dirty="0" smtClean="0"/>
              <a:t>Remember, data are flagged, NOT removed</a:t>
            </a:r>
            <a:endParaRPr lang="en-US" dirty="0"/>
          </a:p>
        </p:txBody>
      </p:sp>
      <p:sp>
        <p:nvSpPr>
          <p:cNvPr id="3" name="Rectangle 1"/>
          <p:cNvSpPr>
            <a:spLocks noChangeArrowheads="1"/>
          </p:cNvSpPr>
          <p:nvPr/>
        </p:nvSpPr>
        <p:spPr bwMode="auto">
          <a:xfrm>
            <a:off x="345077" y="1552191"/>
            <a:ext cx="84582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ea typeface="Times New Roman" panose="02020603050405020304" pitchFamily="18" charset="0"/>
                <a:cs typeface="Times New Roman" panose="02020603050405020304" pitchFamily="18" charset="0"/>
              </a:rPr>
              <a:t>C</a:t>
            </a:r>
            <a:r>
              <a:rPr kumimoji="0" lang="en-US" altLang="en-US"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omparing satellite SST measurements with NDBC SST measurements.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smtClean="0">
                <a:ea typeface="Times New Roman" panose="02020603050405020304" pitchFamily="18" charset="0"/>
                <a:cs typeface="Times New Roman" panose="02020603050405020304" pitchFamily="18" charset="0"/>
              </a:rPr>
              <a:t>205 sites compared, </a:t>
            </a:r>
            <a:r>
              <a:rPr kumimoji="0" lang="en-US" altLang="en-US" b="0" i="0" u="none" strike="noStrike" cap="none" normalizeH="0" baseline="0" dirty="0" smtClean="0">
                <a:ln>
                  <a:noFill/>
                </a:ln>
                <a:solidFill>
                  <a:srgbClr val="000000"/>
                </a:solidFill>
                <a:effectLst/>
                <a:ea typeface="Times New Roman" panose="02020603050405020304" pitchFamily="18" charset="0"/>
                <a:cs typeface="Times New Roman" panose="02020603050405020304" pitchFamily="18" charset="0"/>
              </a:rPr>
              <a:t>Jan 1, 2006 – September 14, 2014.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smtClean="0">
                <a:solidFill>
                  <a:srgbClr val="000000"/>
                </a:solidFill>
                <a:ea typeface="Times New Roman" panose="02020603050405020304" pitchFamily="18" charset="0"/>
                <a:cs typeface="Times New Roman" panose="02020603050405020304" pitchFamily="18" charset="0"/>
              </a:rPr>
              <a:t>Additional visual inspection of each data set</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smtClean="0">
                <a:ln>
                  <a:noFill/>
                </a:ln>
                <a:solidFill>
                  <a:srgbClr val="000000"/>
                </a:solidFill>
                <a:effectLst/>
                <a:ea typeface="Times New Roman" panose="02020603050405020304" pitchFamily="18" charset="0"/>
                <a:cs typeface="Times New Roman" panose="02020603050405020304" pitchFamily="18" charset="0"/>
              </a:rPr>
              <a:t>For each site, a root mean square (RMS), bias and observation number statistic was calculated. only pixels that passed all tests), failed only the time test, or failed only the climatology test are kept in the regional de-clouding process.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765323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AVHRR – de-Clouded SST products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32</a:t>
            </a:fld>
            <a:endParaRPr lang="en-US" dirty="0"/>
          </a:p>
        </p:txBody>
      </p:sp>
      <p:pic>
        <p:nvPicPr>
          <p:cNvPr id="5" name="Picture 4" descr="buoy_loc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1" y="1011073"/>
            <a:ext cx="3595206" cy="2396804"/>
          </a:xfrm>
          <a:prstGeom prst="rect">
            <a:avLst/>
          </a:prstGeom>
        </p:spPr>
      </p:pic>
      <p:sp>
        <p:nvSpPr>
          <p:cNvPr id="9" name="Rectangle 8"/>
          <p:cNvSpPr/>
          <p:nvPr/>
        </p:nvSpPr>
        <p:spPr>
          <a:xfrm>
            <a:off x="133504" y="789542"/>
            <a:ext cx="8477096" cy="369332"/>
          </a:xfrm>
          <a:prstGeom prst="rect">
            <a:avLst/>
          </a:prstGeom>
        </p:spPr>
        <p:txBody>
          <a:bodyPr wrap="square">
            <a:spAutoFit/>
          </a:bodyPr>
          <a:lstStyle/>
          <a:p>
            <a:r>
              <a:rPr lang="en-US" dirty="0" smtClean="0"/>
              <a:t>Comparing de-Clouded AVHRR to~200 NDBC buoys and platforms</a:t>
            </a:r>
          </a:p>
        </p:txBody>
      </p:sp>
      <p:grpSp>
        <p:nvGrpSpPr>
          <p:cNvPr id="10" name="Group 9"/>
          <p:cNvGrpSpPr/>
          <p:nvPr/>
        </p:nvGrpSpPr>
        <p:grpSpPr>
          <a:xfrm>
            <a:off x="2180623" y="1564922"/>
            <a:ext cx="6945792" cy="4578821"/>
            <a:chOff x="2164979" y="1869418"/>
            <a:chExt cx="6945792" cy="4578821"/>
          </a:xfrm>
        </p:grpSpPr>
        <p:pic>
          <p:nvPicPr>
            <p:cNvPr id="11" name="Picture 10"/>
            <p:cNvPicPr>
              <a:picLocks noChangeAspect="1"/>
            </p:cNvPicPr>
            <p:nvPr/>
          </p:nvPicPr>
          <p:blipFill>
            <a:blip r:embed="rId4"/>
            <a:stretch>
              <a:fillRect/>
            </a:stretch>
          </p:blipFill>
          <p:spPr>
            <a:xfrm>
              <a:off x="4963435" y="2408733"/>
              <a:ext cx="4147336" cy="4039506"/>
            </a:xfrm>
            <a:prstGeom prst="rect">
              <a:avLst/>
            </a:prstGeom>
          </p:spPr>
        </p:pic>
        <p:cxnSp>
          <p:nvCxnSpPr>
            <p:cNvPr id="12" name="Straight Arrow Connector 11"/>
            <p:cNvCxnSpPr/>
            <p:nvPr/>
          </p:nvCxnSpPr>
          <p:spPr>
            <a:xfrm>
              <a:off x="2164979" y="2365057"/>
              <a:ext cx="2996466" cy="239222"/>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92342" y="3863852"/>
              <a:ext cx="0" cy="735506"/>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765323" y="4230026"/>
              <a:ext cx="1422729" cy="307777"/>
            </a:xfrm>
            <a:prstGeom prst="rect">
              <a:avLst/>
            </a:prstGeom>
          </p:spPr>
          <p:txBody>
            <a:bodyPr wrap="square">
              <a:spAutoFit/>
            </a:bodyPr>
            <a:lstStyle/>
            <a:p>
              <a:r>
                <a:rPr lang="en-US" sz="1400" dirty="0" smtClean="0"/>
                <a:t>De-Clouding</a:t>
              </a:r>
              <a:endParaRPr lang="en-US" sz="1600" dirty="0" smtClean="0"/>
            </a:p>
          </p:txBody>
        </p:sp>
        <p:sp>
          <p:nvSpPr>
            <p:cNvPr id="15" name="Rectangle 14"/>
            <p:cNvSpPr/>
            <p:nvPr/>
          </p:nvSpPr>
          <p:spPr>
            <a:xfrm>
              <a:off x="3761982" y="1869418"/>
              <a:ext cx="3682930" cy="523220"/>
            </a:xfrm>
            <a:prstGeom prst="rect">
              <a:avLst/>
            </a:prstGeom>
          </p:spPr>
          <p:txBody>
            <a:bodyPr wrap="square">
              <a:spAutoFit/>
            </a:bodyPr>
            <a:lstStyle/>
            <a:p>
              <a:r>
                <a:rPr lang="en-US" sz="1400" dirty="0" smtClean="0"/>
                <a:t>NDBC 41001 as an example </a:t>
              </a:r>
            </a:p>
            <a:p>
              <a:r>
                <a:rPr lang="en-US" sz="1400" dirty="0" smtClean="0"/>
                <a:t>(red dots satellite, black NDBC buoy</a:t>
              </a:r>
            </a:p>
          </p:txBody>
        </p:sp>
      </p:grpSp>
      <p:grpSp>
        <p:nvGrpSpPr>
          <p:cNvPr id="16" name="Group 15"/>
          <p:cNvGrpSpPr/>
          <p:nvPr/>
        </p:nvGrpSpPr>
        <p:grpSpPr>
          <a:xfrm>
            <a:off x="15645" y="3407877"/>
            <a:ext cx="5053351" cy="2753374"/>
            <a:chOff x="1" y="3712373"/>
            <a:chExt cx="5053351" cy="2753374"/>
          </a:xfrm>
        </p:grpSpPr>
        <p:sp>
          <p:nvSpPr>
            <p:cNvPr id="17" name="Rectangle 16"/>
            <p:cNvSpPr/>
            <p:nvPr/>
          </p:nvSpPr>
          <p:spPr>
            <a:xfrm>
              <a:off x="885535" y="3712373"/>
              <a:ext cx="3688642" cy="338554"/>
            </a:xfrm>
            <a:prstGeom prst="rect">
              <a:avLst/>
            </a:prstGeom>
          </p:spPr>
          <p:txBody>
            <a:bodyPr wrap="square">
              <a:spAutoFit/>
            </a:bodyPr>
            <a:lstStyle/>
            <a:p>
              <a:r>
                <a:rPr lang="en-US" sz="1600" dirty="0" smtClean="0"/>
                <a:t>De-Clouding night imagery</a:t>
              </a:r>
            </a:p>
          </p:txBody>
        </p:sp>
        <p:pic>
          <p:nvPicPr>
            <p:cNvPr id="18" name="Picture 17" descr="Terra_sca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006629"/>
              <a:ext cx="2459118" cy="2459118"/>
            </a:xfrm>
            <a:prstGeom prst="rect">
              <a:avLst/>
            </a:prstGeom>
          </p:spPr>
        </p:pic>
        <p:pic>
          <p:nvPicPr>
            <p:cNvPr id="19" name="Picture 18" descr="Flag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5757" y="4048152"/>
              <a:ext cx="2417595" cy="2417595"/>
            </a:xfrm>
            <a:prstGeom prst="rect">
              <a:avLst/>
            </a:prstGeom>
          </p:spPr>
        </p:pic>
        <p:cxnSp>
          <p:nvCxnSpPr>
            <p:cNvPr id="20" name="Straight Arrow Connector 19"/>
            <p:cNvCxnSpPr/>
            <p:nvPr/>
          </p:nvCxnSpPr>
          <p:spPr>
            <a:xfrm>
              <a:off x="2035712" y="4826513"/>
              <a:ext cx="893330"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3573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U.S. IOOS is…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33</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Title 1"/>
          <p:cNvSpPr txBox="1">
            <a:spLocks/>
          </p:cNvSpPr>
          <p:nvPr/>
        </p:nvSpPr>
        <p:spPr>
          <a:xfrm>
            <a:off x="-32657" y="1980358"/>
            <a:ext cx="9144000" cy="2971800"/>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lgn="ctr"/>
            <a:r>
              <a:rPr lang="en-US" sz="4400" dirty="0" smtClean="0">
                <a:solidFill>
                  <a:schemeClr val="tx1"/>
                </a:solidFill>
              </a:rPr>
              <a:t>External: Hudson Rivers Environmental Conditions Observing System</a:t>
            </a:r>
          </a:p>
          <a:p>
            <a:pPr algn="ctr"/>
            <a:r>
              <a:rPr lang="en-US" sz="4400" dirty="0" smtClean="0">
                <a:solidFill>
                  <a:schemeClr val="tx1"/>
                </a:solidFill>
              </a:rPr>
              <a:t>(HRECOS)</a:t>
            </a:r>
            <a:endParaRPr lang="en-US" sz="4400" dirty="0">
              <a:solidFill>
                <a:schemeClr val="tx1"/>
              </a:solidFill>
            </a:endParaRPr>
          </a:p>
        </p:txBody>
      </p:sp>
    </p:spTree>
    <p:extLst>
      <p:ext uri="{BB962C8B-B14F-4D97-AF65-F5344CB8AC3E}">
        <p14:creationId xmlns:p14="http://schemas.microsoft.com/office/powerpoint/2010/main" val="221172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What is HRECOS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34</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Rectangle 1"/>
          <p:cNvSpPr>
            <a:spLocks noChangeArrowheads="1"/>
          </p:cNvSpPr>
          <p:nvPr/>
        </p:nvSpPr>
        <p:spPr bwMode="auto">
          <a:xfrm>
            <a:off x="15240" y="1210984"/>
            <a:ext cx="592836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ts val="1800"/>
              </a:spcAft>
              <a:buFont typeface="Arial" panose="020B0604020202020204" pitchFamily="34" charset="0"/>
              <a:buChar char="•"/>
            </a:pPr>
            <a:r>
              <a:rPr lang="en-US" sz="1600" dirty="0" smtClean="0"/>
              <a:t>Continuous meteorological and water </a:t>
            </a:r>
            <a:r>
              <a:rPr lang="en-US" sz="1600" dirty="0"/>
              <a:t>quality monitoring stations on the Mohawk and Hudson Rivers since </a:t>
            </a:r>
            <a:r>
              <a:rPr lang="en-US" sz="1600" dirty="0" smtClean="0"/>
              <a:t>2008</a:t>
            </a:r>
          </a:p>
          <a:p>
            <a:pPr marL="285750" lvl="0" indent="-285750" eaLnBrk="0" fontAlgn="base" hangingPunct="0">
              <a:spcBef>
                <a:spcPct val="0"/>
              </a:spcBef>
              <a:spcAft>
                <a:spcPts val="1800"/>
              </a:spcAft>
              <a:buFont typeface="Arial" panose="020B0604020202020204" pitchFamily="34" charset="0"/>
              <a:buChar char="•"/>
            </a:pPr>
            <a:r>
              <a:rPr lang="en-US" sz="1600" dirty="0"/>
              <a:t>O</a:t>
            </a:r>
            <a:r>
              <a:rPr lang="en-US" sz="1600" dirty="0" smtClean="0"/>
              <a:t>perated </a:t>
            </a:r>
            <a:r>
              <a:rPr lang="en-US" sz="1600" dirty="0"/>
              <a:t>by a consortium of government, academic, and private institutions.  </a:t>
            </a:r>
            <a:endParaRPr lang="en-US" sz="1600" dirty="0" smtClean="0"/>
          </a:p>
          <a:p>
            <a:pPr marL="285750" lvl="0" indent="-285750" eaLnBrk="0" fontAlgn="base" hangingPunct="0">
              <a:spcBef>
                <a:spcPct val="0"/>
              </a:spcBef>
              <a:spcAft>
                <a:spcPts val="1800"/>
              </a:spcAft>
              <a:buFont typeface="Arial" panose="020B0604020202020204" pitchFamily="34" charset="0"/>
              <a:buChar char="•"/>
            </a:pPr>
            <a:r>
              <a:rPr lang="en-US" sz="1600" dirty="0" smtClean="0"/>
              <a:t>All </a:t>
            </a:r>
            <a:r>
              <a:rPr lang="en-US" sz="1600" dirty="0"/>
              <a:t>stations operate year-round except the Mohawk at Ilion station due to seasonal drawdown in the </a:t>
            </a:r>
            <a:r>
              <a:rPr lang="en-US" sz="1600" dirty="0" smtClean="0"/>
              <a:t>canal</a:t>
            </a:r>
          </a:p>
          <a:p>
            <a:pPr marL="285750" lvl="0" indent="-285750" eaLnBrk="0" fontAlgn="base" hangingPunct="0">
              <a:spcBef>
                <a:spcPct val="0"/>
              </a:spcBef>
              <a:spcAft>
                <a:spcPts val="1800"/>
              </a:spcAft>
              <a:buFont typeface="Arial" panose="020B0604020202020204" pitchFamily="34" charset="0"/>
              <a:buChar char="•"/>
            </a:pPr>
            <a:r>
              <a:rPr lang="en-US" sz="1600" dirty="0" smtClean="0"/>
              <a:t>Data: water </a:t>
            </a:r>
            <a:r>
              <a:rPr lang="en-US" sz="1600" dirty="0"/>
              <a:t>temperature, specific conductivity, salinity (calculated from specific conductivity and temperature), dissolved oxygen, depth, water </a:t>
            </a:r>
            <a:r>
              <a:rPr lang="en-US" sz="1600" dirty="0" smtClean="0"/>
              <a:t>elevation, pH</a:t>
            </a:r>
            <a:r>
              <a:rPr lang="en-US" sz="1600" dirty="0"/>
              <a:t>, turbidity, air temperature, barometric pressure, relative humidity, wind speed, wind direction, radiation, and rainfall, </a:t>
            </a:r>
            <a:r>
              <a:rPr lang="en-US" sz="1600" dirty="0" smtClean="0"/>
              <a:t>collected at 15 min intervals.</a:t>
            </a:r>
            <a:endParaRPr kumimoji="0" lang="en-US" altLang="en-US"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ts val="1800"/>
              </a:spcAft>
              <a:buClrTx/>
              <a:buSzTx/>
              <a:buFontTx/>
              <a:buNone/>
              <a:tabLst/>
            </a:pPr>
            <a:endParaRPr kumimoji="0" lang="en-US" altLang="en-US" b="0" i="0" u="none" strike="noStrike" cap="none" normalizeH="0" baseline="0" dirty="0" smtClean="0">
              <a:ln>
                <a:noFill/>
              </a:ln>
              <a:solidFill>
                <a:schemeClr val="tx1"/>
              </a:solidFill>
              <a:effectLst/>
            </a:endParaRPr>
          </a:p>
        </p:txBody>
      </p:sp>
      <p:pic>
        <p:nvPicPr>
          <p:cNvPr id="8" name="Picture 7"/>
          <p:cNvPicPr>
            <a:picLocks noChangeAspect="1"/>
          </p:cNvPicPr>
          <p:nvPr/>
        </p:nvPicPr>
        <p:blipFill>
          <a:blip r:embed="rId3"/>
          <a:stretch>
            <a:fillRect/>
          </a:stretch>
        </p:blipFill>
        <p:spPr>
          <a:xfrm>
            <a:off x="6109535" y="792721"/>
            <a:ext cx="2703720" cy="5097414"/>
          </a:xfrm>
          <a:prstGeom prst="rect">
            <a:avLst/>
          </a:prstGeom>
          <a:effectLst>
            <a:outerShdw blurRad="50800" dist="114300" dir="2700000" algn="tl" rotWithShape="0">
              <a:prstClr val="black">
                <a:alpha val="40000"/>
              </a:prstClr>
            </a:outerShdw>
          </a:effectLst>
        </p:spPr>
      </p:pic>
    </p:spTree>
    <p:extLst>
      <p:ext uri="{BB962C8B-B14F-4D97-AF65-F5344CB8AC3E}">
        <p14:creationId xmlns:p14="http://schemas.microsoft.com/office/powerpoint/2010/main" val="2252677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HRECOS Initial QC</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35</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Rectangle 1"/>
          <p:cNvSpPr>
            <a:spLocks noChangeArrowheads="1"/>
          </p:cNvSpPr>
          <p:nvPr/>
        </p:nvSpPr>
        <p:spPr bwMode="auto">
          <a:xfrm>
            <a:off x="15240" y="11559991"/>
            <a:ext cx="8599170"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ts val="1200"/>
              </a:spcAft>
              <a:buFont typeface="Arial" panose="020B0604020202020204" pitchFamily="34" charset="0"/>
              <a:buChar char="•"/>
            </a:pPr>
            <a:r>
              <a:rPr lang="en-US" sz="1600" dirty="0" smtClean="0"/>
              <a:t>Continuous meteorological and water </a:t>
            </a:r>
            <a:r>
              <a:rPr lang="en-US" sz="1600" dirty="0"/>
              <a:t>quality monitoring stations on the Mohawk and Hudson Rivers since </a:t>
            </a:r>
            <a:r>
              <a:rPr lang="en-US" sz="1600" dirty="0" smtClean="0"/>
              <a:t>2008</a:t>
            </a:r>
          </a:p>
          <a:p>
            <a:pPr marL="285750" lvl="0" indent="-285750" eaLnBrk="0" fontAlgn="base" hangingPunct="0">
              <a:spcBef>
                <a:spcPct val="0"/>
              </a:spcBef>
              <a:spcAft>
                <a:spcPts val="1200"/>
              </a:spcAft>
              <a:buFont typeface="Arial" panose="020B0604020202020204" pitchFamily="34" charset="0"/>
              <a:buChar char="•"/>
            </a:pPr>
            <a:r>
              <a:rPr lang="en-US" sz="1600" dirty="0" smtClean="0"/>
              <a:t>operated </a:t>
            </a:r>
            <a:r>
              <a:rPr lang="en-US" sz="1600" dirty="0"/>
              <a:t>by a consortium of government, academic, and private institutions.  </a:t>
            </a:r>
            <a:endParaRPr lang="en-US" sz="1600" dirty="0" smtClean="0"/>
          </a:p>
          <a:p>
            <a:pPr marL="285750" lvl="0" indent="-285750" eaLnBrk="0" fontAlgn="base" hangingPunct="0">
              <a:spcBef>
                <a:spcPct val="0"/>
              </a:spcBef>
              <a:spcAft>
                <a:spcPts val="1200"/>
              </a:spcAft>
              <a:buFont typeface="Arial" panose="020B0604020202020204" pitchFamily="34" charset="0"/>
              <a:buChar char="•"/>
            </a:pPr>
            <a:r>
              <a:rPr lang="en-US" sz="1600" dirty="0" smtClean="0"/>
              <a:t>All </a:t>
            </a:r>
            <a:r>
              <a:rPr lang="en-US" sz="1600" dirty="0"/>
              <a:t>stations operate year-round except the Mohawk at Ilion station due to seasonal drawdown in the </a:t>
            </a:r>
            <a:r>
              <a:rPr lang="en-US" sz="1600" dirty="0" smtClean="0"/>
              <a:t>canal</a:t>
            </a:r>
          </a:p>
          <a:p>
            <a:pPr marL="285750" lvl="0" indent="-285750" eaLnBrk="0" fontAlgn="base" hangingPunct="0">
              <a:spcBef>
                <a:spcPct val="0"/>
              </a:spcBef>
              <a:spcAft>
                <a:spcPts val="1200"/>
              </a:spcAft>
              <a:buFont typeface="Arial" panose="020B0604020202020204" pitchFamily="34" charset="0"/>
              <a:buChar char="•"/>
            </a:pPr>
            <a:r>
              <a:rPr lang="en-US" sz="1600" dirty="0" smtClean="0"/>
              <a:t>Data: water </a:t>
            </a:r>
            <a:r>
              <a:rPr lang="en-US" sz="1600" dirty="0"/>
              <a:t>temperature, specific conductivity, salinity (calculated from specific conductivity and temperature), dissolved oxygen, depth, water </a:t>
            </a:r>
            <a:r>
              <a:rPr lang="en-US" sz="1600" dirty="0" smtClean="0"/>
              <a:t>elevation, pH</a:t>
            </a:r>
            <a:r>
              <a:rPr lang="en-US" sz="1600" dirty="0"/>
              <a:t>, turbidity, air temperature, barometric pressure, relative humidity, wind speed, wind direction, radiation, and rainfall, </a:t>
            </a:r>
            <a:r>
              <a:rPr lang="en-US" sz="1600" dirty="0" smtClean="0"/>
              <a:t>collected at 15 min intervals.</a:t>
            </a:r>
            <a:endParaRPr kumimoji="0" lang="en-US" altLang="en-US"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endParaRPr>
          </a:p>
        </p:txBody>
      </p:sp>
      <p:sp>
        <p:nvSpPr>
          <p:cNvPr id="8" name="Rectangle 1"/>
          <p:cNvSpPr>
            <a:spLocks noChangeArrowheads="1"/>
          </p:cNvSpPr>
          <p:nvPr/>
        </p:nvSpPr>
        <p:spPr bwMode="auto">
          <a:xfrm>
            <a:off x="-27354" y="861817"/>
            <a:ext cx="89916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The </a:t>
            </a: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HRECOS QAPP</a:t>
            </a: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describes the objectives and criteria and specifies the measures and corrective actions used to ensure data quality.  </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smtClean="0">
                <a:ea typeface="Calibri" panose="020F0502020204030204" pitchFamily="34" charset="0"/>
                <a:cs typeface="Times New Roman" panose="02020603050405020304" pitchFamily="18" charset="0"/>
              </a:rPr>
              <a:t>Goal: </a:t>
            </a: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accept at least 90% of total possible observations </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Water quality sensors and weather stations are recalibrated if they do not meet the standards specified in the QAPP.  </a:t>
            </a:r>
            <a:endParaRPr kumimoji="0" lang="en-US" altLang="en-US" b="0" i="0" u="none" strike="noStrike" cap="none" normalizeH="0" baseline="0" dirty="0" smtClean="0">
              <a:ln>
                <a:noFill/>
              </a:ln>
              <a:solidFill>
                <a:schemeClr val="tx1"/>
              </a:solidFill>
              <a:effectLst/>
            </a:endParaRP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The data flags used for the automated real-time data flagging process are summarized in Table 1 and apply to all parameters.  </a:t>
            </a:r>
            <a:endParaRPr kumimoji="0" lang="en-US" altLang="en-US" b="0" i="0" u="none" strike="noStrike" cap="none" normalizeH="0" baseline="0" dirty="0" smtClean="0">
              <a:ln>
                <a:noFill/>
              </a:ln>
              <a:solidFill>
                <a:schemeClr val="tx1"/>
              </a:solidFill>
              <a:effectLst/>
            </a:endParaRPr>
          </a:p>
        </p:txBody>
      </p:sp>
      <p:graphicFrame>
        <p:nvGraphicFramePr>
          <p:cNvPr id="9" name="Table 8"/>
          <p:cNvGraphicFramePr>
            <a:graphicFrameLocks noGrp="1"/>
          </p:cNvGraphicFramePr>
          <p:nvPr>
            <p:extLst>
              <p:ext uri="{D42A27DB-BD31-4B8C-83A1-F6EECF244321}">
                <p14:modId xmlns:p14="http://schemas.microsoft.com/office/powerpoint/2010/main" val="2219266179"/>
              </p:ext>
            </p:extLst>
          </p:nvPr>
        </p:nvGraphicFramePr>
        <p:xfrm>
          <a:off x="1399065" y="3563483"/>
          <a:ext cx="6138763" cy="2453640"/>
        </p:xfrm>
        <a:graphic>
          <a:graphicData uri="http://schemas.openxmlformats.org/drawingml/2006/table">
            <a:tbl>
              <a:tblPr firstRow="1" firstCol="1" bandRow="1">
                <a:tableStyleId>{5C22544A-7EE6-4342-B048-85BDC9FD1C3A}</a:tableStyleId>
              </a:tblPr>
              <a:tblGrid>
                <a:gridCol w="1170497">
                  <a:extLst>
                    <a:ext uri="{9D8B030D-6E8A-4147-A177-3AD203B41FA5}">
                      <a16:colId xmlns:a16="http://schemas.microsoft.com/office/drawing/2014/main" val="3969814020"/>
                    </a:ext>
                  </a:extLst>
                </a:gridCol>
                <a:gridCol w="4968266">
                  <a:extLst>
                    <a:ext uri="{9D8B030D-6E8A-4147-A177-3AD203B41FA5}">
                      <a16:colId xmlns:a16="http://schemas.microsoft.com/office/drawing/2014/main" val="2282830522"/>
                    </a:ext>
                  </a:extLst>
                </a:gridCol>
              </a:tblGrid>
              <a:tr h="0">
                <a:tc>
                  <a:txBody>
                    <a:bodyPr/>
                    <a:lstStyle/>
                    <a:p>
                      <a:pPr marL="0" marR="0" algn="just">
                        <a:lnSpc>
                          <a:spcPct val="115000"/>
                        </a:lnSpc>
                        <a:spcBef>
                          <a:spcPts val="0"/>
                        </a:spcBef>
                        <a:spcAft>
                          <a:spcPts val="0"/>
                        </a:spcAft>
                      </a:pPr>
                      <a:r>
                        <a:rPr lang="en-US" sz="1400">
                          <a:effectLst/>
                        </a:rPr>
                        <a:t>Flag Value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rPr>
                        <a:t>Definition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4568573"/>
                  </a:ext>
                </a:extLst>
              </a:tr>
              <a:tr h="0">
                <a:tc>
                  <a:txBody>
                    <a:bodyPr/>
                    <a:lstStyle/>
                    <a:p>
                      <a:pPr marL="0" marR="0" algn="just">
                        <a:lnSpc>
                          <a:spcPct val="115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Acceptable data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238443"/>
                  </a:ext>
                </a:extLst>
              </a:tr>
              <a:tr h="0">
                <a:tc>
                  <a:txBody>
                    <a:bodyPr/>
                    <a:lstStyle/>
                    <a:p>
                      <a:pPr marL="0" marR="0" algn="just">
                        <a:lnSpc>
                          <a:spcPct val="115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Data that demonstrate a significant increase or decrease from the previous value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1659035"/>
                  </a:ext>
                </a:extLst>
              </a:tr>
              <a:tr h="0">
                <a:tc>
                  <a:txBody>
                    <a:bodyPr/>
                    <a:lstStyle/>
                    <a:p>
                      <a:pPr marL="0" marR="0" algn="just">
                        <a:lnSpc>
                          <a:spcPct val="115000"/>
                        </a:lnSpc>
                        <a:spcBef>
                          <a:spcPts val="0"/>
                        </a:spcBef>
                        <a:spcAft>
                          <a:spcPts val="0"/>
                        </a:spcAft>
                      </a:pPr>
                      <a:r>
                        <a:rPr lang="en-US" sz="1400" dirty="0">
                          <a:effectLst/>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Flat-lined data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3218603"/>
                  </a:ext>
                </a:extLst>
              </a:tr>
              <a:tr h="0">
                <a:tc>
                  <a:txBody>
                    <a:bodyPr/>
                    <a:lstStyle/>
                    <a:p>
                      <a:pPr marL="0" marR="0" algn="just">
                        <a:lnSpc>
                          <a:spcPct val="115000"/>
                        </a:lnSpc>
                        <a:spcBef>
                          <a:spcPts val="0"/>
                        </a:spcBef>
                        <a:spcAft>
                          <a:spcPts val="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rPr>
                        <a:t>Data outside three standard deviations of the seasonal mean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9313669"/>
                  </a:ext>
                </a:extLst>
              </a:tr>
              <a:tr h="0">
                <a:tc>
                  <a:txBody>
                    <a:bodyPr/>
                    <a:lstStyle/>
                    <a:p>
                      <a:pPr marL="0" marR="0" algn="just">
                        <a:lnSpc>
                          <a:spcPct val="115000"/>
                        </a:lnSpc>
                        <a:spcBef>
                          <a:spcPts val="0"/>
                        </a:spcBef>
                        <a:spcAft>
                          <a:spcPts val="0"/>
                        </a:spcAft>
                      </a:pPr>
                      <a:r>
                        <a:rPr lang="en-US" sz="1400">
                          <a:effectLst/>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a:effectLst/>
                        </a:rPr>
                        <a:t>Data outside four standard deviations of the seasonal mean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5623617"/>
                  </a:ext>
                </a:extLst>
              </a:tr>
              <a:tr h="0">
                <a:tc>
                  <a:txBody>
                    <a:bodyPr/>
                    <a:lstStyle/>
                    <a:p>
                      <a:pPr marL="0" marR="0" algn="just">
                        <a:lnSpc>
                          <a:spcPct val="115000"/>
                        </a:lnSpc>
                        <a:spcBef>
                          <a:spcPts val="0"/>
                        </a:spcBef>
                        <a:spcAft>
                          <a:spcPts val="0"/>
                        </a:spcAft>
                      </a:pPr>
                      <a:r>
                        <a:rPr lang="en-US" sz="1400">
                          <a:effectLst/>
                        </a:rPr>
                        <a: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400" dirty="0">
                          <a:effectLst/>
                        </a:rPr>
                        <a:t>Data outside the range of the instrument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2944626"/>
                  </a:ext>
                </a:extLst>
              </a:tr>
            </a:tbl>
          </a:graphicData>
        </a:graphic>
      </p:graphicFrame>
    </p:spTree>
    <p:extLst>
      <p:ext uri="{BB962C8B-B14F-4D97-AF65-F5344CB8AC3E}">
        <p14:creationId xmlns:p14="http://schemas.microsoft.com/office/powerpoint/2010/main" val="1451214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36</a:t>
            </a:fld>
            <a:endParaRPr lang="en-US" dirty="0"/>
          </a:p>
        </p:txBody>
      </p:sp>
      <p:sp>
        <p:nvSpPr>
          <p:cNvPr id="5" name="Rectangle 1"/>
          <p:cNvSpPr>
            <a:spLocks noChangeArrowheads="1"/>
          </p:cNvSpPr>
          <p:nvPr/>
        </p:nvSpPr>
        <p:spPr bwMode="auto">
          <a:xfrm>
            <a:off x="78377" y="838212"/>
            <a:ext cx="89916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Quarterly</a:t>
            </a:r>
            <a:r>
              <a:rPr kumimoji="0" lang="en-US" altLang="en-US"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rPr>
              <a:t> Review</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dirty="0" smtClean="0">
              <a:ln>
                <a:noFill/>
              </a:ln>
              <a:solidFill>
                <a:schemeClr val="tx1"/>
              </a:solidFill>
              <a:effectLst/>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baseline="0" dirty="0" smtClean="0">
                <a:ea typeface="Calibri" panose="020F0502020204030204" pitchFamily="34" charset="0"/>
                <a:cs typeface="Times New Roman" panose="02020603050405020304" pitchFamily="18" charset="0"/>
              </a:rPr>
              <a:t>Missing</a:t>
            </a:r>
            <a:r>
              <a:rPr lang="en-US" altLang="en-US" dirty="0" smtClean="0">
                <a:ea typeface="Calibri" panose="020F0502020204030204" pitchFamily="34" charset="0"/>
                <a:cs typeface="Times New Roman" panose="02020603050405020304" pitchFamily="18" charset="0"/>
              </a:rPr>
              <a:t> data added</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The recorded data is also reviewed and flagged</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ea typeface="Calibri" panose="020F0502020204030204" pitchFamily="34" charset="0"/>
                <a:cs typeface="Times New Roman" panose="02020603050405020304" pitchFamily="18" charset="0"/>
              </a:rPr>
              <a:t>R</a:t>
            </a: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ecalculates automatic flags using actual seasonal averages, </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smtClean="0">
                <a:ea typeface="Calibri" panose="020F0502020204030204" pitchFamily="34" charset="0"/>
                <a:cs typeface="Times New Roman" panose="02020603050405020304" pitchFamily="18" charset="0"/>
              </a:rPr>
              <a:t>Run SOPs based on their documentation</a:t>
            </a:r>
          </a:p>
          <a:p>
            <a:pPr marL="285750" marR="0" lvl="0" indent="-28575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lang="en-US" altLang="en-US" dirty="0">
                <a:ea typeface="Calibri" panose="020F0502020204030204" pitchFamily="34" charset="0"/>
                <a:cs typeface="Times New Roman" panose="02020603050405020304" pitchFamily="18" charset="0"/>
              </a:rPr>
              <a:t>M</a:t>
            </a:r>
            <a:r>
              <a:rPr kumimoji="0" lang="en-US" altLang="en-US"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akes a final determination for the public record by applying the final flag values</a:t>
            </a:r>
            <a:endParaRPr kumimoji="0" lang="en-US" altLang="en-US" sz="3200" b="0" i="0" u="none" strike="noStrike" cap="none" normalizeH="0" baseline="0" dirty="0" smtClean="0">
              <a:ln>
                <a:noFill/>
              </a:ln>
              <a:solidFill>
                <a:schemeClr val="tx1"/>
              </a:solidFill>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927440617"/>
              </p:ext>
            </p:extLst>
          </p:nvPr>
        </p:nvGraphicFramePr>
        <p:xfrm>
          <a:off x="990600" y="3886200"/>
          <a:ext cx="7010400" cy="2243328"/>
        </p:xfrm>
        <a:graphic>
          <a:graphicData uri="http://schemas.openxmlformats.org/drawingml/2006/table">
            <a:tbl>
              <a:tblPr firstRow="1" firstCol="1" bandRow="1">
                <a:tableStyleId>{5C22544A-7EE6-4342-B048-85BDC9FD1C3A}</a:tableStyleId>
              </a:tblPr>
              <a:tblGrid>
                <a:gridCol w="1295400">
                  <a:extLst>
                    <a:ext uri="{9D8B030D-6E8A-4147-A177-3AD203B41FA5}">
                      <a16:colId xmlns:a16="http://schemas.microsoft.com/office/drawing/2014/main" val="678716424"/>
                    </a:ext>
                  </a:extLst>
                </a:gridCol>
                <a:gridCol w="5715000">
                  <a:extLst>
                    <a:ext uri="{9D8B030D-6E8A-4147-A177-3AD203B41FA5}">
                      <a16:colId xmlns:a16="http://schemas.microsoft.com/office/drawing/2014/main" val="2761480449"/>
                    </a:ext>
                  </a:extLst>
                </a:gridCol>
              </a:tblGrid>
              <a:tr h="0">
                <a:tc>
                  <a:txBody>
                    <a:bodyPr/>
                    <a:lstStyle/>
                    <a:p>
                      <a:pPr marL="0" marR="0" algn="just">
                        <a:lnSpc>
                          <a:spcPct val="115000"/>
                        </a:lnSpc>
                        <a:spcBef>
                          <a:spcPts val="0"/>
                        </a:spcBef>
                        <a:spcAft>
                          <a:spcPts val="0"/>
                        </a:spcAft>
                      </a:pPr>
                      <a:r>
                        <a:rPr lang="en-US" sz="1600">
                          <a:effectLst/>
                        </a:rPr>
                        <a:t>Flag Value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Definition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2535510"/>
                  </a:ext>
                </a:extLst>
              </a:tr>
              <a:tr h="0">
                <a:tc>
                  <a:txBody>
                    <a:bodyPr/>
                    <a:lstStyle/>
                    <a:p>
                      <a:pPr marL="0" marR="0" algn="just">
                        <a:lnSpc>
                          <a:spcPct val="115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Data determined to be acceptable after a final review by the site manager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0693286"/>
                  </a:ext>
                </a:extLst>
              </a:tr>
              <a:tr h="0">
                <a:tc>
                  <a:txBody>
                    <a:bodyPr/>
                    <a:lstStyle/>
                    <a:p>
                      <a:pPr marL="0" marR="0" algn="just">
                        <a:lnSpc>
                          <a:spcPct val="115000"/>
                        </a:lnSpc>
                        <a:spcBef>
                          <a:spcPts val="0"/>
                        </a:spcBef>
                        <a:spcAft>
                          <a:spcPts val="0"/>
                        </a:spcAft>
                      </a:pPr>
                      <a:r>
                        <a:rPr lang="en-US" sz="1600">
                          <a:effectLst/>
                        </a:rPr>
                        <a:t>10000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Suspicious data according to a final review by the site manager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5284709"/>
                  </a:ext>
                </a:extLst>
              </a:tr>
              <a:tr h="0">
                <a:tc>
                  <a:txBody>
                    <a:bodyPr/>
                    <a:lstStyle/>
                    <a:p>
                      <a:pPr marL="0" marR="0" algn="just">
                        <a:lnSpc>
                          <a:spcPct val="115000"/>
                        </a:lnSpc>
                        <a:spcBef>
                          <a:spcPts val="0"/>
                        </a:spcBef>
                        <a:spcAft>
                          <a:spcPts val="0"/>
                        </a:spcAft>
                      </a:pPr>
                      <a:r>
                        <a:rPr lang="en-US" sz="1600">
                          <a:effectLst/>
                        </a:rPr>
                        <a:t>20000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a:effectLst/>
                        </a:rPr>
                        <a:t>Corrected data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4527458"/>
                  </a:ext>
                </a:extLst>
              </a:tr>
              <a:tr h="0">
                <a:tc>
                  <a:txBody>
                    <a:bodyPr/>
                    <a:lstStyle/>
                    <a:p>
                      <a:pPr marL="0" marR="0" algn="just">
                        <a:lnSpc>
                          <a:spcPct val="115000"/>
                        </a:lnSpc>
                        <a:spcBef>
                          <a:spcPts val="0"/>
                        </a:spcBef>
                        <a:spcAft>
                          <a:spcPts val="0"/>
                        </a:spcAft>
                      </a:pPr>
                      <a:r>
                        <a:rPr lang="en-US" sz="1600">
                          <a:effectLst/>
                        </a:rPr>
                        <a:t>500000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600" dirty="0">
                          <a:effectLst/>
                        </a:rPr>
                        <a:t>Rejected data according to a final review by the site manager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7457198"/>
                  </a:ext>
                </a:extLst>
              </a:tr>
            </a:tbl>
          </a:graphicData>
        </a:graphic>
      </p:graphicFrame>
      <p:sp>
        <p:nvSpPr>
          <p:cNvPr id="7" name="Title 1"/>
          <p:cNvSpPr txBox="1">
            <a:spLocks/>
          </p:cNvSpPr>
          <p:nvPr/>
        </p:nvSpPr>
        <p:spPr>
          <a:xfrm>
            <a:off x="4354" y="17417"/>
            <a:ext cx="9139646" cy="592183"/>
          </a:xfrm>
          <a:prstGeom prst="rect">
            <a:avLst/>
          </a:prstGeom>
        </p:spPr>
        <p:txBody>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HRECOS Final QC</a:t>
            </a:r>
            <a:endParaRPr lang="en-US" dirty="0"/>
          </a:p>
        </p:txBody>
      </p:sp>
    </p:spTree>
    <p:extLst>
      <p:ext uri="{BB962C8B-B14F-4D97-AF65-F5344CB8AC3E}">
        <p14:creationId xmlns:p14="http://schemas.microsoft.com/office/powerpoint/2010/main" val="3022956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Overview of Real-Time &amp; Quarterly Process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37</a:t>
            </a:fld>
            <a:endParaRPr lang="en-US" dirty="0"/>
          </a:p>
        </p:txBody>
      </p:sp>
      <p:pic>
        <p:nvPicPr>
          <p:cNvPr id="3" name="Picture 2"/>
          <p:cNvPicPr>
            <a:picLocks noChangeAspect="1"/>
          </p:cNvPicPr>
          <p:nvPr/>
        </p:nvPicPr>
        <p:blipFill>
          <a:blip r:embed="rId3"/>
          <a:stretch>
            <a:fillRect/>
          </a:stretch>
        </p:blipFill>
        <p:spPr>
          <a:xfrm>
            <a:off x="2688017" y="978996"/>
            <a:ext cx="6276230" cy="4749230"/>
          </a:xfrm>
          <a:prstGeom prst="rect">
            <a:avLst/>
          </a:prstGeom>
        </p:spPr>
      </p:pic>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Rectangle 5"/>
          <p:cNvSpPr/>
          <p:nvPr/>
        </p:nvSpPr>
        <p:spPr>
          <a:xfrm>
            <a:off x="35650" y="2362200"/>
            <a:ext cx="2661892" cy="1631216"/>
          </a:xfrm>
          <a:prstGeom prst="rect">
            <a:avLst/>
          </a:prstGeom>
        </p:spPr>
        <p:txBody>
          <a:bodyPr wrap="square">
            <a:spAutoFit/>
          </a:bodyPr>
          <a:lstStyle/>
          <a:p>
            <a:r>
              <a:rPr lang="en-US" altLang="en-US" sz="2000" dirty="0" smtClean="0">
                <a:latin typeface="Calibri" panose="020F0502020204030204" pitchFamily="34" charset="0"/>
                <a:ea typeface="Calibri" panose="020F0502020204030204" pitchFamily="34" charset="0"/>
                <a:cs typeface="Times New Roman" panose="02020603050405020304" pitchFamily="18" charset="0"/>
              </a:rPr>
              <a:t>HRECOS </a:t>
            </a:r>
            <a:r>
              <a:rPr lang="en-US" altLang="en-US" sz="2000" dirty="0">
                <a:latin typeface="Calibri" panose="020F0502020204030204" pitchFamily="34" charset="0"/>
                <a:ea typeface="Calibri" panose="020F0502020204030204" pitchFamily="34" charset="0"/>
                <a:cs typeface="Times New Roman" panose="02020603050405020304" pitchFamily="18" charset="0"/>
              </a:rPr>
              <a:t>has both an automated real-time flagging process and a manual quarterly process in </a:t>
            </a:r>
            <a:r>
              <a:rPr lang="en-US" altLang="en-US" sz="2000" dirty="0" smtClean="0">
                <a:latin typeface="Calibri" panose="020F0502020204030204" pitchFamily="34" charset="0"/>
                <a:ea typeface="Calibri" panose="020F0502020204030204" pitchFamily="34" charset="0"/>
                <a:cs typeface="Times New Roman" panose="02020603050405020304" pitchFamily="18" charset="0"/>
              </a:rPr>
              <a:t>place</a:t>
            </a:r>
            <a:endParaRPr lang="en-US" sz="2000" dirty="0"/>
          </a:p>
        </p:txBody>
      </p:sp>
    </p:spTree>
    <p:extLst>
      <p:ext uri="{BB962C8B-B14F-4D97-AF65-F5344CB8AC3E}">
        <p14:creationId xmlns:p14="http://schemas.microsoft.com/office/powerpoint/2010/main" val="3905220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Summary</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38</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3" name="TextBox 2"/>
          <p:cNvSpPr txBox="1"/>
          <p:nvPr/>
        </p:nvSpPr>
        <p:spPr>
          <a:xfrm flipH="1">
            <a:off x="304800" y="867489"/>
            <a:ext cx="7620000" cy="23391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So much data, and all available for public use</a:t>
            </a:r>
          </a:p>
          <a:p>
            <a:pPr marL="285750" indent="-285750">
              <a:spcAft>
                <a:spcPts val="600"/>
              </a:spcAft>
              <a:buFont typeface="Arial" panose="020B0604020202020204" pitchFamily="34" charset="0"/>
              <a:buChar char="•"/>
            </a:pPr>
            <a:r>
              <a:rPr lang="en-US" dirty="0"/>
              <a:t>Only an example of numerous datasets from partners available</a:t>
            </a:r>
          </a:p>
          <a:p>
            <a:pPr marL="285750" indent="-285750">
              <a:spcAft>
                <a:spcPts val="600"/>
              </a:spcAft>
              <a:buFont typeface="Arial" panose="020B0604020202020204" pitchFamily="34" charset="0"/>
              <a:buChar char="•"/>
            </a:pPr>
            <a:r>
              <a:rPr lang="en-US" dirty="0" smtClean="0"/>
              <a:t>Any piece of this talk could have been a single 20 minute presentation</a:t>
            </a:r>
          </a:p>
          <a:p>
            <a:pPr marL="285750" indent="-285750">
              <a:spcAft>
                <a:spcPts val="600"/>
              </a:spcAft>
              <a:buFont typeface="Arial" panose="020B0604020202020204" pitchFamily="34" charset="0"/>
              <a:buChar char="•"/>
            </a:pPr>
            <a:r>
              <a:rPr lang="en-US" dirty="0"/>
              <a:t>Today, examples of single platform, multi-platform, Federal Government and external data QC were presented</a:t>
            </a:r>
          </a:p>
          <a:p>
            <a:pPr marL="285750" indent="-285750">
              <a:spcAft>
                <a:spcPts val="600"/>
              </a:spcAft>
              <a:buFont typeface="Arial" panose="020B0604020202020204" pitchFamily="34" charset="0"/>
              <a:buChar char="•"/>
            </a:pPr>
            <a:endParaRPr lang="en-US" dirty="0" smtClean="0"/>
          </a:p>
        </p:txBody>
      </p:sp>
      <p:sp>
        <p:nvSpPr>
          <p:cNvPr id="6" name="TextBox 5"/>
          <p:cNvSpPr txBox="1"/>
          <p:nvPr/>
        </p:nvSpPr>
        <p:spPr>
          <a:xfrm flipH="1">
            <a:off x="4354" y="5791914"/>
            <a:ext cx="9147460" cy="307777"/>
          </a:xfrm>
          <a:prstGeom prst="rect">
            <a:avLst/>
          </a:prstGeom>
          <a:noFill/>
        </p:spPr>
        <p:txBody>
          <a:bodyPr wrap="square" rtlCol="0">
            <a:spAutoFit/>
          </a:bodyPr>
          <a:lstStyle/>
          <a:p>
            <a:pPr algn="ctr"/>
            <a:r>
              <a:rPr lang="en-US" sz="1400" b="1" dirty="0" smtClean="0"/>
              <a:t>Thanks to US IOOS, my co-authors and the dozens of people that support the MARACOOS project</a:t>
            </a:r>
          </a:p>
        </p:txBody>
      </p:sp>
      <p:pic>
        <p:nvPicPr>
          <p:cNvPr id="7" name="gip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6647" y="3361451"/>
            <a:ext cx="3657600" cy="2193925"/>
          </a:xfrm>
          <a:prstGeom prst="rect">
            <a:avLst/>
          </a:prstGeom>
        </p:spPr>
      </p:pic>
      <p:sp>
        <p:nvSpPr>
          <p:cNvPr id="8" name="TextBox 7"/>
          <p:cNvSpPr txBox="1"/>
          <p:nvPr/>
        </p:nvSpPr>
        <p:spPr>
          <a:xfrm flipH="1">
            <a:off x="304800" y="2842190"/>
            <a:ext cx="5001847" cy="31854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Certified data! We Certify our own through QARTOD, SOPs, and confirm that external data have a QA/QC process in place. Otherwise data is “citizen science”</a:t>
            </a:r>
          </a:p>
          <a:p>
            <a:pPr marL="285750" indent="-285750">
              <a:spcAft>
                <a:spcPts val="600"/>
              </a:spcAft>
              <a:buFont typeface="Arial" panose="020B0604020202020204" pitchFamily="34" charset="0"/>
              <a:buChar char="•"/>
            </a:pPr>
            <a:endParaRPr lang="en-US" sz="1600" dirty="0" smtClean="0"/>
          </a:p>
          <a:p>
            <a:pPr marL="285750" indent="-285750">
              <a:spcAft>
                <a:spcPts val="600"/>
              </a:spcAft>
              <a:buFont typeface="Arial" panose="020B0604020202020204" pitchFamily="34" charset="0"/>
              <a:buChar char="•"/>
            </a:pPr>
            <a:r>
              <a:rPr lang="en-US" sz="1600" dirty="0" smtClean="0"/>
              <a:t>Maracoos.org, Oceansmap.maracoos.org</a:t>
            </a:r>
          </a:p>
          <a:p>
            <a:pPr marL="285750" indent="-285750">
              <a:spcAft>
                <a:spcPts val="600"/>
              </a:spcAft>
              <a:buFont typeface="Arial" panose="020B0604020202020204" pitchFamily="34" charset="0"/>
              <a:buChar char="•"/>
            </a:pPr>
            <a:r>
              <a:rPr lang="en-US" sz="1600" dirty="0" smtClean="0">
                <a:hlinkClick r:id="rId6"/>
              </a:rPr>
              <a:t>crowley@Rutgers.edu</a:t>
            </a:r>
            <a:endParaRPr lang="en-US" sz="1600" dirty="0" smtClean="0"/>
          </a:p>
          <a:p>
            <a:pPr marL="285750" indent="-285750">
              <a:spcAft>
                <a:spcPts val="600"/>
              </a:spcAft>
              <a:buFont typeface="Arial" panose="020B0604020202020204" pitchFamily="34" charset="0"/>
              <a:buChar char="•"/>
            </a:pPr>
            <a:endParaRPr lang="en-US" dirty="0" smtClean="0"/>
          </a:p>
          <a:p>
            <a:pPr>
              <a:spcAft>
                <a:spcPts val="600"/>
              </a:spcAft>
            </a:pPr>
            <a:endParaRPr lang="en-US" dirty="0"/>
          </a:p>
        </p:txBody>
      </p:sp>
    </p:spTree>
    <p:extLst>
      <p:ext uri="{BB962C8B-B14F-4D97-AF65-F5344CB8AC3E}">
        <p14:creationId xmlns:p14="http://schemas.microsoft.com/office/powerpoint/2010/main" val="25785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62EDC6A-85B5-48FF-8CAA-32BDD173A8C0}" type="slidenum">
              <a:rPr lang="en-US" smtClean="0"/>
              <a:pPr/>
              <a:t>39</a:t>
            </a:fld>
            <a:endParaRPr lang="en-US" dirty="0"/>
          </a:p>
        </p:txBody>
      </p:sp>
    </p:spTree>
    <p:extLst>
      <p:ext uri="{BB962C8B-B14F-4D97-AF65-F5344CB8AC3E}">
        <p14:creationId xmlns:p14="http://schemas.microsoft.com/office/powerpoint/2010/main" val="2711686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noAutofit/>
          </a:bodyPr>
          <a:lstStyle/>
          <a:p>
            <a:r>
              <a:rPr lang="en-US" sz="2400" dirty="0" smtClean="0"/>
              <a:t>NOAA-led U.S. Integrated Ocean Observing System (IOOS)</a:t>
            </a:r>
            <a:endParaRPr lang="en-US" sz="2400"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4</a:t>
            </a:fld>
            <a:endParaRPr lang="en-US" dirty="0"/>
          </a:p>
        </p:txBody>
      </p:sp>
      <p:sp>
        <p:nvSpPr>
          <p:cNvPr id="52" name="TextBox 51"/>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51" name="Rectangle 50"/>
          <p:cNvSpPr/>
          <p:nvPr/>
        </p:nvSpPr>
        <p:spPr>
          <a:xfrm>
            <a:off x="0" y="-11529"/>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53"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13871"/>
            <a:ext cx="8331200" cy="6223000"/>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4"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55"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56"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NJ</a:t>
            </a:r>
          </a:p>
        </p:txBody>
      </p:sp>
      <p:sp>
        <p:nvSpPr>
          <p:cNvPr id="57"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58"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59"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60"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61"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62"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63"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64"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65"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66"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76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67" name="TextBox 66"/>
          <p:cNvSpPr txBox="1"/>
          <p:nvPr/>
        </p:nvSpPr>
        <p:spPr>
          <a:xfrm>
            <a:off x="0" y="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chemeClr val="bg1"/>
                </a:solidFill>
                <a:latin typeface="Arial"/>
                <a:ea typeface="ＭＳ Ｐゴシック"/>
              </a:rPr>
              <a:t>M</a:t>
            </a:r>
            <a:r>
              <a:rPr lang="en-US" cap="small" dirty="0">
                <a:solidFill>
                  <a:schemeClr val="bg1"/>
                </a:solidFill>
                <a:latin typeface="Arial"/>
                <a:ea typeface="ＭＳ Ｐゴシック"/>
              </a:rPr>
              <a:t>iddle </a:t>
            </a:r>
            <a:r>
              <a:rPr lang="en-US" b="1" u="sng" cap="small" dirty="0">
                <a:solidFill>
                  <a:schemeClr val="bg1"/>
                </a:solidFill>
                <a:latin typeface="Arial"/>
                <a:ea typeface="ＭＳ Ｐゴシック"/>
              </a:rPr>
              <a:t>A</a:t>
            </a:r>
            <a:r>
              <a:rPr lang="en-US" cap="small" dirty="0">
                <a:solidFill>
                  <a:schemeClr val="bg1"/>
                </a:solidFill>
                <a:latin typeface="Arial"/>
                <a:ea typeface="ＭＳ Ｐゴシック"/>
              </a:rPr>
              <a:t>tlantic</a:t>
            </a:r>
          </a:p>
          <a:p>
            <a:pPr fontAlgn="auto">
              <a:spcBef>
                <a:spcPts val="0"/>
              </a:spcBef>
              <a:spcAft>
                <a:spcPts val="0"/>
              </a:spcAft>
              <a:defRPr/>
            </a:pPr>
            <a:r>
              <a:rPr lang="en-US" b="1" u="sng" cap="small" dirty="0">
                <a:solidFill>
                  <a:schemeClr val="bg1"/>
                </a:solidFill>
                <a:latin typeface="Arial"/>
                <a:ea typeface="ＭＳ Ｐゴシック"/>
              </a:rPr>
              <a:t>R</a:t>
            </a:r>
            <a:r>
              <a:rPr lang="en-US" cap="small" dirty="0">
                <a:solidFill>
                  <a:schemeClr val="bg1"/>
                </a:solidFill>
                <a:latin typeface="Arial"/>
                <a:ea typeface="ＭＳ Ｐゴシック"/>
              </a:rPr>
              <a:t>egional </a:t>
            </a:r>
            <a:r>
              <a:rPr lang="en-US" b="1" u="sng" cap="small" dirty="0">
                <a:solidFill>
                  <a:schemeClr val="bg1"/>
                </a:solidFill>
                <a:latin typeface="Arial"/>
                <a:ea typeface="ＭＳ Ｐゴシック"/>
              </a:rPr>
              <a:t>A</a:t>
            </a:r>
            <a:r>
              <a:rPr lang="en-US" cap="small" dirty="0">
                <a:solidFill>
                  <a:schemeClr val="bg1"/>
                </a:solidFill>
                <a:latin typeface="Arial"/>
                <a:ea typeface="ＭＳ Ｐゴシック"/>
              </a:rPr>
              <a:t>ssociation </a:t>
            </a:r>
          </a:p>
          <a:p>
            <a:pPr fontAlgn="auto">
              <a:spcBef>
                <a:spcPts val="0"/>
              </a:spcBef>
              <a:spcAft>
                <a:spcPts val="0"/>
              </a:spcAft>
              <a:defRPr/>
            </a:pPr>
            <a:r>
              <a:rPr lang="en-US" b="1" u="sng" cap="small" dirty="0">
                <a:solidFill>
                  <a:schemeClr val="bg1"/>
                </a:solidFill>
                <a:latin typeface="Arial"/>
                <a:ea typeface="ＭＳ Ｐゴシック"/>
              </a:rPr>
              <a:t>C</a:t>
            </a:r>
            <a:r>
              <a:rPr lang="en-US" cap="small" dirty="0">
                <a:solidFill>
                  <a:schemeClr val="bg1"/>
                </a:solidFill>
                <a:latin typeface="Arial"/>
                <a:ea typeface="ＭＳ Ｐゴシック"/>
              </a:rPr>
              <a:t>oastal </a:t>
            </a:r>
          </a:p>
          <a:p>
            <a:pPr fontAlgn="auto">
              <a:spcBef>
                <a:spcPts val="0"/>
              </a:spcBef>
              <a:spcAft>
                <a:spcPts val="0"/>
              </a:spcAft>
              <a:defRPr/>
            </a:pPr>
            <a:r>
              <a:rPr lang="en-US" b="1" u="sng" cap="small" dirty="0">
                <a:solidFill>
                  <a:schemeClr val="bg1"/>
                </a:solidFill>
                <a:latin typeface="Arial"/>
                <a:ea typeface="ＭＳ Ｐゴシック"/>
              </a:rPr>
              <a:t>O</a:t>
            </a:r>
            <a:r>
              <a:rPr lang="en-US" cap="small" dirty="0">
                <a:solidFill>
                  <a:schemeClr val="bg1"/>
                </a:solidFill>
                <a:latin typeface="Arial"/>
                <a:ea typeface="ＭＳ Ｐゴシック"/>
              </a:rPr>
              <a:t>cean </a:t>
            </a:r>
            <a:r>
              <a:rPr lang="en-US" b="1" u="sng" cap="small" dirty="0">
                <a:solidFill>
                  <a:schemeClr val="bg1"/>
                </a:solidFill>
                <a:latin typeface="Arial"/>
                <a:ea typeface="ＭＳ Ｐゴシック"/>
              </a:rPr>
              <a:t>O</a:t>
            </a:r>
            <a:r>
              <a:rPr lang="en-US" cap="small" dirty="0">
                <a:solidFill>
                  <a:schemeClr val="bg1"/>
                </a:solidFill>
                <a:latin typeface="Arial"/>
                <a:ea typeface="ＭＳ Ｐゴシック"/>
              </a:rPr>
              <a:t>bserving </a:t>
            </a:r>
            <a:r>
              <a:rPr lang="en-US" b="1" u="sng" cap="small" dirty="0">
                <a:solidFill>
                  <a:schemeClr val="bg1"/>
                </a:solidFill>
                <a:latin typeface="Arial"/>
                <a:ea typeface="ＭＳ Ｐゴシック"/>
              </a:rPr>
              <a:t>S</a:t>
            </a:r>
            <a:r>
              <a:rPr lang="en-US" cap="small" dirty="0">
                <a:solidFill>
                  <a:schemeClr val="bg1"/>
                </a:solidFill>
                <a:latin typeface="Arial"/>
                <a:ea typeface="ＭＳ Ｐゴシック"/>
              </a:rPr>
              <a:t>ystem</a:t>
            </a:r>
          </a:p>
        </p:txBody>
      </p:sp>
      <p:sp>
        <p:nvSpPr>
          <p:cNvPr id="68"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69" name="TextBox 41"/>
          <p:cNvSpPr txBox="1">
            <a:spLocks noChangeArrowheads="1"/>
          </p:cNvSpPr>
          <p:nvPr/>
        </p:nvSpPr>
        <p:spPr bwMode="auto">
          <a:xfrm>
            <a:off x="4788853" y="2327841"/>
            <a:ext cx="42330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solidFill>
                  <a:srgbClr val="FFFFFF"/>
                </a:solidFill>
              </a:rPr>
              <a:t>MARACOOS:</a:t>
            </a:r>
          </a:p>
          <a:p>
            <a:pPr algn="ctr"/>
            <a:r>
              <a:rPr lang="en-US" b="1" dirty="0" smtClean="0">
                <a:solidFill>
                  <a:srgbClr val="FFFFFF"/>
                </a:solidFill>
              </a:rPr>
              <a:t>An Integrated,  Sustained &amp; Certified  Real-time Observation System</a:t>
            </a:r>
            <a:endParaRPr lang="en-US" b="1" dirty="0">
              <a:solidFill>
                <a:srgbClr val="FFFFFF"/>
              </a:solidFill>
            </a:endParaRPr>
          </a:p>
        </p:txBody>
      </p:sp>
      <p:sp>
        <p:nvSpPr>
          <p:cNvPr id="84"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cxnSp>
        <p:nvCxnSpPr>
          <p:cNvPr id="85" name="Straight Connector 84"/>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87" name="Picture 86" descr="certStam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2" y="2418699"/>
            <a:ext cx="1026155" cy="1043456"/>
          </a:xfrm>
          <a:prstGeom prst="rect">
            <a:avLst/>
          </a:prstGeom>
          <a:solidFill>
            <a:srgbClr val="FFFFFF"/>
          </a:solidFill>
        </p:spPr>
      </p:pic>
      <p:sp>
        <p:nvSpPr>
          <p:cNvPr id="3" name="TextBox 2"/>
          <p:cNvSpPr txBox="1"/>
          <p:nvPr/>
        </p:nvSpPr>
        <p:spPr>
          <a:xfrm>
            <a:off x="4235024" y="4419506"/>
            <a:ext cx="4875109" cy="1477328"/>
          </a:xfrm>
          <a:prstGeom prst="rect">
            <a:avLst/>
          </a:prstGeom>
          <a:noFill/>
        </p:spPr>
        <p:txBody>
          <a:bodyPr wrap="square" rtlCol="0">
            <a:spAutoFit/>
          </a:bodyPr>
          <a:lstStyle/>
          <a:p>
            <a:pPr marL="285750" lvl="0" indent="-285750">
              <a:buFont typeface="Arial" panose="020B0604020202020204" pitchFamily="34" charset="0"/>
              <a:buChar char="•"/>
            </a:pPr>
            <a:r>
              <a:rPr lang="en-US" altLang="en-US" dirty="0" smtClean="0">
                <a:solidFill>
                  <a:schemeClr val="bg1"/>
                </a:solidFill>
                <a:ea typeface="SimSun" panose="02010600030101010101" pitchFamily="2" charset="-122"/>
                <a:cs typeface="Times New Roman" panose="02020603050405020304" pitchFamily="18" charset="0"/>
              </a:rPr>
              <a:t>501(c)3 association</a:t>
            </a:r>
          </a:p>
          <a:p>
            <a:pPr marL="285750" lvl="0" indent="-285750">
              <a:buFont typeface="Arial" panose="020B0604020202020204" pitchFamily="34" charset="0"/>
              <a:buChar char="•"/>
            </a:pPr>
            <a:r>
              <a:rPr lang="en-US" altLang="en-US" dirty="0" smtClean="0">
                <a:solidFill>
                  <a:schemeClr val="bg1"/>
                </a:solidFill>
                <a:ea typeface="SimSun" panose="02010600030101010101" pitchFamily="2" charset="-122"/>
                <a:cs typeface="Times New Roman" panose="02020603050405020304" pitchFamily="18" charset="0"/>
              </a:rPr>
              <a:t>25 universities</a:t>
            </a:r>
          </a:p>
          <a:p>
            <a:pPr marL="285750" lvl="0" indent="-285750">
              <a:buFont typeface="Arial" panose="020B0604020202020204" pitchFamily="34" charset="0"/>
              <a:buChar char="•"/>
            </a:pPr>
            <a:r>
              <a:rPr lang="en-US" altLang="en-US" dirty="0" smtClean="0">
                <a:solidFill>
                  <a:schemeClr val="bg1"/>
                </a:solidFill>
                <a:ea typeface="SimSun" panose="02010600030101010101" pitchFamily="2" charset="-122"/>
                <a:cs typeface="Times New Roman" panose="02020603050405020304" pitchFamily="18" charset="0"/>
              </a:rPr>
              <a:t>21 state/federal </a:t>
            </a:r>
            <a:r>
              <a:rPr lang="en-US" altLang="en-US" dirty="0">
                <a:solidFill>
                  <a:schemeClr val="bg1"/>
                </a:solidFill>
                <a:ea typeface="SimSun" panose="02010600030101010101" pitchFamily="2" charset="-122"/>
                <a:cs typeface="Times New Roman" panose="02020603050405020304" pitchFamily="18" charset="0"/>
              </a:rPr>
              <a:t>government </a:t>
            </a:r>
            <a:r>
              <a:rPr lang="en-US" altLang="en-US" dirty="0" smtClean="0">
                <a:solidFill>
                  <a:schemeClr val="bg1"/>
                </a:solidFill>
                <a:ea typeface="SimSun" panose="02010600030101010101" pitchFamily="2" charset="-122"/>
                <a:cs typeface="Times New Roman" panose="02020603050405020304" pitchFamily="18" charset="0"/>
              </a:rPr>
              <a:t>agencies </a:t>
            </a:r>
          </a:p>
          <a:p>
            <a:pPr marL="285750" lvl="0" indent="-285750">
              <a:buFont typeface="Arial" panose="020B0604020202020204" pitchFamily="34" charset="0"/>
              <a:buChar char="•"/>
            </a:pPr>
            <a:r>
              <a:rPr lang="en-US" altLang="en-US" dirty="0" smtClean="0">
                <a:solidFill>
                  <a:schemeClr val="bg1"/>
                </a:solidFill>
                <a:ea typeface="SimSun" panose="02010600030101010101" pitchFamily="2" charset="-122"/>
                <a:cs typeface="Times New Roman" panose="02020603050405020304" pitchFamily="18" charset="0"/>
              </a:rPr>
              <a:t>18 </a:t>
            </a:r>
            <a:r>
              <a:rPr lang="en-US" altLang="en-US" dirty="0">
                <a:solidFill>
                  <a:schemeClr val="bg1"/>
                </a:solidFill>
                <a:ea typeface="SimSun" panose="02010600030101010101" pitchFamily="2" charset="-122"/>
                <a:cs typeface="Times New Roman" panose="02020603050405020304" pitchFamily="18" charset="0"/>
              </a:rPr>
              <a:t>private sector </a:t>
            </a:r>
            <a:r>
              <a:rPr lang="en-US" altLang="en-US" dirty="0" smtClean="0">
                <a:solidFill>
                  <a:schemeClr val="bg1"/>
                </a:solidFill>
                <a:ea typeface="SimSun" panose="02010600030101010101" pitchFamily="2" charset="-122"/>
                <a:cs typeface="Times New Roman" panose="02020603050405020304" pitchFamily="18" charset="0"/>
              </a:rPr>
              <a:t>partners</a:t>
            </a:r>
          </a:p>
          <a:p>
            <a:pPr marL="285750" lvl="0" indent="-285750">
              <a:buFont typeface="Arial" panose="020B0604020202020204" pitchFamily="34" charset="0"/>
              <a:buChar char="•"/>
            </a:pPr>
            <a:r>
              <a:rPr lang="en-US" altLang="en-US" dirty="0" smtClean="0">
                <a:solidFill>
                  <a:schemeClr val="bg1"/>
                </a:solidFill>
                <a:ea typeface="SimSun" panose="02010600030101010101" pitchFamily="2" charset="-122"/>
                <a:cs typeface="Times New Roman" panose="02020603050405020304" pitchFamily="18" charset="0"/>
              </a:rPr>
              <a:t>12 </a:t>
            </a:r>
            <a:r>
              <a:rPr lang="en-US" altLang="en-US" dirty="0">
                <a:solidFill>
                  <a:schemeClr val="bg1"/>
                </a:solidFill>
                <a:ea typeface="SimSun" panose="02010600030101010101" pitchFamily="2" charset="-122"/>
                <a:cs typeface="Times New Roman" panose="02020603050405020304" pitchFamily="18" charset="0"/>
              </a:rPr>
              <a:t>non-governmental </a:t>
            </a:r>
            <a:r>
              <a:rPr lang="en-US" altLang="en-US" dirty="0" smtClean="0">
                <a:solidFill>
                  <a:schemeClr val="bg1"/>
                </a:solidFill>
                <a:ea typeface="SimSun" panose="02010600030101010101" pitchFamily="2" charset="-122"/>
                <a:cs typeface="Times New Roman" panose="02020603050405020304" pitchFamily="18" charset="0"/>
              </a:rPr>
              <a:t>entities</a:t>
            </a:r>
          </a:p>
        </p:txBody>
      </p:sp>
    </p:spTree>
    <p:extLst>
      <p:ext uri="{BB962C8B-B14F-4D97-AF65-F5344CB8AC3E}">
        <p14:creationId xmlns:p14="http://schemas.microsoft.com/office/powerpoint/2010/main" val="142719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U.S. IOOS is…</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40</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6" name="Rectangle 5"/>
          <p:cNvSpPr/>
          <p:nvPr/>
        </p:nvSpPr>
        <p:spPr>
          <a:xfrm>
            <a:off x="0" y="-5559"/>
            <a:ext cx="9144000" cy="6528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Shot 2016-12-01 at 2.42.04 PM.png"/>
          <p:cNvPicPr>
            <a:picLocks noChangeAspect="1"/>
          </p:cNvPicPr>
          <p:nvPr/>
        </p:nvPicPr>
        <p:blipFill rotWithShape="1">
          <a:blip r:embed="rId3">
            <a:extLst>
              <a:ext uri="{28A0092B-C50C-407E-A947-70E740481C1C}">
                <a14:useLocalDpi xmlns:a14="http://schemas.microsoft.com/office/drawing/2010/main" val="0"/>
              </a:ext>
            </a:extLst>
          </a:blip>
          <a:srcRect b="1903"/>
          <a:stretch/>
        </p:blipFill>
        <p:spPr>
          <a:xfrm>
            <a:off x="721549" y="61512"/>
            <a:ext cx="5588729" cy="6114205"/>
          </a:xfrm>
          <a:prstGeom prst="rect">
            <a:avLst/>
          </a:prstGeom>
        </p:spPr>
      </p:pic>
      <p:cxnSp>
        <p:nvCxnSpPr>
          <p:cNvPr id="8" name="Straight Connector 7"/>
          <p:cNvCxnSpPr/>
          <p:nvPr/>
        </p:nvCxnSpPr>
        <p:spPr>
          <a:xfrm>
            <a:off x="89425" y="1395042"/>
            <a:ext cx="8944156"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9425" y="4114542"/>
            <a:ext cx="8944156"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9425" y="5569573"/>
            <a:ext cx="8944156"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9425" y="898010"/>
            <a:ext cx="1043855" cy="400099"/>
          </a:xfrm>
          <a:prstGeom prst="rect">
            <a:avLst/>
          </a:prstGeom>
          <a:noFill/>
        </p:spPr>
        <p:txBody>
          <a:bodyPr wrap="none" lIns="91430" tIns="45715" rIns="91430" bIns="45715" rtlCol="0">
            <a:spAutoFit/>
          </a:bodyPr>
          <a:lstStyle/>
          <a:p>
            <a:r>
              <a:rPr lang="en-US" sz="2000" dirty="0"/>
              <a:t>Level 0</a:t>
            </a:r>
          </a:p>
        </p:txBody>
      </p:sp>
      <p:sp>
        <p:nvSpPr>
          <p:cNvPr id="12" name="TextBox 11"/>
          <p:cNvSpPr txBox="1"/>
          <p:nvPr/>
        </p:nvSpPr>
        <p:spPr>
          <a:xfrm>
            <a:off x="89425" y="1916920"/>
            <a:ext cx="1043855" cy="400099"/>
          </a:xfrm>
          <a:prstGeom prst="rect">
            <a:avLst/>
          </a:prstGeom>
          <a:noFill/>
        </p:spPr>
        <p:txBody>
          <a:bodyPr wrap="none" lIns="91430" tIns="45715" rIns="91430" bIns="45715" rtlCol="0">
            <a:spAutoFit/>
          </a:bodyPr>
          <a:lstStyle/>
          <a:p>
            <a:r>
              <a:rPr lang="en-US" sz="2000" dirty="0"/>
              <a:t>Level 1</a:t>
            </a:r>
          </a:p>
        </p:txBody>
      </p:sp>
      <p:sp>
        <p:nvSpPr>
          <p:cNvPr id="13" name="TextBox 12"/>
          <p:cNvSpPr txBox="1"/>
          <p:nvPr/>
        </p:nvSpPr>
        <p:spPr>
          <a:xfrm>
            <a:off x="89425" y="3167390"/>
            <a:ext cx="1043855" cy="400099"/>
          </a:xfrm>
          <a:prstGeom prst="rect">
            <a:avLst/>
          </a:prstGeom>
          <a:noFill/>
        </p:spPr>
        <p:txBody>
          <a:bodyPr wrap="none" lIns="91430" tIns="45715" rIns="91430" bIns="45715" rtlCol="0">
            <a:spAutoFit/>
          </a:bodyPr>
          <a:lstStyle/>
          <a:p>
            <a:r>
              <a:rPr lang="en-US" sz="2000" dirty="0"/>
              <a:t>Level 2</a:t>
            </a:r>
          </a:p>
        </p:txBody>
      </p:sp>
      <p:sp>
        <p:nvSpPr>
          <p:cNvPr id="14" name="TextBox 13"/>
          <p:cNvSpPr txBox="1"/>
          <p:nvPr/>
        </p:nvSpPr>
        <p:spPr>
          <a:xfrm>
            <a:off x="89425" y="4474728"/>
            <a:ext cx="1043855" cy="400099"/>
          </a:xfrm>
          <a:prstGeom prst="rect">
            <a:avLst/>
          </a:prstGeom>
          <a:noFill/>
        </p:spPr>
        <p:txBody>
          <a:bodyPr wrap="none" lIns="91430" tIns="45715" rIns="91430" bIns="45715" rtlCol="0">
            <a:spAutoFit/>
          </a:bodyPr>
          <a:lstStyle/>
          <a:p>
            <a:r>
              <a:rPr lang="en-US" sz="2000" dirty="0"/>
              <a:t>Level 3</a:t>
            </a:r>
          </a:p>
        </p:txBody>
      </p:sp>
      <p:sp>
        <p:nvSpPr>
          <p:cNvPr id="15" name="Title 14"/>
          <p:cNvSpPr txBox="1">
            <a:spLocks/>
          </p:cNvSpPr>
          <p:nvPr/>
        </p:nvSpPr>
        <p:spPr>
          <a:xfrm>
            <a:off x="1" y="42669"/>
            <a:ext cx="3131400" cy="691585"/>
          </a:xfrm>
          <a:prstGeom prst="rect">
            <a:avLst/>
          </a:prstGeom>
        </p:spPr>
        <p:txBody>
          <a:bodyPr>
            <a:normAutofit fontScale="97500"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100" b="1" smtClean="0">
                <a:solidFill>
                  <a:schemeClr val="tx1"/>
                </a:solidFill>
              </a:rPr>
              <a:t>HF Radar Data Flow Chart</a:t>
            </a:r>
            <a:endParaRPr lang="en-US" sz="2100" b="1" dirty="0">
              <a:solidFill>
                <a:schemeClr val="tx1"/>
              </a:solidFill>
            </a:endParaRPr>
          </a:p>
        </p:txBody>
      </p:sp>
      <p:cxnSp>
        <p:nvCxnSpPr>
          <p:cNvPr id="16" name="Straight Connector 15"/>
          <p:cNvCxnSpPr/>
          <p:nvPr/>
        </p:nvCxnSpPr>
        <p:spPr>
          <a:xfrm>
            <a:off x="89425" y="2687885"/>
            <a:ext cx="8944156"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9425" y="5605704"/>
            <a:ext cx="1043855" cy="400099"/>
          </a:xfrm>
          <a:prstGeom prst="rect">
            <a:avLst/>
          </a:prstGeom>
          <a:noFill/>
        </p:spPr>
        <p:txBody>
          <a:bodyPr wrap="none" lIns="91430" tIns="45715" rIns="91430" bIns="45715" rtlCol="0">
            <a:spAutoFit/>
          </a:bodyPr>
          <a:lstStyle/>
          <a:p>
            <a:r>
              <a:rPr lang="en-US" sz="2000" dirty="0"/>
              <a:t>Level 4</a:t>
            </a:r>
          </a:p>
        </p:txBody>
      </p:sp>
      <p:sp>
        <p:nvSpPr>
          <p:cNvPr id="18" name="TextBox 17"/>
          <p:cNvSpPr txBox="1"/>
          <p:nvPr/>
        </p:nvSpPr>
        <p:spPr>
          <a:xfrm>
            <a:off x="3940476" y="452622"/>
            <a:ext cx="1643364" cy="507821"/>
          </a:xfrm>
          <a:prstGeom prst="rect">
            <a:avLst/>
          </a:prstGeom>
          <a:solidFill>
            <a:schemeClr val="bg1"/>
          </a:solidFill>
          <a:ln>
            <a:solidFill>
              <a:schemeClr val="tx1"/>
            </a:solidFill>
          </a:ln>
        </p:spPr>
        <p:txBody>
          <a:bodyPr wrap="square" lIns="91430" tIns="45715" rIns="91430" bIns="45715" rtlCol="0">
            <a:spAutoFit/>
          </a:bodyPr>
          <a:lstStyle/>
          <a:p>
            <a:r>
              <a:rPr lang="en-US" sz="900" dirty="0">
                <a:solidFill>
                  <a:srgbClr val="008000"/>
                </a:solidFill>
              </a:rPr>
              <a:t>Green</a:t>
            </a:r>
            <a:r>
              <a:rPr lang="en-US" sz="900" dirty="0"/>
              <a:t> – Operational</a:t>
            </a:r>
          </a:p>
          <a:p>
            <a:r>
              <a:rPr lang="en-US" sz="900" dirty="0">
                <a:solidFill>
                  <a:srgbClr val="FF6600"/>
                </a:solidFill>
              </a:rPr>
              <a:t>Orange </a:t>
            </a:r>
            <a:r>
              <a:rPr lang="en-US" sz="900" dirty="0"/>
              <a:t>– Development</a:t>
            </a:r>
          </a:p>
          <a:p>
            <a:r>
              <a:rPr lang="en-US" sz="900" dirty="0">
                <a:solidFill>
                  <a:srgbClr val="FF0000"/>
                </a:solidFill>
              </a:rPr>
              <a:t>Red </a:t>
            </a:r>
            <a:r>
              <a:rPr lang="en-US" sz="900" dirty="0"/>
              <a:t>- Planned</a:t>
            </a:r>
          </a:p>
        </p:txBody>
      </p:sp>
      <p:sp>
        <p:nvSpPr>
          <p:cNvPr id="19" name="TextBox 18"/>
          <p:cNvSpPr txBox="1"/>
          <p:nvPr/>
        </p:nvSpPr>
        <p:spPr>
          <a:xfrm>
            <a:off x="5222042" y="6072052"/>
            <a:ext cx="4121258" cy="207332"/>
          </a:xfrm>
          <a:prstGeom prst="rect">
            <a:avLst/>
          </a:prstGeom>
          <a:noFill/>
          <a:ln>
            <a:noFill/>
          </a:ln>
        </p:spPr>
        <p:txBody>
          <a:bodyPr wrap="square" lIns="91430" tIns="45715" rIns="91430" bIns="45715" rtlCol="0">
            <a:spAutoFit/>
          </a:bodyPr>
          <a:lstStyle/>
          <a:p>
            <a:pPr algn="ctr"/>
            <a:r>
              <a:rPr lang="en-US" sz="700" dirty="0"/>
              <a:t>Data levels defined by NASA Earth Science Reference Handbook ( 2006, p.31)</a:t>
            </a:r>
          </a:p>
        </p:txBody>
      </p:sp>
      <p:sp>
        <p:nvSpPr>
          <p:cNvPr id="20" name="TextBox 19"/>
          <p:cNvSpPr txBox="1"/>
          <p:nvPr/>
        </p:nvSpPr>
        <p:spPr>
          <a:xfrm>
            <a:off x="5844653" y="697581"/>
            <a:ext cx="3178878" cy="430877"/>
          </a:xfrm>
          <a:prstGeom prst="rect">
            <a:avLst/>
          </a:prstGeom>
          <a:noFill/>
        </p:spPr>
        <p:txBody>
          <a:bodyPr wrap="square" lIns="91430" tIns="45715" rIns="91430" bIns="45715" rtlCol="0">
            <a:spAutoFit/>
          </a:bodyPr>
          <a:lstStyle/>
          <a:p>
            <a:pPr marL="189881" indent="-189881">
              <a:buFont typeface="Arial"/>
              <a:buChar char="•"/>
            </a:pPr>
            <a:r>
              <a:rPr lang="en-US" sz="1100" dirty="0">
                <a:solidFill>
                  <a:srgbClr val="008000"/>
                </a:solidFill>
              </a:rPr>
              <a:t>Manufacturer recommended Antenna Patterns not older than 1 year</a:t>
            </a:r>
          </a:p>
        </p:txBody>
      </p:sp>
      <p:sp>
        <p:nvSpPr>
          <p:cNvPr id="21" name="TextBox 20"/>
          <p:cNvSpPr txBox="1"/>
          <p:nvPr/>
        </p:nvSpPr>
        <p:spPr>
          <a:xfrm>
            <a:off x="5844653" y="5652497"/>
            <a:ext cx="2876037" cy="430877"/>
          </a:xfrm>
          <a:prstGeom prst="rect">
            <a:avLst/>
          </a:prstGeom>
          <a:noFill/>
        </p:spPr>
        <p:txBody>
          <a:bodyPr wrap="square" lIns="91430" tIns="45715" rIns="91430" bIns="45715" rtlCol="0">
            <a:spAutoFit/>
          </a:bodyPr>
          <a:lstStyle/>
          <a:p>
            <a:pPr marL="189881" indent="-189881">
              <a:buFont typeface="Arial"/>
              <a:buChar char="•"/>
            </a:pPr>
            <a:r>
              <a:rPr lang="en-US" sz="1100" dirty="0">
                <a:solidFill>
                  <a:srgbClr val="008000"/>
                </a:solidFill>
              </a:rPr>
              <a:t>Comparison of radar velocity with in situ drifters</a:t>
            </a:r>
          </a:p>
        </p:txBody>
      </p:sp>
      <p:sp>
        <p:nvSpPr>
          <p:cNvPr id="22" name="TextBox 21"/>
          <p:cNvSpPr txBox="1"/>
          <p:nvPr/>
        </p:nvSpPr>
        <p:spPr>
          <a:xfrm>
            <a:off x="5844653" y="1432455"/>
            <a:ext cx="2672506" cy="1277263"/>
          </a:xfrm>
          <a:prstGeom prst="rect">
            <a:avLst/>
          </a:prstGeom>
          <a:noFill/>
        </p:spPr>
        <p:txBody>
          <a:bodyPr wrap="none" lIns="91430" tIns="45715" rIns="91430" bIns="45715" rtlCol="0">
            <a:spAutoFit/>
          </a:bodyPr>
          <a:lstStyle/>
          <a:p>
            <a:pPr marL="189881" indent="-189881">
              <a:buFont typeface="Arial"/>
              <a:buChar char="•"/>
            </a:pPr>
            <a:r>
              <a:rPr lang="en-US" sz="1100" dirty="0">
                <a:solidFill>
                  <a:srgbClr val="008000"/>
                </a:solidFill>
              </a:rPr>
              <a:t>Weekly 11-point remote site inspections</a:t>
            </a:r>
            <a:br>
              <a:rPr lang="en-US" sz="1100" dirty="0">
                <a:solidFill>
                  <a:srgbClr val="008000"/>
                </a:solidFill>
              </a:rPr>
            </a:br>
            <a:r>
              <a:rPr lang="en-US" sz="1100" dirty="0">
                <a:solidFill>
                  <a:srgbClr val="008000"/>
                </a:solidFill>
              </a:rPr>
              <a:t> </a:t>
            </a:r>
            <a:br>
              <a:rPr lang="en-US" sz="1100" dirty="0">
                <a:solidFill>
                  <a:srgbClr val="008000"/>
                </a:solidFill>
              </a:rPr>
            </a:br>
            <a:r>
              <a:rPr lang="en-US" sz="1100" dirty="0">
                <a:solidFill>
                  <a:srgbClr val="008000"/>
                </a:solidFill>
              </a:rPr>
              <a:t/>
            </a:r>
            <a:br>
              <a:rPr lang="en-US" sz="1100" dirty="0">
                <a:solidFill>
                  <a:srgbClr val="008000"/>
                </a:solidFill>
              </a:rPr>
            </a:br>
            <a:r>
              <a:rPr lang="en-US" sz="1100" dirty="0">
                <a:solidFill>
                  <a:srgbClr val="008000"/>
                </a:solidFill>
              </a:rPr>
              <a:t/>
            </a:r>
            <a:br>
              <a:rPr lang="en-US" sz="1100" dirty="0">
                <a:solidFill>
                  <a:srgbClr val="008000"/>
                </a:solidFill>
              </a:rPr>
            </a:br>
            <a:r>
              <a:rPr lang="en-US" sz="1100" dirty="0">
                <a:solidFill>
                  <a:srgbClr val="008000"/>
                </a:solidFill>
              </a:rPr>
              <a:t/>
            </a:r>
            <a:br>
              <a:rPr lang="en-US" sz="1100" dirty="0">
                <a:solidFill>
                  <a:srgbClr val="008000"/>
                </a:solidFill>
              </a:rPr>
            </a:br>
            <a:endParaRPr lang="en-US" sz="1100" dirty="0">
              <a:solidFill>
                <a:srgbClr val="008000"/>
              </a:solidFill>
            </a:endParaRPr>
          </a:p>
          <a:p>
            <a:pPr marL="189881" indent="-189881">
              <a:buFont typeface="Arial"/>
              <a:buChar char="•"/>
            </a:pPr>
            <a:r>
              <a:rPr lang="en-US" sz="1100" dirty="0">
                <a:solidFill>
                  <a:srgbClr val="008000"/>
                </a:solidFill>
              </a:rPr>
              <a:t>Physical site inspection every 6 months</a:t>
            </a:r>
          </a:p>
        </p:txBody>
      </p:sp>
      <p:sp>
        <p:nvSpPr>
          <p:cNvPr id="23" name="TextBox 22"/>
          <p:cNvSpPr txBox="1"/>
          <p:nvPr/>
        </p:nvSpPr>
        <p:spPr>
          <a:xfrm>
            <a:off x="6407699" y="279353"/>
            <a:ext cx="2223665" cy="369322"/>
          </a:xfrm>
          <a:prstGeom prst="rect">
            <a:avLst/>
          </a:prstGeom>
          <a:noFill/>
        </p:spPr>
        <p:txBody>
          <a:bodyPr wrap="none" lIns="91430" tIns="45715" rIns="91430" bIns="45715" rtlCol="0">
            <a:spAutoFit/>
          </a:bodyPr>
          <a:lstStyle/>
          <a:p>
            <a:r>
              <a:rPr lang="en-US" b="1" u="sng" dirty="0" smtClean="0">
                <a:latin typeface="Calibri"/>
                <a:cs typeface="Calibri"/>
              </a:rPr>
              <a:t>Quality Control Steps</a:t>
            </a:r>
            <a:endParaRPr lang="en-US" b="1" u="sng" dirty="0">
              <a:latin typeface="Calibri"/>
              <a:cs typeface="Calibri"/>
            </a:endParaRPr>
          </a:p>
        </p:txBody>
      </p:sp>
      <p:sp>
        <p:nvSpPr>
          <p:cNvPr id="24" name="TextBox 23"/>
          <p:cNvSpPr txBox="1"/>
          <p:nvPr/>
        </p:nvSpPr>
        <p:spPr>
          <a:xfrm>
            <a:off x="5834604" y="2687885"/>
            <a:ext cx="3188927" cy="1677372"/>
          </a:xfrm>
          <a:prstGeom prst="rect">
            <a:avLst/>
          </a:prstGeom>
          <a:noFill/>
        </p:spPr>
        <p:txBody>
          <a:bodyPr wrap="square" lIns="91430" tIns="45715" rIns="91430" bIns="45715" rtlCol="0">
            <a:spAutoFit/>
          </a:bodyPr>
          <a:lstStyle/>
          <a:p>
            <a:pPr marL="189881" indent="-189881">
              <a:buFont typeface="Arial"/>
              <a:buChar char="•"/>
            </a:pPr>
            <a:r>
              <a:rPr lang="en-US" sz="1100" dirty="0">
                <a:solidFill>
                  <a:srgbClr val="008000"/>
                </a:solidFill>
              </a:rPr>
              <a:t>QARTOD</a:t>
            </a:r>
          </a:p>
          <a:p>
            <a:pPr marL="647033" lvl="1" indent="-189881">
              <a:buFont typeface="Arial"/>
              <a:buChar char="•"/>
            </a:pPr>
            <a:r>
              <a:rPr lang="en-US" sz="700" dirty="0">
                <a:solidFill>
                  <a:srgbClr val="008000"/>
                </a:solidFill>
              </a:rPr>
              <a:t>Global range test (300 cm/s)</a:t>
            </a:r>
          </a:p>
          <a:p>
            <a:pPr marL="647033" lvl="1" indent="-189881">
              <a:buFont typeface="Arial"/>
              <a:buChar char="•"/>
            </a:pPr>
            <a:r>
              <a:rPr lang="en-US" sz="700" dirty="0">
                <a:solidFill>
                  <a:srgbClr val="008000"/>
                </a:solidFill>
              </a:rPr>
              <a:t>Local range Test (by station)</a:t>
            </a:r>
          </a:p>
          <a:p>
            <a:pPr marL="647033" lvl="1" indent="-189881">
              <a:buFont typeface="Arial"/>
              <a:buChar char="•"/>
            </a:pPr>
            <a:r>
              <a:rPr lang="en-US" sz="700" dirty="0">
                <a:solidFill>
                  <a:srgbClr val="008000"/>
                </a:solidFill>
              </a:rPr>
              <a:t>Stuck sensor (0.01 cm/s / 3 hours)</a:t>
            </a:r>
          </a:p>
          <a:p>
            <a:pPr marL="647033" lvl="1" indent="-189881">
              <a:buFont typeface="Arial"/>
              <a:buChar char="•"/>
            </a:pPr>
            <a:r>
              <a:rPr lang="en-US" sz="700" dirty="0">
                <a:solidFill>
                  <a:srgbClr val="008000"/>
                </a:solidFill>
              </a:rPr>
              <a:t>Gradient (18 cm/</a:t>
            </a:r>
            <a:r>
              <a:rPr lang="en-US" sz="700" dirty="0" err="1">
                <a:solidFill>
                  <a:srgbClr val="008000"/>
                </a:solidFill>
              </a:rPr>
              <a:t>s</a:t>
            </a:r>
            <a:r>
              <a:rPr lang="en-US" sz="700" dirty="0" err="1">
                <a:solidFill>
                  <a:srgbClr val="008000"/>
                </a:solidFill>
                <a:latin typeface="Wingdings"/>
                <a:ea typeface="Wingdings"/>
                <a:cs typeface="Wingdings"/>
                <a:sym typeface="Wingdings"/>
              </a:rPr>
              <a:t></a:t>
            </a:r>
            <a:r>
              <a:rPr lang="en-US" sz="700" dirty="0" err="1">
                <a:solidFill>
                  <a:srgbClr val="008000"/>
                </a:solidFill>
              </a:rPr>
              <a:t>hr</a:t>
            </a:r>
            <a:r>
              <a:rPr lang="en-US" sz="700" dirty="0">
                <a:solidFill>
                  <a:srgbClr val="008000"/>
                </a:solidFill>
              </a:rPr>
              <a:t>)</a:t>
            </a:r>
          </a:p>
          <a:p>
            <a:pPr marL="647033" lvl="1" indent="-189881">
              <a:buFont typeface="Arial"/>
              <a:buChar char="•"/>
            </a:pPr>
            <a:r>
              <a:rPr lang="en-US" sz="700" dirty="0">
                <a:solidFill>
                  <a:srgbClr val="008000"/>
                </a:solidFill>
              </a:rPr>
              <a:t>Spike (0.1 cm/s )</a:t>
            </a:r>
          </a:p>
          <a:p>
            <a:pPr marL="285720" indent="-285720">
              <a:buFont typeface="Arial"/>
              <a:buChar char="•"/>
            </a:pPr>
            <a:r>
              <a:rPr lang="en-US" sz="1100" dirty="0">
                <a:solidFill>
                  <a:srgbClr val="FF6600"/>
                </a:solidFill>
              </a:rPr>
              <a:t>Filter based on manufacturer supplied uncertainty parameters</a:t>
            </a:r>
          </a:p>
          <a:p>
            <a:pPr marL="285720" indent="-285720">
              <a:buFont typeface="Arial"/>
              <a:buChar char="•"/>
            </a:pPr>
            <a:r>
              <a:rPr lang="en-US" sz="1100" dirty="0">
                <a:solidFill>
                  <a:srgbClr val="008000"/>
                </a:solidFill>
              </a:rPr>
              <a:t>Human-in-the-loop visual inspection of radial data</a:t>
            </a:r>
          </a:p>
          <a:p>
            <a:pPr marL="285720" indent="-285720">
              <a:buFont typeface="Arial"/>
              <a:buChar char="•"/>
            </a:pPr>
            <a:endParaRPr lang="en-US" sz="1300" dirty="0"/>
          </a:p>
        </p:txBody>
      </p:sp>
      <p:sp>
        <p:nvSpPr>
          <p:cNvPr id="25" name="TextBox 24"/>
          <p:cNvSpPr txBox="1"/>
          <p:nvPr/>
        </p:nvSpPr>
        <p:spPr>
          <a:xfrm>
            <a:off x="5844653" y="4230134"/>
            <a:ext cx="3188928" cy="938708"/>
          </a:xfrm>
          <a:prstGeom prst="rect">
            <a:avLst/>
          </a:prstGeom>
          <a:noFill/>
        </p:spPr>
        <p:txBody>
          <a:bodyPr wrap="square" lIns="91430" tIns="45715" rIns="91430" bIns="45715" rtlCol="0">
            <a:spAutoFit/>
          </a:bodyPr>
          <a:lstStyle/>
          <a:p>
            <a:pPr marL="189881" indent="-189881">
              <a:buFont typeface="Arial"/>
              <a:buChar char="•"/>
            </a:pPr>
            <a:r>
              <a:rPr lang="en-US" sz="1100" dirty="0">
                <a:solidFill>
                  <a:srgbClr val="008000"/>
                </a:solidFill>
              </a:rPr>
              <a:t>Global range test (300 cm/s)</a:t>
            </a:r>
          </a:p>
          <a:p>
            <a:pPr marL="189881" indent="-189881">
              <a:buFont typeface="Arial"/>
              <a:buChar char="•"/>
            </a:pPr>
            <a:r>
              <a:rPr lang="en-US" sz="1100" dirty="0">
                <a:solidFill>
                  <a:srgbClr val="008000"/>
                </a:solidFill>
              </a:rPr>
              <a:t>Filter based on uncertainty values for each optimal interpolation vector after Kohut (2012)</a:t>
            </a:r>
          </a:p>
          <a:p>
            <a:pPr marL="189881" indent="-189881">
              <a:buFont typeface="Arial"/>
              <a:buChar char="•"/>
            </a:pPr>
            <a:r>
              <a:rPr lang="en-US" sz="1100" dirty="0">
                <a:solidFill>
                  <a:srgbClr val="008000"/>
                </a:solidFill>
              </a:rPr>
              <a:t>Discrete Cosine Transform spatial filter after </a:t>
            </a:r>
            <a:r>
              <a:rPr lang="en-US" sz="1100" dirty="0" err="1">
                <a:solidFill>
                  <a:srgbClr val="008000"/>
                </a:solidFill>
              </a:rPr>
              <a:t>Fredj</a:t>
            </a:r>
            <a:r>
              <a:rPr lang="en-US" sz="1100" dirty="0">
                <a:solidFill>
                  <a:srgbClr val="008000"/>
                </a:solidFill>
              </a:rPr>
              <a:t> (2016)</a:t>
            </a:r>
          </a:p>
        </p:txBody>
      </p:sp>
      <p:sp>
        <p:nvSpPr>
          <p:cNvPr id="26" name="TextBox 25"/>
          <p:cNvSpPr txBox="1"/>
          <p:nvPr/>
        </p:nvSpPr>
        <p:spPr>
          <a:xfrm>
            <a:off x="6310277" y="1679908"/>
            <a:ext cx="1259186" cy="666783"/>
          </a:xfrm>
          <a:prstGeom prst="rect">
            <a:avLst/>
          </a:prstGeom>
          <a:noFill/>
        </p:spPr>
        <p:txBody>
          <a:bodyPr wrap="none" lIns="20254" tIns="10127" rIns="20254" bIns="10127" rtlCol="0">
            <a:spAutoFit/>
          </a:bodyPr>
          <a:lstStyle/>
          <a:p>
            <a:pPr marL="253175" indent="-253175">
              <a:buFont typeface="Arial"/>
              <a:buChar char="•"/>
            </a:pPr>
            <a:r>
              <a:rPr lang="en-US" sz="700" dirty="0">
                <a:solidFill>
                  <a:srgbClr val="008000"/>
                </a:solidFill>
              </a:rPr>
              <a:t>Frequency</a:t>
            </a:r>
          </a:p>
          <a:p>
            <a:pPr marL="253175" indent="-253175">
              <a:buFont typeface="Arial"/>
              <a:buChar char="•"/>
            </a:pPr>
            <a:r>
              <a:rPr lang="en-US" sz="700" dirty="0">
                <a:solidFill>
                  <a:srgbClr val="008000"/>
                </a:solidFill>
              </a:rPr>
              <a:t>GPS Alignment</a:t>
            </a:r>
          </a:p>
          <a:p>
            <a:pPr marL="253175" indent="-253175">
              <a:buFont typeface="Arial"/>
              <a:buChar char="•"/>
            </a:pPr>
            <a:r>
              <a:rPr lang="en-US" sz="700" dirty="0">
                <a:solidFill>
                  <a:srgbClr val="008000"/>
                </a:solidFill>
              </a:rPr>
              <a:t>Visible Bragg</a:t>
            </a:r>
          </a:p>
          <a:p>
            <a:pPr marL="253175" indent="-253175">
              <a:buFont typeface="Arial"/>
              <a:buChar char="•"/>
            </a:pPr>
            <a:r>
              <a:rPr lang="en-US" sz="700" dirty="0">
                <a:solidFill>
                  <a:srgbClr val="008000"/>
                </a:solidFill>
              </a:rPr>
              <a:t>Interference</a:t>
            </a:r>
          </a:p>
          <a:p>
            <a:pPr marL="253175" indent="-253175">
              <a:buFont typeface="Arial"/>
              <a:buChar char="•"/>
            </a:pPr>
            <a:r>
              <a:rPr lang="en-US" sz="700" dirty="0">
                <a:solidFill>
                  <a:srgbClr val="008000"/>
                </a:solidFill>
              </a:rPr>
              <a:t>Sea Echo Phases</a:t>
            </a:r>
          </a:p>
          <a:p>
            <a:pPr marL="253175" indent="-253175">
              <a:buFont typeface="Arial"/>
              <a:buChar char="•"/>
            </a:pPr>
            <a:r>
              <a:rPr lang="en-US" sz="700" dirty="0">
                <a:solidFill>
                  <a:srgbClr val="008000"/>
                </a:solidFill>
              </a:rPr>
              <a:t>Forward/ Reflected Power</a:t>
            </a:r>
          </a:p>
        </p:txBody>
      </p:sp>
      <p:sp>
        <p:nvSpPr>
          <p:cNvPr id="27" name="TextBox 26"/>
          <p:cNvSpPr txBox="1"/>
          <p:nvPr/>
        </p:nvSpPr>
        <p:spPr>
          <a:xfrm>
            <a:off x="7620632" y="1679908"/>
            <a:ext cx="1310482" cy="559061"/>
          </a:xfrm>
          <a:prstGeom prst="rect">
            <a:avLst/>
          </a:prstGeom>
          <a:noFill/>
        </p:spPr>
        <p:txBody>
          <a:bodyPr wrap="none" lIns="20254" tIns="10127" rIns="20254" bIns="10127" rtlCol="0">
            <a:spAutoFit/>
          </a:bodyPr>
          <a:lstStyle/>
          <a:p>
            <a:pPr marL="253175" indent="-253175">
              <a:buFont typeface="Arial"/>
              <a:buChar char="•"/>
            </a:pPr>
            <a:r>
              <a:rPr lang="en-US" sz="700" dirty="0">
                <a:solidFill>
                  <a:srgbClr val="008000"/>
                </a:solidFill>
              </a:rPr>
              <a:t>Terminal Errors</a:t>
            </a:r>
          </a:p>
          <a:p>
            <a:pPr marL="253175" indent="-253175">
              <a:buFont typeface="Arial"/>
              <a:buChar char="•"/>
            </a:pPr>
            <a:r>
              <a:rPr lang="en-US" sz="700" dirty="0" err="1">
                <a:solidFill>
                  <a:srgbClr val="008000"/>
                </a:solidFill>
              </a:rPr>
              <a:t>Chasis</a:t>
            </a:r>
            <a:r>
              <a:rPr lang="en-US" sz="700" dirty="0">
                <a:solidFill>
                  <a:srgbClr val="008000"/>
                </a:solidFill>
              </a:rPr>
              <a:t> Temperature</a:t>
            </a:r>
          </a:p>
          <a:p>
            <a:pPr marL="253175" indent="-253175">
              <a:buFont typeface="Arial"/>
              <a:buChar char="•"/>
            </a:pPr>
            <a:r>
              <a:rPr lang="en-US" sz="700" dirty="0">
                <a:solidFill>
                  <a:srgbClr val="008000"/>
                </a:solidFill>
              </a:rPr>
              <a:t>Computer Memory Space</a:t>
            </a:r>
          </a:p>
          <a:p>
            <a:pPr marL="253175" indent="-253175">
              <a:buFont typeface="Arial"/>
              <a:buChar char="•"/>
            </a:pPr>
            <a:r>
              <a:rPr lang="en-US" sz="700" dirty="0">
                <a:solidFill>
                  <a:srgbClr val="008000"/>
                </a:solidFill>
              </a:rPr>
              <a:t>Ideal radial </a:t>
            </a:r>
            <a:r>
              <a:rPr lang="en-US" sz="700" dirty="0" err="1">
                <a:solidFill>
                  <a:srgbClr val="008000"/>
                </a:solidFill>
              </a:rPr>
              <a:t>generatin</a:t>
            </a:r>
            <a:endParaRPr lang="en-US" sz="700" dirty="0">
              <a:solidFill>
                <a:srgbClr val="008000"/>
              </a:solidFill>
            </a:endParaRPr>
          </a:p>
          <a:p>
            <a:pPr marL="253175" indent="-253175">
              <a:buFont typeface="Arial"/>
              <a:buChar char="•"/>
            </a:pPr>
            <a:r>
              <a:rPr lang="en-US" sz="700" dirty="0">
                <a:solidFill>
                  <a:srgbClr val="008000"/>
                </a:solidFill>
              </a:rPr>
              <a:t>Measured radial generation</a:t>
            </a:r>
          </a:p>
        </p:txBody>
      </p:sp>
    </p:spTree>
    <p:extLst>
      <p:ext uri="{BB962C8B-B14F-4D97-AF65-F5344CB8AC3E}">
        <p14:creationId xmlns:p14="http://schemas.microsoft.com/office/powerpoint/2010/main" val="1853040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Data Access: MARACOOS.org</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5</a:t>
            </a:fld>
            <a:endParaRPr lang="en-US" dirty="0"/>
          </a:p>
        </p:txBody>
      </p:sp>
      <p:pic>
        <p:nvPicPr>
          <p:cNvPr id="3" name="Picture 2"/>
          <p:cNvPicPr>
            <a:picLocks noChangeAspect="1"/>
          </p:cNvPicPr>
          <p:nvPr/>
        </p:nvPicPr>
        <p:blipFill>
          <a:blip r:embed="rId3"/>
          <a:stretch>
            <a:fillRect/>
          </a:stretch>
        </p:blipFill>
        <p:spPr>
          <a:xfrm>
            <a:off x="152400" y="762000"/>
            <a:ext cx="4827301" cy="5389245"/>
          </a:xfrm>
          <a:prstGeom prst="rect">
            <a:avLst/>
          </a:prstGeom>
          <a:effectLst>
            <a:outerShdw blurRad="50800" dist="101600" dir="2700000" algn="tl" rotWithShape="0">
              <a:prstClr val="black">
                <a:alpha val="40000"/>
              </a:prstClr>
            </a:outerShdw>
          </a:effectLst>
        </p:spPr>
      </p:pic>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pic>
        <p:nvPicPr>
          <p:cNvPr id="6" name="Picture 5"/>
          <p:cNvPicPr>
            <a:picLocks noChangeAspect="1"/>
          </p:cNvPicPr>
          <p:nvPr/>
        </p:nvPicPr>
        <p:blipFill>
          <a:blip r:embed="rId4"/>
          <a:stretch>
            <a:fillRect/>
          </a:stretch>
        </p:blipFill>
        <p:spPr>
          <a:xfrm>
            <a:off x="2848003" y="2209800"/>
            <a:ext cx="5957251" cy="2965907"/>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780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Oceansmap.maracoos.org</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6</a:t>
            </a:fld>
            <a:endParaRPr lang="en-US" dirty="0"/>
          </a:p>
        </p:txBody>
      </p:sp>
      <p:sp>
        <p:nvSpPr>
          <p:cNvPr id="5" name="TextBox 4"/>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99" y="933450"/>
            <a:ext cx="8636001" cy="48577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203199" y="963908"/>
            <a:ext cx="8590328" cy="4839992"/>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91682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MARACOOS Certification</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7</a:t>
            </a:fld>
            <a:endParaRPr lang="en-US" dirty="0"/>
          </a:p>
        </p:txBody>
      </p:sp>
      <p:sp>
        <p:nvSpPr>
          <p:cNvPr id="7" name="Rectangle 1"/>
          <p:cNvSpPr>
            <a:spLocks noChangeArrowheads="1"/>
          </p:cNvSpPr>
          <p:nvPr/>
        </p:nvSpPr>
        <p:spPr bwMode="auto">
          <a:xfrm>
            <a:off x="114300" y="1144942"/>
            <a:ext cx="6172200" cy="183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505" tIns="76176" rIns="0" bIns="38088" numCol="1" anchor="ctr" anchorCtr="0" compatLnSpc="1">
            <a:prstTxWarp prst="textNoShape">
              <a:avLst/>
            </a:prstTxWarp>
            <a:spAutoFit/>
          </a:bodyPr>
          <a:lstStyle>
            <a:lvl1pPr eaLnBrk="0" fontAlgn="base" hangingPunct="0">
              <a:spcBef>
                <a:spcPct val="0"/>
              </a:spcBef>
              <a:spcAft>
                <a:spcPct val="0"/>
              </a:spcAft>
              <a:tabLst>
                <a:tab pos="182563" algn="l"/>
              </a:tabLst>
              <a:defRPr>
                <a:solidFill>
                  <a:schemeClr val="tx1"/>
                </a:solidFill>
                <a:latin typeface="Arial" panose="020B0604020202020204" pitchFamily="34" charset="0"/>
              </a:defRPr>
            </a:lvl1pPr>
            <a:lvl2pPr eaLnBrk="0" fontAlgn="base" hangingPunct="0">
              <a:spcBef>
                <a:spcPct val="0"/>
              </a:spcBef>
              <a:spcAft>
                <a:spcPct val="0"/>
              </a:spcAft>
              <a:tabLst>
                <a:tab pos="182563" algn="l"/>
              </a:tabLst>
              <a:defRPr>
                <a:solidFill>
                  <a:schemeClr val="tx1"/>
                </a:solidFill>
                <a:latin typeface="Arial" panose="020B0604020202020204" pitchFamily="34" charset="0"/>
              </a:defRPr>
            </a:lvl2pPr>
            <a:lvl3pPr eaLnBrk="0" fontAlgn="base" hangingPunct="0">
              <a:spcBef>
                <a:spcPct val="0"/>
              </a:spcBef>
              <a:spcAft>
                <a:spcPct val="0"/>
              </a:spcAft>
              <a:tabLst>
                <a:tab pos="182563" algn="l"/>
              </a:tabLst>
              <a:defRPr>
                <a:solidFill>
                  <a:schemeClr val="tx1"/>
                </a:solidFill>
                <a:latin typeface="Arial" panose="020B0604020202020204" pitchFamily="34" charset="0"/>
              </a:defRPr>
            </a:lvl3pPr>
            <a:lvl4pPr eaLnBrk="0" fontAlgn="base" hangingPunct="0">
              <a:spcBef>
                <a:spcPct val="0"/>
              </a:spcBef>
              <a:spcAft>
                <a:spcPct val="0"/>
              </a:spcAft>
              <a:tabLst>
                <a:tab pos="182563" algn="l"/>
              </a:tabLst>
              <a:defRPr>
                <a:solidFill>
                  <a:schemeClr val="tx1"/>
                </a:solidFill>
                <a:latin typeface="Arial" panose="020B0604020202020204" pitchFamily="34" charset="0"/>
              </a:defRPr>
            </a:lvl4pPr>
            <a:lvl5pPr eaLnBrk="0" fontAlgn="base" hangingPunct="0">
              <a:spcBef>
                <a:spcPct val="0"/>
              </a:spcBef>
              <a:spcAft>
                <a:spcPct val="0"/>
              </a:spcAft>
              <a:tabLst>
                <a:tab pos="182563" algn="l"/>
              </a:tabLst>
              <a:defRPr>
                <a:solidFill>
                  <a:schemeClr val="tx1"/>
                </a:solidFill>
                <a:latin typeface="Arial" panose="020B0604020202020204" pitchFamily="34" charset="0"/>
              </a:defRPr>
            </a:lvl5pPr>
            <a:lvl6pPr eaLnBrk="0" fontAlgn="base" hangingPunct="0">
              <a:spcBef>
                <a:spcPct val="0"/>
              </a:spcBef>
              <a:spcAft>
                <a:spcPct val="0"/>
              </a:spcAft>
              <a:tabLst>
                <a:tab pos="182563" algn="l"/>
              </a:tabLst>
              <a:defRPr>
                <a:solidFill>
                  <a:schemeClr val="tx1"/>
                </a:solidFill>
                <a:latin typeface="Arial" panose="020B0604020202020204" pitchFamily="34" charset="0"/>
              </a:defRPr>
            </a:lvl6pPr>
            <a:lvl7pPr eaLnBrk="0" fontAlgn="base" hangingPunct="0">
              <a:spcBef>
                <a:spcPct val="0"/>
              </a:spcBef>
              <a:spcAft>
                <a:spcPct val="0"/>
              </a:spcAft>
              <a:tabLst>
                <a:tab pos="182563" algn="l"/>
              </a:tabLst>
              <a:defRPr>
                <a:solidFill>
                  <a:schemeClr val="tx1"/>
                </a:solidFill>
                <a:latin typeface="Arial" panose="020B0604020202020204" pitchFamily="34" charset="0"/>
              </a:defRPr>
            </a:lvl7pPr>
            <a:lvl8pPr eaLnBrk="0" fontAlgn="base" hangingPunct="0">
              <a:spcBef>
                <a:spcPct val="0"/>
              </a:spcBef>
              <a:spcAft>
                <a:spcPct val="0"/>
              </a:spcAft>
              <a:tabLst>
                <a:tab pos="182563" algn="l"/>
              </a:tabLst>
              <a:defRPr>
                <a:solidFill>
                  <a:schemeClr val="tx1"/>
                </a:solidFill>
                <a:latin typeface="Arial" panose="020B0604020202020204" pitchFamily="34" charset="0"/>
              </a:defRPr>
            </a:lvl8pPr>
            <a:lvl9pPr eaLnBrk="0" fontAlgn="base" hangingPunct="0">
              <a:spcBef>
                <a:spcPct val="0"/>
              </a:spcBef>
              <a:spcAft>
                <a:spcPct val="0"/>
              </a:spcAft>
              <a:tabLst>
                <a:tab pos="1825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2563" algn="l"/>
              </a:tabLst>
            </a:pPr>
            <a:r>
              <a:rPr kumimoji="0" lang="en-US" altLang="en-US" sz="1600" b="0" u="none" strike="noStrike" cap="none" normalizeH="0" baseline="0" dirty="0" smtClean="0">
                <a:ln>
                  <a:noFill/>
                </a:ln>
                <a:effectLst/>
                <a:latin typeface="+mn-lt"/>
                <a:ea typeface="SimSun" panose="02010600030101010101" pitchFamily="2" charset="-122"/>
                <a:cs typeface="Times New Roman" panose="02020603050405020304" pitchFamily="18" charset="0"/>
              </a:rPr>
              <a:t>MARACOOS’ ability to achieve and consistently maintain federal data quality standards led to its certification as a Regional Information Coordination Entity (RICE) in December 2016.  </a:t>
            </a:r>
          </a:p>
          <a:p>
            <a:pPr marL="0" marR="0" lvl="0" indent="0" algn="l" defTabSz="914400" rtl="0" eaLnBrk="0" fontAlgn="base" latinLnBrk="0" hangingPunct="0">
              <a:lnSpc>
                <a:spcPct val="100000"/>
              </a:lnSpc>
              <a:spcBef>
                <a:spcPct val="0"/>
              </a:spcBef>
              <a:spcAft>
                <a:spcPct val="0"/>
              </a:spcAft>
              <a:buClrTx/>
              <a:buSzTx/>
              <a:buFontTx/>
              <a:buNone/>
              <a:tabLst>
                <a:tab pos="182563" algn="l"/>
              </a:tabLst>
            </a:pPr>
            <a:endParaRPr lang="en-US" altLang="en-US" sz="1600" dirty="0" smtClean="0">
              <a:latin typeface="+mn-l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82563" algn="l"/>
              </a:tabLst>
            </a:pPr>
            <a:endParaRPr lang="en-US" altLang="en-US" sz="1600" dirty="0">
              <a:latin typeface="+mn-lt"/>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82563" algn="l"/>
              </a:tabLst>
            </a:pPr>
            <a:r>
              <a:rPr kumimoji="0" lang="en-US" altLang="en-US" sz="1600" b="0" u="none" strike="noStrike" cap="none" normalizeH="0" baseline="0" dirty="0" smtClean="0">
                <a:ln>
                  <a:noFill/>
                </a:ln>
                <a:effectLst/>
                <a:latin typeface="+mn-lt"/>
                <a:ea typeface="SimSun" panose="02010600030101010101" pitchFamily="2" charset="-122"/>
                <a:cs typeface="Times New Roman" panose="02020603050405020304" pitchFamily="18" charset="0"/>
              </a:rPr>
              <a:t>What does that all mean?</a:t>
            </a:r>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pic>
        <p:nvPicPr>
          <p:cNvPr id="8" name="Picture 7"/>
          <p:cNvPicPr>
            <a:picLocks noChangeAspect="1"/>
          </p:cNvPicPr>
          <p:nvPr/>
        </p:nvPicPr>
        <p:blipFill rotWithShape="1">
          <a:blip r:embed="rId3"/>
          <a:srcRect l="76249" t="33697" r="730" b="28989"/>
          <a:stretch/>
        </p:blipFill>
        <p:spPr>
          <a:xfrm>
            <a:off x="6781800" y="913106"/>
            <a:ext cx="2105025" cy="2057400"/>
          </a:xfrm>
          <a:prstGeom prst="rect">
            <a:avLst/>
          </a:prstGeom>
          <a:ln>
            <a:noFill/>
          </a:ln>
          <a:effectLst>
            <a:outerShdw blurRad="50800" dist="114300" dir="2700000" algn="tl" rotWithShape="0">
              <a:schemeClr val="tx1">
                <a:alpha val="40000"/>
              </a:schemeClr>
            </a:outerShdw>
          </a:effectLst>
        </p:spPr>
      </p:pic>
      <p:pic>
        <p:nvPicPr>
          <p:cNvPr id="9" name="Picture 8"/>
          <p:cNvPicPr>
            <a:picLocks noChangeAspect="1"/>
          </p:cNvPicPr>
          <p:nvPr/>
        </p:nvPicPr>
        <p:blipFill rotWithShape="1">
          <a:blip r:embed="rId3"/>
          <a:srcRect l="43750" t="29427" r="26250" b="22894"/>
          <a:stretch/>
        </p:blipFill>
        <p:spPr>
          <a:xfrm>
            <a:off x="6096001" y="3274012"/>
            <a:ext cx="2819400" cy="2701925"/>
          </a:xfrm>
          <a:prstGeom prst="rect">
            <a:avLst/>
          </a:prstGeom>
          <a:ln>
            <a:noFill/>
          </a:ln>
          <a:effectLst>
            <a:outerShdw blurRad="50800" dist="114300" dir="2700000" algn="tl" rotWithShape="0">
              <a:schemeClr val="tx1">
                <a:alpha val="40000"/>
              </a:schemeClr>
            </a:outerShdw>
          </a:effectLst>
        </p:spPr>
      </p:pic>
      <p:sp>
        <p:nvSpPr>
          <p:cNvPr id="10" name="Rectangle 1"/>
          <p:cNvSpPr>
            <a:spLocks noChangeArrowheads="1"/>
          </p:cNvSpPr>
          <p:nvPr/>
        </p:nvSpPr>
        <p:spPr bwMode="auto">
          <a:xfrm>
            <a:off x="457200" y="3048000"/>
            <a:ext cx="5486400" cy="233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505" tIns="76176" rIns="0" bIns="38088" numCol="1" anchor="ctr" anchorCtr="0" compatLnSpc="1">
            <a:prstTxWarp prst="textNoShape">
              <a:avLst/>
            </a:prstTxWarp>
            <a:spAutoFit/>
          </a:bodyPr>
          <a:lstStyle>
            <a:lvl1pPr eaLnBrk="0" fontAlgn="base" hangingPunct="0">
              <a:spcBef>
                <a:spcPct val="0"/>
              </a:spcBef>
              <a:spcAft>
                <a:spcPct val="0"/>
              </a:spcAft>
              <a:tabLst>
                <a:tab pos="182563" algn="l"/>
              </a:tabLst>
              <a:defRPr>
                <a:solidFill>
                  <a:schemeClr val="tx1"/>
                </a:solidFill>
                <a:latin typeface="Arial" panose="020B0604020202020204" pitchFamily="34" charset="0"/>
              </a:defRPr>
            </a:lvl1pPr>
            <a:lvl2pPr eaLnBrk="0" fontAlgn="base" hangingPunct="0">
              <a:spcBef>
                <a:spcPct val="0"/>
              </a:spcBef>
              <a:spcAft>
                <a:spcPct val="0"/>
              </a:spcAft>
              <a:tabLst>
                <a:tab pos="182563" algn="l"/>
              </a:tabLst>
              <a:defRPr>
                <a:solidFill>
                  <a:schemeClr val="tx1"/>
                </a:solidFill>
                <a:latin typeface="Arial" panose="020B0604020202020204" pitchFamily="34" charset="0"/>
              </a:defRPr>
            </a:lvl2pPr>
            <a:lvl3pPr eaLnBrk="0" fontAlgn="base" hangingPunct="0">
              <a:spcBef>
                <a:spcPct val="0"/>
              </a:spcBef>
              <a:spcAft>
                <a:spcPct val="0"/>
              </a:spcAft>
              <a:tabLst>
                <a:tab pos="182563" algn="l"/>
              </a:tabLst>
              <a:defRPr>
                <a:solidFill>
                  <a:schemeClr val="tx1"/>
                </a:solidFill>
                <a:latin typeface="Arial" panose="020B0604020202020204" pitchFamily="34" charset="0"/>
              </a:defRPr>
            </a:lvl3pPr>
            <a:lvl4pPr eaLnBrk="0" fontAlgn="base" hangingPunct="0">
              <a:spcBef>
                <a:spcPct val="0"/>
              </a:spcBef>
              <a:spcAft>
                <a:spcPct val="0"/>
              </a:spcAft>
              <a:tabLst>
                <a:tab pos="182563" algn="l"/>
              </a:tabLst>
              <a:defRPr>
                <a:solidFill>
                  <a:schemeClr val="tx1"/>
                </a:solidFill>
                <a:latin typeface="Arial" panose="020B0604020202020204" pitchFamily="34" charset="0"/>
              </a:defRPr>
            </a:lvl4pPr>
            <a:lvl5pPr eaLnBrk="0" fontAlgn="base" hangingPunct="0">
              <a:spcBef>
                <a:spcPct val="0"/>
              </a:spcBef>
              <a:spcAft>
                <a:spcPct val="0"/>
              </a:spcAft>
              <a:tabLst>
                <a:tab pos="182563" algn="l"/>
              </a:tabLst>
              <a:defRPr>
                <a:solidFill>
                  <a:schemeClr val="tx1"/>
                </a:solidFill>
                <a:latin typeface="Arial" panose="020B0604020202020204" pitchFamily="34" charset="0"/>
              </a:defRPr>
            </a:lvl5pPr>
            <a:lvl6pPr eaLnBrk="0" fontAlgn="base" hangingPunct="0">
              <a:spcBef>
                <a:spcPct val="0"/>
              </a:spcBef>
              <a:spcAft>
                <a:spcPct val="0"/>
              </a:spcAft>
              <a:tabLst>
                <a:tab pos="182563" algn="l"/>
              </a:tabLst>
              <a:defRPr>
                <a:solidFill>
                  <a:schemeClr val="tx1"/>
                </a:solidFill>
                <a:latin typeface="Arial" panose="020B0604020202020204" pitchFamily="34" charset="0"/>
              </a:defRPr>
            </a:lvl6pPr>
            <a:lvl7pPr eaLnBrk="0" fontAlgn="base" hangingPunct="0">
              <a:spcBef>
                <a:spcPct val="0"/>
              </a:spcBef>
              <a:spcAft>
                <a:spcPct val="0"/>
              </a:spcAft>
              <a:tabLst>
                <a:tab pos="182563" algn="l"/>
              </a:tabLst>
              <a:defRPr>
                <a:solidFill>
                  <a:schemeClr val="tx1"/>
                </a:solidFill>
                <a:latin typeface="Arial" panose="020B0604020202020204" pitchFamily="34" charset="0"/>
              </a:defRPr>
            </a:lvl7pPr>
            <a:lvl8pPr eaLnBrk="0" fontAlgn="base" hangingPunct="0">
              <a:spcBef>
                <a:spcPct val="0"/>
              </a:spcBef>
              <a:spcAft>
                <a:spcPct val="0"/>
              </a:spcAft>
              <a:tabLst>
                <a:tab pos="182563" algn="l"/>
              </a:tabLst>
              <a:defRPr>
                <a:solidFill>
                  <a:schemeClr val="tx1"/>
                </a:solidFill>
                <a:latin typeface="Arial" panose="020B0604020202020204" pitchFamily="34" charset="0"/>
              </a:defRPr>
            </a:lvl8pPr>
            <a:lvl9pPr eaLnBrk="0" fontAlgn="base" hangingPunct="0">
              <a:spcBef>
                <a:spcPct val="0"/>
              </a:spcBef>
              <a:spcAft>
                <a:spcPct val="0"/>
              </a:spcAft>
              <a:tabLst>
                <a:tab pos="182563" algn="l"/>
              </a:tabLs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2563" algn="l"/>
              </a:tabLst>
            </a:pPr>
            <a:r>
              <a:rPr lang="en-US" altLang="en-US" sz="1600" dirty="0">
                <a:latin typeface="+mn-lt"/>
                <a:ea typeface="SimSun" panose="02010600030101010101" pitchFamily="2" charset="-122"/>
                <a:cs typeface="Times New Roman" panose="02020603050405020304" pitchFamily="18" charset="0"/>
              </a:rPr>
              <a:t>A</a:t>
            </a:r>
            <a:r>
              <a:rPr kumimoji="0" lang="en-US" altLang="en-US" sz="1600" b="0" u="none" strike="noStrike" cap="none" normalizeH="0" baseline="0" dirty="0" smtClean="0">
                <a:ln>
                  <a:noFill/>
                </a:ln>
                <a:solidFill>
                  <a:schemeClr val="tx1"/>
                </a:solidFill>
                <a:effectLst/>
                <a:latin typeface="+mn-lt"/>
                <a:ea typeface="SimSun" panose="02010600030101010101" pitchFamily="2" charset="-122"/>
                <a:cs typeface="Times New Roman" panose="02020603050405020304" pitchFamily="18" charset="0"/>
              </a:rPr>
              <a:t>ssures users </a:t>
            </a:r>
            <a:r>
              <a:rPr lang="en-US" altLang="en-US" sz="1600" dirty="0" smtClean="0">
                <a:latin typeface="+mn-lt"/>
                <a:ea typeface="SimSun" panose="02010600030101010101" pitchFamily="2" charset="-122"/>
                <a:cs typeface="Times New Roman" panose="02020603050405020304" pitchFamily="18" charset="0"/>
              </a:rPr>
              <a:t>that </a:t>
            </a:r>
            <a:r>
              <a:rPr kumimoji="0" lang="en-US" altLang="en-US" sz="1600" b="0" u="none" strike="noStrike" cap="none" normalizeH="0" baseline="0" dirty="0" smtClean="0">
                <a:ln>
                  <a:noFill/>
                </a:ln>
                <a:solidFill>
                  <a:srgbClr val="000000"/>
                </a:solidFill>
                <a:effectLst/>
                <a:latin typeface="+mn-lt"/>
                <a:ea typeface="SimSun" panose="02010600030101010101" pitchFamily="2" charset="-122"/>
                <a:cs typeface="Times New Roman" panose="02020603050405020304" pitchFamily="18" charset="0"/>
              </a:rPr>
              <a:t>MARACOOS data meet or exceed federal standards for quality (</a:t>
            </a:r>
            <a:r>
              <a:rPr kumimoji="0" lang="en-US" altLang="en-US" sz="1600" b="1" u="none" strike="noStrike" cap="none" normalizeH="0" baseline="0" dirty="0" smtClean="0">
                <a:ln>
                  <a:noFill/>
                </a:ln>
                <a:solidFill>
                  <a:srgbClr val="000000"/>
                </a:solidFill>
                <a:effectLst/>
                <a:latin typeface="+mn-lt"/>
                <a:ea typeface="SimSun" panose="02010600030101010101" pitchFamily="2" charset="-122"/>
                <a:cs typeface="Times New Roman" panose="02020603050405020304" pitchFamily="18" charset="0"/>
              </a:rPr>
              <a:t>names names!</a:t>
            </a:r>
            <a:r>
              <a:rPr kumimoji="0" lang="en-US" altLang="en-US" sz="1600" b="0" u="none" strike="noStrike" cap="none" normalizeH="0" baseline="0" dirty="0" smtClean="0">
                <a:ln>
                  <a:noFill/>
                </a:ln>
                <a:solidFill>
                  <a:srgbClr val="000000"/>
                </a:solidFill>
                <a:effectLst/>
                <a:latin typeface="+mn-lt"/>
                <a:ea typeface="SimSun" panose="02010600030101010101" pitchFamily="2" charset="-122"/>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2563" algn="l"/>
              </a:tabLst>
            </a:pPr>
            <a:endParaRPr lang="en-US" altLang="en-US" sz="1600" dirty="0">
              <a:solidFill>
                <a:srgbClr val="000000"/>
              </a:solidFill>
              <a:latin typeface="+mn-lt"/>
              <a:ea typeface="SimSun" panose="02010600030101010101" pitchFamily="2" charset="-122"/>
              <a:cs typeface="Times New Roman" panose="02020603050405020304" pitchFamily="18" charset="0"/>
            </a:endParaRPr>
          </a:p>
          <a:p>
            <a:pPr marL="285750" lvl="0" indent="-285750">
              <a:buFont typeface="Arial" panose="020B0604020202020204" pitchFamily="34" charset="0"/>
              <a:buChar char="•"/>
            </a:pPr>
            <a:r>
              <a:rPr lang="en-US" altLang="en-US" sz="1600" dirty="0">
                <a:latin typeface="+mn-lt"/>
                <a:ea typeface="SimSun" panose="02010600030101010101" pitchFamily="2" charset="-122"/>
                <a:cs typeface="Times New Roman" panose="02020603050405020304" pitchFamily="18" charset="0"/>
              </a:rPr>
              <a:t>E</a:t>
            </a:r>
            <a:r>
              <a:rPr lang="en-US" altLang="en-US" sz="1600" dirty="0" smtClean="0">
                <a:latin typeface="+mn-lt"/>
                <a:ea typeface="SimSun" panose="02010600030101010101" pitchFamily="2" charset="-122"/>
                <a:cs typeface="Times New Roman" panose="02020603050405020304" pitchFamily="18" charset="0"/>
              </a:rPr>
              <a:t>nsures </a:t>
            </a:r>
            <a:r>
              <a:rPr lang="en-US" altLang="en-US" sz="1600" dirty="0">
                <a:latin typeface="+mn-lt"/>
                <a:ea typeface="SimSun" panose="02010600030101010101" pitchFamily="2" charset="-122"/>
                <a:cs typeface="Times New Roman" panose="02020603050405020304" pitchFamily="18" charset="0"/>
              </a:rPr>
              <a:t>that the data collected and distributed by the RICE are managed according to the best practices, as identified by NOAA</a:t>
            </a:r>
            <a:r>
              <a:rPr lang="en-US" altLang="en-US" sz="1600" dirty="0" smtClean="0">
                <a:latin typeface="+mn-lt"/>
                <a:ea typeface="SimSun" panose="02010600030101010101" pitchFamily="2" charset="-122"/>
                <a:cs typeface="Times New Roman" panose="02020603050405020304" pitchFamily="18" charset="0"/>
              </a:rPr>
              <a:t>.</a:t>
            </a:r>
            <a:endParaRPr kumimoji="0" lang="en-US" altLang="en-US" sz="1600" b="0" u="none" strike="noStrike" cap="none" normalizeH="0" baseline="0" dirty="0" smtClean="0">
              <a:ln>
                <a:noFill/>
              </a:ln>
              <a:solidFill>
                <a:srgbClr val="000000"/>
              </a:solidFill>
              <a:effectLst/>
              <a:latin typeface="+mn-lt"/>
              <a:ea typeface="SimSun" panose="02010600030101010101" pitchFamily="2" charset="-122"/>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tab pos="182563" algn="l"/>
              </a:tabLst>
            </a:pPr>
            <a:endParaRPr lang="en-US" altLang="en-US" sz="1600" dirty="0">
              <a:solidFill>
                <a:srgbClr val="000000"/>
              </a:solidFill>
              <a:latin typeface="+mn-lt"/>
              <a:ea typeface="SimSun"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2563" algn="l"/>
              </a:tabLst>
            </a:pPr>
            <a:r>
              <a:rPr lang="en-US" altLang="en-US" sz="1600" dirty="0" smtClean="0">
                <a:solidFill>
                  <a:srgbClr val="000000"/>
                </a:solidFill>
                <a:latin typeface="+mn-lt"/>
                <a:ea typeface="SimSun" panose="02010600030101010101" pitchFamily="2" charset="-122"/>
                <a:cs typeface="Times New Roman" panose="02020603050405020304" pitchFamily="18" charset="0"/>
              </a:rPr>
              <a:t>MARACOOS.org/certification</a:t>
            </a:r>
            <a:endParaRPr lang="en-US" altLang="en-US" sz="1600" dirty="0">
              <a:latin typeface="+mn-lt"/>
              <a:cs typeface="Times New Roman" panose="02020603050405020304" pitchFamily="18" charset="0"/>
            </a:endParaRPr>
          </a:p>
        </p:txBody>
      </p:sp>
    </p:spTree>
    <p:extLst>
      <p:ext uri="{BB962C8B-B14F-4D97-AF65-F5344CB8AC3E}">
        <p14:creationId xmlns:p14="http://schemas.microsoft.com/office/powerpoint/2010/main" val="29510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sz="2800" dirty="0" smtClean="0"/>
              <a:t>MARACOOS Data </a:t>
            </a:r>
            <a:r>
              <a:rPr lang="en-US" sz="2800" dirty="0" err="1" smtClean="0"/>
              <a:t>Mgmt</a:t>
            </a:r>
            <a:r>
              <a:rPr lang="en-US" sz="2800" dirty="0" smtClean="0"/>
              <a:t> &amp; Communication (DMAC)</a:t>
            </a:r>
            <a:endParaRPr lang="en-US" sz="2800"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8</a:t>
            </a:fld>
            <a:endParaRPr lang="en-US" dirty="0"/>
          </a:p>
        </p:txBody>
      </p:sp>
      <p:sp>
        <p:nvSpPr>
          <p:cNvPr id="5" name="TextBox 4"/>
          <p:cNvSpPr txBox="1"/>
          <p:nvPr/>
        </p:nvSpPr>
        <p:spPr>
          <a:xfrm>
            <a:off x="611777" y="1066800"/>
            <a:ext cx="7924799" cy="3939540"/>
          </a:xfrm>
          <a:prstGeom prst="rect">
            <a:avLst/>
          </a:prstGeom>
          <a:noFill/>
        </p:spPr>
        <p:txBody>
          <a:bodyPr wrap="square" rtlCol="0">
            <a:spAutoFit/>
          </a:bodyPr>
          <a:lstStyle/>
          <a:p>
            <a:pPr>
              <a:spcBef>
                <a:spcPts val="1200"/>
              </a:spcBef>
            </a:pPr>
            <a:r>
              <a:rPr lang="en-US" sz="2000" dirty="0" smtClean="0"/>
              <a:t>The </a:t>
            </a:r>
            <a:r>
              <a:rPr lang="en-US" sz="2000" dirty="0"/>
              <a:t>system </a:t>
            </a:r>
            <a:r>
              <a:rPr lang="en-US" sz="2000" dirty="0" smtClean="0"/>
              <a:t>includes:</a:t>
            </a:r>
          </a:p>
          <a:p>
            <a:pPr marL="342900" indent="-342900">
              <a:spcBef>
                <a:spcPts val="1200"/>
              </a:spcBef>
              <a:buAutoNum type="arabicParenBoth"/>
            </a:pPr>
            <a:r>
              <a:rPr lang="en-US" sz="2000" dirty="0" smtClean="0"/>
              <a:t>management </a:t>
            </a:r>
            <a:r>
              <a:rPr lang="en-US" sz="2000" dirty="0"/>
              <a:t>of </a:t>
            </a:r>
            <a:r>
              <a:rPr lang="en-US" sz="2000" i="1" dirty="0"/>
              <a:t>in situ</a:t>
            </a:r>
            <a:r>
              <a:rPr lang="en-US" sz="2000" dirty="0"/>
              <a:t> </a:t>
            </a:r>
            <a:r>
              <a:rPr lang="en-US" sz="2000" dirty="0" smtClean="0"/>
              <a:t>&amp; remotely-sensed </a:t>
            </a:r>
            <a:r>
              <a:rPr lang="en-US" sz="2000" dirty="0"/>
              <a:t>observation and </a:t>
            </a:r>
            <a:r>
              <a:rPr lang="en-US" sz="2000" dirty="0" smtClean="0"/>
              <a:t>model** data</a:t>
            </a:r>
          </a:p>
          <a:p>
            <a:pPr marL="342900" indent="-342900">
              <a:spcBef>
                <a:spcPts val="1200"/>
              </a:spcBef>
              <a:buAutoNum type="arabicParenBoth"/>
            </a:pPr>
            <a:r>
              <a:rPr lang="en-US" sz="2000" dirty="0" smtClean="0"/>
              <a:t>data-model </a:t>
            </a:r>
            <a:r>
              <a:rPr lang="en-US" sz="2000" dirty="0"/>
              <a:t>connections for </a:t>
            </a:r>
            <a:r>
              <a:rPr lang="en-US" sz="2000" dirty="0" smtClean="0"/>
              <a:t>comparison</a:t>
            </a:r>
          </a:p>
          <a:p>
            <a:pPr marL="342900" indent="-342900">
              <a:spcBef>
                <a:spcPts val="1200"/>
              </a:spcBef>
              <a:buAutoNum type="arabicParenBoth"/>
            </a:pPr>
            <a:r>
              <a:rPr lang="en-US" sz="2000" dirty="0" smtClean="0"/>
              <a:t>data </a:t>
            </a:r>
            <a:r>
              <a:rPr lang="en-US" sz="2000" dirty="0"/>
              <a:t>access services such as Thematic Real-time Environmental Distributed Data Services (THREDDS), Open-source Project for a Network Data Access Protocol (</a:t>
            </a:r>
            <a:r>
              <a:rPr lang="en-US" sz="2000" dirty="0" err="1"/>
              <a:t>OPeNDAP</a:t>
            </a:r>
            <a:r>
              <a:rPr lang="en-US" sz="2000" dirty="0" smtClean="0"/>
              <a:t>)</a:t>
            </a:r>
          </a:p>
          <a:p>
            <a:pPr marL="342900" indent="-342900">
              <a:spcBef>
                <a:spcPts val="1200"/>
              </a:spcBef>
              <a:buAutoNum type="arabicParenBoth"/>
            </a:pPr>
            <a:r>
              <a:rPr lang="en-US" sz="2000" dirty="0" smtClean="0"/>
              <a:t>common </a:t>
            </a:r>
            <a:r>
              <a:rPr lang="en-US" sz="2000" dirty="0"/>
              <a:t>data formats such </a:t>
            </a:r>
            <a:r>
              <a:rPr lang="en-US" sz="2000" dirty="0" smtClean="0"/>
              <a:t>as NetCDF</a:t>
            </a:r>
            <a:endParaRPr lang="en-US" sz="2000" dirty="0"/>
          </a:p>
          <a:p>
            <a:pPr marL="342900" indent="-342900">
              <a:spcBef>
                <a:spcPts val="1200"/>
              </a:spcBef>
              <a:buAutoNum type="arabicParenBoth"/>
            </a:pPr>
            <a:r>
              <a:rPr lang="en-US" sz="2000" dirty="0" smtClean="0"/>
              <a:t>delivery </a:t>
            </a:r>
            <a:r>
              <a:rPr lang="en-US" sz="2000" dirty="0"/>
              <a:t>of data to operational </a:t>
            </a:r>
            <a:r>
              <a:rPr lang="en-US" sz="2000" dirty="0" smtClean="0"/>
              <a:t>users </a:t>
            </a:r>
            <a:endParaRPr lang="en-US" sz="2000" dirty="0"/>
          </a:p>
        </p:txBody>
      </p:sp>
      <p:sp>
        <p:nvSpPr>
          <p:cNvPr id="6" name="TextBox 5"/>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
        <p:nvSpPr>
          <p:cNvPr id="3" name="TextBox 2"/>
          <p:cNvSpPr txBox="1"/>
          <p:nvPr/>
        </p:nvSpPr>
        <p:spPr>
          <a:xfrm>
            <a:off x="762000" y="5696149"/>
            <a:ext cx="2941831" cy="307777"/>
          </a:xfrm>
          <a:prstGeom prst="rect">
            <a:avLst/>
          </a:prstGeom>
          <a:noFill/>
        </p:spPr>
        <p:txBody>
          <a:bodyPr wrap="none" rtlCol="0">
            <a:spAutoFit/>
          </a:bodyPr>
          <a:lstStyle/>
          <a:p>
            <a:r>
              <a:rPr lang="en-US" sz="1400" dirty="0" smtClean="0"/>
              <a:t>**Note: models are not certified</a:t>
            </a:r>
            <a:endParaRPr lang="en-US" sz="1400" dirty="0"/>
          </a:p>
        </p:txBody>
      </p:sp>
    </p:spTree>
    <p:extLst>
      <p:ext uri="{BB962C8B-B14F-4D97-AF65-F5344CB8AC3E}">
        <p14:creationId xmlns:p14="http://schemas.microsoft.com/office/powerpoint/2010/main" val="823124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 y="17417"/>
            <a:ext cx="9139646" cy="592183"/>
          </a:xfrm>
          <a:prstGeom prst="rect">
            <a:avLst/>
          </a:prstGeom>
        </p:spPr>
        <p:txBody>
          <a:bodyPr/>
          <a:lstStyle/>
          <a:p>
            <a:r>
              <a:rPr lang="en-US" dirty="0" smtClean="0"/>
              <a:t>Data Assembly Center</a:t>
            </a:r>
            <a:endParaRPr lang="en-US" dirty="0"/>
          </a:p>
        </p:txBody>
      </p:sp>
      <p:sp>
        <p:nvSpPr>
          <p:cNvPr id="4" name="Slide Number Placeholder 3"/>
          <p:cNvSpPr>
            <a:spLocks noGrp="1"/>
          </p:cNvSpPr>
          <p:nvPr>
            <p:ph type="sldNum" sz="quarter" idx="12"/>
          </p:nvPr>
        </p:nvSpPr>
        <p:spPr/>
        <p:txBody>
          <a:bodyPr/>
          <a:lstStyle/>
          <a:p>
            <a:fld id="{462EDC6A-85B5-48FF-8CAA-32BDD173A8C0}" type="slidenum">
              <a:rPr lang="en-US" smtClean="0"/>
              <a:pPr/>
              <a:t>9</a:t>
            </a:fld>
            <a:endParaRPr lang="en-US" dirty="0"/>
          </a:p>
        </p:txBody>
      </p:sp>
      <p:sp>
        <p:nvSpPr>
          <p:cNvPr id="3" name="Rectangle 2"/>
          <p:cNvSpPr/>
          <p:nvPr/>
        </p:nvSpPr>
        <p:spPr>
          <a:xfrm>
            <a:off x="716571" y="911659"/>
            <a:ext cx="7862279" cy="3477875"/>
          </a:xfrm>
          <a:prstGeom prst="rect">
            <a:avLst/>
          </a:prstGeom>
        </p:spPr>
        <p:txBody>
          <a:bodyPr wrap="square">
            <a:spAutoFit/>
          </a:bodyPr>
          <a:lstStyle/>
          <a:p>
            <a:pPr algn="just">
              <a:spcAft>
                <a:spcPts val="600"/>
              </a:spcAft>
            </a:pPr>
            <a:r>
              <a:rPr lang="en-US" sz="2000" dirty="0" smtClean="0">
                <a:solidFill>
                  <a:srgbClr val="000000"/>
                </a:solidFill>
                <a:ea typeface="SimSun" panose="02010600030101010101" pitchFamily="2" charset="-122"/>
              </a:rPr>
              <a:t>The DAC includes:</a:t>
            </a:r>
          </a:p>
          <a:p>
            <a:pPr marL="285750" indent="-285750" algn="just">
              <a:spcAft>
                <a:spcPts val="600"/>
              </a:spcAft>
              <a:buFont typeface="Arial" panose="020B0604020202020204" pitchFamily="34" charset="0"/>
              <a:buChar char="•"/>
            </a:pPr>
            <a:r>
              <a:rPr lang="en-US" sz="2000" dirty="0" smtClean="0">
                <a:solidFill>
                  <a:srgbClr val="000000"/>
                </a:solidFill>
                <a:ea typeface="SimSun" panose="02010600030101010101" pitchFamily="2" charset="-122"/>
              </a:rPr>
              <a:t>data </a:t>
            </a:r>
            <a:r>
              <a:rPr lang="en-US" sz="2000" dirty="0">
                <a:solidFill>
                  <a:srgbClr val="000000"/>
                </a:solidFill>
                <a:ea typeface="SimSun" panose="02010600030101010101" pitchFamily="2" charset="-122"/>
              </a:rPr>
              <a:t>generated by MARACOOS </a:t>
            </a:r>
            <a:r>
              <a:rPr lang="en-US" sz="2000" dirty="0" smtClean="0">
                <a:solidFill>
                  <a:srgbClr val="000000"/>
                </a:solidFill>
                <a:ea typeface="SimSun" panose="02010600030101010101" pitchFamily="2" charset="-122"/>
              </a:rPr>
              <a:t>partners (</a:t>
            </a:r>
            <a:r>
              <a:rPr lang="en-US" sz="2000" dirty="0" err="1" smtClean="0">
                <a:solidFill>
                  <a:srgbClr val="000000"/>
                </a:solidFill>
                <a:ea typeface="SimSun" panose="02010600030101010101" pitchFamily="2" charset="-122"/>
              </a:rPr>
              <a:t>eg</a:t>
            </a:r>
            <a:r>
              <a:rPr lang="en-US" sz="2000" dirty="0" smtClean="0">
                <a:solidFill>
                  <a:srgbClr val="000000"/>
                </a:solidFill>
                <a:ea typeface="SimSun" panose="02010600030101010101" pitchFamily="2" charset="-122"/>
              </a:rPr>
              <a:t>. Gliders)</a:t>
            </a:r>
          </a:p>
          <a:p>
            <a:pPr marL="285750" indent="-285750" algn="just">
              <a:spcAft>
                <a:spcPts val="600"/>
              </a:spcAft>
              <a:buFont typeface="Arial" panose="020B0604020202020204" pitchFamily="34" charset="0"/>
              <a:buChar char="•"/>
            </a:pPr>
            <a:r>
              <a:rPr lang="en-US" sz="2000" dirty="0" smtClean="0">
                <a:solidFill>
                  <a:srgbClr val="000000"/>
                </a:solidFill>
                <a:ea typeface="SimSun" panose="02010600030101010101" pitchFamily="2" charset="-122"/>
              </a:rPr>
              <a:t>data </a:t>
            </a:r>
            <a:r>
              <a:rPr lang="en-US" sz="2000" dirty="0">
                <a:solidFill>
                  <a:srgbClr val="000000"/>
                </a:solidFill>
                <a:ea typeface="SimSun" panose="02010600030101010101" pitchFamily="2" charset="-122"/>
              </a:rPr>
              <a:t>collected by non-partner organizations such as the Hudson River Environmental Conditions Observing System (HRECOS</a:t>
            </a:r>
            <a:r>
              <a:rPr lang="en-US" sz="2000" dirty="0" smtClean="0">
                <a:solidFill>
                  <a:srgbClr val="000000"/>
                </a:solidFill>
                <a:ea typeface="SimSun" panose="02010600030101010101" pitchFamily="2" charset="-122"/>
              </a:rPr>
              <a:t>)</a:t>
            </a:r>
          </a:p>
          <a:p>
            <a:pPr marL="285750" indent="-285750" algn="just">
              <a:spcAft>
                <a:spcPts val="600"/>
              </a:spcAft>
              <a:buFont typeface="Arial" panose="020B0604020202020204" pitchFamily="34" charset="0"/>
              <a:buChar char="•"/>
            </a:pPr>
            <a:r>
              <a:rPr lang="en-US" sz="2000" dirty="0">
                <a:solidFill>
                  <a:srgbClr val="000000"/>
                </a:solidFill>
                <a:ea typeface="SimSun" panose="02010600030101010101" pitchFamily="2" charset="-122"/>
              </a:rPr>
              <a:t>d</a:t>
            </a:r>
            <a:r>
              <a:rPr lang="en-US" sz="2000" dirty="0" smtClean="0">
                <a:solidFill>
                  <a:srgbClr val="000000"/>
                </a:solidFill>
                <a:ea typeface="SimSun" panose="02010600030101010101" pitchFamily="2" charset="-122"/>
              </a:rPr>
              <a:t>ata from government providers: NDBC</a:t>
            </a:r>
            <a:r>
              <a:rPr lang="en-US" sz="2000" dirty="0">
                <a:solidFill>
                  <a:srgbClr val="000000"/>
                </a:solidFill>
                <a:ea typeface="SimSun" panose="02010600030101010101" pitchFamily="2" charset="-122"/>
              </a:rPr>
              <a:t>, CO-OPS, NERRS, USGS, </a:t>
            </a:r>
            <a:r>
              <a:rPr lang="en-US" sz="2000" dirty="0" smtClean="0">
                <a:solidFill>
                  <a:srgbClr val="000000"/>
                </a:solidFill>
                <a:ea typeface="SimSun" panose="02010600030101010101" pitchFamily="2" charset="-122"/>
              </a:rPr>
              <a:t>CBIBS</a:t>
            </a:r>
          </a:p>
          <a:p>
            <a:pPr marL="285750" indent="-285750" algn="just">
              <a:spcAft>
                <a:spcPts val="600"/>
              </a:spcAft>
              <a:buFont typeface="Arial" panose="020B0604020202020204" pitchFamily="34" charset="0"/>
              <a:buChar char="•"/>
            </a:pPr>
            <a:r>
              <a:rPr lang="en-US" sz="2000" dirty="0" smtClean="0">
                <a:solidFill>
                  <a:srgbClr val="000000"/>
                </a:solidFill>
                <a:ea typeface="SimSun" panose="02010600030101010101" pitchFamily="2" charset="-122"/>
              </a:rPr>
              <a:t>MARACOOS data is delivered </a:t>
            </a:r>
            <a:r>
              <a:rPr lang="en-US" sz="2000" dirty="0">
                <a:solidFill>
                  <a:srgbClr val="000000"/>
                </a:solidFill>
                <a:ea typeface="SimSun" panose="02010600030101010101" pitchFamily="2" charset="-122"/>
              </a:rPr>
              <a:t>to national data assembly centers (DACs) (GliderDAC and the National </a:t>
            </a:r>
            <a:r>
              <a:rPr lang="en-US" sz="2000" dirty="0" smtClean="0">
                <a:solidFill>
                  <a:srgbClr val="000000"/>
                </a:solidFill>
                <a:ea typeface="SimSun" panose="02010600030101010101" pitchFamily="2" charset="-122"/>
              </a:rPr>
              <a:t>HF-RADAR Network</a:t>
            </a:r>
            <a:r>
              <a:rPr lang="en-US" sz="2000" dirty="0">
                <a:solidFill>
                  <a:srgbClr val="000000"/>
                </a:solidFill>
                <a:ea typeface="SimSun" panose="02010600030101010101" pitchFamily="2" charset="-122"/>
              </a:rPr>
              <a:t>).</a:t>
            </a:r>
            <a:endParaRPr lang="en-US" sz="2000" dirty="0">
              <a:ea typeface="SimSun" panose="02010600030101010101" pitchFamily="2" charset="-122"/>
            </a:endParaRPr>
          </a:p>
        </p:txBody>
      </p:sp>
      <p:pic>
        <p:nvPicPr>
          <p:cNvPr id="5" name="Picture 4" descr="http://www.ndbc.noaa.gov/images/stations/3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931470"/>
            <a:ext cx="99060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codar.com/images/home_image_rotation/new_sm/SeaSonde_img_rotate_sm_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4914007"/>
            <a:ext cx="18383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locum Gli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013" y="4914007"/>
            <a:ext cx="154781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encrypted-tbn0.gstatic.com/images?q=tbn:ANd9GcQhNeM7AKzZyDjif2H3Qa-KIlGA9tVGhnSNrcMSWznHFrym7mxOQPo_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450" y="4931470"/>
            <a:ext cx="145256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metoffice.gov.uk/media/image/g/h/NumericalModellingStrategic-l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0263" y="4961632"/>
            <a:ext cx="136048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44170" y="6322916"/>
            <a:ext cx="1794081" cy="461665"/>
          </a:xfrm>
          <a:prstGeom prst="rect">
            <a:avLst/>
          </a:prstGeom>
          <a:noFill/>
        </p:spPr>
        <p:txBody>
          <a:bodyPr wrap="none" rtlCol="0">
            <a:spAutoFit/>
          </a:bodyPr>
          <a:lstStyle/>
          <a:p>
            <a:r>
              <a:rPr lang="en-US" sz="1200" dirty="0" smtClean="0"/>
              <a:t>MTS 2017 Anchorage</a:t>
            </a:r>
          </a:p>
          <a:p>
            <a:r>
              <a:rPr lang="en-US" sz="1200" dirty="0" smtClean="0"/>
              <a:t>crowley@Rutgers.edu</a:t>
            </a:r>
            <a:endParaRPr lang="en-US" sz="1200" dirty="0"/>
          </a:p>
        </p:txBody>
      </p:sp>
    </p:spTree>
    <p:extLst>
      <p:ext uri="{BB962C8B-B14F-4D97-AF65-F5344CB8AC3E}">
        <p14:creationId xmlns:p14="http://schemas.microsoft.com/office/powerpoint/2010/main" val="1753545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IOOS PowerPoint Masters_012716">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OS Title Slides">
  <a:themeElements>
    <a:clrScheme name="IOOS Custom">
      <a:dk1>
        <a:sysClr val="windowText" lastClr="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IOOS Powerpoint">
      <a:majorFont>
        <a:latin typeface="Rockwell"/>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IOOS PowerPoint Masters_012716</Template>
  <TotalTime>4447</TotalTime>
  <Words>2146</Words>
  <Application>Microsoft Office PowerPoint</Application>
  <PresentationFormat>On-screen Show (4:3)</PresentationFormat>
  <Paragraphs>481</Paragraphs>
  <Slides>40</Slides>
  <Notes>33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ＭＳ Ｐゴシック</vt:lpstr>
      <vt:lpstr>SimSun</vt:lpstr>
      <vt:lpstr>Arial</vt:lpstr>
      <vt:lpstr>Calibri</vt:lpstr>
      <vt:lpstr>Century Gothic</vt:lpstr>
      <vt:lpstr>Courier New</vt:lpstr>
      <vt:lpstr>Rockwell</vt:lpstr>
      <vt:lpstr>Times New Roman</vt:lpstr>
      <vt:lpstr>Wingdings</vt:lpstr>
      <vt:lpstr>IOOS PowerPoint Masters_012716</vt:lpstr>
      <vt:lpstr>IOOS Title Slides</vt:lpstr>
      <vt:lpstr>PowerPoint Presentation</vt:lpstr>
      <vt:lpstr>The next 18 minutes</vt:lpstr>
      <vt:lpstr>NOAA-led U.S. Integrated Ocean Observing System (IOOS)</vt:lpstr>
      <vt:lpstr>NOAA-led U.S. Integrated Ocean Observing System (IOOS)</vt:lpstr>
      <vt:lpstr>Data Access: MARACOOS.org</vt:lpstr>
      <vt:lpstr>Oceansmap.maracoos.org</vt:lpstr>
      <vt:lpstr>MARACOOS Certification</vt:lpstr>
      <vt:lpstr>MARACOOS Data Mgmt &amp; Communication (DMAC)</vt:lpstr>
      <vt:lpstr>Data Assembly Center</vt:lpstr>
      <vt:lpstr>Data    </vt:lpstr>
      <vt:lpstr>PowerPoint Presentation</vt:lpstr>
      <vt:lpstr>HF-Radar</vt:lpstr>
      <vt:lpstr>PowerPoint Presentation</vt:lpstr>
      <vt:lpstr>CODAR Coverage: </vt:lpstr>
      <vt:lpstr>PowerPoint Presentation</vt:lpstr>
      <vt:lpstr>PowerPoint Presentation</vt:lpstr>
      <vt:lpstr>PowerPoint Presentation</vt:lpstr>
      <vt:lpstr>PowerPoint Presentation</vt:lpstr>
      <vt:lpstr>Underwater Gliders</vt:lpstr>
      <vt:lpstr>Gliders</vt:lpstr>
      <vt:lpstr>Glider Flexibility</vt:lpstr>
      <vt:lpstr>Glider Data QA/QC</vt:lpstr>
      <vt:lpstr>Required Real-Time QARTOD Tests</vt:lpstr>
      <vt:lpstr>Strongly Recommended Real-Time QARTOD Tests</vt:lpstr>
      <vt:lpstr>Suggested Real-Time QARTOD Tests</vt:lpstr>
      <vt:lpstr>National Glider DAC</vt:lpstr>
      <vt:lpstr>AVHRR Satellite Data</vt:lpstr>
      <vt:lpstr>Satellites – MARACOOS Receiving Stations</vt:lpstr>
      <vt:lpstr>AVHRR SST Data Workflow</vt:lpstr>
      <vt:lpstr>AVHRR SST: Automated QC Tests</vt:lpstr>
      <vt:lpstr>AVHRR SST: Experimental Cloud Masking</vt:lpstr>
      <vt:lpstr>AVHRR – de-Clouded SST products</vt:lpstr>
      <vt:lpstr>U.S. IOOS is…</vt:lpstr>
      <vt:lpstr>What is HRECOS</vt:lpstr>
      <vt:lpstr>HRECOS Initial QC</vt:lpstr>
      <vt:lpstr>PowerPoint Presentation</vt:lpstr>
      <vt:lpstr>Overview of Real-Time &amp; Quarterly Process</vt:lpstr>
      <vt:lpstr>Summary</vt:lpstr>
      <vt:lpstr>PowerPoint Presentation</vt:lpstr>
      <vt:lpstr>U.S. IOOS is…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Culpepper</dc:creator>
  <cp:lastModifiedBy>Michael Crowley</cp:lastModifiedBy>
  <cp:revision>270</cp:revision>
  <cp:lastPrinted>2017-03-13T22:20:35Z</cp:lastPrinted>
  <dcterms:created xsi:type="dcterms:W3CDTF">2017-03-06T19:56:40Z</dcterms:created>
  <dcterms:modified xsi:type="dcterms:W3CDTF">2018-11-27T00:15:15Z</dcterms:modified>
</cp:coreProperties>
</file>