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47" r:id="rId1"/>
  </p:sldMasterIdLst>
  <p:notesMasterIdLst>
    <p:notesMasterId r:id="rId33"/>
  </p:notesMasterIdLst>
  <p:sldIdLst>
    <p:sldId id="1008" r:id="rId2"/>
    <p:sldId id="1190" r:id="rId3"/>
    <p:sldId id="1130" r:id="rId4"/>
    <p:sldId id="832" r:id="rId5"/>
    <p:sldId id="1207" r:id="rId6"/>
    <p:sldId id="1208" r:id="rId7"/>
    <p:sldId id="1209" r:id="rId8"/>
    <p:sldId id="1141" r:id="rId9"/>
    <p:sldId id="1172" r:id="rId10"/>
    <p:sldId id="1192" r:id="rId11"/>
    <p:sldId id="1204" r:id="rId12"/>
    <p:sldId id="1203" r:id="rId13"/>
    <p:sldId id="1205" r:id="rId14"/>
    <p:sldId id="1193" r:id="rId15"/>
    <p:sldId id="1198" r:id="rId16"/>
    <p:sldId id="1200" r:id="rId17"/>
    <p:sldId id="1201" r:id="rId18"/>
    <p:sldId id="1202" r:id="rId19"/>
    <p:sldId id="1121" r:id="rId20"/>
    <p:sldId id="1164" r:id="rId21"/>
    <p:sldId id="1182" r:id="rId22"/>
    <p:sldId id="1183" r:id="rId23"/>
    <p:sldId id="1206" r:id="rId24"/>
    <p:sldId id="1184" r:id="rId25"/>
    <p:sldId id="1185" r:id="rId26"/>
    <p:sldId id="1186" r:id="rId27"/>
    <p:sldId id="1187" r:id="rId28"/>
    <p:sldId id="1188" r:id="rId29"/>
    <p:sldId id="1191" r:id="rId30"/>
    <p:sldId id="1189" r:id="rId31"/>
    <p:sldId id="1123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C1"/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63" autoAdjust="0"/>
    <p:restoredTop sz="94717" autoAdjust="0"/>
  </p:normalViewPr>
  <p:slideViewPr>
    <p:cSldViewPr>
      <p:cViewPr>
        <p:scale>
          <a:sx n="100" d="100"/>
          <a:sy n="100" d="100"/>
        </p:scale>
        <p:origin x="136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2/18/18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04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8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66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8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E93388-754A-5945-9A57-CCAE9186B113}" type="slidenum">
              <a:rPr lang="en-US" altLang="x-none" sz="1200"/>
              <a:pPr eaLnBrk="1" hangingPunct="1"/>
              <a:t>13</a:t>
            </a:fld>
            <a:endParaRPr lang="en-US" altLang="x-none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51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8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Coastal upwelling captured by Rutgers SST 08/26 but not 08/27. ROMS run started 08/26 at 12 UTC</a:t>
            </a:r>
          </a:p>
          <a:p>
            <a:r>
              <a:rPr lang="en-US" baseline="0" dirty="0" smtClean="0"/>
              <a:t>Warm SST simulations used RTG 08/27 to simulate “operational NAM SST”. Figure 3 has 08/26 products plotted to show coastal upwelling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8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5.jp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.jpg"/><Relationship Id="rId6" Type="http://schemas.openxmlformats.org/officeDocument/2006/relationships/image" Target="../media/image43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46.gif"/><Relationship Id="rId5" Type="http://schemas.openxmlformats.org/officeDocument/2006/relationships/image" Target="../media/image47.gif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gif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tiff"/><Relationship Id="rId5" Type="http://schemas.openxmlformats.org/officeDocument/2006/relationships/image" Target="../media/image48.gif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69.tiff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7.tiff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529803" y="2841964"/>
            <a:ext cx="1719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Irene + 10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89448" y="1390010"/>
            <a:ext cx="4152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Stratified </a:t>
            </a:r>
          </a:p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Coastal Ocean Response and Feedbacks on Hurricane Intensity</a:t>
            </a: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266762" y="385314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759015" y="3908671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Jose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72370" y="3851663"/>
            <a:ext cx="36793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Glenn, Travis Miles,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Joe Brodie, Cliff Watkins,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Greg Seroka, Hugh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Oscar Schofield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Josh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(Rutgers)</a:t>
            </a:r>
          </a:p>
          <a:p>
            <a:pPr algn="ctr" eaLnBrk="1" hangingPunct="1"/>
            <a:endParaRPr lang="en-US" sz="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Pat Hogan, Greg Jacobs,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Dick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Crout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(NRL)</a:t>
            </a: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596309"/>
            <a:ext cx="1129460" cy="575891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18" y="5376497"/>
            <a:ext cx="1128542" cy="21981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944" y="5371897"/>
            <a:ext cx="1260745" cy="7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2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3 at 1.17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816"/>
          <a:stretch/>
        </p:blipFill>
        <p:spPr>
          <a:xfrm>
            <a:off x="5459306" y="1196996"/>
            <a:ext cx="3570345" cy="44977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1615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Processes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mr-IN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–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Ahead of Eye Center Cooling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Missing process required for rapid de-intensification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</a:t>
            </a:r>
          </a:p>
        </p:txBody>
      </p:sp>
      <p:pic>
        <p:nvPicPr>
          <p:cNvPr id="9" name="Picture 8" descr="Screen Shot 2017-03-13 at 1.25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" y="3586997"/>
            <a:ext cx="3579129" cy="24247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7-03-13 at 1.2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" y="1020028"/>
            <a:ext cx="3579129" cy="2425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52549" y="990600"/>
            <a:ext cx="17196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Integrated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Ocean Observatory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identifies processes responsible for rapid ahead-of-eye cooling.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Atmospheric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m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odel sensitivities identify ahead-of-eye cooling as the missing process for rapid de-intensification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665378" y="3177944"/>
            <a:ext cx="1793928" cy="733027"/>
          </a:xfrm>
          <a:prstGeom prst="rightArrow">
            <a:avLst>
              <a:gd name="adj1" fmla="val 50000"/>
              <a:gd name="adj2" fmla="val 64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NOAA OAR</a:t>
            </a: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mombal_hovmoller_cross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444" r="3294" b="5149"/>
          <a:stretch/>
        </p:blipFill>
        <p:spPr>
          <a:xfrm>
            <a:off x="593478" y="657938"/>
            <a:ext cx="8225594" cy="6200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290" y="1802581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8903" y="1802581"/>
            <a:ext cx="1356852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95290" y="4842388"/>
            <a:ext cx="1155291" cy="29169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060" y="2957871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60" y="5846915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4" y="662447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2017</a:t>
            </a:r>
            <a:endParaRPr lang="en-US" sz="1000" i="1" dirty="0"/>
          </a:p>
        </p:txBody>
      </p:sp>
      <p:pic>
        <p:nvPicPr>
          <p:cNvPr id="15" name="Picture 14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439742" y="5084788"/>
            <a:ext cx="1704258" cy="17732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637139" y="5306196"/>
            <a:ext cx="1318409" cy="140129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02762" y="3024087"/>
            <a:ext cx="583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m s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204200" y="2260393"/>
            <a:ext cx="93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+offshore</a:t>
            </a:r>
            <a:endParaRPr lang="en-US" sz="1200" b="1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294646" y="3904017"/>
            <a:ext cx="84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-</a:t>
            </a:r>
            <a:r>
              <a:rPr lang="en-US" sz="1200" b="1" dirty="0" smtClean="0"/>
              <a:t>onshore</a:t>
            </a:r>
            <a:endParaRPr lang="en-US" sz="1200" b="1" baseline="30000" dirty="0"/>
          </a:p>
        </p:txBody>
      </p:sp>
      <p:sp>
        <p:nvSpPr>
          <p:cNvPr id="21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IRENE: ROMS Model Cross-shelf Section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: onshore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WS 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vs. offshore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15004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llhovmoller_ssbottomt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5046" r="8615" b="4976"/>
          <a:stretch/>
        </p:blipFill>
        <p:spPr>
          <a:xfrm>
            <a:off x="0" y="512247"/>
            <a:ext cx="7750813" cy="6170665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IRENE: ROMS Model Cross-shelf Section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: SST cooling</a:t>
            </a:r>
          </a:p>
        </p:txBody>
      </p:sp>
      <p:pic>
        <p:nvPicPr>
          <p:cNvPr id="8" name="Picture 7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184574" y="4819296"/>
            <a:ext cx="1959426" cy="20387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23354" y="5080000"/>
            <a:ext cx="1515806" cy="161110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9098" y="2943451"/>
            <a:ext cx="2572774" cy="5239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29355" y="2353038"/>
            <a:ext cx="712839" cy="2466258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2941" y="3406464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Downwelling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737" y="4843878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Upwelling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35742" y="4744065"/>
            <a:ext cx="188458" cy="180258"/>
          </a:xfrm>
          <a:prstGeom prst="line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2017.</a:t>
            </a:r>
            <a:endParaRPr lang="en-US" sz="1000" i="1" dirty="0"/>
          </a:p>
        </p:txBody>
      </p:sp>
      <p:sp>
        <p:nvSpPr>
          <p:cNvPr id="21" name="Rectangle 20"/>
          <p:cNvSpPr/>
          <p:nvPr/>
        </p:nvSpPr>
        <p:spPr>
          <a:xfrm>
            <a:off x="-4652" y="5088193"/>
            <a:ext cx="7189226" cy="1229033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2941" y="3054605"/>
            <a:ext cx="1628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AOEC SST cooling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584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5029200" y="152401"/>
            <a:ext cx="4114800" cy="32766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b="1" dirty="0">
                <a:solidFill>
                  <a:srgbClr val="0000FF"/>
                </a:solidFill>
              </a:rPr>
              <a:t>Hurricane Sandy</a:t>
            </a: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October 29, 2012</a:t>
            </a:r>
          </a:p>
          <a:p>
            <a:pPr algn="ctr" eaLnBrk="1" hangingPunct="1"/>
            <a:endParaRPr lang="en-US" altLang="x-none" sz="8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NOAA/NHC Damage: </a:t>
            </a: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#2 with &gt;$60 Billion.</a:t>
            </a:r>
          </a:p>
          <a:p>
            <a:pPr algn="ctr" eaLnBrk="1" hangingPunct="1"/>
            <a:endParaRPr lang="en-US" altLang="x-none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Minimum pressure – 948 </a:t>
            </a:r>
            <a:r>
              <a:rPr lang="en-US" altLang="x-none" dirty="0" err="1">
                <a:solidFill>
                  <a:srgbClr val="0000FF"/>
                </a:solidFill>
              </a:rPr>
              <a:t>mb</a:t>
            </a:r>
            <a:endParaRPr lang="en-US" altLang="x-none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 dirty="0">
                <a:solidFill>
                  <a:srgbClr val="0000FF"/>
                </a:solidFill>
              </a:rPr>
              <a:t>Storm surge over –14 ft. </a:t>
            </a:r>
            <a:r>
              <a:rPr lang="en-US" altLang="x-none" dirty="0" smtClean="0">
                <a:solidFill>
                  <a:srgbClr val="0000FF"/>
                </a:solidFill>
              </a:rPr>
              <a:t>in NYC</a:t>
            </a:r>
            <a:endParaRPr lang="en-US" altLang="x-none" dirty="0">
              <a:solidFill>
                <a:srgbClr val="0000FF"/>
              </a:solidFill>
            </a:endParaRPr>
          </a:p>
          <a:p>
            <a:pPr algn="ctr" eaLnBrk="1" hangingPunct="1"/>
            <a:endParaRPr lang="en-US" altLang="x-none" sz="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81" y="3284324"/>
            <a:ext cx="2213719" cy="2891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6" name="Rectangle 5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554851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Miles et al.,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7JGRS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1"/>
          <a:stretch/>
        </p:blipFill>
        <p:spPr bwMode="auto">
          <a:xfrm>
            <a:off x="2618873" y="935303"/>
            <a:ext cx="6100010" cy="46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88233" y="1368440"/>
            <a:ext cx="270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88233" y="4397166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Along-shelf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88233" y="2786465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Cross-shelf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51747" y="5731893"/>
            <a:ext cx="576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Distance Offshore (km)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951747" y="139184"/>
            <a:ext cx="5767136" cy="707887"/>
            <a:chOff x="2903621" y="529386"/>
            <a:chExt cx="5767136" cy="707887"/>
          </a:xfrm>
        </p:grpSpPr>
        <p:sp>
          <p:nvSpPr>
            <p:cNvPr id="3" name="TextBox 2"/>
            <p:cNvSpPr txBox="1"/>
            <p:nvPr/>
          </p:nvSpPr>
          <p:spPr>
            <a:xfrm>
              <a:off x="2903621" y="529387"/>
              <a:ext cx="17165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32 </a:t>
              </a:r>
              <a:r>
                <a:rPr lang="en-US" sz="2000" dirty="0" err="1" smtClean="0"/>
                <a:t>Hrs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Pre-Landfall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8936" y="529386"/>
              <a:ext cx="17165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20 </a:t>
              </a:r>
              <a:r>
                <a:rPr lang="en-US" sz="2000" dirty="0" err="1" smtClean="0"/>
                <a:t>Hrs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Pre-Landfall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4251" y="529386"/>
              <a:ext cx="17165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8 </a:t>
              </a:r>
              <a:r>
                <a:rPr lang="en-US" sz="2000" dirty="0" err="1" smtClean="0"/>
                <a:t>Hrs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Pre-Landfall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62772" y="204404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Hurricane Sandy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92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60421"/>
            <a:ext cx="7673340" cy="623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10800000">
            <a:off x="4681487" y="148388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6871234" y="14130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6871233" y="451714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681487" y="43086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56438" y="570814"/>
            <a:ext cx="15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428520"/>
            <a:ext cx="142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Bottom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3"/>
          <a:stretch/>
        </p:blipFill>
        <p:spPr bwMode="auto">
          <a:xfrm>
            <a:off x="481263" y="160421"/>
            <a:ext cx="2669307" cy="623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47925" r="67548"/>
          <a:stretch/>
        </p:blipFill>
        <p:spPr bwMode="auto">
          <a:xfrm>
            <a:off x="3478647" y="3080084"/>
            <a:ext cx="2297752" cy="331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0800000">
            <a:off x="4083227" y="4005882"/>
            <a:ext cx="599594" cy="42848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5" r="6179" b="60909"/>
          <a:stretch/>
        </p:blipFill>
        <p:spPr bwMode="auto">
          <a:xfrm>
            <a:off x="3406457" y="62659"/>
            <a:ext cx="2239578" cy="25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/>
          <p:cNvSpPr/>
          <p:nvPr/>
        </p:nvSpPr>
        <p:spPr>
          <a:xfrm>
            <a:off x="4099968" y="1346499"/>
            <a:ext cx="510663" cy="36076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250614" y="48126"/>
            <a:ext cx="2428165" cy="6414703"/>
            <a:chOff x="3587112" y="96253"/>
            <a:chExt cx="2172003" cy="6278881"/>
          </a:xfrm>
        </p:grpSpPr>
        <p:pic>
          <p:nvPicPr>
            <p:cNvPr id="9" name="Picture 8" descr="../Documents/MATLAB/sandy/Figure10JGRSP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6" r="35906"/>
            <a:stretch/>
          </p:blipFill>
          <p:spPr bwMode="auto">
            <a:xfrm>
              <a:off x="3587112" y="96253"/>
              <a:ext cx="2172003" cy="6278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ight Arrow 10"/>
            <p:cNvSpPr/>
            <p:nvPr/>
          </p:nvSpPr>
          <p:spPr>
            <a:xfrm rot="5400000">
              <a:off x="3759065" y="14531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200000">
              <a:off x="3759064" y="43487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80934" y="2633060"/>
            <a:ext cx="29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01799" y="2637220"/>
            <a:ext cx="3367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Along-shelf Force Balance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56438" y="570814"/>
            <a:ext cx="15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3428520"/>
            <a:ext cx="142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Bottom 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9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3_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29540"/>
            <a:ext cx="7553325" cy="60426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IRENE: ROMS Model Forecast with Glider Data Assimilation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143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Rutgers SST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075" y="38862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ROMS Forecast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2855267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Before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643" y="28552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During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074017" y="2855266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After</a:t>
            </a:r>
            <a:endParaRPr lang="en-US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7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1007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7839"/>
            <a:ext cx="3130971" cy="31309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80583" y="185984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665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9" name="Picture 28" descr="HYCOM_T_xslice_cyc000_110831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6" y="2949321"/>
            <a:ext cx="3070479" cy="3070479"/>
          </a:xfrm>
          <a:prstGeom prst="rect">
            <a:avLst/>
          </a:prstGeom>
        </p:spPr>
      </p:pic>
      <p:pic>
        <p:nvPicPr>
          <p:cNvPr id="31" name="Picture 30" descr="POM_T_xslice_cyc000_11083100_romsslice_30C_zoomoutf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49321"/>
            <a:ext cx="3070478" cy="30704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27265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99620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endParaRPr lang="en-US" sz="1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8555" y="3163112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44682" y="3540954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RU16_201108_Irene_temperature_v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5-Point Star 4"/>
            <p:cNvSpPr/>
            <p:nvPr/>
          </p:nvSpPr>
          <p:spPr>
            <a:xfrm>
              <a:off x="996314" y="2744582"/>
              <a:ext cx="152400" cy="152400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23083" y="4025944"/>
            <a:ext cx="0" cy="9210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515890" y="4033785"/>
            <a:ext cx="0" cy="8505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708651" y="3138810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778" y="3516652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7596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Transects: Irene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8" name="Rectangle 3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8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Hurricane </a:t>
            </a:r>
            <a:r>
              <a:rPr lang="en-US" sz="1800" b="1" dirty="0" err="1" smtClean="0"/>
              <a:t>Hermine</a:t>
            </a:r>
            <a:r>
              <a:rPr lang="en-US" sz="1800" b="1" dirty="0" smtClean="0"/>
              <a:t> Response: CINAR/MARACOOS Glider Fleet Launched, 9/2016</a:t>
            </a:r>
            <a:endParaRPr lang="en-US" sz="1800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5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554929" y="1950577"/>
            <a:ext cx="366228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prstClr val="white"/>
                </a:solidFill>
              </a:rPr>
              <a:t>Conclusions Up Front:</a:t>
            </a:r>
          </a:p>
          <a:p>
            <a:pPr eaLnBrk="1" hangingPunct="1"/>
            <a:endParaRPr lang="en-US" sz="2000" b="1" dirty="0" smtClean="0">
              <a:solidFill>
                <a:prstClr val="white"/>
              </a:solidFill>
            </a:endParaRPr>
          </a:p>
          <a:p>
            <a:pPr eaLnBrk="1" hangingPunct="1"/>
            <a:r>
              <a:rPr lang="en-US" b="1" dirty="0" smtClean="0">
                <a:solidFill>
                  <a:prstClr val="white"/>
                </a:solidFill>
              </a:rPr>
              <a:t>Irene + 10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Cross-shelf winds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Ahead of Eye Cooling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Rapid de-intensification (Irene)</a:t>
            </a:r>
          </a:p>
          <a:p>
            <a:pPr eaLnBrk="1" hangingPunct="1"/>
            <a:endParaRPr lang="en-US" sz="2000" b="1" dirty="0" smtClean="0">
              <a:solidFill>
                <a:prstClr val="white"/>
              </a:solidFill>
            </a:endParaRPr>
          </a:p>
          <a:p>
            <a:pPr eaLnBrk="1" hangingPunct="1"/>
            <a:r>
              <a:rPr lang="en-US" b="1" dirty="0" smtClean="0">
                <a:solidFill>
                  <a:prstClr val="white"/>
                </a:solidFill>
              </a:rPr>
              <a:t>Sandy &amp; Jose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err="1" smtClean="0">
                <a:solidFill>
                  <a:prstClr val="white"/>
                </a:solidFill>
              </a:rPr>
              <a:t>Alongshelf</a:t>
            </a:r>
            <a:r>
              <a:rPr lang="en-US" sz="2000" b="1" dirty="0" smtClean="0">
                <a:solidFill>
                  <a:prstClr val="white"/>
                </a:solidFill>
              </a:rPr>
              <a:t> winds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err="1" smtClean="0">
                <a:solidFill>
                  <a:prstClr val="white"/>
                </a:solidFill>
              </a:rPr>
              <a:t>Downwelling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Intensification (Sandy)</a:t>
            </a: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266762" y="385314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759015" y="3908671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Jose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596309"/>
            <a:ext cx="1129460" cy="575891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18" y="5376497"/>
            <a:ext cx="1128542" cy="21981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944" y="5371897"/>
            <a:ext cx="1260745" cy="790068"/>
          </a:xfrm>
          <a:prstGeom prst="rect">
            <a:avLst/>
          </a:prstGeom>
        </p:spPr>
      </p:pic>
      <p:sp>
        <p:nvSpPr>
          <p:cNvPr id="35" name="TextBox 14"/>
          <p:cNvSpPr txBox="1">
            <a:spLocks noChangeArrowheads="1"/>
          </p:cNvSpPr>
          <p:nvPr/>
        </p:nvSpPr>
        <p:spPr bwMode="auto">
          <a:xfrm rot="-3305857">
            <a:off x="2529803" y="2841964"/>
            <a:ext cx="1719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Irene + 10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1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9814" r="18039" b="31759"/>
          <a:stretch/>
        </p:blipFill>
        <p:spPr>
          <a:xfrm>
            <a:off x="0" y="990600"/>
            <a:ext cx="4760164" cy="5114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0000" r="18693" b="33703"/>
          <a:stretch/>
        </p:blipFill>
        <p:spPr>
          <a:xfrm>
            <a:off x="4495800" y="990600"/>
            <a:ext cx="4673600" cy="493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" y="0"/>
            <a:ext cx="911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Navy Global HYCOM: T below summer thermocline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60513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Operational </a:t>
            </a:r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48155" y="599490"/>
            <a:ext cx="296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OpTest</a:t>
            </a:r>
            <a:r>
              <a:rPr lang="en-US" dirty="0" smtClean="0"/>
              <a:t> of GOFS 3.1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0" r="42484" b="29007"/>
          <a:stretch/>
        </p:blipFill>
        <p:spPr>
          <a:xfrm rot="5400000">
            <a:off x="2933464" y="4627556"/>
            <a:ext cx="1893740" cy="123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r="42484" b="27868"/>
          <a:stretch/>
        </p:blipFill>
        <p:spPr>
          <a:xfrm rot="5400000">
            <a:off x="7411814" y="4432159"/>
            <a:ext cx="1940371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492638" y="5823787"/>
            <a:ext cx="313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Two Thermal layers </a:t>
            </a:r>
            <a:r>
              <a:rPr lang="en-US" sz="1800" dirty="0" smtClean="0"/>
              <a:t>on Shelf</a:t>
            </a:r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 rot="19027379">
            <a:off x="-440154" y="2164673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027379">
            <a:off x="4201651" y="2048444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80172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Cold Pool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2743" y="134397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Well Defined</a:t>
            </a:r>
          </a:p>
          <a:p>
            <a:r>
              <a:rPr lang="en-US" sz="1600" dirty="0" smtClean="0"/>
              <a:t>Cold Pool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3459" y="5582430"/>
            <a:ext cx="282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                                                                </a:t>
            </a:r>
            <a:r>
              <a:rPr lang="en-US" sz="1800" smtClean="0"/>
              <a:t>Nearly Isothermal Shelf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/>
          <a:stretch/>
        </p:blipFill>
        <p:spPr>
          <a:xfrm>
            <a:off x="1447800" y="4797847"/>
            <a:ext cx="5274885" cy="1277346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65017"/>
            <a:ext cx="4572000" cy="353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9" y="2642988"/>
            <a:ext cx="4876800" cy="1006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a typeface="Arial" charset="0"/>
                <a:cs typeface="Arial" charset="0"/>
              </a:rPr>
              <a:t>Potential Energy Anomaly (</a:t>
            </a:r>
            <a:r>
              <a:rPr lang="mr-IN" sz="2800" b="1" dirty="0" smtClean="0">
                <a:ea typeface="Arial" charset="0"/>
                <a:cs typeface="Arial" charset="0"/>
              </a:rPr>
              <a:t>…</a:t>
            </a:r>
            <a:r>
              <a:rPr lang="en-US" sz="2800" b="1" dirty="0" smtClean="0">
                <a:ea typeface="Arial" charset="0"/>
                <a:cs typeface="Arial" charset="0"/>
              </a:rPr>
              <a:t>; Simpson, 1981; </a:t>
            </a:r>
            <a:r>
              <a:rPr lang="mr-IN" sz="2800" b="1" dirty="0" smtClean="0">
                <a:ea typeface="Arial" charset="0"/>
                <a:cs typeface="Arial" charset="0"/>
              </a:rPr>
              <a:t>…</a:t>
            </a:r>
            <a:r>
              <a:rPr lang="en-US" sz="2800" b="1" dirty="0" smtClean="0">
                <a:ea typeface="Arial" charset="0"/>
                <a:cs typeface="Arial" charset="0"/>
              </a:rPr>
              <a:t>)</a:t>
            </a:r>
            <a:endParaRPr lang="en-US" sz="2800" b="1" dirty="0"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57400"/>
            <a:ext cx="4320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For our coastal application: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305696"/>
            <a:ext cx="868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Non-dimensional PEA (the stratification factor) becomes: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23658" y="3746960"/>
            <a:ext cx="676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= (bottom pressure factor) x (stratification factor)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28702"/>
            <a:ext cx="6936130" cy="8952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se 2017 t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" y="0"/>
            <a:ext cx="7356753" cy="6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5000" r="266" b="5000"/>
          <a:stretch/>
        </p:blipFill>
        <p:spPr>
          <a:xfrm>
            <a:off x="3107140" y="0"/>
            <a:ext cx="6005015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70619" y="2172201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Glider</a:t>
            </a:r>
          </a:p>
          <a:p>
            <a:pPr algn="ctr"/>
            <a:r>
              <a:rPr lang="en-US" dirty="0" smtClean="0"/>
              <a:t>07-27</a:t>
            </a:r>
          </a:p>
          <a:p>
            <a:pPr algn="ctr"/>
            <a:r>
              <a:rPr lang="en-US" dirty="0" smtClean="0"/>
              <a:t>Sept</a:t>
            </a:r>
          </a:p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5852" y="4191000"/>
            <a:ext cx="177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Hurricane </a:t>
            </a:r>
          </a:p>
          <a:p>
            <a:pPr algn="ctr"/>
            <a:r>
              <a:rPr lang="en-US" b="1" dirty="0" smtClean="0"/>
              <a:t>Jose</a:t>
            </a:r>
          </a:p>
          <a:p>
            <a:pPr algn="ctr"/>
            <a:endParaRPr lang="en-US" b="1" dirty="0" smtClean="0"/>
          </a:p>
          <a:p>
            <a:pPr algn="ctr"/>
            <a:r>
              <a:rPr lang="en-US" dirty="0" smtClean="0"/>
              <a:t>05-21 Sept</a:t>
            </a:r>
          </a:p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70308" y="0"/>
            <a:ext cx="2025292" cy="838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8" y="4696811"/>
            <a:ext cx="2928582" cy="143318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54592" y="1371600"/>
            <a:ext cx="478808" cy="331825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6554906" y="1147876"/>
            <a:ext cx="746477" cy="776886"/>
          </a:xfrm>
          <a:prstGeom prst="rect">
            <a:avLst/>
          </a:prstGeom>
          <a:effectLst/>
        </p:spPr>
      </p:pic>
      <p:sp>
        <p:nvSpPr>
          <p:cNvPr id="41" name="Oval 40"/>
          <p:cNvSpPr/>
          <p:nvPr/>
        </p:nvSpPr>
        <p:spPr>
          <a:xfrm>
            <a:off x="1464292" y="4800600"/>
            <a:ext cx="1126508" cy="81709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1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5" y="198053"/>
            <a:ext cx="5083239" cy="3494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76" y="236153"/>
            <a:ext cx="5083239" cy="3494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15" y="3311141"/>
            <a:ext cx="5083239" cy="349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76" y="3273041"/>
            <a:ext cx="5083239" cy="349472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9" name="Rectangle 8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0" y="28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Hurricane Jose: NCEP NAM Winds, 18-21 Sept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5561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781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18 Sept 2017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1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19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1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20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0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21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180676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859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Jose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800" dirty="0" smtClean="0"/>
              <a:t>Ocean Response</a:t>
            </a:r>
            <a:endParaRPr lang="en-US" sz="2800" dirty="0"/>
          </a:p>
          <a:p>
            <a:pPr algn="ctr"/>
            <a:r>
              <a:rPr lang="en-US" dirty="0" smtClean="0"/>
              <a:t>22 Sept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308119" y="3875024"/>
            <a:ext cx="1227348" cy="1277346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2286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2844" y="559099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5138" y="559099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28599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GOFS 3.1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0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" y="3502293"/>
            <a:ext cx="4707449" cy="26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533400"/>
            <a:ext cx="4866874" cy="2781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1373" y="0"/>
            <a:ext cx="915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 </a:t>
            </a:r>
            <a:r>
              <a:rPr lang="en-US" b="1" u="sng" dirty="0" smtClean="0"/>
              <a:t>Temperature</a:t>
            </a:r>
            <a:r>
              <a:rPr lang="en-US" b="1" dirty="0" smtClean="0"/>
              <a:t> Sections Across New Jersey Shelf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1537" y="1923935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382" y="4705006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27" y="3559629"/>
            <a:ext cx="4892073" cy="2795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27" y="609600"/>
            <a:ext cx="4892073" cy="2795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3219" y="1923934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3.0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4910" y="4705005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3.0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8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Glenn, Jones,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Twardowski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Bowers,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Kerfoot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Webb, Schofield, 2008. Glider observations of sediment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a Middle Atlantic Bight fall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ransition storm. </a:t>
            </a:r>
            <a:r>
              <a:rPr lang="en-US" sz="16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Limnology and Oceanography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Glenn, Schofield,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2013. Temporal and spatial variability in fall storm induced sediment </a:t>
            </a:r>
            <a:r>
              <a:rPr lang="en-US" sz="1600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on the Mid-Atlantic Bight.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Continental Shelf Research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63, Supplement: S36-S49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Glenn,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JGR Oceans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DOI: 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10.1002/2014JC010474</a:t>
            </a:r>
            <a:endParaRPr lang="en-US" sz="16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 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Glenn, Miles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Forney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Yu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Schofield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2016. Stratified coastal ocean interactions with tropical storms,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Nature Communications,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March 8, 2016, 1-10, DOI:10.1038/ncomms10887.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Miles,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2016. Hurricane Irene Sensitivity to Stratified Coastal Ocean Cooling,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Monthly Weather Review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144(9) 3507-3530.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Seroka, 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iles, Xu,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JGR-Oceans: Special Section on Ocean Responses and Feedbacks to Tropical Cyclones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DOI:10.1002/2017JC012756.</a:t>
            </a:r>
          </a:p>
          <a:p>
            <a:pPr eaLnBrk="1" hangingPunct="1"/>
            <a:endParaRPr lang="en-US" sz="10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Miles, 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&amp; Glenn, 2017. Coastal ocean circulation during Hurricane Sandy,              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J. Geophysical Res. - Oceans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122(9) DOI:10.1002/2017JC013031.</a:t>
            </a:r>
            <a:endParaRPr lang="en-US" sz="1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1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" y="3502293"/>
            <a:ext cx="4707449" cy="26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533400"/>
            <a:ext cx="4866874" cy="2781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5040"/>
            <a:ext cx="4866874" cy="278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55" y="3405520"/>
            <a:ext cx="4723819" cy="2699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1373" y="0"/>
            <a:ext cx="915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 </a:t>
            </a:r>
            <a:r>
              <a:rPr lang="en-US" b="1" u="sng" dirty="0" smtClean="0"/>
              <a:t>Temperature</a:t>
            </a:r>
            <a:r>
              <a:rPr lang="en-US" b="1" dirty="0" smtClean="0"/>
              <a:t> Sections Across New Jersey Shelf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1537" y="1923935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382" y="4705006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CMEMS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3219" y="1923934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3.1</a:t>
            </a:r>
          </a:p>
          <a:p>
            <a:pPr algn="ctr"/>
            <a:r>
              <a:rPr lang="en-US" dirty="0" smtClean="0"/>
              <a:t>18 Sept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4910" y="4705005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GOFS 3.1</a:t>
            </a:r>
          </a:p>
          <a:p>
            <a:pPr algn="ctr"/>
            <a:r>
              <a:rPr lang="en-US" dirty="0" smtClean="0"/>
              <a:t>22 Sept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1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135735"/>
            <a:ext cx="3657600" cy="3785652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Research 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Essential  Ocean Features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Cold Pool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Essential Ocean Processes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Ahead of Eye Cooling vs </a:t>
            </a:r>
            <a:r>
              <a:rPr lang="en-US" dirty="0" err="1" smtClean="0">
                <a:solidFill>
                  <a:schemeClr val="bg1"/>
                </a:solidFill>
              </a:rPr>
              <a:t>Downwelling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Impact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Rapid de-intensification vs intensification </a:t>
            </a:r>
          </a:p>
        </p:txBody>
      </p:sp>
      <p:pic>
        <p:nvPicPr>
          <p:cNvPr id="10" name="Picture 9" descr="Cinar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2339"/>
            <a:ext cx="1752600" cy="893619"/>
          </a:xfrm>
          <a:prstGeom prst="rect">
            <a:avLst/>
          </a:prstGeom>
        </p:spPr>
      </p:pic>
      <p:pic>
        <p:nvPicPr>
          <p:cNvPr id="11" name="Picture 10" descr="Screen Shot 2016-02-25 at 9.57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54440"/>
            <a:ext cx="1752600" cy="34136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354815" y="1521857"/>
            <a:ext cx="3657600" cy="4524315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Operations 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In the Mid-Atlantic GOFS 3.1 has the Essential Ocean Features &amp; Processes for coupling to hurricane models.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Experimental HWRF will use GOFS 3.1 this hurricane season.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We need to keep the </a:t>
            </a:r>
            <a:r>
              <a:rPr lang="en-US" smtClean="0">
                <a:solidFill>
                  <a:schemeClr val="bg1"/>
                </a:solidFill>
              </a:rPr>
              <a:t>gliders deployed.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266" y="501995"/>
            <a:ext cx="1452644" cy="9103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75115" y="6052597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3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0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Over 2 million people ordered to “flee the storm’s path”.</a:t>
            </a:r>
          </a:p>
          <a:p>
            <a:pPr eaLnBrk="1" hangingPunct="1"/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President Obama: Shaping up to be a “historic hurricane” and urged residents to “be prepared for the worst”. “Don’t wait. Don’t delay.”</a:t>
            </a:r>
          </a:p>
          <a:p>
            <a:pPr eaLnBrk="1" hangingPunct="1"/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New Jersey Governor Christie:  Ordered evacuation of 1 million people  - “Get the hell off the beach”. “Do not waste any more time working on your tan”.</a:t>
            </a:r>
          </a:p>
          <a:p>
            <a:pPr eaLnBrk="1" hangingPunct="1"/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New York Mayor Blumberg: “Staying behind is dangerous, staying behind is foolish, and its against the law”.  “The time to leave is right now”. The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Pre-Irene Storm Warnings</a:t>
            </a:r>
            <a:endParaRPr lang="en-US" sz="32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8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97600"/>
            <a:ext cx="9169400" cy="691349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/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-158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cs typeface="Times New Roman"/>
              </a:rPr>
              <a:t>Motivation: Research to Operations to Research (R2O2R)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Times New Roman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Decreases in 20-Year Trend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“Long-term trend is flat”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1800" b="1" u="sng" dirty="0" smtClean="0">
                <a:solidFill>
                  <a:srgbClr val="000000"/>
                </a:solidFill>
              </a:rPr>
              <a:t>Intensity</a:t>
            </a:r>
            <a:r>
              <a:rPr lang="en-US" sz="1800" b="1" dirty="0" smtClean="0">
                <a:solidFill>
                  <a:srgbClr val="000000"/>
                </a:solidFill>
              </a:rPr>
              <a:t>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</a:t>
            </a:r>
            <a:r>
              <a:rPr lang="en-US" altLang="ja-JP" sz="1800" u="sng" dirty="0">
                <a:solidFill>
                  <a:srgbClr val="000000"/>
                </a:solidFill>
              </a:rPr>
              <a:t>paucity of subsurface measurements</a:t>
            </a:r>
            <a:r>
              <a:rPr lang="en-US" altLang="ja-JP" sz="1800" dirty="0">
                <a:solidFill>
                  <a:srgbClr val="000000"/>
                </a:solidFill>
              </a:rPr>
              <a:t>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5475"/>
            <a:ext cx="65532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Hurricane </a:t>
            </a:r>
            <a:r>
              <a:rPr lang="en-US" altLang="en-US" b="1" u="sng" smtClean="0">
                <a:solidFill>
                  <a:srgbClr val="000000"/>
                </a:solidFill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</a:rPr>
              <a:t> is modulated by upper </a:t>
            </a:r>
            <a:r>
              <a:rPr lang="en-US" altLang="en-US" b="1" u="sng" smtClean="0">
                <a:solidFill>
                  <a:srgbClr val="000000"/>
                </a:solidFill>
              </a:rPr>
              <a:t>ocean heat content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0" y="578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Rapid intensification of Hurricane Katrina over warm ocean water</a:t>
            </a:r>
          </a:p>
        </p:txBody>
      </p:sp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3657600" y="1600200"/>
            <a:ext cx="1905000" cy="1981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7" name="Picture 49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7538" y="508793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3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Hurricane Irene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26-29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Super-Typhoon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July - 9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&amp; Super-Typhoon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these summer of 2011 storms have in common?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  <a:endParaRPr lang="en-US" sz="1800" b="1" dirty="0">
              <a:solidFill>
                <a:srgbClr val="44546A">
                  <a:lumMod val="40000"/>
                  <a:lumOff val="60000"/>
                </a:srgb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  <a:endParaRPr lang="en-US" sz="1800" b="1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1"/>
          <a:stretch/>
        </p:blipFill>
        <p:spPr>
          <a:xfrm>
            <a:off x="650316" y="3395963"/>
            <a:ext cx="6651710" cy="255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Why unseen?  Satellites cannot see below surface, Argo Floats do not extend into shallow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water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39486" y="-11296"/>
            <a:ext cx="890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Features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-  </a:t>
            </a: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A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highly stratified coastal ocean -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                  A warm surface layer +  </a:t>
            </a: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A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 unseen cold bottom layer</a:t>
            </a:r>
            <a:endParaRPr lang="en-US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5097" y="3089525"/>
            <a:ext cx="284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Mid- Atlantic’s Cold Pool</a:t>
            </a:r>
            <a:endParaRPr lang="en-US" sz="20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0534" y="4040565"/>
            <a:ext cx="15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Sea’s Cold Bottom Water Mass</a:t>
            </a:r>
            <a:endParaRPr lang="en-US" sz="20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142" y="503352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Summer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1615" y="500857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Summer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9486" y="3554303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63210" y="4834435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Bottom </a:t>
            </a:r>
            <a:r>
              <a:rPr lang="en-US" sz="120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Water Mass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48002" y="4997988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Bottom </a:t>
            </a:r>
            <a:r>
              <a:rPr lang="en-US" sz="120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Water Mass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657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18096</TotalTime>
  <Words>1224</Words>
  <Application>Microsoft Macintosh PowerPoint</Application>
  <PresentationFormat>On-screen Show (4:3)</PresentationFormat>
  <Paragraphs>302</Paragraphs>
  <Slides>31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Calibri Light</vt:lpstr>
      <vt:lpstr>ＭＳ Ｐゴシック</vt:lpstr>
      <vt:lpstr>Times New Roman</vt:lpstr>
      <vt:lpstr>Arial</vt:lpstr>
      <vt:lpstr>8_Office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541</cp:revision>
  <dcterms:created xsi:type="dcterms:W3CDTF">2010-02-22T17:26:58Z</dcterms:created>
  <dcterms:modified xsi:type="dcterms:W3CDTF">2018-02-19T14:57:38Z</dcterms:modified>
  <cp:category/>
</cp:coreProperties>
</file>