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0" r:id="rId1"/>
    <p:sldMasterId id="2147484032" r:id="rId2"/>
    <p:sldMasterId id="2147484263" r:id="rId3"/>
    <p:sldMasterId id="2147484275" r:id="rId4"/>
    <p:sldMasterId id="2147484287" r:id="rId5"/>
    <p:sldMasterId id="2147484299" r:id="rId6"/>
    <p:sldMasterId id="2147484311" r:id="rId7"/>
    <p:sldMasterId id="2147484323" r:id="rId8"/>
    <p:sldMasterId id="2147484335" r:id="rId9"/>
    <p:sldMasterId id="2147484347" r:id="rId10"/>
  </p:sldMasterIdLst>
  <p:notesMasterIdLst>
    <p:notesMasterId r:id="rId74"/>
  </p:notesMasterIdLst>
  <p:sldIdLst>
    <p:sldId id="1008" r:id="rId11"/>
    <p:sldId id="1131" r:id="rId12"/>
    <p:sldId id="1130" r:id="rId13"/>
    <p:sldId id="832" r:id="rId14"/>
    <p:sldId id="1142" r:id="rId15"/>
    <p:sldId id="984" r:id="rId16"/>
    <p:sldId id="1139" r:id="rId17"/>
    <p:sldId id="1141" r:id="rId18"/>
    <p:sldId id="1166" r:id="rId19"/>
    <p:sldId id="1137" r:id="rId20"/>
    <p:sldId id="1138" r:id="rId21"/>
    <p:sldId id="1168" r:id="rId22"/>
    <p:sldId id="1172" r:id="rId23"/>
    <p:sldId id="1067" r:id="rId24"/>
    <p:sldId id="1068" r:id="rId25"/>
    <p:sldId id="1103" r:id="rId26"/>
    <p:sldId id="1104" r:id="rId27"/>
    <p:sldId id="1105" r:id="rId28"/>
    <p:sldId id="1106" r:id="rId29"/>
    <p:sldId id="1144" r:id="rId30"/>
    <p:sldId id="1108" r:id="rId31"/>
    <p:sldId id="1146" r:id="rId32"/>
    <p:sldId id="1152" r:id="rId33"/>
    <p:sldId id="1155" r:id="rId34"/>
    <p:sldId id="1156" r:id="rId35"/>
    <p:sldId id="1157" r:id="rId36"/>
    <p:sldId id="1109" r:id="rId37"/>
    <p:sldId id="1110" r:id="rId38"/>
    <p:sldId id="1149" r:id="rId39"/>
    <p:sldId id="1150" r:id="rId40"/>
    <p:sldId id="1151" r:id="rId41"/>
    <p:sldId id="1153" r:id="rId42"/>
    <p:sldId id="1154" r:id="rId43"/>
    <p:sldId id="1161" r:id="rId44"/>
    <p:sldId id="1160" r:id="rId45"/>
    <p:sldId id="1158" r:id="rId46"/>
    <p:sldId id="1159" r:id="rId47"/>
    <p:sldId id="1114" r:id="rId48"/>
    <p:sldId id="1115" r:id="rId49"/>
    <p:sldId id="1116" r:id="rId50"/>
    <p:sldId id="1169" r:id="rId51"/>
    <p:sldId id="1117" r:id="rId52"/>
    <p:sldId id="1118" r:id="rId53"/>
    <p:sldId id="1119" r:id="rId54"/>
    <p:sldId id="1120" r:id="rId55"/>
    <p:sldId id="1135" r:id="rId56"/>
    <p:sldId id="1162" r:id="rId57"/>
    <p:sldId id="1163" r:id="rId58"/>
    <p:sldId id="1121" r:id="rId59"/>
    <p:sldId id="1170" r:id="rId60"/>
    <p:sldId id="1164" r:id="rId61"/>
    <p:sldId id="1123" r:id="rId62"/>
    <p:sldId id="1101" r:id="rId63"/>
    <p:sldId id="1171" r:id="rId64"/>
    <p:sldId id="1165" r:id="rId65"/>
    <p:sldId id="1173" r:id="rId66"/>
    <p:sldId id="1174" r:id="rId67"/>
    <p:sldId id="1175" r:id="rId68"/>
    <p:sldId id="1176" r:id="rId69"/>
    <p:sldId id="1177" r:id="rId70"/>
    <p:sldId id="1178" r:id="rId71"/>
    <p:sldId id="1180" r:id="rId72"/>
    <p:sldId id="1181" r:id="rId7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8C1"/>
    <a:srgbClr val="FF6FCF"/>
    <a:srgbClr val="3E55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13" autoAdjust="0"/>
    <p:restoredTop sz="94717" autoAdjust="0"/>
  </p:normalViewPr>
  <p:slideViewPr>
    <p:cSldViewPr>
      <p:cViewPr>
        <p:scale>
          <a:sx n="381" d="100"/>
          <a:sy n="381" d="100"/>
        </p:scale>
        <p:origin x="-6370" y="-12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C4BA043-8062-AC42-A3A4-E1F05C732616}" type="datetimeFigureOut">
              <a:rPr lang="en-US"/>
              <a:pPr>
                <a:defRPr/>
              </a:pPr>
              <a:t>11/26/2018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939883D-6D0B-324D-8942-93B080CC1FD1}" type="slidenum">
              <a:rPr lang="en-US"/>
              <a:pPr>
                <a:defRPr/>
              </a:pPr>
              <a:t>‹#›</a:t>
            </a:fld>
            <a:endParaRPr lang="en-US"/>
          </a:p>
        </p:txBody>
      </p:sp>
    </p:spTree>
    <p:extLst>
      <p:ext uri="{BB962C8B-B14F-4D97-AF65-F5344CB8AC3E}">
        <p14:creationId xmlns:p14="http://schemas.microsoft.com/office/powerpoint/2010/main" val="375579454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solidFill>
                  <a:prstClr val="black"/>
                </a:solidFill>
                <a:latin typeface="Calibri" charset="0"/>
              </a:rPr>
              <a:pPr algn="r"/>
              <a:t>1</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24</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-vertical mixing caused by what force balance in deep water?</a:t>
            </a:r>
            <a:r>
              <a:rPr lang="en-US" baseline="0" dirty="0" smtClean="0"/>
              <a:t> (quiescent deep bottom layer, so no opposing bottom layer for increased shear-driven mixing)</a:t>
            </a:r>
            <a:endParaRPr lang="en-US" dirty="0" smtClean="0"/>
          </a:p>
          <a:p>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29</a:t>
            </a:fld>
            <a:endParaRPr lang="en-US"/>
          </a:p>
        </p:txBody>
      </p:sp>
    </p:spTree>
    <p:extLst>
      <p:ext uri="{BB962C8B-B14F-4D97-AF65-F5344CB8AC3E}">
        <p14:creationId xmlns:p14="http://schemas.microsoft.com/office/powerpoint/2010/main" val="1931832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14</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-would</a:t>
            </a:r>
            <a:r>
              <a:rPr lang="en-US" baseline="0" dirty="0" smtClean="0"/>
              <a:t> need to redo bottom layer to get above very bottom ROMS level affected by bottom stress (to see what shear looks like in deep water and compare quantitatively to shallow water)</a:t>
            </a:r>
            <a:endParaRPr lang="en-US" dirty="0" smtClean="0"/>
          </a:p>
          <a:p>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33</a:t>
            </a:fld>
            <a:endParaRPr lang="en-US"/>
          </a:p>
        </p:txBody>
      </p:sp>
    </p:spTree>
    <p:extLst>
      <p:ext uri="{BB962C8B-B14F-4D97-AF65-F5344CB8AC3E}">
        <p14:creationId xmlns:p14="http://schemas.microsoft.com/office/powerpoint/2010/main" val="508119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E5A123-1CB0-4387-B807-2DF473655101}" type="slidenum">
              <a:rPr lang="en-US" altLang="en-US" sz="1200">
                <a:solidFill>
                  <a:srgbClr val="000000"/>
                </a:solidFill>
              </a:rPr>
              <a:pPr/>
              <a:t>38</a:t>
            </a:fld>
            <a:endParaRPr lang="en-US" altLang="en-US" sz="1200">
              <a:solidFill>
                <a:srgbClr val="000000"/>
              </a:solidFill>
            </a:endParaRPr>
          </a:p>
        </p:txBody>
      </p:sp>
    </p:spTree>
    <p:extLst>
      <p:ext uri="{BB962C8B-B14F-4D97-AF65-F5344CB8AC3E}">
        <p14:creationId xmlns:p14="http://schemas.microsoft.com/office/powerpoint/2010/main" val="193671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SST sensitivity is not affecting or not being affected by humidity</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43</a:t>
            </a:fld>
            <a:endParaRPr lang="en-US"/>
          </a:p>
        </p:txBody>
      </p:sp>
    </p:spTree>
    <p:extLst>
      <p:ext uri="{BB962C8B-B14F-4D97-AF65-F5344CB8AC3E}">
        <p14:creationId xmlns:p14="http://schemas.microsoft.com/office/powerpoint/2010/main" val="32681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different atmospheric forcing, etc.</a:t>
            </a:r>
          </a:p>
          <a:p>
            <a:r>
              <a:rPr lang="en-US" dirty="0" smtClean="0"/>
              <a:t>Rutger</a:t>
            </a:r>
            <a:r>
              <a:rPr lang="en-US" baseline="0" dirty="0" smtClean="0"/>
              <a:t>s SST: 2km, RTG: 1/12 </a:t>
            </a:r>
            <a:r>
              <a:rPr lang="en-US" baseline="0" dirty="0" err="1" smtClean="0"/>
              <a:t>deg</a:t>
            </a:r>
            <a:r>
              <a:rPr lang="en-US" baseline="0" dirty="0" smtClean="0"/>
              <a:t>, ~9 km, HWRF-POM: 18km, HWRF-HYCOM: 1/12 </a:t>
            </a:r>
            <a:r>
              <a:rPr lang="en-US" baseline="0" dirty="0" err="1" smtClean="0"/>
              <a:t>deg</a:t>
            </a:r>
            <a:r>
              <a:rPr lang="en-US" baseline="0" dirty="0" smtClean="0"/>
              <a:t>, ~9km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45</a:t>
            </a:fld>
            <a:endParaRPr lang="en-US"/>
          </a:p>
        </p:txBody>
      </p:sp>
    </p:spTree>
    <p:extLst>
      <p:ext uri="{BB962C8B-B14F-4D97-AF65-F5344CB8AC3E}">
        <p14:creationId xmlns:p14="http://schemas.microsoft.com/office/powerpoint/2010/main" val="1326277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46</a:t>
            </a:fld>
            <a:endParaRPr lang="en-US"/>
          </a:p>
        </p:txBody>
      </p:sp>
    </p:spTree>
    <p:extLst>
      <p:ext uri="{BB962C8B-B14F-4D97-AF65-F5344CB8AC3E}">
        <p14:creationId xmlns:p14="http://schemas.microsoft.com/office/powerpoint/2010/main" val="509660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Coastal upwelling captured by Rutgers SST 08/26 but not 08/27. ROMS run started 08/26 at 12 UTC</a:t>
            </a:r>
          </a:p>
          <a:p>
            <a:r>
              <a:rPr lang="en-US" baseline="0" dirty="0" smtClean="0"/>
              <a:t>Warm SST simulations used RTG 08/27 to simulate “operational NAM SST”. Figure 3 has 08/26 products plotted to show coastal upwelling</a:t>
            </a:r>
          </a:p>
        </p:txBody>
      </p:sp>
      <p:sp>
        <p:nvSpPr>
          <p:cNvPr id="4" name="Slide Number Placeholder 3"/>
          <p:cNvSpPr>
            <a:spLocks noGrp="1"/>
          </p:cNvSpPr>
          <p:nvPr>
            <p:ph type="sldNum" sz="quarter" idx="10"/>
          </p:nvPr>
        </p:nvSpPr>
        <p:spPr/>
        <p:txBody>
          <a:bodyPr/>
          <a:lstStyle/>
          <a:p>
            <a:fld id="{8EF9C9BD-F256-0A4F-80DE-C53239C5A32F}" type="slidenum">
              <a:rPr lang="en-US" smtClean="0"/>
              <a:t>47</a:t>
            </a:fld>
            <a:endParaRPr lang="en-US"/>
          </a:p>
        </p:txBody>
      </p:sp>
    </p:spTree>
    <p:extLst>
      <p:ext uri="{BB962C8B-B14F-4D97-AF65-F5344CB8AC3E}">
        <p14:creationId xmlns:p14="http://schemas.microsoft.com/office/powerpoint/2010/main" val="224774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EB1682-1533-46F4-9A46-F28A5F4273D6}" type="slidenum">
              <a:rPr lang="en-US" altLang="en-US" sz="1200">
                <a:solidFill>
                  <a:srgbClr val="000000"/>
                </a:solidFill>
              </a:rPr>
              <a:pPr/>
              <a:t>52</a:t>
            </a:fld>
            <a:endParaRPr lang="en-US" altLang="en-US" sz="1200">
              <a:solidFill>
                <a:srgbClr val="000000"/>
              </a:solidFill>
            </a:endParaRPr>
          </a:p>
        </p:txBody>
      </p:sp>
    </p:spTree>
    <p:extLst>
      <p:ext uri="{BB962C8B-B14F-4D97-AF65-F5344CB8AC3E}">
        <p14:creationId xmlns:p14="http://schemas.microsoft.com/office/powerpoint/2010/main" val="104388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Earth’s northern mid-latitudes undergo large seasonal cycles, not only in the atmosphere but also in the ocean.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Within the ocean, this seasonal cycle is especially pronounced over the western continental boundaries often characterized by broad continental shelves and proximity to coastal population centers [</a:t>
            </a:r>
            <a:r>
              <a:rPr lang="en-US" sz="1200" i="1" kern="1200" dirty="0" smtClean="0">
                <a:solidFill>
                  <a:schemeClr val="tx1"/>
                </a:solidFill>
                <a:effectLst/>
                <a:latin typeface="+mn-lt"/>
                <a:ea typeface="+mn-ea"/>
                <a:cs typeface="+mn-cs"/>
              </a:rPr>
              <a:t>Schofield et al.</a:t>
            </a:r>
            <a:r>
              <a:rPr lang="en-US" sz="1200" kern="1200" dirty="0" smtClean="0">
                <a:solidFill>
                  <a:schemeClr val="tx1"/>
                </a:solidFill>
                <a:effectLst/>
                <a:latin typeface="+mn-lt"/>
                <a:ea typeface="+mn-ea"/>
                <a:cs typeface="+mn-cs"/>
              </a:rPr>
              <a:t>, 2008].</a:t>
            </a:r>
            <a:r>
              <a:rPr lang="en-US" dirty="0" smtClean="0">
                <a:effectLst/>
              </a:rPr>
              <a:t> </a:t>
            </a:r>
          </a:p>
          <a:p>
            <a:endParaRPr lang="en-US" dirty="0" smtClean="0">
              <a:effectLst/>
            </a:endParaRPr>
          </a:p>
          <a:p>
            <a:r>
              <a:rPr lang="en-US" sz="1200" b="0" i="0" u="none" strike="noStrike" kern="1200" baseline="0" dirty="0" smtClean="0">
                <a:solidFill>
                  <a:schemeClr val="tx1"/>
                </a:solidFill>
                <a:latin typeface="+mn-lt"/>
                <a:ea typeface="+mn-ea"/>
                <a:cs typeface="+mn-cs"/>
              </a:rPr>
              <a:t>Figure 1. Global ocean temperature contrast between winter and summer months, which were designated based on the mean seasonal temperatures</a:t>
            </a:r>
          </a:p>
          <a:p>
            <a:r>
              <a:rPr lang="en-US" sz="1200" b="0" i="0" u="none" strike="noStrike" kern="1200" baseline="0" dirty="0" smtClean="0">
                <a:solidFill>
                  <a:schemeClr val="tx1"/>
                </a:solidFill>
                <a:latin typeface="+mn-lt"/>
                <a:ea typeface="+mn-ea"/>
                <a:cs typeface="+mn-cs"/>
              </a:rPr>
              <a:t>measured with the AVHRR satellite. Data were taken between 1995 and 2005. The grey shades on the land masses indicate human</a:t>
            </a:r>
          </a:p>
          <a:p>
            <a:r>
              <a:rPr lang="en-US" sz="1200" b="0" i="0" u="none" strike="noStrike" kern="1200" baseline="0" dirty="0" smtClean="0">
                <a:solidFill>
                  <a:schemeClr val="tx1"/>
                </a:solidFill>
                <a:latin typeface="+mn-lt"/>
                <a:ea typeface="+mn-ea"/>
                <a:cs typeface="+mn-cs"/>
              </a:rPr>
              <a:t>populations (dark grey = high human populations).</a:t>
            </a:r>
            <a:endParaRPr lang="en-US" dirty="0"/>
          </a:p>
        </p:txBody>
      </p:sp>
    </p:spTree>
    <p:extLst>
      <p:ext uri="{BB962C8B-B14F-4D97-AF65-F5344CB8AC3E}">
        <p14:creationId xmlns:p14="http://schemas.microsoft.com/office/powerpoint/2010/main" val="167059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-1-slab moving in wind in winter, 2-layer moving in wind in summer- slippery surface layer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-SST seasonality and</a:t>
            </a:r>
            <a:r>
              <a:rPr lang="en-US" sz="1200" kern="1200" baseline="0" dirty="0" smtClean="0">
                <a:solidFill>
                  <a:schemeClr val="tx1"/>
                </a:solidFill>
                <a:effectLst/>
                <a:latin typeface="+mn-lt"/>
                <a:ea typeface="+mn-ea"/>
                <a:cs typeface="+mn-cs"/>
              </a:rPr>
              <a:t> nearly constant bottom cold water results in 1-layer winter and 2-layer summer</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Mid-Atlantic Bight (MAB) of the eastern U.S. is located on one such broad continental shelf, with a large 20°C seasonal SST cycle.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seasonality in the surface ocean results in a well-mixed and cold coastal ocean in the winter and a highly-stratified warm surface and cold bottom coastal ocean in the summer [</a:t>
            </a:r>
            <a:r>
              <a:rPr lang="en-US" sz="1200" i="1" kern="1200" dirty="0" err="1" smtClean="0">
                <a:solidFill>
                  <a:schemeClr val="tx1"/>
                </a:solidFill>
                <a:effectLst/>
                <a:latin typeface="+mn-lt"/>
                <a:ea typeface="+mn-ea"/>
                <a:cs typeface="+mn-cs"/>
              </a:rPr>
              <a:t>Castelao</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2008], due to the presence of the summertime MAB Cold Pool at the bottom of the shelf water [</a:t>
            </a:r>
            <a:r>
              <a:rPr lang="en-US" sz="1200" i="1" kern="1200" dirty="0" smtClean="0">
                <a:solidFill>
                  <a:schemeClr val="tx1"/>
                </a:solidFill>
                <a:effectLst/>
                <a:latin typeface="+mn-lt"/>
                <a:ea typeface="+mn-ea"/>
                <a:cs typeface="+mn-cs"/>
              </a:rPr>
              <a:t>Houghton et al.</a:t>
            </a:r>
            <a:r>
              <a:rPr lang="en-US" sz="1200" kern="1200" dirty="0" smtClean="0">
                <a:solidFill>
                  <a:schemeClr val="tx1"/>
                </a:solidFill>
                <a:effectLst/>
                <a:latin typeface="+mn-lt"/>
                <a:ea typeface="+mn-ea"/>
                <a:cs typeface="+mn-cs"/>
              </a:rPr>
              <a:t>, 1982].</a:t>
            </a:r>
            <a:r>
              <a:rPr lang="en-US" dirty="0" smtClean="0">
                <a:effectLst/>
              </a:rPr>
              <a:t> </a:t>
            </a:r>
            <a:endParaRPr lang="en-US" dirty="0"/>
          </a:p>
        </p:txBody>
      </p:sp>
    </p:spTree>
    <p:extLst>
      <p:ext uri="{BB962C8B-B14F-4D97-AF65-F5344CB8AC3E}">
        <p14:creationId xmlns:p14="http://schemas.microsoft.com/office/powerpoint/2010/main" val="201811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EB1682-1533-46F4-9A46-F28A5F4273D6}" type="slidenum">
              <a:rPr lang="en-US" altLang="en-US" sz="1200">
                <a:solidFill>
                  <a:srgbClr val="000000"/>
                </a:solidFill>
              </a:rPr>
              <a:pPr/>
              <a:t>16</a:t>
            </a:fld>
            <a:endParaRPr lang="en-US" altLang="en-US" sz="1200">
              <a:solidFill>
                <a:srgbClr val="000000"/>
              </a:solidFill>
            </a:endParaRPr>
          </a:p>
        </p:txBody>
      </p:sp>
    </p:spTree>
    <p:extLst>
      <p:ext uri="{BB962C8B-B14F-4D97-AF65-F5344CB8AC3E}">
        <p14:creationId xmlns:p14="http://schemas.microsoft.com/office/powerpoint/2010/main" val="49106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24</a:t>
            </a:fld>
            <a:endParaRPr lang="en-US"/>
          </a:p>
        </p:txBody>
      </p:sp>
    </p:spTree>
    <p:extLst>
      <p:ext uri="{BB962C8B-B14F-4D97-AF65-F5344CB8AC3E}">
        <p14:creationId xmlns:p14="http://schemas.microsoft.com/office/powerpoint/2010/main" val="1580058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25</a:t>
            </a:fld>
            <a:endParaRPr lang="en-US"/>
          </a:p>
        </p:txBody>
      </p:sp>
    </p:spTree>
    <p:extLst>
      <p:ext uri="{BB962C8B-B14F-4D97-AF65-F5344CB8AC3E}">
        <p14:creationId xmlns:p14="http://schemas.microsoft.com/office/powerpoint/2010/main" val="121881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26</a:t>
            </a:fld>
            <a:endParaRPr lang="en-US"/>
          </a:p>
        </p:txBody>
      </p:sp>
    </p:spTree>
    <p:extLst>
      <p:ext uri="{BB962C8B-B14F-4D97-AF65-F5344CB8AC3E}">
        <p14:creationId xmlns:p14="http://schemas.microsoft.com/office/powerpoint/2010/main" val="130399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27</a:t>
            </a:fld>
            <a:endParaRPr lang="en-US"/>
          </a:p>
        </p:txBody>
      </p:sp>
    </p:spTree>
    <p:extLst>
      <p:ext uri="{BB962C8B-B14F-4D97-AF65-F5344CB8AC3E}">
        <p14:creationId xmlns:p14="http://schemas.microsoft.com/office/powerpoint/2010/main" val="257509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28</a:t>
            </a:fld>
            <a:endParaRPr lang="en-US"/>
          </a:p>
        </p:txBody>
      </p:sp>
    </p:spTree>
    <p:extLst>
      <p:ext uri="{BB962C8B-B14F-4D97-AF65-F5344CB8AC3E}">
        <p14:creationId xmlns:p14="http://schemas.microsoft.com/office/powerpoint/2010/main" val="1852480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0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1635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2427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65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28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949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96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691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563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855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236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79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400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87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33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206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640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849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311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602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361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901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569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073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407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345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571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142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591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670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202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407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2721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3950927534"/>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BF73A2C-5F0F-3D44-B91C-536AC49F26C9}" type="datetimeFigureOut">
              <a:rPr lang="en-US" smtClean="0">
                <a:solidFill>
                  <a:prstClr val="black">
                    <a:tint val="75000"/>
                  </a:prstClr>
                </a:solidFill>
                <a:latin typeface="Calibri"/>
                <a:ea typeface=""/>
                <a:cs typeface=""/>
              </a:rPr>
              <a:pPr eaLnBrk="1" fontAlgn="auto" hangingPunct="1">
                <a:spcBef>
                  <a:spcPts val="0"/>
                </a:spcBef>
                <a:spcAft>
                  <a:spcPts val="0"/>
                </a:spcAft>
              </a:pPr>
              <a:t>11/26/2018</a:t>
            </a:fld>
            <a:endParaRPr lang="en-US">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ED2FF28-CA7D-7C43-9A20-D5417BC9563B}" type="slidenum">
              <a:rPr lang="en-US" smtClean="0">
                <a:solidFill>
                  <a:prstClr val="black">
                    <a:tint val="75000"/>
                  </a:prstClr>
                </a:solidFill>
                <a:latin typeface="Calibri"/>
                <a:ea typeface=""/>
                <a:cs typeface=""/>
              </a:rPr>
              <a:pPr eaLnBrk="1" fontAlgn="auto" hangingPunct="1">
                <a:spcBef>
                  <a:spcPts val="0"/>
                </a:spcBef>
                <a:spcAft>
                  <a:spcPts val="0"/>
                </a:spcAft>
              </a:pPr>
              <a:t>‹#›</a:t>
            </a:fld>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382330984"/>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3148351963"/>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162377172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182947478"/>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161774136"/>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1306603942"/>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48662819"/>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63165192"/>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104362920"/>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8.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0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0.xml"/><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0.xm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4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image" Target="../media/image152.gif"/><Relationship Id="rId1" Type="http://schemas.openxmlformats.org/officeDocument/2006/relationships/slideLayout" Target="../slideLayouts/slideLayout2.xml"/><Relationship Id="rId5" Type="http://schemas.openxmlformats.org/officeDocument/2006/relationships/image" Target="../media/image155.gif"/><Relationship Id="rId4" Type="http://schemas.openxmlformats.org/officeDocument/2006/relationships/image" Target="../media/image154.gif"/></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7.png"/><Relationship Id="rId4" Type="http://schemas.openxmlformats.org/officeDocument/2006/relationships/image" Target="../media/image156.jpg"/></Relationships>
</file>

<file path=ppt/slides/_rels/slide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0.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image" Target="../media/image162.gif"/><Relationship Id="rId1" Type="http://schemas.openxmlformats.org/officeDocument/2006/relationships/slideLayout" Target="../slideLayouts/slideLayout46.xml"/><Relationship Id="rId5" Type="http://schemas.openxmlformats.org/officeDocument/2006/relationships/image" Target="../media/image165.gif"/><Relationship Id="rId4" Type="http://schemas.openxmlformats.org/officeDocument/2006/relationships/image" Target="../media/image164.gif"/></Relationships>
</file>

<file path=ppt/slides/_rels/slide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4.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7625"/>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00100" y="-22225"/>
            <a:ext cx="8343900" cy="6223000"/>
          </a:xfrm>
          <a:prstGeom prst="rect">
            <a:avLst/>
          </a:prstGeom>
          <a:solidFill>
            <a:srgbClr val="D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339"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14351" name="Text Box 9"/>
          <p:cNvSpPr txBox="1">
            <a:spLocks noChangeArrowheads="1"/>
          </p:cNvSpPr>
          <p:nvPr/>
        </p:nvSpPr>
        <p:spPr bwMode="auto">
          <a:xfrm>
            <a:off x="2082800" y="-63500"/>
            <a:ext cx="3429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smtClean="0">
                <a:solidFill>
                  <a:srgbClr val="FFFFFF"/>
                </a:solidFill>
                <a:latin typeface="Calibri" charset="0"/>
              </a:rPr>
              <a:t>78 Million People (1/4 of U.S.)</a:t>
            </a:r>
          </a:p>
          <a:p>
            <a:r>
              <a:rPr lang="en-US" sz="2000" b="1" dirty="0">
                <a:solidFill>
                  <a:srgbClr val="FFFFFF"/>
                </a:solidFill>
                <a:latin typeface="Calibri" charset="0"/>
              </a:rPr>
              <a:t>1000 km Cape to Cape</a:t>
            </a:r>
          </a:p>
        </p:txBody>
      </p:sp>
      <p:sp>
        <p:nvSpPr>
          <p:cNvPr id="19" name="TextBox 18"/>
          <p:cNvSpPr txBox="1"/>
          <p:nvPr/>
        </p:nvSpPr>
        <p:spPr>
          <a:xfrm>
            <a:off x="0" y="0"/>
            <a:ext cx="2405063" cy="3046413"/>
          </a:xfrm>
          <a:prstGeom prst="rect">
            <a:avLst/>
          </a:prstGeom>
          <a:noFill/>
        </p:spPr>
        <p:txBody>
          <a:bodyPr>
            <a:spAutoFit/>
          </a:bodyPr>
          <a:lstStyle/>
          <a:p>
            <a:pPr fontAlgn="auto">
              <a:spcBef>
                <a:spcPts val="0"/>
              </a:spcBef>
              <a:spcAft>
                <a:spcPts val="0"/>
              </a:spcAft>
              <a:defRPr/>
            </a:pPr>
            <a:r>
              <a:rPr lang="en-US" b="1" cap="small" dirty="0">
                <a:solidFill>
                  <a:srgbClr val="FF0000"/>
                </a:solidFill>
                <a:latin typeface="Arial"/>
                <a:ea typeface="ＭＳ Ｐゴシック"/>
              </a:rPr>
              <a:t>M</a:t>
            </a:r>
            <a:r>
              <a:rPr lang="en-US" cap="small" dirty="0">
                <a:solidFill>
                  <a:srgbClr val="FFFF00"/>
                </a:solidFill>
                <a:latin typeface="Arial"/>
                <a:ea typeface="ＭＳ Ｐゴシック"/>
              </a:rPr>
              <a:t>iddle </a:t>
            </a:r>
            <a:r>
              <a:rPr lang="en-US" b="1" cap="small" dirty="0">
                <a:solidFill>
                  <a:srgbClr val="FF0000"/>
                </a:solidFill>
                <a:latin typeface="Arial"/>
                <a:ea typeface="ＭＳ Ｐゴシック"/>
              </a:rPr>
              <a:t>A</a:t>
            </a:r>
            <a:r>
              <a:rPr lang="en-US" cap="small" dirty="0">
                <a:solidFill>
                  <a:srgbClr val="FFFF00"/>
                </a:solidFill>
                <a:latin typeface="Arial"/>
                <a:ea typeface="ＭＳ Ｐゴシック"/>
              </a:rPr>
              <a:t>tlantic</a:t>
            </a:r>
          </a:p>
          <a:p>
            <a:pPr fontAlgn="auto">
              <a:spcBef>
                <a:spcPts val="0"/>
              </a:spcBef>
              <a:spcAft>
                <a:spcPts val="0"/>
              </a:spcAft>
              <a:defRPr/>
            </a:pPr>
            <a:r>
              <a:rPr lang="en-US" b="1" cap="small" dirty="0">
                <a:solidFill>
                  <a:srgbClr val="FF0000"/>
                </a:solidFill>
                <a:latin typeface="Arial"/>
                <a:ea typeface="ＭＳ Ｐゴシック"/>
              </a:rPr>
              <a:t>R</a:t>
            </a:r>
            <a:r>
              <a:rPr lang="en-US" cap="small" dirty="0">
                <a:solidFill>
                  <a:srgbClr val="FFFF00"/>
                </a:solidFill>
                <a:latin typeface="Arial"/>
                <a:ea typeface="ＭＳ Ｐゴシック"/>
              </a:rPr>
              <a:t>egional </a:t>
            </a:r>
            <a:r>
              <a:rPr lang="en-US" b="1" cap="small" dirty="0">
                <a:solidFill>
                  <a:srgbClr val="FF0000"/>
                </a:solidFill>
                <a:latin typeface="Arial"/>
                <a:ea typeface="ＭＳ Ｐゴシック"/>
              </a:rPr>
              <a:t>A</a:t>
            </a:r>
            <a:r>
              <a:rPr lang="en-US" cap="small" dirty="0">
                <a:solidFill>
                  <a:srgbClr val="FFFF00"/>
                </a:solidFill>
                <a:latin typeface="Arial"/>
                <a:ea typeface="ＭＳ Ｐゴシック"/>
              </a:rPr>
              <a:t>ssociation </a:t>
            </a:r>
          </a:p>
          <a:p>
            <a:pPr fontAlgn="auto">
              <a:spcBef>
                <a:spcPts val="0"/>
              </a:spcBef>
              <a:spcAft>
                <a:spcPts val="0"/>
              </a:spcAft>
              <a:defRPr/>
            </a:pPr>
            <a:r>
              <a:rPr lang="en-US" b="1" cap="small" dirty="0">
                <a:solidFill>
                  <a:srgbClr val="FF0000"/>
                </a:solidFill>
                <a:latin typeface="Arial"/>
                <a:ea typeface="ＭＳ Ｐゴシック"/>
              </a:rPr>
              <a:t>C</a:t>
            </a:r>
            <a:r>
              <a:rPr lang="en-US" cap="small" dirty="0">
                <a:solidFill>
                  <a:srgbClr val="FFFF00"/>
                </a:solidFill>
                <a:latin typeface="Arial"/>
                <a:ea typeface="ＭＳ Ｐゴシック"/>
              </a:rPr>
              <a:t>oastal </a:t>
            </a:r>
          </a:p>
          <a:p>
            <a:pPr fontAlgn="auto">
              <a:spcBef>
                <a:spcPts val="0"/>
              </a:spcBef>
              <a:spcAft>
                <a:spcPts val="0"/>
              </a:spcAft>
              <a:defRPr/>
            </a:pPr>
            <a:r>
              <a:rPr lang="en-US" b="1" cap="small" dirty="0">
                <a:solidFill>
                  <a:srgbClr val="FF0000"/>
                </a:solidFill>
                <a:latin typeface="Arial"/>
                <a:ea typeface="ＭＳ Ｐゴシック"/>
              </a:rPr>
              <a:t>O</a:t>
            </a:r>
            <a:r>
              <a:rPr lang="en-US" cap="small" dirty="0">
                <a:solidFill>
                  <a:srgbClr val="FFFF00"/>
                </a:solidFill>
                <a:latin typeface="Arial"/>
                <a:ea typeface="ＭＳ Ｐゴシック"/>
              </a:rPr>
              <a:t>cean </a:t>
            </a:r>
            <a:r>
              <a:rPr lang="en-US" b="1" cap="small" dirty="0">
                <a:solidFill>
                  <a:srgbClr val="FF0000"/>
                </a:solidFill>
                <a:latin typeface="Arial"/>
                <a:ea typeface="ＭＳ Ｐゴシック"/>
              </a:rPr>
              <a:t>O</a:t>
            </a:r>
            <a:r>
              <a:rPr lang="en-US" cap="small" dirty="0">
                <a:solidFill>
                  <a:srgbClr val="FFFF00"/>
                </a:solidFill>
                <a:latin typeface="Arial"/>
                <a:ea typeface="ＭＳ Ｐゴシック"/>
              </a:rPr>
              <a:t>bserving </a:t>
            </a:r>
            <a:r>
              <a:rPr lang="en-US" b="1" cap="small" dirty="0">
                <a:solidFill>
                  <a:srgbClr val="FF0000"/>
                </a:solidFill>
                <a:latin typeface="Arial"/>
                <a:ea typeface="ＭＳ Ｐゴシック"/>
              </a:rPr>
              <a:t>S</a:t>
            </a:r>
            <a:r>
              <a:rPr lang="en-US" cap="small" dirty="0">
                <a:solidFill>
                  <a:srgbClr val="FFFF00"/>
                </a:solidFill>
                <a:latin typeface="Arial"/>
                <a:ea typeface="ＭＳ Ｐゴシック"/>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14354" name="TextBox 26"/>
          <p:cNvSpPr txBox="1">
            <a:spLocks noChangeArrowheads="1"/>
          </p:cNvSpPr>
          <p:nvPr/>
        </p:nvSpPr>
        <p:spPr bwMode="auto">
          <a:xfrm>
            <a:off x="5326063" y="65452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solidFill>
                <a:srgbClr val="000000"/>
              </a:solidFill>
            </a:endParaRPr>
          </a:p>
        </p:txBody>
      </p:sp>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4373" name="Right Arrow 12"/>
          <p:cNvSpPr>
            <a:spLocks noChangeArrowheads="1"/>
          </p:cNvSpPr>
          <p:nvPr/>
        </p:nvSpPr>
        <p:spPr bwMode="auto">
          <a:xfrm rot="-3248988">
            <a:off x="2235200" y="2687638"/>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4374" name="Right Arrow 53"/>
          <p:cNvSpPr>
            <a:spLocks noChangeArrowheads="1"/>
          </p:cNvSpPr>
          <p:nvPr/>
        </p:nvSpPr>
        <p:spPr bwMode="auto">
          <a:xfrm rot="-8200802">
            <a:off x="4081463" y="2159000"/>
            <a:ext cx="1357312" cy="439738"/>
          </a:xfrm>
          <a:prstGeom prst="rightArrow">
            <a:avLst>
              <a:gd name="adj1" fmla="val 41546"/>
              <a:gd name="adj2" fmla="val 50101"/>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4375" name="TextBox 14"/>
          <p:cNvSpPr txBox="1">
            <a:spLocks noChangeArrowheads="1"/>
          </p:cNvSpPr>
          <p:nvPr/>
        </p:nvSpPr>
        <p:spPr bwMode="auto">
          <a:xfrm rot="-3305857">
            <a:off x="2941638" y="2833687"/>
            <a:ext cx="9080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FF"/>
                </a:solidFill>
              </a:rPr>
              <a:t>Irene</a:t>
            </a:r>
          </a:p>
        </p:txBody>
      </p:sp>
      <p:sp>
        <p:nvSpPr>
          <p:cNvPr id="14376" name="TextBox 54"/>
          <p:cNvSpPr txBox="1">
            <a:spLocks noChangeArrowheads="1"/>
          </p:cNvSpPr>
          <p:nvPr/>
        </p:nvSpPr>
        <p:spPr bwMode="auto">
          <a:xfrm rot="2539117">
            <a:off x="4056063" y="2519363"/>
            <a:ext cx="11366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Sandy</a:t>
            </a:r>
          </a:p>
        </p:txBody>
      </p:sp>
      <p:cxnSp>
        <p:nvCxnSpPr>
          <p:cNvPr id="54" name="Straight Connector 53"/>
          <p:cNvCxnSpPr>
            <a:cxnSpLocks noChangeShapeType="1"/>
          </p:cNvCxnSpPr>
          <p:nvPr/>
        </p:nvCxnSpPr>
        <p:spPr bwMode="auto">
          <a:xfrm rot="5400000">
            <a:off x="-831850" y="2400300"/>
            <a:ext cx="4800600" cy="19050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5" name="Straight Connector 54"/>
          <p:cNvCxnSpPr>
            <a:cxnSpLocks noChangeShapeType="1"/>
          </p:cNvCxnSpPr>
          <p:nvPr/>
        </p:nvCxnSpPr>
        <p:spPr bwMode="auto">
          <a:xfrm flipV="1">
            <a:off x="2514600" y="127001"/>
            <a:ext cx="4552950" cy="838199"/>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56" name="TextBox 41"/>
          <p:cNvSpPr txBox="1">
            <a:spLocks noChangeArrowheads="1"/>
          </p:cNvSpPr>
          <p:nvPr/>
        </p:nvSpPr>
        <p:spPr bwMode="auto">
          <a:xfrm>
            <a:off x="5041900" y="1507064"/>
            <a:ext cx="41529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smtClean="0">
                <a:solidFill>
                  <a:prstClr val="white"/>
                </a:solidFill>
              </a:rPr>
              <a:t>Stratified </a:t>
            </a:r>
          </a:p>
          <a:p>
            <a:pPr algn="ctr" eaLnBrk="1" hangingPunct="1"/>
            <a:r>
              <a:rPr lang="en-US" sz="3200" b="1" dirty="0" smtClean="0">
                <a:solidFill>
                  <a:prstClr val="white"/>
                </a:solidFill>
              </a:rPr>
              <a:t>Coastal Ocean Interactions with </a:t>
            </a:r>
          </a:p>
          <a:p>
            <a:pPr algn="ctr" eaLnBrk="1" hangingPunct="1"/>
            <a:r>
              <a:rPr lang="en-US" sz="3200" b="1" dirty="0" smtClean="0">
                <a:solidFill>
                  <a:prstClr val="white"/>
                </a:solidFill>
              </a:rPr>
              <a:t>Tropical Cyclones</a:t>
            </a:r>
            <a:endParaRPr lang="en-US" sz="3200" b="1" i="1" u="sng" dirty="0">
              <a:solidFill>
                <a:srgbClr val="FFFFFF"/>
              </a:solidFill>
            </a:endParaRPr>
          </a:p>
        </p:txBody>
      </p:sp>
      <p:sp>
        <p:nvSpPr>
          <p:cNvPr id="59" name="Right Arrow 12"/>
          <p:cNvSpPr>
            <a:spLocks noChangeArrowheads="1"/>
          </p:cNvSpPr>
          <p:nvPr/>
        </p:nvSpPr>
        <p:spPr bwMode="auto">
          <a:xfrm rot="18351012">
            <a:off x="3162298" y="3733271"/>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a:solidFill>
                <a:prstClr val="black"/>
              </a:solidFill>
              <a:ea typeface="ＭＳ Ｐゴシック" charset="-128"/>
              <a:cs typeface="ＭＳ Ｐゴシック" charset="-128"/>
            </a:endParaRPr>
          </a:p>
        </p:txBody>
      </p:sp>
      <p:sp>
        <p:nvSpPr>
          <p:cNvPr id="60" name="TextBox 14"/>
          <p:cNvSpPr txBox="1">
            <a:spLocks noChangeArrowheads="1"/>
          </p:cNvSpPr>
          <p:nvPr/>
        </p:nvSpPr>
        <p:spPr bwMode="auto">
          <a:xfrm rot="18294143">
            <a:off x="3654551" y="3788797"/>
            <a:ext cx="13749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prstClr val="white"/>
                </a:solidFill>
              </a:rPr>
              <a:t>Arthur</a:t>
            </a:r>
            <a:endParaRPr lang="en-US" dirty="0">
              <a:solidFill>
                <a:prstClr val="white"/>
              </a:solidFill>
            </a:endParaRPr>
          </a:p>
        </p:txBody>
      </p:sp>
      <p:sp>
        <p:nvSpPr>
          <p:cNvPr id="61" name="TextBox 60"/>
          <p:cNvSpPr txBox="1"/>
          <p:nvPr/>
        </p:nvSpPr>
        <p:spPr>
          <a:xfrm>
            <a:off x="4671365" y="3661834"/>
            <a:ext cx="4472635" cy="2523768"/>
          </a:xfrm>
          <a:prstGeom prst="rect">
            <a:avLst/>
          </a:prstGeom>
          <a:noFill/>
        </p:spPr>
        <p:txBody>
          <a:bodyPr wrap="square" rtlCol="0">
            <a:spAutoFit/>
          </a:bodyPr>
          <a:lstStyle/>
          <a:p>
            <a:pPr algn="ctr" eaLnBrk="1" hangingPunct="1"/>
            <a:r>
              <a:rPr lang="en-US" sz="2000" dirty="0" smtClean="0">
                <a:solidFill>
                  <a:srgbClr val="FFFFFF"/>
                </a:solidFill>
                <a:ea typeface="ＭＳ Ｐゴシック" charset="-128"/>
                <a:cs typeface="ＭＳ Ｐゴシック" charset="-128"/>
              </a:rPr>
              <a:t>Scott Glenn, Travis Miles, </a:t>
            </a:r>
          </a:p>
          <a:p>
            <a:pPr algn="ctr" eaLnBrk="1" hangingPunct="1"/>
            <a:r>
              <a:rPr lang="en-US" sz="2000" dirty="0" smtClean="0">
                <a:solidFill>
                  <a:srgbClr val="FFFFFF"/>
                </a:solidFill>
                <a:ea typeface="ＭＳ Ｐゴシック" charset="-128"/>
                <a:cs typeface="ＭＳ Ｐゴシック" charset="-128"/>
              </a:rPr>
              <a:t>Greg Seroka, Hugh </a:t>
            </a:r>
            <a:r>
              <a:rPr lang="en-US" sz="2000" dirty="0" err="1" smtClean="0">
                <a:solidFill>
                  <a:srgbClr val="FFFFFF"/>
                </a:solidFill>
                <a:ea typeface="ＭＳ Ｐゴシック" charset="-128"/>
                <a:cs typeface="ＭＳ Ｐゴシック" charset="-128"/>
              </a:rPr>
              <a:t>Roarty</a:t>
            </a:r>
            <a:r>
              <a:rPr lang="en-US" sz="2000" dirty="0" smtClean="0">
                <a:solidFill>
                  <a:srgbClr val="FFFFFF"/>
                </a:solidFill>
                <a:ea typeface="ＭＳ Ｐゴシック" charset="-128"/>
                <a:cs typeface="ＭＳ Ｐゴシック" charset="-128"/>
              </a:rPr>
              <a:t>, Oscar Schofield</a:t>
            </a:r>
            <a:r>
              <a:rPr lang="en-US" sz="2000" dirty="0">
                <a:solidFill>
                  <a:srgbClr val="FFFFFF"/>
                </a:solidFill>
                <a:ea typeface="ＭＳ Ｐゴシック" charset="-128"/>
                <a:cs typeface="ＭＳ Ｐゴシック" charset="-128"/>
              </a:rPr>
              <a:t>, Josh </a:t>
            </a:r>
            <a:r>
              <a:rPr lang="en-US" sz="2000" dirty="0" err="1" smtClean="0">
                <a:solidFill>
                  <a:srgbClr val="FFFFFF"/>
                </a:solidFill>
                <a:ea typeface="ＭＳ Ｐゴシック" charset="-128"/>
                <a:cs typeface="ＭＳ Ｐゴシック" charset="-128"/>
              </a:rPr>
              <a:t>Kohut</a:t>
            </a:r>
            <a:r>
              <a:rPr lang="en-US" sz="2000" dirty="0" smtClean="0">
                <a:solidFill>
                  <a:srgbClr val="FFFFFF"/>
                </a:solidFill>
                <a:ea typeface="ＭＳ Ｐゴシック" charset="-128"/>
                <a:cs typeface="ＭＳ Ｐゴシック" charset="-128"/>
              </a:rPr>
              <a:t> (Rutgers),</a:t>
            </a:r>
          </a:p>
          <a:p>
            <a:pPr algn="ctr" eaLnBrk="1" hangingPunct="1"/>
            <a:r>
              <a:rPr lang="en-US" sz="2000" dirty="0" smtClean="0">
                <a:solidFill>
                  <a:srgbClr val="FFFFFF"/>
                </a:solidFill>
                <a:ea typeface="ＭＳ Ｐゴシック" charset="-128"/>
                <a:cs typeface="ＭＳ Ｐゴシック" charset="-128"/>
              </a:rPr>
              <a:t>Yi </a:t>
            </a:r>
            <a:r>
              <a:rPr lang="en-US" sz="2000" dirty="0" err="1" smtClean="0">
                <a:solidFill>
                  <a:srgbClr val="FFFFFF"/>
                </a:solidFill>
                <a:ea typeface="ＭＳ Ｐゴシック" charset="-128"/>
                <a:cs typeface="ＭＳ Ｐゴシック" charset="-128"/>
              </a:rPr>
              <a:t>Xu</a:t>
            </a:r>
            <a:r>
              <a:rPr lang="en-US" sz="2000" dirty="0" smtClean="0">
                <a:solidFill>
                  <a:srgbClr val="FFFFFF"/>
                </a:solidFill>
                <a:ea typeface="ＭＳ Ｐゴシック" charset="-128"/>
                <a:cs typeface="ＭＳ Ｐゴシック" charset="-128"/>
              </a:rPr>
              <a:t> (China) &amp; </a:t>
            </a:r>
            <a:r>
              <a:rPr lang="en-US" sz="2000" dirty="0" err="1" smtClean="0">
                <a:solidFill>
                  <a:srgbClr val="FFFFFF"/>
                </a:solidFill>
                <a:ea typeface="ＭＳ Ｐゴシック" charset="-128"/>
                <a:cs typeface="ＭＳ Ｐゴシック" charset="-128"/>
              </a:rPr>
              <a:t>Fei</a:t>
            </a:r>
            <a:r>
              <a:rPr lang="en-US" sz="2000" dirty="0" smtClean="0">
                <a:solidFill>
                  <a:srgbClr val="FFFFFF"/>
                </a:solidFill>
                <a:ea typeface="ＭＳ Ｐゴシック" charset="-128"/>
                <a:cs typeface="ＭＳ Ｐゴシック" charset="-128"/>
              </a:rPr>
              <a:t> Yu (China)</a:t>
            </a:r>
          </a:p>
          <a:p>
            <a:pPr algn="ctr" eaLnBrk="1" hangingPunct="1"/>
            <a:endParaRPr lang="en-US" sz="1800" dirty="0" smtClean="0">
              <a:solidFill>
                <a:srgbClr val="FFFFFF"/>
              </a:solidFill>
              <a:ea typeface="ＭＳ Ｐゴシック" charset="-128"/>
              <a:cs typeface="ＭＳ Ｐゴシック" charset="-128"/>
            </a:endParaRPr>
          </a:p>
          <a:p>
            <a:pPr algn="ctr" eaLnBrk="1" hangingPunct="1"/>
            <a:r>
              <a:rPr lang="en-US" sz="2000" i="1" dirty="0" smtClean="0">
                <a:solidFill>
                  <a:srgbClr val="FFFFFF"/>
                </a:solidFill>
                <a:ea typeface="ＭＳ Ｐゴシック" charset="-128"/>
                <a:cs typeface="ＭＳ Ｐゴシック" charset="-128"/>
              </a:rPr>
              <a:t>Nature Communications (2016)</a:t>
            </a:r>
          </a:p>
          <a:p>
            <a:pPr algn="ctr" eaLnBrk="1" hangingPunct="1"/>
            <a:r>
              <a:rPr lang="en-US" sz="2000" i="1" dirty="0" smtClean="0">
                <a:solidFill>
                  <a:srgbClr val="FFFFFF"/>
                </a:solidFill>
                <a:ea typeface="ＭＳ Ｐゴシック" charset="-128"/>
                <a:cs typeface="ＭＳ Ｐゴシック" charset="-128"/>
              </a:rPr>
              <a:t>Monthly Weather Review (2016)</a:t>
            </a:r>
          </a:p>
          <a:p>
            <a:pPr algn="ctr" eaLnBrk="1" hangingPunct="1"/>
            <a:r>
              <a:rPr lang="en-US" sz="2000" i="1" dirty="0" smtClean="0">
                <a:solidFill>
                  <a:srgbClr val="FFFFFF"/>
                </a:solidFill>
                <a:ea typeface="ＭＳ Ｐゴシック" charset="-128"/>
                <a:cs typeface="ＭＳ Ｐゴシック" charset="-128"/>
              </a:rPr>
              <a:t>JGR Oceans (2017)</a:t>
            </a:r>
          </a:p>
        </p:txBody>
      </p:sp>
      <p:pic>
        <p:nvPicPr>
          <p:cNvPr id="2" name="Picture 1" descr="RU_LOGOTYPE_CMYK.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0100" y="1066801"/>
            <a:ext cx="946150" cy="254570"/>
          </a:xfrm>
          <a:prstGeom prst="rect">
            <a:avLst/>
          </a:prstGeom>
        </p:spPr>
      </p:pic>
      <p:sp>
        <p:nvSpPr>
          <p:cNvPr id="23" name="Right Arrow 12"/>
          <p:cNvSpPr>
            <a:spLocks noChangeArrowheads="1"/>
          </p:cNvSpPr>
          <p:nvPr/>
        </p:nvSpPr>
        <p:spPr bwMode="auto">
          <a:xfrm rot="18351012">
            <a:off x="2552701" y="3386138"/>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24" name="TextBox 14"/>
          <p:cNvSpPr txBox="1">
            <a:spLocks noChangeArrowheads="1"/>
          </p:cNvSpPr>
          <p:nvPr/>
        </p:nvSpPr>
        <p:spPr bwMode="auto">
          <a:xfrm rot="18294143">
            <a:off x="3240959" y="3496691"/>
            <a:ext cx="9930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FFFFFF"/>
                </a:solidFill>
              </a:rPr>
              <a:t>Barry</a:t>
            </a:r>
            <a:endParaRPr lang="en-US" dirty="0">
              <a:solidFill>
                <a:srgbClr val="FFFFFF"/>
              </a:solidFill>
            </a:endParaRPr>
          </a:p>
        </p:txBody>
      </p:sp>
      <p:pic>
        <p:nvPicPr>
          <p:cNvPr id="25" name="Picture 24" descr="CinarLog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2548" y="5497745"/>
            <a:ext cx="1272952" cy="649055"/>
          </a:xfrm>
          <a:prstGeom prst="rect">
            <a:avLst/>
          </a:prstGeom>
        </p:spPr>
      </p:pic>
      <p:pic>
        <p:nvPicPr>
          <p:cNvPr id="26" name="Picture 25" descr="Screen Shot 2016-02-25 at 9.57.48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4028" y="5251450"/>
            <a:ext cx="1271472" cy="247650"/>
          </a:xfrm>
          <a:prstGeom prst="rect">
            <a:avLst/>
          </a:prstGeom>
        </p:spPr>
      </p:pic>
      <p:sp>
        <p:nvSpPr>
          <p:cNvPr id="27" name="Right Arrow 12"/>
          <p:cNvSpPr>
            <a:spLocks noChangeArrowheads="1"/>
          </p:cNvSpPr>
          <p:nvPr/>
        </p:nvSpPr>
        <p:spPr bwMode="auto">
          <a:xfrm rot="20882304">
            <a:off x="1714499" y="4901671"/>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a:solidFill>
                <a:prstClr val="black"/>
              </a:solidFill>
              <a:ea typeface="ＭＳ Ｐゴシック" charset="-128"/>
              <a:cs typeface="ＭＳ Ｐゴシック" charset="-128"/>
            </a:endParaRPr>
          </a:p>
        </p:txBody>
      </p:sp>
      <p:sp>
        <p:nvSpPr>
          <p:cNvPr id="28" name="TextBox 14"/>
          <p:cNvSpPr txBox="1">
            <a:spLocks noChangeArrowheads="1"/>
          </p:cNvSpPr>
          <p:nvPr/>
        </p:nvSpPr>
        <p:spPr bwMode="auto">
          <a:xfrm rot="20911343">
            <a:off x="1698752" y="4563497"/>
            <a:ext cx="13749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smtClean="0">
                <a:solidFill>
                  <a:prstClr val="white"/>
                </a:solidFill>
              </a:rPr>
              <a:t>Hermine</a:t>
            </a:r>
            <a:endParaRPr lang="en-US" dirty="0">
              <a:solidFill>
                <a:prstClr val="white"/>
              </a:solidFill>
            </a:endParaRPr>
          </a:p>
        </p:txBody>
      </p:sp>
    </p:spTree>
    <p:extLst>
      <p:ext uri="{BB962C8B-B14F-4D97-AF65-F5344CB8AC3E}">
        <p14:creationId xmlns:p14="http://schemas.microsoft.com/office/powerpoint/2010/main" val="2712022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74"/>
                                        </p:tgtEl>
                                        <p:attrNameLst>
                                          <p:attrName>style.visibility</p:attrName>
                                        </p:attrNameLst>
                                      </p:cBhvr>
                                      <p:to>
                                        <p:strVal val="visible"/>
                                      </p:to>
                                    </p:set>
                                    <p:anim calcmode="lin" valueType="num">
                                      <p:cBhvr additive="base">
                                        <p:cTn id="7" dur="500" fill="hold"/>
                                        <p:tgtEl>
                                          <p:spTgt spid="14374"/>
                                        </p:tgtEl>
                                        <p:attrNameLst>
                                          <p:attrName>ppt_x</p:attrName>
                                        </p:attrNameLst>
                                      </p:cBhvr>
                                      <p:tavLst>
                                        <p:tav tm="0">
                                          <p:val>
                                            <p:strVal val="#ppt_x"/>
                                          </p:val>
                                        </p:tav>
                                        <p:tav tm="100000">
                                          <p:val>
                                            <p:strVal val="#ppt_x"/>
                                          </p:val>
                                        </p:tav>
                                      </p:tavLst>
                                    </p:anim>
                                    <p:anim calcmode="lin" valueType="num">
                                      <p:cBhvr additive="base">
                                        <p:cTn id="8" dur="500" fill="hold"/>
                                        <p:tgtEl>
                                          <p:spTgt spid="143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76"/>
                                        </p:tgtEl>
                                        <p:attrNameLst>
                                          <p:attrName>style.visibility</p:attrName>
                                        </p:attrNameLst>
                                      </p:cBhvr>
                                      <p:to>
                                        <p:strVal val="visible"/>
                                      </p:to>
                                    </p:set>
                                    <p:anim calcmode="lin" valueType="num">
                                      <p:cBhvr additive="base">
                                        <p:cTn id="11" dur="500" fill="hold"/>
                                        <p:tgtEl>
                                          <p:spTgt spid="14376"/>
                                        </p:tgtEl>
                                        <p:attrNameLst>
                                          <p:attrName>ppt_x</p:attrName>
                                        </p:attrNameLst>
                                      </p:cBhvr>
                                      <p:tavLst>
                                        <p:tav tm="0">
                                          <p:val>
                                            <p:strVal val="#ppt_x"/>
                                          </p:val>
                                        </p:tav>
                                        <p:tav tm="100000">
                                          <p:val>
                                            <p:strVal val="#ppt_x"/>
                                          </p:val>
                                        </p:tav>
                                      </p:tavLst>
                                    </p:anim>
                                    <p:anim calcmode="lin" valueType="num">
                                      <p:cBhvr additive="base">
                                        <p:cTn id="12" dur="500" fill="hold"/>
                                        <p:tgtEl>
                                          <p:spTgt spid="143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73"/>
                                        </p:tgtEl>
                                        <p:attrNameLst>
                                          <p:attrName>style.visibility</p:attrName>
                                        </p:attrNameLst>
                                      </p:cBhvr>
                                      <p:to>
                                        <p:strVal val="visible"/>
                                      </p:to>
                                    </p:set>
                                    <p:anim calcmode="lin" valueType="num">
                                      <p:cBhvr additive="base">
                                        <p:cTn id="15" dur="500" fill="hold"/>
                                        <p:tgtEl>
                                          <p:spTgt spid="14373"/>
                                        </p:tgtEl>
                                        <p:attrNameLst>
                                          <p:attrName>ppt_x</p:attrName>
                                        </p:attrNameLst>
                                      </p:cBhvr>
                                      <p:tavLst>
                                        <p:tav tm="0">
                                          <p:val>
                                            <p:strVal val="#ppt_x"/>
                                          </p:val>
                                        </p:tav>
                                        <p:tav tm="100000">
                                          <p:val>
                                            <p:strVal val="#ppt_x"/>
                                          </p:val>
                                        </p:tav>
                                      </p:tavLst>
                                    </p:anim>
                                    <p:anim calcmode="lin" valueType="num">
                                      <p:cBhvr additive="base">
                                        <p:cTn id="16" dur="500" fill="hold"/>
                                        <p:tgtEl>
                                          <p:spTgt spid="143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75"/>
                                        </p:tgtEl>
                                        <p:attrNameLst>
                                          <p:attrName>style.visibility</p:attrName>
                                        </p:attrNameLst>
                                      </p:cBhvr>
                                      <p:to>
                                        <p:strVal val="visible"/>
                                      </p:to>
                                    </p:set>
                                    <p:anim calcmode="lin" valueType="num">
                                      <p:cBhvr additive="base">
                                        <p:cTn id="19" dur="500" fill="hold"/>
                                        <p:tgtEl>
                                          <p:spTgt spid="14375"/>
                                        </p:tgtEl>
                                        <p:attrNameLst>
                                          <p:attrName>ppt_x</p:attrName>
                                        </p:attrNameLst>
                                      </p:cBhvr>
                                      <p:tavLst>
                                        <p:tav tm="0">
                                          <p:val>
                                            <p:strVal val="#ppt_x"/>
                                          </p:val>
                                        </p:tav>
                                        <p:tav tm="100000">
                                          <p:val>
                                            <p:strVal val="#ppt_x"/>
                                          </p:val>
                                        </p:tav>
                                      </p:tavLst>
                                    </p:anim>
                                    <p:anim calcmode="lin" valueType="num">
                                      <p:cBhvr additive="base">
                                        <p:cTn id="20" dur="500" fill="hold"/>
                                        <p:tgtEl>
                                          <p:spTgt spid="1437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3" grpId="0" animBg="1"/>
      <p:bldP spid="14374" grpId="0" animBg="1"/>
      <p:bldP spid="14375" grpId="0"/>
      <p:bldP spid="14376" grpId="0"/>
      <p:bldP spid="59" grpId="0" animBg="1"/>
      <p:bldP spid="60" grpId="0"/>
      <p:bldP spid="23" grpId="0" animBg="1"/>
      <p:bldP spid="24" grpId="0"/>
      <p:bldP spid="27"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0759"/>
            <a:ext cx="9144000" cy="1470025"/>
          </a:xfrm>
        </p:spPr>
        <p:txBody>
          <a:bodyPr>
            <a:normAutofit/>
          </a:bodyPr>
          <a:lstStyle/>
          <a:p>
            <a:r>
              <a:rPr lang="en-US" sz="3300" b="1" dirty="0"/>
              <a:t>Earth’s </a:t>
            </a:r>
            <a:r>
              <a:rPr lang="en-US" sz="3300" b="1" dirty="0" smtClean="0"/>
              <a:t>northern mid-latitude sea surface temperatures (SSTs) undergo </a:t>
            </a:r>
            <a:r>
              <a:rPr lang="en-US" sz="3300" b="1" dirty="0"/>
              <a:t>large </a:t>
            </a:r>
            <a:r>
              <a:rPr lang="en-US" sz="3300" b="1" dirty="0" smtClean="0"/>
              <a:t>seasonal cycles </a:t>
            </a:r>
            <a:endParaRPr lang="en-US" sz="3300" b="1" dirty="0"/>
          </a:p>
        </p:txBody>
      </p:sp>
      <p:sp>
        <p:nvSpPr>
          <p:cNvPr id="7" name="TextBox 6"/>
          <p:cNvSpPr txBox="1"/>
          <p:nvPr/>
        </p:nvSpPr>
        <p:spPr>
          <a:xfrm>
            <a:off x="-12700" y="1428271"/>
            <a:ext cx="9144000" cy="369332"/>
          </a:xfrm>
          <a:prstGeom prst="rect">
            <a:avLst/>
          </a:prstGeom>
          <a:noFill/>
        </p:spPr>
        <p:txBody>
          <a:bodyPr wrap="square" rtlCol="0">
            <a:spAutoFit/>
          </a:bodyPr>
          <a:lstStyle/>
          <a:p>
            <a:pPr algn="ctr"/>
            <a:r>
              <a:rPr lang="en-US" b="1" dirty="0" smtClean="0"/>
              <a:t>Summer-Winter SST Difference </a:t>
            </a:r>
            <a:r>
              <a:rPr lang="en-US" sz="1100" b="1" dirty="0" smtClean="0"/>
              <a:t>(1995-2005)</a:t>
            </a:r>
            <a:endParaRPr lang="en-US" sz="1100" b="1" dirty="0"/>
          </a:p>
        </p:txBody>
      </p:sp>
      <p:sp>
        <p:nvSpPr>
          <p:cNvPr id="5" name="Slide Number Placeholder 4"/>
          <p:cNvSpPr>
            <a:spLocks noGrp="1"/>
          </p:cNvSpPr>
          <p:nvPr>
            <p:ph type="sldNum" sz="quarter" idx="12"/>
          </p:nvPr>
        </p:nvSpPr>
        <p:spPr/>
        <p:txBody>
          <a:bodyPr/>
          <a:lstStyle/>
          <a:p>
            <a:fld id="{5B7A610D-BFC3-1840-8C55-759F0A989E1B}" type="slidenum">
              <a:rPr lang="en-US" smtClean="0"/>
              <a:t>10</a:t>
            </a:fld>
            <a:endParaRPr lang="en-US"/>
          </a:p>
        </p:txBody>
      </p:sp>
      <p:pic>
        <p:nvPicPr>
          <p:cNvPr id="9" name="Picture 8" descr="Screen shot 2012-05-15 at 6.21.35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00" y="1883164"/>
            <a:ext cx="9144000" cy="4008723"/>
          </a:xfrm>
          <a:prstGeom prst="rect">
            <a:avLst/>
          </a:prstGeom>
        </p:spPr>
      </p:pic>
      <p:sp>
        <p:nvSpPr>
          <p:cNvPr id="6" name="TextBox 5"/>
          <p:cNvSpPr txBox="1"/>
          <p:nvPr/>
        </p:nvSpPr>
        <p:spPr>
          <a:xfrm>
            <a:off x="5287433" y="5745259"/>
            <a:ext cx="2531533" cy="215444"/>
          </a:xfrm>
          <a:prstGeom prst="rect">
            <a:avLst/>
          </a:prstGeom>
          <a:noFill/>
        </p:spPr>
        <p:txBody>
          <a:bodyPr wrap="square" rtlCol="0">
            <a:spAutoFit/>
          </a:bodyPr>
          <a:lstStyle/>
          <a:p>
            <a:pPr algn="r"/>
            <a:r>
              <a:rPr lang="en-US" sz="800" i="1" dirty="0" smtClean="0">
                <a:solidFill>
                  <a:srgbClr val="FFFFFF"/>
                </a:solidFill>
              </a:rPr>
              <a:t>Schofield et al. 1998</a:t>
            </a:r>
            <a:endParaRPr lang="en-US" sz="800" i="1" dirty="0">
              <a:solidFill>
                <a:srgbClr val="FFFFFF"/>
              </a:solidFill>
            </a:endParaRPr>
          </a:p>
        </p:txBody>
      </p:sp>
      <p:sp>
        <p:nvSpPr>
          <p:cNvPr id="8" name="TextBox 7"/>
          <p:cNvSpPr txBox="1"/>
          <p:nvPr/>
        </p:nvSpPr>
        <p:spPr>
          <a:xfrm>
            <a:off x="6244619" y="5840751"/>
            <a:ext cx="2750761" cy="369332"/>
          </a:xfrm>
          <a:prstGeom prst="rect">
            <a:avLst/>
          </a:prstGeom>
          <a:noFill/>
        </p:spPr>
        <p:txBody>
          <a:bodyPr wrap="none" rtlCol="0">
            <a:spAutoFit/>
          </a:bodyPr>
          <a:lstStyle/>
          <a:p>
            <a:pPr eaLnBrk="1" hangingPunct="1"/>
            <a:r>
              <a:rPr lang="en-US" sz="1800" dirty="0" err="1" smtClean="0">
                <a:solidFill>
                  <a:prstClr val="black"/>
                </a:solidFill>
                <a:ea typeface="ＭＳ Ｐゴシック" charset="-128"/>
                <a:cs typeface="ＭＳ Ｐゴシック" charset="-128"/>
              </a:rPr>
              <a:t>Ramya</a:t>
            </a:r>
            <a:r>
              <a:rPr lang="en-US" sz="1800" dirty="0" smtClean="0">
                <a:solidFill>
                  <a:prstClr val="black"/>
                </a:solidFill>
                <a:ea typeface="ＭＳ Ｐゴシック" charset="-128"/>
                <a:cs typeface="ＭＳ Ｐゴシック" charset="-128"/>
              </a:rPr>
              <a:t> </a:t>
            </a:r>
            <a:r>
              <a:rPr lang="en-US" sz="1800" dirty="0" err="1" smtClean="0">
                <a:solidFill>
                  <a:prstClr val="black"/>
                </a:solidFill>
                <a:ea typeface="ＭＳ Ｐゴシック" charset="-128"/>
                <a:cs typeface="ＭＳ Ｐゴシック" charset="-128"/>
              </a:rPr>
              <a:t>Ramadurai</a:t>
            </a:r>
            <a:r>
              <a:rPr lang="en-US" sz="1800" dirty="0" smtClean="0">
                <a:solidFill>
                  <a:prstClr val="black"/>
                </a:solidFill>
                <a:ea typeface="ＭＳ Ｐゴシック" charset="-128"/>
                <a:cs typeface="ＭＳ Ｐゴシック" charset="-128"/>
              </a:rPr>
              <a:t>, 2009</a:t>
            </a:r>
            <a:endParaRPr lang="en-US" sz="1800"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492409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2-05-15 at 6.21.35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5737" y="1738127"/>
            <a:ext cx="4531063" cy="2287102"/>
          </a:xfrm>
          <a:prstGeom prst="rect">
            <a:avLst/>
          </a:prstGeom>
        </p:spPr>
      </p:pic>
      <p:pic>
        <p:nvPicPr>
          <p:cNvPr id="6" name="Picture 5" descr="Screen Shot 2016-09-19 at 12.44.0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1118" y="4419600"/>
            <a:ext cx="9002882" cy="2389867"/>
          </a:xfrm>
          <a:prstGeom prst="rect">
            <a:avLst/>
          </a:prstGeom>
        </p:spPr>
      </p:pic>
      <p:sp>
        <p:nvSpPr>
          <p:cNvPr id="2" name="Title 1"/>
          <p:cNvSpPr>
            <a:spLocks noGrp="1"/>
          </p:cNvSpPr>
          <p:nvPr>
            <p:ph type="ctrTitle"/>
          </p:nvPr>
        </p:nvSpPr>
        <p:spPr>
          <a:xfrm>
            <a:off x="492983" y="-152269"/>
            <a:ext cx="8170333" cy="1470025"/>
          </a:xfrm>
        </p:spPr>
        <p:txBody>
          <a:bodyPr>
            <a:normAutofit/>
          </a:bodyPr>
          <a:lstStyle/>
          <a:p>
            <a:r>
              <a:rPr lang="en-US" sz="3600" b="1" dirty="0" smtClean="0"/>
              <a:t>The U.S. Mid-Atlantic summer ocean is one of the most </a:t>
            </a:r>
            <a:r>
              <a:rPr lang="en-US" sz="3600" b="1" i="1" dirty="0" smtClean="0"/>
              <a:t>stratified</a:t>
            </a:r>
            <a:r>
              <a:rPr lang="en-US" sz="3600" b="1" dirty="0" smtClean="0"/>
              <a:t> in the world</a:t>
            </a:r>
            <a:endParaRPr lang="en-US" sz="3600" b="1" dirty="0"/>
          </a:p>
        </p:txBody>
      </p:sp>
      <p:pic>
        <p:nvPicPr>
          <p:cNvPr id="11" name="Picture 5" descr="diff_comp_test_us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1392" t="6677" r="12419" b="9390"/>
          <a:stretch/>
        </p:blipFill>
        <p:spPr bwMode="auto">
          <a:xfrm>
            <a:off x="781824" y="1503850"/>
            <a:ext cx="2994840" cy="284828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3" name="Straight Connector 12"/>
          <p:cNvCxnSpPr/>
          <p:nvPr/>
        </p:nvCxnSpPr>
        <p:spPr>
          <a:xfrm flipH="1" flipV="1">
            <a:off x="3183973" y="1508121"/>
            <a:ext cx="3966111" cy="549282"/>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3183973" y="2899452"/>
            <a:ext cx="3966107" cy="1391330"/>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150079" y="2057399"/>
            <a:ext cx="821024" cy="842053"/>
          </a:xfrm>
          <a:prstGeom prst="rect">
            <a:avLst/>
          </a:prstGeom>
          <a:noFill/>
          <a:ln w="28575" cmpd="sng">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06095" y="6171684"/>
            <a:ext cx="2677878" cy="461665"/>
          </a:xfrm>
          <a:prstGeom prst="rect">
            <a:avLst/>
          </a:prstGeom>
          <a:noFill/>
        </p:spPr>
        <p:txBody>
          <a:bodyPr wrap="square" rtlCol="0">
            <a:spAutoFit/>
          </a:bodyPr>
          <a:lstStyle/>
          <a:p>
            <a:r>
              <a:rPr lang="en-US" b="1" dirty="0" smtClean="0">
                <a:solidFill>
                  <a:schemeClr val="tx2">
                    <a:lumMod val="40000"/>
                    <a:lumOff val="60000"/>
                  </a:schemeClr>
                </a:solidFill>
              </a:rPr>
              <a:t>Winter (1-layer)</a:t>
            </a:r>
            <a:endParaRPr lang="en-US" b="1" dirty="0">
              <a:solidFill>
                <a:schemeClr val="tx2">
                  <a:lumMod val="40000"/>
                  <a:lumOff val="60000"/>
                </a:schemeClr>
              </a:solidFill>
            </a:endParaRPr>
          </a:p>
        </p:txBody>
      </p:sp>
      <p:sp>
        <p:nvSpPr>
          <p:cNvPr id="20" name="TextBox 19"/>
          <p:cNvSpPr txBox="1"/>
          <p:nvPr/>
        </p:nvSpPr>
        <p:spPr>
          <a:xfrm>
            <a:off x="5257800" y="6172200"/>
            <a:ext cx="2895600" cy="461665"/>
          </a:xfrm>
          <a:prstGeom prst="rect">
            <a:avLst/>
          </a:prstGeom>
          <a:noFill/>
        </p:spPr>
        <p:txBody>
          <a:bodyPr wrap="square" rtlCol="0">
            <a:spAutoFit/>
          </a:bodyPr>
          <a:lstStyle/>
          <a:p>
            <a:r>
              <a:rPr lang="en-US" b="1" dirty="0" smtClean="0">
                <a:solidFill>
                  <a:srgbClr val="FF0000"/>
                </a:solidFill>
              </a:rPr>
              <a:t>Summer (2-layers)</a:t>
            </a:r>
            <a:endParaRPr lang="en-US" b="1" dirty="0">
              <a:solidFill>
                <a:srgbClr val="FF0000"/>
              </a:solidFill>
            </a:endParaRPr>
          </a:p>
        </p:txBody>
      </p:sp>
      <p:sp>
        <p:nvSpPr>
          <p:cNvPr id="21" name="TextBox 20"/>
          <p:cNvSpPr txBox="1"/>
          <p:nvPr/>
        </p:nvSpPr>
        <p:spPr>
          <a:xfrm>
            <a:off x="3918308" y="1297109"/>
            <a:ext cx="5155518" cy="461665"/>
          </a:xfrm>
          <a:prstGeom prst="rect">
            <a:avLst/>
          </a:prstGeom>
          <a:noFill/>
        </p:spPr>
        <p:txBody>
          <a:bodyPr wrap="square" rtlCol="0">
            <a:spAutoFit/>
          </a:bodyPr>
          <a:lstStyle/>
          <a:p>
            <a:pPr algn="ctr"/>
            <a:r>
              <a:rPr lang="en-US" b="1" dirty="0" smtClean="0"/>
              <a:t>Summer-Winter SST Difference</a:t>
            </a:r>
            <a:endParaRPr lang="en-US" b="1" dirty="0"/>
          </a:p>
        </p:txBody>
      </p:sp>
      <p:sp>
        <p:nvSpPr>
          <p:cNvPr id="22" name="TextBox 21"/>
          <p:cNvSpPr txBox="1"/>
          <p:nvPr/>
        </p:nvSpPr>
        <p:spPr>
          <a:xfrm>
            <a:off x="7001749" y="5887608"/>
            <a:ext cx="775949" cy="276999"/>
          </a:xfrm>
          <a:prstGeom prst="rect">
            <a:avLst/>
          </a:prstGeom>
          <a:noFill/>
        </p:spPr>
        <p:txBody>
          <a:bodyPr wrap="none" rtlCol="0">
            <a:spAutoFit/>
          </a:bodyPr>
          <a:lstStyle/>
          <a:p>
            <a:r>
              <a:rPr lang="en-US" sz="1200" dirty="0" smtClean="0">
                <a:solidFill>
                  <a:schemeClr val="bg1"/>
                </a:solidFill>
              </a:rPr>
              <a:t>Cold Pool</a:t>
            </a:r>
            <a:endParaRPr lang="en-US" sz="1200" dirty="0">
              <a:solidFill>
                <a:schemeClr val="bg1"/>
              </a:solidFill>
            </a:endParaRPr>
          </a:p>
        </p:txBody>
      </p:sp>
      <p:cxnSp>
        <p:nvCxnSpPr>
          <p:cNvPr id="23" name="Straight Arrow Connector 22"/>
          <p:cNvCxnSpPr>
            <a:stCxn id="22" idx="0"/>
          </p:cNvCxnSpPr>
          <p:nvPr/>
        </p:nvCxnSpPr>
        <p:spPr>
          <a:xfrm flipH="1" flipV="1">
            <a:off x="7340529" y="5405214"/>
            <a:ext cx="49195" cy="48239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pic>
        <p:nvPicPr>
          <p:cNvPr id="24" name="Picture 23" descr="Screen shot 2012-05-15 at 6.21.35 PM.png"/>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03063" y="1508121"/>
            <a:ext cx="2580910" cy="2782661"/>
          </a:xfrm>
          <a:prstGeom prst="rect">
            <a:avLst/>
          </a:prstGeom>
        </p:spPr>
      </p:pic>
    </p:spTree>
    <p:extLst>
      <p:ext uri="{BB962C8B-B14F-4D97-AF65-F5344CB8AC3E}">
        <p14:creationId xmlns:p14="http://schemas.microsoft.com/office/powerpoint/2010/main" val="151308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0"/>
            <a:ext cx="4343400" cy="954107"/>
          </a:xfrm>
          <a:prstGeom prst="rect">
            <a:avLst/>
          </a:prstGeom>
          <a:noFill/>
        </p:spPr>
        <p:txBody>
          <a:bodyPr wrap="square" rtlCol="0">
            <a:spAutoFit/>
          </a:bodyPr>
          <a:lstStyle/>
          <a:p>
            <a:pPr algn="ctr" eaLnBrk="1" hangingPunct="1"/>
            <a:r>
              <a:rPr lang="en-US" sz="2800" b="1" dirty="0" smtClean="0">
                <a:solidFill>
                  <a:prstClr val="black"/>
                </a:solidFill>
                <a:ea typeface="ＭＳ Ｐゴシック" charset="-128"/>
                <a:cs typeface="ＭＳ Ｐゴシック" charset="-128"/>
              </a:rPr>
              <a:t>Yellow Sea Surface &amp; Bottom Temperatures</a:t>
            </a:r>
            <a:endParaRPr lang="en-US" sz="2800" b="1" dirty="0">
              <a:solidFill>
                <a:prstClr val="black"/>
              </a:solidFill>
              <a:ea typeface="ＭＳ Ｐゴシック" charset="-128"/>
              <a:cs typeface="ＭＳ Ｐゴシック" charset="-128"/>
            </a:endParaRPr>
          </a:p>
        </p:txBody>
      </p:sp>
      <p:pic>
        <p:nvPicPr>
          <p:cNvPr id="8" name="Picture 7" descr="Screen Shot 2015-10-31 at 5.52.56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1535" y="3480308"/>
            <a:ext cx="2928451" cy="3469312"/>
          </a:xfrm>
          <a:prstGeom prst="rect">
            <a:avLst/>
          </a:prstGeom>
        </p:spPr>
      </p:pic>
      <p:sp>
        <p:nvSpPr>
          <p:cNvPr id="9" name="TextBox 8"/>
          <p:cNvSpPr txBox="1"/>
          <p:nvPr/>
        </p:nvSpPr>
        <p:spPr>
          <a:xfrm>
            <a:off x="2548821" y="967299"/>
            <a:ext cx="3756866" cy="646331"/>
          </a:xfrm>
          <a:prstGeom prst="rect">
            <a:avLst/>
          </a:prstGeom>
          <a:noFill/>
        </p:spPr>
        <p:txBody>
          <a:bodyPr wrap="square" rtlCol="0">
            <a:spAutoFit/>
          </a:bodyPr>
          <a:lstStyle/>
          <a:p>
            <a:pPr eaLnBrk="1" hangingPunct="1"/>
            <a:r>
              <a:rPr lang="en-US" sz="1800" dirty="0" smtClean="0">
                <a:solidFill>
                  <a:prstClr val="black"/>
                </a:solidFill>
                <a:ea typeface="ＭＳ Ｐゴシック" charset="-128"/>
                <a:cs typeface="ＭＳ Ｐゴシック" charset="-128"/>
              </a:rPr>
              <a:t>Chen et al., </a:t>
            </a:r>
            <a:r>
              <a:rPr lang="en-US" sz="1800" i="1" dirty="0" smtClean="0">
                <a:solidFill>
                  <a:prstClr val="black"/>
                </a:solidFill>
                <a:ea typeface="ＭＳ Ｐゴシック" charset="-128"/>
                <a:cs typeface="ＭＳ Ｐゴシック" charset="-128"/>
              </a:rPr>
              <a:t>CSR,</a:t>
            </a:r>
            <a:r>
              <a:rPr lang="en-US" sz="1800" dirty="0" smtClean="0">
                <a:solidFill>
                  <a:prstClr val="black"/>
                </a:solidFill>
                <a:ea typeface="ＭＳ Ｐゴシック" charset="-128"/>
                <a:cs typeface="ＭＳ Ｐゴシック" charset="-128"/>
              </a:rPr>
              <a:t> 1994.</a:t>
            </a:r>
          </a:p>
          <a:p>
            <a:pPr eaLnBrk="1" hangingPunct="1"/>
            <a:r>
              <a:rPr lang="en-US" sz="1800" dirty="0" smtClean="0">
                <a:solidFill>
                  <a:prstClr val="black"/>
                </a:solidFill>
                <a:ea typeface="ＭＳ Ｐゴシック" charset="-128"/>
                <a:cs typeface="ＭＳ Ｐゴシック" charset="-128"/>
              </a:rPr>
              <a:t>Shipboard survey data from 1986.</a:t>
            </a:r>
            <a:endParaRPr lang="en-US" sz="1800" dirty="0">
              <a:solidFill>
                <a:prstClr val="black"/>
              </a:solidFill>
              <a:ea typeface="ＭＳ Ｐゴシック" charset="-128"/>
              <a:cs typeface="ＭＳ Ｐゴシック" charset="-128"/>
            </a:endParaRPr>
          </a:p>
        </p:txBody>
      </p:sp>
      <p:sp>
        <p:nvSpPr>
          <p:cNvPr id="10" name="TextBox 9"/>
          <p:cNvSpPr txBox="1"/>
          <p:nvPr/>
        </p:nvSpPr>
        <p:spPr>
          <a:xfrm>
            <a:off x="4748077" y="4866532"/>
            <a:ext cx="1391085" cy="830997"/>
          </a:xfrm>
          <a:prstGeom prst="rect">
            <a:avLst/>
          </a:prstGeom>
          <a:solidFill>
            <a:srgbClr val="FFFFFF"/>
          </a:solidFill>
        </p:spPr>
        <p:txBody>
          <a:bodyPr wrap="none" rtlCol="0">
            <a:spAutoFit/>
          </a:bodyPr>
          <a:lstStyle/>
          <a:p>
            <a:pPr algn="ctr" eaLnBrk="1" hangingPunct="1"/>
            <a:r>
              <a:rPr lang="en-US" sz="1600" smtClean="0">
                <a:solidFill>
                  <a:prstClr val="black"/>
                </a:solidFill>
                <a:ea typeface="ＭＳ Ｐゴシック" charset="-128"/>
                <a:cs typeface="ＭＳ Ｐゴシック" charset="-128"/>
              </a:rPr>
              <a:t>Summer</a:t>
            </a:r>
          </a:p>
          <a:p>
            <a:pPr algn="ctr" eaLnBrk="1" hangingPunct="1"/>
            <a:r>
              <a:rPr lang="en-US" sz="1600" dirty="0" smtClean="0">
                <a:solidFill>
                  <a:prstClr val="black"/>
                </a:solidFill>
                <a:ea typeface="ＭＳ Ｐゴシック" charset="-128"/>
                <a:cs typeface="ＭＳ Ｐゴシック" charset="-128"/>
              </a:rPr>
              <a:t>Bottom Temp</a:t>
            </a:r>
          </a:p>
          <a:p>
            <a:pPr algn="ctr" eaLnBrk="1" hangingPunct="1"/>
            <a:r>
              <a:rPr lang="en-US" sz="1600" dirty="0" smtClean="0">
                <a:solidFill>
                  <a:prstClr val="black"/>
                </a:solidFill>
                <a:ea typeface="ＭＳ Ｐゴシック" charset="-128"/>
                <a:cs typeface="ＭＳ Ｐゴシック" charset="-128"/>
              </a:rPr>
              <a:t>6C-16C</a:t>
            </a:r>
            <a:endParaRPr lang="en-US" sz="1600" dirty="0">
              <a:solidFill>
                <a:prstClr val="black"/>
              </a:solidFill>
              <a:ea typeface="ＭＳ Ｐゴシック" charset="-128"/>
              <a:cs typeface="ＭＳ Ｐゴシック" charset="-128"/>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165" y="1"/>
            <a:ext cx="2850821" cy="3532056"/>
          </a:xfrm>
          <a:prstGeom prst="rect">
            <a:avLst/>
          </a:prstGeom>
        </p:spPr>
      </p:pic>
      <p:sp>
        <p:nvSpPr>
          <p:cNvPr id="13" name="TextBox 12"/>
          <p:cNvSpPr txBox="1"/>
          <p:nvPr/>
        </p:nvSpPr>
        <p:spPr>
          <a:xfrm>
            <a:off x="4748076" y="2198537"/>
            <a:ext cx="1447191" cy="830997"/>
          </a:xfrm>
          <a:prstGeom prst="rect">
            <a:avLst/>
          </a:prstGeom>
          <a:solidFill>
            <a:srgbClr val="FFFFFF"/>
          </a:solidFill>
        </p:spPr>
        <p:txBody>
          <a:bodyPr wrap="none" rtlCol="0">
            <a:spAutoFit/>
          </a:bodyPr>
          <a:lstStyle/>
          <a:p>
            <a:pPr algn="ctr" eaLnBrk="1" hangingPunct="1"/>
            <a:r>
              <a:rPr lang="en-US" sz="1600" dirty="0" smtClean="0">
                <a:solidFill>
                  <a:prstClr val="black"/>
                </a:solidFill>
                <a:ea typeface="ＭＳ Ｐゴシック" charset="-128"/>
                <a:cs typeface="ＭＳ Ｐゴシック" charset="-128"/>
              </a:rPr>
              <a:t>Summer</a:t>
            </a:r>
          </a:p>
          <a:p>
            <a:pPr algn="ctr" eaLnBrk="1" hangingPunct="1"/>
            <a:r>
              <a:rPr lang="en-US" sz="1600" dirty="0" smtClean="0">
                <a:solidFill>
                  <a:prstClr val="black"/>
                </a:solidFill>
                <a:ea typeface="ＭＳ Ｐゴシック" charset="-128"/>
                <a:cs typeface="ＭＳ Ｐゴシック" charset="-128"/>
              </a:rPr>
              <a:t>Surface Temp</a:t>
            </a:r>
          </a:p>
          <a:p>
            <a:pPr algn="ctr" eaLnBrk="1" hangingPunct="1"/>
            <a:r>
              <a:rPr lang="en-US" sz="1600" dirty="0" smtClean="0">
                <a:solidFill>
                  <a:prstClr val="black"/>
                </a:solidFill>
                <a:ea typeface="ＭＳ Ｐゴシック" charset="-128"/>
                <a:cs typeface="ＭＳ Ｐゴシック" charset="-128"/>
              </a:rPr>
              <a:t>21C-27C</a:t>
            </a:r>
            <a:endParaRPr lang="en-US" sz="1600" dirty="0">
              <a:solidFill>
                <a:prstClr val="black"/>
              </a:solidFill>
              <a:ea typeface="ＭＳ Ｐゴシック" charset="-128"/>
              <a:cs typeface="ＭＳ Ｐゴシック" charset="-128"/>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3" y="14534"/>
            <a:ext cx="2664366" cy="3517246"/>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505200"/>
            <a:ext cx="2573132" cy="3465428"/>
          </a:xfrm>
          <a:prstGeom prst="rect">
            <a:avLst/>
          </a:prstGeom>
        </p:spPr>
      </p:pic>
      <p:sp>
        <p:nvSpPr>
          <p:cNvPr id="14" name="TextBox 13"/>
          <p:cNvSpPr txBox="1"/>
          <p:nvPr/>
        </p:nvSpPr>
        <p:spPr>
          <a:xfrm>
            <a:off x="2761616" y="4866531"/>
            <a:ext cx="1391085" cy="830997"/>
          </a:xfrm>
          <a:prstGeom prst="rect">
            <a:avLst/>
          </a:prstGeom>
          <a:solidFill>
            <a:srgbClr val="FFFFFF"/>
          </a:solidFill>
        </p:spPr>
        <p:txBody>
          <a:bodyPr wrap="none" rtlCol="0">
            <a:spAutoFit/>
          </a:bodyPr>
          <a:lstStyle/>
          <a:p>
            <a:pPr algn="ctr" eaLnBrk="1" hangingPunct="1"/>
            <a:r>
              <a:rPr lang="en-US" sz="1600" smtClean="0">
                <a:solidFill>
                  <a:prstClr val="black"/>
                </a:solidFill>
                <a:ea typeface="ＭＳ Ｐゴシック" charset="-128"/>
                <a:cs typeface="ＭＳ Ｐゴシック" charset="-128"/>
              </a:rPr>
              <a:t>Winter</a:t>
            </a:r>
          </a:p>
          <a:p>
            <a:pPr algn="ctr" eaLnBrk="1" hangingPunct="1"/>
            <a:r>
              <a:rPr lang="en-US" sz="1600" dirty="0" smtClean="0">
                <a:solidFill>
                  <a:prstClr val="black"/>
                </a:solidFill>
                <a:ea typeface="ＭＳ Ｐゴシック" charset="-128"/>
                <a:cs typeface="ＭＳ Ｐゴシック" charset="-128"/>
              </a:rPr>
              <a:t>Bottom Temp</a:t>
            </a:r>
          </a:p>
          <a:p>
            <a:pPr algn="ctr" eaLnBrk="1" hangingPunct="1"/>
            <a:r>
              <a:rPr lang="en-US" sz="1600" dirty="0" smtClean="0">
                <a:solidFill>
                  <a:prstClr val="black"/>
                </a:solidFill>
                <a:ea typeface="ＭＳ Ｐゴシック" charset="-128"/>
                <a:cs typeface="ＭＳ Ｐゴシック" charset="-128"/>
              </a:rPr>
              <a:t>6C-16C</a:t>
            </a:r>
            <a:endParaRPr lang="en-US" sz="1600" dirty="0">
              <a:solidFill>
                <a:prstClr val="black"/>
              </a:solidFill>
              <a:ea typeface="ＭＳ Ｐゴシック" charset="-128"/>
              <a:cs typeface="ＭＳ Ｐゴシック" charset="-128"/>
            </a:endParaRPr>
          </a:p>
        </p:txBody>
      </p:sp>
      <p:sp>
        <p:nvSpPr>
          <p:cNvPr id="15" name="TextBox 14"/>
          <p:cNvSpPr txBox="1"/>
          <p:nvPr/>
        </p:nvSpPr>
        <p:spPr>
          <a:xfrm>
            <a:off x="2570551" y="2165059"/>
            <a:ext cx="1447191" cy="830997"/>
          </a:xfrm>
          <a:prstGeom prst="rect">
            <a:avLst/>
          </a:prstGeom>
          <a:solidFill>
            <a:srgbClr val="FFFFFF"/>
          </a:solidFill>
        </p:spPr>
        <p:txBody>
          <a:bodyPr wrap="none" rtlCol="0">
            <a:spAutoFit/>
          </a:bodyPr>
          <a:lstStyle/>
          <a:p>
            <a:pPr algn="ctr" eaLnBrk="1" hangingPunct="1"/>
            <a:r>
              <a:rPr lang="en-US" sz="1600" dirty="0" smtClean="0">
                <a:solidFill>
                  <a:prstClr val="black"/>
                </a:solidFill>
                <a:ea typeface="ＭＳ Ｐゴシック" charset="-128"/>
                <a:cs typeface="ＭＳ Ｐゴシック" charset="-128"/>
              </a:rPr>
              <a:t>Winter</a:t>
            </a:r>
          </a:p>
          <a:p>
            <a:pPr algn="ctr" eaLnBrk="1" hangingPunct="1"/>
            <a:r>
              <a:rPr lang="en-US" sz="1600" dirty="0" smtClean="0">
                <a:solidFill>
                  <a:prstClr val="black"/>
                </a:solidFill>
                <a:ea typeface="ＭＳ Ｐゴシック" charset="-128"/>
                <a:cs typeface="ＭＳ Ｐゴシック" charset="-128"/>
              </a:rPr>
              <a:t>Surface Temp</a:t>
            </a:r>
          </a:p>
          <a:p>
            <a:pPr algn="ctr" eaLnBrk="1" hangingPunct="1"/>
            <a:r>
              <a:rPr lang="en-US" sz="1600" dirty="0" smtClean="0">
                <a:solidFill>
                  <a:prstClr val="black"/>
                </a:solidFill>
                <a:ea typeface="ＭＳ Ｐゴシック" charset="-128"/>
                <a:cs typeface="ＭＳ Ｐゴシック" charset="-128"/>
              </a:rPr>
              <a:t>6C-16C</a:t>
            </a:r>
            <a:endParaRPr lang="en-US" sz="1600" dirty="0">
              <a:solidFill>
                <a:prstClr val="black"/>
              </a:solidFill>
              <a:ea typeface="ＭＳ Ｐゴシック" charset="-128"/>
              <a:cs typeface="ＭＳ Ｐゴシック" charset="-128"/>
            </a:endParaRPr>
          </a:p>
        </p:txBody>
      </p:sp>
      <p:sp>
        <p:nvSpPr>
          <p:cNvPr id="7" name="TextBox 6"/>
          <p:cNvSpPr txBox="1"/>
          <p:nvPr/>
        </p:nvSpPr>
        <p:spPr>
          <a:xfrm>
            <a:off x="2548821" y="3218623"/>
            <a:ext cx="1838867" cy="830997"/>
          </a:xfrm>
          <a:prstGeom prst="rect">
            <a:avLst/>
          </a:prstGeom>
          <a:noFill/>
        </p:spPr>
        <p:txBody>
          <a:bodyPr wrap="square" rtlCol="0">
            <a:spAutoFit/>
          </a:bodyPr>
          <a:lstStyle/>
          <a:p>
            <a:r>
              <a:rPr lang="en-US" b="1" dirty="0" smtClean="0">
                <a:solidFill>
                  <a:srgbClr val="0058C1"/>
                </a:solidFill>
              </a:rPr>
              <a:t>Winter  Well Mixed</a:t>
            </a:r>
            <a:endParaRPr lang="en-US" b="1" dirty="0">
              <a:solidFill>
                <a:srgbClr val="0058C1"/>
              </a:solidFill>
            </a:endParaRPr>
          </a:p>
        </p:txBody>
      </p:sp>
      <p:sp>
        <p:nvSpPr>
          <p:cNvPr id="17" name="TextBox 16"/>
          <p:cNvSpPr txBox="1"/>
          <p:nvPr/>
        </p:nvSpPr>
        <p:spPr>
          <a:xfrm>
            <a:off x="4567691" y="3218623"/>
            <a:ext cx="1571471" cy="830997"/>
          </a:xfrm>
          <a:prstGeom prst="rect">
            <a:avLst/>
          </a:prstGeom>
          <a:noFill/>
        </p:spPr>
        <p:txBody>
          <a:bodyPr wrap="square" rtlCol="0">
            <a:spAutoFit/>
          </a:bodyPr>
          <a:lstStyle/>
          <a:p>
            <a:pPr algn="r"/>
            <a:r>
              <a:rPr lang="en-US" b="1" dirty="0" smtClean="0">
                <a:solidFill>
                  <a:srgbClr val="FF0000"/>
                </a:solidFill>
              </a:rPr>
              <a:t>Summer Stratified</a:t>
            </a:r>
            <a:endParaRPr lang="en-US" b="1" dirty="0">
              <a:solidFill>
                <a:srgbClr val="FF0000"/>
              </a:solidFill>
            </a:endParaRPr>
          </a:p>
        </p:txBody>
      </p:sp>
    </p:spTree>
    <p:extLst>
      <p:ext uri="{BB962C8B-B14F-4D97-AF65-F5344CB8AC3E}">
        <p14:creationId xmlns:p14="http://schemas.microsoft.com/office/powerpoint/2010/main" val="1723839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9-19 at 12.44.02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19701"/>
            <a:ext cx="9002882" cy="2389867"/>
          </a:xfrm>
          <a:prstGeom prst="rect">
            <a:avLst/>
          </a:prstGeom>
        </p:spPr>
      </p:pic>
      <p:sp>
        <p:nvSpPr>
          <p:cNvPr id="9" name="TextBox 8"/>
          <p:cNvSpPr txBox="1"/>
          <p:nvPr/>
        </p:nvSpPr>
        <p:spPr>
          <a:xfrm>
            <a:off x="456355" y="2292740"/>
            <a:ext cx="2677878" cy="646331"/>
          </a:xfrm>
          <a:prstGeom prst="rect">
            <a:avLst/>
          </a:prstGeom>
          <a:noFill/>
        </p:spPr>
        <p:txBody>
          <a:bodyPr wrap="square" rtlCol="0">
            <a:spAutoFit/>
          </a:bodyPr>
          <a:lstStyle/>
          <a:p>
            <a:pPr eaLnBrk="1" fontAlgn="auto" hangingPunct="1">
              <a:spcBef>
                <a:spcPts val="0"/>
              </a:spcBef>
              <a:spcAft>
                <a:spcPts val="0"/>
              </a:spcAft>
            </a:pPr>
            <a:r>
              <a:rPr lang="en-US" sz="1800" b="1" smtClean="0">
                <a:solidFill>
                  <a:srgbClr val="44546A">
                    <a:lumMod val="40000"/>
                    <a:lumOff val="60000"/>
                  </a:srgbClr>
                </a:solidFill>
                <a:latin typeface="Calibri"/>
                <a:ea typeface=""/>
                <a:cs typeface=""/>
              </a:rPr>
              <a:t>Mid Atlantic</a:t>
            </a:r>
          </a:p>
          <a:p>
            <a:pPr eaLnBrk="1" fontAlgn="auto" hangingPunct="1">
              <a:spcBef>
                <a:spcPts val="0"/>
              </a:spcBef>
              <a:spcAft>
                <a:spcPts val="0"/>
              </a:spcAft>
            </a:pPr>
            <a:r>
              <a:rPr lang="en-US" sz="1800" b="1" dirty="0" smtClean="0">
                <a:solidFill>
                  <a:srgbClr val="44546A">
                    <a:lumMod val="40000"/>
                    <a:lumOff val="60000"/>
                  </a:srgbClr>
                </a:solidFill>
                <a:latin typeface="Calibri"/>
                <a:ea typeface=""/>
                <a:cs typeface=""/>
              </a:rPr>
              <a:t>Winter (1-layer)</a:t>
            </a:r>
            <a:endParaRPr lang="en-US" sz="1800" b="1" dirty="0">
              <a:solidFill>
                <a:srgbClr val="44546A">
                  <a:lumMod val="40000"/>
                  <a:lumOff val="60000"/>
                </a:srgbClr>
              </a:solidFill>
              <a:latin typeface="Calibri"/>
              <a:ea typeface=""/>
              <a:cs typeface=""/>
            </a:endParaRPr>
          </a:p>
        </p:txBody>
      </p:sp>
      <p:sp>
        <p:nvSpPr>
          <p:cNvPr id="10" name="TextBox 9"/>
          <p:cNvSpPr txBox="1"/>
          <p:nvPr/>
        </p:nvSpPr>
        <p:spPr>
          <a:xfrm>
            <a:off x="5208861" y="2312666"/>
            <a:ext cx="2895600" cy="646331"/>
          </a:xfrm>
          <a:prstGeom prst="rect">
            <a:avLst/>
          </a:prstGeom>
          <a:noFill/>
        </p:spPr>
        <p:txBody>
          <a:bodyPr wrap="square" rtlCol="0">
            <a:spAutoFit/>
          </a:bodyPr>
          <a:lstStyle/>
          <a:p>
            <a:pPr eaLnBrk="1" fontAlgn="auto" hangingPunct="1">
              <a:spcBef>
                <a:spcPts val="0"/>
              </a:spcBef>
              <a:spcAft>
                <a:spcPts val="0"/>
              </a:spcAft>
            </a:pPr>
            <a:r>
              <a:rPr lang="en-US" sz="1800" b="1" smtClean="0">
                <a:solidFill>
                  <a:srgbClr val="FF0000"/>
                </a:solidFill>
                <a:latin typeface="Calibri"/>
                <a:ea typeface=""/>
                <a:cs typeface=""/>
              </a:rPr>
              <a:t>Mid Atlantic </a:t>
            </a:r>
          </a:p>
          <a:p>
            <a:pPr eaLnBrk="1" fontAlgn="auto" hangingPunct="1">
              <a:spcBef>
                <a:spcPts val="0"/>
              </a:spcBef>
              <a:spcAft>
                <a:spcPts val="0"/>
              </a:spcAft>
            </a:pPr>
            <a:r>
              <a:rPr lang="en-US" sz="1800" b="1" dirty="0" smtClean="0">
                <a:solidFill>
                  <a:srgbClr val="FF0000"/>
                </a:solidFill>
                <a:latin typeface="Calibri"/>
                <a:ea typeface=""/>
                <a:cs typeface=""/>
              </a:rPr>
              <a:t>Summer (2-layers)</a:t>
            </a:r>
            <a:endParaRPr lang="en-US" sz="1800" b="1" dirty="0">
              <a:solidFill>
                <a:srgbClr val="FF0000"/>
              </a:solidFill>
              <a:latin typeface="Calibri"/>
              <a:ea typeface=""/>
              <a:cs typeface=""/>
            </a:endParaRPr>
          </a:p>
        </p:txBody>
      </p:sp>
      <p:sp>
        <p:nvSpPr>
          <p:cNvPr id="11" name="TextBox 10"/>
          <p:cNvSpPr txBox="1"/>
          <p:nvPr/>
        </p:nvSpPr>
        <p:spPr>
          <a:xfrm>
            <a:off x="7001749" y="2367157"/>
            <a:ext cx="775949" cy="276999"/>
          </a:xfrm>
          <a:prstGeom prst="rect">
            <a:avLst/>
          </a:prstGeom>
          <a:noFill/>
        </p:spPr>
        <p:txBody>
          <a:bodyPr wrap="none" rtlCol="0">
            <a:spAutoFit/>
          </a:bodyPr>
          <a:lstStyle/>
          <a:p>
            <a:pPr eaLnBrk="1" fontAlgn="auto" hangingPunct="1">
              <a:spcBef>
                <a:spcPts val="0"/>
              </a:spcBef>
              <a:spcAft>
                <a:spcPts val="0"/>
              </a:spcAft>
            </a:pPr>
            <a:r>
              <a:rPr lang="en-US" sz="1200" dirty="0" smtClean="0">
                <a:solidFill>
                  <a:prstClr val="white"/>
                </a:solidFill>
                <a:latin typeface="Calibri"/>
                <a:ea typeface=""/>
                <a:cs typeface=""/>
              </a:rPr>
              <a:t>Cold Pool</a:t>
            </a:r>
            <a:endParaRPr lang="en-US" sz="1200" dirty="0">
              <a:solidFill>
                <a:prstClr val="white"/>
              </a:solidFill>
              <a:latin typeface="Calibri"/>
              <a:ea typeface=""/>
              <a:cs typeface=""/>
            </a:endParaRPr>
          </a:p>
        </p:txBody>
      </p:sp>
      <p:cxnSp>
        <p:nvCxnSpPr>
          <p:cNvPr id="12" name="Straight Arrow Connector 11"/>
          <p:cNvCxnSpPr/>
          <p:nvPr/>
        </p:nvCxnSpPr>
        <p:spPr>
          <a:xfrm flipH="1" flipV="1">
            <a:off x="7340529" y="1884763"/>
            <a:ext cx="49195" cy="48239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图片 4"/>
          <p:cNvPicPr/>
          <p:nvPr/>
        </p:nvPicPr>
        <p:blipFill rotWithShape="1">
          <a:blip r:embed="rId3" cstate="screen">
            <a:extLst>
              <a:ext uri="{28A0092B-C50C-407E-A947-70E740481C1C}">
                <a14:useLocalDpi xmlns:a14="http://schemas.microsoft.com/office/drawing/2010/main"/>
              </a:ext>
            </a:extLst>
          </a:blip>
          <a:srcRect/>
          <a:stretch/>
        </p:blipFill>
        <p:spPr>
          <a:xfrm>
            <a:off x="650316" y="3395963"/>
            <a:ext cx="6651710" cy="2554219"/>
          </a:xfrm>
          <a:prstGeom prst="rect">
            <a:avLst/>
          </a:prstGeom>
        </p:spPr>
      </p:pic>
      <p:sp>
        <p:nvSpPr>
          <p:cNvPr id="2" name="TextBox 1"/>
          <p:cNvSpPr txBox="1"/>
          <p:nvPr/>
        </p:nvSpPr>
        <p:spPr>
          <a:xfrm>
            <a:off x="0" y="5902705"/>
            <a:ext cx="9144000" cy="369332"/>
          </a:xfrm>
          <a:prstGeom prst="rect">
            <a:avLst/>
          </a:prstGeom>
          <a:noFill/>
        </p:spPr>
        <p:txBody>
          <a:bodyPr wrap="square" rtlCol="0">
            <a:spAutoFit/>
          </a:bodyPr>
          <a:lstStyle/>
          <a:p>
            <a:pPr algn="ctr" eaLnBrk="1" fontAlgn="auto" hangingPunct="1">
              <a:spcBef>
                <a:spcPts val="0"/>
              </a:spcBef>
              <a:spcAft>
                <a:spcPts val="0"/>
              </a:spcAft>
            </a:pPr>
            <a:r>
              <a:rPr lang="en-US" sz="1800" dirty="0" smtClean="0">
                <a:solidFill>
                  <a:prstClr val="black"/>
                </a:solidFill>
                <a:latin typeface="Calibri"/>
                <a:ea typeface=""/>
                <a:cs typeface=""/>
              </a:rPr>
              <a:t>Why unseen?  Satellites cannot see below surface, Argo Floats do not extend into shallow</a:t>
            </a:r>
            <a:r>
              <a:rPr lang="en-US" sz="1800" b="1" dirty="0" smtClean="0">
                <a:solidFill>
                  <a:prstClr val="black"/>
                </a:solidFill>
                <a:latin typeface="Calibri"/>
                <a:ea typeface=""/>
                <a:cs typeface=""/>
              </a:rPr>
              <a:t> </a:t>
            </a:r>
            <a:r>
              <a:rPr lang="en-US" sz="1800" dirty="0" smtClean="0">
                <a:solidFill>
                  <a:prstClr val="black"/>
                </a:solidFill>
                <a:latin typeface="Calibri"/>
                <a:ea typeface=""/>
                <a:cs typeface=""/>
              </a:rPr>
              <a:t>water</a:t>
            </a:r>
            <a:endParaRPr lang="en-US" sz="1800" dirty="0">
              <a:solidFill>
                <a:prstClr val="black"/>
              </a:solidFill>
              <a:latin typeface="Calibri"/>
              <a:ea typeface=""/>
              <a:cs typeface=""/>
            </a:endParaRPr>
          </a:p>
        </p:txBody>
      </p:sp>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3" name="TextBox 2"/>
          <p:cNvSpPr txBox="1"/>
          <p:nvPr/>
        </p:nvSpPr>
        <p:spPr>
          <a:xfrm>
            <a:off x="239486" y="-11296"/>
            <a:ext cx="8904514" cy="830997"/>
          </a:xfrm>
          <a:prstGeom prst="rect">
            <a:avLst/>
          </a:prstGeom>
          <a:noFill/>
        </p:spPr>
        <p:txBody>
          <a:bodyPr wrap="square" rtlCol="0">
            <a:spAutoFit/>
          </a:bodyPr>
          <a:lstStyle/>
          <a:p>
            <a:pPr eaLnBrk="1" fontAlgn="auto" hangingPunct="1">
              <a:spcBef>
                <a:spcPts val="0"/>
              </a:spcBef>
              <a:spcAft>
                <a:spcPts val="0"/>
              </a:spcAft>
            </a:pPr>
            <a:r>
              <a:rPr lang="en-US" b="1" dirty="0" smtClean="0">
                <a:solidFill>
                  <a:prstClr val="black"/>
                </a:solidFill>
                <a:latin typeface="Calibri"/>
                <a:ea typeface=""/>
                <a:cs typeface=""/>
              </a:rPr>
              <a:t>Summer </a:t>
            </a:r>
            <a:r>
              <a:rPr lang="en-US" b="1" dirty="0">
                <a:solidFill>
                  <a:prstClr val="black"/>
                </a:solidFill>
                <a:latin typeface="Calibri"/>
                <a:ea typeface=""/>
                <a:cs typeface=""/>
              </a:rPr>
              <a:t>h</a:t>
            </a:r>
            <a:r>
              <a:rPr lang="en-US" b="1" dirty="0" smtClean="0">
                <a:solidFill>
                  <a:prstClr val="black"/>
                </a:solidFill>
                <a:latin typeface="Calibri"/>
                <a:ea typeface=""/>
                <a:cs typeface=""/>
              </a:rPr>
              <a:t>eating produces a highly stratified ocean -  </a:t>
            </a:r>
          </a:p>
          <a:p>
            <a:pPr eaLnBrk="1" fontAlgn="auto" hangingPunct="1">
              <a:spcBef>
                <a:spcPts val="0"/>
              </a:spcBef>
              <a:spcAft>
                <a:spcPts val="0"/>
              </a:spcAft>
            </a:pPr>
            <a:r>
              <a:rPr lang="en-US" b="1" dirty="0" smtClean="0">
                <a:solidFill>
                  <a:prstClr val="black"/>
                </a:solidFill>
                <a:latin typeface="Calibri"/>
                <a:ea typeface=""/>
                <a:cs typeface=""/>
              </a:rPr>
              <a:t>                   A warm surface layer +  </a:t>
            </a:r>
            <a:r>
              <a:rPr lang="en-US" b="1" dirty="0">
                <a:solidFill>
                  <a:prstClr val="black"/>
                </a:solidFill>
                <a:latin typeface="Calibri"/>
                <a:ea typeface=""/>
                <a:cs typeface=""/>
              </a:rPr>
              <a:t>A</a:t>
            </a:r>
            <a:r>
              <a:rPr lang="en-US" b="1" dirty="0" smtClean="0">
                <a:solidFill>
                  <a:prstClr val="black"/>
                </a:solidFill>
                <a:latin typeface="Calibri"/>
                <a:ea typeface=""/>
                <a:cs typeface=""/>
              </a:rPr>
              <a:t>n unseen cold bottom layer</a:t>
            </a:r>
            <a:endParaRPr lang="en-US" b="1" dirty="0">
              <a:solidFill>
                <a:prstClr val="black"/>
              </a:solidFill>
              <a:latin typeface="Calibri"/>
              <a:ea typeface=""/>
              <a:cs typeface=""/>
            </a:endParaRPr>
          </a:p>
        </p:txBody>
      </p:sp>
      <p:sp>
        <p:nvSpPr>
          <p:cNvPr id="19" name="TextBox 18"/>
          <p:cNvSpPr txBox="1"/>
          <p:nvPr/>
        </p:nvSpPr>
        <p:spPr>
          <a:xfrm>
            <a:off x="2935097" y="3089525"/>
            <a:ext cx="2842024" cy="400110"/>
          </a:xfrm>
          <a:prstGeom prst="rect">
            <a:avLst/>
          </a:prstGeom>
          <a:noFill/>
        </p:spPr>
        <p:txBody>
          <a:bodyPr wrap="square" rtlCol="0">
            <a:spAutoFit/>
          </a:bodyPr>
          <a:lstStyle/>
          <a:p>
            <a:pPr eaLnBrk="1" fontAlgn="auto" hangingPunct="1">
              <a:spcBef>
                <a:spcPts val="0"/>
              </a:spcBef>
              <a:spcAft>
                <a:spcPts val="0"/>
              </a:spcAft>
            </a:pPr>
            <a:r>
              <a:rPr lang="en-US" sz="2000" b="1" dirty="0" smtClean="0">
                <a:solidFill>
                  <a:prstClr val="black"/>
                </a:solidFill>
                <a:latin typeface="Calibri"/>
                <a:ea typeface=""/>
                <a:cs typeface=""/>
              </a:rPr>
              <a:t>Mid- Atlantic’s Cold Pool</a:t>
            </a:r>
            <a:endParaRPr lang="en-US" sz="2000" b="1" dirty="0">
              <a:solidFill>
                <a:prstClr val="black"/>
              </a:solidFill>
              <a:latin typeface="Calibri"/>
              <a:ea typeface=""/>
              <a:cs typeface=""/>
            </a:endParaRPr>
          </a:p>
        </p:txBody>
      </p:sp>
      <p:sp>
        <p:nvSpPr>
          <p:cNvPr id="20" name="TextBox 19"/>
          <p:cNvSpPr txBox="1"/>
          <p:nvPr/>
        </p:nvSpPr>
        <p:spPr>
          <a:xfrm>
            <a:off x="7460534" y="4040565"/>
            <a:ext cx="1542348" cy="1015663"/>
          </a:xfrm>
          <a:prstGeom prst="rect">
            <a:avLst/>
          </a:prstGeom>
          <a:noFill/>
        </p:spPr>
        <p:txBody>
          <a:bodyPr wrap="square" rtlCol="0">
            <a:spAutoFit/>
          </a:bodyPr>
          <a:lstStyle/>
          <a:p>
            <a:pPr eaLnBrk="1" fontAlgn="auto" hangingPunct="1">
              <a:spcBef>
                <a:spcPts val="0"/>
              </a:spcBef>
              <a:spcAft>
                <a:spcPts val="0"/>
              </a:spcAft>
            </a:pPr>
            <a:r>
              <a:rPr lang="en-US" sz="2000" b="1" dirty="0" smtClean="0">
                <a:solidFill>
                  <a:prstClr val="black"/>
                </a:solidFill>
                <a:latin typeface="Calibri"/>
                <a:ea typeface=""/>
                <a:cs typeface=""/>
              </a:rPr>
              <a:t>Yellow Sea’s Cold Bottom Water Mass</a:t>
            </a:r>
            <a:endParaRPr lang="en-US" sz="2000" b="1" dirty="0">
              <a:solidFill>
                <a:prstClr val="black"/>
              </a:solidFill>
              <a:latin typeface="Calibri"/>
              <a:ea typeface=""/>
              <a:cs typeface=""/>
            </a:endParaRPr>
          </a:p>
        </p:txBody>
      </p:sp>
      <p:sp>
        <p:nvSpPr>
          <p:cNvPr id="21" name="TextBox 20"/>
          <p:cNvSpPr txBox="1"/>
          <p:nvPr/>
        </p:nvSpPr>
        <p:spPr>
          <a:xfrm>
            <a:off x="1034142" y="5033521"/>
            <a:ext cx="1062342" cy="584775"/>
          </a:xfrm>
          <a:prstGeom prst="rect">
            <a:avLst/>
          </a:prstGeom>
          <a:noFill/>
        </p:spPr>
        <p:txBody>
          <a:bodyPr wrap="none" rtlCol="0">
            <a:spAutoFit/>
          </a:bodyPr>
          <a:lstStyle/>
          <a:p>
            <a:pPr eaLnBrk="1" fontAlgn="auto" hangingPunct="1">
              <a:spcBef>
                <a:spcPts val="0"/>
              </a:spcBef>
              <a:spcAft>
                <a:spcPts val="0"/>
              </a:spcAft>
            </a:pPr>
            <a:r>
              <a:rPr lang="en-US" sz="1600" dirty="0" smtClean="0">
                <a:solidFill>
                  <a:prstClr val="black"/>
                </a:solidFill>
                <a:latin typeface="Calibri"/>
                <a:ea typeface=""/>
                <a:cs typeface=""/>
              </a:rPr>
              <a:t>Yellow Sea</a:t>
            </a:r>
          </a:p>
          <a:p>
            <a:pPr eaLnBrk="1" fontAlgn="auto" hangingPunct="1">
              <a:spcBef>
                <a:spcPts val="0"/>
              </a:spcBef>
              <a:spcAft>
                <a:spcPts val="0"/>
              </a:spcAft>
            </a:pPr>
            <a:r>
              <a:rPr lang="en-US" sz="1600" dirty="0" smtClean="0">
                <a:solidFill>
                  <a:prstClr val="black"/>
                </a:solidFill>
                <a:latin typeface="Calibri"/>
                <a:ea typeface=""/>
                <a:cs typeface=""/>
              </a:rPr>
              <a:t>Summer</a:t>
            </a:r>
            <a:endParaRPr lang="en-US" sz="1600" dirty="0">
              <a:solidFill>
                <a:prstClr val="black"/>
              </a:solidFill>
              <a:latin typeface="Calibri"/>
              <a:ea typeface=""/>
              <a:cs typeface=""/>
            </a:endParaRPr>
          </a:p>
        </p:txBody>
      </p:sp>
      <p:sp>
        <p:nvSpPr>
          <p:cNvPr id="22" name="TextBox 21"/>
          <p:cNvSpPr txBox="1"/>
          <p:nvPr/>
        </p:nvSpPr>
        <p:spPr>
          <a:xfrm>
            <a:off x="4441615" y="5008571"/>
            <a:ext cx="1062342" cy="584775"/>
          </a:xfrm>
          <a:prstGeom prst="rect">
            <a:avLst/>
          </a:prstGeom>
          <a:noFill/>
        </p:spPr>
        <p:txBody>
          <a:bodyPr wrap="none" rtlCol="0">
            <a:spAutoFit/>
          </a:bodyPr>
          <a:lstStyle/>
          <a:p>
            <a:pPr eaLnBrk="1" fontAlgn="auto" hangingPunct="1">
              <a:spcBef>
                <a:spcPts val="0"/>
              </a:spcBef>
              <a:spcAft>
                <a:spcPts val="0"/>
              </a:spcAft>
            </a:pPr>
            <a:r>
              <a:rPr lang="en-US" sz="1600" dirty="0" smtClean="0">
                <a:solidFill>
                  <a:prstClr val="black"/>
                </a:solidFill>
                <a:latin typeface="Calibri"/>
                <a:ea typeface=""/>
                <a:cs typeface=""/>
              </a:rPr>
              <a:t>Yellow Sea</a:t>
            </a:r>
          </a:p>
          <a:p>
            <a:pPr eaLnBrk="1" fontAlgn="auto" hangingPunct="1">
              <a:spcBef>
                <a:spcPts val="0"/>
              </a:spcBef>
              <a:spcAft>
                <a:spcPts val="0"/>
              </a:spcAft>
            </a:pPr>
            <a:r>
              <a:rPr lang="en-US" sz="1600" dirty="0" smtClean="0">
                <a:solidFill>
                  <a:prstClr val="black"/>
                </a:solidFill>
                <a:latin typeface="Calibri"/>
                <a:ea typeface=""/>
                <a:cs typeface=""/>
              </a:rPr>
              <a:t>Summer</a:t>
            </a:r>
            <a:endParaRPr lang="en-US" sz="1600" dirty="0">
              <a:solidFill>
                <a:prstClr val="black"/>
              </a:solidFill>
              <a:latin typeface="Calibri"/>
              <a:ea typeface=""/>
              <a:cs typeface=""/>
            </a:endParaRPr>
          </a:p>
        </p:txBody>
      </p:sp>
      <p:cxnSp>
        <p:nvCxnSpPr>
          <p:cNvPr id="24" name="Straight Connector 23"/>
          <p:cNvCxnSpPr/>
          <p:nvPr/>
        </p:nvCxnSpPr>
        <p:spPr>
          <a:xfrm>
            <a:off x="239486" y="3554303"/>
            <a:ext cx="86759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7202" y="5886494"/>
            <a:ext cx="8675914"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63210" y="4834435"/>
            <a:ext cx="967180" cy="461665"/>
          </a:xfrm>
          <a:prstGeom prst="rect">
            <a:avLst/>
          </a:prstGeom>
          <a:noFill/>
        </p:spPr>
        <p:txBody>
          <a:bodyPr wrap="square" rtlCol="0">
            <a:spAutoFit/>
          </a:bodyPr>
          <a:lstStyle/>
          <a:p>
            <a:pPr eaLnBrk="1" fontAlgn="auto" hangingPunct="1">
              <a:spcBef>
                <a:spcPts val="0"/>
              </a:spcBef>
              <a:spcAft>
                <a:spcPts val="0"/>
              </a:spcAft>
            </a:pPr>
            <a:r>
              <a:rPr lang="en-US" sz="1200" dirty="0" smtClean="0">
                <a:solidFill>
                  <a:prstClr val="white"/>
                </a:solidFill>
                <a:latin typeface="Calibri"/>
                <a:ea typeface=""/>
                <a:cs typeface=""/>
              </a:rPr>
              <a:t>Cold Bottom </a:t>
            </a:r>
            <a:r>
              <a:rPr lang="en-US" sz="1200" smtClean="0">
                <a:solidFill>
                  <a:prstClr val="white"/>
                </a:solidFill>
                <a:latin typeface="Calibri"/>
                <a:ea typeface=""/>
                <a:cs typeface=""/>
              </a:rPr>
              <a:t>Water Mass</a:t>
            </a:r>
            <a:endParaRPr lang="en-US" sz="1200" dirty="0">
              <a:solidFill>
                <a:prstClr val="white"/>
              </a:solidFill>
              <a:latin typeface="Calibri"/>
              <a:ea typeface=""/>
              <a:cs typeface=""/>
            </a:endParaRPr>
          </a:p>
        </p:txBody>
      </p:sp>
      <p:sp>
        <p:nvSpPr>
          <p:cNvPr id="28" name="TextBox 27"/>
          <p:cNvSpPr txBox="1"/>
          <p:nvPr/>
        </p:nvSpPr>
        <p:spPr>
          <a:xfrm>
            <a:off x="5748002" y="4997988"/>
            <a:ext cx="967180" cy="461665"/>
          </a:xfrm>
          <a:prstGeom prst="rect">
            <a:avLst/>
          </a:prstGeom>
          <a:noFill/>
        </p:spPr>
        <p:txBody>
          <a:bodyPr wrap="square" rtlCol="0">
            <a:spAutoFit/>
          </a:bodyPr>
          <a:lstStyle/>
          <a:p>
            <a:pPr eaLnBrk="1" fontAlgn="auto" hangingPunct="1">
              <a:spcBef>
                <a:spcPts val="0"/>
              </a:spcBef>
              <a:spcAft>
                <a:spcPts val="0"/>
              </a:spcAft>
            </a:pPr>
            <a:r>
              <a:rPr lang="en-US" sz="1200" dirty="0" smtClean="0">
                <a:solidFill>
                  <a:prstClr val="white"/>
                </a:solidFill>
                <a:latin typeface="Calibri"/>
                <a:ea typeface=""/>
                <a:cs typeface=""/>
              </a:rPr>
              <a:t>Cold Bottom </a:t>
            </a:r>
            <a:r>
              <a:rPr lang="en-US" sz="1200" smtClean="0">
                <a:solidFill>
                  <a:prstClr val="white"/>
                </a:solidFill>
                <a:latin typeface="Calibri"/>
                <a:ea typeface=""/>
                <a:cs typeface=""/>
              </a:rPr>
              <a:t>Water Mass</a:t>
            </a:r>
            <a:endParaRPr lang="en-US" sz="1200" dirty="0">
              <a:solidFill>
                <a:prstClr val="white"/>
              </a:solidFill>
              <a:latin typeface="Calibri"/>
              <a:ea typeface=""/>
              <a:cs typeface=""/>
            </a:endParaRPr>
          </a:p>
        </p:txBody>
      </p:sp>
    </p:spTree>
    <p:extLst>
      <p:ext uri="{BB962C8B-B14F-4D97-AF65-F5344CB8AC3E}">
        <p14:creationId xmlns:p14="http://schemas.microsoft.com/office/powerpoint/2010/main" val="565776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4-02 at 11.25.54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750" y="476354"/>
            <a:ext cx="4071644" cy="2755132"/>
          </a:xfrm>
          <a:prstGeom prst="rect">
            <a:avLst/>
          </a:prstGeom>
          <a:ln w="38100" cmpd="sng">
            <a:solidFill>
              <a:srgbClr val="000000"/>
            </a:solidFill>
          </a:ln>
        </p:spPr>
      </p:pic>
      <p:pic>
        <p:nvPicPr>
          <p:cNvPr id="5" name="Picture 4" descr="Screen Shot 2014-04-02 at 11.26.2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2482" y="485975"/>
            <a:ext cx="4071643" cy="2760306"/>
          </a:xfrm>
          <a:prstGeom prst="rect">
            <a:avLst/>
          </a:prstGeom>
          <a:ln w="38100" cmpd="sng">
            <a:solidFill>
              <a:srgbClr val="000000"/>
            </a:solidFill>
          </a:ln>
        </p:spPr>
      </p:pic>
      <p:pic>
        <p:nvPicPr>
          <p:cNvPr id="6" name="Picture 5" descr="Screen Shot 2014-04-02 at 11.26.41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750" y="3421587"/>
            <a:ext cx="4071644" cy="2753787"/>
          </a:xfrm>
          <a:prstGeom prst="rect">
            <a:avLst/>
          </a:prstGeom>
          <a:ln w="38100" cmpd="sng">
            <a:solidFill>
              <a:srgbClr val="000000"/>
            </a:solidFill>
          </a:ln>
        </p:spPr>
      </p:pic>
      <p:pic>
        <p:nvPicPr>
          <p:cNvPr id="7" name="Picture 6" descr="Screen Shot 2014-04-02 at 11.27.05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8357" y="3432172"/>
            <a:ext cx="4071644" cy="2757596"/>
          </a:xfrm>
          <a:prstGeom prst="rect">
            <a:avLst/>
          </a:prstGeom>
          <a:ln w="38100" cmpd="sng">
            <a:solidFill>
              <a:srgbClr val="000000"/>
            </a:solidFill>
          </a:ln>
        </p:spPr>
      </p:pic>
      <p:sp>
        <p:nvSpPr>
          <p:cNvPr id="8" name="TextBox 7"/>
          <p:cNvSpPr txBox="1"/>
          <p:nvPr/>
        </p:nvSpPr>
        <p:spPr>
          <a:xfrm>
            <a:off x="1" y="-63500"/>
            <a:ext cx="9144000" cy="523220"/>
          </a:xfrm>
          <a:prstGeom prst="rect">
            <a:avLst/>
          </a:prstGeom>
          <a:noFill/>
        </p:spPr>
        <p:txBody>
          <a:bodyPr wrap="square" rtlCol="0">
            <a:spAutoFit/>
          </a:bodyPr>
          <a:lstStyle/>
          <a:p>
            <a:pPr algn="ctr"/>
            <a:r>
              <a:rPr lang="en-US" sz="2800" b="1" dirty="0" smtClean="0">
                <a:latin typeface="Times New Roman"/>
                <a:cs typeface="Times New Roman"/>
              </a:rPr>
              <a:t>Mid-Atlantic Regional-Scale Observation Network</a:t>
            </a:r>
            <a:endParaRPr lang="en-US" sz="2800" b="1" dirty="0">
              <a:latin typeface="Times New Roman"/>
              <a:cs typeface="Times New Roman"/>
            </a:endParaRPr>
          </a:p>
        </p:txBody>
      </p:sp>
    </p:spTree>
    <p:extLst>
      <p:ext uri="{BB962C8B-B14F-4D97-AF65-F5344CB8AC3E}">
        <p14:creationId xmlns:p14="http://schemas.microsoft.com/office/powerpoint/2010/main" val="3954377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63500"/>
            <a:ext cx="9144000" cy="523220"/>
          </a:xfrm>
          <a:prstGeom prst="rect">
            <a:avLst/>
          </a:prstGeom>
          <a:noFill/>
        </p:spPr>
        <p:txBody>
          <a:bodyPr wrap="square" rtlCol="0">
            <a:spAutoFit/>
          </a:bodyPr>
          <a:lstStyle/>
          <a:p>
            <a:pPr algn="ctr"/>
            <a:r>
              <a:rPr lang="en-US" sz="2800" b="1" dirty="0" smtClean="0">
                <a:latin typeface="Times New Roman"/>
                <a:cs typeface="Times New Roman"/>
              </a:rPr>
              <a:t>Mid-Atlantic Ensemble of Forecast Models Include:</a:t>
            </a:r>
          </a:p>
        </p:txBody>
      </p:sp>
      <p:pic>
        <p:nvPicPr>
          <p:cNvPr id="5" name="Picture 4" descr="Screen Shot 2014-04-02 at 11.51.29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9000" y="493169"/>
            <a:ext cx="4191000" cy="2839825"/>
          </a:xfrm>
          <a:prstGeom prst="rect">
            <a:avLst/>
          </a:prstGeom>
          <a:ln w="38100" cmpd="sng">
            <a:solidFill>
              <a:srgbClr val="000000"/>
            </a:solidFill>
          </a:ln>
        </p:spPr>
      </p:pic>
      <p:pic>
        <p:nvPicPr>
          <p:cNvPr id="6" name="Picture 5" descr="Screen Shot 2014-04-02 at 11.51.03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00" y="496978"/>
            <a:ext cx="4191000" cy="2843753"/>
          </a:xfrm>
          <a:prstGeom prst="rect">
            <a:avLst/>
          </a:prstGeom>
          <a:ln w="38100" cmpd="sng">
            <a:solidFill>
              <a:srgbClr val="000000"/>
            </a:solidFill>
          </a:ln>
        </p:spPr>
      </p:pic>
      <p:pic>
        <p:nvPicPr>
          <p:cNvPr id="7" name="Picture 6" descr="11311385685_21a7a0201d_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927078"/>
            <a:ext cx="9144000" cy="2178844"/>
          </a:xfrm>
          <a:prstGeom prst="rect">
            <a:avLst/>
          </a:prstGeom>
        </p:spPr>
      </p:pic>
      <p:sp>
        <p:nvSpPr>
          <p:cNvPr id="8" name="TextBox 7"/>
          <p:cNvSpPr txBox="1"/>
          <p:nvPr/>
        </p:nvSpPr>
        <p:spPr>
          <a:xfrm>
            <a:off x="-101600" y="3314700"/>
            <a:ext cx="9144000" cy="523220"/>
          </a:xfrm>
          <a:prstGeom prst="rect">
            <a:avLst/>
          </a:prstGeom>
          <a:noFill/>
        </p:spPr>
        <p:txBody>
          <a:bodyPr wrap="square" rtlCol="0">
            <a:spAutoFit/>
          </a:bodyPr>
          <a:lstStyle/>
          <a:p>
            <a:r>
              <a:rPr lang="en-US" sz="2800" b="1" dirty="0" smtClean="0">
                <a:latin typeface="Times New Roman"/>
                <a:cs typeface="Times New Roman"/>
              </a:rPr>
              <a:t>        Mid-Atlantic Operations Center @ </a:t>
            </a:r>
          </a:p>
        </p:txBody>
      </p:sp>
      <p:pic>
        <p:nvPicPr>
          <p:cNvPr id="9" name="Picture 8"/>
          <p:cNvPicPr/>
          <p:nvPr/>
        </p:nvPicPr>
        <p:blipFill>
          <a:blip r:embed="rId5" cstate="screen">
            <a:extLst>
              <a:ext uri="{28A0092B-C50C-407E-A947-70E740481C1C}">
                <a14:useLocalDpi xmlns:a14="http://schemas.microsoft.com/office/drawing/2010/main"/>
              </a:ext>
            </a:extLst>
          </a:blip>
          <a:stretch>
            <a:fillRect/>
          </a:stretch>
        </p:blipFill>
        <p:spPr>
          <a:xfrm>
            <a:off x="6155690" y="3400107"/>
            <a:ext cx="2471420" cy="514985"/>
          </a:xfrm>
          <a:prstGeom prst="rect">
            <a:avLst/>
          </a:prstGeom>
        </p:spPr>
      </p:pic>
    </p:spTree>
    <p:extLst>
      <p:ext uri="{BB962C8B-B14F-4D97-AF65-F5344CB8AC3E}">
        <p14:creationId xmlns:p14="http://schemas.microsoft.com/office/powerpoint/2010/main" val="3143637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1" descr="mab110826d_irenw.jpg"/>
          <p:cNvPicPr>
            <a:picLocks noChangeAspect="1"/>
          </p:cNvPicPr>
          <p:nvPr/>
        </p:nvPicPr>
        <p:blipFill>
          <a:blip r:embed="rId3" cstate="screen">
            <a:extLst>
              <a:ext uri="{28A0092B-C50C-407E-A947-70E740481C1C}">
                <a14:useLocalDpi xmlns:a14="http://schemas.microsoft.com/office/drawing/2010/main"/>
              </a:ext>
            </a:extLst>
          </a:blip>
          <a:srcRect t="12251"/>
          <a:stretch>
            <a:fillRect/>
          </a:stretch>
        </p:blipFill>
        <p:spPr bwMode="auto">
          <a:xfrm>
            <a:off x="0" y="-6350"/>
            <a:ext cx="9144000" cy="621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0" y="-12700"/>
            <a:ext cx="3978275" cy="1384995"/>
          </a:xfrm>
          <a:prstGeom prst="rect">
            <a:avLst/>
          </a:prstGeom>
          <a:noFill/>
          <a:ln>
            <a:noFill/>
          </a:ln>
          <a:effectLst>
            <a:outerShdw blurRad="50800" dist="38100" dir="2700000" rotWithShape="0">
              <a:schemeClr val="tx1">
                <a:alpha val="42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2800" b="1" dirty="0">
                <a:solidFill>
                  <a:srgbClr val="FFFF00"/>
                </a:solidFill>
                <a:latin typeface="Arial"/>
                <a:ea typeface="ＭＳ Ｐゴシック" charset="0"/>
                <a:cs typeface="Arial"/>
              </a:rPr>
              <a:t>Hurricane </a:t>
            </a:r>
            <a:r>
              <a:rPr lang="en-US" sz="2800" b="1" dirty="0" smtClean="0">
                <a:solidFill>
                  <a:srgbClr val="FFFF00"/>
                </a:solidFill>
                <a:latin typeface="Arial"/>
                <a:ea typeface="ＭＳ Ｐゴシック" charset="0"/>
                <a:cs typeface="Arial"/>
              </a:rPr>
              <a:t>Irene</a:t>
            </a:r>
          </a:p>
          <a:p>
            <a:pPr algn="ctr">
              <a:defRPr/>
            </a:pPr>
            <a:r>
              <a:rPr lang="en-US" sz="2800" b="1" dirty="0" smtClean="0">
                <a:solidFill>
                  <a:srgbClr val="FFFF00"/>
                </a:solidFill>
                <a:latin typeface="Arial"/>
                <a:ea typeface="ＭＳ Ｐゴシック" charset="0"/>
                <a:cs typeface="Arial"/>
              </a:rPr>
              <a:t>August 27-28, 2011</a:t>
            </a:r>
          </a:p>
          <a:p>
            <a:pPr algn="ctr">
              <a:defRPr/>
            </a:pPr>
            <a:r>
              <a:rPr lang="en-US" sz="2800" b="1" dirty="0" smtClean="0">
                <a:solidFill>
                  <a:srgbClr val="FFFF00"/>
                </a:solidFill>
                <a:latin typeface="Arial"/>
                <a:ea typeface="ＭＳ Ｐゴシック" charset="0"/>
                <a:cs typeface="Arial"/>
              </a:rPr>
              <a:t> </a:t>
            </a:r>
            <a:endParaRPr lang="en-US" sz="2800" b="1" dirty="0">
              <a:solidFill>
                <a:srgbClr val="FFFF00"/>
              </a:solidFill>
              <a:latin typeface="Arial"/>
              <a:ea typeface="ＭＳ Ｐゴシック" charset="0"/>
              <a:cs typeface="Arial"/>
            </a:endParaRPr>
          </a:p>
        </p:txBody>
      </p:sp>
      <p:pic>
        <p:nvPicPr>
          <p:cNvPr id="26628" name="Picture 1" descr="1.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3608388"/>
            <a:ext cx="3657600" cy="260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5"/>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524500" y="2120900"/>
            <a:ext cx="3619500" cy="14525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6630" name="TextBox 1"/>
          <p:cNvSpPr txBox="1">
            <a:spLocks noChangeArrowheads="1"/>
          </p:cNvSpPr>
          <p:nvPr/>
        </p:nvSpPr>
        <p:spPr bwMode="auto">
          <a:xfrm>
            <a:off x="7213600" y="5329238"/>
            <a:ext cx="19050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FFFFFF"/>
                </a:solidFill>
              </a:rPr>
              <a:t>Two Gliders Deployed</a:t>
            </a:r>
          </a:p>
        </p:txBody>
      </p:sp>
      <p:grpSp>
        <p:nvGrpSpPr>
          <p:cNvPr id="8" name="Group 37"/>
          <p:cNvGrpSpPr/>
          <p:nvPr/>
        </p:nvGrpSpPr>
        <p:grpSpPr>
          <a:xfrm>
            <a:off x="5454693" y="784879"/>
            <a:ext cx="3778207" cy="5374106"/>
            <a:chOff x="4918130" y="505476"/>
            <a:chExt cx="3778207" cy="5374106"/>
          </a:xfrm>
        </p:grpSpPr>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03880" y="880128"/>
              <a:ext cx="3238500" cy="1619250"/>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03880" y="4093229"/>
              <a:ext cx="3238500" cy="1602383"/>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03880" y="2493029"/>
              <a:ext cx="3238500" cy="1602383"/>
            </a:xfrm>
            <a:prstGeom prst="rect">
              <a:avLst/>
            </a:prstGeom>
          </p:spPr>
        </p:pic>
        <p:sp>
          <p:nvSpPr>
            <p:cNvPr id="12" name="Rectangle 11"/>
            <p:cNvSpPr/>
            <p:nvPr/>
          </p:nvSpPr>
          <p:spPr>
            <a:xfrm>
              <a:off x="8283630" y="886478"/>
              <a:ext cx="330200" cy="4800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188380" y="2137428"/>
              <a:ext cx="412893" cy="338554"/>
            </a:xfrm>
            <a:prstGeom prst="rect">
              <a:avLst/>
            </a:prstGeom>
            <a:noFill/>
          </p:spPr>
          <p:txBody>
            <a:bodyPr wrap="none" rtlCol="0">
              <a:spAutoFit/>
            </a:bodyPr>
            <a:lstStyle/>
            <a:p>
              <a:r>
                <a:rPr lang="en-US" sz="1600" dirty="0" smtClean="0"/>
                <a:t>14</a:t>
              </a:r>
              <a:endParaRPr lang="en-US" sz="1600" dirty="0"/>
            </a:p>
          </p:txBody>
        </p:sp>
        <p:sp>
          <p:nvSpPr>
            <p:cNvPr id="14" name="TextBox 13"/>
            <p:cNvSpPr txBox="1"/>
            <p:nvPr/>
          </p:nvSpPr>
          <p:spPr>
            <a:xfrm>
              <a:off x="8201080" y="2429528"/>
              <a:ext cx="412893" cy="338554"/>
            </a:xfrm>
            <a:prstGeom prst="rect">
              <a:avLst/>
            </a:prstGeom>
            <a:noFill/>
          </p:spPr>
          <p:txBody>
            <a:bodyPr wrap="none" rtlCol="0">
              <a:spAutoFit/>
            </a:bodyPr>
            <a:lstStyle/>
            <a:p>
              <a:r>
                <a:rPr lang="en-US" sz="1600" dirty="0" smtClean="0"/>
                <a:t>33</a:t>
              </a:r>
              <a:endParaRPr lang="en-US" sz="1600" dirty="0"/>
            </a:p>
          </p:txBody>
        </p:sp>
        <p:sp>
          <p:nvSpPr>
            <p:cNvPr id="15" name="TextBox 14"/>
            <p:cNvSpPr txBox="1"/>
            <p:nvPr/>
          </p:nvSpPr>
          <p:spPr>
            <a:xfrm>
              <a:off x="8207430" y="3693178"/>
              <a:ext cx="412893" cy="338554"/>
            </a:xfrm>
            <a:prstGeom prst="rect">
              <a:avLst/>
            </a:prstGeom>
            <a:noFill/>
          </p:spPr>
          <p:txBody>
            <a:bodyPr wrap="none" rtlCol="0">
              <a:spAutoFit/>
            </a:bodyPr>
            <a:lstStyle/>
            <a:p>
              <a:r>
                <a:rPr lang="en-US" sz="1600" dirty="0" smtClean="0"/>
                <a:t>29</a:t>
              </a:r>
              <a:endParaRPr lang="en-US" sz="1600" dirty="0"/>
            </a:p>
          </p:txBody>
        </p:sp>
        <p:sp>
          <p:nvSpPr>
            <p:cNvPr id="16" name="TextBox 15"/>
            <p:cNvSpPr txBox="1"/>
            <p:nvPr/>
          </p:nvSpPr>
          <p:spPr>
            <a:xfrm>
              <a:off x="8169330" y="4048778"/>
              <a:ext cx="527007" cy="338554"/>
            </a:xfrm>
            <a:prstGeom prst="rect">
              <a:avLst/>
            </a:prstGeom>
            <a:noFill/>
          </p:spPr>
          <p:txBody>
            <a:bodyPr wrap="none" rtlCol="0">
              <a:spAutoFit/>
            </a:bodyPr>
            <a:lstStyle/>
            <a:p>
              <a:r>
                <a:rPr lang="en-US" sz="1600" dirty="0" smtClean="0"/>
                <a:t>105</a:t>
              </a:r>
              <a:endParaRPr lang="en-US" sz="1600" dirty="0"/>
            </a:p>
          </p:txBody>
        </p:sp>
        <p:sp>
          <p:nvSpPr>
            <p:cNvPr id="17" name="TextBox 16"/>
            <p:cNvSpPr txBox="1"/>
            <p:nvPr/>
          </p:nvSpPr>
          <p:spPr>
            <a:xfrm>
              <a:off x="8201080" y="5331478"/>
              <a:ext cx="412893" cy="338554"/>
            </a:xfrm>
            <a:prstGeom prst="rect">
              <a:avLst/>
            </a:prstGeom>
            <a:noFill/>
          </p:spPr>
          <p:txBody>
            <a:bodyPr wrap="none" rtlCol="0">
              <a:spAutoFit/>
            </a:bodyPr>
            <a:lstStyle/>
            <a:p>
              <a:r>
                <a:rPr lang="en-US" sz="1600" dirty="0" smtClean="0"/>
                <a:t>60</a:t>
              </a:r>
              <a:endParaRPr lang="en-US" sz="1600" dirty="0"/>
            </a:p>
          </p:txBody>
        </p:sp>
        <p:sp>
          <p:nvSpPr>
            <p:cNvPr id="18" name="TextBox 17"/>
            <p:cNvSpPr txBox="1"/>
            <p:nvPr/>
          </p:nvSpPr>
          <p:spPr>
            <a:xfrm>
              <a:off x="5400730" y="3553478"/>
              <a:ext cx="890238" cy="369332"/>
            </a:xfrm>
            <a:prstGeom prst="rect">
              <a:avLst/>
            </a:prstGeom>
            <a:noFill/>
          </p:spPr>
          <p:txBody>
            <a:bodyPr wrap="none" rtlCol="0">
              <a:spAutoFit/>
            </a:bodyPr>
            <a:lstStyle/>
            <a:p>
              <a:r>
                <a:rPr lang="en-US" dirty="0" smtClean="0">
                  <a:solidFill>
                    <a:srgbClr val="FFFFFF"/>
                  </a:solidFill>
                </a:rPr>
                <a:t>salinity</a:t>
              </a:r>
              <a:endParaRPr lang="en-US" dirty="0">
                <a:solidFill>
                  <a:srgbClr val="FFFFFF"/>
                </a:solidFill>
              </a:endParaRPr>
            </a:p>
          </p:txBody>
        </p:sp>
        <p:sp>
          <p:nvSpPr>
            <p:cNvPr id="19" name="TextBox 18"/>
            <p:cNvSpPr txBox="1"/>
            <p:nvPr/>
          </p:nvSpPr>
          <p:spPr>
            <a:xfrm>
              <a:off x="5375330" y="5160028"/>
              <a:ext cx="1198390" cy="369332"/>
            </a:xfrm>
            <a:prstGeom prst="rect">
              <a:avLst/>
            </a:prstGeom>
            <a:noFill/>
          </p:spPr>
          <p:txBody>
            <a:bodyPr wrap="none" rtlCol="0">
              <a:spAutoFit/>
            </a:bodyPr>
            <a:lstStyle/>
            <a:p>
              <a:r>
                <a:rPr lang="en-US" dirty="0" smtClean="0">
                  <a:solidFill>
                    <a:srgbClr val="FFFFFF"/>
                  </a:solidFill>
                </a:rPr>
                <a:t>% oxygen</a:t>
              </a:r>
              <a:endParaRPr lang="en-US" dirty="0">
                <a:solidFill>
                  <a:srgbClr val="FFFFFF"/>
                </a:solidFill>
              </a:endParaRPr>
            </a:p>
          </p:txBody>
        </p:sp>
        <p:sp>
          <p:nvSpPr>
            <p:cNvPr id="20" name="TextBox 19"/>
            <p:cNvSpPr txBox="1"/>
            <p:nvPr/>
          </p:nvSpPr>
          <p:spPr>
            <a:xfrm>
              <a:off x="5406372" y="1955967"/>
              <a:ext cx="1290938" cy="338554"/>
            </a:xfrm>
            <a:prstGeom prst="rect">
              <a:avLst/>
            </a:prstGeom>
            <a:noFill/>
          </p:spPr>
          <p:txBody>
            <a:bodyPr wrap="none" rtlCol="0">
              <a:spAutoFit/>
            </a:bodyPr>
            <a:lstStyle/>
            <a:p>
              <a:r>
                <a:rPr lang="en-US" sz="1600" dirty="0" smtClean="0">
                  <a:solidFill>
                    <a:schemeClr val="bg1"/>
                  </a:solidFill>
                </a:rPr>
                <a:t>temperature</a:t>
              </a:r>
              <a:endParaRPr lang="en-US" sz="1600" dirty="0">
                <a:solidFill>
                  <a:schemeClr val="bg1"/>
                </a:solidFill>
              </a:endParaRPr>
            </a:p>
          </p:txBody>
        </p:sp>
        <p:sp>
          <p:nvSpPr>
            <p:cNvPr id="21" name="Rectangle 20"/>
            <p:cNvSpPr/>
            <p:nvPr/>
          </p:nvSpPr>
          <p:spPr>
            <a:xfrm>
              <a:off x="4918130" y="886478"/>
              <a:ext cx="425450" cy="4800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962580" y="2143778"/>
              <a:ext cx="412893" cy="338554"/>
            </a:xfrm>
            <a:prstGeom prst="rect">
              <a:avLst/>
            </a:prstGeom>
            <a:noFill/>
          </p:spPr>
          <p:txBody>
            <a:bodyPr wrap="none" rtlCol="0">
              <a:spAutoFit/>
            </a:bodyPr>
            <a:lstStyle/>
            <a:p>
              <a:r>
                <a:rPr lang="en-US" sz="1600" dirty="0" smtClean="0"/>
                <a:t>55</a:t>
              </a:r>
              <a:endParaRPr lang="en-US" sz="1600" dirty="0"/>
            </a:p>
          </p:txBody>
        </p:sp>
        <p:sp>
          <p:nvSpPr>
            <p:cNvPr id="23" name="TextBox 22"/>
            <p:cNvSpPr txBox="1"/>
            <p:nvPr/>
          </p:nvSpPr>
          <p:spPr>
            <a:xfrm>
              <a:off x="4981630" y="3731278"/>
              <a:ext cx="412893" cy="338554"/>
            </a:xfrm>
            <a:prstGeom prst="rect">
              <a:avLst/>
            </a:prstGeom>
            <a:noFill/>
          </p:spPr>
          <p:txBody>
            <a:bodyPr wrap="none" rtlCol="0">
              <a:spAutoFit/>
            </a:bodyPr>
            <a:lstStyle/>
            <a:p>
              <a:r>
                <a:rPr lang="en-US" sz="1600" dirty="0" smtClean="0"/>
                <a:t>55</a:t>
              </a:r>
              <a:endParaRPr lang="en-US" sz="1600" dirty="0"/>
            </a:p>
          </p:txBody>
        </p:sp>
        <p:sp>
          <p:nvSpPr>
            <p:cNvPr id="24" name="TextBox 23"/>
            <p:cNvSpPr txBox="1"/>
            <p:nvPr/>
          </p:nvSpPr>
          <p:spPr>
            <a:xfrm>
              <a:off x="5095930" y="2410478"/>
              <a:ext cx="298780" cy="338554"/>
            </a:xfrm>
            <a:prstGeom prst="rect">
              <a:avLst/>
            </a:prstGeom>
            <a:noFill/>
          </p:spPr>
          <p:txBody>
            <a:bodyPr wrap="none" rtlCol="0">
              <a:spAutoFit/>
            </a:bodyPr>
            <a:lstStyle/>
            <a:p>
              <a:r>
                <a:rPr lang="en-US" sz="1600" dirty="0" smtClean="0"/>
                <a:t>0</a:t>
              </a:r>
              <a:endParaRPr lang="en-US" sz="1600" dirty="0"/>
            </a:p>
          </p:txBody>
        </p:sp>
        <p:sp>
          <p:nvSpPr>
            <p:cNvPr id="25" name="TextBox 24"/>
            <p:cNvSpPr txBox="1"/>
            <p:nvPr/>
          </p:nvSpPr>
          <p:spPr>
            <a:xfrm>
              <a:off x="5089580" y="4010678"/>
              <a:ext cx="298780" cy="338554"/>
            </a:xfrm>
            <a:prstGeom prst="rect">
              <a:avLst/>
            </a:prstGeom>
            <a:noFill/>
          </p:spPr>
          <p:txBody>
            <a:bodyPr wrap="none" rtlCol="0">
              <a:spAutoFit/>
            </a:bodyPr>
            <a:lstStyle/>
            <a:p>
              <a:r>
                <a:rPr lang="en-US" sz="1600" dirty="0" smtClean="0"/>
                <a:t>0</a:t>
              </a:r>
              <a:endParaRPr lang="en-US" sz="1600" dirty="0"/>
            </a:p>
          </p:txBody>
        </p:sp>
        <p:sp>
          <p:nvSpPr>
            <p:cNvPr id="26" name="TextBox 25"/>
            <p:cNvSpPr txBox="1"/>
            <p:nvPr/>
          </p:nvSpPr>
          <p:spPr>
            <a:xfrm>
              <a:off x="4956230" y="5325128"/>
              <a:ext cx="412893" cy="338554"/>
            </a:xfrm>
            <a:prstGeom prst="rect">
              <a:avLst/>
            </a:prstGeom>
            <a:noFill/>
          </p:spPr>
          <p:txBody>
            <a:bodyPr wrap="none" rtlCol="0">
              <a:spAutoFit/>
            </a:bodyPr>
            <a:lstStyle/>
            <a:p>
              <a:r>
                <a:rPr lang="en-US" sz="1600" dirty="0" smtClean="0"/>
                <a:t>55</a:t>
              </a:r>
              <a:endParaRPr lang="en-US" sz="1600" dirty="0"/>
            </a:p>
          </p:txBody>
        </p:sp>
        <p:sp>
          <p:nvSpPr>
            <p:cNvPr id="27" name="TextBox 26"/>
            <p:cNvSpPr txBox="1"/>
            <p:nvPr/>
          </p:nvSpPr>
          <p:spPr>
            <a:xfrm rot="16200000">
              <a:off x="4759381" y="1438927"/>
              <a:ext cx="762311" cy="369332"/>
            </a:xfrm>
            <a:prstGeom prst="rect">
              <a:avLst/>
            </a:prstGeom>
            <a:noFill/>
          </p:spPr>
          <p:txBody>
            <a:bodyPr wrap="none" rtlCol="0">
              <a:spAutoFit/>
            </a:bodyPr>
            <a:lstStyle/>
            <a:p>
              <a:r>
                <a:rPr lang="en-US" dirty="0" smtClean="0"/>
                <a:t>depth</a:t>
              </a:r>
              <a:endParaRPr lang="en-US" dirty="0"/>
            </a:p>
          </p:txBody>
        </p:sp>
        <p:sp>
          <p:nvSpPr>
            <p:cNvPr id="28" name="TextBox 27"/>
            <p:cNvSpPr txBox="1"/>
            <p:nvPr/>
          </p:nvSpPr>
          <p:spPr>
            <a:xfrm rot="16200000">
              <a:off x="4765731" y="3045477"/>
              <a:ext cx="762311" cy="369332"/>
            </a:xfrm>
            <a:prstGeom prst="rect">
              <a:avLst/>
            </a:prstGeom>
            <a:noFill/>
          </p:spPr>
          <p:txBody>
            <a:bodyPr wrap="none" rtlCol="0">
              <a:spAutoFit/>
            </a:bodyPr>
            <a:lstStyle/>
            <a:p>
              <a:r>
                <a:rPr lang="en-US" dirty="0" smtClean="0"/>
                <a:t>depth</a:t>
              </a:r>
              <a:endParaRPr lang="en-US" dirty="0"/>
            </a:p>
          </p:txBody>
        </p:sp>
        <p:sp>
          <p:nvSpPr>
            <p:cNvPr id="29" name="TextBox 28"/>
            <p:cNvSpPr txBox="1"/>
            <p:nvPr/>
          </p:nvSpPr>
          <p:spPr>
            <a:xfrm rot="16200000">
              <a:off x="4772081" y="4652027"/>
              <a:ext cx="762311" cy="369332"/>
            </a:xfrm>
            <a:prstGeom prst="rect">
              <a:avLst/>
            </a:prstGeom>
            <a:noFill/>
          </p:spPr>
          <p:txBody>
            <a:bodyPr wrap="none" rtlCol="0">
              <a:spAutoFit/>
            </a:bodyPr>
            <a:lstStyle/>
            <a:p>
              <a:r>
                <a:rPr lang="en-US" dirty="0" smtClean="0"/>
                <a:t>depth</a:t>
              </a:r>
              <a:endParaRPr lang="en-US" dirty="0"/>
            </a:p>
          </p:txBody>
        </p:sp>
        <p:sp>
          <p:nvSpPr>
            <p:cNvPr id="30" name="Rectangle 29"/>
            <p:cNvSpPr/>
            <p:nvPr/>
          </p:nvSpPr>
          <p:spPr>
            <a:xfrm>
              <a:off x="4918130" y="5585478"/>
              <a:ext cx="3702050" cy="279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254680" y="5541028"/>
              <a:ext cx="584014" cy="338554"/>
            </a:xfrm>
            <a:prstGeom prst="rect">
              <a:avLst/>
            </a:prstGeom>
            <a:noFill/>
          </p:spPr>
          <p:txBody>
            <a:bodyPr wrap="none" rtlCol="0">
              <a:spAutoFit/>
            </a:bodyPr>
            <a:lstStyle/>
            <a:p>
              <a:r>
                <a:rPr lang="en-US" sz="1600" dirty="0" smtClean="0"/>
                <a:t>8/12</a:t>
              </a:r>
              <a:endParaRPr lang="en-US" sz="1600" dirty="0"/>
            </a:p>
          </p:txBody>
        </p:sp>
        <p:sp>
          <p:nvSpPr>
            <p:cNvPr id="32" name="TextBox 31"/>
            <p:cNvSpPr txBox="1"/>
            <p:nvPr/>
          </p:nvSpPr>
          <p:spPr>
            <a:xfrm>
              <a:off x="7699430" y="5541028"/>
              <a:ext cx="584014" cy="338554"/>
            </a:xfrm>
            <a:prstGeom prst="rect">
              <a:avLst/>
            </a:prstGeom>
            <a:noFill/>
          </p:spPr>
          <p:txBody>
            <a:bodyPr wrap="none" rtlCol="0">
              <a:spAutoFit/>
            </a:bodyPr>
            <a:lstStyle/>
            <a:p>
              <a:r>
                <a:rPr lang="en-US" sz="1600" dirty="0" smtClean="0"/>
                <a:t>9/07</a:t>
              </a:r>
              <a:endParaRPr lang="en-US" sz="1600" dirty="0"/>
            </a:p>
          </p:txBody>
        </p:sp>
        <p:sp>
          <p:nvSpPr>
            <p:cNvPr id="33" name="TextBox 32"/>
            <p:cNvSpPr txBox="1"/>
            <p:nvPr/>
          </p:nvSpPr>
          <p:spPr>
            <a:xfrm>
              <a:off x="6416731" y="5509277"/>
              <a:ext cx="633933" cy="369332"/>
            </a:xfrm>
            <a:prstGeom prst="rect">
              <a:avLst/>
            </a:prstGeom>
            <a:noFill/>
          </p:spPr>
          <p:txBody>
            <a:bodyPr wrap="none" rtlCol="0">
              <a:spAutoFit/>
            </a:bodyPr>
            <a:lstStyle/>
            <a:p>
              <a:r>
                <a:rPr lang="en-US" dirty="0" smtClean="0"/>
                <a:t>date</a:t>
              </a:r>
              <a:endParaRPr lang="en-US" dirty="0"/>
            </a:p>
          </p:txBody>
        </p:sp>
        <p:sp>
          <p:nvSpPr>
            <p:cNvPr id="34" name="Rectangle 33"/>
            <p:cNvSpPr/>
            <p:nvPr/>
          </p:nvSpPr>
          <p:spPr>
            <a:xfrm>
              <a:off x="5356280" y="3966228"/>
              <a:ext cx="2774950" cy="190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368980" y="2366028"/>
              <a:ext cx="2774950" cy="190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919134" y="592668"/>
              <a:ext cx="3699933" cy="33866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6968066" y="880539"/>
              <a:ext cx="273038" cy="1480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8213780" y="816628"/>
              <a:ext cx="412893" cy="338554"/>
            </a:xfrm>
            <a:prstGeom prst="rect">
              <a:avLst/>
            </a:prstGeom>
            <a:noFill/>
          </p:spPr>
          <p:txBody>
            <a:bodyPr wrap="none" rtlCol="0">
              <a:spAutoFit/>
            </a:bodyPr>
            <a:lstStyle/>
            <a:p>
              <a:r>
                <a:rPr lang="en-US" sz="1600" dirty="0" smtClean="0"/>
                <a:t>26</a:t>
              </a:r>
              <a:endParaRPr lang="en-US" sz="1600" dirty="0"/>
            </a:p>
          </p:txBody>
        </p:sp>
        <p:sp>
          <p:nvSpPr>
            <p:cNvPr id="39" name="TextBox 38"/>
            <p:cNvSpPr txBox="1"/>
            <p:nvPr/>
          </p:nvSpPr>
          <p:spPr>
            <a:xfrm>
              <a:off x="5095930" y="816628"/>
              <a:ext cx="298780" cy="338554"/>
            </a:xfrm>
            <a:prstGeom prst="rect">
              <a:avLst/>
            </a:prstGeom>
            <a:noFill/>
          </p:spPr>
          <p:txBody>
            <a:bodyPr wrap="none" rtlCol="0">
              <a:spAutoFit/>
            </a:bodyPr>
            <a:lstStyle/>
            <a:p>
              <a:r>
                <a:rPr lang="en-US" sz="1600" dirty="0" smtClean="0"/>
                <a:t>0</a:t>
              </a:r>
              <a:endParaRPr lang="en-US" sz="1600" dirty="0"/>
            </a:p>
          </p:txBody>
        </p:sp>
        <p:sp>
          <p:nvSpPr>
            <p:cNvPr id="40" name="TextBox 39"/>
            <p:cNvSpPr txBox="1"/>
            <p:nvPr/>
          </p:nvSpPr>
          <p:spPr>
            <a:xfrm>
              <a:off x="6365932" y="505476"/>
              <a:ext cx="1775584" cy="369332"/>
            </a:xfrm>
            <a:prstGeom prst="rect">
              <a:avLst/>
            </a:prstGeom>
            <a:noFill/>
          </p:spPr>
          <p:txBody>
            <a:bodyPr wrap="none" rtlCol="0">
              <a:spAutoFit/>
            </a:bodyPr>
            <a:lstStyle/>
            <a:p>
              <a:r>
                <a:rPr lang="en-US" dirty="0" smtClean="0"/>
                <a:t>Hurricane Irene</a:t>
              </a:r>
              <a:endParaRPr lang="en-US" dirty="0"/>
            </a:p>
          </p:txBody>
        </p:sp>
      </p:grpSp>
      <p:sp>
        <p:nvSpPr>
          <p:cNvPr id="41" name="TextBox 40"/>
          <p:cNvSpPr txBox="1"/>
          <p:nvPr/>
        </p:nvSpPr>
        <p:spPr>
          <a:xfrm>
            <a:off x="32527" y="889000"/>
            <a:ext cx="3451937" cy="1569660"/>
          </a:xfrm>
          <a:prstGeom prst="rect">
            <a:avLst/>
          </a:prstGeom>
          <a:noFill/>
        </p:spPr>
        <p:txBody>
          <a:bodyPr wrap="none" rtlCol="0">
            <a:spAutoFit/>
          </a:bodyPr>
          <a:lstStyle/>
          <a:p>
            <a:pPr algn="ctr"/>
            <a:r>
              <a:rPr lang="en-US" sz="2400" dirty="0" smtClean="0">
                <a:solidFill>
                  <a:schemeClr val="bg1"/>
                </a:solidFill>
              </a:rPr>
              <a:t>NOAA/NHC:</a:t>
            </a:r>
          </a:p>
          <a:p>
            <a:pPr algn="ctr"/>
            <a:r>
              <a:rPr lang="en-US" sz="2400" dirty="0" smtClean="0">
                <a:solidFill>
                  <a:schemeClr val="bg1"/>
                </a:solidFill>
              </a:rPr>
              <a:t>Damage &gt;$16B ( #7)</a:t>
            </a:r>
          </a:p>
          <a:p>
            <a:pPr algn="ctr"/>
            <a:r>
              <a:rPr lang="en-US" sz="2400" dirty="0" smtClean="0">
                <a:solidFill>
                  <a:schemeClr val="bg1"/>
                </a:solidFill>
              </a:rPr>
              <a:t>Track Accurate</a:t>
            </a:r>
          </a:p>
          <a:p>
            <a:pPr algn="ctr"/>
            <a:r>
              <a:rPr lang="en-US" sz="2400" dirty="0" smtClean="0">
                <a:solidFill>
                  <a:schemeClr val="bg1"/>
                </a:solidFill>
              </a:rPr>
              <a:t>Intensity Over-predicted</a:t>
            </a:r>
            <a:endParaRPr lang="en-US" sz="2400" dirty="0">
              <a:solidFill>
                <a:schemeClr val="bg1"/>
              </a:solidFill>
            </a:endParaRPr>
          </a:p>
        </p:txBody>
      </p:sp>
    </p:spTree>
    <p:extLst>
      <p:ext uri="{BB962C8B-B14F-4D97-AF65-F5344CB8AC3E}">
        <p14:creationId xmlns:p14="http://schemas.microsoft.com/office/powerpoint/2010/main" val="3073236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16-221_20110827T0000-20110829T0000_sea-water-temperature.png"/>
          <p:cNvPicPr>
            <a:picLocks noChangeAspect="1"/>
          </p:cNvPicPr>
          <p:nvPr/>
        </p:nvPicPr>
        <p:blipFill>
          <a:blip r:embed="rId2" cstate="screen">
            <a:extLst>
              <a:ext uri="{28A0092B-C50C-407E-A947-70E740481C1C}">
                <a14:useLocalDpi xmlns:a14="http://schemas.microsoft.com/office/drawing/2010/main"/>
              </a:ext>
            </a:extLst>
          </a:blip>
          <a:srcRect l="5566" t="21002" r="6165" b="21856"/>
          <a:stretch>
            <a:fillRect/>
          </a:stretch>
        </p:blipFill>
        <p:spPr>
          <a:xfrm>
            <a:off x="786190" y="0"/>
            <a:ext cx="7466374" cy="3625070"/>
          </a:xfrm>
          <a:prstGeom prst="rect">
            <a:avLst/>
          </a:prstGeom>
        </p:spPr>
      </p:pic>
      <p:pic>
        <p:nvPicPr>
          <p:cNvPr id="6" name="Picture 5" descr="ru16_2011_221_6_358_rawTrawV_profile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2167" y="3813263"/>
            <a:ext cx="3081833" cy="2381667"/>
          </a:xfrm>
          <a:prstGeom prst="rect">
            <a:avLst/>
          </a:prstGeom>
          <a:ln w="12700" cmpd="sng">
            <a:solidFill>
              <a:schemeClr val="tx1"/>
            </a:solidFill>
          </a:ln>
        </p:spPr>
      </p:pic>
      <p:pic>
        <p:nvPicPr>
          <p:cNvPr id="7" name="Picture 6" descr="ru16_2011_221_6_346_rawTrawV_profile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5197" y="3827138"/>
            <a:ext cx="3081832" cy="2381667"/>
          </a:xfrm>
          <a:prstGeom prst="rect">
            <a:avLst/>
          </a:prstGeom>
          <a:ln w="12700" cmpd="sng">
            <a:solidFill>
              <a:schemeClr val="tx1"/>
            </a:solidFill>
          </a:ln>
        </p:spPr>
      </p:pic>
      <p:pic>
        <p:nvPicPr>
          <p:cNvPr id="8" name="Picture 7" descr="ru16_2011_221_6_335_rawTrawV_profile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19450"/>
            <a:ext cx="3081832" cy="2381667"/>
          </a:xfrm>
          <a:prstGeom prst="rect">
            <a:avLst/>
          </a:prstGeom>
          <a:ln w="12700" cmpd="sng">
            <a:solidFill>
              <a:schemeClr val="tx1"/>
            </a:solidFill>
          </a:ln>
        </p:spPr>
      </p:pic>
      <p:cxnSp>
        <p:nvCxnSpPr>
          <p:cNvPr id="10" name="Straight Arrow Connector 9"/>
          <p:cNvCxnSpPr/>
          <p:nvPr/>
        </p:nvCxnSpPr>
        <p:spPr>
          <a:xfrm rot="5400000" flipH="1" flipV="1">
            <a:off x="2014566" y="1990150"/>
            <a:ext cx="1372583" cy="23029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flipH="1" flipV="1">
            <a:off x="4347132" y="2781784"/>
            <a:ext cx="1313318" cy="7281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V="1">
            <a:off x="6640478" y="2867589"/>
            <a:ext cx="1298664" cy="6604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1066" y="5901266"/>
            <a:ext cx="2463801" cy="369332"/>
          </a:xfrm>
          <a:prstGeom prst="rect">
            <a:avLst/>
          </a:prstGeom>
          <a:noFill/>
        </p:spPr>
        <p:txBody>
          <a:bodyPr wrap="square" rtlCol="0">
            <a:spAutoFit/>
          </a:bodyPr>
          <a:lstStyle/>
          <a:p>
            <a:r>
              <a:rPr lang="en-US" dirty="0" smtClean="0"/>
              <a:t>Temp.          Vert. Vel.     </a:t>
            </a:r>
            <a:endParaRPr lang="en-US" dirty="0"/>
          </a:p>
        </p:txBody>
      </p:sp>
      <p:sp>
        <p:nvSpPr>
          <p:cNvPr id="11" name="TextBox 10"/>
          <p:cNvSpPr txBox="1"/>
          <p:nvPr/>
        </p:nvSpPr>
        <p:spPr>
          <a:xfrm>
            <a:off x="3479800" y="5909734"/>
            <a:ext cx="2463801" cy="369332"/>
          </a:xfrm>
          <a:prstGeom prst="rect">
            <a:avLst/>
          </a:prstGeom>
          <a:noFill/>
        </p:spPr>
        <p:txBody>
          <a:bodyPr wrap="square" rtlCol="0">
            <a:spAutoFit/>
          </a:bodyPr>
          <a:lstStyle/>
          <a:p>
            <a:r>
              <a:rPr lang="en-US" dirty="0" smtClean="0"/>
              <a:t>Temp.          Vert. Vel.     </a:t>
            </a:r>
            <a:endParaRPr lang="en-US" dirty="0"/>
          </a:p>
        </p:txBody>
      </p:sp>
      <p:sp>
        <p:nvSpPr>
          <p:cNvPr id="12" name="TextBox 11"/>
          <p:cNvSpPr txBox="1"/>
          <p:nvPr/>
        </p:nvSpPr>
        <p:spPr>
          <a:xfrm>
            <a:off x="6468532" y="5884334"/>
            <a:ext cx="2463801" cy="369332"/>
          </a:xfrm>
          <a:prstGeom prst="rect">
            <a:avLst/>
          </a:prstGeom>
          <a:noFill/>
        </p:spPr>
        <p:txBody>
          <a:bodyPr wrap="square" rtlCol="0">
            <a:spAutoFit/>
          </a:bodyPr>
          <a:lstStyle/>
          <a:p>
            <a:r>
              <a:rPr lang="en-US" dirty="0" smtClean="0"/>
              <a:t>Temp.          Vert. Vel.     </a:t>
            </a:r>
            <a:endParaRPr lang="en-US" dirty="0"/>
          </a:p>
        </p:txBody>
      </p:sp>
      <p:sp>
        <p:nvSpPr>
          <p:cNvPr id="15" name="TextBox 14"/>
          <p:cNvSpPr txBox="1"/>
          <p:nvPr/>
        </p:nvSpPr>
        <p:spPr>
          <a:xfrm>
            <a:off x="110066" y="152399"/>
            <a:ext cx="954596" cy="923330"/>
          </a:xfrm>
          <a:prstGeom prst="rect">
            <a:avLst/>
          </a:prstGeom>
          <a:noFill/>
        </p:spPr>
        <p:txBody>
          <a:bodyPr wrap="none" rtlCol="0">
            <a:spAutoFit/>
          </a:bodyPr>
          <a:lstStyle/>
          <a:p>
            <a:r>
              <a:rPr lang="en-US" dirty="0" smtClean="0"/>
              <a:t>RU16</a:t>
            </a:r>
          </a:p>
          <a:p>
            <a:r>
              <a:rPr lang="en-US" dirty="0" smtClean="0"/>
              <a:t>Temp.</a:t>
            </a:r>
          </a:p>
          <a:p>
            <a:r>
              <a:rPr lang="en-US" dirty="0" smtClean="0"/>
              <a:t>Section</a:t>
            </a:r>
            <a:endParaRPr lang="en-US" dirty="0"/>
          </a:p>
        </p:txBody>
      </p:sp>
      <p:sp>
        <p:nvSpPr>
          <p:cNvPr id="13" name="TextBox 12"/>
          <p:cNvSpPr txBox="1"/>
          <p:nvPr/>
        </p:nvSpPr>
        <p:spPr>
          <a:xfrm>
            <a:off x="0" y="3208866"/>
            <a:ext cx="1198165" cy="1200329"/>
          </a:xfrm>
          <a:prstGeom prst="rect">
            <a:avLst/>
          </a:prstGeom>
          <a:noFill/>
        </p:spPr>
        <p:txBody>
          <a:bodyPr wrap="none" rtlCol="0">
            <a:spAutoFit/>
          </a:bodyPr>
          <a:lstStyle/>
          <a:p>
            <a:r>
              <a:rPr lang="en-US" dirty="0" err="1" smtClean="0">
                <a:solidFill>
                  <a:srgbClr val="0000FF"/>
                </a:solidFill>
              </a:rPr>
              <a:t>Upcast</a:t>
            </a:r>
            <a:endParaRPr lang="en-US" dirty="0" smtClean="0">
              <a:solidFill>
                <a:srgbClr val="0000FF"/>
              </a:solidFill>
            </a:endParaRPr>
          </a:p>
          <a:p>
            <a:r>
              <a:rPr lang="en-US" dirty="0" smtClean="0">
                <a:solidFill>
                  <a:srgbClr val="FF0000"/>
                </a:solidFill>
              </a:rPr>
              <a:t>Downcast</a:t>
            </a:r>
          </a:p>
          <a:p>
            <a:endParaRPr lang="en-US" dirty="0" smtClean="0">
              <a:solidFill>
                <a:srgbClr val="0000FF"/>
              </a:solidFill>
            </a:endParaRPr>
          </a:p>
          <a:p>
            <a:endParaRPr lang="en-US" dirty="0">
              <a:solidFill>
                <a:srgbClr val="0000FF"/>
              </a:solidFill>
            </a:endParaRPr>
          </a:p>
        </p:txBody>
      </p:sp>
    </p:spTree>
    <p:extLst>
      <p:ext uri="{BB962C8B-B14F-4D97-AF65-F5344CB8AC3E}">
        <p14:creationId xmlns:p14="http://schemas.microsoft.com/office/powerpoint/2010/main" val="633632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16_2011_221_6_358_wAnomalyMeanTemperatur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2016" y="2398517"/>
            <a:ext cx="2921984" cy="3781597"/>
          </a:xfrm>
          <a:prstGeom prst="rect">
            <a:avLst/>
          </a:prstGeom>
        </p:spPr>
      </p:pic>
      <p:pic>
        <p:nvPicPr>
          <p:cNvPr id="3" name="Picture 2" descr="ru16_2011_221_6_335_wAnomalyMeanTemperatu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218" y="2419613"/>
            <a:ext cx="2921984" cy="3781597"/>
          </a:xfrm>
          <a:prstGeom prst="rect">
            <a:avLst/>
          </a:prstGeom>
        </p:spPr>
      </p:pic>
      <p:pic>
        <p:nvPicPr>
          <p:cNvPr id="4" name="Picture 3" descr="ru16_2011_221_6_346_wAnomalyMeanTemperatur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2159" y="2413608"/>
            <a:ext cx="2921983" cy="3781596"/>
          </a:xfrm>
          <a:prstGeom prst="rect">
            <a:avLst/>
          </a:prstGeom>
        </p:spPr>
      </p:pic>
      <p:pic>
        <p:nvPicPr>
          <p:cNvPr id="5" name="Picture 4" descr="ru16-221_20110827T0000-20110829T0000_sea-water-temperature.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91458" y="110067"/>
            <a:ext cx="4446210" cy="2158722"/>
          </a:xfrm>
          <a:prstGeom prst="rect">
            <a:avLst/>
          </a:prstGeom>
        </p:spPr>
      </p:pic>
      <p:sp>
        <p:nvSpPr>
          <p:cNvPr id="7" name="TextBox 6"/>
          <p:cNvSpPr txBox="1"/>
          <p:nvPr/>
        </p:nvSpPr>
        <p:spPr>
          <a:xfrm>
            <a:off x="5147733" y="189154"/>
            <a:ext cx="3996267" cy="2000548"/>
          </a:xfrm>
          <a:prstGeom prst="rect">
            <a:avLst/>
          </a:prstGeom>
          <a:noFill/>
        </p:spPr>
        <p:txBody>
          <a:bodyPr wrap="square" rtlCol="0">
            <a:spAutoFit/>
          </a:bodyPr>
          <a:lstStyle/>
          <a:p>
            <a:r>
              <a:rPr lang="en-US" dirty="0" smtClean="0"/>
              <a:t> </a:t>
            </a:r>
            <a:r>
              <a:rPr lang="en-US" sz="2000" dirty="0" smtClean="0"/>
              <a:t>For Each 2-hour Segment:</a:t>
            </a:r>
          </a:p>
          <a:p>
            <a:r>
              <a:rPr lang="en-US" sz="2000" dirty="0" smtClean="0">
                <a:solidFill>
                  <a:srgbClr val="FF0000"/>
                </a:solidFill>
              </a:rPr>
              <a:t>1) Calculate the Average Temperature Profile</a:t>
            </a:r>
          </a:p>
          <a:p>
            <a:r>
              <a:rPr lang="en-US" sz="2000" dirty="0" smtClean="0">
                <a:solidFill>
                  <a:srgbClr val="0000FF"/>
                </a:solidFill>
              </a:rPr>
              <a:t>2) Calculate the Vertical Velocity Standard Deviation Profile and Smooth Vertically.</a:t>
            </a:r>
            <a:endParaRPr lang="en-US" sz="2000" dirty="0"/>
          </a:p>
        </p:txBody>
      </p:sp>
      <p:sp>
        <p:nvSpPr>
          <p:cNvPr id="9" name="TextBox 8"/>
          <p:cNvSpPr txBox="1"/>
          <p:nvPr/>
        </p:nvSpPr>
        <p:spPr>
          <a:xfrm>
            <a:off x="1524000" y="4969933"/>
            <a:ext cx="1146881" cy="369332"/>
          </a:xfrm>
          <a:prstGeom prst="rect">
            <a:avLst/>
          </a:prstGeom>
          <a:noFill/>
        </p:spPr>
        <p:txBody>
          <a:bodyPr wrap="none" rtlCol="0">
            <a:spAutoFit/>
          </a:bodyPr>
          <a:lstStyle/>
          <a:p>
            <a:r>
              <a:rPr lang="en-US" dirty="0" smtClean="0"/>
              <a:t>Pre-Irene</a:t>
            </a:r>
            <a:endParaRPr lang="en-US" dirty="0"/>
          </a:p>
        </p:txBody>
      </p:sp>
      <p:sp>
        <p:nvSpPr>
          <p:cNvPr id="10" name="TextBox 9"/>
          <p:cNvSpPr txBox="1"/>
          <p:nvPr/>
        </p:nvSpPr>
        <p:spPr>
          <a:xfrm>
            <a:off x="5003700" y="4648200"/>
            <a:ext cx="1854300" cy="830997"/>
          </a:xfrm>
          <a:prstGeom prst="rect">
            <a:avLst/>
          </a:prstGeom>
          <a:noFill/>
        </p:spPr>
        <p:txBody>
          <a:bodyPr wrap="square" rtlCol="0">
            <a:spAutoFit/>
          </a:bodyPr>
          <a:lstStyle/>
          <a:p>
            <a:r>
              <a:rPr lang="en-US" dirty="0" smtClean="0"/>
              <a:t>During Irene</a:t>
            </a:r>
            <a:endParaRPr lang="en-US" dirty="0"/>
          </a:p>
        </p:txBody>
      </p:sp>
      <p:sp>
        <p:nvSpPr>
          <p:cNvPr id="11" name="TextBox 10"/>
          <p:cNvSpPr txBox="1"/>
          <p:nvPr/>
        </p:nvSpPr>
        <p:spPr>
          <a:xfrm>
            <a:off x="7284839" y="5003800"/>
            <a:ext cx="1249561" cy="369332"/>
          </a:xfrm>
          <a:prstGeom prst="rect">
            <a:avLst/>
          </a:prstGeom>
          <a:noFill/>
        </p:spPr>
        <p:txBody>
          <a:bodyPr wrap="none" rtlCol="0">
            <a:spAutoFit/>
          </a:bodyPr>
          <a:lstStyle/>
          <a:p>
            <a:r>
              <a:rPr lang="en-US" dirty="0" smtClean="0"/>
              <a:t>Post-Irene</a:t>
            </a:r>
            <a:endParaRPr lang="en-US" dirty="0"/>
          </a:p>
        </p:txBody>
      </p:sp>
      <p:sp>
        <p:nvSpPr>
          <p:cNvPr id="12" name="TextBox 11"/>
          <p:cNvSpPr txBox="1"/>
          <p:nvPr/>
        </p:nvSpPr>
        <p:spPr>
          <a:xfrm>
            <a:off x="1738337" y="4107988"/>
            <a:ext cx="907144" cy="646331"/>
          </a:xfrm>
          <a:prstGeom prst="rect">
            <a:avLst/>
          </a:prstGeom>
          <a:noFill/>
        </p:spPr>
        <p:txBody>
          <a:bodyPr wrap="none" rtlCol="0">
            <a:spAutoFit/>
          </a:bodyPr>
          <a:lstStyle/>
          <a:p>
            <a:r>
              <a:rPr lang="en-US" dirty="0" smtClean="0">
                <a:solidFill>
                  <a:srgbClr val="FF0000"/>
                </a:solidFill>
              </a:rPr>
              <a:t>Temp</a:t>
            </a:r>
          </a:p>
          <a:p>
            <a:r>
              <a:rPr lang="en-US" dirty="0" smtClean="0">
                <a:solidFill>
                  <a:srgbClr val="0000FF"/>
                </a:solidFill>
              </a:rPr>
              <a:t>S.D. </a:t>
            </a:r>
            <a:r>
              <a:rPr lang="en-US" dirty="0" err="1" smtClean="0">
                <a:solidFill>
                  <a:srgbClr val="0000FF"/>
                </a:solidFill>
              </a:rPr>
              <a:t>w</a:t>
            </a:r>
            <a:r>
              <a:rPr lang="en-US" dirty="0" smtClean="0">
                <a:solidFill>
                  <a:srgbClr val="0000FF"/>
                </a:solidFill>
              </a:rPr>
              <a:t>’</a:t>
            </a:r>
            <a:endParaRPr lang="en-US" dirty="0">
              <a:solidFill>
                <a:srgbClr val="0000FF"/>
              </a:solidFill>
            </a:endParaRPr>
          </a:p>
        </p:txBody>
      </p:sp>
    </p:spTree>
    <p:extLst>
      <p:ext uri="{BB962C8B-B14F-4D97-AF65-F5344CB8AC3E}">
        <p14:creationId xmlns:p14="http://schemas.microsoft.com/office/powerpoint/2010/main" val="96660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_irene_temp-1.png"/>
          <p:cNvPicPr>
            <a:picLocks noChangeAspect="1"/>
          </p:cNvPicPr>
          <p:nvPr/>
        </p:nvPicPr>
        <p:blipFill>
          <a:blip r:embed="rId2" cstate="screen">
            <a:extLst>
              <a:ext uri="{28A0092B-C50C-407E-A947-70E740481C1C}">
                <a14:useLocalDpi xmlns:a14="http://schemas.microsoft.com/office/drawing/2010/main"/>
              </a:ext>
            </a:extLst>
          </a:blip>
          <a:srcRect l="2312" t="3519" r="7715" b="33888"/>
          <a:stretch>
            <a:fillRect/>
          </a:stretch>
        </p:blipFill>
        <p:spPr bwMode="auto">
          <a:xfrm>
            <a:off x="342900" y="3551238"/>
            <a:ext cx="4592638"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4" name="Picture 6" descr="composite20110827T070000.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0488" y="209550"/>
            <a:ext cx="222885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7" descr="composite20110831T070000.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6050" y="209550"/>
            <a:ext cx="259715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8" descr="compositestormdif20110827-20110831.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42100" y="209550"/>
            <a:ext cx="25019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TextBox 12"/>
          <p:cNvSpPr txBox="1">
            <a:spLocks noChangeArrowheads="1"/>
          </p:cNvSpPr>
          <p:nvPr/>
        </p:nvSpPr>
        <p:spPr bwMode="auto">
          <a:xfrm>
            <a:off x="-96838" y="692150"/>
            <a:ext cx="169703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u="sng" dirty="0" smtClean="0">
                <a:solidFill>
                  <a:srgbClr val="000000"/>
                </a:solidFill>
              </a:rPr>
              <a:t>WHAT?</a:t>
            </a:r>
          </a:p>
          <a:p>
            <a:pPr algn="ctr"/>
            <a:endParaRPr lang="en-US" altLang="en-US" sz="2000" dirty="0" smtClean="0">
              <a:solidFill>
                <a:srgbClr val="000000"/>
              </a:solidFill>
            </a:endParaRPr>
          </a:p>
          <a:p>
            <a:pPr algn="ctr"/>
            <a:r>
              <a:rPr lang="en-US" altLang="en-US" sz="2000" dirty="0" smtClean="0">
                <a:solidFill>
                  <a:srgbClr val="000000"/>
                </a:solidFill>
              </a:rPr>
              <a:t>Satellite</a:t>
            </a:r>
          </a:p>
          <a:p>
            <a:pPr algn="ctr"/>
            <a:r>
              <a:rPr lang="en-US" altLang="en-US" sz="2000" dirty="0" smtClean="0">
                <a:solidFill>
                  <a:srgbClr val="000000"/>
                </a:solidFill>
              </a:rPr>
              <a:t>SST</a:t>
            </a:r>
          </a:p>
        </p:txBody>
      </p:sp>
      <p:sp>
        <p:nvSpPr>
          <p:cNvPr id="28679" name="TextBox 4"/>
          <p:cNvSpPr txBox="1">
            <a:spLocks noChangeArrowheads="1"/>
          </p:cNvSpPr>
          <p:nvPr/>
        </p:nvSpPr>
        <p:spPr bwMode="auto">
          <a:xfrm>
            <a:off x="3962400" y="38100"/>
            <a:ext cx="20574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rPr>
              <a:t>Post-Irene</a:t>
            </a:r>
          </a:p>
        </p:txBody>
      </p:sp>
      <p:sp>
        <p:nvSpPr>
          <p:cNvPr id="28680" name="TextBox 3"/>
          <p:cNvSpPr txBox="1">
            <a:spLocks noChangeArrowheads="1"/>
          </p:cNvSpPr>
          <p:nvPr/>
        </p:nvSpPr>
        <p:spPr bwMode="auto">
          <a:xfrm>
            <a:off x="1524000" y="38100"/>
            <a:ext cx="20574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rPr>
              <a:t>Pre-Irene </a:t>
            </a:r>
          </a:p>
        </p:txBody>
      </p:sp>
      <p:sp>
        <p:nvSpPr>
          <p:cNvPr id="28681" name="TextBox 5"/>
          <p:cNvSpPr txBox="1">
            <a:spLocks noChangeArrowheads="1"/>
          </p:cNvSpPr>
          <p:nvPr/>
        </p:nvSpPr>
        <p:spPr bwMode="auto">
          <a:xfrm>
            <a:off x="6689725" y="19050"/>
            <a:ext cx="2073275"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rPr>
              <a:t>Difference</a:t>
            </a:r>
          </a:p>
        </p:txBody>
      </p:sp>
      <p:pic>
        <p:nvPicPr>
          <p:cNvPr id="28682" name="Picture 1" descr="mts_codar.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15000" y="3314700"/>
            <a:ext cx="3048000"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3" name="TextBox 2"/>
          <p:cNvSpPr txBox="1">
            <a:spLocks noChangeArrowheads="1"/>
          </p:cNvSpPr>
          <p:nvPr/>
        </p:nvSpPr>
        <p:spPr bwMode="auto">
          <a:xfrm>
            <a:off x="5773738" y="3514725"/>
            <a:ext cx="1219200" cy="1323439"/>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u="sng" dirty="0">
                <a:solidFill>
                  <a:srgbClr val="000000"/>
                </a:solidFill>
                <a:cs typeface="Times New Roman" charset="0"/>
              </a:rPr>
              <a:t>WHY</a:t>
            </a:r>
            <a:r>
              <a:rPr lang="en-US" sz="2000" b="1" u="sng" dirty="0" smtClean="0">
                <a:solidFill>
                  <a:srgbClr val="000000"/>
                </a:solidFill>
                <a:cs typeface="Times New Roman" charset="0"/>
              </a:rPr>
              <a:t>?</a:t>
            </a:r>
          </a:p>
          <a:p>
            <a:pPr>
              <a:defRPr/>
            </a:pPr>
            <a:r>
              <a:rPr lang="en-US" sz="2000" dirty="0" smtClean="0">
                <a:solidFill>
                  <a:srgbClr val="000000"/>
                </a:solidFill>
                <a:latin typeface="Arial"/>
                <a:cs typeface="Times New Roman" charset="0"/>
              </a:rPr>
              <a:t>HF Radar</a:t>
            </a:r>
          </a:p>
          <a:p>
            <a:pPr>
              <a:defRPr/>
            </a:pPr>
            <a:r>
              <a:rPr lang="en-US" sz="2000" dirty="0" smtClean="0">
                <a:solidFill>
                  <a:srgbClr val="000000"/>
                </a:solidFill>
                <a:latin typeface="Arial"/>
                <a:cs typeface="Times New Roman" charset="0"/>
              </a:rPr>
              <a:t>Currents</a:t>
            </a:r>
          </a:p>
        </p:txBody>
      </p:sp>
      <p:cxnSp>
        <p:nvCxnSpPr>
          <p:cNvPr id="28684" name="Straight Arrow Connector 8"/>
          <p:cNvCxnSpPr>
            <a:cxnSpLocks noChangeShapeType="1"/>
          </p:cNvCxnSpPr>
          <p:nvPr/>
        </p:nvCxnSpPr>
        <p:spPr bwMode="auto">
          <a:xfrm flipH="1" flipV="1">
            <a:off x="7772400" y="4457700"/>
            <a:ext cx="762000" cy="914400"/>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689" name="TextBox 1"/>
          <p:cNvSpPr txBox="1">
            <a:spLocks noChangeArrowheads="1"/>
          </p:cNvSpPr>
          <p:nvPr/>
        </p:nvSpPr>
        <p:spPr bwMode="auto">
          <a:xfrm>
            <a:off x="152400" y="3238500"/>
            <a:ext cx="4724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u="sng" dirty="0" smtClean="0">
                <a:solidFill>
                  <a:srgbClr val="000000"/>
                </a:solidFill>
              </a:rPr>
              <a:t>WHEN?</a:t>
            </a:r>
            <a:r>
              <a:rPr lang="en-US" altLang="en-US" sz="2000" b="1" dirty="0" smtClean="0">
                <a:solidFill>
                  <a:srgbClr val="000000"/>
                </a:solidFill>
              </a:rPr>
              <a:t> </a:t>
            </a:r>
            <a:r>
              <a:rPr lang="en-US" altLang="en-US" sz="2000" dirty="0" smtClean="0">
                <a:solidFill>
                  <a:srgbClr val="000000"/>
                </a:solidFill>
              </a:rPr>
              <a:t> Glider Temperature</a:t>
            </a:r>
          </a:p>
          <a:p>
            <a:r>
              <a:rPr lang="en-US" altLang="en-US" sz="2000" dirty="0" smtClean="0">
                <a:solidFill>
                  <a:srgbClr val="000000"/>
                </a:solidFill>
              </a:rPr>
              <a:t>                           </a:t>
            </a:r>
            <a:endParaRPr lang="en-US" altLang="en-US" b="1" u="sng" dirty="0" smtClean="0">
              <a:solidFill>
                <a:srgbClr val="000000"/>
              </a:solidFill>
            </a:endParaRPr>
          </a:p>
        </p:txBody>
      </p:sp>
      <p:cxnSp>
        <p:nvCxnSpPr>
          <p:cNvPr id="15" name="Straight Arrow Connector 14"/>
          <p:cNvCxnSpPr>
            <a:cxnSpLocks noChangeShapeType="1"/>
          </p:cNvCxnSpPr>
          <p:nvPr/>
        </p:nvCxnSpPr>
        <p:spPr bwMode="auto">
          <a:xfrm flipH="1" flipV="1">
            <a:off x="1676400" y="3956050"/>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 name="TextBox 1"/>
          <p:cNvSpPr txBox="1">
            <a:spLocks noChangeArrowheads="1"/>
          </p:cNvSpPr>
          <p:nvPr/>
        </p:nvSpPr>
        <p:spPr bwMode="auto">
          <a:xfrm>
            <a:off x="2819400" y="4221163"/>
            <a:ext cx="13938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smtClean="0">
                <a:solidFill>
                  <a:srgbClr val="FF0000"/>
                </a:solidFill>
              </a:rPr>
              <a:t>Eye Passage</a:t>
            </a:r>
          </a:p>
        </p:txBody>
      </p:sp>
      <p:sp>
        <p:nvSpPr>
          <p:cNvPr id="3" name="TextBox 2"/>
          <p:cNvSpPr txBox="1">
            <a:spLocks noChangeArrowheads="1"/>
          </p:cNvSpPr>
          <p:nvPr/>
        </p:nvSpPr>
        <p:spPr bwMode="auto">
          <a:xfrm>
            <a:off x="6572250" y="450850"/>
            <a:ext cx="1200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smtClean="0">
                <a:solidFill>
                  <a:srgbClr val="000000"/>
                </a:solidFill>
              </a:rPr>
              <a:t>11C max Cooling</a:t>
            </a:r>
          </a:p>
        </p:txBody>
      </p:sp>
      <p:sp>
        <p:nvSpPr>
          <p:cNvPr id="4" name="TextBox 3"/>
          <p:cNvSpPr txBox="1"/>
          <p:nvPr/>
        </p:nvSpPr>
        <p:spPr>
          <a:xfrm>
            <a:off x="1816100" y="4584700"/>
            <a:ext cx="431800" cy="523220"/>
          </a:xfrm>
          <a:prstGeom prst="rect">
            <a:avLst/>
          </a:prstGeom>
          <a:noFill/>
        </p:spPr>
        <p:txBody>
          <a:bodyPr wrap="square" rtlCol="0">
            <a:spAutoFit/>
          </a:bodyPr>
          <a:lstStyle/>
          <a:p>
            <a:r>
              <a:rPr lang="en-US" sz="2800" b="1" dirty="0" smtClean="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108029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89"/>
                                        </p:tgtEl>
                                        <p:attrNameLst>
                                          <p:attrName>style.visibility</p:attrName>
                                        </p:attrNameLst>
                                      </p:cBhvr>
                                      <p:to>
                                        <p:strVal val="visible"/>
                                      </p:to>
                                    </p:set>
                                    <p:anim calcmode="lin" valueType="num">
                                      <p:cBhvr additive="base">
                                        <p:cTn id="7" dur="500" fill="hold"/>
                                        <p:tgtEl>
                                          <p:spTgt spid="28689"/>
                                        </p:tgtEl>
                                        <p:attrNameLst>
                                          <p:attrName>ppt_x</p:attrName>
                                        </p:attrNameLst>
                                      </p:cBhvr>
                                      <p:tavLst>
                                        <p:tav tm="0">
                                          <p:val>
                                            <p:strVal val="#ppt_x"/>
                                          </p:val>
                                        </p:tav>
                                        <p:tav tm="100000">
                                          <p:val>
                                            <p:strVal val="#ppt_x"/>
                                          </p:val>
                                        </p:tav>
                                      </p:tavLst>
                                    </p:anim>
                                    <p:anim calcmode="lin" valueType="num">
                                      <p:cBhvr additive="base">
                                        <p:cTn id="8" dur="500" fill="hold"/>
                                        <p:tgtEl>
                                          <p:spTgt spid="286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683"/>
                                        </p:tgtEl>
                                        <p:attrNameLst>
                                          <p:attrName>style.visibility</p:attrName>
                                        </p:attrNameLst>
                                      </p:cBhvr>
                                      <p:to>
                                        <p:strVal val="visible"/>
                                      </p:to>
                                    </p:set>
                                    <p:anim calcmode="lin" valueType="num">
                                      <p:cBhvr additive="base">
                                        <p:cTn id="25" dur="500" fill="hold"/>
                                        <p:tgtEl>
                                          <p:spTgt spid="28683"/>
                                        </p:tgtEl>
                                        <p:attrNameLst>
                                          <p:attrName>ppt_x</p:attrName>
                                        </p:attrNameLst>
                                      </p:cBhvr>
                                      <p:tavLst>
                                        <p:tav tm="0">
                                          <p:val>
                                            <p:strVal val="#ppt_x"/>
                                          </p:val>
                                        </p:tav>
                                        <p:tav tm="100000">
                                          <p:val>
                                            <p:strVal val="#ppt_x"/>
                                          </p:val>
                                        </p:tav>
                                      </p:tavLst>
                                    </p:anim>
                                    <p:anim calcmode="lin" valueType="num">
                                      <p:cBhvr additive="base">
                                        <p:cTn id="26" dur="500" fill="hold"/>
                                        <p:tgtEl>
                                          <p:spTgt spid="2868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684"/>
                                        </p:tgtEl>
                                        <p:attrNameLst>
                                          <p:attrName>style.visibility</p:attrName>
                                        </p:attrNameLst>
                                      </p:cBhvr>
                                      <p:to>
                                        <p:strVal val="visible"/>
                                      </p:to>
                                    </p:set>
                                    <p:anim calcmode="lin" valueType="num">
                                      <p:cBhvr additive="base">
                                        <p:cTn id="29" dur="500" fill="hold"/>
                                        <p:tgtEl>
                                          <p:spTgt spid="28684"/>
                                        </p:tgtEl>
                                        <p:attrNameLst>
                                          <p:attrName>ppt_x</p:attrName>
                                        </p:attrNameLst>
                                      </p:cBhvr>
                                      <p:tavLst>
                                        <p:tav tm="0">
                                          <p:val>
                                            <p:strVal val="#ppt_x"/>
                                          </p:val>
                                        </p:tav>
                                        <p:tav tm="100000">
                                          <p:val>
                                            <p:strVal val="#ppt_x"/>
                                          </p:val>
                                        </p:tav>
                                      </p:tavLst>
                                    </p:anim>
                                    <p:anim calcmode="lin" valueType="num">
                                      <p:cBhvr additive="base">
                                        <p:cTn id="30" dur="500" fill="hold"/>
                                        <p:tgtEl>
                                          <p:spTgt spid="2868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682"/>
                                        </p:tgtEl>
                                        <p:attrNameLst>
                                          <p:attrName>style.visibility</p:attrName>
                                        </p:attrNameLst>
                                      </p:cBhvr>
                                      <p:to>
                                        <p:strVal val="visible"/>
                                      </p:to>
                                    </p:set>
                                    <p:anim calcmode="lin" valueType="num">
                                      <p:cBhvr additive="base">
                                        <p:cTn id="33" dur="500" fill="hold"/>
                                        <p:tgtEl>
                                          <p:spTgt spid="28682"/>
                                        </p:tgtEl>
                                        <p:attrNameLst>
                                          <p:attrName>ppt_x</p:attrName>
                                        </p:attrNameLst>
                                      </p:cBhvr>
                                      <p:tavLst>
                                        <p:tav tm="0">
                                          <p:val>
                                            <p:strVal val="#ppt_x"/>
                                          </p:val>
                                        </p:tav>
                                        <p:tav tm="100000">
                                          <p:val>
                                            <p:strVal val="#ppt_x"/>
                                          </p:val>
                                        </p:tav>
                                      </p:tavLst>
                                    </p:anim>
                                    <p:anim calcmode="lin" valueType="num">
                                      <p:cBhvr additive="base">
                                        <p:cTn id="34" dur="500" fill="hold"/>
                                        <p:tgtEl>
                                          <p:spTgt spid="2868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nimBg="1"/>
      <p:bldP spid="28689" grpId="0"/>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18585" y="935880"/>
            <a:ext cx="840495"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ea typeface="+mn-ea"/>
                <a:cs typeface="+mn-cs"/>
              </a:rPr>
              <a:t>Ships</a:t>
            </a:r>
            <a:endParaRPr lang="en-US" sz="2400" dirty="0">
              <a:solidFill>
                <a:prstClr val="black"/>
              </a:solidFill>
              <a:latin typeface="Calibri"/>
              <a:ea typeface="+mn-ea"/>
              <a:cs typeface="+mn-cs"/>
            </a:endParaRPr>
          </a:p>
        </p:txBody>
      </p:sp>
      <p:sp>
        <p:nvSpPr>
          <p:cNvPr id="5" name="TextBox 4"/>
          <p:cNvSpPr txBox="1"/>
          <p:nvPr/>
        </p:nvSpPr>
        <p:spPr>
          <a:xfrm>
            <a:off x="3685623" y="935880"/>
            <a:ext cx="1062611"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ea typeface="+mn-ea"/>
                <a:cs typeface="+mn-cs"/>
              </a:rPr>
              <a:t>Gliders</a:t>
            </a:r>
            <a:endParaRPr lang="en-US" sz="2400" dirty="0">
              <a:solidFill>
                <a:prstClr val="black"/>
              </a:solidFill>
              <a:latin typeface="Calibri"/>
              <a:ea typeface="+mn-ea"/>
              <a:cs typeface="+mn-cs"/>
            </a:endParaRPr>
          </a:p>
        </p:txBody>
      </p:sp>
      <p:sp>
        <p:nvSpPr>
          <p:cNvPr id="6" name="TextBox 5"/>
          <p:cNvSpPr txBox="1"/>
          <p:nvPr/>
        </p:nvSpPr>
        <p:spPr>
          <a:xfrm>
            <a:off x="762000" y="935880"/>
            <a:ext cx="1122272"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ea typeface="+mn-ea"/>
                <a:cs typeface="+mn-cs"/>
              </a:rPr>
              <a:t>Drifters</a:t>
            </a:r>
            <a:endParaRPr lang="en-US" sz="2400" dirty="0">
              <a:solidFill>
                <a:prstClr val="black"/>
              </a:solidFill>
              <a:latin typeface="Calibri"/>
              <a:ea typeface="+mn-ea"/>
              <a:cs typeface="+mn-cs"/>
            </a:endParaRPr>
          </a:p>
        </p:txBody>
      </p:sp>
      <p:sp>
        <p:nvSpPr>
          <p:cNvPr id="11" name="TextBox 10"/>
          <p:cNvSpPr txBox="1"/>
          <p:nvPr/>
        </p:nvSpPr>
        <p:spPr>
          <a:xfrm>
            <a:off x="2117980" y="4407647"/>
            <a:ext cx="4569731"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ea typeface="+mn-ea"/>
                <a:cs typeface="+mn-cs"/>
              </a:rPr>
              <a:t>Increasing Control, Capacity &amp; Cost</a:t>
            </a:r>
            <a:r>
              <a:rPr lang="en-US" dirty="0" smtClean="0">
                <a:solidFill>
                  <a:prstClr val="black"/>
                </a:solidFill>
                <a:latin typeface="Calibri"/>
                <a:ea typeface="+mn-ea"/>
                <a:cs typeface="+mn-cs"/>
              </a:rPr>
              <a:t>  </a:t>
            </a:r>
            <a:endParaRPr lang="en-US" dirty="0">
              <a:solidFill>
                <a:prstClr val="black"/>
              </a:solidFill>
              <a:latin typeface="Calibri"/>
              <a:ea typeface="+mn-ea"/>
              <a:cs typeface="+mn-cs"/>
            </a:endParaRPr>
          </a:p>
        </p:txBody>
      </p:sp>
      <p:sp>
        <p:nvSpPr>
          <p:cNvPr id="12" name="TextBox 11"/>
          <p:cNvSpPr txBox="1"/>
          <p:nvPr/>
        </p:nvSpPr>
        <p:spPr>
          <a:xfrm>
            <a:off x="0" y="0"/>
            <a:ext cx="9144000" cy="584775"/>
          </a:xfrm>
          <a:prstGeom prst="rect">
            <a:avLst/>
          </a:prstGeom>
          <a:noFill/>
        </p:spPr>
        <p:txBody>
          <a:bodyPr wrap="square" rtlCol="0">
            <a:spAutoFit/>
          </a:bodyPr>
          <a:lstStyle/>
          <a:p>
            <a:pPr algn="ctr" defTabSz="457200" fontAlgn="auto">
              <a:spcBef>
                <a:spcPts val="0"/>
              </a:spcBef>
              <a:spcAft>
                <a:spcPts val="0"/>
              </a:spcAft>
            </a:pPr>
            <a:r>
              <a:rPr lang="en-US" sz="3200" b="1" dirty="0" smtClean="0">
                <a:solidFill>
                  <a:prstClr val="black"/>
                </a:solidFill>
                <a:latin typeface="Calibri"/>
                <a:ea typeface="+mn-ea"/>
                <a:cs typeface="+mn-cs"/>
              </a:rPr>
              <a:t>Mobile Subsurface Sampling Capabilities</a:t>
            </a:r>
            <a:endParaRPr lang="en-US" sz="3200" b="1" dirty="0">
              <a:solidFill>
                <a:prstClr val="black"/>
              </a:solidFill>
              <a:latin typeface="Calibri"/>
              <a:ea typeface="+mn-ea"/>
              <a:cs typeface="+mn-cs"/>
            </a:endParaRPr>
          </a:p>
        </p:txBody>
      </p:sp>
      <p:sp>
        <p:nvSpPr>
          <p:cNvPr id="13" name="TextBox 12"/>
          <p:cNvSpPr txBox="1"/>
          <p:nvPr/>
        </p:nvSpPr>
        <p:spPr>
          <a:xfrm>
            <a:off x="1831514" y="5409342"/>
            <a:ext cx="5119911"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ea typeface="+mn-ea"/>
                <a:cs typeface="+mn-cs"/>
              </a:rPr>
              <a:t>Decreasing Endurance &amp; Risk Tolerance</a:t>
            </a:r>
            <a:endParaRPr lang="en-US" sz="2400" dirty="0">
              <a:solidFill>
                <a:prstClr val="black"/>
              </a:solidFill>
              <a:latin typeface="Calibri"/>
              <a:ea typeface="+mn-ea"/>
              <a:cs typeface="+mn-cs"/>
            </a:endParaRPr>
          </a:p>
        </p:txBody>
      </p:sp>
      <p:pic>
        <p:nvPicPr>
          <p:cNvPr id="2" name="Picture 1" descr="Screen Shot 2015-06-10 at 1.10.56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533" y="1807091"/>
            <a:ext cx="2295136" cy="2337992"/>
          </a:xfrm>
          <a:prstGeom prst="rect">
            <a:avLst/>
          </a:prstGeom>
        </p:spPr>
      </p:pic>
      <p:pic>
        <p:nvPicPr>
          <p:cNvPr id="7" name="Picture 6" descr="Screen Shot 2015-06-10 at 1.41.21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9888" y="1807091"/>
            <a:ext cx="3181298" cy="2360619"/>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78797" y="1807091"/>
            <a:ext cx="2889592" cy="2344965"/>
          </a:xfrm>
          <a:prstGeom prst="rect">
            <a:avLst/>
          </a:prstGeom>
        </p:spPr>
      </p:pic>
      <p:sp>
        <p:nvSpPr>
          <p:cNvPr id="3" name="Right Arrow 2"/>
          <p:cNvSpPr/>
          <p:nvPr/>
        </p:nvSpPr>
        <p:spPr>
          <a:xfrm>
            <a:off x="1042005" y="4869312"/>
            <a:ext cx="711494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Tree>
    <p:extLst>
      <p:ext uri="{BB962C8B-B14F-4D97-AF65-F5344CB8AC3E}">
        <p14:creationId xmlns:p14="http://schemas.microsoft.com/office/powerpoint/2010/main" val="1108163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a:stretch/>
        </p:blipFill>
        <p:spPr bwMode="auto">
          <a:xfrm>
            <a:off x="0" y="520700"/>
            <a:ext cx="4521200" cy="2298700"/>
          </a:xfrm>
          <a:prstGeom prst="rect">
            <a:avLst/>
          </a:prstGeom>
          <a:ln>
            <a:noFill/>
          </a:ln>
          <a:extLst>
            <a:ext uri="{53640926-AAD7-44d8-BBD7-CCE9431645EC}">
              <a14:shadowObscured xmlns:a14="http://schemas.microsoft.com/office/drawing/2010/main" xmlns=""/>
            </a:ext>
          </a:extLst>
        </p:spPr>
      </p:pic>
      <p:pic>
        <p:nvPicPr>
          <p:cNvPr id="2" name="Picture 1" descr="nature_fig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4691" y="0"/>
            <a:ext cx="5059309" cy="7010400"/>
          </a:xfrm>
          <a:prstGeom prst="rect">
            <a:avLst/>
          </a:prstGeom>
        </p:spPr>
      </p:pic>
      <p:pic>
        <p:nvPicPr>
          <p:cNvPr id="4" name="Picture 3"/>
          <p:cNvPicPr/>
          <p:nvPr/>
        </p:nvPicPr>
        <p:blipFill>
          <a:blip r:embed="rId4" cstate="screen">
            <a:extLst>
              <a:ext uri="{28A0092B-C50C-407E-A947-70E740481C1C}">
                <a14:useLocalDpi xmlns:a14="http://schemas.microsoft.com/office/drawing/2010/main"/>
              </a:ext>
            </a:extLst>
          </a:blip>
          <a:stretch>
            <a:fillRect/>
          </a:stretch>
        </p:blipFill>
        <p:spPr>
          <a:xfrm>
            <a:off x="0" y="2959099"/>
            <a:ext cx="4051300" cy="3263901"/>
          </a:xfrm>
          <a:prstGeom prst="rect">
            <a:avLst/>
          </a:prstGeom>
        </p:spPr>
      </p:pic>
      <p:sp>
        <p:nvSpPr>
          <p:cNvPr id="5" name="TextBox 4"/>
          <p:cNvSpPr txBox="1"/>
          <p:nvPr/>
        </p:nvSpPr>
        <p:spPr>
          <a:xfrm>
            <a:off x="139700" y="0"/>
            <a:ext cx="3833251" cy="400110"/>
          </a:xfrm>
          <a:prstGeom prst="rect">
            <a:avLst/>
          </a:prstGeom>
          <a:noFill/>
        </p:spPr>
        <p:txBody>
          <a:bodyPr wrap="none" rtlCol="0">
            <a:spAutoFit/>
          </a:bodyPr>
          <a:lstStyle/>
          <a:p>
            <a:r>
              <a:rPr lang="en-US" sz="2000" b="1" dirty="0" smtClean="0"/>
              <a:t>Coastal </a:t>
            </a:r>
            <a:r>
              <a:rPr lang="en-US" sz="2000" b="1" dirty="0" err="1" smtClean="0"/>
              <a:t>Baroclinic</a:t>
            </a:r>
            <a:r>
              <a:rPr lang="en-US" sz="2000" b="1" dirty="0" smtClean="0"/>
              <a:t> Circulation</a:t>
            </a:r>
            <a:endParaRPr lang="en-US" sz="2000" b="1" dirty="0"/>
          </a:p>
        </p:txBody>
      </p:sp>
      <p:sp>
        <p:nvSpPr>
          <p:cNvPr id="6" name="Rectangle 5"/>
          <p:cNvSpPr/>
          <p:nvPr/>
        </p:nvSpPr>
        <p:spPr>
          <a:xfrm>
            <a:off x="0" y="393700"/>
            <a:ext cx="4191000" cy="2463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946400"/>
            <a:ext cx="4076700" cy="32639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0" y="3009900"/>
            <a:ext cx="2130198" cy="523220"/>
          </a:xfrm>
          <a:prstGeom prst="rect">
            <a:avLst/>
          </a:prstGeom>
          <a:noFill/>
        </p:spPr>
        <p:txBody>
          <a:bodyPr wrap="none" rtlCol="0">
            <a:spAutoFit/>
          </a:bodyPr>
          <a:lstStyle/>
          <a:p>
            <a:pPr algn="ctr"/>
            <a:r>
              <a:rPr lang="en-US" sz="1400" dirty="0" smtClean="0"/>
              <a:t>Glider Track, Model Grid </a:t>
            </a:r>
          </a:p>
          <a:p>
            <a:pPr algn="ctr"/>
            <a:r>
              <a:rPr lang="en-US" sz="1400" dirty="0" smtClean="0"/>
              <a:t>&amp; Bathymetry</a:t>
            </a:r>
            <a:endParaRPr lang="en-US" sz="1400" dirty="0"/>
          </a:p>
        </p:txBody>
      </p:sp>
      <p:sp>
        <p:nvSpPr>
          <p:cNvPr id="9" name="TextBox 8"/>
          <p:cNvSpPr txBox="1"/>
          <p:nvPr/>
        </p:nvSpPr>
        <p:spPr>
          <a:xfrm>
            <a:off x="406401" y="635000"/>
            <a:ext cx="1054100" cy="584776"/>
          </a:xfrm>
          <a:prstGeom prst="rect">
            <a:avLst/>
          </a:prstGeom>
          <a:noFill/>
        </p:spPr>
        <p:txBody>
          <a:bodyPr wrap="square" rtlCol="0">
            <a:spAutoFit/>
          </a:bodyPr>
          <a:lstStyle/>
          <a:p>
            <a:r>
              <a:rPr lang="en-US" sz="1600" dirty="0" smtClean="0"/>
              <a:t>Before Eye</a:t>
            </a:r>
            <a:endParaRPr lang="en-US" sz="1600" dirty="0"/>
          </a:p>
        </p:txBody>
      </p:sp>
      <p:sp>
        <p:nvSpPr>
          <p:cNvPr id="10" name="TextBox 9"/>
          <p:cNvSpPr txBox="1"/>
          <p:nvPr/>
        </p:nvSpPr>
        <p:spPr>
          <a:xfrm>
            <a:off x="2298701" y="635000"/>
            <a:ext cx="888999" cy="584776"/>
          </a:xfrm>
          <a:prstGeom prst="rect">
            <a:avLst/>
          </a:prstGeom>
          <a:noFill/>
        </p:spPr>
        <p:txBody>
          <a:bodyPr wrap="square" rtlCol="0">
            <a:spAutoFit/>
          </a:bodyPr>
          <a:lstStyle/>
          <a:p>
            <a:r>
              <a:rPr lang="en-US" sz="1600" dirty="0" smtClean="0"/>
              <a:t>After Eye</a:t>
            </a:r>
            <a:endParaRPr lang="en-US" sz="1600" dirty="0"/>
          </a:p>
        </p:txBody>
      </p:sp>
      <p:sp>
        <p:nvSpPr>
          <p:cNvPr id="11" name="TextBox 10"/>
          <p:cNvSpPr txBox="1"/>
          <p:nvPr/>
        </p:nvSpPr>
        <p:spPr>
          <a:xfrm>
            <a:off x="5346700" y="1117600"/>
            <a:ext cx="3283134" cy="338554"/>
          </a:xfrm>
          <a:prstGeom prst="rect">
            <a:avLst/>
          </a:prstGeom>
          <a:noFill/>
        </p:spPr>
        <p:txBody>
          <a:bodyPr wrap="square" rtlCol="0">
            <a:spAutoFit/>
          </a:bodyPr>
          <a:lstStyle/>
          <a:p>
            <a:r>
              <a:rPr lang="en-US" sz="1600" dirty="0" smtClean="0"/>
              <a:t>Before Eye                 After Eye</a:t>
            </a:r>
            <a:endParaRPr lang="en-US" sz="1600" dirty="0"/>
          </a:p>
        </p:txBody>
      </p:sp>
      <p:sp>
        <p:nvSpPr>
          <p:cNvPr id="12" name="TextBox 11"/>
          <p:cNvSpPr txBox="1"/>
          <p:nvPr/>
        </p:nvSpPr>
        <p:spPr>
          <a:xfrm>
            <a:off x="76200" y="5803900"/>
            <a:ext cx="2066391" cy="338554"/>
          </a:xfrm>
          <a:prstGeom prst="rect">
            <a:avLst/>
          </a:prstGeom>
          <a:noFill/>
        </p:spPr>
        <p:txBody>
          <a:bodyPr wrap="none" rtlCol="0">
            <a:spAutoFit/>
          </a:bodyPr>
          <a:lstStyle/>
          <a:p>
            <a:r>
              <a:rPr lang="en-US" sz="1600" dirty="0" smtClean="0">
                <a:solidFill>
                  <a:srgbClr val="0000FF"/>
                </a:solidFill>
              </a:rPr>
              <a:t>Storm Period in Blue</a:t>
            </a:r>
            <a:endParaRPr lang="en-US" sz="1600" dirty="0">
              <a:solidFill>
                <a:srgbClr val="0000FF"/>
              </a:solidFill>
            </a:endParaRPr>
          </a:p>
        </p:txBody>
      </p:sp>
    </p:spTree>
    <p:extLst>
      <p:ext uri="{BB962C8B-B14F-4D97-AF65-F5344CB8AC3E}">
        <p14:creationId xmlns:p14="http://schemas.microsoft.com/office/powerpoint/2010/main" val="2038863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ure_fig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23900"/>
            <a:ext cx="9144000" cy="5461000"/>
          </a:xfrm>
          <a:prstGeom prst="rect">
            <a:avLst/>
          </a:prstGeom>
        </p:spPr>
      </p:pic>
      <p:sp>
        <p:nvSpPr>
          <p:cNvPr id="3" name="TextBox 2"/>
          <p:cNvSpPr txBox="1"/>
          <p:nvPr/>
        </p:nvSpPr>
        <p:spPr>
          <a:xfrm>
            <a:off x="0" y="-12700"/>
            <a:ext cx="9144000" cy="830997"/>
          </a:xfrm>
          <a:prstGeom prst="rect">
            <a:avLst/>
          </a:prstGeom>
          <a:noFill/>
        </p:spPr>
        <p:txBody>
          <a:bodyPr wrap="square" rtlCol="0">
            <a:spAutoFit/>
          </a:bodyPr>
          <a:lstStyle/>
          <a:p>
            <a:pPr algn="ctr"/>
            <a:r>
              <a:rPr lang="en-US" sz="2400" b="1" dirty="0" smtClean="0"/>
              <a:t>ROMS Model Results at Glider Location</a:t>
            </a:r>
          </a:p>
          <a:p>
            <a:pPr algn="ctr"/>
            <a:r>
              <a:rPr lang="en-US" sz="2400" dirty="0" smtClean="0"/>
              <a:t>Coastal </a:t>
            </a:r>
            <a:r>
              <a:rPr lang="en-US" sz="2400" dirty="0" err="1" smtClean="0"/>
              <a:t>Baroclinic</a:t>
            </a:r>
            <a:r>
              <a:rPr lang="en-US" sz="2400" dirty="0" smtClean="0"/>
              <a:t> Circulation Enhances Mixing &amp; Cooling</a:t>
            </a:r>
            <a:endParaRPr lang="en-US" sz="2400" dirty="0"/>
          </a:p>
        </p:txBody>
      </p:sp>
      <p:sp>
        <p:nvSpPr>
          <p:cNvPr id="8" name="Rectangle 7"/>
          <p:cNvSpPr/>
          <p:nvPr/>
        </p:nvSpPr>
        <p:spPr>
          <a:xfrm>
            <a:off x="4737100" y="736600"/>
            <a:ext cx="4191000" cy="12827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52400" y="2032000"/>
            <a:ext cx="4508500" cy="12827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62500" y="3276600"/>
            <a:ext cx="4191000" cy="12827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4300" y="4470400"/>
            <a:ext cx="4508500" cy="16891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77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tnmiles:Desktop:Figure_S10.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000" y="850900"/>
            <a:ext cx="7010400" cy="5289550"/>
          </a:xfrm>
          <a:prstGeom prst="rect">
            <a:avLst/>
          </a:prstGeom>
          <a:noFill/>
          <a:ln>
            <a:noFill/>
          </a:ln>
        </p:spPr>
      </p:pic>
      <p:sp>
        <p:nvSpPr>
          <p:cNvPr id="3" name="TextBox 2"/>
          <p:cNvSpPr txBox="1"/>
          <p:nvPr/>
        </p:nvSpPr>
        <p:spPr>
          <a:xfrm>
            <a:off x="0" y="0"/>
            <a:ext cx="9144000" cy="830997"/>
          </a:xfrm>
          <a:prstGeom prst="rect">
            <a:avLst/>
          </a:prstGeom>
          <a:noFill/>
        </p:spPr>
        <p:txBody>
          <a:bodyPr wrap="square" rtlCol="0">
            <a:spAutoFit/>
          </a:bodyPr>
          <a:lstStyle/>
          <a:p>
            <a:pPr algn="ctr" eaLnBrk="1" hangingPunct="1"/>
            <a:r>
              <a:rPr lang="en-US" b="1" dirty="0" smtClean="0">
                <a:solidFill>
                  <a:prstClr val="black"/>
                </a:solidFill>
                <a:ea typeface="ＭＳ Ｐゴシック" charset="-128"/>
                <a:cs typeface="ＭＳ Ｐゴシック" charset="-128"/>
              </a:rPr>
              <a:t>ROMS Model Results at Glider Location</a:t>
            </a:r>
          </a:p>
          <a:p>
            <a:pPr algn="ctr" eaLnBrk="1" hangingPunct="1"/>
            <a:r>
              <a:rPr lang="en-US" dirty="0" smtClean="0">
                <a:solidFill>
                  <a:prstClr val="black"/>
                </a:solidFill>
                <a:ea typeface="ＭＳ Ｐゴシック" charset="-128"/>
                <a:cs typeface="ＭＳ Ｐゴシック" charset="-128"/>
              </a:rPr>
              <a:t>Temperature Diagnostic Equations – Mixing Dominates Advection</a:t>
            </a:r>
            <a:endParaRPr lang="en-US" dirty="0">
              <a:solidFill>
                <a:prstClr val="black"/>
              </a:solidFill>
              <a:ea typeface="ＭＳ Ｐゴシック" charset="-128"/>
              <a:cs typeface="ＭＳ Ｐゴシック" charset="-128"/>
            </a:endParaRPr>
          </a:p>
        </p:txBody>
      </p:sp>
      <p:sp>
        <p:nvSpPr>
          <p:cNvPr id="4" name="Rectangle 3"/>
          <p:cNvSpPr/>
          <p:nvPr/>
        </p:nvSpPr>
        <p:spPr>
          <a:xfrm>
            <a:off x="1143000" y="850900"/>
            <a:ext cx="3429000" cy="52895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4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2_v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1238" y="2787439"/>
            <a:ext cx="5637161" cy="2955061"/>
          </a:xfrm>
          <a:prstGeom prst="rect">
            <a:avLst/>
          </a:prstGeom>
        </p:spPr>
      </p:pic>
      <p:pic>
        <p:nvPicPr>
          <p:cNvPr id="4" name="Picture 3" descr="figure1_v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49420" y="828260"/>
            <a:ext cx="2992783" cy="5514622"/>
          </a:xfrm>
          <a:prstGeom prst="rect">
            <a:avLst/>
          </a:prstGeom>
        </p:spPr>
      </p:pic>
      <p:sp>
        <p:nvSpPr>
          <p:cNvPr id="5" name="Rectangle 4"/>
          <p:cNvSpPr/>
          <p:nvPr/>
        </p:nvSpPr>
        <p:spPr>
          <a:xfrm>
            <a:off x="143932" y="1223466"/>
            <a:ext cx="5766189" cy="1077218"/>
          </a:xfrm>
          <a:prstGeom prst="rect">
            <a:avLst/>
          </a:prstGeom>
        </p:spPr>
        <p:txBody>
          <a:bodyPr wrap="square">
            <a:spAutoFit/>
          </a:bodyPr>
          <a:lstStyle/>
          <a:p>
            <a:pPr algn="ctr"/>
            <a:r>
              <a:rPr lang="en-US" sz="3200" dirty="0" smtClean="0"/>
              <a:t>Ahead-of-eye-center (AOEC) cooling signal in Irene</a:t>
            </a:r>
          </a:p>
        </p:txBody>
      </p:sp>
      <p:sp>
        <p:nvSpPr>
          <p:cNvPr id="7" name="TextBox 6"/>
          <p:cNvSpPr txBox="1"/>
          <p:nvPr/>
        </p:nvSpPr>
        <p:spPr>
          <a:xfrm>
            <a:off x="7120200" y="6051078"/>
            <a:ext cx="1884518" cy="246221"/>
          </a:xfrm>
          <a:prstGeom prst="rect">
            <a:avLst/>
          </a:prstGeom>
          <a:noFill/>
        </p:spPr>
        <p:txBody>
          <a:bodyPr wrap="square" rtlCol="0">
            <a:spAutoFit/>
          </a:bodyPr>
          <a:lstStyle/>
          <a:p>
            <a:pPr algn="r"/>
            <a:r>
              <a:rPr lang="en-US" sz="1000" i="1" dirty="0" smtClean="0"/>
              <a:t>Seroka et al. 2016</a:t>
            </a:r>
            <a:endParaRPr lang="en-US" sz="1000" i="1" dirty="0"/>
          </a:p>
        </p:txBody>
      </p:sp>
      <p:sp>
        <p:nvSpPr>
          <p:cNvPr id="2" name="Slide Number Placeholder 1"/>
          <p:cNvSpPr>
            <a:spLocks noGrp="1"/>
          </p:cNvSpPr>
          <p:nvPr>
            <p:ph type="sldNum" sz="quarter" idx="12"/>
          </p:nvPr>
        </p:nvSpPr>
        <p:spPr/>
        <p:txBody>
          <a:bodyPr/>
          <a:lstStyle/>
          <a:p>
            <a:fld id="{5B7A610D-BFC3-1840-8C55-759F0A989E1B}" type="slidenum">
              <a:rPr lang="en-US" smtClean="0"/>
              <a:t>23</a:t>
            </a:fld>
            <a:endParaRPr lang="en-US"/>
          </a:p>
        </p:txBody>
      </p:sp>
      <p:sp>
        <p:nvSpPr>
          <p:cNvPr id="9" name="TextBox 8"/>
          <p:cNvSpPr txBox="1"/>
          <p:nvPr/>
        </p:nvSpPr>
        <p:spPr>
          <a:xfrm>
            <a:off x="4531040" y="3089783"/>
            <a:ext cx="879160" cy="461665"/>
          </a:xfrm>
          <a:prstGeom prst="rect">
            <a:avLst/>
          </a:prstGeom>
          <a:noFill/>
        </p:spPr>
        <p:txBody>
          <a:bodyPr wrap="square" rtlCol="0">
            <a:spAutoFit/>
          </a:bodyPr>
          <a:lstStyle/>
          <a:p>
            <a:pPr algn="ctr"/>
            <a:r>
              <a:rPr lang="en-US" b="1" dirty="0" smtClean="0"/>
              <a:t>98%</a:t>
            </a:r>
            <a:endParaRPr lang="en-US" b="1" dirty="0"/>
          </a:p>
        </p:txBody>
      </p:sp>
      <p:sp>
        <p:nvSpPr>
          <p:cNvPr id="10" name="TextBox 9"/>
          <p:cNvSpPr txBox="1"/>
          <p:nvPr/>
        </p:nvSpPr>
        <p:spPr>
          <a:xfrm>
            <a:off x="906217" y="4340118"/>
            <a:ext cx="873426" cy="461665"/>
          </a:xfrm>
          <a:prstGeom prst="rect">
            <a:avLst/>
          </a:prstGeom>
          <a:noFill/>
        </p:spPr>
        <p:txBody>
          <a:bodyPr wrap="square" rtlCol="0">
            <a:spAutoFit/>
          </a:bodyPr>
          <a:lstStyle/>
          <a:p>
            <a:pPr algn="ctr"/>
            <a:r>
              <a:rPr lang="en-US" b="1" dirty="0" smtClean="0"/>
              <a:t>82%</a:t>
            </a:r>
            <a:endParaRPr lang="en-US" b="1" dirty="0"/>
          </a:p>
        </p:txBody>
      </p:sp>
      <p:sp>
        <p:nvSpPr>
          <p:cNvPr id="11" name="TextBox 10"/>
          <p:cNvSpPr txBox="1"/>
          <p:nvPr/>
        </p:nvSpPr>
        <p:spPr>
          <a:xfrm>
            <a:off x="4531040" y="4340118"/>
            <a:ext cx="879160" cy="461665"/>
          </a:xfrm>
          <a:prstGeom prst="rect">
            <a:avLst/>
          </a:prstGeom>
          <a:noFill/>
        </p:spPr>
        <p:txBody>
          <a:bodyPr wrap="square" rtlCol="0">
            <a:spAutoFit/>
          </a:bodyPr>
          <a:lstStyle/>
          <a:p>
            <a:pPr algn="ctr"/>
            <a:r>
              <a:rPr lang="en-US" b="1" dirty="0" smtClean="0"/>
              <a:t>90%</a:t>
            </a:r>
            <a:endParaRPr lang="en-US" b="1" dirty="0"/>
          </a:p>
        </p:txBody>
      </p:sp>
      <p:sp>
        <p:nvSpPr>
          <p:cNvPr id="12" name="TextBox 11"/>
          <p:cNvSpPr txBox="1"/>
          <p:nvPr/>
        </p:nvSpPr>
        <p:spPr>
          <a:xfrm>
            <a:off x="2733380" y="4340118"/>
            <a:ext cx="819345" cy="461665"/>
          </a:xfrm>
          <a:prstGeom prst="rect">
            <a:avLst/>
          </a:prstGeom>
          <a:noFill/>
        </p:spPr>
        <p:txBody>
          <a:bodyPr wrap="square" rtlCol="0">
            <a:spAutoFit/>
          </a:bodyPr>
          <a:lstStyle/>
          <a:p>
            <a:pPr algn="ctr"/>
            <a:r>
              <a:rPr lang="en-US" b="1" dirty="0" smtClean="0"/>
              <a:t>76%</a:t>
            </a:r>
            <a:endParaRPr lang="en-US" b="1" dirty="0"/>
          </a:p>
        </p:txBody>
      </p:sp>
      <p:sp>
        <p:nvSpPr>
          <p:cNvPr id="13" name="TextBox 12"/>
          <p:cNvSpPr txBox="1"/>
          <p:nvPr/>
        </p:nvSpPr>
        <p:spPr>
          <a:xfrm>
            <a:off x="504725" y="2708977"/>
            <a:ext cx="855411" cy="369332"/>
          </a:xfrm>
          <a:prstGeom prst="rect">
            <a:avLst/>
          </a:prstGeom>
          <a:noFill/>
        </p:spPr>
        <p:txBody>
          <a:bodyPr wrap="square" rtlCol="0">
            <a:spAutoFit/>
          </a:bodyPr>
          <a:lstStyle/>
          <a:p>
            <a:pPr algn="ctr"/>
            <a:r>
              <a:rPr lang="en-US" sz="1800" b="1" dirty="0" smtClean="0">
                <a:solidFill>
                  <a:srgbClr val="FF0000"/>
                </a:solidFill>
              </a:rPr>
              <a:t>South</a:t>
            </a:r>
            <a:endParaRPr lang="en-US" sz="1800" b="1" dirty="0">
              <a:solidFill>
                <a:srgbClr val="FF0000"/>
              </a:solidFill>
            </a:endParaRPr>
          </a:p>
        </p:txBody>
      </p:sp>
      <p:sp>
        <p:nvSpPr>
          <p:cNvPr id="14" name="TextBox 13"/>
          <p:cNvSpPr txBox="1"/>
          <p:nvPr/>
        </p:nvSpPr>
        <p:spPr>
          <a:xfrm>
            <a:off x="5106228" y="5533252"/>
            <a:ext cx="855411" cy="369332"/>
          </a:xfrm>
          <a:prstGeom prst="rect">
            <a:avLst/>
          </a:prstGeom>
          <a:noFill/>
        </p:spPr>
        <p:txBody>
          <a:bodyPr wrap="square" rtlCol="0">
            <a:spAutoFit/>
          </a:bodyPr>
          <a:lstStyle/>
          <a:p>
            <a:pPr algn="ctr"/>
            <a:r>
              <a:rPr lang="en-US" sz="1800" b="1" dirty="0" smtClean="0">
                <a:solidFill>
                  <a:srgbClr val="0000FF"/>
                </a:solidFill>
              </a:rPr>
              <a:t>North</a:t>
            </a:r>
            <a:endParaRPr lang="en-US" sz="1800" b="1" dirty="0">
              <a:solidFill>
                <a:srgbClr val="0000FF"/>
              </a:solidFill>
            </a:endParaRPr>
          </a:p>
        </p:txBody>
      </p:sp>
      <p:sp>
        <p:nvSpPr>
          <p:cNvPr id="15" name="TextBox 14"/>
          <p:cNvSpPr txBox="1"/>
          <p:nvPr/>
        </p:nvSpPr>
        <p:spPr>
          <a:xfrm>
            <a:off x="-24579" y="3230709"/>
            <a:ext cx="555527" cy="323165"/>
          </a:xfrm>
          <a:prstGeom prst="rect">
            <a:avLst/>
          </a:prstGeom>
          <a:noFill/>
        </p:spPr>
        <p:txBody>
          <a:bodyPr wrap="square" rtlCol="0">
            <a:spAutoFit/>
          </a:bodyPr>
          <a:lstStyle/>
          <a:p>
            <a:pPr algn="ctr"/>
            <a:r>
              <a:rPr lang="en-US" sz="1500" b="1" dirty="0" smtClean="0"/>
              <a:t>SST</a:t>
            </a:r>
            <a:endParaRPr lang="en-US" sz="1500" b="1" dirty="0"/>
          </a:p>
        </p:txBody>
      </p:sp>
      <p:sp>
        <p:nvSpPr>
          <p:cNvPr id="16" name="Rectangle 15"/>
          <p:cNvSpPr/>
          <p:nvPr/>
        </p:nvSpPr>
        <p:spPr>
          <a:xfrm>
            <a:off x="5653561" y="5482303"/>
            <a:ext cx="204838" cy="98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4579" y="4469577"/>
            <a:ext cx="555527" cy="323165"/>
          </a:xfrm>
          <a:prstGeom prst="rect">
            <a:avLst/>
          </a:prstGeom>
          <a:noFill/>
        </p:spPr>
        <p:txBody>
          <a:bodyPr wrap="square" rtlCol="0">
            <a:spAutoFit/>
          </a:bodyPr>
          <a:lstStyle/>
          <a:p>
            <a:pPr algn="ctr"/>
            <a:r>
              <a:rPr lang="en-US" sz="1500" b="1" dirty="0" smtClean="0"/>
              <a:t>SST</a:t>
            </a:r>
            <a:endParaRPr lang="en-US" sz="1500" b="1" dirty="0"/>
          </a:p>
        </p:txBody>
      </p:sp>
      <p:cxnSp>
        <p:nvCxnSpPr>
          <p:cNvPr id="19" name="Straight Connector 18"/>
          <p:cNvCxnSpPr/>
          <p:nvPr/>
        </p:nvCxnSpPr>
        <p:spPr>
          <a:xfrm>
            <a:off x="1319166" y="308650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134856" y="308978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270104" y="308978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779643" y="4340118"/>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655965" y="4340118"/>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589643" y="4341106"/>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37" name="Title 1"/>
          <p:cNvSpPr txBox="1">
            <a:spLocks/>
          </p:cNvSpPr>
          <p:nvPr/>
        </p:nvSpPr>
        <p:spPr>
          <a:xfrm>
            <a:off x="1" y="77719"/>
            <a:ext cx="6049420" cy="736301"/>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Alongshelf</a:t>
            </a:r>
            <a:r>
              <a:rPr lang="en-US" b="1" dirty="0" smtClean="0"/>
              <a:t> Buoy Array</a:t>
            </a:r>
            <a:endParaRPr lang="en-US" b="1" dirty="0"/>
          </a:p>
        </p:txBody>
      </p:sp>
      <p:sp>
        <p:nvSpPr>
          <p:cNvPr id="38" name="TextBox 37"/>
          <p:cNvSpPr txBox="1"/>
          <p:nvPr/>
        </p:nvSpPr>
        <p:spPr>
          <a:xfrm>
            <a:off x="5016236" y="2618843"/>
            <a:ext cx="1082348" cy="307777"/>
          </a:xfrm>
          <a:prstGeom prst="rect">
            <a:avLst/>
          </a:prstGeom>
          <a:noFill/>
        </p:spPr>
        <p:txBody>
          <a:bodyPr wrap="none" rtlCol="0">
            <a:spAutoFit/>
          </a:bodyPr>
          <a:lstStyle/>
          <a:p>
            <a:r>
              <a:rPr lang="en-US" sz="1400" dirty="0" smtClean="0">
                <a:solidFill>
                  <a:srgbClr val="FF6600"/>
                </a:solidFill>
              </a:rPr>
              <a:t>Eye passage</a:t>
            </a:r>
            <a:endParaRPr lang="en-US" sz="1400" dirty="0">
              <a:solidFill>
                <a:srgbClr val="FF6600"/>
              </a:solidFill>
            </a:endParaRPr>
          </a:p>
        </p:txBody>
      </p:sp>
      <p:cxnSp>
        <p:nvCxnSpPr>
          <p:cNvPr id="40" name="Straight Arrow Connector 39"/>
          <p:cNvCxnSpPr>
            <a:stCxn id="38" idx="2"/>
          </p:cNvCxnSpPr>
          <p:nvPr/>
        </p:nvCxnSpPr>
        <p:spPr>
          <a:xfrm flipH="1">
            <a:off x="5270104" y="2926620"/>
            <a:ext cx="287306" cy="16316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891583" y="1066800"/>
            <a:ext cx="2029548" cy="3273318"/>
          </a:xfrm>
          <a:prstGeom prst="rect">
            <a:avLst/>
          </a:prstGeom>
          <a:noFill/>
          <a:ln w="38100" cmpd="sng">
            <a:solidFill>
              <a:srgbClr val="0058C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112110" y="4904967"/>
            <a:ext cx="882714" cy="99761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63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0" y="12700"/>
            <a:ext cx="9144000"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smtClean="0">
                <a:solidFill>
                  <a:srgbClr val="000000"/>
                </a:solidFill>
              </a:rPr>
              <a:t>Hurricane Irene SST</a:t>
            </a:r>
          </a:p>
          <a:p>
            <a:pPr algn="ctr" eaLnBrk="1" hangingPunct="1">
              <a:spcBef>
                <a:spcPct val="50000"/>
              </a:spcBef>
            </a:pPr>
            <a:r>
              <a:rPr lang="en-US" sz="2800" b="1" dirty="0" smtClean="0">
                <a:solidFill>
                  <a:srgbClr val="000000"/>
                </a:solidFill>
              </a:rPr>
              <a:t>Satellite AVHRR   vs.   ROMS Model</a:t>
            </a:r>
          </a:p>
        </p:txBody>
      </p:sp>
      <p:pic>
        <p:nvPicPr>
          <p:cNvPr id="7" name="Picture 6" descr="avhrr_romsespressorerun2_20110824_0742_v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95400"/>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24</a:t>
            </a:fld>
            <a:endParaRPr lang="en-US"/>
          </a:p>
        </p:txBody>
      </p:sp>
      <p:sp>
        <p:nvSpPr>
          <p:cNvPr id="6" name="TextBox 5"/>
          <p:cNvSpPr txBox="1"/>
          <p:nvPr/>
        </p:nvSpPr>
        <p:spPr>
          <a:xfrm>
            <a:off x="4191000" y="5636567"/>
            <a:ext cx="1091967" cy="461665"/>
          </a:xfrm>
          <a:prstGeom prst="rect">
            <a:avLst/>
          </a:prstGeom>
          <a:noFill/>
        </p:spPr>
        <p:txBody>
          <a:bodyPr wrap="none" rtlCol="0">
            <a:spAutoFit/>
          </a:bodyPr>
          <a:lstStyle/>
          <a:p>
            <a:pPr algn="ctr"/>
            <a:r>
              <a:rPr lang="en-US" dirty="0" smtClean="0"/>
              <a:t>Before</a:t>
            </a:r>
            <a:endParaRPr lang="en-US" dirty="0"/>
          </a:p>
        </p:txBody>
      </p:sp>
    </p:spTree>
    <p:extLst>
      <p:ext uri="{BB962C8B-B14F-4D97-AF65-F5344CB8AC3E}">
        <p14:creationId xmlns:p14="http://schemas.microsoft.com/office/powerpoint/2010/main" val="1114020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4"/>
          <p:cNvSpPr txBox="1">
            <a:spLocks noChangeArrowheads="1"/>
          </p:cNvSpPr>
          <p:nvPr/>
        </p:nvSpPr>
        <p:spPr bwMode="auto">
          <a:xfrm>
            <a:off x="7574590" y="6206935"/>
            <a:ext cx="156941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comparison</a:t>
            </a:r>
          </a:p>
        </p:txBody>
      </p:sp>
      <p:pic>
        <p:nvPicPr>
          <p:cNvPr id="4" name="Picture 3" descr="avhrr_romsespressorerun2_20110829_0828_v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95400"/>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25</a:t>
            </a:fld>
            <a:endParaRPr lang="en-US"/>
          </a:p>
        </p:txBody>
      </p:sp>
      <p:sp>
        <p:nvSpPr>
          <p:cNvPr id="6" name="Text Box 74"/>
          <p:cNvSpPr txBox="1">
            <a:spLocks noChangeArrowheads="1"/>
          </p:cNvSpPr>
          <p:nvPr/>
        </p:nvSpPr>
        <p:spPr bwMode="auto">
          <a:xfrm>
            <a:off x="0" y="12700"/>
            <a:ext cx="9144000"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smtClean="0">
                <a:solidFill>
                  <a:srgbClr val="000000"/>
                </a:solidFill>
              </a:rPr>
              <a:t>Hurricane Irene SST</a:t>
            </a:r>
          </a:p>
          <a:p>
            <a:pPr algn="ctr" eaLnBrk="1" hangingPunct="1">
              <a:spcBef>
                <a:spcPct val="50000"/>
              </a:spcBef>
            </a:pPr>
            <a:r>
              <a:rPr lang="en-US" sz="2800" b="1" dirty="0" smtClean="0">
                <a:solidFill>
                  <a:srgbClr val="000000"/>
                </a:solidFill>
              </a:rPr>
              <a:t>Satellite AVHRR   vs.   ROMS Model</a:t>
            </a:r>
          </a:p>
        </p:txBody>
      </p:sp>
      <p:sp>
        <p:nvSpPr>
          <p:cNvPr id="8" name="TextBox 7"/>
          <p:cNvSpPr txBox="1"/>
          <p:nvPr/>
        </p:nvSpPr>
        <p:spPr>
          <a:xfrm>
            <a:off x="4320041" y="5636567"/>
            <a:ext cx="833883" cy="461665"/>
          </a:xfrm>
          <a:prstGeom prst="rect">
            <a:avLst/>
          </a:prstGeom>
          <a:noFill/>
        </p:spPr>
        <p:txBody>
          <a:bodyPr wrap="none" rtlCol="0">
            <a:spAutoFit/>
          </a:bodyPr>
          <a:lstStyle/>
          <a:p>
            <a:pPr algn="ctr"/>
            <a:r>
              <a:rPr lang="en-US" dirty="0" smtClean="0"/>
              <a:t>After</a:t>
            </a:r>
            <a:endParaRPr lang="en-US" dirty="0"/>
          </a:p>
        </p:txBody>
      </p:sp>
    </p:spTree>
    <p:extLst>
      <p:ext uri="{BB962C8B-B14F-4D97-AF65-F5344CB8AC3E}">
        <p14:creationId xmlns:p14="http://schemas.microsoft.com/office/powerpoint/2010/main" val="260985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4"/>
          <p:cNvSpPr txBox="1">
            <a:spLocks noChangeArrowheads="1"/>
          </p:cNvSpPr>
          <p:nvPr/>
        </p:nvSpPr>
        <p:spPr bwMode="auto">
          <a:xfrm>
            <a:off x="7574591" y="6488668"/>
            <a:ext cx="15694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cooling</a:t>
            </a:r>
          </a:p>
        </p:txBody>
      </p:sp>
      <p:pic>
        <p:nvPicPr>
          <p:cNvPr id="2" name="Picture 1" descr="avhrr_romsespressorerun2_20110829_0828_v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26</a:t>
            </a:fld>
            <a:endParaRPr lang="en-US"/>
          </a:p>
        </p:txBody>
      </p:sp>
      <p:sp>
        <p:nvSpPr>
          <p:cNvPr id="7" name="Text Box 74"/>
          <p:cNvSpPr txBox="1">
            <a:spLocks noChangeArrowheads="1"/>
          </p:cNvSpPr>
          <p:nvPr/>
        </p:nvSpPr>
        <p:spPr bwMode="auto">
          <a:xfrm>
            <a:off x="0" y="12700"/>
            <a:ext cx="9144000"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smtClean="0">
                <a:solidFill>
                  <a:srgbClr val="000000"/>
                </a:solidFill>
              </a:rPr>
              <a:t>Hurricane Irene SST</a:t>
            </a:r>
          </a:p>
          <a:p>
            <a:pPr algn="ctr" eaLnBrk="1" hangingPunct="1">
              <a:spcBef>
                <a:spcPct val="50000"/>
              </a:spcBef>
            </a:pPr>
            <a:r>
              <a:rPr lang="en-US" sz="2800" b="1" dirty="0" smtClean="0">
                <a:solidFill>
                  <a:srgbClr val="000000"/>
                </a:solidFill>
              </a:rPr>
              <a:t>Satellite AVHRR   vs.   ROMS Model</a:t>
            </a:r>
          </a:p>
        </p:txBody>
      </p:sp>
      <p:sp>
        <p:nvSpPr>
          <p:cNvPr id="8" name="TextBox 7"/>
          <p:cNvSpPr txBox="1"/>
          <p:nvPr/>
        </p:nvSpPr>
        <p:spPr>
          <a:xfrm>
            <a:off x="3945293" y="5636567"/>
            <a:ext cx="1583382" cy="461665"/>
          </a:xfrm>
          <a:prstGeom prst="rect">
            <a:avLst/>
          </a:prstGeom>
          <a:noFill/>
        </p:spPr>
        <p:txBody>
          <a:bodyPr wrap="none" rtlCol="0">
            <a:spAutoFit/>
          </a:bodyPr>
          <a:lstStyle/>
          <a:p>
            <a:pPr algn="ctr"/>
            <a:r>
              <a:rPr lang="en-US" dirty="0" smtClean="0"/>
              <a:t>Difference</a:t>
            </a:r>
            <a:endParaRPr lang="en-US" dirty="0"/>
          </a:p>
        </p:txBody>
      </p:sp>
    </p:spTree>
    <p:extLst>
      <p:ext uri="{BB962C8B-B14F-4D97-AF65-F5344CB8AC3E}">
        <p14:creationId xmlns:p14="http://schemas.microsoft.com/office/powerpoint/2010/main" val="19638234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ullhovmoller_ssbottomt_rotated_romsespressorerun2_v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12247"/>
            <a:ext cx="7750813" cy="6170665"/>
          </a:xfrm>
          <a:prstGeom prst="rect">
            <a:avLst/>
          </a:prstGeom>
        </p:spPr>
      </p:pic>
      <p:sp>
        <p:nvSpPr>
          <p:cNvPr id="6" name="Text Box 74"/>
          <p:cNvSpPr txBox="1">
            <a:spLocks noChangeArrowheads="1"/>
          </p:cNvSpPr>
          <p:nvPr/>
        </p:nvSpPr>
        <p:spPr bwMode="auto">
          <a:xfrm>
            <a:off x="-4" y="-44378"/>
            <a:ext cx="9144004" cy="477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ROMS Model Cross-shelf Section</a:t>
            </a:r>
            <a:r>
              <a:rPr lang="en-US" sz="2500" dirty="0" smtClean="0">
                <a:solidFill>
                  <a:srgbClr val="000000"/>
                </a:solidFill>
                <a:latin typeface="Calibri"/>
                <a:cs typeface="Calibri"/>
              </a:rPr>
              <a:t>: SST cooling, downwelling bottom T</a:t>
            </a:r>
          </a:p>
        </p:txBody>
      </p:sp>
      <p:pic>
        <p:nvPicPr>
          <p:cNvPr id="8" name="Picture 7" descr="avhrr_romsespressorerun2_20110829_0828_v4.png"/>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184574" y="4819296"/>
            <a:ext cx="1959426" cy="2038704"/>
          </a:xfrm>
          <a:prstGeom prst="rect">
            <a:avLst/>
          </a:prstGeom>
        </p:spPr>
      </p:pic>
      <p:cxnSp>
        <p:nvCxnSpPr>
          <p:cNvPr id="4" name="Straight Connector 3"/>
          <p:cNvCxnSpPr/>
          <p:nvPr/>
        </p:nvCxnSpPr>
        <p:spPr>
          <a:xfrm>
            <a:off x="7423354" y="5080000"/>
            <a:ext cx="1515806" cy="161110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39098" y="2943451"/>
            <a:ext cx="2572774" cy="523973"/>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629355" y="2353038"/>
            <a:ext cx="712839" cy="2466258"/>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102941" y="3406464"/>
            <a:ext cx="1450259" cy="276999"/>
          </a:xfrm>
          <a:prstGeom prst="rect">
            <a:avLst/>
          </a:prstGeom>
        </p:spPr>
        <p:txBody>
          <a:bodyPr wrap="square">
            <a:spAutoFit/>
          </a:bodyPr>
          <a:lstStyle/>
          <a:p>
            <a:r>
              <a:rPr lang="en-US" sz="1200" b="1" dirty="0" smtClean="0">
                <a:solidFill>
                  <a:schemeClr val="bg1"/>
                </a:solidFill>
              </a:rPr>
              <a:t>Downwelling</a:t>
            </a:r>
            <a:endParaRPr lang="en-US" sz="1200" b="1" dirty="0">
              <a:solidFill>
                <a:schemeClr val="bg1"/>
              </a:solidFill>
            </a:endParaRPr>
          </a:p>
        </p:txBody>
      </p:sp>
      <p:sp>
        <p:nvSpPr>
          <p:cNvPr id="16" name="Rectangle 15"/>
          <p:cNvSpPr/>
          <p:nvPr/>
        </p:nvSpPr>
        <p:spPr>
          <a:xfrm>
            <a:off x="699737" y="4843878"/>
            <a:ext cx="1450259" cy="276999"/>
          </a:xfrm>
          <a:prstGeom prst="rect">
            <a:avLst/>
          </a:prstGeom>
        </p:spPr>
        <p:txBody>
          <a:bodyPr wrap="square">
            <a:spAutoFit/>
          </a:bodyPr>
          <a:lstStyle/>
          <a:p>
            <a:r>
              <a:rPr lang="en-US" sz="1200" b="1" dirty="0" smtClean="0"/>
              <a:t>Upwelling</a:t>
            </a:r>
            <a:endParaRPr lang="en-US" sz="1200" b="1" dirty="0"/>
          </a:p>
        </p:txBody>
      </p:sp>
      <p:cxnSp>
        <p:nvCxnSpPr>
          <p:cNvPr id="17" name="Straight Connector 16"/>
          <p:cNvCxnSpPr/>
          <p:nvPr/>
        </p:nvCxnSpPr>
        <p:spPr>
          <a:xfrm>
            <a:off x="835742" y="4744065"/>
            <a:ext cx="188458" cy="180258"/>
          </a:xfrm>
          <a:prstGeom prst="line">
            <a:avLst/>
          </a:prstGeom>
          <a:ln>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0" y="6631309"/>
            <a:ext cx="1622323" cy="246221"/>
          </a:xfrm>
          <a:prstGeom prst="rect">
            <a:avLst/>
          </a:prstGeom>
          <a:noFill/>
        </p:spPr>
        <p:txBody>
          <a:bodyPr wrap="square" rtlCol="0">
            <a:spAutoFit/>
          </a:bodyPr>
          <a:lstStyle/>
          <a:p>
            <a:r>
              <a:rPr lang="en-US" sz="1000" i="1" dirty="0" smtClean="0"/>
              <a:t>Seroka et al. in prep.</a:t>
            </a:r>
            <a:endParaRPr lang="en-US" sz="1000" i="1" dirty="0"/>
          </a:p>
        </p:txBody>
      </p:sp>
      <p:sp>
        <p:nvSpPr>
          <p:cNvPr id="21" name="Rectangle 20"/>
          <p:cNvSpPr/>
          <p:nvPr/>
        </p:nvSpPr>
        <p:spPr>
          <a:xfrm>
            <a:off x="-4652" y="5088193"/>
            <a:ext cx="7189226" cy="1229033"/>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292941" y="3054605"/>
            <a:ext cx="1628059" cy="276999"/>
          </a:xfrm>
          <a:prstGeom prst="rect">
            <a:avLst/>
          </a:prstGeom>
        </p:spPr>
        <p:txBody>
          <a:bodyPr wrap="square">
            <a:spAutoFit/>
          </a:bodyPr>
          <a:lstStyle/>
          <a:p>
            <a:r>
              <a:rPr lang="en-US" sz="1200" b="1" dirty="0" smtClean="0"/>
              <a:t>AOEC SST cooling</a:t>
            </a:r>
            <a:endParaRPr lang="en-US" sz="1200" b="1" dirty="0"/>
          </a:p>
        </p:txBody>
      </p:sp>
    </p:spTree>
    <p:extLst>
      <p:ext uri="{BB962C8B-B14F-4D97-AF65-F5344CB8AC3E}">
        <p14:creationId xmlns:p14="http://schemas.microsoft.com/office/powerpoint/2010/main" val="56373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mombal_hovmoller_cross_rotated_romsespressorerun2_v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478" y="657938"/>
            <a:ext cx="8225594" cy="6200062"/>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28</a:t>
            </a:fld>
            <a:endParaRPr lang="en-US"/>
          </a:p>
        </p:txBody>
      </p:sp>
      <p:sp>
        <p:nvSpPr>
          <p:cNvPr id="7" name="Oval 6"/>
          <p:cNvSpPr/>
          <p:nvPr/>
        </p:nvSpPr>
        <p:spPr>
          <a:xfrm>
            <a:off x="3695290" y="1802581"/>
            <a:ext cx="1368323" cy="71283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18903" y="1802581"/>
            <a:ext cx="1356852" cy="71283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695290" y="4842388"/>
            <a:ext cx="1155291" cy="291690"/>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18060" y="2957871"/>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18060" y="5846915"/>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631309"/>
            <a:ext cx="1622323" cy="246221"/>
          </a:xfrm>
          <a:prstGeom prst="rect">
            <a:avLst/>
          </a:prstGeom>
          <a:noFill/>
        </p:spPr>
        <p:txBody>
          <a:bodyPr wrap="square" rtlCol="0">
            <a:spAutoFit/>
          </a:bodyPr>
          <a:lstStyle/>
          <a:p>
            <a:r>
              <a:rPr lang="en-US" sz="1000" i="1" dirty="0" smtClean="0"/>
              <a:t>Seroka et al. in prep.</a:t>
            </a:r>
            <a:endParaRPr lang="en-US" sz="1000" i="1" dirty="0"/>
          </a:p>
        </p:txBody>
      </p:sp>
      <p:pic>
        <p:nvPicPr>
          <p:cNvPr id="15" name="Picture 14" descr="avhrr_romsespressorerun2_20110829_0828_v4.png"/>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7439742" y="5084788"/>
            <a:ext cx="1704258" cy="1773212"/>
          </a:xfrm>
          <a:prstGeom prst="rect">
            <a:avLst/>
          </a:prstGeom>
        </p:spPr>
      </p:pic>
      <p:cxnSp>
        <p:nvCxnSpPr>
          <p:cNvPr id="16" name="Straight Connector 15"/>
          <p:cNvCxnSpPr/>
          <p:nvPr/>
        </p:nvCxnSpPr>
        <p:spPr>
          <a:xfrm>
            <a:off x="7637139" y="5306196"/>
            <a:ext cx="1318409" cy="1401298"/>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502762" y="3024087"/>
            <a:ext cx="583880" cy="276999"/>
          </a:xfrm>
          <a:prstGeom prst="rect">
            <a:avLst/>
          </a:prstGeom>
        </p:spPr>
        <p:txBody>
          <a:bodyPr wrap="square">
            <a:spAutoFit/>
          </a:bodyPr>
          <a:lstStyle/>
          <a:p>
            <a:pPr algn="ctr"/>
            <a:r>
              <a:rPr lang="en-US" sz="1200" b="1" dirty="0" smtClean="0"/>
              <a:t>m s</a:t>
            </a:r>
            <a:r>
              <a:rPr lang="en-US" sz="1200" b="1" baseline="30000" dirty="0" smtClean="0"/>
              <a:t>-2</a:t>
            </a:r>
            <a:endParaRPr lang="en-US" sz="1200" b="1" baseline="30000" dirty="0"/>
          </a:p>
        </p:txBody>
      </p:sp>
      <p:sp>
        <p:nvSpPr>
          <p:cNvPr id="19" name="Rectangle 18"/>
          <p:cNvSpPr/>
          <p:nvPr/>
        </p:nvSpPr>
        <p:spPr>
          <a:xfrm>
            <a:off x="8204200" y="2260393"/>
            <a:ext cx="939800" cy="276999"/>
          </a:xfrm>
          <a:prstGeom prst="rect">
            <a:avLst/>
          </a:prstGeom>
        </p:spPr>
        <p:txBody>
          <a:bodyPr wrap="square">
            <a:spAutoFit/>
          </a:bodyPr>
          <a:lstStyle/>
          <a:p>
            <a:pPr algn="ctr"/>
            <a:r>
              <a:rPr lang="en-US" sz="1200" b="1" dirty="0" smtClean="0"/>
              <a:t>+offshore</a:t>
            </a:r>
            <a:endParaRPr lang="en-US" sz="1200" b="1" baseline="30000" dirty="0"/>
          </a:p>
        </p:txBody>
      </p:sp>
      <p:sp>
        <p:nvSpPr>
          <p:cNvPr id="20" name="Rectangle 19"/>
          <p:cNvSpPr/>
          <p:nvPr/>
        </p:nvSpPr>
        <p:spPr>
          <a:xfrm>
            <a:off x="8294646" y="3904017"/>
            <a:ext cx="849354" cy="276999"/>
          </a:xfrm>
          <a:prstGeom prst="rect">
            <a:avLst/>
          </a:prstGeom>
        </p:spPr>
        <p:txBody>
          <a:bodyPr wrap="square">
            <a:spAutoFit/>
          </a:bodyPr>
          <a:lstStyle/>
          <a:p>
            <a:pPr algn="ctr"/>
            <a:r>
              <a:rPr lang="en-US" sz="1200" b="1" dirty="0"/>
              <a:t>-</a:t>
            </a:r>
            <a:r>
              <a:rPr lang="en-US" sz="1200" b="1" dirty="0" smtClean="0"/>
              <a:t>onshore</a:t>
            </a:r>
            <a:endParaRPr lang="en-US" sz="1200" b="1" baseline="30000" dirty="0"/>
          </a:p>
        </p:txBody>
      </p:sp>
      <p:sp>
        <p:nvSpPr>
          <p:cNvPr id="21" name="Text Box 74"/>
          <p:cNvSpPr txBox="1">
            <a:spLocks noChangeArrowheads="1"/>
          </p:cNvSpPr>
          <p:nvPr/>
        </p:nvSpPr>
        <p:spPr bwMode="auto">
          <a:xfrm>
            <a:off x="-4" y="-44378"/>
            <a:ext cx="9144004" cy="477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ROMS Model Cross-shelf Section</a:t>
            </a:r>
            <a:r>
              <a:rPr lang="en-US" sz="2500" dirty="0">
                <a:solidFill>
                  <a:srgbClr val="000000"/>
                </a:solidFill>
                <a:latin typeface="Calibri"/>
                <a:cs typeface="Calibri"/>
              </a:rPr>
              <a:t>: onshore </a:t>
            </a:r>
            <a:r>
              <a:rPr lang="en-US" sz="2500" dirty="0" smtClean="0">
                <a:solidFill>
                  <a:srgbClr val="000000"/>
                </a:solidFill>
                <a:latin typeface="Calibri"/>
                <a:cs typeface="Calibri"/>
              </a:rPr>
              <a:t>WS </a:t>
            </a:r>
            <a:r>
              <a:rPr lang="en-US" sz="2500" dirty="0">
                <a:solidFill>
                  <a:srgbClr val="000000"/>
                </a:solidFill>
                <a:latin typeface="Calibri"/>
                <a:cs typeface="Calibri"/>
              </a:rPr>
              <a:t>vs. offshore </a:t>
            </a:r>
            <a:r>
              <a:rPr lang="en-US" sz="2500" dirty="0" smtClean="0">
                <a:solidFill>
                  <a:srgbClr val="000000"/>
                </a:solidFill>
                <a:latin typeface="Calibri"/>
                <a:cs typeface="Calibri"/>
              </a:rPr>
              <a:t>PG</a:t>
            </a:r>
          </a:p>
        </p:txBody>
      </p:sp>
    </p:spTree>
    <p:extLst>
      <p:ext uri="{BB962C8B-B14F-4D97-AF65-F5344CB8AC3E}">
        <p14:creationId xmlns:p14="http://schemas.microsoft.com/office/powerpoint/2010/main" val="7862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temprate_romsespressorerun1_v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09243"/>
            <a:ext cx="8095029" cy="6148757"/>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29</a:t>
            </a:fld>
            <a:endParaRPr lang="en-US"/>
          </a:p>
        </p:txBody>
      </p:sp>
      <p:sp>
        <p:nvSpPr>
          <p:cNvPr id="8" name="Text Box 74"/>
          <p:cNvSpPr txBox="1">
            <a:spLocks noChangeArrowheads="1"/>
          </p:cNvSpPr>
          <p:nvPr/>
        </p:nvSpPr>
        <p:spPr bwMode="auto">
          <a:xfrm>
            <a:off x="-5" y="-44378"/>
            <a:ext cx="6801253"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Irene</a:t>
            </a:r>
            <a:r>
              <a:rPr lang="en-US" sz="2500" dirty="0" smtClean="0">
                <a:solidFill>
                  <a:srgbClr val="000000"/>
                </a:solidFill>
                <a:latin typeface="Calibri"/>
                <a:cs typeface="Calibri"/>
              </a:rPr>
              <a:t>: Vertical diffusion cooling; tidal advection</a:t>
            </a:r>
            <a:br>
              <a:rPr lang="en-US" sz="2500" dirty="0" smtClean="0">
                <a:solidFill>
                  <a:srgbClr val="000000"/>
                </a:solidFill>
                <a:latin typeface="Calibri"/>
                <a:cs typeface="Calibri"/>
              </a:rPr>
            </a:br>
            <a:r>
              <a:rPr lang="en-US" sz="2500" dirty="0" smtClean="0">
                <a:solidFill>
                  <a:srgbClr val="000000"/>
                </a:solidFill>
                <a:latin typeface="Calibri"/>
                <a:cs typeface="Calibri"/>
              </a:rPr>
              <a:t>@1: </a:t>
            </a:r>
            <a:r>
              <a:rPr lang="en-US" sz="2500" dirty="0" err="1" smtClean="0">
                <a:solidFill>
                  <a:srgbClr val="000000"/>
                </a:solidFill>
                <a:latin typeface="Calibri"/>
                <a:cs typeface="Calibri"/>
              </a:rPr>
              <a:t>sfc</a:t>
            </a:r>
            <a:r>
              <a:rPr lang="en-US" sz="2500" dirty="0" smtClean="0">
                <a:solidFill>
                  <a:srgbClr val="000000"/>
                </a:solidFill>
                <a:latin typeface="Calibri"/>
                <a:cs typeface="Calibri"/>
              </a:rPr>
              <a:t> cooling stops once bottom cold water gone</a:t>
            </a:r>
          </a:p>
        </p:txBody>
      </p:sp>
      <p:pic>
        <p:nvPicPr>
          <p:cNvPr id="9" name="Picture 8" descr="fullhovmoller_ssbottomt_rotated_romsespressorerun2_v2.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41497" y="5044829"/>
            <a:ext cx="1602503" cy="1813170"/>
          </a:xfrm>
          <a:prstGeom prst="rect">
            <a:avLst/>
          </a:prstGeom>
        </p:spPr>
      </p:pic>
      <p:sp>
        <p:nvSpPr>
          <p:cNvPr id="7" name="Oval 6"/>
          <p:cNvSpPr/>
          <p:nvPr/>
        </p:nvSpPr>
        <p:spPr>
          <a:xfrm>
            <a:off x="647292" y="2966065"/>
            <a:ext cx="606323" cy="1450258"/>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553111" y="2966065"/>
            <a:ext cx="839018" cy="90129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434350" y="2897239"/>
            <a:ext cx="839018" cy="90129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14597" y="5044829"/>
            <a:ext cx="1486306" cy="147723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17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6380"/>
            <a:ext cx="9144000" cy="523220"/>
          </a:xfrm>
          <a:prstGeom prst="rect">
            <a:avLst/>
          </a:prstGeom>
          <a:noFill/>
        </p:spPr>
        <p:txBody>
          <a:bodyPr wrap="square" rtlCol="0">
            <a:spAutoFit/>
          </a:bodyPr>
          <a:lstStyle/>
          <a:p>
            <a:pPr algn="ctr" eaLnBrk="1" hangingPunct="1"/>
            <a:r>
              <a:rPr lang="en-US" sz="2800" b="1" dirty="0" smtClean="0">
                <a:solidFill>
                  <a:prstClr val="black"/>
                </a:solidFill>
                <a:ea typeface="ＭＳ Ｐゴシック" charset="-128"/>
                <a:cs typeface="ＭＳ Ｐゴシック" charset="-128"/>
              </a:rPr>
              <a:t>Key Storm Glider Reference </a:t>
            </a:r>
            <a:r>
              <a:rPr lang="en-US" sz="2800" b="1" dirty="0">
                <a:solidFill>
                  <a:prstClr val="black"/>
                </a:solidFill>
                <a:ea typeface="ＭＳ Ｐゴシック" charset="-128"/>
                <a:cs typeface="ＭＳ Ｐゴシック" charset="-128"/>
              </a:rPr>
              <a:t>L</a:t>
            </a:r>
            <a:r>
              <a:rPr lang="en-US" sz="2800" b="1" dirty="0" smtClean="0">
                <a:solidFill>
                  <a:prstClr val="black"/>
                </a:solidFill>
                <a:ea typeface="ＭＳ Ｐゴシック" charset="-128"/>
                <a:cs typeface="ＭＳ Ｐゴシック" charset="-128"/>
              </a:rPr>
              <a:t>ist</a:t>
            </a:r>
            <a:endParaRPr lang="en-US" sz="2800" b="1" dirty="0">
              <a:solidFill>
                <a:prstClr val="black"/>
              </a:solidFill>
              <a:ea typeface="ＭＳ Ｐゴシック" charset="-128"/>
              <a:cs typeface="ＭＳ Ｐゴシック" charset="-128"/>
            </a:endParaRPr>
          </a:p>
        </p:txBody>
      </p:sp>
      <p:sp>
        <p:nvSpPr>
          <p:cNvPr id="5" name="TextBox 4"/>
          <p:cNvSpPr txBox="1"/>
          <p:nvPr/>
        </p:nvSpPr>
        <p:spPr>
          <a:xfrm>
            <a:off x="914400" y="676156"/>
            <a:ext cx="8255000" cy="5724644"/>
          </a:xfrm>
          <a:prstGeom prst="rect">
            <a:avLst/>
          </a:prstGeom>
          <a:noFill/>
        </p:spPr>
        <p:txBody>
          <a:bodyPr wrap="square" rtlCol="0">
            <a:spAutoFit/>
          </a:bodyPr>
          <a:lstStyle/>
          <a:p>
            <a:pPr eaLnBrk="1" hangingPunct="1"/>
            <a:r>
              <a:rPr lang="en-US" sz="1600" dirty="0" smtClean="0">
                <a:solidFill>
                  <a:prstClr val="black"/>
                </a:solidFill>
                <a:ea typeface="ＭＳ Ｐゴシック" charset="-128"/>
                <a:cs typeface="ＭＳ Ｐゴシック" charset="-128"/>
              </a:rPr>
              <a:t>Glenn, Jones, </a:t>
            </a:r>
            <a:r>
              <a:rPr lang="en-US" sz="1600" dirty="0" err="1" smtClean="0">
                <a:solidFill>
                  <a:prstClr val="black"/>
                </a:solidFill>
                <a:ea typeface="ＭＳ Ｐゴシック" charset="-128"/>
                <a:cs typeface="ＭＳ Ｐゴシック" charset="-128"/>
              </a:rPr>
              <a:t>Twardowski</a:t>
            </a:r>
            <a:r>
              <a:rPr lang="en-US" sz="1600" dirty="0" smtClean="0">
                <a:solidFill>
                  <a:prstClr val="black"/>
                </a:solidFill>
                <a:ea typeface="ＭＳ Ｐゴシック" charset="-128"/>
                <a:cs typeface="ＭＳ Ｐゴシック" charset="-128"/>
              </a:rPr>
              <a:t>, Bowers, </a:t>
            </a:r>
            <a:r>
              <a:rPr lang="en-US" sz="1600" dirty="0" err="1" smtClean="0">
                <a:solidFill>
                  <a:prstClr val="black"/>
                </a:solidFill>
                <a:ea typeface="ＭＳ Ｐゴシック" charset="-128"/>
                <a:cs typeface="ＭＳ Ｐゴシック" charset="-128"/>
              </a:rPr>
              <a:t>Kerfoot</a:t>
            </a:r>
            <a:r>
              <a:rPr lang="en-US" sz="1600" dirty="0" smtClean="0">
                <a:solidFill>
                  <a:prstClr val="black"/>
                </a:solidFill>
                <a:ea typeface="ＭＳ Ｐゴシック" charset="-128"/>
                <a:cs typeface="ＭＳ Ｐゴシック" charset="-128"/>
              </a:rPr>
              <a:t>, </a:t>
            </a:r>
            <a:r>
              <a:rPr lang="en-US" sz="1600" dirty="0" err="1" smtClean="0">
                <a:solidFill>
                  <a:prstClr val="black"/>
                </a:solidFill>
                <a:ea typeface="ＭＳ Ｐゴシック" charset="-128"/>
                <a:cs typeface="ＭＳ Ｐゴシック" charset="-128"/>
              </a:rPr>
              <a:t>Kohut</a:t>
            </a:r>
            <a:r>
              <a:rPr lang="en-US" sz="1600" dirty="0" smtClean="0">
                <a:solidFill>
                  <a:prstClr val="black"/>
                </a:solidFill>
                <a:ea typeface="ＭＳ Ｐゴシック" charset="-128"/>
                <a:cs typeface="ＭＳ Ｐゴシック" charset="-128"/>
              </a:rPr>
              <a:t>, Webb, Schofield, 2008. Glider observations of sediment </a:t>
            </a:r>
            <a:r>
              <a:rPr lang="en-US" sz="1600" dirty="0" err="1" smtClean="0">
                <a:solidFill>
                  <a:prstClr val="black"/>
                </a:solidFill>
                <a:ea typeface="ＭＳ Ｐゴシック" charset="-128"/>
                <a:cs typeface="ＭＳ Ｐゴシック" charset="-128"/>
              </a:rPr>
              <a:t>resuspension</a:t>
            </a:r>
            <a:r>
              <a:rPr lang="en-US" sz="1600" dirty="0" smtClean="0">
                <a:solidFill>
                  <a:prstClr val="black"/>
                </a:solidFill>
                <a:ea typeface="ＭＳ Ｐゴシック" charset="-128"/>
                <a:cs typeface="ＭＳ Ｐゴシック" charset="-128"/>
              </a:rPr>
              <a:t> in a Middle Atlantic Bight fall </a:t>
            </a:r>
            <a:r>
              <a:rPr lang="en-US" sz="1600" dirty="0">
                <a:solidFill>
                  <a:prstClr val="black"/>
                </a:solidFill>
                <a:ea typeface="ＭＳ Ｐゴシック" charset="-128"/>
                <a:cs typeface="ＭＳ Ｐゴシック" charset="-128"/>
              </a:rPr>
              <a:t>t</a:t>
            </a:r>
            <a:r>
              <a:rPr lang="en-US" sz="1600" dirty="0" smtClean="0">
                <a:solidFill>
                  <a:prstClr val="black"/>
                </a:solidFill>
                <a:ea typeface="ＭＳ Ｐゴシック" charset="-128"/>
                <a:cs typeface="ＭＳ Ｐゴシック" charset="-128"/>
              </a:rPr>
              <a:t>ransition storm. </a:t>
            </a:r>
            <a:r>
              <a:rPr lang="en-US" sz="1600" i="1" dirty="0" smtClean="0">
                <a:solidFill>
                  <a:prstClr val="black"/>
                </a:solidFill>
                <a:ea typeface="ＭＳ Ｐゴシック" charset="-128"/>
                <a:cs typeface="ＭＳ Ｐゴシック" charset="-128"/>
              </a:rPr>
              <a:t>Limnology and Oceanography</a:t>
            </a:r>
            <a:r>
              <a:rPr lang="en-US" sz="1600" dirty="0" smtClean="0">
                <a:solidFill>
                  <a:prstClr val="black"/>
                </a:solidFill>
                <a:ea typeface="ＭＳ Ｐゴシック" charset="-128"/>
                <a:cs typeface="ＭＳ Ｐゴシック" charset="-128"/>
              </a:rPr>
              <a:t> 53(5, Part 2): 2180-2196.</a:t>
            </a:r>
          </a:p>
          <a:p>
            <a:pPr eaLnBrk="1" hangingPunct="1"/>
            <a:endParaRPr lang="en-US" sz="1000" dirty="0">
              <a:solidFill>
                <a:prstClr val="black"/>
              </a:solidFill>
              <a:ea typeface="ＭＳ Ｐゴシック" charset="-128"/>
              <a:cs typeface="ＭＳ Ｐゴシック" charset="-128"/>
            </a:endParaRPr>
          </a:p>
          <a:p>
            <a:pPr eaLnBrk="1" hangingPunct="1"/>
            <a:r>
              <a:rPr lang="en-US" sz="1600" dirty="0" smtClean="0">
                <a:solidFill>
                  <a:prstClr val="black"/>
                </a:solidFill>
                <a:ea typeface="ＭＳ Ｐゴシック" charset="-128"/>
                <a:cs typeface="ＭＳ Ｐゴシック" charset="-128"/>
              </a:rPr>
              <a:t>Miles, Glenn, Schofield, </a:t>
            </a:r>
            <a:r>
              <a:rPr lang="en-US" sz="1600" dirty="0">
                <a:solidFill>
                  <a:prstClr val="black"/>
                </a:solidFill>
                <a:ea typeface="ＭＳ Ｐゴシック" charset="-128"/>
                <a:cs typeface="ＭＳ Ｐゴシック" charset="-128"/>
              </a:rPr>
              <a:t>2013. Temporal and spatial variability in fall storm induced sediment </a:t>
            </a:r>
            <a:r>
              <a:rPr lang="en-US" sz="1600" dirty="0" err="1">
                <a:solidFill>
                  <a:prstClr val="black"/>
                </a:solidFill>
                <a:ea typeface="ＭＳ Ｐゴシック" charset="-128"/>
                <a:cs typeface="ＭＳ Ｐゴシック" charset="-128"/>
              </a:rPr>
              <a:t>resuspension</a:t>
            </a:r>
            <a:r>
              <a:rPr lang="en-US" sz="1600" dirty="0">
                <a:solidFill>
                  <a:prstClr val="black"/>
                </a:solidFill>
                <a:ea typeface="ＭＳ Ｐゴシック" charset="-128"/>
                <a:cs typeface="ＭＳ Ｐゴシック" charset="-128"/>
              </a:rPr>
              <a:t> on the Mid-Atlantic Bight. </a:t>
            </a:r>
            <a:r>
              <a:rPr lang="en-US" sz="1600" i="1" dirty="0">
                <a:solidFill>
                  <a:prstClr val="black"/>
                </a:solidFill>
                <a:ea typeface="ＭＳ Ｐゴシック" charset="-128"/>
                <a:cs typeface="ＭＳ Ｐゴシック" charset="-128"/>
              </a:rPr>
              <a:t>Continental Shelf Research</a:t>
            </a:r>
            <a:r>
              <a:rPr lang="en-US" sz="1600" dirty="0">
                <a:solidFill>
                  <a:prstClr val="black"/>
                </a:solidFill>
                <a:ea typeface="ＭＳ Ｐゴシック" charset="-128"/>
                <a:cs typeface="ＭＳ Ｐゴシック" charset="-128"/>
              </a:rPr>
              <a:t> 63, Supplement: S36-S49</a:t>
            </a:r>
            <a:r>
              <a:rPr lang="en-US" sz="1600" dirty="0" smtClean="0">
                <a:solidFill>
                  <a:prstClr val="black"/>
                </a:solidFill>
                <a:ea typeface="ＭＳ Ｐゴシック" charset="-128"/>
                <a:cs typeface="ＭＳ Ｐゴシック" charset="-128"/>
              </a:rPr>
              <a:t>.</a:t>
            </a:r>
          </a:p>
          <a:p>
            <a:pPr eaLnBrk="1" hangingPunct="1"/>
            <a:endParaRPr lang="en-US" sz="1000" dirty="0">
              <a:solidFill>
                <a:prstClr val="black"/>
              </a:solidFill>
              <a:ea typeface="ＭＳ Ｐゴシック" charset="-128"/>
              <a:cs typeface="ＭＳ Ｐゴシック" charset="-128"/>
            </a:endParaRPr>
          </a:p>
          <a:p>
            <a:pPr eaLnBrk="1" hangingPunct="1"/>
            <a:r>
              <a:rPr lang="en-US" sz="1600" dirty="0" smtClean="0">
                <a:solidFill>
                  <a:prstClr val="black"/>
                </a:solidFill>
                <a:ea typeface="ＭＳ Ｐゴシック" charset="-128"/>
                <a:cs typeface="ＭＳ Ｐゴシック" charset="-128"/>
              </a:rPr>
              <a:t>Miles, </a:t>
            </a:r>
            <a:r>
              <a:rPr lang="en-US" sz="1600" dirty="0" err="1" smtClean="0">
                <a:solidFill>
                  <a:prstClr val="black"/>
                </a:solidFill>
                <a:ea typeface="ＭＳ Ｐゴシック" charset="-128"/>
                <a:cs typeface="ＭＳ Ｐゴシック" charset="-128"/>
              </a:rPr>
              <a:t>Seroka</a:t>
            </a:r>
            <a:r>
              <a:rPr lang="en-US" sz="1600" dirty="0" smtClean="0">
                <a:solidFill>
                  <a:prstClr val="black"/>
                </a:solidFill>
                <a:ea typeface="ＭＳ Ｐゴシック" charset="-128"/>
                <a:cs typeface="ＭＳ Ｐゴシック" charset="-128"/>
              </a:rPr>
              <a:t>, </a:t>
            </a:r>
            <a:r>
              <a:rPr lang="en-US" sz="1600" dirty="0" err="1" smtClean="0">
                <a:solidFill>
                  <a:prstClr val="black"/>
                </a:solidFill>
                <a:ea typeface="ＭＳ Ｐゴシック" charset="-128"/>
                <a:cs typeface="ＭＳ Ｐゴシック" charset="-128"/>
              </a:rPr>
              <a:t>Kohut</a:t>
            </a:r>
            <a:r>
              <a:rPr lang="en-US" sz="1600" dirty="0" smtClean="0">
                <a:solidFill>
                  <a:prstClr val="black"/>
                </a:solidFill>
                <a:ea typeface="ＭＳ Ｐゴシック" charset="-128"/>
                <a:cs typeface="ＭＳ Ｐゴシック" charset="-128"/>
              </a:rPr>
              <a:t>, Glenn, </a:t>
            </a:r>
            <a:r>
              <a:rPr lang="en-US" sz="1600" dirty="0">
                <a:solidFill>
                  <a:prstClr val="black"/>
                </a:solidFill>
                <a:ea typeface="ＭＳ Ｐゴシック" charset="-128"/>
                <a:cs typeface="ＭＳ Ｐゴシック" charset="-128"/>
              </a:rPr>
              <a:t>2015. Glider observations and modeling sediment transport in Hurricane Sandy. </a:t>
            </a:r>
            <a:r>
              <a:rPr lang="en-US" sz="1600" i="1" dirty="0">
                <a:solidFill>
                  <a:prstClr val="black"/>
                </a:solidFill>
                <a:ea typeface="ＭＳ Ｐゴシック" charset="-128"/>
                <a:cs typeface="ＭＳ Ｐゴシック" charset="-128"/>
              </a:rPr>
              <a:t>JGR Oceans</a:t>
            </a:r>
            <a:r>
              <a:rPr lang="en-US" sz="1600" dirty="0">
                <a:solidFill>
                  <a:prstClr val="black"/>
                </a:solidFill>
                <a:ea typeface="ＭＳ Ｐゴシック" charset="-128"/>
                <a:cs typeface="ＭＳ Ｐゴシック" charset="-128"/>
              </a:rPr>
              <a:t>, DOI: </a:t>
            </a:r>
            <a:r>
              <a:rPr lang="en-US" sz="1600" dirty="0" smtClean="0">
                <a:solidFill>
                  <a:prstClr val="black"/>
                </a:solidFill>
                <a:ea typeface="ＭＳ Ｐゴシック" charset="-128"/>
                <a:cs typeface="ＭＳ Ｐゴシック" charset="-128"/>
              </a:rPr>
              <a:t>10.1002/2014JC010474</a:t>
            </a:r>
            <a:endParaRPr lang="en-US" sz="1600" dirty="0">
              <a:solidFill>
                <a:prstClr val="black"/>
              </a:solidFill>
              <a:ea typeface="ＭＳ Ｐゴシック" charset="-128"/>
              <a:cs typeface="ＭＳ Ｐゴシック" charset="-128"/>
            </a:endParaRPr>
          </a:p>
          <a:p>
            <a:pPr eaLnBrk="1" hangingPunct="1"/>
            <a:r>
              <a:rPr lang="en-US" sz="1600" dirty="0">
                <a:solidFill>
                  <a:prstClr val="black"/>
                </a:solidFill>
                <a:ea typeface="ＭＳ Ｐゴシック" charset="-128"/>
                <a:cs typeface="ＭＳ Ｐゴシック" charset="-128"/>
              </a:rPr>
              <a:t> </a:t>
            </a:r>
          </a:p>
          <a:p>
            <a:pPr eaLnBrk="1" hangingPunct="1"/>
            <a:r>
              <a:rPr lang="en-US" sz="1600" dirty="0" smtClean="0">
                <a:solidFill>
                  <a:srgbClr val="FF0000"/>
                </a:solidFill>
                <a:ea typeface="ＭＳ Ｐゴシック" charset="-128"/>
                <a:cs typeface="ＭＳ Ｐゴシック" charset="-128"/>
              </a:rPr>
              <a:t>Glenn, Miles</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Seroka</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Xu</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Forney</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Yu</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Roarty</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Schofield</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Kohut</a:t>
            </a:r>
            <a:r>
              <a:rPr lang="en-US" sz="1600" dirty="0">
                <a:solidFill>
                  <a:srgbClr val="FF0000"/>
                </a:solidFill>
                <a:ea typeface="ＭＳ Ｐゴシック" charset="-128"/>
                <a:cs typeface="ＭＳ Ｐゴシック" charset="-128"/>
              </a:rPr>
              <a:t>, 2016. Stratified coastal ocean interactions with tropical storms, </a:t>
            </a:r>
            <a:r>
              <a:rPr lang="en-US" sz="1600" i="1" dirty="0">
                <a:solidFill>
                  <a:srgbClr val="FF0000"/>
                </a:solidFill>
                <a:ea typeface="ＭＳ Ｐゴシック" charset="-128"/>
                <a:cs typeface="ＭＳ Ｐゴシック" charset="-128"/>
              </a:rPr>
              <a:t>Nature Communications, </a:t>
            </a:r>
            <a:r>
              <a:rPr lang="en-US" sz="1600" dirty="0" smtClean="0">
                <a:solidFill>
                  <a:srgbClr val="FF0000"/>
                </a:solidFill>
                <a:ea typeface="ＭＳ Ｐゴシック" charset="-128"/>
                <a:cs typeface="ＭＳ Ｐゴシック" charset="-128"/>
              </a:rPr>
              <a:t>March 8, 2016, 1-10, DOI:10.1038/ncomms10887.</a:t>
            </a:r>
          </a:p>
          <a:p>
            <a:pPr eaLnBrk="1" hangingPunct="1"/>
            <a:endParaRPr lang="en-US" sz="1000" dirty="0">
              <a:solidFill>
                <a:srgbClr val="FF0000"/>
              </a:solidFill>
              <a:ea typeface="ＭＳ Ｐゴシック" charset="-128"/>
              <a:cs typeface="ＭＳ Ｐゴシック" charset="-128"/>
            </a:endParaRPr>
          </a:p>
          <a:p>
            <a:pPr eaLnBrk="1" hangingPunct="1"/>
            <a:r>
              <a:rPr lang="en-US" sz="1600" dirty="0" err="1">
                <a:solidFill>
                  <a:srgbClr val="FF0000"/>
                </a:solidFill>
                <a:ea typeface="ＭＳ Ｐゴシック" charset="-128"/>
                <a:cs typeface="ＭＳ Ｐゴシック" charset="-128"/>
              </a:rPr>
              <a:t>Seroka</a:t>
            </a:r>
            <a:r>
              <a:rPr lang="en-US" sz="1600" dirty="0">
                <a:solidFill>
                  <a:srgbClr val="FF0000"/>
                </a:solidFill>
                <a:ea typeface="ＭＳ Ｐゴシック" charset="-128"/>
                <a:cs typeface="ＭＳ Ｐゴシック" charset="-128"/>
              </a:rPr>
              <a:t>, Miles, </a:t>
            </a:r>
            <a:r>
              <a:rPr lang="en-US" sz="1600" dirty="0" err="1">
                <a:solidFill>
                  <a:srgbClr val="FF0000"/>
                </a:solidFill>
                <a:ea typeface="ＭＳ Ｐゴシック" charset="-128"/>
                <a:cs typeface="ＭＳ Ｐゴシック" charset="-128"/>
              </a:rPr>
              <a:t>Xu</a:t>
            </a:r>
            <a:r>
              <a:rPr lang="en-US" sz="1600" dirty="0">
                <a:solidFill>
                  <a:srgbClr val="FF0000"/>
                </a:solidFill>
                <a:ea typeface="ＭＳ Ｐゴシック" charset="-128"/>
                <a:cs typeface="ＭＳ Ｐゴシック" charset="-128"/>
              </a:rPr>
              <a:t>, </a:t>
            </a:r>
            <a:r>
              <a:rPr lang="en-US" sz="1600" dirty="0" err="1">
                <a:solidFill>
                  <a:srgbClr val="FF0000"/>
                </a:solidFill>
                <a:ea typeface="ＭＳ Ｐゴシック" charset="-128"/>
                <a:cs typeface="ＭＳ Ｐゴシック" charset="-128"/>
              </a:rPr>
              <a:t>Kohut</a:t>
            </a:r>
            <a:r>
              <a:rPr lang="en-US" sz="1600" dirty="0">
                <a:solidFill>
                  <a:srgbClr val="FF0000"/>
                </a:solidFill>
                <a:ea typeface="ＭＳ Ｐゴシック" charset="-128"/>
                <a:cs typeface="ＭＳ Ｐゴシック" charset="-128"/>
              </a:rPr>
              <a:t>, Schofield &amp; Glenn, 2016. Hurricane Irene Sensitivity to Stratified Coastal Ocean Cooling, </a:t>
            </a:r>
            <a:r>
              <a:rPr lang="en-US" sz="1600" i="1" dirty="0">
                <a:solidFill>
                  <a:srgbClr val="FF0000"/>
                </a:solidFill>
                <a:ea typeface="ＭＳ Ｐゴシック" charset="-128"/>
                <a:cs typeface="ＭＳ Ｐゴシック" charset="-128"/>
              </a:rPr>
              <a:t>Monthly Weather Review</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144(9) 3507-3530.</a:t>
            </a:r>
          </a:p>
          <a:p>
            <a:pPr eaLnBrk="1" hangingPunct="1"/>
            <a:endParaRPr lang="en-US" sz="1000" dirty="0">
              <a:solidFill>
                <a:srgbClr val="FF0000"/>
              </a:solidFill>
              <a:ea typeface="ＭＳ Ｐゴシック" charset="-128"/>
              <a:cs typeface="ＭＳ Ｐゴシック" charset="-128"/>
            </a:endParaRPr>
          </a:p>
          <a:p>
            <a:pPr eaLnBrk="1" hangingPunct="1"/>
            <a:r>
              <a:rPr lang="en-US" sz="1600" dirty="0" smtClean="0">
                <a:solidFill>
                  <a:srgbClr val="FF0000"/>
                </a:solidFill>
                <a:ea typeface="ＭＳ Ｐゴシック" charset="-128"/>
                <a:cs typeface="ＭＳ Ｐゴシック" charset="-128"/>
              </a:rPr>
              <a:t>Seroka, </a:t>
            </a:r>
            <a:r>
              <a:rPr lang="en-US" sz="1600" dirty="0">
                <a:solidFill>
                  <a:srgbClr val="FF0000"/>
                </a:solidFill>
                <a:ea typeface="ＭＳ Ｐゴシック" charset="-128"/>
                <a:cs typeface="ＭＳ Ｐゴシック" charset="-128"/>
              </a:rPr>
              <a:t>M</a:t>
            </a:r>
            <a:r>
              <a:rPr lang="en-US" sz="1600" dirty="0" smtClean="0">
                <a:solidFill>
                  <a:srgbClr val="FF0000"/>
                </a:solidFill>
                <a:ea typeface="ＭＳ Ｐゴシック" charset="-128"/>
                <a:cs typeface="ＭＳ Ｐゴシック" charset="-128"/>
              </a:rPr>
              <a:t>iles, Xu, </a:t>
            </a:r>
            <a:r>
              <a:rPr lang="en-US" sz="1600" dirty="0" err="1" smtClean="0">
                <a:solidFill>
                  <a:srgbClr val="FF0000"/>
                </a:solidFill>
                <a:ea typeface="ＭＳ Ｐゴシック" charset="-128"/>
                <a:cs typeface="ＭＳ Ｐゴシック" charset="-128"/>
              </a:rPr>
              <a:t>Kohut</a:t>
            </a:r>
            <a:r>
              <a:rPr lang="en-US" sz="1600" dirty="0" smtClean="0">
                <a:solidFill>
                  <a:srgbClr val="FF0000"/>
                </a:solidFill>
                <a:ea typeface="ＭＳ Ｐゴシック" charset="-128"/>
                <a:cs typeface="ＭＳ Ｐゴシック" charset="-128"/>
              </a:rPr>
              <a:t>, Schofield &amp; Glenn, 2017. Rapid shelf-wide cooling response of a stratified coastal ocean to hurricanes. </a:t>
            </a:r>
            <a:r>
              <a:rPr lang="en-US" sz="1600" i="1" dirty="0" smtClean="0">
                <a:solidFill>
                  <a:srgbClr val="FF0000"/>
                </a:solidFill>
                <a:ea typeface="ＭＳ Ｐゴシック" charset="-128"/>
                <a:cs typeface="ＭＳ Ｐゴシック" charset="-128"/>
              </a:rPr>
              <a:t>JGR-Oceans: Special Section on Ocean Responses and Feedbacks to Tropical Cyclones</a:t>
            </a:r>
            <a:r>
              <a:rPr lang="en-US" sz="1600" dirty="0" smtClean="0">
                <a:solidFill>
                  <a:srgbClr val="FF0000"/>
                </a:solidFill>
                <a:ea typeface="ＭＳ Ｐゴシック" charset="-128"/>
                <a:cs typeface="ＭＳ Ｐゴシック" charset="-128"/>
              </a:rPr>
              <a:t>, DOI:10.1002/2017JC012756.</a:t>
            </a:r>
          </a:p>
          <a:p>
            <a:pPr eaLnBrk="1" hangingPunct="1"/>
            <a:endParaRPr lang="en-US" sz="1000" dirty="0" smtClean="0">
              <a:solidFill>
                <a:srgbClr val="FF0000"/>
              </a:solidFill>
              <a:ea typeface="ＭＳ Ｐゴシック" charset="-128"/>
              <a:cs typeface="ＭＳ Ｐゴシック" charset="-128"/>
            </a:endParaRPr>
          </a:p>
          <a:p>
            <a:pPr eaLnBrk="1" hangingPunct="1"/>
            <a:r>
              <a:rPr lang="en-US" sz="1600" dirty="0" smtClean="0">
                <a:ea typeface="ＭＳ Ｐゴシック" charset="-128"/>
                <a:cs typeface="ＭＳ Ｐゴシック" charset="-128"/>
              </a:rPr>
              <a:t>Miles, Seroka, Glenn, 2017. Coastal ocean circulation during Hurricane Sandy,               </a:t>
            </a:r>
            <a:r>
              <a:rPr lang="en-US" sz="1600" i="1" dirty="0" smtClean="0">
                <a:ea typeface="ＭＳ Ｐゴシック" charset="-128"/>
                <a:cs typeface="ＭＳ Ｐゴシック" charset="-128"/>
              </a:rPr>
              <a:t>J. Geophysical Res. - Oceans</a:t>
            </a:r>
            <a:r>
              <a:rPr lang="en-US" sz="1600" dirty="0" smtClean="0">
                <a:ea typeface="ＭＳ Ｐゴシック" charset="-128"/>
                <a:cs typeface="ＭＳ Ｐゴシック" charset="-128"/>
              </a:rPr>
              <a:t>, accepted.</a:t>
            </a:r>
            <a:endParaRPr lang="en-US" sz="1600" dirty="0">
              <a:ea typeface="ＭＳ Ｐゴシック" charset="-128"/>
              <a:cs typeface="ＭＳ Ｐゴシック" charset="-128"/>
            </a:endParaRPr>
          </a:p>
        </p:txBody>
      </p:sp>
      <p:sp>
        <p:nvSpPr>
          <p:cNvPr id="6" name="TextBox 5"/>
          <p:cNvSpPr txBox="1"/>
          <p:nvPr/>
        </p:nvSpPr>
        <p:spPr>
          <a:xfrm rot="16200000">
            <a:off x="-546100" y="4305300"/>
            <a:ext cx="1929522" cy="369332"/>
          </a:xfrm>
          <a:prstGeom prst="rect">
            <a:avLst/>
          </a:prstGeom>
          <a:noFill/>
        </p:spPr>
        <p:txBody>
          <a:bodyPr wrap="none" rtlCol="0">
            <a:spAutoFit/>
          </a:bodyPr>
          <a:lstStyle/>
          <a:p>
            <a:pPr eaLnBrk="1" hangingPunct="1"/>
            <a:r>
              <a:rPr lang="en-US" sz="1800" dirty="0" smtClean="0">
                <a:solidFill>
                  <a:prstClr val="black"/>
                </a:solidFill>
                <a:ea typeface="ＭＳ Ｐゴシック" charset="-128"/>
                <a:cs typeface="ＭＳ Ｐゴシック" charset="-128"/>
              </a:rPr>
              <a:t>Air-Sea Interface</a:t>
            </a:r>
            <a:endParaRPr lang="en-US" sz="1800" dirty="0">
              <a:solidFill>
                <a:prstClr val="black"/>
              </a:solidFill>
              <a:ea typeface="ＭＳ Ｐゴシック" charset="-128"/>
              <a:cs typeface="ＭＳ Ｐゴシック" charset="-128"/>
            </a:endParaRPr>
          </a:p>
        </p:txBody>
      </p:sp>
      <p:sp>
        <p:nvSpPr>
          <p:cNvPr id="7" name="Left Brace 6"/>
          <p:cNvSpPr/>
          <p:nvPr/>
        </p:nvSpPr>
        <p:spPr>
          <a:xfrm>
            <a:off x="660400" y="3263900"/>
            <a:ext cx="139700" cy="2755900"/>
          </a:xfrm>
          <a:prstGeom prst="lef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1" hangingPunct="1"/>
            <a:endParaRPr lang="en-US" sz="1800">
              <a:solidFill>
                <a:srgbClr val="03E9FF"/>
              </a:solidFill>
            </a:endParaRPr>
          </a:p>
        </p:txBody>
      </p:sp>
      <p:sp>
        <p:nvSpPr>
          <p:cNvPr id="8" name="TextBox 7"/>
          <p:cNvSpPr txBox="1"/>
          <p:nvPr/>
        </p:nvSpPr>
        <p:spPr>
          <a:xfrm rot="16200000">
            <a:off x="-840763" y="1612900"/>
            <a:ext cx="2417248" cy="369332"/>
          </a:xfrm>
          <a:prstGeom prst="rect">
            <a:avLst/>
          </a:prstGeom>
          <a:noFill/>
        </p:spPr>
        <p:txBody>
          <a:bodyPr wrap="none" rtlCol="0">
            <a:spAutoFit/>
          </a:bodyPr>
          <a:lstStyle/>
          <a:p>
            <a:pPr eaLnBrk="1" hangingPunct="1"/>
            <a:r>
              <a:rPr lang="en-US" sz="1800" dirty="0" smtClean="0">
                <a:solidFill>
                  <a:srgbClr val="000000"/>
                </a:solidFill>
                <a:ea typeface="ＭＳ Ｐゴシック" charset="-128"/>
                <a:cs typeface="ＭＳ Ｐゴシック" charset="-128"/>
              </a:rPr>
              <a:t>Sea-Bottom Interface</a:t>
            </a:r>
            <a:endParaRPr lang="en-US" sz="1800" dirty="0">
              <a:solidFill>
                <a:srgbClr val="000000"/>
              </a:solidFill>
              <a:ea typeface="ＭＳ Ｐゴシック" charset="-128"/>
              <a:cs typeface="ＭＳ Ｐゴシック" charset="-128"/>
            </a:endParaRPr>
          </a:p>
        </p:txBody>
      </p:sp>
      <p:sp>
        <p:nvSpPr>
          <p:cNvPr id="10" name="Left Brace 9"/>
          <p:cNvSpPr/>
          <p:nvPr/>
        </p:nvSpPr>
        <p:spPr>
          <a:xfrm>
            <a:off x="635000" y="698500"/>
            <a:ext cx="165100" cy="23241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1" hangingPunct="1"/>
            <a:endParaRPr lang="en-US" sz="1800">
              <a:solidFill>
                <a:srgbClr val="03E9FF"/>
              </a:solidFill>
            </a:endParaRPr>
          </a:p>
        </p:txBody>
      </p:sp>
    </p:spTree>
    <p:extLst>
      <p:ext uri="{BB962C8B-B14F-4D97-AF65-F5344CB8AC3E}">
        <p14:creationId xmlns:p14="http://schemas.microsoft.com/office/powerpoint/2010/main" val="1749163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tretch>
            <a:fillRect/>
          </a:stretch>
        </p:blipFill>
        <p:spPr>
          <a:xfrm>
            <a:off x="190500" y="1423670"/>
            <a:ext cx="13246100" cy="4672330"/>
          </a:xfrm>
          <a:prstGeom prst="rect">
            <a:avLst/>
          </a:prstGeom>
        </p:spPr>
      </p:pic>
      <p:sp>
        <p:nvSpPr>
          <p:cNvPr id="3" name="TextBox 2"/>
          <p:cNvSpPr txBox="1"/>
          <p:nvPr/>
        </p:nvSpPr>
        <p:spPr>
          <a:xfrm>
            <a:off x="1727200" y="114300"/>
            <a:ext cx="6553200" cy="1077218"/>
          </a:xfrm>
          <a:prstGeom prst="rect">
            <a:avLst/>
          </a:prstGeom>
          <a:noFill/>
        </p:spPr>
        <p:txBody>
          <a:bodyPr wrap="square" rtlCol="0">
            <a:spAutoFit/>
          </a:bodyPr>
          <a:lstStyle/>
          <a:p>
            <a:pPr eaLnBrk="1" hangingPunct="1"/>
            <a:r>
              <a:rPr lang="en-US" b="1" dirty="0" smtClean="0">
                <a:solidFill>
                  <a:prstClr val="black"/>
                </a:solidFill>
                <a:ea typeface="ＭＳ Ｐゴシック" charset="-128"/>
                <a:cs typeface="ＭＳ Ｐゴシック" charset="-128"/>
              </a:rPr>
              <a:t>SST: 3-Day Coldest Dark-Pixel Composite</a:t>
            </a:r>
            <a:r>
              <a:rPr lang="en-US" sz="1800" dirty="0" smtClean="0">
                <a:solidFill>
                  <a:prstClr val="black"/>
                </a:solidFill>
                <a:ea typeface="ＭＳ Ｐゴシック" charset="-128"/>
                <a:cs typeface="ＭＳ Ｐゴシック" charset="-128"/>
              </a:rPr>
              <a:t> </a:t>
            </a:r>
          </a:p>
          <a:p>
            <a:pPr marL="285750" indent="-285750" eaLnBrk="1" hangingPunct="1">
              <a:buFont typeface="Arial"/>
              <a:buChar char="•"/>
            </a:pPr>
            <a:r>
              <a:rPr lang="en-US" sz="2000" dirty="0">
                <a:solidFill>
                  <a:prstClr val="black"/>
                </a:solidFill>
                <a:ea typeface="ＭＳ Ｐゴシック" charset="-128"/>
                <a:cs typeface="ＭＳ Ｐゴシック" charset="-128"/>
              </a:rPr>
              <a:t>P</a:t>
            </a:r>
            <a:r>
              <a:rPr lang="en-US" sz="2000" dirty="0" smtClean="0">
                <a:solidFill>
                  <a:prstClr val="black"/>
                </a:solidFill>
                <a:ea typeface="ＭＳ Ｐゴシック" charset="-128"/>
                <a:cs typeface="ＭＳ Ｐゴシック" charset="-128"/>
              </a:rPr>
              <a:t>reserves the coldest ocean features from Irene</a:t>
            </a:r>
          </a:p>
          <a:p>
            <a:pPr marL="285750" indent="-285750" eaLnBrk="1" hangingPunct="1">
              <a:buFont typeface="Arial"/>
              <a:buChar char="•"/>
            </a:pPr>
            <a:r>
              <a:rPr lang="en-US" sz="2000" dirty="0" smtClean="0">
                <a:solidFill>
                  <a:prstClr val="black"/>
                </a:solidFill>
                <a:ea typeface="ＭＳ Ｐゴシック" charset="-128"/>
                <a:cs typeface="ＭＳ Ｐゴシック" charset="-128"/>
              </a:rPr>
              <a:t>Required 3 days (August 29-31) to fill in.</a:t>
            </a:r>
            <a:endParaRPr lang="en-US" sz="2000"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2146006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4300"/>
            <a:ext cx="3568700" cy="3138805"/>
          </a:xfrm>
          <a:prstGeom prst="rect">
            <a:avLst/>
          </a:prstGeom>
          <a:noFill/>
          <a:ln>
            <a:noFill/>
          </a:ln>
        </p:spPr>
      </p:pic>
      <p:pic>
        <p:nvPicPr>
          <p:cNvPr id="3" name="Picture 2"/>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25800"/>
            <a:ext cx="3556000" cy="2948305"/>
          </a:xfrm>
          <a:prstGeom prst="rect">
            <a:avLst/>
          </a:prstGeom>
          <a:noFill/>
          <a:ln>
            <a:noFill/>
          </a:ln>
        </p:spPr>
      </p:pic>
      <p:pic>
        <p:nvPicPr>
          <p:cNvPr id="4" name="Picture 3"/>
          <p:cNvPicPr/>
          <p:nvPr/>
        </p:nvPicPr>
        <p:blipFill>
          <a:blip r:embed="rId4">
            <a:extLst>
              <a:ext uri="{28A0092B-C50C-407E-A947-70E740481C1C}">
                <a14:useLocalDpi xmlns:a14="http://schemas.microsoft.com/office/drawing/2010/main"/>
              </a:ext>
            </a:extLst>
          </a:blip>
          <a:stretch>
            <a:fillRect/>
          </a:stretch>
        </p:blipFill>
        <p:spPr>
          <a:xfrm>
            <a:off x="4000500" y="1351280"/>
            <a:ext cx="4973637" cy="4719320"/>
          </a:xfrm>
          <a:prstGeom prst="rect">
            <a:avLst/>
          </a:prstGeom>
        </p:spPr>
      </p:pic>
      <p:sp>
        <p:nvSpPr>
          <p:cNvPr id="5" name="TextBox 4"/>
          <p:cNvSpPr txBox="1"/>
          <p:nvPr/>
        </p:nvSpPr>
        <p:spPr>
          <a:xfrm>
            <a:off x="3783887" y="165100"/>
            <a:ext cx="5144213" cy="923330"/>
          </a:xfrm>
          <a:prstGeom prst="rect">
            <a:avLst/>
          </a:prstGeom>
          <a:noFill/>
        </p:spPr>
        <p:txBody>
          <a:bodyPr wrap="square" rtlCol="0">
            <a:spAutoFit/>
          </a:bodyPr>
          <a:lstStyle/>
          <a:p>
            <a:pPr eaLnBrk="1" hangingPunct="1"/>
            <a:r>
              <a:rPr lang="en-US" sz="1800" b="1" dirty="0" smtClean="0">
                <a:solidFill>
                  <a:prstClr val="black"/>
                </a:solidFill>
                <a:ea typeface="ＭＳ Ｐゴシック" charset="-128"/>
                <a:cs typeface="ＭＳ Ｐゴシック" charset="-128"/>
              </a:rPr>
              <a:t>SST Response during Irene’s Inertial Tail</a:t>
            </a:r>
          </a:p>
          <a:p>
            <a:pPr marL="285750" indent="-285750" eaLnBrk="1" hangingPunct="1">
              <a:buFont typeface="Arial"/>
              <a:buChar char="•"/>
            </a:pPr>
            <a:r>
              <a:rPr lang="en-US" sz="1800" b="1" dirty="0" smtClean="0">
                <a:solidFill>
                  <a:prstClr val="black"/>
                </a:solidFill>
                <a:ea typeface="ＭＳ Ｐゴシック" charset="-128"/>
                <a:cs typeface="ＭＳ Ｐゴシック" charset="-128"/>
              </a:rPr>
              <a:t>Significant SST cooling </a:t>
            </a:r>
            <a:r>
              <a:rPr lang="en-US" sz="1800" b="1" u="sng" dirty="0">
                <a:solidFill>
                  <a:prstClr val="black"/>
                </a:solidFill>
                <a:ea typeface="ＭＳ Ｐゴシック" charset="-128"/>
                <a:cs typeface="ＭＳ Ｐゴシック" charset="-128"/>
              </a:rPr>
              <a:t>n</a:t>
            </a:r>
            <a:r>
              <a:rPr lang="en-US" sz="1800" b="1" u="sng" dirty="0" smtClean="0">
                <a:solidFill>
                  <a:prstClr val="black"/>
                </a:solidFill>
                <a:ea typeface="ＭＳ Ｐゴシック" charset="-128"/>
                <a:cs typeface="ＭＳ Ｐゴシック" charset="-128"/>
              </a:rPr>
              <a:t>ot</a:t>
            </a:r>
            <a:r>
              <a:rPr lang="en-US" sz="1800" b="1" dirty="0" smtClean="0">
                <a:solidFill>
                  <a:prstClr val="black"/>
                </a:solidFill>
                <a:ea typeface="ＭＳ Ｐゴシック" charset="-128"/>
                <a:cs typeface="ＭＳ Ｐゴシック" charset="-128"/>
              </a:rPr>
              <a:t> observed. </a:t>
            </a:r>
          </a:p>
          <a:p>
            <a:pPr marL="285750" indent="-285750" eaLnBrk="1" hangingPunct="1">
              <a:buFont typeface="Arial"/>
              <a:buChar char="•"/>
            </a:pPr>
            <a:r>
              <a:rPr lang="en-US" sz="1800" b="1" dirty="0" smtClean="0">
                <a:solidFill>
                  <a:prstClr val="black"/>
                </a:solidFill>
                <a:ea typeface="ＭＳ Ｐゴシック" charset="-128"/>
                <a:cs typeface="ＭＳ Ｐゴシック" charset="-128"/>
              </a:rPr>
              <a:t>In many locations SST warming observed.</a:t>
            </a:r>
            <a:endParaRPr lang="en-US" sz="1800" b="1" dirty="0">
              <a:solidFill>
                <a:prstClr val="black"/>
              </a:solidFill>
              <a:ea typeface="ＭＳ Ｐゴシック" charset="-128"/>
              <a:cs typeface="ＭＳ Ｐゴシック" charset="-128"/>
            </a:endParaRPr>
          </a:p>
        </p:txBody>
      </p:sp>
      <p:sp>
        <p:nvSpPr>
          <p:cNvPr id="6" name="TextBox 5"/>
          <p:cNvSpPr txBox="1"/>
          <p:nvPr/>
        </p:nvSpPr>
        <p:spPr>
          <a:xfrm>
            <a:off x="279400" y="469900"/>
            <a:ext cx="1237025" cy="646331"/>
          </a:xfrm>
          <a:prstGeom prst="rect">
            <a:avLst/>
          </a:prstGeom>
          <a:noFill/>
        </p:spPr>
        <p:txBody>
          <a:bodyPr wrap="none" rtlCol="0">
            <a:spAutoFit/>
          </a:bodyPr>
          <a:lstStyle/>
          <a:p>
            <a:pPr eaLnBrk="1" hangingPunct="1"/>
            <a:r>
              <a:rPr lang="en-US" sz="1800" dirty="0" smtClean="0">
                <a:solidFill>
                  <a:prstClr val="black"/>
                </a:solidFill>
                <a:ea typeface="ＭＳ Ｐゴシック" charset="-128"/>
                <a:cs typeface="ＭＳ Ｐゴシック" charset="-128"/>
              </a:rPr>
              <a:t>August 29</a:t>
            </a:r>
          </a:p>
          <a:p>
            <a:pPr eaLnBrk="1" hangingPunct="1"/>
            <a:r>
              <a:rPr lang="en-US" sz="1800" dirty="0" smtClean="0">
                <a:solidFill>
                  <a:prstClr val="black"/>
                </a:solidFill>
                <a:ea typeface="ＭＳ Ｐゴシック" charset="-128"/>
                <a:cs typeface="ＭＳ Ｐゴシック" charset="-128"/>
              </a:rPr>
              <a:t>SST</a:t>
            </a:r>
            <a:endParaRPr lang="en-US" sz="1800" dirty="0">
              <a:solidFill>
                <a:prstClr val="black"/>
              </a:solidFill>
              <a:ea typeface="ＭＳ Ｐゴシック" charset="-128"/>
              <a:cs typeface="ＭＳ Ｐゴシック" charset="-128"/>
            </a:endParaRPr>
          </a:p>
        </p:txBody>
      </p:sp>
      <p:sp>
        <p:nvSpPr>
          <p:cNvPr id="7" name="TextBox 6"/>
          <p:cNvSpPr txBox="1"/>
          <p:nvPr/>
        </p:nvSpPr>
        <p:spPr>
          <a:xfrm>
            <a:off x="254000" y="3746500"/>
            <a:ext cx="1237025" cy="646331"/>
          </a:xfrm>
          <a:prstGeom prst="rect">
            <a:avLst/>
          </a:prstGeom>
          <a:noFill/>
        </p:spPr>
        <p:txBody>
          <a:bodyPr wrap="none" rtlCol="0">
            <a:spAutoFit/>
          </a:bodyPr>
          <a:lstStyle/>
          <a:p>
            <a:pPr eaLnBrk="1" hangingPunct="1"/>
            <a:r>
              <a:rPr lang="en-US" sz="1800" dirty="0" smtClean="0">
                <a:solidFill>
                  <a:prstClr val="black"/>
                </a:solidFill>
                <a:ea typeface="ＭＳ Ｐゴシック" charset="-128"/>
                <a:cs typeface="ＭＳ Ｐゴシック" charset="-128"/>
              </a:rPr>
              <a:t>August 31</a:t>
            </a:r>
          </a:p>
          <a:p>
            <a:pPr eaLnBrk="1" hangingPunct="1"/>
            <a:r>
              <a:rPr lang="en-US" sz="1800" dirty="0" smtClean="0">
                <a:solidFill>
                  <a:prstClr val="black"/>
                </a:solidFill>
                <a:ea typeface="ＭＳ Ｐゴシック" charset="-128"/>
                <a:cs typeface="ＭＳ Ｐゴシック" charset="-128"/>
              </a:rPr>
              <a:t>SST</a:t>
            </a:r>
            <a:endParaRPr lang="en-US" sz="1800"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949663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10-20 at 8.51.46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62400"/>
            <a:ext cx="9144000" cy="1983036"/>
          </a:xfrm>
          <a:prstGeom prst="rect">
            <a:avLst/>
          </a:prstGeom>
        </p:spPr>
      </p:pic>
      <p:pic>
        <p:nvPicPr>
          <p:cNvPr id="6" name="Picture 5" descr="RUWRFwarm98_TSK_timeseries_v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99" y="1193800"/>
            <a:ext cx="3048000" cy="2286000"/>
          </a:xfrm>
          <a:prstGeom prst="rect">
            <a:avLst/>
          </a:prstGeom>
        </p:spPr>
      </p:pic>
      <p:pic>
        <p:nvPicPr>
          <p:cNvPr id="7" name="Picture 6" descr="RUWRFwarm96_TSK_timeseries_v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7999" y="1181100"/>
            <a:ext cx="3048000" cy="2286000"/>
          </a:xfrm>
          <a:prstGeom prst="rect">
            <a:avLst/>
          </a:prstGeom>
        </p:spPr>
      </p:pic>
      <p:pic>
        <p:nvPicPr>
          <p:cNvPr id="8" name="Picture 7" descr="RUWRFwarm97_TSK_timeseries_v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8699" y="1193800"/>
            <a:ext cx="3048000" cy="2286000"/>
          </a:xfrm>
          <a:prstGeom prst="rect">
            <a:avLst/>
          </a:prstGeom>
        </p:spPr>
      </p:pic>
      <p:sp>
        <p:nvSpPr>
          <p:cNvPr id="9" name="TextBox 8"/>
          <p:cNvSpPr txBox="1"/>
          <p:nvPr/>
        </p:nvSpPr>
        <p:spPr>
          <a:xfrm>
            <a:off x="0" y="177800"/>
            <a:ext cx="9144000" cy="461665"/>
          </a:xfrm>
          <a:prstGeom prst="rect">
            <a:avLst/>
          </a:prstGeom>
          <a:noFill/>
        </p:spPr>
        <p:txBody>
          <a:bodyPr wrap="square" rtlCol="0">
            <a:spAutoFit/>
          </a:bodyPr>
          <a:lstStyle/>
          <a:p>
            <a:pPr algn="ctr"/>
            <a:r>
              <a:rPr lang="en-US" sz="2400" b="1" dirty="0" smtClean="0"/>
              <a:t>Modeled </a:t>
            </a:r>
            <a:r>
              <a:rPr lang="en-US" sz="2400" b="1" dirty="0" err="1" smtClean="0"/>
              <a:t>Deepwater</a:t>
            </a:r>
            <a:r>
              <a:rPr lang="en-US" sz="2400" b="1" dirty="0" smtClean="0"/>
              <a:t> Cooling </a:t>
            </a:r>
            <a:r>
              <a:rPr lang="en-US" sz="2400" b="1" dirty="0"/>
              <a:t>P</a:t>
            </a:r>
            <a:r>
              <a:rPr lang="en-US" sz="2400" b="1" dirty="0" smtClean="0"/>
              <a:t>rocesses in Hurricane Irene</a:t>
            </a:r>
            <a:endParaRPr lang="en-US" sz="2400" b="1" dirty="0"/>
          </a:p>
        </p:txBody>
      </p:sp>
      <p:sp>
        <p:nvSpPr>
          <p:cNvPr id="10" name="TextBox 9"/>
          <p:cNvSpPr txBox="1"/>
          <p:nvPr/>
        </p:nvSpPr>
        <p:spPr>
          <a:xfrm>
            <a:off x="914400" y="901700"/>
            <a:ext cx="1638590" cy="400110"/>
          </a:xfrm>
          <a:prstGeom prst="rect">
            <a:avLst/>
          </a:prstGeom>
          <a:noFill/>
        </p:spPr>
        <p:txBody>
          <a:bodyPr wrap="none" rtlCol="0">
            <a:spAutoFit/>
          </a:bodyPr>
          <a:lstStyle/>
          <a:p>
            <a:r>
              <a:rPr lang="en-US" sz="2000" dirty="0" smtClean="0"/>
              <a:t>Air-Sea Only</a:t>
            </a:r>
            <a:endParaRPr lang="en-US" sz="2000" dirty="0"/>
          </a:p>
        </p:txBody>
      </p:sp>
      <p:sp>
        <p:nvSpPr>
          <p:cNvPr id="11" name="TextBox 10"/>
          <p:cNvSpPr txBox="1"/>
          <p:nvPr/>
        </p:nvSpPr>
        <p:spPr>
          <a:xfrm>
            <a:off x="4000500" y="952500"/>
            <a:ext cx="1410964" cy="400110"/>
          </a:xfrm>
          <a:prstGeom prst="rect">
            <a:avLst/>
          </a:prstGeom>
          <a:noFill/>
        </p:spPr>
        <p:txBody>
          <a:bodyPr wrap="none" rtlCol="0">
            <a:spAutoFit/>
          </a:bodyPr>
          <a:lstStyle/>
          <a:p>
            <a:r>
              <a:rPr lang="en-US" sz="2000" dirty="0" smtClean="0"/>
              <a:t>1-D Mixing</a:t>
            </a:r>
            <a:endParaRPr lang="en-US" sz="2000" dirty="0"/>
          </a:p>
        </p:txBody>
      </p:sp>
      <p:sp>
        <p:nvSpPr>
          <p:cNvPr id="12" name="TextBox 11"/>
          <p:cNvSpPr txBox="1"/>
          <p:nvPr/>
        </p:nvSpPr>
        <p:spPr>
          <a:xfrm>
            <a:off x="6527800" y="927100"/>
            <a:ext cx="2605393" cy="400110"/>
          </a:xfrm>
          <a:prstGeom prst="rect">
            <a:avLst/>
          </a:prstGeom>
          <a:noFill/>
        </p:spPr>
        <p:txBody>
          <a:bodyPr wrap="none" rtlCol="0">
            <a:spAutoFit/>
          </a:bodyPr>
          <a:lstStyle/>
          <a:p>
            <a:r>
              <a:rPr lang="en-US" sz="2000" dirty="0" smtClean="0"/>
              <a:t>3-D PWP (Upwelling)</a:t>
            </a:r>
            <a:endParaRPr lang="en-US" sz="2000" dirty="0"/>
          </a:p>
        </p:txBody>
      </p:sp>
      <p:sp>
        <p:nvSpPr>
          <p:cNvPr id="13" name="Oval 12"/>
          <p:cNvSpPr/>
          <p:nvPr/>
        </p:nvSpPr>
        <p:spPr>
          <a:xfrm>
            <a:off x="6477000" y="4508500"/>
            <a:ext cx="977900" cy="14986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4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llhovmoller_shear_romsespressorerun2_v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8600"/>
            <a:ext cx="4572000" cy="6858000"/>
          </a:xfrm>
          <a:prstGeom prst="rect">
            <a:avLst/>
          </a:prstGeom>
        </p:spPr>
      </p:pic>
      <p:pic>
        <p:nvPicPr>
          <p:cNvPr id="5" name="Picture 4" descr="fullhovmoller_shear_romsespressorerun2_v2_bottom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228600"/>
            <a:ext cx="4572000" cy="6858000"/>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b="1" dirty="0" smtClean="0"/>
              <a:t>ROMS Vertical Shear between Surface and Bottom Layer</a:t>
            </a:r>
            <a:endParaRPr lang="en-US" b="1" dirty="0"/>
          </a:p>
        </p:txBody>
      </p:sp>
      <p:sp>
        <p:nvSpPr>
          <p:cNvPr id="6" name="TextBox 5"/>
          <p:cNvSpPr txBox="1"/>
          <p:nvPr/>
        </p:nvSpPr>
        <p:spPr>
          <a:xfrm>
            <a:off x="609600" y="4800600"/>
            <a:ext cx="3094117" cy="461665"/>
          </a:xfrm>
          <a:prstGeom prst="rect">
            <a:avLst/>
          </a:prstGeom>
          <a:noFill/>
        </p:spPr>
        <p:txBody>
          <a:bodyPr wrap="none" rtlCol="0">
            <a:spAutoFit/>
          </a:bodyPr>
          <a:lstStyle/>
          <a:p>
            <a:r>
              <a:rPr lang="en-US" smtClean="0"/>
              <a:t>Moving Bottom Layer</a:t>
            </a:r>
            <a:endParaRPr lang="en-US"/>
          </a:p>
        </p:txBody>
      </p:sp>
      <p:sp>
        <p:nvSpPr>
          <p:cNvPr id="7" name="TextBox 6"/>
          <p:cNvSpPr txBox="1"/>
          <p:nvPr/>
        </p:nvSpPr>
        <p:spPr>
          <a:xfrm>
            <a:off x="5149038" y="4800600"/>
            <a:ext cx="3417923" cy="461665"/>
          </a:xfrm>
          <a:prstGeom prst="rect">
            <a:avLst/>
          </a:prstGeom>
          <a:noFill/>
        </p:spPr>
        <p:txBody>
          <a:bodyPr wrap="none" rtlCol="0">
            <a:spAutoFit/>
          </a:bodyPr>
          <a:lstStyle/>
          <a:p>
            <a:r>
              <a:rPr lang="en-US" smtClean="0"/>
              <a:t>Stagnent</a:t>
            </a:r>
            <a:r>
              <a:rPr lang="en-US" dirty="0" smtClean="0"/>
              <a:t> Bottom Layer</a:t>
            </a:r>
            <a:endParaRPr lang="en-US" dirty="0"/>
          </a:p>
        </p:txBody>
      </p:sp>
      <p:sp>
        <p:nvSpPr>
          <p:cNvPr id="9" name="TextBox 8"/>
          <p:cNvSpPr txBox="1"/>
          <p:nvPr/>
        </p:nvSpPr>
        <p:spPr>
          <a:xfrm>
            <a:off x="6475784" y="6717268"/>
            <a:ext cx="2710999" cy="369332"/>
          </a:xfrm>
          <a:prstGeom prst="rect">
            <a:avLst/>
          </a:prstGeom>
          <a:noFill/>
        </p:spPr>
        <p:txBody>
          <a:bodyPr wrap="none" rtlCol="0">
            <a:spAutoFit/>
          </a:bodyPr>
          <a:lstStyle/>
          <a:p>
            <a:r>
              <a:rPr lang="en-US" sz="1800" dirty="0" smtClean="0"/>
              <a:t>Seroka et al., JGR, 2017</a:t>
            </a:r>
            <a:endParaRPr lang="en-US" sz="1800" dirty="0"/>
          </a:p>
        </p:txBody>
      </p:sp>
      <p:sp>
        <p:nvSpPr>
          <p:cNvPr id="10" name="TextBox 9"/>
          <p:cNvSpPr txBox="1"/>
          <p:nvPr/>
        </p:nvSpPr>
        <p:spPr>
          <a:xfrm>
            <a:off x="571500" y="5754469"/>
            <a:ext cx="1415772" cy="646331"/>
          </a:xfrm>
          <a:prstGeom prst="rect">
            <a:avLst/>
          </a:prstGeom>
          <a:noFill/>
        </p:spPr>
        <p:txBody>
          <a:bodyPr wrap="none" rtlCol="0">
            <a:spAutoFit/>
          </a:bodyPr>
          <a:lstStyle/>
          <a:p>
            <a:r>
              <a:rPr lang="en-US" sz="1800" smtClean="0"/>
              <a:t>Continental </a:t>
            </a:r>
          </a:p>
          <a:p>
            <a:r>
              <a:rPr lang="en-US" sz="1800" dirty="0" smtClean="0"/>
              <a:t>Shelf</a:t>
            </a:r>
            <a:endParaRPr lang="en-US" sz="1800" dirty="0"/>
          </a:p>
        </p:txBody>
      </p:sp>
      <p:sp>
        <p:nvSpPr>
          <p:cNvPr id="11" name="TextBox 10"/>
          <p:cNvSpPr txBox="1"/>
          <p:nvPr/>
        </p:nvSpPr>
        <p:spPr>
          <a:xfrm>
            <a:off x="2819401" y="5754469"/>
            <a:ext cx="838199" cy="646331"/>
          </a:xfrm>
          <a:prstGeom prst="rect">
            <a:avLst/>
          </a:prstGeom>
          <a:noFill/>
        </p:spPr>
        <p:txBody>
          <a:bodyPr wrap="square" rtlCol="0">
            <a:spAutoFit/>
          </a:bodyPr>
          <a:lstStyle/>
          <a:p>
            <a:r>
              <a:rPr lang="en-US" sz="1800" dirty="0" smtClean="0"/>
              <a:t>Deep Water</a:t>
            </a:r>
            <a:endParaRPr lang="en-US" sz="1800" dirty="0"/>
          </a:p>
        </p:txBody>
      </p:sp>
      <p:sp>
        <p:nvSpPr>
          <p:cNvPr id="12" name="TextBox 11"/>
          <p:cNvSpPr txBox="1"/>
          <p:nvPr/>
        </p:nvSpPr>
        <p:spPr>
          <a:xfrm>
            <a:off x="5143500" y="5754469"/>
            <a:ext cx="1415772" cy="646331"/>
          </a:xfrm>
          <a:prstGeom prst="rect">
            <a:avLst/>
          </a:prstGeom>
          <a:noFill/>
        </p:spPr>
        <p:txBody>
          <a:bodyPr wrap="none" rtlCol="0">
            <a:spAutoFit/>
          </a:bodyPr>
          <a:lstStyle/>
          <a:p>
            <a:r>
              <a:rPr lang="en-US" sz="1800" smtClean="0"/>
              <a:t>Continental </a:t>
            </a:r>
          </a:p>
          <a:p>
            <a:r>
              <a:rPr lang="en-US" sz="1800" dirty="0" smtClean="0"/>
              <a:t>Shelf</a:t>
            </a:r>
            <a:endParaRPr lang="en-US" sz="1800" dirty="0"/>
          </a:p>
        </p:txBody>
      </p:sp>
      <p:sp>
        <p:nvSpPr>
          <p:cNvPr id="13" name="TextBox 12"/>
          <p:cNvSpPr txBox="1"/>
          <p:nvPr/>
        </p:nvSpPr>
        <p:spPr>
          <a:xfrm>
            <a:off x="7391401" y="5754469"/>
            <a:ext cx="838199" cy="646331"/>
          </a:xfrm>
          <a:prstGeom prst="rect">
            <a:avLst/>
          </a:prstGeom>
          <a:noFill/>
        </p:spPr>
        <p:txBody>
          <a:bodyPr wrap="square" rtlCol="0">
            <a:spAutoFit/>
          </a:bodyPr>
          <a:lstStyle/>
          <a:p>
            <a:r>
              <a:rPr lang="en-US" sz="1800" dirty="0" smtClean="0"/>
              <a:t>Deep Water</a:t>
            </a:r>
            <a:endParaRPr lang="en-US" sz="1800" dirty="0"/>
          </a:p>
        </p:txBody>
      </p:sp>
      <p:sp>
        <p:nvSpPr>
          <p:cNvPr id="14" name="Oval 13"/>
          <p:cNvSpPr/>
          <p:nvPr/>
        </p:nvSpPr>
        <p:spPr>
          <a:xfrm>
            <a:off x="790435" y="2819400"/>
            <a:ext cx="1876565" cy="13081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11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5-10-17 11.40.2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6600" y="2676307"/>
            <a:ext cx="5836676" cy="3459693"/>
          </a:xfrm>
          <a:prstGeom prst="rect">
            <a:avLst/>
          </a:prstGeom>
        </p:spPr>
      </p:pic>
      <p:pic>
        <p:nvPicPr>
          <p:cNvPr id="6" name="Picture 5" descr="26 Typhoon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6623" y="2716704"/>
            <a:ext cx="5742423" cy="3431996"/>
          </a:xfrm>
          <a:prstGeom prst="rect">
            <a:avLst/>
          </a:prstGeom>
        </p:spPr>
      </p:pic>
      <p:pic>
        <p:nvPicPr>
          <p:cNvPr id="9" name="Picture 8" descr="Screen shot 2012-05-15 at 6.21.35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8403" y="639405"/>
            <a:ext cx="4045593" cy="2031642"/>
          </a:xfrm>
          <a:prstGeom prst="rect">
            <a:avLst/>
          </a:prstGeom>
        </p:spPr>
      </p:pic>
      <p:sp>
        <p:nvSpPr>
          <p:cNvPr id="2" name="TextBox 1"/>
          <p:cNvSpPr txBox="1"/>
          <p:nvPr/>
        </p:nvSpPr>
        <p:spPr>
          <a:xfrm>
            <a:off x="0" y="64623"/>
            <a:ext cx="9113277" cy="461665"/>
          </a:xfrm>
          <a:prstGeom prst="rect">
            <a:avLst/>
          </a:prstGeom>
          <a:noFill/>
        </p:spPr>
        <p:txBody>
          <a:bodyPr wrap="square" rtlCol="0">
            <a:spAutoFit/>
          </a:bodyPr>
          <a:lstStyle/>
          <a:p>
            <a:r>
              <a:rPr lang="en-US" sz="2400" b="1" dirty="0" smtClean="0"/>
              <a:t>Summer Tropical Cyclones Tracks over the Continental Shelf </a:t>
            </a:r>
          </a:p>
        </p:txBody>
      </p:sp>
      <p:sp>
        <p:nvSpPr>
          <p:cNvPr id="10" name="TextBox 9"/>
          <p:cNvSpPr txBox="1"/>
          <p:nvPr/>
        </p:nvSpPr>
        <p:spPr>
          <a:xfrm>
            <a:off x="7086600" y="857071"/>
            <a:ext cx="1873194" cy="1200329"/>
          </a:xfrm>
          <a:prstGeom prst="rect">
            <a:avLst/>
          </a:prstGeom>
          <a:noFill/>
        </p:spPr>
        <p:txBody>
          <a:bodyPr wrap="square" rtlCol="0">
            <a:spAutoFit/>
          </a:bodyPr>
          <a:lstStyle/>
          <a:p>
            <a:pPr algn="ctr"/>
            <a:r>
              <a:rPr lang="en-US" dirty="0" smtClean="0"/>
              <a:t>11 Hurricanes since 1985</a:t>
            </a:r>
            <a:endParaRPr lang="en-US" dirty="0"/>
          </a:p>
        </p:txBody>
      </p:sp>
      <p:sp>
        <p:nvSpPr>
          <p:cNvPr id="11" name="TextBox 10"/>
          <p:cNvSpPr txBox="1"/>
          <p:nvPr/>
        </p:nvSpPr>
        <p:spPr>
          <a:xfrm>
            <a:off x="228600" y="873026"/>
            <a:ext cx="1823362" cy="1200329"/>
          </a:xfrm>
          <a:prstGeom prst="rect">
            <a:avLst/>
          </a:prstGeom>
          <a:noFill/>
        </p:spPr>
        <p:txBody>
          <a:bodyPr wrap="square" rtlCol="0">
            <a:spAutoFit/>
          </a:bodyPr>
          <a:lstStyle/>
          <a:p>
            <a:pPr algn="ctr"/>
            <a:r>
              <a:rPr lang="en-US" dirty="0" smtClean="0"/>
              <a:t>26 Typhoons since 1985</a:t>
            </a:r>
            <a:endParaRPr lang="en-US" dirty="0"/>
          </a:p>
        </p:txBody>
      </p:sp>
      <p:cxnSp>
        <p:nvCxnSpPr>
          <p:cNvPr id="14" name="Straight Arrow Connector 13"/>
          <p:cNvCxnSpPr/>
          <p:nvPr/>
        </p:nvCxnSpPr>
        <p:spPr>
          <a:xfrm flipV="1">
            <a:off x="2213566" y="1371600"/>
            <a:ext cx="1585035" cy="137495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5114604" y="1295401"/>
            <a:ext cx="1875834" cy="141604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6550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0 at 8.34.27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97000"/>
            <a:ext cx="9144000" cy="4056286"/>
          </a:xfrm>
          <a:prstGeom prst="rect">
            <a:avLst/>
          </a:prstGeom>
        </p:spPr>
      </p:pic>
      <p:sp>
        <p:nvSpPr>
          <p:cNvPr id="5" name="TextBox 4"/>
          <p:cNvSpPr txBox="1"/>
          <p:nvPr/>
        </p:nvSpPr>
        <p:spPr>
          <a:xfrm>
            <a:off x="0" y="0"/>
            <a:ext cx="9144000" cy="830997"/>
          </a:xfrm>
          <a:prstGeom prst="rect">
            <a:avLst/>
          </a:prstGeom>
          <a:noFill/>
        </p:spPr>
        <p:txBody>
          <a:bodyPr wrap="square" rtlCol="0">
            <a:spAutoFit/>
          </a:bodyPr>
          <a:lstStyle/>
          <a:p>
            <a:pPr algn="ctr"/>
            <a:r>
              <a:rPr lang="en-US" sz="2400" b="1" dirty="0" smtClean="0"/>
              <a:t>Historical Hurricanes Crossing the MAB in </a:t>
            </a:r>
            <a:r>
              <a:rPr lang="en-US" sz="2400" b="1" dirty="0"/>
              <a:t>S</a:t>
            </a:r>
            <a:r>
              <a:rPr lang="en-US" sz="2400" b="1" dirty="0" smtClean="0"/>
              <a:t>tratified Season</a:t>
            </a:r>
          </a:p>
          <a:p>
            <a:pPr algn="ctr"/>
            <a:r>
              <a:rPr lang="en-US" sz="2400" b="1" dirty="0" smtClean="0"/>
              <a:t>Observed Ahead-of-Eye-Center Cooling</a:t>
            </a:r>
            <a:endParaRPr lang="en-US" sz="2400" b="1" dirty="0"/>
          </a:p>
        </p:txBody>
      </p:sp>
      <p:sp>
        <p:nvSpPr>
          <p:cNvPr id="6" name="Oval 5"/>
          <p:cNvSpPr/>
          <p:nvPr/>
        </p:nvSpPr>
        <p:spPr>
          <a:xfrm>
            <a:off x="7137400" y="1739900"/>
            <a:ext cx="1104900" cy="40767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34929" y="5786735"/>
            <a:ext cx="6909071" cy="461665"/>
          </a:xfrm>
          <a:prstGeom prst="rect">
            <a:avLst/>
          </a:prstGeom>
          <a:noFill/>
        </p:spPr>
        <p:txBody>
          <a:bodyPr wrap="none" rtlCol="0">
            <a:spAutoFit/>
          </a:bodyPr>
          <a:lstStyle/>
          <a:p>
            <a:r>
              <a:rPr lang="en-US" dirty="0" smtClean="0"/>
              <a:t>Buoy data from the 30-year NOAA </a:t>
            </a:r>
            <a:r>
              <a:rPr lang="en-US" smtClean="0"/>
              <a:t>NDBC Archive</a:t>
            </a:r>
            <a:endParaRPr lang="en-US"/>
          </a:p>
        </p:txBody>
      </p:sp>
    </p:spTree>
    <p:extLst>
      <p:ext uri="{BB962C8B-B14F-4D97-AF65-F5344CB8AC3E}">
        <p14:creationId xmlns:p14="http://schemas.microsoft.com/office/powerpoint/2010/main" val="1700408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2015-10-17 11.43.1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64100" y="520700"/>
            <a:ext cx="3512329" cy="2465388"/>
          </a:xfrm>
          <a:prstGeom prst="rect">
            <a:avLst/>
          </a:prstGeom>
          <a:ln>
            <a:solidFill>
              <a:schemeClr val="bg1"/>
            </a:solidFill>
          </a:ln>
        </p:spPr>
      </p:pic>
      <p:sp>
        <p:nvSpPr>
          <p:cNvPr id="8" name="TextBox 7"/>
          <p:cNvSpPr txBox="1"/>
          <p:nvPr/>
        </p:nvSpPr>
        <p:spPr>
          <a:xfrm>
            <a:off x="0" y="0"/>
            <a:ext cx="9144000" cy="523220"/>
          </a:xfrm>
          <a:prstGeom prst="rect">
            <a:avLst/>
          </a:prstGeom>
          <a:noFill/>
        </p:spPr>
        <p:txBody>
          <a:bodyPr wrap="square" rtlCol="0">
            <a:spAutoFit/>
          </a:bodyPr>
          <a:lstStyle/>
          <a:p>
            <a:pPr algn="ctr" eaLnBrk="1" hangingPunct="1"/>
            <a:r>
              <a:rPr lang="en-US" sz="2800" b="1" dirty="0">
                <a:solidFill>
                  <a:prstClr val="black"/>
                </a:solidFill>
                <a:ea typeface="ＭＳ Ｐゴシック" charset="-128"/>
                <a:cs typeface="ＭＳ Ｐゴシック" charset="-128"/>
              </a:rPr>
              <a:t>T</a:t>
            </a:r>
            <a:r>
              <a:rPr lang="en-US" sz="2800" b="1" dirty="0" smtClean="0">
                <a:solidFill>
                  <a:prstClr val="black"/>
                </a:solidFill>
                <a:ea typeface="ＭＳ Ｐゴシック" charset="-128"/>
                <a:cs typeface="ＭＳ Ｐゴシック" charset="-128"/>
              </a:rPr>
              <a:t>yphoon </a:t>
            </a:r>
            <a:r>
              <a:rPr lang="en-US" sz="2800" b="1" dirty="0" err="1" smtClean="0">
                <a:solidFill>
                  <a:prstClr val="black"/>
                </a:solidFill>
                <a:ea typeface="ＭＳ Ｐゴシック" charset="-128"/>
                <a:cs typeface="ＭＳ Ｐゴシック" charset="-128"/>
              </a:rPr>
              <a:t>Muifa</a:t>
            </a:r>
            <a:r>
              <a:rPr lang="en-US" sz="2800" b="1" dirty="0" smtClean="0">
                <a:solidFill>
                  <a:prstClr val="black"/>
                </a:solidFill>
                <a:ea typeface="ＭＳ Ｐゴシック" charset="-128"/>
                <a:cs typeface="ＭＳ Ｐゴシック" charset="-128"/>
              </a:rPr>
              <a:t> - Total Cooling Observed by Satellite</a:t>
            </a:r>
            <a:r>
              <a:rPr lang="en-US" sz="2800" dirty="0" smtClean="0">
                <a:solidFill>
                  <a:prstClr val="black"/>
                </a:solidFill>
                <a:ea typeface="ＭＳ Ｐゴシック" charset="-128"/>
                <a:cs typeface="ＭＳ Ｐゴシック" charset="-128"/>
              </a:rPr>
              <a:t> </a:t>
            </a:r>
          </a:p>
        </p:txBody>
      </p:sp>
      <p:pic>
        <p:nvPicPr>
          <p:cNvPr id="9" name="Picture 8" descr="Screen Shot 2015-10-20 at 9.54.5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9300" y="2870200"/>
            <a:ext cx="4445000" cy="3073400"/>
          </a:xfrm>
          <a:prstGeom prst="rect">
            <a:avLst/>
          </a:prstGeom>
        </p:spPr>
      </p:pic>
      <p:pic>
        <p:nvPicPr>
          <p:cNvPr id="10" name="Picture 9" descr="Screen Shot 2015-10-20 at 9.54.39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100" y="3199384"/>
            <a:ext cx="4215711" cy="2858516"/>
          </a:xfrm>
          <a:prstGeom prst="rect">
            <a:avLst/>
          </a:prstGeom>
        </p:spPr>
      </p:pic>
      <p:pic>
        <p:nvPicPr>
          <p:cNvPr id="11" name="Picture 10" descr="Screen Shot 2015-10-20 at 9.54.26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500" y="465436"/>
            <a:ext cx="4203700" cy="2798463"/>
          </a:xfrm>
          <a:prstGeom prst="rect">
            <a:avLst/>
          </a:prstGeom>
        </p:spPr>
      </p:pic>
      <p:sp>
        <p:nvSpPr>
          <p:cNvPr id="12" name="TextBox 11"/>
          <p:cNvSpPr txBox="1"/>
          <p:nvPr/>
        </p:nvSpPr>
        <p:spPr>
          <a:xfrm>
            <a:off x="990600" y="1181100"/>
            <a:ext cx="864765" cy="646331"/>
          </a:xfrm>
          <a:prstGeom prst="rect">
            <a:avLst/>
          </a:prstGeom>
          <a:noFill/>
        </p:spPr>
        <p:txBody>
          <a:bodyPr wrap="none" rtlCol="0">
            <a:spAutoFit/>
          </a:bodyPr>
          <a:lstStyle/>
          <a:p>
            <a:pPr algn="ctr" eaLnBrk="1" hangingPunct="1"/>
            <a:r>
              <a:rPr lang="en-US" sz="1800" dirty="0" smtClean="0">
                <a:solidFill>
                  <a:prstClr val="black"/>
                </a:solidFill>
                <a:ea typeface="ＭＳ Ｐゴシック" charset="-128"/>
                <a:cs typeface="ＭＳ Ｐゴシック" charset="-128"/>
              </a:rPr>
              <a:t>SST</a:t>
            </a:r>
          </a:p>
          <a:p>
            <a:pPr algn="ctr" eaLnBrk="1" hangingPunct="1"/>
            <a:r>
              <a:rPr lang="en-US" sz="1800" dirty="0" smtClean="0">
                <a:solidFill>
                  <a:prstClr val="black"/>
                </a:solidFill>
                <a:ea typeface="ＭＳ Ｐゴシック" charset="-128"/>
                <a:cs typeface="ＭＳ Ｐゴシック" charset="-128"/>
              </a:rPr>
              <a:t>Before</a:t>
            </a:r>
            <a:endParaRPr lang="en-US" sz="1800" dirty="0">
              <a:solidFill>
                <a:prstClr val="black"/>
              </a:solidFill>
              <a:ea typeface="ＭＳ Ｐゴシック" charset="-128"/>
              <a:cs typeface="ＭＳ Ｐゴシック" charset="-128"/>
            </a:endParaRPr>
          </a:p>
        </p:txBody>
      </p:sp>
      <p:sp>
        <p:nvSpPr>
          <p:cNvPr id="13" name="TextBox 12"/>
          <p:cNvSpPr txBox="1"/>
          <p:nvPr/>
        </p:nvSpPr>
        <p:spPr>
          <a:xfrm>
            <a:off x="1092200" y="3911600"/>
            <a:ext cx="684966" cy="646331"/>
          </a:xfrm>
          <a:prstGeom prst="rect">
            <a:avLst/>
          </a:prstGeom>
          <a:noFill/>
        </p:spPr>
        <p:txBody>
          <a:bodyPr wrap="none" rtlCol="0">
            <a:spAutoFit/>
          </a:bodyPr>
          <a:lstStyle/>
          <a:p>
            <a:pPr algn="ctr" eaLnBrk="1" hangingPunct="1"/>
            <a:r>
              <a:rPr lang="en-US" sz="1800" dirty="0" smtClean="0">
                <a:solidFill>
                  <a:prstClr val="black"/>
                </a:solidFill>
                <a:ea typeface="ＭＳ Ｐゴシック" charset="-128"/>
                <a:cs typeface="ＭＳ Ｐゴシック" charset="-128"/>
              </a:rPr>
              <a:t>SST</a:t>
            </a:r>
          </a:p>
          <a:p>
            <a:pPr algn="ctr" eaLnBrk="1" hangingPunct="1"/>
            <a:r>
              <a:rPr lang="en-US" sz="1800" dirty="0" smtClean="0">
                <a:solidFill>
                  <a:prstClr val="black"/>
                </a:solidFill>
                <a:ea typeface="ＭＳ Ｐゴシック" charset="-128"/>
                <a:cs typeface="ＭＳ Ｐゴシック" charset="-128"/>
              </a:rPr>
              <a:t>After</a:t>
            </a:r>
            <a:endParaRPr lang="en-US" sz="1800" dirty="0">
              <a:solidFill>
                <a:prstClr val="black"/>
              </a:solidFill>
              <a:ea typeface="ＭＳ Ｐゴシック" charset="-128"/>
              <a:cs typeface="ＭＳ Ｐゴシック" charset="-128"/>
            </a:endParaRPr>
          </a:p>
        </p:txBody>
      </p:sp>
      <p:sp>
        <p:nvSpPr>
          <p:cNvPr id="14" name="TextBox 13"/>
          <p:cNvSpPr txBox="1"/>
          <p:nvPr/>
        </p:nvSpPr>
        <p:spPr>
          <a:xfrm>
            <a:off x="4871515" y="4051300"/>
            <a:ext cx="1116111" cy="830997"/>
          </a:xfrm>
          <a:prstGeom prst="rect">
            <a:avLst/>
          </a:prstGeom>
          <a:noFill/>
        </p:spPr>
        <p:txBody>
          <a:bodyPr wrap="none" rtlCol="0">
            <a:spAutoFit/>
          </a:bodyPr>
          <a:lstStyle/>
          <a:p>
            <a:pPr algn="ctr" eaLnBrk="1" hangingPunct="1"/>
            <a:r>
              <a:rPr lang="en-US" sz="1600" dirty="0" smtClean="0">
                <a:solidFill>
                  <a:prstClr val="black"/>
                </a:solidFill>
                <a:ea typeface="ＭＳ Ｐゴシック" charset="-128"/>
                <a:cs typeface="ＭＳ Ｐゴシック" charset="-128"/>
              </a:rPr>
              <a:t>SST</a:t>
            </a:r>
          </a:p>
          <a:p>
            <a:pPr algn="ctr" eaLnBrk="1" hangingPunct="1"/>
            <a:r>
              <a:rPr lang="en-US" sz="1600" dirty="0" smtClean="0">
                <a:solidFill>
                  <a:prstClr val="black"/>
                </a:solidFill>
                <a:ea typeface="ＭＳ Ｐゴシック" charset="-128"/>
                <a:cs typeface="ＭＳ Ｐゴシック" charset="-128"/>
              </a:rPr>
              <a:t>Difference</a:t>
            </a:r>
          </a:p>
          <a:p>
            <a:pPr algn="ctr" eaLnBrk="1" hangingPunct="1"/>
            <a:r>
              <a:rPr lang="en-US" sz="1600" dirty="0" smtClean="0">
                <a:solidFill>
                  <a:prstClr val="black"/>
                </a:solidFill>
                <a:ea typeface="ＭＳ Ｐゴシック" charset="-128"/>
                <a:cs typeface="ＭＳ Ｐゴシック" charset="-128"/>
              </a:rPr>
              <a:t>Up to 7C</a:t>
            </a:r>
            <a:endParaRPr lang="en-US" sz="1600" dirty="0">
              <a:solidFill>
                <a:prstClr val="black"/>
              </a:solidFill>
              <a:ea typeface="ＭＳ Ｐゴシック" charset="-128"/>
              <a:cs typeface="ＭＳ Ｐゴシック" charset="-128"/>
            </a:endParaRPr>
          </a:p>
        </p:txBody>
      </p:sp>
      <p:sp>
        <p:nvSpPr>
          <p:cNvPr id="3" name="TextBox 2"/>
          <p:cNvSpPr txBox="1"/>
          <p:nvPr/>
        </p:nvSpPr>
        <p:spPr>
          <a:xfrm>
            <a:off x="0" y="5854700"/>
            <a:ext cx="9144000" cy="369332"/>
          </a:xfrm>
          <a:prstGeom prst="rect">
            <a:avLst/>
          </a:prstGeom>
          <a:noFill/>
        </p:spPr>
        <p:txBody>
          <a:bodyPr wrap="square" rtlCol="0">
            <a:spAutoFit/>
          </a:bodyPr>
          <a:lstStyle/>
          <a:p>
            <a:pPr algn="ctr" eaLnBrk="1" hangingPunct="1"/>
            <a:r>
              <a:rPr lang="en-US" sz="1800" dirty="0" smtClean="0">
                <a:solidFill>
                  <a:prstClr val="black"/>
                </a:solidFill>
                <a:ea typeface="ＭＳ Ｐゴシック" charset="-128"/>
                <a:cs typeface="ＭＳ Ｐゴシック" charset="-128"/>
              </a:rPr>
              <a:t>From: Sun, </a:t>
            </a:r>
            <a:r>
              <a:rPr lang="en-US" sz="1800" dirty="0" err="1" smtClean="0">
                <a:solidFill>
                  <a:prstClr val="black"/>
                </a:solidFill>
                <a:ea typeface="ＭＳ Ｐゴシック" charset="-128"/>
                <a:cs typeface="ＭＳ Ｐゴシック" charset="-128"/>
              </a:rPr>
              <a:t>Duan</a:t>
            </a:r>
            <a:r>
              <a:rPr lang="en-US" sz="1800" dirty="0" smtClean="0">
                <a:solidFill>
                  <a:prstClr val="black"/>
                </a:solidFill>
                <a:ea typeface="ＭＳ Ｐゴシック" charset="-128"/>
                <a:cs typeface="ＭＳ Ｐゴシック" charset="-128"/>
              </a:rPr>
              <a:t>, Zhu, Wu, Zhang &amp; Huang, </a:t>
            </a:r>
            <a:r>
              <a:rPr lang="en-US" sz="1800" i="1" dirty="0" err="1" smtClean="0">
                <a:solidFill>
                  <a:prstClr val="black"/>
                </a:solidFill>
                <a:ea typeface="ＭＳ Ｐゴシック" charset="-128"/>
                <a:cs typeface="ＭＳ Ｐゴシック" charset="-128"/>
              </a:rPr>
              <a:t>Acta</a:t>
            </a:r>
            <a:r>
              <a:rPr lang="en-US" sz="1800" i="1" dirty="0" smtClean="0">
                <a:solidFill>
                  <a:prstClr val="black"/>
                </a:solidFill>
                <a:ea typeface="ＭＳ Ｐゴシック" charset="-128"/>
                <a:cs typeface="ＭＳ Ｐゴシック" charset="-128"/>
              </a:rPr>
              <a:t> </a:t>
            </a:r>
            <a:r>
              <a:rPr lang="en-US" sz="1800" i="1" dirty="0" err="1" smtClean="0">
                <a:solidFill>
                  <a:prstClr val="black"/>
                </a:solidFill>
                <a:ea typeface="ＭＳ Ｐゴシック" charset="-128"/>
                <a:cs typeface="ＭＳ Ｐゴシック" charset="-128"/>
              </a:rPr>
              <a:t>Oceanol</a:t>
            </a:r>
            <a:r>
              <a:rPr lang="en-US" sz="1800" i="1" dirty="0" smtClean="0">
                <a:solidFill>
                  <a:prstClr val="black"/>
                </a:solidFill>
                <a:ea typeface="ＭＳ Ｐゴシック" charset="-128"/>
                <a:cs typeface="ＭＳ Ｐゴシック" charset="-128"/>
              </a:rPr>
              <a:t>. Sin.,</a:t>
            </a:r>
            <a:r>
              <a:rPr lang="en-US" sz="1800" dirty="0" smtClean="0">
                <a:solidFill>
                  <a:prstClr val="black"/>
                </a:solidFill>
                <a:ea typeface="ＭＳ Ｐゴシック" charset="-128"/>
                <a:cs typeface="ＭＳ Ｐゴシック" charset="-128"/>
              </a:rPr>
              <a:t> 2014  </a:t>
            </a:r>
            <a:endParaRPr lang="en-US" sz="1800" dirty="0">
              <a:solidFill>
                <a:prstClr val="black"/>
              </a:solidFill>
              <a:ea typeface="ＭＳ Ｐゴシック" charset="-128"/>
              <a:cs typeface="ＭＳ Ｐゴシック" charset="-128"/>
            </a:endParaRPr>
          </a:p>
        </p:txBody>
      </p:sp>
      <p:sp>
        <p:nvSpPr>
          <p:cNvPr id="2" name="TextBox 1"/>
          <p:cNvSpPr txBox="1"/>
          <p:nvPr/>
        </p:nvSpPr>
        <p:spPr>
          <a:xfrm>
            <a:off x="7200900" y="2006600"/>
            <a:ext cx="697627" cy="584776"/>
          </a:xfrm>
          <a:prstGeom prst="rect">
            <a:avLst/>
          </a:prstGeom>
          <a:noFill/>
        </p:spPr>
        <p:txBody>
          <a:bodyPr wrap="none" rtlCol="0">
            <a:spAutoFit/>
          </a:bodyPr>
          <a:lstStyle/>
          <a:p>
            <a:pPr eaLnBrk="1" hangingPunct="1"/>
            <a:r>
              <a:rPr lang="en-US" sz="1600" dirty="0" err="1" smtClean="0">
                <a:solidFill>
                  <a:srgbClr val="FFFFFF"/>
                </a:solidFill>
                <a:ea typeface="ＭＳ Ｐゴシック" charset="-128"/>
                <a:cs typeface="ＭＳ Ｐゴシック" charset="-128"/>
              </a:rPr>
              <a:t>Muifa</a:t>
            </a:r>
            <a:endParaRPr lang="en-US" sz="1600" dirty="0" smtClean="0">
              <a:solidFill>
                <a:srgbClr val="FFFFFF"/>
              </a:solidFill>
              <a:ea typeface="ＭＳ Ｐゴシック" charset="-128"/>
              <a:cs typeface="ＭＳ Ｐゴシック" charset="-128"/>
            </a:endParaRPr>
          </a:p>
          <a:p>
            <a:pPr eaLnBrk="1" hangingPunct="1"/>
            <a:r>
              <a:rPr lang="en-US" sz="1600" dirty="0" smtClean="0">
                <a:solidFill>
                  <a:srgbClr val="FFFFFF"/>
                </a:solidFill>
                <a:ea typeface="ＭＳ Ｐゴシック" charset="-128"/>
                <a:cs typeface="ＭＳ Ｐゴシック" charset="-128"/>
              </a:rPr>
              <a:t>Track</a:t>
            </a:r>
            <a:endParaRPr lang="en-US" sz="1600"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6809404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10-20 at 8.57.34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94300"/>
            <a:ext cx="9144001" cy="1043609"/>
          </a:xfrm>
          <a:prstGeom prst="rect">
            <a:avLst/>
          </a:prstGeom>
        </p:spPr>
      </p:pic>
      <p:pic>
        <p:nvPicPr>
          <p:cNvPr id="6" name="Picture 5" descr="Muifa_buoy_7.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46300"/>
            <a:ext cx="9059332" cy="2387600"/>
          </a:xfrm>
          <a:prstGeom prst="rect">
            <a:avLst/>
          </a:prstGeom>
        </p:spPr>
      </p:pic>
      <p:pic>
        <p:nvPicPr>
          <p:cNvPr id="7" name="Picture 6" descr="Screenshot 2015-10-17 11.43.13.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13400" y="0"/>
            <a:ext cx="3347229" cy="2349500"/>
          </a:xfrm>
          <a:prstGeom prst="rect">
            <a:avLst/>
          </a:prstGeom>
          <a:ln>
            <a:solidFill>
              <a:schemeClr val="bg1"/>
            </a:solidFill>
          </a:ln>
        </p:spPr>
      </p:pic>
      <p:sp>
        <p:nvSpPr>
          <p:cNvPr id="8" name="TextBox 7"/>
          <p:cNvSpPr txBox="1"/>
          <p:nvPr/>
        </p:nvSpPr>
        <p:spPr>
          <a:xfrm>
            <a:off x="-1" y="241300"/>
            <a:ext cx="5514697" cy="1815882"/>
          </a:xfrm>
          <a:prstGeom prst="rect">
            <a:avLst/>
          </a:prstGeom>
          <a:noFill/>
        </p:spPr>
        <p:txBody>
          <a:bodyPr wrap="square" rtlCol="0">
            <a:spAutoFit/>
          </a:bodyPr>
          <a:lstStyle/>
          <a:p>
            <a:pPr algn="ctr"/>
            <a:r>
              <a:rPr lang="en-US" sz="2800" b="1" dirty="0"/>
              <a:t>T</a:t>
            </a:r>
            <a:r>
              <a:rPr lang="en-US" sz="2800" b="1" dirty="0" smtClean="0"/>
              <a:t>yphoon </a:t>
            </a:r>
            <a:r>
              <a:rPr lang="en-US" sz="2800" b="1" dirty="0" err="1" smtClean="0"/>
              <a:t>Muifa</a:t>
            </a:r>
            <a:r>
              <a:rPr lang="en-US" sz="2800" b="1" dirty="0" smtClean="0"/>
              <a:t>: </a:t>
            </a:r>
          </a:p>
          <a:p>
            <a:pPr algn="ctr"/>
            <a:r>
              <a:rPr lang="en-US" sz="2800" b="1" dirty="0" smtClean="0"/>
              <a:t>Ahead-of-Eye-Center Cooling </a:t>
            </a:r>
          </a:p>
          <a:p>
            <a:pPr algn="ctr"/>
            <a:r>
              <a:rPr lang="en-US" sz="2800" b="1" dirty="0" smtClean="0"/>
              <a:t>observed by Coastal Buoy</a:t>
            </a:r>
          </a:p>
          <a:p>
            <a:pPr algn="ctr"/>
            <a:endParaRPr lang="en-US" sz="2800" dirty="0"/>
          </a:p>
        </p:txBody>
      </p:sp>
      <p:sp>
        <p:nvSpPr>
          <p:cNvPr id="9" name="Oval 8"/>
          <p:cNvSpPr/>
          <p:nvPr/>
        </p:nvSpPr>
        <p:spPr>
          <a:xfrm>
            <a:off x="7302500" y="5626100"/>
            <a:ext cx="749300" cy="4826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0" y="4445000"/>
            <a:ext cx="9166227" cy="1200329"/>
          </a:xfrm>
          <a:prstGeom prst="rect">
            <a:avLst/>
          </a:prstGeom>
          <a:noFill/>
        </p:spPr>
        <p:txBody>
          <a:bodyPr wrap="none" rtlCol="0">
            <a:spAutoFit/>
          </a:bodyPr>
          <a:lstStyle/>
          <a:p>
            <a:r>
              <a:rPr lang="en-US" sz="1600" dirty="0" smtClean="0"/>
              <a:t>From: </a:t>
            </a:r>
            <a:r>
              <a:rPr lang="en-US" sz="1600" dirty="0" err="1" smtClean="0"/>
              <a:t>Fei</a:t>
            </a:r>
            <a:r>
              <a:rPr lang="en-US" sz="1600" dirty="0" smtClean="0"/>
              <a:t> Yu, Institute of Oceanology, Chinese Academy of Sciences</a:t>
            </a:r>
          </a:p>
          <a:p>
            <a:r>
              <a:rPr lang="en-US" sz="1600" dirty="0"/>
              <a:t> </a:t>
            </a:r>
            <a:r>
              <a:rPr lang="en-US" sz="1600" dirty="0" smtClean="0"/>
              <a:t>          Yi Xu, State Key Laboratory of Estuarine &amp; Coastal Research, East China Normal University</a:t>
            </a:r>
          </a:p>
          <a:p>
            <a:r>
              <a:rPr lang="en-US" sz="1600" i="1" dirty="0" smtClean="0"/>
              <a:t>           Nature </a:t>
            </a:r>
            <a:r>
              <a:rPr lang="en-US" sz="1600" i="1" dirty="0"/>
              <a:t>Communications, 2016</a:t>
            </a:r>
            <a:endParaRPr lang="en-US" sz="1600" dirty="0" smtClean="0"/>
          </a:p>
          <a:p>
            <a:endParaRPr lang="en-US" dirty="0"/>
          </a:p>
        </p:txBody>
      </p:sp>
      <p:sp>
        <p:nvSpPr>
          <p:cNvPr id="10" name="TextBox 9"/>
          <p:cNvSpPr txBox="1"/>
          <p:nvPr/>
        </p:nvSpPr>
        <p:spPr>
          <a:xfrm>
            <a:off x="7950200" y="1625600"/>
            <a:ext cx="697627" cy="584776"/>
          </a:xfrm>
          <a:prstGeom prst="rect">
            <a:avLst/>
          </a:prstGeom>
          <a:noFill/>
        </p:spPr>
        <p:txBody>
          <a:bodyPr wrap="none" rtlCol="0">
            <a:spAutoFit/>
          </a:bodyPr>
          <a:lstStyle/>
          <a:p>
            <a:r>
              <a:rPr lang="en-US" sz="1600" dirty="0" err="1" smtClean="0">
                <a:solidFill>
                  <a:srgbClr val="FFFFFF"/>
                </a:solidFill>
              </a:rPr>
              <a:t>Muifa</a:t>
            </a:r>
            <a:endParaRPr lang="en-US" sz="1600" dirty="0" smtClean="0">
              <a:solidFill>
                <a:srgbClr val="FFFFFF"/>
              </a:solidFill>
            </a:endParaRPr>
          </a:p>
          <a:p>
            <a:r>
              <a:rPr lang="en-US" sz="1600" dirty="0" smtClean="0">
                <a:solidFill>
                  <a:srgbClr val="FFFFFF"/>
                </a:solidFill>
              </a:rPr>
              <a:t>Track</a:t>
            </a:r>
            <a:endParaRPr lang="en-US" sz="1600" dirty="0">
              <a:solidFill>
                <a:srgbClr val="FFFFFF"/>
              </a:solidFill>
            </a:endParaRPr>
          </a:p>
        </p:txBody>
      </p:sp>
      <p:sp>
        <p:nvSpPr>
          <p:cNvPr id="3" name="TextBox 2"/>
          <p:cNvSpPr txBox="1"/>
          <p:nvPr/>
        </p:nvSpPr>
        <p:spPr>
          <a:xfrm>
            <a:off x="1066800" y="2362200"/>
            <a:ext cx="2802883" cy="461665"/>
          </a:xfrm>
          <a:prstGeom prst="rect">
            <a:avLst/>
          </a:prstGeom>
          <a:noFill/>
        </p:spPr>
        <p:txBody>
          <a:bodyPr wrap="none" rtlCol="0">
            <a:spAutoFit/>
          </a:bodyPr>
          <a:lstStyle/>
          <a:p>
            <a:r>
              <a:rPr lang="en-US" dirty="0" smtClean="0">
                <a:solidFill>
                  <a:srgbClr val="00B0F0"/>
                </a:solidFill>
              </a:rPr>
              <a:t>Water </a:t>
            </a:r>
            <a:r>
              <a:rPr lang="en-US" dirty="0">
                <a:solidFill>
                  <a:srgbClr val="00B0F0"/>
                </a:solidFill>
              </a:rPr>
              <a:t>T</a:t>
            </a:r>
            <a:r>
              <a:rPr lang="en-US" dirty="0" smtClean="0">
                <a:solidFill>
                  <a:srgbClr val="00B0F0"/>
                </a:solidFill>
              </a:rPr>
              <a:t>emperature</a:t>
            </a:r>
            <a:endParaRPr lang="en-US" dirty="0">
              <a:solidFill>
                <a:srgbClr val="00B0F0"/>
              </a:solidFill>
            </a:endParaRPr>
          </a:p>
        </p:txBody>
      </p:sp>
    </p:spTree>
    <p:extLst>
      <p:ext uri="{BB962C8B-B14F-4D97-AF65-F5344CB8AC3E}">
        <p14:creationId xmlns:p14="http://schemas.microsoft.com/office/powerpoint/2010/main" val="1419405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3"/>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smtClean="0">
                <a:solidFill>
                  <a:srgbClr val="000000"/>
                </a:solidFill>
              </a:rPr>
              <a:t>Rutgers Atmospheric Forecast Sensitivity Study</a:t>
            </a:r>
          </a:p>
        </p:txBody>
      </p:sp>
      <p:sp>
        <p:nvSpPr>
          <p:cNvPr id="29699" name="TextBox 24"/>
          <p:cNvSpPr txBox="1">
            <a:spLocks noChangeArrowheads="1"/>
          </p:cNvSpPr>
          <p:nvPr/>
        </p:nvSpPr>
        <p:spPr bwMode="auto">
          <a:xfrm>
            <a:off x="2362200" y="787400"/>
            <a:ext cx="20764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FF0000"/>
                </a:solidFill>
              </a:rPr>
              <a:t>Warm Ocean</a:t>
            </a:r>
          </a:p>
          <a:p>
            <a:r>
              <a:rPr lang="en-US" altLang="en-US" smtClean="0">
                <a:solidFill>
                  <a:srgbClr val="FF0000"/>
                </a:solidFill>
              </a:rPr>
              <a:t>Boundary Condition</a:t>
            </a:r>
          </a:p>
        </p:txBody>
      </p:sp>
      <p:sp>
        <p:nvSpPr>
          <p:cNvPr id="30724" name="TextBox 25"/>
          <p:cNvSpPr txBox="1">
            <a:spLocks noChangeArrowheads="1"/>
          </p:cNvSpPr>
          <p:nvPr/>
        </p:nvSpPr>
        <p:spPr bwMode="auto">
          <a:xfrm>
            <a:off x="2514600" y="3530600"/>
            <a:ext cx="182086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FF"/>
                </a:solidFill>
              </a:rPr>
              <a:t>Cold Ocean</a:t>
            </a:r>
          </a:p>
          <a:p>
            <a:r>
              <a:rPr lang="en-US" altLang="en-US" smtClean="0">
                <a:solidFill>
                  <a:srgbClr val="0000FF"/>
                </a:solidFill>
              </a:rPr>
              <a:t>Boundary Condition</a:t>
            </a:r>
          </a:p>
        </p:txBody>
      </p:sp>
      <p:pic>
        <p:nvPicPr>
          <p:cNvPr id="29701" name="Picture 26" descr="composite_20110827T070000_flat_zoomout2_wtrack.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577850"/>
            <a:ext cx="2079625" cy="274955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0726" name="Picture 27" descr="composite_20110831T070000_flat_zoomout2_wtrack.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9875" y="3603625"/>
            <a:ext cx="2230438" cy="2554288"/>
          </a:xfrm>
          <a:prstGeom prst="rect">
            <a:avLst/>
          </a:prstGeom>
          <a:noFill/>
          <a:ln w="381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ight Arrow 8"/>
          <p:cNvSpPr>
            <a:spLocks noChangeArrowheads="1"/>
          </p:cNvSpPr>
          <p:nvPr/>
        </p:nvSpPr>
        <p:spPr bwMode="auto">
          <a:xfrm>
            <a:off x="3886200" y="2006600"/>
            <a:ext cx="914400" cy="698500"/>
          </a:xfrm>
          <a:prstGeom prst="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sp>
        <p:nvSpPr>
          <p:cNvPr id="10" name="Right Arrow 9"/>
          <p:cNvSpPr>
            <a:spLocks noChangeArrowheads="1"/>
          </p:cNvSpPr>
          <p:nvPr/>
        </p:nvSpPr>
        <p:spPr bwMode="auto">
          <a:xfrm>
            <a:off x="4267200" y="4064000"/>
            <a:ext cx="1063625" cy="698500"/>
          </a:xfrm>
          <a:prstGeom prst="rightArrow">
            <a:avLst>
              <a:gd name="adj1" fmla="val 50000"/>
              <a:gd name="adj2" fmla="val 50003"/>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pic>
        <p:nvPicPr>
          <p:cNvPr id="29705" name="Picture 3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2082800"/>
            <a:ext cx="933450" cy="6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6" name="Picture 3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3505200"/>
            <a:ext cx="933450" cy="6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2" name="Picture 3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05400" y="4673600"/>
            <a:ext cx="846138"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6" name="TextBox 4"/>
          <p:cNvSpPr txBox="1">
            <a:spLocks noChangeArrowheads="1"/>
          </p:cNvSpPr>
          <p:nvPr/>
        </p:nvSpPr>
        <p:spPr bwMode="auto">
          <a:xfrm>
            <a:off x="2743200" y="4826000"/>
            <a:ext cx="17541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smtClean="0">
                <a:solidFill>
                  <a:srgbClr val="000000"/>
                </a:solidFill>
              </a:rPr>
              <a:t>IMPACT?</a:t>
            </a:r>
          </a:p>
        </p:txBody>
      </p:sp>
      <p:sp>
        <p:nvSpPr>
          <p:cNvPr id="2" name="TextBox 1"/>
          <p:cNvSpPr txBox="1">
            <a:spLocks noChangeArrowheads="1"/>
          </p:cNvSpPr>
          <p:nvPr/>
        </p:nvSpPr>
        <p:spPr bwMode="auto">
          <a:xfrm>
            <a:off x="2743200" y="5283200"/>
            <a:ext cx="2895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&gt;10 knots reduction in peak wind speed</a:t>
            </a:r>
          </a:p>
        </p:txBody>
      </p:sp>
      <p:pic>
        <p:nvPicPr>
          <p:cNvPr id="29710" name="Picture 3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05400" y="2082800"/>
            <a:ext cx="844550"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figure8_v0_20110828_0900.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88000" y="5915025"/>
            <a:ext cx="355600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figure8_v0_20110828_0900.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96000" y="3149600"/>
            <a:ext cx="2540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3" name="Picture 5" descr="figure8_v0_20110828_0900.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172200" y="406400"/>
            <a:ext cx="24892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4648200" y="1092200"/>
            <a:ext cx="152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Cat 1 Hurricane</a:t>
            </a:r>
          </a:p>
        </p:txBody>
      </p:sp>
      <p:sp>
        <p:nvSpPr>
          <p:cNvPr id="20" name="TextBox 19"/>
          <p:cNvSpPr txBox="1">
            <a:spLocks noChangeArrowheads="1"/>
          </p:cNvSpPr>
          <p:nvPr/>
        </p:nvSpPr>
        <p:spPr bwMode="auto">
          <a:xfrm>
            <a:off x="4800600" y="3378200"/>
            <a:ext cx="152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Tropical Storm</a:t>
            </a:r>
          </a:p>
        </p:txBody>
      </p:sp>
    </p:spTree>
    <p:extLst>
      <p:ext uri="{BB962C8B-B14F-4D97-AF65-F5344CB8AC3E}">
        <p14:creationId xmlns:p14="http://schemas.microsoft.com/office/powerpoint/2010/main" val="1167834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32"/>
                                        </p:tgtEl>
                                        <p:attrNameLst>
                                          <p:attrName>style.visibility</p:attrName>
                                        </p:attrNameLst>
                                      </p:cBhvr>
                                      <p:to>
                                        <p:strVal val="visible"/>
                                      </p:to>
                                    </p:set>
                                    <p:anim calcmode="lin" valueType="num">
                                      <p:cBhvr additive="base">
                                        <p:cTn id="11" dur="500" fill="hold"/>
                                        <p:tgtEl>
                                          <p:spTgt spid="30732"/>
                                        </p:tgtEl>
                                        <p:attrNameLst>
                                          <p:attrName>ppt_x</p:attrName>
                                        </p:attrNameLst>
                                      </p:cBhvr>
                                      <p:tavLst>
                                        <p:tav tm="0">
                                          <p:val>
                                            <p:strVal val="#ppt_x"/>
                                          </p:val>
                                        </p:tav>
                                        <p:tav tm="100000">
                                          <p:val>
                                            <p:strVal val="#ppt_x"/>
                                          </p:val>
                                        </p:tav>
                                      </p:tavLst>
                                    </p:anim>
                                    <p:anim calcmode="lin" valueType="num">
                                      <p:cBhvr additive="base">
                                        <p:cTn id="12" dur="500" fill="hold"/>
                                        <p:tgtEl>
                                          <p:spTgt spid="307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ppt_x"/>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26"/>
                                        </p:tgtEl>
                                        <p:attrNameLst>
                                          <p:attrName>style.visibility</p:attrName>
                                        </p:attrNameLst>
                                      </p:cBhvr>
                                      <p:to>
                                        <p:strVal val="visible"/>
                                      </p:to>
                                    </p:set>
                                    <p:anim calcmode="lin" valueType="num">
                                      <p:cBhvr additive="base">
                                        <p:cTn id="23" dur="500" fill="hold"/>
                                        <p:tgtEl>
                                          <p:spTgt spid="30726"/>
                                        </p:tgtEl>
                                        <p:attrNameLst>
                                          <p:attrName>ppt_x</p:attrName>
                                        </p:attrNameLst>
                                      </p:cBhvr>
                                      <p:tavLst>
                                        <p:tav tm="0">
                                          <p:val>
                                            <p:strVal val="#ppt_x"/>
                                          </p:val>
                                        </p:tav>
                                        <p:tav tm="100000">
                                          <p:val>
                                            <p:strVal val="#ppt_x"/>
                                          </p:val>
                                        </p:tav>
                                      </p:tavLst>
                                    </p:anim>
                                    <p:anim calcmode="lin" valueType="num">
                                      <p:cBhvr additive="base">
                                        <p:cTn id="24"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736"/>
                                        </p:tgtEl>
                                        <p:attrNameLst>
                                          <p:attrName>style.visibility</p:attrName>
                                        </p:attrNameLst>
                                      </p:cBhvr>
                                      <p:to>
                                        <p:strVal val="visible"/>
                                      </p:to>
                                    </p:set>
                                    <p:anim calcmode="lin" valueType="num">
                                      <p:cBhvr additive="base">
                                        <p:cTn id="37" dur="500" fill="hold"/>
                                        <p:tgtEl>
                                          <p:spTgt spid="30736"/>
                                        </p:tgtEl>
                                        <p:attrNameLst>
                                          <p:attrName>ppt_x</p:attrName>
                                        </p:attrNameLst>
                                      </p:cBhvr>
                                      <p:tavLst>
                                        <p:tav tm="0">
                                          <p:val>
                                            <p:strVal val="#ppt_x"/>
                                          </p:val>
                                        </p:tav>
                                        <p:tav tm="100000">
                                          <p:val>
                                            <p:strVal val="#ppt_x"/>
                                          </p:val>
                                        </p:tav>
                                      </p:tavLst>
                                    </p:anim>
                                    <p:anim calcmode="lin" valueType="num">
                                      <p:cBhvr additive="base">
                                        <p:cTn id="38" dur="500" fill="hold"/>
                                        <p:tgtEl>
                                          <p:spTgt spid="3073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10" grpId="0" animBg="1"/>
      <p:bldP spid="30736" grpId="0"/>
      <p:bldP spid="2" grpId="0"/>
      <p:bldP spid="3"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a:ext>
            </a:extLst>
          </a:blip>
          <a:stretch>
            <a:fillRect/>
          </a:stretch>
        </p:blipFill>
        <p:spPr>
          <a:xfrm>
            <a:off x="88900" y="419100"/>
            <a:ext cx="5118100" cy="5753735"/>
          </a:xfrm>
          <a:prstGeom prst="rect">
            <a:avLst/>
          </a:prstGeom>
        </p:spPr>
      </p:pic>
      <p:cxnSp>
        <p:nvCxnSpPr>
          <p:cNvPr id="6" name="Straight Connector 5"/>
          <p:cNvCxnSpPr/>
          <p:nvPr/>
        </p:nvCxnSpPr>
        <p:spPr>
          <a:xfrm>
            <a:off x="628650" y="3949700"/>
            <a:ext cx="432435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27600" y="3746500"/>
            <a:ext cx="684322" cy="369332"/>
          </a:xfrm>
          <a:prstGeom prst="rect">
            <a:avLst/>
          </a:prstGeom>
          <a:noFill/>
        </p:spPr>
        <p:txBody>
          <a:bodyPr wrap="square" rtlCol="0">
            <a:spAutoFit/>
          </a:bodyPr>
          <a:lstStyle/>
          <a:p>
            <a:r>
              <a:rPr lang="en-US" sz="1800" dirty="0" smtClean="0"/>
              <a:t>26C</a:t>
            </a:r>
            <a:endParaRPr lang="en-US" sz="1800" dirty="0"/>
          </a:p>
        </p:txBody>
      </p:sp>
      <p:pic>
        <p:nvPicPr>
          <p:cNvPr id="16" name="Picture 15"/>
          <p:cNvPicPr/>
          <p:nvPr/>
        </p:nvPicPr>
        <p:blipFill rotWithShape="1">
          <a:blip r:embed="rId3" cstate="screen">
            <a:extLst>
              <a:ext uri="{28A0092B-C50C-407E-A947-70E740481C1C}">
                <a14:useLocalDpi xmlns:a14="http://schemas.microsoft.com/office/drawing/2010/main"/>
              </a:ext>
            </a:extLst>
          </a:blip>
          <a:srcRect/>
          <a:stretch/>
        </p:blipFill>
        <p:spPr>
          <a:xfrm>
            <a:off x="5651500" y="3327400"/>
            <a:ext cx="2603500" cy="2870200"/>
          </a:xfrm>
          <a:prstGeom prst="rect">
            <a:avLst/>
          </a:prstGeom>
        </p:spPr>
      </p:pic>
      <p:pic>
        <p:nvPicPr>
          <p:cNvPr id="17" name="Picture 16"/>
          <p:cNvPicPr/>
          <p:nvPr/>
        </p:nvPicPr>
        <p:blipFill rotWithShape="1">
          <a:blip r:embed="rId4" cstate="screen">
            <a:extLst>
              <a:ext uri="{28A0092B-C50C-407E-A947-70E740481C1C}">
                <a14:useLocalDpi xmlns:a14="http://schemas.microsoft.com/office/drawing/2010/main"/>
              </a:ext>
            </a:extLst>
          </a:blip>
          <a:srcRect/>
          <a:stretch/>
        </p:blipFill>
        <p:spPr>
          <a:xfrm>
            <a:off x="5765800" y="342900"/>
            <a:ext cx="2870200" cy="2882900"/>
          </a:xfrm>
          <a:prstGeom prst="rect">
            <a:avLst/>
          </a:prstGeom>
        </p:spPr>
      </p:pic>
      <p:sp>
        <p:nvSpPr>
          <p:cNvPr id="22" name="TextBox 21"/>
          <p:cNvSpPr txBox="1"/>
          <p:nvPr/>
        </p:nvSpPr>
        <p:spPr>
          <a:xfrm>
            <a:off x="0" y="0"/>
            <a:ext cx="9144000" cy="461665"/>
          </a:xfrm>
          <a:prstGeom prst="rect">
            <a:avLst/>
          </a:prstGeom>
          <a:noFill/>
        </p:spPr>
        <p:txBody>
          <a:bodyPr wrap="square" rtlCol="0">
            <a:spAutoFit/>
          </a:bodyPr>
          <a:lstStyle/>
          <a:p>
            <a:pPr algn="ctr"/>
            <a:r>
              <a:rPr lang="en-US" sz="2400" b="1" dirty="0" smtClean="0"/>
              <a:t>SST within 25 km of eye &amp; impact on air-sea heat flux</a:t>
            </a:r>
            <a:endParaRPr lang="en-US" sz="2400" b="1" dirty="0"/>
          </a:p>
        </p:txBody>
      </p:sp>
      <p:sp>
        <p:nvSpPr>
          <p:cNvPr id="23" name="TextBox 22"/>
          <p:cNvSpPr txBox="1"/>
          <p:nvPr/>
        </p:nvSpPr>
        <p:spPr>
          <a:xfrm>
            <a:off x="965200" y="736600"/>
            <a:ext cx="791503" cy="369332"/>
          </a:xfrm>
          <a:prstGeom prst="rect">
            <a:avLst/>
          </a:prstGeom>
          <a:noFill/>
        </p:spPr>
        <p:txBody>
          <a:bodyPr wrap="none" rtlCol="0">
            <a:spAutoFit/>
          </a:bodyPr>
          <a:lstStyle/>
          <a:p>
            <a:r>
              <a:rPr lang="en-US" dirty="0" smtClean="0"/>
              <a:t>Warm</a:t>
            </a:r>
            <a:endParaRPr lang="en-US" dirty="0"/>
          </a:p>
        </p:txBody>
      </p:sp>
      <p:sp>
        <p:nvSpPr>
          <p:cNvPr id="24" name="TextBox 23"/>
          <p:cNvSpPr txBox="1"/>
          <p:nvPr/>
        </p:nvSpPr>
        <p:spPr>
          <a:xfrm>
            <a:off x="3429000" y="736600"/>
            <a:ext cx="659405" cy="369332"/>
          </a:xfrm>
          <a:prstGeom prst="rect">
            <a:avLst/>
          </a:prstGeom>
          <a:noFill/>
        </p:spPr>
        <p:txBody>
          <a:bodyPr wrap="none" rtlCol="0">
            <a:spAutoFit/>
          </a:bodyPr>
          <a:lstStyle/>
          <a:p>
            <a:r>
              <a:rPr lang="en-US" dirty="0" smtClean="0"/>
              <a:t>Cold</a:t>
            </a:r>
            <a:endParaRPr lang="en-US" dirty="0"/>
          </a:p>
        </p:txBody>
      </p:sp>
      <p:sp>
        <p:nvSpPr>
          <p:cNvPr id="27" name="TextBox 26"/>
          <p:cNvSpPr txBox="1"/>
          <p:nvPr/>
        </p:nvSpPr>
        <p:spPr>
          <a:xfrm>
            <a:off x="7975600" y="1358900"/>
            <a:ext cx="1168400" cy="646331"/>
          </a:xfrm>
          <a:prstGeom prst="rect">
            <a:avLst/>
          </a:prstGeom>
          <a:noFill/>
        </p:spPr>
        <p:txBody>
          <a:bodyPr wrap="square" rtlCol="0">
            <a:spAutoFit/>
          </a:bodyPr>
          <a:lstStyle/>
          <a:p>
            <a:pPr algn="ctr"/>
            <a:r>
              <a:rPr lang="en-US" sz="1800" dirty="0" smtClean="0"/>
              <a:t>Northern Buoy</a:t>
            </a:r>
            <a:endParaRPr lang="en-US" sz="1800" dirty="0"/>
          </a:p>
        </p:txBody>
      </p:sp>
      <p:sp>
        <p:nvSpPr>
          <p:cNvPr id="28" name="TextBox 27"/>
          <p:cNvSpPr txBox="1"/>
          <p:nvPr/>
        </p:nvSpPr>
        <p:spPr>
          <a:xfrm>
            <a:off x="7975600" y="4673600"/>
            <a:ext cx="1168400" cy="646331"/>
          </a:xfrm>
          <a:prstGeom prst="rect">
            <a:avLst/>
          </a:prstGeom>
          <a:noFill/>
        </p:spPr>
        <p:txBody>
          <a:bodyPr wrap="square" rtlCol="0">
            <a:spAutoFit/>
          </a:bodyPr>
          <a:lstStyle/>
          <a:p>
            <a:pPr algn="ctr"/>
            <a:r>
              <a:rPr lang="en-US" sz="1800" dirty="0" smtClean="0"/>
              <a:t>Central Buoy</a:t>
            </a:r>
            <a:endParaRPr lang="en-US" sz="1800" dirty="0"/>
          </a:p>
        </p:txBody>
      </p:sp>
    </p:spTree>
    <p:extLst>
      <p:ext uri="{BB962C8B-B14F-4D97-AF65-F5344CB8AC3E}">
        <p14:creationId xmlns:p14="http://schemas.microsoft.com/office/powerpoint/2010/main" val="1030309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Macintosh HD:Users:new_user:Desktop:irenene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494338"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 name="Picture 4" descr="Macintosh HD:Users:new_user:Desktop:sandy1029c_cloud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2590800"/>
            <a:ext cx="5486400"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extBox 5"/>
          <p:cNvSpPr txBox="1">
            <a:spLocks noChangeArrowheads="1"/>
          </p:cNvSpPr>
          <p:nvPr/>
        </p:nvSpPr>
        <p:spPr bwMode="auto">
          <a:xfrm>
            <a:off x="5443289" y="0"/>
            <a:ext cx="3537447" cy="2554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srgbClr val="000000"/>
                </a:solidFill>
              </a:rPr>
              <a:t>Hurricane Irene</a:t>
            </a:r>
          </a:p>
          <a:p>
            <a:pPr algn="ctr" defTabSz="457200" fontAlgn="auto">
              <a:spcBef>
                <a:spcPts val="0"/>
              </a:spcBef>
              <a:spcAft>
                <a:spcPts val="0"/>
              </a:spcAft>
            </a:pPr>
            <a:r>
              <a:rPr lang="en-US" dirty="0">
                <a:solidFill>
                  <a:srgbClr val="000000"/>
                </a:solidFill>
              </a:rPr>
              <a:t>August </a:t>
            </a:r>
            <a:r>
              <a:rPr lang="en-US" dirty="0" smtClean="0">
                <a:solidFill>
                  <a:srgbClr val="000000"/>
                </a:solidFill>
              </a:rPr>
              <a:t>28, </a:t>
            </a:r>
            <a:r>
              <a:rPr lang="en-US" dirty="0">
                <a:solidFill>
                  <a:srgbClr val="000000"/>
                </a:solidFill>
              </a:rPr>
              <a:t>2011</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NOAA/NHC Damage: </a:t>
            </a:r>
          </a:p>
          <a:p>
            <a:pPr algn="ctr" defTabSz="457200" fontAlgn="auto">
              <a:spcBef>
                <a:spcPts val="0"/>
              </a:spcBef>
              <a:spcAft>
                <a:spcPts val="0"/>
              </a:spcAft>
            </a:pPr>
            <a:r>
              <a:rPr lang="en-US" dirty="0" smtClean="0">
                <a:solidFill>
                  <a:srgbClr val="000000"/>
                </a:solidFill>
              </a:rPr>
              <a:t>#7 </a:t>
            </a:r>
            <a:r>
              <a:rPr lang="en-US" dirty="0">
                <a:solidFill>
                  <a:srgbClr val="000000"/>
                </a:solidFill>
              </a:rPr>
              <a:t>with &gt;$</a:t>
            </a:r>
            <a:r>
              <a:rPr lang="en-US" dirty="0" smtClean="0">
                <a:solidFill>
                  <a:srgbClr val="000000"/>
                </a:solidFill>
              </a:rPr>
              <a:t>16 </a:t>
            </a:r>
            <a:r>
              <a:rPr lang="en-US" dirty="0">
                <a:solidFill>
                  <a:srgbClr val="000000"/>
                </a:solidFill>
              </a:rPr>
              <a:t>Billion.</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Accurate;</a:t>
            </a:r>
          </a:p>
          <a:p>
            <a:pPr algn="ctr" defTabSz="457200" fontAlgn="auto">
              <a:spcBef>
                <a:spcPts val="0"/>
              </a:spcBef>
              <a:spcAft>
                <a:spcPts val="0"/>
              </a:spcAft>
            </a:pPr>
            <a:r>
              <a:rPr lang="en-US" dirty="0">
                <a:solidFill>
                  <a:srgbClr val="000000"/>
                </a:solidFill>
              </a:rPr>
              <a:t>Intensity Over-predicted.</a:t>
            </a:r>
          </a:p>
        </p:txBody>
      </p:sp>
      <p:sp>
        <p:nvSpPr>
          <p:cNvPr id="17412" name="TextBox 6"/>
          <p:cNvSpPr txBox="1">
            <a:spLocks noChangeArrowheads="1"/>
          </p:cNvSpPr>
          <p:nvPr/>
        </p:nvSpPr>
        <p:spPr bwMode="auto">
          <a:xfrm>
            <a:off x="0" y="3733800"/>
            <a:ext cx="3810000" cy="2554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prstClr val="black"/>
                </a:solidFill>
              </a:rPr>
              <a:t>Hurricane Sandy</a:t>
            </a:r>
          </a:p>
          <a:p>
            <a:pPr algn="ctr" defTabSz="457200" fontAlgn="auto">
              <a:spcBef>
                <a:spcPts val="0"/>
              </a:spcBef>
              <a:spcAft>
                <a:spcPts val="0"/>
              </a:spcAft>
            </a:pPr>
            <a:r>
              <a:rPr lang="en-US" dirty="0">
                <a:solidFill>
                  <a:srgbClr val="000000"/>
                </a:solidFill>
              </a:rPr>
              <a:t>October 29, 2012</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NOAA/NHC Damage: </a:t>
            </a:r>
          </a:p>
          <a:p>
            <a:pPr algn="ctr" defTabSz="457200" fontAlgn="auto">
              <a:spcBef>
                <a:spcPts val="0"/>
              </a:spcBef>
              <a:spcAft>
                <a:spcPts val="0"/>
              </a:spcAft>
            </a:pPr>
            <a:r>
              <a:rPr lang="en-US" dirty="0">
                <a:solidFill>
                  <a:srgbClr val="000000"/>
                </a:solidFill>
              </a:rPr>
              <a:t>#2 with &gt;$</a:t>
            </a:r>
            <a:r>
              <a:rPr lang="en-US" dirty="0" smtClean="0">
                <a:solidFill>
                  <a:srgbClr val="000000"/>
                </a:solidFill>
              </a:rPr>
              <a:t>68 </a:t>
            </a:r>
            <a:r>
              <a:rPr lang="en-US" dirty="0">
                <a:solidFill>
                  <a:srgbClr val="000000"/>
                </a:solidFill>
              </a:rPr>
              <a:t>Billion.</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t>
            </a:r>
            <a:r>
              <a:rPr lang="en-US" dirty="0" smtClean="0">
                <a:solidFill>
                  <a:srgbClr val="000000"/>
                </a:solidFill>
              </a:rPr>
              <a:t>Accurate;</a:t>
            </a:r>
            <a:endParaRPr lang="en-US" dirty="0">
              <a:solidFill>
                <a:srgbClr val="000000"/>
              </a:solidFill>
            </a:endParaRPr>
          </a:p>
          <a:p>
            <a:pPr algn="ctr" defTabSz="457200" fontAlgn="auto">
              <a:spcBef>
                <a:spcPts val="0"/>
              </a:spcBef>
              <a:spcAft>
                <a:spcPts val="0"/>
              </a:spcAft>
            </a:pPr>
            <a:r>
              <a:rPr lang="en-US" dirty="0" smtClean="0">
                <a:solidFill>
                  <a:srgbClr val="000000"/>
                </a:solidFill>
              </a:rPr>
              <a:t>Surge </a:t>
            </a:r>
            <a:r>
              <a:rPr lang="en-US" dirty="0">
                <a:solidFill>
                  <a:srgbClr val="000000"/>
                </a:solidFill>
              </a:rPr>
              <a:t>Under-predicted.</a:t>
            </a:r>
          </a:p>
        </p:txBody>
      </p:sp>
      <p:sp>
        <p:nvSpPr>
          <p:cNvPr id="17413" name="Left Arrow 4"/>
          <p:cNvSpPr>
            <a:spLocks noChangeArrowheads="1"/>
          </p:cNvSpPr>
          <p:nvPr/>
        </p:nvSpPr>
        <p:spPr bwMode="auto">
          <a:xfrm>
            <a:off x="5486400" y="1524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17414" name="Left Arrow 9"/>
          <p:cNvSpPr>
            <a:spLocks noChangeArrowheads="1"/>
          </p:cNvSpPr>
          <p:nvPr/>
        </p:nvSpPr>
        <p:spPr bwMode="auto">
          <a:xfrm flipH="1">
            <a:off x="3200400" y="38862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9" name="TextBox 8"/>
          <p:cNvSpPr txBox="1"/>
          <p:nvPr/>
        </p:nvSpPr>
        <p:spPr>
          <a:xfrm>
            <a:off x="3550989" y="1676350"/>
            <a:ext cx="1922711" cy="923330"/>
          </a:xfrm>
          <a:prstGeom prst="rect">
            <a:avLst/>
          </a:prstGeom>
          <a:solidFill>
            <a:srgbClr val="C4BD97">
              <a:alpha val="50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mn-ea"/>
                <a:cs typeface="+mn-cs"/>
              </a:rPr>
              <a:t>Avila &amp; </a:t>
            </a:r>
            <a:r>
              <a:rPr lang="en-US" sz="1800" dirty="0" err="1" smtClean="0">
                <a:solidFill>
                  <a:prstClr val="white"/>
                </a:solidFill>
                <a:latin typeface="Calibri"/>
                <a:ea typeface="+mn-ea"/>
                <a:cs typeface="+mn-cs"/>
              </a:rPr>
              <a:t>Cangialosi</a:t>
            </a:r>
            <a:r>
              <a:rPr lang="en-US" sz="1800" dirty="0" smtClean="0">
                <a:solidFill>
                  <a:prstClr val="white"/>
                </a:solidFill>
                <a:latin typeface="Calibri"/>
                <a:ea typeface="+mn-ea"/>
                <a:cs typeface="+mn-cs"/>
              </a:rPr>
              <a:t>, 2012, </a:t>
            </a:r>
            <a:r>
              <a:rPr lang="en-US" sz="1800" i="1" dirty="0" smtClean="0">
                <a:solidFill>
                  <a:prstClr val="white"/>
                </a:solidFill>
                <a:latin typeface="Calibri"/>
                <a:ea typeface="+mn-ea"/>
                <a:cs typeface="+mn-cs"/>
              </a:rPr>
              <a:t>Tropical Cyclone Report</a:t>
            </a:r>
            <a:r>
              <a:rPr lang="en-US" sz="1800" dirty="0" smtClean="0">
                <a:solidFill>
                  <a:prstClr val="white"/>
                </a:solidFill>
                <a:latin typeface="Calibri"/>
                <a:ea typeface="+mn-ea"/>
                <a:cs typeface="+mn-cs"/>
              </a:rPr>
              <a:t> </a:t>
            </a:r>
          </a:p>
        </p:txBody>
      </p:sp>
      <p:sp>
        <p:nvSpPr>
          <p:cNvPr id="10" name="TextBox 9"/>
          <p:cNvSpPr txBox="1"/>
          <p:nvPr/>
        </p:nvSpPr>
        <p:spPr>
          <a:xfrm>
            <a:off x="3657600" y="5593844"/>
            <a:ext cx="3657600" cy="646331"/>
          </a:xfrm>
          <a:prstGeom prst="rect">
            <a:avLst/>
          </a:prstGeom>
          <a:solidFill>
            <a:srgbClr val="C4BD97">
              <a:alpha val="67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mn-ea"/>
                <a:cs typeface="+mn-cs"/>
              </a:rPr>
              <a:t>Georgas et al., 2014,  </a:t>
            </a:r>
            <a:r>
              <a:rPr lang="en-US" sz="1800" i="1" dirty="0" smtClean="0">
                <a:solidFill>
                  <a:prstClr val="white"/>
                </a:solidFill>
                <a:latin typeface="Calibri"/>
                <a:ea typeface="+mn-ea"/>
                <a:cs typeface="+mn-cs"/>
              </a:rPr>
              <a:t>J. of </a:t>
            </a:r>
            <a:r>
              <a:rPr lang="en-US" sz="1800" i="1" dirty="0" err="1" smtClean="0">
                <a:solidFill>
                  <a:prstClr val="white"/>
                </a:solidFill>
                <a:latin typeface="Calibri"/>
                <a:ea typeface="+mn-ea"/>
                <a:cs typeface="+mn-cs"/>
              </a:rPr>
              <a:t>Extr</a:t>
            </a:r>
            <a:r>
              <a:rPr lang="en-US" sz="1800" i="1" dirty="0" smtClean="0">
                <a:solidFill>
                  <a:prstClr val="white"/>
                </a:solidFill>
                <a:latin typeface="Calibri"/>
                <a:ea typeface="+mn-ea"/>
                <a:cs typeface="+mn-cs"/>
              </a:rPr>
              <a:t>. Even.</a:t>
            </a:r>
            <a:r>
              <a:rPr lang="en-US" sz="1800" dirty="0" smtClean="0">
                <a:solidFill>
                  <a:prstClr val="white"/>
                </a:solidFill>
                <a:latin typeface="Calibri"/>
                <a:ea typeface="+mn-ea"/>
                <a:cs typeface="+mn-cs"/>
              </a:rPr>
              <a:t> </a:t>
            </a:r>
            <a:endParaRPr lang="en-US" sz="800" dirty="0">
              <a:solidFill>
                <a:prstClr val="white"/>
              </a:solidFill>
              <a:latin typeface="Calibri"/>
              <a:ea typeface="+mn-ea"/>
              <a:cs typeface="+mn-cs"/>
            </a:endParaRPr>
          </a:p>
          <a:p>
            <a:pPr defTabSz="457200" eaLnBrk="1" fontAlgn="auto" hangingPunct="1">
              <a:spcBef>
                <a:spcPts val="0"/>
              </a:spcBef>
              <a:spcAft>
                <a:spcPts val="0"/>
              </a:spcAft>
            </a:pPr>
            <a:r>
              <a:rPr lang="en-US" sz="1800" dirty="0" err="1" smtClean="0">
                <a:solidFill>
                  <a:prstClr val="white"/>
                </a:solidFill>
                <a:latin typeface="Calibri"/>
                <a:ea typeface="+mn-ea"/>
                <a:cs typeface="+mn-cs"/>
              </a:rPr>
              <a:t>Colle</a:t>
            </a:r>
            <a:r>
              <a:rPr lang="en-US" sz="1800" dirty="0" smtClean="0">
                <a:solidFill>
                  <a:prstClr val="white"/>
                </a:solidFill>
                <a:latin typeface="Calibri"/>
                <a:ea typeface="+mn-ea"/>
                <a:cs typeface="+mn-cs"/>
              </a:rPr>
              <a:t> et al., 2015, </a:t>
            </a:r>
            <a:r>
              <a:rPr lang="en-US" sz="1800" i="1" dirty="0" smtClean="0">
                <a:solidFill>
                  <a:prstClr val="white"/>
                </a:solidFill>
                <a:latin typeface="Calibri"/>
                <a:ea typeface="+mn-ea"/>
                <a:cs typeface="+mn-cs"/>
              </a:rPr>
              <a:t>J. Mar. Sci. &amp; Engr.</a:t>
            </a:r>
          </a:p>
        </p:txBody>
      </p:sp>
    </p:spTree>
    <p:extLst>
      <p:ext uri="{BB962C8B-B14F-4D97-AF65-F5344CB8AC3E}">
        <p14:creationId xmlns:p14="http://schemas.microsoft.com/office/powerpoint/2010/main" val="1192052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40</a:t>
            </a:fld>
            <a:endParaRPr lang="en-US"/>
          </a:p>
        </p:txBody>
      </p:sp>
      <p:pic>
        <p:nvPicPr>
          <p:cNvPr id="2" name="Picture 1" descr="NARR_20110828_0600_neg_latenthea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0504" y="2438400"/>
            <a:ext cx="7183496" cy="2394055"/>
          </a:xfrm>
          <a:prstGeom prst="rect">
            <a:avLst/>
          </a:prstGeom>
        </p:spPr>
      </p:pic>
      <p:pic>
        <p:nvPicPr>
          <p:cNvPr id="3" name="Picture 2" descr="NARR_20110828_0600_sensiblehea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200" y="4616345"/>
            <a:ext cx="7183496" cy="2394055"/>
          </a:xfrm>
          <a:prstGeom prst="rect">
            <a:avLst/>
          </a:prstGeom>
        </p:spPr>
      </p:pic>
      <p:pic>
        <p:nvPicPr>
          <p:cNvPr id="8" name="Picture 7" descr="NARR_20110828_0600_windspe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0504" y="152400"/>
            <a:ext cx="7183496" cy="2394055"/>
          </a:xfrm>
          <a:prstGeom prst="rect">
            <a:avLst/>
          </a:prstGeom>
        </p:spPr>
      </p:pic>
      <p:sp>
        <p:nvSpPr>
          <p:cNvPr id="9" name="TextBox 8"/>
          <p:cNvSpPr txBox="1"/>
          <p:nvPr/>
        </p:nvSpPr>
        <p:spPr>
          <a:xfrm>
            <a:off x="3200400" y="-76200"/>
            <a:ext cx="1295400" cy="369332"/>
          </a:xfrm>
          <a:prstGeom prst="rect">
            <a:avLst/>
          </a:prstGeom>
          <a:noFill/>
        </p:spPr>
        <p:txBody>
          <a:bodyPr wrap="square" rtlCol="0">
            <a:spAutoFit/>
          </a:bodyPr>
          <a:lstStyle/>
          <a:p>
            <a:r>
              <a:rPr lang="en-US" dirty="0" smtClean="0"/>
              <a:t>NARR</a:t>
            </a:r>
          </a:p>
        </p:txBody>
      </p:sp>
      <p:sp>
        <p:nvSpPr>
          <p:cNvPr id="10" name="TextBox 9"/>
          <p:cNvSpPr txBox="1"/>
          <p:nvPr/>
        </p:nvSpPr>
        <p:spPr>
          <a:xfrm>
            <a:off x="4953000" y="-76200"/>
            <a:ext cx="1752600" cy="369332"/>
          </a:xfrm>
          <a:prstGeom prst="rect">
            <a:avLst/>
          </a:prstGeom>
          <a:noFill/>
        </p:spPr>
        <p:txBody>
          <a:bodyPr wrap="square" rtlCol="0">
            <a:spAutoFit/>
          </a:bodyPr>
          <a:lstStyle/>
          <a:p>
            <a:r>
              <a:rPr lang="en-US" dirty="0" smtClean="0"/>
              <a:t>WARM SST</a:t>
            </a:r>
          </a:p>
        </p:txBody>
      </p:sp>
      <p:sp>
        <p:nvSpPr>
          <p:cNvPr id="11" name="TextBox 10"/>
          <p:cNvSpPr txBox="1"/>
          <p:nvPr/>
        </p:nvSpPr>
        <p:spPr>
          <a:xfrm>
            <a:off x="6934200" y="-76200"/>
            <a:ext cx="1752600" cy="369332"/>
          </a:xfrm>
          <a:prstGeom prst="rect">
            <a:avLst/>
          </a:prstGeom>
          <a:noFill/>
        </p:spPr>
        <p:txBody>
          <a:bodyPr wrap="square" rtlCol="0">
            <a:spAutoFit/>
          </a:bodyPr>
          <a:lstStyle/>
          <a:p>
            <a:r>
              <a:rPr lang="en-US" dirty="0" smtClean="0"/>
              <a:t>COLD SST</a:t>
            </a:r>
          </a:p>
        </p:txBody>
      </p:sp>
      <p:sp>
        <p:nvSpPr>
          <p:cNvPr id="12" name="TextBox 11"/>
          <p:cNvSpPr txBox="1"/>
          <p:nvPr/>
        </p:nvSpPr>
        <p:spPr>
          <a:xfrm>
            <a:off x="1764984" y="1595444"/>
            <a:ext cx="1143000" cy="369332"/>
          </a:xfrm>
          <a:prstGeom prst="rect">
            <a:avLst/>
          </a:prstGeom>
          <a:noFill/>
        </p:spPr>
        <p:txBody>
          <a:bodyPr wrap="square" rtlCol="0">
            <a:spAutoFit/>
          </a:bodyPr>
          <a:lstStyle/>
          <a:p>
            <a:r>
              <a:rPr lang="en-US" dirty="0" smtClean="0"/>
              <a:t>Wind</a:t>
            </a:r>
          </a:p>
        </p:txBody>
      </p:sp>
      <p:sp>
        <p:nvSpPr>
          <p:cNvPr id="13" name="TextBox 12"/>
          <p:cNvSpPr txBox="1"/>
          <p:nvPr/>
        </p:nvSpPr>
        <p:spPr>
          <a:xfrm>
            <a:off x="533400" y="3239251"/>
            <a:ext cx="2319866" cy="461665"/>
          </a:xfrm>
          <a:prstGeom prst="rect">
            <a:avLst/>
          </a:prstGeom>
          <a:noFill/>
        </p:spPr>
        <p:txBody>
          <a:bodyPr wrap="square" rtlCol="0">
            <a:spAutoFit/>
          </a:bodyPr>
          <a:lstStyle/>
          <a:p>
            <a:r>
              <a:rPr lang="en-US" dirty="0" smtClean="0"/>
              <a:t>Latent heat flux</a:t>
            </a:r>
          </a:p>
        </p:txBody>
      </p:sp>
      <p:sp>
        <p:nvSpPr>
          <p:cNvPr id="14" name="TextBox 13"/>
          <p:cNvSpPr txBox="1"/>
          <p:nvPr/>
        </p:nvSpPr>
        <p:spPr>
          <a:xfrm>
            <a:off x="152398" y="5417196"/>
            <a:ext cx="2819400" cy="461665"/>
          </a:xfrm>
          <a:prstGeom prst="rect">
            <a:avLst/>
          </a:prstGeom>
          <a:noFill/>
        </p:spPr>
        <p:txBody>
          <a:bodyPr wrap="square" rtlCol="0">
            <a:spAutoFit/>
          </a:bodyPr>
          <a:lstStyle/>
          <a:p>
            <a:r>
              <a:rPr lang="en-US" dirty="0" smtClean="0"/>
              <a:t>Sensible heat flux</a:t>
            </a:r>
          </a:p>
        </p:txBody>
      </p:sp>
      <p:sp>
        <p:nvSpPr>
          <p:cNvPr id="5" name="TextBox 4"/>
          <p:cNvSpPr txBox="1"/>
          <p:nvPr/>
        </p:nvSpPr>
        <p:spPr>
          <a:xfrm>
            <a:off x="152398" y="135467"/>
            <a:ext cx="2590801" cy="1631216"/>
          </a:xfrm>
          <a:prstGeom prst="rect">
            <a:avLst/>
          </a:prstGeom>
          <a:noFill/>
        </p:spPr>
        <p:txBody>
          <a:bodyPr wrap="square" rtlCol="0">
            <a:spAutoFit/>
          </a:bodyPr>
          <a:lstStyle/>
          <a:p>
            <a:r>
              <a:rPr lang="en-US" sz="2000" b="1" dirty="0" smtClean="0"/>
              <a:t>WRF Heat Flux Comparison to </a:t>
            </a:r>
          </a:p>
          <a:p>
            <a:r>
              <a:rPr lang="en-US" sz="2000" b="1" dirty="0" smtClean="0"/>
              <a:t>North American Regional Reanalysis</a:t>
            </a:r>
            <a:endParaRPr lang="en-US" sz="2000" b="1" dirty="0"/>
          </a:p>
        </p:txBody>
      </p:sp>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3833107"/>
            <a:ext cx="2514600" cy="1374782"/>
          </a:xfrm>
          <a:prstGeom prst="rect">
            <a:avLst/>
          </a:prstGeom>
          <a:ln w="38100">
            <a:solidFill>
              <a:schemeClr val="tx1"/>
            </a:solidFill>
          </a:ln>
        </p:spPr>
      </p:pic>
    </p:spTree>
    <p:extLst>
      <p:ext uri="{BB962C8B-B14F-4D97-AF65-F5344CB8AC3E}">
        <p14:creationId xmlns:p14="http://schemas.microsoft.com/office/powerpoint/2010/main" val="12556250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0"/>
            <a:ext cx="8572500" cy="4714581"/>
          </a:xfrm>
          <a:prstGeom prst="rect">
            <a:avLst/>
          </a:prstGeom>
        </p:spPr>
      </p:pic>
      <p:pic>
        <p:nvPicPr>
          <p:cNvPr id="5" name="Picture 4"/>
          <p:cNvPicPr/>
          <p:nvPr/>
        </p:nvPicPr>
        <p:blipFill rotWithShape="1">
          <a:blip r:embed="rId3" cstate="screen">
            <a:extLst>
              <a:ext uri="{28A0092B-C50C-407E-A947-70E740481C1C}">
                <a14:useLocalDpi xmlns:a14="http://schemas.microsoft.com/office/drawing/2010/main"/>
              </a:ext>
            </a:extLst>
          </a:blip>
          <a:srcRect/>
          <a:stretch/>
        </p:blipFill>
        <p:spPr>
          <a:xfrm>
            <a:off x="7331075" y="801212"/>
            <a:ext cx="1720850" cy="130937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4526584"/>
            <a:ext cx="6781800" cy="1785315"/>
          </a:xfrm>
          <a:prstGeom prst="rect">
            <a:avLst/>
          </a:prstGeom>
        </p:spPr>
      </p:pic>
      <p:sp>
        <p:nvSpPr>
          <p:cNvPr id="7" name="TextBox 6"/>
          <p:cNvSpPr txBox="1"/>
          <p:nvPr/>
        </p:nvSpPr>
        <p:spPr>
          <a:xfrm>
            <a:off x="0" y="0"/>
            <a:ext cx="9144000" cy="461665"/>
          </a:xfrm>
          <a:prstGeom prst="rect">
            <a:avLst/>
          </a:prstGeom>
          <a:noFill/>
        </p:spPr>
        <p:txBody>
          <a:bodyPr wrap="square" rtlCol="0">
            <a:spAutoFit/>
          </a:bodyPr>
          <a:lstStyle/>
          <a:p>
            <a:pPr algn="ctr"/>
            <a:r>
              <a:rPr lang="en-US" sz="2400" b="1" dirty="0" smtClean="0"/>
              <a:t>ROMS Air-Sea </a:t>
            </a:r>
            <a:r>
              <a:rPr lang="en-US" b="1" dirty="0"/>
              <a:t>H</a:t>
            </a:r>
            <a:r>
              <a:rPr lang="en-US" sz="2400" b="1" dirty="0" smtClean="0"/>
              <a:t>eat </a:t>
            </a:r>
            <a:r>
              <a:rPr lang="en-US" b="1" dirty="0"/>
              <a:t>F</a:t>
            </a:r>
            <a:r>
              <a:rPr lang="en-US" sz="2400" b="1" dirty="0" smtClean="0"/>
              <a:t>lux into (+) </a:t>
            </a:r>
            <a:r>
              <a:rPr lang="en-US" b="1" dirty="0"/>
              <a:t>O</a:t>
            </a:r>
            <a:r>
              <a:rPr lang="en-US" sz="2400" b="1" dirty="0" smtClean="0"/>
              <a:t>cean</a:t>
            </a:r>
            <a:endParaRPr lang="en-US" sz="2400" b="1" dirty="0"/>
          </a:p>
        </p:txBody>
      </p:sp>
      <p:sp>
        <p:nvSpPr>
          <p:cNvPr id="3" name="TextBox 2"/>
          <p:cNvSpPr txBox="1"/>
          <p:nvPr/>
        </p:nvSpPr>
        <p:spPr>
          <a:xfrm>
            <a:off x="8077200" y="4913075"/>
            <a:ext cx="990600" cy="1200329"/>
          </a:xfrm>
          <a:prstGeom prst="rect">
            <a:avLst/>
          </a:prstGeom>
          <a:noFill/>
        </p:spPr>
        <p:txBody>
          <a:bodyPr wrap="square" rtlCol="0">
            <a:spAutoFit/>
          </a:bodyPr>
          <a:lstStyle/>
          <a:p>
            <a:r>
              <a:rPr lang="en-US" dirty="0" smtClean="0"/>
              <a:t>From Yi Xu, 2017</a:t>
            </a:r>
            <a:endParaRPr lang="en-US" dirty="0"/>
          </a:p>
        </p:txBody>
      </p:sp>
      <p:cxnSp>
        <p:nvCxnSpPr>
          <p:cNvPr id="8" name="Straight Connector 7"/>
          <p:cNvCxnSpPr/>
          <p:nvPr/>
        </p:nvCxnSpPr>
        <p:spPr>
          <a:xfrm>
            <a:off x="4876800" y="609600"/>
            <a:ext cx="0" cy="289560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76800" y="699159"/>
            <a:ext cx="990600" cy="523220"/>
          </a:xfrm>
          <a:prstGeom prst="rect">
            <a:avLst/>
          </a:prstGeom>
          <a:noFill/>
        </p:spPr>
        <p:txBody>
          <a:bodyPr wrap="square" rtlCol="0">
            <a:spAutoFit/>
          </a:bodyPr>
          <a:lstStyle/>
          <a:p>
            <a:r>
              <a:rPr lang="en-US" sz="1400" dirty="0" smtClean="0"/>
              <a:t>Eye Passage</a:t>
            </a:r>
            <a:endParaRPr lang="en-US" sz="1400" dirty="0"/>
          </a:p>
        </p:txBody>
      </p:sp>
    </p:spTree>
    <p:extLst>
      <p:ext uri="{BB962C8B-B14F-4D97-AF65-F5344CB8AC3E}">
        <p14:creationId xmlns:p14="http://schemas.microsoft.com/office/powerpoint/2010/main" val="5607640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42</a:t>
            </a:fld>
            <a:endParaRPr lang="en-US"/>
          </a:p>
        </p:txBody>
      </p:sp>
      <p:sp>
        <p:nvSpPr>
          <p:cNvPr id="7" name="TextBox 6"/>
          <p:cNvSpPr txBox="1"/>
          <p:nvPr/>
        </p:nvSpPr>
        <p:spPr>
          <a:xfrm>
            <a:off x="1981200" y="457200"/>
            <a:ext cx="1295400" cy="369332"/>
          </a:xfrm>
          <a:prstGeom prst="rect">
            <a:avLst/>
          </a:prstGeom>
          <a:noFill/>
        </p:spPr>
        <p:txBody>
          <a:bodyPr wrap="square" rtlCol="0">
            <a:spAutoFit/>
          </a:bodyPr>
          <a:lstStyle/>
          <a:p>
            <a:r>
              <a:rPr lang="en-US" dirty="0" smtClean="0"/>
              <a:t>NARR</a:t>
            </a:r>
          </a:p>
        </p:txBody>
      </p:sp>
      <p:sp>
        <p:nvSpPr>
          <p:cNvPr id="8" name="TextBox 7"/>
          <p:cNvSpPr txBox="1"/>
          <p:nvPr/>
        </p:nvSpPr>
        <p:spPr>
          <a:xfrm>
            <a:off x="4229100" y="449766"/>
            <a:ext cx="2057400" cy="461665"/>
          </a:xfrm>
          <a:prstGeom prst="rect">
            <a:avLst/>
          </a:prstGeom>
          <a:noFill/>
        </p:spPr>
        <p:txBody>
          <a:bodyPr wrap="square" rtlCol="0">
            <a:spAutoFit/>
          </a:bodyPr>
          <a:lstStyle/>
          <a:p>
            <a:r>
              <a:rPr lang="en-US" dirty="0" smtClean="0"/>
              <a:t>WARM SST</a:t>
            </a:r>
          </a:p>
        </p:txBody>
      </p:sp>
      <p:sp>
        <p:nvSpPr>
          <p:cNvPr id="9" name="TextBox 8"/>
          <p:cNvSpPr txBox="1"/>
          <p:nvPr/>
        </p:nvSpPr>
        <p:spPr>
          <a:xfrm>
            <a:off x="7010400" y="457200"/>
            <a:ext cx="1752600" cy="369332"/>
          </a:xfrm>
          <a:prstGeom prst="rect">
            <a:avLst/>
          </a:prstGeom>
          <a:noFill/>
        </p:spPr>
        <p:txBody>
          <a:bodyPr wrap="square" rtlCol="0">
            <a:spAutoFit/>
          </a:bodyPr>
          <a:lstStyle/>
          <a:p>
            <a:r>
              <a:rPr lang="en-US" dirty="0" smtClean="0"/>
              <a:t>COLD SST</a:t>
            </a:r>
          </a:p>
        </p:txBody>
      </p:sp>
      <p:pic>
        <p:nvPicPr>
          <p:cNvPr id="11" name="Picture 10" descr="NARR_20110828_1200_250-850windshea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3810564"/>
            <a:ext cx="9144000" cy="3047436"/>
          </a:xfrm>
          <a:prstGeom prst="rect">
            <a:avLst/>
          </a:prstGeom>
        </p:spPr>
      </p:pic>
      <p:pic>
        <p:nvPicPr>
          <p:cNvPr id="12" name="Picture 11" descr="NARR_20110828_0000_250-850windshea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838764"/>
            <a:ext cx="9144000" cy="3047436"/>
          </a:xfrm>
          <a:prstGeom prst="rect">
            <a:avLst/>
          </a:prstGeom>
        </p:spPr>
      </p:pic>
      <p:sp>
        <p:nvSpPr>
          <p:cNvPr id="13" name="TextBox 12"/>
          <p:cNvSpPr txBox="1"/>
          <p:nvPr/>
        </p:nvSpPr>
        <p:spPr>
          <a:xfrm>
            <a:off x="0" y="16933"/>
            <a:ext cx="9144000" cy="461665"/>
          </a:xfrm>
          <a:prstGeom prst="rect">
            <a:avLst/>
          </a:prstGeom>
          <a:noFill/>
        </p:spPr>
        <p:txBody>
          <a:bodyPr wrap="square" rtlCol="0">
            <a:spAutoFit/>
          </a:bodyPr>
          <a:lstStyle/>
          <a:p>
            <a:pPr algn="ctr"/>
            <a:r>
              <a:rPr lang="en-US" sz="2400" b="1" dirty="0" smtClean="0"/>
              <a:t>WRF 250-850 </a:t>
            </a:r>
            <a:r>
              <a:rPr lang="en-US" sz="2400" b="1" dirty="0" err="1" smtClean="0"/>
              <a:t>hPa</a:t>
            </a:r>
            <a:r>
              <a:rPr lang="en-US" sz="2400" b="1" dirty="0" smtClean="0"/>
              <a:t> Wind Shear</a:t>
            </a:r>
          </a:p>
        </p:txBody>
      </p:sp>
      <p:sp>
        <p:nvSpPr>
          <p:cNvPr id="2" name="TextBox 1"/>
          <p:cNvSpPr txBox="1"/>
          <p:nvPr/>
        </p:nvSpPr>
        <p:spPr>
          <a:xfrm>
            <a:off x="134575" y="1735667"/>
            <a:ext cx="1237025" cy="646331"/>
          </a:xfrm>
          <a:prstGeom prst="rect">
            <a:avLst/>
          </a:prstGeom>
          <a:noFill/>
        </p:spPr>
        <p:txBody>
          <a:bodyPr wrap="none" rtlCol="0">
            <a:spAutoFit/>
          </a:bodyPr>
          <a:lstStyle/>
          <a:p>
            <a:pPr algn="ctr"/>
            <a:r>
              <a:rPr lang="en-US" dirty="0" smtClean="0"/>
              <a:t>August 28</a:t>
            </a:r>
          </a:p>
          <a:p>
            <a:pPr algn="ctr"/>
            <a:r>
              <a:rPr lang="en-US" dirty="0" smtClean="0"/>
              <a:t>00:00 Z</a:t>
            </a:r>
            <a:endParaRPr lang="en-US" dirty="0"/>
          </a:p>
        </p:txBody>
      </p:sp>
      <p:sp>
        <p:nvSpPr>
          <p:cNvPr id="10" name="TextBox 9"/>
          <p:cNvSpPr txBox="1"/>
          <p:nvPr/>
        </p:nvSpPr>
        <p:spPr>
          <a:xfrm>
            <a:off x="134575" y="4720167"/>
            <a:ext cx="1237025" cy="646331"/>
          </a:xfrm>
          <a:prstGeom prst="rect">
            <a:avLst/>
          </a:prstGeom>
          <a:noFill/>
        </p:spPr>
        <p:txBody>
          <a:bodyPr wrap="none" rtlCol="0">
            <a:spAutoFit/>
          </a:bodyPr>
          <a:lstStyle/>
          <a:p>
            <a:pPr algn="ctr"/>
            <a:r>
              <a:rPr lang="en-US" dirty="0" smtClean="0"/>
              <a:t>August 28</a:t>
            </a:r>
          </a:p>
          <a:p>
            <a:pPr algn="ctr"/>
            <a:r>
              <a:rPr lang="en-US" dirty="0" smtClean="0"/>
              <a:t>12:00 Z</a:t>
            </a:r>
            <a:endParaRPr lang="en-US" dirty="0"/>
          </a:p>
        </p:txBody>
      </p:sp>
    </p:spTree>
    <p:extLst>
      <p:ext uri="{BB962C8B-B14F-4D97-AF65-F5344CB8AC3E}">
        <p14:creationId xmlns:p14="http://schemas.microsoft.com/office/powerpoint/2010/main" val="21153116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43</a:t>
            </a:fld>
            <a:endParaRPr lang="en-US"/>
          </a:p>
        </p:txBody>
      </p:sp>
      <p:pic>
        <p:nvPicPr>
          <p:cNvPr id="3" name="Picture 2" descr="NARR_20110828_0000_sh70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762000"/>
            <a:ext cx="8458200" cy="2818878"/>
          </a:xfrm>
          <a:prstGeom prst="rect">
            <a:avLst/>
          </a:prstGeom>
        </p:spPr>
      </p:pic>
      <p:pic>
        <p:nvPicPr>
          <p:cNvPr id="5" name="Picture 4" descr="NARR_20110828_1200_sh7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 y="3812445"/>
            <a:ext cx="8458200" cy="2818878"/>
          </a:xfrm>
          <a:prstGeom prst="rect">
            <a:avLst/>
          </a:prstGeom>
        </p:spPr>
      </p:pic>
      <p:sp>
        <p:nvSpPr>
          <p:cNvPr id="9" name="TextBox 8"/>
          <p:cNvSpPr txBox="1"/>
          <p:nvPr/>
        </p:nvSpPr>
        <p:spPr>
          <a:xfrm>
            <a:off x="2209800" y="457200"/>
            <a:ext cx="1295400" cy="369332"/>
          </a:xfrm>
          <a:prstGeom prst="rect">
            <a:avLst/>
          </a:prstGeom>
          <a:noFill/>
        </p:spPr>
        <p:txBody>
          <a:bodyPr wrap="square" rtlCol="0">
            <a:spAutoFit/>
          </a:bodyPr>
          <a:lstStyle/>
          <a:p>
            <a:r>
              <a:rPr lang="en-US" dirty="0" smtClean="0"/>
              <a:t>NARR</a:t>
            </a:r>
          </a:p>
        </p:txBody>
      </p:sp>
      <p:sp>
        <p:nvSpPr>
          <p:cNvPr id="10" name="TextBox 9"/>
          <p:cNvSpPr txBox="1"/>
          <p:nvPr/>
        </p:nvSpPr>
        <p:spPr>
          <a:xfrm>
            <a:off x="4114800" y="457200"/>
            <a:ext cx="1871137" cy="461665"/>
          </a:xfrm>
          <a:prstGeom prst="rect">
            <a:avLst/>
          </a:prstGeom>
          <a:noFill/>
        </p:spPr>
        <p:txBody>
          <a:bodyPr wrap="square" rtlCol="0">
            <a:spAutoFit/>
          </a:bodyPr>
          <a:lstStyle/>
          <a:p>
            <a:r>
              <a:rPr lang="en-US" dirty="0" smtClean="0"/>
              <a:t>WARM SST</a:t>
            </a:r>
          </a:p>
        </p:txBody>
      </p:sp>
      <p:sp>
        <p:nvSpPr>
          <p:cNvPr id="11" name="TextBox 10"/>
          <p:cNvSpPr txBox="1"/>
          <p:nvPr/>
        </p:nvSpPr>
        <p:spPr>
          <a:xfrm>
            <a:off x="6731937" y="457200"/>
            <a:ext cx="1752600" cy="369332"/>
          </a:xfrm>
          <a:prstGeom prst="rect">
            <a:avLst/>
          </a:prstGeom>
          <a:noFill/>
        </p:spPr>
        <p:txBody>
          <a:bodyPr wrap="square" rtlCol="0">
            <a:spAutoFit/>
          </a:bodyPr>
          <a:lstStyle/>
          <a:p>
            <a:r>
              <a:rPr lang="en-US" dirty="0" smtClean="0"/>
              <a:t>COLD SST</a:t>
            </a:r>
          </a:p>
        </p:txBody>
      </p:sp>
      <p:sp>
        <p:nvSpPr>
          <p:cNvPr id="12" name="TextBox 11"/>
          <p:cNvSpPr txBox="1"/>
          <p:nvPr/>
        </p:nvSpPr>
        <p:spPr>
          <a:xfrm>
            <a:off x="1" y="-1"/>
            <a:ext cx="9144000" cy="461665"/>
          </a:xfrm>
          <a:prstGeom prst="rect">
            <a:avLst/>
          </a:prstGeom>
          <a:noFill/>
        </p:spPr>
        <p:txBody>
          <a:bodyPr wrap="square" rtlCol="0">
            <a:spAutoFit/>
          </a:bodyPr>
          <a:lstStyle/>
          <a:p>
            <a:pPr algn="ctr"/>
            <a:r>
              <a:rPr lang="en-US" sz="2400" b="1" dirty="0" smtClean="0"/>
              <a:t>WRF Dry air intrusion (700 </a:t>
            </a:r>
            <a:r>
              <a:rPr lang="en-US" sz="2400" b="1" dirty="0" err="1" smtClean="0"/>
              <a:t>mb</a:t>
            </a:r>
            <a:r>
              <a:rPr lang="en-US" sz="2400" b="1" dirty="0" smtClean="0"/>
              <a:t> specific humidity)</a:t>
            </a:r>
          </a:p>
        </p:txBody>
      </p:sp>
      <p:sp>
        <p:nvSpPr>
          <p:cNvPr id="13" name="TextBox 12"/>
          <p:cNvSpPr txBox="1"/>
          <p:nvPr/>
        </p:nvSpPr>
        <p:spPr>
          <a:xfrm>
            <a:off x="210775" y="1735667"/>
            <a:ext cx="1237025" cy="646331"/>
          </a:xfrm>
          <a:prstGeom prst="rect">
            <a:avLst/>
          </a:prstGeom>
          <a:noFill/>
        </p:spPr>
        <p:txBody>
          <a:bodyPr wrap="none" rtlCol="0">
            <a:spAutoFit/>
          </a:bodyPr>
          <a:lstStyle/>
          <a:p>
            <a:pPr algn="ctr"/>
            <a:r>
              <a:rPr lang="en-US" dirty="0" smtClean="0"/>
              <a:t>August 28</a:t>
            </a:r>
          </a:p>
          <a:p>
            <a:pPr algn="ctr"/>
            <a:r>
              <a:rPr lang="en-US" dirty="0" smtClean="0"/>
              <a:t>00:00 Z</a:t>
            </a:r>
            <a:endParaRPr lang="en-US" dirty="0"/>
          </a:p>
        </p:txBody>
      </p:sp>
      <p:sp>
        <p:nvSpPr>
          <p:cNvPr id="14" name="TextBox 13"/>
          <p:cNvSpPr txBox="1"/>
          <p:nvPr/>
        </p:nvSpPr>
        <p:spPr>
          <a:xfrm>
            <a:off x="210775" y="4720167"/>
            <a:ext cx="1237025" cy="646331"/>
          </a:xfrm>
          <a:prstGeom prst="rect">
            <a:avLst/>
          </a:prstGeom>
          <a:noFill/>
        </p:spPr>
        <p:txBody>
          <a:bodyPr wrap="none" rtlCol="0">
            <a:spAutoFit/>
          </a:bodyPr>
          <a:lstStyle/>
          <a:p>
            <a:pPr algn="ctr"/>
            <a:r>
              <a:rPr lang="en-US" dirty="0" smtClean="0"/>
              <a:t>August 28</a:t>
            </a:r>
          </a:p>
          <a:p>
            <a:pPr algn="ctr"/>
            <a:r>
              <a:rPr lang="en-US" dirty="0" smtClean="0"/>
              <a:t>12:00 Z</a:t>
            </a:r>
            <a:endParaRPr lang="en-US" dirty="0"/>
          </a:p>
        </p:txBody>
      </p:sp>
    </p:spTree>
    <p:extLst>
      <p:ext uri="{BB962C8B-B14F-4D97-AF65-F5344CB8AC3E}">
        <p14:creationId xmlns:p14="http://schemas.microsoft.com/office/powerpoint/2010/main" val="451680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6500" y="6350"/>
            <a:ext cx="4127500" cy="6191250"/>
          </a:xfrm>
          <a:prstGeom prst="rect">
            <a:avLst/>
          </a:prstGeom>
        </p:spPr>
      </p:pic>
      <p:pic>
        <p:nvPicPr>
          <p:cNvPr id="3" name="Picture 2"/>
          <p:cNvPicPr/>
          <p:nvPr/>
        </p:nvPicPr>
        <p:blipFill rotWithShape="1">
          <a:blip r:embed="rId3" cstate="screen">
            <a:extLst>
              <a:ext uri="{28A0092B-C50C-407E-A947-70E740481C1C}">
                <a14:useLocalDpi xmlns:a14="http://schemas.microsoft.com/office/drawing/2010/main"/>
              </a:ext>
            </a:extLst>
          </a:blip>
          <a:srcRect l="8065" t="9597" r="17126" b="50225"/>
          <a:stretch/>
        </p:blipFill>
        <p:spPr bwMode="auto">
          <a:xfrm>
            <a:off x="0" y="2057400"/>
            <a:ext cx="4864100" cy="3195637"/>
          </a:xfrm>
          <a:prstGeom prst="rect">
            <a:avLst/>
          </a:prstGeom>
          <a:ln>
            <a:noFill/>
          </a:ln>
          <a:extLst>
            <a:ext uri="{53640926-AAD7-44d8-BBD7-CCE9431645EC}">
              <a14:shadowObscured xmlns:a14="http://schemas.microsoft.com/office/drawing/2010/main" xmlns=""/>
            </a:ext>
          </a:extLst>
        </p:spPr>
      </p:pic>
      <p:sp>
        <p:nvSpPr>
          <p:cNvPr id="4" name="TextBox 3"/>
          <p:cNvSpPr txBox="1"/>
          <p:nvPr/>
        </p:nvSpPr>
        <p:spPr>
          <a:xfrm>
            <a:off x="0" y="-50800"/>
            <a:ext cx="5080000" cy="2062103"/>
          </a:xfrm>
          <a:prstGeom prst="rect">
            <a:avLst/>
          </a:prstGeom>
          <a:noFill/>
        </p:spPr>
        <p:txBody>
          <a:bodyPr wrap="square" rtlCol="0">
            <a:spAutoFit/>
          </a:bodyPr>
          <a:lstStyle/>
          <a:p>
            <a:r>
              <a:rPr lang="en-US" sz="2800" b="1" dirty="0" smtClean="0"/>
              <a:t>WRF Model Sensitivity Study</a:t>
            </a:r>
          </a:p>
          <a:p>
            <a:pPr marL="342900" indent="-342900">
              <a:buFont typeface="Arial"/>
              <a:buChar char="•"/>
            </a:pPr>
            <a:r>
              <a:rPr lang="en-US" sz="2000" dirty="0" smtClean="0"/>
              <a:t>Over 130 model runs</a:t>
            </a:r>
          </a:p>
          <a:p>
            <a:pPr marL="342900" indent="-342900">
              <a:buFont typeface="Arial"/>
              <a:buChar char="•"/>
            </a:pPr>
            <a:r>
              <a:rPr lang="en-US" sz="2000" dirty="0" smtClean="0"/>
              <a:t>Paired to compare sensitivities</a:t>
            </a:r>
          </a:p>
          <a:p>
            <a:pPr marL="342900" indent="-342900">
              <a:buFont typeface="Arial"/>
              <a:buChar char="•"/>
            </a:pPr>
            <a:r>
              <a:rPr lang="en-US" sz="2000" dirty="0" smtClean="0"/>
              <a:t>Central pressure &amp; max wind</a:t>
            </a:r>
          </a:p>
          <a:p>
            <a:pPr marL="342900" indent="-342900">
              <a:buFont typeface="Arial"/>
              <a:buChar char="•"/>
            </a:pPr>
            <a:r>
              <a:rPr lang="en-US" sz="2000" dirty="0" smtClean="0"/>
              <a:t>Sensitivity to SST greatest</a:t>
            </a:r>
          </a:p>
          <a:p>
            <a:pPr marL="342900" indent="-342900">
              <a:buFont typeface="Arial"/>
              <a:buChar char="•"/>
            </a:pPr>
            <a:endParaRPr lang="en-US" sz="2000" dirty="0"/>
          </a:p>
        </p:txBody>
      </p:sp>
      <p:sp>
        <p:nvSpPr>
          <p:cNvPr id="5" name="TextBox 4"/>
          <p:cNvSpPr txBox="1"/>
          <p:nvPr/>
        </p:nvSpPr>
        <p:spPr>
          <a:xfrm>
            <a:off x="0" y="5334000"/>
            <a:ext cx="5041900" cy="830997"/>
          </a:xfrm>
          <a:prstGeom prst="rect">
            <a:avLst/>
          </a:prstGeom>
          <a:noFill/>
        </p:spPr>
        <p:txBody>
          <a:bodyPr wrap="square" rtlCol="0">
            <a:spAutoFit/>
          </a:bodyPr>
          <a:lstStyle/>
          <a:p>
            <a:r>
              <a:rPr lang="en-US" sz="1600" i="1" dirty="0" err="1" smtClean="0"/>
              <a:t>Seroka</a:t>
            </a:r>
            <a:r>
              <a:rPr lang="en-US" sz="1600" i="1" dirty="0" smtClean="0"/>
              <a:t>, Miles, </a:t>
            </a:r>
            <a:r>
              <a:rPr lang="en-US" sz="1600" i="1" dirty="0" err="1" smtClean="0"/>
              <a:t>Xu</a:t>
            </a:r>
            <a:r>
              <a:rPr lang="en-US" sz="1600" i="1" dirty="0" smtClean="0"/>
              <a:t>, </a:t>
            </a:r>
            <a:r>
              <a:rPr lang="en-US" sz="1600" i="1" dirty="0" err="1" smtClean="0"/>
              <a:t>Kohut</a:t>
            </a:r>
            <a:r>
              <a:rPr lang="en-US" sz="1600" i="1" dirty="0" smtClean="0"/>
              <a:t>, Schofield &amp; Glenn,</a:t>
            </a:r>
          </a:p>
          <a:p>
            <a:r>
              <a:rPr lang="en-US" sz="1600" i="1" dirty="0" smtClean="0"/>
              <a:t>Hurricane Irene Sensitivity to Stratified Coastal Ocean Cooling, Monthly Weather Review, 2016</a:t>
            </a:r>
            <a:endParaRPr lang="en-US" sz="1600" i="1" dirty="0"/>
          </a:p>
        </p:txBody>
      </p:sp>
      <p:sp>
        <p:nvSpPr>
          <p:cNvPr id="6" name="Oval 5"/>
          <p:cNvSpPr/>
          <p:nvPr/>
        </p:nvSpPr>
        <p:spPr>
          <a:xfrm>
            <a:off x="4445000" y="1892300"/>
            <a:ext cx="4699000" cy="15240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4457700" y="3263900"/>
            <a:ext cx="558800" cy="14351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673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900"/>
            <a:ext cx="8229600" cy="762000"/>
          </a:xfrm>
        </p:spPr>
        <p:txBody>
          <a:bodyPr>
            <a:normAutofit fontScale="90000"/>
          </a:bodyPr>
          <a:lstStyle/>
          <a:p>
            <a:pPr algn="l"/>
            <a:r>
              <a:rPr lang="en-US" sz="3300" b="1" dirty="0" smtClean="0">
                <a:solidFill>
                  <a:srgbClr val="000000"/>
                </a:solidFill>
                <a:latin typeface="Calibri"/>
                <a:cs typeface="Calibri"/>
              </a:rPr>
              <a:t>Improved satellite SST product revealed </a:t>
            </a:r>
            <a:r>
              <a:rPr lang="en-US" sz="3300" b="1" dirty="0">
                <a:solidFill>
                  <a:srgbClr val="000000"/>
                </a:solidFill>
                <a:latin typeface="Calibri"/>
                <a:cs typeface="Calibri"/>
              </a:rPr>
              <a:t/>
            </a:r>
            <a:br>
              <a:rPr lang="en-US" sz="3300" b="1" dirty="0">
                <a:solidFill>
                  <a:srgbClr val="000000"/>
                </a:solidFill>
                <a:latin typeface="Calibri"/>
                <a:cs typeface="Calibri"/>
              </a:rPr>
            </a:br>
            <a:r>
              <a:rPr lang="en-US" sz="3300" b="1" dirty="0" smtClean="0">
                <a:solidFill>
                  <a:srgbClr val="000000"/>
                </a:solidFill>
                <a:latin typeface="Calibri"/>
                <a:cs typeface="Calibri"/>
              </a:rPr>
              <a:t>ahead-of-eye cooling was not captured by:</a:t>
            </a:r>
            <a:endParaRPr lang="en-US" sz="3300" b="1" dirty="0">
              <a:solidFill>
                <a:srgbClr val="000000"/>
              </a:solidFill>
              <a:latin typeface="Calibri"/>
              <a:cs typeface="Calibri"/>
            </a:endParaRPr>
          </a:p>
        </p:txBody>
      </p:sp>
      <p:sp>
        <p:nvSpPr>
          <p:cNvPr id="38" name="TextBox 37"/>
          <p:cNvSpPr txBox="1"/>
          <p:nvPr/>
        </p:nvSpPr>
        <p:spPr>
          <a:xfrm>
            <a:off x="588071" y="2931139"/>
            <a:ext cx="1577729"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 IRENE</a:t>
            </a:r>
          </a:p>
        </p:txBody>
      </p:sp>
      <p:sp>
        <p:nvSpPr>
          <p:cNvPr id="39" name="TextBox 38"/>
          <p:cNvSpPr txBox="1"/>
          <p:nvPr/>
        </p:nvSpPr>
        <p:spPr>
          <a:xfrm>
            <a:off x="712303" y="4770146"/>
            <a:ext cx="1329267"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 IRENE</a:t>
            </a:r>
          </a:p>
        </p:txBody>
      </p:sp>
      <p:sp>
        <p:nvSpPr>
          <p:cNvPr id="21" name="Rectangle 20"/>
          <p:cNvSpPr/>
          <p:nvPr/>
        </p:nvSpPr>
        <p:spPr>
          <a:xfrm>
            <a:off x="3595394"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Rectangle 23"/>
          <p:cNvSpPr/>
          <p:nvPr/>
        </p:nvSpPr>
        <p:spPr>
          <a:xfrm>
            <a:off x="5166174" y="2241687"/>
            <a:ext cx="2860912"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5" name="Rectangle 24"/>
          <p:cNvSpPr/>
          <p:nvPr/>
        </p:nvSpPr>
        <p:spPr>
          <a:xfrm>
            <a:off x="2041570"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810" y="152400"/>
            <a:ext cx="933991" cy="655781"/>
          </a:xfrm>
          <a:prstGeom prst="rect">
            <a:avLst/>
          </a:prstGeom>
        </p:spPr>
      </p:pic>
      <p:sp>
        <p:nvSpPr>
          <p:cNvPr id="29" name="TextBox 28"/>
          <p:cNvSpPr txBox="1"/>
          <p:nvPr/>
        </p:nvSpPr>
        <p:spPr>
          <a:xfrm>
            <a:off x="4717722" y="2210405"/>
            <a:ext cx="2073029" cy="615553"/>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HWRF-POM</a:t>
            </a:r>
          </a:p>
          <a:p>
            <a:pPr algn="ctr"/>
            <a:r>
              <a:rPr lang="en-US" sz="1600" i="1" dirty="0" smtClean="0">
                <a:latin typeface="Calibri" panose="020F0502020204030204" pitchFamily="34" charset="0"/>
                <a:cs typeface="Franklin Gothic Book"/>
              </a:rPr>
              <a:t>low res</a:t>
            </a:r>
          </a:p>
        </p:txBody>
      </p:sp>
      <p:sp>
        <p:nvSpPr>
          <p:cNvPr id="30" name="TextBox 29"/>
          <p:cNvSpPr txBox="1"/>
          <p:nvPr/>
        </p:nvSpPr>
        <p:spPr>
          <a:xfrm>
            <a:off x="2024347" y="2184737"/>
            <a:ext cx="1422399" cy="1015663"/>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MARACOOS SST</a:t>
            </a:r>
          </a:p>
          <a:p>
            <a:pPr algn="ctr"/>
            <a:endParaRPr lang="en-US" dirty="0">
              <a:latin typeface="Calibri" panose="020F0502020204030204" pitchFamily="34" charset="0"/>
              <a:cs typeface="Franklin Gothic Book"/>
            </a:endParaRPr>
          </a:p>
        </p:txBody>
      </p:sp>
      <p:sp>
        <p:nvSpPr>
          <p:cNvPr id="35" name="TextBox 34"/>
          <p:cNvSpPr txBox="1"/>
          <p:nvPr/>
        </p:nvSpPr>
        <p:spPr>
          <a:xfrm>
            <a:off x="3332446" y="2199455"/>
            <a:ext cx="1970491" cy="646331"/>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RTG HR SST </a:t>
            </a:r>
          </a:p>
          <a:p>
            <a:pPr algn="ctr"/>
            <a:r>
              <a:rPr lang="en-US" sz="1800" i="1" dirty="0" smtClean="0">
                <a:latin typeface="Calibri" panose="020F0502020204030204" pitchFamily="34" charset="0"/>
                <a:cs typeface="Franklin Gothic Book"/>
              </a:rPr>
              <a:t>NAM model</a:t>
            </a:r>
            <a:endParaRPr lang="en-US" sz="1800" i="1" dirty="0">
              <a:latin typeface="Calibri" panose="020F0502020204030204" pitchFamily="34" charset="0"/>
              <a:cs typeface="Franklin Gothic Book"/>
            </a:endParaRPr>
          </a:p>
        </p:txBody>
      </p:sp>
      <p:sp>
        <p:nvSpPr>
          <p:cNvPr id="40" name="Rectangle 39"/>
          <p:cNvSpPr/>
          <p:nvPr/>
        </p:nvSpPr>
        <p:spPr>
          <a:xfrm>
            <a:off x="2822222" y="1135929"/>
            <a:ext cx="203422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standard satellite product </a:t>
            </a:r>
            <a:endParaRPr lang="en-US" sz="2000" dirty="0">
              <a:latin typeface="Calibri" panose="020F0502020204030204" pitchFamily="34" charset="0"/>
            </a:endParaRPr>
          </a:p>
        </p:txBody>
      </p:sp>
      <p:sp>
        <p:nvSpPr>
          <p:cNvPr id="41" name="Rectangle 40"/>
          <p:cNvSpPr/>
          <p:nvPr/>
        </p:nvSpPr>
        <p:spPr>
          <a:xfrm>
            <a:off x="4780246" y="1135929"/>
            <a:ext cx="344935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ocean models used for forecasting hurricane intensity</a:t>
            </a:r>
          </a:p>
        </p:txBody>
      </p:sp>
      <p:cxnSp>
        <p:nvCxnSpPr>
          <p:cNvPr id="42" name="Straight Arrow Connector 41"/>
          <p:cNvCxnSpPr>
            <a:stCxn id="40" idx="2"/>
            <a:endCxn id="21" idx="0"/>
          </p:cNvCxnSpPr>
          <p:nvPr/>
        </p:nvCxnSpPr>
        <p:spPr>
          <a:xfrm>
            <a:off x="3839334" y="1843815"/>
            <a:ext cx="485800" cy="397872"/>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flipH="1">
            <a:off x="6002619" y="1843815"/>
            <a:ext cx="502304"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1" idx="2"/>
          </p:cNvCxnSpPr>
          <p:nvPr/>
        </p:nvCxnSpPr>
        <p:spPr>
          <a:xfrm>
            <a:off x="6504923" y="1843815"/>
            <a:ext cx="794955"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284867" y="2203847"/>
            <a:ext cx="1805018" cy="615553"/>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HWRF-HYCOM</a:t>
            </a:r>
          </a:p>
          <a:p>
            <a:pPr algn="ctr"/>
            <a:r>
              <a:rPr lang="en-US" sz="1600" i="1" dirty="0">
                <a:latin typeface="Calibri" panose="020F0502020204030204" pitchFamily="34" charset="0"/>
                <a:cs typeface="Franklin Gothic Book"/>
              </a:rPr>
              <a:t>m</a:t>
            </a:r>
            <a:r>
              <a:rPr lang="en-US" sz="1600" i="1" dirty="0" smtClean="0">
                <a:latin typeface="Calibri" panose="020F0502020204030204" pitchFamily="34" charset="0"/>
                <a:cs typeface="Franklin Gothic Book"/>
              </a:rPr>
              <a:t>edium res</a:t>
            </a:r>
          </a:p>
        </p:txBody>
      </p:sp>
      <p:pic>
        <p:nvPicPr>
          <p:cNvPr id="34" name="Picture 33" descr="composite_20110827T070000_flat.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81892" y="2743200"/>
            <a:ext cx="1388009" cy="1553633"/>
          </a:xfrm>
          <a:prstGeom prst="rect">
            <a:avLst/>
          </a:prstGeom>
        </p:spPr>
      </p:pic>
      <p:pic>
        <p:nvPicPr>
          <p:cNvPr id="46" name="Picture 45" descr="composite_20110831T070000_flat.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86428" y="4408713"/>
            <a:ext cx="1380010" cy="1549401"/>
          </a:xfrm>
          <a:prstGeom prst="rect">
            <a:avLst/>
          </a:prstGeom>
        </p:spPr>
      </p:pic>
      <p:pic>
        <p:nvPicPr>
          <p:cNvPr id="47" name="Picture 46" descr="rtg_20110827T000000_flat.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43813" y="2746828"/>
            <a:ext cx="1370873" cy="1546702"/>
          </a:xfrm>
          <a:prstGeom prst="rect">
            <a:avLst/>
          </a:prstGeom>
        </p:spPr>
      </p:pic>
      <p:pic>
        <p:nvPicPr>
          <p:cNvPr id="48" name="Picture 47" descr="rtg_20110831T000000_flat.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33570" y="4405085"/>
            <a:ext cx="1388373" cy="1529894"/>
          </a:xfrm>
          <a:prstGeom prst="rect">
            <a:avLst/>
          </a:prstGeom>
        </p:spPr>
      </p:pic>
      <p:pic>
        <p:nvPicPr>
          <p:cNvPr id="55" name="Picture 54" descr="pom_20110827T000000_flat.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210629" y="2746060"/>
            <a:ext cx="1374426" cy="1542911"/>
          </a:xfrm>
          <a:prstGeom prst="rect">
            <a:avLst/>
          </a:prstGeom>
        </p:spPr>
      </p:pic>
      <p:pic>
        <p:nvPicPr>
          <p:cNvPr id="56" name="Picture 55" descr="pom_20110831T000000_flat.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210628" y="4405085"/>
            <a:ext cx="1382226" cy="1553029"/>
          </a:xfrm>
          <a:prstGeom prst="rect">
            <a:avLst/>
          </a:prstGeom>
        </p:spPr>
      </p:pic>
      <p:pic>
        <p:nvPicPr>
          <p:cNvPr id="58" name="Picture 57" descr="hycom_20110827T000000_flat_correct.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611257" y="2746043"/>
            <a:ext cx="1382692" cy="1550185"/>
          </a:xfrm>
          <a:prstGeom prst="rect">
            <a:avLst/>
          </a:prstGeom>
        </p:spPr>
      </p:pic>
      <p:pic>
        <p:nvPicPr>
          <p:cNvPr id="59" name="Picture 58" descr="hycom_20110831T000000_flat.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614885" y="4405085"/>
            <a:ext cx="1366953" cy="1531257"/>
          </a:xfrm>
          <a:prstGeom prst="rect">
            <a:avLst/>
          </a:prstGeom>
        </p:spPr>
      </p:pic>
    </p:spTree>
    <p:extLst>
      <p:ext uri="{BB962C8B-B14F-4D97-AF65-F5344CB8AC3E}">
        <p14:creationId xmlns:p14="http://schemas.microsoft.com/office/powerpoint/2010/main" val="10032260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OM_T_xslice_cyc000_11082600_romsslice_30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2219" y="1007"/>
            <a:ext cx="3119187" cy="3119187"/>
          </a:xfrm>
          <a:prstGeom prst="rect">
            <a:avLst/>
          </a:prstGeom>
        </p:spPr>
      </p:pic>
      <p:pic>
        <p:nvPicPr>
          <p:cNvPr id="18" name="Picture 17" descr="HYCOM_T_xslice_cyc000_11082600_romsslice_30C.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6549" y="7839"/>
            <a:ext cx="3130971" cy="3130971"/>
          </a:xfrm>
          <a:prstGeom prst="rect">
            <a:avLst/>
          </a:prstGeom>
        </p:spPr>
      </p:pic>
      <p:sp>
        <p:nvSpPr>
          <p:cNvPr id="28" name="TextBox 27"/>
          <p:cNvSpPr txBox="1"/>
          <p:nvPr/>
        </p:nvSpPr>
        <p:spPr>
          <a:xfrm>
            <a:off x="7180583" y="1859843"/>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Before</a:t>
            </a:r>
            <a:endParaRPr lang="en-US" sz="1700" dirty="0">
              <a:latin typeface="Calibri"/>
              <a:cs typeface="Calibri"/>
            </a:endParaRPr>
          </a:p>
        </p:txBody>
      </p:sp>
      <p:sp>
        <p:nvSpPr>
          <p:cNvPr id="30" name="TextBox 29"/>
          <p:cNvSpPr txBox="1"/>
          <p:nvPr/>
        </p:nvSpPr>
        <p:spPr>
          <a:xfrm>
            <a:off x="3698555" y="1886653"/>
            <a:ext cx="1488829" cy="615553"/>
          </a:xfrm>
          <a:prstGeom prst="rect">
            <a:avLst/>
          </a:prstGeom>
          <a:noFill/>
        </p:spPr>
        <p:txBody>
          <a:bodyPr wrap="square" rtlCol="0">
            <a:spAutoFit/>
          </a:bodyPr>
          <a:lstStyle/>
          <a:p>
            <a:r>
              <a:rPr lang="en-US" sz="1700" dirty="0" smtClean="0">
                <a:solidFill>
                  <a:schemeClr val="bg1"/>
                </a:solidFill>
                <a:latin typeface="Calibri"/>
                <a:cs typeface="Calibri"/>
              </a:rPr>
              <a:t>HWRF-POM</a:t>
            </a:r>
          </a:p>
          <a:p>
            <a:r>
              <a:rPr lang="en-US" sz="1700" dirty="0" smtClean="0">
                <a:solidFill>
                  <a:schemeClr val="bg1"/>
                </a:solidFill>
                <a:latin typeface="Calibri"/>
                <a:cs typeface="Calibri"/>
              </a:rPr>
              <a:t>Before</a:t>
            </a:r>
            <a:endParaRPr lang="en-US" sz="1700" dirty="0">
              <a:solidFill>
                <a:schemeClr val="bg1"/>
              </a:solidFill>
              <a:latin typeface="Calibri"/>
              <a:cs typeface="Calibri"/>
            </a:endParaRPr>
          </a:p>
        </p:txBody>
      </p:sp>
      <p:pic>
        <p:nvPicPr>
          <p:cNvPr id="29" name="Picture 28" descr="HYCOM_T_xslice_cyc000_11083100_romsslice_30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73816" y="2949321"/>
            <a:ext cx="3070479" cy="3070479"/>
          </a:xfrm>
          <a:prstGeom prst="rect">
            <a:avLst/>
          </a:prstGeom>
        </p:spPr>
      </p:pic>
      <p:pic>
        <p:nvPicPr>
          <p:cNvPr id="31" name="Picture 30" descr="POM_T_xslice_cyc000_11083100_romsslice_30C_zoomoutful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000" y="2949321"/>
            <a:ext cx="3070478" cy="3070478"/>
          </a:xfrm>
          <a:prstGeom prst="rect">
            <a:avLst/>
          </a:prstGeom>
        </p:spPr>
      </p:pic>
      <p:sp>
        <p:nvSpPr>
          <p:cNvPr id="32" name="TextBox 31"/>
          <p:cNvSpPr txBox="1"/>
          <p:nvPr/>
        </p:nvSpPr>
        <p:spPr>
          <a:xfrm>
            <a:off x="7227265" y="4744325"/>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After</a:t>
            </a:r>
            <a:endParaRPr lang="en-US" sz="1700" dirty="0">
              <a:latin typeface="Calibri"/>
              <a:cs typeface="Calibri"/>
            </a:endParaRPr>
          </a:p>
        </p:txBody>
      </p:sp>
      <p:sp>
        <p:nvSpPr>
          <p:cNvPr id="34" name="TextBox 33"/>
          <p:cNvSpPr txBox="1"/>
          <p:nvPr/>
        </p:nvSpPr>
        <p:spPr>
          <a:xfrm>
            <a:off x="3699620" y="4744325"/>
            <a:ext cx="1488829" cy="615553"/>
          </a:xfrm>
          <a:prstGeom prst="rect">
            <a:avLst/>
          </a:prstGeom>
          <a:noFill/>
        </p:spPr>
        <p:txBody>
          <a:bodyPr wrap="square" rtlCol="0">
            <a:spAutoFit/>
          </a:bodyPr>
          <a:lstStyle/>
          <a:p>
            <a:r>
              <a:rPr lang="en-US" sz="1700" dirty="0" smtClean="0">
                <a:solidFill>
                  <a:srgbClr val="FFFFFF"/>
                </a:solidFill>
                <a:latin typeface="Calibri"/>
                <a:cs typeface="Calibri"/>
              </a:rPr>
              <a:t>HWRF-POM</a:t>
            </a:r>
          </a:p>
          <a:p>
            <a:r>
              <a:rPr lang="en-US" sz="1700" dirty="0" smtClean="0">
                <a:solidFill>
                  <a:srgbClr val="FFFFFF"/>
                </a:solidFill>
                <a:latin typeface="Calibri"/>
                <a:cs typeface="Calibri"/>
              </a:rPr>
              <a:t>After</a:t>
            </a:r>
            <a:endParaRPr lang="en-US" sz="1700" dirty="0">
              <a:solidFill>
                <a:srgbClr val="FFFFFF"/>
              </a:solidFill>
              <a:latin typeface="Calibri"/>
              <a:cs typeface="Calibri"/>
            </a:endParaRPr>
          </a:p>
        </p:txBody>
      </p:sp>
      <p:cxnSp>
        <p:nvCxnSpPr>
          <p:cNvPr id="35" name="Straight Connector 34"/>
          <p:cNvCxnSpPr/>
          <p:nvPr/>
        </p:nvCxnSpPr>
        <p:spPr>
          <a:xfrm flipH="1" flipV="1">
            <a:off x="3698555" y="3163112"/>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3444682" y="3540954"/>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26" name="Picture 25" descr="RU16_201108_Irene_temperature_v2.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699" y="3907517"/>
            <a:ext cx="3269963" cy="2259877"/>
          </a:xfrm>
          <a:prstGeom prst="rect">
            <a:avLst/>
          </a:prstGeom>
        </p:spPr>
      </p:pic>
      <p:sp>
        <p:nvSpPr>
          <p:cNvPr id="27" name="TextBox 26"/>
          <p:cNvSpPr txBox="1"/>
          <p:nvPr/>
        </p:nvSpPr>
        <p:spPr>
          <a:xfrm>
            <a:off x="182400" y="5474530"/>
            <a:ext cx="1488829" cy="353943"/>
          </a:xfrm>
          <a:prstGeom prst="rect">
            <a:avLst/>
          </a:prstGeom>
          <a:noFill/>
        </p:spPr>
        <p:txBody>
          <a:bodyPr wrap="square" rtlCol="0">
            <a:spAutoFit/>
          </a:bodyPr>
          <a:lstStyle/>
          <a:p>
            <a:r>
              <a:rPr lang="en-US" sz="1700" dirty="0" smtClean="0">
                <a:latin typeface="Calibri"/>
                <a:cs typeface="Calibri"/>
              </a:rPr>
              <a:t>RU16 Glider</a:t>
            </a:r>
            <a:endParaRPr lang="en-US" sz="1700" dirty="0">
              <a:latin typeface="Calibri"/>
              <a:cs typeface="Calibri"/>
            </a:endParaRPr>
          </a:p>
        </p:txBody>
      </p:sp>
      <p:grpSp>
        <p:nvGrpSpPr>
          <p:cNvPr id="6" name="Group 5"/>
          <p:cNvGrpSpPr/>
          <p:nvPr/>
        </p:nvGrpSpPr>
        <p:grpSpPr>
          <a:xfrm>
            <a:off x="205920" y="1050288"/>
            <a:ext cx="2708366" cy="2959976"/>
            <a:chOff x="228600" y="1472488"/>
            <a:chExt cx="2530230" cy="2935772"/>
          </a:xfrm>
        </p:grpSpPr>
        <p:pic>
          <p:nvPicPr>
            <p:cNvPr id="4" name="Picture 3" descr="POM_Tsrf_cyc000_11082700_2.png"/>
            <p:cNvPicPr>
              <a:picLocks noChangeAspect="1"/>
            </p:cNvPicPr>
            <p:nvPr/>
          </p:nvPicPr>
          <p:blipFill rotWithShape="1">
            <a:blip r:embed="rId8" cstate="screen">
              <a:extLst>
                <a:ext uri="{28A0092B-C50C-407E-A947-70E740481C1C}">
                  <a14:useLocalDpi xmlns:a14="http://schemas.microsoft.com/office/drawing/2010/main"/>
                </a:ext>
              </a:extLst>
            </a:blip>
            <a:srcRect l="11897" r="6800" b="5666"/>
            <a:stretch/>
          </p:blipFill>
          <p:spPr>
            <a:xfrm>
              <a:off x="228600" y="1472488"/>
              <a:ext cx="2530230" cy="2935772"/>
            </a:xfrm>
            <a:prstGeom prst="rect">
              <a:avLst/>
            </a:prstGeom>
          </p:spPr>
        </p:pic>
        <p:cxnSp>
          <p:nvCxnSpPr>
            <p:cNvPr id="8" name="Straight Connector 7"/>
            <p:cNvCxnSpPr/>
            <p:nvPr/>
          </p:nvCxnSpPr>
          <p:spPr>
            <a:xfrm>
              <a:off x="717057" y="2616499"/>
              <a:ext cx="810597" cy="826730"/>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5" name="5-Point Star 4"/>
            <p:cNvSpPr/>
            <p:nvPr/>
          </p:nvSpPr>
          <p:spPr>
            <a:xfrm>
              <a:off x="996314" y="2744582"/>
              <a:ext cx="152400" cy="1524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p:cNvSpPr/>
          <p:nvPr/>
        </p:nvSpPr>
        <p:spPr>
          <a:xfrm>
            <a:off x="39733" y="6019800"/>
            <a:ext cx="9202606" cy="246221"/>
          </a:xfrm>
          <a:prstGeom prst="rect">
            <a:avLst/>
          </a:prstGeom>
        </p:spPr>
        <p:txBody>
          <a:bodyPr wrap="square">
            <a:spAutoFit/>
          </a:bodyPr>
          <a:lstStyle/>
          <a:p>
            <a:r>
              <a:rPr lang="en-US" sz="1000" dirty="0" smtClean="0">
                <a:latin typeface="Calibri"/>
                <a:cs typeface="Calibri"/>
              </a:rPr>
              <a:t>Observed bathymetry from NOAA </a:t>
            </a:r>
            <a:r>
              <a:rPr lang="en-US" sz="1000" dirty="0">
                <a:latin typeface="Calibri"/>
                <a:cs typeface="Calibri"/>
              </a:rPr>
              <a:t>National Geophysical Data Center, U.S. Coastal Relief Model, Retrieved date goes here, http://</a:t>
            </a:r>
            <a:r>
              <a:rPr lang="en-US" sz="1000" dirty="0" err="1">
                <a:latin typeface="Calibri"/>
                <a:cs typeface="Calibri"/>
              </a:rPr>
              <a:t>www.ngdc.noaa.gov</a:t>
            </a:r>
            <a:r>
              <a:rPr lang="en-US" sz="1000" dirty="0">
                <a:latin typeface="Calibri"/>
                <a:cs typeface="Calibri"/>
              </a:rPr>
              <a:t>/</a:t>
            </a:r>
            <a:r>
              <a:rPr lang="en-US" sz="1000" dirty="0" err="1">
                <a:latin typeface="Calibri"/>
                <a:cs typeface="Calibri"/>
              </a:rPr>
              <a:t>mgg</a:t>
            </a:r>
            <a:r>
              <a:rPr lang="en-US" sz="1000" dirty="0">
                <a:latin typeface="Calibri"/>
                <a:cs typeface="Calibri"/>
              </a:rPr>
              <a:t>/coastal/</a:t>
            </a:r>
            <a:r>
              <a:rPr lang="en-US" sz="1000" dirty="0" err="1">
                <a:latin typeface="Calibri"/>
                <a:cs typeface="Calibri"/>
              </a:rPr>
              <a:t>crm.html</a:t>
            </a:r>
            <a:endParaRPr lang="en-US" sz="1000" dirty="0">
              <a:latin typeface="Calibri"/>
              <a:cs typeface="Calibri"/>
            </a:endParaRPr>
          </a:p>
        </p:txBody>
      </p:sp>
      <p:cxnSp>
        <p:nvCxnSpPr>
          <p:cNvPr id="36" name="Straight Connector 35"/>
          <p:cNvCxnSpPr/>
          <p:nvPr/>
        </p:nvCxnSpPr>
        <p:spPr>
          <a:xfrm flipV="1">
            <a:off x="623083" y="4025944"/>
            <a:ext cx="0" cy="92106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2515890" y="4033785"/>
            <a:ext cx="0" cy="85050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3697490" y="226569"/>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3443617" y="604411"/>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6695691" y="226568"/>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6441818" y="604410"/>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6708651" y="3138810"/>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6454778" y="3516652"/>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65498" y="4085026"/>
            <a:ext cx="1488829" cy="353943"/>
          </a:xfrm>
          <a:prstGeom prst="rect">
            <a:avLst/>
          </a:prstGeom>
          <a:noFill/>
        </p:spPr>
        <p:txBody>
          <a:bodyPr wrap="square" rtlCol="0">
            <a:spAutoFit/>
          </a:bodyPr>
          <a:lstStyle/>
          <a:p>
            <a:r>
              <a:rPr lang="en-US" sz="1700" dirty="0" smtClean="0">
                <a:latin typeface="Calibri"/>
                <a:cs typeface="Calibri"/>
              </a:rPr>
              <a:t>Before</a:t>
            </a:r>
            <a:endParaRPr lang="en-US" sz="1700" dirty="0">
              <a:latin typeface="Calibri"/>
              <a:cs typeface="Calibri"/>
            </a:endParaRPr>
          </a:p>
        </p:txBody>
      </p:sp>
      <p:sp>
        <p:nvSpPr>
          <p:cNvPr id="49" name="TextBox 48"/>
          <p:cNvSpPr txBox="1"/>
          <p:nvPr/>
        </p:nvSpPr>
        <p:spPr>
          <a:xfrm>
            <a:off x="2457596" y="4085026"/>
            <a:ext cx="1488829" cy="353943"/>
          </a:xfrm>
          <a:prstGeom prst="rect">
            <a:avLst/>
          </a:prstGeom>
          <a:noFill/>
        </p:spPr>
        <p:txBody>
          <a:bodyPr wrap="square" rtlCol="0">
            <a:spAutoFit/>
          </a:bodyPr>
          <a:lstStyle/>
          <a:p>
            <a:r>
              <a:rPr lang="en-US" sz="1700" dirty="0" smtClean="0">
                <a:latin typeface="Calibri"/>
                <a:cs typeface="Calibri"/>
              </a:rPr>
              <a:t>After</a:t>
            </a:r>
            <a:endParaRPr lang="en-US" sz="1700" dirty="0">
              <a:latin typeface="Calibri"/>
              <a:cs typeface="Calibri"/>
            </a:endParaRPr>
          </a:p>
        </p:txBody>
      </p:sp>
      <p:sp>
        <p:nvSpPr>
          <p:cNvPr id="50" name="TextBox 49"/>
          <p:cNvSpPr txBox="1"/>
          <p:nvPr/>
        </p:nvSpPr>
        <p:spPr>
          <a:xfrm>
            <a:off x="-1" y="-113400"/>
            <a:ext cx="3557442" cy="1200329"/>
          </a:xfrm>
          <a:prstGeom prst="rect">
            <a:avLst/>
          </a:prstGeom>
          <a:noFill/>
        </p:spPr>
        <p:txBody>
          <a:bodyPr wrap="square" rtlCol="0">
            <a:spAutoFit/>
          </a:bodyPr>
          <a:lstStyle/>
          <a:p>
            <a:r>
              <a:rPr lang="en-US" sz="3500" b="1" dirty="0" smtClean="0">
                <a:latin typeface="Calibri"/>
                <a:cs typeface="Calibri"/>
              </a:rPr>
              <a:t>HWRF Cross-shelf Transects</a:t>
            </a:r>
            <a:endParaRPr lang="en-US" sz="3500" b="1" dirty="0">
              <a:latin typeface="Calibri"/>
              <a:cs typeface="Calibri"/>
            </a:endParaRPr>
          </a:p>
        </p:txBody>
      </p:sp>
      <p:sp>
        <p:nvSpPr>
          <p:cNvPr id="51" name="Rectangle 50"/>
          <p:cNvSpPr/>
          <p:nvPr/>
        </p:nvSpPr>
        <p:spPr>
          <a:xfrm>
            <a:off x="4735163" y="5818290"/>
            <a:ext cx="4385317" cy="246221"/>
          </a:xfrm>
          <a:prstGeom prst="rect">
            <a:avLst/>
          </a:prstGeom>
        </p:spPr>
        <p:txBody>
          <a:bodyPr wrap="square">
            <a:spAutoFit/>
          </a:bodyPr>
          <a:lstStyle/>
          <a:p>
            <a:pPr algn="r"/>
            <a:r>
              <a:rPr lang="en-US" sz="1000" dirty="0" smtClean="0">
                <a:latin typeface="Calibri"/>
                <a:cs typeface="Calibri"/>
              </a:rPr>
              <a:t>Thank you to Hyun-</a:t>
            </a:r>
            <a:r>
              <a:rPr lang="en-US" sz="1000" dirty="0" err="1" smtClean="0">
                <a:latin typeface="Calibri"/>
                <a:cs typeface="Calibri"/>
              </a:rPr>
              <a:t>Sook</a:t>
            </a:r>
            <a:r>
              <a:rPr lang="en-US" sz="1000" dirty="0" smtClean="0">
                <a:latin typeface="Calibri"/>
                <a:cs typeface="Calibri"/>
              </a:rPr>
              <a:t> Kim and Zhan Zhang for providing  HWRF data</a:t>
            </a:r>
            <a:endParaRPr lang="en-US" sz="1000" dirty="0">
              <a:latin typeface="Calibri"/>
              <a:cs typeface="Calibri"/>
            </a:endParaRPr>
          </a:p>
        </p:txBody>
      </p:sp>
    </p:spTree>
    <p:extLst>
      <p:ext uri="{BB962C8B-B14F-4D97-AF65-F5344CB8AC3E}">
        <p14:creationId xmlns:p14="http://schemas.microsoft.com/office/powerpoint/2010/main" val="9675287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13_v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0675" y="129540"/>
            <a:ext cx="7553325" cy="604266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47</a:t>
            </a:fld>
            <a:endParaRPr lang="en-US"/>
          </a:p>
        </p:txBody>
      </p:sp>
      <p:sp>
        <p:nvSpPr>
          <p:cNvPr id="3" name="TextBox 2"/>
          <p:cNvSpPr txBox="1"/>
          <p:nvPr/>
        </p:nvSpPr>
        <p:spPr>
          <a:xfrm>
            <a:off x="0" y="0"/>
            <a:ext cx="9144000" cy="461665"/>
          </a:xfrm>
          <a:prstGeom prst="rect">
            <a:avLst/>
          </a:prstGeom>
          <a:noFill/>
        </p:spPr>
        <p:txBody>
          <a:bodyPr wrap="square" rtlCol="0">
            <a:spAutoFit/>
          </a:bodyPr>
          <a:lstStyle/>
          <a:p>
            <a:pPr algn="ctr"/>
            <a:r>
              <a:rPr lang="en-US" b="1" dirty="0" smtClean="0"/>
              <a:t>ROMS Model Forecast with Glider Data Assimilation</a:t>
            </a:r>
            <a:endParaRPr lang="en-US" b="1" dirty="0"/>
          </a:p>
        </p:txBody>
      </p:sp>
      <p:sp>
        <p:nvSpPr>
          <p:cNvPr id="4" name="TextBox 3"/>
          <p:cNvSpPr txBox="1"/>
          <p:nvPr/>
        </p:nvSpPr>
        <p:spPr>
          <a:xfrm>
            <a:off x="76200" y="1143000"/>
            <a:ext cx="1676400" cy="830997"/>
          </a:xfrm>
          <a:prstGeom prst="rect">
            <a:avLst/>
          </a:prstGeom>
          <a:noFill/>
        </p:spPr>
        <p:txBody>
          <a:bodyPr wrap="square" rtlCol="0">
            <a:spAutoFit/>
          </a:bodyPr>
          <a:lstStyle/>
          <a:p>
            <a:pPr algn="ctr"/>
            <a:r>
              <a:rPr lang="en-US" dirty="0" smtClean="0"/>
              <a:t>Rutgers SST</a:t>
            </a:r>
            <a:endParaRPr lang="en-US" dirty="0"/>
          </a:p>
        </p:txBody>
      </p:sp>
      <p:sp>
        <p:nvSpPr>
          <p:cNvPr id="6" name="TextBox 5"/>
          <p:cNvSpPr txBox="1"/>
          <p:nvPr/>
        </p:nvSpPr>
        <p:spPr>
          <a:xfrm>
            <a:off x="92075" y="3886200"/>
            <a:ext cx="1524000" cy="830997"/>
          </a:xfrm>
          <a:prstGeom prst="rect">
            <a:avLst/>
          </a:prstGeom>
          <a:noFill/>
        </p:spPr>
        <p:txBody>
          <a:bodyPr wrap="square" rtlCol="0">
            <a:spAutoFit/>
          </a:bodyPr>
          <a:lstStyle/>
          <a:p>
            <a:pPr algn="ctr"/>
            <a:r>
              <a:rPr lang="en-US" dirty="0" smtClean="0"/>
              <a:t>ROMS Forecast</a:t>
            </a:r>
            <a:endParaRPr lang="en-US" dirty="0"/>
          </a:p>
        </p:txBody>
      </p:sp>
      <p:sp>
        <p:nvSpPr>
          <p:cNvPr id="7" name="TextBox 6"/>
          <p:cNvSpPr txBox="1"/>
          <p:nvPr/>
        </p:nvSpPr>
        <p:spPr>
          <a:xfrm>
            <a:off x="2362200" y="2855267"/>
            <a:ext cx="1091966" cy="461665"/>
          </a:xfrm>
          <a:prstGeom prst="rect">
            <a:avLst/>
          </a:prstGeom>
          <a:noFill/>
        </p:spPr>
        <p:txBody>
          <a:bodyPr wrap="none" rtlCol="0">
            <a:spAutoFit/>
          </a:bodyPr>
          <a:lstStyle/>
          <a:p>
            <a:r>
              <a:rPr lang="en-US" i="1" dirty="0" smtClean="0"/>
              <a:t>Before</a:t>
            </a:r>
            <a:endParaRPr lang="en-US" i="1" dirty="0"/>
          </a:p>
        </p:txBody>
      </p:sp>
      <p:sp>
        <p:nvSpPr>
          <p:cNvPr id="8" name="TextBox 7"/>
          <p:cNvSpPr txBox="1"/>
          <p:nvPr/>
        </p:nvSpPr>
        <p:spPr>
          <a:xfrm>
            <a:off x="4786643" y="2855266"/>
            <a:ext cx="1093569" cy="461665"/>
          </a:xfrm>
          <a:prstGeom prst="rect">
            <a:avLst/>
          </a:prstGeom>
          <a:noFill/>
        </p:spPr>
        <p:txBody>
          <a:bodyPr wrap="none" rtlCol="0">
            <a:spAutoFit/>
          </a:bodyPr>
          <a:lstStyle/>
          <a:p>
            <a:r>
              <a:rPr lang="en-US" i="1" smtClean="0"/>
              <a:t>During</a:t>
            </a:r>
            <a:endParaRPr lang="en-US" i="1" dirty="0"/>
          </a:p>
        </p:txBody>
      </p:sp>
      <p:sp>
        <p:nvSpPr>
          <p:cNvPr id="9" name="TextBox 8"/>
          <p:cNvSpPr txBox="1"/>
          <p:nvPr/>
        </p:nvSpPr>
        <p:spPr>
          <a:xfrm>
            <a:off x="7074017" y="2855266"/>
            <a:ext cx="833883" cy="461665"/>
          </a:xfrm>
          <a:prstGeom prst="rect">
            <a:avLst/>
          </a:prstGeom>
          <a:noFill/>
        </p:spPr>
        <p:txBody>
          <a:bodyPr wrap="none" rtlCol="0">
            <a:spAutoFit/>
          </a:bodyPr>
          <a:lstStyle/>
          <a:p>
            <a:r>
              <a:rPr lang="en-US" i="1" dirty="0" smtClean="0"/>
              <a:t>After</a:t>
            </a:r>
            <a:endParaRPr lang="en-US" i="1" dirty="0"/>
          </a:p>
        </p:txBody>
      </p:sp>
    </p:spTree>
    <p:extLst>
      <p:ext uri="{BB962C8B-B14F-4D97-AF65-F5344CB8AC3E}">
        <p14:creationId xmlns:p14="http://schemas.microsoft.com/office/powerpoint/2010/main" val="4605078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00" y="-10418"/>
            <a:ext cx="9118600" cy="1077218"/>
          </a:xfrm>
          <a:prstGeom prst="rect">
            <a:avLst/>
          </a:prstGeom>
          <a:noFill/>
        </p:spPr>
        <p:txBody>
          <a:bodyPr wrap="square" rtlCol="0">
            <a:spAutoFit/>
          </a:bodyPr>
          <a:lstStyle/>
          <a:p>
            <a:pPr algn="ctr"/>
            <a:r>
              <a:rPr lang="en-US" sz="3200" b="1" dirty="0" smtClean="0"/>
              <a:t>Sending Glider Data to the GTS for Assimilation in Operational Ocean Models</a:t>
            </a:r>
            <a:endParaRPr lang="en-US" sz="3200" b="1"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 y="1306045"/>
            <a:ext cx="9144000" cy="4900706"/>
          </a:xfrm>
          <a:prstGeom prst="rect">
            <a:avLst/>
          </a:prstGeom>
        </p:spPr>
      </p:pic>
      <p:sp>
        <p:nvSpPr>
          <p:cNvPr id="7" name="TextBox 6"/>
          <p:cNvSpPr txBox="1"/>
          <p:nvPr/>
        </p:nvSpPr>
        <p:spPr>
          <a:xfrm>
            <a:off x="5638801" y="1834682"/>
            <a:ext cx="3429000" cy="2677656"/>
          </a:xfrm>
          <a:prstGeom prst="rect">
            <a:avLst/>
          </a:prstGeom>
          <a:noFill/>
        </p:spPr>
        <p:txBody>
          <a:bodyPr wrap="square" rtlCol="0">
            <a:spAutoFit/>
          </a:bodyPr>
          <a:lstStyle/>
          <a:p>
            <a:r>
              <a:rPr lang="en-US" dirty="0" smtClean="0"/>
              <a:t>Leverage:</a:t>
            </a:r>
          </a:p>
          <a:p>
            <a:pPr marL="342900" indent="-342900">
              <a:buFont typeface="Arial" charset="0"/>
              <a:buChar char="•"/>
            </a:pPr>
            <a:r>
              <a:rPr lang="en-US" dirty="0" smtClean="0"/>
              <a:t>IOOS Glider DAC</a:t>
            </a:r>
          </a:p>
          <a:p>
            <a:pPr marL="342900" indent="-342900">
              <a:buFont typeface="Arial" charset="0"/>
              <a:buChar char="•"/>
            </a:pPr>
            <a:r>
              <a:rPr lang="en-US" dirty="0" smtClean="0"/>
              <a:t>NDBC QC &amp; Upload</a:t>
            </a:r>
          </a:p>
          <a:p>
            <a:pPr marL="342900" indent="-342900">
              <a:buFont typeface="Arial" charset="0"/>
              <a:buChar char="•"/>
            </a:pPr>
            <a:r>
              <a:rPr lang="en-US" dirty="0" smtClean="0"/>
              <a:t>NOAA Observing System Monitoring Center (OSMC)</a:t>
            </a:r>
          </a:p>
          <a:p>
            <a:endParaRPr lang="en-US" dirty="0"/>
          </a:p>
        </p:txBody>
      </p:sp>
      <p:sp>
        <p:nvSpPr>
          <p:cNvPr id="8" name="TextBox 7"/>
          <p:cNvSpPr txBox="1"/>
          <p:nvPr/>
        </p:nvSpPr>
        <p:spPr>
          <a:xfrm>
            <a:off x="4647380" y="4512338"/>
            <a:ext cx="4483920" cy="1569660"/>
          </a:xfrm>
          <a:prstGeom prst="rect">
            <a:avLst/>
          </a:prstGeom>
          <a:noFill/>
        </p:spPr>
        <p:txBody>
          <a:bodyPr wrap="none" rtlCol="0">
            <a:spAutoFit/>
          </a:bodyPr>
          <a:lstStyle/>
          <a:p>
            <a:r>
              <a:rPr lang="en-US" dirty="0" smtClean="0"/>
              <a:t>GTS Barriers to Overcome</a:t>
            </a:r>
          </a:p>
          <a:p>
            <a:pPr marL="342900" indent="-342900">
              <a:buFont typeface="Arial" charset="0"/>
              <a:buChar char="•"/>
            </a:pPr>
            <a:r>
              <a:rPr lang="en-US" dirty="0" smtClean="0"/>
              <a:t>40 m Depth Limitation</a:t>
            </a:r>
          </a:p>
          <a:p>
            <a:pPr marL="342900" indent="-342900">
              <a:buFont typeface="Arial" charset="0"/>
              <a:buChar char="•"/>
            </a:pPr>
            <a:r>
              <a:rPr lang="en-US" dirty="0" smtClean="0"/>
              <a:t>Number of Points per Profile </a:t>
            </a:r>
          </a:p>
          <a:p>
            <a:endParaRPr lang="en-US" dirty="0"/>
          </a:p>
        </p:txBody>
      </p:sp>
    </p:spTree>
    <p:extLst>
      <p:ext uri="{BB962C8B-B14F-4D97-AF65-F5344CB8AC3E}">
        <p14:creationId xmlns:p14="http://schemas.microsoft.com/office/powerpoint/2010/main" val="3617906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mine20160905_CloudsAfterno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7201"/>
            <a:ext cx="4636763" cy="3022600"/>
          </a:xfrm>
          <a:prstGeom prst="rect">
            <a:avLst/>
          </a:prstGeom>
        </p:spPr>
      </p:pic>
      <p:sp>
        <p:nvSpPr>
          <p:cNvPr id="5" name="TextBox 4"/>
          <p:cNvSpPr txBox="1"/>
          <p:nvPr/>
        </p:nvSpPr>
        <p:spPr>
          <a:xfrm>
            <a:off x="0" y="0"/>
            <a:ext cx="9048270" cy="369332"/>
          </a:xfrm>
          <a:prstGeom prst="rect">
            <a:avLst/>
          </a:prstGeom>
          <a:noFill/>
        </p:spPr>
        <p:txBody>
          <a:bodyPr wrap="none" rtlCol="0">
            <a:spAutoFit/>
          </a:bodyPr>
          <a:lstStyle/>
          <a:p>
            <a:r>
              <a:rPr lang="en-US" sz="1800" b="1" dirty="0" smtClean="0"/>
              <a:t>Hurricane </a:t>
            </a:r>
            <a:r>
              <a:rPr lang="en-US" sz="1800" b="1" dirty="0" err="1" smtClean="0"/>
              <a:t>Hermine</a:t>
            </a:r>
            <a:r>
              <a:rPr lang="en-US" sz="1800" b="1" dirty="0" smtClean="0"/>
              <a:t> Response: CINAR/MARACOOS Glider Fleet Launched, 9/2016</a:t>
            </a:r>
            <a:endParaRPr lang="en-US" sz="1800" b="1" dirty="0"/>
          </a:p>
        </p:txBody>
      </p:sp>
      <p:pic>
        <p:nvPicPr>
          <p:cNvPr id="6" name="Picture 5" descr="ru30_jet_subplots_2.png"/>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41800" y="4471416"/>
            <a:ext cx="5249672" cy="1747391"/>
          </a:xfrm>
          <a:prstGeom prst="rect">
            <a:avLst/>
          </a:prstGeom>
        </p:spPr>
      </p:pic>
      <p:pic>
        <p:nvPicPr>
          <p:cNvPr id="7" name="Picture 6" descr="ru30_hycom_jet_subplots_2.pn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41800" y="2350009"/>
            <a:ext cx="5249672" cy="1739891"/>
          </a:xfrm>
          <a:prstGeom prst="rect">
            <a:avLst/>
          </a:prstGeom>
        </p:spPr>
      </p:pic>
      <p:pic>
        <p:nvPicPr>
          <p:cNvPr id="8" name="Picture 7" descr="ru30_hycom_jet_subplots_2.png"/>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41800" y="201169"/>
            <a:ext cx="5249672" cy="1762390"/>
          </a:xfrm>
          <a:prstGeom prst="rect">
            <a:avLst/>
          </a:prstGeom>
        </p:spPr>
      </p:pic>
      <p:pic>
        <p:nvPicPr>
          <p:cNvPr id="9" name="Picture 8" descr="CinarLogo.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8309" y="2725481"/>
            <a:ext cx="1454491" cy="741619"/>
          </a:xfrm>
          <a:prstGeom prst="rect">
            <a:avLst/>
          </a:prstGeom>
        </p:spPr>
      </p:pic>
      <p:pic>
        <p:nvPicPr>
          <p:cNvPr id="10" name="Picture 9" descr="ru30-488_20160902_temp.png"/>
          <p:cNvPicPr>
            <a:picLocks noChangeAspect="1"/>
          </p:cNvPicPr>
          <p:nvPr/>
        </p:nvPicPr>
        <p:blipFill rotWithShape="1">
          <a:blip r:embed="rId7" cstate="screen">
            <a:extLst>
              <a:ext uri="{28A0092B-C50C-407E-A947-70E740481C1C}">
                <a14:useLocalDpi xmlns:a14="http://schemas.microsoft.com/office/drawing/2010/main"/>
              </a:ext>
            </a:extLst>
          </a:blip>
          <a:srcRect l="-2"/>
          <a:stretch/>
        </p:blipFill>
        <p:spPr>
          <a:xfrm>
            <a:off x="0" y="3759200"/>
            <a:ext cx="2311400" cy="2177634"/>
          </a:xfrm>
          <a:prstGeom prst="rect">
            <a:avLst/>
          </a:prstGeom>
        </p:spPr>
      </p:pic>
      <p:pic>
        <p:nvPicPr>
          <p:cNvPr id="11" name="Picture 10" descr="ru30-488_20160902_temp.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00710" y="3784600"/>
            <a:ext cx="2302470" cy="2159000"/>
          </a:xfrm>
          <a:prstGeom prst="rect">
            <a:avLst/>
          </a:prstGeom>
        </p:spPr>
      </p:pic>
      <p:sp>
        <p:nvSpPr>
          <p:cNvPr id="12" name="Rectangle 11"/>
          <p:cNvSpPr/>
          <p:nvPr/>
        </p:nvSpPr>
        <p:spPr>
          <a:xfrm>
            <a:off x="4937552" y="355600"/>
            <a:ext cx="391695" cy="5842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422900" y="1358900"/>
            <a:ext cx="800407" cy="369332"/>
          </a:xfrm>
          <a:prstGeom prst="rect">
            <a:avLst/>
          </a:prstGeom>
          <a:noFill/>
        </p:spPr>
        <p:txBody>
          <a:bodyPr wrap="none" rtlCol="0">
            <a:spAutoFit/>
          </a:bodyPr>
          <a:lstStyle/>
          <a:p>
            <a:r>
              <a:rPr lang="en-US" dirty="0" smtClean="0"/>
              <a:t>Glider</a:t>
            </a:r>
            <a:endParaRPr lang="en-US" dirty="0"/>
          </a:p>
        </p:txBody>
      </p:sp>
      <p:sp>
        <p:nvSpPr>
          <p:cNvPr id="14" name="TextBox 13"/>
          <p:cNvSpPr txBox="1"/>
          <p:nvPr/>
        </p:nvSpPr>
        <p:spPr>
          <a:xfrm>
            <a:off x="5397500" y="3505200"/>
            <a:ext cx="1043863" cy="369332"/>
          </a:xfrm>
          <a:prstGeom prst="rect">
            <a:avLst/>
          </a:prstGeom>
          <a:noFill/>
        </p:spPr>
        <p:txBody>
          <a:bodyPr wrap="none" rtlCol="0">
            <a:spAutoFit/>
          </a:bodyPr>
          <a:lstStyle/>
          <a:p>
            <a:r>
              <a:rPr lang="en-US" dirty="0" smtClean="0"/>
              <a:t>HYCOM</a:t>
            </a:r>
            <a:endParaRPr lang="en-US" dirty="0"/>
          </a:p>
        </p:txBody>
      </p:sp>
      <p:sp>
        <p:nvSpPr>
          <p:cNvPr id="15" name="TextBox 14"/>
          <p:cNvSpPr txBox="1"/>
          <p:nvPr/>
        </p:nvSpPr>
        <p:spPr>
          <a:xfrm>
            <a:off x="5359400" y="5549900"/>
            <a:ext cx="958541" cy="369332"/>
          </a:xfrm>
          <a:prstGeom prst="rect">
            <a:avLst/>
          </a:prstGeom>
          <a:noFill/>
        </p:spPr>
        <p:txBody>
          <a:bodyPr wrap="none" rtlCol="0">
            <a:spAutoFit/>
          </a:bodyPr>
          <a:lstStyle/>
          <a:p>
            <a:r>
              <a:rPr lang="en-US" dirty="0" smtClean="0"/>
              <a:t>RTOFS</a:t>
            </a:r>
            <a:endParaRPr lang="en-US" dirty="0"/>
          </a:p>
        </p:txBody>
      </p:sp>
    </p:spTree>
    <p:extLst>
      <p:ext uri="{BB962C8B-B14F-4D97-AF65-F5344CB8AC3E}">
        <p14:creationId xmlns:p14="http://schemas.microsoft.com/office/powerpoint/2010/main" val="2018598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40000"/>
            <a:ext cx="7315200" cy="3693319"/>
          </a:xfrm>
          <a:prstGeom prst="rect">
            <a:avLst/>
          </a:prstGeom>
          <a:noFill/>
        </p:spPr>
        <p:txBody>
          <a:bodyPr wrap="square" rtlCol="0">
            <a:spAutoFit/>
          </a:bodyPr>
          <a:lstStyle/>
          <a:p>
            <a:pPr eaLnBrk="1" hangingPunct="1"/>
            <a:r>
              <a:rPr lang="en-US" sz="1800" dirty="0" smtClean="0">
                <a:solidFill>
                  <a:prstClr val="black"/>
                </a:solidFill>
                <a:ea typeface="ＭＳ Ｐゴシック" charset="-128"/>
                <a:cs typeface="ＭＳ Ｐゴシック" charset="-128"/>
              </a:rPr>
              <a:t>Over 2 million people ordered to “flee the storm’s path”.</a:t>
            </a:r>
          </a:p>
          <a:p>
            <a:pPr eaLnBrk="1" hangingPunct="1"/>
            <a:endParaRPr lang="en-US" sz="1800" dirty="0">
              <a:solidFill>
                <a:prstClr val="black"/>
              </a:solidFill>
              <a:ea typeface="ＭＳ Ｐゴシック" charset="-128"/>
              <a:cs typeface="ＭＳ Ｐゴシック" charset="-128"/>
            </a:endParaRPr>
          </a:p>
          <a:p>
            <a:pPr eaLnBrk="1" hangingPunct="1"/>
            <a:r>
              <a:rPr lang="en-US" sz="1800" dirty="0" smtClean="0">
                <a:solidFill>
                  <a:prstClr val="black"/>
                </a:solidFill>
                <a:ea typeface="ＭＳ Ｐゴシック" charset="-128"/>
                <a:cs typeface="ＭＳ Ｐゴシック" charset="-128"/>
              </a:rPr>
              <a:t>President Obama: Shaping up to be a “historic hurricane” and urged residents to “be prepared for the worst”. “Don’t wait. Don’t delay.”</a:t>
            </a:r>
          </a:p>
          <a:p>
            <a:pPr eaLnBrk="1" hangingPunct="1"/>
            <a:endParaRPr lang="en-US" sz="1800" dirty="0">
              <a:solidFill>
                <a:prstClr val="black"/>
              </a:solidFill>
              <a:ea typeface="ＭＳ Ｐゴシック" charset="-128"/>
              <a:cs typeface="ＭＳ Ｐゴシック" charset="-128"/>
            </a:endParaRPr>
          </a:p>
          <a:p>
            <a:pPr eaLnBrk="1" hangingPunct="1"/>
            <a:r>
              <a:rPr lang="en-US" sz="1800" dirty="0" smtClean="0">
                <a:solidFill>
                  <a:prstClr val="black"/>
                </a:solidFill>
                <a:ea typeface="ＭＳ Ｐゴシック" charset="-128"/>
                <a:cs typeface="ＭＳ Ｐゴシック" charset="-128"/>
              </a:rPr>
              <a:t>New Jersey Governor Christie:  Ordered evacuation of 1 million people  - “Get the hell off the beach”. “Do not waste any more time working on your tan”.</a:t>
            </a:r>
          </a:p>
          <a:p>
            <a:pPr eaLnBrk="1" hangingPunct="1"/>
            <a:endParaRPr lang="en-US" sz="1800" dirty="0">
              <a:solidFill>
                <a:prstClr val="black"/>
              </a:solidFill>
              <a:ea typeface="ＭＳ Ｐゴシック" charset="-128"/>
              <a:cs typeface="ＭＳ Ｐゴシック" charset="-128"/>
            </a:endParaRPr>
          </a:p>
          <a:p>
            <a:pPr eaLnBrk="1" hangingPunct="1"/>
            <a:r>
              <a:rPr lang="en-US" sz="1800" dirty="0" smtClean="0">
                <a:solidFill>
                  <a:prstClr val="black"/>
                </a:solidFill>
                <a:ea typeface="ＭＳ Ｐゴシック" charset="-128"/>
                <a:cs typeface="ＭＳ Ｐゴシック" charset="-128"/>
              </a:rPr>
              <a:t>New York Mayor Blumberg: “Staying behind is dangerous, staying behind is foolish, and its against the law”.  “The time to leave is right now”. The </a:t>
            </a:r>
            <a:r>
              <a:rPr lang="en-US" sz="1800" dirty="0">
                <a:solidFill>
                  <a:prstClr val="black"/>
                </a:solidFill>
                <a:ea typeface="ＭＳ Ｐゴシック" charset="-128"/>
                <a:cs typeface="ＭＳ Ｐゴシック" charset="-128"/>
              </a:rPr>
              <a:t>bridges, streets and subways were nearly empty ahead of a nearly unprecedented mass transit shutdown.</a:t>
            </a:r>
          </a:p>
        </p:txBody>
      </p:sp>
      <p:pic>
        <p:nvPicPr>
          <p:cNvPr id="5" name="Picture 4"/>
          <p:cNvPicPr>
            <a:picLocks noChangeAspect="1"/>
          </p:cNvPicPr>
          <p:nvPr/>
        </p:nvPicPr>
        <p:blipFill>
          <a:blip r:embed="rId2"/>
          <a:stretch>
            <a:fillRect/>
          </a:stretch>
        </p:blipFill>
        <p:spPr>
          <a:xfrm>
            <a:off x="7353301" y="-1"/>
            <a:ext cx="1790700" cy="6957697"/>
          </a:xfrm>
          <a:prstGeom prst="rect">
            <a:avLst/>
          </a:prstGeom>
        </p:spPr>
      </p:pic>
      <p:pic>
        <p:nvPicPr>
          <p:cNvPr id="7" name="Picture 6" descr="Screen Shot 2015-10-17 at 7.33.3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3825" y="0"/>
            <a:ext cx="4467225" cy="2552700"/>
          </a:xfrm>
          <a:prstGeom prst="rect">
            <a:avLst/>
          </a:prstGeom>
        </p:spPr>
      </p:pic>
      <p:sp>
        <p:nvSpPr>
          <p:cNvPr id="8" name="TextBox 7"/>
          <p:cNvSpPr txBox="1"/>
          <p:nvPr/>
        </p:nvSpPr>
        <p:spPr>
          <a:xfrm>
            <a:off x="292101" y="368300"/>
            <a:ext cx="2362200" cy="1569660"/>
          </a:xfrm>
          <a:prstGeom prst="rect">
            <a:avLst/>
          </a:prstGeom>
          <a:noFill/>
        </p:spPr>
        <p:txBody>
          <a:bodyPr wrap="square" rtlCol="0">
            <a:spAutoFit/>
          </a:bodyPr>
          <a:lstStyle/>
          <a:p>
            <a:pPr eaLnBrk="1" hangingPunct="1"/>
            <a:r>
              <a:rPr lang="en-US" sz="3200" b="1" dirty="0" smtClean="0">
                <a:solidFill>
                  <a:prstClr val="black"/>
                </a:solidFill>
                <a:ea typeface="ＭＳ Ｐゴシック" charset="-128"/>
                <a:cs typeface="ＭＳ Ｐゴシック" charset="-128"/>
              </a:rPr>
              <a:t>Pre-Irene Storm Warnings</a:t>
            </a:r>
            <a:endParaRPr lang="en-US" sz="3200" b="1"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20721626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4" y="1752600"/>
            <a:ext cx="9144000" cy="515995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2" y="0"/>
            <a:ext cx="9147412" cy="138762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1400" y="1168856"/>
            <a:ext cx="4492862" cy="59384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 y="1097881"/>
            <a:ext cx="2590800" cy="716822"/>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42691" y="1061941"/>
            <a:ext cx="1238709" cy="723855"/>
          </a:xfrm>
          <a:prstGeom prst="rect">
            <a:avLst/>
          </a:prstGeom>
        </p:spPr>
      </p:pic>
      <p:sp>
        <p:nvSpPr>
          <p:cNvPr id="9" name="Rectangle 8"/>
          <p:cNvSpPr/>
          <p:nvPr/>
        </p:nvSpPr>
        <p:spPr>
          <a:xfrm>
            <a:off x="152400" y="5562600"/>
            <a:ext cx="8915400" cy="5334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73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11590" t="9814" r="18039" b="31759"/>
          <a:stretch/>
        </p:blipFill>
        <p:spPr>
          <a:xfrm>
            <a:off x="0" y="990600"/>
            <a:ext cx="4760164" cy="5114597"/>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12288" t="10000" r="18693" b="33703"/>
          <a:stretch/>
        </p:blipFill>
        <p:spPr>
          <a:xfrm>
            <a:off x="4495800" y="990600"/>
            <a:ext cx="4673600" cy="4933245"/>
          </a:xfrm>
          <a:prstGeom prst="rect">
            <a:avLst/>
          </a:prstGeom>
        </p:spPr>
      </p:pic>
      <p:sp>
        <p:nvSpPr>
          <p:cNvPr id="8" name="TextBox 7"/>
          <p:cNvSpPr txBox="1"/>
          <p:nvPr/>
        </p:nvSpPr>
        <p:spPr>
          <a:xfrm>
            <a:off x="11373" y="0"/>
            <a:ext cx="9118600" cy="584775"/>
          </a:xfrm>
          <a:prstGeom prst="rect">
            <a:avLst/>
          </a:prstGeom>
          <a:noFill/>
        </p:spPr>
        <p:txBody>
          <a:bodyPr wrap="square" rtlCol="0">
            <a:spAutoFit/>
          </a:bodyPr>
          <a:lstStyle/>
          <a:p>
            <a:pPr algn="ctr"/>
            <a:r>
              <a:rPr lang="en-US" sz="2800" b="1" dirty="0" smtClean="0"/>
              <a:t>Navy Global HYCOM: T below summer thermocline</a:t>
            </a:r>
            <a:r>
              <a:rPr lang="en-US" sz="3200" b="1" dirty="0" smtClean="0"/>
              <a:t> </a:t>
            </a:r>
            <a:endParaRPr lang="en-US" sz="3200" b="1" dirty="0"/>
          </a:p>
        </p:txBody>
      </p:sp>
      <p:sp>
        <p:nvSpPr>
          <p:cNvPr id="9" name="TextBox 8"/>
          <p:cNvSpPr txBox="1"/>
          <p:nvPr/>
        </p:nvSpPr>
        <p:spPr>
          <a:xfrm>
            <a:off x="762000" y="605135"/>
            <a:ext cx="3246402" cy="461665"/>
          </a:xfrm>
          <a:prstGeom prst="rect">
            <a:avLst/>
          </a:prstGeom>
          <a:noFill/>
        </p:spPr>
        <p:txBody>
          <a:bodyPr wrap="none" rtlCol="0">
            <a:spAutoFit/>
          </a:bodyPr>
          <a:lstStyle/>
          <a:p>
            <a:r>
              <a:rPr lang="en-US" smtClean="0"/>
              <a:t>Operational </a:t>
            </a:r>
            <a:r>
              <a:rPr lang="en-US" dirty="0" smtClean="0"/>
              <a:t>GOFS 3.0</a:t>
            </a:r>
            <a:endParaRPr lang="en-US" dirty="0"/>
          </a:p>
        </p:txBody>
      </p:sp>
      <p:sp>
        <p:nvSpPr>
          <p:cNvPr id="11" name="TextBox 10"/>
          <p:cNvSpPr txBox="1"/>
          <p:nvPr/>
        </p:nvSpPr>
        <p:spPr>
          <a:xfrm>
            <a:off x="5348155" y="599490"/>
            <a:ext cx="2968890" cy="461665"/>
          </a:xfrm>
          <a:prstGeom prst="rect">
            <a:avLst/>
          </a:prstGeom>
          <a:noFill/>
        </p:spPr>
        <p:txBody>
          <a:bodyPr wrap="none" rtlCol="0">
            <a:spAutoFit/>
          </a:bodyPr>
          <a:lstStyle/>
          <a:p>
            <a:r>
              <a:rPr lang="en-US" smtClean="0"/>
              <a:t>OpTest</a:t>
            </a:r>
            <a:r>
              <a:rPr lang="en-US" dirty="0" smtClean="0"/>
              <a:t> of GOFS 3.1</a:t>
            </a:r>
            <a:endParaRPr lang="en-US" dirty="0"/>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37660" r="42484" b="29007"/>
          <a:stretch/>
        </p:blipFill>
        <p:spPr>
          <a:xfrm rot="5400000">
            <a:off x="2933464" y="4627556"/>
            <a:ext cx="1893740" cy="1230931"/>
          </a:xfrm>
          <a:prstGeom prst="rect">
            <a:avLst/>
          </a:prstGeom>
          <a:ln>
            <a:solidFill>
              <a:schemeClr val="tx1"/>
            </a:solidFill>
          </a:ln>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37111" r="42484" b="27868"/>
          <a:stretch/>
        </p:blipFill>
        <p:spPr>
          <a:xfrm rot="5400000">
            <a:off x="7411814" y="4432159"/>
            <a:ext cx="1940371" cy="1524000"/>
          </a:xfrm>
          <a:prstGeom prst="rect">
            <a:avLst/>
          </a:prstGeom>
          <a:ln>
            <a:solidFill>
              <a:schemeClr val="tx1"/>
            </a:solidFill>
          </a:ln>
        </p:spPr>
      </p:pic>
      <p:sp>
        <p:nvSpPr>
          <p:cNvPr id="10" name="TextBox 9"/>
          <p:cNvSpPr txBox="1"/>
          <p:nvPr/>
        </p:nvSpPr>
        <p:spPr>
          <a:xfrm>
            <a:off x="4797547" y="5859429"/>
            <a:ext cx="2822452" cy="369332"/>
          </a:xfrm>
          <a:prstGeom prst="rect">
            <a:avLst/>
          </a:prstGeom>
          <a:noFill/>
        </p:spPr>
        <p:txBody>
          <a:bodyPr wrap="square" rtlCol="0">
            <a:spAutoFit/>
          </a:bodyPr>
          <a:lstStyle/>
          <a:p>
            <a:r>
              <a:rPr lang="en-US" sz="1800" dirty="0" smtClean="0"/>
              <a:t>Sigma/Z-levels on Shelf</a:t>
            </a:r>
            <a:endParaRPr lang="en-US" sz="1800" dirty="0"/>
          </a:p>
        </p:txBody>
      </p:sp>
      <p:sp>
        <p:nvSpPr>
          <p:cNvPr id="12" name="Oval 11"/>
          <p:cNvSpPr/>
          <p:nvPr/>
        </p:nvSpPr>
        <p:spPr>
          <a:xfrm rot="19027379">
            <a:off x="-440154" y="2164673"/>
            <a:ext cx="3916286" cy="124441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19027379">
            <a:off x="4201651" y="2048444"/>
            <a:ext cx="3916286" cy="124441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57200" y="1380172"/>
            <a:ext cx="1390124" cy="338554"/>
          </a:xfrm>
          <a:prstGeom prst="rect">
            <a:avLst/>
          </a:prstGeom>
          <a:noFill/>
        </p:spPr>
        <p:txBody>
          <a:bodyPr wrap="none" rtlCol="0">
            <a:spAutoFit/>
          </a:bodyPr>
          <a:lstStyle/>
          <a:p>
            <a:r>
              <a:rPr lang="en-US" sz="1600" dirty="0" smtClean="0"/>
              <a:t>No Cold Pool</a:t>
            </a:r>
            <a:endParaRPr lang="en-US" sz="1600" dirty="0"/>
          </a:p>
        </p:txBody>
      </p:sp>
      <p:sp>
        <p:nvSpPr>
          <p:cNvPr id="14" name="TextBox 13"/>
          <p:cNvSpPr txBox="1"/>
          <p:nvPr/>
        </p:nvSpPr>
        <p:spPr>
          <a:xfrm>
            <a:off x="4862743" y="1343979"/>
            <a:ext cx="1341521" cy="584775"/>
          </a:xfrm>
          <a:prstGeom prst="rect">
            <a:avLst/>
          </a:prstGeom>
          <a:noFill/>
        </p:spPr>
        <p:txBody>
          <a:bodyPr wrap="none" rtlCol="0">
            <a:spAutoFit/>
          </a:bodyPr>
          <a:lstStyle/>
          <a:p>
            <a:r>
              <a:rPr lang="en-US" sz="1600" dirty="0" smtClean="0"/>
              <a:t>Well Defined</a:t>
            </a:r>
          </a:p>
          <a:p>
            <a:r>
              <a:rPr lang="en-US" sz="1600" dirty="0" smtClean="0"/>
              <a:t>Cold Pool</a:t>
            </a:r>
            <a:endParaRPr lang="en-US" sz="1600" dirty="0"/>
          </a:p>
        </p:txBody>
      </p:sp>
      <p:sp>
        <p:nvSpPr>
          <p:cNvPr id="15" name="TextBox 14"/>
          <p:cNvSpPr txBox="1"/>
          <p:nvPr/>
        </p:nvSpPr>
        <p:spPr>
          <a:xfrm>
            <a:off x="69535" y="5863968"/>
            <a:ext cx="2822452" cy="369332"/>
          </a:xfrm>
          <a:prstGeom prst="rect">
            <a:avLst/>
          </a:prstGeom>
          <a:noFill/>
        </p:spPr>
        <p:txBody>
          <a:bodyPr wrap="square" rtlCol="0">
            <a:spAutoFit/>
          </a:bodyPr>
          <a:lstStyle/>
          <a:p>
            <a:r>
              <a:rPr lang="en-US" sz="1800" dirty="0" err="1" smtClean="0"/>
              <a:t>Isopycnal</a:t>
            </a:r>
            <a:r>
              <a:rPr lang="en-US" sz="1800" dirty="0" smtClean="0"/>
              <a:t> Layers on Shelf</a:t>
            </a:r>
            <a:endParaRPr lang="en-US" sz="1800" dirty="0"/>
          </a:p>
        </p:txBody>
      </p:sp>
    </p:spTree>
    <p:extLst>
      <p:ext uri="{BB962C8B-B14F-4D97-AF65-F5344CB8AC3E}">
        <p14:creationId xmlns:p14="http://schemas.microsoft.com/office/powerpoint/2010/main" val="38100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1" descr="mab110826d_irenw.jpg"/>
          <p:cNvPicPr>
            <a:picLocks noChangeAspect="1"/>
          </p:cNvPicPr>
          <p:nvPr/>
        </p:nvPicPr>
        <p:blipFill>
          <a:blip r:embed="rId3" cstate="screen">
            <a:extLst>
              <a:ext uri="{28A0092B-C50C-407E-A947-70E740481C1C}">
                <a14:useLocalDpi xmlns:a14="http://schemas.microsoft.com/office/drawing/2010/main"/>
              </a:ext>
            </a:extLst>
          </a:blip>
          <a:srcRect t="12251"/>
          <a:stretch>
            <a:fillRect/>
          </a:stretch>
        </p:blipFill>
        <p:spPr bwMode="auto">
          <a:xfrm>
            <a:off x="0" y="-6350"/>
            <a:ext cx="9144000" cy="621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0" y="-106362"/>
            <a:ext cx="3978275" cy="954087"/>
          </a:xfrm>
          <a:prstGeom prst="rect">
            <a:avLst/>
          </a:prstGeom>
          <a:noFill/>
          <a:ln>
            <a:noFill/>
          </a:ln>
          <a:effectLst>
            <a:outerShdw blurRad="50800" dist="38100" dir="2700000" rotWithShape="0">
              <a:schemeClr val="tx1">
                <a:alpha val="42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2800" b="1" dirty="0">
                <a:solidFill>
                  <a:srgbClr val="FFFF00"/>
                </a:solidFill>
                <a:latin typeface="Arial"/>
                <a:ea typeface="ＭＳ Ｐゴシック" charset="0"/>
                <a:cs typeface="Arial"/>
              </a:rPr>
              <a:t>Hurricane Irene Track August </a:t>
            </a:r>
            <a:r>
              <a:rPr lang="en-US" sz="2800" b="1" dirty="0" smtClean="0">
                <a:solidFill>
                  <a:srgbClr val="FFFF00"/>
                </a:solidFill>
                <a:latin typeface="Arial"/>
                <a:ea typeface="ＭＳ Ｐゴシック" charset="0"/>
                <a:cs typeface="Arial"/>
              </a:rPr>
              <a:t>27-28, </a:t>
            </a:r>
            <a:r>
              <a:rPr lang="en-US" sz="2800" b="1" dirty="0">
                <a:solidFill>
                  <a:srgbClr val="FFFF00"/>
                </a:solidFill>
                <a:latin typeface="Arial"/>
                <a:ea typeface="ＭＳ Ｐゴシック" charset="0"/>
                <a:cs typeface="Arial"/>
              </a:rPr>
              <a:t>2011</a:t>
            </a:r>
          </a:p>
        </p:txBody>
      </p:sp>
      <p:sp>
        <p:nvSpPr>
          <p:cNvPr id="8" name="TextBox 5"/>
          <p:cNvSpPr txBox="1">
            <a:spLocks noChangeArrowheads="1"/>
          </p:cNvSpPr>
          <p:nvPr/>
        </p:nvSpPr>
        <p:spPr bwMode="auto">
          <a:xfrm>
            <a:off x="0" y="847725"/>
            <a:ext cx="3657600" cy="2677656"/>
          </a:xfrm>
          <a:prstGeom prst="rect">
            <a:avLst/>
          </a:prstGeom>
          <a:solidFill>
            <a:schemeClr val="tx1">
              <a:lumMod val="75000"/>
              <a:lumOff val="25000"/>
              <a:alpha val="50000"/>
            </a:scheme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smtClean="0">
                <a:solidFill>
                  <a:schemeClr val="bg1"/>
                </a:solidFill>
              </a:rPr>
              <a:t>Research Summary:</a:t>
            </a:r>
          </a:p>
          <a:p>
            <a:pPr marL="342900" indent="-342900">
              <a:buFont typeface="Arial"/>
              <a:buChar char="•"/>
              <a:defRPr/>
            </a:pPr>
            <a:r>
              <a:rPr lang="en-US" dirty="0" smtClean="0">
                <a:solidFill>
                  <a:schemeClr val="bg1"/>
                </a:solidFill>
              </a:rPr>
              <a:t>Summer Storm</a:t>
            </a:r>
          </a:p>
          <a:p>
            <a:pPr marL="342900" indent="-342900">
              <a:buFont typeface="Arial"/>
              <a:buChar char="•"/>
              <a:defRPr/>
            </a:pPr>
            <a:r>
              <a:rPr lang="en-US" dirty="0" smtClean="0">
                <a:solidFill>
                  <a:schemeClr val="bg1"/>
                </a:solidFill>
              </a:rPr>
              <a:t>Strong </a:t>
            </a:r>
            <a:r>
              <a:rPr lang="en-US" dirty="0">
                <a:solidFill>
                  <a:schemeClr val="bg1"/>
                </a:solidFill>
              </a:rPr>
              <a:t>Stratification</a:t>
            </a:r>
          </a:p>
          <a:p>
            <a:pPr marL="342900" indent="-342900">
              <a:buFont typeface="Arial"/>
              <a:buChar char="•"/>
              <a:defRPr/>
            </a:pPr>
            <a:r>
              <a:rPr lang="en-US" dirty="0" smtClean="0">
                <a:solidFill>
                  <a:schemeClr val="bg1"/>
                </a:solidFill>
              </a:rPr>
              <a:t>Coastal Response</a:t>
            </a:r>
            <a:endParaRPr lang="en-US" sz="800" dirty="0">
              <a:solidFill>
                <a:schemeClr val="bg1"/>
              </a:solidFill>
            </a:endParaRPr>
          </a:p>
          <a:p>
            <a:pPr marL="342900" indent="-342900">
              <a:buFont typeface="Arial"/>
              <a:buChar char="•"/>
              <a:defRPr/>
            </a:pPr>
            <a:r>
              <a:rPr lang="en-US" dirty="0">
                <a:solidFill>
                  <a:schemeClr val="bg1"/>
                </a:solidFill>
              </a:rPr>
              <a:t>Mixing </a:t>
            </a:r>
            <a:r>
              <a:rPr lang="en-US" dirty="0" smtClean="0">
                <a:solidFill>
                  <a:schemeClr val="bg1"/>
                </a:solidFill>
              </a:rPr>
              <a:t>Cooled Surface Ahead of Eye</a:t>
            </a:r>
            <a:endParaRPr lang="en-US" dirty="0">
              <a:solidFill>
                <a:schemeClr val="bg1"/>
              </a:solidFill>
            </a:endParaRPr>
          </a:p>
          <a:p>
            <a:pPr marL="342900" indent="-342900">
              <a:buFont typeface="Arial"/>
              <a:buChar char="•"/>
              <a:defRPr/>
            </a:pPr>
            <a:r>
              <a:rPr lang="en-US" dirty="0">
                <a:solidFill>
                  <a:schemeClr val="bg1"/>
                </a:solidFill>
              </a:rPr>
              <a:t>Limited </a:t>
            </a:r>
            <a:r>
              <a:rPr lang="en-US" dirty="0" smtClean="0">
                <a:solidFill>
                  <a:schemeClr val="bg1"/>
                </a:solidFill>
              </a:rPr>
              <a:t>Intensity</a:t>
            </a:r>
          </a:p>
        </p:txBody>
      </p:sp>
      <p:pic>
        <p:nvPicPr>
          <p:cNvPr id="10" name="Picture 9" descr="CinarLog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5500" y="5168498"/>
            <a:ext cx="1968500" cy="1003702"/>
          </a:xfrm>
          <a:prstGeom prst="rect">
            <a:avLst/>
          </a:prstGeom>
        </p:spPr>
      </p:pic>
      <p:pic>
        <p:nvPicPr>
          <p:cNvPr id="11" name="Picture 10" descr="Screen Shot 2016-02-25 at 9.57.48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5500" y="4822789"/>
            <a:ext cx="1968500" cy="383412"/>
          </a:xfrm>
          <a:prstGeom prst="rect">
            <a:avLst/>
          </a:prstGeom>
        </p:spPr>
      </p:pic>
      <p:sp>
        <p:nvSpPr>
          <p:cNvPr id="7" name="TextBox 5"/>
          <p:cNvSpPr txBox="1">
            <a:spLocks noChangeArrowheads="1"/>
          </p:cNvSpPr>
          <p:nvPr/>
        </p:nvSpPr>
        <p:spPr bwMode="auto">
          <a:xfrm>
            <a:off x="5486400" y="1295400"/>
            <a:ext cx="3657600" cy="3416320"/>
          </a:xfrm>
          <a:prstGeom prst="rect">
            <a:avLst/>
          </a:prstGeom>
          <a:solidFill>
            <a:schemeClr val="tx1">
              <a:lumMod val="75000"/>
              <a:lumOff val="25000"/>
              <a:alpha val="50000"/>
            </a:scheme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smtClean="0">
                <a:solidFill>
                  <a:schemeClr val="bg1"/>
                </a:solidFill>
              </a:rPr>
              <a:t>Operations Summary:</a:t>
            </a:r>
          </a:p>
          <a:p>
            <a:pPr marL="342900" indent="-342900">
              <a:buFont typeface="Arial"/>
              <a:buChar char="•"/>
              <a:defRPr/>
            </a:pPr>
            <a:r>
              <a:rPr lang="en-US" dirty="0" smtClean="0">
                <a:solidFill>
                  <a:schemeClr val="bg1"/>
                </a:solidFill>
              </a:rPr>
              <a:t>Regional Ocean Models already resolve the Cold Pool</a:t>
            </a:r>
          </a:p>
          <a:p>
            <a:pPr marL="342900" indent="-342900">
              <a:buFont typeface="Arial"/>
              <a:buChar char="•"/>
              <a:defRPr/>
            </a:pPr>
            <a:r>
              <a:rPr lang="en-US" dirty="0" smtClean="0">
                <a:solidFill>
                  <a:schemeClr val="bg1"/>
                </a:solidFill>
              </a:rPr>
              <a:t>New Global Operational Models will resolve Cold Pool</a:t>
            </a:r>
          </a:p>
          <a:p>
            <a:pPr marL="342900" indent="-342900">
              <a:buFont typeface="Arial"/>
              <a:buChar char="•"/>
              <a:defRPr/>
            </a:pPr>
            <a:r>
              <a:rPr lang="en-US" dirty="0" smtClean="0">
                <a:solidFill>
                  <a:schemeClr val="bg1"/>
                </a:solidFill>
              </a:rPr>
              <a:t>Target for Glider Data Assimilation</a:t>
            </a:r>
          </a:p>
        </p:txBody>
      </p:sp>
    </p:spTree>
    <p:extLst>
      <p:ext uri="{BB962C8B-B14F-4D97-AF65-F5344CB8AC3E}">
        <p14:creationId xmlns:p14="http://schemas.microsoft.com/office/powerpoint/2010/main" val="16493581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png"/>
          <p:cNvPicPr/>
          <p:nvPr/>
        </p:nvPicPr>
        <p:blipFill>
          <a:blip r:embed="rId2" cstate="screen">
            <a:extLst>
              <a:ext uri="{28A0092B-C50C-407E-A947-70E740481C1C}">
                <a14:useLocalDpi xmlns:a14="http://schemas.microsoft.com/office/drawing/2010/main"/>
              </a:ext>
            </a:extLst>
          </a:blip>
          <a:srcRect/>
          <a:stretch>
            <a:fillRect/>
          </a:stretch>
        </p:blipFill>
        <p:spPr>
          <a:xfrm>
            <a:off x="1371600" y="1615237"/>
            <a:ext cx="6302375" cy="4595063"/>
          </a:xfrm>
          <a:prstGeom prst="rect">
            <a:avLst/>
          </a:prstGeom>
          <a:ln/>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 y="1"/>
            <a:ext cx="8343900" cy="1615236"/>
          </a:xfrm>
          <a:prstGeom prst="rect">
            <a:avLst/>
          </a:prstGeom>
        </p:spPr>
      </p:pic>
      <p:sp>
        <p:nvSpPr>
          <p:cNvPr id="34" name="Arc 33"/>
          <p:cNvSpPr/>
          <p:nvPr/>
        </p:nvSpPr>
        <p:spPr>
          <a:xfrm>
            <a:off x="5715000" y="3276600"/>
            <a:ext cx="914400" cy="91440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rot="11833803">
            <a:off x="4081985" y="2794144"/>
            <a:ext cx="4428858" cy="1478428"/>
          </a:xfrm>
          <a:prstGeom prst="arc">
            <a:avLst>
              <a:gd name="adj1" fmla="val 16200000"/>
              <a:gd name="adj2" fmla="val 273396"/>
            </a:avLst>
          </a:prstGeom>
          <a:ln w="57150">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8" name="Straight Arrow Connector 37"/>
          <p:cNvCxnSpPr/>
          <p:nvPr/>
        </p:nvCxnSpPr>
        <p:spPr>
          <a:xfrm flipV="1">
            <a:off x="4522787" y="1818853"/>
            <a:ext cx="354013" cy="417298"/>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3962400" y="4379534"/>
            <a:ext cx="2743200" cy="535972"/>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flipV="1">
            <a:off x="3145117" y="3468004"/>
            <a:ext cx="741083" cy="872524"/>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3515658" y="3429001"/>
            <a:ext cx="1480672" cy="394386"/>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flipV="1">
            <a:off x="3158005" y="4340529"/>
            <a:ext cx="728195" cy="39002"/>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98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609600"/>
            <a:ext cx="8763000" cy="5615199"/>
          </a:xfrm>
          <a:prstGeom prst="rect">
            <a:avLst/>
          </a:prstGeom>
        </p:spPr>
      </p:pic>
      <p:sp>
        <p:nvSpPr>
          <p:cNvPr id="5" name="TextBox 4"/>
          <p:cNvSpPr txBox="1"/>
          <p:nvPr/>
        </p:nvSpPr>
        <p:spPr>
          <a:xfrm>
            <a:off x="0" y="0"/>
            <a:ext cx="9144000" cy="523220"/>
          </a:xfrm>
          <a:prstGeom prst="rect">
            <a:avLst/>
          </a:prstGeom>
          <a:noFill/>
        </p:spPr>
        <p:txBody>
          <a:bodyPr wrap="square" rtlCol="0">
            <a:spAutoFit/>
          </a:bodyPr>
          <a:lstStyle/>
          <a:p>
            <a:pPr algn="ctr"/>
            <a:r>
              <a:rPr lang="en-US" sz="2800" b="1" dirty="0" smtClean="0"/>
              <a:t>Sentinel Hurricane Glider Fleet Deployment </a:t>
            </a:r>
            <a:r>
              <a:rPr lang="en-US" sz="2800" b="1" dirty="0"/>
              <a:t>R</a:t>
            </a:r>
            <a:r>
              <a:rPr lang="en-US" sz="2800" b="1" dirty="0" smtClean="0"/>
              <a:t>egions</a:t>
            </a:r>
            <a:endParaRPr lang="en-US" sz="2800" b="1" dirty="0"/>
          </a:p>
        </p:txBody>
      </p:sp>
    </p:spTree>
    <p:extLst>
      <p:ext uri="{BB962C8B-B14F-4D97-AF65-F5344CB8AC3E}">
        <p14:creationId xmlns:p14="http://schemas.microsoft.com/office/powerpoint/2010/main" val="15087745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wrappedclipp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2000548"/>
            <a:ext cx="8458200" cy="4148699"/>
          </a:xfrm>
          <a:prstGeom prst="rect">
            <a:avLst/>
          </a:prstGeom>
        </p:spPr>
      </p:pic>
      <p:sp>
        <p:nvSpPr>
          <p:cNvPr id="5" name="TextBox 4"/>
          <p:cNvSpPr txBox="1"/>
          <p:nvPr/>
        </p:nvSpPr>
        <p:spPr>
          <a:xfrm>
            <a:off x="442198" y="0"/>
            <a:ext cx="7939802" cy="2000548"/>
          </a:xfrm>
          <a:prstGeom prst="rect">
            <a:avLst/>
          </a:prstGeom>
          <a:noFill/>
        </p:spPr>
        <p:txBody>
          <a:bodyPr wrap="none" rtlCol="0">
            <a:spAutoFit/>
          </a:bodyPr>
          <a:lstStyle/>
          <a:p>
            <a:r>
              <a:rPr lang="en-US" sz="2800" b="1" dirty="0" smtClean="0"/>
              <a:t>WMO/IOC JCOMM </a:t>
            </a:r>
            <a:r>
              <a:rPr lang="en-US" sz="2800" b="1" dirty="0" err="1" smtClean="0"/>
              <a:t>OceanGliders</a:t>
            </a:r>
            <a:r>
              <a:rPr lang="en-US" sz="2800" b="1" dirty="0" smtClean="0"/>
              <a:t> Task Teams:</a:t>
            </a:r>
          </a:p>
          <a:p>
            <a:pPr marL="457200" indent="-457200">
              <a:buAutoNum type="arabicParenR"/>
            </a:pPr>
            <a:r>
              <a:rPr lang="en-US" dirty="0" smtClean="0"/>
              <a:t>Boundary Currents </a:t>
            </a:r>
            <a:r>
              <a:rPr lang="mr-IN" dirty="0" smtClean="0"/>
              <a:t>–</a:t>
            </a:r>
            <a:r>
              <a:rPr lang="en-US" dirty="0" smtClean="0"/>
              <a:t> Dan Rudnick &amp; Craig Lee</a:t>
            </a:r>
          </a:p>
          <a:p>
            <a:pPr marL="457200" indent="-457200">
              <a:buAutoNum type="arabicParenR"/>
            </a:pPr>
            <a:r>
              <a:rPr lang="en-US" dirty="0" smtClean="0"/>
              <a:t>Storms </a:t>
            </a:r>
            <a:r>
              <a:rPr lang="mr-IN" dirty="0" smtClean="0"/>
              <a:t>–</a:t>
            </a:r>
            <a:r>
              <a:rPr lang="en-US" dirty="0" smtClean="0"/>
              <a:t> Scott Glenn &amp; Chari </a:t>
            </a:r>
            <a:r>
              <a:rPr lang="en-US" dirty="0" err="1" smtClean="0"/>
              <a:t>Pattiarachi</a:t>
            </a:r>
            <a:endParaRPr lang="en-US" dirty="0" smtClean="0"/>
          </a:p>
          <a:p>
            <a:pPr marL="457200" indent="-457200">
              <a:buAutoNum type="arabicParenR"/>
            </a:pPr>
            <a:r>
              <a:rPr lang="en-US" dirty="0" smtClean="0"/>
              <a:t>Deep Convection </a:t>
            </a:r>
            <a:r>
              <a:rPr lang="mr-IN" dirty="0" smtClean="0"/>
              <a:t>–</a:t>
            </a:r>
            <a:r>
              <a:rPr lang="en-US" dirty="0" smtClean="0"/>
              <a:t> Pierre </a:t>
            </a:r>
            <a:r>
              <a:rPr lang="en-US" dirty="0" err="1" smtClean="0"/>
              <a:t>Testor</a:t>
            </a:r>
            <a:endParaRPr lang="en-US" dirty="0" smtClean="0"/>
          </a:p>
          <a:p>
            <a:pPr marL="457200" indent="-457200">
              <a:buAutoNum type="arabicParenR"/>
            </a:pPr>
            <a:r>
              <a:rPr lang="en-US" dirty="0" smtClean="0"/>
              <a:t>Data Management  - Dan Hayes</a:t>
            </a:r>
            <a:endParaRPr lang="en-US" dirty="0"/>
          </a:p>
        </p:txBody>
      </p:sp>
    </p:spTree>
    <p:extLst>
      <p:ext uri="{BB962C8B-B14F-4D97-AF65-F5344CB8AC3E}">
        <p14:creationId xmlns:p14="http://schemas.microsoft.com/office/powerpoint/2010/main" val="9547140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7845" y="4864432"/>
            <a:ext cx="6417885" cy="12773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7200" y="2165017"/>
            <a:ext cx="4572000" cy="35324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8489" y="2642988"/>
            <a:ext cx="4876800" cy="1006901"/>
          </a:xfrm>
          <a:prstGeom prst="rect">
            <a:avLst/>
          </a:prstGeom>
        </p:spPr>
      </p:pic>
      <p:sp>
        <p:nvSpPr>
          <p:cNvPr id="9" name="TextBox 8"/>
          <p:cNvSpPr txBox="1"/>
          <p:nvPr/>
        </p:nvSpPr>
        <p:spPr>
          <a:xfrm>
            <a:off x="0" y="0"/>
            <a:ext cx="9144000" cy="523220"/>
          </a:xfrm>
          <a:prstGeom prst="rect">
            <a:avLst/>
          </a:prstGeom>
          <a:noFill/>
        </p:spPr>
        <p:txBody>
          <a:bodyPr wrap="square" rtlCol="0">
            <a:spAutoFit/>
          </a:bodyPr>
          <a:lstStyle/>
          <a:p>
            <a:pPr algn="ctr"/>
            <a:r>
              <a:rPr lang="en-US" sz="2800" b="1" dirty="0" smtClean="0">
                <a:ea typeface="Arial" charset="0"/>
                <a:cs typeface="Arial" charset="0"/>
              </a:rPr>
              <a:t>Potential </a:t>
            </a:r>
            <a:r>
              <a:rPr lang="en-US" sz="2800" b="1" smtClean="0">
                <a:ea typeface="Arial" charset="0"/>
                <a:cs typeface="Arial" charset="0"/>
              </a:rPr>
              <a:t>Energy Anomaly (PEA) </a:t>
            </a:r>
            <a:r>
              <a:rPr lang="en-US" sz="2800" b="1" dirty="0" smtClean="0">
                <a:ea typeface="Arial" charset="0"/>
                <a:cs typeface="Arial" charset="0"/>
              </a:rPr>
              <a:t>(Simpson, 1981; </a:t>
            </a:r>
            <a:r>
              <a:rPr lang="mr-IN" sz="2800" b="1" dirty="0" smtClean="0">
                <a:ea typeface="Arial" charset="0"/>
                <a:cs typeface="Arial" charset="0"/>
              </a:rPr>
              <a:t>…</a:t>
            </a:r>
            <a:r>
              <a:rPr lang="en-US" sz="2800" b="1" dirty="0" smtClean="0">
                <a:ea typeface="Arial" charset="0"/>
                <a:cs typeface="Arial" charset="0"/>
              </a:rPr>
              <a:t>)</a:t>
            </a:r>
            <a:endParaRPr lang="en-US" sz="2800" b="1" dirty="0">
              <a:ea typeface="Arial" charset="0"/>
              <a:cs typeface="Arial" charset="0"/>
            </a:endParaRPr>
          </a:p>
        </p:txBody>
      </p:sp>
      <p:sp>
        <p:nvSpPr>
          <p:cNvPr id="10" name="TextBox 9"/>
          <p:cNvSpPr txBox="1"/>
          <p:nvPr/>
        </p:nvSpPr>
        <p:spPr>
          <a:xfrm>
            <a:off x="0" y="2057400"/>
            <a:ext cx="4320019" cy="461665"/>
          </a:xfrm>
          <a:prstGeom prst="rect">
            <a:avLst/>
          </a:prstGeom>
          <a:noFill/>
        </p:spPr>
        <p:txBody>
          <a:bodyPr wrap="square" rtlCol="0">
            <a:spAutoFit/>
          </a:bodyPr>
          <a:lstStyle/>
          <a:p>
            <a:r>
              <a:rPr lang="en-US" b="1" dirty="0" smtClean="0"/>
              <a:t> For our coastal application:</a:t>
            </a:r>
            <a:endParaRPr lang="en-US" b="1" dirty="0"/>
          </a:p>
        </p:txBody>
      </p:sp>
      <p:sp>
        <p:nvSpPr>
          <p:cNvPr id="11" name="TextBox 10"/>
          <p:cNvSpPr txBox="1"/>
          <p:nvPr/>
        </p:nvSpPr>
        <p:spPr>
          <a:xfrm>
            <a:off x="0" y="4305696"/>
            <a:ext cx="8685313" cy="461665"/>
          </a:xfrm>
          <a:prstGeom prst="rect">
            <a:avLst/>
          </a:prstGeom>
          <a:noFill/>
        </p:spPr>
        <p:txBody>
          <a:bodyPr wrap="square" rtlCol="0">
            <a:spAutoFit/>
          </a:bodyPr>
          <a:lstStyle/>
          <a:p>
            <a:r>
              <a:rPr lang="en-US" b="1" dirty="0" smtClean="0"/>
              <a:t> Non-dimensional PEA (the stratification factor) becomes:</a:t>
            </a:r>
            <a:endParaRPr lang="en-US" b="1" dirty="0"/>
          </a:p>
        </p:txBody>
      </p:sp>
      <p:sp>
        <p:nvSpPr>
          <p:cNvPr id="12" name="TextBox 11"/>
          <p:cNvSpPr txBox="1"/>
          <p:nvPr/>
        </p:nvSpPr>
        <p:spPr>
          <a:xfrm>
            <a:off x="1223658" y="3746960"/>
            <a:ext cx="6760184" cy="461665"/>
          </a:xfrm>
          <a:prstGeom prst="rect">
            <a:avLst/>
          </a:prstGeom>
          <a:noFill/>
        </p:spPr>
        <p:txBody>
          <a:bodyPr wrap="none" rtlCol="0">
            <a:spAutoFit/>
          </a:bodyPr>
          <a:lstStyle/>
          <a:p>
            <a:r>
              <a:rPr lang="en-US" i="1" dirty="0" smtClean="0"/>
              <a:t>= (bottom pressure factor) x (stratification factor)</a:t>
            </a:r>
            <a:endParaRPr lang="en-US" i="1" dirty="0"/>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 y="828702"/>
            <a:ext cx="6936130" cy="895236"/>
          </a:xfrm>
          <a:prstGeom prst="rect">
            <a:avLst/>
          </a:prstGeom>
        </p:spPr>
      </p:pic>
    </p:spTree>
    <p:extLst>
      <p:ext uri="{BB962C8B-B14F-4D97-AF65-F5344CB8AC3E}">
        <p14:creationId xmlns:p14="http://schemas.microsoft.com/office/powerpoint/2010/main" val="6725016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se 2017 track.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11" y="0"/>
            <a:ext cx="7356753" cy="6179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6696" t="4688" r="-2678" b="9375"/>
          <a:stretch/>
        </p:blipFill>
        <p:spPr>
          <a:xfrm>
            <a:off x="2895600" y="-13907"/>
            <a:ext cx="6248400" cy="3996069"/>
          </a:xfrm>
          <a:prstGeom prst="rect">
            <a:avLst/>
          </a:prstGeom>
          <a:solidFill>
            <a:schemeClr val="bg1"/>
          </a:solidFill>
          <a:ln>
            <a:solidFill>
              <a:schemeClr val="tx1"/>
            </a:solidFill>
          </a:ln>
        </p:spPr>
      </p:pic>
      <p:sp>
        <p:nvSpPr>
          <p:cNvPr id="6" name="TextBox 5"/>
          <p:cNvSpPr txBox="1"/>
          <p:nvPr/>
        </p:nvSpPr>
        <p:spPr>
          <a:xfrm>
            <a:off x="5943600" y="2133600"/>
            <a:ext cx="1295400" cy="1569660"/>
          </a:xfrm>
          <a:prstGeom prst="rect">
            <a:avLst/>
          </a:prstGeom>
          <a:noFill/>
        </p:spPr>
        <p:txBody>
          <a:bodyPr wrap="square" rtlCol="0">
            <a:spAutoFit/>
          </a:bodyPr>
          <a:lstStyle/>
          <a:p>
            <a:pPr algn="ctr"/>
            <a:r>
              <a:rPr lang="en-US" b="1" dirty="0" smtClean="0"/>
              <a:t>Glider</a:t>
            </a:r>
          </a:p>
          <a:p>
            <a:pPr algn="ctr"/>
            <a:r>
              <a:rPr lang="en-US" dirty="0" smtClean="0"/>
              <a:t>12-27</a:t>
            </a:r>
          </a:p>
          <a:p>
            <a:pPr algn="ctr"/>
            <a:r>
              <a:rPr lang="en-US" dirty="0" smtClean="0"/>
              <a:t>Sept</a:t>
            </a:r>
          </a:p>
          <a:p>
            <a:pPr algn="ctr"/>
            <a:r>
              <a:rPr lang="en-US" dirty="0" smtClean="0"/>
              <a:t>2017</a:t>
            </a:r>
            <a:endParaRPr lang="en-US" dirty="0"/>
          </a:p>
        </p:txBody>
      </p:sp>
      <p:sp>
        <p:nvSpPr>
          <p:cNvPr id="7" name="TextBox 6"/>
          <p:cNvSpPr txBox="1"/>
          <p:nvPr/>
        </p:nvSpPr>
        <p:spPr>
          <a:xfrm>
            <a:off x="7365852" y="4191000"/>
            <a:ext cx="1778148" cy="1938992"/>
          </a:xfrm>
          <a:prstGeom prst="rect">
            <a:avLst/>
          </a:prstGeom>
          <a:noFill/>
        </p:spPr>
        <p:txBody>
          <a:bodyPr wrap="square" rtlCol="0">
            <a:spAutoFit/>
          </a:bodyPr>
          <a:lstStyle/>
          <a:p>
            <a:pPr algn="ctr"/>
            <a:r>
              <a:rPr lang="en-US" b="1" dirty="0" smtClean="0"/>
              <a:t>Hurricane Maria</a:t>
            </a:r>
          </a:p>
          <a:p>
            <a:pPr algn="ctr"/>
            <a:r>
              <a:rPr lang="en-US" dirty="0" smtClean="0"/>
              <a:t>16 Sept -</a:t>
            </a:r>
          </a:p>
          <a:p>
            <a:pPr algn="ctr"/>
            <a:r>
              <a:rPr lang="en-US" dirty="0" smtClean="0"/>
              <a:t>3 Oct</a:t>
            </a:r>
          </a:p>
          <a:p>
            <a:pPr algn="ctr"/>
            <a:r>
              <a:rPr lang="en-US" dirty="0" smtClean="0"/>
              <a:t>2017</a:t>
            </a:r>
            <a:endParaRPr lang="en-US" dirty="0"/>
          </a:p>
        </p:txBody>
      </p:sp>
      <p:cxnSp>
        <p:nvCxnSpPr>
          <p:cNvPr id="13" name="Straight Arrow Connector 12"/>
          <p:cNvCxnSpPr/>
          <p:nvPr/>
        </p:nvCxnSpPr>
        <p:spPr>
          <a:xfrm flipH="1">
            <a:off x="838200" y="0"/>
            <a:ext cx="2057400" cy="91440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3592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7400" y="-1"/>
            <a:ext cx="7010400" cy="6141641"/>
          </a:xfrm>
          <a:prstGeom prst="rect">
            <a:avLst/>
          </a:prstGeom>
        </p:spPr>
      </p:pic>
      <p:sp>
        <p:nvSpPr>
          <p:cNvPr id="3" name="TextBox 2"/>
          <p:cNvSpPr txBox="1"/>
          <p:nvPr/>
        </p:nvSpPr>
        <p:spPr>
          <a:xfrm>
            <a:off x="3505200" y="2286000"/>
            <a:ext cx="1107996" cy="461665"/>
          </a:xfrm>
          <a:prstGeom prst="rect">
            <a:avLst/>
          </a:prstGeom>
          <a:noFill/>
        </p:spPr>
        <p:txBody>
          <a:bodyPr wrap="none" rtlCol="0">
            <a:spAutoFit/>
          </a:bodyPr>
          <a:lstStyle/>
          <a:p>
            <a:r>
              <a:rPr lang="en-US" dirty="0" smtClean="0"/>
              <a:t>ROMS</a:t>
            </a:r>
            <a:endParaRPr lang="en-US" dirty="0"/>
          </a:p>
        </p:txBody>
      </p:sp>
      <p:sp>
        <p:nvSpPr>
          <p:cNvPr id="4" name="TextBox 3"/>
          <p:cNvSpPr txBox="1"/>
          <p:nvPr/>
        </p:nvSpPr>
        <p:spPr>
          <a:xfrm>
            <a:off x="6858000" y="2332587"/>
            <a:ext cx="1330814" cy="461665"/>
          </a:xfrm>
          <a:prstGeom prst="rect">
            <a:avLst/>
          </a:prstGeom>
          <a:noFill/>
        </p:spPr>
        <p:txBody>
          <a:bodyPr wrap="none" rtlCol="0">
            <a:spAutoFit/>
          </a:bodyPr>
          <a:lstStyle/>
          <a:p>
            <a:r>
              <a:rPr lang="en-US" smtClean="0"/>
              <a:t>CMEMS</a:t>
            </a:r>
            <a:endParaRPr lang="en-US"/>
          </a:p>
        </p:txBody>
      </p:sp>
      <p:sp>
        <p:nvSpPr>
          <p:cNvPr id="5" name="TextBox 4"/>
          <p:cNvSpPr txBox="1"/>
          <p:nvPr/>
        </p:nvSpPr>
        <p:spPr>
          <a:xfrm>
            <a:off x="3232542" y="5410200"/>
            <a:ext cx="1568058" cy="461665"/>
          </a:xfrm>
          <a:prstGeom prst="rect">
            <a:avLst/>
          </a:prstGeom>
          <a:noFill/>
        </p:spPr>
        <p:txBody>
          <a:bodyPr wrap="none" rtlCol="0">
            <a:spAutoFit/>
          </a:bodyPr>
          <a:lstStyle/>
          <a:p>
            <a:r>
              <a:rPr lang="en-US" smtClean="0"/>
              <a:t>GOFS 3.0</a:t>
            </a:r>
            <a:endParaRPr lang="en-US"/>
          </a:p>
        </p:txBody>
      </p:sp>
      <p:sp>
        <p:nvSpPr>
          <p:cNvPr id="6" name="TextBox 5"/>
          <p:cNvSpPr txBox="1"/>
          <p:nvPr/>
        </p:nvSpPr>
        <p:spPr>
          <a:xfrm>
            <a:off x="6705600" y="5410200"/>
            <a:ext cx="1568058" cy="461665"/>
          </a:xfrm>
          <a:prstGeom prst="rect">
            <a:avLst/>
          </a:prstGeom>
          <a:noFill/>
        </p:spPr>
        <p:txBody>
          <a:bodyPr wrap="none" rtlCol="0">
            <a:spAutoFit/>
          </a:bodyPr>
          <a:lstStyle/>
          <a:p>
            <a:r>
              <a:rPr lang="en-US" dirty="0" smtClean="0"/>
              <a:t>GOFS 3.1</a:t>
            </a:r>
            <a:endParaRPr lang="en-US" dirty="0"/>
          </a:p>
        </p:txBody>
      </p:sp>
      <p:sp>
        <p:nvSpPr>
          <p:cNvPr id="7" name="TextBox 6"/>
          <p:cNvSpPr txBox="1"/>
          <p:nvPr/>
        </p:nvSpPr>
        <p:spPr>
          <a:xfrm>
            <a:off x="0" y="316229"/>
            <a:ext cx="2353556" cy="6370975"/>
          </a:xfrm>
          <a:prstGeom prst="rect">
            <a:avLst/>
          </a:prstGeom>
          <a:noFill/>
        </p:spPr>
        <p:txBody>
          <a:bodyPr wrap="square" rtlCol="0">
            <a:spAutoFit/>
          </a:bodyPr>
          <a:lstStyle/>
          <a:p>
            <a:pPr algn="ctr"/>
            <a:r>
              <a:rPr lang="en-US" sz="3200" b="1" dirty="0" smtClean="0"/>
              <a:t>Hurricane Maria</a:t>
            </a:r>
          </a:p>
          <a:p>
            <a:pPr algn="ctr"/>
            <a:endParaRPr lang="en-US" sz="3200" b="1" dirty="0" smtClean="0"/>
          </a:p>
          <a:p>
            <a:pPr algn="ctr"/>
            <a:r>
              <a:rPr lang="en-US" sz="3200" dirty="0" smtClean="0"/>
              <a:t>Ocean Response</a:t>
            </a:r>
          </a:p>
          <a:p>
            <a:pPr algn="ctr"/>
            <a:endParaRPr lang="en-US" sz="3200" dirty="0"/>
          </a:p>
          <a:p>
            <a:pPr algn="ctr"/>
            <a:r>
              <a:rPr lang="en-US" sz="3200" dirty="0" smtClean="0"/>
              <a:t>PEA</a:t>
            </a:r>
          </a:p>
          <a:p>
            <a:pPr algn="ctr"/>
            <a:r>
              <a:rPr lang="en-US" sz="2800" dirty="0" smtClean="0"/>
              <a:t>Stratification Factor</a:t>
            </a:r>
          </a:p>
          <a:p>
            <a:endParaRPr lang="en-US" sz="3200" dirty="0"/>
          </a:p>
          <a:p>
            <a:pPr algn="ctr"/>
            <a:r>
              <a:rPr lang="en-US" dirty="0" smtClean="0"/>
              <a:t>18 Sept 2017</a:t>
            </a:r>
          </a:p>
          <a:p>
            <a:endParaRPr lang="en-US" sz="3200" dirty="0"/>
          </a:p>
          <a:p>
            <a:endParaRPr lang="en-US" sz="3200" dirty="0"/>
          </a:p>
        </p:txBody>
      </p:sp>
    </p:spTree>
    <p:extLst>
      <p:ext uri="{BB962C8B-B14F-4D97-AF65-F5344CB8AC3E}">
        <p14:creationId xmlns:p14="http://schemas.microsoft.com/office/powerpoint/2010/main" val="2360182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7400" y="69934"/>
            <a:ext cx="6961508" cy="6048786"/>
          </a:xfrm>
          <a:prstGeom prst="rect">
            <a:avLst/>
          </a:prstGeom>
        </p:spPr>
      </p:pic>
      <p:sp>
        <p:nvSpPr>
          <p:cNvPr id="5" name="TextBox 4"/>
          <p:cNvSpPr txBox="1"/>
          <p:nvPr/>
        </p:nvSpPr>
        <p:spPr>
          <a:xfrm>
            <a:off x="3505200" y="2286000"/>
            <a:ext cx="1107996" cy="461665"/>
          </a:xfrm>
          <a:prstGeom prst="rect">
            <a:avLst/>
          </a:prstGeom>
          <a:noFill/>
        </p:spPr>
        <p:txBody>
          <a:bodyPr wrap="none" rtlCol="0">
            <a:spAutoFit/>
          </a:bodyPr>
          <a:lstStyle/>
          <a:p>
            <a:r>
              <a:rPr lang="en-US" dirty="0" smtClean="0"/>
              <a:t>ROMS</a:t>
            </a:r>
            <a:endParaRPr lang="en-US" dirty="0"/>
          </a:p>
        </p:txBody>
      </p:sp>
      <p:sp>
        <p:nvSpPr>
          <p:cNvPr id="6" name="TextBox 5"/>
          <p:cNvSpPr txBox="1"/>
          <p:nvPr/>
        </p:nvSpPr>
        <p:spPr>
          <a:xfrm>
            <a:off x="6858000" y="2332587"/>
            <a:ext cx="1330814" cy="461665"/>
          </a:xfrm>
          <a:prstGeom prst="rect">
            <a:avLst/>
          </a:prstGeom>
          <a:noFill/>
        </p:spPr>
        <p:txBody>
          <a:bodyPr wrap="none" rtlCol="0">
            <a:spAutoFit/>
          </a:bodyPr>
          <a:lstStyle/>
          <a:p>
            <a:r>
              <a:rPr lang="en-US" smtClean="0"/>
              <a:t>CMEMS</a:t>
            </a:r>
            <a:endParaRPr lang="en-US"/>
          </a:p>
        </p:txBody>
      </p:sp>
      <p:sp>
        <p:nvSpPr>
          <p:cNvPr id="7" name="TextBox 6"/>
          <p:cNvSpPr txBox="1"/>
          <p:nvPr/>
        </p:nvSpPr>
        <p:spPr>
          <a:xfrm>
            <a:off x="3232542" y="5410200"/>
            <a:ext cx="1568058" cy="461665"/>
          </a:xfrm>
          <a:prstGeom prst="rect">
            <a:avLst/>
          </a:prstGeom>
          <a:noFill/>
        </p:spPr>
        <p:txBody>
          <a:bodyPr wrap="none" rtlCol="0">
            <a:spAutoFit/>
          </a:bodyPr>
          <a:lstStyle/>
          <a:p>
            <a:r>
              <a:rPr lang="en-US" smtClean="0"/>
              <a:t>GOFS 3.0</a:t>
            </a:r>
            <a:endParaRPr lang="en-US"/>
          </a:p>
        </p:txBody>
      </p:sp>
      <p:sp>
        <p:nvSpPr>
          <p:cNvPr id="8" name="TextBox 7"/>
          <p:cNvSpPr txBox="1"/>
          <p:nvPr/>
        </p:nvSpPr>
        <p:spPr>
          <a:xfrm>
            <a:off x="6705600" y="5410200"/>
            <a:ext cx="1568058" cy="461665"/>
          </a:xfrm>
          <a:prstGeom prst="rect">
            <a:avLst/>
          </a:prstGeom>
          <a:noFill/>
        </p:spPr>
        <p:txBody>
          <a:bodyPr wrap="none" rtlCol="0">
            <a:spAutoFit/>
          </a:bodyPr>
          <a:lstStyle/>
          <a:p>
            <a:r>
              <a:rPr lang="en-US" dirty="0" smtClean="0"/>
              <a:t>GOFS 3.1</a:t>
            </a:r>
            <a:endParaRPr lang="en-US" dirty="0"/>
          </a:p>
        </p:txBody>
      </p:sp>
      <p:sp>
        <p:nvSpPr>
          <p:cNvPr id="9" name="TextBox 8"/>
          <p:cNvSpPr txBox="1"/>
          <p:nvPr/>
        </p:nvSpPr>
        <p:spPr>
          <a:xfrm>
            <a:off x="0" y="316229"/>
            <a:ext cx="2353556" cy="6370975"/>
          </a:xfrm>
          <a:prstGeom prst="rect">
            <a:avLst/>
          </a:prstGeom>
          <a:noFill/>
        </p:spPr>
        <p:txBody>
          <a:bodyPr wrap="square" rtlCol="0">
            <a:spAutoFit/>
          </a:bodyPr>
          <a:lstStyle/>
          <a:p>
            <a:pPr algn="ctr"/>
            <a:r>
              <a:rPr lang="en-US" sz="3200" b="1" dirty="0" smtClean="0"/>
              <a:t>Hurricane Maria</a:t>
            </a:r>
          </a:p>
          <a:p>
            <a:pPr algn="ctr"/>
            <a:endParaRPr lang="en-US" sz="3200" b="1" dirty="0" smtClean="0"/>
          </a:p>
          <a:p>
            <a:pPr algn="ctr"/>
            <a:r>
              <a:rPr lang="en-US" sz="3200" dirty="0" smtClean="0"/>
              <a:t>Ocean Response</a:t>
            </a:r>
          </a:p>
          <a:p>
            <a:pPr algn="ctr"/>
            <a:endParaRPr lang="en-US" sz="3200" dirty="0"/>
          </a:p>
          <a:p>
            <a:pPr algn="ctr"/>
            <a:r>
              <a:rPr lang="en-US" sz="3200" dirty="0" smtClean="0"/>
              <a:t>PEA</a:t>
            </a:r>
          </a:p>
          <a:p>
            <a:pPr algn="ctr"/>
            <a:r>
              <a:rPr lang="en-US" sz="2800" dirty="0" smtClean="0"/>
              <a:t>Stratification Factor</a:t>
            </a:r>
          </a:p>
          <a:p>
            <a:endParaRPr lang="en-US" sz="3200" dirty="0"/>
          </a:p>
          <a:p>
            <a:pPr algn="ctr"/>
            <a:r>
              <a:rPr lang="en-US" dirty="0" smtClean="0"/>
              <a:t>19 Sept 2017</a:t>
            </a:r>
          </a:p>
          <a:p>
            <a:endParaRPr lang="en-US" sz="3200" dirty="0"/>
          </a:p>
          <a:p>
            <a:endParaRPr lang="en-US" sz="3200" dirty="0"/>
          </a:p>
        </p:txBody>
      </p:sp>
    </p:spTree>
    <p:extLst>
      <p:ext uri="{BB962C8B-B14F-4D97-AF65-F5344CB8AC3E}">
        <p14:creationId xmlns:p14="http://schemas.microsoft.com/office/powerpoint/2010/main" val="357003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11-15 at 4.08.34 AM.png"/>
          <p:cNvPicPr>
            <a:picLocks noChangeAspect="1"/>
          </p:cNvPicPr>
          <p:nvPr/>
        </p:nvPicPr>
        <p:blipFill>
          <a:blip r:embed="rId3"/>
          <a:stretch>
            <a:fillRect/>
          </a:stretch>
        </p:blipFill>
        <p:spPr>
          <a:xfrm>
            <a:off x="-25400" y="6197600"/>
            <a:ext cx="9169400" cy="691349"/>
          </a:xfrm>
          <a:prstGeom prst="rect">
            <a:avLst/>
          </a:prstGeom>
        </p:spPr>
      </p:pic>
      <p:graphicFrame>
        <p:nvGraphicFramePr>
          <p:cNvPr id="18433" name="Object 6"/>
          <p:cNvGraphicFramePr>
            <a:graphicFrameLocks/>
          </p:cNvGraphicFramePr>
          <p:nvPr>
            <p:extLst>
              <p:ext uri="{D42A27DB-BD31-4B8C-83A1-F6EECF244321}">
                <p14:modId xmlns:p14="http://schemas.microsoft.com/office/powerpoint/2010/main" val="118302672"/>
              </p:ext>
            </p:extLst>
          </p:nvPr>
        </p:nvGraphicFramePr>
        <p:xfrm>
          <a:off x="111125" y="6096000"/>
          <a:ext cx="1905000" cy="762000"/>
        </p:xfrm>
        <a:graphic>
          <a:graphicData uri="http://schemas.openxmlformats.org/presentationml/2006/ole">
            <mc:AlternateContent xmlns:mc="http://schemas.openxmlformats.org/markup-compatibility/2006">
              <mc:Choice xmlns:v="urn:schemas-microsoft-com:vml" Requires="v">
                <p:oleObj spid="_x0000_s3199" name="Drawing" r:id="rId4" imgW="2857500" imgH="1569720" progId="WPDraw30.Drawing">
                  <p:embed/>
                </p:oleObj>
              </mc:Choice>
              <mc:Fallback>
                <p:oleObj name="Drawing" r:id="rId4" imgW="2857500" imgH="1569720" progId="WPDraw30.Drawing">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6096000"/>
                        <a:ext cx="1905000" cy="762000"/>
                      </a:xfrm>
                      <a:prstGeom prst="rect">
                        <a:avLst/>
                      </a:prstGeom>
                      <a:solidFill>
                        <a:srgbClr val="3E5589"/>
                      </a:solidFill>
                      <a:ln>
                        <a:noFill/>
                      </a:ln>
                      <a:extLst/>
                    </p:spPr>
                  </p:pic>
                </p:oleObj>
              </mc:Fallback>
            </mc:AlternateContent>
          </a:graphicData>
        </a:graphic>
      </p:graphicFrame>
      <p:sp>
        <p:nvSpPr>
          <p:cNvPr id="18434" name="TextBox 5"/>
          <p:cNvSpPr txBox="1">
            <a:spLocks noChangeArrowheads="1"/>
          </p:cNvSpPr>
          <p:nvPr/>
        </p:nvSpPr>
        <p:spPr bwMode="auto">
          <a:xfrm>
            <a:off x="2286000" y="6248400"/>
            <a:ext cx="6581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rPr>
              <a:t>Production Suite Review: December 4, 2012</a:t>
            </a:r>
          </a:p>
        </p:txBody>
      </p:sp>
      <p:sp>
        <p:nvSpPr>
          <p:cNvPr id="18435" name="TextBox 9"/>
          <p:cNvSpPr txBox="1">
            <a:spLocks noChangeArrowheads="1"/>
          </p:cNvSpPr>
          <p:nvPr/>
        </p:nvSpPr>
        <p:spPr bwMode="auto">
          <a:xfrm>
            <a:off x="0" y="-1587"/>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prstClr val="black"/>
                </a:solidFill>
                <a:latin typeface="Calibri"/>
                <a:cs typeface="Times New Roman"/>
              </a:rPr>
              <a:t>Motivation: Research to Operations to Research (R2O2R)</a:t>
            </a:r>
            <a:r>
              <a:rPr lang="en-US" b="1" dirty="0" smtClean="0">
                <a:solidFill>
                  <a:prstClr val="black"/>
                </a:solidFill>
                <a:latin typeface="Calibri"/>
                <a:cs typeface="Times New Roman"/>
              </a:rPr>
              <a:t> </a:t>
            </a:r>
            <a:endParaRPr lang="en-US" sz="2800" b="1" dirty="0">
              <a:solidFill>
                <a:srgbClr val="0000FF"/>
              </a:solidFill>
              <a:latin typeface="Times New Roman"/>
              <a:cs typeface="Times New Roman"/>
            </a:endParaRPr>
          </a:p>
        </p:txBody>
      </p:sp>
      <p:pic>
        <p:nvPicPr>
          <p:cNvPr id="18436" name="Picture 3" descr="Screen Shot 2013-03-11 at 3.08.48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938" y="609600"/>
            <a:ext cx="4576762"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8" name="TextBox 7"/>
          <p:cNvSpPr txBox="1">
            <a:spLocks noChangeArrowheads="1"/>
          </p:cNvSpPr>
          <p:nvPr/>
        </p:nvSpPr>
        <p:spPr bwMode="auto">
          <a:xfrm>
            <a:off x="76200" y="3971925"/>
            <a:ext cx="90678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u="sng" dirty="0" smtClean="0">
                <a:solidFill>
                  <a:srgbClr val="FF0000"/>
                </a:solidFill>
                <a:latin typeface="Times New Roman"/>
                <a:cs typeface="Times New Roman"/>
              </a:rPr>
              <a:t>Track Error</a:t>
            </a:r>
            <a:r>
              <a:rPr lang="en-US" sz="1800" b="1" dirty="0" smtClean="0">
                <a:solidFill>
                  <a:srgbClr val="FF0000"/>
                </a:solidFill>
                <a:latin typeface="Times New Roman"/>
                <a:cs typeface="Times New Roman"/>
              </a:rPr>
              <a:t>:</a:t>
            </a:r>
            <a:r>
              <a:rPr lang="en-US" sz="1800" dirty="0" smtClean="0">
                <a:solidFill>
                  <a:srgbClr val="FF0000"/>
                </a:solidFill>
                <a:latin typeface="Times New Roman"/>
                <a:cs typeface="Times New Roman"/>
              </a:rPr>
              <a:t> Decreases in 20-Year Trend</a:t>
            </a:r>
            <a:r>
              <a:rPr lang="en-US" sz="1800" dirty="0" smtClean="0">
                <a:solidFill>
                  <a:srgbClr val="000000"/>
                </a:solidFill>
                <a:latin typeface="Times New Roman"/>
                <a:cs typeface="Times New Roman"/>
              </a:rPr>
              <a:t>               </a:t>
            </a:r>
            <a:r>
              <a:rPr lang="en-US" sz="1800" b="1" u="sng" dirty="0" smtClean="0">
                <a:solidFill>
                  <a:srgbClr val="FF0000"/>
                </a:solidFill>
                <a:latin typeface="Times New Roman"/>
                <a:cs typeface="Times New Roman"/>
              </a:rPr>
              <a:t>Intensity Error</a:t>
            </a:r>
            <a:r>
              <a:rPr lang="en-US" sz="1800" b="1" dirty="0" smtClean="0">
                <a:solidFill>
                  <a:srgbClr val="FF0000"/>
                </a:solidFill>
                <a:latin typeface="Times New Roman"/>
                <a:cs typeface="Times New Roman"/>
              </a:rPr>
              <a:t>:</a:t>
            </a:r>
            <a:r>
              <a:rPr lang="en-US" sz="1800" dirty="0" smtClean="0">
                <a:solidFill>
                  <a:srgbClr val="FF0000"/>
                </a:solidFill>
                <a:latin typeface="Times New Roman"/>
                <a:cs typeface="Times New Roman"/>
              </a:rPr>
              <a:t> - “Long-term trend is flat”</a:t>
            </a:r>
            <a:endParaRPr lang="en-US" sz="1800" dirty="0">
              <a:solidFill>
                <a:srgbClr val="FF0000"/>
              </a:solidFill>
              <a:latin typeface="Times New Roman"/>
              <a:cs typeface="Times New Roman"/>
            </a:endParaRPr>
          </a:p>
          <a:p>
            <a:endParaRPr lang="en-US" sz="1600" dirty="0">
              <a:solidFill>
                <a:srgbClr val="000000"/>
              </a:solidFill>
              <a:latin typeface="Times New Roman"/>
              <a:cs typeface="Times New Roman"/>
            </a:endParaRPr>
          </a:p>
          <a:p>
            <a:r>
              <a:rPr lang="en-US" sz="2000" b="1" u="sng" dirty="0" smtClean="0">
                <a:solidFill>
                  <a:srgbClr val="000000"/>
                </a:solidFill>
                <a:latin typeface="Times New Roman"/>
                <a:cs typeface="Times New Roman"/>
              </a:rPr>
              <a:t>Track</a:t>
            </a:r>
            <a:r>
              <a:rPr lang="en-US" sz="2000" b="1" dirty="0" smtClean="0">
                <a:solidFill>
                  <a:srgbClr val="000000"/>
                </a:solidFill>
                <a:latin typeface="Times New Roman"/>
                <a:cs typeface="Times New Roman"/>
              </a:rPr>
              <a:t>:  </a:t>
            </a:r>
            <a:r>
              <a:rPr lang="en-US" sz="2000" dirty="0" smtClean="0">
                <a:solidFill>
                  <a:srgbClr val="000000"/>
                </a:solidFill>
                <a:latin typeface="Times New Roman"/>
                <a:cs typeface="Times New Roman"/>
              </a:rPr>
              <a:t>Improvements attributed to Global </a:t>
            </a:r>
            <a:r>
              <a:rPr lang="en-US" sz="2000" dirty="0">
                <a:solidFill>
                  <a:srgbClr val="000000"/>
                </a:solidFill>
                <a:latin typeface="Times New Roman"/>
                <a:cs typeface="Times New Roman"/>
              </a:rPr>
              <a:t>Forecast </a:t>
            </a:r>
            <a:r>
              <a:rPr lang="en-US" sz="2000" dirty="0" smtClean="0">
                <a:solidFill>
                  <a:srgbClr val="000000"/>
                </a:solidFill>
                <a:latin typeface="Times New Roman"/>
                <a:cs typeface="Times New Roman"/>
              </a:rPr>
              <a:t>Models &amp; the Super</a:t>
            </a:r>
            <a:r>
              <a:rPr lang="en-US" sz="2000" dirty="0">
                <a:solidFill>
                  <a:srgbClr val="000000"/>
                </a:solidFill>
                <a:latin typeface="Times New Roman"/>
                <a:cs typeface="Times New Roman"/>
              </a:rPr>
              <a:t>-</a:t>
            </a:r>
            <a:r>
              <a:rPr lang="en-US" sz="2000" dirty="0" smtClean="0">
                <a:solidFill>
                  <a:srgbClr val="000000"/>
                </a:solidFill>
                <a:latin typeface="Times New Roman"/>
                <a:cs typeface="Times New Roman"/>
              </a:rPr>
              <a:t>Ensemble</a:t>
            </a:r>
            <a:r>
              <a:rPr lang="en-US" sz="2000" dirty="0">
                <a:solidFill>
                  <a:srgbClr val="000000"/>
                </a:solidFill>
                <a:latin typeface="Times New Roman"/>
                <a:cs typeface="Times New Roman"/>
              </a:rPr>
              <a:t>.</a:t>
            </a:r>
            <a:endParaRPr lang="en-US" sz="2000" dirty="0" smtClean="0">
              <a:solidFill>
                <a:srgbClr val="000000"/>
              </a:solidFill>
              <a:latin typeface="Times New Roman"/>
              <a:cs typeface="Times New Roman"/>
            </a:endParaRPr>
          </a:p>
          <a:p>
            <a:endParaRPr lang="en-US" sz="1800" dirty="0">
              <a:solidFill>
                <a:srgbClr val="000000"/>
              </a:solidFill>
              <a:latin typeface="Times New Roman"/>
              <a:cs typeface="Times New Roman"/>
            </a:endParaRPr>
          </a:p>
          <a:p>
            <a:r>
              <a:rPr lang="en-US" sz="1800" b="1" u="sng" dirty="0" smtClean="0">
                <a:solidFill>
                  <a:srgbClr val="000000"/>
                </a:solidFill>
              </a:rPr>
              <a:t>Intensity</a:t>
            </a:r>
            <a:r>
              <a:rPr lang="en-US" sz="1800" b="1" dirty="0" smtClean="0">
                <a:solidFill>
                  <a:srgbClr val="000000"/>
                </a:solidFill>
              </a:rPr>
              <a:t>: </a:t>
            </a:r>
            <a:r>
              <a:rPr lang="en-US" sz="1800" b="1" i="1" dirty="0" smtClean="0">
                <a:solidFill>
                  <a:srgbClr val="000000"/>
                </a:solidFill>
              </a:rPr>
              <a:t> </a:t>
            </a:r>
            <a:r>
              <a:rPr lang="en-US" sz="1800" dirty="0" smtClean="0">
                <a:solidFill>
                  <a:srgbClr val="000000"/>
                </a:solidFill>
              </a:rPr>
              <a:t>“</a:t>
            </a:r>
            <a:r>
              <a:rPr lang="en-US" altLang="ja-JP" sz="1800" dirty="0">
                <a:solidFill>
                  <a:srgbClr val="000000"/>
                </a:solidFill>
              </a:rPr>
              <a:t>…upper-ocean thermal structure can affect the evolution of </a:t>
            </a:r>
            <a:r>
              <a:rPr lang="en-US" altLang="ja-JP" sz="1800" dirty="0" smtClean="0">
                <a:solidFill>
                  <a:srgbClr val="000000"/>
                </a:solidFill>
              </a:rPr>
              <a:t>storm intensity</a:t>
            </a:r>
            <a:r>
              <a:rPr lang="en-US" altLang="ja-JP" sz="1800" dirty="0">
                <a:solidFill>
                  <a:srgbClr val="000000"/>
                </a:solidFill>
              </a:rPr>
              <a:t>, </a:t>
            </a:r>
            <a:r>
              <a:rPr lang="en-US" altLang="ja-JP" sz="1800" dirty="0" smtClean="0">
                <a:solidFill>
                  <a:srgbClr val="000000"/>
                </a:solidFill>
              </a:rPr>
              <a:t>…Unfortunately</a:t>
            </a:r>
            <a:r>
              <a:rPr lang="en-US" altLang="ja-JP" sz="1800" dirty="0">
                <a:solidFill>
                  <a:srgbClr val="000000"/>
                </a:solidFill>
              </a:rPr>
              <a:t>, the </a:t>
            </a:r>
            <a:r>
              <a:rPr lang="en-US" altLang="ja-JP" sz="1800" u="sng" dirty="0">
                <a:solidFill>
                  <a:srgbClr val="000000"/>
                </a:solidFill>
              </a:rPr>
              <a:t>paucity of subsurface measurements</a:t>
            </a:r>
            <a:r>
              <a:rPr lang="en-US" altLang="ja-JP" sz="1800" dirty="0">
                <a:solidFill>
                  <a:srgbClr val="000000"/>
                </a:solidFill>
              </a:rPr>
              <a:t> limits </a:t>
            </a:r>
            <a:r>
              <a:rPr lang="en-US" altLang="ja-JP" sz="1800" dirty="0" smtClean="0">
                <a:solidFill>
                  <a:srgbClr val="000000"/>
                </a:solidFill>
              </a:rPr>
              <a:t>our </a:t>
            </a:r>
            <a:r>
              <a:rPr lang="en-US" altLang="ja-JP" sz="1800" dirty="0">
                <a:solidFill>
                  <a:srgbClr val="000000"/>
                </a:solidFill>
              </a:rPr>
              <a:t>ability to assess the effect of upper-ocean variability on tropical </a:t>
            </a:r>
            <a:r>
              <a:rPr lang="en-US" altLang="ja-JP" sz="1800" dirty="0" smtClean="0">
                <a:solidFill>
                  <a:srgbClr val="000000"/>
                </a:solidFill>
              </a:rPr>
              <a:t>cyclone intensity </a:t>
            </a:r>
            <a:r>
              <a:rPr lang="en-US" altLang="ja-JP" sz="1800" dirty="0">
                <a:solidFill>
                  <a:srgbClr val="000000"/>
                </a:solidFill>
              </a:rPr>
              <a:t>evolution.</a:t>
            </a:r>
            <a:r>
              <a:rPr lang="en-US" sz="1800" dirty="0">
                <a:solidFill>
                  <a:srgbClr val="000000"/>
                </a:solidFill>
              </a:rPr>
              <a:t>”</a:t>
            </a:r>
            <a:r>
              <a:rPr lang="en-US" altLang="ja-JP" sz="1800" dirty="0">
                <a:solidFill>
                  <a:srgbClr val="000000"/>
                </a:solidFill>
              </a:rPr>
              <a:t> </a:t>
            </a:r>
            <a:endParaRPr lang="en-US" altLang="ja-JP" sz="1800" dirty="0" smtClean="0">
              <a:solidFill>
                <a:srgbClr val="000000"/>
              </a:solidFill>
            </a:endParaRPr>
          </a:p>
          <a:p>
            <a:r>
              <a:rPr lang="en-US" altLang="ja-JP" sz="1800" dirty="0">
                <a:solidFill>
                  <a:srgbClr val="000000"/>
                </a:solidFill>
              </a:rPr>
              <a:t> </a:t>
            </a:r>
            <a:r>
              <a:rPr lang="en-US" altLang="ja-JP" sz="1800" dirty="0" smtClean="0">
                <a:solidFill>
                  <a:srgbClr val="000000"/>
                </a:solidFill>
              </a:rPr>
              <a:t>                                                                                            – </a:t>
            </a:r>
            <a:r>
              <a:rPr lang="en-US" altLang="ja-JP" sz="1800" dirty="0">
                <a:solidFill>
                  <a:srgbClr val="000000"/>
                </a:solidFill>
              </a:rPr>
              <a:t>Emanuel et al., (2004)</a:t>
            </a:r>
            <a:endParaRPr lang="en-US" sz="1800" dirty="0">
              <a:solidFill>
                <a:srgbClr val="000000"/>
              </a:solidFill>
              <a:latin typeface="Times New Roman"/>
              <a:cs typeface="Times New Roman"/>
            </a:endParaRPr>
          </a:p>
        </p:txBody>
      </p:sp>
      <p:pic>
        <p:nvPicPr>
          <p:cNvPr id="8" name="Picture 6" descr="Screen Shot 2013-03-11 at 3.26.01 PM.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546600" y="606425"/>
            <a:ext cx="4597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76392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4404" y="0"/>
            <a:ext cx="6966735" cy="6053328"/>
          </a:xfrm>
          <a:prstGeom prst="rect">
            <a:avLst/>
          </a:prstGeom>
        </p:spPr>
      </p:pic>
      <p:sp>
        <p:nvSpPr>
          <p:cNvPr id="3" name="TextBox 2"/>
          <p:cNvSpPr txBox="1"/>
          <p:nvPr/>
        </p:nvSpPr>
        <p:spPr>
          <a:xfrm>
            <a:off x="3505200" y="2286000"/>
            <a:ext cx="1107996" cy="461665"/>
          </a:xfrm>
          <a:prstGeom prst="rect">
            <a:avLst/>
          </a:prstGeom>
          <a:noFill/>
        </p:spPr>
        <p:txBody>
          <a:bodyPr wrap="none" rtlCol="0">
            <a:spAutoFit/>
          </a:bodyPr>
          <a:lstStyle/>
          <a:p>
            <a:r>
              <a:rPr lang="en-US" dirty="0" smtClean="0"/>
              <a:t>ROMS</a:t>
            </a:r>
            <a:endParaRPr lang="en-US" dirty="0"/>
          </a:p>
        </p:txBody>
      </p:sp>
      <p:sp>
        <p:nvSpPr>
          <p:cNvPr id="4" name="TextBox 3"/>
          <p:cNvSpPr txBox="1"/>
          <p:nvPr/>
        </p:nvSpPr>
        <p:spPr>
          <a:xfrm>
            <a:off x="6858000" y="2332587"/>
            <a:ext cx="1330814" cy="461665"/>
          </a:xfrm>
          <a:prstGeom prst="rect">
            <a:avLst/>
          </a:prstGeom>
          <a:noFill/>
        </p:spPr>
        <p:txBody>
          <a:bodyPr wrap="none" rtlCol="0">
            <a:spAutoFit/>
          </a:bodyPr>
          <a:lstStyle/>
          <a:p>
            <a:r>
              <a:rPr lang="en-US" smtClean="0"/>
              <a:t>CMEMS</a:t>
            </a:r>
            <a:endParaRPr lang="en-US"/>
          </a:p>
        </p:txBody>
      </p:sp>
      <p:sp>
        <p:nvSpPr>
          <p:cNvPr id="5" name="TextBox 4"/>
          <p:cNvSpPr txBox="1"/>
          <p:nvPr/>
        </p:nvSpPr>
        <p:spPr>
          <a:xfrm>
            <a:off x="3232542" y="5410200"/>
            <a:ext cx="1568058" cy="461665"/>
          </a:xfrm>
          <a:prstGeom prst="rect">
            <a:avLst/>
          </a:prstGeom>
          <a:noFill/>
        </p:spPr>
        <p:txBody>
          <a:bodyPr wrap="none" rtlCol="0">
            <a:spAutoFit/>
          </a:bodyPr>
          <a:lstStyle/>
          <a:p>
            <a:r>
              <a:rPr lang="en-US" smtClean="0"/>
              <a:t>GOFS 3.0</a:t>
            </a:r>
            <a:endParaRPr lang="en-US"/>
          </a:p>
        </p:txBody>
      </p:sp>
      <p:sp>
        <p:nvSpPr>
          <p:cNvPr id="6" name="TextBox 5"/>
          <p:cNvSpPr txBox="1"/>
          <p:nvPr/>
        </p:nvSpPr>
        <p:spPr>
          <a:xfrm>
            <a:off x="6705600" y="5410200"/>
            <a:ext cx="1568058" cy="461665"/>
          </a:xfrm>
          <a:prstGeom prst="rect">
            <a:avLst/>
          </a:prstGeom>
          <a:noFill/>
        </p:spPr>
        <p:txBody>
          <a:bodyPr wrap="none" rtlCol="0">
            <a:spAutoFit/>
          </a:bodyPr>
          <a:lstStyle/>
          <a:p>
            <a:r>
              <a:rPr lang="en-US" dirty="0" smtClean="0"/>
              <a:t>GOFS 3.1</a:t>
            </a:r>
            <a:endParaRPr lang="en-US" dirty="0"/>
          </a:p>
        </p:txBody>
      </p:sp>
      <p:sp>
        <p:nvSpPr>
          <p:cNvPr id="7" name="TextBox 6"/>
          <p:cNvSpPr txBox="1"/>
          <p:nvPr/>
        </p:nvSpPr>
        <p:spPr>
          <a:xfrm>
            <a:off x="0" y="316229"/>
            <a:ext cx="2353556" cy="6370975"/>
          </a:xfrm>
          <a:prstGeom prst="rect">
            <a:avLst/>
          </a:prstGeom>
          <a:noFill/>
        </p:spPr>
        <p:txBody>
          <a:bodyPr wrap="square" rtlCol="0">
            <a:spAutoFit/>
          </a:bodyPr>
          <a:lstStyle/>
          <a:p>
            <a:pPr algn="ctr"/>
            <a:r>
              <a:rPr lang="en-US" sz="3200" b="1" dirty="0" smtClean="0"/>
              <a:t>Hurricane Maria</a:t>
            </a:r>
          </a:p>
          <a:p>
            <a:pPr algn="ctr"/>
            <a:endParaRPr lang="en-US" sz="3200" b="1" dirty="0" smtClean="0"/>
          </a:p>
          <a:p>
            <a:pPr algn="ctr"/>
            <a:r>
              <a:rPr lang="en-US" sz="3200" dirty="0" smtClean="0"/>
              <a:t>Ocean Response</a:t>
            </a:r>
          </a:p>
          <a:p>
            <a:pPr algn="ctr"/>
            <a:endParaRPr lang="en-US" sz="3200" dirty="0"/>
          </a:p>
          <a:p>
            <a:pPr algn="ctr"/>
            <a:r>
              <a:rPr lang="en-US" sz="3200" dirty="0" smtClean="0"/>
              <a:t>PEA</a:t>
            </a:r>
          </a:p>
          <a:p>
            <a:pPr algn="ctr"/>
            <a:r>
              <a:rPr lang="en-US" sz="2800" dirty="0" smtClean="0"/>
              <a:t>Stratification Factor</a:t>
            </a:r>
          </a:p>
          <a:p>
            <a:endParaRPr lang="en-US" sz="3200" dirty="0"/>
          </a:p>
          <a:p>
            <a:pPr algn="ctr"/>
            <a:r>
              <a:rPr lang="en-US" dirty="0" smtClean="0"/>
              <a:t>20 Sept 2017</a:t>
            </a:r>
          </a:p>
          <a:p>
            <a:endParaRPr lang="en-US" sz="3200" dirty="0"/>
          </a:p>
          <a:p>
            <a:endParaRPr lang="en-US" sz="3200" dirty="0"/>
          </a:p>
        </p:txBody>
      </p:sp>
    </p:spTree>
    <p:extLst>
      <p:ext uri="{BB962C8B-B14F-4D97-AF65-F5344CB8AC3E}">
        <p14:creationId xmlns:p14="http://schemas.microsoft.com/office/powerpoint/2010/main" val="831197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3600" y="76200"/>
            <a:ext cx="6900672" cy="5995926"/>
          </a:xfrm>
          <a:prstGeom prst="rect">
            <a:avLst/>
          </a:prstGeom>
        </p:spPr>
      </p:pic>
      <p:sp>
        <p:nvSpPr>
          <p:cNvPr id="3" name="TextBox 2"/>
          <p:cNvSpPr txBox="1"/>
          <p:nvPr/>
        </p:nvSpPr>
        <p:spPr>
          <a:xfrm>
            <a:off x="3505200" y="2286000"/>
            <a:ext cx="1107996" cy="461665"/>
          </a:xfrm>
          <a:prstGeom prst="rect">
            <a:avLst/>
          </a:prstGeom>
          <a:noFill/>
        </p:spPr>
        <p:txBody>
          <a:bodyPr wrap="none" rtlCol="0">
            <a:spAutoFit/>
          </a:bodyPr>
          <a:lstStyle/>
          <a:p>
            <a:r>
              <a:rPr lang="en-US" dirty="0" smtClean="0"/>
              <a:t>ROMS</a:t>
            </a:r>
            <a:endParaRPr lang="en-US" dirty="0"/>
          </a:p>
        </p:txBody>
      </p:sp>
      <p:sp>
        <p:nvSpPr>
          <p:cNvPr id="4" name="TextBox 3"/>
          <p:cNvSpPr txBox="1"/>
          <p:nvPr/>
        </p:nvSpPr>
        <p:spPr>
          <a:xfrm>
            <a:off x="6858000" y="2332587"/>
            <a:ext cx="1330814" cy="461665"/>
          </a:xfrm>
          <a:prstGeom prst="rect">
            <a:avLst/>
          </a:prstGeom>
          <a:noFill/>
        </p:spPr>
        <p:txBody>
          <a:bodyPr wrap="none" rtlCol="0">
            <a:spAutoFit/>
          </a:bodyPr>
          <a:lstStyle/>
          <a:p>
            <a:r>
              <a:rPr lang="en-US" smtClean="0"/>
              <a:t>CMEMS</a:t>
            </a:r>
            <a:endParaRPr lang="en-US"/>
          </a:p>
        </p:txBody>
      </p:sp>
      <p:sp>
        <p:nvSpPr>
          <p:cNvPr id="5" name="TextBox 4"/>
          <p:cNvSpPr txBox="1"/>
          <p:nvPr/>
        </p:nvSpPr>
        <p:spPr>
          <a:xfrm>
            <a:off x="3232542" y="5410200"/>
            <a:ext cx="1568058" cy="461665"/>
          </a:xfrm>
          <a:prstGeom prst="rect">
            <a:avLst/>
          </a:prstGeom>
          <a:noFill/>
        </p:spPr>
        <p:txBody>
          <a:bodyPr wrap="none" rtlCol="0">
            <a:spAutoFit/>
          </a:bodyPr>
          <a:lstStyle/>
          <a:p>
            <a:r>
              <a:rPr lang="en-US" smtClean="0"/>
              <a:t>GOFS 3.0</a:t>
            </a:r>
            <a:endParaRPr lang="en-US"/>
          </a:p>
        </p:txBody>
      </p:sp>
      <p:sp>
        <p:nvSpPr>
          <p:cNvPr id="6" name="TextBox 5"/>
          <p:cNvSpPr txBox="1"/>
          <p:nvPr/>
        </p:nvSpPr>
        <p:spPr>
          <a:xfrm>
            <a:off x="6705600" y="5410200"/>
            <a:ext cx="1568058" cy="461665"/>
          </a:xfrm>
          <a:prstGeom prst="rect">
            <a:avLst/>
          </a:prstGeom>
          <a:noFill/>
        </p:spPr>
        <p:txBody>
          <a:bodyPr wrap="none" rtlCol="0">
            <a:spAutoFit/>
          </a:bodyPr>
          <a:lstStyle/>
          <a:p>
            <a:r>
              <a:rPr lang="en-US" dirty="0" smtClean="0"/>
              <a:t>GOFS 3.1</a:t>
            </a:r>
            <a:endParaRPr lang="en-US" dirty="0"/>
          </a:p>
        </p:txBody>
      </p:sp>
      <p:sp>
        <p:nvSpPr>
          <p:cNvPr id="7" name="TextBox 6"/>
          <p:cNvSpPr txBox="1"/>
          <p:nvPr/>
        </p:nvSpPr>
        <p:spPr>
          <a:xfrm>
            <a:off x="0" y="316229"/>
            <a:ext cx="2353556" cy="6370975"/>
          </a:xfrm>
          <a:prstGeom prst="rect">
            <a:avLst/>
          </a:prstGeom>
          <a:noFill/>
        </p:spPr>
        <p:txBody>
          <a:bodyPr wrap="square" rtlCol="0">
            <a:spAutoFit/>
          </a:bodyPr>
          <a:lstStyle/>
          <a:p>
            <a:pPr algn="ctr"/>
            <a:r>
              <a:rPr lang="en-US" sz="3200" b="1" dirty="0" smtClean="0"/>
              <a:t>Hurricane Maria</a:t>
            </a:r>
          </a:p>
          <a:p>
            <a:pPr algn="ctr"/>
            <a:endParaRPr lang="en-US" sz="3200" b="1" dirty="0" smtClean="0"/>
          </a:p>
          <a:p>
            <a:pPr algn="ctr"/>
            <a:r>
              <a:rPr lang="en-US" sz="3200" dirty="0" smtClean="0"/>
              <a:t>Ocean Response</a:t>
            </a:r>
          </a:p>
          <a:p>
            <a:pPr algn="ctr"/>
            <a:endParaRPr lang="en-US" sz="3200" dirty="0"/>
          </a:p>
          <a:p>
            <a:pPr algn="ctr"/>
            <a:r>
              <a:rPr lang="en-US" sz="3200" dirty="0" smtClean="0"/>
              <a:t>PEA</a:t>
            </a:r>
          </a:p>
          <a:p>
            <a:pPr algn="ctr"/>
            <a:r>
              <a:rPr lang="en-US" sz="2800" dirty="0" smtClean="0"/>
              <a:t>Stratification Factor</a:t>
            </a:r>
          </a:p>
          <a:p>
            <a:endParaRPr lang="en-US" sz="3200" dirty="0"/>
          </a:p>
          <a:p>
            <a:pPr algn="ctr"/>
            <a:r>
              <a:rPr lang="en-US" dirty="0" smtClean="0"/>
              <a:t>21 Sept 2017</a:t>
            </a:r>
          </a:p>
          <a:p>
            <a:endParaRPr lang="en-US" sz="3200" dirty="0"/>
          </a:p>
          <a:p>
            <a:endParaRPr lang="en-US" sz="3200" dirty="0"/>
          </a:p>
        </p:txBody>
      </p:sp>
    </p:spTree>
    <p:extLst>
      <p:ext uri="{BB962C8B-B14F-4D97-AF65-F5344CB8AC3E}">
        <p14:creationId xmlns:p14="http://schemas.microsoft.com/office/powerpoint/2010/main" val="11290155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1501"/>
            <a:ext cx="7055781" cy="6130699"/>
          </a:xfrm>
          <a:prstGeom prst="rect">
            <a:avLst/>
          </a:prstGeom>
        </p:spPr>
      </p:pic>
      <p:sp>
        <p:nvSpPr>
          <p:cNvPr id="3" name="TextBox 2"/>
          <p:cNvSpPr txBox="1"/>
          <p:nvPr/>
        </p:nvSpPr>
        <p:spPr>
          <a:xfrm>
            <a:off x="3505200" y="2286000"/>
            <a:ext cx="1107996" cy="461665"/>
          </a:xfrm>
          <a:prstGeom prst="rect">
            <a:avLst/>
          </a:prstGeom>
          <a:noFill/>
        </p:spPr>
        <p:txBody>
          <a:bodyPr wrap="none" rtlCol="0">
            <a:spAutoFit/>
          </a:bodyPr>
          <a:lstStyle/>
          <a:p>
            <a:r>
              <a:rPr lang="en-US" dirty="0" smtClean="0"/>
              <a:t>ROMS</a:t>
            </a:r>
            <a:endParaRPr lang="en-US" dirty="0"/>
          </a:p>
        </p:txBody>
      </p:sp>
      <p:sp>
        <p:nvSpPr>
          <p:cNvPr id="4" name="TextBox 3"/>
          <p:cNvSpPr txBox="1"/>
          <p:nvPr/>
        </p:nvSpPr>
        <p:spPr>
          <a:xfrm>
            <a:off x="6858000" y="2332587"/>
            <a:ext cx="1330814" cy="461665"/>
          </a:xfrm>
          <a:prstGeom prst="rect">
            <a:avLst/>
          </a:prstGeom>
          <a:noFill/>
        </p:spPr>
        <p:txBody>
          <a:bodyPr wrap="none" rtlCol="0">
            <a:spAutoFit/>
          </a:bodyPr>
          <a:lstStyle/>
          <a:p>
            <a:r>
              <a:rPr lang="en-US" smtClean="0"/>
              <a:t>CMEMS</a:t>
            </a:r>
            <a:endParaRPr lang="en-US"/>
          </a:p>
        </p:txBody>
      </p:sp>
      <p:sp>
        <p:nvSpPr>
          <p:cNvPr id="5" name="TextBox 4"/>
          <p:cNvSpPr txBox="1"/>
          <p:nvPr/>
        </p:nvSpPr>
        <p:spPr>
          <a:xfrm>
            <a:off x="3232542" y="5410200"/>
            <a:ext cx="1568058" cy="461665"/>
          </a:xfrm>
          <a:prstGeom prst="rect">
            <a:avLst/>
          </a:prstGeom>
          <a:noFill/>
        </p:spPr>
        <p:txBody>
          <a:bodyPr wrap="none" rtlCol="0">
            <a:spAutoFit/>
          </a:bodyPr>
          <a:lstStyle/>
          <a:p>
            <a:r>
              <a:rPr lang="en-US" smtClean="0"/>
              <a:t>GOFS 3.0</a:t>
            </a:r>
            <a:endParaRPr lang="en-US"/>
          </a:p>
        </p:txBody>
      </p:sp>
      <p:sp>
        <p:nvSpPr>
          <p:cNvPr id="6" name="TextBox 5"/>
          <p:cNvSpPr txBox="1"/>
          <p:nvPr/>
        </p:nvSpPr>
        <p:spPr>
          <a:xfrm>
            <a:off x="6705600" y="5410200"/>
            <a:ext cx="1568058" cy="461665"/>
          </a:xfrm>
          <a:prstGeom prst="rect">
            <a:avLst/>
          </a:prstGeom>
          <a:noFill/>
        </p:spPr>
        <p:txBody>
          <a:bodyPr wrap="none" rtlCol="0">
            <a:spAutoFit/>
          </a:bodyPr>
          <a:lstStyle/>
          <a:p>
            <a:r>
              <a:rPr lang="en-US" dirty="0" smtClean="0"/>
              <a:t>GOFS 3.1</a:t>
            </a:r>
            <a:endParaRPr lang="en-US" dirty="0"/>
          </a:p>
        </p:txBody>
      </p:sp>
      <p:sp>
        <p:nvSpPr>
          <p:cNvPr id="7" name="TextBox 6"/>
          <p:cNvSpPr txBox="1"/>
          <p:nvPr/>
        </p:nvSpPr>
        <p:spPr>
          <a:xfrm>
            <a:off x="0" y="316229"/>
            <a:ext cx="2353556" cy="6370975"/>
          </a:xfrm>
          <a:prstGeom prst="rect">
            <a:avLst/>
          </a:prstGeom>
          <a:noFill/>
        </p:spPr>
        <p:txBody>
          <a:bodyPr wrap="square" rtlCol="0">
            <a:spAutoFit/>
          </a:bodyPr>
          <a:lstStyle/>
          <a:p>
            <a:pPr algn="ctr"/>
            <a:r>
              <a:rPr lang="en-US" sz="3200" b="1" dirty="0" smtClean="0"/>
              <a:t>Hurricane Maria</a:t>
            </a:r>
          </a:p>
          <a:p>
            <a:pPr algn="ctr"/>
            <a:endParaRPr lang="en-US" sz="3200" b="1" dirty="0" smtClean="0"/>
          </a:p>
          <a:p>
            <a:pPr algn="ctr"/>
            <a:r>
              <a:rPr lang="en-US" sz="3200" dirty="0" smtClean="0"/>
              <a:t>Ocean Response</a:t>
            </a:r>
          </a:p>
          <a:p>
            <a:pPr algn="ctr"/>
            <a:endParaRPr lang="en-US" sz="3200" dirty="0"/>
          </a:p>
          <a:p>
            <a:pPr algn="ctr"/>
            <a:r>
              <a:rPr lang="en-US" sz="3200" dirty="0" smtClean="0"/>
              <a:t>PEA</a:t>
            </a:r>
          </a:p>
          <a:p>
            <a:pPr algn="ctr"/>
            <a:r>
              <a:rPr lang="en-US" sz="2800" dirty="0" smtClean="0"/>
              <a:t>Stratification Factor</a:t>
            </a:r>
          </a:p>
          <a:p>
            <a:endParaRPr lang="en-US" sz="3200" dirty="0"/>
          </a:p>
          <a:p>
            <a:pPr algn="ctr"/>
            <a:r>
              <a:rPr lang="en-US" dirty="0" smtClean="0"/>
              <a:t>22 Sept 2017</a:t>
            </a:r>
          </a:p>
          <a:p>
            <a:endParaRPr lang="en-US" sz="3200" dirty="0"/>
          </a:p>
          <a:p>
            <a:endParaRPr lang="en-US" sz="3200" dirty="0"/>
          </a:p>
        </p:txBody>
      </p:sp>
    </p:spTree>
    <p:extLst>
      <p:ext uri="{BB962C8B-B14F-4D97-AF65-F5344CB8AC3E}">
        <p14:creationId xmlns:p14="http://schemas.microsoft.com/office/powerpoint/2010/main" val="12630418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562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95400" y="625475"/>
            <a:ext cx="6553200" cy="524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TextBox 5"/>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Hurricane </a:t>
            </a:r>
            <a:r>
              <a:rPr lang="en-US" altLang="en-US" b="1" u="sng" smtClean="0">
                <a:solidFill>
                  <a:srgbClr val="000000"/>
                </a:solidFill>
              </a:rPr>
              <a:t>Intensity</a:t>
            </a:r>
            <a:r>
              <a:rPr lang="en-US" altLang="en-US" smtClean="0">
                <a:solidFill>
                  <a:srgbClr val="000000"/>
                </a:solidFill>
              </a:rPr>
              <a:t> is modulated by upper </a:t>
            </a:r>
            <a:r>
              <a:rPr lang="en-US" altLang="en-US" b="1" u="sng" smtClean="0">
                <a:solidFill>
                  <a:srgbClr val="000000"/>
                </a:solidFill>
              </a:rPr>
              <a:t>ocean heat content</a:t>
            </a:r>
          </a:p>
        </p:txBody>
      </p:sp>
      <p:sp>
        <p:nvSpPr>
          <p:cNvPr id="22532" name="TextBox 6"/>
          <p:cNvSpPr txBox="1">
            <a:spLocks noChangeArrowheads="1"/>
          </p:cNvSpPr>
          <p:nvPr/>
        </p:nvSpPr>
        <p:spPr bwMode="auto">
          <a:xfrm>
            <a:off x="0" y="578643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smtClean="0">
                <a:solidFill>
                  <a:srgbClr val="000000"/>
                </a:solidFill>
              </a:rPr>
              <a:t>Rapid intensification of Hurricane Katrina over warm ocean water</a:t>
            </a:r>
          </a:p>
        </p:txBody>
      </p:sp>
      <p:sp>
        <p:nvSpPr>
          <p:cNvPr id="22533" name="Oval 7"/>
          <p:cNvSpPr>
            <a:spLocks noChangeArrowheads="1"/>
          </p:cNvSpPr>
          <p:nvPr/>
        </p:nvSpPr>
        <p:spPr bwMode="auto">
          <a:xfrm>
            <a:off x="3657600" y="1600200"/>
            <a:ext cx="1905000" cy="1981200"/>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mtClean="0">
              <a:solidFill>
                <a:srgbClr val="000000"/>
              </a:solidFill>
            </a:endParaRPr>
          </a:p>
        </p:txBody>
      </p:sp>
      <p:pic>
        <p:nvPicPr>
          <p:cNvPr id="7" name="Picture 49" descr="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67538" y="5087938"/>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spTree>
    <p:extLst>
      <p:ext uri="{BB962C8B-B14F-4D97-AF65-F5344CB8AC3E}">
        <p14:creationId xmlns:p14="http://schemas.microsoft.com/office/powerpoint/2010/main" val="1366476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5-10-19 09.36.55.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37991" y="1485826"/>
            <a:ext cx="6433088" cy="4745640"/>
          </a:xfrm>
          <a:prstGeom prst="rect">
            <a:avLst/>
          </a:prstGeom>
          <a:ln>
            <a:solidFill>
              <a:schemeClr val="bg1"/>
            </a:solidFill>
          </a:ln>
        </p:spPr>
      </p:pic>
      <p:pic>
        <p:nvPicPr>
          <p:cNvPr id="5" name="Picture 4" descr="Screenshot 2015-10-17 11.43.1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97299" y="1483163"/>
            <a:ext cx="6746607" cy="4735604"/>
          </a:xfrm>
          <a:prstGeom prst="rect">
            <a:avLst/>
          </a:prstGeom>
          <a:ln>
            <a:solidFill>
              <a:schemeClr val="bg1"/>
            </a:solidFill>
          </a:ln>
        </p:spPr>
      </p:pic>
      <p:sp>
        <p:nvSpPr>
          <p:cNvPr id="6" name="TextBox 5"/>
          <p:cNvSpPr txBox="1"/>
          <p:nvPr/>
        </p:nvSpPr>
        <p:spPr>
          <a:xfrm>
            <a:off x="1676492" y="3653366"/>
            <a:ext cx="2105602" cy="646331"/>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prstClr val="white"/>
                </a:solidFill>
                <a:latin typeface="Calibri"/>
                <a:ea typeface="+mn-ea"/>
                <a:cs typeface="+mn-cs"/>
              </a:rPr>
              <a:t>Hurricane Irene</a:t>
            </a:r>
          </a:p>
          <a:p>
            <a:pPr algn="ctr" defTabSz="457200" eaLnBrk="1" fontAlgn="auto" hangingPunct="1">
              <a:spcBef>
                <a:spcPts val="0"/>
              </a:spcBef>
              <a:spcAft>
                <a:spcPts val="0"/>
              </a:spcAft>
            </a:pPr>
            <a:r>
              <a:rPr lang="en-US" sz="1800" dirty="0" smtClean="0">
                <a:solidFill>
                  <a:prstClr val="white"/>
                </a:solidFill>
                <a:latin typeface="Calibri"/>
                <a:ea typeface="+mn-ea"/>
                <a:cs typeface="+mn-cs"/>
              </a:rPr>
              <a:t>26-29 August 2011</a:t>
            </a:r>
            <a:endParaRPr lang="en-US" sz="1800" dirty="0">
              <a:solidFill>
                <a:prstClr val="white"/>
              </a:solidFill>
              <a:latin typeface="Calibri"/>
              <a:ea typeface="+mn-ea"/>
              <a:cs typeface="+mn-cs"/>
            </a:endParaRPr>
          </a:p>
        </p:txBody>
      </p:sp>
      <p:sp>
        <p:nvSpPr>
          <p:cNvPr id="7" name="TextBox 6"/>
          <p:cNvSpPr txBox="1"/>
          <p:nvPr/>
        </p:nvSpPr>
        <p:spPr>
          <a:xfrm>
            <a:off x="3763339" y="3653366"/>
            <a:ext cx="2580116" cy="646331"/>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prstClr val="white"/>
                </a:solidFill>
                <a:latin typeface="Calibri"/>
                <a:ea typeface="+mn-ea"/>
                <a:cs typeface="+mn-cs"/>
              </a:rPr>
              <a:t>Super-Typhoon </a:t>
            </a:r>
            <a:r>
              <a:rPr lang="en-US" sz="1800" dirty="0" err="1" smtClean="0">
                <a:solidFill>
                  <a:prstClr val="white"/>
                </a:solidFill>
                <a:latin typeface="Calibri"/>
                <a:ea typeface="+mn-ea"/>
                <a:cs typeface="+mn-cs"/>
              </a:rPr>
              <a:t>Muifa</a:t>
            </a:r>
            <a:endParaRPr lang="en-US" sz="1800" dirty="0" smtClean="0">
              <a:solidFill>
                <a:prstClr val="white"/>
              </a:solidFill>
              <a:latin typeface="Calibri"/>
              <a:ea typeface="+mn-ea"/>
              <a:cs typeface="+mn-cs"/>
            </a:endParaRPr>
          </a:p>
          <a:p>
            <a:pPr algn="ctr" defTabSz="457200" eaLnBrk="1" fontAlgn="auto" hangingPunct="1">
              <a:spcBef>
                <a:spcPts val="0"/>
              </a:spcBef>
              <a:spcAft>
                <a:spcPts val="0"/>
              </a:spcAft>
            </a:pPr>
            <a:r>
              <a:rPr lang="en-US" sz="1800" dirty="0" smtClean="0">
                <a:solidFill>
                  <a:prstClr val="white"/>
                </a:solidFill>
                <a:latin typeface="Calibri"/>
                <a:ea typeface="+mn-ea"/>
                <a:cs typeface="+mn-cs"/>
              </a:rPr>
              <a:t>26 July - 9 August 2011</a:t>
            </a:r>
            <a:endParaRPr lang="en-US" sz="1800" dirty="0">
              <a:solidFill>
                <a:prstClr val="white"/>
              </a:solidFill>
              <a:latin typeface="Calibri"/>
              <a:ea typeface="+mn-ea"/>
              <a:cs typeface="+mn-cs"/>
            </a:endParaRPr>
          </a:p>
        </p:txBody>
      </p:sp>
      <p:sp>
        <p:nvSpPr>
          <p:cNvPr id="9" name="TextBox 8"/>
          <p:cNvSpPr txBox="1"/>
          <p:nvPr/>
        </p:nvSpPr>
        <p:spPr>
          <a:xfrm>
            <a:off x="0" y="279400"/>
            <a:ext cx="9144000" cy="892552"/>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smtClean="0">
                <a:solidFill>
                  <a:prstClr val="black"/>
                </a:solidFill>
                <a:latin typeface="Calibri"/>
                <a:ea typeface="+mn-ea"/>
                <a:cs typeface="+mn-cs"/>
              </a:rPr>
              <a:t>Hurricane Irene &amp; Super-Typhoon </a:t>
            </a:r>
            <a:r>
              <a:rPr lang="en-US" sz="2800" b="1" dirty="0" err="1" smtClean="0">
                <a:solidFill>
                  <a:prstClr val="black"/>
                </a:solidFill>
                <a:latin typeface="Calibri"/>
                <a:ea typeface="+mn-ea"/>
                <a:cs typeface="+mn-cs"/>
              </a:rPr>
              <a:t>Muifa</a:t>
            </a:r>
            <a:r>
              <a:rPr lang="en-US" sz="2800" b="1" dirty="0" smtClean="0">
                <a:solidFill>
                  <a:prstClr val="black"/>
                </a:solidFill>
                <a:latin typeface="Calibri"/>
                <a:ea typeface="+mn-ea"/>
                <a:cs typeface="+mn-cs"/>
              </a:rPr>
              <a:t>:</a:t>
            </a:r>
            <a:endParaRPr lang="en-US" sz="2800" b="1" dirty="0">
              <a:solidFill>
                <a:prstClr val="black"/>
              </a:solidFill>
              <a:latin typeface="Calibri"/>
              <a:ea typeface="+mn-ea"/>
              <a:cs typeface="+mn-cs"/>
            </a:endParaRPr>
          </a:p>
          <a:p>
            <a:pPr algn="ctr" defTabSz="457200" eaLnBrk="1" fontAlgn="auto" hangingPunct="1">
              <a:spcBef>
                <a:spcPts val="0"/>
              </a:spcBef>
              <a:spcAft>
                <a:spcPts val="0"/>
              </a:spcAft>
            </a:pPr>
            <a:r>
              <a:rPr lang="en-US" dirty="0" smtClean="0">
                <a:solidFill>
                  <a:prstClr val="black"/>
                </a:solidFill>
                <a:latin typeface="Calibri"/>
                <a:ea typeface="+mn-ea"/>
                <a:cs typeface="+mn-cs"/>
              </a:rPr>
              <a:t>What do these summer of 2011 storms have in common?  </a:t>
            </a:r>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384191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5-10-19 09.36.55.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37991" y="1485826"/>
            <a:ext cx="6433088" cy="4745640"/>
          </a:xfrm>
          <a:prstGeom prst="rect">
            <a:avLst/>
          </a:prstGeom>
          <a:ln>
            <a:solidFill>
              <a:schemeClr val="bg1"/>
            </a:solidFill>
          </a:ln>
        </p:spPr>
      </p:pic>
      <p:pic>
        <p:nvPicPr>
          <p:cNvPr id="5" name="Picture 4" descr="Screenshot 2015-10-17 11.43.1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97299" y="1483163"/>
            <a:ext cx="6746607" cy="4735604"/>
          </a:xfrm>
          <a:prstGeom prst="rect">
            <a:avLst/>
          </a:prstGeom>
          <a:ln>
            <a:solidFill>
              <a:schemeClr val="bg1"/>
            </a:solidFill>
          </a:ln>
        </p:spPr>
      </p:pic>
      <p:sp>
        <p:nvSpPr>
          <p:cNvPr id="6" name="TextBox 5"/>
          <p:cNvSpPr txBox="1"/>
          <p:nvPr/>
        </p:nvSpPr>
        <p:spPr>
          <a:xfrm>
            <a:off x="1676492" y="3653366"/>
            <a:ext cx="2105602" cy="646331"/>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prstClr val="white"/>
                </a:solidFill>
                <a:latin typeface="Calibri"/>
                <a:ea typeface="+mn-ea"/>
                <a:cs typeface="+mn-cs"/>
              </a:rPr>
              <a:t>Hurricane Irene</a:t>
            </a:r>
          </a:p>
          <a:p>
            <a:pPr algn="ctr" defTabSz="457200" eaLnBrk="1" fontAlgn="auto" hangingPunct="1">
              <a:spcBef>
                <a:spcPts val="0"/>
              </a:spcBef>
              <a:spcAft>
                <a:spcPts val="0"/>
              </a:spcAft>
            </a:pPr>
            <a:r>
              <a:rPr lang="en-US" sz="1800" dirty="0" smtClean="0">
                <a:solidFill>
                  <a:prstClr val="white"/>
                </a:solidFill>
                <a:latin typeface="Calibri"/>
                <a:ea typeface="+mn-ea"/>
                <a:cs typeface="+mn-cs"/>
              </a:rPr>
              <a:t>26-29 August 2011</a:t>
            </a:r>
            <a:endParaRPr lang="en-US" sz="1800" dirty="0">
              <a:solidFill>
                <a:prstClr val="white"/>
              </a:solidFill>
              <a:latin typeface="Calibri"/>
              <a:ea typeface="+mn-ea"/>
              <a:cs typeface="+mn-cs"/>
            </a:endParaRPr>
          </a:p>
        </p:txBody>
      </p:sp>
      <p:sp>
        <p:nvSpPr>
          <p:cNvPr id="7" name="TextBox 6"/>
          <p:cNvSpPr txBox="1"/>
          <p:nvPr/>
        </p:nvSpPr>
        <p:spPr>
          <a:xfrm>
            <a:off x="3763339" y="3653366"/>
            <a:ext cx="2580116" cy="646331"/>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prstClr val="white"/>
                </a:solidFill>
                <a:latin typeface="Calibri"/>
                <a:ea typeface="+mn-ea"/>
                <a:cs typeface="+mn-cs"/>
              </a:rPr>
              <a:t>Super-Typhoon </a:t>
            </a:r>
            <a:r>
              <a:rPr lang="en-US" sz="1800" dirty="0" err="1" smtClean="0">
                <a:solidFill>
                  <a:prstClr val="white"/>
                </a:solidFill>
                <a:latin typeface="Calibri"/>
                <a:ea typeface="+mn-ea"/>
                <a:cs typeface="+mn-cs"/>
              </a:rPr>
              <a:t>Muifa</a:t>
            </a:r>
            <a:endParaRPr lang="en-US" sz="1800" dirty="0" smtClean="0">
              <a:solidFill>
                <a:prstClr val="white"/>
              </a:solidFill>
              <a:latin typeface="Calibri"/>
              <a:ea typeface="+mn-ea"/>
              <a:cs typeface="+mn-cs"/>
            </a:endParaRPr>
          </a:p>
          <a:p>
            <a:pPr algn="ctr" defTabSz="457200" eaLnBrk="1" fontAlgn="auto" hangingPunct="1">
              <a:spcBef>
                <a:spcPts val="0"/>
              </a:spcBef>
              <a:spcAft>
                <a:spcPts val="0"/>
              </a:spcAft>
            </a:pPr>
            <a:r>
              <a:rPr lang="en-US" sz="1800" dirty="0" smtClean="0">
                <a:solidFill>
                  <a:prstClr val="white"/>
                </a:solidFill>
                <a:latin typeface="Calibri"/>
                <a:ea typeface="+mn-ea"/>
                <a:cs typeface="+mn-cs"/>
              </a:rPr>
              <a:t>26 July - 9 August 2011</a:t>
            </a:r>
            <a:endParaRPr lang="en-US" sz="1800" dirty="0">
              <a:solidFill>
                <a:prstClr val="white"/>
              </a:solidFill>
              <a:latin typeface="Calibri"/>
              <a:ea typeface="+mn-ea"/>
              <a:cs typeface="+mn-cs"/>
            </a:endParaRPr>
          </a:p>
        </p:txBody>
      </p:sp>
      <p:sp>
        <p:nvSpPr>
          <p:cNvPr id="9" name="TextBox 8"/>
          <p:cNvSpPr txBox="1"/>
          <p:nvPr/>
        </p:nvSpPr>
        <p:spPr>
          <a:xfrm>
            <a:off x="0" y="279400"/>
            <a:ext cx="9144000" cy="1261884"/>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smtClean="0">
                <a:solidFill>
                  <a:prstClr val="black"/>
                </a:solidFill>
                <a:latin typeface="Calibri"/>
                <a:ea typeface="+mn-ea"/>
                <a:cs typeface="+mn-cs"/>
              </a:rPr>
              <a:t>Hurricane Irene &amp; Super-Typhoon </a:t>
            </a:r>
            <a:r>
              <a:rPr lang="en-US" sz="2800" b="1" dirty="0" err="1" smtClean="0">
                <a:solidFill>
                  <a:prstClr val="black"/>
                </a:solidFill>
                <a:latin typeface="Calibri"/>
                <a:ea typeface="+mn-ea"/>
                <a:cs typeface="+mn-cs"/>
              </a:rPr>
              <a:t>Muifa</a:t>
            </a:r>
            <a:r>
              <a:rPr lang="en-US" sz="2800" b="1" dirty="0" smtClean="0">
                <a:solidFill>
                  <a:prstClr val="black"/>
                </a:solidFill>
                <a:latin typeface="Calibri"/>
                <a:ea typeface="+mn-ea"/>
                <a:cs typeface="+mn-cs"/>
              </a:rPr>
              <a:t>:</a:t>
            </a:r>
            <a:endParaRPr lang="en-US" sz="2800" b="1" dirty="0">
              <a:solidFill>
                <a:prstClr val="black"/>
              </a:solidFill>
              <a:latin typeface="Calibri"/>
              <a:ea typeface="+mn-ea"/>
              <a:cs typeface="+mn-cs"/>
            </a:endParaRPr>
          </a:p>
          <a:p>
            <a:pPr algn="ctr" defTabSz="457200" eaLnBrk="1" fontAlgn="auto" hangingPunct="1">
              <a:spcBef>
                <a:spcPts val="0"/>
              </a:spcBef>
              <a:spcAft>
                <a:spcPts val="0"/>
              </a:spcAft>
            </a:pPr>
            <a:r>
              <a:rPr lang="en-US" dirty="0" smtClean="0">
                <a:solidFill>
                  <a:prstClr val="black"/>
                </a:solidFill>
                <a:latin typeface="Calibri"/>
                <a:ea typeface="+mn-ea"/>
                <a:cs typeface="+mn-cs"/>
              </a:rPr>
              <a:t>What do these summer of 2011 storms have in common? </a:t>
            </a:r>
          </a:p>
          <a:p>
            <a:pPr algn="ctr" defTabSz="457200" eaLnBrk="1" fontAlgn="auto" hangingPunct="1">
              <a:spcBef>
                <a:spcPts val="0"/>
              </a:spcBef>
              <a:spcAft>
                <a:spcPts val="0"/>
              </a:spcAft>
            </a:pPr>
            <a:r>
              <a:rPr lang="en-US" i="1" dirty="0" smtClean="0">
                <a:solidFill>
                  <a:prstClr val="black"/>
                </a:solidFill>
                <a:latin typeface="Calibri"/>
                <a:ea typeface="+mn-ea"/>
                <a:cs typeface="+mn-cs"/>
              </a:rPr>
              <a:t>In both cases, rapid de-intensification was not forecast</a:t>
            </a:r>
            <a:r>
              <a:rPr lang="en-US" dirty="0" smtClean="0">
                <a:solidFill>
                  <a:prstClr val="black"/>
                </a:solidFill>
                <a:latin typeface="Calibri"/>
                <a:ea typeface="+mn-ea"/>
                <a:cs typeface="+mn-cs"/>
              </a:rPr>
              <a:t> </a:t>
            </a:r>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106610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16540</TotalTime>
  <Words>2128</Words>
  <Application>Microsoft Office PowerPoint</Application>
  <PresentationFormat>On-screen Show (4:3)</PresentationFormat>
  <Paragraphs>540</Paragraphs>
  <Slides>63</Slides>
  <Notes>17</Notes>
  <HiddenSlides>0</HiddenSlides>
  <MMClips>0</MMClips>
  <ScaleCrop>false</ScaleCrop>
  <HeadingPairs>
    <vt:vector size="8" baseType="variant">
      <vt:variant>
        <vt:lpstr>Fonts Used</vt:lpstr>
      </vt:variant>
      <vt:variant>
        <vt:i4>6</vt:i4>
      </vt:variant>
      <vt:variant>
        <vt:lpstr>Theme</vt:lpstr>
      </vt:variant>
      <vt:variant>
        <vt:i4>10</vt:i4>
      </vt:variant>
      <vt:variant>
        <vt:lpstr>Embedded OLE Servers</vt:lpstr>
      </vt:variant>
      <vt:variant>
        <vt:i4>1</vt:i4>
      </vt:variant>
      <vt:variant>
        <vt:lpstr>Slide Titles</vt:lpstr>
      </vt:variant>
      <vt:variant>
        <vt:i4>63</vt:i4>
      </vt:variant>
    </vt:vector>
  </HeadingPairs>
  <TitlesOfParts>
    <vt:vector size="80" baseType="lpstr">
      <vt:lpstr>ＭＳ Ｐゴシック</vt:lpstr>
      <vt:lpstr>Arial</vt:lpstr>
      <vt:lpstr>Calibri</vt:lpstr>
      <vt:lpstr>Calibri Light</vt:lpstr>
      <vt:lpstr>Franklin Gothic Book</vt:lpstr>
      <vt:lpstr>Times New Roman</vt:lpstr>
      <vt:lpstr>2_Office Theme</vt:lpstr>
      <vt:lpstr>4_Office Theme</vt:lpstr>
      <vt:lpstr>6_Office Theme</vt:lpstr>
      <vt:lpstr>1_Office Theme</vt:lpstr>
      <vt:lpstr>3_Office Theme</vt:lpstr>
      <vt:lpstr>12_Office Theme</vt:lpstr>
      <vt:lpstr>Office Theme</vt:lpstr>
      <vt:lpstr>5_Office Theme</vt:lpstr>
      <vt:lpstr>7_Office Theme</vt:lpstr>
      <vt:lpstr>8_Office Theme</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Earth’s northern mid-latitude sea surface temperatures (SSTs) undergo large seasonal cycles </vt:lpstr>
      <vt:lpstr>The U.S. Mid-Atlantic summer ocean is one of the most stratified in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Improved satellite SST product revealed  ahead-of-eye cooling was not captured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NOS NOAA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NOS NOAA</dc:creator>
  <cp:keywords/>
  <dc:description/>
  <cp:lastModifiedBy>Michael Crowley</cp:lastModifiedBy>
  <cp:revision>508</cp:revision>
  <dcterms:created xsi:type="dcterms:W3CDTF">2010-02-22T17:26:58Z</dcterms:created>
  <dcterms:modified xsi:type="dcterms:W3CDTF">2018-11-26T22:04:12Z</dcterms:modified>
  <cp:category/>
</cp:coreProperties>
</file>