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47"/>
  </p:normalViewPr>
  <p:slideViewPr>
    <p:cSldViewPr snapToGrid="0" snapToObjects="1">
      <p:cViewPr>
        <p:scale>
          <a:sx n="73" d="100"/>
          <a:sy n="73" d="100"/>
        </p:scale>
        <p:origin x="816" y="1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BC829-6A34-0440-968D-8F41D0E98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EBEC4-C744-EF47-929E-821BA1030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2D937-0AC9-9147-B665-BB19B7DB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89D73-6895-4E46-AC3B-CE25E147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A1CA-4246-8D41-A068-2CB8A8BD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A1AD-B69C-9840-91F3-55BF79DD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82F69-6552-5E48-A560-E46BFB338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003D-539C-264C-921A-866B3378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66B59-1977-4643-AE26-E7B7FC6A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D47F8-28A8-E444-AB85-3ED163B09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6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FF7C22-A3A6-AB4C-9B86-BAD0CBD8D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EFF4F-746F-A147-8556-E0082DE39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E62AD-CAA3-154F-ADA2-3AD0D1F05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246AD-52DE-3249-9979-C35BBC3C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6B1A1-618F-2049-AA2E-7907C3803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4991-B779-0B4A-B521-1BC18E1F6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952C7-5FAB-9149-9382-0E58CAD5F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B5F8C-322D-3543-A08B-4C31062D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BB08B-4CA3-A94E-8AA1-DE0AF26B8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072F-FCB5-7547-A907-7F2E17DB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688C4-71E9-8042-ACF4-088310A6D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744CD-AB52-1F43-B407-4AB19CD6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5E637-8BF2-7B4E-BC22-2FF6947F0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AA72B-90DF-0742-864B-FB566296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0A926-909F-2740-A597-71D77F4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6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F3D3D-9CE0-A940-B3EB-38996E6A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08EB5-6047-7D4C-BE7B-49690B241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92D977-99D1-F844-B49C-CA5F579B9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5E716-BF7F-484A-BC88-5DF05125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E45E7-BDE7-5E4C-80DD-14450AF8C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1D0D4-9AA9-4943-A525-A025C9F68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2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3368B-3561-6B45-A2E0-0E959D186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40926-9C41-E142-A46A-5B787C08B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4B867-0D69-484B-8559-4CC29DBB1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BCA07-AFD5-5C49-9C8F-7A0E04B9C5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055D6-1349-D944-9855-FF6CB0961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41072-0F13-CF44-BAF3-8C2314BDC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E202EC-D170-A443-BABA-BE884C01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C7E8F-789D-5142-98CF-CE87C90C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2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E9018-3B57-3F43-ABA6-148B21DBA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D502CD-AD45-2340-8C78-9BDB233C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E40D5-89FC-9445-A800-9E7CAC62C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90F99-EB17-0244-A76D-1F3BF2BD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D72D67-9CC4-8D43-836C-DA276919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58C41-6586-8544-A122-BB507E630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A537A-863B-FA49-8542-87BA8072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DF86-579F-F44E-82C4-99D77CF57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15E4E-6587-874F-A4D7-5C34925A9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9A2E99-9833-B34D-9772-5A5449F85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0760F-360B-0B41-BF21-D44634C2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A31A60-38C9-DE43-8118-4CDC5AC8C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3EEE3-4367-8242-8005-F1CD1D06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7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B4963-557B-5F40-96E8-CF4E31E7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A9C12-C7BB-3C42-9D68-F46C8B9E8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F9764-C4F6-7049-82D0-C54BD37E6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421D1-F21C-9A44-8A85-98D28A7E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CC2D3-68D4-FC41-82AD-829DC2F1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20AF8-0580-584B-AC19-8ABDE80B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7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58689-AF66-CE4E-B71C-FB20C2EA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5CC8B-96BC-FE44-8680-A4A1CE914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EA974-5137-5741-AB4E-208005EFA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D60F8-F174-5A4C-A88F-720CDFCEB16A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30D99-136E-4E4F-B26C-00EE2F5E6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C53B0-6CF5-2149-A637-9D5980F2A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E9375-44D0-1746-9BB7-C57AA904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00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DEF653-1045-0143-9393-A9AC597884C9}"/>
              </a:ext>
            </a:extLst>
          </p:cNvPr>
          <p:cNvSpPr txBox="1"/>
          <p:nvPr/>
        </p:nvSpPr>
        <p:spPr>
          <a:xfrm>
            <a:off x="1630264" y="254589"/>
            <a:ext cx="9054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Foundation Species for the West Antarctic Peninsula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414A3-C325-5042-BBE2-FC4376EB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86" y="1538868"/>
            <a:ext cx="6333893" cy="4750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2DF527-FC9B-B743-806E-A52125C6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579" y="1538868"/>
            <a:ext cx="3170663" cy="4755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B9B8B5-B7FC-D546-9247-63E61D55015B}"/>
              </a:ext>
            </a:extLst>
          </p:cNvPr>
          <p:cNvSpPr txBox="1"/>
          <p:nvPr/>
        </p:nvSpPr>
        <p:spPr>
          <a:xfrm>
            <a:off x="1630264" y="5742878"/>
            <a:ext cx="1865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Marginal Ice zone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C9F6D8-EB85-C340-9895-3960B949FAE0}"/>
              </a:ext>
            </a:extLst>
          </p:cNvPr>
          <p:cNvSpPr txBox="1"/>
          <p:nvPr/>
        </p:nvSpPr>
        <p:spPr>
          <a:xfrm>
            <a:off x="7812579" y="5738078"/>
            <a:ext cx="131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 water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6E0F115-FB0D-2B44-B7EB-DCC979A402E9}"/>
              </a:ext>
            </a:extLst>
          </p:cNvPr>
          <p:cNvGrpSpPr/>
          <p:nvPr/>
        </p:nvGrpSpPr>
        <p:grpSpPr>
          <a:xfrm>
            <a:off x="447841" y="1262349"/>
            <a:ext cx="1837516" cy="2115477"/>
            <a:chOff x="7185264" y="1464239"/>
            <a:chExt cx="3337787" cy="4318024"/>
          </a:xfrm>
        </p:grpSpPr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7537D0D0-A5E2-6C46-B9D6-C7F9B17B8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253" y="1464239"/>
              <a:ext cx="260761" cy="37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sz="600">
                <a:latin typeface="Candara"/>
                <a:cs typeface="Candara"/>
              </a:endParaRPr>
            </a:p>
          </p:txBody>
        </p:sp>
        <p:grpSp>
          <p:nvGrpSpPr>
            <p:cNvPr id="14" name="Group 5">
              <a:extLst>
                <a:ext uri="{FF2B5EF4-FFF2-40B4-BE49-F238E27FC236}">
                  <a16:creationId xmlns:a16="http://schemas.microsoft.com/office/drawing/2014/main" id="{942DCD71-22C3-C642-BA44-9A54EFB64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5264" y="1718185"/>
              <a:ext cx="3337787" cy="3647645"/>
              <a:chOff x="2448" y="629"/>
              <a:chExt cx="3312" cy="3335"/>
            </a:xfrm>
          </p:grpSpPr>
          <p:pic>
            <p:nvPicPr>
              <p:cNvPr id="17" name="Picture 6">
                <a:extLst>
                  <a:ext uri="{FF2B5EF4-FFF2-40B4-BE49-F238E27FC236}">
                    <a16:creationId xmlns:a16="http://schemas.microsoft.com/office/drawing/2014/main" id="{AFE0B551-32F9-F74A-96D2-AB2769418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7" t="4517"/>
              <a:stretch>
                <a:fillRect/>
              </a:stretch>
            </p:blipFill>
            <p:spPr bwMode="auto">
              <a:xfrm>
                <a:off x="2448" y="629"/>
                <a:ext cx="3312" cy="33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579DE739-73F0-2D49-9560-724A835D8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1" y="2940"/>
                <a:ext cx="660" cy="71"/>
              </a:xfrm>
              <a:custGeom>
                <a:avLst/>
                <a:gdLst>
                  <a:gd name="T0" fmla="*/ 0 w 651"/>
                  <a:gd name="T1" fmla="*/ 51 h 72"/>
                  <a:gd name="T2" fmla="*/ 128 w 651"/>
                  <a:gd name="T3" fmla="*/ 64 h 72"/>
                  <a:gd name="T4" fmla="*/ 144 w 651"/>
                  <a:gd name="T5" fmla="*/ 67 h 72"/>
                  <a:gd name="T6" fmla="*/ 168 w 651"/>
                  <a:gd name="T7" fmla="*/ 70 h 72"/>
                  <a:gd name="T8" fmla="*/ 208 w 651"/>
                  <a:gd name="T9" fmla="*/ 56 h 72"/>
                  <a:gd name="T10" fmla="*/ 309 w 651"/>
                  <a:gd name="T11" fmla="*/ 48 h 72"/>
                  <a:gd name="T12" fmla="*/ 395 w 651"/>
                  <a:gd name="T13" fmla="*/ 27 h 72"/>
                  <a:gd name="T14" fmla="*/ 403 w 651"/>
                  <a:gd name="T15" fmla="*/ 8 h 72"/>
                  <a:gd name="T16" fmla="*/ 453 w 651"/>
                  <a:gd name="T17" fmla="*/ 3 h 72"/>
                  <a:gd name="T18" fmla="*/ 480 w 651"/>
                  <a:gd name="T19" fmla="*/ 27 h 72"/>
                  <a:gd name="T20" fmla="*/ 571 w 651"/>
                  <a:gd name="T21" fmla="*/ 48 h 72"/>
                  <a:gd name="T22" fmla="*/ 611 w 651"/>
                  <a:gd name="T23" fmla="*/ 40 h 72"/>
                  <a:gd name="T24" fmla="*/ 651 w 651"/>
                  <a:gd name="T25" fmla="*/ 27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51"/>
                  <a:gd name="T40" fmla="*/ 0 h 72"/>
                  <a:gd name="T41" fmla="*/ 651 w 651"/>
                  <a:gd name="T42" fmla="*/ 72 h 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51" h="72">
                    <a:moveTo>
                      <a:pt x="0" y="51"/>
                    </a:moveTo>
                    <a:cubicBezTo>
                      <a:pt x="21" y="54"/>
                      <a:pt x="104" y="61"/>
                      <a:pt x="128" y="64"/>
                    </a:cubicBezTo>
                    <a:cubicBezTo>
                      <a:pt x="152" y="67"/>
                      <a:pt x="137" y="66"/>
                      <a:pt x="144" y="67"/>
                    </a:cubicBezTo>
                    <a:cubicBezTo>
                      <a:pt x="151" y="68"/>
                      <a:pt x="157" y="72"/>
                      <a:pt x="168" y="70"/>
                    </a:cubicBezTo>
                    <a:cubicBezTo>
                      <a:pt x="179" y="68"/>
                      <a:pt x="185" y="60"/>
                      <a:pt x="208" y="56"/>
                    </a:cubicBezTo>
                    <a:cubicBezTo>
                      <a:pt x="231" y="52"/>
                      <a:pt x="278" y="53"/>
                      <a:pt x="309" y="48"/>
                    </a:cubicBezTo>
                    <a:cubicBezTo>
                      <a:pt x="340" y="43"/>
                      <a:pt x="379" y="34"/>
                      <a:pt x="395" y="27"/>
                    </a:cubicBezTo>
                    <a:cubicBezTo>
                      <a:pt x="411" y="20"/>
                      <a:pt x="394" y="12"/>
                      <a:pt x="403" y="8"/>
                    </a:cubicBezTo>
                    <a:cubicBezTo>
                      <a:pt x="412" y="4"/>
                      <a:pt x="440" y="0"/>
                      <a:pt x="453" y="3"/>
                    </a:cubicBezTo>
                    <a:cubicBezTo>
                      <a:pt x="466" y="6"/>
                      <a:pt x="460" y="19"/>
                      <a:pt x="480" y="27"/>
                    </a:cubicBezTo>
                    <a:cubicBezTo>
                      <a:pt x="500" y="35"/>
                      <a:pt x="549" y="46"/>
                      <a:pt x="571" y="48"/>
                    </a:cubicBezTo>
                    <a:cubicBezTo>
                      <a:pt x="593" y="50"/>
                      <a:pt x="598" y="43"/>
                      <a:pt x="611" y="40"/>
                    </a:cubicBezTo>
                    <a:cubicBezTo>
                      <a:pt x="624" y="37"/>
                      <a:pt x="645" y="29"/>
                      <a:pt x="651" y="27"/>
                    </a:cubicBezTo>
                  </a:path>
                </a:pathLst>
              </a:custGeom>
              <a:solidFill>
                <a:srgbClr val="FF0080">
                  <a:alpha val="3019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600">
                  <a:latin typeface="Candara"/>
                  <a:cs typeface="Candara"/>
                </a:endParaRPr>
              </a:p>
            </p:txBody>
          </p:sp>
        </p:grpSp>
        <p:sp>
          <p:nvSpPr>
            <p:cNvPr id="15" name="Text Box 47">
              <a:extLst>
                <a:ext uri="{FF2B5EF4-FFF2-40B4-BE49-F238E27FC236}">
                  <a16:creationId xmlns:a16="http://schemas.microsoft.com/office/drawing/2014/main" id="{307CA243-92D0-5446-9734-F2DD26D0E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60911" y="5405330"/>
              <a:ext cx="1689429" cy="37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" b="1" dirty="0">
                  <a:latin typeface="Candara"/>
                  <a:cs typeface="Candara"/>
                </a:rPr>
                <a:t>Doug Martinson, LDEO</a:t>
              </a:r>
            </a:p>
          </p:txBody>
        </p:sp>
        <p:sp>
          <p:nvSpPr>
            <p:cNvPr id="16" name="Rectangle 49">
              <a:extLst>
                <a:ext uri="{FF2B5EF4-FFF2-40B4-BE49-F238E27FC236}">
                  <a16:creationId xmlns:a16="http://schemas.microsoft.com/office/drawing/2014/main" id="{9D74216C-7967-D149-8040-B6420DE86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251" y="5018902"/>
              <a:ext cx="2030109" cy="439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800" b="1" dirty="0">
                  <a:latin typeface="Candara"/>
                  <a:cs typeface="Candara"/>
                </a:rPr>
                <a:t>Gray shading, &lt; 300m</a:t>
              </a:r>
              <a:endParaRPr lang="en-US" sz="800" dirty="0">
                <a:latin typeface="Candara"/>
                <a:cs typeface="Candara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E5A82D86-11E5-4B42-8259-C0A9D4E1B30C}"/>
              </a:ext>
            </a:extLst>
          </p:cNvPr>
          <p:cNvSpPr/>
          <p:nvPr/>
        </p:nvSpPr>
        <p:spPr>
          <a:xfrm rot="2725892">
            <a:off x="1004173" y="2071293"/>
            <a:ext cx="153043" cy="868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B5CB6-F8D6-1646-A871-0B0CEF5F43F8}"/>
              </a:ext>
            </a:extLst>
          </p:cNvPr>
          <p:cNvSpPr txBox="1"/>
          <p:nvPr/>
        </p:nvSpPr>
        <p:spPr>
          <a:xfrm>
            <a:off x="1377030" y="839364"/>
            <a:ext cx="9838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/>
              <a:t>Features defining our system (seasonal sea ice &amp; open water most of the sampling area deep,</a:t>
            </a:r>
          </a:p>
          <a:p>
            <a:pPr algn="ctr"/>
            <a:r>
              <a:rPr lang="en-US" sz="2000" i="1" dirty="0"/>
              <a:t>very strong phenology (annually, 24 </a:t>
            </a:r>
            <a:r>
              <a:rPr lang="en-US" sz="2000" i="1" dirty="0" err="1"/>
              <a:t>hr</a:t>
            </a:r>
            <a:r>
              <a:rPr lang="en-US" sz="2000" i="1" dirty="0"/>
              <a:t> to no light), strong atmospheric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407853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7AAA61-8C03-704E-9221-710C6B1F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35" y="312234"/>
            <a:ext cx="7031049" cy="593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77331-FE3B-7E4F-B126-C63AA70891B5}"/>
              </a:ext>
            </a:extLst>
          </p:cNvPr>
          <p:cNvSpPr txBox="1"/>
          <p:nvPr/>
        </p:nvSpPr>
        <p:spPr>
          <a:xfrm>
            <a:off x="7365584" y="2277803"/>
            <a:ext cx="473892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Working paradigm</a:t>
            </a:r>
            <a:r>
              <a:rPr lang="en-US" dirty="0"/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Antarctic Krill (</a:t>
            </a:r>
            <a:r>
              <a:rPr lang="en-US" i="1" dirty="0"/>
              <a:t>E. </a:t>
            </a:r>
            <a:r>
              <a:rPr lang="en-US" i="1" dirty="0" err="1"/>
              <a:t>superba</a:t>
            </a:r>
            <a:r>
              <a:rPr lang="en-US" i="1" dirty="0"/>
              <a:t>)</a:t>
            </a:r>
            <a:r>
              <a:rPr lang="en-US" dirty="0"/>
              <a:t> is the keystone </a:t>
            </a:r>
          </a:p>
          <a:p>
            <a:pPr algn="ctr"/>
            <a:r>
              <a:rPr lang="en-US" dirty="0"/>
              <a:t>(foundation?) species for the Antarctic food-web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Major food source for majority of the food-web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1BC3B-E426-AE48-81E2-56479AF7E42B}"/>
              </a:ext>
            </a:extLst>
          </p:cNvPr>
          <p:cNvSpPr txBox="1"/>
          <p:nvPr/>
        </p:nvSpPr>
        <p:spPr>
          <a:xfrm>
            <a:off x="334535" y="6244682"/>
            <a:ext cx="2386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Courtesy of British Antarctic Service</a:t>
            </a:r>
          </a:p>
        </p:txBody>
      </p:sp>
    </p:spTree>
    <p:extLst>
      <p:ext uri="{BB962C8B-B14F-4D97-AF65-F5344CB8AC3E}">
        <p14:creationId xmlns:p14="http://schemas.microsoft.com/office/powerpoint/2010/main" val="139468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4862C1-641A-5C4D-A077-28D12E862AF9}"/>
              </a:ext>
            </a:extLst>
          </p:cNvPr>
          <p:cNvSpPr txBox="1"/>
          <p:nvPr/>
        </p:nvSpPr>
        <p:spPr>
          <a:xfrm>
            <a:off x="663563" y="6339687"/>
            <a:ext cx="2137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Saba et al. 2014 Nature </a:t>
            </a:r>
            <a:r>
              <a:rPr lang="en-US" sz="1200" b="1" i="1" dirty="0" err="1">
                <a:solidFill>
                  <a:srgbClr val="FF0000"/>
                </a:solidFill>
              </a:rPr>
              <a:t>Comm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3FC58-F53A-F84D-9CCB-A1EA54B5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82"/>
          <a:stretch/>
        </p:blipFill>
        <p:spPr>
          <a:xfrm>
            <a:off x="2439036" y="408148"/>
            <a:ext cx="6786649" cy="4939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8498CE-0EDC-E44A-8448-FF872B5E7E32}"/>
              </a:ext>
            </a:extLst>
          </p:cNvPr>
          <p:cNvSpPr txBox="1"/>
          <p:nvPr/>
        </p:nvSpPr>
        <p:spPr>
          <a:xfrm>
            <a:off x="1741261" y="5508690"/>
            <a:ext cx="8694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Heavy ice years result in protection from winter/early spring wind mixing (and the resulting with a deeper mixed layer) which drives higher primary productivity, combined with increased upper water column stratification </a:t>
            </a:r>
          </a:p>
        </p:txBody>
      </p:sp>
    </p:spTree>
    <p:extLst>
      <p:ext uri="{BB962C8B-B14F-4D97-AF65-F5344CB8AC3E}">
        <p14:creationId xmlns:p14="http://schemas.microsoft.com/office/powerpoint/2010/main" val="12656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>
            <a:extLst>
              <a:ext uri="{FF2B5EF4-FFF2-40B4-BE49-F238E27FC236}">
                <a16:creationId xmlns:a16="http://schemas.microsoft.com/office/drawing/2014/main" id="{B79E11B0-1BE7-CB41-A0B1-EA21959E4500}"/>
              </a:ext>
            </a:extLst>
          </p:cNvPr>
          <p:cNvSpPr txBox="1"/>
          <p:nvPr/>
        </p:nvSpPr>
        <p:spPr>
          <a:xfrm>
            <a:off x="1607785" y="71684"/>
            <a:ext cx="9397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Two potential drivers for the krill: Food (amount-type-quality)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8BA081B-D7E6-D640-8A1D-FE76083D2E13}"/>
              </a:ext>
            </a:extLst>
          </p:cNvPr>
          <p:cNvGrpSpPr/>
          <p:nvPr/>
        </p:nvGrpSpPr>
        <p:grpSpPr>
          <a:xfrm>
            <a:off x="109766" y="1614743"/>
            <a:ext cx="9556096" cy="5035670"/>
            <a:chOff x="109766" y="1614743"/>
            <a:chExt cx="9556096" cy="503567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64B409-D92F-674B-AD5C-16AA8B238B28}"/>
                </a:ext>
              </a:extLst>
            </p:cNvPr>
            <p:cNvGrpSpPr/>
            <p:nvPr/>
          </p:nvGrpSpPr>
          <p:grpSpPr>
            <a:xfrm>
              <a:off x="274195" y="2613639"/>
              <a:ext cx="7711642" cy="4036774"/>
              <a:chOff x="2311341" y="1258020"/>
              <a:chExt cx="7711642" cy="403677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7213E44-B832-9742-9E07-FCC96EB576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311341" y="1258020"/>
                <a:ext cx="7711642" cy="4036774"/>
                <a:chOff x="29582" y="777665"/>
                <a:chExt cx="9276477" cy="4855910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AB6D114-1854-0E48-8766-1CB23F87ABD7}"/>
                    </a:ext>
                  </a:extLst>
                </p:cNvPr>
                <p:cNvGrpSpPr/>
                <p:nvPr/>
              </p:nvGrpSpPr>
              <p:grpSpPr>
                <a:xfrm>
                  <a:off x="29582" y="2082060"/>
                  <a:ext cx="4512303" cy="2241868"/>
                  <a:chOff x="1374148" y="195848"/>
                  <a:chExt cx="4512303" cy="2241868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1F150476-BE7E-F843-B000-184E5013A6FE}"/>
                      </a:ext>
                    </a:extLst>
                  </p:cNvPr>
                  <p:cNvSpPr/>
                  <p:nvPr/>
                </p:nvSpPr>
                <p:spPr>
                  <a:xfrm>
                    <a:off x="2311401" y="361950"/>
                    <a:ext cx="3575050" cy="19431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35E269BB-CEF2-7F47-A767-DCCE5A6B6035}"/>
                      </a:ext>
                    </a:extLst>
                  </p:cNvPr>
                  <p:cNvSpPr/>
                  <p:nvPr/>
                </p:nvSpPr>
                <p:spPr>
                  <a:xfrm>
                    <a:off x="2476502" y="1666874"/>
                    <a:ext cx="77258" cy="3397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AE99CD6-E0AC-734E-B0FA-F291107A26FD}"/>
                      </a:ext>
                    </a:extLst>
                  </p:cNvPr>
                  <p:cNvSpPr/>
                  <p:nvPr/>
                </p:nvSpPr>
                <p:spPr>
                  <a:xfrm>
                    <a:off x="2662767" y="1667944"/>
                    <a:ext cx="77258" cy="40850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C53DF90F-C863-F446-AE8F-6751E28D73D2}"/>
                      </a:ext>
                    </a:extLst>
                  </p:cNvPr>
                  <p:cNvSpPr/>
                  <p:nvPr/>
                </p:nvSpPr>
                <p:spPr>
                  <a:xfrm>
                    <a:off x="2815167" y="1663699"/>
                    <a:ext cx="77258" cy="24765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29AD6F2C-EB90-C442-8E25-AF6D04392A1E}"/>
                      </a:ext>
                    </a:extLst>
                  </p:cNvPr>
                  <p:cNvSpPr/>
                  <p:nvPr/>
                </p:nvSpPr>
                <p:spPr>
                  <a:xfrm>
                    <a:off x="2967567" y="873125"/>
                    <a:ext cx="77258" cy="78104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00B916B6-380D-3B48-8086-384162657362}"/>
                      </a:ext>
                    </a:extLst>
                  </p:cNvPr>
                  <p:cNvSpPr/>
                  <p:nvPr/>
                </p:nvSpPr>
                <p:spPr>
                  <a:xfrm>
                    <a:off x="3147482" y="1664769"/>
                    <a:ext cx="77258" cy="19895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C6D09700-DE10-F845-8E33-324631A4B65C}"/>
                      </a:ext>
                    </a:extLst>
                  </p:cNvPr>
                  <p:cNvSpPr/>
                  <p:nvPr/>
                </p:nvSpPr>
                <p:spPr>
                  <a:xfrm>
                    <a:off x="3327397" y="1663698"/>
                    <a:ext cx="77258" cy="24765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1C651B01-2174-E24E-8E7E-A10836CC1EB7}"/>
                      </a:ext>
                    </a:extLst>
                  </p:cNvPr>
                  <p:cNvSpPr/>
                  <p:nvPr/>
                </p:nvSpPr>
                <p:spPr>
                  <a:xfrm>
                    <a:off x="3489322" y="1666873"/>
                    <a:ext cx="77258" cy="46672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21BFBDA5-0705-284B-95F4-717345B47D6F}"/>
                      </a:ext>
                    </a:extLst>
                  </p:cNvPr>
                  <p:cNvSpPr/>
                  <p:nvPr/>
                </p:nvSpPr>
                <p:spPr>
                  <a:xfrm>
                    <a:off x="3661824" y="1663699"/>
                    <a:ext cx="77258" cy="37465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374542F-993E-364E-80ED-A2E8FA3E1E8A}"/>
                      </a:ext>
                    </a:extLst>
                  </p:cNvPr>
                  <p:cNvSpPr/>
                  <p:nvPr/>
                </p:nvSpPr>
                <p:spPr>
                  <a:xfrm>
                    <a:off x="3841739" y="1663698"/>
                    <a:ext cx="77258" cy="5715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A1196F1B-BFF6-5140-8125-88C35DA5AC69}"/>
                      </a:ext>
                    </a:extLst>
                  </p:cNvPr>
                  <p:cNvSpPr/>
                  <p:nvPr/>
                </p:nvSpPr>
                <p:spPr>
                  <a:xfrm>
                    <a:off x="3994138" y="946150"/>
                    <a:ext cx="82561" cy="708024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0F221050-3ED3-0B4B-B88C-BB911A4B4D20}"/>
                      </a:ext>
                    </a:extLst>
                  </p:cNvPr>
                  <p:cNvSpPr/>
                  <p:nvPr/>
                </p:nvSpPr>
                <p:spPr>
                  <a:xfrm>
                    <a:off x="4146538" y="1666874"/>
                    <a:ext cx="82561" cy="4667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3FA3B880-C599-A445-974C-5B8FAEAC2D35}"/>
                      </a:ext>
                    </a:extLst>
                  </p:cNvPr>
                  <p:cNvCxnSpPr/>
                  <p:nvPr/>
                </p:nvCxnSpPr>
                <p:spPr>
                  <a:xfrm>
                    <a:off x="2346325" y="1654174"/>
                    <a:ext cx="47625" cy="0"/>
                  </a:xfrm>
                  <a:prstGeom prst="line">
                    <a:avLst/>
                  </a:prstGeom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477E139D-0AA5-B94A-A0BD-213117372986}"/>
                      </a:ext>
                    </a:extLst>
                  </p:cNvPr>
                  <p:cNvSpPr/>
                  <p:nvPr/>
                </p:nvSpPr>
                <p:spPr>
                  <a:xfrm>
                    <a:off x="4340218" y="1666874"/>
                    <a:ext cx="82561" cy="200026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E2FF7FC1-CCB9-724A-A3C0-54E201CF0C9E}"/>
                      </a:ext>
                    </a:extLst>
                  </p:cNvPr>
                  <p:cNvSpPr/>
                  <p:nvPr/>
                </p:nvSpPr>
                <p:spPr>
                  <a:xfrm>
                    <a:off x="4533898" y="1663698"/>
                    <a:ext cx="82561" cy="24765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B34F9EC9-E13C-7E42-AC3E-8EFB29D81CE4}"/>
                      </a:ext>
                    </a:extLst>
                  </p:cNvPr>
                  <p:cNvSpPr/>
                  <p:nvPr/>
                </p:nvSpPr>
                <p:spPr>
                  <a:xfrm>
                    <a:off x="4686298" y="949325"/>
                    <a:ext cx="82561" cy="71119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8F3A326F-4315-AF49-A510-952144E7946C}"/>
                      </a:ext>
                    </a:extLst>
                  </p:cNvPr>
                  <p:cNvSpPr/>
                  <p:nvPr/>
                </p:nvSpPr>
                <p:spPr>
                  <a:xfrm>
                    <a:off x="4838698" y="1454149"/>
                    <a:ext cx="82561" cy="20002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1D52CADB-9CEC-7541-9D9C-65CD3B95C2AC}"/>
                      </a:ext>
                    </a:extLst>
                  </p:cNvPr>
                  <p:cNvSpPr/>
                  <p:nvPr/>
                </p:nvSpPr>
                <p:spPr>
                  <a:xfrm>
                    <a:off x="5168898" y="1663699"/>
                    <a:ext cx="82561" cy="35560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92E5DC8F-E471-BC42-AC55-2ECD9A9C7766}"/>
                      </a:ext>
                    </a:extLst>
                  </p:cNvPr>
                  <p:cNvSpPr/>
                  <p:nvPr/>
                </p:nvSpPr>
                <p:spPr>
                  <a:xfrm>
                    <a:off x="5362578" y="644525"/>
                    <a:ext cx="82561" cy="101599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3BC2085-8C35-9A46-8C41-13D596397CA9}"/>
                      </a:ext>
                    </a:extLst>
                  </p:cNvPr>
                  <p:cNvSpPr/>
                  <p:nvPr/>
                </p:nvSpPr>
                <p:spPr>
                  <a:xfrm>
                    <a:off x="5514977" y="1390649"/>
                    <a:ext cx="82561" cy="26669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ED25E653-34CC-364C-BF00-CC138165419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311401" y="1657348"/>
                    <a:ext cx="3575050" cy="3176"/>
                  </a:xfrm>
                  <a:prstGeom prst="line">
                    <a:avLst/>
                  </a:prstGeom>
                  <a:ln w="9525" cmpd="sng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55FDEE8-8FEC-BD44-90E0-EBED84A16542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351" y="2104509"/>
                    <a:ext cx="468958" cy="3332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-80</a:t>
                    </a:r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99FD4734-672F-9E4A-BE22-E0AED9C7042D}"/>
                      </a:ext>
                    </a:extLst>
                  </p:cNvPr>
                  <p:cNvSpPr txBox="1"/>
                  <p:nvPr/>
                </p:nvSpPr>
                <p:spPr>
                  <a:xfrm>
                    <a:off x="2079623" y="1460499"/>
                    <a:ext cx="314696" cy="3332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0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F22872E2-4672-334C-A9F0-7DED25E9C3C3}"/>
                      </a:ext>
                    </a:extLst>
                  </p:cNvPr>
                  <p:cNvSpPr txBox="1"/>
                  <p:nvPr/>
                </p:nvSpPr>
                <p:spPr>
                  <a:xfrm>
                    <a:off x="1956473" y="821809"/>
                    <a:ext cx="407253" cy="3332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80</a:t>
                    </a:r>
                  </a:p>
                </p:txBody>
              </p:sp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437D12C4-470C-9541-9B31-3EE477555597}"/>
                      </a:ext>
                    </a:extLst>
                  </p:cNvPr>
                  <p:cNvSpPr txBox="1"/>
                  <p:nvPr/>
                </p:nvSpPr>
                <p:spPr>
                  <a:xfrm>
                    <a:off x="1852453" y="195848"/>
                    <a:ext cx="499810" cy="3332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160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70344EB0-4F05-914C-A579-4BD6B50123E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16218" y="1077138"/>
                    <a:ext cx="1834181" cy="51832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11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Anomaly of </a:t>
                    </a:r>
                  </a:p>
                  <a:p>
                    <a:pPr algn="ctr"/>
                    <a:r>
                      <a:rPr lang="en-US" sz="11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chlorophyll a (mg m</a:t>
                    </a:r>
                    <a:r>
                      <a:rPr lang="en-US" sz="1100" b="1" baseline="3000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-2</a:t>
                    </a:r>
                    <a:r>
                      <a:rPr lang="en-US" sz="11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)</a:t>
                    </a: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252BF8E8-A661-FF40-AD58-D1090D70BD55}"/>
                    </a:ext>
                  </a:extLst>
                </p:cNvPr>
                <p:cNvGrpSpPr/>
                <p:nvPr/>
              </p:nvGrpSpPr>
              <p:grpSpPr>
                <a:xfrm>
                  <a:off x="4747697" y="793155"/>
                  <a:ext cx="2291181" cy="4840420"/>
                  <a:chOff x="3822804" y="1663700"/>
                  <a:chExt cx="2291181" cy="4840420"/>
                </a:xfrm>
              </p:grpSpPr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176FA9EF-60AC-8445-AFBD-BE8BFD705290}"/>
                      </a:ext>
                    </a:extLst>
                  </p:cNvPr>
                  <p:cNvSpPr/>
                  <p:nvPr/>
                </p:nvSpPr>
                <p:spPr>
                  <a:xfrm>
                    <a:off x="4527643" y="1667935"/>
                    <a:ext cx="419100" cy="1045633"/>
                  </a:xfrm>
                  <a:custGeom>
                    <a:avLst/>
                    <a:gdLst>
                      <a:gd name="connsiteX0" fmla="*/ 419100 w 419100"/>
                      <a:gd name="connsiteY0" fmla="*/ 0 h 1045633"/>
                      <a:gd name="connsiteX1" fmla="*/ 414867 w 419100"/>
                      <a:gd name="connsiteY1" fmla="*/ 1045633 h 1045633"/>
                      <a:gd name="connsiteX2" fmla="*/ 0 w 419100"/>
                      <a:gd name="connsiteY2" fmla="*/ 67733 h 1045633"/>
                      <a:gd name="connsiteX3" fmla="*/ 55034 w 419100"/>
                      <a:gd name="connsiteY3" fmla="*/ 50800 h 1045633"/>
                      <a:gd name="connsiteX4" fmla="*/ 105834 w 419100"/>
                      <a:gd name="connsiteY4" fmla="*/ 42333 h 1045633"/>
                      <a:gd name="connsiteX5" fmla="*/ 156634 w 419100"/>
                      <a:gd name="connsiteY5" fmla="*/ 29633 h 1045633"/>
                      <a:gd name="connsiteX6" fmla="*/ 220134 w 419100"/>
                      <a:gd name="connsiteY6" fmla="*/ 21167 h 1045633"/>
                      <a:gd name="connsiteX7" fmla="*/ 266700 w 419100"/>
                      <a:gd name="connsiteY7" fmla="*/ 12700 h 1045633"/>
                      <a:gd name="connsiteX8" fmla="*/ 330200 w 419100"/>
                      <a:gd name="connsiteY8" fmla="*/ 8467 h 1045633"/>
                      <a:gd name="connsiteX9" fmla="*/ 419100 w 419100"/>
                      <a:gd name="connsiteY9" fmla="*/ 0 h 10456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19100" h="1045633">
                        <a:moveTo>
                          <a:pt x="419100" y="0"/>
                        </a:moveTo>
                        <a:lnTo>
                          <a:pt x="414867" y="1045633"/>
                        </a:lnTo>
                        <a:lnTo>
                          <a:pt x="0" y="67733"/>
                        </a:lnTo>
                        <a:lnTo>
                          <a:pt x="55034" y="50800"/>
                        </a:lnTo>
                        <a:lnTo>
                          <a:pt x="105834" y="42333"/>
                        </a:lnTo>
                        <a:lnTo>
                          <a:pt x="156634" y="29633"/>
                        </a:lnTo>
                        <a:lnTo>
                          <a:pt x="220134" y="21167"/>
                        </a:lnTo>
                        <a:lnTo>
                          <a:pt x="266700" y="12700"/>
                        </a:lnTo>
                        <a:lnTo>
                          <a:pt x="330200" y="8467"/>
                        </a:lnTo>
                        <a:lnTo>
                          <a:pt x="41910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BA11DBEE-073F-7F48-B1A5-5451772210D0}"/>
                      </a:ext>
                    </a:extLst>
                  </p:cNvPr>
                  <p:cNvSpPr/>
                  <p:nvPr/>
                </p:nvSpPr>
                <p:spPr>
                  <a:xfrm>
                    <a:off x="4045043" y="1739902"/>
                    <a:ext cx="897467" cy="965200"/>
                  </a:xfrm>
                  <a:custGeom>
                    <a:avLst/>
                    <a:gdLst>
                      <a:gd name="connsiteX0" fmla="*/ 465667 w 897467"/>
                      <a:gd name="connsiteY0" fmla="*/ 0 h 965200"/>
                      <a:gd name="connsiteX1" fmla="*/ 897467 w 897467"/>
                      <a:gd name="connsiteY1" fmla="*/ 965200 h 965200"/>
                      <a:gd name="connsiteX2" fmla="*/ 0 w 897467"/>
                      <a:gd name="connsiteY2" fmla="*/ 342900 h 965200"/>
                      <a:gd name="connsiteX3" fmla="*/ 46567 w 897467"/>
                      <a:gd name="connsiteY3" fmla="*/ 292100 h 965200"/>
                      <a:gd name="connsiteX4" fmla="*/ 93134 w 897467"/>
                      <a:gd name="connsiteY4" fmla="*/ 249766 h 965200"/>
                      <a:gd name="connsiteX5" fmla="*/ 139700 w 897467"/>
                      <a:gd name="connsiteY5" fmla="*/ 211666 h 965200"/>
                      <a:gd name="connsiteX6" fmla="*/ 182034 w 897467"/>
                      <a:gd name="connsiteY6" fmla="*/ 177800 h 965200"/>
                      <a:gd name="connsiteX7" fmla="*/ 237067 w 897467"/>
                      <a:gd name="connsiteY7" fmla="*/ 127000 h 965200"/>
                      <a:gd name="connsiteX8" fmla="*/ 279400 w 897467"/>
                      <a:gd name="connsiteY8" fmla="*/ 93133 h 965200"/>
                      <a:gd name="connsiteX9" fmla="*/ 368300 w 897467"/>
                      <a:gd name="connsiteY9" fmla="*/ 59266 h 965200"/>
                      <a:gd name="connsiteX10" fmla="*/ 465667 w 897467"/>
                      <a:gd name="connsiteY10" fmla="*/ 0 h 965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97467" h="965200">
                        <a:moveTo>
                          <a:pt x="465667" y="0"/>
                        </a:moveTo>
                        <a:lnTo>
                          <a:pt x="897467" y="965200"/>
                        </a:lnTo>
                        <a:lnTo>
                          <a:pt x="0" y="342900"/>
                        </a:lnTo>
                        <a:lnTo>
                          <a:pt x="46567" y="292100"/>
                        </a:lnTo>
                        <a:lnTo>
                          <a:pt x="93134" y="249766"/>
                        </a:lnTo>
                        <a:lnTo>
                          <a:pt x="139700" y="211666"/>
                        </a:lnTo>
                        <a:lnTo>
                          <a:pt x="182034" y="177800"/>
                        </a:lnTo>
                        <a:lnTo>
                          <a:pt x="237067" y="127000"/>
                        </a:lnTo>
                        <a:lnTo>
                          <a:pt x="279400" y="93133"/>
                        </a:lnTo>
                        <a:lnTo>
                          <a:pt x="368300" y="59266"/>
                        </a:lnTo>
                        <a:lnTo>
                          <a:pt x="465667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6DBCCC26-67C6-3D48-A1B7-C0DEBB5808CE}"/>
                      </a:ext>
                    </a:extLst>
                  </p:cNvPr>
                  <p:cNvSpPr/>
                  <p:nvPr/>
                </p:nvSpPr>
                <p:spPr>
                  <a:xfrm>
                    <a:off x="3879943" y="2087034"/>
                    <a:ext cx="1071034" cy="635000"/>
                  </a:xfrm>
                  <a:custGeom>
                    <a:avLst/>
                    <a:gdLst>
                      <a:gd name="connsiteX0" fmla="*/ 165100 w 1071034"/>
                      <a:gd name="connsiteY0" fmla="*/ 0 h 635000"/>
                      <a:gd name="connsiteX1" fmla="*/ 1071034 w 1071034"/>
                      <a:gd name="connsiteY1" fmla="*/ 635000 h 635000"/>
                      <a:gd name="connsiteX2" fmla="*/ 0 w 1071034"/>
                      <a:gd name="connsiteY2" fmla="*/ 292100 h 635000"/>
                      <a:gd name="connsiteX3" fmla="*/ 50800 w 1071034"/>
                      <a:gd name="connsiteY3" fmla="*/ 194734 h 635000"/>
                      <a:gd name="connsiteX4" fmla="*/ 76200 w 1071034"/>
                      <a:gd name="connsiteY4" fmla="*/ 135467 h 635000"/>
                      <a:gd name="connsiteX5" fmla="*/ 110067 w 1071034"/>
                      <a:gd name="connsiteY5" fmla="*/ 88900 h 635000"/>
                      <a:gd name="connsiteX6" fmla="*/ 131234 w 1071034"/>
                      <a:gd name="connsiteY6" fmla="*/ 55034 h 635000"/>
                      <a:gd name="connsiteX7" fmla="*/ 165100 w 1071034"/>
                      <a:gd name="connsiteY7" fmla="*/ 0 h 63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034" h="635000">
                        <a:moveTo>
                          <a:pt x="165100" y="0"/>
                        </a:moveTo>
                        <a:lnTo>
                          <a:pt x="1071034" y="635000"/>
                        </a:lnTo>
                        <a:lnTo>
                          <a:pt x="0" y="292100"/>
                        </a:lnTo>
                        <a:lnTo>
                          <a:pt x="50800" y="194734"/>
                        </a:lnTo>
                        <a:lnTo>
                          <a:pt x="76200" y="135467"/>
                        </a:lnTo>
                        <a:lnTo>
                          <a:pt x="110067" y="88900"/>
                        </a:lnTo>
                        <a:lnTo>
                          <a:pt x="131234" y="55034"/>
                        </a:lnTo>
                        <a:lnTo>
                          <a:pt x="165100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FC764400-520C-4845-A9F2-F0DD675B557F}"/>
                      </a:ext>
                    </a:extLst>
                  </p:cNvPr>
                  <p:cNvSpPr/>
                  <p:nvPr/>
                </p:nvSpPr>
                <p:spPr>
                  <a:xfrm>
                    <a:off x="3833376" y="2374902"/>
                    <a:ext cx="1092200" cy="965200"/>
                  </a:xfrm>
                  <a:custGeom>
                    <a:avLst/>
                    <a:gdLst>
                      <a:gd name="connsiteX0" fmla="*/ 1092200 w 1092200"/>
                      <a:gd name="connsiteY0" fmla="*/ 342900 h 965200"/>
                      <a:gd name="connsiteX1" fmla="*/ 46567 w 1092200"/>
                      <a:gd name="connsiteY1" fmla="*/ 0 h 965200"/>
                      <a:gd name="connsiteX2" fmla="*/ 25400 w 1092200"/>
                      <a:gd name="connsiteY2" fmla="*/ 80433 h 965200"/>
                      <a:gd name="connsiteX3" fmla="*/ 12700 w 1092200"/>
                      <a:gd name="connsiteY3" fmla="*/ 143933 h 965200"/>
                      <a:gd name="connsiteX4" fmla="*/ 0 w 1092200"/>
                      <a:gd name="connsiteY4" fmla="*/ 279400 h 965200"/>
                      <a:gd name="connsiteX5" fmla="*/ 4233 w 1092200"/>
                      <a:gd name="connsiteY5" fmla="*/ 431800 h 965200"/>
                      <a:gd name="connsiteX6" fmla="*/ 12700 w 1092200"/>
                      <a:gd name="connsiteY6" fmla="*/ 520700 h 965200"/>
                      <a:gd name="connsiteX7" fmla="*/ 63500 w 1092200"/>
                      <a:gd name="connsiteY7" fmla="*/ 681566 h 965200"/>
                      <a:gd name="connsiteX8" fmla="*/ 122767 w 1092200"/>
                      <a:gd name="connsiteY8" fmla="*/ 829733 h 965200"/>
                      <a:gd name="connsiteX9" fmla="*/ 228600 w 1092200"/>
                      <a:gd name="connsiteY9" fmla="*/ 965200 h 965200"/>
                      <a:gd name="connsiteX10" fmla="*/ 1092200 w 1092200"/>
                      <a:gd name="connsiteY10" fmla="*/ 342900 h 965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2200" h="965200">
                        <a:moveTo>
                          <a:pt x="1092200" y="342900"/>
                        </a:moveTo>
                        <a:lnTo>
                          <a:pt x="46567" y="0"/>
                        </a:lnTo>
                        <a:lnTo>
                          <a:pt x="25400" y="80433"/>
                        </a:lnTo>
                        <a:lnTo>
                          <a:pt x="12700" y="143933"/>
                        </a:lnTo>
                        <a:lnTo>
                          <a:pt x="0" y="279400"/>
                        </a:lnTo>
                        <a:lnTo>
                          <a:pt x="4233" y="431800"/>
                        </a:lnTo>
                        <a:lnTo>
                          <a:pt x="12700" y="520700"/>
                        </a:lnTo>
                        <a:lnTo>
                          <a:pt x="63500" y="681566"/>
                        </a:lnTo>
                        <a:lnTo>
                          <a:pt x="122767" y="829733"/>
                        </a:lnTo>
                        <a:lnTo>
                          <a:pt x="228600" y="965200"/>
                        </a:lnTo>
                        <a:lnTo>
                          <a:pt x="1092200" y="34290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44DAAE09-278C-0843-A75C-7D7338375D4C}"/>
                      </a:ext>
                    </a:extLst>
                  </p:cNvPr>
                  <p:cNvSpPr/>
                  <p:nvPr/>
                </p:nvSpPr>
                <p:spPr>
                  <a:xfrm>
                    <a:off x="4066210" y="1672168"/>
                    <a:ext cx="1972733" cy="2074334"/>
                  </a:xfrm>
                  <a:custGeom>
                    <a:avLst/>
                    <a:gdLst>
                      <a:gd name="connsiteX0" fmla="*/ 872067 w 1972733"/>
                      <a:gd name="connsiteY0" fmla="*/ 1054100 h 2074334"/>
                      <a:gd name="connsiteX1" fmla="*/ 0 w 1972733"/>
                      <a:gd name="connsiteY1" fmla="*/ 1680634 h 2074334"/>
                      <a:gd name="connsiteX2" fmla="*/ 63500 w 1972733"/>
                      <a:gd name="connsiteY2" fmla="*/ 1756834 h 2074334"/>
                      <a:gd name="connsiteX3" fmla="*/ 139700 w 1972733"/>
                      <a:gd name="connsiteY3" fmla="*/ 1820334 h 2074334"/>
                      <a:gd name="connsiteX4" fmla="*/ 266700 w 1972733"/>
                      <a:gd name="connsiteY4" fmla="*/ 1913467 h 2074334"/>
                      <a:gd name="connsiteX5" fmla="*/ 440267 w 1972733"/>
                      <a:gd name="connsiteY5" fmla="*/ 1989667 h 2074334"/>
                      <a:gd name="connsiteX6" fmla="*/ 579967 w 1972733"/>
                      <a:gd name="connsiteY6" fmla="*/ 2044700 h 2074334"/>
                      <a:gd name="connsiteX7" fmla="*/ 694267 w 1972733"/>
                      <a:gd name="connsiteY7" fmla="*/ 2074334 h 2074334"/>
                      <a:gd name="connsiteX8" fmla="*/ 884767 w 1972733"/>
                      <a:gd name="connsiteY8" fmla="*/ 2074334 h 2074334"/>
                      <a:gd name="connsiteX9" fmla="*/ 1117600 w 1972733"/>
                      <a:gd name="connsiteY9" fmla="*/ 2065867 h 2074334"/>
                      <a:gd name="connsiteX10" fmla="*/ 1270000 w 1972733"/>
                      <a:gd name="connsiteY10" fmla="*/ 2015067 h 2074334"/>
                      <a:gd name="connsiteX11" fmla="*/ 1413933 w 1972733"/>
                      <a:gd name="connsiteY11" fmla="*/ 1951567 h 2074334"/>
                      <a:gd name="connsiteX12" fmla="*/ 1540933 w 1972733"/>
                      <a:gd name="connsiteY12" fmla="*/ 1866900 h 2074334"/>
                      <a:gd name="connsiteX13" fmla="*/ 1646767 w 1972733"/>
                      <a:gd name="connsiteY13" fmla="*/ 1778000 h 2074334"/>
                      <a:gd name="connsiteX14" fmla="*/ 1748367 w 1972733"/>
                      <a:gd name="connsiteY14" fmla="*/ 1667934 h 2074334"/>
                      <a:gd name="connsiteX15" fmla="*/ 1849967 w 1972733"/>
                      <a:gd name="connsiteY15" fmla="*/ 1532467 h 2074334"/>
                      <a:gd name="connsiteX16" fmla="*/ 1930400 w 1972733"/>
                      <a:gd name="connsiteY16" fmla="*/ 1341967 h 2074334"/>
                      <a:gd name="connsiteX17" fmla="*/ 1972733 w 1972733"/>
                      <a:gd name="connsiteY17" fmla="*/ 1181100 h 2074334"/>
                      <a:gd name="connsiteX18" fmla="*/ 1972733 w 1972733"/>
                      <a:gd name="connsiteY18" fmla="*/ 977900 h 2074334"/>
                      <a:gd name="connsiteX19" fmla="*/ 1955800 w 1972733"/>
                      <a:gd name="connsiteY19" fmla="*/ 833967 h 2074334"/>
                      <a:gd name="connsiteX20" fmla="*/ 1913467 w 1972733"/>
                      <a:gd name="connsiteY20" fmla="*/ 694267 h 2074334"/>
                      <a:gd name="connsiteX21" fmla="*/ 1833033 w 1972733"/>
                      <a:gd name="connsiteY21" fmla="*/ 520700 h 2074334"/>
                      <a:gd name="connsiteX22" fmla="*/ 1735667 w 1972733"/>
                      <a:gd name="connsiteY22" fmla="*/ 372534 h 2074334"/>
                      <a:gd name="connsiteX23" fmla="*/ 1612900 w 1972733"/>
                      <a:gd name="connsiteY23" fmla="*/ 262467 h 2074334"/>
                      <a:gd name="connsiteX24" fmla="*/ 1468967 w 1972733"/>
                      <a:gd name="connsiteY24" fmla="*/ 156634 h 2074334"/>
                      <a:gd name="connsiteX25" fmla="*/ 1375833 w 1972733"/>
                      <a:gd name="connsiteY25" fmla="*/ 105834 h 2074334"/>
                      <a:gd name="connsiteX26" fmla="*/ 1198033 w 1972733"/>
                      <a:gd name="connsiteY26" fmla="*/ 38100 h 2074334"/>
                      <a:gd name="connsiteX27" fmla="*/ 1079500 w 1972733"/>
                      <a:gd name="connsiteY27" fmla="*/ 8467 h 2074334"/>
                      <a:gd name="connsiteX28" fmla="*/ 960967 w 1972733"/>
                      <a:gd name="connsiteY28" fmla="*/ 0 h 2074334"/>
                      <a:gd name="connsiteX29" fmla="*/ 880533 w 1972733"/>
                      <a:gd name="connsiteY29" fmla="*/ 4234 h 2074334"/>
                      <a:gd name="connsiteX30" fmla="*/ 872067 w 1972733"/>
                      <a:gd name="connsiteY30" fmla="*/ 1054100 h 2074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972733" h="2074334">
                        <a:moveTo>
                          <a:pt x="872067" y="1054100"/>
                        </a:moveTo>
                        <a:lnTo>
                          <a:pt x="0" y="1680634"/>
                        </a:lnTo>
                        <a:lnTo>
                          <a:pt x="63500" y="1756834"/>
                        </a:lnTo>
                        <a:lnTo>
                          <a:pt x="139700" y="1820334"/>
                        </a:lnTo>
                        <a:lnTo>
                          <a:pt x="266700" y="1913467"/>
                        </a:lnTo>
                        <a:lnTo>
                          <a:pt x="440267" y="1989667"/>
                        </a:lnTo>
                        <a:lnTo>
                          <a:pt x="579967" y="2044700"/>
                        </a:lnTo>
                        <a:lnTo>
                          <a:pt x="694267" y="2074334"/>
                        </a:lnTo>
                        <a:lnTo>
                          <a:pt x="884767" y="2074334"/>
                        </a:lnTo>
                        <a:lnTo>
                          <a:pt x="1117600" y="2065867"/>
                        </a:lnTo>
                        <a:lnTo>
                          <a:pt x="1270000" y="2015067"/>
                        </a:lnTo>
                        <a:lnTo>
                          <a:pt x="1413933" y="1951567"/>
                        </a:lnTo>
                        <a:lnTo>
                          <a:pt x="1540933" y="1866900"/>
                        </a:lnTo>
                        <a:lnTo>
                          <a:pt x="1646767" y="1778000"/>
                        </a:lnTo>
                        <a:lnTo>
                          <a:pt x="1748367" y="1667934"/>
                        </a:lnTo>
                        <a:lnTo>
                          <a:pt x="1849967" y="1532467"/>
                        </a:lnTo>
                        <a:lnTo>
                          <a:pt x="1930400" y="1341967"/>
                        </a:lnTo>
                        <a:lnTo>
                          <a:pt x="1972733" y="1181100"/>
                        </a:lnTo>
                        <a:lnTo>
                          <a:pt x="1972733" y="977900"/>
                        </a:lnTo>
                        <a:lnTo>
                          <a:pt x="1955800" y="833967"/>
                        </a:lnTo>
                        <a:lnTo>
                          <a:pt x="1913467" y="694267"/>
                        </a:lnTo>
                        <a:lnTo>
                          <a:pt x="1833033" y="520700"/>
                        </a:lnTo>
                        <a:lnTo>
                          <a:pt x="1735667" y="372534"/>
                        </a:lnTo>
                        <a:lnTo>
                          <a:pt x="1612900" y="262467"/>
                        </a:lnTo>
                        <a:lnTo>
                          <a:pt x="1468967" y="156634"/>
                        </a:lnTo>
                        <a:lnTo>
                          <a:pt x="1375833" y="105834"/>
                        </a:lnTo>
                        <a:lnTo>
                          <a:pt x="1198033" y="38100"/>
                        </a:lnTo>
                        <a:lnTo>
                          <a:pt x="1079500" y="8467"/>
                        </a:lnTo>
                        <a:lnTo>
                          <a:pt x="960967" y="0"/>
                        </a:lnTo>
                        <a:lnTo>
                          <a:pt x="880533" y="4234"/>
                        </a:lnTo>
                        <a:lnTo>
                          <a:pt x="872067" y="105410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17DC7225-5618-4A46-AD7B-406A9723637E}"/>
                      </a:ext>
                    </a:extLst>
                  </p:cNvPr>
                  <p:cNvSpPr/>
                  <p:nvPr/>
                </p:nvSpPr>
                <p:spPr>
                  <a:xfrm>
                    <a:off x="3822804" y="1663700"/>
                    <a:ext cx="2233071" cy="2108200"/>
                  </a:xfrm>
                  <a:prstGeom prst="ellipse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0DB90410-F2D7-F646-B781-F23813A820B7}"/>
                      </a:ext>
                    </a:extLst>
                  </p:cNvPr>
                  <p:cNvSpPr/>
                  <p:nvPr/>
                </p:nvSpPr>
                <p:spPr>
                  <a:xfrm>
                    <a:off x="4867275" y="4406900"/>
                    <a:ext cx="1228725" cy="2076450"/>
                  </a:xfrm>
                  <a:custGeom>
                    <a:avLst/>
                    <a:gdLst>
                      <a:gd name="connsiteX0" fmla="*/ 130175 w 1228725"/>
                      <a:gd name="connsiteY0" fmla="*/ 0 h 2076450"/>
                      <a:gd name="connsiteX1" fmla="*/ 127000 w 1228725"/>
                      <a:gd name="connsiteY1" fmla="*/ 1044575 h 2076450"/>
                      <a:gd name="connsiteX2" fmla="*/ 0 w 1228725"/>
                      <a:gd name="connsiteY2" fmla="*/ 2076450 h 2076450"/>
                      <a:gd name="connsiteX3" fmla="*/ 127000 w 1228725"/>
                      <a:gd name="connsiteY3" fmla="*/ 2076450 h 2076450"/>
                      <a:gd name="connsiteX4" fmla="*/ 212725 w 1228725"/>
                      <a:gd name="connsiteY4" fmla="*/ 2073275 h 2076450"/>
                      <a:gd name="connsiteX5" fmla="*/ 304800 w 1228725"/>
                      <a:gd name="connsiteY5" fmla="*/ 2060575 h 2076450"/>
                      <a:gd name="connsiteX6" fmla="*/ 434975 w 1228725"/>
                      <a:gd name="connsiteY6" fmla="*/ 2038350 h 2076450"/>
                      <a:gd name="connsiteX7" fmla="*/ 530225 w 1228725"/>
                      <a:gd name="connsiteY7" fmla="*/ 2003425 h 2076450"/>
                      <a:gd name="connsiteX8" fmla="*/ 635000 w 1228725"/>
                      <a:gd name="connsiteY8" fmla="*/ 1955800 h 2076450"/>
                      <a:gd name="connsiteX9" fmla="*/ 730250 w 1228725"/>
                      <a:gd name="connsiteY9" fmla="*/ 1898650 h 2076450"/>
                      <a:gd name="connsiteX10" fmla="*/ 866775 w 1228725"/>
                      <a:gd name="connsiteY10" fmla="*/ 1806575 h 2076450"/>
                      <a:gd name="connsiteX11" fmla="*/ 955675 w 1228725"/>
                      <a:gd name="connsiteY11" fmla="*/ 1720850 h 2076450"/>
                      <a:gd name="connsiteX12" fmla="*/ 1050925 w 1228725"/>
                      <a:gd name="connsiteY12" fmla="*/ 1609725 h 2076450"/>
                      <a:gd name="connsiteX13" fmla="*/ 1111250 w 1228725"/>
                      <a:gd name="connsiteY13" fmla="*/ 1511300 h 2076450"/>
                      <a:gd name="connsiteX14" fmla="*/ 1165225 w 1228725"/>
                      <a:gd name="connsiteY14" fmla="*/ 1397000 h 2076450"/>
                      <a:gd name="connsiteX15" fmla="*/ 1203325 w 1228725"/>
                      <a:gd name="connsiteY15" fmla="*/ 1276350 h 2076450"/>
                      <a:gd name="connsiteX16" fmla="*/ 1219200 w 1228725"/>
                      <a:gd name="connsiteY16" fmla="*/ 1136650 h 2076450"/>
                      <a:gd name="connsiteX17" fmla="*/ 1228725 w 1228725"/>
                      <a:gd name="connsiteY17" fmla="*/ 981075 h 2076450"/>
                      <a:gd name="connsiteX18" fmla="*/ 1222375 w 1228725"/>
                      <a:gd name="connsiteY18" fmla="*/ 876300 h 2076450"/>
                      <a:gd name="connsiteX19" fmla="*/ 1200150 w 1228725"/>
                      <a:gd name="connsiteY19" fmla="*/ 771525 h 2076450"/>
                      <a:gd name="connsiteX20" fmla="*/ 1158875 w 1228725"/>
                      <a:gd name="connsiteY20" fmla="*/ 650875 h 2076450"/>
                      <a:gd name="connsiteX21" fmla="*/ 1101725 w 1228725"/>
                      <a:gd name="connsiteY21" fmla="*/ 542925 h 2076450"/>
                      <a:gd name="connsiteX22" fmla="*/ 1050925 w 1228725"/>
                      <a:gd name="connsiteY22" fmla="*/ 463550 h 2076450"/>
                      <a:gd name="connsiteX23" fmla="*/ 1019175 w 1228725"/>
                      <a:gd name="connsiteY23" fmla="*/ 422275 h 2076450"/>
                      <a:gd name="connsiteX24" fmla="*/ 958850 w 1228725"/>
                      <a:gd name="connsiteY24" fmla="*/ 352425 h 2076450"/>
                      <a:gd name="connsiteX25" fmla="*/ 911225 w 1228725"/>
                      <a:gd name="connsiteY25" fmla="*/ 301625 h 2076450"/>
                      <a:gd name="connsiteX26" fmla="*/ 835025 w 1228725"/>
                      <a:gd name="connsiteY26" fmla="*/ 231775 h 2076450"/>
                      <a:gd name="connsiteX27" fmla="*/ 752475 w 1228725"/>
                      <a:gd name="connsiteY27" fmla="*/ 177800 h 2076450"/>
                      <a:gd name="connsiteX28" fmla="*/ 641350 w 1228725"/>
                      <a:gd name="connsiteY28" fmla="*/ 117475 h 2076450"/>
                      <a:gd name="connsiteX29" fmla="*/ 574675 w 1228725"/>
                      <a:gd name="connsiteY29" fmla="*/ 85725 h 2076450"/>
                      <a:gd name="connsiteX30" fmla="*/ 425450 w 1228725"/>
                      <a:gd name="connsiteY30" fmla="*/ 38100 h 2076450"/>
                      <a:gd name="connsiteX31" fmla="*/ 342900 w 1228725"/>
                      <a:gd name="connsiteY31" fmla="*/ 15875 h 2076450"/>
                      <a:gd name="connsiteX32" fmla="*/ 279400 w 1228725"/>
                      <a:gd name="connsiteY32" fmla="*/ 12700 h 2076450"/>
                      <a:gd name="connsiteX33" fmla="*/ 130175 w 1228725"/>
                      <a:gd name="connsiteY33" fmla="*/ 0 h 2076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228725" h="2076450">
                        <a:moveTo>
                          <a:pt x="130175" y="0"/>
                        </a:moveTo>
                        <a:cubicBezTo>
                          <a:pt x="129117" y="348192"/>
                          <a:pt x="128058" y="696383"/>
                          <a:pt x="127000" y="1044575"/>
                        </a:cubicBezTo>
                        <a:lnTo>
                          <a:pt x="0" y="2076450"/>
                        </a:lnTo>
                        <a:lnTo>
                          <a:pt x="127000" y="2076450"/>
                        </a:lnTo>
                        <a:lnTo>
                          <a:pt x="212725" y="2073275"/>
                        </a:lnTo>
                        <a:lnTo>
                          <a:pt x="304800" y="2060575"/>
                        </a:lnTo>
                        <a:lnTo>
                          <a:pt x="434975" y="2038350"/>
                        </a:lnTo>
                        <a:lnTo>
                          <a:pt x="530225" y="2003425"/>
                        </a:lnTo>
                        <a:lnTo>
                          <a:pt x="635000" y="1955800"/>
                        </a:lnTo>
                        <a:lnTo>
                          <a:pt x="730250" y="1898650"/>
                        </a:lnTo>
                        <a:lnTo>
                          <a:pt x="866775" y="1806575"/>
                        </a:lnTo>
                        <a:lnTo>
                          <a:pt x="955675" y="1720850"/>
                        </a:lnTo>
                        <a:lnTo>
                          <a:pt x="1050925" y="1609725"/>
                        </a:lnTo>
                        <a:lnTo>
                          <a:pt x="1111250" y="1511300"/>
                        </a:lnTo>
                        <a:lnTo>
                          <a:pt x="1165225" y="1397000"/>
                        </a:lnTo>
                        <a:lnTo>
                          <a:pt x="1203325" y="1276350"/>
                        </a:lnTo>
                        <a:lnTo>
                          <a:pt x="1219200" y="1136650"/>
                        </a:lnTo>
                        <a:lnTo>
                          <a:pt x="1228725" y="981075"/>
                        </a:lnTo>
                        <a:lnTo>
                          <a:pt x="1222375" y="876300"/>
                        </a:lnTo>
                        <a:lnTo>
                          <a:pt x="1200150" y="771525"/>
                        </a:lnTo>
                        <a:lnTo>
                          <a:pt x="1158875" y="650875"/>
                        </a:lnTo>
                        <a:lnTo>
                          <a:pt x="1101725" y="542925"/>
                        </a:lnTo>
                        <a:lnTo>
                          <a:pt x="1050925" y="463550"/>
                        </a:lnTo>
                        <a:lnTo>
                          <a:pt x="1019175" y="422275"/>
                        </a:lnTo>
                        <a:lnTo>
                          <a:pt x="958850" y="352425"/>
                        </a:lnTo>
                        <a:lnTo>
                          <a:pt x="911225" y="301625"/>
                        </a:lnTo>
                        <a:lnTo>
                          <a:pt x="835025" y="231775"/>
                        </a:lnTo>
                        <a:lnTo>
                          <a:pt x="752475" y="177800"/>
                        </a:lnTo>
                        <a:lnTo>
                          <a:pt x="641350" y="117475"/>
                        </a:lnTo>
                        <a:lnTo>
                          <a:pt x="574675" y="85725"/>
                        </a:lnTo>
                        <a:lnTo>
                          <a:pt x="425450" y="38100"/>
                        </a:lnTo>
                        <a:lnTo>
                          <a:pt x="342900" y="15875"/>
                        </a:lnTo>
                        <a:lnTo>
                          <a:pt x="279400" y="12700"/>
                        </a:lnTo>
                        <a:lnTo>
                          <a:pt x="13017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1" name="Freeform 40">
                    <a:extLst>
                      <a:ext uri="{FF2B5EF4-FFF2-40B4-BE49-F238E27FC236}">
                        <a16:creationId xmlns:a16="http://schemas.microsoft.com/office/drawing/2014/main" id="{229247B0-1179-B648-9CB7-0AAE5DD5D856}"/>
                      </a:ext>
                    </a:extLst>
                  </p:cNvPr>
                  <p:cNvSpPr/>
                  <p:nvPr/>
                </p:nvSpPr>
                <p:spPr>
                  <a:xfrm>
                    <a:off x="4679950" y="4398434"/>
                    <a:ext cx="314325" cy="1035050"/>
                  </a:xfrm>
                  <a:custGeom>
                    <a:avLst/>
                    <a:gdLst>
                      <a:gd name="connsiteX0" fmla="*/ 0 w 314325"/>
                      <a:gd name="connsiteY0" fmla="*/ 44450 h 1035050"/>
                      <a:gd name="connsiteX1" fmla="*/ 307975 w 314325"/>
                      <a:gd name="connsiteY1" fmla="*/ 1035050 h 1035050"/>
                      <a:gd name="connsiteX2" fmla="*/ 314325 w 314325"/>
                      <a:gd name="connsiteY2" fmla="*/ 0 h 1035050"/>
                      <a:gd name="connsiteX3" fmla="*/ 238125 w 314325"/>
                      <a:gd name="connsiteY3" fmla="*/ 3175 h 1035050"/>
                      <a:gd name="connsiteX4" fmla="*/ 168275 w 314325"/>
                      <a:gd name="connsiteY4" fmla="*/ 6350 h 1035050"/>
                      <a:gd name="connsiteX5" fmla="*/ 107950 w 314325"/>
                      <a:gd name="connsiteY5" fmla="*/ 12700 h 1035050"/>
                      <a:gd name="connsiteX6" fmla="*/ 47625 w 314325"/>
                      <a:gd name="connsiteY6" fmla="*/ 19050 h 1035050"/>
                      <a:gd name="connsiteX7" fmla="*/ 0 w 314325"/>
                      <a:gd name="connsiteY7" fmla="*/ 44450 h 103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4325" h="1035050">
                        <a:moveTo>
                          <a:pt x="0" y="44450"/>
                        </a:moveTo>
                        <a:lnTo>
                          <a:pt x="307975" y="1035050"/>
                        </a:lnTo>
                        <a:cubicBezTo>
                          <a:pt x="310092" y="690033"/>
                          <a:pt x="312208" y="345017"/>
                          <a:pt x="314325" y="0"/>
                        </a:cubicBezTo>
                        <a:lnTo>
                          <a:pt x="238125" y="3175"/>
                        </a:lnTo>
                        <a:lnTo>
                          <a:pt x="168275" y="6350"/>
                        </a:lnTo>
                        <a:lnTo>
                          <a:pt x="107950" y="12700"/>
                        </a:lnTo>
                        <a:lnTo>
                          <a:pt x="47625" y="19050"/>
                        </a:lnTo>
                        <a:lnTo>
                          <a:pt x="0" y="4445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2" name="Freeform 41">
                    <a:extLst>
                      <a:ext uri="{FF2B5EF4-FFF2-40B4-BE49-F238E27FC236}">
                        <a16:creationId xmlns:a16="http://schemas.microsoft.com/office/drawing/2014/main" id="{D8958D76-ABAD-2F4A-8803-DCFDC0B910B1}"/>
                      </a:ext>
                    </a:extLst>
                  </p:cNvPr>
                  <p:cNvSpPr/>
                  <p:nvPr/>
                </p:nvSpPr>
                <p:spPr>
                  <a:xfrm>
                    <a:off x="4159251" y="4440767"/>
                    <a:ext cx="835025" cy="981075"/>
                  </a:xfrm>
                  <a:custGeom>
                    <a:avLst/>
                    <a:gdLst>
                      <a:gd name="connsiteX0" fmla="*/ 501650 w 835025"/>
                      <a:gd name="connsiteY0" fmla="*/ 0 h 981075"/>
                      <a:gd name="connsiteX1" fmla="*/ 835025 w 835025"/>
                      <a:gd name="connsiteY1" fmla="*/ 981075 h 981075"/>
                      <a:gd name="connsiteX2" fmla="*/ 0 w 835025"/>
                      <a:gd name="connsiteY2" fmla="*/ 288925 h 981075"/>
                      <a:gd name="connsiteX3" fmla="*/ 69850 w 835025"/>
                      <a:gd name="connsiteY3" fmla="*/ 231775 h 981075"/>
                      <a:gd name="connsiteX4" fmla="*/ 120650 w 835025"/>
                      <a:gd name="connsiteY4" fmla="*/ 187325 h 981075"/>
                      <a:gd name="connsiteX5" fmla="*/ 187325 w 835025"/>
                      <a:gd name="connsiteY5" fmla="*/ 146050 h 981075"/>
                      <a:gd name="connsiteX6" fmla="*/ 266700 w 835025"/>
                      <a:gd name="connsiteY6" fmla="*/ 104775 h 981075"/>
                      <a:gd name="connsiteX7" fmla="*/ 346075 w 835025"/>
                      <a:gd name="connsiteY7" fmla="*/ 69850 h 981075"/>
                      <a:gd name="connsiteX8" fmla="*/ 403225 w 835025"/>
                      <a:gd name="connsiteY8" fmla="*/ 44450 h 981075"/>
                      <a:gd name="connsiteX9" fmla="*/ 501650 w 835025"/>
                      <a:gd name="connsiteY9" fmla="*/ 0 h 9810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35025" h="981075">
                        <a:moveTo>
                          <a:pt x="501650" y="0"/>
                        </a:moveTo>
                        <a:lnTo>
                          <a:pt x="835025" y="981075"/>
                        </a:lnTo>
                        <a:lnTo>
                          <a:pt x="0" y="288925"/>
                        </a:lnTo>
                        <a:lnTo>
                          <a:pt x="69850" y="231775"/>
                        </a:lnTo>
                        <a:lnTo>
                          <a:pt x="120650" y="187325"/>
                        </a:lnTo>
                        <a:lnTo>
                          <a:pt x="187325" y="146050"/>
                        </a:lnTo>
                        <a:lnTo>
                          <a:pt x="266700" y="104775"/>
                        </a:lnTo>
                        <a:lnTo>
                          <a:pt x="346075" y="69850"/>
                        </a:lnTo>
                        <a:lnTo>
                          <a:pt x="403225" y="44450"/>
                        </a:lnTo>
                        <a:lnTo>
                          <a:pt x="50165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3" name="Freeform 42">
                    <a:extLst>
                      <a:ext uri="{FF2B5EF4-FFF2-40B4-BE49-F238E27FC236}">
                        <a16:creationId xmlns:a16="http://schemas.microsoft.com/office/drawing/2014/main" id="{1CF1EB9E-CA12-8C4B-8C55-DA214CFDDD9C}"/>
                      </a:ext>
                    </a:extLst>
                  </p:cNvPr>
                  <p:cNvSpPr/>
                  <p:nvPr/>
                </p:nvSpPr>
                <p:spPr>
                  <a:xfrm>
                    <a:off x="3906309" y="4740275"/>
                    <a:ext cx="1095375" cy="679450"/>
                  </a:xfrm>
                  <a:custGeom>
                    <a:avLst/>
                    <a:gdLst>
                      <a:gd name="connsiteX0" fmla="*/ 254000 w 1095375"/>
                      <a:gd name="connsiteY0" fmla="*/ 0 h 679450"/>
                      <a:gd name="connsiteX1" fmla="*/ 1095375 w 1095375"/>
                      <a:gd name="connsiteY1" fmla="*/ 679450 h 679450"/>
                      <a:gd name="connsiteX2" fmla="*/ 0 w 1095375"/>
                      <a:gd name="connsiteY2" fmla="*/ 450850 h 679450"/>
                      <a:gd name="connsiteX3" fmla="*/ 28575 w 1095375"/>
                      <a:gd name="connsiteY3" fmla="*/ 371475 h 679450"/>
                      <a:gd name="connsiteX4" fmla="*/ 73025 w 1095375"/>
                      <a:gd name="connsiteY4" fmla="*/ 276225 h 679450"/>
                      <a:gd name="connsiteX5" fmla="*/ 114300 w 1095375"/>
                      <a:gd name="connsiteY5" fmla="*/ 190500 h 679450"/>
                      <a:gd name="connsiteX6" fmla="*/ 165100 w 1095375"/>
                      <a:gd name="connsiteY6" fmla="*/ 111125 h 679450"/>
                      <a:gd name="connsiteX7" fmla="*/ 212725 w 1095375"/>
                      <a:gd name="connsiteY7" fmla="*/ 60325 h 679450"/>
                      <a:gd name="connsiteX8" fmla="*/ 254000 w 1095375"/>
                      <a:gd name="connsiteY8" fmla="*/ 0 h 679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5375" h="679450">
                        <a:moveTo>
                          <a:pt x="254000" y="0"/>
                        </a:moveTo>
                        <a:lnTo>
                          <a:pt x="1095375" y="679450"/>
                        </a:lnTo>
                        <a:lnTo>
                          <a:pt x="0" y="450850"/>
                        </a:lnTo>
                        <a:lnTo>
                          <a:pt x="28575" y="371475"/>
                        </a:lnTo>
                        <a:lnTo>
                          <a:pt x="73025" y="276225"/>
                        </a:lnTo>
                        <a:lnTo>
                          <a:pt x="114300" y="190500"/>
                        </a:lnTo>
                        <a:lnTo>
                          <a:pt x="165100" y="111125"/>
                        </a:lnTo>
                        <a:lnTo>
                          <a:pt x="212725" y="60325"/>
                        </a:lnTo>
                        <a:lnTo>
                          <a:pt x="254000" y="0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2DF09AF1-F190-274E-AACB-0C91AE9051CF}"/>
                      </a:ext>
                    </a:extLst>
                  </p:cNvPr>
                  <p:cNvSpPr/>
                  <p:nvPr/>
                </p:nvSpPr>
                <p:spPr>
                  <a:xfrm>
                    <a:off x="3889376" y="5197475"/>
                    <a:ext cx="1101725" cy="1289050"/>
                  </a:xfrm>
                  <a:custGeom>
                    <a:avLst/>
                    <a:gdLst>
                      <a:gd name="connsiteX0" fmla="*/ 1101725 w 1101725"/>
                      <a:gd name="connsiteY0" fmla="*/ 228600 h 1289050"/>
                      <a:gd name="connsiteX1" fmla="*/ 968375 w 1101725"/>
                      <a:gd name="connsiteY1" fmla="*/ 1289050 h 1289050"/>
                      <a:gd name="connsiteX2" fmla="*/ 835025 w 1101725"/>
                      <a:gd name="connsiteY2" fmla="*/ 1266825 h 1289050"/>
                      <a:gd name="connsiteX3" fmla="*/ 698500 w 1101725"/>
                      <a:gd name="connsiteY3" fmla="*/ 1225550 h 1289050"/>
                      <a:gd name="connsiteX4" fmla="*/ 577850 w 1101725"/>
                      <a:gd name="connsiteY4" fmla="*/ 1168400 h 1289050"/>
                      <a:gd name="connsiteX5" fmla="*/ 485775 w 1101725"/>
                      <a:gd name="connsiteY5" fmla="*/ 1111250 h 1289050"/>
                      <a:gd name="connsiteX6" fmla="*/ 441325 w 1101725"/>
                      <a:gd name="connsiteY6" fmla="*/ 1085850 h 1289050"/>
                      <a:gd name="connsiteX7" fmla="*/ 361950 w 1101725"/>
                      <a:gd name="connsiteY7" fmla="*/ 1022350 h 1289050"/>
                      <a:gd name="connsiteX8" fmla="*/ 298450 w 1101725"/>
                      <a:gd name="connsiteY8" fmla="*/ 962025 h 1289050"/>
                      <a:gd name="connsiteX9" fmla="*/ 222250 w 1101725"/>
                      <a:gd name="connsiteY9" fmla="*/ 879475 h 1289050"/>
                      <a:gd name="connsiteX10" fmla="*/ 168275 w 1101725"/>
                      <a:gd name="connsiteY10" fmla="*/ 809625 h 1289050"/>
                      <a:gd name="connsiteX11" fmla="*/ 114300 w 1101725"/>
                      <a:gd name="connsiteY11" fmla="*/ 711200 h 1289050"/>
                      <a:gd name="connsiteX12" fmla="*/ 79375 w 1101725"/>
                      <a:gd name="connsiteY12" fmla="*/ 638175 h 1289050"/>
                      <a:gd name="connsiteX13" fmla="*/ 38100 w 1101725"/>
                      <a:gd name="connsiteY13" fmla="*/ 533400 h 1289050"/>
                      <a:gd name="connsiteX14" fmla="*/ 15875 w 1101725"/>
                      <a:gd name="connsiteY14" fmla="*/ 434975 h 1289050"/>
                      <a:gd name="connsiteX15" fmla="*/ 6350 w 1101725"/>
                      <a:gd name="connsiteY15" fmla="*/ 342900 h 1289050"/>
                      <a:gd name="connsiteX16" fmla="*/ 0 w 1101725"/>
                      <a:gd name="connsiteY16" fmla="*/ 279400 h 1289050"/>
                      <a:gd name="connsiteX17" fmla="*/ 3175 w 1101725"/>
                      <a:gd name="connsiteY17" fmla="*/ 161925 h 1289050"/>
                      <a:gd name="connsiteX18" fmla="*/ 22225 w 1101725"/>
                      <a:gd name="connsiteY18" fmla="*/ 57150 h 1289050"/>
                      <a:gd name="connsiteX19" fmla="*/ 31750 w 1101725"/>
                      <a:gd name="connsiteY19" fmla="*/ 0 h 1289050"/>
                      <a:gd name="connsiteX20" fmla="*/ 1101725 w 1101725"/>
                      <a:gd name="connsiteY20" fmla="*/ 228600 h 128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101725" h="1289050">
                        <a:moveTo>
                          <a:pt x="1101725" y="228600"/>
                        </a:moveTo>
                        <a:lnTo>
                          <a:pt x="968375" y="1289050"/>
                        </a:lnTo>
                        <a:lnTo>
                          <a:pt x="835025" y="1266825"/>
                        </a:lnTo>
                        <a:lnTo>
                          <a:pt x="698500" y="1225550"/>
                        </a:lnTo>
                        <a:lnTo>
                          <a:pt x="577850" y="1168400"/>
                        </a:lnTo>
                        <a:lnTo>
                          <a:pt x="485775" y="1111250"/>
                        </a:lnTo>
                        <a:lnTo>
                          <a:pt x="441325" y="1085850"/>
                        </a:lnTo>
                        <a:lnTo>
                          <a:pt x="361950" y="1022350"/>
                        </a:lnTo>
                        <a:lnTo>
                          <a:pt x="298450" y="962025"/>
                        </a:lnTo>
                        <a:lnTo>
                          <a:pt x="222250" y="879475"/>
                        </a:lnTo>
                        <a:lnTo>
                          <a:pt x="168275" y="809625"/>
                        </a:lnTo>
                        <a:lnTo>
                          <a:pt x="114300" y="711200"/>
                        </a:lnTo>
                        <a:lnTo>
                          <a:pt x="79375" y="638175"/>
                        </a:lnTo>
                        <a:lnTo>
                          <a:pt x="38100" y="533400"/>
                        </a:lnTo>
                        <a:lnTo>
                          <a:pt x="15875" y="434975"/>
                        </a:lnTo>
                        <a:lnTo>
                          <a:pt x="6350" y="342900"/>
                        </a:lnTo>
                        <a:lnTo>
                          <a:pt x="0" y="279400"/>
                        </a:lnTo>
                        <a:cubicBezTo>
                          <a:pt x="1058" y="240242"/>
                          <a:pt x="2117" y="201083"/>
                          <a:pt x="3175" y="161925"/>
                        </a:cubicBezTo>
                        <a:lnTo>
                          <a:pt x="22225" y="57150"/>
                        </a:lnTo>
                        <a:lnTo>
                          <a:pt x="31750" y="0"/>
                        </a:lnTo>
                        <a:lnTo>
                          <a:pt x="1101725" y="22860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F334A722-B716-0048-A5AF-920AB5898411}"/>
                      </a:ext>
                    </a:extLst>
                  </p:cNvPr>
                  <p:cNvSpPr/>
                  <p:nvPr/>
                </p:nvSpPr>
                <p:spPr>
                  <a:xfrm>
                    <a:off x="3880914" y="4395920"/>
                    <a:ext cx="2233071" cy="2108200"/>
                  </a:xfrm>
                  <a:prstGeom prst="ellipse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0B9CCFC0-0F2C-4C42-85A7-462A0C35AF24}"/>
                    </a:ext>
                  </a:extLst>
                </p:cNvPr>
                <p:cNvGrpSpPr/>
                <p:nvPr/>
              </p:nvGrpSpPr>
              <p:grpSpPr>
                <a:xfrm>
                  <a:off x="7001944" y="2198359"/>
                  <a:ext cx="2304115" cy="1860293"/>
                  <a:chOff x="7535333" y="2549728"/>
                  <a:chExt cx="2304115" cy="1860293"/>
                </a:xfrm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D622E685-0545-BF4D-A515-8C3275CB58B5}"/>
                      </a:ext>
                    </a:extLst>
                  </p:cNvPr>
                  <p:cNvSpPr/>
                  <p:nvPr/>
                </p:nvSpPr>
                <p:spPr>
                  <a:xfrm>
                    <a:off x="7535333" y="2702362"/>
                    <a:ext cx="254000" cy="1932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510FC1BF-1634-084A-A987-C5BF07BCE001}"/>
                      </a:ext>
                    </a:extLst>
                  </p:cNvPr>
                  <p:cNvSpPr/>
                  <p:nvPr/>
                </p:nvSpPr>
                <p:spPr>
                  <a:xfrm>
                    <a:off x="7535336" y="3074891"/>
                    <a:ext cx="254000" cy="193211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2B0D22A4-D1DB-BC42-B010-888B6A426C43}"/>
                      </a:ext>
                    </a:extLst>
                  </p:cNvPr>
                  <p:cNvSpPr/>
                  <p:nvPr/>
                </p:nvSpPr>
                <p:spPr>
                  <a:xfrm>
                    <a:off x="7535339" y="3430487"/>
                    <a:ext cx="254000" cy="193211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A24DEC8C-5A55-644E-A115-AE124E276140}"/>
                      </a:ext>
                    </a:extLst>
                  </p:cNvPr>
                  <p:cNvSpPr/>
                  <p:nvPr/>
                </p:nvSpPr>
                <p:spPr>
                  <a:xfrm>
                    <a:off x="7535345" y="4124746"/>
                    <a:ext cx="254000" cy="193211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BEDE297D-6661-7841-9E6C-A6B64DB0C5DB}"/>
                      </a:ext>
                    </a:extLst>
                  </p:cNvPr>
                  <p:cNvSpPr/>
                  <p:nvPr/>
                </p:nvSpPr>
                <p:spPr>
                  <a:xfrm>
                    <a:off x="7535342" y="3769150"/>
                    <a:ext cx="254000" cy="193211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100" b="1">
                      <a:solidFill>
                        <a:srgbClr val="C00000"/>
                      </a:solidFill>
                    </a:endParaRP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3391E43A-A30E-E142-BE44-26EB5A3DFFB6}"/>
                      </a:ext>
                    </a:extLst>
                  </p:cNvPr>
                  <p:cNvSpPr txBox="1"/>
                  <p:nvPr/>
                </p:nvSpPr>
                <p:spPr>
                  <a:xfrm>
                    <a:off x="7812436" y="2549728"/>
                    <a:ext cx="1409960" cy="4072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% Diatoms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4492A6E8-AFB4-2740-899B-58AACED70973}"/>
                      </a:ext>
                    </a:extLst>
                  </p:cNvPr>
                  <p:cNvSpPr txBox="1"/>
                  <p:nvPr/>
                </p:nvSpPr>
                <p:spPr>
                  <a:xfrm>
                    <a:off x="7789333" y="4002768"/>
                    <a:ext cx="1971091" cy="4072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% </a:t>
                    </a:r>
                    <a:r>
                      <a:rPr lang="en-US" sz="1600" b="1" dirty="0" err="1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Cryptophytes</a:t>
                    </a:r>
                    <a:endParaRPr lang="en-US" sz="1600" b="1" dirty="0">
                      <a:solidFill>
                        <a:srgbClr val="C0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D480C4C4-1DD2-3A4E-B9ED-CEDDE37F7D40}"/>
                      </a:ext>
                    </a:extLst>
                  </p:cNvPr>
                  <p:cNvSpPr txBox="1"/>
                  <p:nvPr/>
                </p:nvSpPr>
                <p:spPr>
                  <a:xfrm>
                    <a:off x="7812438" y="2956123"/>
                    <a:ext cx="2027010" cy="4072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% </a:t>
                    </a:r>
                    <a:r>
                      <a:rPr lang="en-US" sz="1600" b="1" dirty="0" err="1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Prasinophytes</a:t>
                    </a:r>
                    <a:endParaRPr lang="en-US" sz="1600" b="1" dirty="0">
                      <a:solidFill>
                        <a:srgbClr val="C0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9218882-80A2-BE44-A6AB-6C3992922C2D}"/>
                      </a:ext>
                    </a:extLst>
                  </p:cNvPr>
                  <p:cNvSpPr txBox="1"/>
                  <p:nvPr/>
                </p:nvSpPr>
                <p:spPr>
                  <a:xfrm>
                    <a:off x="7812442" y="3311719"/>
                    <a:ext cx="1876604" cy="4072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% </a:t>
                    </a:r>
                    <a:r>
                      <a:rPr lang="en-US" sz="1600" b="1" dirty="0" err="1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Haptophytes</a:t>
                    </a:r>
                    <a:endParaRPr lang="en-US" sz="1600" b="1" dirty="0">
                      <a:solidFill>
                        <a:srgbClr val="C00000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D19A601-1C5B-294D-9842-704AF3A3C83D}"/>
                      </a:ext>
                    </a:extLst>
                  </p:cNvPr>
                  <p:cNvSpPr txBox="1"/>
                  <p:nvPr/>
                </p:nvSpPr>
                <p:spPr>
                  <a:xfrm>
                    <a:off x="7812445" y="3650383"/>
                    <a:ext cx="1658709" cy="40725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rPr>
                      <a:t>% Flagellates</a:t>
                    </a:r>
                  </a:p>
                </p:txBody>
              </p:sp>
            </p:grp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7B3A0978-D39E-454D-B48B-7FFF6E57C9EE}"/>
                    </a:ext>
                  </a:extLst>
                </p:cNvPr>
                <p:cNvCxnSpPr/>
                <p:nvPr/>
              </p:nvCxnSpPr>
              <p:spPr>
                <a:xfrm flipV="1">
                  <a:off x="3925930" y="1885356"/>
                  <a:ext cx="717553" cy="3638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731C37B-A74D-1E4A-AC7E-8C997549DA6B}"/>
                    </a:ext>
                  </a:extLst>
                </p:cNvPr>
                <p:cNvSpPr txBox="1"/>
                <p:nvPr/>
              </p:nvSpPr>
              <p:spPr>
                <a:xfrm>
                  <a:off x="2306190" y="1666823"/>
                  <a:ext cx="1645210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Big Chlorophyll Year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32295A1-4BBA-1F4E-BD60-F5B49A13A51F}"/>
                    </a:ext>
                  </a:extLst>
                </p:cNvPr>
                <p:cNvSpPr txBox="1"/>
                <p:nvPr/>
              </p:nvSpPr>
              <p:spPr>
                <a:xfrm>
                  <a:off x="2183175" y="4383406"/>
                  <a:ext cx="1716558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Low Chlorophyll Year</a:t>
                  </a:r>
                </a:p>
              </p:txBody>
            </p: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17B385E-EBB4-8A40-81C3-C97AE5C0DAAE}"/>
                    </a:ext>
                  </a:extLst>
                </p:cNvPr>
                <p:cNvCxnSpPr/>
                <p:nvPr/>
              </p:nvCxnSpPr>
              <p:spPr>
                <a:xfrm>
                  <a:off x="3853481" y="4194692"/>
                  <a:ext cx="823868" cy="36824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3F31D2C-3C22-694F-ABB2-CCD240C14579}"/>
                    </a:ext>
                  </a:extLst>
                </p:cNvPr>
                <p:cNvSpPr txBox="1"/>
                <p:nvPr/>
              </p:nvSpPr>
              <p:spPr>
                <a:xfrm>
                  <a:off x="6226076" y="1668346"/>
                  <a:ext cx="517166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65%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253A504-8E97-EF46-880C-F7AC1809D896}"/>
                    </a:ext>
                  </a:extLst>
                </p:cNvPr>
                <p:cNvSpPr txBox="1"/>
                <p:nvPr/>
              </p:nvSpPr>
              <p:spPr>
                <a:xfrm>
                  <a:off x="6226076" y="4549180"/>
                  <a:ext cx="517166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52%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CB85CE0-031C-574F-A547-1A825B1A1108}"/>
                    </a:ext>
                  </a:extLst>
                </p:cNvPr>
                <p:cNvSpPr txBox="1"/>
                <p:nvPr/>
              </p:nvSpPr>
              <p:spPr>
                <a:xfrm>
                  <a:off x="4868873" y="1712728"/>
                  <a:ext cx="517166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16%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55D34E5-D567-7042-9D5A-DE299581C7B4}"/>
                    </a:ext>
                  </a:extLst>
                </p:cNvPr>
                <p:cNvSpPr txBox="1"/>
                <p:nvPr/>
              </p:nvSpPr>
              <p:spPr>
                <a:xfrm>
                  <a:off x="5449200" y="777665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5%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37F41E4-83CF-3447-A6B4-D7B6FE93ED46}"/>
                    </a:ext>
                  </a:extLst>
                </p:cNvPr>
                <p:cNvSpPr txBox="1"/>
                <p:nvPr/>
              </p:nvSpPr>
              <p:spPr>
                <a:xfrm>
                  <a:off x="5042811" y="930065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9%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B2D910D-B428-9141-B085-48FE32AC539D}"/>
                    </a:ext>
                  </a:extLst>
                </p:cNvPr>
                <p:cNvSpPr txBox="1"/>
                <p:nvPr/>
              </p:nvSpPr>
              <p:spPr>
                <a:xfrm>
                  <a:off x="4822686" y="1217930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5%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AB2376E-3E9B-734E-A019-2DDA5ADDBF0B}"/>
                    </a:ext>
                  </a:extLst>
                </p:cNvPr>
                <p:cNvSpPr txBox="1"/>
                <p:nvPr/>
              </p:nvSpPr>
              <p:spPr>
                <a:xfrm>
                  <a:off x="5106569" y="4649181"/>
                  <a:ext cx="517166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27%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7E7F5D7-7D4A-AF4F-BFA3-1BA6AF985D57}"/>
                    </a:ext>
                  </a:extLst>
                </p:cNvPr>
                <p:cNvSpPr txBox="1"/>
                <p:nvPr/>
              </p:nvSpPr>
              <p:spPr>
                <a:xfrm>
                  <a:off x="5575571" y="3500598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4%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FB3A265-E461-3F42-AD28-7C116D520702}"/>
                    </a:ext>
                  </a:extLst>
                </p:cNvPr>
                <p:cNvSpPr txBox="1"/>
                <p:nvPr/>
              </p:nvSpPr>
              <p:spPr>
                <a:xfrm>
                  <a:off x="5236913" y="3619133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9%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3375B65-2BCB-C343-AEC4-9FEBEE0073B4}"/>
                    </a:ext>
                  </a:extLst>
                </p:cNvPr>
                <p:cNvSpPr txBox="1"/>
                <p:nvPr/>
              </p:nvSpPr>
              <p:spPr>
                <a:xfrm>
                  <a:off x="4965988" y="3974729"/>
                  <a:ext cx="430392" cy="3146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8%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9BD8FEB-CB02-1B4A-86B5-3DDC06E06BC1}"/>
                    </a:ext>
                  </a:extLst>
                </p:cNvPr>
                <p:cNvSpPr txBox="1"/>
                <p:nvPr/>
              </p:nvSpPr>
              <p:spPr>
                <a:xfrm>
                  <a:off x="7974985" y="4383406"/>
                  <a:ext cx="222215" cy="333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endParaRPr lang="en-US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2D1AD49-4F03-C04D-97BF-D3544481077A}"/>
                    </a:ext>
                  </a:extLst>
                </p:cNvPr>
                <p:cNvSpPr txBox="1"/>
                <p:nvPr/>
              </p:nvSpPr>
              <p:spPr>
                <a:xfrm>
                  <a:off x="7910818" y="1023582"/>
                  <a:ext cx="222215" cy="3332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endParaRPr lang="en-US" sz="1200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7AF118-336A-FC48-8061-0F6EE5B17338}"/>
                  </a:ext>
                </a:extLst>
              </p:cNvPr>
              <p:cNvSpPr txBox="1"/>
              <p:nvPr/>
            </p:nvSpPr>
            <p:spPr>
              <a:xfrm>
                <a:off x="2822962" y="4133253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  <a:latin typeface="Times" pitchFamily="2" charset="0"/>
                  </a:rPr>
                  <a:t>1992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E4820B4-6A4F-1A44-8527-23EE10565BC8}"/>
                  </a:ext>
                </a:extLst>
              </p:cNvPr>
              <p:cNvSpPr txBox="1"/>
              <p:nvPr/>
            </p:nvSpPr>
            <p:spPr>
              <a:xfrm>
                <a:off x="5406596" y="4180959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  <a:latin typeface="Times" pitchFamily="2" charset="0"/>
                  </a:rPr>
                  <a:t>2010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A0602CD-A99E-A942-9037-1817A4840F2A}"/>
                  </a:ext>
                </a:extLst>
              </p:cNvPr>
              <p:cNvSpPr txBox="1"/>
              <p:nvPr/>
            </p:nvSpPr>
            <p:spPr>
              <a:xfrm>
                <a:off x="4255022" y="4087432"/>
                <a:ext cx="53732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>
                    <a:solidFill>
                      <a:srgbClr val="C00000"/>
                    </a:solidFill>
                    <a:latin typeface="Times" pitchFamily="2" charset="0"/>
                  </a:rPr>
                  <a:t>Years</a:t>
                </a:r>
              </a:p>
            </p:txBody>
          </p: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5A6F803-B55C-EC45-AC62-112200EDD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670" t="35490" r="17114" b="61454"/>
            <a:stretch/>
          </p:blipFill>
          <p:spPr>
            <a:xfrm>
              <a:off x="6707108" y="5669666"/>
              <a:ext cx="713843" cy="105599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C41D1B6-BA0D-114E-9AD9-AC699589D80E}"/>
                </a:ext>
              </a:extLst>
            </p:cNvPr>
            <p:cNvGrpSpPr/>
            <p:nvPr/>
          </p:nvGrpSpPr>
          <p:grpSpPr>
            <a:xfrm>
              <a:off x="6361683" y="1614743"/>
              <a:ext cx="3304179" cy="2067068"/>
              <a:chOff x="-136041" y="45189"/>
              <a:chExt cx="4173463" cy="2429632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E411A2A-5669-294E-8B48-97813143AE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30692"/>
              <a:stretch/>
            </p:blipFill>
            <p:spPr>
              <a:xfrm>
                <a:off x="-136041" y="45189"/>
                <a:ext cx="4146675" cy="2395430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E39D156-E515-6744-93DC-8B9595FDD417}"/>
                  </a:ext>
                </a:extLst>
              </p:cNvPr>
              <p:cNvSpPr/>
              <p:nvPr/>
            </p:nvSpPr>
            <p:spPr>
              <a:xfrm>
                <a:off x="2311340" y="1271748"/>
                <a:ext cx="1726082" cy="12030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96C8CED-E216-0949-A7E0-440DC8D29C11}"/>
                </a:ext>
              </a:extLst>
            </p:cNvPr>
            <p:cNvSpPr txBox="1"/>
            <p:nvPr/>
          </p:nvSpPr>
          <p:spPr>
            <a:xfrm>
              <a:off x="6489192" y="5760381"/>
              <a:ext cx="1149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err="1">
                  <a:latin typeface="Times" pitchFamily="2" charset="0"/>
                </a:rPr>
                <a:t>Cryptomonas</a:t>
              </a:r>
              <a:r>
                <a:rPr lang="en-US" sz="800" i="1" dirty="0">
                  <a:latin typeface="Times" pitchFamily="2" charset="0"/>
                </a:rPr>
                <a:t> </a:t>
              </a:r>
              <a:r>
                <a:rPr lang="en-US" sz="800" i="1" dirty="0" err="1">
                  <a:latin typeface="Times" pitchFamily="2" charset="0"/>
                </a:rPr>
                <a:t>cryophila</a:t>
              </a:r>
              <a:endParaRPr lang="en-US" sz="800" i="1" dirty="0">
                <a:latin typeface="Times" pitchFamily="2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5F5F61F-77C6-0E4F-BA0E-DE94A064E968}"/>
                </a:ext>
              </a:extLst>
            </p:cNvPr>
            <p:cNvSpPr txBox="1"/>
            <p:nvPr/>
          </p:nvSpPr>
          <p:spPr>
            <a:xfrm>
              <a:off x="109766" y="3255743"/>
              <a:ext cx="17543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Heavy winter ice year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9E180E-DCF7-FE4D-A065-5C3DA1921E21}"/>
                </a:ext>
              </a:extLst>
            </p:cNvPr>
            <p:cNvSpPr txBox="1"/>
            <p:nvPr/>
          </p:nvSpPr>
          <p:spPr>
            <a:xfrm>
              <a:off x="222305" y="5778505"/>
              <a:ext cx="16257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Low winter ice year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E2761C3-8F63-9D49-87B3-AF7FBD56B859}"/>
              </a:ext>
            </a:extLst>
          </p:cNvPr>
          <p:cNvGrpSpPr/>
          <p:nvPr/>
        </p:nvGrpSpPr>
        <p:grpSpPr>
          <a:xfrm>
            <a:off x="7430311" y="2154267"/>
            <a:ext cx="4637692" cy="3814907"/>
            <a:chOff x="7407162" y="1458410"/>
            <a:chExt cx="4637692" cy="3814907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F916445-7C2A-014E-9B2F-FBA56009B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5854" y="2174517"/>
              <a:ext cx="3429000" cy="309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0075817A-90AB-3E4F-9491-3434A2C2B9F4}"/>
                </a:ext>
              </a:extLst>
            </p:cNvPr>
            <p:cNvCxnSpPr/>
            <p:nvPr/>
          </p:nvCxnSpPr>
          <p:spPr>
            <a:xfrm>
              <a:off x="9363919" y="1458410"/>
              <a:ext cx="966435" cy="84767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0802D47-216F-7A47-A7BF-28F2EBDB1A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7162" y="4575538"/>
              <a:ext cx="1783528" cy="40236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0FEC63-FE9A-0F4C-A974-9A6E10A3A282}"/>
              </a:ext>
            </a:extLst>
          </p:cNvPr>
          <p:cNvGrpSpPr/>
          <p:nvPr/>
        </p:nvGrpSpPr>
        <p:grpSpPr>
          <a:xfrm>
            <a:off x="600192" y="1992717"/>
            <a:ext cx="1166655" cy="1133266"/>
            <a:chOff x="4258757" y="707109"/>
            <a:chExt cx="1166655" cy="113326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B8EC1142-551E-CF48-AC2F-BD28E9901F7F}"/>
                </a:ext>
              </a:extLst>
            </p:cNvPr>
            <p:cNvSpPr/>
            <p:nvPr/>
          </p:nvSpPr>
          <p:spPr>
            <a:xfrm>
              <a:off x="4347555" y="707109"/>
              <a:ext cx="951276" cy="1006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658C057-59EF-D940-B7F7-D0F3070A6B57}"/>
                </a:ext>
              </a:extLst>
            </p:cNvPr>
            <p:cNvSpPr/>
            <p:nvPr/>
          </p:nvSpPr>
          <p:spPr>
            <a:xfrm>
              <a:off x="4258757" y="1210607"/>
              <a:ext cx="1166655" cy="629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B181AA4-AE5A-E84A-9DF6-AE9C007B8132}"/>
              </a:ext>
            </a:extLst>
          </p:cNvPr>
          <p:cNvGrpSpPr/>
          <p:nvPr/>
        </p:nvGrpSpPr>
        <p:grpSpPr>
          <a:xfrm>
            <a:off x="1495414" y="1541671"/>
            <a:ext cx="2284800" cy="2256259"/>
            <a:chOff x="4258757" y="753157"/>
            <a:chExt cx="1166655" cy="1087218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A30DC35E-B60F-854C-AD57-90B2029D480E}"/>
                </a:ext>
              </a:extLst>
            </p:cNvPr>
            <p:cNvSpPr/>
            <p:nvPr/>
          </p:nvSpPr>
          <p:spPr>
            <a:xfrm>
              <a:off x="4278196" y="753157"/>
              <a:ext cx="951276" cy="1006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4138311F-089A-0843-8E54-E71FED7B7D88}"/>
                </a:ext>
              </a:extLst>
            </p:cNvPr>
            <p:cNvSpPr/>
            <p:nvPr/>
          </p:nvSpPr>
          <p:spPr>
            <a:xfrm>
              <a:off x="4258757" y="1210607"/>
              <a:ext cx="1166655" cy="6297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1198D24A-00EA-FE40-A3D2-F23355839155}"/>
              </a:ext>
            </a:extLst>
          </p:cNvPr>
          <p:cNvSpPr/>
          <p:nvPr/>
        </p:nvSpPr>
        <p:spPr>
          <a:xfrm>
            <a:off x="630354" y="872447"/>
            <a:ext cx="3288066" cy="161486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663889-B86D-0F4D-9690-761DBC800C44}"/>
              </a:ext>
            </a:extLst>
          </p:cNvPr>
          <p:cNvSpPr txBox="1"/>
          <p:nvPr/>
        </p:nvSpPr>
        <p:spPr>
          <a:xfrm>
            <a:off x="917389" y="2539393"/>
            <a:ext cx="251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Particle Size Distribution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1AE835-9F83-BE4F-AF09-168C3FA1D600}"/>
              </a:ext>
            </a:extLst>
          </p:cNvPr>
          <p:cNvSpPr txBox="1"/>
          <p:nvPr/>
        </p:nvSpPr>
        <p:spPr>
          <a:xfrm rot="16200000">
            <a:off x="-719193" y="1495212"/>
            <a:ext cx="2145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Phyto Concentration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0489345-F3A9-FA4D-9143-AC79A02C3E5F}"/>
              </a:ext>
            </a:extLst>
          </p:cNvPr>
          <p:cNvSpPr txBox="1"/>
          <p:nvPr/>
        </p:nvSpPr>
        <p:spPr>
          <a:xfrm>
            <a:off x="579645" y="1415965"/>
            <a:ext cx="1160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Low winter </a:t>
            </a:r>
          </a:p>
          <a:p>
            <a:pPr algn="ctr"/>
            <a:r>
              <a:rPr lang="en-US" sz="1600" dirty="0"/>
              <a:t>ice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9971B44-A3CD-EF44-9302-629777908408}"/>
              </a:ext>
            </a:extLst>
          </p:cNvPr>
          <p:cNvSpPr txBox="1"/>
          <p:nvPr/>
        </p:nvSpPr>
        <p:spPr>
          <a:xfrm>
            <a:off x="1817722" y="939861"/>
            <a:ext cx="1196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High winter </a:t>
            </a:r>
          </a:p>
          <a:p>
            <a:pPr algn="ctr"/>
            <a:r>
              <a:rPr lang="en-US" sz="1600" dirty="0"/>
              <a:t>ice</a:t>
            </a:r>
          </a:p>
        </p:txBody>
      </p:sp>
    </p:spTree>
    <p:extLst>
      <p:ext uri="{BB962C8B-B14F-4D97-AF65-F5344CB8AC3E}">
        <p14:creationId xmlns:p14="http://schemas.microsoft.com/office/powerpoint/2010/main" val="137305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85812B-BD55-D742-BD48-560316FD7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33" y="761437"/>
            <a:ext cx="4551182" cy="5775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1289C0-229F-874E-8A1C-5392AE49B330}"/>
              </a:ext>
            </a:extLst>
          </p:cNvPr>
          <p:cNvSpPr txBox="1"/>
          <p:nvPr/>
        </p:nvSpPr>
        <p:spPr>
          <a:xfrm>
            <a:off x="2183330" y="94834"/>
            <a:ext cx="8089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Two potential drivers for the krill: Breeding dynamics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19E850-4FBE-4548-834A-21DF936EAFB7}"/>
              </a:ext>
            </a:extLst>
          </p:cNvPr>
          <p:cNvSpPr/>
          <p:nvPr/>
        </p:nvSpPr>
        <p:spPr>
          <a:xfrm>
            <a:off x="518529" y="6110095"/>
            <a:ext cx="18261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Jayne Doucette, WHOI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D91599-3557-2942-BDDF-25FDA205D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764" y="761437"/>
            <a:ext cx="5224203" cy="3447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5694FE-E7CE-6D42-B4FF-4CFA0E92E3C5}"/>
              </a:ext>
            </a:extLst>
          </p:cNvPr>
          <p:cNvSpPr txBox="1"/>
          <p:nvPr/>
        </p:nvSpPr>
        <p:spPr>
          <a:xfrm>
            <a:off x="7974855" y="3750197"/>
            <a:ext cx="3287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Larval krill under ice (photo from Uwe </a:t>
            </a:r>
            <a:r>
              <a:rPr lang="en-US" sz="1400" dirty="0" err="1"/>
              <a:t>Kils</a:t>
            </a:r>
            <a:r>
              <a:rPr lang="en-US" sz="14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E75397-3C07-244B-A538-63C7A46D9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08" y="4272217"/>
            <a:ext cx="3871713" cy="2265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3C2344-51B2-974F-B2D4-A1AD61C8C68F}"/>
              </a:ext>
            </a:extLst>
          </p:cNvPr>
          <p:cNvSpPr txBox="1"/>
          <p:nvPr/>
        </p:nvSpPr>
        <p:spPr>
          <a:xfrm>
            <a:off x="9618510" y="6382397"/>
            <a:ext cx="1472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Brierly et al. Science</a:t>
            </a:r>
          </a:p>
        </p:txBody>
      </p:sp>
    </p:spTree>
    <p:extLst>
      <p:ext uri="{BB962C8B-B14F-4D97-AF65-F5344CB8AC3E}">
        <p14:creationId xmlns:p14="http://schemas.microsoft.com/office/powerpoint/2010/main" val="233693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1CB3928-C897-8A43-BD45-7C9C98F008AB}"/>
              </a:ext>
            </a:extLst>
          </p:cNvPr>
          <p:cNvGrpSpPr/>
          <p:nvPr/>
        </p:nvGrpSpPr>
        <p:grpSpPr>
          <a:xfrm>
            <a:off x="720969" y="140677"/>
            <a:ext cx="11131061" cy="6717323"/>
            <a:chOff x="-1269729" y="-319173"/>
            <a:chExt cx="13047838" cy="7272937"/>
          </a:xfrm>
        </p:grpSpPr>
        <p:pic>
          <p:nvPicPr>
            <p:cNvPr id="5" name="Picture 4" descr="saba_fig3.tiff">
              <a:extLst>
                <a:ext uri="{FF2B5EF4-FFF2-40B4-BE49-F238E27FC236}">
                  <a16:creationId xmlns:a16="http://schemas.microsoft.com/office/drawing/2014/main" id="{CFB8C4DC-9BBD-DD4E-AC09-B97E42E2B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1" y="286966"/>
              <a:ext cx="8282990" cy="666679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4947B8-1736-164F-A96A-8E2B04007FFE}"/>
                </a:ext>
              </a:extLst>
            </p:cNvPr>
            <p:cNvSpPr txBox="1"/>
            <p:nvPr/>
          </p:nvSpPr>
          <p:spPr>
            <a:xfrm>
              <a:off x="-1269729" y="-319173"/>
              <a:ext cx="13047838" cy="56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C00000"/>
                  </a:solidFill>
                  <a:cs typeface="Times New Roman"/>
                </a:rPr>
                <a:t> Rest of Food Web? Tightly Coupled Food Web &amp; Penguin Diet Changes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8E4AC6-358C-3445-8FDC-003DD523C708}"/>
                </a:ext>
              </a:extLst>
            </p:cNvPr>
            <p:cNvSpPr txBox="1"/>
            <p:nvPr/>
          </p:nvSpPr>
          <p:spPr>
            <a:xfrm>
              <a:off x="8626711" y="6435494"/>
              <a:ext cx="2309568" cy="433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i="1" dirty="0">
                  <a:solidFill>
                    <a:srgbClr val="FF0000"/>
                  </a:solidFill>
                  <a:cs typeface="Times New Roman"/>
                </a:rPr>
                <a:t>Saba et al (2014)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9FDFCAD-E602-FF48-BE4D-D5D61008EC6E}"/>
                </a:ext>
              </a:extLst>
            </p:cNvPr>
            <p:cNvGrpSpPr/>
            <p:nvPr/>
          </p:nvGrpSpPr>
          <p:grpSpPr>
            <a:xfrm>
              <a:off x="8740067" y="1581226"/>
              <a:ext cx="2419663" cy="1874537"/>
              <a:chOff x="8740067" y="1581226"/>
              <a:chExt cx="2419663" cy="1874537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881E7B0-85E0-8F47-B312-F1F174DBDDE3}"/>
                  </a:ext>
                </a:extLst>
              </p:cNvPr>
              <p:cNvSpPr/>
              <p:nvPr/>
            </p:nvSpPr>
            <p:spPr>
              <a:xfrm>
                <a:off x="8740067" y="1581226"/>
                <a:ext cx="2419663" cy="999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  <a:cs typeface="Times New Roman"/>
                  </a:rPr>
                  <a:t>High </a:t>
                </a:r>
                <a:r>
                  <a:rPr lang="en-US" b="1" dirty="0" err="1">
                    <a:solidFill>
                      <a:srgbClr val="C00000"/>
                    </a:solidFill>
                    <a:cs typeface="Times New Roman"/>
                  </a:rPr>
                  <a:t>chl</a:t>
                </a:r>
                <a:r>
                  <a:rPr lang="en-US" b="1" dirty="0">
                    <a:solidFill>
                      <a:srgbClr val="C00000"/>
                    </a:solidFill>
                    <a:cs typeface="Times New Roman"/>
                  </a:rPr>
                  <a:t> anomaly years result in high krill recruitment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CC28D32-9D1A-5148-A767-042996DA0DDB}"/>
                  </a:ext>
                </a:extLst>
              </p:cNvPr>
              <p:cNvSpPr/>
              <p:nvPr/>
            </p:nvSpPr>
            <p:spPr>
              <a:xfrm>
                <a:off x="8869718" y="2456061"/>
                <a:ext cx="2066561" cy="9997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  <a:cs typeface="Times New Roman"/>
                  </a:rPr>
                  <a:t>immediately affecting penguin diet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3F4FEA-1564-EF40-AAF2-568B62DC7AEC}"/>
                </a:ext>
              </a:extLst>
            </p:cNvPr>
            <p:cNvSpPr/>
            <p:nvPr/>
          </p:nvSpPr>
          <p:spPr>
            <a:xfrm>
              <a:off x="1365313" y="5753839"/>
              <a:ext cx="6003688" cy="4332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cs typeface="Times New Roman"/>
                </a:rPr>
                <a:t>Krill Size Distributions in Penguin Diet Samples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36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1B7D43-ED28-474C-80BB-0B80A82F5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5"/>
          <a:stretch/>
        </p:blipFill>
        <p:spPr>
          <a:xfrm>
            <a:off x="1439009" y="795246"/>
            <a:ext cx="5410200" cy="5810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587AA-F8F2-344A-BF73-647D052D9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" b="6897"/>
          <a:stretch/>
        </p:blipFill>
        <p:spPr>
          <a:xfrm>
            <a:off x="4501663" y="795246"/>
            <a:ext cx="6424246" cy="4810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9167C9-E706-654C-A5BA-0EFACE43D845}"/>
              </a:ext>
            </a:extLst>
          </p:cNvPr>
          <p:cNvSpPr txBox="1"/>
          <p:nvPr/>
        </p:nvSpPr>
        <p:spPr>
          <a:xfrm>
            <a:off x="2825263" y="272026"/>
            <a:ext cx="6510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/>
              <a:t>E. </a:t>
            </a:r>
            <a:r>
              <a:rPr lang="en-US" sz="2800" b="1" i="1" dirty="0" err="1"/>
              <a:t>superba</a:t>
            </a:r>
            <a:r>
              <a:rPr lang="en-US" sz="2800" b="1" i="1" dirty="0"/>
              <a:t> </a:t>
            </a:r>
            <a:r>
              <a:rPr lang="en-US" sz="2800" b="1" dirty="0"/>
              <a:t>over time during LTER sampling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A95D244-5D5A-0743-8ECC-8628579C64D0}"/>
              </a:ext>
            </a:extLst>
          </p:cNvPr>
          <p:cNvGrpSpPr/>
          <p:nvPr/>
        </p:nvGrpSpPr>
        <p:grpSpPr>
          <a:xfrm>
            <a:off x="8079193" y="1858343"/>
            <a:ext cx="3339085" cy="3684510"/>
            <a:chOff x="6681531" y="1379490"/>
            <a:chExt cx="5015485" cy="48920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C77914-AF84-B64C-AC8B-9499310323FB}"/>
                </a:ext>
              </a:extLst>
            </p:cNvPr>
            <p:cNvSpPr/>
            <p:nvPr/>
          </p:nvSpPr>
          <p:spPr>
            <a:xfrm rot="2722824" flipV="1">
              <a:off x="5996389" y="2251677"/>
              <a:ext cx="1873879" cy="503595"/>
            </a:xfrm>
            <a:prstGeom prst="rect">
              <a:avLst/>
            </a:prstGeom>
            <a:solidFill>
              <a:srgbClr val="C00000">
                <a:alpha val="38000"/>
              </a:srgb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EDD196B-AD80-9F4F-9CFE-8732EB01E9E5}"/>
                </a:ext>
              </a:extLst>
            </p:cNvPr>
            <p:cNvCxnSpPr>
              <a:cxnSpLocks/>
            </p:cNvCxnSpPr>
            <p:nvPr/>
          </p:nvCxnSpPr>
          <p:spPr>
            <a:xfrm>
              <a:off x="7709698" y="2977904"/>
              <a:ext cx="2182859" cy="0"/>
            </a:xfrm>
            <a:prstGeom prst="line">
              <a:avLst/>
            </a:prstGeom>
            <a:ln w="57150">
              <a:solidFill>
                <a:srgbClr val="C00000">
                  <a:alpha val="5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B4A399D-5E51-B045-80E4-6EC63AC2C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772" y="1379490"/>
              <a:ext cx="0" cy="1523107"/>
            </a:xfrm>
            <a:prstGeom prst="straightConnector1">
              <a:avLst/>
            </a:prstGeom>
            <a:ln w="730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8627A2-4102-1849-BCA1-9FC47A74ED6F}"/>
                </a:ext>
              </a:extLst>
            </p:cNvPr>
            <p:cNvSpPr txBox="1"/>
            <p:nvPr/>
          </p:nvSpPr>
          <p:spPr>
            <a:xfrm>
              <a:off x="10284513" y="1827862"/>
              <a:ext cx="14125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Warmer wet </a:t>
              </a:r>
            </a:p>
            <a:p>
              <a:pPr algn="ctr"/>
              <a:r>
                <a:rPr lang="en-US" dirty="0"/>
                <a:t>subpolar 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649ABB1-4574-F649-BAE1-836CFD6FA7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92557" y="2977904"/>
              <a:ext cx="102215" cy="3293626"/>
            </a:xfrm>
            <a:prstGeom prst="straightConnector1">
              <a:avLst/>
            </a:prstGeom>
            <a:ln w="7302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D6C283-8C23-654E-A8A9-862636456D6C}"/>
                </a:ext>
              </a:extLst>
            </p:cNvPr>
            <p:cNvSpPr txBox="1"/>
            <p:nvPr/>
          </p:nvSpPr>
          <p:spPr>
            <a:xfrm>
              <a:off x="10284513" y="3999511"/>
              <a:ext cx="137633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Cooler moist</a:t>
              </a:r>
            </a:p>
            <a:p>
              <a:pPr algn="ctr"/>
              <a:r>
                <a:rPr lang="en-US" dirty="0"/>
                <a:t>polar </a:t>
              </a:r>
            </a:p>
            <a:p>
              <a:pPr algn="ctr"/>
              <a:r>
                <a:rPr lang="en-US" dirty="0"/>
                <a:t>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06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16CFD-3717-3A48-AC9F-9514620A5CEA}"/>
              </a:ext>
            </a:extLst>
          </p:cNvPr>
          <p:cNvSpPr txBox="1"/>
          <p:nvPr/>
        </p:nvSpPr>
        <p:spPr>
          <a:xfrm>
            <a:off x="3801783" y="497298"/>
            <a:ext cx="4514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Theme: System is showing change</a:t>
            </a:r>
          </a:p>
        </p:txBody>
      </p:sp>
      <p:pic>
        <p:nvPicPr>
          <p:cNvPr id="3" name="Picture 2" descr="fv_sat_jja_trnds.tiff">
            <a:extLst>
              <a:ext uri="{FF2B5EF4-FFF2-40B4-BE49-F238E27FC236}">
                <a16:creationId xmlns:a16="http://schemas.microsoft.com/office/drawing/2014/main" id="{8D164365-CDDF-4044-AFE5-E9E9F4F5D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95" y="1576552"/>
            <a:ext cx="5720173" cy="3554937"/>
          </a:xfrm>
          <a:prstGeom prst="rect">
            <a:avLst/>
          </a:prstGeom>
        </p:spPr>
      </p:pic>
      <p:pic>
        <p:nvPicPr>
          <p:cNvPr id="4" name="Picture 3" descr="pal_dur_trnds.tiff">
            <a:extLst>
              <a:ext uri="{FF2B5EF4-FFF2-40B4-BE49-F238E27FC236}">
                <a16:creationId xmlns:a16="http://schemas.microsoft.com/office/drawing/2014/main" id="{65C5B0B0-BFFB-1F46-B6B5-2A78D407C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67" y="1428808"/>
            <a:ext cx="5810504" cy="370268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1CA825-E0DE-9F4B-9698-AC90E1E5E60F}"/>
              </a:ext>
            </a:extLst>
          </p:cNvPr>
          <p:cNvCxnSpPr/>
          <p:nvPr/>
        </p:nvCxnSpPr>
        <p:spPr>
          <a:xfrm flipV="1">
            <a:off x="8316352" y="1863969"/>
            <a:ext cx="0" cy="27256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F69F88-F3EA-1E47-BAD4-7FD2918D2E19}"/>
              </a:ext>
            </a:extLst>
          </p:cNvPr>
          <p:cNvSpPr txBox="1"/>
          <p:nvPr/>
        </p:nvSpPr>
        <p:spPr>
          <a:xfrm>
            <a:off x="8316352" y="1863969"/>
            <a:ext cx="1830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PAL LTER initiated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10E8B-AD5C-CC43-8606-042FB658CB90}"/>
              </a:ext>
            </a:extLst>
          </p:cNvPr>
          <p:cNvSpPr txBox="1"/>
          <p:nvPr/>
        </p:nvSpPr>
        <p:spPr>
          <a:xfrm>
            <a:off x="1293636" y="5170481"/>
            <a:ext cx="9530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Forcing functions for the WAP: Position of the circumpolar current (heat engine), climate cycles (El Nino/La Nina – Southern Annular Mode), and long term anthropogenic forcing</a:t>
            </a:r>
          </a:p>
        </p:txBody>
      </p:sp>
    </p:spTree>
    <p:extLst>
      <p:ext uri="{BB962C8B-B14F-4D97-AF65-F5344CB8AC3E}">
        <p14:creationId xmlns:p14="http://schemas.microsoft.com/office/powerpoint/2010/main" val="1675771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341</Words>
  <Application>Microsoft Macintosh PowerPoint</Application>
  <PresentationFormat>Widescreen</PresentationFormat>
  <Paragraphs>71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Candara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Oscar Schofield</dc:creator>
  <cp:lastModifiedBy>Oscar Schofield</cp:lastModifiedBy>
  <cp:revision>12</cp:revision>
  <dcterms:created xsi:type="dcterms:W3CDTF">2018-10-03T17:29:36Z</dcterms:created>
  <dcterms:modified xsi:type="dcterms:W3CDTF">2018-10-03T19:16:17Z</dcterms:modified>
</cp:coreProperties>
</file>