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84" r:id="rId3"/>
    <p:sldId id="269" r:id="rId4"/>
    <p:sldId id="283" r:id="rId5"/>
    <p:sldId id="279" r:id="rId6"/>
    <p:sldId id="277" r:id="rId7"/>
    <p:sldId id="264" r:id="rId8"/>
    <p:sldId id="278" r:id="rId9"/>
    <p:sldId id="265" r:id="rId10"/>
    <p:sldId id="271" r:id="rId11"/>
    <p:sldId id="268" r:id="rId12"/>
    <p:sldId id="272" r:id="rId13"/>
    <p:sldId id="270" r:id="rId14"/>
    <p:sldId id="280" r:id="rId15"/>
    <p:sldId id="286" r:id="rId16"/>
    <p:sldId id="273" r:id="rId17"/>
    <p:sldId id="257" r:id="rId18"/>
    <p:sldId id="274" r:id="rId19"/>
    <p:sldId id="275" r:id="rId20"/>
    <p:sldId id="256" r:id="rId21"/>
    <p:sldId id="281" r:id="rId22"/>
    <p:sldId id="262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8"/>
    <p:restoredTop sz="94578"/>
  </p:normalViewPr>
  <p:slideViewPr>
    <p:cSldViewPr snapToGrid="0" snapToObjects="1">
      <p:cViewPr>
        <p:scale>
          <a:sx n="100" d="100"/>
          <a:sy n="100" d="100"/>
        </p:scale>
        <p:origin x="328" y="-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0D11-CF51-344F-A4D6-787616182D41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957ED-C598-054A-8F81-4A7992B5D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85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957ED-C598-054A-8F81-4A7992B5D4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5E2-3063-7640-BA44-EA907659EC2F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A23-2B42-4746-A366-8EC1FEF5FCC9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E422-78F2-A14A-819F-BD2CE3530041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DAE5-8A02-AF41-A5CA-A98A4FBDEB94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0B1F-6795-F344-BF01-6FED2B067BE4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0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61AF3-EF05-8B40-ADC3-87CD739AEB11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4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166-DC21-7649-A0C2-D7AA886A7CF5}" type="datetime1">
              <a:rPr lang="en-US" smtClean="0"/>
              <a:t>5/17/17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D620-5785-9249-B86E-D5C15D425D00}" type="datetime1">
              <a:rPr lang="en-US" smtClean="0"/>
              <a:t>5/17/17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1B5F-4DEA-9241-B70E-9407E29F1494}" type="datetime1">
              <a:rPr lang="en-US" smtClean="0"/>
              <a:t>5/17/17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6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FC48-0DAD-9B4B-9688-3B7DBCBBD3FB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8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DE67-55D9-7045-9545-2886ADAF6164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177DA-3924-D44D-BD4E-B709BCE642E9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EEA9-B99F-2146-97B9-B0A177C9D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Relationship Id="rId3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al.lternet.edu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2496"/>
            <a:ext cx="12192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5" y="4208438"/>
            <a:ext cx="1465580" cy="1524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1245" y="679237"/>
            <a:ext cx="8142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Biological dynamics along the West Antarctic Peninsula: How much can we extrapolate </a:t>
            </a:r>
            <a:r>
              <a:rPr lang="en-US" sz="2800" b="1" dirty="0" err="1" smtClean="0"/>
              <a:t>nearshore</a:t>
            </a:r>
            <a:r>
              <a:rPr lang="en-US" sz="2800" b="1" dirty="0" smtClean="0"/>
              <a:t> stations to shelf as a whole?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85267" y="2266543"/>
            <a:ext cx="929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Oscar Schofield, Hugh </a:t>
            </a:r>
            <a:r>
              <a:rPr lang="en-US" sz="2400" i="1" dirty="0" err="1" smtClean="0"/>
              <a:t>Ducklow</a:t>
            </a:r>
            <a:r>
              <a:rPr lang="en-US" sz="2400" i="1" dirty="0" smtClean="0"/>
              <a:t>, Debbie Steinberg, </a:t>
            </a:r>
            <a:r>
              <a:rPr lang="en-US" sz="2400" i="1" dirty="0" err="1" smtClean="0"/>
              <a:t>Filipa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Carvalho</a:t>
            </a:r>
            <a:r>
              <a:rPr lang="en-US" sz="2400" i="1" dirty="0" smtClean="0"/>
              <a:t>, Michael Brown, Nicole Waite</a:t>
            </a:r>
            <a:endParaRPr lang="en-US" sz="2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003" y="4356031"/>
            <a:ext cx="1376610" cy="137661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6444" y="4532312"/>
            <a:ext cx="4488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Funding Support from</a:t>
            </a:r>
          </a:p>
          <a:p>
            <a:pPr algn="ctr"/>
            <a:r>
              <a:rPr lang="en-US" sz="2000" dirty="0" smtClean="0"/>
              <a:t>National Science Foundation Palmer LTER</a:t>
            </a:r>
          </a:p>
          <a:p>
            <a:pPr algn="ctr"/>
            <a:r>
              <a:rPr lang="en-US" sz="2000" dirty="0" smtClean="0"/>
              <a:t>NASA Biogeochemistry Program</a:t>
            </a:r>
          </a:p>
          <a:p>
            <a:pPr algn="ctr"/>
            <a:r>
              <a:rPr lang="en-US" sz="2000" dirty="0" smtClean="0"/>
              <a:t>Gordon &amp; Betty Moore Foundation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89579" y="2082061"/>
            <a:ext cx="4576307" cy="2280905"/>
            <a:chOff x="1310144" y="195848"/>
            <a:chExt cx="4576307" cy="2280905"/>
          </a:xfrm>
        </p:grpSpPr>
        <p:sp>
          <p:nvSpPr>
            <p:cNvPr id="5" name="Rectangle 4"/>
            <p:cNvSpPr/>
            <p:nvPr/>
          </p:nvSpPr>
          <p:spPr>
            <a:xfrm>
              <a:off x="2311401" y="361950"/>
              <a:ext cx="3575050" cy="1943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476502" y="1666874"/>
              <a:ext cx="77258" cy="33972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62767" y="1667944"/>
              <a:ext cx="77258" cy="40850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15167" y="1663699"/>
              <a:ext cx="77258" cy="24765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67567" y="873125"/>
              <a:ext cx="77258" cy="78104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47482" y="1664769"/>
              <a:ext cx="77258" cy="19895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27397" y="1663698"/>
              <a:ext cx="77258" cy="24765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89322" y="1666873"/>
              <a:ext cx="77258" cy="46672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61824" y="1663699"/>
              <a:ext cx="77258" cy="37465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41739" y="1663698"/>
              <a:ext cx="77258" cy="5715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94138" y="946150"/>
              <a:ext cx="82561" cy="70802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46538" y="1666874"/>
              <a:ext cx="82561" cy="46672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346325" y="1654174"/>
              <a:ext cx="4762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340218" y="1666874"/>
              <a:ext cx="82561" cy="20002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33898" y="1663698"/>
              <a:ext cx="82561" cy="24765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86298" y="949325"/>
              <a:ext cx="82561" cy="7111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38698" y="1454149"/>
              <a:ext cx="82561" cy="20002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68898" y="1663699"/>
              <a:ext cx="82561" cy="35560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62578" y="644525"/>
              <a:ext cx="82561" cy="10159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14977" y="1390649"/>
              <a:ext cx="82561" cy="2666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311401" y="1657348"/>
              <a:ext cx="3575050" cy="317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11350" y="2104509"/>
              <a:ext cx="458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-80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79625" y="146049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56475" y="821809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80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52453" y="195848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160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492857" y="1013135"/>
              <a:ext cx="2280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/>
                  <a:cs typeface="Times New Roman"/>
                </a:rPr>
                <a:t>Anomaly of </a:t>
              </a:r>
            </a:p>
            <a:p>
              <a:pPr algn="ctr"/>
              <a:r>
                <a:rPr lang="en-US" dirty="0">
                  <a:latin typeface="Times New Roman"/>
                  <a:cs typeface="Times New Roman"/>
                </a:rPr>
                <a:t>chlorophyll a (mg m</a:t>
              </a:r>
              <a:r>
                <a:rPr lang="en-US" baseline="30000" dirty="0">
                  <a:latin typeface="Times New Roman"/>
                  <a:cs typeface="Times New Roman"/>
                </a:rPr>
                <a:t>-2</a:t>
              </a:r>
              <a:r>
                <a:rPr lang="en-US" dirty="0">
                  <a:latin typeface="Times New Roman"/>
                  <a:cs typeface="Times New Roman"/>
                </a:rPr>
                <a:t>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71698" y="793155"/>
            <a:ext cx="2291181" cy="4840420"/>
            <a:chOff x="3822804" y="1663700"/>
            <a:chExt cx="2291181" cy="4840420"/>
          </a:xfrm>
        </p:grpSpPr>
        <p:sp>
          <p:nvSpPr>
            <p:cNvPr id="32" name="Freeform 31"/>
            <p:cNvSpPr/>
            <p:nvPr/>
          </p:nvSpPr>
          <p:spPr>
            <a:xfrm>
              <a:off x="4527643" y="1667935"/>
              <a:ext cx="419100" cy="1045633"/>
            </a:xfrm>
            <a:custGeom>
              <a:avLst/>
              <a:gdLst>
                <a:gd name="connsiteX0" fmla="*/ 419100 w 419100"/>
                <a:gd name="connsiteY0" fmla="*/ 0 h 1045633"/>
                <a:gd name="connsiteX1" fmla="*/ 414867 w 419100"/>
                <a:gd name="connsiteY1" fmla="*/ 1045633 h 1045633"/>
                <a:gd name="connsiteX2" fmla="*/ 0 w 419100"/>
                <a:gd name="connsiteY2" fmla="*/ 67733 h 1045633"/>
                <a:gd name="connsiteX3" fmla="*/ 55034 w 419100"/>
                <a:gd name="connsiteY3" fmla="*/ 50800 h 1045633"/>
                <a:gd name="connsiteX4" fmla="*/ 105834 w 419100"/>
                <a:gd name="connsiteY4" fmla="*/ 42333 h 1045633"/>
                <a:gd name="connsiteX5" fmla="*/ 156634 w 419100"/>
                <a:gd name="connsiteY5" fmla="*/ 29633 h 1045633"/>
                <a:gd name="connsiteX6" fmla="*/ 220134 w 419100"/>
                <a:gd name="connsiteY6" fmla="*/ 21167 h 1045633"/>
                <a:gd name="connsiteX7" fmla="*/ 266700 w 419100"/>
                <a:gd name="connsiteY7" fmla="*/ 12700 h 1045633"/>
                <a:gd name="connsiteX8" fmla="*/ 330200 w 419100"/>
                <a:gd name="connsiteY8" fmla="*/ 8467 h 1045633"/>
                <a:gd name="connsiteX9" fmla="*/ 419100 w 419100"/>
                <a:gd name="connsiteY9" fmla="*/ 0 h 104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00" h="1045633">
                  <a:moveTo>
                    <a:pt x="419100" y="0"/>
                  </a:moveTo>
                  <a:lnTo>
                    <a:pt x="414867" y="1045633"/>
                  </a:lnTo>
                  <a:lnTo>
                    <a:pt x="0" y="67733"/>
                  </a:lnTo>
                  <a:lnTo>
                    <a:pt x="55034" y="50800"/>
                  </a:lnTo>
                  <a:lnTo>
                    <a:pt x="105834" y="42333"/>
                  </a:lnTo>
                  <a:lnTo>
                    <a:pt x="156634" y="29633"/>
                  </a:lnTo>
                  <a:lnTo>
                    <a:pt x="220134" y="21167"/>
                  </a:lnTo>
                  <a:lnTo>
                    <a:pt x="266700" y="12700"/>
                  </a:lnTo>
                  <a:lnTo>
                    <a:pt x="330200" y="8467"/>
                  </a:lnTo>
                  <a:lnTo>
                    <a:pt x="41910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045043" y="1739902"/>
              <a:ext cx="897467" cy="965200"/>
            </a:xfrm>
            <a:custGeom>
              <a:avLst/>
              <a:gdLst>
                <a:gd name="connsiteX0" fmla="*/ 465667 w 897467"/>
                <a:gd name="connsiteY0" fmla="*/ 0 h 965200"/>
                <a:gd name="connsiteX1" fmla="*/ 897467 w 897467"/>
                <a:gd name="connsiteY1" fmla="*/ 965200 h 965200"/>
                <a:gd name="connsiteX2" fmla="*/ 0 w 897467"/>
                <a:gd name="connsiteY2" fmla="*/ 342900 h 965200"/>
                <a:gd name="connsiteX3" fmla="*/ 46567 w 897467"/>
                <a:gd name="connsiteY3" fmla="*/ 292100 h 965200"/>
                <a:gd name="connsiteX4" fmla="*/ 93134 w 897467"/>
                <a:gd name="connsiteY4" fmla="*/ 249766 h 965200"/>
                <a:gd name="connsiteX5" fmla="*/ 139700 w 897467"/>
                <a:gd name="connsiteY5" fmla="*/ 211666 h 965200"/>
                <a:gd name="connsiteX6" fmla="*/ 182034 w 897467"/>
                <a:gd name="connsiteY6" fmla="*/ 177800 h 965200"/>
                <a:gd name="connsiteX7" fmla="*/ 237067 w 897467"/>
                <a:gd name="connsiteY7" fmla="*/ 127000 h 965200"/>
                <a:gd name="connsiteX8" fmla="*/ 279400 w 897467"/>
                <a:gd name="connsiteY8" fmla="*/ 93133 h 965200"/>
                <a:gd name="connsiteX9" fmla="*/ 368300 w 897467"/>
                <a:gd name="connsiteY9" fmla="*/ 59266 h 965200"/>
                <a:gd name="connsiteX10" fmla="*/ 465667 w 897467"/>
                <a:gd name="connsiteY10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467" h="965200">
                  <a:moveTo>
                    <a:pt x="465667" y="0"/>
                  </a:moveTo>
                  <a:lnTo>
                    <a:pt x="897467" y="965200"/>
                  </a:lnTo>
                  <a:lnTo>
                    <a:pt x="0" y="342900"/>
                  </a:lnTo>
                  <a:lnTo>
                    <a:pt x="46567" y="292100"/>
                  </a:lnTo>
                  <a:lnTo>
                    <a:pt x="93134" y="249766"/>
                  </a:lnTo>
                  <a:lnTo>
                    <a:pt x="139700" y="211666"/>
                  </a:lnTo>
                  <a:lnTo>
                    <a:pt x="182034" y="177800"/>
                  </a:lnTo>
                  <a:lnTo>
                    <a:pt x="237067" y="127000"/>
                  </a:lnTo>
                  <a:lnTo>
                    <a:pt x="279400" y="93133"/>
                  </a:lnTo>
                  <a:lnTo>
                    <a:pt x="368300" y="59266"/>
                  </a:lnTo>
                  <a:lnTo>
                    <a:pt x="465667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879943" y="2087034"/>
              <a:ext cx="1071034" cy="635000"/>
            </a:xfrm>
            <a:custGeom>
              <a:avLst/>
              <a:gdLst>
                <a:gd name="connsiteX0" fmla="*/ 165100 w 1071034"/>
                <a:gd name="connsiteY0" fmla="*/ 0 h 635000"/>
                <a:gd name="connsiteX1" fmla="*/ 1071034 w 1071034"/>
                <a:gd name="connsiteY1" fmla="*/ 635000 h 635000"/>
                <a:gd name="connsiteX2" fmla="*/ 0 w 1071034"/>
                <a:gd name="connsiteY2" fmla="*/ 292100 h 635000"/>
                <a:gd name="connsiteX3" fmla="*/ 50800 w 1071034"/>
                <a:gd name="connsiteY3" fmla="*/ 194734 h 635000"/>
                <a:gd name="connsiteX4" fmla="*/ 76200 w 1071034"/>
                <a:gd name="connsiteY4" fmla="*/ 135467 h 635000"/>
                <a:gd name="connsiteX5" fmla="*/ 110067 w 1071034"/>
                <a:gd name="connsiteY5" fmla="*/ 88900 h 635000"/>
                <a:gd name="connsiteX6" fmla="*/ 131234 w 1071034"/>
                <a:gd name="connsiteY6" fmla="*/ 55034 h 635000"/>
                <a:gd name="connsiteX7" fmla="*/ 165100 w 1071034"/>
                <a:gd name="connsiteY7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1034" h="635000">
                  <a:moveTo>
                    <a:pt x="165100" y="0"/>
                  </a:moveTo>
                  <a:lnTo>
                    <a:pt x="1071034" y="635000"/>
                  </a:lnTo>
                  <a:lnTo>
                    <a:pt x="0" y="292100"/>
                  </a:lnTo>
                  <a:lnTo>
                    <a:pt x="50800" y="194734"/>
                  </a:lnTo>
                  <a:lnTo>
                    <a:pt x="76200" y="135467"/>
                  </a:lnTo>
                  <a:lnTo>
                    <a:pt x="110067" y="88900"/>
                  </a:lnTo>
                  <a:lnTo>
                    <a:pt x="131234" y="55034"/>
                  </a:lnTo>
                  <a:lnTo>
                    <a:pt x="16510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33376" y="2374902"/>
              <a:ext cx="1092200" cy="965200"/>
            </a:xfrm>
            <a:custGeom>
              <a:avLst/>
              <a:gdLst>
                <a:gd name="connsiteX0" fmla="*/ 1092200 w 1092200"/>
                <a:gd name="connsiteY0" fmla="*/ 342900 h 965200"/>
                <a:gd name="connsiteX1" fmla="*/ 46567 w 1092200"/>
                <a:gd name="connsiteY1" fmla="*/ 0 h 965200"/>
                <a:gd name="connsiteX2" fmla="*/ 25400 w 1092200"/>
                <a:gd name="connsiteY2" fmla="*/ 80433 h 965200"/>
                <a:gd name="connsiteX3" fmla="*/ 12700 w 1092200"/>
                <a:gd name="connsiteY3" fmla="*/ 143933 h 965200"/>
                <a:gd name="connsiteX4" fmla="*/ 0 w 1092200"/>
                <a:gd name="connsiteY4" fmla="*/ 279400 h 965200"/>
                <a:gd name="connsiteX5" fmla="*/ 4233 w 1092200"/>
                <a:gd name="connsiteY5" fmla="*/ 431800 h 965200"/>
                <a:gd name="connsiteX6" fmla="*/ 12700 w 1092200"/>
                <a:gd name="connsiteY6" fmla="*/ 520700 h 965200"/>
                <a:gd name="connsiteX7" fmla="*/ 63500 w 1092200"/>
                <a:gd name="connsiteY7" fmla="*/ 681566 h 965200"/>
                <a:gd name="connsiteX8" fmla="*/ 122767 w 1092200"/>
                <a:gd name="connsiteY8" fmla="*/ 829733 h 965200"/>
                <a:gd name="connsiteX9" fmla="*/ 228600 w 1092200"/>
                <a:gd name="connsiteY9" fmla="*/ 965200 h 965200"/>
                <a:gd name="connsiteX10" fmla="*/ 1092200 w 1092200"/>
                <a:gd name="connsiteY10" fmla="*/ 3429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00" h="965200">
                  <a:moveTo>
                    <a:pt x="1092200" y="342900"/>
                  </a:moveTo>
                  <a:lnTo>
                    <a:pt x="46567" y="0"/>
                  </a:lnTo>
                  <a:lnTo>
                    <a:pt x="25400" y="80433"/>
                  </a:lnTo>
                  <a:lnTo>
                    <a:pt x="12700" y="143933"/>
                  </a:lnTo>
                  <a:lnTo>
                    <a:pt x="0" y="279400"/>
                  </a:lnTo>
                  <a:lnTo>
                    <a:pt x="4233" y="431800"/>
                  </a:lnTo>
                  <a:lnTo>
                    <a:pt x="12700" y="520700"/>
                  </a:lnTo>
                  <a:lnTo>
                    <a:pt x="63500" y="681566"/>
                  </a:lnTo>
                  <a:lnTo>
                    <a:pt x="122767" y="829733"/>
                  </a:lnTo>
                  <a:lnTo>
                    <a:pt x="228600" y="965200"/>
                  </a:lnTo>
                  <a:lnTo>
                    <a:pt x="1092200" y="34290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066210" y="1672168"/>
              <a:ext cx="1972733" cy="2074334"/>
            </a:xfrm>
            <a:custGeom>
              <a:avLst/>
              <a:gdLst>
                <a:gd name="connsiteX0" fmla="*/ 872067 w 1972733"/>
                <a:gd name="connsiteY0" fmla="*/ 1054100 h 2074334"/>
                <a:gd name="connsiteX1" fmla="*/ 0 w 1972733"/>
                <a:gd name="connsiteY1" fmla="*/ 1680634 h 2074334"/>
                <a:gd name="connsiteX2" fmla="*/ 63500 w 1972733"/>
                <a:gd name="connsiteY2" fmla="*/ 1756834 h 2074334"/>
                <a:gd name="connsiteX3" fmla="*/ 139700 w 1972733"/>
                <a:gd name="connsiteY3" fmla="*/ 1820334 h 2074334"/>
                <a:gd name="connsiteX4" fmla="*/ 266700 w 1972733"/>
                <a:gd name="connsiteY4" fmla="*/ 1913467 h 2074334"/>
                <a:gd name="connsiteX5" fmla="*/ 440267 w 1972733"/>
                <a:gd name="connsiteY5" fmla="*/ 1989667 h 2074334"/>
                <a:gd name="connsiteX6" fmla="*/ 579967 w 1972733"/>
                <a:gd name="connsiteY6" fmla="*/ 2044700 h 2074334"/>
                <a:gd name="connsiteX7" fmla="*/ 694267 w 1972733"/>
                <a:gd name="connsiteY7" fmla="*/ 2074334 h 2074334"/>
                <a:gd name="connsiteX8" fmla="*/ 884767 w 1972733"/>
                <a:gd name="connsiteY8" fmla="*/ 2074334 h 2074334"/>
                <a:gd name="connsiteX9" fmla="*/ 1117600 w 1972733"/>
                <a:gd name="connsiteY9" fmla="*/ 2065867 h 2074334"/>
                <a:gd name="connsiteX10" fmla="*/ 1270000 w 1972733"/>
                <a:gd name="connsiteY10" fmla="*/ 2015067 h 2074334"/>
                <a:gd name="connsiteX11" fmla="*/ 1413933 w 1972733"/>
                <a:gd name="connsiteY11" fmla="*/ 1951567 h 2074334"/>
                <a:gd name="connsiteX12" fmla="*/ 1540933 w 1972733"/>
                <a:gd name="connsiteY12" fmla="*/ 1866900 h 2074334"/>
                <a:gd name="connsiteX13" fmla="*/ 1646767 w 1972733"/>
                <a:gd name="connsiteY13" fmla="*/ 1778000 h 2074334"/>
                <a:gd name="connsiteX14" fmla="*/ 1748367 w 1972733"/>
                <a:gd name="connsiteY14" fmla="*/ 1667934 h 2074334"/>
                <a:gd name="connsiteX15" fmla="*/ 1849967 w 1972733"/>
                <a:gd name="connsiteY15" fmla="*/ 1532467 h 2074334"/>
                <a:gd name="connsiteX16" fmla="*/ 1930400 w 1972733"/>
                <a:gd name="connsiteY16" fmla="*/ 1341967 h 2074334"/>
                <a:gd name="connsiteX17" fmla="*/ 1972733 w 1972733"/>
                <a:gd name="connsiteY17" fmla="*/ 1181100 h 2074334"/>
                <a:gd name="connsiteX18" fmla="*/ 1972733 w 1972733"/>
                <a:gd name="connsiteY18" fmla="*/ 977900 h 2074334"/>
                <a:gd name="connsiteX19" fmla="*/ 1955800 w 1972733"/>
                <a:gd name="connsiteY19" fmla="*/ 833967 h 2074334"/>
                <a:gd name="connsiteX20" fmla="*/ 1913467 w 1972733"/>
                <a:gd name="connsiteY20" fmla="*/ 694267 h 2074334"/>
                <a:gd name="connsiteX21" fmla="*/ 1833033 w 1972733"/>
                <a:gd name="connsiteY21" fmla="*/ 520700 h 2074334"/>
                <a:gd name="connsiteX22" fmla="*/ 1735667 w 1972733"/>
                <a:gd name="connsiteY22" fmla="*/ 372534 h 2074334"/>
                <a:gd name="connsiteX23" fmla="*/ 1612900 w 1972733"/>
                <a:gd name="connsiteY23" fmla="*/ 262467 h 2074334"/>
                <a:gd name="connsiteX24" fmla="*/ 1468967 w 1972733"/>
                <a:gd name="connsiteY24" fmla="*/ 156634 h 2074334"/>
                <a:gd name="connsiteX25" fmla="*/ 1375833 w 1972733"/>
                <a:gd name="connsiteY25" fmla="*/ 105834 h 2074334"/>
                <a:gd name="connsiteX26" fmla="*/ 1198033 w 1972733"/>
                <a:gd name="connsiteY26" fmla="*/ 38100 h 2074334"/>
                <a:gd name="connsiteX27" fmla="*/ 1079500 w 1972733"/>
                <a:gd name="connsiteY27" fmla="*/ 8467 h 2074334"/>
                <a:gd name="connsiteX28" fmla="*/ 960967 w 1972733"/>
                <a:gd name="connsiteY28" fmla="*/ 0 h 2074334"/>
                <a:gd name="connsiteX29" fmla="*/ 880533 w 1972733"/>
                <a:gd name="connsiteY29" fmla="*/ 4234 h 2074334"/>
                <a:gd name="connsiteX30" fmla="*/ 872067 w 1972733"/>
                <a:gd name="connsiteY30" fmla="*/ 1054100 h 207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72733" h="2074334">
                  <a:moveTo>
                    <a:pt x="872067" y="1054100"/>
                  </a:moveTo>
                  <a:lnTo>
                    <a:pt x="0" y="1680634"/>
                  </a:lnTo>
                  <a:lnTo>
                    <a:pt x="63500" y="1756834"/>
                  </a:lnTo>
                  <a:lnTo>
                    <a:pt x="139700" y="1820334"/>
                  </a:lnTo>
                  <a:lnTo>
                    <a:pt x="266700" y="1913467"/>
                  </a:lnTo>
                  <a:lnTo>
                    <a:pt x="440267" y="1989667"/>
                  </a:lnTo>
                  <a:lnTo>
                    <a:pt x="579967" y="2044700"/>
                  </a:lnTo>
                  <a:lnTo>
                    <a:pt x="694267" y="2074334"/>
                  </a:lnTo>
                  <a:lnTo>
                    <a:pt x="884767" y="2074334"/>
                  </a:lnTo>
                  <a:lnTo>
                    <a:pt x="1117600" y="2065867"/>
                  </a:lnTo>
                  <a:lnTo>
                    <a:pt x="1270000" y="2015067"/>
                  </a:lnTo>
                  <a:lnTo>
                    <a:pt x="1413933" y="1951567"/>
                  </a:lnTo>
                  <a:lnTo>
                    <a:pt x="1540933" y="1866900"/>
                  </a:lnTo>
                  <a:lnTo>
                    <a:pt x="1646767" y="1778000"/>
                  </a:lnTo>
                  <a:lnTo>
                    <a:pt x="1748367" y="1667934"/>
                  </a:lnTo>
                  <a:lnTo>
                    <a:pt x="1849967" y="1532467"/>
                  </a:lnTo>
                  <a:lnTo>
                    <a:pt x="1930400" y="1341967"/>
                  </a:lnTo>
                  <a:lnTo>
                    <a:pt x="1972733" y="1181100"/>
                  </a:lnTo>
                  <a:lnTo>
                    <a:pt x="1972733" y="977900"/>
                  </a:lnTo>
                  <a:lnTo>
                    <a:pt x="1955800" y="833967"/>
                  </a:lnTo>
                  <a:lnTo>
                    <a:pt x="1913467" y="694267"/>
                  </a:lnTo>
                  <a:lnTo>
                    <a:pt x="1833033" y="520700"/>
                  </a:lnTo>
                  <a:lnTo>
                    <a:pt x="1735667" y="372534"/>
                  </a:lnTo>
                  <a:lnTo>
                    <a:pt x="1612900" y="262467"/>
                  </a:lnTo>
                  <a:lnTo>
                    <a:pt x="1468967" y="156634"/>
                  </a:lnTo>
                  <a:lnTo>
                    <a:pt x="1375833" y="105834"/>
                  </a:lnTo>
                  <a:lnTo>
                    <a:pt x="1198033" y="38100"/>
                  </a:lnTo>
                  <a:lnTo>
                    <a:pt x="1079500" y="8467"/>
                  </a:lnTo>
                  <a:lnTo>
                    <a:pt x="960967" y="0"/>
                  </a:lnTo>
                  <a:lnTo>
                    <a:pt x="880533" y="4234"/>
                  </a:lnTo>
                  <a:lnTo>
                    <a:pt x="872067" y="10541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22804" y="1663700"/>
              <a:ext cx="2233071" cy="2108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67275" y="4406900"/>
              <a:ext cx="1228725" cy="2076450"/>
            </a:xfrm>
            <a:custGeom>
              <a:avLst/>
              <a:gdLst>
                <a:gd name="connsiteX0" fmla="*/ 130175 w 1228725"/>
                <a:gd name="connsiteY0" fmla="*/ 0 h 2076450"/>
                <a:gd name="connsiteX1" fmla="*/ 127000 w 1228725"/>
                <a:gd name="connsiteY1" fmla="*/ 1044575 h 2076450"/>
                <a:gd name="connsiteX2" fmla="*/ 0 w 1228725"/>
                <a:gd name="connsiteY2" fmla="*/ 2076450 h 2076450"/>
                <a:gd name="connsiteX3" fmla="*/ 127000 w 1228725"/>
                <a:gd name="connsiteY3" fmla="*/ 2076450 h 2076450"/>
                <a:gd name="connsiteX4" fmla="*/ 212725 w 1228725"/>
                <a:gd name="connsiteY4" fmla="*/ 2073275 h 2076450"/>
                <a:gd name="connsiteX5" fmla="*/ 304800 w 1228725"/>
                <a:gd name="connsiteY5" fmla="*/ 2060575 h 2076450"/>
                <a:gd name="connsiteX6" fmla="*/ 434975 w 1228725"/>
                <a:gd name="connsiteY6" fmla="*/ 2038350 h 2076450"/>
                <a:gd name="connsiteX7" fmla="*/ 530225 w 1228725"/>
                <a:gd name="connsiteY7" fmla="*/ 2003425 h 2076450"/>
                <a:gd name="connsiteX8" fmla="*/ 635000 w 1228725"/>
                <a:gd name="connsiteY8" fmla="*/ 1955800 h 2076450"/>
                <a:gd name="connsiteX9" fmla="*/ 730250 w 1228725"/>
                <a:gd name="connsiteY9" fmla="*/ 1898650 h 2076450"/>
                <a:gd name="connsiteX10" fmla="*/ 866775 w 1228725"/>
                <a:gd name="connsiteY10" fmla="*/ 1806575 h 2076450"/>
                <a:gd name="connsiteX11" fmla="*/ 955675 w 1228725"/>
                <a:gd name="connsiteY11" fmla="*/ 1720850 h 2076450"/>
                <a:gd name="connsiteX12" fmla="*/ 1050925 w 1228725"/>
                <a:gd name="connsiteY12" fmla="*/ 1609725 h 2076450"/>
                <a:gd name="connsiteX13" fmla="*/ 1111250 w 1228725"/>
                <a:gd name="connsiteY13" fmla="*/ 1511300 h 2076450"/>
                <a:gd name="connsiteX14" fmla="*/ 1165225 w 1228725"/>
                <a:gd name="connsiteY14" fmla="*/ 1397000 h 2076450"/>
                <a:gd name="connsiteX15" fmla="*/ 1203325 w 1228725"/>
                <a:gd name="connsiteY15" fmla="*/ 1276350 h 2076450"/>
                <a:gd name="connsiteX16" fmla="*/ 1219200 w 1228725"/>
                <a:gd name="connsiteY16" fmla="*/ 1136650 h 2076450"/>
                <a:gd name="connsiteX17" fmla="*/ 1228725 w 1228725"/>
                <a:gd name="connsiteY17" fmla="*/ 981075 h 2076450"/>
                <a:gd name="connsiteX18" fmla="*/ 1222375 w 1228725"/>
                <a:gd name="connsiteY18" fmla="*/ 876300 h 2076450"/>
                <a:gd name="connsiteX19" fmla="*/ 1200150 w 1228725"/>
                <a:gd name="connsiteY19" fmla="*/ 771525 h 2076450"/>
                <a:gd name="connsiteX20" fmla="*/ 1158875 w 1228725"/>
                <a:gd name="connsiteY20" fmla="*/ 650875 h 2076450"/>
                <a:gd name="connsiteX21" fmla="*/ 1101725 w 1228725"/>
                <a:gd name="connsiteY21" fmla="*/ 542925 h 2076450"/>
                <a:gd name="connsiteX22" fmla="*/ 1050925 w 1228725"/>
                <a:gd name="connsiteY22" fmla="*/ 463550 h 2076450"/>
                <a:gd name="connsiteX23" fmla="*/ 1019175 w 1228725"/>
                <a:gd name="connsiteY23" fmla="*/ 422275 h 2076450"/>
                <a:gd name="connsiteX24" fmla="*/ 958850 w 1228725"/>
                <a:gd name="connsiteY24" fmla="*/ 352425 h 2076450"/>
                <a:gd name="connsiteX25" fmla="*/ 911225 w 1228725"/>
                <a:gd name="connsiteY25" fmla="*/ 301625 h 2076450"/>
                <a:gd name="connsiteX26" fmla="*/ 835025 w 1228725"/>
                <a:gd name="connsiteY26" fmla="*/ 231775 h 2076450"/>
                <a:gd name="connsiteX27" fmla="*/ 752475 w 1228725"/>
                <a:gd name="connsiteY27" fmla="*/ 177800 h 2076450"/>
                <a:gd name="connsiteX28" fmla="*/ 641350 w 1228725"/>
                <a:gd name="connsiteY28" fmla="*/ 117475 h 2076450"/>
                <a:gd name="connsiteX29" fmla="*/ 574675 w 1228725"/>
                <a:gd name="connsiteY29" fmla="*/ 85725 h 2076450"/>
                <a:gd name="connsiteX30" fmla="*/ 425450 w 1228725"/>
                <a:gd name="connsiteY30" fmla="*/ 38100 h 2076450"/>
                <a:gd name="connsiteX31" fmla="*/ 342900 w 1228725"/>
                <a:gd name="connsiteY31" fmla="*/ 15875 h 2076450"/>
                <a:gd name="connsiteX32" fmla="*/ 279400 w 1228725"/>
                <a:gd name="connsiteY32" fmla="*/ 12700 h 2076450"/>
                <a:gd name="connsiteX33" fmla="*/ 130175 w 1228725"/>
                <a:gd name="connsiteY33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8725" h="2076450">
                  <a:moveTo>
                    <a:pt x="130175" y="0"/>
                  </a:moveTo>
                  <a:cubicBezTo>
                    <a:pt x="129117" y="348192"/>
                    <a:pt x="128058" y="696383"/>
                    <a:pt x="127000" y="1044575"/>
                  </a:cubicBezTo>
                  <a:lnTo>
                    <a:pt x="0" y="2076450"/>
                  </a:lnTo>
                  <a:lnTo>
                    <a:pt x="127000" y="2076450"/>
                  </a:lnTo>
                  <a:lnTo>
                    <a:pt x="212725" y="2073275"/>
                  </a:lnTo>
                  <a:lnTo>
                    <a:pt x="304800" y="2060575"/>
                  </a:lnTo>
                  <a:lnTo>
                    <a:pt x="434975" y="2038350"/>
                  </a:lnTo>
                  <a:lnTo>
                    <a:pt x="530225" y="2003425"/>
                  </a:lnTo>
                  <a:lnTo>
                    <a:pt x="635000" y="1955800"/>
                  </a:lnTo>
                  <a:lnTo>
                    <a:pt x="730250" y="1898650"/>
                  </a:lnTo>
                  <a:lnTo>
                    <a:pt x="866775" y="1806575"/>
                  </a:lnTo>
                  <a:lnTo>
                    <a:pt x="955675" y="1720850"/>
                  </a:lnTo>
                  <a:lnTo>
                    <a:pt x="1050925" y="1609725"/>
                  </a:lnTo>
                  <a:lnTo>
                    <a:pt x="1111250" y="1511300"/>
                  </a:lnTo>
                  <a:lnTo>
                    <a:pt x="1165225" y="1397000"/>
                  </a:lnTo>
                  <a:lnTo>
                    <a:pt x="1203325" y="1276350"/>
                  </a:lnTo>
                  <a:lnTo>
                    <a:pt x="1219200" y="1136650"/>
                  </a:lnTo>
                  <a:lnTo>
                    <a:pt x="1228725" y="981075"/>
                  </a:lnTo>
                  <a:lnTo>
                    <a:pt x="1222375" y="876300"/>
                  </a:lnTo>
                  <a:lnTo>
                    <a:pt x="1200150" y="771525"/>
                  </a:lnTo>
                  <a:lnTo>
                    <a:pt x="1158875" y="650875"/>
                  </a:lnTo>
                  <a:lnTo>
                    <a:pt x="1101725" y="542925"/>
                  </a:lnTo>
                  <a:lnTo>
                    <a:pt x="1050925" y="463550"/>
                  </a:lnTo>
                  <a:lnTo>
                    <a:pt x="1019175" y="422275"/>
                  </a:lnTo>
                  <a:lnTo>
                    <a:pt x="958850" y="352425"/>
                  </a:lnTo>
                  <a:lnTo>
                    <a:pt x="911225" y="301625"/>
                  </a:lnTo>
                  <a:lnTo>
                    <a:pt x="835025" y="231775"/>
                  </a:lnTo>
                  <a:lnTo>
                    <a:pt x="752475" y="177800"/>
                  </a:lnTo>
                  <a:lnTo>
                    <a:pt x="641350" y="117475"/>
                  </a:lnTo>
                  <a:lnTo>
                    <a:pt x="574675" y="85725"/>
                  </a:lnTo>
                  <a:lnTo>
                    <a:pt x="425450" y="38100"/>
                  </a:lnTo>
                  <a:lnTo>
                    <a:pt x="342900" y="15875"/>
                  </a:lnTo>
                  <a:lnTo>
                    <a:pt x="279400" y="12700"/>
                  </a:lnTo>
                  <a:lnTo>
                    <a:pt x="130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679950" y="4398434"/>
              <a:ext cx="314325" cy="1035050"/>
            </a:xfrm>
            <a:custGeom>
              <a:avLst/>
              <a:gdLst>
                <a:gd name="connsiteX0" fmla="*/ 0 w 314325"/>
                <a:gd name="connsiteY0" fmla="*/ 44450 h 1035050"/>
                <a:gd name="connsiteX1" fmla="*/ 307975 w 314325"/>
                <a:gd name="connsiteY1" fmla="*/ 1035050 h 1035050"/>
                <a:gd name="connsiteX2" fmla="*/ 314325 w 314325"/>
                <a:gd name="connsiteY2" fmla="*/ 0 h 1035050"/>
                <a:gd name="connsiteX3" fmla="*/ 238125 w 314325"/>
                <a:gd name="connsiteY3" fmla="*/ 3175 h 1035050"/>
                <a:gd name="connsiteX4" fmla="*/ 168275 w 314325"/>
                <a:gd name="connsiteY4" fmla="*/ 6350 h 1035050"/>
                <a:gd name="connsiteX5" fmla="*/ 107950 w 314325"/>
                <a:gd name="connsiteY5" fmla="*/ 12700 h 1035050"/>
                <a:gd name="connsiteX6" fmla="*/ 47625 w 314325"/>
                <a:gd name="connsiteY6" fmla="*/ 19050 h 1035050"/>
                <a:gd name="connsiteX7" fmla="*/ 0 w 314325"/>
                <a:gd name="connsiteY7" fmla="*/ 44450 h 10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1035050">
                  <a:moveTo>
                    <a:pt x="0" y="44450"/>
                  </a:moveTo>
                  <a:lnTo>
                    <a:pt x="307975" y="1035050"/>
                  </a:lnTo>
                  <a:cubicBezTo>
                    <a:pt x="310092" y="690033"/>
                    <a:pt x="312208" y="345017"/>
                    <a:pt x="314325" y="0"/>
                  </a:cubicBezTo>
                  <a:lnTo>
                    <a:pt x="238125" y="3175"/>
                  </a:lnTo>
                  <a:lnTo>
                    <a:pt x="168275" y="6350"/>
                  </a:lnTo>
                  <a:lnTo>
                    <a:pt x="107950" y="12700"/>
                  </a:lnTo>
                  <a:lnTo>
                    <a:pt x="47625" y="1905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159251" y="4440767"/>
              <a:ext cx="835025" cy="981075"/>
            </a:xfrm>
            <a:custGeom>
              <a:avLst/>
              <a:gdLst>
                <a:gd name="connsiteX0" fmla="*/ 501650 w 835025"/>
                <a:gd name="connsiteY0" fmla="*/ 0 h 981075"/>
                <a:gd name="connsiteX1" fmla="*/ 835025 w 835025"/>
                <a:gd name="connsiteY1" fmla="*/ 981075 h 981075"/>
                <a:gd name="connsiteX2" fmla="*/ 0 w 835025"/>
                <a:gd name="connsiteY2" fmla="*/ 288925 h 981075"/>
                <a:gd name="connsiteX3" fmla="*/ 69850 w 835025"/>
                <a:gd name="connsiteY3" fmla="*/ 231775 h 981075"/>
                <a:gd name="connsiteX4" fmla="*/ 120650 w 835025"/>
                <a:gd name="connsiteY4" fmla="*/ 187325 h 981075"/>
                <a:gd name="connsiteX5" fmla="*/ 187325 w 835025"/>
                <a:gd name="connsiteY5" fmla="*/ 146050 h 981075"/>
                <a:gd name="connsiteX6" fmla="*/ 266700 w 835025"/>
                <a:gd name="connsiteY6" fmla="*/ 104775 h 981075"/>
                <a:gd name="connsiteX7" fmla="*/ 346075 w 835025"/>
                <a:gd name="connsiteY7" fmla="*/ 69850 h 981075"/>
                <a:gd name="connsiteX8" fmla="*/ 403225 w 835025"/>
                <a:gd name="connsiteY8" fmla="*/ 44450 h 981075"/>
                <a:gd name="connsiteX9" fmla="*/ 501650 w 835025"/>
                <a:gd name="connsiteY9" fmla="*/ 0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5025" h="981075">
                  <a:moveTo>
                    <a:pt x="501650" y="0"/>
                  </a:moveTo>
                  <a:lnTo>
                    <a:pt x="835025" y="981075"/>
                  </a:lnTo>
                  <a:lnTo>
                    <a:pt x="0" y="288925"/>
                  </a:lnTo>
                  <a:lnTo>
                    <a:pt x="69850" y="231775"/>
                  </a:lnTo>
                  <a:lnTo>
                    <a:pt x="120650" y="187325"/>
                  </a:lnTo>
                  <a:lnTo>
                    <a:pt x="187325" y="146050"/>
                  </a:lnTo>
                  <a:lnTo>
                    <a:pt x="266700" y="104775"/>
                  </a:lnTo>
                  <a:lnTo>
                    <a:pt x="346075" y="69850"/>
                  </a:lnTo>
                  <a:lnTo>
                    <a:pt x="403225" y="44450"/>
                  </a:lnTo>
                  <a:lnTo>
                    <a:pt x="501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906309" y="4740275"/>
              <a:ext cx="1095375" cy="679450"/>
            </a:xfrm>
            <a:custGeom>
              <a:avLst/>
              <a:gdLst>
                <a:gd name="connsiteX0" fmla="*/ 254000 w 1095375"/>
                <a:gd name="connsiteY0" fmla="*/ 0 h 679450"/>
                <a:gd name="connsiteX1" fmla="*/ 1095375 w 1095375"/>
                <a:gd name="connsiteY1" fmla="*/ 679450 h 679450"/>
                <a:gd name="connsiteX2" fmla="*/ 0 w 1095375"/>
                <a:gd name="connsiteY2" fmla="*/ 450850 h 679450"/>
                <a:gd name="connsiteX3" fmla="*/ 28575 w 1095375"/>
                <a:gd name="connsiteY3" fmla="*/ 371475 h 679450"/>
                <a:gd name="connsiteX4" fmla="*/ 73025 w 1095375"/>
                <a:gd name="connsiteY4" fmla="*/ 276225 h 679450"/>
                <a:gd name="connsiteX5" fmla="*/ 114300 w 1095375"/>
                <a:gd name="connsiteY5" fmla="*/ 190500 h 679450"/>
                <a:gd name="connsiteX6" fmla="*/ 165100 w 1095375"/>
                <a:gd name="connsiteY6" fmla="*/ 111125 h 679450"/>
                <a:gd name="connsiteX7" fmla="*/ 212725 w 1095375"/>
                <a:gd name="connsiteY7" fmla="*/ 60325 h 679450"/>
                <a:gd name="connsiteX8" fmla="*/ 254000 w 1095375"/>
                <a:gd name="connsiteY8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375" h="679450">
                  <a:moveTo>
                    <a:pt x="254000" y="0"/>
                  </a:moveTo>
                  <a:lnTo>
                    <a:pt x="1095375" y="679450"/>
                  </a:lnTo>
                  <a:lnTo>
                    <a:pt x="0" y="450850"/>
                  </a:lnTo>
                  <a:lnTo>
                    <a:pt x="28575" y="371475"/>
                  </a:lnTo>
                  <a:lnTo>
                    <a:pt x="73025" y="276225"/>
                  </a:lnTo>
                  <a:lnTo>
                    <a:pt x="114300" y="190500"/>
                  </a:lnTo>
                  <a:lnTo>
                    <a:pt x="165100" y="111125"/>
                  </a:lnTo>
                  <a:lnTo>
                    <a:pt x="212725" y="60325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889376" y="5197475"/>
              <a:ext cx="1101725" cy="1289050"/>
            </a:xfrm>
            <a:custGeom>
              <a:avLst/>
              <a:gdLst>
                <a:gd name="connsiteX0" fmla="*/ 1101725 w 1101725"/>
                <a:gd name="connsiteY0" fmla="*/ 228600 h 1289050"/>
                <a:gd name="connsiteX1" fmla="*/ 968375 w 1101725"/>
                <a:gd name="connsiteY1" fmla="*/ 1289050 h 1289050"/>
                <a:gd name="connsiteX2" fmla="*/ 835025 w 1101725"/>
                <a:gd name="connsiteY2" fmla="*/ 1266825 h 1289050"/>
                <a:gd name="connsiteX3" fmla="*/ 698500 w 1101725"/>
                <a:gd name="connsiteY3" fmla="*/ 1225550 h 1289050"/>
                <a:gd name="connsiteX4" fmla="*/ 577850 w 1101725"/>
                <a:gd name="connsiteY4" fmla="*/ 1168400 h 1289050"/>
                <a:gd name="connsiteX5" fmla="*/ 485775 w 1101725"/>
                <a:gd name="connsiteY5" fmla="*/ 1111250 h 1289050"/>
                <a:gd name="connsiteX6" fmla="*/ 441325 w 1101725"/>
                <a:gd name="connsiteY6" fmla="*/ 1085850 h 1289050"/>
                <a:gd name="connsiteX7" fmla="*/ 361950 w 1101725"/>
                <a:gd name="connsiteY7" fmla="*/ 1022350 h 1289050"/>
                <a:gd name="connsiteX8" fmla="*/ 298450 w 1101725"/>
                <a:gd name="connsiteY8" fmla="*/ 962025 h 1289050"/>
                <a:gd name="connsiteX9" fmla="*/ 222250 w 1101725"/>
                <a:gd name="connsiteY9" fmla="*/ 879475 h 1289050"/>
                <a:gd name="connsiteX10" fmla="*/ 168275 w 1101725"/>
                <a:gd name="connsiteY10" fmla="*/ 809625 h 1289050"/>
                <a:gd name="connsiteX11" fmla="*/ 114300 w 1101725"/>
                <a:gd name="connsiteY11" fmla="*/ 711200 h 1289050"/>
                <a:gd name="connsiteX12" fmla="*/ 79375 w 1101725"/>
                <a:gd name="connsiteY12" fmla="*/ 638175 h 1289050"/>
                <a:gd name="connsiteX13" fmla="*/ 38100 w 1101725"/>
                <a:gd name="connsiteY13" fmla="*/ 533400 h 1289050"/>
                <a:gd name="connsiteX14" fmla="*/ 15875 w 1101725"/>
                <a:gd name="connsiteY14" fmla="*/ 434975 h 1289050"/>
                <a:gd name="connsiteX15" fmla="*/ 6350 w 1101725"/>
                <a:gd name="connsiteY15" fmla="*/ 342900 h 1289050"/>
                <a:gd name="connsiteX16" fmla="*/ 0 w 1101725"/>
                <a:gd name="connsiteY16" fmla="*/ 279400 h 1289050"/>
                <a:gd name="connsiteX17" fmla="*/ 3175 w 1101725"/>
                <a:gd name="connsiteY17" fmla="*/ 161925 h 1289050"/>
                <a:gd name="connsiteX18" fmla="*/ 22225 w 1101725"/>
                <a:gd name="connsiteY18" fmla="*/ 57150 h 1289050"/>
                <a:gd name="connsiteX19" fmla="*/ 31750 w 1101725"/>
                <a:gd name="connsiteY19" fmla="*/ 0 h 1289050"/>
                <a:gd name="connsiteX20" fmla="*/ 1101725 w 1101725"/>
                <a:gd name="connsiteY20" fmla="*/ 22860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1725" h="1289050">
                  <a:moveTo>
                    <a:pt x="1101725" y="228600"/>
                  </a:moveTo>
                  <a:lnTo>
                    <a:pt x="968375" y="1289050"/>
                  </a:lnTo>
                  <a:lnTo>
                    <a:pt x="835025" y="1266825"/>
                  </a:lnTo>
                  <a:lnTo>
                    <a:pt x="698500" y="1225550"/>
                  </a:lnTo>
                  <a:lnTo>
                    <a:pt x="577850" y="1168400"/>
                  </a:lnTo>
                  <a:lnTo>
                    <a:pt x="485775" y="1111250"/>
                  </a:lnTo>
                  <a:lnTo>
                    <a:pt x="441325" y="1085850"/>
                  </a:lnTo>
                  <a:lnTo>
                    <a:pt x="361950" y="1022350"/>
                  </a:lnTo>
                  <a:lnTo>
                    <a:pt x="298450" y="962025"/>
                  </a:lnTo>
                  <a:lnTo>
                    <a:pt x="222250" y="879475"/>
                  </a:lnTo>
                  <a:lnTo>
                    <a:pt x="168275" y="809625"/>
                  </a:lnTo>
                  <a:lnTo>
                    <a:pt x="114300" y="711200"/>
                  </a:lnTo>
                  <a:lnTo>
                    <a:pt x="79375" y="638175"/>
                  </a:lnTo>
                  <a:lnTo>
                    <a:pt x="38100" y="533400"/>
                  </a:lnTo>
                  <a:lnTo>
                    <a:pt x="15875" y="434975"/>
                  </a:lnTo>
                  <a:lnTo>
                    <a:pt x="6350" y="342900"/>
                  </a:lnTo>
                  <a:lnTo>
                    <a:pt x="0" y="279400"/>
                  </a:lnTo>
                  <a:cubicBezTo>
                    <a:pt x="1058" y="240242"/>
                    <a:pt x="2117" y="201083"/>
                    <a:pt x="3175" y="161925"/>
                  </a:cubicBezTo>
                  <a:lnTo>
                    <a:pt x="22225" y="57150"/>
                  </a:lnTo>
                  <a:lnTo>
                    <a:pt x="31750" y="0"/>
                  </a:lnTo>
                  <a:lnTo>
                    <a:pt x="1101725" y="22860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880914" y="4395920"/>
              <a:ext cx="2233071" cy="2108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525945" y="2198359"/>
            <a:ext cx="2178613" cy="1853150"/>
            <a:chOff x="7535333" y="2549728"/>
            <a:chExt cx="2178613" cy="1853150"/>
          </a:xfrm>
        </p:grpSpPr>
        <p:sp>
          <p:nvSpPr>
            <p:cNvPr id="45" name="Rectangle 44"/>
            <p:cNvSpPr/>
            <p:nvPr/>
          </p:nvSpPr>
          <p:spPr>
            <a:xfrm>
              <a:off x="7535333" y="2702362"/>
              <a:ext cx="254000" cy="1932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35336" y="3074891"/>
              <a:ext cx="254000" cy="1932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535339" y="3430487"/>
              <a:ext cx="254000" cy="1932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535345" y="4124746"/>
              <a:ext cx="254000" cy="19321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535342" y="3769150"/>
              <a:ext cx="254000" cy="1932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12436" y="2549728"/>
              <a:ext cx="1331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% Diatoms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89333" y="4002768"/>
              <a:ext cx="1844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% </a:t>
              </a:r>
              <a:r>
                <a:rPr lang="en-US" sz="2000" dirty="0" err="1">
                  <a:latin typeface="Times New Roman"/>
                  <a:cs typeface="Times New Roman"/>
                </a:rPr>
                <a:t>Cryptophytes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12439" y="2956123"/>
              <a:ext cx="1901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% </a:t>
              </a:r>
              <a:r>
                <a:rPr lang="en-US" sz="2000" dirty="0" err="1">
                  <a:latin typeface="Times New Roman"/>
                  <a:cs typeface="Times New Roman"/>
                </a:rPr>
                <a:t>Prasinophytes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812442" y="3311719"/>
              <a:ext cx="1758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% </a:t>
              </a:r>
              <a:r>
                <a:rPr lang="en-US" sz="2000" dirty="0" err="1">
                  <a:latin typeface="Times New Roman"/>
                  <a:cs typeface="Times New Roman"/>
                </a:rPr>
                <a:t>Haptophytes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812445" y="3650382"/>
              <a:ext cx="1573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% Flagellates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5449931" y="1885356"/>
            <a:ext cx="717553" cy="363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30191" y="166682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Chlorophyll Year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07175" y="4383406"/>
            <a:ext cx="216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Chlorophyll Year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377481" y="4194693"/>
            <a:ext cx="823868" cy="368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750079" y="1668345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50079" y="454918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52%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92874" y="1712728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973200" y="7776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66811" y="9300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9%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46685" y="12179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630570" y="464918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27%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099570" y="350059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760913" y="36191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9%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489988" y="39747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8%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571637" y="4383407"/>
            <a:ext cx="2076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Low krill</a:t>
            </a:r>
          </a:p>
          <a:p>
            <a:pPr algn="ctr"/>
            <a:r>
              <a:rPr lang="en-US" sz="1600" dirty="0"/>
              <a:t>recruitment according </a:t>
            </a:r>
          </a:p>
          <a:p>
            <a:pPr algn="ctr"/>
            <a:r>
              <a:rPr lang="en-US" sz="1600" dirty="0"/>
              <a:t>to penguin diets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507470" y="1023583"/>
            <a:ext cx="2076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krill</a:t>
            </a:r>
          </a:p>
          <a:p>
            <a:pPr algn="ctr"/>
            <a:r>
              <a:rPr lang="en-US" sz="1600" dirty="0"/>
              <a:t>recruitment according </a:t>
            </a:r>
          </a:p>
          <a:p>
            <a:pPr algn="ctr"/>
            <a:r>
              <a:rPr lang="en-US" sz="1600" dirty="0"/>
              <a:t>to penguin diets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1" y="671880"/>
            <a:ext cx="8396851" cy="5220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94300" y="1346200"/>
            <a:ext cx="3810000" cy="133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290834" y="1081159"/>
            <a:ext cx="8674884" cy="4580247"/>
            <a:chOff x="3265938" y="1776103"/>
            <a:chExt cx="5552435" cy="2931627"/>
          </a:xfrm>
        </p:grpSpPr>
        <p:pic>
          <p:nvPicPr>
            <p:cNvPr id="5" name="Picture 4" descr="PAL_LTER_StationB_TSplot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"/>
            <a:stretch/>
          </p:blipFill>
          <p:spPr>
            <a:xfrm>
              <a:off x="3265938" y="1776103"/>
              <a:ext cx="5552435" cy="293162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63872" y="3079496"/>
              <a:ext cx="1943100" cy="114300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63873" y="386586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Ice Melt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/>
          <a:stretch>
            <a:fillRect/>
          </a:stretch>
        </p:blipFill>
        <p:spPr bwMode="auto">
          <a:xfrm>
            <a:off x="2387600" y="1164273"/>
            <a:ext cx="7620000" cy="4825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98134" y="5685368"/>
            <a:ext cx="1858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Kavanaugh</a:t>
            </a:r>
            <a:r>
              <a:rPr lang="en-US" sz="1400" i="1" dirty="0"/>
              <a:t> et al.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5879" y="280876"/>
            <a:ext cx="539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Lots of chlorophyll (no evidence of enhanced biomass) </a:t>
            </a:r>
          </a:p>
          <a:p>
            <a:pPr algn="ctr"/>
            <a:r>
              <a:rPr lang="en-US" b="1" dirty="0"/>
              <a:t>but evidence of enhanced diatom presence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27900" y="1803400"/>
            <a:ext cx="63500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g3_dur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5" y="0"/>
            <a:ext cx="5545276" cy="63563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05745" y="6352143"/>
            <a:ext cx="2580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/>
              <a:t>Thanks Sharon </a:t>
            </a:r>
            <a:r>
              <a:rPr lang="en-US" sz="1600" i="1" dirty="0" err="1" smtClean="0"/>
              <a:t>Stammerjohn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770242"/>
            <a:ext cx="4918075" cy="2961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9" y="3732174"/>
            <a:ext cx="3132361" cy="3278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387" y="874673"/>
            <a:ext cx="6246574" cy="500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5046" y="256361"/>
            <a:ext cx="5436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Shelf surveys using gliders for </a:t>
            </a:r>
            <a:r>
              <a:rPr lang="en-US" sz="2400" b="1" smtClean="0"/>
              <a:t>the physics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80400" y="6352143"/>
            <a:ext cx="3462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Cuoto</a:t>
            </a:r>
            <a:r>
              <a:rPr lang="en-US" sz="1600" b="1" dirty="0" smtClean="0"/>
              <a:t> et al. (revision resubmitted) JGR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479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Sallofuco_cruis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8333"/>
          <a:stretch/>
        </p:blipFill>
        <p:spPr>
          <a:xfrm>
            <a:off x="2540000" y="1295400"/>
            <a:ext cx="7581900" cy="495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735"/>
          <a:stretch/>
        </p:blipFill>
        <p:spPr>
          <a:xfrm>
            <a:off x="1671166" y="203200"/>
            <a:ext cx="2545234" cy="2709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2600" y="495300"/>
            <a:ext cx="496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TS relationship does not hold for the ship grid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5"/>
          <a:stretch/>
        </p:blipFill>
        <p:spPr>
          <a:xfrm>
            <a:off x="1618701" y="0"/>
            <a:ext cx="7177827" cy="7124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95684" y="2849525"/>
            <a:ext cx="1531088" cy="1148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48458" y="5987018"/>
            <a:ext cx="196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Waite et </a:t>
            </a:r>
            <a:r>
              <a:rPr lang="en-US" i="1" dirty="0"/>
              <a:t>al. </a:t>
            </a:r>
            <a:r>
              <a:rPr lang="en-US" i="1" dirty="0" smtClean="0"/>
              <a:t>in prep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1" t="38273" r="43314" b="45910"/>
          <a:stretch/>
        </p:blipFill>
        <p:spPr>
          <a:xfrm>
            <a:off x="8526036" y="2679404"/>
            <a:ext cx="2232838" cy="1488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5340687"/>
            <a:ext cx="2872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Relatively stable community </a:t>
            </a:r>
          </a:p>
          <a:p>
            <a:pPr algn="ctr"/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9749" y="2096565"/>
            <a:ext cx="208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Regional differences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1840" y="306350"/>
            <a:ext cx="5390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Phytoplankton communities along the WAP shelf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478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270000"/>
            <a:ext cx="7086600" cy="3831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428031"/>
            <a:ext cx="61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Diatoms remain the dominant taxa accounting for 63% of the variability in the chlorophyll a across the entire grid.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70501" y="5136634"/>
            <a:ext cx="212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Chlorophyll </a:t>
            </a:r>
            <a:r>
              <a:rPr lang="en-US" dirty="0"/>
              <a:t>a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g L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428014" y="2787134"/>
            <a:ext cx="20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Fucoxanthin</a:t>
            </a:r>
            <a:r>
              <a:rPr lang="en-US" dirty="0"/>
              <a:t> (</a:t>
            </a:r>
            <a:r>
              <a:rPr lang="en-US" dirty="0" err="1"/>
              <a:t>ng</a:t>
            </a:r>
            <a:r>
              <a:rPr lang="en-US" dirty="0"/>
              <a:t> L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1422400"/>
            <a:ext cx="6273800" cy="3340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155700"/>
            <a:ext cx="7696200" cy="453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2500" y="271860"/>
            <a:ext cx="535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While not as clear as Palmer basin, generally the higher concentrations of </a:t>
            </a:r>
            <a:r>
              <a:rPr lang="en-US" dirty="0" err="1"/>
              <a:t>cryptophytes</a:t>
            </a:r>
            <a:r>
              <a:rPr lang="en-US" dirty="0"/>
              <a:t> are not associated with high concentrations of diatoms 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1076843" y="3053836"/>
            <a:ext cx="192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Alloxanthin</a:t>
            </a:r>
            <a:r>
              <a:rPr lang="en-US" dirty="0"/>
              <a:t> (</a:t>
            </a:r>
            <a:r>
              <a:rPr lang="en-US" dirty="0" err="1"/>
              <a:t>ng</a:t>
            </a:r>
            <a:r>
              <a:rPr lang="en-US" dirty="0"/>
              <a:t>/L)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5142" y="5689600"/>
            <a:ext cx="194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Fucoxanthin</a:t>
            </a:r>
            <a:r>
              <a:rPr lang="en-US" dirty="0"/>
              <a:t> (</a:t>
            </a:r>
            <a:r>
              <a:rPr lang="en-US" dirty="0" err="1"/>
              <a:t>ng</a:t>
            </a:r>
            <a:r>
              <a:rPr lang="en-US" dirty="0"/>
              <a:t>/L)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735"/>
          <a:stretch/>
        </p:blipFill>
        <p:spPr>
          <a:xfrm>
            <a:off x="1285980" y="1759616"/>
            <a:ext cx="3777102" cy="4020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2485" y="1795899"/>
            <a:ext cx="433872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Annual time series measurements at Palmer Station, nominally October through March</a:t>
            </a:r>
          </a:p>
          <a:p>
            <a:pPr marL="342900" indent="-342900">
              <a:buAutoNum type="arabicParenR"/>
            </a:pPr>
            <a:r>
              <a:rPr lang="en-US" dirty="0" smtClean="0"/>
              <a:t>Annual cruise spanning the Peninsula during month of January</a:t>
            </a:r>
          </a:p>
          <a:p>
            <a:pPr marL="342900" indent="-342900">
              <a:buAutoNum type="arabicParenR"/>
            </a:pPr>
            <a:r>
              <a:rPr lang="en-US" dirty="0" smtClean="0"/>
              <a:t>Station and cruise is augmented with Slocum glider deployments</a:t>
            </a:r>
          </a:p>
          <a:p>
            <a:pPr marL="342900" indent="-342900">
              <a:buAutoNum type="arabicParenR"/>
            </a:pPr>
            <a:r>
              <a:rPr lang="en-US" dirty="0" smtClean="0"/>
              <a:t>Active satellite and modeling program</a:t>
            </a:r>
          </a:p>
          <a:p>
            <a:pPr marL="342900" indent="-342900">
              <a:buAutoNum type="arabicParenR"/>
            </a:pPr>
            <a:r>
              <a:rPr lang="en-US" dirty="0" smtClean="0"/>
              <a:t>Linked to education and outreach programs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72485" y="1442468"/>
            <a:ext cx="117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Approach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3882014" y="3613816"/>
            <a:ext cx="152400" cy="1333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67774" y="4692090"/>
            <a:ext cx="155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For more Info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80457" y="5010620"/>
            <a:ext cx="358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Program website: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://pal.lternet.edu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/>
          </a:p>
          <a:p>
            <a:r>
              <a:rPr lang="en-US" sz="1600" dirty="0" smtClean="0"/>
              <a:t>	or</a:t>
            </a:r>
          </a:p>
          <a:p>
            <a:r>
              <a:rPr lang="en-US" sz="1600" dirty="0"/>
              <a:t>Program </a:t>
            </a:r>
            <a:r>
              <a:rPr lang="en-US" sz="1600" dirty="0" smtClean="0"/>
              <a:t>documentary available at Netflix or ITunes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485" y="57673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291" y="4453254"/>
            <a:ext cx="1283195" cy="1899650"/>
          </a:xfrm>
          <a:prstGeom prst="rect">
            <a:avLst/>
          </a:prstGeom>
        </p:spPr>
      </p:pic>
      <p:pic>
        <p:nvPicPr>
          <p:cNvPr id="13" name="Picture 12" descr="boating_limits_bath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55" y="1563920"/>
            <a:ext cx="1341010" cy="1045081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147678" y="4674325"/>
            <a:ext cx="49896" cy="4839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08965" y="2609001"/>
            <a:ext cx="949249" cy="10048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2387647" y="2373449"/>
            <a:ext cx="118534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184447" y="1956493"/>
            <a:ext cx="118534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91888" y="1790302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FF0000"/>
                </a:solidFill>
              </a:rPr>
              <a:t>Palmer</a:t>
            </a:r>
            <a:endParaRPr lang="en-US" sz="7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3714" y="556110"/>
            <a:ext cx="7926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Palmer LTER just completed its 25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</a:t>
            </a:r>
            <a:r>
              <a:rPr lang="en-US" sz="2400" b="1" smtClean="0"/>
              <a:t>field season this last year</a:t>
            </a:r>
            <a:endParaRPr lang="en-US" sz="2400" b="1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23" y="581891"/>
            <a:ext cx="5219269" cy="5292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3" y="471446"/>
            <a:ext cx="5443750" cy="540288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7" y="256303"/>
            <a:ext cx="6491915" cy="114609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228" y="1552157"/>
            <a:ext cx="6003544" cy="4654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5832" y="3565144"/>
            <a:ext cx="3192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Past studies suggest a hysteresis</a:t>
            </a:r>
          </a:p>
          <a:p>
            <a:pPr algn="ctr"/>
            <a:r>
              <a:rPr lang="en-US" dirty="0" smtClean="0"/>
              <a:t>with the penguins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3855"/>
            <a:ext cx="9571165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700" y="558800"/>
            <a:ext cx="3360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conclusions and path forward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1085910"/>
            <a:ext cx="1085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-In coastal zones, MLD driver in phytoplankton biomass</a:t>
            </a:r>
          </a:p>
          <a:p>
            <a:r>
              <a:rPr lang="en-US" dirty="0" smtClean="0"/>
              <a:t>-Recent increases in sea ice have resulted in an increase in chlorophyll</a:t>
            </a:r>
            <a:endParaRPr lang="en-US" dirty="0"/>
          </a:p>
          <a:p>
            <a:r>
              <a:rPr lang="en-US" dirty="0" smtClean="0"/>
              <a:t>-At Palmer, </a:t>
            </a:r>
            <a:r>
              <a:rPr lang="en-US" dirty="0" err="1" smtClean="0"/>
              <a:t>cryptophytes</a:t>
            </a:r>
            <a:r>
              <a:rPr lang="en-US" dirty="0" smtClean="0"/>
              <a:t> and diatoms are the dominant players, but local patterns cannot be applied to the shelf</a:t>
            </a:r>
            <a:endParaRPr lang="en-US" dirty="0"/>
          </a:p>
          <a:p>
            <a:r>
              <a:rPr lang="en-US" dirty="0" smtClean="0"/>
              <a:t>-Linear response ecosystem and not abrupt transition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0700" y="2578100"/>
            <a:ext cx="6677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conclusions and path forward (areas we hope to incorporate)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905429"/>
            <a:ext cx="3087189" cy="2063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00" y="32134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Phytoplankton species via automated microscopy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4330251"/>
            <a:ext cx="2726964" cy="1753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4936" y="372145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Glider sensor expansion</a:t>
            </a:r>
            <a:endParaRPr lang="en-US" i="1" dirty="0"/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64" y="4299206"/>
            <a:ext cx="1891464" cy="1873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6046" y="6103757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pending</a:t>
            </a:r>
            <a:endParaRPr lang="en-US" sz="1400" i="1"/>
          </a:p>
        </p:txBody>
      </p:sp>
      <p:sp>
        <p:nvSpPr>
          <p:cNvPr id="14" name="TextBox 13"/>
          <p:cNvSpPr txBox="1"/>
          <p:nvPr/>
        </p:nvSpPr>
        <p:spPr>
          <a:xfrm>
            <a:off x="4517220" y="6083300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pending</a:t>
            </a:r>
            <a:endParaRPr lang="en-US" sz="1400" i="1"/>
          </a:p>
        </p:txBody>
      </p:sp>
      <p:sp>
        <p:nvSpPr>
          <p:cNvPr id="15" name="TextBox 14"/>
          <p:cNvSpPr txBox="1"/>
          <p:nvPr/>
        </p:nvSpPr>
        <p:spPr>
          <a:xfrm>
            <a:off x="5700365" y="6103756"/>
            <a:ext cx="1344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to be submitted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83264" y="307255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Glider mission profiles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16991" y="6103756"/>
            <a:ext cx="127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starts this year</a:t>
            </a:r>
            <a:endParaRPr lang="en-US" sz="1400" i="1" dirty="0"/>
          </a:p>
        </p:txBody>
      </p:sp>
      <p:pic>
        <p:nvPicPr>
          <p:cNvPr id="18" name="Picture 17" descr="ru26d_20111120T1553_20120121T1159_uvmap_lvl2_lo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528" y="3412900"/>
            <a:ext cx="2071446" cy="30289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92845" y="6391077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this year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2834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5681" y="181849"/>
            <a:ext cx="7708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Phytoplankton blooms associated with shallower MLD.  Shallower MLD consistently associated with lower salinity water (glacial and sea ice melt)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r="-1358"/>
          <a:stretch/>
        </p:blipFill>
        <p:spPr>
          <a:xfrm>
            <a:off x="207264" y="176219"/>
            <a:ext cx="2444496" cy="165825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96766" y="6248957"/>
            <a:ext cx="2433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Carvalho</a:t>
            </a:r>
            <a:r>
              <a:rPr lang="en-US" sz="1600" i="1" dirty="0" smtClean="0"/>
              <a:t> et al. 2016 JGR</a:t>
            </a:r>
            <a:endParaRPr lang="en-US" sz="16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64592" y="1919814"/>
            <a:ext cx="5457698" cy="3898900"/>
            <a:chOff x="164592" y="1919814"/>
            <a:chExt cx="5457698" cy="3898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790" y="1919814"/>
              <a:ext cx="5270500" cy="38989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65760" y="4425696"/>
              <a:ext cx="877824" cy="877824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64592" y="2560320"/>
              <a:ext cx="1078992" cy="658368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98" y="1418355"/>
            <a:ext cx="6440803" cy="483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 1:Users:filipa:Documents:Academic_courses:PhD_Oceanography:Research:Papers:2016_Optics_Express_FIRe:Figures:figure_6_updated_newFIT_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72" y="1370326"/>
            <a:ext cx="7095744" cy="470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titled 1:Users:filipa:Documents:Academic_courses:PhD_Oceanography:Research:Papers:2016_Optics_Express_FIRe:Figures:FIRe_Profile_STF_Only_Filip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07" y="3769295"/>
            <a:ext cx="4106545" cy="268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Untitled 1:Users:filipa:Documents:Academic_courses:PhD_Oceanography:Research:Papers:2016_Optics_Express_FIRe:Figures:composite:composite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479" y="1370327"/>
            <a:ext cx="3729673" cy="214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31520" y="372861"/>
            <a:ext cx="1104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Phytoplankton actively </a:t>
            </a:r>
            <a:r>
              <a:rPr lang="en-US" b="1" dirty="0" err="1" smtClean="0"/>
              <a:t>photoacclimate</a:t>
            </a:r>
            <a:r>
              <a:rPr lang="en-US" b="1" dirty="0" smtClean="0"/>
              <a:t> to the mixing regime meaning 1) they are actively focused on optimizing photosynthetic machinery and 2) they have the nutrients to induce these physiological adjustments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11771" y="6289602"/>
            <a:ext cx="346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Carvalho</a:t>
            </a:r>
            <a:r>
              <a:rPr lang="en-US" sz="1600" i="1" dirty="0" smtClean="0"/>
              <a:t> et al. submitted L&amp;O methods</a:t>
            </a:r>
            <a:endParaRPr lang="en-US" sz="1600" i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24" y="1166876"/>
            <a:ext cx="7084057" cy="450240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87968" y="5987018"/>
            <a:ext cx="251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Schofield et al. 2017 DSR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74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IceIndicesTrends_9192to14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49" y="164911"/>
            <a:ext cx="8255252" cy="619143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392064" y="1673907"/>
            <a:ext cx="4224867" cy="2765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3140" y="1729740"/>
            <a:ext cx="3886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2130485" y="2148219"/>
            <a:ext cx="826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integrated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18237"/>
            <a:ext cx="9144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r="88933" b="64498"/>
          <a:stretch/>
        </p:blipFill>
        <p:spPr>
          <a:xfrm>
            <a:off x="1431327" y="3932999"/>
            <a:ext cx="1011937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198" y="2749827"/>
            <a:ext cx="18553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85299" y="3054625"/>
            <a:ext cx="2040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02280" y="3313041"/>
            <a:ext cx="86741" cy="9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552171" y="3644347"/>
            <a:ext cx="2040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786728" y="6393335"/>
            <a:ext cx="223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Schofield et al. 2017 DSR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03" b="536"/>
          <a:stretch/>
        </p:blipFill>
        <p:spPr>
          <a:xfrm>
            <a:off x="2552119" y="698987"/>
            <a:ext cx="7061200" cy="5238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4196" y="5987018"/>
            <a:ext cx="304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Saba et al. Nature </a:t>
            </a:r>
            <a:r>
              <a:rPr lang="en-US" i="1" dirty="0" err="1"/>
              <a:t>Comm</a:t>
            </a:r>
            <a:r>
              <a:rPr lang="en-US" i="1" dirty="0"/>
              <a:t> </a:t>
            </a:r>
            <a:r>
              <a:rPr lang="en-US" i="1" dirty="0" smtClean="0"/>
              <a:t>2014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98600" y="80470"/>
            <a:ext cx="920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Food web is tightly coupled.  High chlorophyll anomaly years result in high krill recruitment and immediately affect krill diet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1" y="5803322"/>
            <a:ext cx="3202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Saba et al. 2014 Nature Communications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Royal Society at Chicheley Hall May 17-18,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723</Words>
  <Application>Microsoft Macintosh PowerPoint</Application>
  <PresentationFormat>Widescreen</PresentationFormat>
  <Paragraphs>115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Symbol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2017-05-16T16:02:17Z</dcterms:created>
  <dcterms:modified xsi:type="dcterms:W3CDTF">2017-05-18T08:28:06Z</dcterms:modified>
</cp:coreProperties>
</file>