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61" r:id="rId3"/>
    <p:sldId id="270" r:id="rId4"/>
    <p:sldId id="262" r:id="rId5"/>
    <p:sldId id="274" r:id="rId6"/>
    <p:sldId id="275" r:id="rId7"/>
    <p:sldId id="278" r:id="rId8"/>
    <p:sldId id="271" r:id="rId9"/>
    <p:sldId id="272" r:id="rId10"/>
    <p:sldId id="279"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56" autoAdjust="0"/>
    <p:restoredTop sz="94663" autoAdjust="0"/>
  </p:normalViewPr>
  <p:slideViewPr>
    <p:cSldViewPr snapToGrid="0">
      <p:cViewPr varScale="1">
        <p:scale>
          <a:sx n="60" d="100"/>
          <a:sy n="60" d="100"/>
        </p:scale>
        <p:origin x="43" y="29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F1C1CE-DEA7-4C55-BDD3-D5FC4B6BB848}" type="datetimeFigureOut">
              <a:rPr lang="en-US" smtClean="0"/>
              <a:t>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873927-CCA7-4586-85E1-EB3F0C8DF3F4}" type="slidenum">
              <a:rPr lang="en-US" smtClean="0"/>
              <a:t>‹#›</a:t>
            </a:fld>
            <a:endParaRPr lang="en-US"/>
          </a:p>
        </p:txBody>
      </p:sp>
    </p:spTree>
    <p:extLst>
      <p:ext uri="{BB962C8B-B14F-4D97-AF65-F5344CB8AC3E}">
        <p14:creationId xmlns:p14="http://schemas.microsoft.com/office/powerpoint/2010/main" val="1723486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636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6822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5701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9836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476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618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836863"/>
            <a:ext cx="9144000" cy="2387600"/>
          </a:xfrm>
        </p:spPr>
        <p:txBody>
          <a:bodyPr anchor="b">
            <a:noAutofit/>
          </a:bodyPr>
          <a:lstStyle>
            <a:lvl1pPr algn="ctr">
              <a:defRPr sz="23900">
                <a:solidFill>
                  <a:schemeClr val="bg1">
                    <a:lumMod val="95000"/>
                  </a:schemeClr>
                </a:solidFill>
              </a:defRPr>
            </a:lvl1pPr>
          </a:lstStyle>
          <a:p>
            <a:r>
              <a:rPr lang="en-US" dirty="0" smtClean="0"/>
              <a:t>DRAFT</a:t>
            </a:r>
            <a:endParaRPr lang="en-US" dirty="0"/>
          </a:p>
        </p:txBody>
      </p:sp>
      <p:sp>
        <p:nvSpPr>
          <p:cNvPr id="4" name="Date Placeholder 3"/>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381284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4123563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672760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089CD1-A796-4165-9967-953A3F4DAEE5}"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3915493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89CD1-A796-4165-9967-953A3F4DAEE5}"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2743256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089CD1-A796-4165-9967-953A3F4DAEE5}"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3433612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089CD1-A796-4165-9967-953A3F4DAEE5}"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831947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089CD1-A796-4165-9967-953A3F4DAEE5}"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3023432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089CD1-A796-4165-9967-953A3F4DAEE5}"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2902400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89CD1-A796-4165-9967-953A3F4DAEE5}"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27768850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89CD1-A796-4165-9967-953A3F4DAEE5}"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2494117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25816840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89CD1-A796-4165-9967-953A3F4DAEE5}"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716256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89CD1-A796-4165-9967-953A3F4DAEE5}"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1597515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89CD1-A796-4165-9967-953A3F4DAEE5}"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CE8065-C095-42D9-90FC-E14F9B318546}" type="slidenum">
              <a:rPr lang="en-US" smtClean="0"/>
              <a:t>‹#›</a:t>
            </a:fld>
            <a:endParaRPr lang="en-US"/>
          </a:p>
        </p:txBody>
      </p:sp>
    </p:spTree>
    <p:extLst>
      <p:ext uri="{BB962C8B-B14F-4D97-AF65-F5344CB8AC3E}">
        <p14:creationId xmlns:p14="http://schemas.microsoft.com/office/powerpoint/2010/main" val="62420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201487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82000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3524827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376902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188881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822016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3047" y="6356350"/>
            <a:ext cx="2743200" cy="365125"/>
          </a:xfrm>
          <a:prstGeom prst="rect">
            <a:avLst/>
          </a:prstGeom>
        </p:spPr>
        <p:txBody>
          <a:bodyPr/>
          <a:lstStyle/>
          <a:p>
            <a:fld id="{28EF11F4-84A1-43AA-A208-870782AE16E0}" type="datetimeFigureOut">
              <a:rPr lang="en-US" smtClean="0"/>
              <a:t>1/23/2017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7A8D947E-ECAA-4829-BA8F-BBC2CA3DCFF6}" type="slidenum">
              <a:rPr lang="en-US" smtClean="0"/>
              <a:t>‹#›</a:t>
            </a:fld>
            <a:endParaRPr lang="en-US"/>
          </a:p>
        </p:txBody>
      </p:sp>
    </p:spTree>
    <p:extLst>
      <p:ext uri="{BB962C8B-B14F-4D97-AF65-F5344CB8AC3E}">
        <p14:creationId xmlns:p14="http://schemas.microsoft.com/office/powerpoint/2010/main" val="2927720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0056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13"/>
          <a:stretch>
            <a:fillRect/>
          </a:stretch>
        </p:blipFill>
        <p:spPr>
          <a:xfrm>
            <a:off x="10260105" y="176253"/>
            <a:ext cx="1801907" cy="932275"/>
          </a:xfrm>
          <a:prstGeom prst="rect">
            <a:avLst/>
          </a:prstGeom>
        </p:spPr>
      </p:pic>
      <p:sp>
        <p:nvSpPr>
          <p:cNvPr id="9" name="Rectangle 8"/>
          <p:cNvSpPr/>
          <p:nvPr userDrawn="1"/>
        </p:nvSpPr>
        <p:spPr>
          <a:xfrm>
            <a:off x="645459" y="6401104"/>
            <a:ext cx="10851776" cy="307777"/>
          </a:xfrm>
          <a:prstGeom prst="rect">
            <a:avLst/>
          </a:prstGeom>
        </p:spPr>
        <p:txBody>
          <a:bodyPr wrap="square">
            <a:spAutoFit/>
          </a:bodyPr>
          <a:lstStyle/>
          <a:p>
            <a:r>
              <a:rPr lang="en-US" sz="1400" b="1" dirty="0" smtClean="0">
                <a:solidFill>
                  <a:srgbClr val="FF6600"/>
                </a:solidFill>
                <a:latin typeface="Open Sans"/>
              </a:rPr>
              <a:t>US </a:t>
            </a:r>
            <a:r>
              <a:rPr lang="en-US" sz="1400" b="1" dirty="0">
                <a:solidFill>
                  <a:srgbClr val="FF6600"/>
                </a:solidFill>
                <a:latin typeface="Open Sans"/>
              </a:rPr>
              <a:t>Underwater Glider </a:t>
            </a:r>
            <a:r>
              <a:rPr lang="en-US" sz="1400" b="1" dirty="0" smtClean="0">
                <a:solidFill>
                  <a:srgbClr val="FF6600"/>
                </a:solidFill>
                <a:latin typeface="Open Sans"/>
              </a:rPr>
              <a:t>Workshop		January</a:t>
            </a:r>
            <a:r>
              <a:rPr lang="en-US" sz="1400" b="1" baseline="0" dirty="0" smtClean="0">
                <a:solidFill>
                  <a:srgbClr val="FF6600"/>
                </a:solidFill>
                <a:latin typeface="Open Sans"/>
              </a:rPr>
              <a:t> 18-19, 2017		Infinity Science Center, </a:t>
            </a:r>
            <a:r>
              <a:rPr lang="en-US" sz="1400" b="1" baseline="0" dirty="0" err="1" smtClean="0">
                <a:solidFill>
                  <a:srgbClr val="FF6600"/>
                </a:solidFill>
                <a:latin typeface="Open Sans"/>
              </a:rPr>
              <a:t>Pearlington</a:t>
            </a:r>
            <a:r>
              <a:rPr lang="en-US" sz="1400" b="1" baseline="0" dirty="0" smtClean="0">
                <a:solidFill>
                  <a:srgbClr val="FF6600"/>
                </a:solidFill>
                <a:latin typeface="Open Sans"/>
              </a:rPr>
              <a:t>, MS</a:t>
            </a:r>
            <a:endParaRPr lang="en-US" sz="2400" dirty="0">
              <a:solidFill>
                <a:srgbClr val="FF6600"/>
              </a:solidFill>
            </a:endParaRPr>
          </a:p>
        </p:txBody>
      </p:sp>
      <p:cxnSp>
        <p:nvCxnSpPr>
          <p:cNvPr id="11" name="Straight Connector 10"/>
          <p:cNvCxnSpPr/>
          <p:nvPr userDrawn="1"/>
        </p:nvCxnSpPr>
        <p:spPr>
          <a:xfrm>
            <a:off x="0" y="6176963"/>
            <a:ext cx="12192000" cy="0"/>
          </a:xfrm>
          <a:prstGeom prst="line">
            <a:avLst/>
          </a:prstGeom>
          <a:ln w="28575">
            <a:solidFill>
              <a:srgbClr val="FFCC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0" y="1165692"/>
            <a:ext cx="12192000" cy="0"/>
          </a:xfrm>
          <a:prstGeom prst="line">
            <a:avLst/>
          </a:prstGeom>
          <a:ln w="28575">
            <a:solidFill>
              <a:srgbClr val="FFCC66"/>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4"/>
          </p:nvPr>
        </p:nvSpPr>
        <p:spPr>
          <a:xfrm>
            <a:off x="11161058" y="6401104"/>
            <a:ext cx="878541" cy="313367"/>
          </a:xfrm>
          <a:prstGeom prst="rect">
            <a:avLst/>
          </a:prstGeom>
        </p:spPr>
        <p:txBody>
          <a:bodyPr/>
          <a:lstStyle>
            <a:lvl1pPr algn="r">
              <a:defRPr sz="1400"/>
            </a:lvl1pPr>
          </a:lstStyle>
          <a:p>
            <a:fld id="{7A8D947E-ECAA-4829-BA8F-BBC2CA3DCFF6}" type="slidenum">
              <a:rPr lang="en-US" smtClean="0"/>
              <a:pPr/>
              <a:t>‹#›</a:t>
            </a:fld>
            <a:endParaRPr lang="en-US"/>
          </a:p>
        </p:txBody>
      </p:sp>
    </p:spTree>
    <p:extLst>
      <p:ext uri="{BB962C8B-B14F-4D97-AF65-F5344CB8AC3E}">
        <p14:creationId xmlns:p14="http://schemas.microsoft.com/office/powerpoint/2010/main" val="3983373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b="1" kern="1200">
          <a:solidFill>
            <a:srgbClr val="FF66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89CD1-A796-4165-9967-953A3F4DAEE5}" type="datetimeFigureOut">
              <a:rPr lang="en-US" smtClean="0"/>
              <a:t>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8065-C095-42D9-90FC-E14F9B318546}" type="slidenum">
              <a:rPr lang="en-US" smtClean="0"/>
              <a:t>‹#›</a:t>
            </a:fld>
            <a:endParaRPr lang="en-US"/>
          </a:p>
        </p:txBody>
      </p:sp>
    </p:spTree>
    <p:extLst>
      <p:ext uri="{BB962C8B-B14F-4D97-AF65-F5344CB8AC3E}">
        <p14:creationId xmlns:p14="http://schemas.microsoft.com/office/powerpoint/2010/main" val="539252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30087" y="1290223"/>
            <a:ext cx="10311653" cy="4733779"/>
          </a:xfrm>
          <a:prstGeom prst="rect">
            <a:avLst/>
          </a:prstGeom>
        </p:spPr>
      </p:pic>
      <p:sp>
        <p:nvSpPr>
          <p:cNvPr id="5" name="Rectangle 4"/>
          <p:cNvSpPr/>
          <p:nvPr/>
        </p:nvSpPr>
        <p:spPr>
          <a:xfrm>
            <a:off x="480592" y="0"/>
            <a:ext cx="9954326" cy="1123384"/>
          </a:xfrm>
          <a:prstGeom prst="rect">
            <a:avLst/>
          </a:prstGeom>
        </p:spPr>
        <p:txBody>
          <a:bodyPr wrap="square">
            <a:spAutoFit/>
          </a:bodyPr>
          <a:lstStyle/>
          <a:p>
            <a:r>
              <a:rPr lang="en-US" sz="3200" b="1" dirty="0" smtClean="0">
                <a:solidFill>
                  <a:srgbClr val="FF6600"/>
                </a:solidFill>
                <a:latin typeface="Open Sans"/>
              </a:rPr>
              <a:t>OPERATIONAL RELIABILITY WORKING GROUP</a:t>
            </a:r>
            <a:endParaRPr lang="en-US" sz="3200" dirty="0">
              <a:solidFill>
                <a:srgbClr val="FF6600"/>
              </a:solidFill>
              <a:latin typeface="Open Sans"/>
            </a:endParaRPr>
          </a:p>
          <a:p>
            <a:endParaRPr lang="en-US" sz="1100" b="1" dirty="0" smtClean="0">
              <a:solidFill>
                <a:srgbClr val="FFCC66"/>
              </a:solidFill>
              <a:latin typeface="Open Sans"/>
            </a:endParaRPr>
          </a:p>
          <a:p>
            <a:r>
              <a:rPr lang="en-US" sz="2400" b="1" dirty="0" smtClean="0">
                <a:solidFill>
                  <a:srgbClr val="FFCC66"/>
                </a:solidFill>
                <a:latin typeface="Open Sans"/>
              </a:rPr>
              <a:t>Chair: Mike Crowley, Rutgers University </a:t>
            </a:r>
            <a:endParaRPr lang="en-US" sz="4000" dirty="0">
              <a:solidFill>
                <a:srgbClr val="FFCC66"/>
              </a:solidFill>
            </a:endParaRPr>
          </a:p>
        </p:txBody>
      </p:sp>
    </p:spTree>
    <p:extLst>
      <p:ext uri="{BB962C8B-B14F-4D97-AF65-F5344CB8AC3E}">
        <p14:creationId xmlns:p14="http://schemas.microsoft.com/office/powerpoint/2010/main" val="3388808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77100" y="0"/>
            <a:ext cx="5707800" cy="1143000"/>
          </a:xfrm>
          <a:prstGeom prst="rect">
            <a:avLst/>
          </a:prstGeom>
          <a:noFill/>
          <a:ln>
            <a:noFill/>
          </a:ln>
        </p:spPr>
        <p:txBody>
          <a:bodyPr vert="horz" lIns="91425" tIns="45700" rIns="91425" bIns="45700" rtlCol="0" anchor="ctr" anchorCtr="0">
            <a:noAutofit/>
          </a:bodyPr>
          <a:lstStyle/>
          <a:p>
            <a:pPr>
              <a:spcBef>
                <a:spcPts val="0"/>
              </a:spcBef>
              <a:buClr>
                <a:schemeClr val="dk1"/>
              </a:buClr>
              <a:buSzPct val="25000"/>
            </a:pPr>
            <a:r>
              <a:rPr lang="en-US" sz="3600" dirty="0">
                <a:latin typeface="PT Sans"/>
                <a:ea typeface="PT Sans"/>
                <a:cs typeface="PT Sans"/>
                <a:sym typeface="PT Sans"/>
              </a:rPr>
              <a:t>Operational Reliability</a:t>
            </a:r>
          </a:p>
        </p:txBody>
      </p:sp>
      <p:sp>
        <p:nvSpPr>
          <p:cNvPr id="112" name="Shape 112"/>
          <p:cNvSpPr txBox="1">
            <a:spLocks noGrp="1"/>
          </p:cNvSpPr>
          <p:nvPr>
            <p:ph type="body" idx="1"/>
          </p:nvPr>
        </p:nvSpPr>
        <p:spPr>
          <a:xfrm>
            <a:off x="801328" y="1297858"/>
            <a:ext cx="10938388" cy="4754700"/>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en-US" dirty="0">
                <a:latin typeface="PT Sans"/>
                <a:ea typeface="PT Sans"/>
                <a:cs typeface="PT Sans"/>
                <a:sym typeface="PT Sans"/>
              </a:rPr>
              <a:t>R</a:t>
            </a:r>
            <a:r>
              <a:rPr lang="en-US" dirty="0" smtClean="0">
                <a:latin typeface="PT Sans"/>
                <a:ea typeface="PT Sans"/>
                <a:cs typeface="PT Sans"/>
                <a:sym typeface="PT Sans"/>
              </a:rPr>
              <a:t>ecommendations/next steps (minimizing risks)</a:t>
            </a:r>
          </a:p>
          <a:p>
            <a:pPr marL="800100" lvl="1" indent="-342900">
              <a:spcBef>
                <a:spcPts val="0"/>
              </a:spcBef>
              <a:buClr>
                <a:schemeClr val="dk1"/>
              </a:buClr>
              <a:buSzPct val="100000"/>
              <a:buFont typeface="Arial"/>
              <a:buChar char="•"/>
            </a:pPr>
            <a:r>
              <a:rPr lang="en-US" b="1" u="sng" dirty="0" smtClean="0">
                <a:latin typeface="PT Sans"/>
                <a:ea typeface="PT Sans"/>
                <a:cs typeface="PT Sans"/>
                <a:sym typeface="PT Sans"/>
              </a:rPr>
              <a:t>4-10 year goals</a:t>
            </a:r>
            <a:endParaRPr lang="en-US" b="1" u="sng" dirty="0">
              <a:latin typeface="PT Sans"/>
              <a:ea typeface="PT Sans"/>
              <a:cs typeface="PT Sans"/>
              <a:sym typeface="PT Sans"/>
            </a:endParaRPr>
          </a:p>
          <a:p>
            <a:pPr marL="1257300" lvl="2" indent="-342900">
              <a:spcBef>
                <a:spcPts val="0"/>
              </a:spcBef>
              <a:buClr>
                <a:schemeClr val="dk1"/>
              </a:buClr>
              <a:buSzPct val="100000"/>
              <a:buFont typeface="Arial"/>
              <a:buChar char="•"/>
            </a:pPr>
            <a:r>
              <a:rPr lang="en-US" sz="2400" dirty="0" smtClean="0">
                <a:solidFill>
                  <a:schemeClr val="dk1"/>
                </a:solidFill>
                <a:latin typeface="PT Sans"/>
                <a:ea typeface="PT Sans"/>
                <a:cs typeface="PT Sans"/>
                <a:sym typeface="PT Sans"/>
              </a:rPr>
              <a:t>Current </a:t>
            </a:r>
            <a:r>
              <a:rPr lang="en-US" sz="2400" dirty="0">
                <a:solidFill>
                  <a:schemeClr val="dk1"/>
                </a:solidFill>
                <a:latin typeface="PT Sans"/>
                <a:ea typeface="PT Sans"/>
                <a:cs typeface="PT Sans"/>
                <a:sym typeface="PT Sans"/>
              </a:rPr>
              <a:t>technology needs to become more like </a:t>
            </a:r>
            <a:r>
              <a:rPr lang="en-US" sz="2400" dirty="0" smtClean="0">
                <a:solidFill>
                  <a:schemeClr val="dk1"/>
                </a:solidFill>
                <a:latin typeface="PT Sans"/>
                <a:ea typeface="PT Sans"/>
                <a:cs typeface="PT Sans"/>
                <a:sym typeface="PT Sans"/>
              </a:rPr>
              <a:t>commercial</a:t>
            </a:r>
          </a:p>
          <a:p>
            <a:pPr marL="1714500" lvl="3" indent="-342900">
              <a:spcBef>
                <a:spcPts val="0"/>
              </a:spcBef>
              <a:buClr>
                <a:schemeClr val="dk1"/>
              </a:buClr>
              <a:buSzPct val="100000"/>
              <a:buFont typeface="Arial"/>
              <a:buChar char="•"/>
            </a:pPr>
            <a:r>
              <a:rPr lang="en-US" sz="2000" dirty="0" smtClean="0">
                <a:solidFill>
                  <a:schemeClr val="dk1"/>
                </a:solidFill>
                <a:latin typeface="PT Sans"/>
                <a:ea typeface="PT Sans"/>
                <a:cs typeface="PT Sans"/>
                <a:sym typeface="PT Sans"/>
              </a:rPr>
              <a:t>It will never be like operating a r/c car</a:t>
            </a:r>
          </a:p>
          <a:p>
            <a:pPr marL="1257300" lvl="2" indent="-342900">
              <a:spcBef>
                <a:spcPts val="0"/>
              </a:spcBef>
              <a:buClr>
                <a:schemeClr val="dk1"/>
              </a:buClr>
              <a:buSzPct val="100000"/>
              <a:buFont typeface="Arial"/>
              <a:buChar char="•"/>
            </a:pPr>
            <a:r>
              <a:rPr lang="en-US" sz="2400" dirty="0" smtClean="0">
                <a:solidFill>
                  <a:schemeClr val="dk1"/>
                </a:solidFill>
                <a:latin typeface="PT Sans"/>
                <a:ea typeface="PT Sans"/>
                <a:cs typeface="PT Sans"/>
                <a:sym typeface="PT Sans"/>
              </a:rPr>
              <a:t>Improved power/batteries</a:t>
            </a:r>
          </a:p>
          <a:p>
            <a:pPr marL="1257300" lvl="2" indent="-342900">
              <a:spcBef>
                <a:spcPts val="0"/>
              </a:spcBef>
              <a:buClr>
                <a:schemeClr val="dk1"/>
              </a:buClr>
              <a:buSzPct val="100000"/>
              <a:buFont typeface="Arial"/>
              <a:buChar char="•"/>
            </a:pPr>
            <a:r>
              <a:rPr lang="en-US" sz="2400" dirty="0" smtClean="0">
                <a:solidFill>
                  <a:schemeClr val="dk1"/>
                </a:solidFill>
                <a:latin typeface="PT Sans"/>
                <a:ea typeface="PT Sans"/>
                <a:cs typeface="PT Sans"/>
                <a:sym typeface="PT Sans"/>
              </a:rPr>
              <a:t>Biofouling improvements (including remora)</a:t>
            </a:r>
          </a:p>
          <a:p>
            <a:pPr marL="1714500" lvl="3" indent="-342900">
              <a:spcBef>
                <a:spcPts val="0"/>
              </a:spcBef>
              <a:buClr>
                <a:schemeClr val="dk1"/>
              </a:buClr>
              <a:buSzPct val="100000"/>
              <a:buFont typeface="Arial"/>
              <a:buChar char="•"/>
            </a:pPr>
            <a:r>
              <a:rPr lang="en-US" sz="2000" dirty="0" smtClean="0">
                <a:solidFill>
                  <a:schemeClr val="dk1"/>
                </a:solidFill>
                <a:latin typeface="PT Sans"/>
                <a:ea typeface="PT Sans"/>
                <a:cs typeface="PT Sans"/>
                <a:sym typeface="PT Sans"/>
              </a:rPr>
              <a:t>Chlorine generation</a:t>
            </a:r>
          </a:p>
          <a:p>
            <a:pPr marL="1714500" lvl="3" indent="-342900">
              <a:spcBef>
                <a:spcPts val="0"/>
              </a:spcBef>
              <a:buClr>
                <a:schemeClr val="dk1"/>
              </a:buClr>
              <a:buSzPct val="100000"/>
              <a:buFont typeface="Arial"/>
              <a:buChar char="•"/>
            </a:pPr>
            <a:r>
              <a:rPr lang="en-US" sz="2000" dirty="0" smtClean="0">
                <a:solidFill>
                  <a:schemeClr val="dk1"/>
                </a:solidFill>
                <a:latin typeface="PT Sans"/>
                <a:ea typeface="PT Sans"/>
                <a:cs typeface="PT Sans"/>
                <a:sym typeface="PT Sans"/>
              </a:rPr>
              <a:t>Snails on a tether</a:t>
            </a:r>
          </a:p>
          <a:p>
            <a:pPr marL="1257300" lvl="2" indent="-342900">
              <a:spcBef>
                <a:spcPts val="0"/>
              </a:spcBef>
              <a:buClr>
                <a:schemeClr val="dk1"/>
              </a:buClr>
              <a:buSzPct val="100000"/>
              <a:buFont typeface="Arial"/>
              <a:buChar char="•"/>
            </a:pPr>
            <a:r>
              <a:rPr lang="en-US" sz="2400" dirty="0" smtClean="0">
                <a:solidFill>
                  <a:schemeClr val="dk1"/>
                </a:solidFill>
                <a:latin typeface="PT Sans"/>
                <a:ea typeface="PT Sans"/>
                <a:cs typeface="PT Sans"/>
                <a:sym typeface="PT Sans"/>
              </a:rPr>
              <a:t>Improved sensor calibrations</a:t>
            </a:r>
          </a:p>
          <a:p>
            <a:pPr marL="1257300" lvl="2" indent="-342900">
              <a:spcBef>
                <a:spcPts val="0"/>
              </a:spcBef>
              <a:buClr>
                <a:schemeClr val="dk1"/>
              </a:buClr>
              <a:buSzPct val="100000"/>
              <a:buFont typeface="Arial"/>
              <a:buChar char="•"/>
            </a:pPr>
            <a:r>
              <a:rPr lang="en-US" sz="2400" dirty="0" smtClean="0">
                <a:solidFill>
                  <a:schemeClr val="dk1"/>
                </a:solidFill>
                <a:latin typeface="PT Sans"/>
                <a:ea typeface="PT Sans"/>
                <a:cs typeface="PT Sans"/>
                <a:sym typeface="PT Sans"/>
              </a:rPr>
              <a:t>Minimized sensor drift</a:t>
            </a:r>
          </a:p>
          <a:p>
            <a:pPr marL="1257300" lvl="2" indent="-342900">
              <a:spcBef>
                <a:spcPts val="0"/>
              </a:spcBef>
              <a:buClr>
                <a:schemeClr val="dk1"/>
              </a:buClr>
              <a:buSzPct val="100000"/>
              <a:buFont typeface="Arial"/>
              <a:buChar char="•"/>
            </a:pPr>
            <a:r>
              <a:rPr lang="en-US" sz="2400" dirty="0" smtClean="0">
                <a:solidFill>
                  <a:schemeClr val="dk1"/>
                </a:solidFill>
                <a:latin typeface="PT Sans"/>
                <a:ea typeface="PT Sans"/>
                <a:cs typeface="PT Sans"/>
                <a:sym typeface="PT Sans"/>
              </a:rPr>
              <a:t>sensor/software </a:t>
            </a:r>
            <a:r>
              <a:rPr lang="en-US" sz="2400" dirty="0" smtClean="0">
                <a:solidFill>
                  <a:schemeClr val="dk1"/>
                </a:solidFill>
                <a:latin typeface="PT Sans"/>
                <a:ea typeface="PT Sans"/>
                <a:cs typeface="PT Sans"/>
                <a:sym typeface="PT Sans"/>
              </a:rPr>
              <a:t>redundancy where available</a:t>
            </a:r>
          </a:p>
          <a:p>
            <a:pPr marL="1257300" lvl="2" indent="-342900">
              <a:spcBef>
                <a:spcPts val="0"/>
              </a:spcBef>
              <a:buClr>
                <a:schemeClr val="dk1"/>
              </a:buClr>
              <a:buSzPct val="100000"/>
              <a:buFont typeface="Arial"/>
              <a:buChar char="•"/>
            </a:pPr>
            <a:r>
              <a:rPr lang="en-US" sz="2400" dirty="0" smtClean="0">
                <a:solidFill>
                  <a:schemeClr val="dk1"/>
                </a:solidFill>
                <a:latin typeface="PT Sans"/>
                <a:ea typeface="PT Sans"/>
                <a:cs typeface="PT Sans"/>
                <a:sym typeface="PT Sans"/>
              </a:rPr>
              <a:t>Configuration management – shared database of what sensors are used, how calibrated, </a:t>
            </a:r>
            <a:r>
              <a:rPr lang="en-US" sz="2400" dirty="0" err="1" smtClean="0">
                <a:solidFill>
                  <a:schemeClr val="dk1"/>
                </a:solidFill>
                <a:latin typeface="PT Sans"/>
                <a:ea typeface="PT Sans"/>
                <a:cs typeface="PT Sans"/>
                <a:sym typeface="PT Sans"/>
              </a:rPr>
              <a:t>etc</a:t>
            </a:r>
            <a:endParaRPr lang="en-US" sz="2400" dirty="0" smtClean="0">
              <a:solidFill>
                <a:schemeClr val="dk1"/>
              </a:solidFill>
              <a:latin typeface="PT Sans"/>
              <a:ea typeface="PT Sans"/>
              <a:cs typeface="PT Sans"/>
              <a:sym typeface="PT Sans"/>
            </a:endParaRPr>
          </a:p>
          <a:p>
            <a:pPr marL="1714500" lvl="3" indent="-342900">
              <a:spcBef>
                <a:spcPts val="0"/>
              </a:spcBef>
              <a:buClr>
                <a:schemeClr val="dk1"/>
              </a:buClr>
              <a:buSzPct val="100000"/>
              <a:buFont typeface="Arial"/>
              <a:buChar char="•"/>
            </a:pPr>
            <a:r>
              <a:rPr lang="en-US" sz="2000" dirty="0" smtClean="0">
                <a:solidFill>
                  <a:schemeClr val="dk1"/>
                </a:solidFill>
                <a:latin typeface="PT Sans"/>
                <a:ea typeface="PT Sans"/>
                <a:cs typeface="PT Sans"/>
                <a:sym typeface="PT Sans"/>
              </a:rPr>
              <a:t>Cross agency collaboration</a:t>
            </a:r>
          </a:p>
          <a:p>
            <a:pPr marL="1257300" lvl="2" indent="-342900">
              <a:spcBef>
                <a:spcPts val="0"/>
              </a:spcBef>
              <a:buClr>
                <a:schemeClr val="dk1"/>
              </a:buClr>
              <a:buSzPct val="100000"/>
              <a:buFont typeface="Arial"/>
              <a:buChar char="•"/>
            </a:pPr>
            <a:endParaRPr lang="en-US" dirty="0">
              <a:solidFill>
                <a:schemeClr val="dk1"/>
              </a:solidFill>
              <a:latin typeface="PT Sans"/>
              <a:ea typeface="PT Sans"/>
              <a:cs typeface="PT Sans"/>
              <a:sym typeface="PT Sans"/>
            </a:endParaRPr>
          </a:p>
          <a:p>
            <a:pPr marL="742950" lvl="1" indent="-285750">
              <a:spcBef>
                <a:spcPts val="560"/>
              </a:spcBef>
              <a:buClr>
                <a:schemeClr val="dk1"/>
              </a:buClr>
              <a:buSzPct val="100000"/>
              <a:buNone/>
            </a:pPr>
            <a:endParaRPr sz="2800" dirty="0">
              <a:solidFill>
                <a:schemeClr val="dk1"/>
              </a:solidFill>
              <a:latin typeface="PT Sans"/>
              <a:ea typeface="PT Sans"/>
              <a:cs typeface="PT Sans"/>
              <a:sym typeface="PT Sans"/>
            </a:endParaRPr>
          </a:p>
          <a:p>
            <a:pPr marL="342900" indent="-342900">
              <a:spcBef>
                <a:spcPts val="640"/>
              </a:spcBef>
              <a:buClr>
                <a:schemeClr val="dk1"/>
              </a:buClr>
              <a:buSzPct val="100000"/>
              <a:buNone/>
            </a:pPr>
            <a:endParaRPr sz="3200" dirty="0">
              <a:solidFill>
                <a:schemeClr val="dk1"/>
              </a:solidFill>
              <a:latin typeface="PT Sans"/>
              <a:ea typeface="PT Sans"/>
              <a:cs typeface="PT Sans"/>
              <a:sym typeface="PT Sans"/>
            </a:endParaRPr>
          </a:p>
        </p:txBody>
      </p:sp>
    </p:spTree>
    <p:extLst>
      <p:ext uri="{BB962C8B-B14F-4D97-AF65-F5344CB8AC3E}">
        <p14:creationId xmlns:p14="http://schemas.microsoft.com/office/powerpoint/2010/main" val="289317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77100" y="0"/>
            <a:ext cx="4793532" cy="1143000"/>
          </a:xfrm>
          <a:prstGeom prst="rect">
            <a:avLst/>
          </a:prstGeom>
          <a:noFill/>
          <a:ln>
            <a:noFill/>
          </a:ln>
        </p:spPr>
        <p:txBody>
          <a:bodyPr vert="horz" lIns="91425" tIns="45700" rIns="91425" bIns="45700" rtlCol="0" anchor="ctr" anchorCtr="0">
            <a:noAutofit/>
          </a:bodyPr>
          <a:lstStyle/>
          <a:p>
            <a:pPr>
              <a:spcBef>
                <a:spcPts val="0"/>
              </a:spcBef>
              <a:buClr>
                <a:schemeClr val="dk1"/>
              </a:buClr>
              <a:buSzPct val="25000"/>
            </a:pPr>
            <a:r>
              <a:rPr lang="en-US" sz="3600" b="0" dirty="0">
                <a:latin typeface="PT Sans"/>
                <a:ea typeface="PT Sans"/>
                <a:cs typeface="PT Sans"/>
                <a:sym typeface="PT Sans"/>
              </a:rPr>
              <a:t>Operational Reliability</a:t>
            </a:r>
          </a:p>
        </p:txBody>
      </p:sp>
      <p:sp>
        <p:nvSpPr>
          <p:cNvPr id="85" name="Shape 85"/>
          <p:cNvSpPr txBox="1">
            <a:spLocks noGrp="1"/>
          </p:cNvSpPr>
          <p:nvPr>
            <p:ph type="body" idx="1"/>
          </p:nvPr>
        </p:nvSpPr>
        <p:spPr>
          <a:xfrm>
            <a:off x="1981200" y="1371601"/>
            <a:ext cx="8229600" cy="4754563"/>
          </a:xfrm>
          <a:prstGeom prst="rect">
            <a:avLst/>
          </a:prstGeom>
          <a:noFill/>
          <a:ln>
            <a:noFill/>
          </a:ln>
        </p:spPr>
        <p:txBody>
          <a:bodyPr vert="horz" lIns="91425" tIns="45700" rIns="91425" bIns="45700" rtlCol="0" anchor="t" anchorCtr="0">
            <a:noAutofit/>
          </a:bodyPr>
          <a:lstStyle/>
          <a:p>
            <a:pPr marL="342900" indent="-342900">
              <a:lnSpc>
                <a:spcPct val="80000"/>
              </a:lnSpc>
              <a:spcBef>
                <a:spcPts val="0"/>
              </a:spcBef>
              <a:buClr>
                <a:schemeClr val="dk1"/>
              </a:buClr>
              <a:buSzPct val="99200"/>
              <a:buFont typeface="Arial"/>
              <a:buChar char="•"/>
            </a:pPr>
            <a:r>
              <a:rPr lang="en-US" sz="2480" u="sng" dirty="0">
                <a:solidFill>
                  <a:schemeClr val="dk1"/>
                </a:solidFill>
                <a:latin typeface="PT Sans"/>
                <a:ea typeface="PT Sans"/>
                <a:cs typeface="PT Sans"/>
                <a:sym typeface="PT Sans"/>
              </a:rPr>
              <a:t>Overview:</a:t>
            </a:r>
          </a:p>
          <a:p>
            <a:pPr marL="742950" lvl="1" indent="-285750">
              <a:lnSpc>
                <a:spcPct val="80000"/>
              </a:lnSpc>
              <a:spcBef>
                <a:spcPts val="434"/>
              </a:spcBef>
              <a:buClr>
                <a:schemeClr val="dk1"/>
              </a:buClr>
              <a:buSzPct val="98636"/>
              <a:buFont typeface="Arial"/>
              <a:buChar char="–"/>
            </a:pPr>
            <a:r>
              <a:rPr lang="en-US" sz="2170" dirty="0">
                <a:solidFill>
                  <a:schemeClr val="dk1"/>
                </a:solidFill>
                <a:latin typeface="PT Sans"/>
                <a:ea typeface="PT Sans"/>
                <a:cs typeface="PT Sans"/>
                <a:sym typeface="PT Sans"/>
              </a:rPr>
              <a:t>Glider </a:t>
            </a:r>
            <a:r>
              <a:rPr lang="en-US" sz="2170" i="1" dirty="0">
                <a:solidFill>
                  <a:schemeClr val="dk1"/>
                </a:solidFill>
                <a:latin typeface="PT Sans"/>
                <a:ea typeface="PT Sans"/>
                <a:cs typeface="PT Sans"/>
                <a:sym typeface="PT Sans"/>
              </a:rPr>
              <a:t>operational reliability </a:t>
            </a:r>
            <a:r>
              <a:rPr lang="en-US" sz="2170" dirty="0">
                <a:solidFill>
                  <a:schemeClr val="dk1"/>
                </a:solidFill>
                <a:latin typeface="PT Sans"/>
                <a:ea typeface="PT Sans"/>
                <a:cs typeface="PT Sans"/>
                <a:sym typeface="PT Sans"/>
              </a:rPr>
              <a:t>measures how dependable the observations are during deployment. Failure occurs due to weaknesses in the design, flaws in the materials, defects from the manufacturing processes, maintenance errors, improper operation, changes in operating concept, etc.</a:t>
            </a:r>
          </a:p>
          <a:p>
            <a:pPr marL="742950" lvl="1" indent="-285750">
              <a:lnSpc>
                <a:spcPct val="80000"/>
              </a:lnSpc>
              <a:spcBef>
                <a:spcPts val="434"/>
              </a:spcBef>
              <a:buClr>
                <a:schemeClr val="dk1"/>
              </a:buClr>
              <a:buSzPct val="98636"/>
              <a:buFont typeface="Arial"/>
              <a:buChar char="–"/>
            </a:pPr>
            <a:r>
              <a:rPr lang="en-US" sz="2170" dirty="0">
                <a:solidFill>
                  <a:schemeClr val="dk1"/>
                </a:solidFill>
                <a:latin typeface="PT Sans"/>
                <a:ea typeface="PT Sans"/>
                <a:cs typeface="PT Sans"/>
                <a:sym typeface="PT Sans"/>
              </a:rPr>
              <a:t>Purpose of breakout is to determine how to implement strategies towards minimizing operational reliability risks</a:t>
            </a:r>
          </a:p>
          <a:p>
            <a:pPr marL="342900" indent="-342900">
              <a:lnSpc>
                <a:spcPct val="80000"/>
              </a:lnSpc>
              <a:spcBef>
                <a:spcPts val="496"/>
              </a:spcBef>
              <a:buClr>
                <a:schemeClr val="dk1"/>
              </a:buClr>
              <a:buSzPct val="99200"/>
              <a:buNone/>
            </a:pPr>
            <a:endParaRPr sz="2480" u="sng" dirty="0">
              <a:solidFill>
                <a:schemeClr val="dk1"/>
              </a:solidFill>
              <a:latin typeface="PT Sans"/>
              <a:ea typeface="PT Sans"/>
              <a:cs typeface="PT Sans"/>
              <a:sym typeface="PT Sans"/>
            </a:endParaRPr>
          </a:p>
          <a:p>
            <a:pPr marL="342900" indent="-342900">
              <a:lnSpc>
                <a:spcPct val="80000"/>
              </a:lnSpc>
              <a:spcBef>
                <a:spcPts val="496"/>
              </a:spcBef>
              <a:buClr>
                <a:schemeClr val="dk1"/>
              </a:buClr>
              <a:buSzPct val="99200"/>
              <a:buFont typeface="Arial"/>
              <a:buChar char="•"/>
            </a:pPr>
            <a:r>
              <a:rPr lang="en-US" sz="2480" u="sng" dirty="0">
                <a:solidFill>
                  <a:schemeClr val="dk1"/>
                </a:solidFill>
                <a:latin typeface="PT Sans"/>
                <a:ea typeface="PT Sans"/>
                <a:cs typeface="PT Sans"/>
                <a:sym typeface="PT Sans"/>
              </a:rPr>
              <a:t>Instructions (60 mins)</a:t>
            </a:r>
            <a:r>
              <a:rPr lang="en-US" sz="2480" dirty="0">
                <a:solidFill>
                  <a:schemeClr val="dk1"/>
                </a:solidFill>
                <a:latin typeface="PT Sans"/>
                <a:ea typeface="PT Sans"/>
                <a:cs typeface="PT Sans"/>
                <a:sym typeface="PT Sans"/>
              </a:rPr>
              <a:t>: </a:t>
            </a:r>
          </a:p>
          <a:p>
            <a:pPr marL="1320800" lvl="1" indent="-457200">
              <a:lnSpc>
                <a:spcPct val="80000"/>
              </a:lnSpc>
              <a:spcBef>
                <a:spcPts val="392"/>
              </a:spcBef>
              <a:buClr>
                <a:schemeClr val="dk1"/>
              </a:buClr>
              <a:buSzPct val="98000"/>
              <a:buFont typeface="+mj-lt"/>
              <a:buAutoNum type="arabicPeriod"/>
            </a:pPr>
            <a:r>
              <a:rPr lang="en-US" sz="1960" dirty="0">
                <a:latin typeface="PT Sans"/>
                <a:ea typeface="PT Sans"/>
                <a:cs typeface="PT Sans"/>
                <a:sym typeface="PT Sans"/>
              </a:rPr>
              <a:t>List requirements and/or opportunities</a:t>
            </a:r>
          </a:p>
          <a:p>
            <a:pPr marL="1320800" lvl="1" indent="-457200">
              <a:lnSpc>
                <a:spcPct val="80000"/>
              </a:lnSpc>
              <a:spcBef>
                <a:spcPts val="392"/>
              </a:spcBef>
              <a:buClr>
                <a:schemeClr val="dk1"/>
              </a:buClr>
              <a:buSzPct val="98000"/>
              <a:buFont typeface="+mj-lt"/>
              <a:buAutoNum type="arabicPeriod"/>
            </a:pPr>
            <a:r>
              <a:rPr lang="en-US" sz="1960" dirty="0">
                <a:latin typeface="PT Sans"/>
                <a:ea typeface="PT Sans"/>
                <a:cs typeface="PT Sans"/>
                <a:sym typeface="PT Sans"/>
              </a:rPr>
              <a:t>What are some of the challenges in achieving these opportunities?</a:t>
            </a:r>
          </a:p>
          <a:p>
            <a:pPr marL="1320800" lvl="1" indent="-457200">
              <a:lnSpc>
                <a:spcPct val="80000"/>
              </a:lnSpc>
              <a:spcBef>
                <a:spcPts val="392"/>
              </a:spcBef>
              <a:buClr>
                <a:schemeClr val="dk1"/>
              </a:buClr>
              <a:buSzPct val="98000"/>
              <a:buFont typeface="+mj-lt"/>
              <a:buAutoNum type="arabicPeriod"/>
            </a:pPr>
            <a:r>
              <a:rPr lang="en-US" sz="1960" dirty="0">
                <a:latin typeface="PT Sans"/>
                <a:ea typeface="PT Sans"/>
                <a:cs typeface="PT Sans"/>
                <a:sym typeface="PT Sans"/>
              </a:rPr>
              <a:t>Provide recommendations/next steps</a:t>
            </a:r>
          </a:p>
        </p:txBody>
      </p:sp>
    </p:spTree>
    <p:extLst>
      <p:ext uri="{BB962C8B-B14F-4D97-AF65-F5344CB8AC3E}">
        <p14:creationId xmlns:p14="http://schemas.microsoft.com/office/powerpoint/2010/main" val="1917227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838200" y="365125"/>
            <a:ext cx="10515600" cy="8005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rgbClr val="FF6600"/>
                </a:solidFill>
                <a:latin typeface="+mj-lt"/>
                <a:ea typeface="+mj-ea"/>
                <a:cs typeface="+mj-cs"/>
              </a:defRPr>
            </a:lvl1pPr>
          </a:lstStyle>
          <a:p>
            <a:r>
              <a:rPr lang="en-US" dirty="0" smtClean="0"/>
              <a:t>A few thoughts on reliability…</a:t>
            </a:r>
            <a:endParaRPr lang="en-US" dirty="0"/>
          </a:p>
        </p:txBody>
      </p:sp>
      <p:sp>
        <p:nvSpPr>
          <p:cNvPr id="12" name="Text Placeholder 2"/>
          <p:cNvSpPr txBox="1">
            <a:spLocks/>
          </p:cNvSpPr>
          <p:nvPr/>
        </p:nvSpPr>
        <p:spPr>
          <a:xfrm>
            <a:off x="663389" y="165081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We are human.</a:t>
            </a:r>
          </a:p>
          <a:p>
            <a:r>
              <a:rPr lang="en-US" dirty="0" smtClean="0"/>
              <a:t>General success rates with gliders has varied considerably</a:t>
            </a:r>
          </a:p>
          <a:p>
            <a:r>
              <a:rPr lang="en-US" dirty="0" smtClean="0"/>
              <a:t>Statistical estimate basis varies (what is considered failure)</a:t>
            </a:r>
          </a:p>
          <a:p>
            <a:r>
              <a:rPr lang="en-US" dirty="0" smtClean="0"/>
              <a:t>Some examples</a:t>
            </a:r>
          </a:p>
          <a:p>
            <a:pPr lvl="1"/>
            <a:r>
              <a:rPr lang="en-US" dirty="0" smtClean="0"/>
              <a:t>Europe (Brito 2014) 50% success deep gliders, 59% shallow (Slocum, Sea, Spray)</a:t>
            </a:r>
          </a:p>
          <a:p>
            <a:pPr lvl="1"/>
            <a:r>
              <a:rPr lang="en-US" dirty="0" smtClean="0"/>
              <a:t>OOI approximately 57% success (Slocum)</a:t>
            </a:r>
            <a:endParaRPr lang="en-US" dirty="0"/>
          </a:p>
          <a:p>
            <a:pPr lvl="1"/>
            <a:r>
              <a:rPr lang="en-US" dirty="0" smtClean="0"/>
              <a:t>Rudnick 84% (79%) success (Spray)</a:t>
            </a:r>
          </a:p>
          <a:p>
            <a:pPr lvl="1"/>
            <a:r>
              <a:rPr lang="en-US" dirty="0" smtClean="0"/>
              <a:t>Rutgers 84% (79%) success (Slocum)</a:t>
            </a:r>
          </a:p>
          <a:p>
            <a:pPr marL="457200" lvl="1" indent="0">
              <a:buNone/>
            </a:pPr>
            <a:endParaRPr lang="en-US" dirty="0"/>
          </a:p>
        </p:txBody>
      </p:sp>
    </p:spTree>
    <p:extLst>
      <p:ext uri="{BB962C8B-B14F-4D97-AF65-F5344CB8AC3E}">
        <p14:creationId xmlns:p14="http://schemas.microsoft.com/office/powerpoint/2010/main" val="2177029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838200" y="365125"/>
            <a:ext cx="10515600" cy="8005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rgbClr val="FF6600"/>
                </a:solidFill>
                <a:latin typeface="+mj-lt"/>
                <a:ea typeface="+mj-ea"/>
                <a:cs typeface="+mj-cs"/>
              </a:defRPr>
            </a:lvl1pPr>
          </a:lstStyle>
          <a:p>
            <a:r>
              <a:rPr lang="en-US" dirty="0" smtClean="0"/>
              <a:t>Things to think about…</a:t>
            </a:r>
            <a:endParaRPr lang="en-US" dirty="0"/>
          </a:p>
        </p:txBody>
      </p:sp>
      <p:sp>
        <p:nvSpPr>
          <p:cNvPr id="12" name="Text Placeholder 2"/>
          <p:cNvSpPr txBox="1">
            <a:spLocks/>
          </p:cNvSpPr>
          <p:nvPr/>
        </p:nvSpPr>
        <p:spPr>
          <a:xfrm>
            <a:off x="663389" y="165081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Why are some groups more successful than others?</a:t>
            </a:r>
          </a:p>
          <a:p>
            <a:r>
              <a:rPr lang="en-US" dirty="0" smtClean="0"/>
              <a:t>Primary reasons for failure</a:t>
            </a:r>
          </a:p>
          <a:p>
            <a:pPr lvl="1"/>
            <a:r>
              <a:rPr lang="en-US" dirty="0" smtClean="0"/>
              <a:t>Operator (PEBKAC)?</a:t>
            </a:r>
          </a:p>
          <a:p>
            <a:pPr lvl="1"/>
            <a:r>
              <a:rPr lang="en-US" dirty="0" smtClean="0"/>
              <a:t>Hardware failure (instrument)?</a:t>
            </a:r>
          </a:p>
          <a:p>
            <a:pPr lvl="1"/>
            <a:r>
              <a:rPr lang="en-US" dirty="0" smtClean="0"/>
              <a:t>Software failure?</a:t>
            </a:r>
          </a:p>
          <a:p>
            <a:pPr lvl="1"/>
            <a:r>
              <a:rPr lang="en-US" dirty="0"/>
              <a:t>Technology (glider type</a:t>
            </a:r>
            <a:r>
              <a:rPr lang="en-US" dirty="0" smtClean="0"/>
              <a:t>)?</a:t>
            </a:r>
          </a:p>
          <a:p>
            <a:pPr lvl="1"/>
            <a:r>
              <a:rPr lang="en-US" dirty="0" smtClean="0"/>
              <a:t>Biological – impact, biofouling</a:t>
            </a:r>
          </a:p>
          <a:p>
            <a:pPr lvl="1"/>
            <a:r>
              <a:rPr lang="en-US" dirty="0" smtClean="0"/>
              <a:t>Bad luck?</a:t>
            </a:r>
          </a:p>
          <a:p>
            <a:endParaRPr lang="en-US" dirty="0" smtClean="0"/>
          </a:p>
        </p:txBody>
      </p:sp>
    </p:spTree>
    <p:extLst>
      <p:ext uri="{BB962C8B-B14F-4D97-AF65-F5344CB8AC3E}">
        <p14:creationId xmlns:p14="http://schemas.microsoft.com/office/powerpoint/2010/main" val="236388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Placeholder 1"/>
          <p:cNvSpPr txBox="1">
            <a:spLocks/>
          </p:cNvSpPr>
          <p:nvPr/>
        </p:nvSpPr>
        <p:spPr>
          <a:xfrm>
            <a:off x="838200" y="365125"/>
            <a:ext cx="10515600" cy="8005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rgbClr val="FF6600"/>
                </a:solidFill>
                <a:latin typeface="+mj-lt"/>
                <a:ea typeface="+mj-ea"/>
                <a:cs typeface="+mj-cs"/>
              </a:defRPr>
            </a:lvl1pPr>
          </a:lstStyle>
          <a:p>
            <a:r>
              <a:rPr lang="en-US" dirty="0" smtClean="0"/>
              <a:t>Ingredients for Success</a:t>
            </a:r>
            <a:endParaRPr lang="en-US" dirty="0"/>
          </a:p>
        </p:txBody>
      </p:sp>
      <p:sp>
        <p:nvSpPr>
          <p:cNvPr id="12" name="Text Placeholder 2"/>
          <p:cNvSpPr txBox="1">
            <a:spLocks/>
          </p:cNvSpPr>
          <p:nvPr/>
        </p:nvSpPr>
        <p:spPr>
          <a:xfrm>
            <a:off x="663389" y="1650813"/>
            <a:ext cx="10515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Some (not all) keys for success:</a:t>
            </a:r>
            <a:endParaRPr lang="en-US" dirty="0"/>
          </a:p>
          <a:p>
            <a:pPr lvl="1"/>
            <a:r>
              <a:rPr lang="en-US" dirty="0" smtClean="0"/>
              <a:t>A single person or small team </a:t>
            </a:r>
            <a:r>
              <a:rPr lang="en-US" i="1" dirty="0" smtClean="0"/>
              <a:t>prepares,</a:t>
            </a:r>
            <a:r>
              <a:rPr lang="en-US" dirty="0" smtClean="0"/>
              <a:t> deploys and pilots (communication)</a:t>
            </a:r>
          </a:p>
          <a:p>
            <a:pPr lvl="1"/>
            <a:r>
              <a:rPr lang="en-US" dirty="0" smtClean="0"/>
              <a:t>75-100% time focused on gliders</a:t>
            </a:r>
            <a:endParaRPr lang="en-US" dirty="0"/>
          </a:p>
          <a:p>
            <a:pPr lvl="1"/>
            <a:r>
              <a:rPr lang="en-US" dirty="0" smtClean="0"/>
              <a:t>Regional expertise or do your homework</a:t>
            </a:r>
            <a:endParaRPr lang="en-US" dirty="0"/>
          </a:p>
          <a:p>
            <a:pPr lvl="2"/>
            <a:r>
              <a:rPr lang="en-US" dirty="0" smtClean="0"/>
              <a:t>Fishermen</a:t>
            </a:r>
          </a:p>
          <a:p>
            <a:pPr lvl="2"/>
            <a:r>
              <a:rPr lang="en-US" dirty="0" smtClean="0"/>
              <a:t>shallow bathymetry</a:t>
            </a:r>
          </a:p>
          <a:p>
            <a:pPr lvl="2"/>
            <a:r>
              <a:rPr lang="en-US" dirty="0" smtClean="0"/>
              <a:t>Currents</a:t>
            </a:r>
          </a:p>
          <a:p>
            <a:pPr lvl="2"/>
            <a:r>
              <a:rPr lang="en-US" dirty="0" smtClean="0"/>
              <a:t>Fresh </a:t>
            </a:r>
            <a:r>
              <a:rPr lang="en-US" dirty="0"/>
              <a:t>water (river </a:t>
            </a:r>
            <a:r>
              <a:rPr lang="en-US" dirty="0" smtClean="0"/>
              <a:t>outflows, ice melt)</a:t>
            </a:r>
          </a:p>
          <a:p>
            <a:pPr lvl="2"/>
            <a:r>
              <a:rPr lang="en-US" dirty="0" smtClean="0"/>
              <a:t>Wrecks</a:t>
            </a:r>
          </a:p>
          <a:p>
            <a:pPr lvl="2"/>
            <a:r>
              <a:rPr lang="en-US" dirty="0" smtClean="0"/>
              <a:t>sea ice</a:t>
            </a:r>
          </a:p>
          <a:p>
            <a:pPr lvl="2"/>
            <a:r>
              <a:rPr lang="en-US" dirty="0" smtClean="0"/>
              <a:t>shipping lanes</a:t>
            </a:r>
          </a:p>
          <a:p>
            <a:pPr lvl="2"/>
            <a:r>
              <a:rPr lang="en-US" dirty="0" smtClean="0"/>
              <a:t>Models </a:t>
            </a:r>
          </a:p>
          <a:p>
            <a:pPr lvl="2"/>
            <a:r>
              <a:rPr lang="en-US" dirty="0" smtClean="0"/>
              <a:t>HF-RADAR </a:t>
            </a:r>
          </a:p>
          <a:p>
            <a:pPr lvl="2"/>
            <a:r>
              <a:rPr lang="en-US" dirty="0" smtClean="0"/>
              <a:t>Satellite</a:t>
            </a:r>
            <a:endParaRPr lang="en-US" dirty="0"/>
          </a:p>
          <a:p>
            <a:endParaRPr lang="en-US" dirty="0" smtClean="0"/>
          </a:p>
        </p:txBody>
      </p:sp>
    </p:spTree>
    <p:extLst>
      <p:ext uri="{BB962C8B-B14F-4D97-AF65-F5344CB8AC3E}">
        <p14:creationId xmlns:p14="http://schemas.microsoft.com/office/powerpoint/2010/main" val="3666262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277100" y="0"/>
            <a:ext cx="5631600" cy="1143000"/>
          </a:xfrm>
          <a:prstGeom prst="rect">
            <a:avLst/>
          </a:prstGeom>
          <a:noFill/>
          <a:ln>
            <a:noFill/>
          </a:ln>
        </p:spPr>
        <p:txBody>
          <a:bodyPr vert="horz" lIns="91425" tIns="45700" rIns="91425" bIns="45700" rtlCol="0" anchor="ctr" anchorCtr="0">
            <a:noAutofit/>
          </a:bodyPr>
          <a:lstStyle/>
          <a:p>
            <a:pPr>
              <a:spcBef>
                <a:spcPts val="0"/>
              </a:spcBef>
              <a:buClr>
                <a:schemeClr val="dk1"/>
              </a:buClr>
              <a:buSzPct val="25000"/>
            </a:pPr>
            <a:r>
              <a:rPr lang="en-US" sz="3600" dirty="0" smtClean="0">
                <a:latin typeface="PT Sans"/>
                <a:ea typeface="PT Sans"/>
                <a:cs typeface="PT Sans"/>
                <a:sym typeface="PT Sans"/>
              </a:rPr>
              <a:t>Causes for failure</a:t>
            </a:r>
            <a:endParaRPr lang="en-US" sz="3600" dirty="0">
              <a:latin typeface="PT Sans"/>
              <a:ea typeface="PT Sans"/>
              <a:cs typeface="PT Sans"/>
              <a:sym typeface="PT Sans"/>
            </a:endParaRPr>
          </a:p>
        </p:txBody>
      </p:sp>
      <p:sp>
        <p:nvSpPr>
          <p:cNvPr id="94" name="Shape 94"/>
          <p:cNvSpPr txBox="1">
            <a:spLocks noGrp="1"/>
          </p:cNvSpPr>
          <p:nvPr>
            <p:ph type="body" idx="1"/>
          </p:nvPr>
        </p:nvSpPr>
        <p:spPr>
          <a:xfrm>
            <a:off x="277100" y="1294946"/>
            <a:ext cx="5631600" cy="4632518"/>
          </a:xfrm>
          <a:prstGeom prst="rect">
            <a:avLst/>
          </a:prstGeom>
          <a:noFill/>
          <a:ln>
            <a:noFill/>
          </a:ln>
        </p:spPr>
        <p:txBody>
          <a:bodyPr vert="horz" lIns="91425" tIns="45700" rIns="91425" bIns="45700" rtlCol="0" anchor="t" anchorCtr="0">
            <a:noAutofit/>
          </a:bodyPr>
          <a:lstStyle/>
          <a:p>
            <a:pPr marL="742950" lvl="1" indent="-285750">
              <a:spcBef>
                <a:spcPts val="560"/>
              </a:spcBef>
              <a:buClr>
                <a:schemeClr val="dk1"/>
              </a:buClr>
              <a:buSzPct val="100000"/>
              <a:buFont typeface="Arial"/>
              <a:buChar char="–"/>
            </a:pPr>
            <a:r>
              <a:rPr lang="en-US" sz="1600" b="1" i="1" u="sng" dirty="0">
                <a:solidFill>
                  <a:schemeClr val="dk1"/>
                </a:solidFill>
                <a:latin typeface="PT Sans"/>
                <a:ea typeface="PT Sans"/>
                <a:cs typeface="PT Sans"/>
                <a:sym typeface="PT Sans"/>
              </a:rPr>
              <a:t>Inexperienced people/lack of available prep time/rush</a:t>
            </a:r>
          </a:p>
          <a:p>
            <a:pPr marL="1200150" lvl="2" indent="-285750">
              <a:spcBef>
                <a:spcPts val="560"/>
              </a:spcBef>
              <a:buClr>
                <a:schemeClr val="dk1"/>
              </a:buClr>
              <a:buSzPct val="100000"/>
              <a:buFont typeface="Arial"/>
              <a:buChar char="–"/>
            </a:pPr>
            <a:r>
              <a:rPr lang="en-US" sz="1400" i="1" dirty="0">
                <a:solidFill>
                  <a:schemeClr val="dk1"/>
                </a:solidFill>
                <a:latin typeface="PT Sans"/>
                <a:ea typeface="PT Sans"/>
                <a:cs typeface="PT Sans"/>
                <a:sym typeface="PT Sans"/>
              </a:rPr>
              <a:t>Time between deployments</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Deployment team separate from prep team, not focused solely on glider work</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Biofouling or biological impact (shark, remora)</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Leaks</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Sensor failure (</a:t>
            </a:r>
            <a:r>
              <a:rPr lang="en-US" sz="1600" dirty="0" err="1">
                <a:solidFill>
                  <a:schemeClr val="dk1"/>
                </a:solidFill>
                <a:latin typeface="PT Sans"/>
                <a:ea typeface="PT Sans"/>
                <a:cs typeface="PT Sans"/>
                <a:sym typeface="PT Sans"/>
              </a:rPr>
              <a:t>eg</a:t>
            </a:r>
            <a:r>
              <a:rPr lang="en-US" sz="1600" dirty="0">
                <a:solidFill>
                  <a:schemeClr val="dk1"/>
                </a:solidFill>
                <a:latin typeface="PT Sans"/>
                <a:ea typeface="PT Sans"/>
                <a:cs typeface="PT Sans"/>
                <a:sym typeface="PT Sans"/>
              </a:rPr>
              <a:t>. </a:t>
            </a:r>
            <a:r>
              <a:rPr lang="en-US" sz="1600" dirty="0" err="1">
                <a:solidFill>
                  <a:schemeClr val="dk1"/>
                </a:solidFill>
                <a:latin typeface="PT Sans"/>
                <a:ea typeface="PT Sans"/>
                <a:cs typeface="PT Sans"/>
                <a:sym typeface="PT Sans"/>
              </a:rPr>
              <a:t>ctd</a:t>
            </a:r>
            <a:r>
              <a:rPr lang="en-US" sz="1600" dirty="0">
                <a:solidFill>
                  <a:schemeClr val="dk1"/>
                </a:solidFill>
                <a:latin typeface="PT Sans"/>
                <a:ea typeface="PT Sans"/>
                <a:cs typeface="PT Sans"/>
                <a:sym typeface="PT Sans"/>
              </a:rPr>
              <a:t> pump, or a pressure leak)</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Buoyancy (fresh water lens)</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Length of deployment (up to a year difficult, biology happens)</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90 day cutoff (battery)</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Damage in shipping</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Environment challenges (currents)</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Weather</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Deployment impact (ship hits glider)</a:t>
            </a:r>
          </a:p>
          <a:p>
            <a:pPr marL="457200" lvl="1" indent="0">
              <a:spcBef>
                <a:spcPts val="560"/>
              </a:spcBef>
              <a:buClr>
                <a:schemeClr val="dk1"/>
              </a:buClr>
              <a:buSzPct val="100000"/>
              <a:buNone/>
            </a:pPr>
            <a:endParaRPr lang="en-US" sz="2000" dirty="0" smtClean="0">
              <a:solidFill>
                <a:schemeClr val="dk1"/>
              </a:solidFill>
              <a:latin typeface="PT Sans"/>
              <a:ea typeface="PT Sans"/>
              <a:cs typeface="PT Sans"/>
              <a:sym typeface="PT Sans"/>
            </a:endParaRPr>
          </a:p>
          <a:p>
            <a:pPr marL="742950" lvl="1" indent="-285750">
              <a:spcBef>
                <a:spcPts val="560"/>
              </a:spcBef>
              <a:buClr>
                <a:schemeClr val="dk1"/>
              </a:buClr>
              <a:buSzPct val="100000"/>
              <a:buFont typeface="Arial"/>
              <a:buChar char="–"/>
            </a:pPr>
            <a:endParaRPr lang="en-US" sz="3200" dirty="0">
              <a:solidFill>
                <a:schemeClr val="dk1"/>
              </a:solidFill>
              <a:latin typeface="PT Sans"/>
              <a:ea typeface="PT Sans"/>
              <a:cs typeface="PT Sans"/>
              <a:sym typeface="PT Sans"/>
            </a:endParaRPr>
          </a:p>
          <a:p>
            <a:pPr marL="342900" indent="-342900">
              <a:spcBef>
                <a:spcPts val="640"/>
              </a:spcBef>
              <a:buClr>
                <a:schemeClr val="dk1"/>
              </a:buClr>
              <a:buSzPct val="100000"/>
              <a:buNone/>
            </a:pPr>
            <a:endParaRPr sz="3600" dirty="0">
              <a:solidFill>
                <a:schemeClr val="dk1"/>
              </a:solidFill>
              <a:latin typeface="PT Sans"/>
              <a:ea typeface="PT Sans"/>
              <a:cs typeface="PT Sans"/>
              <a:sym typeface="PT Sans"/>
            </a:endParaRPr>
          </a:p>
          <a:p>
            <a:pPr marL="0" indent="0">
              <a:spcBef>
                <a:spcPts val="640"/>
              </a:spcBef>
              <a:buClr>
                <a:schemeClr val="dk1"/>
              </a:buClr>
              <a:buSzPct val="25000"/>
              <a:buNone/>
            </a:pPr>
            <a:r>
              <a:rPr lang="en-US" sz="3600" dirty="0">
                <a:solidFill>
                  <a:schemeClr val="dk1"/>
                </a:solidFill>
                <a:latin typeface="PT Sans"/>
                <a:ea typeface="PT Sans"/>
                <a:cs typeface="PT Sans"/>
                <a:sym typeface="PT Sans"/>
              </a:rPr>
              <a:t> </a:t>
            </a:r>
          </a:p>
          <a:p>
            <a:pPr marL="342900" indent="-342900">
              <a:spcBef>
                <a:spcPts val="640"/>
              </a:spcBef>
              <a:buClr>
                <a:schemeClr val="dk1"/>
              </a:buClr>
              <a:buSzPct val="100000"/>
              <a:buNone/>
            </a:pPr>
            <a:endParaRPr sz="3600" dirty="0">
              <a:solidFill>
                <a:schemeClr val="dk1"/>
              </a:solidFill>
              <a:latin typeface="PT Sans"/>
              <a:ea typeface="PT Sans"/>
              <a:cs typeface="PT Sans"/>
              <a:sym typeface="PT Sans"/>
            </a:endParaRPr>
          </a:p>
          <a:p>
            <a:pPr marL="342900" indent="-342900">
              <a:spcBef>
                <a:spcPts val="640"/>
              </a:spcBef>
              <a:buClr>
                <a:schemeClr val="dk1"/>
              </a:buClr>
              <a:buSzPct val="100000"/>
              <a:buNone/>
            </a:pPr>
            <a:endParaRPr sz="3600" dirty="0">
              <a:solidFill>
                <a:schemeClr val="dk1"/>
              </a:solidFill>
              <a:latin typeface="PT Sans"/>
              <a:ea typeface="PT Sans"/>
              <a:cs typeface="PT Sans"/>
              <a:sym typeface="PT Sans"/>
            </a:endParaRPr>
          </a:p>
        </p:txBody>
      </p:sp>
      <p:sp>
        <p:nvSpPr>
          <p:cNvPr id="4" name="Shape 94"/>
          <p:cNvSpPr txBox="1">
            <a:spLocks/>
          </p:cNvSpPr>
          <p:nvPr/>
        </p:nvSpPr>
        <p:spPr>
          <a:xfrm>
            <a:off x="5908699" y="1294946"/>
            <a:ext cx="5934957" cy="4754700"/>
          </a:xfrm>
          <a:prstGeom prst="rect">
            <a:avLst/>
          </a:prstGeom>
          <a:noFill/>
          <a:ln>
            <a:noFill/>
          </a:ln>
        </p:spPr>
        <p:txBody>
          <a:bodyPr vert="horz"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Loss of steering</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Buoyancy </a:t>
            </a:r>
            <a:r>
              <a:rPr lang="en-US" sz="1600" dirty="0">
                <a:solidFill>
                  <a:schemeClr val="dk1"/>
                </a:solidFill>
                <a:latin typeface="PT Sans"/>
                <a:ea typeface="PT Sans"/>
                <a:cs typeface="PT Sans"/>
                <a:sym typeface="PT Sans"/>
              </a:rPr>
              <a:t>pump</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Air bladder</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Ship strike</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Underwater </a:t>
            </a:r>
            <a:r>
              <a:rPr lang="en-US" sz="1600" dirty="0">
                <a:solidFill>
                  <a:schemeClr val="dk1"/>
                </a:solidFill>
                <a:latin typeface="PT Sans"/>
                <a:ea typeface="PT Sans"/>
                <a:cs typeface="PT Sans"/>
                <a:sym typeface="PT Sans"/>
              </a:rPr>
              <a:t>hazards (crab traps, fishing gear, wrecks)</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Fishermen (pick up)</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New technology impacts time for prep and success rate</a:t>
            </a:r>
          </a:p>
          <a:p>
            <a:pPr marL="742950" lvl="1" indent="-285750">
              <a:spcBef>
                <a:spcPts val="560"/>
              </a:spcBef>
              <a:buClr>
                <a:schemeClr val="dk1"/>
              </a:buClr>
              <a:buSzPct val="100000"/>
              <a:buFont typeface="Arial"/>
              <a:buChar char="–"/>
            </a:pPr>
            <a:r>
              <a:rPr lang="en-US" sz="1600" dirty="0">
                <a:solidFill>
                  <a:schemeClr val="dk1"/>
                </a:solidFill>
                <a:latin typeface="PT Sans"/>
                <a:ea typeface="PT Sans"/>
                <a:cs typeface="PT Sans"/>
                <a:sym typeface="PT Sans"/>
              </a:rPr>
              <a:t>Software </a:t>
            </a:r>
            <a:r>
              <a:rPr lang="en-US" sz="1600" dirty="0" smtClean="0">
                <a:solidFill>
                  <a:schemeClr val="dk1"/>
                </a:solidFill>
                <a:latin typeface="PT Sans"/>
                <a:ea typeface="PT Sans"/>
                <a:cs typeface="PT Sans"/>
                <a:sym typeface="PT Sans"/>
              </a:rPr>
              <a:t>bug</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Altimeter</a:t>
            </a:r>
          </a:p>
          <a:p>
            <a:pPr marL="742950" lvl="1" indent="-285750">
              <a:spcBef>
                <a:spcPts val="560"/>
              </a:spcBef>
              <a:buClr>
                <a:schemeClr val="dk1"/>
              </a:buClr>
              <a:buSzPct val="100000"/>
              <a:buFont typeface="Arial"/>
              <a:buChar char="–"/>
            </a:pPr>
            <a:r>
              <a:rPr lang="en-US" sz="1600" dirty="0" smtClean="0">
                <a:solidFill>
                  <a:schemeClr val="dk1"/>
                </a:solidFill>
                <a:latin typeface="PT Sans"/>
                <a:ea typeface="PT Sans"/>
                <a:cs typeface="PT Sans"/>
                <a:sym typeface="PT Sans"/>
              </a:rPr>
              <a:t>Connector issues after significant use</a:t>
            </a:r>
            <a:endParaRPr lang="en-US" sz="1600" dirty="0">
              <a:solidFill>
                <a:schemeClr val="dk1"/>
              </a:solidFill>
              <a:latin typeface="PT Sans"/>
              <a:ea typeface="PT Sans"/>
              <a:cs typeface="PT Sans"/>
              <a:sym typeface="PT Sans"/>
            </a:endParaRPr>
          </a:p>
          <a:p>
            <a:pPr marL="457200" lvl="1" indent="0">
              <a:spcBef>
                <a:spcPts val="560"/>
              </a:spcBef>
              <a:buClr>
                <a:schemeClr val="dk1"/>
              </a:buClr>
              <a:buSzPct val="100000"/>
              <a:buNone/>
            </a:pPr>
            <a:endParaRPr lang="en-US" sz="2800" dirty="0" smtClean="0">
              <a:solidFill>
                <a:schemeClr val="dk1"/>
              </a:solidFill>
              <a:latin typeface="PT Sans"/>
              <a:ea typeface="PT Sans"/>
              <a:cs typeface="PT Sans"/>
              <a:sym typeface="PT Sans"/>
            </a:endParaRPr>
          </a:p>
        </p:txBody>
      </p:sp>
    </p:spTree>
    <p:extLst>
      <p:ext uri="{BB962C8B-B14F-4D97-AF65-F5344CB8AC3E}">
        <p14:creationId xmlns:p14="http://schemas.microsoft.com/office/powerpoint/2010/main" val="3214085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277100" y="0"/>
            <a:ext cx="5631600" cy="1143000"/>
          </a:xfrm>
          <a:prstGeom prst="rect">
            <a:avLst/>
          </a:prstGeom>
          <a:noFill/>
          <a:ln>
            <a:noFill/>
          </a:ln>
        </p:spPr>
        <p:txBody>
          <a:bodyPr vert="horz" lIns="91425" tIns="45700" rIns="91425" bIns="45700" rtlCol="0" anchor="ctr" anchorCtr="0">
            <a:noAutofit/>
          </a:bodyPr>
          <a:lstStyle/>
          <a:p>
            <a:pPr>
              <a:spcBef>
                <a:spcPts val="0"/>
              </a:spcBef>
              <a:buClr>
                <a:schemeClr val="dk1"/>
              </a:buClr>
              <a:buSzPct val="25000"/>
            </a:pPr>
            <a:r>
              <a:rPr lang="en-US" sz="3600" dirty="0">
                <a:latin typeface="PT Sans"/>
                <a:ea typeface="PT Sans"/>
                <a:cs typeface="PT Sans"/>
                <a:sym typeface="PT Sans"/>
              </a:rPr>
              <a:t>Operational Reliability</a:t>
            </a:r>
          </a:p>
        </p:txBody>
      </p:sp>
      <p:sp>
        <p:nvSpPr>
          <p:cNvPr id="94" name="Shape 94"/>
          <p:cNvSpPr txBox="1">
            <a:spLocks noGrp="1"/>
          </p:cNvSpPr>
          <p:nvPr>
            <p:ph type="body" idx="1"/>
          </p:nvPr>
        </p:nvSpPr>
        <p:spPr>
          <a:xfrm>
            <a:off x="771525" y="1352550"/>
            <a:ext cx="11246304" cy="4754700"/>
          </a:xfrm>
          <a:prstGeom prst="rect">
            <a:avLst/>
          </a:prstGeom>
          <a:noFill/>
          <a:ln>
            <a:noFill/>
          </a:ln>
        </p:spPr>
        <p:txBody>
          <a:bodyPr vert="horz" lIns="91425" tIns="45700" rIns="91425" bIns="45700" rtlCol="0" anchor="t" anchorCtr="0">
            <a:noAutofit/>
          </a:bodyPr>
          <a:lstStyle/>
          <a:p>
            <a:pPr marL="342900" indent="-342900">
              <a:spcBef>
                <a:spcPts val="0"/>
              </a:spcBef>
              <a:spcAft>
                <a:spcPts val="600"/>
              </a:spcAft>
              <a:buClr>
                <a:schemeClr val="dk1"/>
              </a:buClr>
              <a:buSzPct val="100000"/>
              <a:buFont typeface="Arial"/>
              <a:buChar char="•"/>
            </a:pPr>
            <a:r>
              <a:rPr lang="en-US" b="1" u="sng" dirty="0" smtClean="0">
                <a:latin typeface="PT Sans"/>
                <a:ea typeface="PT Sans"/>
                <a:cs typeface="PT Sans"/>
                <a:sym typeface="PT Sans"/>
              </a:rPr>
              <a:t>Opportunities</a:t>
            </a:r>
            <a:endParaRPr lang="en-US" b="1" u="sng" dirty="0">
              <a:latin typeface="PT Sans"/>
              <a:ea typeface="PT Sans"/>
              <a:cs typeface="PT Sans"/>
              <a:sym typeface="PT Sans"/>
            </a:endParaRPr>
          </a:p>
          <a:p>
            <a:pPr marL="742950" lvl="1" indent="-285750">
              <a:spcBef>
                <a:spcPts val="560"/>
              </a:spcBef>
              <a:spcAft>
                <a:spcPts val="600"/>
              </a:spcAft>
              <a:buClr>
                <a:schemeClr val="dk1"/>
              </a:buClr>
              <a:buSzPct val="100000"/>
              <a:buFont typeface="Arial"/>
              <a:buChar char="–"/>
            </a:pPr>
            <a:r>
              <a:rPr lang="en-US" dirty="0" smtClean="0">
                <a:solidFill>
                  <a:schemeClr val="dk1"/>
                </a:solidFill>
                <a:latin typeface="PT Sans"/>
                <a:ea typeface="PT Sans"/>
                <a:cs typeface="PT Sans"/>
                <a:sym typeface="PT Sans"/>
              </a:rPr>
              <a:t>Resource pools (local expertise)</a:t>
            </a:r>
          </a:p>
          <a:p>
            <a:pPr marL="742950" lvl="1" indent="-285750">
              <a:spcBef>
                <a:spcPts val="560"/>
              </a:spcBef>
              <a:spcAft>
                <a:spcPts val="600"/>
              </a:spcAft>
              <a:buClr>
                <a:schemeClr val="dk1"/>
              </a:buClr>
              <a:buSzPct val="100000"/>
              <a:buFont typeface="Arial"/>
              <a:buChar char="–"/>
            </a:pPr>
            <a:r>
              <a:rPr lang="en-US" dirty="0" smtClean="0">
                <a:solidFill>
                  <a:schemeClr val="dk1"/>
                </a:solidFill>
                <a:latin typeface="PT Sans"/>
                <a:ea typeface="PT Sans"/>
                <a:cs typeface="PT Sans"/>
                <a:sym typeface="PT Sans"/>
              </a:rPr>
              <a:t>Training courses</a:t>
            </a:r>
          </a:p>
          <a:p>
            <a:pPr marL="742950" lvl="1" indent="-285750">
              <a:spcBef>
                <a:spcPts val="560"/>
              </a:spcBef>
              <a:spcAft>
                <a:spcPts val="600"/>
              </a:spcAft>
              <a:buClr>
                <a:schemeClr val="dk1"/>
              </a:buClr>
              <a:buSzPct val="100000"/>
              <a:buFont typeface="Arial"/>
              <a:buChar char="–"/>
            </a:pPr>
            <a:r>
              <a:rPr lang="en-US" dirty="0" smtClean="0">
                <a:solidFill>
                  <a:schemeClr val="dk1"/>
                </a:solidFill>
                <a:latin typeface="PT Sans"/>
                <a:ea typeface="PT Sans"/>
                <a:cs typeface="PT Sans"/>
                <a:sym typeface="PT Sans"/>
              </a:rPr>
              <a:t>Test early (vendors)</a:t>
            </a:r>
          </a:p>
          <a:p>
            <a:pPr marL="742950" lvl="1" indent="-285750">
              <a:spcBef>
                <a:spcPts val="560"/>
              </a:spcBef>
              <a:spcAft>
                <a:spcPts val="600"/>
              </a:spcAft>
              <a:buClr>
                <a:schemeClr val="dk1"/>
              </a:buClr>
              <a:buSzPct val="100000"/>
              <a:buFont typeface="Arial"/>
              <a:buChar char="–"/>
            </a:pPr>
            <a:r>
              <a:rPr lang="en-US" dirty="0" smtClean="0">
                <a:solidFill>
                  <a:schemeClr val="dk1"/>
                </a:solidFill>
                <a:latin typeface="PT Sans"/>
                <a:ea typeface="PT Sans"/>
                <a:cs typeface="PT Sans"/>
                <a:sym typeface="PT Sans"/>
              </a:rPr>
              <a:t>Guaranteed instrument tests prior to deployment and as new sensors come online (</a:t>
            </a:r>
            <a:r>
              <a:rPr lang="en-US" dirty="0" err="1" smtClean="0">
                <a:solidFill>
                  <a:schemeClr val="dk1"/>
                </a:solidFill>
                <a:latin typeface="PT Sans"/>
                <a:ea typeface="PT Sans"/>
                <a:cs typeface="PT Sans"/>
                <a:sym typeface="PT Sans"/>
              </a:rPr>
              <a:t>env</a:t>
            </a:r>
            <a:r>
              <a:rPr lang="en-US" dirty="0" smtClean="0">
                <a:solidFill>
                  <a:schemeClr val="dk1"/>
                </a:solidFill>
                <a:latin typeface="PT Sans"/>
                <a:ea typeface="PT Sans"/>
                <a:cs typeface="PT Sans"/>
                <a:sym typeface="PT Sans"/>
              </a:rPr>
              <a:t> testing).</a:t>
            </a:r>
            <a:endParaRPr lang="en-US" dirty="0">
              <a:solidFill>
                <a:schemeClr val="dk1"/>
              </a:solidFill>
              <a:latin typeface="PT Sans"/>
              <a:ea typeface="PT Sans"/>
              <a:cs typeface="PT Sans"/>
              <a:sym typeface="PT Sans"/>
            </a:endParaRPr>
          </a:p>
          <a:p>
            <a:pPr marL="742950" lvl="1" indent="-285750">
              <a:spcBef>
                <a:spcPts val="560"/>
              </a:spcBef>
              <a:spcAft>
                <a:spcPts val="600"/>
              </a:spcAft>
              <a:buClr>
                <a:schemeClr val="dk1"/>
              </a:buClr>
              <a:buSzPct val="100000"/>
              <a:buFont typeface="Arial"/>
              <a:buChar char="–"/>
            </a:pPr>
            <a:r>
              <a:rPr lang="en-US" dirty="0" smtClean="0">
                <a:solidFill>
                  <a:schemeClr val="dk1"/>
                </a:solidFill>
                <a:latin typeface="PT Sans"/>
                <a:ea typeface="PT Sans"/>
                <a:cs typeface="PT Sans"/>
                <a:sym typeface="PT Sans"/>
              </a:rPr>
              <a:t>Set up standard preparation procedures (users &amp; providers)</a:t>
            </a:r>
            <a:endParaRPr lang="en-US" dirty="0">
              <a:solidFill>
                <a:schemeClr val="dk1"/>
              </a:solidFill>
              <a:latin typeface="PT Sans"/>
              <a:ea typeface="PT Sans"/>
              <a:cs typeface="PT Sans"/>
              <a:sym typeface="PT Sans"/>
            </a:endParaRPr>
          </a:p>
          <a:p>
            <a:pPr marL="742950" lvl="1" indent="-285750">
              <a:spcBef>
                <a:spcPts val="560"/>
              </a:spcBef>
              <a:spcAft>
                <a:spcPts val="600"/>
              </a:spcAft>
              <a:buClr>
                <a:schemeClr val="dk1"/>
              </a:buClr>
              <a:buSzPct val="100000"/>
              <a:buFont typeface="Arial"/>
              <a:buChar char="–"/>
            </a:pPr>
            <a:r>
              <a:rPr lang="en-US" dirty="0" smtClean="0">
                <a:solidFill>
                  <a:schemeClr val="dk1"/>
                </a:solidFill>
                <a:latin typeface="PT Sans"/>
                <a:ea typeface="PT Sans"/>
                <a:cs typeface="PT Sans"/>
                <a:sym typeface="PT Sans"/>
              </a:rPr>
              <a:t>Detailed feedback to glider producers to improve process </a:t>
            </a:r>
          </a:p>
          <a:p>
            <a:pPr marL="1200150" lvl="2" indent="-285750">
              <a:spcBef>
                <a:spcPts val="560"/>
              </a:spcBef>
              <a:spcAft>
                <a:spcPts val="600"/>
              </a:spcAft>
              <a:buClr>
                <a:schemeClr val="dk1"/>
              </a:buClr>
              <a:buSzPct val="100000"/>
              <a:buFont typeface="Arial"/>
              <a:buChar char="–"/>
            </a:pPr>
            <a:r>
              <a:rPr lang="en-US" dirty="0" smtClean="0">
                <a:solidFill>
                  <a:schemeClr val="dk1"/>
                </a:solidFill>
                <a:latin typeface="PT Sans"/>
                <a:ea typeface="PT Sans"/>
                <a:cs typeface="PT Sans"/>
                <a:sym typeface="PT Sans"/>
              </a:rPr>
              <a:t>Root cause analysis (RCA)</a:t>
            </a:r>
          </a:p>
          <a:p>
            <a:pPr marL="1200150" lvl="2" indent="-285750">
              <a:spcBef>
                <a:spcPts val="560"/>
              </a:spcBef>
              <a:spcAft>
                <a:spcPts val="600"/>
              </a:spcAft>
              <a:buClr>
                <a:schemeClr val="dk1"/>
              </a:buClr>
              <a:buSzPct val="100000"/>
              <a:buFont typeface="Arial"/>
              <a:buChar char="–"/>
            </a:pPr>
            <a:r>
              <a:rPr lang="en-US" dirty="0" smtClean="0">
                <a:solidFill>
                  <a:schemeClr val="dk1"/>
                </a:solidFill>
                <a:latin typeface="PT Sans"/>
                <a:ea typeface="PT Sans"/>
                <a:cs typeface="PT Sans"/>
                <a:sym typeface="PT Sans"/>
              </a:rPr>
              <a:t>Detailed record keeping by users</a:t>
            </a:r>
            <a:endParaRPr lang="en-US" dirty="0">
              <a:solidFill>
                <a:schemeClr val="dk1"/>
              </a:solidFill>
              <a:latin typeface="PT Sans"/>
              <a:ea typeface="PT Sans"/>
              <a:cs typeface="PT Sans"/>
              <a:sym typeface="PT Sans"/>
            </a:endParaRPr>
          </a:p>
          <a:p>
            <a:pPr marL="342900" indent="-342900">
              <a:spcBef>
                <a:spcPts val="640"/>
              </a:spcBef>
              <a:spcAft>
                <a:spcPts val="600"/>
              </a:spcAft>
              <a:buClr>
                <a:schemeClr val="dk1"/>
              </a:buClr>
              <a:buSzPct val="100000"/>
              <a:buNone/>
            </a:pPr>
            <a:endParaRPr sz="3200" dirty="0">
              <a:solidFill>
                <a:schemeClr val="dk1"/>
              </a:solidFill>
              <a:latin typeface="PT Sans"/>
              <a:ea typeface="PT Sans"/>
              <a:cs typeface="PT Sans"/>
              <a:sym typeface="PT Sans"/>
            </a:endParaRPr>
          </a:p>
          <a:p>
            <a:pPr marL="0" indent="0">
              <a:spcBef>
                <a:spcPts val="640"/>
              </a:spcBef>
              <a:spcAft>
                <a:spcPts val="600"/>
              </a:spcAft>
              <a:buClr>
                <a:schemeClr val="dk1"/>
              </a:buClr>
              <a:buSzPct val="25000"/>
              <a:buNone/>
            </a:pPr>
            <a:r>
              <a:rPr lang="en-US" sz="3200" dirty="0">
                <a:solidFill>
                  <a:schemeClr val="dk1"/>
                </a:solidFill>
                <a:latin typeface="PT Sans"/>
                <a:ea typeface="PT Sans"/>
                <a:cs typeface="PT Sans"/>
                <a:sym typeface="PT Sans"/>
              </a:rPr>
              <a:t> </a:t>
            </a:r>
          </a:p>
          <a:p>
            <a:pPr marL="342900" indent="-342900">
              <a:spcBef>
                <a:spcPts val="640"/>
              </a:spcBef>
              <a:spcAft>
                <a:spcPts val="600"/>
              </a:spcAft>
              <a:buClr>
                <a:schemeClr val="dk1"/>
              </a:buClr>
              <a:buSzPct val="100000"/>
              <a:buNone/>
            </a:pPr>
            <a:endParaRPr sz="3200" dirty="0">
              <a:solidFill>
                <a:schemeClr val="dk1"/>
              </a:solidFill>
              <a:latin typeface="PT Sans"/>
              <a:ea typeface="PT Sans"/>
              <a:cs typeface="PT Sans"/>
              <a:sym typeface="PT Sans"/>
            </a:endParaRPr>
          </a:p>
          <a:p>
            <a:pPr marL="342900" indent="-342900">
              <a:spcBef>
                <a:spcPts val="640"/>
              </a:spcBef>
              <a:spcAft>
                <a:spcPts val="600"/>
              </a:spcAft>
              <a:buClr>
                <a:schemeClr val="dk1"/>
              </a:buClr>
              <a:buSzPct val="100000"/>
              <a:buNone/>
            </a:pPr>
            <a:endParaRPr sz="3200" dirty="0">
              <a:solidFill>
                <a:schemeClr val="dk1"/>
              </a:solidFill>
              <a:latin typeface="PT Sans"/>
              <a:ea typeface="PT Sans"/>
              <a:cs typeface="PT Sans"/>
              <a:sym typeface="PT Sans"/>
            </a:endParaRPr>
          </a:p>
        </p:txBody>
      </p:sp>
    </p:spTree>
    <p:extLst>
      <p:ext uri="{BB962C8B-B14F-4D97-AF65-F5344CB8AC3E}">
        <p14:creationId xmlns:p14="http://schemas.microsoft.com/office/powerpoint/2010/main" val="3679003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291200" y="0"/>
            <a:ext cx="6081900" cy="1143000"/>
          </a:xfrm>
          <a:prstGeom prst="rect">
            <a:avLst/>
          </a:prstGeom>
          <a:noFill/>
          <a:ln>
            <a:noFill/>
          </a:ln>
        </p:spPr>
        <p:txBody>
          <a:bodyPr vert="horz" lIns="91425" tIns="45700" rIns="91425" bIns="45700" rtlCol="0" anchor="ctr" anchorCtr="0">
            <a:noAutofit/>
          </a:bodyPr>
          <a:lstStyle/>
          <a:p>
            <a:pPr>
              <a:spcBef>
                <a:spcPts val="0"/>
              </a:spcBef>
              <a:buClr>
                <a:schemeClr val="dk1"/>
              </a:buClr>
              <a:buSzPct val="25000"/>
            </a:pPr>
            <a:r>
              <a:rPr lang="en-US" sz="3600" dirty="0">
                <a:latin typeface="PT Sans"/>
                <a:ea typeface="PT Sans"/>
                <a:cs typeface="PT Sans"/>
                <a:sym typeface="PT Sans"/>
              </a:rPr>
              <a:t>Operational Reliability</a:t>
            </a:r>
          </a:p>
        </p:txBody>
      </p:sp>
      <p:sp>
        <p:nvSpPr>
          <p:cNvPr id="103" name="Shape 103"/>
          <p:cNvSpPr txBox="1">
            <a:spLocks noGrp="1"/>
          </p:cNvSpPr>
          <p:nvPr>
            <p:ph type="body" idx="1"/>
          </p:nvPr>
        </p:nvSpPr>
        <p:spPr>
          <a:xfrm>
            <a:off x="790574" y="1352550"/>
            <a:ext cx="10624677" cy="4754700"/>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en-US" dirty="0">
                <a:latin typeface="PT Sans"/>
                <a:ea typeface="PT Sans"/>
                <a:cs typeface="PT Sans"/>
                <a:sym typeface="PT Sans"/>
              </a:rPr>
              <a:t>What are some of the </a:t>
            </a:r>
            <a:r>
              <a:rPr lang="en-US" b="1" u="sng" dirty="0">
                <a:latin typeface="PT Sans"/>
                <a:ea typeface="PT Sans"/>
                <a:cs typeface="PT Sans"/>
                <a:sym typeface="PT Sans"/>
              </a:rPr>
              <a:t>challenges</a:t>
            </a:r>
            <a:r>
              <a:rPr lang="en-US" dirty="0">
                <a:latin typeface="PT Sans"/>
                <a:ea typeface="PT Sans"/>
                <a:cs typeface="PT Sans"/>
                <a:sym typeface="PT Sans"/>
              </a:rPr>
              <a:t> in achieving these opportunities?</a:t>
            </a:r>
          </a:p>
          <a:p>
            <a:pPr marL="742950" lvl="1" indent="-285750">
              <a:spcBef>
                <a:spcPts val="560"/>
              </a:spcBef>
              <a:buClr>
                <a:schemeClr val="dk1"/>
              </a:buClr>
              <a:buSzPct val="100000"/>
              <a:buFont typeface="Arial"/>
              <a:buChar char="–"/>
            </a:pPr>
            <a:r>
              <a:rPr lang="en-US" sz="2800" dirty="0" smtClean="0">
                <a:solidFill>
                  <a:schemeClr val="dk1"/>
                </a:solidFill>
                <a:latin typeface="PT Sans"/>
                <a:ea typeface="PT Sans"/>
                <a:cs typeface="PT Sans"/>
                <a:sym typeface="PT Sans"/>
              </a:rPr>
              <a:t>$$</a:t>
            </a:r>
          </a:p>
          <a:p>
            <a:pPr marL="1200150" lvl="2" indent="-285750">
              <a:spcBef>
                <a:spcPts val="560"/>
              </a:spcBef>
              <a:buClr>
                <a:schemeClr val="dk1"/>
              </a:buClr>
              <a:buSzPct val="100000"/>
              <a:buFont typeface="Arial"/>
              <a:buChar char="–"/>
            </a:pPr>
            <a:r>
              <a:rPr lang="en-US" sz="2400" dirty="0" smtClean="0">
                <a:solidFill>
                  <a:schemeClr val="dk1"/>
                </a:solidFill>
                <a:latin typeface="PT Sans"/>
                <a:ea typeface="PT Sans"/>
                <a:cs typeface="PT Sans"/>
                <a:sym typeface="PT Sans"/>
              </a:rPr>
              <a:t>Dedicated personnel</a:t>
            </a:r>
          </a:p>
          <a:p>
            <a:pPr marL="1200150" lvl="2" indent="-285750">
              <a:spcBef>
                <a:spcPts val="560"/>
              </a:spcBef>
              <a:buClr>
                <a:schemeClr val="dk1"/>
              </a:buClr>
              <a:buSzPct val="100000"/>
              <a:buFont typeface="Arial"/>
              <a:buChar char="–"/>
            </a:pPr>
            <a:r>
              <a:rPr lang="en-US" sz="2400" dirty="0" smtClean="0">
                <a:solidFill>
                  <a:schemeClr val="dk1"/>
                </a:solidFill>
                <a:latin typeface="PT Sans"/>
                <a:ea typeface="PT Sans"/>
                <a:cs typeface="PT Sans"/>
                <a:sym typeface="PT Sans"/>
              </a:rPr>
              <a:t>Training</a:t>
            </a:r>
          </a:p>
          <a:p>
            <a:pPr marL="1200150" lvl="2" indent="-285750">
              <a:spcBef>
                <a:spcPts val="560"/>
              </a:spcBef>
              <a:buClr>
                <a:schemeClr val="dk1"/>
              </a:buClr>
              <a:buSzPct val="100000"/>
              <a:buFont typeface="Arial"/>
              <a:buChar char="–"/>
            </a:pPr>
            <a:r>
              <a:rPr lang="en-US" sz="2400" dirty="0" smtClean="0">
                <a:solidFill>
                  <a:schemeClr val="dk1"/>
                </a:solidFill>
                <a:latin typeface="PT Sans"/>
                <a:ea typeface="PT Sans"/>
                <a:cs typeface="PT Sans"/>
                <a:sym typeface="PT Sans"/>
              </a:rPr>
              <a:t>Testing</a:t>
            </a:r>
          </a:p>
          <a:p>
            <a:pPr marL="1200150" lvl="2" indent="-285750">
              <a:spcBef>
                <a:spcPts val="560"/>
              </a:spcBef>
              <a:buClr>
                <a:schemeClr val="dk1"/>
              </a:buClr>
              <a:buSzPct val="100000"/>
              <a:buFont typeface="Arial"/>
              <a:buChar char="–"/>
            </a:pPr>
            <a:r>
              <a:rPr lang="en-US" sz="2400" dirty="0" smtClean="0">
                <a:solidFill>
                  <a:schemeClr val="dk1"/>
                </a:solidFill>
                <a:latin typeface="PT Sans"/>
                <a:ea typeface="PT Sans"/>
                <a:cs typeface="PT Sans"/>
                <a:sym typeface="PT Sans"/>
              </a:rPr>
              <a:t>Technology refresh</a:t>
            </a:r>
          </a:p>
          <a:p>
            <a:pPr marL="1200150" lvl="2" indent="-285750">
              <a:spcBef>
                <a:spcPts val="560"/>
              </a:spcBef>
              <a:buClr>
                <a:schemeClr val="dk1"/>
              </a:buClr>
              <a:buSzPct val="100000"/>
              <a:buFont typeface="Arial"/>
              <a:buChar char="–"/>
            </a:pPr>
            <a:r>
              <a:rPr lang="en-US" sz="2400" dirty="0" smtClean="0">
                <a:solidFill>
                  <a:schemeClr val="dk1"/>
                </a:solidFill>
                <a:latin typeface="PT Sans"/>
                <a:ea typeface="PT Sans"/>
                <a:cs typeface="PT Sans"/>
                <a:sym typeface="PT Sans"/>
              </a:rPr>
              <a:t>Configuration management</a:t>
            </a:r>
          </a:p>
          <a:p>
            <a:pPr marL="1200150" lvl="2" indent="-285750">
              <a:spcBef>
                <a:spcPts val="560"/>
              </a:spcBef>
              <a:buClr>
                <a:schemeClr val="dk1"/>
              </a:buClr>
              <a:buSzPct val="100000"/>
              <a:buFont typeface="Arial"/>
              <a:buChar char="–"/>
            </a:pPr>
            <a:r>
              <a:rPr lang="en-US" sz="2400" dirty="0" smtClean="0">
                <a:solidFill>
                  <a:schemeClr val="dk1"/>
                </a:solidFill>
                <a:latin typeface="PT Sans"/>
                <a:ea typeface="PT Sans"/>
                <a:cs typeface="PT Sans"/>
                <a:sym typeface="PT Sans"/>
              </a:rPr>
              <a:t>You name it</a:t>
            </a:r>
          </a:p>
          <a:p>
            <a:pPr marL="742950" lvl="1" indent="-285750">
              <a:spcBef>
                <a:spcPts val="560"/>
              </a:spcBef>
              <a:buClr>
                <a:schemeClr val="dk1"/>
              </a:buClr>
              <a:buSzPct val="100000"/>
              <a:buFont typeface="Arial"/>
              <a:buChar char="–"/>
            </a:pPr>
            <a:r>
              <a:rPr lang="en-US" dirty="0" smtClean="0">
                <a:solidFill>
                  <a:schemeClr val="dk1"/>
                </a:solidFill>
                <a:latin typeface="PT Sans"/>
                <a:ea typeface="PT Sans"/>
                <a:cs typeface="PT Sans"/>
                <a:sym typeface="PT Sans"/>
              </a:rPr>
              <a:t>Centralized feedback org does not exist (user groups)</a:t>
            </a:r>
            <a:endParaRPr lang="en-US" dirty="0">
              <a:solidFill>
                <a:schemeClr val="dk1"/>
              </a:solidFill>
              <a:latin typeface="PT Sans"/>
              <a:ea typeface="PT Sans"/>
              <a:cs typeface="PT Sans"/>
              <a:sym typeface="PT Sans"/>
            </a:endParaRPr>
          </a:p>
          <a:p>
            <a:pPr marL="742950" lvl="1" indent="-285750">
              <a:spcBef>
                <a:spcPts val="560"/>
              </a:spcBef>
              <a:buClr>
                <a:schemeClr val="dk1"/>
              </a:buClr>
              <a:buSzPct val="100000"/>
              <a:buNone/>
            </a:pPr>
            <a:endParaRPr sz="2800" dirty="0">
              <a:solidFill>
                <a:schemeClr val="dk1"/>
              </a:solidFill>
              <a:latin typeface="PT Sans"/>
              <a:ea typeface="PT Sans"/>
              <a:cs typeface="PT Sans"/>
              <a:sym typeface="PT Sans"/>
            </a:endParaRPr>
          </a:p>
          <a:p>
            <a:pPr marL="342900" indent="-342900">
              <a:spcBef>
                <a:spcPts val="640"/>
              </a:spcBef>
              <a:buClr>
                <a:schemeClr val="dk1"/>
              </a:buClr>
              <a:buSzPct val="100000"/>
              <a:buNone/>
            </a:pPr>
            <a:endParaRPr sz="3200" dirty="0">
              <a:solidFill>
                <a:schemeClr val="dk1"/>
              </a:solidFill>
              <a:latin typeface="PT Sans"/>
              <a:ea typeface="PT Sans"/>
              <a:cs typeface="PT Sans"/>
              <a:sym typeface="PT Sans"/>
            </a:endParaRPr>
          </a:p>
          <a:p>
            <a:pPr marL="342900" indent="-342900">
              <a:spcBef>
                <a:spcPts val="640"/>
              </a:spcBef>
              <a:buClr>
                <a:schemeClr val="dk1"/>
              </a:buClr>
              <a:buSzPct val="100000"/>
              <a:buNone/>
            </a:pPr>
            <a:endParaRPr sz="3200" dirty="0">
              <a:solidFill>
                <a:schemeClr val="dk1"/>
              </a:solidFill>
              <a:latin typeface="PT Sans"/>
              <a:ea typeface="PT Sans"/>
              <a:cs typeface="PT Sans"/>
              <a:sym typeface="PT Sans"/>
            </a:endParaRPr>
          </a:p>
        </p:txBody>
      </p:sp>
    </p:spTree>
    <p:extLst>
      <p:ext uri="{BB962C8B-B14F-4D97-AF65-F5344CB8AC3E}">
        <p14:creationId xmlns:p14="http://schemas.microsoft.com/office/powerpoint/2010/main" val="74957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77100" y="0"/>
            <a:ext cx="5707800" cy="1143000"/>
          </a:xfrm>
          <a:prstGeom prst="rect">
            <a:avLst/>
          </a:prstGeom>
          <a:noFill/>
          <a:ln>
            <a:noFill/>
          </a:ln>
        </p:spPr>
        <p:txBody>
          <a:bodyPr vert="horz" lIns="91425" tIns="45700" rIns="91425" bIns="45700" rtlCol="0" anchor="ctr" anchorCtr="0">
            <a:noAutofit/>
          </a:bodyPr>
          <a:lstStyle/>
          <a:p>
            <a:pPr>
              <a:spcBef>
                <a:spcPts val="0"/>
              </a:spcBef>
              <a:buClr>
                <a:schemeClr val="dk1"/>
              </a:buClr>
              <a:buSzPct val="25000"/>
            </a:pPr>
            <a:r>
              <a:rPr lang="en-US" sz="3600" dirty="0">
                <a:latin typeface="PT Sans"/>
                <a:ea typeface="PT Sans"/>
                <a:cs typeface="PT Sans"/>
                <a:sym typeface="PT Sans"/>
              </a:rPr>
              <a:t>Operational Reliability</a:t>
            </a:r>
          </a:p>
        </p:txBody>
      </p:sp>
      <p:sp>
        <p:nvSpPr>
          <p:cNvPr id="112" name="Shape 112"/>
          <p:cNvSpPr txBox="1">
            <a:spLocks noGrp="1"/>
          </p:cNvSpPr>
          <p:nvPr>
            <p:ph type="body" idx="1"/>
          </p:nvPr>
        </p:nvSpPr>
        <p:spPr>
          <a:xfrm>
            <a:off x="801328" y="1297858"/>
            <a:ext cx="10938388" cy="4754700"/>
          </a:xfrm>
          <a:prstGeom prst="rect">
            <a:avLst/>
          </a:prstGeom>
          <a:noFill/>
          <a:ln>
            <a:noFill/>
          </a:ln>
        </p:spPr>
        <p:txBody>
          <a:bodyPr vert="horz" lIns="91425" tIns="45700" rIns="91425" bIns="45700" rtlCol="0" anchor="t" anchorCtr="0">
            <a:noAutofit/>
          </a:bodyPr>
          <a:lstStyle/>
          <a:p>
            <a:pPr marL="342900" indent="-342900">
              <a:lnSpc>
                <a:spcPct val="100000"/>
              </a:lnSpc>
              <a:spcBef>
                <a:spcPts val="0"/>
              </a:spcBef>
              <a:spcAft>
                <a:spcPts val="600"/>
              </a:spcAft>
              <a:buClr>
                <a:schemeClr val="dk1"/>
              </a:buClr>
              <a:buSzPct val="100000"/>
              <a:buFont typeface="Arial"/>
              <a:buChar char="•"/>
            </a:pPr>
            <a:r>
              <a:rPr lang="en-US" sz="3200" dirty="0">
                <a:latin typeface="PT Sans"/>
                <a:ea typeface="PT Sans"/>
                <a:cs typeface="PT Sans"/>
                <a:sym typeface="PT Sans"/>
              </a:rPr>
              <a:t>R</a:t>
            </a:r>
            <a:r>
              <a:rPr lang="en-US" sz="3200" dirty="0" smtClean="0">
                <a:latin typeface="PT Sans"/>
                <a:ea typeface="PT Sans"/>
                <a:cs typeface="PT Sans"/>
                <a:sym typeface="PT Sans"/>
              </a:rPr>
              <a:t>ecommendations/next steps </a:t>
            </a:r>
            <a:r>
              <a:rPr lang="en-US" sz="3200" dirty="0">
                <a:latin typeface="PT Sans"/>
                <a:ea typeface="PT Sans"/>
                <a:cs typeface="PT Sans"/>
                <a:sym typeface="PT Sans"/>
              </a:rPr>
              <a:t>(</a:t>
            </a:r>
            <a:r>
              <a:rPr lang="en-US" sz="3200" dirty="0" smtClean="0">
                <a:latin typeface="PT Sans"/>
                <a:ea typeface="PT Sans"/>
                <a:cs typeface="PT Sans"/>
                <a:sym typeface="PT Sans"/>
              </a:rPr>
              <a:t>minimizing risks)</a:t>
            </a:r>
          </a:p>
          <a:p>
            <a:pPr marL="800100" lvl="1" indent="-342900">
              <a:lnSpc>
                <a:spcPct val="100000"/>
              </a:lnSpc>
              <a:spcBef>
                <a:spcPts val="0"/>
              </a:spcBef>
              <a:spcAft>
                <a:spcPts val="600"/>
              </a:spcAft>
              <a:buClr>
                <a:schemeClr val="dk1"/>
              </a:buClr>
              <a:buSzPct val="100000"/>
              <a:buFont typeface="Arial"/>
              <a:buChar char="•"/>
            </a:pPr>
            <a:r>
              <a:rPr lang="en-US" sz="2800" b="1" u="sng" dirty="0" smtClean="0">
                <a:latin typeface="PT Sans"/>
                <a:ea typeface="PT Sans"/>
                <a:cs typeface="PT Sans"/>
                <a:sym typeface="PT Sans"/>
              </a:rPr>
              <a:t>1-3 year goals</a:t>
            </a:r>
          </a:p>
          <a:p>
            <a:pPr marL="1257300" lvl="2" indent="-342900">
              <a:lnSpc>
                <a:spcPct val="100000"/>
              </a:lnSpc>
              <a:spcBef>
                <a:spcPts val="0"/>
              </a:spcBef>
              <a:spcAft>
                <a:spcPts val="600"/>
              </a:spcAft>
              <a:buClr>
                <a:schemeClr val="dk1"/>
              </a:buClr>
              <a:buSzPct val="100000"/>
              <a:buFont typeface="Arial"/>
              <a:buChar char="•"/>
            </a:pPr>
            <a:r>
              <a:rPr lang="en-US" sz="2800" dirty="0" smtClean="0">
                <a:latin typeface="PT Sans"/>
                <a:ea typeface="PT Sans"/>
                <a:cs typeface="PT Sans"/>
                <a:sym typeface="PT Sans"/>
              </a:rPr>
              <a:t>Formalized testing procedures</a:t>
            </a:r>
          </a:p>
          <a:p>
            <a:pPr marL="1257300" lvl="2" indent="-342900">
              <a:lnSpc>
                <a:spcPct val="100000"/>
              </a:lnSpc>
              <a:spcBef>
                <a:spcPts val="0"/>
              </a:spcBef>
              <a:spcAft>
                <a:spcPts val="600"/>
              </a:spcAft>
              <a:buClr>
                <a:schemeClr val="dk1"/>
              </a:buClr>
              <a:buSzPct val="100000"/>
              <a:buFont typeface="Arial"/>
              <a:buChar char="•"/>
            </a:pPr>
            <a:r>
              <a:rPr lang="en-US" sz="2800" dirty="0" smtClean="0">
                <a:latin typeface="PT Sans"/>
                <a:ea typeface="PT Sans"/>
                <a:cs typeface="PT Sans"/>
                <a:sym typeface="PT Sans"/>
              </a:rPr>
              <a:t>Procedures/preparation working group (workshops, </a:t>
            </a:r>
            <a:r>
              <a:rPr lang="en-US" sz="2800" dirty="0" err="1" smtClean="0">
                <a:latin typeface="PT Sans"/>
                <a:ea typeface="PT Sans"/>
                <a:cs typeface="PT Sans"/>
                <a:sym typeface="PT Sans"/>
              </a:rPr>
              <a:t>webex</a:t>
            </a:r>
            <a:r>
              <a:rPr lang="en-US" sz="2800" dirty="0" smtClean="0">
                <a:latin typeface="PT Sans"/>
                <a:ea typeface="PT Sans"/>
                <a:cs typeface="PT Sans"/>
                <a:sym typeface="PT Sans"/>
              </a:rPr>
              <a:t>, forum)</a:t>
            </a:r>
          </a:p>
          <a:p>
            <a:pPr marL="1257300" lvl="2" indent="-342900">
              <a:lnSpc>
                <a:spcPct val="100000"/>
              </a:lnSpc>
              <a:spcBef>
                <a:spcPts val="0"/>
              </a:spcBef>
              <a:spcAft>
                <a:spcPts val="600"/>
              </a:spcAft>
              <a:buClr>
                <a:schemeClr val="dk1"/>
              </a:buClr>
              <a:buSzPct val="100000"/>
              <a:buFont typeface="Arial"/>
              <a:buChar char="•"/>
            </a:pPr>
            <a:r>
              <a:rPr lang="en-US" sz="2800" dirty="0" smtClean="0">
                <a:solidFill>
                  <a:schemeClr val="dk1"/>
                </a:solidFill>
                <a:latin typeface="PT Sans"/>
                <a:ea typeface="PT Sans"/>
                <a:cs typeface="PT Sans"/>
                <a:sym typeface="PT Sans"/>
              </a:rPr>
              <a:t>Helium leak testers</a:t>
            </a:r>
          </a:p>
          <a:p>
            <a:pPr marL="1257300" lvl="2" indent="-342900">
              <a:lnSpc>
                <a:spcPct val="100000"/>
              </a:lnSpc>
              <a:spcBef>
                <a:spcPts val="0"/>
              </a:spcBef>
              <a:spcAft>
                <a:spcPts val="600"/>
              </a:spcAft>
              <a:buClr>
                <a:schemeClr val="dk1"/>
              </a:buClr>
              <a:buSzPct val="100000"/>
              <a:buFont typeface="Arial"/>
              <a:buChar char="•"/>
            </a:pPr>
            <a:r>
              <a:rPr lang="en-US" sz="2800" dirty="0" smtClean="0">
                <a:solidFill>
                  <a:schemeClr val="dk1"/>
                </a:solidFill>
                <a:latin typeface="PT Sans"/>
                <a:ea typeface="PT Sans"/>
                <a:cs typeface="PT Sans"/>
                <a:sym typeface="PT Sans"/>
              </a:rPr>
              <a:t>Improved software (data vis and piloting)</a:t>
            </a:r>
            <a:endParaRPr lang="en-US" sz="2800" dirty="0">
              <a:solidFill>
                <a:schemeClr val="dk1"/>
              </a:solidFill>
              <a:latin typeface="PT Sans"/>
              <a:ea typeface="PT Sans"/>
              <a:cs typeface="PT Sans"/>
              <a:sym typeface="PT Sans"/>
            </a:endParaRPr>
          </a:p>
          <a:p>
            <a:pPr marL="742950" lvl="1" indent="-285750">
              <a:spcBef>
                <a:spcPts val="560"/>
              </a:spcBef>
              <a:buClr>
                <a:schemeClr val="dk1"/>
              </a:buClr>
              <a:buSzPct val="100000"/>
              <a:buNone/>
            </a:pPr>
            <a:endParaRPr sz="2800" dirty="0">
              <a:solidFill>
                <a:schemeClr val="dk1"/>
              </a:solidFill>
              <a:latin typeface="PT Sans"/>
              <a:ea typeface="PT Sans"/>
              <a:cs typeface="PT Sans"/>
              <a:sym typeface="PT Sans"/>
            </a:endParaRPr>
          </a:p>
          <a:p>
            <a:pPr marL="342900" indent="-342900">
              <a:spcBef>
                <a:spcPts val="640"/>
              </a:spcBef>
              <a:buClr>
                <a:schemeClr val="dk1"/>
              </a:buClr>
              <a:buSzPct val="100000"/>
              <a:buNone/>
            </a:pPr>
            <a:endParaRPr sz="3200" dirty="0">
              <a:solidFill>
                <a:schemeClr val="dk1"/>
              </a:solidFill>
              <a:latin typeface="PT Sans"/>
              <a:ea typeface="PT Sans"/>
              <a:cs typeface="PT Sans"/>
              <a:sym typeface="PT Sans"/>
            </a:endParaRPr>
          </a:p>
        </p:txBody>
      </p:sp>
    </p:spTree>
    <p:extLst>
      <p:ext uri="{BB962C8B-B14F-4D97-AF65-F5344CB8AC3E}">
        <p14:creationId xmlns:p14="http://schemas.microsoft.com/office/powerpoint/2010/main" val="192139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613</Words>
  <Application>Microsoft Office PowerPoint</Application>
  <PresentationFormat>Widescreen</PresentationFormat>
  <Paragraphs>118</Paragraphs>
  <Slides>10</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Open Sans</vt:lpstr>
      <vt:lpstr>PT Sans</vt:lpstr>
      <vt:lpstr>Office Theme</vt:lpstr>
      <vt:lpstr>Custom Design</vt:lpstr>
      <vt:lpstr>PowerPoint Presentation</vt:lpstr>
      <vt:lpstr>Operational Reliability</vt:lpstr>
      <vt:lpstr>PowerPoint Presentation</vt:lpstr>
      <vt:lpstr>PowerPoint Presentation</vt:lpstr>
      <vt:lpstr>PowerPoint Presentation</vt:lpstr>
      <vt:lpstr>Causes for failure</vt:lpstr>
      <vt:lpstr>Operational Reliability</vt:lpstr>
      <vt:lpstr>Operational Reliability</vt:lpstr>
      <vt:lpstr>Operational Reliability</vt:lpstr>
      <vt:lpstr>Operational Reliability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crowley</dc:creator>
  <cp:lastModifiedBy>crowley</cp:lastModifiedBy>
  <cp:revision>100</cp:revision>
  <dcterms:created xsi:type="dcterms:W3CDTF">2016-10-04T20:11:09Z</dcterms:created>
  <dcterms:modified xsi:type="dcterms:W3CDTF">2017-01-23T14:40:54Z</dcterms:modified>
</cp:coreProperties>
</file>