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448" r:id="rId2"/>
    <p:sldId id="447" r:id="rId3"/>
    <p:sldId id="454" r:id="rId4"/>
    <p:sldId id="442" r:id="rId5"/>
    <p:sldId id="452" r:id="rId6"/>
    <p:sldId id="449" r:id="rId7"/>
    <p:sldId id="450" r:id="rId8"/>
    <p:sldId id="451" r:id="rId9"/>
    <p:sldId id="453" r:id="rId10"/>
    <p:sldId id="444" r:id="rId11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C1"/>
    <a:srgbClr val="0070C0"/>
    <a:srgbClr val="26EEEB"/>
    <a:srgbClr val="00F5FF"/>
    <a:srgbClr val="95FFCF"/>
    <a:srgbClr val="00D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12"/>
    <p:restoredTop sz="94674"/>
  </p:normalViewPr>
  <p:slideViewPr>
    <p:cSldViewPr snapToGrid="0" snapToObjects="1">
      <p:cViewPr>
        <p:scale>
          <a:sx n="118" d="100"/>
          <a:sy n="118" d="100"/>
        </p:scale>
        <p:origin x="752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DD909-2F51-7547-8A64-C6AB3805D14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F56A8-3947-CB48-851B-CA834101C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0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5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3A2C-5F0F-3D44-B91C-536AC49F26C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wmf"/><Relationship Id="rId7" Type="http://schemas.openxmlformats.org/officeDocument/2006/relationships/image" Target="../media/image8.png"/><Relationship Id="rId8" Type="http://schemas.openxmlformats.org/officeDocument/2006/relationships/image" Target="../media/image3.jpg"/><Relationship Id="rId9" Type="http://schemas.openxmlformats.org/officeDocument/2006/relationships/image" Target="../media/image4.png"/><Relationship Id="rId10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.jp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3.jp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5" Type="http://schemas.openxmlformats.org/officeDocument/2006/relationships/image" Target="../media/image29.gif"/><Relationship Id="rId6" Type="http://schemas.openxmlformats.org/officeDocument/2006/relationships/image" Target="../media/image3.jp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8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ideBySideGliders1"/>
          <p:cNvPicPr>
            <a:picLocks noChangeAspect="1" noChangeArrowheads="1"/>
          </p:cNvPicPr>
          <p:nvPr/>
        </p:nvPicPr>
        <p:blipFill rotWithShape="1">
          <a:blip r:embed="rId2"/>
          <a:srcRect l="20770" t="21014" b="1"/>
          <a:stretch/>
        </p:blipFill>
        <p:spPr bwMode="auto">
          <a:xfrm>
            <a:off x="0" y="0"/>
            <a:ext cx="9144000" cy="68784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7662" y="970586"/>
            <a:ext cx="3037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What is needed?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8248" y="775068"/>
            <a:ext cx="44757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i="1" u="sng" dirty="0" smtClean="0">
                <a:solidFill>
                  <a:srgbClr val="FFFF00"/>
                </a:solidFill>
              </a:rPr>
              <a:t>Oceanographers</a:t>
            </a:r>
            <a:r>
              <a:rPr lang="en-US" sz="2400" b="1" dirty="0" smtClean="0">
                <a:solidFill>
                  <a:srgbClr val="FFFF00"/>
                </a:solidFill>
              </a:rPr>
              <a:t> on the  WRFIA hurricane team preparing the plan due       April 2018</a:t>
            </a:r>
          </a:p>
          <a:p>
            <a:pPr marL="342900" indent="-342900">
              <a:buFont typeface="Arial" charset="0"/>
              <a:buChar char="•"/>
            </a:pPr>
            <a:endParaRPr lang="en-US" sz="2400" b="1" dirty="0">
              <a:solidFill>
                <a:srgbClr val="FFFF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i="1" u="sng" dirty="0" smtClean="0">
                <a:solidFill>
                  <a:srgbClr val="FFFF00"/>
                </a:solidFill>
              </a:rPr>
              <a:t>Sentinel Storm Gliders</a:t>
            </a:r>
            <a:r>
              <a:rPr lang="en-US" sz="2400" b="1" i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deployed as picket lines reporting subsurface ocean temperature profiles during hurricane season</a:t>
            </a:r>
          </a:p>
          <a:p>
            <a:pPr marL="342900" indent="-342900">
              <a:buFont typeface="Arial" charset="0"/>
              <a:buChar char="•"/>
            </a:pPr>
            <a:endParaRPr lang="en-US" sz="2400" b="1" dirty="0">
              <a:solidFill>
                <a:srgbClr val="FFFF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i="1" u="sng" dirty="0" smtClean="0">
                <a:solidFill>
                  <a:srgbClr val="FFFF00"/>
                </a:solidFill>
              </a:rPr>
              <a:t>Storm Glider Data Assimilation</a:t>
            </a:r>
            <a:r>
              <a:rPr lang="en-US" sz="2400" b="1" dirty="0" smtClean="0">
                <a:solidFill>
                  <a:srgbClr val="FFFF00"/>
                </a:solidFill>
              </a:rPr>
              <a:t> O2R2O cycle for the operational </a:t>
            </a:r>
            <a:r>
              <a:rPr lang="en-US" sz="2400" b="1" dirty="0">
                <a:solidFill>
                  <a:srgbClr val="FFFF00"/>
                </a:solidFill>
              </a:rPr>
              <a:t>p</a:t>
            </a:r>
            <a:r>
              <a:rPr lang="en-US" sz="2400" b="1" dirty="0" smtClean="0">
                <a:solidFill>
                  <a:srgbClr val="FFFF00"/>
                </a:solidFill>
              </a:rPr>
              <a:t>rediction </a:t>
            </a:r>
            <a:r>
              <a:rPr lang="en-US" sz="2400" b="1" dirty="0">
                <a:solidFill>
                  <a:srgbClr val="FFFF00"/>
                </a:solidFill>
              </a:rPr>
              <a:t>m</a:t>
            </a:r>
            <a:r>
              <a:rPr lang="en-US" sz="2400" b="1" dirty="0" smtClean="0">
                <a:solidFill>
                  <a:srgbClr val="FFFF00"/>
                </a:solidFill>
              </a:rPr>
              <a:t>odels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7" name="Rectangle 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11 at 3.0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2408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creen Shot 2013-03-11 at 3.26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6" y="-25583"/>
            <a:ext cx="459314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772859"/>
              </p:ext>
            </p:extLst>
          </p:nvPr>
        </p:nvGraphicFramePr>
        <p:xfrm>
          <a:off x="3809999" y="500743"/>
          <a:ext cx="1020880" cy="45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rawing" r:id="rId5" imgW="2857500" imgH="1569720" progId="WPDraw30.Drawing">
                  <p:embed/>
                </p:oleObj>
              </mc:Choice>
              <mc:Fallback>
                <p:oleObj name="Drawing" r:id="rId5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9" y="500743"/>
                        <a:ext cx="1020880" cy="453716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1" y="3473597"/>
            <a:ext cx="3398643" cy="27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363382" y="4089128"/>
            <a:ext cx="1156447" cy="108921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7" name="Picture 9" descr="Screen Shot 2013-03-11 at 3.23.52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616" y="3414368"/>
            <a:ext cx="3832406" cy="287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"/>
          <p:cNvSpPr>
            <a:spLocks noChangeArrowheads="1"/>
          </p:cNvSpPr>
          <p:nvPr/>
        </p:nvSpPr>
        <p:spPr bwMode="auto">
          <a:xfrm>
            <a:off x="7725752" y="4787544"/>
            <a:ext cx="1027007" cy="36551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9"/>
          <p:cNvCxnSpPr>
            <a:cxnSpLocks noChangeShapeType="1"/>
          </p:cNvCxnSpPr>
          <p:nvPr/>
        </p:nvCxnSpPr>
        <p:spPr bwMode="auto">
          <a:xfrm flipH="1">
            <a:off x="6816615" y="4990911"/>
            <a:ext cx="909137" cy="44328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3615283" y="3586310"/>
            <a:ext cx="1229408" cy="24622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rgbClr val="FF0000"/>
                </a:solidFill>
              </a:rPr>
              <a:t>Intensity is modulated by the   warm or cold ocean.</a:t>
            </a:r>
          </a:p>
          <a:p>
            <a:pPr algn="ctr"/>
            <a:endParaRPr lang="en-US" altLang="en-US" sz="1400" dirty="0">
              <a:solidFill>
                <a:srgbClr val="FF0000"/>
              </a:solidFill>
            </a:endParaRPr>
          </a:p>
          <a:p>
            <a:pPr algn="ctr"/>
            <a:r>
              <a:rPr lang="en-US" altLang="en-US" sz="1400" dirty="0" smtClean="0">
                <a:solidFill>
                  <a:srgbClr val="FF0000"/>
                </a:solidFill>
              </a:rPr>
              <a:t>Initial coupling to ocean models was not helping.</a:t>
            </a:r>
            <a:endParaRPr lang="en-US" alt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045" y="2611834"/>
            <a:ext cx="214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Steady Improvement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balwrappedcli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21" y="472831"/>
            <a:ext cx="5782236" cy="2836155"/>
          </a:xfrm>
          <a:prstGeom prst="rect">
            <a:avLst/>
          </a:prstGeom>
        </p:spPr>
      </p:pic>
      <p:pic>
        <p:nvPicPr>
          <p:cNvPr id="6" name="Picture 5" descr="Screen shot 2012-05-15 at 6.21.35 PM.png"/>
          <p:cNvPicPr>
            <a:picLocks noChangeAspect="1"/>
          </p:cNvPicPr>
          <p:nvPr/>
        </p:nvPicPr>
        <p:blipFill rotWithShape="1">
          <a:blip r:embed="rId3"/>
          <a:srcRect l="7168" t="6332" b="12628"/>
          <a:stretch/>
        </p:blipFill>
        <p:spPr>
          <a:xfrm>
            <a:off x="1602205" y="3354032"/>
            <a:ext cx="6304437" cy="2763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Tropical Cyclone Forecasting is a Global Issue for US Navy &amp; NOAA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91717" y="1122304"/>
            <a:ext cx="1452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Hurricane</a:t>
            </a:r>
          </a:p>
          <a:p>
            <a:pPr algn="ctr"/>
            <a:r>
              <a:rPr lang="en-US" sz="2000" dirty="0" smtClean="0"/>
              <a:t>Damage measured in Dollars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4128" y="997055"/>
            <a:ext cx="1312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Typhoon &amp; Cyclone</a:t>
            </a:r>
            <a:endParaRPr lang="en-US" sz="2000" dirty="0"/>
          </a:p>
          <a:p>
            <a:pPr algn="ctr"/>
            <a:r>
              <a:rPr lang="en-US" sz="2000" dirty="0" smtClean="0"/>
              <a:t>Damage measured in Deaths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3699932"/>
            <a:ext cx="140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Greatest Seasonal Cycle:</a:t>
            </a:r>
          </a:p>
          <a:p>
            <a:pPr algn="ctr"/>
            <a:r>
              <a:rPr lang="en-US" sz="2000" dirty="0" smtClean="0"/>
              <a:t>China</a:t>
            </a:r>
          </a:p>
          <a:p>
            <a:pPr algn="ctr"/>
            <a:r>
              <a:rPr lang="en-US" sz="2000" dirty="0" smtClean="0"/>
              <a:t>Korea</a:t>
            </a:r>
          </a:p>
          <a:p>
            <a:pPr algn="ctr"/>
            <a:r>
              <a:rPr lang="en-US" sz="2000" dirty="0" smtClean="0"/>
              <a:t>Japan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02655" y="3729921"/>
            <a:ext cx="14068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Greatest  Seasonal Cycle:</a:t>
            </a:r>
          </a:p>
          <a:p>
            <a:pPr algn="ctr"/>
            <a:r>
              <a:rPr lang="en-US" sz="2000" dirty="0" smtClean="0"/>
              <a:t>Mid-Atlantic Northeast Canada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7507" y="2953922"/>
            <a:ext cx="3938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Tropical Cyclone Tracks &amp; Intensities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4083" y="5745667"/>
            <a:ext cx="531626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Summer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Winter  Sea Surface Temperature Difference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2" name="Rectangle 2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908179" y="4021671"/>
            <a:ext cx="1027007" cy="36551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5273951" y="3979385"/>
            <a:ext cx="1027007" cy="36551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Mid Atlantic</a:t>
            </a:r>
          </a:p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Winter (1-layer)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Mid Atlantic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Summer (2-layers)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Cold Pool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图片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1"/>
          <a:stretch/>
        </p:blipFill>
        <p:spPr>
          <a:xfrm>
            <a:off x="650316" y="3395963"/>
            <a:ext cx="6651710" cy="2554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9027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Why unseen?  Satellites cannot see below surface, Argo Floats do not extend into shallow</a:t>
            </a:r>
            <a:r>
              <a:rPr lang="en-US" b="1" dirty="0" smtClean="0"/>
              <a:t> </a:t>
            </a:r>
            <a:r>
              <a:rPr lang="en-US" dirty="0" smtClean="0"/>
              <a:t>water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5" name="Rectangle 1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39486" y="-11296"/>
            <a:ext cx="890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Summer </a:t>
            </a:r>
            <a:r>
              <a:rPr lang="en-US" sz="2400" b="1" dirty="0"/>
              <a:t>h</a:t>
            </a:r>
            <a:r>
              <a:rPr lang="en-US" sz="2400" b="1" dirty="0" smtClean="0"/>
              <a:t>eating produces a highly stratified ocean -  </a:t>
            </a:r>
          </a:p>
          <a:p>
            <a:r>
              <a:rPr lang="en-US" sz="2400" b="1" dirty="0" smtClean="0"/>
              <a:t>                   A warm surface layer +  </a:t>
            </a:r>
            <a:r>
              <a:rPr lang="en-US" sz="2400" b="1" dirty="0"/>
              <a:t>A</a:t>
            </a:r>
            <a:r>
              <a:rPr lang="en-US" sz="2400" b="1" dirty="0" smtClean="0"/>
              <a:t>n unseen cold bottom layer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35097" y="3089525"/>
            <a:ext cx="284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Mid- Atlantic’s Cold Pool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60534" y="4040565"/>
            <a:ext cx="154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Yellow Sea’s Cold Bottom Water Mass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34142" y="503352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Yellow Sea</a:t>
            </a:r>
          </a:p>
          <a:p>
            <a:r>
              <a:rPr lang="en-US" sz="1600" dirty="0" smtClean="0"/>
              <a:t>Summer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441615" y="5008571"/>
            <a:ext cx="1062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Yellow Sea</a:t>
            </a:r>
          </a:p>
          <a:p>
            <a:r>
              <a:rPr lang="en-US" sz="1600" dirty="0" smtClean="0"/>
              <a:t>Summer</a:t>
            </a:r>
            <a:endParaRPr lang="en-US" sz="16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39486" y="3554303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7202" y="5886494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63210" y="4834435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Cold Bottom </a:t>
            </a:r>
            <a:r>
              <a:rPr lang="en-US" sz="1200" smtClean="0">
                <a:solidFill>
                  <a:schemeClr val="bg1"/>
                </a:solidFill>
              </a:rPr>
              <a:t>Water Mass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48002" y="4997988"/>
            <a:ext cx="96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Cold Bottom </a:t>
            </a:r>
            <a:r>
              <a:rPr lang="en-US" sz="1200" smtClean="0">
                <a:solidFill>
                  <a:schemeClr val="bg1"/>
                </a:solidFill>
              </a:rPr>
              <a:t>Water Mass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5" name="Rectangle 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108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MARACOOS is Certified to Operate New Observing Technologies for US Government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5" y="3627460"/>
            <a:ext cx="3837333" cy="2580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5" y="913138"/>
            <a:ext cx="3837333" cy="26071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17285" y="436612"/>
            <a:ext cx="373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CODAR HF Radar for Current Mapping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47678" y="388141"/>
            <a:ext cx="3614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Slocum Underwater Glider for </a:t>
            </a:r>
          </a:p>
          <a:p>
            <a:r>
              <a:rPr lang="en-US" dirty="0" smtClean="0"/>
              <a:t>Sustained Subsurface Profiling of</a:t>
            </a:r>
          </a:p>
          <a:p>
            <a:r>
              <a:rPr lang="en-US" dirty="0"/>
              <a:t>Temperature, </a:t>
            </a:r>
            <a:r>
              <a:rPr lang="en-US" dirty="0" smtClean="0"/>
              <a:t>Salinity, Currents, </a:t>
            </a:r>
            <a:r>
              <a:rPr lang="mr-IN" dirty="0" smtClean="0"/>
              <a:t>…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5047678" y="1330980"/>
            <a:ext cx="3614057" cy="231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51138" y="1480983"/>
            <a:ext cx="170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Glider Communicating </a:t>
            </a:r>
            <a:r>
              <a:rPr lang="en-US" smtClean="0">
                <a:solidFill>
                  <a:schemeClr val="bg1"/>
                </a:solidFill>
              </a:rPr>
              <a:t>at Surface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8" descr="SideBySideGliders1"/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5066253" y="3777803"/>
            <a:ext cx="3577006" cy="2412325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271184" y="5180439"/>
            <a:ext cx="1212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Glider Profiling Subsurface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3 at 1.17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6816"/>
          <a:stretch/>
        </p:blipFill>
        <p:spPr>
          <a:xfrm>
            <a:off x="5459306" y="1029350"/>
            <a:ext cx="3570345" cy="449770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1615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Operations to Research (O2R</a:t>
            </a:r>
            <a:r>
              <a:rPr lang="en-US" sz="3200" b="1" smtClean="0"/>
              <a:t>) Demonstrated</a:t>
            </a:r>
            <a:endParaRPr lang="en-US" sz="3200" i="1" dirty="0" smtClean="0"/>
          </a:p>
          <a:p>
            <a:pPr algn="ctr"/>
            <a:endParaRPr lang="en-US" sz="3200" b="1" dirty="0"/>
          </a:p>
        </p:txBody>
      </p:sp>
      <p:pic>
        <p:nvPicPr>
          <p:cNvPr id="9" name="Picture 8" descr="Screen Shot 2017-03-13 at 1.25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" y="3419351"/>
            <a:ext cx="3579129" cy="24247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7-03-13 at 1.2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" y="852382"/>
            <a:ext cx="3579129" cy="2425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52549" y="822954"/>
            <a:ext cx="17196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</a:t>
            </a:r>
          </a:p>
          <a:p>
            <a:r>
              <a:rPr lang="en-US" dirty="0" smtClean="0"/>
              <a:t>Ocean Observatory</a:t>
            </a:r>
          </a:p>
          <a:p>
            <a:r>
              <a:rPr lang="en-US" dirty="0" smtClean="0"/>
              <a:t>identifies processes responsible for rapid ahead-of-eye cooling.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Atmospheric</a:t>
            </a:r>
          </a:p>
          <a:p>
            <a:r>
              <a:rPr lang="en-US" dirty="0"/>
              <a:t>m</a:t>
            </a:r>
            <a:r>
              <a:rPr lang="en-US" dirty="0" smtClean="0"/>
              <a:t>odel sensitivities identify ahead-of-eye cooling as the missing process for rapid de-intensification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3665378" y="3010298"/>
            <a:ext cx="1793928" cy="733027"/>
          </a:xfrm>
          <a:prstGeom prst="rightArrow">
            <a:avLst>
              <a:gd name="adj1" fmla="val 50000"/>
              <a:gd name="adj2" fmla="val 64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NOAA OAR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9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R2O - Hurricane Hermine Response</a:t>
            </a:r>
            <a:r>
              <a:rPr lang="en-US" sz="2400" b="1" dirty="0"/>
              <a:t> </a:t>
            </a:r>
            <a:r>
              <a:rPr lang="en-US" sz="2400" b="1" dirty="0" smtClean="0"/>
              <a:t> -  Glider Fleet Launched, 9/2016</a:t>
            </a:r>
            <a:endParaRPr lang="en-US" sz="2400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408003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7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9814" r="18039" b="32859"/>
          <a:stretch/>
        </p:blipFill>
        <p:spPr>
          <a:xfrm>
            <a:off x="0" y="990601"/>
            <a:ext cx="4760164" cy="5018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0000" r="18693" b="33703"/>
          <a:stretch/>
        </p:blipFill>
        <p:spPr>
          <a:xfrm>
            <a:off x="4495800" y="990600"/>
            <a:ext cx="4673600" cy="493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3" y="0"/>
            <a:ext cx="911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R2O - Navy Global HYCOM: Temperature Below </a:t>
            </a:r>
            <a:r>
              <a:rPr lang="en-US" sz="2400" b="1" dirty="0"/>
              <a:t>S</a:t>
            </a:r>
            <a:r>
              <a:rPr lang="en-US" sz="2400" b="1" dirty="0" smtClean="0"/>
              <a:t>ummer </a:t>
            </a:r>
            <a:r>
              <a:rPr lang="en-US" sz="2400" b="1" dirty="0"/>
              <a:t>T</a:t>
            </a:r>
            <a:r>
              <a:rPr lang="en-US" sz="2400" b="1" dirty="0" smtClean="0"/>
              <a:t>hermocline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51434" y="605135"/>
            <a:ext cx="2467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Operational GOFS 3.0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26848" y="599490"/>
            <a:ext cx="2211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OpTest</a:t>
            </a:r>
            <a:r>
              <a:rPr lang="en-US" sz="2000" b="1" dirty="0" smtClean="0"/>
              <a:t> of GOFS 3.1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0" r="42484" b="29007"/>
          <a:stretch/>
        </p:blipFill>
        <p:spPr>
          <a:xfrm rot="5400000">
            <a:off x="2933464" y="4627556"/>
            <a:ext cx="1893740" cy="123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1" r="42484" b="27868"/>
          <a:stretch/>
        </p:blipFill>
        <p:spPr>
          <a:xfrm rot="5400000">
            <a:off x="7411814" y="4432159"/>
            <a:ext cx="1940371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97547" y="5859429"/>
            <a:ext cx="282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Sigma/Z-levels on Shelf</a:t>
            </a:r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 rot="19027379">
            <a:off x="-440154" y="2164673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9027379">
            <a:off x="4201651" y="2048444"/>
            <a:ext cx="3916286" cy="124441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380172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Cold Pool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2743" y="1343979"/>
            <a:ext cx="13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Well Defined</a:t>
            </a:r>
          </a:p>
          <a:p>
            <a:r>
              <a:rPr lang="en-US" sz="1600" dirty="0" smtClean="0"/>
              <a:t>Cold Pool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9535" y="5863968"/>
            <a:ext cx="282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Isopycnal</a:t>
            </a:r>
            <a:r>
              <a:rPr lang="en-US" sz="1800" dirty="0" smtClean="0"/>
              <a:t> Layers on Shelf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9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615237"/>
            <a:ext cx="6302375" cy="4595063"/>
          </a:xfrm>
          <a:prstGeom prst="rect">
            <a:avLst/>
          </a:prstGeom>
          <a:ln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"/>
            <a:ext cx="8343900" cy="1615236"/>
          </a:xfrm>
          <a:prstGeom prst="rect">
            <a:avLst/>
          </a:prstGeom>
        </p:spPr>
      </p:pic>
      <p:sp>
        <p:nvSpPr>
          <p:cNvPr id="34" name="Arc 33"/>
          <p:cNvSpPr/>
          <p:nvPr/>
        </p:nvSpPr>
        <p:spPr>
          <a:xfrm>
            <a:off x="5715000" y="3276600"/>
            <a:ext cx="914400" cy="9144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 rot="11833803">
            <a:off x="4081985" y="2794144"/>
            <a:ext cx="4428858" cy="1478428"/>
          </a:xfrm>
          <a:prstGeom prst="arc">
            <a:avLst>
              <a:gd name="adj1" fmla="val 16200000"/>
              <a:gd name="adj2" fmla="val 273396"/>
            </a:avLst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522787" y="1818853"/>
            <a:ext cx="354013" cy="41729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3962400" y="4379534"/>
            <a:ext cx="2743200" cy="5359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145117" y="3468004"/>
            <a:ext cx="741083" cy="8725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3515658" y="3429001"/>
            <a:ext cx="1480672" cy="39438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3158005" y="4340529"/>
            <a:ext cx="728195" cy="390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11358</TotalTime>
  <Words>387</Words>
  <Application>Microsoft Macintosh PowerPoint</Application>
  <PresentationFormat>Letter Paper (8.5x11 in)</PresentationFormat>
  <Paragraphs>87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Calibri Light</vt:lpstr>
      <vt:lpstr>Mangal</vt:lpstr>
      <vt:lpstr>ＭＳ Ｐゴシック</vt:lpstr>
      <vt:lpstr>Arial</vt:lpstr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Scott Glenn</cp:lastModifiedBy>
  <cp:revision>248</cp:revision>
  <cp:lastPrinted>2017-07-10T21:02:24Z</cp:lastPrinted>
  <dcterms:created xsi:type="dcterms:W3CDTF">2017-03-13T02:58:54Z</dcterms:created>
  <dcterms:modified xsi:type="dcterms:W3CDTF">2017-07-13T22:54:34Z</dcterms:modified>
</cp:coreProperties>
</file>