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png" ContentType="image/png"/>
  <Default Extension="wdp" ContentType="image/vnd.ms-photo"/>
  <Default Extension="tif" ContentType="image/tiff"/>
  <Default Extension="wmf" ContentType="image/x-wmf"/>
  <Default Extension="bin" ContentType="application/vnd.openxmlformats-officedocument.oleObject"/>
  <Default Extension="gif" ContentType="image/gi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96" r:id="rId2"/>
    <p:sldMasterId id="2147483732" r:id="rId3"/>
    <p:sldMasterId id="2147483744" r:id="rId4"/>
  </p:sldMasterIdLst>
  <p:notesMasterIdLst>
    <p:notesMasterId r:id="rId55"/>
  </p:notesMasterIdLst>
  <p:handoutMasterIdLst>
    <p:handoutMasterId r:id="rId56"/>
  </p:handoutMasterIdLst>
  <p:sldIdLst>
    <p:sldId id="260" r:id="rId5"/>
    <p:sldId id="346" r:id="rId6"/>
    <p:sldId id="316" r:id="rId7"/>
    <p:sldId id="317" r:id="rId8"/>
    <p:sldId id="318" r:id="rId9"/>
    <p:sldId id="354" r:id="rId10"/>
    <p:sldId id="355" r:id="rId11"/>
    <p:sldId id="322" r:id="rId12"/>
    <p:sldId id="319" r:id="rId13"/>
    <p:sldId id="320" r:id="rId14"/>
    <p:sldId id="326" r:id="rId15"/>
    <p:sldId id="325" r:id="rId16"/>
    <p:sldId id="349" r:id="rId17"/>
    <p:sldId id="351" r:id="rId18"/>
    <p:sldId id="330" r:id="rId19"/>
    <p:sldId id="331" r:id="rId20"/>
    <p:sldId id="327" r:id="rId21"/>
    <p:sldId id="350" r:id="rId22"/>
    <p:sldId id="332" r:id="rId23"/>
    <p:sldId id="333" r:id="rId24"/>
    <p:sldId id="352" r:id="rId25"/>
    <p:sldId id="289" r:id="rId26"/>
    <p:sldId id="286" r:id="rId27"/>
    <p:sldId id="287" r:id="rId28"/>
    <p:sldId id="342" r:id="rId29"/>
    <p:sldId id="288" r:id="rId30"/>
    <p:sldId id="291" r:id="rId31"/>
    <p:sldId id="292" r:id="rId32"/>
    <p:sldId id="353" r:id="rId33"/>
    <p:sldId id="293" r:id="rId34"/>
    <p:sldId id="294" r:id="rId35"/>
    <p:sldId id="295" r:id="rId36"/>
    <p:sldId id="297" r:id="rId37"/>
    <p:sldId id="298" r:id="rId38"/>
    <p:sldId id="315" r:id="rId39"/>
    <p:sldId id="343" r:id="rId40"/>
    <p:sldId id="275" r:id="rId41"/>
    <p:sldId id="341" r:id="rId42"/>
    <p:sldId id="348" r:id="rId43"/>
    <p:sldId id="338" r:id="rId44"/>
    <p:sldId id="263" r:id="rId45"/>
    <p:sldId id="271" r:id="rId46"/>
    <p:sldId id="335" r:id="rId47"/>
    <p:sldId id="356" r:id="rId48"/>
    <p:sldId id="336" r:id="rId49"/>
    <p:sldId id="265" r:id="rId50"/>
    <p:sldId id="280" r:id="rId51"/>
    <p:sldId id="268" r:id="rId52"/>
    <p:sldId id="264" r:id="rId53"/>
    <p:sldId id="347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118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82"/>
    <p:restoredTop sz="94857"/>
  </p:normalViewPr>
  <p:slideViewPr>
    <p:cSldViewPr snapToGrid="0" snapToObjects="1">
      <p:cViewPr>
        <p:scale>
          <a:sx n="90" d="100"/>
          <a:sy n="90" d="100"/>
        </p:scale>
        <p:origin x="864" y="7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60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4DC619-945D-E949-A14F-A9891E1EA3BE}" type="datetimeFigureOut">
              <a:rPr lang="en-US" smtClean="0"/>
              <a:t>5/10/17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00E2E6-5893-CD49-A33E-3E3AADD3E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6421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01B57-BA31-7241-8C6B-E589FB7211A7}" type="datetimeFigureOut">
              <a:rPr lang="en-US" smtClean="0"/>
              <a:t>5/10/17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3A6124-AC86-1F42-B6BA-5DFE4E94E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67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18390-19C9-164D-906B-1E144A31350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5432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18390-19C9-164D-906B-1E144A31350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5427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18390-19C9-164D-906B-1E144A31350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7681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258A6-8488-654A-8481-203C83357FA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639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seroka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D193D-2E4A-094D-8EF7-681BBC8F6DC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0642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A48CFD-10D1-6A44-9976-5F618588B52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212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5EB1682-1533-46F4-9A46-F28A5F4273D6}" type="slidenum">
              <a:rPr lang="en-US" altLang="en-US" sz="1200">
                <a:solidFill>
                  <a:srgbClr val="000000"/>
                </a:solidFill>
              </a:rPr>
              <a:pPr/>
              <a:t>42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492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A6124-AC86-1F42-B6BA-5DFE4E94EF8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20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A6124-AC86-1F42-B6BA-5DFE4E94EF8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092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5/10/17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33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5/10/17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95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5/10/17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393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5/10/17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154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5/10/17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903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5/10/17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440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5/10/17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13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5/10/17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171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5/10/17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26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5/10/17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17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5/10/17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47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tiff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tiff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9144000" cy="8068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948267"/>
            <a:ext cx="7886700" cy="5228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"/>
            <a:ext cx="7886700" cy="806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5B144-F66F-6447-B0C6-8953961C2AA5}" type="datetimeFigureOut">
              <a:rPr lang="en-US" smtClean="0"/>
              <a:t>5/10/17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5527880"/>
            <a:ext cx="9144000" cy="274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" y="5802200"/>
            <a:ext cx="9281160" cy="107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898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5B144-F66F-6447-B0C6-8953961C2AA5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charset="0"/>
                <a:cs typeface="ＭＳ Ｐゴシック" charset="0"/>
              </a:rPr>
              <a:pPr/>
              <a:t>5/10/17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F4556-5352-4241-B221-856EDA9E7D6E}" type="slidenum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charset="0"/>
                <a:cs typeface="ＭＳ Ｐゴシック" charset="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600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9144000" cy="8068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948267"/>
            <a:ext cx="7886700" cy="5228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"/>
            <a:ext cx="7886700" cy="806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5B144-F66F-6447-B0C6-8953961C2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F4556-5352-4241-B221-856EDA9E7D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5527880"/>
            <a:ext cx="9144000" cy="274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" y="5802200"/>
            <a:ext cx="9281160" cy="107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556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17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emf"/><Relationship Id="rId3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jpe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7.tiff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png"/><Relationship Id="rId5" Type="http://schemas.openxmlformats.org/officeDocument/2006/relationships/image" Target="../media/image59.png"/><Relationship Id="rId6" Type="http://schemas.openxmlformats.org/officeDocument/2006/relationships/image" Target="../media/image60.jpe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1.png"/><Relationship Id="rId5" Type="http://schemas.openxmlformats.org/officeDocument/2006/relationships/image" Target="../media/image62.jpe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2.png"/><Relationship Id="rId3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75.png"/><Relationship Id="rId5" Type="http://schemas.openxmlformats.org/officeDocument/2006/relationships/image" Target="../media/image76.gif"/><Relationship Id="rId6" Type="http://schemas.openxmlformats.org/officeDocument/2006/relationships/image" Target="../media/image77.tif"/><Relationship Id="rId7" Type="http://schemas.openxmlformats.org/officeDocument/2006/relationships/image" Target="../media/image78.jp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89.jpeg"/><Relationship Id="rId8" Type="http://schemas.microsoft.com/office/2007/relationships/hdphoto" Target="../media/hdphoto2.wdp"/><Relationship Id="rId9" Type="http://schemas.openxmlformats.org/officeDocument/2006/relationships/image" Target="../media/image90.emf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png"/><Relationship Id="rId5" Type="http://schemas.openxmlformats.org/officeDocument/2006/relationships/image" Target="../media/image94.jpeg"/><Relationship Id="rId6" Type="http://schemas.openxmlformats.org/officeDocument/2006/relationships/image" Target="../media/image95.jpeg"/><Relationship Id="rId7" Type="http://schemas.openxmlformats.org/officeDocument/2006/relationships/image" Target="../media/image96.jpeg"/><Relationship Id="rId8" Type="http://schemas.openxmlformats.org/officeDocument/2006/relationships/image" Target="../media/image97.jpe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9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8.jp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gif"/><Relationship Id="rId5" Type="http://schemas.openxmlformats.org/officeDocument/2006/relationships/image" Target="../media/image101.png"/><Relationship Id="rId6" Type="http://schemas.openxmlformats.org/officeDocument/2006/relationships/image" Target="../media/image102.png"/><Relationship Id="rId7" Type="http://schemas.openxmlformats.org/officeDocument/2006/relationships/image" Target="../media/image103.emf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98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0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05.png"/><Relationship Id="rId3" Type="http://schemas.openxmlformats.org/officeDocument/2006/relationships/image" Target="../media/image10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6" Type="http://schemas.openxmlformats.org/officeDocument/2006/relationships/image" Target="../media/image110.png"/><Relationship Id="rId7" Type="http://schemas.openxmlformats.org/officeDocument/2006/relationships/image" Target="../media/image11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12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5" Type="http://schemas.openxmlformats.org/officeDocument/2006/relationships/image" Target="../media/image12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122.png"/><Relationship Id="rId5" Type="http://schemas.openxmlformats.org/officeDocument/2006/relationships/image" Target="../media/image123.png"/><Relationship Id="rId6" Type="http://schemas.openxmlformats.org/officeDocument/2006/relationships/image" Target="../media/image124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121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4" Type="http://schemas.openxmlformats.org/officeDocument/2006/relationships/image" Target="../media/image126.png"/><Relationship Id="rId5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4" Type="http://schemas.openxmlformats.org/officeDocument/2006/relationships/image" Target="../media/image130.jpeg"/><Relationship Id="rId5" Type="http://schemas.openxmlformats.org/officeDocument/2006/relationships/image" Target="../media/image131.jpeg"/><Relationship Id="rId6" Type="http://schemas.openxmlformats.org/officeDocument/2006/relationships/image" Target="../media/image132.jpeg"/><Relationship Id="rId7" Type="http://schemas.openxmlformats.org/officeDocument/2006/relationships/image" Target="../media/image133.png"/><Relationship Id="rId8" Type="http://schemas.openxmlformats.org/officeDocument/2006/relationships/image" Target="../media/image134.jpeg"/><Relationship Id="rId9" Type="http://schemas.openxmlformats.org/officeDocument/2006/relationships/image" Target="../media/image135.png"/><Relationship Id="rId10" Type="http://schemas.openxmlformats.org/officeDocument/2006/relationships/image" Target="../media/image9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4" Type="http://schemas.openxmlformats.org/officeDocument/2006/relationships/image" Target="../media/image138.png"/><Relationship Id="rId5" Type="http://schemas.openxmlformats.org/officeDocument/2006/relationships/image" Target="../media/image139.jpg"/><Relationship Id="rId6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jpe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02"/>
            <a:ext cx="9144000" cy="274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2466" y="1494866"/>
            <a:ext cx="861906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atin typeface="Imprint MT Shadow" charset="0"/>
                <a:ea typeface="Imprint MT Shadow" charset="0"/>
                <a:cs typeface="Imprint MT Shadow" charset="0"/>
              </a:rPr>
              <a:t>MARACOOS Operations:</a:t>
            </a:r>
          </a:p>
          <a:p>
            <a:pPr algn="ctr"/>
            <a:r>
              <a:rPr lang="en-US" sz="4000" b="1" dirty="0" smtClean="0">
                <a:latin typeface="Imprint MT Shadow" charset="0"/>
                <a:ea typeface="Imprint MT Shadow" charset="0"/>
                <a:cs typeface="Imprint MT Shadow" charset="0"/>
              </a:rPr>
              <a:t>Certified Observations, </a:t>
            </a:r>
          </a:p>
          <a:p>
            <a:pPr algn="ctr"/>
            <a:r>
              <a:rPr lang="en-US" sz="4000" b="1" dirty="0" smtClean="0">
                <a:latin typeface="Imprint MT Shadow" charset="0"/>
                <a:ea typeface="Imprint MT Shadow" charset="0"/>
                <a:cs typeface="Imprint MT Shadow" charset="0"/>
              </a:rPr>
              <a:t>Predictions &amp; Products </a:t>
            </a:r>
          </a:p>
          <a:p>
            <a:pPr algn="ctr"/>
            <a:endParaRPr lang="en-US" sz="2800" b="1" dirty="0">
              <a:latin typeface="Imprint MT Shadow" charset="0"/>
              <a:ea typeface="Imprint MT Shadow" charset="0"/>
              <a:cs typeface="Imprint MT Shadow" charset="0"/>
            </a:endParaRPr>
          </a:p>
          <a:p>
            <a:pPr algn="ctr"/>
            <a:r>
              <a:rPr lang="en-US" sz="2800" b="1" dirty="0" smtClean="0">
                <a:latin typeface="Imprint MT Shadow" charset="0"/>
                <a:ea typeface="Imprint MT Shadow" charset="0"/>
                <a:cs typeface="Imprint MT Shadow" charset="0"/>
              </a:rPr>
              <a:t>Scott Glenn + Many</a:t>
            </a:r>
          </a:p>
          <a:p>
            <a:pPr algn="ctr"/>
            <a:endParaRPr lang="en-US" sz="2800" b="1" dirty="0" smtClean="0">
              <a:latin typeface="Imprint MT Shadow" charset="0"/>
              <a:ea typeface="Imprint MT Shadow" charset="0"/>
              <a:cs typeface="Imprint MT Shadow" charset="0"/>
            </a:endParaRPr>
          </a:p>
          <a:p>
            <a:pPr algn="ctr"/>
            <a:r>
              <a:rPr lang="en-US" sz="2800" b="1" dirty="0" smtClean="0">
                <a:latin typeface="Imprint MT Shadow" charset="0"/>
                <a:ea typeface="Imprint MT Shadow" charset="0"/>
                <a:cs typeface="Imprint MT Shadow" charset="0"/>
              </a:rPr>
              <a:t>Annual Meeting</a:t>
            </a:r>
          </a:p>
          <a:p>
            <a:pPr algn="ctr"/>
            <a:r>
              <a:rPr lang="en-US" sz="2800" b="1" dirty="0" smtClean="0">
                <a:latin typeface="Imprint MT Shadow" charset="0"/>
                <a:ea typeface="Imprint MT Shadow" charset="0"/>
                <a:cs typeface="Imprint MT Shadow" charset="0"/>
              </a:rPr>
              <a:t>May 10, 2017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622"/>
            <a:ext cx="9235440" cy="107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38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fld id="{99DF0DD8-9F42-174A-B545-B3702B4F4F68}" type="slidenum">
              <a:rPr lang="en-US" sz="1200">
                <a:solidFill>
                  <a:srgbClr val="898989"/>
                </a:solidFill>
                <a:latin typeface="Calibri" charset="0"/>
              </a:rPr>
              <a:pPr algn="l"/>
              <a:t>10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2531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4"/>
          <a:stretch/>
        </p:blipFill>
        <p:spPr bwMode="auto">
          <a:xfrm>
            <a:off x="76200" y="685800"/>
            <a:ext cx="8991600" cy="5113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3908425"/>
            <a:ext cx="1079500" cy="1538288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2081213"/>
            <a:ext cx="1143000" cy="15827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537" name="Group 9"/>
          <p:cNvGrpSpPr>
            <a:grpSpLocks/>
          </p:cNvGrpSpPr>
          <p:nvPr/>
        </p:nvGrpSpPr>
        <p:grpSpPr bwMode="auto">
          <a:xfrm>
            <a:off x="152400" y="776288"/>
            <a:ext cx="1963738" cy="993775"/>
            <a:chOff x="5204177" y="1478844"/>
            <a:chExt cx="3766629" cy="3127024"/>
          </a:xfrm>
        </p:grpSpPr>
        <p:pic>
          <p:nvPicPr>
            <p:cNvPr id="22544" name="Picture 4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4177" y="1478846"/>
              <a:ext cx="1341012" cy="312702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45" name="Picture 5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0235" y="1478844"/>
              <a:ext cx="2380571" cy="312702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44" t="72608" b="15363"/>
          <a:stretch/>
        </p:blipFill>
        <p:spPr bwMode="auto">
          <a:xfrm>
            <a:off x="7147560" y="5130483"/>
            <a:ext cx="1920240" cy="63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7"/>
          <p:cNvSpPr txBox="1">
            <a:spLocks noChangeArrowheads="1"/>
          </p:cNvSpPr>
          <p:nvPr/>
        </p:nvSpPr>
        <p:spPr bwMode="auto">
          <a:xfrm>
            <a:off x="5255260" y="2477473"/>
            <a:ext cx="383794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b="1" u="sng" dirty="0" smtClean="0">
                <a:solidFill>
                  <a:prstClr val="white"/>
                </a:solidFill>
              </a:rPr>
              <a:t>Woods Hole Inst. Of Oceanography</a:t>
            </a:r>
          </a:p>
          <a:p>
            <a:pPr marL="1028700" lvl="1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white"/>
                </a:solidFill>
              </a:rPr>
              <a:t>Anthony Kirincich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b="1" u="sng" dirty="0" smtClean="0">
                <a:solidFill>
                  <a:prstClr val="white"/>
                </a:solidFill>
              </a:rPr>
              <a:t>Univ. of Massachusetts Dartmouth</a:t>
            </a:r>
          </a:p>
          <a:p>
            <a:pPr marL="1028700" lvl="1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white"/>
                </a:solidFill>
              </a:rPr>
              <a:t>Wendell Brown, Rich Arena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b="1" u="sng" dirty="0" smtClean="0">
                <a:solidFill>
                  <a:prstClr val="white"/>
                </a:solidFill>
              </a:rPr>
              <a:t>University of Rhode Island</a:t>
            </a:r>
          </a:p>
          <a:p>
            <a:pPr marL="1028700" lvl="1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white"/>
                </a:solidFill>
              </a:rPr>
              <a:t>David Ullman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b="1" u="sng" dirty="0" smtClean="0">
                <a:solidFill>
                  <a:prstClr val="white"/>
                </a:solidFill>
              </a:rPr>
              <a:t>University of Connecticut</a:t>
            </a:r>
          </a:p>
          <a:p>
            <a:pPr marL="1028700" lvl="1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white"/>
                </a:solidFill>
              </a:rPr>
              <a:t>Jim O’donnell, Todd Fake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b="1" u="sng" dirty="0" smtClean="0">
                <a:solidFill>
                  <a:prstClr val="white"/>
                </a:solidFill>
              </a:rPr>
              <a:t>Rutgers University</a:t>
            </a:r>
          </a:p>
          <a:p>
            <a:pPr marL="1028700" lvl="1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white"/>
                </a:solidFill>
              </a:rPr>
              <a:t>Hugh Roarty, Ethan Handel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b="1" u="sng" dirty="0" smtClean="0">
                <a:solidFill>
                  <a:prstClr val="white"/>
                </a:solidFill>
              </a:rPr>
              <a:t>CIT</a:t>
            </a:r>
          </a:p>
          <a:p>
            <a:pPr marL="1028700" lvl="1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white"/>
                </a:solidFill>
              </a:rPr>
              <a:t>Nancy Verona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b="1" u="sng" dirty="0" smtClean="0">
                <a:solidFill>
                  <a:prstClr val="white"/>
                </a:solidFill>
              </a:rPr>
              <a:t>Old Dominion</a:t>
            </a:r>
          </a:p>
          <a:p>
            <a:pPr marL="1028700" lvl="1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white"/>
                </a:solidFill>
              </a:rPr>
              <a:t>Larry Atkinson, Teresa Garner, Mark Bushnell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21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44" t="72608" b="15363"/>
          <a:stretch/>
        </p:blipFill>
        <p:spPr bwMode="auto">
          <a:xfrm>
            <a:off x="3822557" y="5446714"/>
            <a:ext cx="1458103" cy="352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7"/>
          <p:cNvSpPr txBox="1">
            <a:spLocks noChangeArrowheads="1"/>
          </p:cNvSpPr>
          <p:nvPr/>
        </p:nvSpPr>
        <p:spPr bwMode="auto">
          <a:xfrm>
            <a:off x="62706" y="35938"/>
            <a:ext cx="73363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prstClr val="white"/>
                </a:solidFill>
                <a:latin typeface="Calibri"/>
                <a:cs typeface="Times New Roman"/>
              </a:rPr>
              <a:t>MARACOOS </a:t>
            </a:r>
            <a:r>
              <a:rPr lang="en-US" sz="3600" dirty="0" smtClean="0">
                <a:solidFill>
                  <a:prstClr val="white"/>
                </a:solidFill>
                <a:latin typeface="Calibri"/>
                <a:cs typeface="Times New Roman"/>
              </a:rPr>
              <a:t>HF Radar </a:t>
            </a:r>
            <a:r>
              <a:rPr lang="en-US" sz="3600" dirty="0" smtClean="0">
                <a:solidFill>
                  <a:prstClr val="white"/>
                </a:solidFill>
                <a:latin typeface="Calibri"/>
                <a:cs typeface="Times New Roman"/>
              </a:rPr>
              <a:t>Team</a:t>
            </a:r>
            <a:endParaRPr lang="en-US" sz="3200" dirty="0">
              <a:solidFill>
                <a:prstClr val="white"/>
              </a:solidFill>
              <a:latin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794608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7-05-08 at 9.35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184" y="0"/>
            <a:ext cx="6852816" cy="57894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83" y="43399"/>
            <a:ext cx="2255201" cy="1325563"/>
          </a:xfrm>
        </p:spPr>
        <p:txBody>
          <a:bodyPr anchor="t"/>
          <a:lstStyle/>
          <a:p>
            <a:r>
              <a:rPr lang="en-US" dirty="0" smtClean="0"/>
              <a:t>QC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454400" y="558800"/>
            <a:ext cx="4233333" cy="186267"/>
          </a:xfrm>
          <a:prstGeom prst="rect">
            <a:avLst/>
          </a:prstGeom>
          <a:solidFill>
            <a:srgbClr val="008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54400" y="2641600"/>
            <a:ext cx="4233333" cy="186267"/>
          </a:xfrm>
          <a:prstGeom prst="rect">
            <a:avLst/>
          </a:prstGeom>
          <a:solidFill>
            <a:srgbClr val="008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54400" y="2319867"/>
            <a:ext cx="4233333" cy="186267"/>
          </a:xfrm>
          <a:prstGeom prst="rect">
            <a:avLst/>
          </a:prstGeom>
          <a:solidFill>
            <a:srgbClr val="008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54400" y="4538133"/>
            <a:ext cx="4233333" cy="186267"/>
          </a:xfrm>
          <a:prstGeom prst="rect">
            <a:avLst/>
          </a:prstGeom>
          <a:solidFill>
            <a:srgbClr val="008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54400" y="5113868"/>
            <a:ext cx="4233333" cy="186267"/>
          </a:xfrm>
          <a:prstGeom prst="rect">
            <a:avLst/>
          </a:prstGeom>
          <a:solidFill>
            <a:srgbClr val="008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54400" y="4842934"/>
            <a:ext cx="4233333" cy="186267"/>
          </a:xfrm>
          <a:prstGeom prst="rect">
            <a:avLst/>
          </a:prstGeom>
          <a:solidFill>
            <a:srgbClr val="008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54400" y="2878667"/>
            <a:ext cx="4233333" cy="186267"/>
          </a:xfrm>
          <a:prstGeom prst="rect">
            <a:avLst/>
          </a:prstGeom>
          <a:solidFill>
            <a:srgbClr val="008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54400" y="3725333"/>
            <a:ext cx="4233333" cy="186267"/>
          </a:xfrm>
          <a:prstGeom prst="rect">
            <a:avLst/>
          </a:prstGeom>
          <a:solidFill>
            <a:srgbClr val="008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3" y="2932021"/>
            <a:ext cx="2255201" cy="16914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983" y="4812255"/>
            <a:ext cx="2255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Plotting QC flags in real time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9351" y="927306"/>
            <a:ext cx="179331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From</a:t>
            </a:r>
          </a:p>
          <a:p>
            <a:pPr algn="ctr"/>
            <a:r>
              <a:rPr lang="en-US" sz="2800" dirty="0" smtClean="0"/>
              <a:t>QARTOD</a:t>
            </a:r>
          </a:p>
          <a:p>
            <a:pPr algn="ctr"/>
            <a:r>
              <a:rPr lang="en-US" sz="2800" dirty="0" smtClean="0"/>
              <a:t>Manual for</a:t>
            </a:r>
          </a:p>
          <a:p>
            <a:pPr algn="ctr"/>
            <a:r>
              <a:rPr lang="en-US" sz="2800" dirty="0" smtClean="0"/>
              <a:t>HF Radar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566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 Control</a:t>
            </a:r>
            <a:endParaRPr lang="en-US" dirty="0"/>
          </a:p>
        </p:txBody>
      </p:sp>
      <p:pic>
        <p:nvPicPr>
          <p:cNvPr id="4" name="Picture 3" descr="Screen Shot 2017-05-05 at 3.43.44 P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5592"/>
            <a:ext cx="9144000" cy="381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3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9144000" cy="806824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b="1" dirty="0" smtClean="0"/>
              <a:t>Search </a:t>
            </a:r>
            <a:r>
              <a:rPr lang="en-US" b="1" dirty="0" smtClean="0"/>
              <a:t>And Rescue Performance Metrics</a:t>
            </a:r>
            <a:endParaRPr lang="en-US" b="1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211065" y="873631"/>
            <a:ext cx="4353534" cy="4782812"/>
            <a:chOff x="211065" y="873631"/>
            <a:chExt cx="4887886" cy="5369854"/>
          </a:xfrm>
        </p:grpSpPr>
        <p:pic>
          <p:nvPicPr>
            <p:cNvPr id="5" name="Picture 4" descr="Screen Shot 2016-12-02 at 12.06.00 PM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1065" y="873631"/>
              <a:ext cx="4887886" cy="5369854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6" name="Oval 5"/>
            <p:cNvSpPr/>
            <p:nvPr/>
          </p:nvSpPr>
          <p:spPr>
            <a:xfrm>
              <a:off x="3762835" y="1578276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797820" y="1142429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018846" y="1962158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840508" y="1644248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412568" y="1839270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 flipH="1">
              <a:off x="1409720" y="2237431"/>
              <a:ext cx="61413" cy="67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1563098" y="2076205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3420709" y="1493780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936115" y="3226596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753603" y="3675021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339750" y="2661495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234794" y="2921231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28843" y="5339138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60666" y="5656443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58550" y="4890287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98813" y="4136553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358873" y="5897945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651328" y="5815191"/>
              <a:ext cx="2349228" cy="297451"/>
            </a:xfrm>
            <a:prstGeom prst="rect">
              <a:avLst/>
            </a:prstGeom>
            <a:noFill/>
          </p:spPr>
          <p:txBody>
            <a:bodyPr wrap="none" lIns="20254" tIns="10127" rIns="20254" bIns="10127" rtlCol="0">
              <a:normAutofit fontScale="92500" lnSpcReduction="10000"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American Typewriter"/>
                  <a:cs typeface="American Typewriter"/>
                </a:rPr>
                <a:t>Long Range Network</a:t>
              </a:r>
              <a:endParaRPr lang="en-US" dirty="0">
                <a:solidFill>
                  <a:prstClr val="black"/>
                </a:solidFill>
                <a:latin typeface="American Typewriter"/>
                <a:cs typeface="American Typewriter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33419" y="1052049"/>
              <a:ext cx="1542683" cy="943781"/>
            </a:xfrm>
            <a:prstGeom prst="rect">
              <a:avLst/>
            </a:prstGeom>
            <a:noFill/>
          </p:spPr>
          <p:txBody>
            <a:bodyPr wrap="none" lIns="20254" tIns="10127" rIns="20254" bIns="10127" rtlCol="0">
              <a:normAutofit fontScale="92500" lnSpcReduction="10000"/>
            </a:bodyPr>
            <a:lstStyle/>
            <a:p>
              <a:r>
                <a:rPr lang="en-US" sz="1200" dirty="0">
                  <a:solidFill>
                    <a:prstClr val="black"/>
                  </a:solidFill>
                  <a:latin typeface="American Typewriter"/>
                  <a:cs typeface="American Typewriter"/>
                </a:rPr>
                <a:t>  </a:t>
              </a:r>
              <a:r>
                <a:rPr lang="en-US" sz="1200" dirty="0">
                  <a:solidFill>
                    <a:srgbClr val="FF0000"/>
                  </a:solidFill>
                  <a:latin typeface="American Typewriter"/>
                  <a:cs typeface="American Typewriter"/>
                </a:rPr>
                <a:t>5 MHz- 17 Stations</a:t>
              </a:r>
            </a:p>
            <a:p>
              <a:r>
                <a:rPr lang="en-US" sz="1200" dirty="0">
                  <a:solidFill>
                    <a:srgbClr val="FF6600"/>
                  </a:solidFill>
                  <a:latin typeface="American Typewriter"/>
                  <a:cs typeface="American Typewriter"/>
                </a:rPr>
                <a:t>13 MHz-   7 Stations</a:t>
              </a:r>
            </a:p>
            <a:p>
              <a:r>
                <a:rPr lang="en-US" sz="1200" dirty="0">
                  <a:solidFill>
                    <a:srgbClr val="008000"/>
                  </a:solidFill>
                  <a:latin typeface="American Typewriter"/>
                  <a:cs typeface="American Typewriter"/>
                </a:rPr>
                <a:t>25 MHz- 16 Stations</a:t>
              </a:r>
            </a:p>
            <a:p>
              <a:r>
                <a:rPr lang="en-US" sz="1200" dirty="0">
                  <a:solidFill>
                    <a:prstClr val="black"/>
                  </a:solidFill>
                  <a:latin typeface="American Typewriter"/>
                  <a:cs typeface="American Typewriter"/>
                </a:rPr>
                <a:t>Outside-   6 Stations</a:t>
              </a:r>
            </a:p>
            <a:p>
              <a:r>
                <a:rPr lang="en-US" sz="1200" dirty="0">
                  <a:solidFill>
                    <a:prstClr val="black"/>
                  </a:solidFill>
                  <a:latin typeface="American Typewriter"/>
                  <a:cs typeface="American Typewriter"/>
                </a:rPr>
                <a:t>TOTAL – 46 Stations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490679" y="3663512"/>
              <a:ext cx="1246362" cy="251284"/>
            </a:xfrm>
            <a:prstGeom prst="rect">
              <a:avLst/>
            </a:prstGeom>
            <a:noFill/>
          </p:spPr>
          <p:txBody>
            <a:bodyPr wrap="none" lIns="20254" tIns="10127" rIns="20254" bIns="10127" rtlCol="0">
              <a:no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Bangla MN"/>
                  <a:cs typeface="Bangla MN"/>
                </a:rPr>
                <a:t>Winter Storm Jonas</a:t>
              </a:r>
            </a:p>
            <a:p>
              <a:r>
                <a:rPr lang="en-US" sz="700" dirty="0">
                  <a:solidFill>
                    <a:prstClr val="black"/>
                  </a:solidFill>
                  <a:latin typeface="Bangla MN"/>
                  <a:cs typeface="Bangla MN"/>
                </a:rPr>
                <a:t>2016/01/23 20:00 UTC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233419" y="1754011"/>
              <a:ext cx="1520271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2008688" y="3815106"/>
              <a:ext cx="1412020" cy="5068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27" descr="MARACOOS_Coverage_2010_2016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9003" y="1150846"/>
            <a:ext cx="4064064" cy="386620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4973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03375"/>
            <a:ext cx="8983231" cy="828675"/>
          </a:xfrm>
        </p:spPr>
        <p:txBody>
          <a:bodyPr anchor="t"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             2011-2014                       </a:t>
            </a:r>
            <a:r>
              <a:rPr lang="en-US" sz="3600" dirty="0" smtClean="0">
                <a:solidFill>
                  <a:schemeClr val="tx1"/>
                </a:solidFill>
              </a:rPr>
              <a:t>2016-2017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257300" y="4339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3571"/>
            <a:ext cx="4398658" cy="29362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8658" y="1630530"/>
            <a:ext cx="4727448" cy="29392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2856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USCG SAROPS Ocean Current Product Requests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8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ill_score_HFR_ts_43411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73" y="1507056"/>
            <a:ext cx="4333494" cy="354901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Surface Current Drifter Skill Score</a:t>
            </a:r>
            <a:endParaRPr lang="en-US" dirty="0"/>
          </a:p>
        </p:txBody>
      </p:sp>
      <p:pic>
        <p:nvPicPr>
          <p:cNvPr id="2" name="Picture 1" descr="skill_score_HFR_map_4341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40" y="3084930"/>
            <a:ext cx="1255029" cy="1015583"/>
          </a:xfrm>
          <a:prstGeom prst="rect">
            <a:avLst/>
          </a:prstGeom>
        </p:spPr>
      </p:pic>
      <p:pic>
        <p:nvPicPr>
          <p:cNvPr id="5" name="Picture 4" descr="skill_score_HYCOM_ts_43411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1199" y="1507055"/>
            <a:ext cx="4436133" cy="35490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98134" y="963760"/>
            <a:ext cx="935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</a:rPr>
              <a:t>HFR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31467" y="963760"/>
            <a:ext cx="1643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</a:rPr>
              <a:t>HYCOM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8" name="Picture 7" descr="skill_score_HYCOM_map_43411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7484" y="2031990"/>
            <a:ext cx="2009433" cy="16256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89600" y="5117068"/>
            <a:ext cx="230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Navy HYCOM Region 1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" name="Picture 6" descr="1490972357_d86649c7e2_o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6870" y="825877"/>
            <a:ext cx="1144797" cy="124036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85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Outreach to the Coast Guard</a:t>
            </a:r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68774" y="1201152"/>
            <a:ext cx="5281887" cy="3794181"/>
            <a:chOff x="0" y="-320087"/>
            <a:chExt cx="9144000" cy="6568484"/>
          </a:xfrm>
        </p:grpSpPr>
        <p:pic>
          <p:nvPicPr>
            <p:cNvPr id="4" name="Picture 3" descr="IMG_0563 (1)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320087"/>
              <a:ext cx="9144000" cy="6568484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5" name="Picture 4" descr="Coast Guard SAR School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734" y="4126185"/>
              <a:ext cx="2015066" cy="2021805"/>
            </a:xfrm>
            <a:prstGeom prst="rect">
              <a:avLst/>
            </a:prstGeom>
            <a:ln>
              <a:noFill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4673600" y="5047587"/>
              <a:ext cx="3525988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normAutofit fontScale="62500" lnSpcReduction="20000"/>
            </a:bodyPr>
            <a:lstStyle/>
            <a:p>
              <a:r>
                <a:rPr lang="en-US" b="1" dirty="0" smtClean="0">
                  <a:solidFill>
                    <a:prstClr val="white"/>
                  </a:solidFill>
                </a:rPr>
                <a:t>National Search and Rescue School</a:t>
              </a:r>
            </a:p>
            <a:p>
              <a:r>
                <a:rPr lang="en-US" b="1" dirty="0" smtClean="0">
                  <a:solidFill>
                    <a:prstClr val="white"/>
                  </a:solidFill>
                </a:rPr>
                <a:t>Yorktown, VA</a:t>
              </a:r>
            </a:p>
            <a:p>
              <a:r>
                <a:rPr lang="en-US" b="1" dirty="0" smtClean="0">
                  <a:solidFill>
                    <a:prstClr val="white"/>
                  </a:solidFill>
                </a:rPr>
                <a:t>January 19, 2017</a:t>
              </a:r>
              <a:endParaRPr lang="en-US" b="1" dirty="0">
                <a:solidFill>
                  <a:prstClr val="white"/>
                </a:solidFill>
              </a:endParaRPr>
            </a:p>
          </p:txBody>
        </p:sp>
      </p:grpSp>
      <p:pic>
        <p:nvPicPr>
          <p:cNvPr id="8" name="Picture 7" descr="IMG_1035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4538" y="1201152"/>
            <a:ext cx="3046130" cy="393030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7310472" y="4461986"/>
            <a:ext cx="1410196" cy="533347"/>
          </a:xfrm>
          <a:prstGeom prst="rect">
            <a:avLst/>
          </a:prstGeom>
          <a:noFill/>
        </p:spPr>
        <p:txBody>
          <a:bodyPr wrap="none" rtlCol="0">
            <a:normAutofit fontScale="92500" lnSpcReduction="10000"/>
          </a:bodyPr>
          <a:lstStyle/>
          <a:p>
            <a:r>
              <a:rPr lang="en-US" sz="1100" b="1" dirty="0" smtClean="0">
                <a:solidFill>
                  <a:prstClr val="white"/>
                </a:solidFill>
              </a:rPr>
              <a:t>Coast Guard Sector NY</a:t>
            </a:r>
          </a:p>
          <a:p>
            <a:r>
              <a:rPr lang="en-US" sz="1100" b="1" dirty="0" smtClean="0">
                <a:solidFill>
                  <a:prstClr val="white"/>
                </a:solidFill>
              </a:rPr>
              <a:t>Staten Island, NY</a:t>
            </a:r>
          </a:p>
          <a:p>
            <a:r>
              <a:rPr lang="en-US" sz="1100" b="1" dirty="0" smtClean="0">
                <a:solidFill>
                  <a:prstClr val="white"/>
                </a:solidFill>
              </a:rPr>
              <a:t>March 21, 2017</a:t>
            </a:r>
            <a:endParaRPr lang="en-US" sz="1100" b="1" dirty="0">
              <a:solidFill>
                <a:prstClr val="white"/>
              </a:solidFill>
            </a:endParaRPr>
          </a:p>
        </p:txBody>
      </p:sp>
      <p:pic>
        <p:nvPicPr>
          <p:cNvPr id="10" name="Picture 9" descr="Coast Guard Sector NY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9540" y="4199464"/>
            <a:ext cx="812799" cy="81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76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/>
          <p:cNvGrpSpPr/>
          <p:nvPr/>
        </p:nvGrpSpPr>
        <p:grpSpPr>
          <a:xfrm>
            <a:off x="152527" y="885463"/>
            <a:ext cx="4281907" cy="4604209"/>
            <a:chOff x="120119" y="873632"/>
            <a:chExt cx="4281907" cy="4604209"/>
          </a:xfrm>
        </p:grpSpPr>
        <p:grpSp>
          <p:nvGrpSpPr>
            <p:cNvPr id="91" name="Group 90"/>
            <p:cNvGrpSpPr/>
            <p:nvPr/>
          </p:nvGrpSpPr>
          <p:grpSpPr>
            <a:xfrm>
              <a:off x="211065" y="873632"/>
              <a:ext cx="4190961" cy="4604209"/>
              <a:chOff x="211065" y="873632"/>
              <a:chExt cx="4190961" cy="4604209"/>
            </a:xfrm>
          </p:grpSpPr>
          <p:grpSp>
            <p:nvGrpSpPr>
              <p:cNvPr id="78" name="Group 77"/>
              <p:cNvGrpSpPr>
                <a:grpSpLocks noChangeAspect="1"/>
              </p:cNvGrpSpPr>
              <p:nvPr/>
            </p:nvGrpSpPr>
            <p:grpSpPr>
              <a:xfrm>
                <a:off x="211065" y="873632"/>
                <a:ext cx="4190961" cy="4604209"/>
                <a:chOff x="928684" y="4076946"/>
                <a:chExt cx="21506700" cy="25059318"/>
              </a:xfrm>
            </p:grpSpPr>
            <p:pic>
              <p:nvPicPr>
                <p:cNvPr id="74" name="Picture 73" descr="Screen Shot 2016-12-02 at 12.06.00 PM.png"/>
                <p:cNvPicPr>
                  <a:picLocks noChangeAspect="1"/>
                </p:cNvPicPr>
                <p:nvPr/>
              </p:nvPicPr>
              <p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8684" y="4076946"/>
                  <a:ext cx="21506700" cy="25059318"/>
                </a:xfrm>
                <a:prstGeom prst="rect">
                  <a:avLst/>
                </a:prstGeom>
                <a:ln>
                  <a:solidFill>
                    <a:srgbClr val="000000"/>
                  </a:solidFill>
                </a:ln>
              </p:spPr>
            </p:pic>
            <p:sp>
              <p:nvSpPr>
                <p:cNvPr id="15" name="Oval 14"/>
                <p:cNvSpPr/>
                <p:nvPr/>
              </p:nvSpPr>
              <p:spPr>
                <a:xfrm>
                  <a:off x="16556475" y="7365289"/>
                  <a:ext cx="307869" cy="30786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" name="Oval 15"/>
                <p:cNvSpPr/>
                <p:nvPr/>
              </p:nvSpPr>
              <p:spPr>
                <a:xfrm>
                  <a:off x="16710409" y="5331335"/>
                  <a:ext cx="307869" cy="30786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>
                  <a:off x="8882920" y="9156739"/>
                  <a:ext cx="307869" cy="30786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>
                  <a:off x="12498234" y="7673158"/>
                  <a:ext cx="307869" cy="30786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>
                  <a:off x="10615298" y="8583260"/>
                  <a:ext cx="307869" cy="30786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 flipH="1">
                  <a:off x="6202766" y="10441346"/>
                  <a:ext cx="270217" cy="31400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" name="Oval 20"/>
                <p:cNvSpPr/>
                <p:nvPr/>
              </p:nvSpPr>
              <p:spPr>
                <a:xfrm>
                  <a:off x="6877632" y="9688956"/>
                  <a:ext cx="307869" cy="30786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" name="Oval 21"/>
                <p:cNvSpPr/>
                <p:nvPr/>
              </p:nvSpPr>
              <p:spPr>
                <a:xfrm>
                  <a:off x="15051120" y="6970974"/>
                  <a:ext cx="307869" cy="30786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" name="Oval 22"/>
                <p:cNvSpPr/>
                <p:nvPr/>
              </p:nvSpPr>
              <p:spPr>
                <a:xfrm>
                  <a:off x="4118906" y="15057446"/>
                  <a:ext cx="307869" cy="30786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" name="Oval 23"/>
                <p:cNvSpPr/>
                <p:nvPr/>
              </p:nvSpPr>
              <p:spPr>
                <a:xfrm>
                  <a:off x="3315853" y="17150097"/>
                  <a:ext cx="307869" cy="30786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>
                  <a:off x="5894897" y="12420308"/>
                  <a:ext cx="307869" cy="30786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5433094" y="13632409"/>
                  <a:ext cx="307869" cy="30786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>
                  <a:off x="1886909" y="24915978"/>
                  <a:ext cx="307869" cy="30786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2466929" y="26396733"/>
                  <a:ext cx="307869" cy="30786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" name="Oval 28"/>
                <p:cNvSpPr/>
                <p:nvPr/>
              </p:nvSpPr>
              <p:spPr>
                <a:xfrm>
                  <a:off x="1137621" y="22821338"/>
                  <a:ext cx="307869" cy="30786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" name="Oval 29"/>
                <p:cNvSpPr/>
                <p:nvPr/>
              </p:nvSpPr>
              <p:spPr>
                <a:xfrm>
                  <a:off x="2194778" y="19303915"/>
                  <a:ext cx="307869" cy="30786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1579040" y="27523741"/>
                  <a:ext cx="307869" cy="30786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" name="TextBox 74"/>
                <p:cNvSpPr txBox="1"/>
                <p:nvPr/>
              </p:nvSpPr>
              <p:spPr>
                <a:xfrm>
                  <a:off x="13947569" y="20150103"/>
                  <a:ext cx="5525672" cy="11387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r>
                    <a:rPr lang="en-US" sz="700" dirty="0">
                      <a:solidFill>
                        <a:prstClr val="black"/>
                      </a:solidFill>
                      <a:latin typeface="Bangla MN"/>
                      <a:cs typeface="Bangla MN"/>
                    </a:rPr>
                    <a:t>Winter Storm Jonas</a:t>
                  </a:r>
                </a:p>
                <a:p>
                  <a:r>
                    <a:rPr lang="en-US" sz="700" dirty="0">
                      <a:solidFill>
                        <a:prstClr val="black"/>
                      </a:solidFill>
                      <a:latin typeface="Bangla MN"/>
                      <a:cs typeface="Bangla MN"/>
                    </a:rPr>
                    <a:t>2016/01/23 20:00 UTC</a:t>
                  </a:r>
                </a:p>
              </p:txBody>
            </p:sp>
            <p:cxnSp>
              <p:nvCxnSpPr>
                <p:cNvPr id="69" name="Straight Arrow Connector 68"/>
                <p:cNvCxnSpPr/>
                <p:nvPr/>
              </p:nvCxnSpPr>
              <p:spPr>
                <a:xfrm flipH="1" flipV="1">
                  <a:off x="8190308" y="18935103"/>
                  <a:ext cx="5465714" cy="1789526"/>
                </a:xfrm>
                <a:prstGeom prst="straightConnector1">
                  <a:avLst/>
                </a:prstGeom>
                <a:ln w="12700" cmpd="sng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3" name="TextBox 62"/>
              <p:cNvSpPr txBox="1"/>
              <p:nvPr/>
            </p:nvSpPr>
            <p:spPr>
              <a:xfrm>
                <a:off x="246536" y="911695"/>
                <a:ext cx="1292387" cy="789893"/>
              </a:xfrm>
              <a:prstGeom prst="rect">
                <a:avLst/>
              </a:prstGeom>
              <a:noFill/>
            </p:spPr>
            <p:txBody>
              <a:bodyPr wrap="none" lIns="20254" tIns="10127" rIns="20254" bIns="10127" rtlCol="0">
                <a:spAutoFit/>
              </a:bodyPr>
              <a:lstStyle/>
              <a:p>
                <a:r>
                  <a:rPr lang="en-US" sz="1000" dirty="0">
                    <a:solidFill>
                      <a:prstClr val="black"/>
                    </a:solidFill>
                    <a:latin typeface="American Typewriter"/>
                    <a:cs typeface="American Typewriter"/>
                  </a:rPr>
                  <a:t>  </a:t>
                </a:r>
                <a:r>
                  <a:rPr lang="en-US" sz="1000" dirty="0">
                    <a:solidFill>
                      <a:srgbClr val="FF0000"/>
                    </a:solidFill>
                    <a:latin typeface="American Typewriter"/>
                    <a:cs typeface="American Typewriter"/>
                  </a:rPr>
                  <a:t>5 MHz- 17 Stations</a:t>
                </a:r>
              </a:p>
              <a:p>
                <a:r>
                  <a:rPr lang="en-US" sz="1000" dirty="0">
                    <a:solidFill>
                      <a:srgbClr val="FF6600"/>
                    </a:solidFill>
                    <a:latin typeface="American Typewriter"/>
                    <a:cs typeface="American Typewriter"/>
                  </a:rPr>
                  <a:t>13 MHz-   7 Stations</a:t>
                </a:r>
              </a:p>
              <a:p>
                <a:r>
                  <a:rPr lang="en-US" sz="1000" dirty="0">
                    <a:solidFill>
                      <a:srgbClr val="008000"/>
                    </a:solidFill>
                    <a:latin typeface="American Typewriter"/>
                    <a:cs typeface="American Typewriter"/>
                  </a:rPr>
                  <a:t>25 MHz- 16 Stations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American Typewriter"/>
                    <a:cs typeface="American Typewriter"/>
                  </a:rPr>
                  <a:t>Outside-   6 Stations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American Typewriter"/>
                    <a:cs typeface="American Typewriter"/>
                  </a:rPr>
                  <a:t>TOTAL – 46 Stations</a:t>
                </a:r>
              </a:p>
            </p:txBody>
          </p:sp>
        </p:grpSp>
        <p:cxnSp>
          <p:nvCxnSpPr>
            <p:cNvPr id="77" name="Straight Connector 76"/>
            <p:cNvCxnSpPr/>
            <p:nvPr/>
          </p:nvCxnSpPr>
          <p:spPr>
            <a:xfrm>
              <a:off x="120119" y="1534373"/>
              <a:ext cx="1356994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3" name="Picture 92" descr="Screen Shot 2017-05-01 at 3.07.17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0297" y="906061"/>
            <a:ext cx="2392724" cy="19885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4" name="Picture 93" descr="Screen Shot 2017-05-01 at 3.07.58 P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538" y="3669888"/>
            <a:ext cx="2489484" cy="208993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5" name="Rounded Rectangle 94"/>
          <p:cNvSpPr/>
          <p:nvPr/>
        </p:nvSpPr>
        <p:spPr>
          <a:xfrm>
            <a:off x="1121237" y="1713419"/>
            <a:ext cx="341488" cy="485591"/>
          </a:xfrm>
          <a:prstGeom prst="round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6" name="Rounded Rectangle 95"/>
          <p:cNvSpPr/>
          <p:nvPr/>
        </p:nvSpPr>
        <p:spPr>
          <a:xfrm>
            <a:off x="624335" y="2801834"/>
            <a:ext cx="341488" cy="485591"/>
          </a:xfrm>
          <a:prstGeom prst="round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7" name="Rounded Rectangle 96"/>
          <p:cNvSpPr/>
          <p:nvPr/>
        </p:nvSpPr>
        <p:spPr>
          <a:xfrm>
            <a:off x="113444" y="4086619"/>
            <a:ext cx="341488" cy="485591"/>
          </a:xfrm>
          <a:prstGeom prst="round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8" name="Picture 97" descr="CHES_BAY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3020" y="4742552"/>
            <a:ext cx="1982689" cy="80298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9" name="Picture 98" descr="NYH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4440" y="1178849"/>
            <a:ext cx="2093436" cy="847841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101" name="Straight Connector 100"/>
          <p:cNvCxnSpPr>
            <a:stCxn id="21" idx="1"/>
            <a:endCxn id="93" idx="1"/>
          </p:cNvCxnSpPr>
          <p:nvPr/>
        </p:nvCxnSpPr>
        <p:spPr>
          <a:xfrm flipV="1">
            <a:off x="1411517" y="1900313"/>
            <a:ext cx="3268780" cy="2454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96" idx="3"/>
            <a:endCxn id="106" idx="1"/>
          </p:cNvCxnSpPr>
          <p:nvPr/>
        </p:nvCxnSpPr>
        <p:spPr>
          <a:xfrm>
            <a:off x="965823" y="3044630"/>
            <a:ext cx="4252050" cy="29936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stCxn id="97" idx="3"/>
            <a:endCxn id="94" idx="1"/>
          </p:cNvCxnSpPr>
          <p:nvPr/>
        </p:nvCxnSpPr>
        <p:spPr>
          <a:xfrm>
            <a:off x="454932" y="4329415"/>
            <a:ext cx="4128606" cy="38544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6" name="Picture 105" descr="Screen Shot 2017-05-01 at 3.35.33 PM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7873" y="2351861"/>
            <a:ext cx="2124967" cy="198425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9" name="Picture 108" descr="Screen Shot 2017-05-01 at 3.41.29 PM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722" y="2634377"/>
            <a:ext cx="1921154" cy="151939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HFR in NOAA PORTS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10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cadal_mean_surface_currents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0317" y="806826"/>
            <a:ext cx="4098040" cy="485803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28650" y="2"/>
            <a:ext cx="7886700" cy="8068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Surface Current </a:t>
            </a:r>
            <a:r>
              <a:rPr lang="en-US" dirty="0" smtClean="0"/>
              <a:t>Decadal </a:t>
            </a:r>
            <a:r>
              <a:rPr lang="en-US" dirty="0" smtClean="0"/>
              <a:t>Mean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41317" y="973687"/>
            <a:ext cx="287337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Long term annual and seasonal averages </a:t>
            </a:r>
          </a:p>
          <a:p>
            <a:endParaRPr lang="en-US" sz="3200" dirty="0"/>
          </a:p>
          <a:p>
            <a:r>
              <a:rPr lang="en-US" sz="3200" dirty="0" smtClean="0"/>
              <a:t>MARCO </a:t>
            </a:r>
          </a:p>
          <a:p>
            <a:endParaRPr lang="en-US" sz="3200" dirty="0"/>
          </a:p>
          <a:p>
            <a:r>
              <a:rPr lang="en-US" sz="3200" dirty="0"/>
              <a:t>C</a:t>
            </a:r>
            <a:r>
              <a:rPr lang="en-US" sz="3200" dirty="0" smtClean="0"/>
              <a:t>alculate anomalies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755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roup 118"/>
          <p:cNvGrpSpPr>
            <a:grpSpLocks noChangeAspect="1"/>
          </p:cNvGrpSpPr>
          <p:nvPr/>
        </p:nvGrpSpPr>
        <p:grpSpPr>
          <a:xfrm>
            <a:off x="133506" y="956645"/>
            <a:ext cx="3336195" cy="4538369"/>
            <a:chOff x="133506" y="1115995"/>
            <a:chExt cx="7655560" cy="10414185"/>
          </a:xfrm>
        </p:grpSpPr>
        <p:pic>
          <p:nvPicPr>
            <p:cNvPr id="110" name="Picture 109" descr="Screen Shot 2016-11-29 at 3.33.22 PM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506" y="1115995"/>
              <a:ext cx="7655560" cy="1041418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1" name="Oval 110"/>
            <p:cNvSpPr/>
            <p:nvPr/>
          </p:nvSpPr>
          <p:spPr>
            <a:xfrm>
              <a:off x="1963185" y="9660195"/>
              <a:ext cx="307869" cy="307869"/>
            </a:xfrm>
            <a:prstGeom prst="ellipse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2" name="Oval 111"/>
            <p:cNvSpPr/>
            <p:nvPr/>
          </p:nvSpPr>
          <p:spPr>
            <a:xfrm>
              <a:off x="2674385" y="8551476"/>
              <a:ext cx="307869" cy="307869"/>
            </a:xfrm>
            <a:prstGeom prst="ellipse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3" name="Oval 112"/>
            <p:cNvSpPr/>
            <p:nvPr/>
          </p:nvSpPr>
          <p:spPr>
            <a:xfrm>
              <a:off x="4347715" y="5732076"/>
              <a:ext cx="307869" cy="307869"/>
            </a:xfrm>
            <a:prstGeom prst="ellipse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4" name="Oval 113"/>
            <p:cNvSpPr/>
            <p:nvPr/>
          </p:nvSpPr>
          <p:spPr>
            <a:xfrm>
              <a:off x="4040090" y="6739195"/>
              <a:ext cx="307869" cy="307869"/>
            </a:xfrm>
            <a:prstGeom prst="ellipse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5" name="Oval 114"/>
            <p:cNvSpPr/>
            <p:nvPr/>
          </p:nvSpPr>
          <p:spPr>
            <a:xfrm>
              <a:off x="4501650" y="4639876"/>
              <a:ext cx="307869" cy="307869"/>
            </a:xfrm>
            <a:prstGeom prst="ellipse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6" name="Oval 115"/>
            <p:cNvSpPr/>
            <p:nvPr/>
          </p:nvSpPr>
          <p:spPr>
            <a:xfrm>
              <a:off x="3588785" y="7561998"/>
              <a:ext cx="307869" cy="307869"/>
            </a:xfrm>
            <a:prstGeom prst="ellipse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7" name="Oval 116"/>
            <p:cNvSpPr/>
            <p:nvPr/>
          </p:nvSpPr>
          <p:spPr>
            <a:xfrm>
              <a:off x="4655585" y="3639985"/>
              <a:ext cx="307869" cy="307869"/>
            </a:xfrm>
            <a:prstGeom prst="ellipse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1382952" y="1462953"/>
              <a:ext cx="5076224" cy="707886"/>
            </a:xfrm>
            <a:prstGeom prst="rect">
              <a:avLst/>
            </a:prstGeom>
            <a:noFill/>
          </p:spPr>
          <p:txBody>
            <a:bodyPr wrap="none" rtlCol="0">
              <a:normAutofit fontScale="40000" lnSpcReduction="20000"/>
            </a:bodyPr>
            <a:lstStyle/>
            <a:p>
              <a:r>
                <a:rPr lang="en-US" sz="4000" dirty="0" smtClean="0">
                  <a:solidFill>
                    <a:prstClr val="black"/>
                  </a:solidFill>
                  <a:latin typeface="American Typewriter"/>
                  <a:cs typeface="American Typewriter"/>
                </a:rPr>
                <a:t>New Jersey 13 MHz</a:t>
              </a:r>
              <a:endParaRPr lang="en-US" sz="4000" dirty="0">
                <a:solidFill>
                  <a:prstClr val="black"/>
                </a:solidFill>
                <a:latin typeface="American Typewriter"/>
                <a:cs typeface="American Typewriter"/>
              </a:endParaRPr>
            </a:p>
          </p:txBody>
        </p:sp>
      </p:grpSp>
      <p:pic>
        <p:nvPicPr>
          <p:cNvPr id="120" name="Picture 119" descr="Screen Shot 2017-05-01 at 3.55.52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0296" y="969557"/>
            <a:ext cx="4149787" cy="278490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" name="Picture 1" descr="Screen Shot 2017-05-01 at 4.34.46 PM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6874" y="3968927"/>
            <a:ext cx="2561516" cy="20741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Wave Measurements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62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Framework For Ocean Observing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328" y="966088"/>
            <a:ext cx="6292950" cy="4734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806826"/>
            <a:ext cx="276532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400" dirty="0" smtClean="0"/>
              <a:t>Ocean </a:t>
            </a:r>
            <a:r>
              <a:rPr lang="en-US" sz="2400" dirty="0" err="1" smtClean="0"/>
              <a:t>Obs</a:t>
            </a:r>
            <a:r>
              <a:rPr lang="en-US" sz="2400" dirty="0" smtClean="0"/>
              <a:t> 09</a:t>
            </a:r>
          </a:p>
          <a:p>
            <a:pPr marL="457200" indent="-457200">
              <a:buFont typeface="Arial" charset="0"/>
              <a:buChar char="•"/>
            </a:pPr>
            <a:endParaRPr lang="en-US" sz="1200" dirty="0"/>
          </a:p>
          <a:p>
            <a:pPr marL="457200" indent="-457200">
              <a:buFont typeface="Arial" charset="0"/>
              <a:buChar char="•"/>
            </a:pPr>
            <a:r>
              <a:rPr lang="en-US" sz="2400" dirty="0" smtClean="0"/>
              <a:t>Successfully used by GOOS</a:t>
            </a:r>
          </a:p>
          <a:p>
            <a:pPr marL="457200" indent="-457200">
              <a:buFont typeface="Arial" charset="0"/>
              <a:buChar char="•"/>
            </a:pPr>
            <a:endParaRPr lang="en-US" sz="1200" dirty="0"/>
          </a:p>
          <a:p>
            <a:pPr marL="457200" indent="-457200">
              <a:buFont typeface="Arial" charset="0"/>
              <a:buChar char="•"/>
            </a:pPr>
            <a:r>
              <a:rPr lang="en-US" sz="2400" dirty="0" smtClean="0"/>
              <a:t>Seek ways for efficient implementation</a:t>
            </a:r>
            <a:endParaRPr lang="en-US" sz="2400" dirty="0" smtClean="0"/>
          </a:p>
          <a:p>
            <a:pPr marL="457200" indent="-457200">
              <a:buFont typeface="Arial" charset="0"/>
              <a:buChar char="•"/>
            </a:pPr>
            <a:endParaRPr lang="en-US" sz="1200" dirty="0"/>
          </a:p>
          <a:p>
            <a:pPr marL="457200" indent="-457200">
              <a:buFont typeface="Arial" charset="0"/>
              <a:buChar char="•"/>
            </a:pPr>
            <a:r>
              <a:rPr lang="en-US" sz="2400" dirty="0" smtClean="0"/>
              <a:t>MARACOOS Integration </a:t>
            </a:r>
            <a:r>
              <a:rPr lang="en-US" sz="2400" dirty="0" smtClean="0"/>
              <a:t>Matrix</a:t>
            </a:r>
          </a:p>
          <a:p>
            <a:pPr marL="457200" indent="-457200">
              <a:buFont typeface="Arial" charset="0"/>
              <a:buChar char="•"/>
            </a:pPr>
            <a:endParaRPr lang="en-US" sz="1200" dirty="0"/>
          </a:p>
          <a:p>
            <a:pPr marL="457200" indent="-457200">
              <a:buFont typeface="Arial" charset="0"/>
              <a:buChar char="•"/>
            </a:pPr>
            <a:r>
              <a:rPr lang="en-US" sz="2400" dirty="0" smtClean="0"/>
              <a:t>Power of Leveraging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6288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roup 118"/>
          <p:cNvGrpSpPr>
            <a:grpSpLocks noChangeAspect="1"/>
          </p:cNvGrpSpPr>
          <p:nvPr/>
        </p:nvGrpSpPr>
        <p:grpSpPr>
          <a:xfrm>
            <a:off x="133506" y="956645"/>
            <a:ext cx="3336195" cy="4538369"/>
            <a:chOff x="133506" y="1193707"/>
            <a:chExt cx="7655560" cy="10414185"/>
          </a:xfrm>
        </p:grpSpPr>
        <p:pic>
          <p:nvPicPr>
            <p:cNvPr id="110" name="Picture 109" descr="Screen Shot 2016-11-29 at 3.33.22 PM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506" y="1193707"/>
              <a:ext cx="7655560" cy="1041418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1" name="Oval 110"/>
            <p:cNvSpPr/>
            <p:nvPr/>
          </p:nvSpPr>
          <p:spPr>
            <a:xfrm>
              <a:off x="1963185" y="9660195"/>
              <a:ext cx="307869" cy="307869"/>
            </a:xfrm>
            <a:prstGeom prst="ellipse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2" name="Oval 111"/>
            <p:cNvSpPr/>
            <p:nvPr/>
          </p:nvSpPr>
          <p:spPr>
            <a:xfrm>
              <a:off x="2674385" y="8551476"/>
              <a:ext cx="307869" cy="307869"/>
            </a:xfrm>
            <a:prstGeom prst="ellipse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3" name="Oval 112"/>
            <p:cNvSpPr/>
            <p:nvPr/>
          </p:nvSpPr>
          <p:spPr>
            <a:xfrm>
              <a:off x="4347715" y="5732076"/>
              <a:ext cx="307869" cy="307869"/>
            </a:xfrm>
            <a:prstGeom prst="ellipse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4" name="Oval 113"/>
            <p:cNvSpPr/>
            <p:nvPr/>
          </p:nvSpPr>
          <p:spPr>
            <a:xfrm>
              <a:off x="4040090" y="6739195"/>
              <a:ext cx="307869" cy="307869"/>
            </a:xfrm>
            <a:prstGeom prst="ellipse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5" name="Oval 114"/>
            <p:cNvSpPr/>
            <p:nvPr/>
          </p:nvSpPr>
          <p:spPr>
            <a:xfrm>
              <a:off x="4501650" y="4639876"/>
              <a:ext cx="307869" cy="307869"/>
            </a:xfrm>
            <a:prstGeom prst="ellipse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6" name="Oval 115"/>
            <p:cNvSpPr/>
            <p:nvPr/>
          </p:nvSpPr>
          <p:spPr>
            <a:xfrm>
              <a:off x="3588785" y="7561998"/>
              <a:ext cx="307869" cy="307869"/>
            </a:xfrm>
            <a:prstGeom prst="ellipse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7" name="Oval 116"/>
            <p:cNvSpPr/>
            <p:nvPr/>
          </p:nvSpPr>
          <p:spPr>
            <a:xfrm>
              <a:off x="4655585" y="3639985"/>
              <a:ext cx="307869" cy="307869"/>
            </a:xfrm>
            <a:prstGeom prst="ellipse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1382952" y="1462953"/>
              <a:ext cx="5076224" cy="707886"/>
            </a:xfrm>
            <a:prstGeom prst="rect">
              <a:avLst/>
            </a:prstGeom>
            <a:noFill/>
          </p:spPr>
          <p:txBody>
            <a:bodyPr wrap="none" rtlCol="0">
              <a:normAutofit fontScale="40000" lnSpcReduction="20000"/>
            </a:bodyPr>
            <a:lstStyle/>
            <a:p>
              <a:r>
                <a:rPr lang="en-US" sz="4000" dirty="0" smtClean="0">
                  <a:solidFill>
                    <a:prstClr val="black"/>
                  </a:solidFill>
                  <a:latin typeface="American Typewriter"/>
                  <a:cs typeface="American Typewriter"/>
                </a:rPr>
                <a:t>New Jersey 13 MHz</a:t>
              </a:r>
              <a:endParaRPr lang="en-US" sz="4000" dirty="0">
                <a:solidFill>
                  <a:prstClr val="black"/>
                </a:solidFill>
                <a:latin typeface="American Typewriter"/>
                <a:cs typeface="American Typewriter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Tsunami Detection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539154" y="3644602"/>
            <a:ext cx="313724" cy="313724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 descr="Screen Shot 2017-05-01 at 4.45.07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2472" y="802668"/>
            <a:ext cx="3728595" cy="33115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Oval 19"/>
          <p:cNvSpPr/>
          <p:nvPr/>
        </p:nvSpPr>
        <p:spPr>
          <a:xfrm>
            <a:off x="1863292" y="2860912"/>
            <a:ext cx="313724" cy="313724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1727799" y="3275999"/>
            <a:ext cx="313724" cy="313724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1953071" y="2369311"/>
            <a:ext cx="313724" cy="313724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4" name="Content Placeholder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2319" y="3731864"/>
            <a:ext cx="5360445" cy="1763149"/>
          </a:xfrm>
          <a:prstGeom prst="rect">
            <a:avLst/>
          </a:prstGeom>
        </p:spPr>
      </p:pic>
      <p:pic>
        <p:nvPicPr>
          <p:cNvPr id="19" name="Picture 18" descr="shore023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756" y="1446444"/>
            <a:ext cx="2460977" cy="18457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6864625" y="800113"/>
            <a:ext cx="2116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June 13, 2013 </a:t>
            </a:r>
            <a:r>
              <a:rPr lang="en-US" dirty="0" err="1" smtClean="0">
                <a:solidFill>
                  <a:prstClr val="black"/>
                </a:solidFill>
              </a:rPr>
              <a:t>Meteotsunami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11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8068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27880"/>
            <a:ext cx="9144000" cy="274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" y="5802200"/>
            <a:ext cx="9281160" cy="107811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91386" y="18708"/>
            <a:ext cx="9014032" cy="7215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Fisheries: Supporting Management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7025" y="883770"/>
            <a:ext cx="848995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F</a:t>
            </a: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rom 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the </a:t>
            </a: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Mid Atlantic Fishery Management Council (MAFMC) 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draft 2014 Environmental Assessment for the Butterfish and Longfin Squid fishery specifications:</a:t>
            </a:r>
            <a:r>
              <a:rPr lang="en-US" b="1" i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endParaRPr lang="en-US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endParaRPr lang="en-US" sz="1200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“</a:t>
            </a:r>
            <a:r>
              <a:rPr lang="en-US" sz="1400" dirty="0">
                <a:solidFill>
                  <a:prstClr val="black"/>
                </a:solidFill>
                <a:latin typeface="Times New Roman"/>
                <a:cs typeface="Times New Roman"/>
              </a:rPr>
              <a:t>The butterfish fishery has mostly been an </a:t>
            </a:r>
            <a:r>
              <a:rPr lang="en-US"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incidental fishery </a:t>
            </a:r>
            <a:r>
              <a:rPr lang="en-US" sz="1400" dirty="0">
                <a:solidFill>
                  <a:prstClr val="black"/>
                </a:solidFill>
                <a:latin typeface="Times New Roman"/>
                <a:cs typeface="Times New Roman"/>
              </a:rPr>
              <a:t>since 2002.  </a:t>
            </a:r>
            <a:endParaRPr lang="en-US" sz="1400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endParaRPr lang="en-US" sz="1000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2014 </a:t>
            </a:r>
            <a:r>
              <a:rPr lang="en-US" sz="1400" dirty="0">
                <a:solidFill>
                  <a:prstClr val="black"/>
                </a:solidFill>
                <a:latin typeface="Times New Roman"/>
                <a:cs typeface="Times New Roman"/>
              </a:rPr>
              <a:t>is the first year of a small directed fishery, with a landings limit of </a:t>
            </a:r>
            <a:r>
              <a:rPr lang="en-US"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3,200 </a:t>
            </a:r>
            <a:r>
              <a:rPr lang="en-US" sz="14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mt</a:t>
            </a:r>
            <a:r>
              <a:rPr lang="en-US" sz="1400" dirty="0" err="1">
                <a:solidFill>
                  <a:prstClr val="black"/>
                </a:solidFill>
                <a:latin typeface="Times New Roman"/>
                <a:cs typeface="Times New Roman"/>
              </a:rPr>
              <a:t>.</a:t>
            </a:r>
            <a:r>
              <a:rPr lang="en-US" sz="1400" dirty="0">
                <a:solidFill>
                  <a:prstClr val="black"/>
                </a:solidFill>
                <a:latin typeface="Times New Roman"/>
                <a:cs typeface="Times New Roman"/>
              </a:rPr>
              <a:t>  </a:t>
            </a:r>
            <a:endParaRPr lang="en-US" sz="1400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endParaRPr lang="en-US" sz="10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If </a:t>
            </a:r>
            <a:r>
              <a:rPr lang="en-US" sz="1400" dirty="0">
                <a:solidFill>
                  <a:prstClr val="black"/>
                </a:solidFill>
                <a:latin typeface="Times New Roman"/>
                <a:cs typeface="Times New Roman"/>
              </a:rPr>
              <a:t>that limit is caught at 2013 average prices </a:t>
            </a:r>
            <a:r>
              <a:rPr lang="en-US" sz="1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(</a:t>
            </a:r>
            <a:r>
              <a:rPr lang="en-US" sz="1400" dirty="0">
                <a:solidFill>
                  <a:prstClr val="black"/>
                </a:solidFill>
                <a:latin typeface="Times New Roman"/>
                <a:cs typeface="Times New Roman"/>
              </a:rPr>
              <a:t>$1,481 </a:t>
            </a:r>
            <a:r>
              <a:rPr lang="en-US" sz="1400" dirty="0" err="1">
                <a:solidFill>
                  <a:prstClr val="black"/>
                </a:solidFill>
                <a:latin typeface="Times New Roman"/>
                <a:cs typeface="Times New Roman"/>
              </a:rPr>
              <a:t>mt</a:t>
            </a:r>
            <a:r>
              <a:rPr lang="en-US" sz="1400" dirty="0">
                <a:solidFill>
                  <a:prstClr val="black"/>
                </a:solidFill>
                <a:latin typeface="Times New Roman"/>
                <a:cs typeface="Times New Roman"/>
              </a:rPr>
              <a:t>), </a:t>
            </a:r>
            <a:endParaRPr lang="en-US" sz="1400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r>
              <a:rPr lang="en-US" sz="140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        the </a:t>
            </a:r>
            <a:r>
              <a:rPr lang="en-US" sz="1400" dirty="0">
                <a:solidFill>
                  <a:prstClr val="black"/>
                </a:solidFill>
                <a:latin typeface="Times New Roman"/>
                <a:cs typeface="Times New Roman"/>
              </a:rPr>
              <a:t>resulting revenues would be about </a:t>
            </a:r>
            <a:r>
              <a:rPr lang="en-US"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$4.7 million</a:t>
            </a:r>
            <a:r>
              <a:rPr lang="en-US" sz="1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.</a:t>
            </a:r>
            <a:endParaRPr lang="en-US" sz="1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endParaRPr lang="en-US" sz="1000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Times New Roman"/>
                <a:cs typeface="Times New Roman"/>
              </a:rPr>
              <a:t>Under the proposed 2015 </a:t>
            </a:r>
            <a:r>
              <a:rPr lang="en-US" sz="1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specifications, the </a:t>
            </a:r>
            <a:r>
              <a:rPr lang="en-US" sz="1400" dirty="0">
                <a:solidFill>
                  <a:prstClr val="black"/>
                </a:solidFill>
                <a:latin typeface="Times New Roman"/>
                <a:cs typeface="Times New Roman"/>
              </a:rPr>
              <a:t>average landings </a:t>
            </a:r>
            <a:endParaRPr lang="en-US" sz="1400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r>
              <a:rPr lang="en-US" sz="140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        limit </a:t>
            </a:r>
            <a:r>
              <a:rPr lang="en-US" sz="1400" dirty="0">
                <a:solidFill>
                  <a:prstClr val="black"/>
                </a:solidFill>
                <a:latin typeface="Times New Roman"/>
                <a:cs typeface="Times New Roman"/>
              </a:rPr>
              <a:t>for 2015-2017 would be </a:t>
            </a:r>
            <a:r>
              <a:rPr lang="en-US"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21,408 </a:t>
            </a:r>
            <a:r>
              <a:rPr lang="en-US" sz="14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mt</a:t>
            </a:r>
            <a:r>
              <a:rPr lang="en-US" sz="1400" dirty="0" err="1">
                <a:solidFill>
                  <a:prstClr val="black"/>
                </a:solidFill>
                <a:latin typeface="Times New Roman"/>
                <a:cs typeface="Times New Roman"/>
              </a:rPr>
              <a:t>.</a:t>
            </a:r>
            <a:r>
              <a:rPr lang="en-US" sz="1400" dirty="0">
                <a:solidFill>
                  <a:prstClr val="black"/>
                </a:solidFill>
                <a:latin typeface="Times New Roman"/>
                <a:cs typeface="Times New Roman"/>
              </a:rPr>
              <a:t>  This </a:t>
            </a:r>
            <a:r>
              <a:rPr lang="en-US" sz="1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could </a:t>
            </a:r>
          </a:p>
          <a:p>
            <a:r>
              <a:rPr lang="en-US" sz="140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        potentially </a:t>
            </a:r>
            <a:r>
              <a:rPr lang="en-US" sz="1400" dirty="0">
                <a:solidFill>
                  <a:prstClr val="black"/>
                </a:solidFill>
                <a:latin typeface="Times New Roman"/>
                <a:cs typeface="Times New Roman"/>
              </a:rPr>
              <a:t>translate into </a:t>
            </a:r>
            <a:r>
              <a:rPr lang="en-US"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$31.7 million </a:t>
            </a:r>
            <a:r>
              <a:rPr lang="en-US" sz="1400" dirty="0">
                <a:solidFill>
                  <a:prstClr val="black"/>
                </a:solidFill>
                <a:latin typeface="Times New Roman"/>
                <a:cs typeface="Times New Roman"/>
              </a:rPr>
              <a:t>additional ex-vessel </a:t>
            </a:r>
            <a:endParaRPr lang="en-US" sz="1400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r>
              <a:rPr lang="en-US" sz="140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        revenues </a:t>
            </a:r>
            <a:r>
              <a:rPr lang="en-US" sz="1400" dirty="0">
                <a:solidFill>
                  <a:prstClr val="black"/>
                </a:solidFill>
                <a:latin typeface="Times New Roman"/>
                <a:cs typeface="Times New Roman"/>
              </a:rPr>
              <a:t>at 2013 prices</a:t>
            </a:r>
            <a:r>
              <a:rPr lang="en-US" sz="1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.”</a:t>
            </a:r>
            <a:r>
              <a:rPr lang="en-US" sz="1400" dirty="0">
                <a:solidFill>
                  <a:prstClr val="black"/>
                </a:solidFill>
                <a:latin typeface="Times New Roman"/>
                <a:cs typeface="Times New Roman"/>
              </a:rPr>
              <a:t> </a:t>
            </a:r>
            <a:endParaRPr lang="en-US" sz="1400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endParaRPr lang="en-US" sz="10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Times New Roman"/>
                <a:cs typeface="Times New Roman"/>
              </a:rPr>
              <a:t>It is not clear that the fishery will actually land such higher </a:t>
            </a:r>
            <a:endParaRPr lang="en-US" sz="1400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r>
              <a:rPr lang="en-US" sz="140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        amounts </a:t>
            </a:r>
            <a:r>
              <a:rPr lang="en-US" sz="1400" dirty="0">
                <a:solidFill>
                  <a:prstClr val="black"/>
                </a:solidFill>
                <a:latin typeface="Times New Roman"/>
                <a:cs typeface="Times New Roman"/>
              </a:rPr>
              <a:t>or if the price would remain near </a:t>
            </a:r>
            <a:r>
              <a:rPr lang="en-US" sz="1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$</a:t>
            </a:r>
            <a:r>
              <a:rPr lang="en-US" sz="1400" dirty="0">
                <a:solidFill>
                  <a:prstClr val="black"/>
                </a:solidFill>
                <a:latin typeface="Times New Roman"/>
                <a:cs typeface="Times New Roman"/>
              </a:rPr>
              <a:t>1,481/</a:t>
            </a:r>
            <a:r>
              <a:rPr lang="en-US" sz="1400" dirty="0" err="1">
                <a:solidFill>
                  <a:prstClr val="black"/>
                </a:solidFill>
                <a:latin typeface="Times New Roman"/>
                <a:cs typeface="Times New Roman"/>
              </a:rPr>
              <a:t>mt</a:t>
            </a:r>
            <a:r>
              <a:rPr lang="en-US" sz="1400" dirty="0">
                <a:solidFill>
                  <a:prstClr val="black"/>
                </a:solidFill>
                <a:latin typeface="Times New Roman"/>
                <a:cs typeface="Times New Roman"/>
              </a:rPr>
              <a:t> at </a:t>
            </a:r>
            <a:endParaRPr lang="en-US" sz="1400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r>
              <a:rPr lang="en-US" sz="140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        higher </a:t>
            </a:r>
            <a:r>
              <a:rPr lang="en-US" sz="1400" dirty="0">
                <a:solidFill>
                  <a:prstClr val="black"/>
                </a:solidFill>
                <a:latin typeface="Times New Roman"/>
                <a:cs typeface="Times New Roman"/>
              </a:rPr>
              <a:t>landings levels, so the </a:t>
            </a:r>
            <a:r>
              <a:rPr lang="en-US"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$31.7 million </a:t>
            </a:r>
            <a:r>
              <a:rPr lang="en-US" sz="1400" dirty="0">
                <a:solidFill>
                  <a:prstClr val="black"/>
                </a:solidFill>
                <a:latin typeface="Times New Roman"/>
                <a:cs typeface="Times New Roman"/>
              </a:rPr>
              <a:t>value is </a:t>
            </a:r>
            <a:r>
              <a:rPr lang="en-US" sz="1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likely</a:t>
            </a:r>
          </a:p>
          <a:p>
            <a:r>
              <a:rPr lang="en-US" sz="140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        </a:t>
            </a:r>
            <a:r>
              <a:rPr lang="en-US" sz="1400" dirty="0">
                <a:solidFill>
                  <a:prstClr val="black"/>
                </a:solidFill>
                <a:latin typeface="Times New Roman"/>
                <a:cs typeface="Times New Roman"/>
              </a:rPr>
              <a:t>an </a:t>
            </a:r>
            <a:r>
              <a:rPr lang="en-US"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“upper end” possibility</a:t>
            </a:r>
            <a:r>
              <a:rPr lang="en-US" sz="1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.”  </a:t>
            </a:r>
            <a:endParaRPr lang="en-US" sz="14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5970" y="3165015"/>
            <a:ext cx="1833072" cy="5979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1185" y="1613091"/>
            <a:ext cx="1856227" cy="10023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460852" y="3797816"/>
            <a:ext cx="2730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2015 Bluefish Assessment</a:t>
            </a:r>
            <a:endParaRPr lang="en-US" b="1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15970" y="2555618"/>
            <a:ext cx="2396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2015 Scup Assessment</a:t>
            </a:r>
            <a:endParaRPr lang="en-US" b="1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8252" y="4226790"/>
            <a:ext cx="2728941" cy="125951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03648" y="5294718"/>
            <a:ext cx="2485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2017 Atlantic Mackerel</a:t>
            </a:r>
            <a:endParaRPr lang="en-US" b="1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3134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27880"/>
            <a:ext cx="9144000" cy="274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" y="5802200"/>
            <a:ext cx="9281160" cy="10781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89115" y="127011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76026"/>
            <a:ext cx="74396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cs typeface="Times New Roman"/>
              </a:rPr>
              <a:t>Fisheries: OpenOcean Study Group</a:t>
            </a:r>
            <a:endParaRPr lang="en-US" sz="4000" dirty="0">
              <a:solidFill>
                <a:prstClr val="white"/>
              </a:solidFill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217" y="863906"/>
            <a:ext cx="7101962" cy="466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7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3" y="877122"/>
            <a:ext cx="5031486" cy="46507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0" y="1"/>
            <a:ext cx="9144000" cy="8068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27880"/>
            <a:ext cx="9144000" cy="274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" y="5802200"/>
            <a:ext cx="9281160" cy="1078115"/>
          </a:xfrm>
          <a:prstGeom prst="rect">
            <a:avLst/>
          </a:prstGeom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203200" y="0"/>
            <a:ext cx="8940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 smtClean="0">
                <a:solidFill>
                  <a:prstClr val="white"/>
                </a:solidFill>
                <a:cs typeface="Calibri"/>
              </a:rPr>
              <a:t>Gliders Deployments </a:t>
            </a:r>
            <a:r>
              <a:rPr lang="mr-IN" sz="4000" dirty="0" smtClean="0">
                <a:solidFill>
                  <a:prstClr val="white"/>
                </a:solidFill>
                <a:cs typeface="Calibri"/>
              </a:rPr>
              <a:t>–</a:t>
            </a:r>
            <a:r>
              <a:rPr lang="en-US" sz="4000" dirty="0" smtClean="0">
                <a:solidFill>
                  <a:prstClr val="white"/>
                </a:solidFill>
                <a:cs typeface="Calibri"/>
              </a:rPr>
              <a:t> most recent year</a:t>
            </a:r>
            <a:endParaRPr lang="en-US" sz="3600" dirty="0">
              <a:solidFill>
                <a:prstClr val="white"/>
              </a:solidFill>
              <a:cs typeface="Calibri"/>
            </a:endParaRPr>
          </a:p>
        </p:txBody>
      </p:sp>
      <p:pic>
        <p:nvPicPr>
          <p:cNvPr id="16" name="Picture 5" descr="marcoos_glider_sst_chla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t="55808" r="-1"/>
          <a:stretch/>
        </p:blipFill>
        <p:spPr bwMode="auto">
          <a:xfrm>
            <a:off x="4847720" y="920650"/>
            <a:ext cx="4274435" cy="17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3586167" y="1081145"/>
            <a:ext cx="186267" cy="18626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1619940" y="2051566"/>
            <a:ext cx="186267" cy="18626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285012" y="3211379"/>
            <a:ext cx="186267" cy="18626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11425" y="4164548"/>
            <a:ext cx="186267" cy="18626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78598" y="3304512"/>
            <a:ext cx="186267" cy="18626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074" name="Picture 2" descr="ttps://scontent.fphl2-4.fna.fbcdn.net/v/t1.0-9/14222239_1452021691479691_3019007209325505097_n.jpg?oh=b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632" y="3211379"/>
            <a:ext cx="3271548" cy="245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1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8068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27880"/>
            <a:ext cx="9144000" cy="274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" y="5802200"/>
            <a:ext cx="9281160" cy="10781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5708"/>
          <a:stretch/>
        </p:blipFill>
        <p:spPr>
          <a:xfrm>
            <a:off x="203200" y="985395"/>
            <a:ext cx="2472267" cy="31615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03200" y="0"/>
            <a:ext cx="894080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 smtClean="0">
                <a:solidFill>
                  <a:prstClr val="white"/>
                </a:solidFill>
                <a:cs typeface="Calibri"/>
              </a:rPr>
              <a:t>Glider Data QA/QC</a:t>
            </a:r>
          </a:p>
          <a:p>
            <a:pPr>
              <a:defRPr/>
            </a:pPr>
            <a:endParaRPr lang="en-US" sz="3600" dirty="0">
              <a:solidFill>
                <a:prstClr val="white"/>
              </a:solidFill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36532" y="928407"/>
            <a:ext cx="4737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Quality Assurance Project Plan:</a:t>
            </a:r>
          </a:p>
          <a:p>
            <a:endParaRPr lang="en-US" sz="3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00100" indent="-279400">
              <a:buFont typeface="Arial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Glider Mission Planning</a:t>
            </a:r>
          </a:p>
          <a:p>
            <a:pPr marL="800100" indent="-279400">
              <a:buFont typeface="Arial"/>
              <a:buChar char="•"/>
            </a:pPr>
            <a:endParaRPr lang="en-US" sz="5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00100" indent="-279400">
              <a:buFont typeface="Arial"/>
              <a:buChar char="•"/>
            </a:pPr>
            <a:r>
              <a:rPr lang="en-US" sz="1600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SeaBird</a:t>
            </a:r>
            <a:r>
              <a:rPr lang="en-US" sz="1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 CTD </a:t>
            </a:r>
          </a:p>
          <a:p>
            <a:pPr marL="800100" indent="-279400">
              <a:buFont typeface="Arial"/>
              <a:buChar char="•"/>
            </a:pPr>
            <a:endParaRPr lang="en-US" sz="5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00100" indent="-279400">
              <a:buFont typeface="Arial"/>
              <a:buChar char="•"/>
            </a:pPr>
            <a:r>
              <a:rPr lang="en-US" sz="1600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Aanderra</a:t>
            </a:r>
            <a:r>
              <a:rPr lang="en-US" sz="1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Optode</a:t>
            </a:r>
            <a:r>
              <a:rPr lang="en-US" sz="1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3835</a:t>
            </a:r>
          </a:p>
          <a:p>
            <a:pPr marL="800100" indent="-279400">
              <a:buFont typeface="Arial"/>
              <a:buChar char="•"/>
            </a:pPr>
            <a:endParaRPr lang="en-US" sz="5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00100" indent="-279400">
              <a:buFont typeface="Arial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Documents for  pre- and </a:t>
            </a:r>
          </a:p>
          <a:p>
            <a:pPr marL="520700"/>
            <a:r>
              <a:rPr lang="en-US" sz="1600" dirty="0">
                <a:solidFill>
                  <a:prstClr val="black"/>
                </a:solidFill>
                <a:latin typeface="Times New Roman"/>
                <a:cs typeface="Times New Roman"/>
              </a:rPr>
              <a:t>	</a:t>
            </a:r>
            <a:r>
              <a:rPr lang="en-US" sz="1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post- deployment glider, CTD  and DO QA</a:t>
            </a:r>
            <a:endParaRPr lang="en-US" sz="16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pic>
        <p:nvPicPr>
          <p:cNvPr id="12" name="Picture 11" descr="glider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55467" y="33656"/>
            <a:ext cx="1321170" cy="7395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820" y="3252692"/>
            <a:ext cx="3693109" cy="24960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246" y="2569017"/>
            <a:ext cx="2303286" cy="29588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15846" y="2867399"/>
            <a:ext cx="473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QARTOD</a:t>
            </a:r>
          </a:p>
        </p:txBody>
      </p:sp>
    </p:spTree>
    <p:extLst>
      <p:ext uri="{BB962C8B-B14F-4D97-AF65-F5344CB8AC3E}">
        <p14:creationId xmlns:p14="http://schemas.microsoft.com/office/powerpoint/2010/main" val="108025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430042" y="2712958"/>
            <a:ext cx="166440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 defTabSz="457200"/>
            <a:r>
              <a:rPr lang="en-US" dirty="0">
                <a:solidFill>
                  <a:prstClr val="black"/>
                </a:solidFill>
              </a:rPr>
              <a:t>Bottom temperature</a:t>
            </a:r>
          </a:p>
        </p:txBody>
      </p:sp>
      <p:pic>
        <p:nvPicPr>
          <p:cNvPr id="7" name="Picture 3" descr="kk5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59" t="5655" r="63966"/>
          <a:stretch/>
        </p:blipFill>
        <p:spPr bwMode="auto">
          <a:xfrm>
            <a:off x="5989871" y="183467"/>
            <a:ext cx="1635556" cy="3058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0" name="Content Placeholder 2"/>
          <p:cNvSpPr>
            <a:spLocks noGrp="1"/>
          </p:cNvSpPr>
          <p:nvPr>
            <p:ph sz="half" idx="1"/>
          </p:nvPr>
        </p:nvSpPr>
        <p:spPr>
          <a:xfrm>
            <a:off x="113894" y="3622882"/>
            <a:ext cx="6256097" cy="2926327"/>
          </a:xfrm>
        </p:spPr>
        <p:txBody>
          <a:bodyPr>
            <a:normAutofit/>
          </a:bodyPr>
          <a:lstStyle/>
          <a:p>
            <a:pPr eaLnBrk="1" hangingPunct="1">
              <a:buNone/>
            </a:pP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Data used</a:t>
            </a:r>
            <a:r>
              <a:rPr lang="en-US" sz="1600" i="1" dirty="0">
                <a:latin typeface="Calibri" charset="0"/>
                <a:ea typeface="ＭＳ Ｐゴシック" charset="0"/>
                <a:cs typeface="Arial" charset="0"/>
              </a:rPr>
              <a:t>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                                                                [… real-time SOURCE]</a:t>
            </a:r>
            <a:b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</a:b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                                                                                </a:t>
            </a:r>
            <a:r>
              <a:rPr lang="en-US" sz="1600" i="1" dirty="0">
                <a:latin typeface="Calibri" charset="0"/>
                <a:ea typeface="ＭＳ Ｐゴシック" charset="0"/>
                <a:cs typeface="Arial" charset="0"/>
              </a:rPr>
              <a:t>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     </a:t>
            </a:r>
            <a:r>
              <a:rPr lang="en-US" sz="1050" i="1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*</a:t>
            </a:r>
            <a:r>
              <a:rPr lang="en-US" sz="1050" i="1" dirty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THREDDS Data </a:t>
            </a:r>
            <a:r>
              <a:rPr lang="en-US" sz="1050" i="1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Server</a:t>
            </a:r>
            <a:endParaRPr lang="en-US" sz="1600" dirty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72-hour forecast 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NAM 0Z </a:t>
            </a: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cycle at 2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 am EST      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[NCEP NOMADS]</a:t>
            </a:r>
            <a:endParaRPr lang="en-US" sz="1600" i="1" dirty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RU 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regional CODAR hourly: </a:t>
            </a: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4-hour 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latency delay         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[RU TDS*]</a:t>
            </a:r>
            <a:endParaRPr lang="en-US" sz="1600" i="1" dirty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RU glider T,S 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when available (</a:t>
            </a: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~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 </a:t>
            </a: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1 hour 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delay)                 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[RU TDS]</a:t>
            </a:r>
            <a:endParaRPr lang="en-US" sz="1600" i="1" dirty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USGS daily average flow available 11:00 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EST  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[USGS </a:t>
            </a:r>
            <a:r>
              <a:rPr lang="en-US" sz="1600" i="1" dirty="0" err="1" smtClean="0">
                <a:latin typeface="Calibri" charset="0"/>
                <a:ea typeface="ＭＳ Ｐゴシック" charset="0"/>
                <a:cs typeface="Arial" charset="0"/>
              </a:rPr>
              <a:t>waterdata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]</a:t>
            </a:r>
            <a:endParaRPr lang="en-US" sz="1600" i="1" dirty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AVHRR IR passes 6-8 per day 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(~ </a:t>
            </a: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2 hour delay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)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[MARACOOS TDS]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REMSS MW-IR blended SST daily average        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[NASA PO-DAAC]</a:t>
            </a:r>
            <a:endParaRPr lang="en-US" sz="1600" i="1" dirty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HYCOM </a:t>
            </a: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NCODA 7-day forecast updated 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daily                      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[NRL]</a:t>
            </a:r>
            <a:endParaRPr lang="en-US" sz="1600" i="1" dirty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Jason-2, </a:t>
            </a:r>
            <a:r>
              <a:rPr lang="en-US" sz="1600" dirty="0" err="1" smtClean="0">
                <a:latin typeface="Calibri" charset="0"/>
                <a:ea typeface="ＭＳ Ｐゴシック" charset="0"/>
                <a:cs typeface="Arial" charset="0"/>
              </a:rPr>
              <a:t>CryoSat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, </a:t>
            </a:r>
            <a:r>
              <a:rPr lang="en-US" sz="1600" dirty="0" err="1" smtClean="0">
                <a:latin typeface="Calibri" charset="0"/>
                <a:ea typeface="ＭＳ Ｐゴシック" charset="0"/>
                <a:cs typeface="Arial" charset="0"/>
              </a:rPr>
              <a:t>AltiKa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 </a:t>
            </a: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along-track 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altimeter OGDR   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[</a:t>
            </a:r>
            <a:r>
              <a:rPr lang="en-US" sz="1600" i="1" dirty="0" err="1" smtClean="0">
                <a:latin typeface="Calibri" charset="0"/>
                <a:ea typeface="ＭＳ Ｐゴシック" charset="0"/>
                <a:cs typeface="Arial" charset="0"/>
              </a:rPr>
              <a:t>RADS.nl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]</a:t>
            </a:r>
            <a:endParaRPr lang="en-US" sz="1600" i="1" dirty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SOOP </a:t>
            </a: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XBT/CTD, Argo floats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, on GTS        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[NOAA OSMC ERDDAP]</a:t>
            </a:r>
            <a:r>
              <a:rPr lang="en-US" sz="2000" i="1" dirty="0" smtClean="0">
                <a:latin typeface="Calibri" charset="0"/>
                <a:ea typeface="ＭＳ Ｐゴシック" charset="0"/>
                <a:cs typeface="Arial" charset="0"/>
              </a:rPr>
              <a:t/>
            </a:r>
            <a:br>
              <a:rPr lang="en-US" sz="2000" i="1" dirty="0" smtClean="0">
                <a:latin typeface="Calibri" charset="0"/>
                <a:ea typeface="ＭＳ Ｐゴシック" charset="0"/>
                <a:cs typeface="Arial" charset="0"/>
              </a:rPr>
            </a:br>
            <a:endParaRPr lang="en-US" sz="2000" i="1" dirty="0"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46324" y="5978237"/>
            <a:ext cx="685800" cy="3810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989DD56-F4A9-0446-85C1-7E31F7689E86}" type="slidenum">
              <a:rPr lang="en-US" sz="1400">
                <a:solidFill>
                  <a:srgbClr val="000000"/>
                </a:solidFill>
                <a:latin typeface="Calibri" charset="0"/>
                <a:cs typeface="Calibri" charset="0"/>
              </a:rPr>
              <a:pPr/>
              <a:t>25</a:t>
            </a:fld>
            <a:endParaRPr lang="en-US" sz="1400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28600" y="72622"/>
            <a:ext cx="5790701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Font typeface="Arial" charset="0"/>
              <a:buNone/>
            </a:pPr>
            <a:r>
              <a:rPr lang="en-US" sz="2200" b="1" dirty="0" smtClean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Rutgers ROMS 4DVAR uses all available data </a:t>
            </a:r>
            <a:br>
              <a:rPr lang="en-US" sz="2200" b="1" dirty="0" smtClean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</a:br>
            <a:r>
              <a:rPr lang="en-US" sz="2200" b="1" dirty="0" smtClean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from a modern coastal ocean observing system </a:t>
            </a:r>
          </a:p>
          <a:p>
            <a:pPr marL="295275" lvl="1" indent="-239713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sz="2000" dirty="0" smtClean="0">
                <a:solidFill>
                  <a:prstClr val="black"/>
                </a:solidFill>
                <a:ea typeface="ＭＳ Ｐゴシック" charset="0"/>
              </a:rPr>
              <a:t>more and diverse data is better (T, S, </a:t>
            </a:r>
            <a:r>
              <a:rPr lang="en-US" sz="2000" b="1" dirty="0" smtClean="0">
                <a:solidFill>
                  <a:prstClr val="black"/>
                </a:solidFill>
                <a:ea typeface="ＭＳ Ｐゴシック" charset="0"/>
              </a:rPr>
              <a:t>u</a:t>
            </a:r>
            <a:r>
              <a:rPr lang="en-US" sz="2000" dirty="0" smtClean="0">
                <a:solidFill>
                  <a:prstClr val="black"/>
                </a:solidFill>
                <a:ea typeface="ＭＳ Ｐゴシック" charset="0"/>
              </a:rPr>
              <a:t>, sea level)</a:t>
            </a:r>
          </a:p>
          <a:p>
            <a:pPr marL="295275" lvl="1" indent="-239713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sz="2000" dirty="0" smtClean="0">
                <a:solidFill>
                  <a:prstClr val="black"/>
                </a:solidFill>
                <a:ea typeface="ＭＳ Ｐゴシック" charset="0"/>
              </a:rPr>
              <a:t>bias correction to OBC and MDT is essential</a:t>
            </a:r>
          </a:p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Font typeface="Arial" charset="0"/>
              <a:buNone/>
            </a:pPr>
            <a:r>
              <a:rPr lang="en-US" sz="2000" dirty="0" smtClean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Useful subsurface skill for real-time applications:</a:t>
            </a:r>
          </a:p>
          <a:p>
            <a:pPr marL="295275" lvl="1" indent="-239713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sz="2000" dirty="0" smtClean="0">
                <a:solidFill>
                  <a:prstClr val="black"/>
                </a:solidFill>
                <a:ea typeface="ＭＳ Ｐゴシック" charset="0"/>
              </a:rPr>
              <a:t>4 days for temperature and salinity; </a:t>
            </a:r>
          </a:p>
          <a:p>
            <a:pPr marL="295275" lvl="1" indent="-239713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sz="2000" dirty="0" smtClean="0">
                <a:solidFill>
                  <a:prstClr val="black"/>
                </a:solidFill>
                <a:ea typeface="ＭＳ Ｐゴシック" charset="0"/>
              </a:rPr>
              <a:t>1-2 days for velocity</a:t>
            </a:r>
          </a:p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Font typeface="Arial" charset="0"/>
              <a:buNone/>
            </a:pPr>
            <a:r>
              <a:rPr lang="en-US" sz="2000" b="1" u="sng" dirty="0" smtClean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Future directions</a:t>
            </a:r>
            <a:r>
              <a:rPr lang="en-US" sz="2000" b="1" dirty="0" smtClean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: variational methods for </a:t>
            </a:r>
            <a:br>
              <a:rPr lang="en-US" sz="2000" b="1" dirty="0" smtClean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</a:br>
            <a:r>
              <a:rPr lang="en-US" sz="2000" b="1" dirty="0" smtClean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observing system design; coupling; ecosystems</a:t>
            </a:r>
            <a:r>
              <a:rPr lang="en-US" sz="2000" b="1" dirty="0" smtClean="0">
                <a:solidFill>
                  <a:srgbClr val="000000"/>
                </a:solidFill>
                <a:ea typeface="ＭＳ Ｐゴシック" charset="0"/>
              </a:rPr>
              <a:t> </a:t>
            </a:r>
          </a:p>
          <a:p>
            <a:pPr marL="273050" indent="-273050" eaLnBrk="1" hangingPunct="1">
              <a:spcAft>
                <a:spcPts val="600"/>
              </a:spcAft>
              <a:buFontTx/>
              <a:buNone/>
            </a:pPr>
            <a:r>
              <a:rPr lang="en-US" sz="2000" dirty="0" smtClean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   </a:t>
            </a:r>
            <a:endParaRPr lang="en-US" sz="2000" dirty="0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18894" y="1935020"/>
            <a:ext cx="20005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1400" b="1" dirty="0">
                <a:solidFill>
                  <a:srgbClr val="9900FF"/>
                </a:solidFill>
              </a:rPr>
              <a:t>4-day forecast</a:t>
            </a:r>
          </a:p>
        </p:txBody>
      </p:sp>
      <p:sp>
        <p:nvSpPr>
          <p:cNvPr id="9" name="Rectangle 8"/>
          <p:cNvSpPr/>
          <p:nvPr/>
        </p:nvSpPr>
        <p:spPr>
          <a:xfrm>
            <a:off x="7634069" y="1628048"/>
            <a:ext cx="2305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1400" b="1" dirty="0">
                <a:solidFill>
                  <a:srgbClr val="00CCCC"/>
                </a:solidFill>
              </a:rPr>
              <a:t>2-day forecast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15661" y="1104767"/>
            <a:ext cx="27401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1400" b="1" dirty="0">
                <a:solidFill>
                  <a:srgbClr val="FF0000"/>
                </a:solidFill>
              </a:rPr>
              <a:t>Data assimilation</a:t>
            </a:r>
            <a:br>
              <a:rPr lang="en-US" sz="1400" b="1" dirty="0">
                <a:solidFill>
                  <a:srgbClr val="FF0000"/>
                </a:solidFill>
              </a:rPr>
            </a:br>
            <a:r>
              <a:rPr lang="en-US" sz="1400" b="1" dirty="0">
                <a:solidFill>
                  <a:srgbClr val="FF0000"/>
                </a:solidFill>
              </a:rPr>
              <a:t>analysis/</a:t>
            </a:r>
            <a:r>
              <a:rPr lang="en-US" sz="1400" b="1" dirty="0" err="1">
                <a:solidFill>
                  <a:srgbClr val="FF0000"/>
                </a:solidFill>
              </a:rPr>
              <a:t>hindcast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15661" y="655167"/>
            <a:ext cx="25686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1400" b="1" dirty="0">
                <a:solidFill>
                  <a:srgbClr val="008000"/>
                </a:solidFill>
              </a:rPr>
              <a:t>Forward model</a:t>
            </a:r>
            <a:br>
              <a:rPr lang="en-US" sz="1400" b="1" dirty="0">
                <a:solidFill>
                  <a:srgbClr val="008000"/>
                </a:solidFill>
              </a:rPr>
            </a:br>
            <a:r>
              <a:rPr lang="en-US" sz="1400" b="1" dirty="0">
                <a:solidFill>
                  <a:srgbClr val="008000"/>
                </a:solidFill>
              </a:rPr>
              <a:t>after bias removal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604446" y="347390"/>
            <a:ext cx="34104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1400" b="1" dirty="0">
                <a:solidFill>
                  <a:srgbClr val="0000FF"/>
                </a:solidFill>
              </a:rPr>
              <a:t>Forward model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5600582" y="1749540"/>
            <a:ext cx="7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depth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50880" y="-3295"/>
            <a:ext cx="16644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correlation</a:t>
            </a:r>
          </a:p>
        </p:txBody>
      </p:sp>
      <p:pic>
        <p:nvPicPr>
          <p:cNvPr id="15" name="Picture 14" descr="EspressoV2_MemDayForecastBottomTemp.tif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3"/>
          <a:stretch/>
        </p:blipFill>
        <p:spPr>
          <a:xfrm>
            <a:off x="5273587" y="3310981"/>
            <a:ext cx="4369241" cy="30891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4"/>
          <a:stretch/>
        </p:blipFill>
        <p:spPr>
          <a:xfrm>
            <a:off x="0" y="6253818"/>
            <a:ext cx="9144000" cy="60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84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8068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27880"/>
            <a:ext cx="9144000" cy="274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" y="5802200"/>
            <a:ext cx="9281160" cy="1078115"/>
          </a:xfrm>
          <a:prstGeom prst="rect">
            <a:avLst/>
          </a:prstGeom>
        </p:spPr>
      </p:pic>
      <p:pic>
        <p:nvPicPr>
          <p:cNvPr id="7" name="Picture 6" descr="Picture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175" y="999342"/>
            <a:ext cx="6843649" cy="45223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614547" y="991939"/>
            <a:ext cx="3566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NOAA US Fishery Data</a:t>
            </a:r>
          </a:p>
          <a:p>
            <a:pPr algn="ctr"/>
            <a:r>
              <a:rPr lang="en-US" sz="2000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Spatial grain = 11km</a:t>
            </a:r>
            <a:endParaRPr lang="en-US" sz="2000" b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06439" y="1818040"/>
            <a:ext cx="2648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Ocean</a:t>
            </a:r>
          </a:p>
          <a:p>
            <a:pPr algn="ctr"/>
            <a:r>
              <a:rPr lang="en-US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 Observations</a:t>
            </a:r>
          </a:p>
          <a:p>
            <a:pPr algn="ctr"/>
            <a:r>
              <a:rPr lang="en-US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+</a:t>
            </a:r>
          </a:p>
          <a:p>
            <a:pPr algn="ctr"/>
            <a:r>
              <a:rPr lang="en-US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Physical Models</a:t>
            </a:r>
            <a:endParaRPr lang="en-US" b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66866" y="4691884"/>
            <a:ext cx="277672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Statistical and Mechanistic</a:t>
            </a:r>
          </a:p>
          <a:p>
            <a:pPr algn="ctr"/>
            <a:r>
              <a:rPr lang="en-US" sz="1600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“niche” Models</a:t>
            </a:r>
          </a:p>
          <a:p>
            <a:pPr algn="ctr"/>
            <a:r>
              <a:rPr lang="en-US" sz="1600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(e.g. GAM, GLM, MAXENT)</a:t>
            </a:r>
          </a:p>
          <a:p>
            <a:pPr algn="ctr"/>
            <a:endParaRPr lang="en-US" sz="1600" b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6959" y="4082165"/>
            <a:ext cx="1411684" cy="735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9"/>
              </a:clrFrom>
              <a:clrTo>
                <a:srgbClr val="FFFF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08286" y="3272599"/>
            <a:ext cx="1678393" cy="908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newbt_20070920_strata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9" t="8063" r="22686" b="25137"/>
          <a:stretch/>
        </p:blipFill>
        <p:spPr>
          <a:xfrm>
            <a:off x="5427761" y="3419125"/>
            <a:ext cx="2514174" cy="20877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6253841" y="4651921"/>
            <a:ext cx="22202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Times"/>
                <a:cs typeface="Times"/>
              </a:rPr>
              <a:t>Regional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Times"/>
                <a:cs typeface="Times"/>
              </a:rPr>
              <a:t>Habitat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Times"/>
                <a:cs typeface="Times"/>
              </a:rPr>
              <a:t>Projection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1386" y="18708"/>
            <a:ext cx="9014032" cy="80682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 smtClean="0"/>
              <a:t>Fisheries: Habitat Modeling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06437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06" y="0"/>
            <a:ext cx="7886700" cy="806824"/>
          </a:xfrm>
        </p:spPr>
        <p:txBody>
          <a:bodyPr/>
          <a:lstStyle/>
          <a:p>
            <a:r>
              <a:rPr lang="en-US" dirty="0" smtClean="0"/>
              <a:t>Fisheries: Animal Tracking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9627" y="1024549"/>
            <a:ext cx="3677729" cy="333326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Enables coupling of data sets 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Telemetry data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Temperature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Salinity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Productivity</a:t>
            </a:r>
          </a:p>
          <a:p>
            <a:pPr lvl="1"/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Supports species specific model development</a:t>
            </a:r>
          </a:p>
          <a:p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Moves beyond fixed arrays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5" name="Picture 4" descr="Description: Macintosh HD:Users:oliver:GLSTUR:fig4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608" y="1024549"/>
            <a:ext cx="5446643" cy="460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ontent Placeholder 6" descr="P100014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06" y="4187686"/>
            <a:ext cx="3637250" cy="111162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50113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98" b="95510" l="5098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8363" y="1465393"/>
            <a:ext cx="2052563" cy="1972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/>
          <p:cNvGrpSpPr/>
          <p:nvPr/>
        </p:nvGrpSpPr>
        <p:grpSpPr>
          <a:xfrm rot="241576">
            <a:off x="2662697" y="5034467"/>
            <a:ext cx="222872" cy="733159"/>
            <a:chOff x="2623993" y="5503084"/>
            <a:chExt cx="496578" cy="1014737"/>
          </a:xfrm>
        </p:grpSpPr>
        <p:sp>
          <p:nvSpPr>
            <p:cNvPr id="6" name="Can 5"/>
            <p:cNvSpPr/>
            <p:nvPr/>
          </p:nvSpPr>
          <p:spPr>
            <a:xfrm>
              <a:off x="2623993" y="5579284"/>
              <a:ext cx="496578" cy="938537"/>
            </a:xfrm>
            <a:prstGeom prst="can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Can 6"/>
            <p:cNvSpPr/>
            <p:nvPr/>
          </p:nvSpPr>
          <p:spPr>
            <a:xfrm>
              <a:off x="2786218" y="5503084"/>
              <a:ext cx="168994" cy="152400"/>
            </a:xfrm>
            <a:prstGeom prst="can">
              <a:avLst/>
            </a:prstGeom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 rot="12530269">
            <a:off x="4457573" y="4961232"/>
            <a:ext cx="486334" cy="542620"/>
            <a:chOff x="3664873" y="1629117"/>
            <a:chExt cx="701322" cy="782489"/>
          </a:xfrm>
        </p:grpSpPr>
        <p:sp>
          <p:nvSpPr>
            <p:cNvPr id="9" name="Arc 8"/>
            <p:cNvSpPr/>
            <p:nvPr/>
          </p:nvSpPr>
          <p:spPr>
            <a:xfrm>
              <a:off x="3664873" y="1629117"/>
              <a:ext cx="701322" cy="782489"/>
            </a:xfrm>
            <a:prstGeom prst="arc">
              <a:avLst>
                <a:gd name="adj1" fmla="val 15213474"/>
                <a:gd name="adj2" fmla="val 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Arc 9"/>
            <p:cNvSpPr/>
            <p:nvPr/>
          </p:nvSpPr>
          <p:spPr>
            <a:xfrm rot="20905190">
              <a:off x="3879233" y="1859466"/>
              <a:ext cx="335109" cy="524403"/>
            </a:xfrm>
            <a:prstGeom prst="arc">
              <a:avLst>
                <a:gd name="adj1" fmla="val 16098787"/>
                <a:gd name="adj2" fmla="val 19908772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Arc 10"/>
            <p:cNvSpPr/>
            <p:nvPr/>
          </p:nvSpPr>
          <p:spPr>
            <a:xfrm rot="514122">
              <a:off x="3770154" y="1762761"/>
              <a:ext cx="487509" cy="460137"/>
            </a:xfrm>
            <a:prstGeom prst="arc">
              <a:avLst>
                <a:gd name="adj1" fmla="val 15038978"/>
                <a:gd name="adj2" fmla="val 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Arc 11"/>
            <p:cNvSpPr/>
            <p:nvPr/>
          </p:nvSpPr>
          <p:spPr>
            <a:xfrm>
              <a:off x="3792640" y="1951512"/>
              <a:ext cx="343814" cy="305137"/>
            </a:xfrm>
            <a:prstGeom prst="arc">
              <a:avLst>
                <a:gd name="adj1" fmla="val 17159300"/>
                <a:gd name="adj2" fmla="val 19755752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763253" y="4593324"/>
            <a:ext cx="3373308" cy="1123858"/>
            <a:chOff x="5223475" y="2396336"/>
            <a:chExt cx="5948109" cy="1965531"/>
          </a:xfrm>
        </p:grpSpPr>
        <p:pic>
          <p:nvPicPr>
            <p:cNvPr id="39" name="Picture 4" descr="carcharias-tauru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3475" y="2396336"/>
              <a:ext cx="5948109" cy="1965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Rounded Rectangle 39"/>
            <p:cNvSpPr/>
            <p:nvPr/>
          </p:nvSpPr>
          <p:spPr>
            <a:xfrm>
              <a:off x="7326070" y="3579775"/>
              <a:ext cx="423318" cy="81928"/>
            </a:xfrm>
            <a:prstGeom prst="roundRect">
              <a:avLst/>
            </a:prstGeom>
            <a:gradFill flip="none" rotWithShape="1">
              <a:gsLst>
                <a:gs pos="0">
                  <a:schemeClr val="dk1">
                    <a:shade val="51000"/>
                    <a:satMod val="130000"/>
                    <a:alpha val="59000"/>
                  </a:schemeClr>
                </a:gs>
                <a:gs pos="80000">
                  <a:schemeClr val="dk1">
                    <a:shade val="93000"/>
                    <a:satMod val="130000"/>
                    <a:alpha val="59000"/>
                  </a:schemeClr>
                </a:gs>
                <a:gs pos="100000">
                  <a:schemeClr val="dk1">
                    <a:shade val="94000"/>
                    <a:satMod val="135000"/>
                    <a:alpha val="59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432065" y="3598969"/>
            <a:ext cx="34864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Satellite Remote Sensing Data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388736" y="3886432"/>
            <a:ext cx="34864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Autonomous Underwater Vehicle Data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009027" y="5899098"/>
            <a:ext cx="34864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white"/>
                </a:solidFill>
              </a:rPr>
              <a:t>Acoustic Telemetry Location Records</a:t>
            </a: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44" name="Picture 43" descr="sst_8day_12_st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7" y="981193"/>
            <a:ext cx="1851317" cy="2468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Picture 44" descr="all_variables_raw_data_curtain_plot_detections_meps2.ti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" b="83017"/>
          <a:stretch/>
        </p:blipFill>
        <p:spPr>
          <a:xfrm>
            <a:off x="4390635" y="935092"/>
            <a:ext cx="4652359" cy="833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Rounded Rectangle 45"/>
          <p:cNvSpPr/>
          <p:nvPr/>
        </p:nvSpPr>
        <p:spPr>
          <a:xfrm>
            <a:off x="795664" y="4646093"/>
            <a:ext cx="293551" cy="56813"/>
          </a:xfrm>
          <a:prstGeom prst="roundRect">
            <a:avLst/>
          </a:prstGeom>
          <a:gradFill flip="none" rotWithShape="1">
            <a:gsLst>
              <a:gs pos="0">
                <a:schemeClr val="dk1">
                  <a:shade val="51000"/>
                  <a:satMod val="130000"/>
                  <a:alpha val="59000"/>
                </a:schemeClr>
              </a:gs>
              <a:gs pos="80000">
                <a:schemeClr val="dk1">
                  <a:shade val="93000"/>
                  <a:satMod val="130000"/>
                  <a:alpha val="59000"/>
                </a:schemeClr>
              </a:gs>
              <a:gs pos="100000">
                <a:schemeClr val="dk1">
                  <a:shade val="94000"/>
                  <a:satMod val="135000"/>
                  <a:alpha val="59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2" name="Group 51"/>
          <p:cNvGrpSpPr/>
          <p:nvPr/>
        </p:nvGrpSpPr>
        <p:grpSpPr>
          <a:xfrm rot="6179898">
            <a:off x="1061455" y="4440119"/>
            <a:ext cx="486334" cy="542620"/>
            <a:chOff x="3664873" y="1629117"/>
            <a:chExt cx="701322" cy="782489"/>
          </a:xfrm>
        </p:grpSpPr>
        <p:sp>
          <p:nvSpPr>
            <p:cNvPr id="53" name="Arc 52"/>
            <p:cNvSpPr/>
            <p:nvPr/>
          </p:nvSpPr>
          <p:spPr>
            <a:xfrm>
              <a:off x="3664873" y="1629117"/>
              <a:ext cx="701322" cy="782489"/>
            </a:xfrm>
            <a:prstGeom prst="arc">
              <a:avLst>
                <a:gd name="adj1" fmla="val 15213474"/>
                <a:gd name="adj2" fmla="val 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4" name="Arc 53"/>
            <p:cNvSpPr/>
            <p:nvPr/>
          </p:nvSpPr>
          <p:spPr>
            <a:xfrm rot="20905190">
              <a:off x="3879233" y="1859466"/>
              <a:ext cx="335109" cy="524403"/>
            </a:xfrm>
            <a:prstGeom prst="arc">
              <a:avLst>
                <a:gd name="adj1" fmla="val 16098787"/>
                <a:gd name="adj2" fmla="val 19908772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5" name="Arc 54"/>
            <p:cNvSpPr/>
            <p:nvPr/>
          </p:nvSpPr>
          <p:spPr>
            <a:xfrm rot="514122">
              <a:off x="3770154" y="1762761"/>
              <a:ext cx="487509" cy="460137"/>
            </a:xfrm>
            <a:prstGeom prst="arc">
              <a:avLst>
                <a:gd name="adj1" fmla="val 15038978"/>
                <a:gd name="adj2" fmla="val 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6" name="Arc 55"/>
            <p:cNvSpPr/>
            <p:nvPr/>
          </p:nvSpPr>
          <p:spPr>
            <a:xfrm>
              <a:off x="3792640" y="1951512"/>
              <a:ext cx="343814" cy="305137"/>
            </a:xfrm>
            <a:prstGeom prst="arc">
              <a:avLst>
                <a:gd name="adj1" fmla="val 17159300"/>
                <a:gd name="adj2" fmla="val 19755752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 rot="6134462">
            <a:off x="1484921" y="4683337"/>
            <a:ext cx="486334" cy="542620"/>
            <a:chOff x="3664873" y="1629117"/>
            <a:chExt cx="701322" cy="782489"/>
          </a:xfrm>
        </p:grpSpPr>
        <p:sp>
          <p:nvSpPr>
            <p:cNvPr id="58" name="Arc 57"/>
            <p:cNvSpPr/>
            <p:nvPr/>
          </p:nvSpPr>
          <p:spPr>
            <a:xfrm>
              <a:off x="3664873" y="1629117"/>
              <a:ext cx="701322" cy="782489"/>
            </a:xfrm>
            <a:prstGeom prst="arc">
              <a:avLst>
                <a:gd name="adj1" fmla="val 15213474"/>
                <a:gd name="adj2" fmla="val 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9" name="Arc 58"/>
            <p:cNvSpPr/>
            <p:nvPr/>
          </p:nvSpPr>
          <p:spPr>
            <a:xfrm rot="20905190">
              <a:off x="3879233" y="1859466"/>
              <a:ext cx="335109" cy="524403"/>
            </a:xfrm>
            <a:prstGeom prst="arc">
              <a:avLst>
                <a:gd name="adj1" fmla="val 16098787"/>
                <a:gd name="adj2" fmla="val 19908772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0" name="Arc 59"/>
            <p:cNvSpPr/>
            <p:nvPr/>
          </p:nvSpPr>
          <p:spPr>
            <a:xfrm rot="514122">
              <a:off x="3770154" y="1762761"/>
              <a:ext cx="487509" cy="460137"/>
            </a:xfrm>
            <a:prstGeom prst="arc">
              <a:avLst>
                <a:gd name="adj1" fmla="val 15038978"/>
                <a:gd name="adj2" fmla="val 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" name="Arc 60"/>
            <p:cNvSpPr/>
            <p:nvPr/>
          </p:nvSpPr>
          <p:spPr>
            <a:xfrm>
              <a:off x="3792640" y="1951512"/>
              <a:ext cx="343814" cy="305137"/>
            </a:xfrm>
            <a:prstGeom prst="arc">
              <a:avLst>
                <a:gd name="adj1" fmla="val 17159300"/>
                <a:gd name="adj2" fmla="val 19755752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 rot="5400000">
            <a:off x="1856980" y="4964747"/>
            <a:ext cx="486334" cy="542620"/>
            <a:chOff x="3664873" y="1629117"/>
            <a:chExt cx="701322" cy="782489"/>
          </a:xfrm>
        </p:grpSpPr>
        <p:sp>
          <p:nvSpPr>
            <p:cNvPr id="63" name="Arc 62"/>
            <p:cNvSpPr/>
            <p:nvPr/>
          </p:nvSpPr>
          <p:spPr>
            <a:xfrm>
              <a:off x="3664873" y="1629117"/>
              <a:ext cx="701322" cy="782489"/>
            </a:xfrm>
            <a:prstGeom prst="arc">
              <a:avLst>
                <a:gd name="adj1" fmla="val 15213474"/>
                <a:gd name="adj2" fmla="val 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4" name="Arc 63"/>
            <p:cNvSpPr/>
            <p:nvPr/>
          </p:nvSpPr>
          <p:spPr>
            <a:xfrm rot="20905190">
              <a:off x="3879233" y="1859466"/>
              <a:ext cx="335109" cy="524403"/>
            </a:xfrm>
            <a:prstGeom prst="arc">
              <a:avLst>
                <a:gd name="adj1" fmla="val 16098787"/>
                <a:gd name="adj2" fmla="val 19908772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5" name="Arc 64"/>
            <p:cNvSpPr/>
            <p:nvPr/>
          </p:nvSpPr>
          <p:spPr>
            <a:xfrm rot="514122">
              <a:off x="3770154" y="1762761"/>
              <a:ext cx="487509" cy="460137"/>
            </a:xfrm>
            <a:prstGeom prst="arc">
              <a:avLst>
                <a:gd name="adj1" fmla="val 15038978"/>
                <a:gd name="adj2" fmla="val 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6" name="Arc 65"/>
            <p:cNvSpPr/>
            <p:nvPr/>
          </p:nvSpPr>
          <p:spPr>
            <a:xfrm>
              <a:off x="3792640" y="1951512"/>
              <a:ext cx="343814" cy="305137"/>
            </a:xfrm>
            <a:prstGeom prst="arc">
              <a:avLst>
                <a:gd name="adj1" fmla="val 17159300"/>
                <a:gd name="adj2" fmla="val 19755752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67" name="Group 66"/>
          <p:cNvGrpSpPr>
            <a:grpSpLocks noChangeAspect="1"/>
          </p:cNvGrpSpPr>
          <p:nvPr/>
        </p:nvGrpSpPr>
        <p:grpSpPr>
          <a:xfrm>
            <a:off x="5325850" y="1846817"/>
            <a:ext cx="3750965" cy="1972886"/>
            <a:chOff x="1852396" y="2212094"/>
            <a:chExt cx="4826024" cy="2538333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2396" y="2220132"/>
              <a:ext cx="4498303" cy="25302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69" name="Straight Arrow Connector 68"/>
            <p:cNvCxnSpPr/>
            <p:nvPr/>
          </p:nvCxnSpPr>
          <p:spPr>
            <a:xfrm>
              <a:off x="3884706" y="2674471"/>
              <a:ext cx="493059" cy="896470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3191921" y="2212094"/>
              <a:ext cx="3486499" cy="3903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alibri Light"/>
                </a:rPr>
                <a:t>Integrated</a:t>
              </a:r>
              <a:r>
                <a:rPr lang="en-US" dirty="0" smtClean="0">
                  <a:solidFill>
                    <a:prstClr val="white">
                      <a:lumMod val="95000"/>
                    </a:prstClr>
                  </a:solidFill>
                  <a:latin typeface="Palatino Linotype"/>
                </a:rPr>
                <a:t> </a:t>
              </a:r>
              <a:r>
                <a:rPr 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alibri Light"/>
                </a:rPr>
                <a:t>Acoustic Receiver</a:t>
              </a:r>
            </a:p>
          </p:txBody>
        </p:sp>
        <p:cxnSp>
          <p:nvCxnSpPr>
            <p:cNvPr id="71" name="Straight Arrow Connector 70"/>
            <p:cNvCxnSpPr/>
            <p:nvPr/>
          </p:nvCxnSpPr>
          <p:spPr>
            <a:xfrm>
              <a:off x="3884706" y="2674471"/>
              <a:ext cx="268942" cy="1180353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 rot="12530269">
            <a:off x="3830011" y="5033226"/>
            <a:ext cx="486334" cy="542620"/>
            <a:chOff x="3664873" y="1629117"/>
            <a:chExt cx="701322" cy="782489"/>
          </a:xfrm>
        </p:grpSpPr>
        <p:sp>
          <p:nvSpPr>
            <p:cNvPr id="73" name="Arc 72"/>
            <p:cNvSpPr/>
            <p:nvPr/>
          </p:nvSpPr>
          <p:spPr>
            <a:xfrm>
              <a:off x="3664873" y="1629117"/>
              <a:ext cx="701322" cy="782489"/>
            </a:xfrm>
            <a:prstGeom prst="arc">
              <a:avLst>
                <a:gd name="adj1" fmla="val 15213474"/>
                <a:gd name="adj2" fmla="val 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4" name="Arc 73"/>
            <p:cNvSpPr/>
            <p:nvPr/>
          </p:nvSpPr>
          <p:spPr>
            <a:xfrm rot="20905190">
              <a:off x="3879233" y="1859466"/>
              <a:ext cx="335109" cy="524403"/>
            </a:xfrm>
            <a:prstGeom prst="arc">
              <a:avLst>
                <a:gd name="adj1" fmla="val 16098787"/>
                <a:gd name="adj2" fmla="val 19908772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5" name="Arc 74"/>
            <p:cNvSpPr/>
            <p:nvPr/>
          </p:nvSpPr>
          <p:spPr>
            <a:xfrm rot="514122">
              <a:off x="3770154" y="1762761"/>
              <a:ext cx="487509" cy="460137"/>
            </a:xfrm>
            <a:prstGeom prst="arc">
              <a:avLst>
                <a:gd name="adj1" fmla="val 15038978"/>
                <a:gd name="adj2" fmla="val 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6" name="Arc 75"/>
            <p:cNvSpPr/>
            <p:nvPr/>
          </p:nvSpPr>
          <p:spPr>
            <a:xfrm>
              <a:off x="3792640" y="1951512"/>
              <a:ext cx="343814" cy="305137"/>
            </a:xfrm>
            <a:prstGeom prst="arc">
              <a:avLst>
                <a:gd name="adj1" fmla="val 17159300"/>
                <a:gd name="adj2" fmla="val 19755752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 rot="12530269">
            <a:off x="3203482" y="5117792"/>
            <a:ext cx="486334" cy="542620"/>
            <a:chOff x="3664873" y="1629117"/>
            <a:chExt cx="701322" cy="782489"/>
          </a:xfrm>
        </p:grpSpPr>
        <p:sp>
          <p:nvSpPr>
            <p:cNvPr id="78" name="Arc 77"/>
            <p:cNvSpPr/>
            <p:nvPr/>
          </p:nvSpPr>
          <p:spPr>
            <a:xfrm>
              <a:off x="3664873" y="1629117"/>
              <a:ext cx="701322" cy="782489"/>
            </a:xfrm>
            <a:prstGeom prst="arc">
              <a:avLst>
                <a:gd name="adj1" fmla="val 15213474"/>
                <a:gd name="adj2" fmla="val 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9" name="Arc 78"/>
            <p:cNvSpPr/>
            <p:nvPr/>
          </p:nvSpPr>
          <p:spPr>
            <a:xfrm rot="20905190">
              <a:off x="3879233" y="1859466"/>
              <a:ext cx="335109" cy="524403"/>
            </a:xfrm>
            <a:prstGeom prst="arc">
              <a:avLst>
                <a:gd name="adj1" fmla="val 16098787"/>
                <a:gd name="adj2" fmla="val 19908772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0" name="Arc 79"/>
            <p:cNvSpPr/>
            <p:nvPr/>
          </p:nvSpPr>
          <p:spPr>
            <a:xfrm rot="514122">
              <a:off x="3770154" y="1762761"/>
              <a:ext cx="487509" cy="460137"/>
            </a:xfrm>
            <a:prstGeom prst="arc">
              <a:avLst>
                <a:gd name="adj1" fmla="val 15038978"/>
                <a:gd name="adj2" fmla="val 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1" name="Arc 80"/>
            <p:cNvSpPr/>
            <p:nvPr/>
          </p:nvSpPr>
          <p:spPr>
            <a:xfrm>
              <a:off x="3792640" y="1951512"/>
              <a:ext cx="343814" cy="305137"/>
            </a:xfrm>
            <a:prstGeom prst="arc">
              <a:avLst>
                <a:gd name="adj1" fmla="val 17159300"/>
                <a:gd name="adj2" fmla="val 19755752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82" name="Title 1"/>
          <p:cNvSpPr txBox="1">
            <a:spLocks/>
          </p:cNvSpPr>
          <p:nvPr/>
        </p:nvSpPr>
        <p:spPr>
          <a:xfrm>
            <a:off x="60106" y="0"/>
            <a:ext cx="7886700" cy="806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Fisheries: Animal Tracking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73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48350" y="752242"/>
            <a:ext cx="38249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Model output will be linked to DNREC Text service to alert local fishermen to help avoid bycatch</a:t>
            </a:r>
            <a:endParaRPr lang="en-US" sz="2000" dirty="0"/>
          </a:p>
        </p:txBody>
      </p:sp>
      <p:pic>
        <p:nvPicPr>
          <p:cNvPr id="6" name="Picture 5" descr="Description: Description: Description: Description: Description: Macintosh HD:Users:oliver:Desktop:NASA_Eco_2016:Screenshot_2016-05-26-11-24-26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136" y="1767904"/>
            <a:ext cx="2798114" cy="50900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55338" y="3206774"/>
            <a:ext cx="447808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Satellite Data Collection – NOAA</a:t>
            </a:r>
          </a:p>
          <a:p>
            <a:r>
              <a:rPr lang="en-US" dirty="0" smtClean="0"/>
              <a:t>Sturgeon Expertise - Industry</a:t>
            </a:r>
          </a:p>
          <a:p>
            <a:r>
              <a:rPr lang="en-US" dirty="0" smtClean="0"/>
              <a:t>Fisheries By-Catch Models – </a:t>
            </a:r>
            <a:r>
              <a:rPr lang="en-US" dirty="0" err="1" smtClean="0"/>
              <a:t>LenFest</a:t>
            </a:r>
            <a:r>
              <a:rPr lang="en-US" dirty="0" smtClean="0"/>
              <a:t> (NGO)</a:t>
            </a:r>
          </a:p>
          <a:p>
            <a:r>
              <a:rPr lang="en-US" dirty="0" smtClean="0"/>
              <a:t>Implementation of Models – NASA</a:t>
            </a:r>
          </a:p>
          <a:p>
            <a:r>
              <a:rPr lang="en-US" dirty="0" smtClean="0"/>
              <a:t>Users – DNREC</a:t>
            </a:r>
          </a:p>
          <a:p>
            <a:r>
              <a:rPr lang="en-US" dirty="0" smtClean="0"/>
              <a:t>Users – Industry</a:t>
            </a:r>
          </a:p>
          <a:p>
            <a:endParaRPr lang="en-US" dirty="0"/>
          </a:p>
          <a:p>
            <a:r>
              <a:rPr lang="en-US" b="1" dirty="0" smtClean="0"/>
              <a:t>Collaborations made possible by MARACOOS</a:t>
            </a:r>
            <a:endParaRPr lang="en-US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338" y="1111854"/>
            <a:ext cx="2195249" cy="1104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429" y="165736"/>
            <a:ext cx="4781176" cy="5516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0587" y="1111854"/>
            <a:ext cx="1614985" cy="13060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072" y="2151501"/>
            <a:ext cx="1639868" cy="114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6" descr="map_codar.bmp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5538" y="1135063"/>
            <a:ext cx="11747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C:\Documents and Settings\RUCool\Desktop\marcoos_dot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8088" y="1143000"/>
            <a:ext cx="1177925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map_satellite.bmp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08575" y="1143000"/>
            <a:ext cx="1176338" cy="633413"/>
          </a:xfrm>
          <a:prstGeom prst="rect">
            <a:avLst/>
          </a:prstGeom>
          <a:ln w="25400">
            <a:noFill/>
          </a:ln>
          <a:effectLst/>
          <a:scene3d>
            <a:camera prst="orthographicFront"/>
            <a:lightRig rig="threePt" dir="t"/>
          </a:scene3d>
          <a:sp3d/>
        </p:spPr>
      </p:pic>
      <p:pic>
        <p:nvPicPr>
          <p:cNvPr id="28677" name="Picture 3" descr="map_codar.bmp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6375" y="1141413"/>
            <a:ext cx="117951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678" name="Picture 6" descr="map_codar.bmp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0038" y="1135063"/>
            <a:ext cx="11747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8" descr="map_codar.bmp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9063" y="1143000"/>
            <a:ext cx="11747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19" name="Group 5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693975"/>
              </p:ext>
            </p:extLst>
          </p:nvPr>
        </p:nvGraphicFramePr>
        <p:xfrm>
          <a:off x="508000" y="685800"/>
          <a:ext cx="8140700" cy="5259390"/>
        </p:xfrm>
        <a:graphic>
          <a:graphicData uri="http://schemas.openxmlformats.org/drawingml/2006/table">
            <a:tbl>
              <a:tblPr/>
              <a:tblGrid>
                <a:gridCol w="1054100"/>
                <a:gridCol w="1181100"/>
                <a:gridCol w="1181100"/>
                <a:gridCol w="1181100"/>
                <a:gridCol w="1181100"/>
                <a:gridCol w="1181100"/>
                <a:gridCol w="1181100"/>
              </a:tblGrid>
              <a:tr h="4492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Regional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Priority Themes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Regional Observation &amp; Modeling Capabilities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7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Mesonet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HF Radar Network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Statistical 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STPS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Satellite Imagery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Glider 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Surveys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Dynamical Ocean Forecasts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1.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Maritime 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Commerce &amp; Safety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 for survivability planning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2.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Fisheries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forecast ensemble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Circulation and divergence maps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 &amp; Color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Subsurface T &amp; S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3-D fields of T, S, circulation for habitat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3.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Public Health &amp; Water 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Quality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Winds for transport, river plumes, &amp; upwelling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floatables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, bacteria, spill response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floatables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, bacteria, spill response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Ocean color for river plumes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Nearshore dissolved oxygen surveys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floatables, bacteria, spill response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4.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Coastal 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Flooding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forecast ensemble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Current forecast model validation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SSTs assimilation into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Nested forecast ensembles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6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5.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Offshore Energy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&amp; wind model validation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current analysis &amp; wind model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surface fronts &amp; plumes for siting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of subsurface fronts &amp; plumes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Coupled ocean-atmosphere models for resource estimates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741" name="TextBox 5"/>
          <p:cNvSpPr txBox="1">
            <a:spLocks noChangeArrowheads="1"/>
          </p:cNvSpPr>
          <p:nvPr/>
        </p:nvSpPr>
        <p:spPr bwMode="auto">
          <a:xfrm>
            <a:off x="0" y="113771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chemeClr val="bg1"/>
                </a:solidFill>
                <a:latin typeface="Calibri"/>
              </a:rPr>
              <a:t>Integration Matrix: Capabilities Support </a:t>
            </a:r>
            <a:r>
              <a:rPr lang="en-US" sz="2800" b="1" dirty="0">
                <a:solidFill>
                  <a:schemeClr val="bg1"/>
                </a:solidFill>
                <a:latin typeface="Calibri"/>
              </a:rPr>
              <a:t>M</a:t>
            </a:r>
            <a:r>
              <a:rPr lang="en-US" sz="2800" b="1" dirty="0" smtClean="0">
                <a:solidFill>
                  <a:schemeClr val="bg1"/>
                </a:solidFill>
                <a:latin typeface="Calibri"/>
              </a:rPr>
              <a:t>ultiple Themes</a:t>
            </a:r>
            <a:endParaRPr lang="en-US" sz="2800" b="1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112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28650" y="3204058"/>
            <a:ext cx="51340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Designed 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 be compatible with the Ocean Tracking Network (OTN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Can integrate MARACOOS </a:t>
            </a:r>
            <a:r>
              <a:rPr lang="en-US" sz="1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obs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model outputs, products w/animal data 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Fisheries: MATOS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3200" y="825116"/>
            <a:ext cx="894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u="sng" dirty="0">
                <a:solidFill>
                  <a:prstClr val="black">
                    <a:lumMod val="95000"/>
                    <a:lumOff val="5000"/>
                  </a:prstClr>
                </a:solidFill>
              </a:rPr>
              <a:t>The Mid-Atlantic Acoustic </a:t>
            </a:r>
            <a:r>
              <a:rPr lang="en-US" sz="2300" b="1" u="sng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Telemetry Observation </a:t>
            </a:r>
            <a:r>
              <a:rPr lang="en-US" sz="2300" b="1" u="sng" dirty="0">
                <a:solidFill>
                  <a:prstClr val="black">
                    <a:lumMod val="95000"/>
                    <a:lumOff val="5000"/>
                  </a:prstClr>
                </a:solidFill>
              </a:rPr>
              <a:t>System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8650" y="1360997"/>
            <a:ext cx="818877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Web-based tool to manage acoustic telemetry data in a searchable, secure 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database</a:t>
            </a: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Allows 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researchers to store and share with whom they choose data on  </a:t>
            </a:r>
            <a:b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 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acoustic receiver deployments, tag detections, tag </a:t>
            </a:r>
            <a:r>
              <a:rPr lang="en-US" sz="16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deployment</a:t>
            </a: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Users can 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search the database to 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locate who else has detected their 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tags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MATOS 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mapping capabilities allow users to visualize animal 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movement</a:t>
            </a: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Image result for ioos ocea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57" y="4701422"/>
            <a:ext cx="1267087" cy="553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74" y="4699360"/>
            <a:ext cx="609491" cy="608269"/>
          </a:xfrm>
          <a:prstGeom prst="rect">
            <a:avLst/>
          </a:prstGeom>
          <a:noFill/>
        </p:spPr>
      </p:pic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289" y="4647534"/>
            <a:ext cx="1150953" cy="711920"/>
          </a:xfrm>
          <a:prstGeom prst="rect">
            <a:avLst/>
          </a:prstGeom>
          <a:noFill/>
        </p:spPr>
      </p:pic>
      <p:pic>
        <p:nvPicPr>
          <p:cNvPr id="9" name="Picture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706" y="4898753"/>
            <a:ext cx="1324733" cy="711920"/>
          </a:xfrm>
          <a:prstGeom prst="rect">
            <a:avLst/>
          </a:prstGeom>
          <a:noFill/>
        </p:spPr>
      </p:pic>
      <p:pic>
        <p:nvPicPr>
          <p:cNvPr id="10" name="Picture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706" y="4413828"/>
            <a:ext cx="1521787" cy="455100"/>
          </a:xfrm>
          <a:prstGeom prst="rect">
            <a:avLst/>
          </a:prstGeom>
          <a:noFill/>
        </p:spPr>
      </p:pic>
      <p:pic>
        <p:nvPicPr>
          <p:cNvPr id="11" name="Picture 10" descr="Screen Shot 2013-02-14 at 8.06.34 PM.png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6" t="733" r="66042" b="78027"/>
          <a:stretch/>
        </p:blipFill>
        <p:spPr>
          <a:xfrm>
            <a:off x="7233073" y="51771"/>
            <a:ext cx="1820616" cy="6649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/>
          <a:srcRect l="19447" t="7960" r="1784" b="10255"/>
          <a:stretch/>
        </p:blipFill>
        <p:spPr>
          <a:xfrm>
            <a:off x="5703697" y="3320143"/>
            <a:ext cx="3280834" cy="237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82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 txBox="1">
            <a:spLocks/>
          </p:cNvSpPr>
          <p:nvPr/>
        </p:nvSpPr>
        <p:spPr>
          <a:xfrm>
            <a:off x="628650" y="2"/>
            <a:ext cx="7886700" cy="806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Click to edit Master title style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5B144-F66F-6447-B0C6-8953961C2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F4556-5352-4241-B221-856EDA9E7D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27880"/>
            <a:ext cx="9144000" cy="2743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" y="5802200"/>
            <a:ext cx="9281160" cy="107811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1"/>
            <a:ext cx="9144000" cy="806824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0106" y="0"/>
            <a:ext cx="7886700" cy="806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Water Quality: Motivation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52252" t="30174" r="14629" b="36128"/>
          <a:stretch/>
        </p:blipFill>
        <p:spPr>
          <a:xfrm>
            <a:off x="134051" y="895083"/>
            <a:ext cx="4396909" cy="44739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l="51041" b="4044"/>
          <a:stretch/>
        </p:blipFill>
        <p:spPr>
          <a:xfrm>
            <a:off x="5117912" y="3038288"/>
            <a:ext cx="3574860" cy="276391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779311" y="923029"/>
            <a:ext cx="425206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prstClr val="black"/>
                </a:solidFill>
              </a:rPr>
              <a:t>Event </a:t>
            </a:r>
            <a:r>
              <a:rPr lang="en-US" sz="3600" b="1" smtClean="0">
                <a:solidFill>
                  <a:prstClr val="black"/>
                </a:solidFill>
              </a:rPr>
              <a:t>Monitoring</a:t>
            </a:r>
            <a:endParaRPr lang="en-US" dirty="0">
              <a:solidFill>
                <a:prstClr val="black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3200" dirty="0" smtClean="0">
                <a:solidFill>
                  <a:prstClr val="black"/>
                </a:solidFill>
              </a:rPr>
              <a:t>Summer Blooms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dirty="0" smtClean="0">
                <a:solidFill>
                  <a:prstClr val="black"/>
                </a:solidFill>
              </a:rPr>
              <a:t>River Plumes</a:t>
            </a:r>
            <a:endParaRPr lang="en-US" sz="3200" dirty="0">
              <a:solidFill>
                <a:prstClr val="black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3200" dirty="0" smtClean="0">
                <a:solidFill>
                  <a:prstClr val="black"/>
                </a:solidFill>
              </a:rPr>
              <a:t>Extreme Events (Irene)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53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3" t="9617"/>
          <a:stretch/>
        </p:blipFill>
        <p:spPr>
          <a:xfrm>
            <a:off x="70925" y="921582"/>
            <a:ext cx="4430737" cy="45378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0" y="1"/>
            <a:ext cx="9144000" cy="8068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27880"/>
            <a:ext cx="9144000" cy="274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" y="5802200"/>
            <a:ext cx="9281160" cy="1078115"/>
          </a:xfrm>
          <a:prstGeom prst="rect">
            <a:avLst/>
          </a:prstGeom>
        </p:spPr>
      </p:pic>
      <p:grpSp>
        <p:nvGrpSpPr>
          <p:cNvPr id="10" name="Group 17"/>
          <p:cNvGrpSpPr>
            <a:grpSpLocks noChangeAspect="1"/>
          </p:cNvGrpSpPr>
          <p:nvPr/>
        </p:nvGrpSpPr>
        <p:grpSpPr bwMode="auto">
          <a:xfrm>
            <a:off x="2583312" y="1965587"/>
            <a:ext cx="1580599" cy="1565403"/>
            <a:chOff x="4416" y="1872"/>
            <a:chExt cx="672" cy="665"/>
          </a:xfrm>
        </p:grpSpPr>
        <p:sp>
          <p:nvSpPr>
            <p:cNvPr id="11" name="Oval 18"/>
            <p:cNvSpPr>
              <a:spLocks noChangeAspect="1" noChangeArrowheads="1"/>
            </p:cNvSpPr>
            <p:nvPr/>
          </p:nvSpPr>
          <p:spPr bwMode="auto">
            <a:xfrm>
              <a:off x="4434" y="1884"/>
              <a:ext cx="636" cy="64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12" name="Picture 19" descr="dep_small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1872"/>
              <a:ext cx="672" cy="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itle 1"/>
          <p:cNvSpPr txBox="1">
            <a:spLocks/>
          </p:cNvSpPr>
          <p:nvPr/>
        </p:nvSpPr>
        <p:spPr>
          <a:xfrm>
            <a:off x="70925" y="73181"/>
            <a:ext cx="7886700" cy="5863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Coastal Water Quality</a:t>
            </a:r>
            <a:r>
              <a:rPr lang="en-US" smtClean="0"/>
              <a:t>: State Partnerships</a:t>
            </a:r>
            <a:endParaRPr lang="en-US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5105990" y="933882"/>
            <a:ext cx="3477505" cy="4821744"/>
            <a:chOff x="4899161" y="333599"/>
            <a:chExt cx="3901567" cy="5409727"/>
          </a:xfrm>
        </p:grpSpPr>
        <p:pic>
          <p:nvPicPr>
            <p:cNvPr id="1026" name="Picture 2" descr="ea-water-temperature image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94" r="1654" b="-1"/>
            <a:stretch/>
          </p:blipFill>
          <p:spPr bwMode="auto">
            <a:xfrm>
              <a:off x="4899161" y="3853961"/>
              <a:ext cx="3837051" cy="1889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i-flbbcd-chlor-units image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31" r="2807" b="8302"/>
            <a:stretch/>
          </p:blipFill>
          <p:spPr bwMode="auto">
            <a:xfrm>
              <a:off x="4899161" y="2073896"/>
              <a:ext cx="3837051" cy="1738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i-oxy3835-wphase-oxygen-tcor-mass image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0" r="2340" b="8802"/>
            <a:stretch/>
          </p:blipFill>
          <p:spPr bwMode="auto">
            <a:xfrm>
              <a:off x="4899178" y="333599"/>
              <a:ext cx="3901550" cy="1718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5278296" y="2214583"/>
            <a:ext cx="16385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smtClean="0">
                <a:solidFill>
                  <a:prstClr val="white"/>
                </a:solidFill>
              </a:rPr>
              <a:t>Dissolved Oxygen (mg/L)</a:t>
            </a:r>
            <a:endParaRPr lang="en-US" sz="1100" b="1" dirty="0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78296" y="3761552"/>
            <a:ext cx="21082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prstClr val="white"/>
                </a:solidFill>
              </a:rPr>
              <a:t>Chlorophyll Concentration (</a:t>
            </a:r>
            <a:r>
              <a:rPr lang="en-US" sz="1100" b="1" dirty="0" err="1" smtClean="0">
                <a:solidFill>
                  <a:prstClr val="white"/>
                </a:solidFill>
              </a:rPr>
              <a:t>ug</a:t>
            </a:r>
            <a:r>
              <a:rPr lang="en-US" sz="1100" b="1" dirty="0" smtClean="0">
                <a:solidFill>
                  <a:prstClr val="white"/>
                </a:solidFill>
              </a:rPr>
              <a:t>/L)</a:t>
            </a:r>
            <a:endParaRPr lang="en-US" sz="1100" b="1" dirty="0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78296" y="5308521"/>
            <a:ext cx="11448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prstClr val="white"/>
                </a:solidFill>
              </a:rPr>
              <a:t>Temperature (C)</a:t>
            </a:r>
            <a:endParaRPr lang="en-US" sz="1100" b="1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2834" y="4881549"/>
            <a:ext cx="41904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 smtClean="0">
                <a:solidFill>
                  <a:prstClr val="black"/>
                </a:solidFill>
              </a:rPr>
              <a:t>3 missions per year since 2009</a:t>
            </a:r>
          </a:p>
          <a:p>
            <a:pPr algn="r"/>
            <a:r>
              <a:rPr lang="en-US" sz="1600" b="1" dirty="0" smtClean="0">
                <a:solidFill>
                  <a:prstClr val="black"/>
                </a:solidFill>
              </a:rPr>
              <a:t>Dissolved Oxygen monitoring for local fisheries</a:t>
            </a:r>
            <a:endParaRPr lang="en-US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07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8068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27880"/>
            <a:ext cx="9144000" cy="274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" y="5802200"/>
            <a:ext cx="9281160" cy="107811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91386" y="18708"/>
            <a:ext cx="9014032" cy="80682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 smtClean="0"/>
              <a:t>Water quality: Looking Forward</a:t>
            </a:r>
            <a:endParaRPr lang="en-US" sz="4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6" y="1158869"/>
            <a:ext cx="5412085" cy="40590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820914" y="1576749"/>
            <a:ext cx="2769807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New Sensors:</a:t>
            </a:r>
          </a:p>
          <a:p>
            <a:endParaRPr lang="en-US" sz="3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00100" indent="-279400">
              <a:buFont typeface="Arial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LISST</a:t>
            </a:r>
          </a:p>
          <a:p>
            <a:pPr marL="1257300" lvl="1" indent="-279400">
              <a:buFont typeface="Arial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Particle size</a:t>
            </a:r>
          </a:p>
          <a:p>
            <a:pPr marL="1257300" lvl="1" indent="-279400">
              <a:buFont typeface="Arial"/>
              <a:buChar char="•"/>
            </a:pPr>
            <a:endParaRPr lang="en-US" sz="1600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00100" indent="-279400">
              <a:buFont typeface="Arial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Chemistry</a:t>
            </a:r>
          </a:p>
          <a:p>
            <a:pPr marL="1257300" lvl="1" indent="-279400">
              <a:buFont typeface="Arial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pH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20914" y="3575398"/>
            <a:ext cx="294871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State Certification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Certified Data Provider</a:t>
            </a:r>
          </a:p>
          <a:p>
            <a:pPr marL="742950" lvl="1" indent="-285750">
              <a:buFont typeface="Arial" charset="0"/>
              <a:buChar char="•"/>
            </a:pPr>
            <a:endParaRPr lang="en-US" sz="1600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State defined QA/QC requirements must be met</a:t>
            </a:r>
          </a:p>
        </p:txBody>
      </p:sp>
    </p:spTree>
    <p:extLst>
      <p:ext uri="{BB962C8B-B14F-4D97-AF65-F5344CB8AC3E}">
        <p14:creationId xmlns:p14="http://schemas.microsoft.com/office/powerpoint/2010/main" val="22761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6" y="18708"/>
            <a:ext cx="9014032" cy="8068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Looking Forward: LISST Glider Integration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9" y="825532"/>
            <a:ext cx="2630825" cy="19731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9" y="4401896"/>
            <a:ext cx="1822084" cy="830060"/>
          </a:xfrm>
          <a:prstGeom prst="rect">
            <a:avLst/>
          </a:prstGeom>
        </p:spPr>
      </p:pic>
      <p:pic>
        <p:nvPicPr>
          <p:cNvPr id="7" name="Picture 6" descr="S:\Sequoia logos\ssi-logo-clear.GI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2"/>
          <a:stretch/>
        </p:blipFill>
        <p:spPr bwMode="auto">
          <a:xfrm>
            <a:off x="24899" y="3404507"/>
            <a:ext cx="2166216" cy="825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7357"/>
            <a:ext cx="2630881" cy="58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906" y="825532"/>
            <a:ext cx="3992666" cy="4724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2" t="11766" r="11916" b="19073"/>
          <a:stretch/>
        </p:blipFill>
        <p:spPr>
          <a:xfrm>
            <a:off x="6850754" y="1085873"/>
            <a:ext cx="2254664" cy="405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1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790" y="-642"/>
            <a:ext cx="7886700" cy="80682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MARCO Portal: Offshore Wind Sites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7"/>
          <a:stretch/>
        </p:blipFill>
        <p:spPr>
          <a:xfrm>
            <a:off x="160020" y="963386"/>
            <a:ext cx="8763000" cy="47788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4170" y="2949412"/>
            <a:ext cx="1582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Offshore wind lease sites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01740" y="3912323"/>
            <a:ext cx="2011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Additional Planned Sites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343400" y="3206021"/>
            <a:ext cx="259080" cy="1467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4732020" y="2716652"/>
            <a:ext cx="83820" cy="24556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084320" y="3571602"/>
            <a:ext cx="617220" cy="18505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794760" y="3609409"/>
            <a:ext cx="1097280" cy="10728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5044440" y="2232660"/>
            <a:ext cx="670560" cy="71675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6183630" y="2453640"/>
            <a:ext cx="308610" cy="145868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3870960" y="4300944"/>
            <a:ext cx="2417445" cy="78159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132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Seabreeze</a:t>
            </a:r>
            <a:r>
              <a:rPr lang="en-US" b="1" dirty="0" smtClean="0"/>
              <a:t> &amp; Coastal Upwelling</a:t>
            </a:r>
            <a:endParaRPr lang="en-US" b="1" dirty="0"/>
          </a:p>
        </p:txBody>
      </p:sp>
      <p:pic>
        <p:nvPicPr>
          <p:cNvPr id="4" name="Picture 3" descr="fig2_v6_nanmeansst_v3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" t="3443" r="9297" b="2305"/>
          <a:stretch/>
        </p:blipFill>
        <p:spPr bwMode="auto">
          <a:xfrm>
            <a:off x="-3221831" y="1299843"/>
            <a:ext cx="6443662" cy="39668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/>
            </a:ext>
          </a:extLst>
        </p:spPr>
      </p:pic>
      <p:pic>
        <p:nvPicPr>
          <p:cNvPr id="3" name="Picture 2" descr="fig3_totalavg_meanload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" t="3684" r="3353" b="2502"/>
          <a:stretch/>
        </p:blipFill>
        <p:spPr bwMode="auto">
          <a:xfrm>
            <a:off x="3221831" y="1453514"/>
            <a:ext cx="5482590" cy="38131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/>
            </a:ext>
          </a:extLst>
        </p:spPr>
      </p:pic>
    </p:spTree>
    <p:extLst>
      <p:ext uri="{BB962C8B-B14F-4D97-AF65-F5344CB8AC3E}">
        <p14:creationId xmlns:p14="http://schemas.microsoft.com/office/powerpoint/2010/main" val="8106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691719" y="2"/>
            <a:ext cx="1452282" cy="553278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53000">
                <a:schemeClr val="accent3">
                  <a:lumMod val="0"/>
                  <a:lumOff val="100000"/>
                </a:schemeClr>
              </a:gs>
              <a:gs pos="99000">
                <a:schemeClr val="accent3">
                  <a:lumMod val="100000"/>
                  <a:alpha val="51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"/>
            <a:ext cx="9144000" cy="80682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</a:rPr>
              <a:t>New SST Data Product </a:t>
            </a:r>
            <a:r>
              <a:rPr lang="mr-IN" sz="3200" b="1" dirty="0" smtClean="0">
                <a:solidFill>
                  <a:prstClr val="white"/>
                </a:solidFill>
              </a:rPr>
              <a:t>–</a:t>
            </a:r>
            <a:r>
              <a:rPr lang="en-US" sz="3200" b="1" dirty="0" smtClean="0">
                <a:solidFill>
                  <a:prstClr val="white"/>
                </a:solidFill>
              </a:rPr>
              <a:t> Coldest Pixel Composite</a:t>
            </a: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91719" y="806825"/>
            <a:ext cx="145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" t="15081" r="3696" b="19792"/>
          <a:stretch/>
        </p:blipFill>
        <p:spPr>
          <a:xfrm>
            <a:off x="6765323" y="6400800"/>
            <a:ext cx="2286001" cy="3583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5" y="6414013"/>
            <a:ext cx="1875183" cy="357847"/>
          </a:xfrm>
          <a:prstGeom prst="rect">
            <a:avLst/>
          </a:prstGeom>
        </p:spPr>
      </p:pic>
      <p:pic>
        <p:nvPicPr>
          <p:cNvPr id="10" name="Picture 9" descr="2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15324" y="1137121"/>
            <a:ext cx="812800" cy="7620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1" name="TextBox 10"/>
          <p:cNvSpPr txBox="1"/>
          <p:nvPr/>
        </p:nvSpPr>
        <p:spPr>
          <a:xfrm>
            <a:off x="66159" y="914400"/>
            <a:ext cx="6793556" cy="5509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200" b="1" dirty="0" smtClean="0">
                <a:solidFill>
                  <a:prstClr val="black"/>
                </a:solidFill>
                <a:ea typeface="ＭＳ Ｐゴシック" charset="0"/>
                <a:cs typeface="Calibri"/>
              </a:rPr>
              <a:t>Coldest pixel SST composite used to retain </a:t>
            </a:r>
            <a:br>
              <a:rPr lang="en-US" sz="2200" b="1" dirty="0" smtClean="0">
                <a:solidFill>
                  <a:prstClr val="black"/>
                </a:solidFill>
                <a:ea typeface="ＭＳ Ｐゴシック" charset="0"/>
                <a:cs typeface="Calibri"/>
              </a:rPr>
            </a:br>
            <a:r>
              <a:rPr lang="en-US" sz="2200" b="1" dirty="0" smtClean="0">
                <a:solidFill>
                  <a:prstClr val="black"/>
                </a:solidFill>
                <a:ea typeface="ＭＳ Ｐゴシック" charset="0"/>
                <a:cs typeface="Calibri"/>
              </a:rPr>
              <a:t>coastal upwelling &amp; storm mixing processes</a:t>
            </a:r>
          </a:p>
          <a:p>
            <a:pPr marL="342900" indent="-342900">
              <a:buFont typeface="Arial"/>
              <a:buChar char="•"/>
            </a:pPr>
            <a:r>
              <a:rPr lang="en-US" sz="2200" b="1" dirty="0" smtClean="0">
                <a:solidFill>
                  <a:prstClr val="black"/>
                </a:solidFill>
                <a:ea typeface="ＭＳ Ｐゴシック" charset="0"/>
                <a:cs typeface="Calibri"/>
              </a:rPr>
              <a:t>Steps to creation:</a:t>
            </a:r>
          </a:p>
          <a:p>
            <a:pPr marL="627063" indent="-344488">
              <a:buFont typeface="+mj-lt"/>
              <a:buAutoNum type="arabicPeriod"/>
            </a:pPr>
            <a:r>
              <a:rPr lang="en-US" sz="2200" b="1" dirty="0" smtClean="0">
                <a:solidFill>
                  <a:prstClr val="black"/>
                </a:solidFill>
                <a:ea typeface="ＭＳ Ｐゴシック" charset="0"/>
                <a:cs typeface="Calibri"/>
              </a:rPr>
              <a:t>Clean up AVHRR scans</a:t>
            </a:r>
          </a:p>
          <a:p>
            <a:pPr marL="971550" lvl="1" indent="-514350">
              <a:buFont typeface="+mj-lt"/>
              <a:buAutoNum type="romanLcPeriod"/>
            </a:pPr>
            <a:r>
              <a:rPr lang="en-US" dirty="0" smtClean="0">
                <a:solidFill>
                  <a:prstClr val="black"/>
                </a:solidFill>
                <a:ea typeface="ＭＳ Ｐゴシック" charset="0"/>
                <a:cs typeface="Calibri"/>
              </a:rPr>
              <a:t>Remove sun glint, data close to edge</a:t>
            </a:r>
          </a:p>
          <a:p>
            <a:pPr marL="627063" indent="-344488">
              <a:buFont typeface="+mj-lt"/>
              <a:buAutoNum type="arabicPeriod"/>
            </a:pPr>
            <a:r>
              <a:rPr lang="en-US" sz="2200" b="1" dirty="0" err="1" smtClean="0">
                <a:solidFill>
                  <a:prstClr val="black"/>
                </a:solidFill>
                <a:ea typeface="ＭＳ Ｐゴシック" charset="0"/>
                <a:cs typeface="Calibri"/>
              </a:rPr>
              <a:t>Decloud</a:t>
            </a:r>
            <a:r>
              <a:rPr lang="en-US" sz="2200" b="1" dirty="0" smtClean="0">
                <a:solidFill>
                  <a:prstClr val="black"/>
                </a:solidFill>
                <a:ea typeface="ＭＳ Ｐゴシック" charset="0"/>
                <a:cs typeface="Calibri"/>
              </a:rPr>
              <a:t> (specific to MAB)</a:t>
            </a:r>
          </a:p>
          <a:p>
            <a:pPr marL="971550" lvl="1" indent="-514350">
              <a:buFont typeface="+mj-lt"/>
              <a:buAutoNum type="romanLcPeriod"/>
            </a:pPr>
            <a:r>
              <a:rPr lang="en-US" dirty="0">
                <a:solidFill>
                  <a:prstClr val="black"/>
                </a:solidFill>
                <a:ea typeface="ＭＳ Ｐゴシック" charset="0"/>
                <a:cs typeface="Calibri"/>
              </a:rPr>
              <a:t>AVHRR </a:t>
            </a:r>
            <a:r>
              <a:rPr lang="en-US" i="1" dirty="0">
                <a:solidFill>
                  <a:prstClr val="black"/>
                </a:solidFill>
                <a:ea typeface="ＭＳ Ｐゴシック" charset="0"/>
                <a:cs typeface="Calibri"/>
              </a:rPr>
              <a:t>Channel 2</a:t>
            </a:r>
            <a:r>
              <a:rPr lang="en-US" dirty="0">
                <a:solidFill>
                  <a:prstClr val="black"/>
                </a:solidFill>
                <a:ea typeface="ＭＳ Ｐゴシック" charset="0"/>
                <a:cs typeface="Calibri"/>
              </a:rPr>
              <a:t> (0.725-1 </a:t>
            </a:r>
            <a:r>
              <a:rPr lang="el-GR" dirty="0">
                <a:solidFill>
                  <a:prstClr val="black"/>
                </a:solidFill>
                <a:ea typeface="ＭＳ Ｐゴシック" charset="0"/>
                <a:cs typeface="Calibri"/>
              </a:rPr>
              <a:t>μ</a:t>
            </a:r>
            <a:r>
              <a:rPr lang="en-US" dirty="0">
                <a:solidFill>
                  <a:prstClr val="black"/>
                </a:solidFill>
                <a:ea typeface="ＭＳ Ｐゴシック" charset="0"/>
                <a:cs typeface="Calibri"/>
              </a:rPr>
              <a:t>m) </a:t>
            </a:r>
            <a:r>
              <a:rPr lang="en-US" dirty="0" smtClean="0">
                <a:solidFill>
                  <a:prstClr val="black"/>
                </a:solidFill>
                <a:ea typeface="ＭＳ Ｐゴシック" charset="0"/>
                <a:cs typeface="Calibri"/>
              </a:rPr>
              <a:t>tests:</a:t>
            </a:r>
            <a:endParaRPr lang="en-US" dirty="0">
              <a:solidFill>
                <a:prstClr val="black"/>
              </a:solidFill>
              <a:ea typeface="ＭＳ Ｐゴシック" charset="0"/>
              <a:cs typeface="Calibri"/>
            </a:endParaRPr>
          </a:p>
          <a:p>
            <a:pPr marL="1257300" lvl="2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ea typeface="ＭＳ Ｐゴシック" charset="0"/>
                <a:cs typeface="Calibri"/>
              </a:rPr>
              <a:t>Remove if near IR albedo &gt; 2.3%</a:t>
            </a:r>
          </a:p>
          <a:p>
            <a:pPr marL="1257300" lvl="2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ea typeface="ＭＳ Ｐゴシック" charset="0"/>
                <a:cs typeface="Calibri"/>
              </a:rPr>
              <a:t>Remove if </a:t>
            </a:r>
            <a:r>
              <a:rPr lang="en-US" dirty="0" err="1" smtClean="0">
                <a:solidFill>
                  <a:prstClr val="black"/>
                </a:solidFill>
                <a:ea typeface="ＭＳ Ｐゴシック" charset="0"/>
                <a:cs typeface="Calibri"/>
              </a:rPr>
              <a:t>Δnear</a:t>
            </a:r>
            <a:r>
              <a:rPr lang="en-US" dirty="0" smtClean="0">
                <a:solidFill>
                  <a:prstClr val="black"/>
                </a:solidFill>
                <a:ea typeface="ＭＳ Ｐゴシック" charset="0"/>
                <a:cs typeface="Calibri"/>
              </a:rPr>
              <a:t> </a:t>
            </a:r>
            <a:r>
              <a:rPr lang="en-US" dirty="0">
                <a:solidFill>
                  <a:prstClr val="black"/>
                </a:solidFill>
                <a:ea typeface="ＭＳ Ｐゴシック" charset="0"/>
                <a:cs typeface="Calibri"/>
              </a:rPr>
              <a:t>IR albedo &gt; 0.15% within </a:t>
            </a:r>
            <a:r>
              <a:rPr lang="en-US" dirty="0" smtClean="0">
                <a:solidFill>
                  <a:prstClr val="black"/>
                </a:solidFill>
                <a:ea typeface="ＭＳ Ｐゴシック" charset="0"/>
                <a:cs typeface="Calibri"/>
              </a:rPr>
              <a:t/>
            </a:r>
            <a:br>
              <a:rPr lang="en-US" dirty="0" smtClean="0">
                <a:solidFill>
                  <a:prstClr val="black"/>
                </a:solidFill>
                <a:ea typeface="ＭＳ Ｐゴシック" charset="0"/>
                <a:cs typeface="Calibri"/>
              </a:rPr>
            </a:br>
            <a:r>
              <a:rPr lang="en-US" dirty="0" smtClean="0">
                <a:solidFill>
                  <a:prstClr val="black"/>
                </a:solidFill>
                <a:ea typeface="ＭＳ Ｐゴシック" charset="0"/>
                <a:cs typeface="Calibri"/>
              </a:rPr>
              <a:t>3km </a:t>
            </a:r>
            <a:r>
              <a:rPr lang="en-US" dirty="0">
                <a:solidFill>
                  <a:prstClr val="black"/>
                </a:solidFill>
                <a:ea typeface="ＭＳ Ｐゴシック" charset="0"/>
                <a:cs typeface="Calibri"/>
              </a:rPr>
              <a:t>x 3km </a:t>
            </a:r>
            <a:r>
              <a:rPr lang="en-US" dirty="0" smtClean="0">
                <a:solidFill>
                  <a:prstClr val="black"/>
                </a:solidFill>
                <a:ea typeface="ＭＳ Ｐゴシック" charset="0"/>
                <a:cs typeface="Calibri"/>
              </a:rPr>
              <a:t>box</a:t>
            </a:r>
          </a:p>
          <a:p>
            <a:pPr marL="800100" lvl="1" indent="-342900">
              <a:buFont typeface="+mj-lt"/>
              <a:buAutoNum type="romanLcPeriod"/>
            </a:pPr>
            <a:r>
              <a:rPr lang="en-US" dirty="0" smtClean="0">
                <a:solidFill>
                  <a:prstClr val="black"/>
                </a:solidFill>
                <a:ea typeface="ＭＳ Ｐゴシック" charset="0"/>
                <a:cs typeface="Calibri"/>
              </a:rPr>
              <a:t>   AVHRR </a:t>
            </a:r>
            <a:r>
              <a:rPr lang="en-US" i="1" dirty="0" smtClean="0">
                <a:solidFill>
                  <a:prstClr val="black"/>
                </a:solidFill>
                <a:ea typeface="ＭＳ Ｐゴシック" charset="0"/>
                <a:cs typeface="Calibri"/>
              </a:rPr>
              <a:t>Channel 4 </a:t>
            </a:r>
            <a:r>
              <a:rPr lang="en-US" dirty="0" smtClean="0">
                <a:solidFill>
                  <a:prstClr val="black"/>
                </a:solidFill>
                <a:ea typeface="ＭＳ Ｐゴシック" charset="0"/>
                <a:cs typeface="Calibri"/>
              </a:rPr>
              <a:t>(10.3-11.3 </a:t>
            </a:r>
            <a:r>
              <a:rPr lang="el-GR" dirty="0">
                <a:solidFill>
                  <a:prstClr val="black"/>
                </a:solidFill>
                <a:ea typeface="ＭＳ Ｐゴシック" charset="0"/>
                <a:cs typeface="Calibri"/>
              </a:rPr>
              <a:t>μ</a:t>
            </a:r>
            <a:r>
              <a:rPr lang="en-US" dirty="0" smtClean="0">
                <a:solidFill>
                  <a:prstClr val="black"/>
                </a:solidFill>
                <a:ea typeface="ＭＳ Ｐゴシック" charset="0"/>
                <a:cs typeface="Calibri"/>
              </a:rPr>
              <a:t>m) tests:</a:t>
            </a:r>
          </a:p>
          <a:p>
            <a:pPr marL="1257300" lvl="2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ea typeface="ＭＳ Ｐゴシック" charset="0"/>
                <a:cs typeface="Calibri"/>
              </a:rPr>
              <a:t>Remove if T &lt; 5</a:t>
            </a:r>
            <a:r>
              <a:rPr lang="en-US" dirty="0">
                <a:solidFill>
                  <a:prstClr val="black"/>
                </a:solidFill>
                <a:ea typeface="ＭＳ Ｐゴシック" charset="0"/>
                <a:cs typeface="Calibri"/>
              </a:rPr>
              <a:t>°</a:t>
            </a:r>
            <a:r>
              <a:rPr lang="en-US" dirty="0" smtClean="0">
                <a:solidFill>
                  <a:prstClr val="black"/>
                </a:solidFill>
                <a:ea typeface="ＭＳ Ｐゴシック" charset="0"/>
                <a:cs typeface="Calibri"/>
              </a:rPr>
              <a:t>C (summer), 3.5</a:t>
            </a:r>
            <a:r>
              <a:rPr lang="en-US" dirty="0">
                <a:solidFill>
                  <a:prstClr val="black"/>
                </a:solidFill>
                <a:ea typeface="ＭＳ Ｐゴシック" charset="0"/>
                <a:cs typeface="Calibri"/>
              </a:rPr>
              <a:t>°</a:t>
            </a:r>
            <a:r>
              <a:rPr lang="en-US" dirty="0" smtClean="0">
                <a:solidFill>
                  <a:prstClr val="black"/>
                </a:solidFill>
                <a:ea typeface="ＭＳ Ｐゴシック" charset="0"/>
                <a:cs typeface="Calibri"/>
              </a:rPr>
              <a:t>C (winter)</a:t>
            </a:r>
          </a:p>
          <a:p>
            <a:pPr marL="1257300" lvl="2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ea typeface="ＭＳ Ｐゴシック" charset="0"/>
                <a:cs typeface="Calibri"/>
              </a:rPr>
              <a:t>Remove if ΔT &gt; </a:t>
            </a:r>
            <a:r>
              <a:rPr lang="en-US" dirty="0" smtClean="0">
                <a:solidFill>
                  <a:prstClr val="black"/>
                </a:solidFill>
                <a:ea typeface="ＭＳ Ｐゴシック" charset="0"/>
                <a:cs typeface="Calibri"/>
              </a:rPr>
              <a:t>1</a:t>
            </a:r>
            <a:r>
              <a:rPr lang="en-US" dirty="0">
                <a:solidFill>
                  <a:prstClr val="black"/>
                </a:solidFill>
                <a:ea typeface="ＭＳ Ｐゴシック" charset="0"/>
                <a:cs typeface="Calibri"/>
              </a:rPr>
              <a:t>°</a:t>
            </a:r>
            <a:r>
              <a:rPr lang="en-US" dirty="0" smtClean="0">
                <a:solidFill>
                  <a:prstClr val="black"/>
                </a:solidFill>
                <a:ea typeface="ＭＳ Ｐゴシック" charset="0"/>
                <a:cs typeface="Calibri"/>
              </a:rPr>
              <a:t>C </a:t>
            </a:r>
            <a:r>
              <a:rPr lang="en-US" dirty="0">
                <a:solidFill>
                  <a:prstClr val="black"/>
                </a:solidFill>
                <a:ea typeface="ＭＳ Ｐゴシック" charset="0"/>
                <a:cs typeface="Calibri"/>
              </a:rPr>
              <a:t>within </a:t>
            </a:r>
            <a:r>
              <a:rPr lang="en-US" dirty="0" smtClean="0">
                <a:solidFill>
                  <a:prstClr val="black"/>
                </a:solidFill>
                <a:ea typeface="ＭＳ Ｐゴシック" charset="0"/>
                <a:cs typeface="Calibri"/>
              </a:rPr>
              <a:t>~3km x 3km box</a:t>
            </a:r>
            <a:endParaRPr lang="en-US" dirty="0">
              <a:solidFill>
                <a:prstClr val="black"/>
              </a:solidFill>
              <a:ea typeface="ＭＳ Ｐゴシック" charset="0"/>
              <a:cs typeface="Calibri"/>
            </a:endParaRPr>
          </a:p>
          <a:p>
            <a:pPr marL="627063" indent="-344488">
              <a:buFont typeface="+mj-lt"/>
              <a:buAutoNum type="arabicPeriod"/>
            </a:pPr>
            <a:r>
              <a:rPr lang="en-US" sz="2200" b="1" dirty="0" smtClean="0">
                <a:solidFill>
                  <a:prstClr val="black"/>
                </a:solidFill>
                <a:ea typeface="ＭＳ Ｐゴシック" charset="0"/>
                <a:cs typeface="Calibri"/>
              </a:rPr>
              <a:t>3-day coldest pixel composite with NASA </a:t>
            </a:r>
            <a:r>
              <a:rPr lang="en-US" sz="2200" b="1" dirty="0" err="1" smtClean="0">
                <a:solidFill>
                  <a:prstClr val="black"/>
                </a:solidFill>
                <a:ea typeface="ＭＳ Ｐゴシック" charset="0"/>
                <a:cs typeface="Calibri"/>
              </a:rPr>
              <a:t>SPoRT</a:t>
            </a:r>
            <a:r>
              <a:rPr lang="en-US" sz="2200" b="1" dirty="0" smtClean="0">
                <a:solidFill>
                  <a:prstClr val="black"/>
                </a:solidFill>
                <a:ea typeface="ＭＳ Ｐゴシック" charset="0"/>
                <a:cs typeface="Calibri"/>
              </a:rPr>
              <a:t> 2km SST</a:t>
            </a:r>
          </a:p>
          <a:p>
            <a:pPr marL="971550" lvl="1" indent="-514350">
              <a:buFont typeface="+mj-lt"/>
              <a:buAutoNum type="romanLcPeriod"/>
            </a:pPr>
            <a:r>
              <a:rPr lang="en-US" dirty="0" smtClean="0">
                <a:solidFill>
                  <a:prstClr val="black"/>
                </a:solidFill>
                <a:ea typeface="ＭＳ Ｐゴシック" charset="0"/>
                <a:cs typeface="Calibri"/>
              </a:rPr>
              <a:t>Keep only coldest pixel between </a:t>
            </a:r>
            <a:r>
              <a:rPr lang="en-US" dirty="0" err="1" smtClean="0">
                <a:solidFill>
                  <a:prstClr val="black"/>
                </a:solidFill>
                <a:ea typeface="ＭＳ Ｐゴシック" charset="0"/>
                <a:cs typeface="Calibri"/>
              </a:rPr>
              <a:t>SPoRT</a:t>
            </a:r>
            <a:r>
              <a:rPr lang="en-US" dirty="0" smtClean="0">
                <a:solidFill>
                  <a:prstClr val="black"/>
                </a:solidFill>
                <a:ea typeface="ＭＳ Ｐゴシック" charset="0"/>
                <a:cs typeface="Calibri"/>
              </a:rPr>
              <a:t> SST and 12-21 UTC AVHRR scans</a:t>
            </a:r>
          </a:p>
          <a:p>
            <a:pPr marL="1257300" lvl="2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ea typeface="ＭＳ Ｐゴシック" charset="0"/>
                <a:cs typeface="Calibri"/>
              </a:rPr>
              <a:t>AVHRR Channel 2 needs daytime</a:t>
            </a:r>
            <a:endParaRPr lang="en-US" sz="1600" dirty="0" smtClean="0">
              <a:solidFill>
                <a:prstClr val="black"/>
              </a:solidFill>
              <a:ea typeface="ＭＳ Ｐゴシック" charset="0"/>
              <a:cs typeface="Calibri"/>
            </a:endParaRPr>
          </a:p>
        </p:txBody>
      </p:sp>
      <p:pic>
        <p:nvPicPr>
          <p:cNvPr id="12" name="Picture 11" descr="composite_20110831T070000_flat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5" t="3268" r="20088" b="7895"/>
          <a:stretch/>
        </p:blipFill>
        <p:spPr>
          <a:xfrm>
            <a:off x="5608843" y="846025"/>
            <a:ext cx="2438400" cy="2737704"/>
          </a:xfrm>
          <a:prstGeom prst="rect">
            <a:avLst/>
          </a:prstGeom>
        </p:spPr>
      </p:pic>
      <p:pic>
        <p:nvPicPr>
          <p:cNvPr id="13" name="Picture 12" descr="3rutgers_20130708T060000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1" t="6044" r="28321" b="7141"/>
          <a:stretch/>
        </p:blipFill>
        <p:spPr>
          <a:xfrm>
            <a:off x="6944786" y="3682928"/>
            <a:ext cx="1828800" cy="271003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300382" y="5587928"/>
            <a:ext cx="1750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ea typeface="ＭＳ Ｐゴシック" charset="0"/>
                <a:cs typeface="Franklin Gothic Book"/>
              </a:rPr>
              <a:t>Coastal upwelling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94923" y="2776426"/>
            <a:ext cx="1750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ea typeface="ＭＳ Ｐゴシック" charset="0"/>
                <a:cs typeface="Franklin Gothic Book"/>
              </a:rPr>
              <a:t>Hurricane cooling</a:t>
            </a:r>
          </a:p>
        </p:txBody>
      </p:sp>
    </p:spTree>
    <p:extLst>
      <p:ext uri="{BB962C8B-B14F-4D97-AF65-F5344CB8AC3E}">
        <p14:creationId xmlns:p14="http://schemas.microsoft.com/office/powerpoint/2010/main" val="147634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03906" y="1093787"/>
            <a:ext cx="4640094" cy="4525963"/>
          </a:xfrm>
        </p:spPr>
        <p:txBody>
          <a:bodyPr>
            <a:normAutofit fontScale="70000" lnSpcReduction="20000"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Weather Research and Forecasting (WRF) model, Advanced Research core (ARW), Version 3.4.1 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</a:rPr>
              <a:t>(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</a:rPr>
              <a:t>Michalakes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</a:rPr>
              <a:t> et al., 2001)</a:t>
            </a:r>
            <a:endParaRPr lang="en-US" sz="2400" b="1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Horizontal Resolution: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9km, 3 km nest, 1 km nest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Vertical Resolution: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35 levels, focused near surface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Lateral B.C.: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Global Forecast System (GFS) 0.5 degree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Microphysics: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de-DE" sz="2400" dirty="0">
                <a:solidFill>
                  <a:srgbClr val="000000"/>
                </a:solidFill>
                <a:cs typeface="Calibri"/>
              </a:rPr>
              <a:t>WRF Double-Moment 6-class </a:t>
            </a:r>
            <a:r>
              <a:rPr lang="de-DE" sz="2400" dirty="0" err="1" smtClean="0">
                <a:solidFill>
                  <a:srgbClr val="000000"/>
                </a:solidFill>
                <a:cs typeface="Calibri"/>
              </a:rPr>
              <a:t>scheme</a:t>
            </a:r>
            <a:endParaRPr lang="de-DE" sz="2400" dirty="0" smtClean="0">
              <a:solidFill>
                <a:srgbClr val="000000"/>
              </a:solidFill>
              <a:cs typeface="Calibri"/>
            </a:endParaRPr>
          </a:p>
          <a:p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Planetary Boundary Layer (PBL) scheme: </a:t>
            </a:r>
            <a:r>
              <a:rPr lang="fr-FR" sz="2400" dirty="0" err="1">
                <a:solidFill>
                  <a:srgbClr val="000000"/>
                </a:solidFill>
                <a:cs typeface="Calibri"/>
              </a:rPr>
              <a:t>Yonsei</a:t>
            </a:r>
            <a:r>
              <a:rPr lang="fr-FR" sz="2400" dirty="0">
                <a:solidFill>
                  <a:srgbClr val="000000"/>
                </a:solidFill>
                <a:cs typeface="Calibri"/>
              </a:rPr>
              <a:t> </a:t>
            </a:r>
            <a:r>
              <a:rPr lang="fr-FR" sz="2400" dirty="0" err="1">
                <a:solidFill>
                  <a:srgbClr val="000000"/>
                </a:solidFill>
                <a:cs typeface="Calibri"/>
              </a:rPr>
              <a:t>University</a:t>
            </a:r>
            <a:r>
              <a:rPr lang="fr-FR" sz="2400" dirty="0">
                <a:solidFill>
                  <a:srgbClr val="000000"/>
                </a:solidFill>
                <a:cs typeface="Calibri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cs typeface="Calibri"/>
              </a:rPr>
              <a:t>scheme</a:t>
            </a:r>
            <a:endParaRPr lang="fr-FR" sz="2400" dirty="0">
              <a:solidFill>
                <a:srgbClr val="000000"/>
              </a:solidFill>
              <a:cs typeface="Calibri"/>
            </a:endParaRPr>
          </a:p>
          <a:p>
            <a:r>
              <a:rPr lang="en-US" sz="2400" b="1" dirty="0" err="1" smtClean="0">
                <a:solidFill>
                  <a:srgbClr val="000000"/>
                </a:solidFill>
                <a:latin typeface="Calibri"/>
                <a:cs typeface="Calibri"/>
              </a:rPr>
              <a:t>Longwave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 radiation: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Rapid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Radiative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 Transfer Model (RRTMG)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Shortwave radiation: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Dudhia</a:t>
            </a:r>
            <a:endParaRPr lang="en-US" sz="24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Bottom B.C. (Sea Surface Temperature, SST):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MARACOOS Coldest Pixel Composite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4877" y="0"/>
            <a:ext cx="53891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b="1" dirty="0">
                <a:solidFill>
                  <a:srgbClr val="0070C0"/>
                </a:solidFill>
              </a:rPr>
              <a:t>Advanced </a:t>
            </a:r>
            <a:r>
              <a:rPr lang="en-US" sz="2800" b="1">
                <a:solidFill>
                  <a:srgbClr val="0070C0"/>
                </a:solidFill>
              </a:rPr>
              <a:t>Research </a:t>
            </a:r>
            <a:endParaRPr lang="en-US" sz="2800" b="1" smtClean="0">
              <a:solidFill>
                <a:srgbClr val="0070C0"/>
              </a:solidFill>
            </a:endParaRPr>
          </a:p>
          <a:p>
            <a:pPr algn="ctr" defTabSz="457200"/>
            <a:r>
              <a:rPr lang="en-US" sz="2800" b="1" dirty="0" smtClean="0">
                <a:solidFill>
                  <a:srgbClr val="0070C0"/>
                </a:solidFill>
              </a:rPr>
              <a:t>Version </a:t>
            </a:r>
            <a:r>
              <a:rPr lang="en-US" sz="2800" b="1" dirty="0">
                <a:solidFill>
                  <a:srgbClr val="0070C0"/>
                </a:solidFill>
              </a:rPr>
              <a:t>of WRF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6" t="2658" b="5941"/>
          <a:stretch/>
        </p:blipFill>
        <p:spPr>
          <a:xfrm>
            <a:off x="147399" y="10453"/>
            <a:ext cx="3607478" cy="37450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7" b="5627"/>
          <a:stretch/>
        </p:blipFill>
        <p:spPr>
          <a:xfrm>
            <a:off x="736189" y="2503798"/>
            <a:ext cx="3591519" cy="36965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3453319" y="158808"/>
            <a:ext cx="182285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92486" y="158806"/>
            <a:ext cx="417514" cy="23557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75</a:t>
            </a:r>
          </a:p>
          <a:p>
            <a:endParaRPr lang="en-US" b="1" dirty="0">
              <a:solidFill>
                <a:prstClr val="black"/>
              </a:solidFill>
            </a:endParaRPr>
          </a:p>
          <a:p>
            <a:endParaRPr lang="en-US" b="1" dirty="0" smtClean="0">
              <a:solidFill>
                <a:prstClr val="black"/>
              </a:solidFill>
            </a:endParaRPr>
          </a:p>
          <a:p>
            <a:endParaRPr lang="en-US" b="1" dirty="0" smtClean="0">
              <a:solidFill>
                <a:prstClr val="black"/>
              </a:solidFill>
            </a:endParaRPr>
          </a:p>
          <a:p>
            <a:r>
              <a:rPr lang="en-US" b="1" dirty="0" smtClean="0">
                <a:solidFill>
                  <a:prstClr val="black"/>
                </a:solidFill>
              </a:rPr>
              <a:t>50</a:t>
            </a:r>
          </a:p>
          <a:p>
            <a:endParaRPr lang="en-US" b="1" dirty="0" smtClean="0">
              <a:solidFill>
                <a:prstClr val="black"/>
              </a:solidFill>
            </a:endParaRPr>
          </a:p>
          <a:p>
            <a:endParaRPr lang="en-US" b="1" dirty="0">
              <a:solidFill>
                <a:prstClr val="black"/>
              </a:solidFill>
            </a:endParaRPr>
          </a:p>
          <a:p>
            <a:r>
              <a:rPr lang="en-US" b="1" dirty="0" smtClean="0">
                <a:solidFill>
                  <a:prstClr val="black"/>
                </a:solidFill>
              </a:rPr>
              <a:t>30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22125" y="2803447"/>
            <a:ext cx="207093" cy="3134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86712" y="2837498"/>
            <a:ext cx="418704" cy="34163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50</a:t>
            </a:r>
          </a:p>
          <a:p>
            <a:endParaRPr lang="en-US" b="1" dirty="0">
              <a:solidFill>
                <a:prstClr val="black"/>
              </a:solidFill>
            </a:endParaRPr>
          </a:p>
          <a:p>
            <a:endParaRPr lang="en-US" b="1" dirty="0" smtClean="0">
              <a:solidFill>
                <a:prstClr val="black"/>
              </a:solidFill>
            </a:endParaRPr>
          </a:p>
          <a:p>
            <a:endParaRPr lang="en-US" b="1" dirty="0" smtClean="0">
              <a:solidFill>
                <a:prstClr val="black"/>
              </a:solidFill>
            </a:endParaRPr>
          </a:p>
          <a:p>
            <a:endParaRPr lang="en-US" b="1" dirty="0" smtClean="0">
              <a:solidFill>
                <a:prstClr val="black"/>
              </a:solidFill>
            </a:endParaRPr>
          </a:p>
          <a:p>
            <a:r>
              <a:rPr lang="en-US" b="1" dirty="0" smtClean="0">
                <a:solidFill>
                  <a:prstClr val="black"/>
                </a:solidFill>
              </a:rPr>
              <a:t>25</a:t>
            </a:r>
          </a:p>
          <a:p>
            <a:endParaRPr lang="en-US" b="1" dirty="0" smtClean="0">
              <a:solidFill>
                <a:prstClr val="black"/>
              </a:solidFill>
            </a:endParaRPr>
          </a:p>
          <a:p>
            <a:endParaRPr lang="en-US" b="1" dirty="0">
              <a:solidFill>
                <a:prstClr val="black"/>
              </a:solidFill>
            </a:endParaRPr>
          </a:p>
          <a:p>
            <a:endParaRPr lang="en-US" b="1" dirty="0" smtClean="0">
              <a:solidFill>
                <a:prstClr val="black"/>
              </a:solidFill>
            </a:endParaRPr>
          </a:p>
          <a:p>
            <a:endParaRPr lang="en-US" b="1" dirty="0" smtClean="0">
              <a:solidFill>
                <a:prstClr val="black"/>
              </a:solidFill>
            </a:endParaRPr>
          </a:p>
          <a:p>
            <a:endParaRPr lang="en-US" b="1" dirty="0">
              <a:solidFill>
                <a:prstClr val="black"/>
              </a:solidFill>
            </a:endParaRPr>
          </a:p>
          <a:p>
            <a:r>
              <a:rPr lang="en-US" b="1" dirty="0" smtClean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14010" y="2582550"/>
            <a:ext cx="3208115" cy="220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Total Snowfall Accumulation (cm)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15213" y="5754168"/>
            <a:ext cx="15324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prstClr val="black"/>
                </a:solidFill>
              </a:rPr>
              <a:t>Snowfall of 40 cm!</a:t>
            </a:r>
            <a:endParaRPr lang="en-US" sz="140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4"/>
          <a:stretch/>
        </p:blipFill>
        <p:spPr>
          <a:xfrm>
            <a:off x="0" y="6268106"/>
            <a:ext cx="9144000" cy="60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72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Discoveries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275" y="964385"/>
            <a:ext cx="6181725" cy="4722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1" y="1206876"/>
            <a:ext cx="28479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Convergent inshore </a:t>
            </a:r>
            <a:r>
              <a:rPr lang="en-US" sz="2400" dirty="0" err="1" smtClean="0"/>
              <a:t>seabreeze</a:t>
            </a:r>
            <a:r>
              <a:rPr lang="en-US" sz="2400" dirty="0" smtClean="0"/>
              <a:t> front </a:t>
            </a:r>
          </a:p>
          <a:p>
            <a:r>
              <a:rPr lang="en-US" sz="2400" dirty="0"/>
              <a:t>m</a:t>
            </a:r>
            <a:r>
              <a:rPr lang="en-US" sz="2400" dirty="0" smtClean="0"/>
              <a:t>onitored by Doppler Radar </a:t>
            </a:r>
          </a:p>
          <a:p>
            <a:endParaRPr lang="en-US" sz="2400" dirty="0"/>
          </a:p>
          <a:p>
            <a:r>
              <a:rPr lang="en-US" sz="2400" dirty="0" smtClean="0"/>
              <a:t>Divergent offshore </a:t>
            </a:r>
            <a:r>
              <a:rPr lang="en-US" sz="2400" dirty="0" err="1" smtClean="0"/>
              <a:t>seabreeze</a:t>
            </a:r>
            <a:r>
              <a:rPr lang="en-US" sz="2400" dirty="0" smtClean="0"/>
              <a:t> region relatively unknown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5688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6" descr="map_codar.bmp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5538" y="1135063"/>
            <a:ext cx="11747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C:\Documents and Settings\RUCool\Desktop\marcoos_dot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8088" y="1143000"/>
            <a:ext cx="1177925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map_satellite.bmp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08575" y="1143000"/>
            <a:ext cx="1176338" cy="633413"/>
          </a:xfrm>
          <a:prstGeom prst="rect">
            <a:avLst/>
          </a:prstGeom>
          <a:ln w="25400">
            <a:noFill/>
          </a:ln>
          <a:effectLst/>
          <a:scene3d>
            <a:camera prst="orthographicFront"/>
            <a:lightRig rig="threePt" dir="t"/>
          </a:scene3d>
          <a:sp3d/>
        </p:spPr>
      </p:pic>
      <p:pic>
        <p:nvPicPr>
          <p:cNvPr id="28677" name="Picture 3" descr="map_codar.bmp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6375" y="1141413"/>
            <a:ext cx="117951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678" name="Picture 6" descr="map_codar.bmp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0038" y="1135063"/>
            <a:ext cx="11747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8" descr="map_codar.bmp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9063" y="1143000"/>
            <a:ext cx="11747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19" name="Group 5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1794089"/>
              </p:ext>
            </p:extLst>
          </p:nvPr>
        </p:nvGraphicFramePr>
        <p:xfrm>
          <a:off x="508000" y="685800"/>
          <a:ext cx="8140700" cy="5259390"/>
        </p:xfrm>
        <a:graphic>
          <a:graphicData uri="http://schemas.openxmlformats.org/drawingml/2006/table">
            <a:tbl>
              <a:tblPr/>
              <a:tblGrid>
                <a:gridCol w="1054100"/>
                <a:gridCol w="1181100"/>
                <a:gridCol w="1181100"/>
                <a:gridCol w="1181100"/>
                <a:gridCol w="1181100"/>
                <a:gridCol w="1181100"/>
                <a:gridCol w="1181100"/>
              </a:tblGrid>
              <a:tr h="4492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Regional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Priority Themes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Regional Observation &amp; Modeling Capabilities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7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Mesonet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HF Radar Network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Statistical 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STPS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Satellite Imagery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Glider 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Surveys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Dynamical Ocean Forecasts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1.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Maritime 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Commerce &amp; Safety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 for survivability planning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2.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Fisheries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forecast ensemble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Circulation and divergence maps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 &amp; Color for habitat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Subsurface T &amp; S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3-D fields of T, S, circulation for habitat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3.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Public Health &amp; Water 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Quality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Winds for transport, river plumes, &amp; upwelling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floatables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, bacteria, spill response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floatables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, bacteria, spill response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Ocean color for river plumes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Nearshore dissolved oxygen surveys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floatables, bacteria, spill response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4.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Coastal Flooding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forecast ensemble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Current forecast model validation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SSTs assimilation into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Nested forecast ensembles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6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5.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Offshore Energy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&amp; wind model validation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current analysis &amp; wind model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surface fronts &amp; plumes for siting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of subsurface fronts &amp; plumes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Coupled ocean-atmosphere models for resource estimates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741" name="TextBox 5"/>
          <p:cNvSpPr txBox="1">
            <a:spLocks noChangeArrowheads="1"/>
          </p:cNvSpPr>
          <p:nvPr/>
        </p:nvSpPr>
        <p:spPr bwMode="auto">
          <a:xfrm>
            <a:off x="0" y="113771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chemeClr val="bg1"/>
                </a:solidFill>
                <a:latin typeface="Calibri"/>
              </a:rPr>
              <a:t>Integration Matrix: Capabilities Support </a:t>
            </a:r>
            <a:r>
              <a:rPr lang="en-US" sz="2800" b="1" dirty="0">
                <a:solidFill>
                  <a:schemeClr val="bg1"/>
                </a:solidFill>
                <a:latin typeface="Calibri"/>
              </a:rPr>
              <a:t>M</a:t>
            </a:r>
            <a:r>
              <a:rPr lang="en-US" sz="2800" b="1" dirty="0" smtClean="0">
                <a:solidFill>
                  <a:schemeClr val="bg1"/>
                </a:solidFill>
                <a:latin typeface="Calibri"/>
              </a:rPr>
              <a:t>ultiple Themes</a:t>
            </a:r>
            <a:endParaRPr lang="en-US" sz="2800" b="1" dirty="0">
              <a:solidFill>
                <a:schemeClr val="bg1"/>
              </a:solidFill>
              <a:latin typeface="Calibri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384302" y="2451100"/>
            <a:ext cx="1435098" cy="0"/>
          </a:xfrm>
          <a:prstGeom prst="straightConnector1">
            <a:avLst/>
          </a:prstGeom>
          <a:ln w="38100" cmpd="sng">
            <a:solidFill>
              <a:srgbClr val="01FF0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2819400" y="2451100"/>
            <a:ext cx="1" cy="3327400"/>
          </a:xfrm>
          <a:prstGeom prst="straightConnector1">
            <a:avLst/>
          </a:prstGeom>
          <a:ln w="38100" cmpd="sng">
            <a:solidFill>
              <a:srgbClr val="01FF0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15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" y="20732"/>
            <a:ext cx="876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Improved OSW Analyses</a:t>
            </a:r>
            <a:endParaRPr lang="en-US" sz="36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4742291" y="1699368"/>
            <a:ext cx="1" cy="51676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0" y="1294244"/>
            <a:ext cx="9781523" cy="4890656"/>
            <a:chOff x="0" y="1751444"/>
            <a:chExt cx="9781523" cy="5066500"/>
          </a:xfrm>
        </p:grpSpPr>
        <p:pic>
          <p:nvPicPr>
            <p:cNvPr id="19" name="Picture 18" descr="RUWRF1km_10mw_201209121700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30" t="6393" r="24009" b="9818"/>
            <a:stretch/>
          </p:blipFill>
          <p:spPr>
            <a:xfrm>
              <a:off x="4839112" y="1893751"/>
              <a:ext cx="3107872" cy="405413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l="5411" t="3949" r="5057" b="3380"/>
            <a:stretch/>
          </p:blipFill>
          <p:spPr>
            <a:xfrm>
              <a:off x="0" y="1751444"/>
              <a:ext cx="3782786" cy="50665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886300" y="1886915"/>
              <a:ext cx="14863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/>
                  <a:ea typeface="ＭＳ Ｐゴシック" charset="0"/>
                  <a:cs typeface="Calibri"/>
                </a:rPr>
                <a:t>Modeling at </a:t>
              </a:r>
              <a:r>
                <a:rPr lang="en-US" b="1" dirty="0">
                  <a:solidFill>
                    <a:srgbClr val="FF0000"/>
                  </a:solidFill>
                  <a:latin typeface="Calibri"/>
                  <a:ea typeface="ＭＳ Ｐゴシック" charset="0"/>
                  <a:cs typeface="Calibri"/>
                </a:rPr>
                <a:t>&lt;3km</a:t>
              </a:r>
              <a:r>
                <a:rPr lang="en-US" dirty="0">
                  <a:solidFill>
                    <a:srgbClr val="FF0000"/>
                  </a:solidFill>
                  <a:latin typeface="Calibri"/>
                  <a:ea typeface="ＭＳ Ｐゴシック" charset="0"/>
                  <a:cs typeface="Calibri"/>
                </a:rPr>
                <a:t> </a:t>
              </a:r>
              <a:r>
                <a:rPr lang="en-US" dirty="0">
                  <a:solidFill>
                    <a:prstClr val="black"/>
                  </a:solidFill>
                  <a:latin typeface="Calibri"/>
                  <a:ea typeface="ＭＳ Ｐゴシック" charset="0"/>
                  <a:cs typeface="Calibri"/>
                </a:rPr>
                <a:t>grid spacing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7315200" y="2429245"/>
              <a:ext cx="685800" cy="304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7315200" y="4697371"/>
              <a:ext cx="960885" cy="52411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772400" y="5127739"/>
              <a:ext cx="20091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Calibri"/>
                  <a:ea typeface="ＭＳ Ｐゴシック" charset="0"/>
                  <a:cs typeface="Calibri"/>
                </a:rPr>
                <a:t>Hourly winds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729504" y="2161399"/>
              <a:ext cx="12234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/>
                  <a:ea typeface="ＭＳ Ｐゴシック" charset="0"/>
                  <a:cs typeface="Calibri"/>
                </a:rPr>
                <a:t>Modeling at </a:t>
              </a:r>
              <a:r>
                <a:rPr lang="en-US" b="1" dirty="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20km</a:t>
              </a:r>
              <a:r>
                <a:rPr lang="en-US" b="1" dirty="0">
                  <a:solidFill>
                    <a:srgbClr val="FF0000"/>
                  </a:solidFill>
                  <a:latin typeface="Calibri"/>
                  <a:ea typeface="ＭＳ Ｐゴシック" charset="0"/>
                  <a:cs typeface="Calibri"/>
                </a:rPr>
                <a:t> </a:t>
              </a:r>
              <a:r>
                <a:rPr lang="en-US" dirty="0">
                  <a:solidFill>
                    <a:prstClr val="black"/>
                  </a:solidFill>
                  <a:latin typeface="Calibri"/>
                  <a:ea typeface="ＭＳ Ｐゴシック" charset="0"/>
                  <a:cs typeface="Calibri"/>
                </a:rPr>
                <a:t>grid spacing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>
              <a:off x="3090583" y="2596426"/>
              <a:ext cx="685800" cy="304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3124200" y="4693625"/>
              <a:ext cx="960885" cy="52411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3792546" y="5140589"/>
              <a:ext cx="12860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prstClr val="black"/>
                  </a:solidFill>
                  <a:latin typeface="Calibri"/>
                  <a:ea typeface="ＭＳ Ｐゴシック" charset="0"/>
                  <a:cs typeface="Calibri"/>
                </a:rPr>
                <a:t>Annual Average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02034" y="546871"/>
            <a:ext cx="8077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latin typeface="Calibri"/>
                <a:ea typeface="ＭＳ Ｐゴシック" charset="0"/>
                <a:cs typeface="Calibri"/>
                <a:sym typeface="Wingdings"/>
              </a:rPr>
              <a:t>Space/time variability of wind generation captured by using the high resolution </a:t>
            </a:r>
            <a:r>
              <a:rPr lang="en-US" sz="2400" dirty="0" smtClean="0">
                <a:latin typeface="Calibri"/>
                <a:ea typeface="ＭＳ Ｐゴシック" charset="0"/>
                <a:cs typeface="Calibri"/>
                <a:sym typeface="Wingdings"/>
              </a:rPr>
              <a:t>Regional WRF </a:t>
            </a:r>
            <a:r>
              <a:rPr lang="en-US" sz="2400" dirty="0">
                <a:latin typeface="Calibri"/>
                <a:ea typeface="ＭＳ Ｐゴシック" charset="0"/>
                <a:cs typeface="Calibri"/>
                <a:sym typeface="Wingdings"/>
              </a:rPr>
              <a:t>model.</a:t>
            </a:r>
            <a:endParaRPr lang="en-US" sz="2400" dirty="0"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14498" y="5886866"/>
            <a:ext cx="15231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smtClean="0">
                <a:ea typeface="ＭＳ Ｐゴシック" charset="0"/>
                <a:cs typeface="Calibri"/>
                <a:sym typeface="Wingdings"/>
              </a:rPr>
              <a:t>Regional WRF</a:t>
            </a:r>
            <a:endParaRPr lang="en-US" b="1" i="1" dirty="0"/>
          </a:p>
        </p:txBody>
      </p:sp>
      <p:sp>
        <p:nvSpPr>
          <p:cNvPr id="17" name="Rectangle 16"/>
          <p:cNvSpPr/>
          <p:nvPr/>
        </p:nvSpPr>
        <p:spPr>
          <a:xfrm>
            <a:off x="3738283" y="5839936"/>
            <a:ext cx="1118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ea typeface="ＭＳ Ｐゴシック" charset="0"/>
                <a:cs typeface="Calibri"/>
                <a:sym typeface="Wingdings"/>
              </a:rPr>
              <a:t>Standard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82220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Tropical Storms are a </a:t>
            </a:r>
            <a:r>
              <a:rPr lang="en-US" dirty="0"/>
              <a:t>G</a:t>
            </a:r>
            <a:r>
              <a:rPr lang="en-US" dirty="0" smtClean="0"/>
              <a:t>lobal Issue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174" y="4671414"/>
            <a:ext cx="8886825" cy="5228696"/>
          </a:xfrm>
        </p:spPr>
        <p:txBody>
          <a:bodyPr/>
          <a:lstStyle/>
          <a:p>
            <a:r>
              <a:rPr lang="en-US" dirty="0" smtClean="0"/>
              <a:t>Average </a:t>
            </a:r>
            <a:r>
              <a:rPr lang="en-US" dirty="0" smtClean="0"/>
              <a:t>10,000 deaths per year</a:t>
            </a:r>
          </a:p>
          <a:p>
            <a:r>
              <a:rPr lang="en-US" dirty="0" smtClean="0"/>
              <a:t>Cost </a:t>
            </a:r>
            <a:r>
              <a:rPr lang="en-US" dirty="0" smtClean="0"/>
              <a:t>global economy &gt; $9.7 trillion over the next century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915159"/>
            <a:ext cx="7658100" cy="375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2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1" descr="mab110826d_iren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1"/>
          <a:stretch>
            <a:fillRect/>
          </a:stretch>
        </p:blipFill>
        <p:spPr bwMode="auto">
          <a:xfrm>
            <a:off x="0" y="-6350"/>
            <a:ext cx="9144000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-12700"/>
            <a:ext cx="3978275" cy="138499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chemeClr val="tx1">
                <a:alpha val="42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Hurricane </a:t>
            </a:r>
            <a:r>
              <a:rPr lang="en-US" sz="2800" b="1" dirty="0" smtClean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Irene</a:t>
            </a:r>
          </a:p>
          <a:p>
            <a:pPr algn="ctr"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August 27-28, 2011</a:t>
            </a:r>
          </a:p>
          <a:p>
            <a:pPr algn="ctr"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 </a:t>
            </a:r>
            <a:endParaRPr lang="en-US" sz="2800" b="1" dirty="0">
              <a:solidFill>
                <a:srgbClr val="FFFF00"/>
              </a:solidFill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26628" name="Picture 1" descr="1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608388"/>
            <a:ext cx="3657600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5524500" y="2120900"/>
            <a:ext cx="3619500" cy="1452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0" name="TextBox 1"/>
          <p:cNvSpPr txBox="1">
            <a:spLocks noChangeArrowheads="1"/>
          </p:cNvSpPr>
          <p:nvPr/>
        </p:nvSpPr>
        <p:spPr bwMode="auto">
          <a:xfrm>
            <a:off x="7213600" y="5329238"/>
            <a:ext cx="1905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FFFFFF"/>
                </a:solidFill>
              </a:rPr>
              <a:t>Two Gliders Deployed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527" y="889000"/>
            <a:ext cx="34519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NOAA/NHC: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Damage &gt;$16B ( #7)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Track Accurate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Intensity Over-predicted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3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15 at 4.08.34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400" y="6197600"/>
            <a:ext cx="9169400" cy="691349"/>
          </a:xfrm>
          <a:prstGeom prst="rect">
            <a:avLst/>
          </a:prstGeom>
        </p:spPr>
      </p:pic>
      <p:sp>
        <p:nvSpPr>
          <p:cNvPr id="18434" name="TextBox 5"/>
          <p:cNvSpPr txBox="1">
            <a:spLocks noChangeArrowheads="1"/>
          </p:cNvSpPr>
          <p:nvPr/>
        </p:nvSpPr>
        <p:spPr bwMode="auto">
          <a:xfrm>
            <a:off x="2286000" y="6248400"/>
            <a:ext cx="6581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Production Suite Review: December 4, 2012</a:t>
            </a:r>
          </a:p>
        </p:txBody>
      </p:sp>
      <p:sp>
        <p:nvSpPr>
          <p:cNvPr id="18435" name="TextBox 9"/>
          <p:cNvSpPr txBox="1">
            <a:spLocks noChangeArrowheads="1"/>
          </p:cNvSpPr>
          <p:nvPr/>
        </p:nvSpPr>
        <p:spPr bwMode="auto">
          <a:xfrm>
            <a:off x="0" y="-1587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chemeClr val="bg1"/>
                </a:solidFill>
                <a:latin typeface="Calibri"/>
                <a:cs typeface="Times New Roman"/>
              </a:rPr>
              <a:t>Predicting Track, Intensity &amp; Impact - </a:t>
            </a:r>
            <a:r>
              <a:rPr lang="en-US" sz="2800" b="1" dirty="0" smtClean="0">
                <a:solidFill>
                  <a:schemeClr val="bg1"/>
                </a:solidFill>
                <a:latin typeface="Calibri"/>
                <a:cs typeface="Times New Roman"/>
              </a:rPr>
              <a:t>Motivation</a:t>
            </a:r>
            <a:r>
              <a:rPr lang="en-US" b="1" dirty="0" smtClean="0">
                <a:solidFill>
                  <a:prstClr val="black"/>
                </a:solidFill>
                <a:latin typeface="Calibri"/>
                <a:cs typeface="Times New Roman"/>
              </a:rPr>
              <a:t> </a:t>
            </a:r>
            <a:endParaRPr lang="en-US" sz="28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18436" name="Picture 3" descr="Screen Shot 2013-03-11 at 3.08.4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609600"/>
            <a:ext cx="4576762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76200" y="3971925"/>
            <a:ext cx="9067800" cy="230832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 u="sng" dirty="0" smtClean="0">
                <a:solidFill>
                  <a:srgbClr val="FF0000"/>
                </a:solidFill>
                <a:latin typeface="Times New Roman"/>
                <a:cs typeface="Times New Roman"/>
              </a:rPr>
              <a:t>Track Error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: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Decreases in 20-Year Trend</a:t>
            </a:r>
            <a:r>
              <a:rPr lang="en-US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             </a:t>
            </a:r>
            <a:r>
              <a:rPr lang="en-US" sz="1800" b="1" u="sng" dirty="0" smtClean="0">
                <a:solidFill>
                  <a:srgbClr val="FF0000"/>
                </a:solidFill>
                <a:latin typeface="Times New Roman"/>
                <a:cs typeface="Times New Roman"/>
              </a:rPr>
              <a:t>Intensity Error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: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- “Long-term trend is flat”</a:t>
            </a:r>
            <a:endParaRPr lang="en-US" sz="18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u="sng" dirty="0" smtClean="0">
                <a:solidFill>
                  <a:srgbClr val="000000"/>
                </a:solidFill>
                <a:latin typeface="Times New Roman"/>
                <a:cs typeface="Times New Roman"/>
              </a:rPr>
              <a:t>Track</a:t>
            </a:r>
            <a:r>
              <a:rPr lang="en-US" sz="20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: 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Improvements attributed to Global </a:t>
            </a:r>
            <a:r>
              <a:rPr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>Forecast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Models &amp; the Super</a:t>
            </a:r>
            <a:r>
              <a:rPr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>-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Ensemble</a:t>
            </a:r>
            <a:r>
              <a:rPr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>.</a:t>
            </a:r>
            <a:endParaRPr lang="en-US" sz="20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 u="sng" dirty="0" smtClean="0">
                <a:solidFill>
                  <a:srgbClr val="000000"/>
                </a:solidFill>
              </a:rPr>
              <a:t>Intensity</a:t>
            </a:r>
            <a:r>
              <a:rPr lang="en-US" sz="1800" b="1" dirty="0" smtClean="0">
                <a:solidFill>
                  <a:srgbClr val="000000"/>
                </a:solidFill>
              </a:rPr>
              <a:t>: </a:t>
            </a:r>
            <a:r>
              <a:rPr lang="en-US" sz="1800" b="1" i="1" dirty="0" smtClean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“</a:t>
            </a:r>
            <a:r>
              <a:rPr lang="en-US" altLang="ja-JP" sz="1800" dirty="0">
                <a:solidFill>
                  <a:srgbClr val="000000"/>
                </a:solidFill>
              </a:rPr>
              <a:t>…upper-ocean thermal structure can affect the evolution of </a:t>
            </a:r>
            <a:r>
              <a:rPr lang="en-US" altLang="ja-JP" sz="1800" dirty="0" smtClean="0">
                <a:solidFill>
                  <a:srgbClr val="000000"/>
                </a:solidFill>
              </a:rPr>
              <a:t>storm intensity</a:t>
            </a:r>
            <a:r>
              <a:rPr lang="en-US" altLang="ja-JP" sz="1800" dirty="0">
                <a:solidFill>
                  <a:srgbClr val="000000"/>
                </a:solidFill>
              </a:rPr>
              <a:t>, </a:t>
            </a:r>
            <a:r>
              <a:rPr lang="en-US" altLang="ja-JP" sz="1800" dirty="0" smtClean="0">
                <a:solidFill>
                  <a:srgbClr val="000000"/>
                </a:solidFill>
              </a:rPr>
              <a:t>…Unfortunately</a:t>
            </a:r>
            <a:r>
              <a:rPr lang="en-US" altLang="ja-JP" sz="1800" dirty="0">
                <a:solidFill>
                  <a:srgbClr val="000000"/>
                </a:solidFill>
              </a:rPr>
              <a:t>, the </a:t>
            </a:r>
            <a:r>
              <a:rPr lang="en-US" altLang="ja-JP" sz="1800" u="sng" dirty="0">
                <a:solidFill>
                  <a:srgbClr val="000000"/>
                </a:solidFill>
              </a:rPr>
              <a:t>paucity of subsurface measurements</a:t>
            </a:r>
            <a:r>
              <a:rPr lang="en-US" altLang="ja-JP" sz="1800" dirty="0">
                <a:solidFill>
                  <a:srgbClr val="000000"/>
                </a:solidFill>
              </a:rPr>
              <a:t> limits </a:t>
            </a:r>
            <a:r>
              <a:rPr lang="en-US" altLang="ja-JP" sz="1800" dirty="0" smtClean="0">
                <a:solidFill>
                  <a:srgbClr val="000000"/>
                </a:solidFill>
              </a:rPr>
              <a:t>our </a:t>
            </a:r>
            <a:r>
              <a:rPr lang="en-US" altLang="ja-JP" sz="1800" dirty="0">
                <a:solidFill>
                  <a:srgbClr val="000000"/>
                </a:solidFill>
              </a:rPr>
              <a:t>ability to assess the effect of upper-ocean variability on tropical </a:t>
            </a:r>
            <a:r>
              <a:rPr lang="en-US" altLang="ja-JP" sz="1800" dirty="0" smtClean="0">
                <a:solidFill>
                  <a:srgbClr val="000000"/>
                </a:solidFill>
              </a:rPr>
              <a:t>cyclone intensity </a:t>
            </a:r>
            <a:r>
              <a:rPr lang="en-US" altLang="ja-JP" sz="1800" dirty="0">
                <a:solidFill>
                  <a:srgbClr val="000000"/>
                </a:solidFill>
              </a:rPr>
              <a:t>evolution.</a:t>
            </a:r>
            <a:r>
              <a:rPr lang="en-US" sz="1800" dirty="0">
                <a:solidFill>
                  <a:srgbClr val="000000"/>
                </a:solidFill>
              </a:rPr>
              <a:t>”</a:t>
            </a:r>
            <a:r>
              <a:rPr lang="en-US" altLang="ja-JP" sz="1800" dirty="0">
                <a:solidFill>
                  <a:srgbClr val="000000"/>
                </a:solidFill>
              </a:rPr>
              <a:t> </a:t>
            </a:r>
            <a:endParaRPr lang="en-US" altLang="ja-JP" sz="1800" dirty="0" smtClean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800" dirty="0">
                <a:solidFill>
                  <a:srgbClr val="000000"/>
                </a:solidFill>
              </a:rPr>
              <a:t> </a:t>
            </a:r>
            <a:r>
              <a:rPr lang="en-US" altLang="ja-JP" sz="1800" dirty="0" smtClean="0">
                <a:solidFill>
                  <a:srgbClr val="000000"/>
                </a:solidFill>
              </a:rPr>
              <a:t>                                                                                            – </a:t>
            </a:r>
            <a:r>
              <a:rPr lang="en-US" altLang="ja-JP" sz="1800" dirty="0">
                <a:solidFill>
                  <a:srgbClr val="000000"/>
                </a:solidFill>
              </a:rPr>
              <a:t>Emanuel et al., (2004)</a:t>
            </a:r>
            <a:endParaRPr lang="en-US" sz="18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8" name="Picture 6" descr="Screen Shot 2013-03-11 at 3.26.01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606425"/>
            <a:ext cx="4597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433" name="Objec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6146321"/>
              </p:ext>
            </p:extLst>
          </p:nvPr>
        </p:nvGraphicFramePr>
        <p:xfrm>
          <a:off x="111125" y="6096000"/>
          <a:ext cx="1905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Drawing" r:id="rId7" imgW="2857500" imgH="1569720" progId="WPDraw30.Drawing">
                  <p:embed/>
                </p:oleObj>
              </mc:Choice>
              <mc:Fallback>
                <p:oleObj name="Drawing" r:id="rId7" imgW="2857500" imgH="1569720" progId="WPDraw30.Drawing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25" y="6096000"/>
                        <a:ext cx="1905000" cy="762000"/>
                      </a:xfrm>
                      <a:prstGeom prst="rect">
                        <a:avLst/>
                      </a:prstGeom>
                      <a:solidFill>
                        <a:srgbClr val="3E5589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3725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3-13 at 1.17.32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8" r="6816"/>
          <a:stretch/>
        </p:blipFill>
        <p:spPr>
          <a:xfrm>
            <a:off x="5372218" y="1029350"/>
            <a:ext cx="3570345" cy="449770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" y="-6414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Operations to Research (O2R) Demonstrated</a:t>
            </a:r>
            <a:endParaRPr lang="en-US" sz="3200" i="1" dirty="0" smtClean="0">
              <a:solidFill>
                <a:schemeClr val="bg1"/>
              </a:solidFill>
            </a:endParaRPr>
          </a:p>
          <a:p>
            <a:pPr algn="ctr"/>
            <a:endParaRPr lang="en-US" sz="3200" b="1" dirty="0"/>
          </a:p>
        </p:txBody>
      </p:sp>
      <p:pic>
        <p:nvPicPr>
          <p:cNvPr id="9" name="Picture 8" descr="Screen Shot 2017-03-13 at 1.25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5" y="3419351"/>
            <a:ext cx="3579129" cy="242476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Picture 9" descr="Screen Shot 2017-03-13 at 1.23.2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6" y="852382"/>
            <a:ext cx="3579129" cy="242582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3652549" y="765802"/>
            <a:ext cx="171966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Integrated</a:t>
            </a:r>
          </a:p>
          <a:p>
            <a:r>
              <a:rPr lang="en-US" dirty="0" smtClean="0"/>
              <a:t>Ocean Observatory</a:t>
            </a:r>
          </a:p>
          <a:p>
            <a:r>
              <a:rPr lang="en-US" dirty="0" smtClean="0"/>
              <a:t>i</a:t>
            </a:r>
            <a:r>
              <a:rPr lang="en-US" dirty="0" smtClean="0"/>
              <a:t>dentifies </a:t>
            </a:r>
            <a:r>
              <a:rPr lang="en-US" dirty="0" smtClean="0"/>
              <a:t>processes responsible for rapid ahead-of-eye cooling.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Model sensitivities identify ahead-of-eye cooling as the missing process for rapid de-intensification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329113" y="5879250"/>
            <a:ext cx="37861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Integration Matrix Demonstrated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36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84616" y="748984"/>
            <a:ext cx="9161926" cy="5025068"/>
            <a:chOff x="-84615" y="1510984"/>
            <a:chExt cx="9161926" cy="5025068"/>
          </a:xfrm>
        </p:grpSpPr>
        <p:pic>
          <p:nvPicPr>
            <p:cNvPr id="3" name="Picture 8" descr="2014-10-05 11.27.57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9" t="26419" b="5693"/>
            <a:stretch/>
          </p:blipFill>
          <p:spPr bwMode="auto">
            <a:xfrm>
              <a:off x="15228" y="2977947"/>
              <a:ext cx="2105871" cy="1953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4" descr="IMG_0810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022706"/>
              <a:ext cx="2017795" cy="1513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2"/>
            <p:cNvSpPr txBox="1">
              <a:spLocks noChangeArrowheads="1"/>
            </p:cNvSpPr>
            <p:nvPr/>
          </p:nvSpPr>
          <p:spPr bwMode="auto">
            <a:xfrm>
              <a:off x="-84615" y="1510984"/>
              <a:ext cx="4013148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 b="1" u="sng" dirty="0" smtClean="0">
                  <a:solidFill>
                    <a:prstClr val="black"/>
                  </a:solidFill>
                  <a:latin typeface="Calibri"/>
                  <a:cs typeface="Calibri"/>
                </a:rPr>
                <a:t>Rapid Response Glider (</a:t>
              </a:r>
              <a:r>
                <a:rPr lang="en-US" sz="1800" b="1" u="sng" dirty="0">
                  <a:solidFill>
                    <a:prstClr val="black"/>
                  </a:solidFill>
                  <a:latin typeface="Calibri"/>
                  <a:cs typeface="Calibri"/>
                </a:rPr>
                <a:t>v1)</a:t>
              </a:r>
            </a:p>
            <a:p>
              <a:pPr algn="ctr" eaLnBrk="1" hangingPunct="1"/>
              <a:r>
                <a:rPr lang="en-US" sz="1800" b="1" dirty="0" smtClean="0">
                  <a:solidFill>
                    <a:prstClr val="black"/>
                  </a:solidFill>
                  <a:latin typeface="Calibri"/>
                  <a:cs typeface="Calibri"/>
                </a:rPr>
                <a:t>Un-pumped Seabird Conductivity Temperature Depth (CTD), </a:t>
              </a:r>
              <a:r>
                <a:rPr lang="en-US" sz="1800" b="1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Wetlabs</a:t>
              </a:r>
              <a:r>
                <a:rPr lang="en-US" sz="1800" b="1" dirty="0" smtClean="0">
                  <a:solidFill>
                    <a:prstClr val="black"/>
                  </a:solidFill>
                  <a:latin typeface="Calibri"/>
                  <a:cs typeface="Calibri"/>
                </a:rPr>
                <a:t> </a:t>
              </a:r>
              <a:r>
                <a:rPr lang="en-US" sz="1800" b="1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ECOpuck</a:t>
              </a:r>
              <a:r>
                <a:rPr lang="en-US" sz="1800" b="1" dirty="0" smtClean="0">
                  <a:solidFill>
                    <a:prstClr val="black"/>
                  </a:solidFill>
                  <a:latin typeface="Calibri"/>
                  <a:cs typeface="Calibri"/>
                </a:rPr>
                <a:t> (CDOM, Chlorophyll, Backscatter), </a:t>
              </a:r>
              <a:r>
                <a:rPr lang="en-US" sz="1800" b="1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Aandera</a:t>
              </a:r>
              <a:r>
                <a:rPr lang="en-US" sz="1800" b="1" dirty="0" smtClean="0">
                  <a:solidFill>
                    <a:prstClr val="black"/>
                  </a:solidFill>
                  <a:latin typeface="Calibri"/>
                  <a:cs typeface="Calibri"/>
                </a:rPr>
                <a:t> </a:t>
              </a:r>
              <a:r>
                <a:rPr lang="en-US" sz="1800" b="1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Optode</a:t>
              </a:r>
              <a:r>
                <a:rPr lang="en-US" sz="1800" b="1" dirty="0" smtClean="0">
                  <a:solidFill>
                    <a:prstClr val="black"/>
                  </a:solidFill>
                  <a:latin typeface="Calibri"/>
                  <a:cs typeface="Calibri"/>
                </a:rPr>
                <a:t> (Oxygen).</a:t>
              </a:r>
              <a:endParaRPr lang="en-US" sz="1800" b="1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5453524" y="1583224"/>
              <a:ext cx="2963862" cy="1470528"/>
              <a:chOff x="233921" y="5514282"/>
              <a:chExt cx="1912938" cy="998292"/>
            </a:xfrm>
          </p:grpSpPr>
          <p:pic>
            <p:nvPicPr>
              <p:cNvPr id="7" name="Picture 14" descr="sensor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073" b="13297"/>
              <a:stretch>
                <a:fillRect/>
              </a:stretch>
            </p:blipFill>
            <p:spPr bwMode="auto">
              <a:xfrm>
                <a:off x="233921" y="5518799"/>
                <a:ext cx="1447800" cy="993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15" descr="sensor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02" r="24124"/>
              <a:stretch>
                <a:fillRect/>
              </a:stretch>
            </p:blipFill>
            <p:spPr bwMode="auto">
              <a:xfrm>
                <a:off x="1681721" y="5514282"/>
                <a:ext cx="465138" cy="9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" name="Picture 21" descr="sensor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7386" y="1566289"/>
              <a:ext cx="659925" cy="1852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/>
            <a:srcRect l="7325" r="8163"/>
            <a:stretch/>
          </p:blipFill>
          <p:spPr>
            <a:xfrm>
              <a:off x="6634865" y="3364956"/>
              <a:ext cx="2387600" cy="1700963"/>
            </a:xfrm>
            <a:prstGeom prst="rect">
              <a:avLst/>
            </a:prstGeom>
          </p:spPr>
        </p:pic>
        <p:pic>
          <p:nvPicPr>
            <p:cNvPr id="11" name="Picture 14" descr="glider_sensor_on_pictur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8569" y="1601866"/>
              <a:ext cx="1619534" cy="1901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121099" y="3454496"/>
              <a:ext cx="365163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u="sng" dirty="0" smtClean="0">
                  <a:solidFill>
                    <a:prstClr val="black"/>
                  </a:solidFill>
                </a:rPr>
                <a:t>Rapid Response Glider (v2)</a:t>
              </a:r>
            </a:p>
            <a:p>
              <a:pPr algn="ctr"/>
              <a:r>
                <a:rPr lang="en-US" b="1" dirty="0" smtClean="0">
                  <a:solidFill>
                    <a:prstClr val="black"/>
                  </a:solidFill>
                </a:rPr>
                <a:t>Pumped CTD, Externally mounted Nortek </a:t>
              </a:r>
              <a:r>
                <a:rPr lang="en-US" b="1" dirty="0" err="1" smtClean="0">
                  <a:solidFill>
                    <a:prstClr val="black"/>
                  </a:solidFill>
                </a:rPr>
                <a:t>Aquadopp</a:t>
              </a:r>
              <a:r>
                <a:rPr lang="en-US" b="1" dirty="0" smtClean="0">
                  <a:solidFill>
                    <a:prstClr val="black"/>
                  </a:solidFill>
                </a:rPr>
                <a:t> Current Profiler, integrated accelerometer, extended battery bay, Thruster G1.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pic>
          <p:nvPicPr>
            <p:cNvPr id="13" name="Picture 16" descr="aquadopp beam mapping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208"/>
            <a:stretch>
              <a:fillRect/>
            </a:stretch>
          </p:blipFill>
          <p:spPr bwMode="auto">
            <a:xfrm>
              <a:off x="5699909" y="3357761"/>
              <a:ext cx="801948" cy="1700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4373101" y="5058724"/>
              <a:ext cx="457790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u="sng" dirty="0" smtClean="0">
                  <a:solidFill>
                    <a:prstClr val="black"/>
                  </a:solidFill>
                </a:rPr>
                <a:t>Rapid Response Glider (v3)</a:t>
              </a:r>
            </a:p>
            <a:p>
              <a:pPr algn="ctr"/>
              <a:r>
                <a:rPr lang="en-US" b="1" dirty="0" smtClean="0">
                  <a:solidFill>
                    <a:prstClr val="black"/>
                  </a:solidFill>
                </a:rPr>
                <a:t>Integrated current </a:t>
              </a:r>
              <a:r>
                <a:rPr lang="en-US" b="1" dirty="0">
                  <a:solidFill>
                    <a:prstClr val="black"/>
                  </a:solidFill>
                </a:rPr>
                <a:t>p</a:t>
              </a:r>
              <a:r>
                <a:rPr lang="en-US" b="1" dirty="0" smtClean="0">
                  <a:solidFill>
                    <a:prstClr val="black"/>
                  </a:solidFill>
                </a:rPr>
                <a:t>rofilers, </a:t>
              </a:r>
              <a:r>
                <a:rPr lang="en-US" b="1" dirty="0">
                  <a:solidFill>
                    <a:prstClr val="black"/>
                  </a:solidFill>
                </a:rPr>
                <a:t>e</a:t>
              </a:r>
              <a:r>
                <a:rPr lang="en-US" b="1" dirty="0" smtClean="0">
                  <a:solidFill>
                    <a:prstClr val="black"/>
                  </a:solidFill>
                </a:rPr>
                <a:t>xpanded capacity buoyancy pumps, </a:t>
              </a:r>
              <a:r>
                <a:rPr lang="en-US" b="1" dirty="0">
                  <a:solidFill>
                    <a:prstClr val="black"/>
                  </a:solidFill>
                </a:rPr>
                <a:t>t</a:t>
              </a:r>
              <a:r>
                <a:rPr lang="en-US" b="1" dirty="0" smtClean="0">
                  <a:solidFill>
                    <a:prstClr val="black"/>
                  </a:solidFill>
                </a:rPr>
                <a:t>hruster G2, integrated LISST-200X particle </a:t>
              </a:r>
              <a:r>
                <a:rPr lang="en-US" b="1" dirty="0" err="1" smtClean="0">
                  <a:solidFill>
                    <a:prstClr val="black"/>
                  </a:solidFill>
                </a:rPr>
                <a:t>sizer</a:t>
              </a:r>
              <a:r>
                <a:rPr lang="en-US" b="1" dirty="0" smtClean="0">
                  <a:solidFill>
                    <a:prstClr val="black"/>
                  </a:solidFill>
                </a:rPr>
                <a:t> (sediment, oil droplet, phytoplankton, etc.).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4405" y="4983775"/>
              <a:ext cx="2069703" cy="1552277"/>
            </a:xfrm>
            <a:prstGeom prst="rect">
              <a:avLst/>
            </a:prstGeom>
          </p:spPr>
        </p:pic>
      </p:grpSp>
      <p:sp>
        <p:nvSpPr>
          <p:cNvPr id="17" name="Title 1"/>
          <p:cNvSpPr txBox="1">
            <a:spLocks/>
          </p:cNvSpPr>
          <p:nvPr/>
        </p:nvSpPr>
        <p:spPr>
          <a:xfrm>
            <a:off x="70925" y="73181"/>
            <a:ext cx="7886700" cy="5863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Coastal Inundation: Rapid Response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38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rmine20160905_CloudsAfterno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1"/>
            <a:ext cx="4636763" cy="3022600"/>
          </a:xfrm>
          <a:prstGeom prst="rect">
            <a:avLst/>
          </a:prstGeom>
        </p:spPr>
      </p:pic>
      <p:pic>
        <p:nvPicPr>
          <p:cNvPr id="6" name="Picture 5" descr="ru30_jet_subplots_2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05" b="5714"/>
          <a:stretch/>
        </p:blipFill>
        <p:spPr>
          <a:xfrm>
            <a:off x="4241800" y="4471416"/>
            <a:ext cx="5249672" cy="174739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 descr="ru30_hycom_jet_subplots_2.pn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19" b="6191"/>
          <a:stretch/>
        </p:blipFill>
        <p:spPr>
          <a:xfrm>
            <a:off x="4241800" y="2350009"/>
            <a:ext cx="5249672" cy="1739891"/>
          </a:xfrm>
          <a:prstGeom prst="rect">
            <a:avLst/>
          </a:prstGeom>
        </p:spPr>
      </p:pic>
      <p:pic>
        <p:nvPicPr>
          <p:cNvPr id="8" name="Picture 7" descr="ru30_hycom_jet_subplots_2.pn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" b="53333"/>
          <a:stretch/>
        </p:blipFill>
        <p:spPr>
          <a:xfrm>
            <a:off x="4241800" y="438231"/>
            <a:ext cx="5249672" cy="1762390"/>
          </a:xfrm>
          <a:prstGeom prst="rect">
            <a:avLst/>
          </a:prstGeom>
        </p:spPr>
      </p:pic>
      <p:pic>
        <p:nvPicPr>
          <p:cNvPr id="9" name="Picture 8" descr="Cinar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309" y="2725481"/>
            <a:ext cx="1454491" cy="741619"/>
          </a:xfrm>
          <a:prstGeom prst="rect">
            <a:avLst/>
          </a:prstGeom>
        </p:spPr>
      </p:pic>
      <p:pic>
        <p:nvPicPr>
          <p:cNvPr id="10" name="Picture 9" descr="ru30-488_20160902_temp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4907"/>
          <a:stretch/>
        </p:blipFill>
        <p:spPr>
          <a:xfrm>
            <a:off x="0" y="3759200"/>
            <a:ext cx="2311400" cy="2177634"/>
          </a:xfrm>
          <a:prstGeom prst="rect">
            <a:avLst/>
          </a:prstGeom>
        </p:spPr>
      </p:pic>
      <p:pic>
        <p:nvPicPr>
          <p:cNvPr id="11" name="Picture 10" descr="ru30-488_20160902_temp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4"/>
          <a:stretch/>
        </p:blipFill>
        <p:spPr>
          <a:xfrm>
            <a:off x="2400710" y="3784600"/>
            <a:ext cx="2302470" cy="2159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422900" y="1545163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Glider RU30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97500" y="3505200"/>
            <a:ext cx="1043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HYCOM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359400" y="5549900"/>
            <a:ext cx="9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RTOFS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R2O - Hurricane Hermine - Glider Fleet Launched, 9/2016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77042" y="6325116"/>
            <a:ext cx="3819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Next Step: Data Assimilation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09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9144000" cy="80682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>Some Major Investments in Ocean Observing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8" y="948267"/>
            <a:ext cx="8958262" cy="5228696"/>
          </a:xfrm>
        </p:spPr>
        <p:txBody>
          <a:bodyPr/>
          <a:lstStyle/>
          <a:p>
            <a:r>
              <a:rPr lang="en-US" dirty="0" smtClean="0"/>
              <a:t>2010 Gulf Oil Spill   </a:t>
            </a:r>
          </a:p>
          <a:p>
            <a:pPr lvl="1"/>
            <a:r>
              <a:rPr lang="en-US" dirty="0" smtClean="0"/>
              <a:t>Congressional Response Funded National HF Radar Network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2012 Hurricane Sandy   </a:t>
            </a:r>
          </a:p>
          <a:p>
            <a:pPr lvl="1"/>
            <a:r>
              <a:rPr lang="en-US" dirty="0" smtClean="0"/>
              <a:t>Congressional Response Funded:</a:t>
            </a:r>
          </a:p>
          <a:p>
            <a:pPr lvl="2"/>
            <a:r>
              <a:rPr lang="en-US" dirty="0" smtClean="0"/>
              <a:t>Repair and Hardening of the MARACOOS HF Radar Network</a:t>
            </a:r>
          </a:p>
          <a:p>
            <a:pPr lvl="2"/>
            <a:r>
              <a:rPr lang="en-US" dirty="0" smtClean="0"/>
              <a:t>Development of the Storm Glider</a:t>
            </a:r>
          </a:p>
          <a:p>
            <a:pPr lvl="2"/>
            <a:r>
              <a:rPr lang="en-US" dirty="0" smtClean="0"/>
              <a:t>Research </a:t>
            </a:r>
            <a:r>
              <a:rPr lang="en-US" dirty="0" smtClean="0"/>
              <a:t>on </a:t>
            </a:r>
            <a:r>
              <a:rPr lang="en-US" dirty="0" smtClean="0"/>
              <a:t>Rapid Intensity Changes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8139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"/>
            <a:ext cx="9143999" cy="80682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 smtClean="0"/>
              <a:t>Weather Research and Forecasting Innovation Act of 2017</a:t>
            </a:r>
            <a:endParaRPr lang="en-US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6826"/>
            <a:ext cx="9144000" cy="47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509" y="743321"/>
            <a:ext cx="8873067" cy="522869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Selected highlights</a:t>
            </a:r>
            <a:r>
              <a:rPr lang="en-US" dirty="0" smtClean="0"/>
              <a:t>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Improve hurricane forecasting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Prediction of rapid intensification and track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Forecast &amp; communication of storm surge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Risk Communication </a:t>
            </a:r>
            <a:r>
              <a:rPr lang="en-US" dirty="0" smtClean="0"/>
              <a:t>Research</a:t>
            </a: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P</a:t>
            </a:r>
            <a:r>
              <a:rPr lang="en-US" dirty="0" smtClean="0"/>
              <a:t>rioritize data requirements and identify gaps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Partnerships to improve data, modeling, forecasts, warnings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Plan </a:t>
            </a:r>
            <a:r>
              <a:rPr lang="en-US" dirty="0"/>
              <a:t>for Research to Operations</a:t>
            </a: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Collaborate and support nonfederal research community </a:t>
            </a:r>
            <a:r>
              <a:rPr lang="mr-IN" dirty="0" smtClean="0"/>
              <a:t>–</a:t>
            </a:r>
            <a:r>
              <a:rPr lang="en-US" dirty="0" smtClean="0"/>
              <a:t> 30% of </a:t>
            </a:r>
            <a:r>
              <a:rPr lang="en-US" dirty="0" smtClean="0"/>
              <a:t>funds</a:t>
            </a: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Host </a:t>
            </a:r>
            <a:r>
              <a:rPr lang="en-US" dirty="0" smtClean="0"/>
              <a:t>postdocs and academic researchers at </a:t>
            </a:r>
            <a:r>
              <a:rPr lang="en-US" dirty="0" smtClean="0"/>
              <a:t>NCEP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Tsunami </a:t>
            </a:r>
            <a:r>
              <a:rPr lang="en-US" dirty="0" smtClean="0"/>
              <a:t>research &amp; consolidated warning centers</a:t>
            </a:r>
            <a:endParaRPr lang="en-US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" y="2"/>
            <a:ext cx="9143999" cy="80682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 smtClean="0"/>
              <a:t>Weather Research and Forecasting Innovation Act of 2017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31122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6" descr="map_codar.bmp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5538" y="1135063"/>
            <a:ext cx="11747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C:\Documents and Settings\RUCool\Desktop\marcoos_dot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8088" y="1143000"/>
            <a:ext cx="1177925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map_satellite.bmp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08575" y="1143000"/>
            <a:ext cx="1176338" cy="633413"/>
          </a:xfrm>
          <a:prstGeom prst="rect">
            <a:avLst/>
          </a:prstGeom>
          <a:ln w="25400">
            <a:noFill/>
          </a:ln>
          <a:effectLst/>
          <a:scene3d>
            <a:camera prst="orthographicFront"/>
            <a:lightRig rig="threePt" dir="t"/>
          </a:scene3d>
          <a:sp3d/>
        </p:spPr>
      </p:pic>
      <p:pic>
        <p:nvPicPr>
          <p:cNvPr id="28677" name="Picture 3" descr="map_codar.bmp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6375" y="1141413"/>
            <a:ext cx="117951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678" name="Picture 6" descr="map_codar.bmp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0038" y="1135063"/>
            <a:ext cx="11747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8" descr="map_codar.bmp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9063" y="1143000"/>
            <a:ext cx="11747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19" name="Group 5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7866764"/>
              </p:ext>
            </p:extLst>
          </p:nvPr>
        </p:nvGraphicFramePr>
        <p:xfrm>
          <a:off x="508000" y="685800"/>
          <a:ext cx="8140700" cy="5259390"/>
        </p:xfrm>
        <a:graphic>
          <a:graphicData uri="http://schemas.openxmlformats.org/drawingml/2006/table">
            <a:tbl>
              <a:tblPr/>
              <a:tblGrid>
                <a:gridCol w="1054100"/>
                <a:gridCol w="1181100"/>
                <a:gridCol w="1181100"/>
                <a:gridCol w="1181100"/>
                <a:gridCol w="1181100"/>
                <a:gridCol w="1181100"/>
                <a:gridCol w="1181100"/>
              </a:tblGrid>
              <a:tr h="4492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Regional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Priority Themes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Regional Observation &amp; Modeling Capabilities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7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Mesonet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HF Radar Network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Statistical 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STPS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Satellite Imagery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Glider 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Surveys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Dynamical Ocean Forecasts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1.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Maritime 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Commerce &amp; Safety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 for survivability planning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2.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Fisheries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forecast ensemble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Circulation and divergence maps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 &amp; Color for habitat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Subsurface T &amp; S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3-D fields of T, S, circulation for habitat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3.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Public Health &amp; Water 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Quality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Winds for transport, river plumes, &amp; upwelling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floatables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, bacteria, spill response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floatables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, bacteria, spill response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Ocean color for river plumes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Nearshore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 dissolved oxygen surveys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floatables, bacteria, spill response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4.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Coastal Flooding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forecast ensemble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Current forecast model validation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SSTs assimilation into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Nested forecast ensembles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000"/>
                      </a:srgbClr>
                    </a:solidFill>
                  </a:tcPr>
                </a:tc>
              </a:tr>
              <a:tr h="1006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5.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Offshore Energy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&amp; wind model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current analysis &amp; wind model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surface fronts &amp; plumes for siting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of subsurface fronts &amp; plumes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Coupled ocean-atmosphere models for resource estimates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741" name="TextBox 5"/>
          <p:cNvSpPr txBox="1">
            <a:spLocks noChangeArrowheads="1"/>
          </p:cNvSpPr>
          <p:nvPr/>
        </p:nvSpPr>
        <p:spPr bwMode="auto">
          <a:xfrm>
            <a:off x="0" y="113771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chemeClr val="bg1"/>
                </a:solidFill>
                <a:latin typeface="Calibri"/>
              </a:rPr>
              <a:t>Integration Matrix: Capabilities Support </a:t>
            </a:r>
            <a:r>
              <a:rPr lang="en-US" sz="2800" b="1" dirty="0">
                <a:solidFill>
                  <a:schemeClr val="bg1"/>
                </a:solidFill>
                <a:latin typeface="Calibri"/>
              </a:rPr>
              <a:t>M</a:t>
            </a:r>
            <a:r>
              <a:rPr lang="en-US" sz="2800" b="1" dirty="0" smtClean="0">
                <a:solidFill>
                  <a:schemeClr val="bg1"/>
                </a:solidFill>
                <a:latin typeface="Calibri"/>
              </a:rPr>
              <a:t>ultiple Themes</a:t>
            </a:r>
            <a:endParaRPr lang="en-US" sz="2800" b="1" dirty="0">
              <a:solidFill>
                <a:schemeClr val="bg1"/>
              </a:solidFill>
              <a:latin typeface="Calibri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384302" y="2451100"/>
            <a:ext cx="1435098" cy="0"/>
          </a:xfrm>
          <a:prstGeom prst="straightConnector1">
            <a:avLst/>
          </a:prstGeom>
          <a:ln w="38100" cmpd="sng">
            <a:solidFill>
              <a:srgbClr val="01FF0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2819400" y="2451100"/>
            <a:ext cx="1" cy="3327400"/>
          </a:xfrm>
          <a:prstGeom prst="straightConnector1">
            <a:avLst/>
          </a:prstGeom>
          <a:ln w="38100" cmpd="sng">
            <a:solidFill>
              <a:srgbClr val="01FF0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384302" y="3213100"/>
            <a:ext cx="3784598" cy="0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168900" y="3213100"/>
            <a:ext cx="0" cy="2732090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5180013" y="1828800"/>
            <a:ext cx="1587" cy="1384301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1397002" y="4076700"/>
            <a:ext cx="4952998" cy="2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350000" y="4076700"/>
            <a:ext cx="0" cy="1868490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6361113" y="1828800"/>
            <a:ext cx="1587" cy="2247902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1397002" y="4864100"/>
            <a:ext cx="6157910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7554912" y="4864100"/>
            <a:ext cx="0" cy="108109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 flipV="1">
            <a:off x="7554912" y="1782763"/>
            <a:ext cx="11114" cy="308134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1397002" y="5778500"/>
            <a:ext cx="241296" cy="0"/>
          </a:xfrm>
          <a:prstGeom prst="straightConnector1">
            <a:avLst/>
          </a:prstGeom>
          <a:ln w="38100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H="1" flipV="1">
            <a:off x="1638298" y="1782764"/>
            <a:ext cx="2" cy="3995736"/>
          </a:xfrm>
          <a:prstGeom prst="straightConnector1">
            <a:avLst/>
          </a:prstGeom>
          <a:ln w="38100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3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Who is MARACOOS?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463" y="806826"/>
            <a:ext cx="8872537" cy="5228696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MARACOOS is a community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are a community that </a:t>
            </a:r>
            <a:r>
              <a:rPr lang="mr-IN" dirty="0" smtClean="0"/>
              <a:t>…</a:t>
            </a:r>
            <a:r>
              <a:rPr lang="en-US" dirty="0" smtClean="0"/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</a:t>
            </a:r>
            <a:r>
              <a:rPr lang="en-US" dirty="0" smtClean="0"/>
              <a:t>eeks needs &amp; requirements from users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8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Efficiently leverages &amp; implements regional enhancements to the Federal ocean observation &amp; prediction network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8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Jointly develops the discoveries, the products and the decision tools that </a:t>
            </a:r>
            <a:r>
              <a:rPr lang="mr-IN" dirty="0" smtClean="0"/>
              <a:t>…</a:t>
            </a: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r-IN" i="1" dirty="0" smtClean="0"/>
              <a:t>…</a:t>
            </a:r>
            <a:r>
              <a:rPr lang="en-US" i="1" dirty="0" smtClean="0"/>
              <a:t>Protect life &amp; property, and enhance the national economy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 </a:t>
            </a:r>
            <a:r>
              <a:rPr lang="en-US" i="1" dirty="0" smtClean="0"/>
              <a:t>                                                                             - H.R.353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14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MARACOOS </a:t>
            </a:r>
            <a:r>
              <a:rPr lang="en-US" b="1" dirty="0" err="1" smtClean="0"/>
              <a:t>OceansMap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7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MARACOOS </a:t>
            </a:r>
            <a:r>
              <a:rPr lang="en-US" b="1" dirty="0" err="1" smtClean="0"/>
              <a:t>OceansMap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703981"/>
            <a:ext cx="9144000" cy="6506308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2912533" y="3297307"/>
          <a:ext cx="6096000" cy="23977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524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4733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0066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Bays, Rivers, Near Shore</a:t>
                      </a:r>
                    </a:p>
                    <a:p>
                      <a:pPr algn="ctr"/>
                      <a:r>
                        <a:rPr lang="en-US" dirty="0" smtClean="0"/>
                        <a:t> (&lt; 3</a:t>
                      </a:r>
                      <a:r>
                        <a:rPr lang="en-US" baseline="0" dirty="0" smtClean="0"/>
                        <a:t> NM)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Offshore</a:t>
                      </a:r>
                    </a:p>
                    <a:p>
                      <a:pPr algn="ctr"/>
                      <a:r>
                        <a:rPr lang="en-US" dirty="0" smtClean="0"/>
                        <a:t>(&gt; 3 NM to 200 NM)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Cases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2,433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2,688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Lives Saved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596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Lives Assisted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3,332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3,651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Lives Lost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912533" y="2347219"/>
            <a:ext cx="609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/>
            <a:r>
              <a:rPr lang="en-US" b="1" dirty="0">
                <a:solidFill>
                  <a:prstClr val="black"/>
                </a:solidFill>
              </a:rPr>
              <a:t>Search and Rescue Cases in the MARACOOS Region</a:t>
            </a:r>
            <a:endParaRPr lang="en-US" dirty="0">
              <a:solidFill>
                <a:prstClr val="black"/>
              </a:solidFill>
            </a:endParaRPr>
          </a:p>
          <a:p>
            <a:pPr algn="ctr" hangingPunct="0"/>
            <a:r>
              <a:rPr lang="en-US" b="1" dirty="0">
                <a:solidFill>
                  <a:prstClr val="black"/>
                </a:solidFill>
              </a:rPr>
              <a:t>Fiscal Year 2014</a:t>
            </a:r>
            <a:endParaRPr lang="en-US" dirty="0">
              <a:solidFill>
                <a:prstClr val="black"/>
              </a:solidFill>
            </a:endParaRPr>
          </a:p>
          <a:p>
            <a:pPr algn="ctr" hangingPunct="0"/>
            <a:r>
              <a:rPr lang="en-US" b="1" dirty="0">
                <a:solidFill>
                  <a:prstClr val="black"/>
                </a:solidFill>
              </a:rPr>
              <a:t>U.S. Coast Guard Search and Rescue Data</a:t>
            </a:r>
            <a:endParaRPr lang="en-US" dirty="0">
              <a:solidFill>
                <a:prstClr val="black"/>
              </a:solidFill>
            </a:endParaRPr>
          </a:p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9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9"/>
          <a:stretch/>
        </p:blipFill>
        <p:spPr bwMode="auto">
          <a:xfrm>
            <a:off x="76200" y="685800"/>
            <a:ext cx="8991600" cy="509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44" t="72608" b="15363"/>
          <a:stretch/>
        </p:blipFill>
        <p:spPr bwMode="auto">
          <a:xfrm>
            <a:off x="7147560" y="5130483"/>
            <a:ext cx="1920240" cy="63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fld id="{99DF0DD8-9F42-174A-B545-B3702B4F4F68}" type="slidenum">
              <a:rPr lang="en-US" sz="1200">
                <a:solidFill>
                  <a:srgbClr val="898989"/>
                </a:solidFill>
                <a:latin typeface="Calibri" charset="0"/>
              </a:rPr>
              <a:pPr algn="l"/>
              <a:t>9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2530" name="TextBox 7"/>
          <p:cNvSpPr txBox="1">
            <a:spLocks noChangeArrowheads="1"/>
          </p:cNvSpPr>
          <p:nvPr/>
        </p:nvSpPr>
        <p:spPr bwMode="auto">
          <a:xfrm>
            <a:off x="62706" y="35938"/>
            <a:ext cx="73363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white"/>
                </a:solidFill>
                <a:latin typeface="Calibri"/>
                <a:cs typeface="Times New Roman"/>
              </a:rPr>
              <a:t>Mid-Atlantic Bight HF Radar Network</a:t>
            </a:r>
            <a:endParaRPr lang="en-US" sz="3200" dirty="0">
              <a:solidFill>
                <a:prstClr val="white"/>
              </a:solidFill>
              <a:latin typeface="Calibri"/>
              <a:cs typeface="Times New Roman"/>
            </a:endParaRPr>
          </a:p>
        </p:txBody>
      </p:sp>
      <p:sp>
        <p:nvSpPr>
          <p:cNvPr id="22532" name="TextBox 7"/>
          <p:cNvSpPr txBox="1">
            <a:spLocks noChangeArrowheads="1"/>
          </p:cNvSpPr>
          <p:nvPr/>
        </p:nvSpPr>
        <p:spPr bwMode="auto">
          <a:xfrm>
            <a:off x="4378508" y="2578139"/>
            <a:ext cx="4196983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u="sng" dirty="0">
                <a:solidFill>
                  <a:prstClr val="white"/>
                </a:solidFill>
              </a:rPr>
              <a:t>Mid-Atlantic HF Radar Network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0000"/>
                </a:solidFill>
              </a:rPr>
              <a:t>17 </a:t>
            </a:r>
            <a:r>
              <a:rPr lang="en-US" sz="1600" b="1" dirty="0">
                <a:solidFill>
                  <a:srgbClr val="FF0000"/>
                </a:solidFill>
              </a:rPr>
              <a:t>Long-Range CODARs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white"/>
                </a:solidFill>
              </a:rPr>
              <a:t> </a:t>
            </a:r>
            <a:r>
              <a:rPr lang="en-US" sz="1600" b="1" dirty="0">
                <a:solidFill>
                  <a:srgbClr val="FFFF00"/>
                </a:solidFill>
              </a:rPr>
              <a:t> 8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>
                <a:solidFill>
                  <a:srgbClr val="FFFF00"/>
                </a:solidFill>
              </a:rPr>
              <a:t>Medium-Range CODARs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u="sng" dirty="0" smtClean="0">
                <a:solidFill>
                  <a:srgbClr val="00FF00"/>
                </a:solidFill>
              </a:rPr>
              <a:t>16</a:t>
            </a:r>
            <a:r>
              <a:rPr lang="en-US" sz="1600" b="1" dirty="0" smtClean="0">
                <a:solidFill>
                  <a:srgbClr val="00FF00"/>
                </a:solidFill>
              </a:rPr>
              <a:t> </a:t>
            </a:r>
            <a:r>
              <a:rPr lang="en-US" sz="1600" b="1" dirty="0">
                <a:solidFill>
                  <a:srgbClr val="00FF00"/>
                </a:solidFill>
              </a:rPr>
              <a:t>Short-Range CODARs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white"/>
                </a:solidFill>
              </a:rPr>
              <a:t>41 </a:t>
            </a:r>
            <a:r>
              <a:rPr lang="en-US" sz="1600" b="1" dirty="0" smtClean="0">
                <a:solidFill>
                  <a:prstClr val="white"/>
                </a:solidFill>
              </a:rPr>
              <a:t>Total CODARs in Region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700" b="1" dirty="0">
              <a:solidFill>
                <a:prstClr val="white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i="1" u="sng" dirty="0" smtClean="0">
                <a:solidFill>
                  <a:prstClr val="white"/>
                </a:solidFill>
              </a:rPr>
              <a:t>+5</a:t>
            </a:r>
            <a:r>
              <a:rPr lang="en-US" sz="1600" b="1" i="1" dirty="0" smtClean="0">
                <a:solidFill>
                  <a:prstClr val="white"/>
                </a:solidFill>
              </a:rPr>
              <a:t> CODARs outside Region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</a:rPr>
              <a:t> 46 Total CODARs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700" b="1" dirty="0">
              <a:solidFill>
                <a:prstClr val="white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white"/>
                </a:solidFill>
              </a:rPr>
              <a:t>Triple Nested, Multi-static, Multi-use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white"/>
                </a:solidFill>
              </a:rPr>
              <a:t>Industry Partner: CODAR Ocean Sensors</a:t>
            </a:r>
          </a:p>
        </p:txBody>
      </p:sp>
      <p:cxnSp>
        <p:nvCxnSpPr>
          <p:cNvPr id="10" name="Straight Connector 9"/>
          <p:cNvCxnSpPr/>
          <p:nvPr/>
        </p:nvCxnSpPr>
        <p:spPr>
          <a:xfrm rot="10800000" flipV="1">
            <a:off x="2624138" y="922338"/>
            <a:ext cx="2557462" cy="873125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261938" y="2760663"/>
            <a:ext cx="3352800" cy="1422400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53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3908425"/>
            <a:ext cx="1079500" cy="1538288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2081213"/>
            <a:ext cx="1143000" cy="15827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537" name="Group 9"/>
          <p:cNvGrpSpPr>
            <a:grpSpLocks/>
          </p:cNvGrpSpPr>
          <p:nvPr/>
        </p:nvGrpSpPr>
        <p:grpSpPr bwMode="auto">
          <a:xfrm>
            <a:off x="152400" y="776288"/>
            <a:ext cx="1963738" cy="993775"/>
            <a:chOff x="5204177" y="1478844"/>
            <a:chExt cx="3766629" cy="3127024"/>
          </a:xfrm>
        </p:grpSpPr>
        <p:pic>
          <p:nvPicPr>
            <p:cNvPr id="22544" name="Picture 4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4177" y="1478846"/>
              <a:ext cx="1341012" cy="312702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45" name="Picture 5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0235" y="1478844"/>
              <a:ext cx="2380571" cy="312702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538" name="Picture 15" descr="IMG_957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0" y="838200"/>
            <a:ext cx="1219200" cy="16716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4" descr="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80188" y="5049202"/>
            <a:ext cx="582613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8" name="Picture 49" descr="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26" y="5066665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2542" name="Picture 19" descr="USCG.gif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676" y="5066665"/>
            <a:ext cx="5905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3" name="Text Box 9"/>
          <p:cNvSpPr txBox="1">
            <a:spLocks noChangeArrowheads="1"/>
          </p:cNvSpPr>
          <p:nvPr/>
        </p:nvSpPr>
        <p:spPr bwMode="auto">
          <a:xfrm>
            <a:off x="2195513" y="704850"/>
            <a:ext cx="19383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FF00"/>
                </a:solidFill>
                <a:latin typeface="Calibri" charset="0"/>
              </a:rPr>
              <a:t>1000 km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FF00"/>
                </a:solidFill>
                <a:latin typeface="Calibri" charset="0"/>
              </a:rPr>
              <a:t>Cape to Cape</a:t>
            </a:r>
          </a:p>
        </p:txBody>
      </p:sp>
      <p:pic>
        <p:nvPicPr>
          <p:cNvPr id="2" name="Picture 1" descr="Screen Shot 2013-10-21 at 8.16.35 PM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250" y="3039577"/>
            <a:ext cx="1260078" cy="802172"/>
          </a:xfrm>
          <a:prstGeom prst="rect">
            <a:avLst/>
          </a:prstGeom>
        </p:spPr>
      </p:pic>
      <p:pic>
        <p:nvPicPr>
          <p:cNvPr id="20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44" t="72608" b="15363"/>
          <a:stretch/>
        </p:blipFill>
        <p:spPr bwMode="auto">
          <a:xfrm>
            <a:off x="3847097" y="5406392"/>
            <a:ext cx="1458103" cy="352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31" descr="IOOS_logo_white.gif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13" y="5134927"/>
            <a:ext cx="1012825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00786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ACOOS Ops v4" id="{5FA2E5CD-7388-334D-9424-BD364D7100A3}" vid="{C485D5D6-7922-144D-884A-7C00DBE29B09}"/>
    </a:ext>
  </a:extLst>
</a:theme>
</file>

<file path=ppt/theme/theme2.xml><?xml version="1.0" encoding="utf-8"?>
<a:theme xmlns:a="http://schemas.openxmlformats.org/drawingml/2006/main" name="1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ACOOS Ops v4" id="{5FA2E5CD-7388-334D-9424-BD364D7100A3}" vid="{D45A86B4-68F8-4345-BA81-C80E6E2D03B3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ACOOS Ops v4" id="{5FA2E5CD-7388-334D-9424-BD364D7100A3}" vid="{9D985358-20CE-BA46-B7E9-C8AAFE443C15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ACOOS Ops v4" id="{5FA2E5CD-7388-334D-9424-BD364D7100A3}" vid="{2A02D9F9-4B13-5B40-B4B8-E9A77835ABA7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MARACOOS Ops v4</Template>
  <TotalTime>100</TotalTime>
  <Words>2050</Words>
  <Application>Microsoft Macintosh PowerPoint</Application>
  <PresentationFormat>On-screen Show (4:3)</PresentationFormat>
  <Paragraphs>553</Paragraphs>
  <Slides>50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9" baseType="lpstr">
      <vt:lpstr>American Typewriter</vt:lpstr>
      <vt:lpstr>Bangla MN</vt:lpstr>
      <vt:lpstr>Calibri</vt:lpstr>
      <vt:lpstr>Calibri Light</vt:lpstr>
      <vt:lpstr>Franklin Gothic Book</vt:lpstr>
      <vt:lpstr>Imprint MT Shadow</vt:lpstr>
      <vt:lpstr>Mangal</vt:lpstr>
      <vt:lpstr>MS PGothic</vt:lpstr>
      <vt:lpstr>ＭＳ Ｐゴシック</vt:lpstr>
      <vt:lpstr>Palatino Linotype</vt:lpstr>
      <vt:lpstr>Times</vt:lpstr>
      <vt:lpstr>Times New Roman</vt:lpstr>
      <vt:lpstr>Wingdings</vt:lpstr>
      <vt:lpstr>Arial</vt:lpstr>
      <vt:lpstr>Office Theme</vt:lpstr>
      <vt:lpstr>13_Office Theme</vt:lpstr>
      <vt:lpstr>3_Office Theme</vt:lpstr>
      <vt:lpstr>2_Office Theme</vt:lpstr>
      <vt:lpstr>Drawing</vt:lpstr>
      <vt:lpstr>PowerPoint Presentation</vt:lpstr>
      <vt:lpstr>Framework For Ocean Observing</vt:lpstr>
      <vt:lpstr>PowerPoint Presentation</vt:lpstr>
      <vt:lpstr>PowerPoint Presentation</vt:lpstr>
      <vt:lpstr>PowerPoint Presentation</vt:lpstr>
      <vt:lpstr>MARACOOS OceansMap </vt:lpstr>
      <vt:lpstr>MARACOOS OceansMap </vt:lpstr>
      <vt:lpstr>PowerPoint Presentation</vt:lpstr>
      <vt:lpstr>PowerPoint Presentation</vt:lpstr>
      <vt:lpstr>PowerPoint Presentation</vt:lpstr>
      <vt:lpstr>QC</vt:lpstr>
      <vt:lpstr>Quality Control</vt:lpstr>
      <vt:lpstr>Search And Rescue Performance Metrics</vt:lpstr>
      <vt:lpstr>             2011-2014                       2016-2017</vt:lpstr>
      <vt:lpstr>Surface Current Drifter Skill Score</vt:lpstr>
      <vt:lpstr>Outreach to the Coast Guard</vt:lpstr>
      <vt:lpstr>HFR in NOAA PORTS</vt:lpstr>
      <vt:lpstr>PowerPoint Presentation</vt:lpstr>
      <vt:lpstr>Wave Measurements</vt:lpstr>
      <vt:lpstr>Tsunami Detection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Fisheries: Animal Tracking</vt:lpstr>
      <vt:lpstr>PowerPoint Presentation</vt:lpstr>
      <vt:lpstr>PowerPoint Presentation</vt:lpstr>
      <vt:lpstr>Fisheries: MATOS</vt:lpstr>
      <vt:lpstr>PowerPoint Presentation</vt:lpstr>
      <vt:lpstr>PowerPoint Presentation</vt:lpstr>
      <vt:lpstr>PowerPoint Presentation</vt:lpstr>
      <vt:lpstr>Looking Forward: LISST Glider Integration</vt:lpstr>
      <vt:lpstr>MARCO Portal: Offshore Wind Sites</vt:lpstr>
      <vt:lpstr>Seabreeze &amp; Coastal Upwelling</vt:lpstr>
      <vt:lpstr>PowerPoint Presentation</vt:lpstr>
      <vt:lpstr>PowerPoint Presentation</vt:lpstr>
      <vt:lpstr>New Discoveries</vt:lpstr>
      <vt:lpstr>PowerPoint Presentation</vt:lpstr>
      <vt:lpstr>Tropical Storms are a Global Issue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Major Investments in Ocean Observing</vt:lpstr>
      <vt:lpstr>Weather Research and Forecasting Innovation Act of 2017</vt:lpstr>
      <vt:lpstr>Weather Research and Forecasting Innovation Act of 2017</vt:lpstr>
      <vt:lpstr>Who is MARACOOS?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Glenn</dc:creator>
  <cp:lastModifiedBy>Scott Glenn</cp:lastModifiedBy>
  <cp:revision>12</cp:revision>
  <cp:lastPrinted>2016-05-09T15:51:05Z</cp:lastPrinted>
  <dcterms:created xsi:type="dcterms:W3CDTF">2017-05-10T09:33:49Z</dcterms:created>
  <dcterms:modified xsi:type="dcterms:W3CDTF">2017-05-10T11:13:57Z</dcterms:modified>
</cp:coreProperties>
</file>