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413" r:id="rId2"/>
    <p:sldId id="351" r:id="rId3"/>
    <p:sldId id="364" r:id="rId4"/>
    <p:sldId id="356" r:id="rId5"/>
    <p:sldId id="410" r:id="rId6"/>
    <p:sldId id="411" r:id="rId7"/>
    <p:sldId id="421" r:id="rId8"/>
    <p:sldId id="412" r:id="rId9"/>
    <p:sldId id="361" r:id="rId10"/>
    <p:sldId id="362" r:id="rId11"/>
    <p:sldId id="373" r:id="rId12"/>
    <p:sldId id="374" r:id="rId13"/>
    <p:sldId id="311" r:id="rId14"/>
    <p:sldId id="408" r:id="rId15"/>
    <p:sldId id="393" r:id="rId16"/>
    <p:sldId id="409" r:id="rId17"/>
    <p:sldId id="312" r:id="rId18"/>
    <p:sldId id="383" r:id="rId19"/>
    <p:sldId id="316" r:id="rId20"/>
    <p:sldId id="403" r:id="rId21"/>
    <p:sldId id="417" r:id="rId22"/>
    <p:sldId id="317" r:id="rId23"/>
    <p:sldId id="318" r:id="rId24"/>
    <p:sldId id="320" r:id="rId25"/>
    <p:sldId id="322" r:id="rId26"/>
    <p:sldId id="323" r:id="rId27"/>
    <p:sldId id="418" r:id="rId28"/>
    <p:sldId id="388" r:id="rId29"/>
    <p:sldId id="422" r:id="rId30"/>
    <p:sldId id="423" r:id="rId31"/>
    <p:sldId id="327" r:id="rId32"/>
    <p:sldId id="328" r:id="rId33"/>
    <p:sldId id="345" r:id="rId34"/>
    <p:sldId id="378" r:id="rId35"/>
    <p:sldId id="379" r:id="rId36"/>
    <p:sldId id="380" r:id="rId37"/>
    <p:sldId id="399" r:id="rId38"/>
    <p:sldId id="420" r:id="rId39"/>
    <p:sldId id="402" r:id="rId40"/>
    <p:sldId id="366" r:id="rId41"/>
    <p:sldId id="426" r:id="rId42"/>
    <p:sldId id="425" r:id="rId43"/>
    <p:sldId id="424" r:id="rId44"/>
    <p:sldId id="281" r:id="rId45"/>
    <p:sldId id="282" r:id="rId46"/>
    <p:sldId id="288" r:id="rId47"/>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AC1"/>
    <a:srgbClr val="0070C0"/>
    <a:srgbClr val="26EEEB"/>
    <a:srgbClr val="00F5FF"/>
    <a:srgbClr val="95FFCF"/>
    <a:srgbClr val="00D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85"/>
    <p:restoredTop sz="94674"/>
  </p:normalViewPr>
  <p:slideViewPr>
    <p:cSldViewPr snapToGrid="0" snapToObjects="1">
      <p:cViewPr varScale="1">
        <p:scale>
          <a:sx n="117" d="100"/>
          <a:sy n="117" d="100"/>
        </p:scale>
        <p:origin x="1096" y="168"/>
      </p:cViewPr>
      <p:guideLst>
        <p:guide orient="horz" pos="2160"/>
        <p:guide pos="2880"/>
      </p:guideLst>
    </p:cSldViewPr>
  </p:slideViewPr>
  <p:notesTextViewPr>
    <p:cViewPr>
      <p:scale>
        <a:sx n="1" d="1"/>
        <a:sy n="1" d="1"/>
      </p:scale>
      <p:origin x="0" y="0"/>
    </p:cViewPr>
  </p:notesTextViewPr>
  <p:sorterViewPr>
    <p:cViewPr>
      <p:scale>
        <a:sx n="131" d="100"/>
        <a:sy n="13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31T14:17:14.757" idx="8">
    <p:pos x="4" y="10"/>
    <p:text>In the text box where it says "global system" it should read 'global, in situ system'.  It says in situ in the title but since satellites are included, it needs to be reinforced.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DD909-2F51-7547-8A64-C6AB3805D149}" type="datetimeFigureOut">
              <a:rPr lang="en-US" smtClean="0"/>
              <a:t>5/22/17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F56A8-3947-CB48-851B-CA834101CBEC}" type="slidenum">
              <a:rPr lang="en-US" smtClean="0"/>
              <a:t>‹#›</a:t>
            </a:fld>
            <a:endParaRPr lang="en-US"/>
          </a:p>
        </p:txBody>
      </p:sp>
    </p:spTree>
    <p:extLst>
      <p:ext uri="{BB962C8B-B14F-4D97-AF65-F5344CB8AC3E}">
        <p14:creationId xmlns:p14="http://schemas.microsoft.com/office/powerpoint/2010/main" val="192990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3</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2145352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34</a:t>
            </a:fld>
            <a:endParaRPr lang="en-US"/>
          </a:p>
        </p:txBody>
      </p:sp>
    </p:spTree>
    <p:extLst>
      <p:ext uri="{BB962C8B-B14F-4D97-AF65-F5344CB8AC3E}">
        <p14:creationId xmlns:p14="http://schemas.microsoft.com/office/powerpoint/2010/main" val="1766038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a:latin typeface="Arial" charset="0"/>
                <a:ea typeface="ＭＳ Ｐゴシック" charset="0"/>
                <a:cs typeface="ＭＳ Ｐゴシック" charset="0"/>
              </a:rPr>
              <a:t>This activity will allow us to improve a Strategic Mapping of GOOS, which is shown here linking the three major societal drivers of GOOS: climate, services, and ocean health; with the societal benefits informed by sustained ocean data; the scientific issue, application, or product needed; the Essential Ocean Variable we need to capture; and the type of observing element contributing to the measure of these variables.</a:t>
            </a:r>
          </a:p>
          <a:p>
            <a:endParaRPr lang="en-US" sz="1000">
              <a:latin typeface="Arial" charset="0"/>
              <a:ea typeface="ＭＳ Ｐゴシック" charset="0"/>
              <a:cs typeface="ＭＳ Ｐゴシック" charset="0"/>
            </a:endParaRPr>
          </a:p>
          <a:p>
            <a:r>
              <a:rPr lang="en-US" sz="1000">
                <a:latin typeface="Arial" charset="0"/>
                <a:ea typeface="ＭＳ Ｐゴシック" charset="0"/>
                <a:cs typeface="ＭＳ Ｐゴシック" charset="0"/>
              </a:rPr>
              <a:t>We can track how any particular observing platform measures a number of variables, feeding products and applications that deliver societal benefit.</a:t>
            </a:r>
          </a:p>
          <a:p>
            <a:endParaRPr lang="en-US" sz="1000">
              <a:latin typeface="Arial" charset="0"/>
              <a:ea typeface="ＭＳ Ｐゴシック" charset="0"/>
              <a:cs typeface="ＭＳ Ｐゴシック" charset="0"/>
            </a:endParaRPr>
          </a:p>
          <a:p>
            <a:r>
              <a:rPr lang="en-US" sz="1000">
                <a:latin typeface="Arial" charset="0"/>
                <a:ea typeface="ＭＳ Ｐゴシック" charset="0"/>
                <a:cs typeface="ＭＳ Ｐゴシック" charset="0"/>
              </a:rPr>
              <a:t>A major message from this complicated diagram is that there are many interconnections. Many observations have multiple lifetimes – multiple uses. With growing sensor capability we are increasingly building an integrated observing system. And there is a tremendous needs for the coordination activities that make this system as efficient and effective as possible.</a:t>
            </a:r>
          </a:p>
          <a:p>
            <a:r>
              <a:rPr lang="en-US" sz="1000">
                <a:latin typeface="Arial" charset="0"/>
                <a:ea typeface="ＭＳ Ｐゴシック" charset="0"/>
                <a:cs typeface="ＭＳ Ｐゴシック" charset="0"/>
              </a:rPr>
              <a:t>Behind each of the nodes in this mapping that we continue to build is a specification sheet with additional information on the global groups and standards and best practices information. </a:t>
            </a:r>
          </a:p>
          <a:p>
            <a:r>
              <a:rPr lang="en-US" sz="1000">
                <a:latin typeface="Arial" charset="0"/>
                <a:ea typeface="ＭＳ Ｐゴシック" charset="0"/>
                <a:cs typeface="ＭＳ Ｐゴシック" charset="0"/>
              </a:rPr>
              <a:t>Each GOOS Regional Alliance or national effort will have its own variant of this mapping, based on local priorities and capacities.</a:t>
            </a:r>
          </a:p>
          <a:p>
            <a:endParaRPr lang="en-US" sz="1000">
              <a:latin typeface="Arial" charset="0"/>
              <a:ea typeface="ＭＳ Ｐゴシック" charset="0"/>
              <a:cs typeface="ＭＳ Ｐゴシック"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1519" indent="-285080">
              <a:defRPr sz="2400">
                <a:solidFill>
                  <a:schemeClr val="tx1"/>
                </a:solidFill>
                <a:latin typeface="Arial" charset="0"/>
                <a:ea typeface="ＭＳ Ｐゴシック" charset="0"/>
              </a:defRPr>
            </a:lvl2pPr>
            <a:lvl3pPr marL="1141878" indent="-227441">
              <a:defRPr sz="2400">
                <a:solidFill>
                  <a:schemeClr val="tx1"/>
                </a:solidFill>
                <a:latin typeface="Arial" charset="0"/>
                <a:ea typeface="ＭＳ Ｐゴシック" charset="0"/>
              </a:defRPr>
            </a:lvl3pPr>
            <a:lvl4pPr marL="1599875" indent="-227441">
              <a:defRPr sz="2400">
                <a:solidFill>
                  <a:schemeClr val="tx1"/>
                </a:solidFill>
                <a:latin typeface="Arial" charset="0"/>
                <a:ea typeface="ＭＳ Ｐゴシック" charset="0"/>
              </a:defRPr>
            </a:lvl4pPr>
            <a:lvl5pPr marL="2056314" indent="-227441">
              <a:defRPr sz="2400">
                <a:solidFill>
                  <a:schemeClr val="tx1"/>
                </a:solidFill>
                <a:latin typeface="Arial" charset="0"/>
                <a:ea typeface="ＭＳ Ｐゴシック" charset="0"/>
              </a:defRPr>
            </a:lvl5pPr>
            <a:lvl6pPr marL="2504965" indent="-227441" eaLnBrk="0" fontAlgn="base" hangingPunct="0">
              <a:spcBef>
                <a:spcPct val="0"/>
              </a:spcBef>
              <a:spcAft>
                <a:spcPct val="0"/>
              </a:spcAft>
              <a:defRPr sz="2400">
                <a:solidFill>
                  <a:schemeClr val="tx1"/>
                </a:solidFill>
                <a:latin typeface="Arial" charset="0"/>
                <a:ea typeface="ＭＳ Ｐゴシック" charset="0"/>
              </a:defRPr>
            </a:lvl6pPr>
            <a:lvl7pPr marL="2953615" indent="-227441" eaLnBrk="0" fontAlgn="base" hangingPunct="0">
              <a:spcBef>
                <a:spcPct val="0"/>
              </a:spcBef>
              <a:spcAft>
                <a:spcPct val="0"/>
              </a:spcAft>
              <a:defRPr sz="2400">
                <a:solidFill>
                  <a:schemeClr val="tx1"/>
                </a:solidFill>
                <a:latin typeface="Arial" charset="0"/>
                <a:ea typeface="ＭＳ Ｐゴシック" charset="0"/>
              </a:defRPr>
            </a:lvl7pPr>
            <a:lvl8pPr marL="3402265" indent="-227441" eaLnBrk="0" fontAlgn="base" hangingPunct="0">
              <a:spcBef>
                <a:spcPct val="0"/>
              </a:spcBef>
              <a:spcAft>
                <a:spcPct val="0"/>
              </a:spcAft>
              <a:defRPr sz="2400">
                <a:solidFill>
                  <a:schemeClr val="tx1"/>
                </a:solidFill>
                <a:latin typeface="Arial" charset="0"/>
                <a:ea typeface="ＭＳ Ｐゴシック" charset="0"/>
              </a:defRPr>
            </a:lvl8pPr>
            <a:lvl9pPr marL="3850916" indent="-227441" eaLnBrk="0" fontAlgn="base" hangingPunct="0">
              <a:spcBef>
                <a:spcPct val="0"/>
              </a:spcBef>
              <a:spcAft>
                <a:spcPct val="0"/>
              </a:spcAft>
              <a:defRPr sz="2400">
                <a:solidFill>
                  <a:schemeClr val="tx1"/>
                </a:solidFill>
                <a:latin typeface="Arial" charset="0"/>
                <a:ea typeface="ＭＳ Ｐゴシック" charset="0"/>
              </a:defRPr>
            </a:lvl9pPr>
          </a:lstStyle>
          <a:p>
            <a:fld id="{95A0F6D8-A1F5-084B-B4E0-86FE6C204104}" type="slidenum">
              <a:rPr lang="en-US" sz="1200"/>
              <a:pPr/>
              <a:t>5</a:t>
            </a:fld>
            <a:endParaRPr lang="en-US" sz="1200"/>
          </a:p>
        </p:txBody>
      </p:sp>
    </p:spTree>
    <p:extLst>
      <p:ext uri="{BB962C8B-B14F-4D97-AF65-F5344CB8AC3E}">
        <p14:creationId xmlns:p14="http://schemas.microsoft.com/office/powerpoint/2010/main" val="764419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2222500" y="107950"/>
            <a:ext cx="2357438" cy="17684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xfrm>
            <a:off x="260450" y="2051656"/>
            <a:ext cx="6337102" cy="411389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Arial" panose="020B0604020202020204" pitchFamily="34" charset="0"/>
              <a:buNone/>
            </a:pPr>
            <a:endParaRPr lang="en-US" altLang="en-US" sz="1300" dirty="0">
              <a:latin typeface="Arial" charset="0"/>
              <a:cs typeface="Arial" charset="0"/>
            </a:endParaRPr>
          </a:p>
        </p:txBody>
      </p:sp>
      <p:sp>
        <p:nvSpPr>
          <p:cNvPr id="65540" name="Slide Number Placeholder 3"/>
          <p:cNvSpPr>
            <a:spLocks noGrp="1"/>
          </p:cNvSpPr>
          <p:nvPr>
            <p:ph type="sldNum" sz="quarter" idx="5"/>
          </p:nvPr>
        </p:nvSpPr>
        <p:spPr/>
        <p:txBody>
          <a:bodyPr/>
          <a:lstStyle/>
          <a:p>
            <a:pPr>
              <a:defRPr/>
            </a:pPr>
            <a:fld id="{F123622B-74DD-40CD-A50A-6BA92E750B9D}" type="slidenum">
              <a:rPr lang="en-US" smtClean="0">
                <a:solidFill>
                  <a:prstClr val="black"/>
                </a:solidFill>
                <a:latin typeface="Calibri"/>
                <a:ea typeface="MS PGothic" pitchFamily="34" charset="-128"/>
              </a:rPr>
              <a:pPr>
                <a:defRPr/>
              </a:pPr>
              <a:t>6</a:t>
            </a:fld>
            <a:endParaRPr lang="en-US" smtClean="0">
              <a:solidFill>
                <a:prstClr val="black"/>
              </a:solidFill>
              <a:latin typeface="Calibri"/>
              <a:ea typeface="MS PGothic" pitchFamily="34" charset="-128"/>
            </a:endParaRPr>
          </a:p>
        </p:txBody>
      </p:sp>
    </p:spTree>
    <p:extLst>
      <p:ext uri="{BB962C8B-B14F-4D97-AF65-F5344CB8AC3E}">
        <p14:creationId xmlns:p14="http://schemas.microsoft.com/office/powerpoint/2010/main" val="65875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2673DD-E951-4646-8F71-709CB0F43F96}" type="slidenum">
              <a:rPr lang="en-US" altLang="en-US" sz="1200">
                <a:solidFill>
                  <a:srgbClr val="000000"/>
                </a:solidFill>
              </a:rPr>
              <a:pPr eaLnBrk="1" hangingPunct="1"/>
              <a:t>8</a:t>
            </a:fld>
            <a:endParaRPr lang="en-US" altLang="en-US" sz="1200">
              <a:solidFill>
                <a:srgbClr val="000000"/>
              </a:solidFill>
            </a:endParaRPr>
          </a:p>
        </p:txBody>
      </p:sp>
      <p:sp>
        <p:nvSpPr>
          <p:cNvPr id="25602" name="Rectangle 7"/>
          <p:cNvSpPr txBox="1">
            <a:spLocks noGrp="1" noChangeArrowheads="1"/>
          </p:cNvSpPr>
          <p:nvPr/>
        </p:nvSpPr>
        <p:spPr bwMode="auto">
          <a:xfrm>
            <a:off x="3883409" y="8685396"/>
            <a:ext cx="2973041" cy="457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42C233-426B-47FE-803C-37877A3AE584}" type="slidenum">
              <a:rPr lang="en-US" altLang="en-US" sz="1200">
                <a:solidFill>
                  <a:srgbClr val="000000"/>
                </a:solidFill>
                <a:cs typeface="+mn-cs"/>
              </a:rPr>
              <a:pPr algn="r"/>
              <a:t>8</a:t>
            </a:fld>
            <a:endParaRPr lang="en-US" altLang="en-US" sz="1200">
              <a:solidFill>
                <a:srgbClr val="000000"/>
              </a:solidFill>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7041" y="4342699"/>
            <a:ext cx="5483919" cy="411495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47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8304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87225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82091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48794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EB1682-1533-46F4-9A46-F28A5F4273D6}" type="slidenum">
              <a:rPr lang="en-US" altLang="en-US" sz="1200">
                <a:solidFill>
                  <a:srgbClr val="000000"/>
                </a:solidFill>
              </a:rPr>
              <a:pPr/>
              <a:t>33</a:t>
            </a:fld>
            <a:endParaRPr lang="en-US" altLang="en-US" sz="1200">
              <a:solidFill>
                <a:srgbClr val="000000"/>
              </a:solidFill>
            </a:endParaRPr>
          </a:p>
        </p:txBody>
      </p:sp>
    </p:spTree>
    <p:extLst>
      <p:ext uri="{BB962C8B-B14F-4D97-AF65-F5344CB8AC3E}">
        <p14:creationId xmlns:p14="http://schemas.microsoft.com/office/powerpoint/2010/main" val="1699445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t>5/22/17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t>5/22/17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t>5/22/17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t>5/22/17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5/22/17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5/22/17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t>5/22/17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t>‹#›</a:t>
            </a:fld>
            <a:endParaRPr lang="en-US"/>
          </a:p>
        </p:txBody>
      </p:sp>
    </p:spTree>
    <p:extLst>
      <p:ext uri="{BB962C8B-B14F-4D97-AF65-F5344CB8AC3E}">
        <p14:creationId xmlns:p14="http://schemas.microsoft.com/office/powerpoint/2010/main" val="21839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6.jp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6.jp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6.jp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71.emf"/></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73.jpe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17.xml.rels><?xml version="1.0" encoding="UTF-8" standalone="yes"?>
<Relationships xmlns="http://schemas.openxmlformats.org/package/2006/relationships"><Relationship Id="rId11" Type="http://schemas.openxmlformats.org/officeDocument/2006/relationships/image" Target="../media/image86.png"/><Relationship Id="rId12" Type="http://schemas.openxmlformats.org/officeDocument/2006/relationships/image" Target="../media/image39.png"/><Relationship Id="rId13" Type="http://schemas.openxmlformats.org/officeDocument/2006/relationships/image" Target="../media/image6.jpg"/><Relationship Id="rId1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31.png"/><Relationship Id="rId9" Type="http://schemas.openxmlformats.org/officeDocument/2006/relationships/image" Target="../media/image3.png"/><Relationship Id="rId10"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6.jpg"/><Relationship Id="rId6" Type="http://schemas.openxmlformats.org/officeDocument/2006/relationships/image" Target="../media/image7.png"/><Relationship Id="rId7"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2.xml.rels><?xml version="1.0" encoding="UTF-8" standalone="yes"?>
<Relationships xmlns="http://schemas.openxmlformats.org/package/2006/relationships"><Relationship Id="rId9" Type="http://schemas.openxmlformats.org/officeDocument/2006/relationships/image" Target="../media/image15.gif"/><Relationship Id="rId20" Type="http://schemas.openxmlformats.org/officeDocument/2006/relationships/image" Target="../media/image26.png"/><Relationship Id="rId21" Type="http://schemas.openxmlformats.org/officeDocument/2006/relationships/image" Target="../media/image27.jpg"/><Relationship Id="rId22" Type="http://schemas.openxmlformats.org/officeDocument/2006/relationships/image" Target="../media/image6.jpg"/><Relationship Id="rId23" Type="http://schemas.openxmlformats.org/officeDocument/2006/relationships/image" Target="../media/image7.png"/><Relationship Id="rId10" Type="http://schemas.openxmlformats.org/officeDocument/2006/relationships/image" Target="../media/image16.gif"/><Relationship Id="rId11" Type="http://schemas.openxmlformats.org/officeDocument/2006/relationships/image" Target="../media/image17.gif"/><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gif"/><Relationship Id="rId16" Type="http://schemas.openxmlformats.org/officeDocument/2006/relationships/image" Target="../media/image22.gif"/><Relationship Id="rId17" Type="http://schemas.openxmlformats.org/officeDocument/2006/relationships/image" Target="../media/image23.gif"/><Relationship Id="rId18" Type="http://schemas.openxmlformats.org/officeDocument/2006/relationships/image" Target="../media/image24.gif"/><Relationship Id="rId19" Type="http://schemas.openxmlformats.org/officeDocument/2006/relationships/image" Target="../media/image25.gif"/><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gif"/><Relationship Id="rId4" Type="http://schemas.openxmlformats.org/officeDocument/2006/relationships/image" Target="../media/image10.gif"/><Relationship Id="rId5" Type="http://schemas.openxmlformats.org/officeDocument/2006/relationships/image" Target="../media/image11.gif"/><Relationship Id="rId6" Type="http://schemas.openxmlformats.org/officeDocument/2006/relationships/image" Target="../media/image12.gif"/><Relationship Id="rId7" Type="http://schemas.openxmlformats.org/officeDocument/2006/relationships/image" Target="../media/image13.gif"/><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95.emf"/></Relationships>
</file>

<file path=ppt/slides/_rels/slide23.xml.rels><?xml version="1.0" encoding="UTF-8" standalone="yes"?>
<Relationships xmlns="http://schemas.openxmlformats.org/package/2006/relationships"><Relationship Id="rId11" Type="http://schemas.openxmlformats.org/officeDocument/2006/relationships/image" Target="../media/image6.jpg"/><Relationship Id="rId12"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jpeg"/><Relationship Id="rId7" Type="http://schemas.openxmlformats.org/officeDocument/2006/relationships/image" Target="../media/image102.jpeg"/><Relationship Id="rId8" Type="http://schemas.openxmlformats.org/officeDocument/2006/relationships/image" Target="../media/image103.png"/><Relationship Id="rId9" Type="http://schemas.openxmlformats.org/officeDocument/2006/relationships/image" Target="../media/image104.jpeg"/><Relationship Id="rId10"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6.jpg"/><Relationship Id="rId10"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jpg"/><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55.png"/><Relationship Id="rId6" Type="http://schemas.openxmlformats.org/officeDocument/2006/relationships/image" Target="../media/image122.png"/><Relationship Id="rId7" Type="http://schemas.openxmlformats.org/officeDocument/2006/relationships/image" Target="../media/image123.jpeg"/><Relationship Id="rId8" Type="http://schemas.openxmlformats.org/officeDocument/2006/relationships/image" Target="../media/image6.jpg"/><Relationship Id="rId9" Type="http://schemas.openxmlformats.org/officeDocument/2006/relationships/image" Target="../media/image7.png"/><Relationship Id="rId10" Type="http://schemas.openxmlformats.org/officeDocument/2006/relationships/image" Target="../media/image124.png"/><Relationship Id="rId11"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jpeg"/><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xml.rels><?xml version="1.0" encoding="UTF-8" standalone="yes"?>
<Relationships xmlns="http://schemas.openxmlformats.org/package/2006/relationships"><Relationship Id="rId9" Type="http://schemas.openxmlformats.org/officeDocument/2006/relationships/image" Target="../media/image34.png"/><Relationship Id="rId20" Type="http://schemas.openxmlformats.org/officeDocument/2006/relationships/image" Target="../media/image7.png"/><Relationship Id="rId10" Type="http://schemas.openxmlformats.org/officeDocument/2006/relationships/image" Target="../media/image35.png"/><Relationship Id="rId11" Type="http://schemas.openxmlformats.org/officeDocument/2006/relationships/image" Target="../media/image3.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41.png"/><Relationship Id="rId18" Type="http://schemas.openxmlformats.org/officeDocument/2006/relationships/image" Target="../media/image42.png"/><Relationship Id="rId19"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6.jpg"/><Relationship Id="rId7" Type="http://schemas.openxmlformats.org/officeDocument/2006/relationships/image" Target="../media/image7.png"/><Relationship Id="rId8"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134.png"/></Relationships>
</file>

<file path=ppt/slides/_rels/slide32.xml.rels><?xml version="1.0" encoding="UTF-8" standalone="yes"?>
<Relationships xmlns="http://schemas.openxmlformats.org/package/2006/relationships"><Relationship Id="rId3" Type="http://schemas.openxmlformats.org/officeDocument/2006/relationships/image" Target="../media/image139.tiff"/><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image" Target="../media/image138.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20.jpeg"/><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1" Type="http://schemas.openxmlformats.org/officeDocument/2006/relationships/image" Target="../media/image6.jp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45.jpeg"/><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jpeg"/><Relationship Id="rId7" Type="http://schemas.openxmlformats.org/officeDocument/2006/relationships/image" Target="../media/image150.png"/><Relationship Id="rId8" Type="http://schemas.openxmlformats.org/officeDocument/2006/relationships/image" Target="../media/image151.jpeg"/><Relationship Id="rId9" Type="http://schemas.openxmlformats.org/officeDocument/2006/relationships/image" Target="../media/image152.png"/><Relationship Id="rId10" Type="http://schemas.openxmlformats.org/officeDocument/2006/relationships/image" Target="../media/image153.jpg"/></Relationships>
</file>

<file path=ppt/slides/_rels/slide36.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jpg"/><Relationship Id="rId6" Type="http://schemas.openxmlformats.org/officeDocument/2006/relationships/image" Target="../media/image158.pn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54.jpg"/></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jpeg"/><Relationship Id="rId6" Type="http://schemas.openxmlformats.org/officeDocument/2006/relationships/image" Target="../media/image163.pn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55.png"/><Relationship Id="rId6" Type="http://schemas.openxmlformats.org/officeDocument/2006/relationships/image" Target="../media/image165.png"/><Relationship Id="rId7"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67.JPG"/></Relationships>
</file>

<file path=ppt/slides/_rels/slide4.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png"/><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0.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6.jpg"/><Relationship Id="rId6" Type="http://schemas.openxmlformats.org/officeDocument/2006/relationships/image" Target="../media/image7.png"/><Relationship Id="rId7"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4.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75.jpg"/></Relationships>
</file>

<file path=ppt/slides/_rels/slide45.xml.rels><?xml version="1.0" encoding="UTF-8" standalone="yes"?>
<Relationships xmlns="http://schemas.openxmlformats.org/package/2006/relationships"><Relationship Id="rId3" Type="http://schemas.openxmlformats.org/officeDocument/2006/relationships/image" Target="../media/image178.jpg"/><Relationship Id="rId4" Type="http://schemas.openxmlformats.org/officeDocument/2006/relationships/image" Target="../media/image179.jpeg"/><Relationship Id="rId5" Type="http://schemas.microsoft.com/office/2007/relationships/hdphoto" Target="../media/hdphoto1.wdp"/><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77.jpg"/></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80.jp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image" Target="../media/image55.png"/><Relationship Id="rId8" Type="http://schemas.openxmlformats.org/officeDocument/2006/relationships/image" Target="../media/image50.jpg"/><Relationship Id="rId9"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xml.rels><?xml version="1.0" encoding="UTF-8" standalone="yes"?>
<Relationships xmlns="http://schemas.openxmlformats.org/package/2006/relationships"><Relationship Id="rId9" Type="http://schemas.openxmlformats.org/officeDocument/2006/relationships/image" Target="../media/image31.png"/><Relationship Id="rId20" Type="http://schemas.openxmlformats.org/officeDocument/2006/relationships/image" Target="../media/image64.jpg"/><Relationship Id="rId21" Type="http://schemas.openxmlformats.org/officeDocument/2006/relationships/image" Target="../media/image6.jpg"/><Relationship Id="rId22" Type="http://schemas.openxmlformats.org/officeDocument/2006/relationships/image" Target="../media/image7.png"/><Relationship Id="rId10" Type="http://schemas.openxmlformats.org/officeDocument/2006/relationships/image" Target="../media/image32.png"/><Relationship Id="rId11" Type="http://schemas.openxmlformats.org/officeDocument/2006/relationships/image" Target="../media/image61.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62.jpeg"/><Relationship Id="rId18" Type="http://schemas.openxmlformats.org/officeDocument/2006/relationships/image" Target="../media/image63.png"/><Relationship Id="rId19"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29.png"/><Relationship Id="rId8"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6.jp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0128.JPG"/>
          <p:cNvPicPr>
            <a:picLocks noChangeAspect="1"/>
          </p:cNvPicPr>
          <p:nvPr/>
        </p:nvPicPr>
        <p:blipFill rotWithShape="1">
          <a:blip r:embed="rId2" cstate="email">
            <a:alphaModFix/>
            <a:extLst>
              <a:ext uri="{28A0092B-C50C-407E-A947-70E740481C1C}">
                <a14:useLocalDpi xmlns:a14="http://schemas.microsoft.com/office/drawing/2010/main"/>
              </a:ext>
            </a:extLst>
          </a:blip>
          <a:srcRect t="8890"/>
          <a:stretch/>
        </p:blipFill>
        <p:spPr>
          <a:xfrm>
            <a:off x="0" y="0"/>
            <a:ext cx="9144000" cy="6248399"/>
          </a:xfrm>
          <a:prstGeom prst="rect">
            <a:avLst/>
          </a:prstGeom>
        </p:spPr>
      </p:pic>
      <p:sp>
        <p:nvSpPr>
          <p:cNvPr id="5" name="TextBox 4"/>
          <p:cNvSpPr txBox="1"/>
          <p:nvPr/>
        </p:nvSpPr>
        <p:spPr>
          <a:xfrm>
            <a:off x="4851468" y="4633635"/>
            <a:ext cx="2514600" cy="646331"/>
          </a:xfrm>
          <a:prstGeom prst="rect">
            <a:avLst/>
          </a:prstGeom>
          <a:noFill/>
        </p:spPr>
        <p:txBody>
          <a:bodyPr wrap="square" rtlCol="0">
            <a:spAutoFit/>
          </a:bodyPr>
          <a:lstStyle/>
          <a:p>
            <a:pPr algn="ctr"/>
            <a:r>
              <a:rPr lang="en-US" dirty="0" smtClean="0">
                <a:solidFill>
                  <a:schemeClr val="bg1"/>
                </a:solidFill>
              </a:rPr>
              <a:t>CODAR HF Radar on </a:t>
            </a:r>
          </a:p>
          <a:p>
            <a:pPr algn="ctr"/>
            <a:r>
              <a:rPr lang="en-US" dirty="0" smtClean="0">
                <a:solidFill>
                  <a:schemeClr val="bg1"/>
                </a:solidFill>
              </a:rPr>
              <a:t>Mona Island, Puerto Rico</a:t>
            </a:r>
            <a:endParaRPr lang="en-US" dirty="0">
              <a:solidFill>
                <a:schemeClr val="bg1"/>
              </a:solidFill>
            </a:endParaRPr>
          </a:p>
        </p:txBody>
      </p:sp>
      <p:sp>
        <p:nvSpPr>
          <p:cNvPr id="6" name="TextBox 5"/>
          <p:cNvSpPr txBox="1"/>
          <p:nvPr/>
        </p:nvSpPr>
        <p:spPr>
          <a:xfrm>
            <a:off x="3380457" y="172634"/>
            <a:ext cx="5652682" cy="1384995"/>
          </a:xfrm>
          <a:prstGeom prst="rect">
            <a:avLst/>
          </a:prstGeom>
          <a:noFill/>
        </p:spPr>
        <p:txBody>
          <a:bodyPr wrap="square" rtlCol="0">
            <a:spAutoFit/>
          </a:bodyPr>
          <a:lstStyle/>
          <a:p>
            <a:pPr algn="ctr"/>
            <a:r>
              <a:rPr lang="en-US" sz="2800" b="1" smtClean="0"/>
              <a:t>Globalizing </a:t>
            </a:r>
            <a:r>
              <a:rPr lang="en-US" sz="2800" b="1" smtClean="0"/>
              <a:t>HF </a:t>
            </a:r>
            <a:r>
              <a:rPr lang="en-US" sz="2800" b="1" dirty="0" smtClean="0"/>
              <a:t>Radar Networks </a:t>
            </a:r>
            <a:r>
              <a:rPr lang="en-US" sz="2800" b="1" dirty="0" smtClean="0"/>
              <a:t>&amp; </a:t>
            </a:r>
            <a:r>
              <a:rPr lang="en-US" sz="2800" b="1" dirty="0" smtClean="0"/>
              <a:t>Underwater Glider Fleets </a:t>
            </a:r>
            <a:r>
              <a:rPr lang="en-US" sz="2800" b="1" dirty="0" smtClean="0"/>
              <a:t>to Improve </a:t>
            </a:r>
          </a:p>
          <a:p>
            <a:pPr algn="ctr"/>
            <a:r>
              <a:rPr lang="en-US" sz="2800" b="1" dirty="0" smtClean="0"/>
              <a:t>Ocean-Atmospheric Forecasts</a:t>
            </a:r>
          </a:p>
        </p:txBody>
      </p:sp>
      <p:pic>
        <p:nvPicPr>
          <p:cNvPr id="9" name="Picture 8" descr="280px-Logo_bm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92" y="141849"/>
            <a:ext cx="740871" cy="902275"/>
          </a:xfrm>
          <a:prstGeom prst="rect">
            <a:avLst/>
          </a:prstGeom>
        </p:spPr>
      </p:pic>
      <p:pic>
        <p:nvPicPr>
          <p:cNvPr id="10" name="Picture 49" descr="8"/>
          <p:cNvPicPr>
            <a:picLocks noChangeAspect="1" noChangeArrowheads="1"/>
          </p:cNvPicPr>
          <p:nvPr/>
        </p:nvPicPr>
        <p:blipFill>
          <a:blip r:embed="rId4"/>
          <a:srcRect/>
          <a:stretch>
            <a:fillRect/>
          </a:stretch>
        </p:blipFill>
        <p:spPr bwMode="auto">
          <a:xfrm>
            <a:off x="1598069" y="134257"/>
            <a:ext cx="857381" cy="82070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 name="Picture 9" descr="Screen shot 2012-02-19 at 1.33.1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782455"/>
            <a:ext cx="1447800"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Macintosh HD:Users:glenn:Pictures:iPhoto Library.photolibrary:Masters:2016:11:06:20161106-043938:DSCN3565.JPG"/>
          <p:cNvPicPr/>
          <p:nvPr/>
        </p:nvPicPr>
        <p:blipFill rotWithShape="1">
          <a:blip r:embed="rId6">
            <a:extLst>
              <a:ext uri="{28A0092B-C50C-407E-A947-70E740481C1C}">
                <a14:useLocalDpi xmlns:a14="http://schemas.microsoft.com/office/drawing/2010/main" val="0"/>
              </a:ext>
            </a:extLst>
          </a:blip>
          <a:srcRect l="11013" t="6810" b="26621"/>
          <a:stretch/>
        </p:blipFill>
        <p:spPr bwMode="auto">
          <a:xfrm>
            <a:off x="0" y="4522638"/>
            <a:ext cx="2677886" cy="1718378"/>
          </a:xfrm>
          <a:prstGeom prst="rect">
            <a:avLst/>
          </a:prstGeom>
          <a:noFill/>
          <a:ln>
            <a:noFill/>
          </a:ln>
        </p:spPr>
      </p:pic>
      <p:grpSp>
        <p:nvGrpSpPr>
          <p:cNvPr id="17" name="Group 1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18" name="TextBox 17"/>
          <p:cNvSpPr txBox="1"/>
          <p:nvPr/>
        </p:nvSpPr>
        <p:spPr>
          <a:xfrm>
            <a:off x="0" y="999655"/>
            <a:ext cx="3368841" cy="2339102"/>
          </a:xfrm>
          <a:prstGeom prst="rect">
            <a:avLst/>
          </a:prstGeom>
          <a:noFill/>
        </p:spPr>
        <p:txBody>
          <a:bodyPr wrap="square" rtlCol="0">
            <a:spAutoFit/>
          </a:bodyPr>
          <a:lstStyle/>
          <a:p>
            <a:pPr algn="ctr"/>
            <a:r>
              <a:rPr lang="en-US" sz="2000" b="1" dirty="0" smtClean="0"/>
              <a:t>12</a:t>
            </a:r>
            <a:r>
              <a:rPr lang="en-US" sz="2000" b="1" baseline="30000" dirty="0" smtClean="0"/>
              <a:t>th</a:t>
            </a:r>
            <a:r>
              <a:rPr lang="en-US" sz="2000" b="1" dirty="0" smtClean="0"/>
              <a:t> Annual Indonesia </a:t>
            </a:r>
            <a:r>
              <a:rPr lang="mr-IN" sz="2000" b="1" dirty="0" smtClean="0"/>
              <a:t>–</a:t>
            </a:r>
            <a:r>
              <a:rPr lang="en-US" sz="2000" b="1" dirty="0" smtClean="0"/>
              <a:t> U.S.</a:t>
            </a:r>
            <a:r>
              <a:rPr lang="en-US" b="1" dirty="0" smtClean="0"/>
              <a:t> </a:t>
            </a:r>
          </a:p>
          <a:p>
            <a:pPr algn="ctr"/>
            <a:r>
              <a:rPr lang="en-US" b="1" dirty="0" smtClean="0"/>
              <a:t>Ocean and Climate Observations, Analysis and Applications Partnership Workshop</a:t>
            </a:r>
          </a:p>
          <a:p>
            <a:r>
              <a:rPr lang="en-US" dirty="0" smtClean="0"/>
              <a:t>”The Role of Ocean Observations for Improving </a:t>
            </a:r>
            <a:r>
              <a:rPr lang="en-US" dirty="0" err="1" smtClean="0"/>
              <a:t>Subseaonal</a:t>
            </a:r>
            <a:r>
              <a:rPr lang="en-US" dirty="0" smtClean="0"/>
              <a:t> to Seasonal Forecasts in Indonesia”</a:t>
            </a:r>
          </a:p>
          <a:p>
            <a:endParaRPr lang="en-US" dirty="0"/>
          </a:p>
        </p:txBody>
      </p:sp>
      <p:sp>
        <p:nvSpPr>
          <p:cNvPr id="19" name="TextBox 18"/>
          <p:cNvSpPr txBox="1"/>
          <p:nvPr/>
        </p:nvSpPr>
        <p:spPr>
          <a:xfrm>
            <a:off x="2662729" y="5324270"/>
            <a:ext cx="1754033" cy="923330"/>
          </a:xfrm>
          <a:prstGeom prst="rect">
            <a:avLst/>
          </a:prstGeom>
          <a:noFill/>
        </p:spPr>
        <p:txBody>
          <a:bodyPr wrap="square" rtlCol="0">
            <a:spAutoFit/>
          </a:bodyPr>
          <a:lstStyle/>
          <a:p>
            <a:r>
              <a:rPr lang="en-US" dirty="0" smtClean="0">
                <a:solidFill>
                  <a:schemeClr val="bg1"/>
                </a:solidFill>
              </a:rPr>
              <a:t>Slocum Glider deployment off Perth, Australia</a:t>
            </a:r>
            <a:endParaRPr lang="en-US" dirty="0">
              <a:solidFill>
                <a:schemeClr val="bg1"/>
              </a:solidFill>
            </a:endParaRPr>
          </a:p>
        </p:txBody>
      </p:sp>
      <p:sp>
        <p:nvSpPr>
          <p:cNvPr id="2" name="TextBox 1"/>
          <p:cNvSpPr txBox="1"/>
          <p:nvPr/>
        </p:nvSpPr>
        <p:spPr>
          <a:xfrm>
            <a:off x="3881877" y="1690898"/>
            <a:ext cx="5023362" cy="1200329"/>
          </a:xfrm>
          <a:prstGeom prst="rect">
            <a:avLst/>
          </a:prstGeom>
          <a:noFill/>
        </p:spPr>
        <p:txBody>
          <a:bodyPr wrap="none" rtlCol="0">
            <a:spAutoFit/>
          </a:bodyPr>
          <a:lstStyle/>
          <a:p>
            <a:pPr algn="ctr"/>
            <a:r>
              <a:rPr lang="en-US" sz="2400" dirty="0" smtClean="0"/>
              <a:t>Scott Glenn, Josh </a:t>
            </a:r>
            <a:r>
              <a:rPr lang="en-US" sz="2400" dirty="0" err="1" smtClean="0"/>
              <a:t>Kohut</a:t>
            </a:r>
            <a:r>
              <a:rPr lang="en-US" sz="2400" dirty="0" smtClean="0"/>
              <a:t> &amp; Hugh </a:t>
            </a:r>
            <a:r>
              <a:rPr lang="en-US" sz="2400" dirty="0" err="1" smtClean="0"/>
              <a:t>Roarty</a:t>
            </a:r>
            <a:endParaRPr lang="en-US" sz="2400" dirty="0" smtClean="0"/>
          </a:p>
          <a:p>
            <a:pPr algn="ctr"/>
            <a:r>
              <a:rPr lang="en-US" sz="2400" dirty="0" smtClean="0"/>
              <a:t>Rutgers University</a:t>
            </a:r>
          </a:p>
          <a:p>
            <a:pPr algn="ctr"/>
            <a:r>
              <a:rPr lang="en-US" sz="2400" dirty="0" smtClean="0"/>
              <a:t>New Brunswick, New Jersey, USA</a:t>
            </a:r>
          </a:p>
        </p:txBody>
      </p:sp>
    </p:spTree>
    <p:extLst>
      <p:ext uri="{BB962C8B-B14F-4D97-AF65-F5344CB8AC3E}">
        <p14:creationId xmlns:p14="http://schemas.microsoft.com/office/powerpoint/2010/main" val="1150419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1600763390"/>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333982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1009795603"/>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84302" y="3184300"/>
            <a:ext cx="4900611" cy="288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20102358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798756538"/>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6EEE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6EEE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6EEEB"/>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84302" y="3184300"/>
            <a:ext cx="4900611" cy="288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1570038" y="4844143"/>
            <a:ext cx="4767262" cy="684"/>
          </a:xfrm>
          <a:prstGeom prst="straightConnector1">
            <a:avLst/>
          </a:prstGeom>
          <a:ln w="38100" cmpd="sng">
            <a:solidFill>
              <a:srgbClr val="00F5FF"/>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20" name="Straight Arrow Connector 19"/>
          <p:cNvCxnSpPr/>
          <p:nvPr/>
        </p:nvCxnSpPr>
        <p:spPr>
          <a:xfrm>
            <a:off x="2819400" y="2553195"/>
            <a:ext cx="0" cy="1626919"/>
          </a:xfrm>
          <a:prstGeom prst="straightConnector1">
            <a:avLst/>
          </a:prstGeom>
          <a:ln w="38100" cmpd="sng">
            <a:solidFill>
              <a:srgbClr val="00F5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361050" y="3384468"/>
            <a:ext cx="0" cy="795646"/>
          </a:xfrm>
          <a:prstGeom prst="straightConnector1">
            <a:avLst/>
          </a:prstGeom>
          <a:ln w="38100" cmpd="sng">
            <a:solidFill>
              <a:srgbClr val="00F5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2702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703981"/>
            <a:ext cx="9144000" cy="6506308"/>
          </a:xfrm>
          <a:prstGeom prst="rect">
            <a:avLst/>
          </a:prstGeom>
        </p:spPr>
      </p:pic>
      <p:graphicFrame>
        <p:nvGraphicFramePr>
          <p:cNvPr id="7" name="Table 6"/>
          <p:cNvGraphicFramePr>
            <a:graphicFrameLocks noGrp="1"/>
          </p:cNvGraphicFramePr>
          <p:nvPr>
            <p:extLst/>
          </p:nvPr>
        </p:nvGraphicFramePr>
        <p:xfrm>
          <a:off x="2912533" y="3297307"/>
          <a:ext cx="6096000" cy="2397760"/>
        </p:xfrm>
        <a:graphic>
          <a:graphicData uri="http://schemas.openxmlformats.org/drawingml/2006/table">
            <a:tbl>
              <a:tblPr firstRow="1" bandRow="1">
                <a:tableStyleId>{7E9639D4-E3E2-4D34-9284-5A2195B3D0D7}</a:tableStyleId>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947334">
                  <a:extLst>
                    <a:ext uri="{9D8B030D-6E8A-4147-A177-3AD203B41FA5}">
                      <a16:colId xmlns:a16="http://schemas.microsoft.com/office/drawing/2014/main" xmlns="" val="20002"/>
                    </a:ext>
                  </a:extLst>
                </a:gridCol>
                <a:gridCol w="1100666">
                  <a:extLst>
                    <a:ext uri="{9D8B030D-6E8A-4147-A177-3AD203B41FA5}">
                      <a16:colId xmlns:a16="http://schemas.microsoft.com/office/drawing/2014/main" xmlns="" val="20003"/>
                    </a:ext>
                  </a:extLst>
                </a:gridCol>
              </a:tblGrid>
              <a:tr h="370840">
                <a:tc>
                  <a:txBody>
                    <a:bodyPr/>
                    <a:lstStyle/>
                    <a:p>
                      <a:pPr algn="ctr"/>
                      <a:endParaRPr lang="en-US" dirty="0"/>
                    </a:p>
                  </a:txBody>
                  <a:tcPr/>
                </a:tc>
                <a:tc>
                  <a:txBody>
                    <a:bodyPr/>
                    <a:lstStyle/>
                    <a:p>
                      <a:pPr algn="ctr"/>
                      <a:r>
                        <a:rPr lang="en-US" dirty="0" smtClean="0"/>
                        <a:t>Bays, Rivers, Near Shore</a:t>
                      </a:r>
                    </a:p>
                    <a:p>
                      <a:pPr algn="ctr"/>
                      <a:r>
                        <a:rPr lang="en-US" dirty="0" smtClean="0"/>
                        <a:t> (&lt; 3</a:t>
                      </a:r>
                      <a:r>
                        <a:rPr lang="en-US" baseline="0" dirty="0" smtClean="0"/>
                        <a:t> NM)</a:t>
                      </a:r>
                      <a:endParaRPr lang="en-US" dirty="0"/>
                    </a:p>
                  </a:txBody>
                  <a:tcPr/>
                </a:tc>
                <a:tc>
                  <a:txBody>
                    <a:bodyPr/>
                    <a:lstStyle/>
                    <a:p>
                      <a:pPr algn="ctr"/>
                      <a:r>
                        <a:rPr lang="en-US" dirty="0" smtClean="0"/>
                        <a:t>Offshore</a:t>
                      </a:r>
                    </a:p>
                    <a:p>
                      <a:pPr algn="ctr"/>
                      <a:r>
                        <a:rPr lang="en-US" dirty="0" smtClean="0"/>
                        <a:t>(&gt; 3 NM to 200 NM)</a:t>
                      </a:r>
                      <a:endParaRPr lang="en-US" dirty="0"/>
                    </a:p>
                  </a:txBody>
                  <a:tcPr/>
                </a:tc>
                <a:tc>
                  <a:txBody>
                    <a:bodyPr/>
                    <a:lstStyle/>
                    <a:p>
                      <a:pPr algn="ctr"/>
                      <a:r>
                        <a:rPr lang="en-US" dirty="0" smtClean="0"/>
                        <a:t>Total</a:t>
                      </a:r>
                      <a:endParaRPr lang="en-US" dirty="0"/>
                    </a:p>
                  </a:txBody>
                  <a:tcPr anchor="ctr"/>
                </a:tc>
                <a:extLst>
                  <a:ext uri="{0D108BD9-81ED-4DB2-BD59-A6C34878D82A}">
                    <a16:rowId xmlns:a16="http://schemas.microsoft.com/office/drawing/2014/main" xmlns="" val="10000"/>
                  </a:ext>
                </a:extLst>
              </a:tr>
              <a:tr h="370840">
                <a:tc>
                  <a:txBody>
                    <a:bodyPr/>
                    <a:lstStyle/>
                    <a:p>
                      <a:pPr algn="ctr"/>
                      <a:r>
                        <a:rPr lang="en-US" dirty="0" smtClean="0"/>
                        <a:t>Cases</a:t>
                      </a:r>
                      <a:endParaRPr lang="en-US" dirty="0"/>
                    </a:p>
                  </a:txBody>
                  <a:tcPr/>
                </a:tc>
                <a:tc>
                  <a:txBody>
                    <a:bodyPr/>
                    <a:lstStyle/>
                    <a:p>
                      <a:pPr algn="ctr"/>
                      <a:r>
                        <a:rPr lang="en-US" dirty="0" smtClean="0"/>
                        <a:t>2,433</a:t>
                      </a:r>
                      <a:endParaRPr lang="en-US" dirty="0"/>
                    </a:p>
                  </a:txBody>
                  <a:tcPr/>
                </a:tc>
                <a:tc>
                  <a:txBody>
                    <a:bodyPr/>
                    <a:lstStyle/>
                    <a:p>
                      <a:pPr algn="ctr"/>
                      <a:r>
                        <a:rPr lang="en-US" dirty="0" smtClean="0"/>
                        <a:t>247</a:t>
                      </a:r>
                      <a:endParaRPr lang="en-US" dirty="0"/>
                    </a:p>
                  </a:txBody>
                  <a:tcPr/>
                </a:tc>
                <a:tc>
                  <a:txBody>
                    <a:bodyPr/>
                    <a:lstStyle/>
                    <a:p>
                      <a:pPr algn="ctr"/>
                      <a:r>
                        <a:rPr lang="en-US" dirty="0" smtClean="0"/>
                        <a:t>2,688</a:t>
                      </a:r>
                      <a:endParaRPr lang="en-US" dirty="0"/>
                    </a:p>
                  </a:txBody>
                  <a:tcPr/>
                </a:tc>
                <a:extLst>
                  <a:ext uri="{0D108BD9-81ED-4DB2-BD59-A6C34878D82A}">
                    <a16:rowId xmlns:a16="http://schemas.microsoft.com/office/drawing/2014/main" xmlns="" val="10001"/>
                  </a:ext>
                </a:extLst>
              </a:tr>
              <a:tr h="370840">
                <a:tc>
                  <a:txBody>
                    <a:bodyPr/>
                    <a:lstStyle/>
                    <a:p>
                      <a:pPr algn="ctr"/>
                      <a:r>
                        <a:rPr lang="en-US" dirty="0" smtClean="0"/>
                        <a:t>Lives Saved</a:t>
                      </a:r>
                      <a:endParaRPr lang="en-US" dirty="0"/>
                    </a:p>
                  </a:txBody>
                  <a:tcPr/>
                </a:tc>
                <a:tc>
                  <a:txBody>
                    <a:bodyPr/>
                    <a:lstStyle/>
                    <a:p>
                      <a:pPr algn="ctr"/>
                      <a:r>
                        <a:rPr lang="en-US" dirty="0" smtClean="0"/>
                        <a:t>500</a:t>
                      </a:r>
                      <a:endParaRPr lang="en-US" dirty="0"/>
                    </a:p>
                  </a:txBody>
                  <a:tcPr/>
                </a:tc>
                <a:tc>
                  <a:txBody>
                    <a:bodyPr/>
                    <a:lstStyle/>
                    <a:p>
                      <a:pPr algn="ctr"/>
                      <a:r>
                        <a:rPr lang="en-US" dirty="0" smtClean="0"/>
                        <a:t>96</a:t>
                      </a:r>
                      <a:endParaRPr lang="en-US" dirty="0"/>
                    </a:p>
                  </a:txBody>
                  <a:tcPr/>
                </a:tc>
                <a:tc>
                  <a:txBody>
                    <a:bodyPr/>
                    <a:lstStyle/>
                    <a:p>
                      <a:pPr algn="ctr"/>
                      <a:r>
                        <a:rPr lang="en-US" dirty="0" smtClean="0"/>
                        <a:t>596</a:t>
                      </a:r>
                      <a:endParaRPr lang="en-US" dirty="0"/>
                    </a:p>
                  </a:txBody>
                  <a:tcPr/>
                </a:tc>
                <a:extLst>
                  <a:ext uri="{0D108BD9-81ED-4DB2-BD59-A6C34878D82A}">
                    <a16:rowId xmlns:a16="http://schemas.microsoft.com/office/drawing/2014/main" xmlns="" val="10002"/>
                  </a:ext>
                </a:extLst>
              </a:tr>
              <a:tr h="370840">
                <a:tc>
                  <a:txBody>
                    <a:bodyPr/>
                    <a:lstStyle/>
                    <a:p>
                      <a:pPr algn="ctr"/>
                      <a:r>
                        <a:rPr lang="en-US" dirty="0" smtClean="0"/>
                        <a:t>Lives Assisted</a:t>
                      </a:r>
                      <a:endParaRPr lang="en-US" dirty="0"/>
                    </a:p>
                  </a:txBody>
                  <a:tcPr/>
                </a:tc>
                <a:tc>
                  <a:txBody>
                    <a:bodyPr/>
                    <a:lstStyle/>
                    <a:p>
                      <a:pPr algn="ctr"/>
                      <a:r>
                        <a:rPr lang="en-US" dirty="0" smtClean="0"/>
                        <a:t>3,332</a:t>
                      </a:r>
                      <a:endParaRPr lang="en-US" dirty="0"/>
                    </a:p>
                  </a:txBody>
                  <a:tcPr/>
                </a:tc>
                <a:tc>
                  <a:txBody>
                    <a:bodyPr/>
                    <a:lstStyle/>
                    <a:p>
                      <a:pPr algn="ctr"/>
                      <a:r>
                        <a:rPr lang="en-US" dirty="0" smtClean="0"/>
                        <a:t>319</a:t>
                      </a:r>
                      <a:endParaRPr lang="en-US" dirty="0"/>
                    </a:p>
                  </a:txBody>
                  <a:tcPr/>
                </a:tc>
                <a:tc>
                  <a:txBody>
                    <a:bodyPr/>
                    <a:lstStyle/>
                    <a:p>
                      <a:pPr algn="ctr"/>
                      <a:r>
                        <a:rPr lang="en-US" dirty="0" smtClean="0"/>
                        <a:t>3,651</a:t>
                      </a:r>
                      <a:endParaRPr lang="en-US" dirty="0"/>
                    </a:p>
                  </a:txBody>
                  <a:tcPr/>
                </a:tc>
                <a:extLst>
                  <a:ext uri="{0D108BD9-81ED-4DB2-BD59-A6C34878D82A}">
                    <a16:rowId xmlns:a16="http://schemas.microsoft.com/office/drawing/2014/main" xmlns="" val="10003"/>
                  </a:ext>
                </a:extLst>
              </a:tr>
              <a:tr h="370840">
                <a:tc>
                  <a:txBody>
                    <a:bodyPr/>
                    <a:lstStyle/>
                    <a:p>
                      <a:pPr algn="ctr"/>
                      <a:r>
                        <a:rPr lang="en-US" dirty="0" smtClean="0"/>
                        <a:t>Lives Lost</a:t>
                      </a:r>
                      <a:endParaRPr lang="en-US" dirty="0"/>
                    </a:p>
                  </a:txBody>
                  <a:tcPr/>
                </a:tc>
                <a:tc>
                  <a:txBody>
                    <a:bodyPr/>
                    <a:lstStyle/>
                    <a:p>
                      <a:pPr algn="ctr"/>
                      <a:r>
                        <a:rPr lang="en-US" dirty="0" smtClean="0"/>
                        <a:t>160</a:t>
                      </a:r>
                      <a:endParaRPr lang="en-US" dirty="0"/>
                    </a:p>
                  </a:txBody>
                  <a:tcPr/>
                </a:tc>
                <a:tc>
                  <a:txBody>
                    <a:bodyPr/>
                    <a:lstStyle/>
                    <a:p>
                      <a:pPr algn="ctr"/>
                      <a:r>
                        <a:rPr lang="en-US" dirty="0" smtClean="0"/>
                        <a:t>14</a:t>
                      </a:r>
                      <a:endParaRPr lang="en-US" dirty="0"/>
                    </a:p>
                  </a:txBody>
                  <a:tcPr/>
                </a:tc>
                <a:tc>
                  <a:txBody>
                    <a:bodyPr/>
                    <a:lstStyle/>
                    <a:p>
                      <a:pPr algn="ctr"/>
                      <a:r>
                        <a:rPr lang="en-US" dirty="0" smtClean="0"/>
                        <a:t>174</a:t>
                      </a:r>
                      <a:endParaRPr lang="en-US" dirty="0"/>
                    </a:p>
                  </a:txBody>
                  <a:tcPr/>
                </a:tc>
                <a:extLst>
                  <a:ext uri="{0D108BD9-81ED-4DB2-BD59-A6C34878D82A}">
                    <a16:rowId xmlns:a16="http://schemas.microsoft.com/office/drawing/2014/main" xmlns="" val="10004"/>
                  </a:ext>
                </a:extLst>
              </a:tr>
            </a:tbl>
          </a:graphicData>
        </a:graphic>
      </p:graphicFrame>
      <p:sp>
        <p:nvSpPr>
          <p:cNvPr id="9" name="TextBox 8"/>
          <p:cNvSpPr txBox="1"/>
          <p:nvPr/>
        </p:nvSpPr>
        <p:spPr>
          <a:xfrm>
            <a:off x="3115735" y="2159696"/>
            <a:ext cx="6096000" cy="1107996"/>
          </a:xfrm>
          <a:prstGeom prst="rect">
            <a:avLst/>
          </a:prstGeom>
          <a:noFill/>
        </p:spPr>
        <p:txBody>
          <a:bodyPr wrap="square" rtlCol="0">
            <a:spAutoFit/>
          </a:bodyPr>
          <a:lstStyle/>
          <a:p>
            <a:pPr algn="ctr" hangingPunct="0"/>
            <a:r>
              <a:rPr lang="en-US" sz="2400" b="1" dirty="0">
                <a:solidFill>
                  <a:prstClr val="black"/>
                </a:solidFill>
              </a:rPr>
              <a:t>Search </a:t>
            </a:r>
            <a:r>
              <a:rPr lang="en-US" sz="2400" b="1" dirty="0" smtClean="0">
                <a:solidFill>
                  <a:prstClr val="black"/>
                </a:solidFill>
              </a:rPr>
              <a:t>And </a:t>
            </a:r>
            <a:r>
              <a:rPr lang="en-US" sz="2400" b="1" dirty="0">
                <a:solidFill>
                  <a:prstClr val="black"/>
                </a:solidFill>
              </a:rPr>
              <a:t>Rescue Cases </a:t>
            </a:r>
            <a:endParaRPr lang="en-US" sz="2400" b="1" dirty="0" smtClean="0">
              <a:solidFill>
                <a:prstClr val="black"/>
              </a:solidFill>
            </a:endParaRPr>
          </a:p>
          <a:p>
            <a:pPr algn="ctr" hangingPunct="0"/>
            <a:r>
              <a:rPr lang="en-US" sz="2400" b="1" dirty="0" smtClean="0">
                <a:solidFill>
                  <a:prstClr val="black"/>
                </a:solidFill>
              </a:rPr>
              <a:t>in </a:t>
            </a:r>
            <a:r>
              <a:rPr lang="en-US" sz="2400" b="1" dirty="0" smtClean="0">
                <a:solidFill>
                  <a:prstClr val="black"/>
                </a:solidFill>
              </a:rPr>
              <a:t>MARACOOS Region</a:t>
            </a:r>
            <a:endParaRPr lang="en-US" sz="2400" dirty="0">
              <a:solidFill>
                <a:prstClr val="black"/>
              </a:solidFill>
            </a:endParaRPr>
          </a:p>
          <a:p>
            <a:pPr algn="ctr" hangingPunct="0"/>
            <a:r>
              <a:rPr lang="en-US" b="1" dirty="0">
                <a:solidFill>
                  <a:prstClr val="black"/>
                </a:solidFill>
              </a:rPr>
              <a:t>U.S. Coast Guard Search </a:t>
            </a:r>
            <a:r>
              <a:rPr lang="en-US" b="1" dirty="0" smtClean="0">
                <a:solidFill>
                  <a:prstClr val="black"/>
                </a:solidFill>
              </a:rPr>
              <a:t>And </a:t>
            </a:r>
            <a:r>
              <a:rPr lang="en-US" b="1" dirty="0">
                <a:solidFill>
                  <a:prstClr val="black"/>
                </a:solidFill>
              </a:rPr>
              <a:t>Rescue </a:t>
            </a:r>
            <a:r>
              <a:rPr lang="en-US" b="1" dirty="0" smtClean="0">
                <a:solidFill>
                  <a:prstClr val="black"/>
                </a:solidFill>
              </a:rPr>
              <a:t>Data, FY2014</a:t>
            </a:r>
            <a:endParaRPr lang="en-US" dirty="0">
              <a:solidFill>
                <a:prstClr val="black"/>
              </a:solidFill>
            </a:endParaRPr>
          </a:p>
        </p:txBody>
      </p:sp>
      <p:grpSp>
        <p:nvGrpSpPr>
          <p:cNvPr id="5" name="Group 4"/>
          <p:cNvGrpSpPr/>
          <p:nvPr/>
        </p:nvGrpSpPr>
        <p:grpSpPr>
          <a:xfrm>
            <a:off x="-11615" y="6234591"/>
            <a:ext cx="9155615" cy="628440"/>
            <a:chOff x="-11615" y="6234591"/>
            <a:chExt cx="9155615" cy="628440"/>
          </a:xfrm>
        </p:grpSpPr>
        <p:sp>
          <p:nvSpPr>
            <p:cNvPr id="6" name="Rectangle 5"/>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12" name="Picture 2" descr="1118206426_2340b3d5e9_o"/>
          <p:cNvPicPr>
            <a:picLocks noChangeAspect="1" noChangeArrowheads="1"/>
          </p:cNvPicPr>
          <p:nvPr/>
        </p:nvPicPr>
        <p:blipFill>
          <a:blip r:embed="rId5"/>
          <a:srcRect/>
          <a:stretch>
            <a:fillRect/>
          </a:stretch>
        </p:blipFill>
        <p:spPr bwMode="auto">
          <a:xfrm>
            <a:off x="1" y="-222853"/>
            <a:ext cx="2328598" cy="1746853"/>
          </a:xfrm>
          <a:prstGeom prst="rect">
            <a:avLst/>
          </a:prstGeom>
          <a:noFill/>
          <a:ln w="9525">
            <a:noFill/>
            <a:miter lim="800000"/>
            <a:headEnd/>
            <a:tailEnd/>
          </a:ln>
        </p:spPr>
      </p:pic>
    </p:spTree>
    <p:extLst>
      <p:ext uri="{BB962C8B-B14F-4D97-AF65-F5344CB8AC3E}">
        <p14:creationId xmlns:p14="http://schemas.microsoft.com/office/powerpoint/2010/main" val="1916182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442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9128589" cy="6217103"/>
          </a:xfrm>
          <a:prstGeom prst="rect">
            <a:avLst/>
          </a:prstGeom>
        </p:spPr>
      </p:pic>
      <p:cxnSp>
        <p:nvCxnSpPr>
          <p:cNvPr id="6" name="Straight Arrow Connector 5"/>
          <p:cNvCxnSpPr/>
          <p:nvPr/>
        </p:nvCxnSpPr>
        <p:spPr>
          <a:xfrm>
            <a:off x="5867400" y="1219200"/>
            <a:ext cx="76200" cy="4419600"/>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096000" y="2514600"/>
            <a:ext cx="2180154" cy="707886"/>
          </a:xfrm>
          <a:prstGeom prst="rect">
            <a:avLst/>
          </a:prstGeom>
          <a:noFill/>
        </p:spPr>
        <p:txBody>
          <a:bodyPr wrap="none" rtlCol="0">
            <a:spAutoFit/>
          </a:bodyPr>
          <a:lstStyle/>
          <a:p>
            <a:r>
              <a:rPr lang="en-US" sz="4000" dirty="0" smtClean="0"/>
              <a:t>4 meters</a:t>
            </a:r>
            <a:endParaRPr lang="en-US" sz="4000" dirty="0"/>
          </a:p>
        </p:txBody>
      </p:sp>
      <p:grpSp>
        <p:nvGrpSpPr>
          <p:cNvPr id="7" name="Group 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2" name="TextBox 1"/>
          <p:cNvSpPr txBox="1"/>
          <p:nvPr/>
        </p:nvSpPr>
        <p:spPr>
          <a:xfrm>
            <a:off x="185057" y="190887"/>
            <a:ext cx="3363686" cy="2677656"/>
          </a:xfrm>
          <a:prstGeom prst="rect">
            <a:avLst/>
          </a:prstGeom>
          <a:noFill/>
        </p:spPr>
        <p:txBody>
          <a:bodyPr wrap="square" rtlCol="0">
            <a:spAutoFit/>
          </a:bodyPr>
          <a:lstStyle/>
          <a:p>
            <a:r>
              <a:rPr lang="en-US" sz="2800" dirty="0" smtClean="0"/>
              <a:t>CODAR Omnidirectional</a:t>
            </a:r>
          </a:p>
          <a:p>
            <a:r>
              <a:rPr lang="en-US" sz="2800" dirty="0" smtClean="0"/>
              <a:t>Direction Finding (DF)</a:t>
            </a:r>
          </a:p>
          <a:p>
            <a:r>
              <a:rPr lang="en-US" sz="2800" dirty="0" smtClean="0"/>
              <a:t>13 </a:t>
            </a:r>
            <a:r>
              <a:rPr lang="en-US" sz="2800" dirty="0"/>
              <a:t>M</a:t>
            </a:r>
            <a:r>
              <a:rPr lang="en-US" sz="2800" dirty="0" smtClean="0"/>
              <a:t>Hz Combined </a:t>
            </a:r>
          </a:p>
          <a:p>
            <a:r>
              <a:rPr lang="en-US" sz="2800" dirty="0" smtClean="0"/>
              <a:t>Transmit and Receive Antenna</a:t>
            </a:r>
            <a:endParaRPr lang="en-US" sz="2800" dirty="0"/>
          </a:p>
        </p:txBody>
      </p:sp>
    </p:spTree>
    <p:extLst>
      <p:ext uri="{BB962C8B-B14F-4D97-AF65-F5344CB8AC3E}">
        <p14:creationId xmlns:p14="http://schemas.microsoft.com/office/powerpoint/2010/main" val="7810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88372"/>
            <a:ext cx="9144000" cy="1143000"/>
          </a:xfrm>
        </p:spPr>
        <p:txBody>
          <a:bodyPr>
            <a:normAutofit fontScale="90000"/>
          </a:bodyPr>
          <a:lstStyle/>
          <a:p>
            <a:r>
              <a:rPr lang="en-US" dirty="0" smtClean="0">
                <a:latin typeface="Calibri" charset="0"/>
                <a:ea typeface="ＭＳ Ｐゴシック" charset="0"/>
                <a:cs typeface="ＭＳ Ｐゴシック" charset="0"/>
              </a:rPr>
              <a:t>Resilient CODAR Shore Site: </a:t>
            </a:r>
            <a:br>
              <a:rPr lang="en-US" dirty="0" smtClean="0">
                <a:latin typeface="Calibri" charset="0"/>
                <a:ea typeface="ＭＳ Ｐゴシック" charset="0"/>
                <a:cs typeface="ＭＳ Ｐゴシック" charset="0"/>
              </a:rPr>
            </a:br>
            <a:r>
              <a:rPr lang="en-US" sz="3200" dirty="0" smtClean="0">
                <a:latin typeface="Calibri" charset="0"/>
                <a:ea typeface="ＭＳ Ｐゴシック" charset="0"/>
                <a:cs typeface="ＭＳ Ｐゴシック" charset="0"/>
              </a:rPr>
              <a:t>Shed, Enclosure, </a:t>
            </a:r>
            <a:r>
              <a:rPr lang="en-US" sz="3200" dirty="0" err="1" smtClean="0">
                <a:latin typeface="Calibri" charset="0"/>
                <a:ea typeface="ＭＳ Ｐゴシック" charset="0"/>
                <a:cs typeface="ＭＳ Ｐゴシック" charset="0"/>
              </a:rPr>
              <a:t>Tx</a:t>
            </a:r>
            <a:r>
              <a:rPr lang="en-US" sz="3200" dirty="0" smtClean="0">
                <a:latin typeface="Calibri" charset="0"/>
                <a:ea typeface="ＭＳ Ｐゴシック" charset="0"/>
                <a:cs typeface="ＭＳ Ｐゴシック" charset="0"/>
              </a:rPr>
              <a:t>/Rx, </a:t>
            </a:r>
            <a:r>
              <a:rPr lang="en-US" sz="3200" dirty="0" err="1" smtClean="0">
                <a:latin typeface="Calibri" charset="0"/>
                <a:ea typeface="ＭＳ Ｐゴシック" charset="0"/>
                <a:cs typeface="ＭＳ Ｐゴシック" charset="0"/>
              </a:rPr>
              <a:t>Comms</a:t>
            </a:r>
            <a:r>
              <a:rPr lang="en-US" sz="3200" dirty="0" smtClean="0">
                <a:latin typeface="Calibri" charset="0"/>
                <a:ea typeface="ＭＳ Ｐゴシック" charset="0"/>
                <a:cs typeface="ＭＳ Ｐゴシック" charset="0"/>
              </a:rPr>
              <a:t>, Power, GPS, AIS</a:t>
            </a:r>
            <a:r>
              <a:rPr lang="en-US" dirty="0" smtClean="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1377950"/>
            <a:ext cx="2182812" cy="40401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363" name="TextBox 3"/>
          <p:cNvSpPr txBox="1">
            <a:spLocks noChangeArrowheads="1"/>
          </p:cNvSpPr>
          <p:nvPr/>
        </p:nvSpPr>
        <p:spPr bwMode="auto">
          <a:xfrm>
            <a:off x="6043613" y="5353050"/>
            <a:ext cx="2089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Enclosure</a:t>
            </a:r>
          </a:p>
        </p:txBody>
      </p:sp>
      <p:pic>
        <p:nvPicPr>
          <p:cNvPr id="1536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950" y="1389063"/>
            <a:ext cx="3195638" cy="4006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365" name="TextBox 7"/>
          <p:cNvSpPr txBox="1">
            <a:spLocks noChangeArrowheads="1"/>
          </p:cNvSpPr>
          <p:nvPr/>
        </p:nvSpPr>
        <p:spPr bwMode="auto">
          <a:xfrm>
            <a:off x="1633538" y="5335588"/>
            <a:ext cx="8413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Shed</a:t>
            </a:r>
          </a:p>
        </p:txBody>
      </p:sp>
      <p:cxnSp>
        <p:nvCxnSpPr>
          <p:cNvPr id="12" name="Straight Arrow Connector 11"/>
          <p:cNvCxnSpPr>
            <a:cxnSpLocks noChangeShapeType="1"/>
          </p:cNvCxnSpPr>
          <p:nvPr/>
        </p:nvCxnSpPr>
        <p:spPr bwMode="auto">
          <a:xfrm>
            <a:off x="5022850" y="2020888"/>
            <a:ext cx="1141413" cy="5365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4" name="Straight Arrow Connector 13"/>
          <p:cNvCxnSpPr>
            <a:cxnSpLocks noChangeShapeType="1"/>
          </p:cNvCxnSpPr>
          <p:nvPr/>
        </p:nvCxnSpPr>
        <p:spPr bwMode="auto">
          <a:xfrm flipH="1">
            <a:off x="6680200" y="3132138"/>
            <a:ext cx="1295400" cy="508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6" name="Straight Arrow Connector 15"/>
          <p:cNvCxnSpPr>
            <a:cxnSpLocks noChangeShapeType="1"/>
          </p:cNvCxnSpPr>
          <p:nvPr/>
        </p:nvCxnSpPr>
        <p:spPr bwMode="auto">
          <a:xfrm>
            <a:off x="4800600" y="2801938"/>
            <a:ext cx="990600" cy="3984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8" name="Straight Arrow Connector 17"/>
          <p:cNvCxnSpPr>
            <a:cxnSpLocks noChangeShapeType="1"/>
          </p:cNvCxnSpPr>
          <p:nvPr/>
        </p:nvCxnSpPr>
        <p:spPr bwMode="auto">
          <a:xfrm>
            <a:off x="4859338" y="3598863"/>
            <a:ext cx="1447800" cy="1524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flipH="1" flipV="1">
            <a:off x="6713538" y="4005263"/>
            <a:ext cx="1270000" cy="666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7" name="Straight Arrow Connector 36"/>
          <p:cNvCxnSpPr>
            <a:cxnSpLocks noChangeShapeType="1"/>
          </p:cNvCxnSpPr>
          <p:nvPr/>
        </p:nvCxnSpPr>
        <p:spPr bwMode="auto">
          <a:xfrm flipH="1">
            <a:off x="6781800" y="2387600"/>
            <a:ext cx="1084263" cy="4826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5372" name="TextBox 39"/>
          <p:cNvSpPr txBox="1">
            <a:spLocks noChangeArrowheads="1"/>
          </p:cNvSpPr>
          <p:nvPr/>
        </p:nvSpPr>
        <p:spPr bwMode="auto">
          <a:xfrm>
            <a:off x="4148138" y="1727200"/>
            <a:ext cx="11096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monitor</a:t>
            </a:r>
          </a:p>
        </p:txBody>
      </p:sp>
      <p:sp>
        <p:nvSpPr>
          <p:cNvPr id="15373" name="TextBox 40"/>
          <p:cNvSpPr txBox="1">
            <a:spLocks noChangeArrowheads="1"/>
          </p:cNvSpPr>
          <p:nvPr/>
        </p:nvSpPr>
        <p:spPr bwMode="auto">
          <a:xfrm>
            <a:off x="3860800" y="2506663"/>
            <a:ext cx="11096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A.C. unit</a:t>
            </a:r>
          </a:p>
        </p:txBody>
      </p:sp>
      <p:sp>
        <p:nvSpPr>
          <p:cNvPr id="15374" name="TextBox 41"/>
          <p:cNvSpPr txBox="1">
            <a:spLocks noChangeArrowheads="1"/>
          </p:cNvSpPr>
          <p:nvPr/>
        </p:nvSpPr>
        <p:spPr bwMode="auto">
          <a:xfrm>
            <a:off x="3802063" y="3284538"/>
            <a:ext cx="1438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transmitter</a:t>
            </a:r>
          </a:p>
        </p:txBody>
      </p:sp>
      <p:sp>
        <p:nvSpPr>
          <p:cNvPr id="15375" name="TextBox 42"/>
          <p:cNvSpPr txBox="1">
            <a:spLocks noChangeArrowheads="1"/>
          </p:cNvSpPr>
          <p:nvPr/>
        </p:nvSpPr>
        <p:spPr bwMode="auto">
          <a:xfrm>
            <a:off x="7874000" y="1752600"/>
            <a:ext cx="12954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computer &amp; external hard drive</a:t>
            </a:r>
          </a:p>
        </p:txBody>
      </p:sp>
      <p:sp>
        <p:nvSpPr>
          <p:cNvPr id="15376" name="TextBox 45"/>
          <p:cNvSpPr txBox="1">
            <a:spLocks noChangeArrowheads="1"/>
          </p:cNvSpPr>
          <p:nvPr/>
        </p:nvSpPr>
        <p:spPr bwMode="auto">
          <a:xfrm>
            <a:off x="7958138" y="2921000"/>
            <a:ext cx="11096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UPS system</a:t>
            </a:r>
          </a:p>
        </p:txBody>
      </p:sp>
      <p:sp>
        <p:nvSpPr>
          <p:cNvPr id="15377" name="TextBox 47"/>
          <p:cNvSpPr txBox="1">
            <a:spLocks noChangeArrowheads="1"/>
          </p:cNvSpPr>
          <p:nvPr/>
        </p:nvSpPr>
        <p:spPr bwMode="auto">
          <a:xfrm>
            <a:off x="7916863" y="3894138"/>
            <a:ext cx="11080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receiver</a:t>
            </a:r>
          </a:p>
        </p:txBody>
      </p:sp>
      <p:cxnSp>
        <p:nvCxnSpPr>
          <p:cNvPr id="50" name="Straight Arrow Connector 49"/>
          <p:cNvCxnSpPr>
            <a:cxnSpLocks noChangeShapeType="1"/>
          </p:cNvCxnSpPr>
          <p:nvPr/>
        </p:nvCxnSpPr>
        <p:spPr bwMode="auto">
          <a:xfrm flipH="1">
            <a:off x="6654800" y="4826000"/>
            <a:ext cx="1236663" cy="1698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5379" name="TextBox 51"/>
          <p:cNvSpPr txBox="1">
            <a:spLocks noChangeArrowheads="1"/>
          </p:cNvSpPr>
          <p:nvPr/>
        </p:nvSpPr>
        <p:spPr bwMode="auto">
          <a:xfrm>
            <a:off x="7715303" y="4572000"/>
            <a:ext cx="1428697"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dirty="0" smtClean="0">
                <a:solidFill>
                  <a:prstClr val="black"/>
                </a:solidFill>
              </a:rPr>
              <a:t>Two lines of </a:t>
            </a:r>
            <a:r>
              <a:rPr lang="en-US" sz="1400" dirty="0" smtClean="0">
                <a:solidFill>
                  <a:prstClr val="black"/>
                </a:solidFill>
              </a:rPr>
              <a:t>Communication</a:t>
            </a:r>
            <a:endParaRPr lang="en-US" sz="1400" dirty="0">
              <a:solidFill>
                <a:prstClr val="black"/>
              </a:solidFill>
            </a:endParaRPr>
          </a:p>
        </p:txBody>
      </p:sp>
      <p:pic>
        <p:nvPicPr>
          <p:cNvPr id="1538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8738" y="4086225"/>
            <a:ext cx="1879600" cy="14097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5381" name="TextBox 41"/>
          <p:cNvSpPr txBox="1">
            <a:spLocks noChangeArrowheads="1"/>
          </p:cNvSpPr>
          <p:nvPr/>
        </p:nvSpPr>
        <p:spPr bwMode="auto">
          <a:xfrm>
            <a:off x="3646488" y="5540375"/>
            <a:ext cx="22383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a:solidFill>
                  <a:prstClr val="black"/>
                </a:solidFill>
              </a:rPr>
              <a:t>Lightning Protection</a:t>
            </a:r>
          </a:p>
        </p:txBody>
      </p:sp>
      <p:grpSp>
        <p:nvGrpSpPr>
          <p:cNvPr id="24" name="Group 23"/>
          <p:cNvGrpSpPr/>
          <p:nvPr/>
        </p:nvGrpSpPr>
        <p:grpSpPr>
          <a:xfrm>
            <a:off x="-11615" y="6234591"/>
            <a:ext cx="9155615" cy="628440"/>
            <a:chOff x="-11615" y="6234591"/>
            <a:chExt cx="9155615" cy="628440"/>
          </a:xfrm>
        </p:grpSpPr>
        <p:sp>
          <p:nvSpPr>
            <p:cNvPr id="25" name="Rectangle 2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74988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quency_Comparison_plo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 y="1219200"/>
            <a:ext cx="4131733" cy="4914901"/>
          </a:xfrm>
          <a:prstGeom prst="rect">
            <a:avLst/>
          </a:prstGeom>
        </p:spPr>
      </p:pic>
      <p:sp>
        <p:nvSpPr>
          <p:cNvPr id="6" name="TextBox 5"/>
          <p:cNvSpPr txBox="1"/>
          <p:nvPr/>
        </p:nvSpPr>
        <p:spPr>
          <a:xfrm>
            <a:off x="4157133" y="1485900"/>
            <a:ext cx="4986867" cy="4154984"/>
          </a:xfrm>
          <a:prstGeom prst="rect">
            <a:avLst/>
          </a:prstGeom>
          <a:noFill/>
        </p:spPr>
        <p:txBody>
          <a:bodyPr wrap="square">
            <a:spAutoFit/>
          </a:bodyPr>
          <a:lstStyle/>
          <a:p>
            <a:pPr>
              <a:defRPr/>
            </a:pPr>
            <a:r>
              <a:rPr lang="en-US" sz="4000" dirty="0">
                <a:solidFill>
                  <a:srgbClr val="33FF00"/>
                </a:solidFill>
              </a:rPr>
              <a:t>25 MHz</a:t>
            </a:r>
          </a:p>
          <a:p>
            <a:pPr>
              <a:defRPr/>
            </a:pPr>
            <a:r>
              <a:rPr lang="en-US" sz="2400" dirty="0">
                <a:solidFill>
                  <a:srgbClr val="33FF00"/>
                </a:solidFill>
              </a:rPr>
              <a:t>Radar </a:t>
            </a:r>
            <a:r>
              <a:rPr lang="en-US" sz="2400" dirty="0">
                <a:solidFill>
                  <a:srgbClr val="33FF00"/>
                </a:solidFill>
                <a:latin typeface="Symbol" charset="2"/>
                <a:cs typeface="Symbol" charset="2"/>
              </a:rPr>
              <a:t>l</a:t>
            </a:r>
            <a:r>
              <a:rPr lang="en-US" sz="2400" dirty="0">
                <a:solidFill>
                  <a:srgbClr val="33FF00"/>
                </a:solidFill>
              </a:rPr>
              <a:t>: 12 m   Ocean </a:t>
            </a:r>
            <a:r>
              <a:rPr lang="en-US" sz="2400" dirty="0">
                <a:solidFill>
                  <a:srgbClr val="33FF00"/>
                </a:solidFill>
                <a:latin typeface="Symbol" charset="2"/>
                <a:cs typeface="Symbol" charset="2"/>
              </a:rPr>
              <a:t>l: </a:t>
            </a:r>
            <a:r>
              <a:rPr lang="en-US" sz="2400" dirty="0">
                <a:solidFill>
                  <a:srgbClr val="33FF00"/>
                </a:solidFill>
                <a:latin typeface="Arial"/>
                <a:cs typeface="Arial"/>
              </a:rPr>
              <a:t>6 m</a:t>
            </a:r>
          </a:p>
          <a:p>
            <a:pPr>
              <a:defRPr/>
            </a:pPr>
            <a:r>
              <a:rPr lang="en-US" sz="2400" dirty="0" smtClean="0">
                <a:solidFill>
                  <a:srgbClr val="33FF00"/>
                </a:solidFill>
                <a:latin typeface="Arial"/>
                <a:cs typeface="Arial"/>
              </a:rPr>
              <a:t>Range</a:t>
            </a:r>
            <a:r>
              <a:rPr lang="en-US" sz="2400" dirty="0">
                <a:solidFill>
                  <a:srgbClr val="33FF00"/>
                </a:solidFill>
                <a:latin typeface="Arial"/>
                <a:cs typeface="Arial"/>
              </a:rPr>
              <a:t>: </a:t>
            </a:r>
            <a:r>
              <a:rPr lang="en-US" sz="2400" dirty="0" smtClean="0">
                <a:solidFill>
                  <a:srgbClr val="33FF00"/>
                </a:solidFill>
                <a:latin typeface="Arial"/>
                <a:cs typeface="Arial"/>
              </a:rPr>
              <a:t>&gt;30 </a:t>
            </a:r>
            <a:r>
              <a:rPr lang="en-US" sz="2400" dirty="0">
                <a:solidFill>
                  <a:srgbClr val="33FF00"/>
                </a:solidFill>
                <a:latin typeface="Arial"/>
                <a:cs typeface="Arial"/>
              </a:rPr>
              <a:t>km   Resolution: 1 km</a:t>
            </a:r>
          </a:p>
          <a:p>
            <a:pPr>
              <a:defRPr/>
            </a:pPr>
            <a:r>
              <a:rPr lang="en-US" sz="4000" dirty="0">
                <a:solidFill>
                  <a:srgbClr val="0000FF"/>
                </a:solidFill>
              </a:rPr>
              <a:t>13 MHz</a:t>
            </a:r>
          </a:p>
          <a:p>
            <a:pPr>
              <a:defRPr/>
            </a:pPr>
            <a:r>
              <a:rPr lang="en-US" sz="2400" dirty="0">
                <a:solidFill>
                  <a:srgbClr val="0000FF"/>
                </a:solidFill>
              </a:rPr>
              <a:t>Radar </a:t>
            </a:r>
            <a:r>
              <a:rPr lang="en-US" sz="2400" dirty="0">
                <a:solidFill>
                  <a:srgbClr val="0000FF"/>
                </a:solidFill>
                <a:latin typeface="Symbol" charset="2"/>
                <a:cs typeface="Symbol" charset="2"/>
              </a:rPr>
              <a:t>l</a:t>
            </a:r>
            <a:r>
              <a:rPr lang="en-US" sz="2400" dirty="0">
                <a:solidFill>
                  <a:srgbClr val="0000FF"/>
                </a:solidFill>
              </a:rPr>
              <a:t>: 23 </a:t>
            </a:r>
            <a:r>
              <a:rPr lang="en-US" sz="2400" dirty="0" smtClean="0">
                <a:solidFill>
                  <a:srgbClr val="0000FF"/>
                </a:solidFill>
              </a:rPr>
              <a:t>m  </a:t>
            </a:r>
            <a:r>
              <a:rPr lang="en-US" sz="2400" dirty="0">
                <a:solidFill>
                  <a:srgbClr val="0000FF"/>
                </a:solidFill>
              </a:rPr>
              <a:t>Ocean </a:t>
            </a:r>
            <a:r>
              <a:rPr lang="en-US" sz="2400" dirty="0">
                <a:solidFill>
                  <a:srgbClr val="0000FF"/>
                </a:solidFill>
                <a:latin typeface="Symbol" charset="2"/>
                <a:cs typeface="Symbol" charset="2"/>
              </a:rPr>
              <a:t>l: </a:t>
            </a:r>
            <a:r>
              <a:rPr lang="en-US" sz="2400" dirty="0">
                <a:solidFill>
                  <a:srgbClr val="0000FF"/>
                </a:solidFill>
                <a:latin typeface="Arial"/>
                <a:cs typeface="Arial"/>
              </a:rPr>
              <a:t>12 m</a:t>
            </a:r>
          </a:p>
          <a:p>
            <a:pPr>
              <a:defRPr/>
            </a:pPr>
            <a:r>
              <a:rPr lang="en-US" sz="2400" dirty="0" smtClean="0">
                <a:solidFill>
                  <a:srgbClr val="0000FF"/>
                </a:solidFill>
                <a:latin typeface="Arial"/>
                <a:cs typeface="Arial"/>
              </a:rPr>
              <a:t>Range</a:t>
            </a:r>
            <a:r>
              <a:rPr lang="en-US" sz="2400" dirty="0">
                <a:solidFill>
                  <a:srgbClr val="0000FF"/>
                </a:solidFill>
                <a:latin typeface="Arial"/>
                <a:cs typeface="Arial"/>
              </a:rPr>
              <a:t>: </a:t>
            </a:r>
            <a:r>
              <a:rPr lang="en-US" sz="2400" dirty="0" smtClean="0">
                <a:solidFill>
                  <a:srgbClr val="0000FF"/>
                </a:solidFill>
                <a:latin typeface="Arial"/>
                <a:cs typeface="Arial"/>
              </a:rPr>
              <a:t>&gt;80 </a:t>
            </a:r>
            <a:r>
              <a:rPr lang="en-US" sz="2400" dirty="0">
                <a:solidFill>
                  <a:srgbClr val="0000FF"/>
                </a:solidFill>
                <a:latin typeface="Arial"/>
                <a:cs typeface="Arial"/>
              </a:rPr>
              <a:t>km   Resolution: 3 km</a:t>
            </a:r>
          </a:p>
          <a:p>
            <a:pPr>
              <a:defRPr/>
            </a:pPr>
            <a:r>
              <a:rPr lang="en-US" sz="4000" dirty="0">
                <a:solidFill>
                  <a:srgbClr val="FF0000"/>
                </a:solidFill>
              </a:rPr>
              <a:t>05 MHz</a:t>
            </a:r>
          </a:p>
          <a:p>
            <a:pPr>
              <a:defRPr/>
            </a:pPr>
            <a:r>
              <a:rPr lang="en-US" sz="2400" dirty="0">
                <a:solidFill>
                  <a:srgbClr val="FF0000"/>
                </a:solidFill>
              </a:rPr>
              <a:t>Radar </a:t>
            </a:r>
            <a:r>
              <a:rPr lang="en-US" sz="2400" dirty="0">
                <a:solidFill>
                  <a:srgbClr val="FF0000"/>
                </a:solidFill>
                <a:latin typeface="Symbol" charset="2"/>
                <a:cs typeface="Symbol" charset="2"/>
              </a:rPr>
              <a:t>l</a:t>
            </a:r>
            <a:r>
              <a:rPr lang="en-US" sz="2400" dirty="0">
                <a:solidFill>
                  <a:srgbClr val="FF0000"/>
                </a:solidFill>
              </a:rPr>
              <a:t>: 60m   Ocean </a:t>
            </a:r>
            <a:r>
              <a:rPr lang="en-US" sz="2400" dirty="0">
                <a:solidFill>
                  <a:srgbClr val="FF0000"/>
                </a:solidFill>
                <a:latin typeface="Symbol" charset="2"/>
                <a:cs typeface="Symbol" charset="2"/>
              </a:rPr>
              <a:t>l: </a:t>
            </a:r>
            <a:r>
              <a:rPr lang="en-US" sz="2400" dirty="0">
                <a:solidFill>
                  <a:srgbClr val="FF0000"/>
                </a:solidFill>
                <a:latin typeface="Arial"/>
                <a:cs typeface="Arial"/>
              </a:rPr>
              <a:t>30 m</a:t>
            </a:r>
          </a:p>
          <a:p>
            <a:pPr>
              <a:defRPr/>
            </a:pPr>
            <a:r>
              <a:rPr lang="en-US" sz="2400" dirty="0" smtClean="0">
                <a:solidFill>
                  <a:srgbClr val="FF0000"/>
                </a:solidFill>
                <a:latin typeface="Arial"/>
                <a:cs typeface="Arial"/>
              </a:rPr>
              <a:t>Range</a:t>
            </a:r>
            <a:r>
              <a:rPr lang="en-US" sz="2400" dirty="0">
                <a:solidFill>
                  <a:srgbClr val="FF0000"/>
                </a:solidFill>
                <a:latin typeface="Arial"/>
                <a:cs typeface="Arial"/>
              </a:rPr>
              <a:t>: </a:t>
            </a:r>
            <a:r>
              <a:rPr lang="en-US" sz="2400" dirty="0" smtClean="0">
                <a:solidFill>
                  <a:srgbClr val="FF0000"/>
                </a:solidFill>
                <a:latin typeface="Arial"/>
                <a:cs typeface="Arial"/>
              </a:rPr>
              <a:t>&gt;180 </a:t>
            </a:r>
            <a:r>
              <a:rPr lang="en-US" sz="2400" dirty="0">
                <a:solidFill>
                  <a:srgbClr val="FF0000"/>
                </a:solidFill>
                <a:latin typeface="Arial"/>
                <a:cs typeface="Arial"/>
              </a:rPr>
              <a:t>km   Resolution: 6 km</a:t>
            </a:r>
          </a:p>
        </p:txBody>
      </p:sp>
      <p:sp>
        <p:nvSpPr>
          <p:cNvPr id="23556" name="Title 2"/>
          <p:cNvSpPr>
            <a:spLocks noGrp="1"/>
          </p:cNvSpPr>
          <p:nvPr>
            <p:ph type="title"/>
          </p:nvPr>
        </p:nvSpPr>
        <p:spPr>
          <a:xfrm>
            <a:off x="25400" y="-50218"/>
            <a:ext cx="9118600" cy="1143000"/>
          </a:xfrm>
          <a:noFill/>
          <a:ln>
            <a:noFill/>
          </a:ln>
        </p:spPr>
        <p:txBody>
          <a:bodyPr/>
          <a:lstStyle/>
          <a:p>
            <a:pPr algn="ctr"/>
            <a:r>
              <a:rPr lang="en-US" dirty="0">
                <a:latin typeface="Calibri" charset="0"/>
                <a:ea typeface="ＭＳ Ｐゴシック" charset="0"/>
                <a:cs typeface="ＭＳ Ｐゴシック" charset="0"/>
              </a:rPr>
              <a:t>Surface Current</a:t>
            </a:r>
            <a:r>
              <a:rPr lang="en-US" dirty="0" smtClean="0">
                <a:latin typeface="Calibri" charset="0"/>
                <a:ea typeface="ＭＳ Ｐゴシック" charset="0"/>
                <a:cs typeface="ＭＳ Ｐゴシック" charset="0"/>
              </a:rPr>
              <a:t> Mapping Capability</a:t>
            </a:r>
            <a:endParaRPr lang="en-US" dirty="0">
              <a:latin typeface="Calibri" charset="0"/>
              <a:ea typeface="ＭＳ Ｐゴシック" charset="0"/>
              <a:cs typeface="ＭＳ Ｐゴシック" charset="0"/>
            </a:endParaRPr>
          </a:p>
        </p:txBody>
      </p:sp>
      <p:pic>
        <p:nvPicPr>
          <p:cNvPr id="5" name="Picture 4" descr="PORT_radial_grid_plot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000"/>
            <a:ext cx="1600200" cy="1331734"/>
          </a:xfrm>
          <a:prstGeom prst="rect">
            <a:avLst/>
          </a:prstGeom>
        </p:spPr>
      </p:pic>
      <p:grpSp>
        <p:nvGrpSpPr>
          <p:cNvPr id="7" name="Group 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208260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
          <p:cNvPicPr>
            <a:picLocks noChangeAspect="1"/>
          </p:cNvPicPr>
          <p:nvPr/>
        </p:nvPicPr>
        <p:blipFill rotWithShape="1">
          <a:blip r:embed="rId2" cstate="email">
            <a:extLst>
              <a:ext uri="{28A0092B-C50C-407E-A947-70E740481C1C}">
                <a14:useLocalDpi xmlns:a14="http://schemas.microsoft.com/office/drawing/2010/main" val="0"/>
              </a:ext>
            </a:extLst>
          </a:blip>
          <a:srcRect b="3189"/>
          <a:stretch/>
        </p:blipFill>
        <p:spPr bwMode="auto">
          <a:xfrm>
            <a:off x="76200" y="685800"/>
            <a:ext cx="8991600" cy="509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78644" t="72608" b="15363"/>
          <a:stretch/>
        </p:blipFill>
        <p:spPr bwMode="auto">
          <a:xfrm>
            <a:off x="7147560" y="5130483"/>
            <a:ext cx="1920240" cy="632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Box 7"/>
          <p:cNvSpPr txBox="1">
            <a:spLocks noChangeArrowheads="1"/>
          </p:cNvSpPr>
          <p:nvPr/>
        </p:nvSpPr>
        <p:spPr bwMode="auto">
          <a:xfrm>
            <a:off x="62706" y="35938"/>
            <a:ext cx="733631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600" dirty="0">
                <a:latin typeface="Calibri"/>
                <a:cs typeface="Times New Roman"/>
              </a:rPr>
              <a:t>Mid-Atlantic Bight HF Radar Network</a:t>
            </a:r>
            <a:endParaRPr lang="en-US" sz="3200" dirty="0">
              <a:latin typeface="Calibri"/>
              <a:cs typeface="Times New Roman"/>
            </a:endParaRPr>
          </a:p>
        </p:txBody>
      </p:sp>
      <p:sp>
        <p:nvSpPr>
          <p:cNvPr id="22532" name="TextBox 7"/>
          <p:cNvSpPr txBox="1">
            <a:spLocks noChangeArrowheads="1"/>
          </p:cNvSpPr>
          <p:nvPr/>
        </p:nvSpPr>
        <p:spPr bwMode="auto">
          <a:xfrm>
            <a:off x="4378508" y="2578139"/>
            <a:ext cx="4196983"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u="sng" dirty="0">
                <a:solidFill>
                  <a:prstClr val="white"/>
                </a:solidFill>
              </a:rPr>
              <a:t>Mid-Atlantic HF Radar Network</a:t>
            </a:r>
          </a:p>
          <a:p>
            <a:pPr fontAlgn="base">
              <a:spcBef>
                <a:spcPct val="0"/>
              </a:spcBef>
              <a:spcAft>
                <a:spcPct val="0"/>
              </a:spcAft>
            </a:pPr>
            <a:r>
              <a:rPr lang="en-US" sz="1600" b="1" dirty="0" smtClean="0">
                <a:solidFill>
                  <a:srgbClr val="FF0000"/>
                </a:solidFill>
              </a:rPr>
              <a:t>17 </a:t>
            </a:r>
            <a:r>
              <a:rPr lang="en-US" sz="1600" b="1" dirty="0">
                <a:solidFill>
                  <a:srgbClr val="FF0000"/>
                </a:solidFill>
              </a:rPr>
              <a:t>Long-Range CODARs</a:t>
            </a:r>
          </a:p>
          <a:p>
            <a:pPr fontAlgn="base">
              <a:spcBef>
                <a:spcPct val="0"/>
              </a:spcBef>
              <a:spcAft>
                <a:spcPct val="0"/>
              </a:spcAft>
            </a:pPr>
            <a:r>
              <a:rPr lang="en-US" sz="1600" b="1" dirty="0">
                <a:solidFill>
                  <a:prstClr val="white"/>
                </a:solidFill>
              </a:rPr>
              <a:t> </a:t>
            </a:r>
            <a:r>
              <a:rPr lang="en-US" sz="1600" b="1" dirty="0">
                <a:solidFill>
                  <a:srgbClr val="FFFF00"/>
                </a:solidFill>
              </a:rPr>
              <a:t> 8</a:t>
            </a:r>
            <a:r>
              <a:rPr lang="en-US" sz="1600" b="1" dirty="0" smtClean="0">
                <a:solidFill>
                  <a:srgbClr val="FFFF00"/>
                </a:solidFill>
              </a:rPr>
              <a:t> </a:t>
            </a:r>
            <a:r>
              <a:rPr lang="en-US" sz="1600" b="1" dirty="0">
                <a:solidFill>
                  <a:srgbClr val="FFFF00"/>
                </a:solidFill>
              </a:rPr>
              <a:t>Medium-Range CODARs</a:t>
            </a:r>
          </a:p>
          <a:p>
            <a:pPr fontAlgn="base">
              <a:spcBef>
                <a:spcPct val="0"/>
              </a:spcBef>
              <a:spcAft>
                <a:spcPct val="0"/>
              </a:spcAft>
            </a:pPr>
            <a:r>
              <a:rPr lang="en-US" sz="1600" b="1" u="sng" dirty="0" smtClean="0">
                <a:solidFill>
                  <a:srgbClr val="00FF00"/>
                </a:solidFill>
              </a:rPr>
              <a:t>16</a:t>
            </a:r>
            <a:r>
              <a:rPr lang="en-US" sz="1600" b="1" dirty="0" smtClean="0">
                <a:solidFill>
                  <a:srgbClr val="00FF00"/>
                </a:solidFill>
              </a:rPr>
              <a:t> </a:t>
            </a:r>
            <a:r>
              <a:rPr lang="en-US" sz="1600" b="1" dirty="0">
                <a:solidFill>
                  <a:srgbClr val="00FF00"/>
                </a:solidFill>
              </a:rPr>
              <a:t>Short-Range CODARs</a:t>
            </a:r>
          </a:p>
          <a:p>
            <a:pPr fontAlgn="base">
              <a:spcBef>
                <a:spcPct val="0"/>
              </a:spcBef>
              <a:spcAft>
                <a:spcPct val="0"/>
              </a:spcAft>
            </a:pPr>
            <a:r>
              <a:rPr lang="en-US" sz="1600" b="1" dirty="0">
                <a:solidFill>
                  <a:prstClr val="white"/>
                </a:solidFill>
              </a:rPr>
              <a:t>41 </a:t>
            </a:r>
            <a:r>
              <a:rPr lang="en-US" sz="1600" b="1" dirty="0" smtClean="0">
                <a:solidFill>
                  <a:prstClr val="white"/>
                </a:solidFill>
              </a:rPr>
              <a:t>Total CODARs in Region</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i="1" u="sng" dirty="0" smtClean="0">
                <a:solidFill>
                  <a:prstClr val="white"/>
                </a:solidFill>
              </a:rPr>
              <a:t>+5</a:t>
            </a:r>
            <a:r>
              <a:rPr lang="en-US" sz="1600" b="1" i="1" dirty="0" smtClean="0">
                <a:solidFill>
                  <a:prstClr val="white"/>
                </a:solidFill>
              </a:rPr>
              <a:t> CODARs </a:t>
            </a:r>
            <a:r>
              <a:rPr lang="en-US" sz="1600" b="1" i="1" dirty="0" smtClean="0">
                <a:solidFill>
                  <a:prstClr val="white"/>
                </a:solidFill>
              </a:rPr>
              <a:t>Roaming</a:t>
            </a:r>
            <a:endParaRPr lang="en-US" sz="1600" b="1" i="1" dirty="0" smtClean="0">
              <a:solidFill>
                <a:prstClr val="white"/>
              </a:solidFill>
            </a:endParaRPr>
          </a:p>
          <a:p>
            <a:pPr fontAlgn="base">
              <a:spcBef>
                <a:spcPct val="0"/>
              </a:spcBef>
              <a:spcAft>
                <a:spcPct val="0"/>
              </a:spcAft>
            </a:pPr>
            <a:r>
              <a:rPr lang="en-US" sz="1600" b="1" i="1" dirty="0" smtClean="0">
                <a:solidFill>
                  <a:prstClr val="white"/>
                </a:solidFill>
              </a:rPr>
              <a:t> 46 Total CODARs</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dirty="0">
                <a:solidFill>
                  <a:prstClr val="white"/>
                </a:solidFill>
              </a:rPr>
              <a:t>Triple Nested, Multi-static, Multi-use</a:t>
            </a:r>
          </a:p>
          <a:p>
            <a:pPr fontAlgn="base">
              <a:spcBef>
                <a:spcPct val="0"/>
              </a:spcBef>
              <a:spcAft>
                <a:spcPct val="0"/>
              </a:spcAft>
            </a:pPr>
            <a:r>
              <a:rPr lang="en-US" sz="1600" b="1" dirty="0">
                <a:solidFill>
                  <a:prstClr val="white"/>
                </a:solidFill>
              </a:rPr>
              <a:t>Industry Partner: CODAR Ocean Sensors</a:t>
            </a:r>
          </a:p>
        </p:txBody>
      </p:sp>
      <p:cxnSp>
        <p:nvCxnSpPr>
          <p:cNvPr id="10" name="Straight Connector 9"/>
          <p:cNvCxnSpPr/>
          <p:nvPr/>
        </p:nvCxnSpPr>
        <p:spPr>
          <a:xfrm rot="10800000" flipV="1">
            <a:off x="2624138" y="922338"/>
            <a:ext cx="2557462" cy="8731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61938" y="2760663"/>
            <a:ext cx="3352800" cy="14224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53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7000" y="3908425"/>
            <a:ext cx="1079500" cy="1538288"/>
          </a:xfrm>
          <a:prstGeom prst="rect">
            <a:avLst/>
          </a:prstGeom>
          <a:noFill/>
          <a:ln w="381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3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2713" y="2081213"/>
            <a:ext cx="1143000" cy="15827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2537" name="Group 9"/>
          <p:cNvGrpSpPr>
            <a:grpSpLocks/>
          </p:cNvGrpSpPr>
          <p:nvPr/>
        </p:nvGrpSpPr>
        <p:grpSpPr bwMode="auto">
          <a:xfrm>
            <a:off x="152400" y="776288"/>
            <a:ext cx="1963738" cy="993775"/>
            <a:chOff x="5204177" y="1478844"/>
            <a:chExt cx="3766629" cy="3127024"/>
          </a:xfrm>
        </p:grpSpPr>
        <p:pic>
          <p:nvPicPr>
            <p:cNvPr id="22544"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45"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pic>
        <p:nvPicPr>
          <p:cNvPr id="22538" name="Picture 15" descr="IMG_957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9050" y="838200"/>
            <a:ext cx="1219200" cy="16716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44" descr="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80188" y="5049202"/>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49" descr="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9626" y="5066665"/>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542" name="Picture 19" descr="USCG.gif"/>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305676" y="506666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3" name="Text Box 9"/>
          <p:cNvSpPr txBox="1">
            <a:spLocks noChangeArrowheads="1"/>
          </p:cNvSpPr>
          <p:nvPr/>
        </p:nvSpPr>
        <p:spPr bwMode="auto">
          <a:xfrm>
            <a:off x="2195513" y="704850"/>
            <a:ext cx="193833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000" b="1">
                <a:solidFill>
                  <a:srgbClr val="FFFF00"/>
                </a:solidFill>
                <a:latin typeface="Calibri" charset="0"/>
              </a:rPr>
              <a:t>1000 km </a:t>
            </a:r>
          </a:p>
          <a:p>
            <a:pPr algn="ctr" fontAlgn="base">
              <a:spcBef>
                <a:spcPct val="0"/>
              </a:spcBef>
              <a:spcAft>
                <a:spcPct val="0"/>
              </a:spcAft>
            </a:pPr>
            <a:r>
              <a:rPr lang="en-US" sz="2000" b="1">
                <a:solidFill>
                  <a:srgbClr val="FFFF00"/>
                </a:solidFill>
                <a:latin typeface="Calibri" charset="0"/>
              </a:rPr>
              <a:t>Cape to Cape</a:t>
            </a:r>
          </a:p>
        </p:txBody>
      </p:sp>
      <p:pic>
        <p:nvPicPr>
          <p:cNvPr id="2" name="Picture 1" descr="Screen Shot 2013-10-21 at 8.16.35 PM.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588250" y="3039577"/>
            <a:ext cx="1260078" cy="802172"/>
          </a:xfrm>
          <a:prstGeom prst="rect">
            <a:avLst/>
          </a:prstGeom>
        </p:spPr>
      </p:pic>
      <p:pic>
        <p:nvPicPr>
          <p:cNvPr id="20"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78644" t="72608" b="15363"/>
          <a:stretch/>
        </p:blipFill>
        <p:spPr bwMode="auto">
          <a:xfrm>
            <a:off x="3847097" y="5406392"/>
            <a:ext cx="1458103" cy="35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1" name="Picture 31" descr="IOOS_logo_white.gif"/>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773613" y="5134927"/>
            <a:ext cx="101282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Group 21"/>
          <p:cNvGrpSpPr/>
          <p:nvPr/>
        </p:nvGrpSpPr>
        <p:grpSpPr>
          <a:xfrm>
            <a:off x="-11615" y="6234591"/>
            <a:ext cx="9155615" cy="628440"/>
            <a:chOff x="-11615" y="6234591"/>
            <a:chExt cx="9155615" cy="628440"/>
          </a:xfrm>
        </p:grpSpPr>
        <p:sp>
          <p:nvSpPr>
            <p:cNvPr id="23" name="Rectangle 2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5" name="Picture 24"/>
            <p:cNvPicPr>
              <a:picLocks noChangeAspect="1"/>
            </p:cNvPicPr>
            <p:nvPr/>
          </p:nvPicPr>
          <p:blipFill rotWithShape="1">
            <a:blip r:embed="rId1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60610358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5-05 at 3.43.4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326" y="523224"/>
            <a:ext cx="6936059" cy="2894183"/>
          </a:xfrm>
          <a:prstGeom prst="rect">
            <a:avLst/>
          </a:prstGeom>
        </p:spPr>
      </p:pic>
      <p:sp>
        <p:nvSpPr>
          <p:cNvPr id="5" name="TextBox 4"/>
          <p:cNvSpPr txBox="1"/>
          <p:nvPr/>
        </p:nvSpPr>
        <p:spPr>
          <a:xfrm>
            <a:off x="-1" y="4"/>
            <a:ext cx="9144001" cy="523220"/>
          </a:xfrm>
          <a:prstGeom prst="rect">
            <a:avLst/>
          </a:prstGeom>
          <a:noFill/>
        </p:spPr>
        <p:txBody>
          <a:bodyPr wrap="square" rtlCol="0">
            <a:spAutoFit/>
          </a:bodyPr>
          <a:lstStyle/>
          <a:p>
            <a:pPr algn="ctr"/>
            <a:r>
              <a:rPr lang="en-US" sz="2800" b="1" dirty="0" smtClean="0"/>
              <a:t>HFR Data Quality Assurance/Quality Control (QA/QC)</a:t>
            </a:r>
            <a:r>
              <a:rPr lang="en-US" dirty="0" smtClean="0"/>
              <a:t> </a:t>
            </a:r>
            <a:endParaRPr lang="en-US" dirty="0"/>
          </a:p>
        </p:txBody>
      </p:sp>
      <p:pic>
        <p:nvPicPr>
          <p:cNvPr id="6" name="Picture 5" descr="Screen Shot 2017-05-08 at 9.35.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419" y="3045636"/>
            <a:ext cx="4254581" cy="3594387"/>
          </a:xfrm>
          <a:prstGeom prst="rect">
            <a:avLst/>
          </a:prstGeom>
        </p:spPr>
      </p:pic>
      <p:pic>
        <p:nvPicPr>
          <p:cNvPr id="7" name="Picture 6"/>
          <p:cNvPicPr>
            <a:picLocks noChangeAspect="1"/>
          </p:cNvPicPr>
          <p:nvPr/>
        </p:nvPicPr>
        <p:blipFill>
          <a:blip r:embed="rId4"/>
          <a:stretch>
            <a:fillRect/>
          </a:stretch>
        </p:blipFill>
        <p:spPr>
          <a:xfrm>
            <a:off x="268893" y="3655275"/>
            <a:ext cx="2255201" cy="1691401"/>
          </a:xfrm>
          <a:prstGeom prst="rect">
            <a:avLst/>
          </a:prstGeom>
        </p:spPr>
      </p:pic>
      <p:sp>
        <p:nvSpPr>
          <p:cNvPr id="8" name="TextBox 7"/>
          <p:cNvSpPr txBox="1"/>
          <p:nvPr/>
        </p:nvSpPr>
        <p:spPr>
          <a:xfrm>
            <a:off x="268892" y="5408917"/>
            <a:ext cx="2255201" cy="646331"/>
          </a:xfrm>
          <a:prstGeom prst="rect">
            <a:avLst/>
          </a:prstGeom>
          <a:noFill/>
        </p:spPr>
        <p:txBody>
          <a:bodyPr wrap="square" rtlCol="0">
            <a:spAutoFit/>
          </a:bodyPr>
          <a:lstStyle/>
          <a:p>
            <a:pPr algn="ctr"/>
            <a:r>
              <a:rPr lang="en-US" dirty="0" smtClean="0">
                <a:solidFill>
                  <a:prstClr val="black"/>
                </a:solidFill>
              </a:rPr>
              <a:t>Plotting QC flags in real time</a:t>
            </a:r>
            <a:endParaRPr lang="en-US" dirty="0">
              <a:solidFill>
                <a:prstClr val="black"/>
              </a:solidFill>
            </a:endParaRPr>
          </a:p>
        </p:txBody>
      </p:sp>
      <p:sp>
        <p:nvSpPr>
          <p:cNvPr id="9" name="TextBox 8"/>
          <p:cNvSpPr txBox="1"/>
          <p:nvPr/>
        </p:nvSpPr>
        <p:spPr>
          <a:xfrm>
            <a:off x="2902781" y="3593035"/>
            <a:ext cx="1793311" cy="1815882"/>
          </a:xfrm>
          <a:prstGeom prst="rect">
            <a:avLst/>
          </a:prstGeom>
          <a:noFill/>
        </p:spPr>
        <p:txBody>
          <a:bodyPr wrap="none" rtlCol="0">
            <a:spAutoFit/>
          </a:bodyPr>
          <a:lstStyle/>
          <a:p>
            <a:pPr algn="ctr"/>
            <a:r>
              <a:rPr lang="en-US" sz="2800" dirty="0" smtClean="0"/>
              <a:t>From</a:t>
            </a:r>
          </a:p>
          <a:p>
            <a:pPr algn="ctr"/>
            <a:r>
              <a:rPr lang="en-US" sz="2800" dirty="0" smtClean="0"/>
              <a:t>QARTOD</a:t>
            </a:r>
          </a:p>
          <a:p>
            <a:pPr algn="ctr"/>
            <a:r>
              <a:rPr lang="en-US" sz="2800" dirty="0" smtClean="0"/>
              <a:t>Manual for</a:t>
            </a:r>
          </a:p>
          <a:p>
            <a:pPr algn="ctr"/>
            <a:r>
              <a:rPr lang="en-US" sz="2800" dirty="0" smtClean="0"/>
              <a:t>HF Radar</a:t>
            </a:r>
            <a:endParaRPr lang="en-US" sz="2800" dirty="0"/>
          </a:p>
        </p:txBody>
      </p:sp>
      <p:grpSp>
        <p:nvGrpSpPr>
          <p:cNvPr id="10" name="Group 9"/>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15" name="Picture 14" descr="certStamp.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6712" y="532544"/>
            <a:ext cx="1465882" cy="1490597"/>
          </a:xfrm>
          <a:prstGeom prst="rect">
            <a:avLst/>
          </a:prstGeom>
          <a:solidFill>
            <a:srgbClr val="FFFFFF"/>
          </a:solidFill>
        </p:spPr>
      </p:pic>
      <p:sp>
        <p:nvSpPr>
          <p:cNvPr id="2" name="TextBox 1"/>
          <p:cNvSpPr txBox="1"/>
          <p:nvPr/>
        </p:nvSpPr>
        <p:spPr>
          <a:xfrm>
            <a:off x="7181385" y="2032461"/>
            <a:ext cx="1962837" cy="830997"/>
          </a:xfrm>
          <a:prstGeom prst="rect">
            <a:avLst/>
          </a:prstGeom>
          <a:noFill/>
        </p:spPr>
        <p:txBody>
          <a:bodyPr wrap="square" rtlCol="0">
            <a:spAutoFit/>
          </a:bodyPr>
          <a:lstStyle/>
          <a:p>
            <a:pPr algn="ctr"/>
            <a:r>
              <a:rPr lang="en-US" sz="1600" dirty="0" smtClean="0"/>
              <a:t>Regional Information Coordination Entity -</a:t>
            </a:r>
          </a:p>
          <a:p>
            <a:pPr algn="ctr"/>
            <a:r>
              <a:rPr lang="en-US" sz="1600" dirty="0" smtClean="0"/>
              <a:t>RICE</a:t>
            </a:r>
            <a:endParaRPr lang="en-US" sz="1600" dirty="0"/>
          </a:p>
        </p:txBody>
      </p:sp>
    </p:spTree>
    <p:extLst>
      <p:ext uri="{BB962C8B-B14F-4D97-AF65-F5344CB8AC3E}">
        <p14:creationId xmlns:p14="http://schemas.microsoft.com/office/powerpoint/2010/main" val="1840523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decadal_mean_surface_current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00451" y="463138"/>
            <a:ext cx="4631669" cy="5490630"/>
          </a:xfrm>
          <a:prstGeom prst="rect">
            <a:avLst/>
          </a:prstGeom>
        </p:spPr>
      </p:pic>
      <p:sp>
        <p:nvSpPr>
          <p:cNvPr id="2" name="Title 1"/>
          <p:cNvSpPr>
            <a:spLocks noGrp="1"/>
          </p:cNvSpPr>
          <p:nvPr>
            <p:ph type="title"/>
          </p:nvPr>
        </p:nvSpPr>
        <p:spPr>
          <a:xfrm>
            <a:off x="0" y="2"/>
            <a:ext cx="9144000" cy="806824"/>
          </a:xfrm>
        </p:spPr>
        <p:txBody>
          <a:bodyPr anchor="t">
            <a:normAutofit fontScale="90000"/>
          </a:bodyPr>
          <a:lstStyle/>
          <a:p>
            <a:pPr algn="ctr"/>
            <a:r>
              <a:rPr lang="en-US" sz="3200" b="1" dirty="0" smtClean="0"/>
              <a:t>Generate Surface Current Maps Every Hour for a </a:t>
            </a:r>
            <a:r>
              <a:rPr lang="en-US" sz="3200" b="1" dirty="0"/>
              <a:t>D</a:t>
            </a:r>
            <a:r>
              <a:rPr lang="en-US" sz="3200" b="1" dirty="0" smtClean="0"/>
              <a:t>ecade</a:t>
            </a:r>
            <a:endParaRPr lang="en-US" sz="3200" b="1" dirty="0"/>
          </a:p>
        </p:txBody>
      </p:sp>
      <p:grpSp>
        <p:nvGrpSpPr>
          <p:cNvPr id="4" name="Group 3"/>
          <p:cNvGrpSpPr>
            <a:grpSpLocks noChangeAspect="1"/>
          </p:cNvGrpSpPr>
          <p:nvPr/>
        </p:nvGrpSpPr>
        <p:grpSpPr>
          <a:xfrm>
            <a:off x="211065" y="873631"/>
            <a:ext cx="4353534" cy="4782812"/>
            <a:chOff x="211065" y="873631"/>
            <a:chExt cx="4887886" cy="5369854"/>
          </a:xfrm>
        </p:grpSpPr>
        <p:pic>
          <p:nvPicPr>
            <p:cNvPr id="5" name="Picture 4" descr="Screen Shot 2016-12-02 at 12.06.00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65" y="873631"/>
              <a:ext cx="4887886" cy="5369854"/>
            </a:xfrm>
            <a:prstGeom prst="rect">
              <a:avLst/>
            </a:prstGeom>
            <a:ln>
              <a:solidFill>
                <a:srgbClr val="000000"/>
              </a:solidFill>
            </a:ln>
          </p:spPr>
        </p:pic>
        <p:sp>
          <p:nvSpPr>
            <p:cNvPr id="6" name="Oval 5"/>
            <p:cNvSpPr/>
            <p:nvPr/>
          </p:nvSpPr>
          <p:spPr>
            <a:xfrm>
              <a:off x="3762835" y="1578276"/>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7" name="Oval 6"/>
            <p:cNvSpPr/>
            <p:nvPr/>
          </p:nvSpPr>
          <p:spPr>
            <a:xfrm>
              <a:off x="3797820" y="1142429"/>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8" name="Oval 7"/>
            <p:cNvSpPr/>
            <p:nvPr/>
          </p:nvSpPr>
          <p:spPr>
            <a:xfrm>
              <a:off x="2018846" y="196215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9" name="Oval 8"/>
            <p:cNvSpPr/>
            <p:nvPr/>
          </p:nvSpPr>
          <p:spPr>
            <a:xfrm>
              <a:off x="2840508" y="164424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0" name="Oval 9"/>
            <p:cNvSpPr/>
            <p:nvPr/>
          </p:nvSpPr>
          <p:spPr>
            <a:xfrm>
              <a:off x="2412568" y="183927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1" name="Oval 10"/>
            <p:cNvSpPr/>
            <p:nvPr/>
          </p:nvSpPr>
          <p:spPr>
            <a:xfrm flipH="1">
              <a:off x="1409720" y="2237431"/>
              <a:ext cx="61413" cy="67288"/>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2" name="Oval 11"/>
            <p:cNvSpPr/>
            <p:nvPr/>
          </p:nvSpPr>
          <p:spPr>
            <a:xfrm>
              <a:off x="1563098" y="207620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3" name="Oval 12"/>
            <p:cNvSpPr/>
            <p:nvPr/>
          </p:nvSpPr>
          <p:spPr>
            <a:xfrm>
              <a:off x="3420709" y="149378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4" name="Oval 13"/>
            <p:cNvSpPr/>
            <p:nvPr/>
          </p:nvSpPr>
          <p:spPr>
            <a:xfrm>
              <a:off x="936115" y="3226596"/>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5" name="Oval 14"/>
            <p:cNvSpPr/>
            <p:nvPr/>
          </p:nvSpPr>
          <p:spPr>
            <a:xfrm>
              <a:off x="753603" y="3675021"/>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6" name="Oval 15"/>
            <p:cNvSpPr/>
            <p:nvPr/>
          </p:nvSpPr>
          <p:spPr>
            <a:xfrm>
              <a:off x="1339750" y="266149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7" name="Oval 16"/>
            <p:cNvSpPr/>
            <p:nvPr/>
          </p:nvSpPr>
          <p:spPr>
            <a:xfrm>
              <a:off x="1234794" y="2921231"/>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8" name="Oval 17"/>
            <p:cNvSpPr/>
            <p:nvPr/>
          </p:nvSpPr>
          <p:spPr>
            <a:xfrm>
              <a:off x="428843" y="533913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9" name="Oval 18"/>
            <p:cNvSpPr/>
            <p:nvPr/>
          </p:nvSpPr>
          <p:spPr>
            <a:xfrm>
              <a:off x="560666" y="5656443"/>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0" name="Oval 19"/>
            <p:cNvSpPr/>
            <p:nvPr/>
          </p:nvSpPr>
          <p:spPr>
            <a:xfrm>
              <a:off x="258550" y="4890287"/>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1" name="Oval 20"/>
            <p:cNvSpPr/>
            <p:nvPr/>
          </p:nvSpPr>
          <p:spPr>
            <a:xfrm>
              <a:off x="498813" y="4136553"/>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2" name="Oval 21"/>
            <p:cNvSpPr/>
            <p:nvPr/>
          </p:nvSpPr>
          <p:spPr>
            <a:xfrm>
              <a:off x="358873" y="589794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4" name="TextBox 23"/>
            <p:cNvSpPr txBox="1"/>
            <p:nvPr/>
          </p:nvSpPr>
          <p:spPr>
            <a:xfrm>
              <a:off x="233419" y="1052049"/>
              <a:ext cx="1542683" cy="943781"/>
            </a:xfrm>
            <a:prstGeom prst="rect">
              <a:avLst/>
            </a:prstGeom>
            <a:noFill/>
          </p:spPr>
          <p:txBody>
            <a:bodyPr wrap="none" lIns="20254" tIns="10127" rIns="20254" bIns="10127" rtlCol="0">
              <a:normAutofit fontScale="92500" lnSpcReduction="10000"/>
            </a:bodyPr>
            <a:lstStyle/>
            <a:p>
              <a:r>
                <a:rPr lang="en-US" sz="1200" dirty="0">
                  <a:solidFill>
                    <a:prstClr val="black"/>
                  </a:solidFill>
                  <a:latin typeface="American Typewriter"/>
                  <a:cs typeface="American Typewriter"/>
                </a:rPr>
                <a:t>  </a:t>
              </a:r>
              <a:r>
                <a:rPr lang="en-US" sz="1200" dirty="0">
                  <a:solidFill>
                    <a:srgbClr val="FF0000"/>
                  </a:solidFill>
                  <a:latin typeface="American Typewriter"/>
                  <a:cs typeface="American Typewriter"/>
                </a:rPr>
                <a:t>5 MHz- 17 Stations</a:t>
              </a:r>
            </a:p>
            <a:p>
              <a:r>
                <a:rPr lang="en-US" sz="1200" dirty="0">
                  <a:solidFill>
                    <a:srgbClr val="FF6600"/>
                  </a:solidFill>
                  <a:latin typeface="American Typewriter"/>
                  <a:cs typeface="American Typewriter"/>
                </a:rPr>
                <a:t>13 MHz-   7 Stations</a:t>
              </a:r>
            </a:p>
            <a:p>
              <a:r>
                <a:rPr lang="en-US" sz="1200" dirty="0">
                  <a:solidFill>
                    <a:srgbClr val="008000"/>
                  </a:solidFill>
                  <a:latin typeface="American Typewriter"/>
                  <a:cs typeface="American Typewriter"/>
                </a:rPr>
                <a:t>25 MHz- 16 Stations</a:t>
              </a:r>
            </a:p>
            <a:p>
              <a:r>
                <a:rPr lang="en-US" sz="1200" dirty="0">
                  <a:solidFill>
                    <a:prstClr val="black"/>
                  </a:solidFill>
                  <a:latin typeface="American Typewriter"/>
                  <a:cs typeface="American Typewriter"/>
                </a:rPr>
                <a:t>Outside-   6 Stations</a:t>
              </a:r>
            </a:p>
            <a:p>
              <a:r>
                <a:rPr lang="en-US" sz="1200" dirty="0">
                  <a:solidFill>
                    <a:prstClr val="black"/>
                  </a:solidFill>
                  <a:latin typeface="American Typewriter"/>
                  <a:cs typeface="American Typewriter"/>
                </a:rPr>
                <a:t>TOTAL – 46 Stations</a:t>
              </a:r>
            </a:p>
          </p:txBody>
        </p:sp>
        <p:sp>
          <p:nvSpPr>
            <p:cNvPr id="25" name="TextBox 24"/>
            <p:cNvSpPr txBox="1"/>
            <p:nvPr/>
          </p:nvSpPr>
          <p:spPr>
            <a:xfrm>
              <a:off x="3490679" y="3663512"/>
              <a:ext cx="1246362" cy="251284"/>
            </a:xfrm>
            <a:prstGeom prst="rect">
              <a:avLst/>
            </a:prstGeom>
            <a:noFill/>
          </p:spPr>
          <p:txBody>
            <a:bodyPr wrap="none" lIns="20254" tIns="10127" rIns="20254" bIns="10127" rtlCol="0">
              <a:noAutofit/>
            </a:bodyPr>
            <a:lstStyle/>
            <a:p>
              <a:r>
                <a:rPr lang="en-US" sz="900" dirty="0">
                  <a:solidFill>
                    <a:prstClr val="black"/>
                  </a:solidFill>
                  <a:latin typeface="Bangla MN"/>
                  <a:cs typeface="Bangla MN"/>
                </a:rPr>
                <a:t>Winter Storm Jonas</a:t>
              </a:r>
            </a:p>
            <a:p>
              <a:r>
                <a:rPr lang="en-US" sz="700" dirty="0">
                  <a:solidFill>
                    <a:prstClr val="black"/>
                  </a:solidFill>
                  <a:latin typeface="Bangla MN"/>
                  <a:cs typeface="Bangla MN"/>
                </a:rPr>
                <a:t>2016/01/23 20:00 UTC</a:t>
              </a:r>
            </a:p>
          </p:txBody>
        </p:sp>
        <p:cxnSp>
          <p:nvCxnSpPr>
            <p:cNvPr id="26" name="Straight Connector 25"/>
            <p:cNvCxnSpPr/>
            <p:nvPr/>
          </p:nvCxnSpPr>
          <p:spPr>
            <a:xfrm>
              <a:off x="233419" y="1754011"/>
              <a:ext cx="1520271"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008688" y="3815106"/>
              <a:ext cx="1412020" cy="5068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1615" y="6234591"/>
            <a:ext cx="9155615" cy="628440"/>
            <a:chOff x="-11615" y="6234591"/>
            <a:chExt cx="9155615" cy="628440"/>
          </a:xfrm>
        </p:grpSpPr>
        <p:sp>
          <p:nvSpPr>
            <p:cNvPr id="30" name="Rectangle 29"/>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35" name="TextBox 34"/>
          <p:cNvSpPr txBox="1"/>
          <p:nvPr/>
        </p:nvSpPr>
        <p:spPr>
          <a:xfrm>
            <a:off x="5827656" y="4653385"/>
            <a:ext cx="2634376" cy="707886"/>
          </a:xfrm>
          <a:prstGeom prst="rect">
            <a:avLst/>
          </a:prstGeom>
          <a:noFill/>
        </p:spPr>
        <p:txBody>
          <a:bodyPr wrap="none" rtlCol="0">
            <a:spAutoFit/>
          </a:bodyPr>
          <a:lstStyle/>
          <a:p>
            <a:pPr algn="ctr"/>
            <a:r>
              <a:rPr lang="en-US" sz="2000" dirty="0" smtClean="0"/>
              <a:t>Decadal Mean Currents</a:t>
            </a:r>
          </a:p>
          <a:p>
            <a:pPr algn="ctr"/>
            <a:r>
              <a:rPr lang="en-US" sz="2000" dirty="0" smtClean="0"/>
              <a:t>for Spatial Planning</a:t>
            </a:r>
            <a:endParaRPr lang="en-US" sz="2000" dirty="0"/>
          </a:p>
        </p:txBody>
      </p:sp>
      <p:sp>
        <p:nvSpPr>
          <p:cNvPr id="36" name="TextBox 35"/>
          <p:cNvSpPr txBox="1"/>
          <p:nvPr/>
        </p:nvSpPr>
        <p:spPr>
          <a:xfrm>
            <a:off x="2209311" y="4699552"/>
            <a:ext cx="2203109" cy="707886"/>
          </a:xfrm>
          <a:prstGeom prst="rect">
            <a:avLst/>
          </a:prstGeom>
          <a:noFill/>
        </p:spPr>
        <p:txBody>
          <a:bodyPr wrap="square" rtlCol="0">
            <a:spAutoFit/>
          </a:bodyPr>
          <a:lstStyle/>
          <a:p>
            <a:pPr algn="ctr"/>
            <a:r>
              <a:rPr lang="en-US" sz="2000" dirty="0" smtClean="0"/>
              <a:t>Hourly Maps for </a:t>
            </a:r>
          </a:p>
          <a:p>
            <a:pPr algn="ctr"/>
            <a:r>
              <a:rPr lang="en-US" sz="2000" dirty="0" smtClean="0"/>
              <a:t>Search And Rescue</a:t>
            </a:r>
            <a:endParaRPr lang="en-US" sz="2000" dirty="0"/>
          </a:p>
        </p:txBody>
      </p:sp>
    </p:spTree>
    <p:extLst>
      <p:ext uri="{BB962C8B-B14F-4D97-AF65-F5344CB8AC3E}">
        <p14:creationId xmlns:p14="http://schemas.microsoft.com/office/powerpoint/2010/main" val="1114383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5867400"/>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9" name="TextBox 2"/>
          <p:cNvSpPr txBox="1">
            <a:spLocks noChangeArrowheads="1"/>
          </p:cNvSpPr>
          <p:nvPr/>
        </p:nvSpPr>
        <p:spPr bwMode="auto">
          <a:xfrm>
            <a:off x="5334000" y="2857496"/>
            <a:ext cx="990600" cy="738188"/>
          </a:xfrm>
          <a:prstGeom prst="rect">
            <a:avLst/>
          </a:prstGeom>
          <a:noFill/>
          <a:ln w="9525">
            <a:noFill/>
            <a:miter lim="800000"/>
            <a:headEnd/>
            <a:tailEnd/>
          </a:ln>
        </p:spPr>
        <p:txBody>
          <a:bodyPr>
            <a:prstTxWarp prst="textNoShape">
              <a:avLst/>
            </a:prstTxWarp>
            <a:spAutoFit/>
          </a:bodyPr>
          <a:lstStyle/>
          <a:p>
            <a:r>
              <a:rPr lang="en-US" sz="1400">
                <a:solidFill>
                  <a:srgbClr val="FFFFFF"/>
                </a:solidFill>
                <a:latin typeface="Calibri"/>
              </a:rPr>
              <a:t>Vessels - </a:t>
            </a:r>
          </a:p>
          <a:p>
            <a:endParaRPr lang="en-US" sz="1400">
              <a:solidFill>
                <a:srgbClr val="FFFFFF"/>
              </a:solidFill>
              <a:latin typeface="Calibri"/>
            </a:endParaRPr>
          </a:p>
          <a:p>
            <a:r>
              <a:rPr lang="en-US" sz="1400">
                <a:solidFill>
                  <a:srgbClr val="FFFFFF"/>
                </a:solidFill>
                <a:latin typeface="Calibri"/>
              </a:rPr>
              <a:t>Satellite</a:t>
            </a:r>
          </a:p>
        </p:txBody>
      </p:sp>
      <p:sp>
        <p:nvSpPr>
          <p:cNvPr id="19460" name="TextBox 7"/>
          <p:cNvSpPr txBox="1">
            <a:spLocks noChangeArrowheads="1"/>
          </p:cNvSpPr>
          <p:nvPr/>
        </p:nvSpPr>
        <p:spPr bwMode="auto">
          <a:xfrm>
            <a:off x="6027738" y="3640128"/>
            <a:ext cx="1492250"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Satellite</a:t>
            </a:r>
          </a:p>
        </p:txBody>
      </p:sp>
      <p:sp>
        <p:nvSpPr>
          <p:cNvPr id="19461" name="TextBox 8"/>
          <p:cNvSpPr txBox="1">
            <a:spLocks noChangeArrowheads="1"/>
          </p:cNvSpPr>
          <p:nvPr/>
        </p:nvSpPr>
        <p:spPr bwMode="auto">
          <a:xfrm>
            <a:off x="6027738" y="3959215"/>
            <a:ext cx="11779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Ships/ Vessels</a:t>
            </a:r>
          </a:p>
        </p:txBody>
      </p:sp>
      <p:sp>
        <p:nvSpPr>
          <p:cNvPr id="19462" name="TextBox 9"/>
          <p:cNvSpPr txBox="1">
            <a:spLocks noChangeArrowheads="1"/>
          </p:cNvSpPr>
          <p:nvPr/>
        </p:nvSpPr>
        <p:spPr bwMode="auto">
          <a:xfrm>
            <a:off x="6027738" y="4278303"/>
            <a:ext cx="110013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REMUS</a:t>
            </a:r>
          </a:p>
        </p:txBody>
      </p:sp>
      <p:sp>
        <p:nvSpPr>
          <p:cNvPr id="19463" name="TextBox 10"/>
          <p:cNvSpPr txBox="1">
            <a:spLocks noChangeArrowheads="1"/>
          </p:cNvSpPr>
          <p:nvPr/>
        </p:nvSpPr>
        <p:spPr bwMode="auto">
          <a:xfrm>
            <a:off x="6027738" y="4597390"/>
            <a:ext cx="863600"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Modeling</a:t>
            </a:r>
          </a:p>
        </p:txBody>
      </p:sp>
      <p:sp>
        <p:nvSpPr>
          <p:cNvPr id="19464" name="TextBox 11"/>
          <p:cNvSpPr txBox="1">
            <a:spLocks noChangeArrowheads="1"/>
          </p:cNvSpPr>
          <p:nvPr/>
        </p:nvSpPr>
        <p:spPr bwMode="auto">
          <a:xfrm>
            <a:off x="6027738" y="4916478"/>
            <a:ext cx="1020762"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Leadership</a:t>
            </a:r>
          </a:p>
        </p:txBody>
      </p:sp>
      <p:sp>
        <p:nvSpPr>
          <p:cNvPr id="19465" name="TextBox 12"/>
          <p:cNvSpPr txBox="1">
            <a:spLocks noChangeArrowheads="1"/>
          </p:cNvSpPr>
          <p:nvPr/>
        </p:nvSpPr>
        <p:spPr bwMode="auto">
          <a:xfrm>
            <a:off x="7440613" y="3640128"/>
            <a:ext cx="708025"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CODAR</a:t>
            </a:r>
          </a:p>
        </p:txBody>
      </p:sp>
      <p:sp>
        <p:nvSpPr>
          <p:cNvPr id="19466" name="TextBox 13"/>
          <p:cNvSpPr txBox="1">
            <a:spLocks noChangeArrowheads="1"/>
          </p:cNvSpPr>
          <p:nvPr/>
        </p:nvSpPr>
        <p:spPr bwMode="auto">
          <a:xfrm>
            <a:off x="7440613" y="3959215"/>
            <a:ext cx="7080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Glider</a:t>
            </a:r>
          </a:p>
        </p:txBody>
      </p:sp>
      <p:sp>
        <p:nvSpPr>
          <p:cNvPr id="19467" name="TextBox 14"/>
          <p:cNvSpPr txBox="1">
            <a:spLocks noChangeArrowheads="1"/>
          </p:cNvSpPr>
          <p:nvPr/>
        </p:nvSpPr>
        <p:spPr bwMode="auto">
          <a:xfrm>
            <a:off x="7440613" y="4278303"/>
            <a:ext cx="787400" cy="288925"/>
          </a:xfrm>
          <a:prstGeom prst="rect">
            <a:avLst/>
          </a:prstGeom>
          <a:noFill/>
          <a:ln w="9525">
            <a:noFill/>
            <a:miter lim="800000"/>
            <a:headEnd/>
            <a:tailEnd/>
          </a:ln>
        </p:spPr>
        <p:txBody>
          <a:bodyPr>
            <a:prstTxWarp prst="textNoShape">
              <a:avLst/>
            </a:prstTxWarp>
            <a:spAutoFit/>
          </a:bodyPr>
          <a:lstStyle/>
          <a:p>
            <a:r>
              <a:rPr lang="en-US" sz="1200" dirty="0">
                <a:solidFill>
                  <a:srgbClr val="FFFFFF"/>
                </a:solidFill>
                <a:latin typeface="Calibri"/>
              </a:rPr>
              <a:t>Data Vis.</a:t>
            </a:r>
          </a:p>
        </p:txBody>
      </p:sp>
      <p:sp>
        <p:nvSpPr>
          <p:cNvPr id="19468" name="TextBox 15"/>
          <p:cNvSpPr txBox="1">
            <a:spLocks noChangeArrowheads="1"/>
          </p:cNvSpPr>
          <p:nvPr/>
        </p:nvSpPr>
        <p:spPr bwMode="auto">
          <a:xfrm>
            <a:off x="7440613" y="4597390"/>
            <a:ext cx="708025"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Security</a:t>
            </a:r>
          </a:p>
        </p:txBody>
      </p:sp>
      <p:sp>
        <p:nvSpPr>
          <p:cNvPr id="19469" name="TextBox 16"/>
          <p:cNvSpPr txBox="1">
            <a:spLocks noChangeArrowheads="1"/>
          </p:cNvSpPr>
          <p:nvPr/>
        </p:nvSpPr>
        <p:spPr bwMode="auto">
          <a:xfrm>
            <a:off x="7440613" y="4916478"/>
            <a:ext cx="86518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Education</a:t>
            </a:r>
          </a:p>
        </p:txBody>
      </p:sp>
      <p:sp>
        <p:nvSpPr>
          <p:cNvPr id="18" name="Rectangle 17"/>
          <p:cNvSpPr/>
          <p:nvPr/>
        </p:nvSpPr>
        <p:spPr>
          <a:xfrm>
            <a:off x="5791200" y="3481378"/>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pic>
        <p:nvPicPr>
          <p:cNvPr id="22" name="Picture 2"/>
          <p:cNvPicPr>
            <a:picLocks noChangeAspect="1" noChangeArrowheads="1"/>
          </p:cNvPicPr>
          <p:nvPr/>
        </p:nvPicPr>
        <p:blipFill>
          <a:blip r:embed="rId2"/>
          <a:srcRect/>
          <a:stretch>
            <a:fillRect/>
          </a:stretch>
        </p:blipFill>
        <p:spPr bwMode="auto">
          <a:xfrm>
            <a:off x="142058" y="778935"/>
            <a:ext cx="2702628" cy="1092201"/>
          </a:xfrm>
          <a:prstGeom prst="rect">
            <a:avLst/>
          </a:prstGeom>
          <a:solidFill>
            <a:schemeClr val="bg1"/>
          </a:solidFill>
          <a:ln w="9525">
            <a:noFill/>
            <a:miter lim="800000"/>
            <a:headEnd/>
            <a:tailEnd/>
          </a:ln>
          <a:effectLst>
            <a:outerShdw blurRad="63500" dist="50800" algn="ctr" rotWithShape="0">
              <a:srgbClr val="000000">
                <a:alpha val="20999"/>
              </a:srgbClr>
            </a:outerShdw>
          </a:effectLst>
        </p:spPr>
      </p:pic>
      <p:sp>
        <p:nvSpPr>
          <p:cNvPr id="19479" name="TextBox 30"/>
          <p:cNvSpPr txBox="1">
            <a:spLocks noChangeArrowheads="1"/>
          </p:cNvSpPr>
          <p:nvPr/>
        </p:nvSpPr>
        <p:spPr bwMode="auto">
          <a:xfrm>
            <a:off x="2924175" y="762000"/>
            <a:ext cx="2105025"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Global Component</a:t>
            </a:r>
          </a:p>
        </p:txBody>
      </p:sp>
      <p:sp>
        <p:nvSpPr>
          <p:cNvPr id="19480" name="TextBox 31"/>
          <p:cNvSpPr txBox="1">
            <a:spLocks noChangeArrowheads="1"/>
          </p:cNvSpPr>
          <p:nvPr/>
        </p:nvSpPr>
        <p:spPr bwMode="auto">
          <a:xfrm>
            <a:off x="2590800" y="1946853"/>
            <a:ext cx="2314575" cy="9140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National Component</a:t>
            </a:r>
          </a:p>
        </p:txBody>
      </p:sp>
      <p:sp>
        <p:nvSpPr>
          <p:cNvPr id="19481" name="TextBox 32"/>
          <p:cNvSpPr txBox="1">
            <a:spLocks noChangeArrowheads="1"/>
          </p:cNvSpPr>
          <p:nvPr/>
        </p:nvSpPr>
        <p:spPr bwMode="auto">
          <a:xfrm>
            <a:off x="825500" y="2209800"/>
            <a:ext cx="2070100"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Regional Component</a:t>
            </a:r>
          </a:p>
        </p:txBody>
      </p:sp>
      <p:sp>
        <p:nvSpPr>
          <p:cNvPr id="19482" name="TextBox 33"/>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0000"/>
                </a:solidFill>
                <a:latin typeface="Calibri"/>
              </a:rPr>
              <a:t>NOAA-led U.S</a:t>
            </a:r>
            <a:r>
              <a:rPr lang="en-US" sz="2800" b="1" dirty="0">
                <a:solidFill>
                  <a:srgbClr val="000000"/>
                </a:solidFill>
                <a:latin typeface="Calibri"/>
              </a:rPr>
              <a:t>. Integrated Ocean Observing System (IOOS)</a:t>
            </a:r>
          </a:p>
        </p:txBody>
      </p:sp>
      <p:sp>
        <p:nvSpPr>
          <p:cNvPr id="35" name="Right Arrow 34"/>
          <p:cNvSpPr/>
          <p:nvPr/>
        </p:nvSpPr>
        <p:spPr>
          <a:xfrm>
            <a:off x="3040063" y="1552571"/>
            <a:ext cx="979487" cy="2825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36" name="Right Arrow 35"/>
          <p:cNvSpPr/>
          <p:nvPr/>
        </p:nvSpPr>
        <p:spPr>
          <a:xfrm rot="1837255">
            <a:off x="3530600" y="2882896"/>
            <a:ext cx="977900" cy="2397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37" name="Right Arrow 36"/>
          <p:cNvSpPr/>
          <p:nvPr/>
        </p:nvSpPr>
        <p:spPr>
          <a:xfrm rot="5400000">
            <a:off x="196057" y="2518565"/>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19487" name="TextBox 38"/>
          <p:cNvSpPr txBox="1">
            <a:spLocks noChangeArrowheads="1"/>
          </p:cNvSpPr>
          <p:nvPr/>
        </p:nvSpPr>
        <p:spPr bwMode="auto">
          <a:xfrm>
            <a:off x="4953000" y="5715000"/>
            <a:ext cx="3756531"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17 U.S. Federal Agencies</a:t>
            </a:r>
          </a:p>
        </p:txBody>
      </p:sp>
      <p:sp>
        <p:nvSpPr>
          <p:cNvPr id="19488" name="TextBox 39"/>
          <p:cNvSpPr txBox="1">
            <a:spLocks noChangeArrowheads="1"/>
          </p:cNvSpPr>
          <p:nvPr/>
        </p:nvSpPr>
        <p:spPr bwMode="auto">
          <a:xfrm>
            <a:off x="257175" y="5715000"/>
            <a:ext cx="3682593"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11 Regional Associations</a:t>
            </a:r>
          </a:p>
        </p:txBody>
      </p:sp>
      <p:pic>
        <p:nvPicPr>
          <p:cNvPr id="2" name="Picture 1" descr="BOEM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556" y="4533049"/>
            <a:ext cx="597477" cy="597477"/>
          </a:xfrm>
          <a:prstGeom prst="rect">
            <a:avLst/>
          </a:prstGeom>
        </p:spPr>
      </p:pic>
      <p:pic>
        <p:nvPicPr>
          <p:cNvPr id="3" name="Picture 2" descr="CSREE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670" y="5194997"/>
            <a:ext cx="543598" cy="543598"/>
          </a:xfrm>
          <a:prstGeom prst="rect">
            <a:avLst/>
          </a:prstGeom>
        </p:spPr>
      </p:pic>
      <p:pic>
        <p:nvPicPr>
          <p:cNvPr id="4" name="Picture 3" descr="DO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836" y="3782552"/>
            <a:ext cx="615757" cy="615757"/>
          </a:xfrm>
          <a:prstGeom prst="rect">
            <a:avLst/>
          </a:prstGeom>
        </p:spPr>
      </p:pic>
      <p:pic>
        <p:nvPicPr>
          <p:cNvPr id="5" name="Picture 4" descr="DO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877" y="4531269"/>
            <a:ext cx="583045" cy="583045"/>
          </a:xfrm>
          <a:prstGeom prst="rect">
            <a:avLst/>
          </a:prstGeom>
        </p:spPr>
      </p:pic>
      <p:pic>
        <p:nvPicPr>
          <p:cNvPr id="6" name="Picture 5" descr="DOT.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5138" y="4527378"/>
            <a:ext cx="589779" cy="589779"/>
          </a:xfrm>
          <a:prstGeom prst="rect">
            <a:avLst/>
          </a:prstGeom>
        </p:spPr>
      </p:pic>
      <p:pic>
        <p:nvPicPr>
          <p:cNvPr id="7" name="Picture 6" descr="EP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6517" y="4501208"/>
            <a:ext cx="595552" cy="595552"/>
          </a:xfrm>
          <a:prstGeom prst="rect">
            <a:avLst/>
          </a:prstGeom>
        </p:spPr>
      </p:pic>
      <p:pic>
        <p:nvPicPr>
          <p:cNvPr id="8" name="Picture 7" descr="FDA.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613" y="4596990"/>
            <a:ext cx="977013" cy="394469"/>
          </a:xfrm>
          <a:prstGeom prst="rect">
            <a:avLst/>
          </a:prstGeom>
        </p:spPr>
      </p:pic>
      <p:pic>
        <p:nvPicPr>
          <p:cNvPr id="9" name="Picture 8" descr="JCS.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0458" y="5180076"/>
            <a:ext cx="562845" cy="562845"/>
          </a:xfrm>
          <a:prstGeom prst="rect">
            <a:avLst/>
          </a:prstGeom>
        </p:spPr>
      </p:pic>
      <p:pic>
        <p:nvPicPr>
          <p:cNvPr id="10" name="Picture 9" descr="MMC.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0290" y="5168005"/>
            <a:ext cx="596516" cy="596516"/>
          </a:xfrm>
          <a:prstGeom prst="rect">
            <a:avLst/>
          </a:prstGeom>
        </p:spPr>
      </p:pic>
      <p:pic>
        <p:nvPicPr>
          <p:cNvPr id="11" name="Picture 10" descr="NASA.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0404" y="3076306"/>
            <a:ext cx="693690" cy="693690"/>
          </a:xfrm>
          <a:prstGeom prst="rect">
            <a:avLst/>
          </a:prstGeom>
        </p:spPr>
      </p:pic>
      <p:pic>
        <p:nvPicPr>
          <p:cNvPr id="12" name="Picture 11" descr="NOAA.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7849" y="3109982"/>
            <a:ext cx="626342" cy="626342"/>
          </a:xfrm>
          <a:prstGeom prst="rect">
            <a:avLst/>
          </a:prstGeom>
        </p:spPr>
      </p:pic>
      <p:pic>
        <p:nvPicPr>
          <p:cNvPr id="13" name="Picture 12" descr="NSF.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4439" y="3130573"/>
            <a:ext cx="593629" cy="593629"/>
          </a:xfrm>
          <a:prstGeom prst="rect">
            <a:avLst/>
          </a:prstGeom>
        </p:spPr>
      </p:pic>
      <p:pic>
        <p:nvPicPr>
          <p:cNvPr id="14" name="Picture 13" descr="ONR.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24404" y="3139869"/>
            <a:ext cx="1234403" cy="554537"/>
          </a:xfrm>
          <a:prstGeom prst="rect">
            <a:avLst/>
          </a:prstGeom>
        </p:spPr>
      </p:pic>
      <p:pic>
        <p:nvPicPr>
          <p:cNvPr id="15" name="Picture 14" descr="USACE.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13594" y="3759888"/>
            <a:ext cx="691765" cy="691765"/>
          </a:xfrm>
          <a:prstGeom prst="rect">
            <a:avLst/>
          </a:prstGeom>
        </p:spPr>
      </p:pic>
      <p:pic>
        <p:nvPicPr>
          <p:cNvPr id="16" name="Picture 15" descr="USARC.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92914" y="3817089"/>
            <a:ext cx="608063" cy="608063"/>
          </a:xfrm>
          <a:prstGeom prst="rect">
            <a:avLst/>
          </a:prstGeom>
        </p:spPr>
      </p:pic>
      <p:pic>
        <p:nvPicPr>
          <p:cNvPr id="17" name="Picture 16" descr="USCG.gi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39913" y="3785054"/>
            <a:ext cx="623455" cy="623455"/>
          </a:xfrm>
          <a:prstGeom prst="rect">
            <a:avLst/>
          </a:prstGeom>
        </p:spPr>
      </p:pic>
      <p:pic>
        <p:nvPicPr>
          <p:cNvPr id="19" name="Picture 18" descr="USGS.gi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49774" y="5265951"/>
            <a:ext cx="1250394" cy="459894"/>
          </a:xfrm>
          <a:prstGeom prst="rect">
            <a:avLst/>
          </a:prstGeom>
        </p:spPr>
      </p:pic>
      <p:sp>
        <p:nvSpPr>
          <p:cNvPr id="49" name="TextBox 37"/>
          <p:cNvSpPr txBox="1">
            <a:spLocks noChangeArrowheads="1"/>
          </p:cNvSpPr>
          <p:nvPr/>
        </p:nvSpPr>
        <p:spPr bwMode="auto">
          <a:xfrm>
            <a:off x="4648200" y="2508246"/>
            <a:ext cx="4454525" cy="461665"/>
          </a:xfrm>
          <a:prstGeom prst="rect">
            <a:avLst/>
          </a:prstGeom>
          <a:noFill/>
          <a:ln w="9525">
            <a:noFill/>
            <a:miter lim="800000"/>
            <a:headEnd/>
            <a:tailEnd/>
          </a:ln>
        </p:spPr>
        <p:txBody>
          <a:bodyPr wrap="square">
            <a:prstTxWarp prst="textNoShape">
              <a:avLst/>
            </a:prstTxWarp>
            <a:spAutoFit/>
          </a:bodyPr>
          <a:lstStyle/>
          <a:p>
            <a:r>
              <a:rPr lang="en-US" i="1" dirty="0">
                <a:solidFill>
                  <a:srgbClr val="000000"/>
                </a:solidFill>
                <a:latin typeface="Calibri"/>
              </a:rPr>
              <a:t>15 Regional Alliances in GOOS</a:t>
            </a:r>
          </a:p>
        </p:txBody>
      </p:sp>
      <p:pic>
        <p:nvPicPr>
          <p:cNvPr id="21" name="Picture 20" descr="map_all_regions_text_500.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7749" y="3276600"/>
            <a:ext cx="3209851" cy="2484425"/>
          </a:xfrm>
          <a:prstGeom prst="rect">
            <a:avLst/>
          </a:prstGeom>
        </p:spPr>
      </p:pic>
      <p:pic>
        <p:nvPicPr>
          <p:cNvPr id="23" name="Picture 22" descr="gramap2013.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22682" y="609600"/>
            <a:ext cx="4092717" cy="1828800"/>
          </a:xfrm>
          <a:prstGeom prst="rect">
            <a:avLst/>
          </a:prstGeom>
        </p:spPr>
      </p:pic>
      <p:sp>
        <p:nvSpPr>
          <p:cNvPr id="25" name="Oval 24"/>
          <p:cNvSpPr/>
          <p:nvPr/>
        </p:nvSpPr>
        <p:spPr>
          <a:xfrm>
            <a:off x="2717799" y="4588923"/>
            <a:ext cx="914400" cy="21167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11615" y="6234591"/>
            <a:ext cx="9155615" cy="628440"/>
            <a:chOff x="-11615" y="6234591"/>
            <a:chExt cx="9155615" cy="628440"/>
          </a:xfrm>
        </p:grpSpPr>
        <p:sp>
          <p:nvSpPr>
            <p:cNvPr id="51" name="Rectangle 5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53" name="Picture 52"/>
            <p:cNvPicPr>
              <a:picLocks noChangeAspect="1"/>
            </p:cNvPicPr>
            <p:nvPr/>
          </p:nvPicPr>
          <p:blipFill rotWithShape="1">
            <a:blip r:embed="rId2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54" name="Picture 53"/>
            <p:cNvPicPr>
              <a:picLocks noChangeAspect="1"/>
            </p:cNvPicPr>
            <p:nvPr/>
          </p:nvPicPr>
          <p:blipFill rotWithShape="1">
            <a:blip r:embed="rId2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118812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 y="637674"/>
            <a:ext cx="4506975" cy="5606237"/>
          </a:xfrm>
          <a:prstGeom prst="rect">
            <a:avLst/>
          </a:prstGeom>
        </p:spPr>
      </p:pic>
      <p:sp>
        <p:nvSpPr>
          <p:cNvPr id="5" name="TextBox 4"/>
          <p:cNvSpPr txBox="1"/>
          <p:nvPr/>
        </p:nvSpPr>
        <p:spPr>
          <a:xfrm>
            <a:off x="5046749" y="777073"/>
            <a:ext cx="3545861" cy="923330"/>
          </a:xfrm>
          <a:prstGeom prst="rect">
            <a:avLst/>
          </a:prstGeom>
          <a:noFill/>
        </p:spPr>
        <p:txBody>
          <a:bodyPr wrap="square" rtlCol="0">
            <a:spAutoFit/>
          </a:bodyPr>
          <a:lstStyle/>
          <a:p>
            <a:r>
              <a:rPr lang="en-US" dirty="0" smtClean="0"/>
              <a:t>https://</a:t>
            </a:r>
            <a:r>
              <a:rPr lang="en-US" dirty="0" err="1" smtClean="0"/>
              <a:t>ioos.noaa.gov</a:t>
            </a:r>
            <a:r>
              <a:rPr lang="en-US" dirty="0" smtClean="0"/>
              <a:t>/</a:t>
            </a:r>
            <a:endParaRPr lang="en-US" dirty="0"/>
          </a:p>
          <a:p>
            <a:r>
              <a:rPr lang="en-US" dirty="0" err="1" smtClean="0"/>
              <a:t>wp</a:t>
            </a:r>
            <a:r>
              <a:rPr lang="en-US" dirty="0" smtClean="0"/>
              <a:t>-content/uploads/2015/09/</a:t>
            </a:r>
          </a:p>
          <a:p>
            <a:r>
              <a:rPr lang="en-US" dirty="0" err="1" smtClean="0"/>
              <a:t>national_surface_current_plan.pdf</a:t>
            </a:r>
            <a:endParaRPr lang="en-US" dirty="0"/>
          </a:p>
        </p:txBody>
      </p:sp>
      <p:sp>
        <p:nvSpPr>
          <p:cNvPr id="6" name="TextBox 5"/>
          <p:cNvSpPr txBox="1"/>
          <p:nvPr/>
        </p:nvSpPr>
        <p:spPr>
          <a:xfrm>
            <a:off x="0" y="1238738"/>
            <a:ext cx="1421351" cy="523220"/>
          </a:xfrm>
          <a:prstGeom prst="rect">
            <a:avLst/>
          </a:prstGeom>
          <a:solidFill>
            <a:schemeClr val="bg1"/>
          </a:solidFill>
          <a:ln>
            <a:solidFill>
              <a:schemeClr val="tx1"/>
            </a:solidFill>
          </a:ln>
        </p:spPr>
        <p:txBody>
          <a:bodyPr wrap="none" rtlCol="0">
            <a:spAutoFit/>
          </a:bodyPr>
          <a:lstStyle/>
          <a:p>
            <a:r>
              <a:rPr lang="en-US" sz="2800" dirty="0" smtClean="0"/>
              <a:t>Page 15:</a:t>
            </a:r>
            <a:endParaRPr lang="en-US" sz="2800" dirty="0"/>
          </a:p>
        </p:txBody>
      </p:sp>
      <p:grpSp>
        <p:nvGrpSpPr>
          <p:cNvPr id="7" name="Group 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5" y="1752558"/>
            <a:ext cx="9144000" cy="2344366"/>
          </a:xfrm>
          <a:prstGeom prst="rect">
            <a:avLst/>
          </a:prstGeom>
          <a:ln>
            <a:solidFill>
              <a:schemeClr val="tx1"/>
            </a:solidFill>
          </a:ln>
        </p:spPr>
      </p:pic>
      <p:sp>
        <p:nvSpPr>
          <p:cNvPr id="12" name="TextBox 11"/>
          <p:cNvSpPr txBox="1"/>
          <p:nvPr/>
        </p:nvSpPr>
        <p:spPr>
          <a:xfrm>
            <a:off x="0" y="8435"/>
            <a:ext cx="9132385" cy="523220"/>
          </a:xfrm>
          <a:prstGeom prst="rect">
            <a:avLst/>
          </a:prstGeom>
          <a:noFill/>
        </p:spPr>
        <p:txBody>
          <a:bodyPr wrap="square" rtlCol="0">
            <a:spAutoFit/>
          </a:bodyPr>
          <a:lstStyle/>
          <a:p>
            <a:pPr algn="ctr"/>
            <a:r>
              <a:rPr lang="en-US" sz="2800" b="1" dirty="0" smtClean="0"/>
              <a:t>U.S. National Plan </a:t>
            </a:r>
            <a:r>
              <a:rPr lang="mr-IN" sz="2800" b="1" dirty="0" smtClean="0"/>
              <a:t>–</a:t>
            </a:r>
            <a:r>
              <a:rPr lang="en-US" sz="2800" b="1" dirty="0" smtClean="0"/>
              <a:t> Recommended HFR Technician Support</a:t>
            </a:r>
            <a:endParaRPr lang="en-US" sz="2800" b="1" dirty="0"/>
          </a:p>
        </p:txBody>
      </p:sp>
      <p:cxnSp>
        <p:nvCxnSpPr>
          <p:cNvPr id="14" name="Straight Connector 13"/>
          <p:cNvCxnSpPr/>
          <p:nvPr/>
        </p:nvCxnSpPr>
        <p:spPr>
          <a:xfrm flipV="1">
            <a:off x="4752474" y="3111335"/>
            <a:ext cx="4213396" cy="168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0" y="3585412"/>
            <a:ext cx="5777121" cy="246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518589" y="4198235"/>
            <a:ext cx="4613795" cy="2215991"/>
          </a:xfrm>
          <a:prstGeom prst="rect">
            <a:avLst/>
          </a:prstGeom>
          <a:noFill/>
        </p:spPr>
        <p:txBody>
          <a:bodyPr wrap="square" rtlCol="0">
            <a:spAutoFit/>
          </a:bodyPr>
          <a:lstStyle/>
          <a:p>
            <a:r>
              <a:rPr lang="en-US" sz="2400" i="1" dirty="0" smtClean="0"/>
              <a:t>By these recommendations:</a:t>
            </a:r>
          </a:p>
          <a:p>
            <a:pPr marL="285750" indent="-285750">
              <a:buFont typeface="Arial" charset="0"/>
              <a:buChar char="•"/>
            </a:pPr>
            <a:r>
              <a:rPr lang="en-US" sz="2400" i="1" dirty="0" smtClean="0"/>
              <a:t>A network of 17 Omnidirectional DF HFRs requires 5 Technicians.</a:t>
            </a:r>
          </a:p>
          <a:p>
            <a:pPr marL="285750" indent="-285750">
              <a:buFont typeface="Arial" charset="0"/>
              <a:buChar char="•"/>
            </a:pPr>
            <a:r>
              <a:rPr lang="en-US" sz="2400" i="1" dirty="0" smtClean="0"/>
              <a:t>A network of 34 LPA HFRs requires 17 Technicians.</a:t>
            </a:r>
          </a:p>
          <a:p>
            <a:endParaRPr lang="en-US" dirty="0"/>
          </a:p>
        </p:txBody>
      </p:sp>
      <p:sp>
        <p:nvSpPr>
          <p:cNvPr id="2" name="TextBox 1"/>
          <p:cNvSpPr txBox="1"/>
          <p:nvPr/>
        </p:nvSpPr>
        <p:spPr>
          <a:xfrm>
            <a:off x="4752474" y="492634"/>
            <a:ext cx="2911374" cy="369332"/>
          </a:xfrm>
          <a:prstGeom prst="rect">
            <a:avLst/>
          </a:prstGeom>
          <a:noFill/>
        </p:spPr>
        <p:txBody>
          <a:bodyPr wrap="none" rtlCol="0">
            <a:spAutoFit/>
          </a:bodyPr>
          <a:lstStyle/>
          <a:p>
            <a:r>
              <a:rPr lang="en-US" b="1" dirty="0" smtClean="0"/>
              <a:t>Updated: 2004, 2009 &amp; 2015</a:t>
            </a:r>
            <a:endParaRPr lang="en-US" b="1" dirty="0"/>
          </a:p>
        </p:txBody>
      </p:sp>
    </p:spTree>
    <p:extLst>
      <p:ext uri="{BB962C8B-B14F-4D97-AF65-F5344CB8AC3E}">
        <p14:creationId xmlns:p14="http://schemas.microsoft.com/office/powerpoint/2010/main" val="13509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806824"/>
          </a:xfrm>
        </p:spPr>
        <p:txBody>
          <a:bodyPr anchor="t">
            <a:normAutofit fontScale="90000"/>
          </a:bodyPr>
          <a:lstStyle/>
          <a:p>
            <a:pPr algn="ctr"/>
            <a:r>
              <a:rPr lang="en-US" b="1" dirty="0" smtClean="0"/>
              <a:t>Search And Rescue Data Availability Metrics</a:t>
            </a:r>
            <a:endParaRPr lang="en-US" b="1" dirty="0"/>
          </a:p>
        </p:txBody>
      </p:sp>
      <p:pic>
        <p:nvPicPr>
          <p:cNvPr id="28" name="Picture 27" descr="MARACOOS_Coverage_2010_2016.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913" y="868599"/>
            <a:ext cx="5341711" cy="5081652"/>
          </a:xfrm>
          <a:prstGeom prst="rect">
            <a:avLst/>
          </a:prstGeom>
          <a:ln>
            <a:solidFill>
              <a:srgbClr val="000000"/>
            </a:solidFill>
          </a:ln>
        </p:spPr>
      </p:pic>
      <p:sp>
        <p:nvSpPr>
          <p:cNvPr id="3" name="TextBox 2"/>
          <p:cNvSpPr txBox="1"/>
          <p:nvPr/>
        </p:nvSpPr>
        <p:spPr>
          <a:xfrm>
            <a:off x="5777121" y="770625"/>
            <a:ext cx="3258022" cy="5447645"/>
          </a:xfrm>
          <a:prstGeom prst="rect">
            <a:avLst/>
          </a:prstGeom>
          <a:noFill/>
        </p:spPr>
        <p:txBody>
          <a:bodyPr wrap="square" rtlCol="0">
            <a:spAutoFit/>
          </a:bodyPr>
          <a:lstStyle/>
          <a:p>
            <a:r>
              <a:rPr lang="en-US" sz="2400" b="1" dirty="0" smtClean="0"/>
              <a:t>MARACOOS 17-Site Long Range Network:</a:t>
            </a:r>
            <a:r>
              <a:rPr lang="en-US" sz="2400" dirty="0" smtClean="0"/>
              <a:t> </a:t>
            </a:r>
          </a:p>
          <a:p>
            <a:endParaRPr lang="en-US" sz="1200" dirty="0" smtClean="0"/>
          </a:p>
          <a:p>
            <a:pPr marL="342900" indent="-342900">
              <a:buFont typeface="Arial" charset="0"/>
              <a:buChar char="•"/>
            </a:pPr>
            <a:r>
              <a:rPr lang="en-US" sz="2400" dirty="0" smtClean="0"/>
              <a:t>Consistently exceeds</a:t>
            </a:r>
            <a:r>
              <a:rPr lang="en-US" sz="2400" dirty="0"/>
              <a:t> </a:t>
            </a:r>
            <a:r>
              <a:rPr lang="en-US" sz="2400" dirty="0" smtClean="0"/>
              <a:t>U.S</a:t>
            </a:r>
            <a:r>
              <a:rPr lang="en-US" sz="2400" dirty="0" smtClean="0"/>
              <a:t>. Coast Guard </a:t>
            </a:r>
            <a:r>
              <a:rPr lang="en-US" sz="2400" dirty="0" smtClean="0"/>
              <a:t> 80-80 Metric </a:t>
            </a:r>
          </a:p>
          <a:p>
            <a:pPr marL="342900" indent="-342900">
              <a:buFont typeface="Arial" charset="0"/>
              <a:buChar char="•"/>
            </a:pPr>
            <a:endParaRPr lang="en-US" sz="1200" dirty="0" smtClean="0"/>
          </a:p>
          <a:p>
            <a:pPr marL="342900" indent="-342900">
              <a:buFont typeface="Arial" charset="0"/>
              <a:buChar char="•"/>
            </a:pPr>
            <a:r>
              <a:rPr lang="en-US" sz="2400" dirty="0" smtClean="0"/>
              <a:t>80 </a:t>
            </a:r>
            <a:r>
              <a:rPr lang="en-US" sz="2400" dirty="0" smtClean="0"/>
              <a:t>% spatial </a:t>
            </a:r>
            <a:r>
              <a:rPr lang="en-US" sz="2400" dirty="0"/>
              <a:t>c</a:t>
            </a:r>
            <a:r>
              <a:rPr lang="en-US" sz="2400" dirty="0" smtClean="0"/>
              <a:t>overage 80% of the </a:t>
            </a:r>
            <a:r>
              <a:rPr lang="en-US" sz="2400" dirty="0" smtClean="0"/>
              <a:t>time</a:t>
            </a:r>
          </a:p>
          <a:p>
            <a:pPr marL="342900" indent="-342900">
              <a:buFont typeface="Arial" charset="0"/>
              <a:buChar char="•"/>
            </a:pPr>
            <a:endParaRPr lang="en-US" sz="1200" dirty="0" smtClean="0"/>
          </a:p>
          <a:p>
            <a:pPr marL="342900" indent="-342900">
              <a:buFont typeface="Arial" charset="0"/>
              <a:buChar char="•"/>
            </a:pPr>
            <a:r>
              <a:rPr lang="en-US" sz="2400" dirty="0" smtClean="0"/>
              <a:t>Achieved through site resiliency and active spares approach</a:t>
            </a:r>
            <a:r>
              <a:rPr lang="en-US" sz="2400" dirty="0" smtClean="0"/>
              <a:t>.</a:t>
            </a:r>
          </a:p>
          <a:p>
            <a:pPr marL="342900" indent="-342900">
              <a:buFont typeface="Arial" charset="0"/>
              <a:buChar char="•"/>
            </a:pPr>
            <a:endParaRPr lang="en-US" sz="1200" dirty="0"/>
          </a:p>
          <a:p>
            <a:pPr marL="342900" indent="-342900">
              <a:buFont typeface="Arial" charset="0"/>
              <a:buChar char="•"/>
            </a:pPr>
            <a:r>
              <a:rPr lang="en-US" sz="2400" dirty="0" smtClean="0"/>
              <a:t>Accomplished with 2.5 Field Technicians</a:t>
            </a:r>
            <a:endParaRPr lang="en-US" sz="2400" dirty="0"/>
          </a:p>
        </p:txBody>
      </p:sp>
      <p:grpSp>
        <p:nvGrpSpPr>
          <p:cNvPr id="29" name="Group 28"/>
          <p:cNvGrpSpPr/>
          <p:nvPr/>
        </p:nvGrpSpPr>
        <p:grpSpPr>
          <a:xfrm>
            <a:off x="-11615" y="6234591"/>
            <a:ext cx="9155615" cy="628440"/>
            <a:chOff x="-11615" y="6234591"/>
            <a:chExt cx="9155615" cy="628440"/>
          </a:xfrm>
        </p:grpSpPr>
        <p:sp>
          <p:nvSpPr>
            <p:cNvPr id="30" name="Rectangle 29"/>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34" name="TextBox 33"/>
          <p:cNvSpPr txBox="1"/>
          <p:nvPr/>
        </p:nvSpPr>
        <p:spPr>
          <a:xfrm>
            <a:off x="2122713" y="4354285"/>
            <a:ext cx="1306287" cy="923330"/>
          </a:xfrm>
          <a:prstGeom prst="rect">
            <a:avLst/>
          </a:prstGeom>
          <a:noFill/>
        </p:spPr>
        <p:txBody>
          <a:bodyPr wrap="square" rtlCol="0">
            <a:spAutoFit/>
          </a:bodyPr>
          <a:lstStyle/>
          <a:p>
            <a:r>
              <a:rPr lang="en-US" dirty="0" smtClean="0"/>
              <a:t>Every </a:t>
            </a:r>
          </a:p>
          <a:p>
            <a:r>
              <a:rPr lang="en-US" dirty="0" smtClean="0"/>
              <a:t>6 Months since 2011</a:t>
            </a:r>
            <a:endParaRPr lang="en-US" dirty="0"/>
          </a:p>
        </p:txBody>
      </p:sp>
    </p:spTree>
    <p:extLst>
      <p:ext uri="{BB962C8B-B14F-4D97-AF65-F5344CB8AC3E}">
        <p14:creationId xmlns:p14="http://schemas.microsoft.com/office/powerpoint/2010/main" val="1554542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3375"/>
            <a:ext cx="8983231" cy="828675"/>
          </a:xfrm>
        </p:spPr>
        <p:txBody>
          <a:bodyPr anchor="t">
            <a:normAutofit/>
          </a:bodyPr>
          <a:lstStyle/>
          <a:p>
            <a:r>
              <a:rPr lang="en-US" sz="3600" dirty="0" smtClean="0">
                <a:solidFill>
                  <a:schemeClr val="tx1"/>
                </a:solidFill>
              </a:rPr>
              <a:t>             2011-2014                       2016-2017</a:t>
            </a:r>
            <a:endParaRPr lang="en-US" sz="3600" dirty="0">
              <a:solidFill>
                <a:schemeClr val="tx1"/>
              </a:solidFill>
            </a:endParaRPr>
          </a:p>
        </p:txBody>
      </p:sp>
      <p:sp>
        <p:nvSpPr>
          <p:cNvPr id="6" name="Title 1"/>
          <p:cNvSpPr txBox="1">
            <a:spLocks/>
          </p:cNvSpPr>
          <p:nvPr/>
        </p:nvSpPr>
        <p:spPr>
          <a:xfrm>
            <a:off x="1257300" y="43399"/>
            <a:ext cx="78867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dirty="0"/>
          </a:p>
        </p:txBody>
      </p:sp>
      <p:pic>
        <p:nvPicPr>
          <p:cNvPr id="8" name="Picture 7"/>
          <p:cNvPicPr>
            <a:picLocks noChangeAspect="1"/>
          </p:cNvPicPr>
          <p:nvPr/>
        </p:nvPicPr>
        <p:blipFill>
          <a:blip r:embed="rId2"/>
          <a:stretch>
            <a:fillRect/>
          </a:stretch>
        </p:blipFill>
        <p:spPr>
          <a:xfrm>
            <a:off x="122663" y="1503679"/>
            <a:ext cx="3979908" cy="2656718"/>
          </a:xfrm>
          <a:prstGeom prst="rect">
            <a:avLst/>
          </a:prstGeom>
        </p:spPr>
      </p:pic>
      <p:sp>
        <p:nvSpPr>
          <p:cNvPr id="4" name="TextBox 3"/>
          <p:cNvSpPr txBox="1"/>
          <p:nvPr/>
        </p:nvSpPr>
        <p:spPr>
          <a:xfrm>
            <a:off x="1" y="28568"/>
            <a:ext cx="9144000" cy="646331"/>
          </a:xfrm>
          <a:prstGeom prst="rect">
            <a:avLst/>
          </a:prstGeom>
          <a:noFill/>
        </p:spPr>
        <p:txBody>
          <a:bodyPr wrap="square" rtlCol="0">
            <a:spAutoFit/>
          </a:bodyPr>
          <a:lstStyle/>
          <a:p>
            <a:pPr algn="ctr"/>
            <a:r>
              <a:rPr lang="en-US" sz="3600" dirty="0" smtClean="0"/>
              <a:t>USCG SAROPS Ocean Current Product Requests</a:t>
            </a:r>
            <a:endParaRPr lang="en-US" sz="3600" dirty="0"/>
          </a:p>
        </p:txBody>
      </p:sp>
      <p:pic>
        <p:nvPicPr>
          <p:cNvPr id="9" name="Picture 8"/>
          <p:cNvPicPr>
            <a:picLocks noChangeAspect="1"/>
          </p:cNvPicPr>
          <p:nvPr/>
        </p:nvPicPr>
        <p:blipFill>
          <a:blip r:embed="rId3"/>
          <a:stretch>
            <a:fillRect/>
          </a:stretch>
        </p:blipFill>
        <p:spPr>
          <a:xfrm>
            <a:off x="4521322" y="1497438"/>
            <a:ext cx="4293588" cy="2669536"/>
          </a:xfrm>
          <a:prstGeom prst="rect">
            <a:avLst/>
          </a:prstGeom>
        </p:spPr>
      </p:pic>
      <p:sp>
        <p:nvSpPr>
          <p:cNvPr id="5" name="TextBox 4"/>
          <p:cNvSpPr txBox="1"/>
          <p:nvPr/>
        </p:nvSpPr>
        <p:spPr>
          <a:xfrm>
            <a:off x="122663" y="4475644"/>
            <a:ext cx="4092496" cy="2031325"/>
          </a:xfrm>
          <a:prstGeom prst="rect">
            <a:avLst/>
          </a:prstGeom>
          <a:noFill/>
        </p:spPr>
        <p:txBody>
          <a:bodyPr wrap="square" rtlCol="0">
            <a:spAutoFit/>
          </a:bodyPr>
          <a:lstStyle/>
          <a:p>
            <a:pPr marL="285750" indent="-285750">
              <a:buFont typeface="Arial" charset="0"/>
              <a:buChar char="•"/>
            </a:pPr>
            <a:r>
              <a:rPr lang="en-US" dirty="0" smtClean="0"/>
              <a:t>Global HYCOM Products                           </a:t>
            </a:r>
            <a:r>
              <a:rPr lang="mr-IN" dirty="0" smtClean="0"/>
              <a:t>–</a:t>
            </a:r>
            <a:r>
              <a:rPr lang="en-US" dirty="0" smtClean="0"/>
              <a:t>  Always there “100-100” metric</a:t>
            </a:r>
          </a:p>
          <a:p>
            <a:pPr marL="285750" indent="-285750">
              <a:buFont typeface="Arial" charset="0"/>
              <a:buChar char="•"/>
            </a:pPr>
            <a:r>
              <a:rPr lang="en-US" dirty="0" smtClean="0"/>
              <a:t>HF Radar Data &amp; Statistical Predictions </a:t>
            </a:r>
            <a:r>
              <a:rPr lang="mr-IN" dirty="0" smtClean="0"/>
              <a:t>–</a:t>
            </a:r>
            <a:r>
              <a:rPr lang="en-US" dirty="0" smtClean="0"/>
              <a:t> #8 </a:t>
            </a:r>
          </a:p>
          <a:p>
            <a:pPr marL="285750" indent="-285750">
              <a:buFont typeface="Arial" charset="0"/>
              <a:buChar char="•"/>
            </a:pPr>
            <a:r>
              <a:rPr lang="en-US" dirty="0" smtClean="0"/>
              <a:t>Assimilative Regional </a:t>
            </a:r>
            <a:r>
              <a:rPr lang="en-US" dirty="0" smtClean="0"/>
              <a:t>Espresso ROMS                          -  not on the list</a:t>
            </a:r>
          </a:p>
          <a:p>
            <a:endParaRPr lang="en-US" dirty="0"/>
          </a:p>
        </p:txBody>
      </p:sp>
      <p:sp>
        <p:nvSpPr>
          <p:cNvPr id="10" name="TextBox 9"/>
          <p:cNvSpPr txBox="1"/>
          <p:nvPr/>
        </p:nvSpPr>
        <p:spPr>
          <a:xfrm>
            <a:off x="4572001" y="4475643"/>
            <a:ext cx="4092496" cy="2031325"/>
          </a:xfrm>
          <a:prstGeom prst="rect">
            <a:avLst/>
          </a:prstGeom>
          <a:noFill/>
        </p:spPr>
        <p:txBody>
          <a:bodyPr wrap="square" rtlCol="0">
            <a:spAutoFit/>
          </a:bodyPr>
          <a:lstStyle/>
          <a:p>
            <a:pPr marL="285750" indent="-285750">
              <a:buFont typeface="Arial" charset="0"/>
              <a:buChar char="•"/>
            </a:pPr>
            <a:r>
              <a:rPr lang="en-US" dirty="0" smtClean="0"/>
              <a:t>Global HYCOM Products                           </a:t>
            </a:r>
            <a:r>
              <a:rPr lang="mr-IN" dirty="0" smtClean="0"/>
              <a:t>–</a:t>
            </a:r>
            <a:r>
              <a:rPr lang="en-US" dirty="0" smtClean="0"/>
              <a:t>  Still Always there “100-100” metric</a:t>
            </a:r>
          </a:p>
          <a:p>
            <a:pPr marL="285750" indent="-285750">
              <a:buFont typeface="Arial" charset="0"/>
              <a:buChar char="•"/>
            </a:pPr>
            <a:r>
              <a:rPr lang="en-US" dirty="0" smtClean="0"/>
              <a:t>HF Radar Data &amp; Statistical Predictions </a:t>
            </a:r>
            <a:r>
              <a:rPr lang="mr-IN" dirty="0" smtClean="0"/>
              <a:t>–</a:t>
            </a:r>
            <a:r>
              <a:rPr lang="en-US" dirty="0" smtClean="0"/>
              <a:t> up to #6 </a:t>
            </a:r>
          </a:p>
          <a:p>
            <a:pPr marL="285750" indent="-285750">
              <a:buFont typeface="Arial" charset="0"/>
              <a:buChar char="•"/>
            </a:pPr>
            <a:r>
              <a:rPr lang="en-US" dirty="0" smtClean="0"/>
              <a:t>Assimilative Regional </a:t>
            </a:r>
            <a:r>
              <a:rPr lang="en-US" dirty="0" smtClean="0"/>
              <a:t>Espresso </a:t>
            </a:r>
            <a:r>
              <a:rPr lang="en-US" dirty="0" smtClean="0"/>
              <a:t>ROMS                         </a:t>
            </a:r>
            <a:r>
              <a:rPr lang="en-US" dirty="0" smtClean="0"/>
              <a:t>-  up to #4</a:t>
            </a:r>
          </a:p>
          <a:p>
            <a:endParaRPr lang="en-US" dirty="0"/>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238094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ill_score_HFR_ts_4341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4" y="519437"/>
            <a:ext cx="4333494" cy="3549015"/>
          </a:xfrm>
          <a:prstGeom prst="rect">
            <a:avLst/>
          </a:prstGeom>
        </p:spPr>
      </p:pic>
      <p:pic>
        <p:nvPicPr>
          <p:cNvPr id="2" name="Picture 1" descr="skill_score_HFR_map_4341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933" y="2273706"/>
            <a:ext cx="1493171" cy="1208290"/>
          </a:xfrm>
          <a:prstGeom prst="rect">
            <a:avLst/>
          </a:prstGeom>
        </p:spPr>
      </p:pic>
      <p:pic>
        <p:nvPicPr>
          <p:cNvPr id="5" name="Picture 4" descr="skill_score_HYCOM_ts_4341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1998" y="577037"/>
            <a:ext cx="4436133" cy="3549015"/>
          </a:xfrm>
          <a:prstGeom prst="rect">
            <a:avLst/>
          </a:prstGeom>
        </p:spPr>
      </p:pic>
      <p:sp>
        <p:nvSpPr>
          <p:cNvPr id="6" name="TextBox 5"/>
          <p:cNvSpPr txBox="1"/>
          <p:nvPr/>
        </p:nvSpPr>
        <p:spPr>
          <a:xfrm>
            <a:off x="2475544" y="2897221"/>
            <a:ext cx="1528495" cy="523220"/>
          </a:xfrm>
          <a:prstGeom prst="rect">
            <a:avLst/>
          </a:prstGeom>
          <a:noFill/>
        </p:spPr>
        <p:txBody>
          <a:bodyPr wrap="none" rtlCol="0">
            <a:spAutoFit/>
          </a:bodyPr>
          <a:lstStyle/>
          <a:p>
            <a:r>
              <a:rPr lang="en-US" sz="2800" dirty="0" smtClean="0">
                <a:solidFill>
                  <a:prstClr val="black"/>
                </a:solidFill>
              </a:rPr>
              <a:t>HFR Data</a:t>
            </a:r>
            <a:endParaRPr lang="en-US" sz="2800" dirty="0">
              <a:solidFill>
                <a:prstClr val="black"/>
              </a:solidFill>
            </a:endParaRPr>
          </a:p>
        </p:txBody>
      </p:sp>
      <p:pic>
        <p:nvPicPr>
          <p:cNvPr id="8" name="Picture 7" descr="skill_score_HYCOM_map_4341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9161" y="1235034"/>
            <a:ext cx="2009433" cy="1625609"/>
          </a:xfrm>
          <a:prstGeom prst="rect">
            <a:avLst/>
          </a:prstGeom>
        </p:spPr>
      </p:pic>
      <p:sp>
        <p:nvSpPr>
          <p:cNvPr id="9" name="TextBox 8"/>
          <p:cNvSpPr txBox="1"/>
          <p:nvPr/>
        </p:nvSpPr>
        <p:spPr>
          <a:xfrm>
            <a:off x="4976019" y="911503"/>
            <a:ext cx="2983381" cy="461665"/>
          </a:xfrm>
          <a:prstGeom prst="rect">
            <a:avLst/>
          </a:prstGeom>
          <a:noFill/>
        </p:spPr>
        <p:txBody>
          <a:bodyPr wrap="none" rtlCol="0">
            <a:spAutoFit/>
          </a:bodyPr>
          <a:lstStyle/>
          <a:p>
            <a:r>
              <a:rPr lang="en-US" sz="2400" dirty="0" smtClean="0">
                <a:solidFill>
                  <a:prstClr val="black"/>
                </a:solidFill>
              </a:rPr>
              <a:t>Navy HYCOM Region 1</a:t>
            </a:r>
            <a:endParaRPr lang="en-US" sz="2400" dirty="0">
              <a:solidFill>
                <a:prstClr val="black"/>
              </a:solidFill>
            </a:endParaRPr>
          </a:p>
        </p:txBody>
      </p:sp>
      <p:pic>
        <p:nvPicPr>
          <p:cNvPr id="10" name="Picture 6" descr="1490972357_d86649c7e2_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90530" y="49861"/>
            <a:ext cx="1136134" cy="1230974"/>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419817" y="49861"/>
            <a:ext cx="9144000" cy="584775"/>
          </a:xfrm>
          <a:prstGeom prst="rect">
            <a:avLst/>
          </a:prstGeom>
          <a:noFill/>
        </p:spPr>
        <p:txBody>
          <a:bodyPr wrap="square" rtlCol="0">
            <a:spAutoFit/>
          </a:bodyPr>
          <a:lstStyle/>
          <a:p>
            <a:r>
              <a:rPr lang="en-US" sz="3200" dirty="0" smtClean="0"/>
              <a:t>2016 Surface Current Drifter Skill Score</a:t>
            </a:r>
            <a:endParaRPr lang="en-US" sz="3200" dirty="0"/>
          </a:p>
        </p:txBody>
      </p:sp>
      <p:grpSp>
        <p:nvGrpSpPr>
          <p:cNvPr id="14" name="Group 13"/>
          <p:cNvGrpSpPr>
            <a:grpSpLocks noChangeAspect="1"/>
          </p:cNvGrpSpPr>
          <p:nvPr/>
        </p:nvGrpSpPr>
        <p:grpSpPr>
          <a:xfrm>
            <a:off x="632441" y="4177712"/>
            <a:ext cx="3371598" cy="2451346"/>
            <a:chOff x="-87254" y="4256112"/>
            <a:chExt cx="7023783" cy="5106696"/>
          </a:xfrm>
        </p:grpSpPr>
        <p:pic>
          <p:nvPicPr>
            <p:cNvPr id="15" name="Picture 14" descr="IMG_0563 (1).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254" y="4256112"/>
              <a:ext cx="7023783" cy="5045451"/>
            </a:xfrm>
            <a:prstGeom prst="rect">
              <a:avLst/>
            </a:prstGeom>
            <a:ln>
              <a:solidFill>
                <a:srgbClr val="000000"/>
              </a:solidFill>
            </a:ln>
          </p:spPr>
        </p:pic>
        <p:pic>
          <p:nvPicPr>
            <p:cNvPr id="16" name="Picture 15" descr="Coast Guard SAR Schoo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808" y="7815069"/>
              <a:ext cx="1481541" cy="1486495"/>
            </a:xfrm>
            <a:prstGeom prst="rect">
              <a:avLst/>
            </a:prstGeom>
            <a:ln>
              <a:noFill/>
            </a:ln>
          </p:spPr>
        </p:pic>
        <p:sp>
          <p:nvSpPr>
            <p:cNvPr id="17" name="TextBox 16"/>
            <p:cNvSpPr txBox="1"/>
            <p:nvPr/>
          </p:nvSpPr>
          <p:spPr>
            <a:xfrm>
              <a:off x="3195952" y="8439478"/>
              <a:ext cx="3525988" cy="923330"/>
            </a:xfrm>
            <a:prstGeom prst="rect">
              <a:avLst/>
            </a:prstGeom>
            <a:noFill/>
            <a:ln>
              <a:noFill/>
            </a:ln>
          </p:spPr>
          <p:txBody>
            <a:bodyPr wrap="none" rtlCol="0">
              <a:normAutofit fontScale="47500" lnSpcReduction="20000"/>
            </a:bodyPr>
            <a:lstStyle/>
            <a:p>
              <a:r>
                <a:rPr lang="en-US" b="1" dirty="0" smtClean="0">
                  <a:solidFill>
                    <a:prstClr val="white"/>
                  </a:solidFill>
                </a:rPr>
                <a:t>National Search and Rescue School</a:t>
              </a:r>
            </a:p>
            <a:p>
              <a:r>
                <a:rPr lang="en-US" b="1" dirty="0" smtClean="0">
                  <a:solidFill>
                    <a:prstClr val="white"/>
                  </a:solidFill>
                </a:rPr>
                <a:t>Yorktown, VA</a:t>
              </a:r>
            </a:p>
            <a:p>
              <a:r>
                <a:rPr lang="en-US" b="1" dirty="0" smtClean="0">
                  <a:solidFill>
                    <a:prstClr val="white"/>
                  </a:solidFill>
                </a:rPr>
                <a:t>January 19, 2017</a:t>
              </a:r>
              <a:endParaRPr lang="en-US" b="1" dirty="0">
                <a:solidFill>
                  <a:prstClr val="white"/>
                </a:solidFill>
              </a:endParaRPr>
            </a:p>
          </p:txBody>
        </p:sp>
      </p:grpSp>
      <p:pic>
        <p:nvPicPr>
          <p:cNvPr id="18" name="Picture 17" descr="IMG_1035.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36691" y="4202427"/>
            <a:ext cx="1880727" cy="2426631"/>
          </a:xfrm>
          <a:prstGeom prst="rect">
            <a:avLst/>
          </a:prstGeom>
          <a:ln>
            <a:solidFill>
              <a:srgbClr val="000000"/>
            </a:solidFill>
          </a:ln>
        </p:spPr>
      </p:pic>
      <p:sp>
        <p:nvSpPr>
          <p:cNvPr id="19" name="TextBox 18"/>
          <p:cNvSpPr txBox="1"/>
          <p:nvPr/>
        </p:nvSpPr>
        <p:spPr>
          <a:xfrm>
            <a:off x="5477054" y="6185323"/>
            <a:ext cx="780189" cy="352841"/>
          </a:xfrm>
          <a:prstGeom prst="rect">
            <a:avLst/>
          </a:prstGeom>
          <a:noFill/>
        </p:spPr>
        <p:txBody>
          <a:bodyPr wrap="none" rtlCol="0">
            <a:normAutofit fontScale="62500" lnSpcReduction="20000"/>
          </a:bodyPr>
          <a:lstStyle/>
          <a:p>
            <a:r>
              <a:rPr lang="en-US" sz="1100" b="1" dirty="0" smtClean="0">
                <a:solidFill>
                  <a:prstClr val="white"/>
                </a:solidFill>
              </a:rPr>
              <a:t>Coast Guard Sector NY</a:t>
            </a:r>
          </a:p>
          <a:p>
            <a:r>
              <a:rPr lang="en-US" sz="1100" b="1" dirty="0" smtClean="0">
                <a:solidFill>
                  <a:prstClr val="white"/>
                </a:solidFill>
              </a:rPr>
              <a:t>Staten Island, NY</a:t>
            </a:r>
          </a:p>
          <a:p>
            <a:r>
              <a:rPr lang="en-US" sz="1100" b="1" dirty="0" smtClean="0">
                <a:solidFill>
                  <a:prstClr val="white"/>
                </a:solidFill>
              </a:rPr>
              <a:t>March 21, 2017</a:t>
            </a:r>
            <a:endParaRPr lang="en-US" sz="1100" b="1" dirty="0">
              <a:solidFill>
                <a:prstClr val="white"/>
              </a:solidFill>
            </a:endParaRPr>
          </a:p>
        </p:txBody>
      </p:sp>
      <p:pic>
        <p:nvPicPr>
          <p:cNvPr id="20" name="Picture 19" descr="Coast Guard Sector N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89043" y="5980159"/>
            <a:ext cx="537715" cy="537715"/>
          </a:xfrm>
          <a:prstGeom prst="rect">
            <a:avLst/>
          </a:prstGeom>
        </p:spPr>
      </p:pic>
      <p:sp>
        <p:nvSpPr>
          <p:cNvPr id="21" name="TextBox 20"/>
          <p:cNvSpPr txBox="1"/>
          <p:nvPr/>
        </p:nvSpPr>
        <p:spPr>
          <a:xfrm>
            <a:off x="6587044" y="4402919"/>
            <a:ext cx="2355250" cy="1938992"/>
          </a:xfrm>
          <a:prstGeom prst="rect">
            <a:avLst/>
          </a:prstGeom>
          <a:noFill/>
        </p:spPr>
        <p:txBody>
          <a:bodyPr wrap="square" rtlCol="0">
            <a:spAutoFit/>
          </a:bodyPr>
          <a:lstStyle/>
          <a:p>
            <a:r>
              <a:rPr lang="en-US" sz="2000" dirty="0" smtClean="0"/>
              <a:t>Active Education &amp; Outreach to USCG Users of the HFR Data &amp; Data Assimilative Products</a:t>
            </a:r>
            <a:endParaRPr lang="en-US" sz="2000" dirty="0"/>
          </a:p>
        </p:txBody>
      </p:sp>
      <p:grpSp>
        <p:nvGrpSpPr>
          <p:cNvPr id="22" name="Group 21"/>
          <p:cNvGrpSpPr/>
          <p:nvPr/>
        </p:nvGrpSpPr>
        <p:grpSpPr>
          <a:xfrm>
            <a:off x="-11615" y="6234591"/>
            <a:ext cx="9155615" cy="628440"/>
            <a:chOff x="-11615" y="6234591"/>
            <a:chExt cx="9155615" cy="628440"/>
          </a:xfrm>
        </p:grpSpPr>
        <p:sp>
          <p:nvSpPr>
            <p:cNvPr id="23" name="Rectangle 2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4" name="TextBox 3"/>
          <p:cNvSpPr txBox="1"/>
          <p:nvPr/>
        </p:nvSpPr>
        <p:spPr>
          <a:xfrm>
            <a:off x="6049161" y="2749355"/>
            <a:ext cx="2074158" cy="369332"/>
          </a:xfrm>
          <a:prstGeom prst="rect">
            <a:avLst/>
          </a:prstGeom>
          <a:noFill/>
        </p:spPr>
        <p:txBody>
          <a:bodyPr wrap="none" rtlCol="0">
            <a:spAutoFit/>
          </a:bodyPr>
          <a:lstStyle/>
          <a:p>
            <a:r>
              <a:rPr lang="en-US" dirty="0" smtClean="0"/>
              <a:t>No </a:t>
            </a:r>
            <a:r>
              <a:rPr lang="en-US" smtClean="0"/>
              <a:t>HFR Assimilation</a:t>
            </a:r>
            <a:endParaRPr lang="en-US"/>
          </a:p>
        </p:txBody>
      </p:sp>
    </p:spTree>
    <p:extLst>
      <p:ext uri="{BB962C8B-B14F-4D97-AF65-F5344CB8AC3E}">
        <p14:creationId xmlns:p14="http://schemas.microsoft.com/office/powerpoint/2010/main" val="1690298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152527" y="885463"/>
            <a:ext cx="4281907" cy="4604209"/>
            <a:chOff x="120119" y="873632"/>
            <a:chExt cx="4281907" cy="4604209"/>
          </a:xfrm>
        </p:grpSpPr>
        <p:grpSp>
          <p:nvGrpSpPr>
            <p:cNvPr id="91" name="Group 90"/>
            <p:cNvGrpSpPr/>
            <p:nvPr/>
          </p:nvGrpSpPr>
          <p:grpSpPr>
            <a:xfrm>
              <a:off x="211065" y="873632"/>
              <a:ext cx="4190961" cy="4604209"/>
              <a:chOff x="211065" y="873632"/>
              <a:chExt cx="4190961" cy="4604209"/>
            </a:xfrm>
          </p:grpSpPr>
          <p:grpSp>
            <p:nvGrpSpPr>
              <p:cNvPr id="78" name="Group 77"/>
              <p:cNvGrpSpPr>
                <a:grpSpLocks noChangeAspect="1"/>
              </p:cNvGrpSpPr>
              <p:nvPr/>
            </p:nvGrpSpPr>
            <p:grpSpPr>
              <a:xfrm>
                <a:off x="211065" y="873632"/>
                <a:ext cx="4190961" cy="4604209"/>
                <a:chOff x="928684" y="4076946"/>
                <a:chExt cx="21506700" cy="25059318"/>
              </a:xfrm>
            </p:grpSpPr>
            <p:pic>
              <p:nvPicPr>
                <p:cNvPr id="74" name="Picture 73" descr="Screen Shot 2016-12-02 at 12.06.00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684" y="4076946"/>
                  <a:ext cx="21506700" cy="25059318"/>
                </a:xfrm>
                <a:prstGeom prst="rect">
                  <a:avLst/>
                </a:prstGeom>
                <a:ln>
                  <a:solidFill>
                    <a:srgbClr val="000000"/>
                  </a:solidFill>
                </a:ln>
              </p:spPr>
            </p:pic>
            <p:sp>
              <p:nvSpPr>
                <p:cNvPr id="15" name="Oval 14"/>
                <p:cNvSpPr/>
                <p:nvPr/>
              </p:nvSpPr>
              <p:spPr>
                <a:xfrm>
                  <a:off x="16556475" y="7365289"/>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16710409" y="5331335"/>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8882920" y="9156739"/>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12498234" y="767315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10615298" y="8583260"/>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flipH="1">
                  <a:off x="6202766" y="10441346"/>
                  <a:ext cx="270217" cy="31400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6877632" y="9688956"/>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5051120" y="6970974"/>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18906" y="15057446"/>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3315853" y="17150097"/>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5894897" y="1242030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5433094" y="13632409"/>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1886909" y="2491597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2466929" y="26396733"/>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1137621" y="2282133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2194778" y="19303915"/>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1579040" y="27523741"/>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5" name="TextBox 74"/>
                <p:cNvSpPr txBox="1"/>
                <p:nvPr/>
              </p:nvSpPr>
              <p:spPr>
                <a:xfrm>
                  <a:off x="9117163" y="21028359"/>
                  <a:ext cx="5525672" cy="1138776"/>
                </a:xfrm>
                <a:prstGeom prst="rect">
                  <a:avLst/>
                </a:prstGeom>
                <a:noFill/>
              </p:spPr>
              <p:txBody>
                <a:bodyPr wrap="none" rtlCol="0">
                  <a:noAutofit/>
                </a:bodyPr>
                <a:lstStyle/>
                <a:p>
                  <a:r>
                    <a:rPr lang="en-US" sz="1600" dirty="0" smtClean="0">
                      <a:solidFill>
                        <a:prstClr val="black"/>
                      </a:solidFill>
                      <a:latin typeface="Bangla MN"/>
                      <a:cs typeface="Bangla MN"/>
                    </a:rPr>
                    <a:t>Winter Storm Jonas</a:t>
                  </a:r>
                </a:p>
                <a:p>
                  <a:r>
                    <a:rPr lang="en-US" sz="1600" dirty="0" smtClean="0">
                      <a:solidFill>
                        <a:prstClr val="black"/>
                      </a:solidFill>
                      <a:latin typeface="Bangla MN"/>
                      <a:cs typeface="Bangla MN"/>
                    </a:rPr>
                    <a:t>2016/01/23 20:00 UTC</a:t>
                  </a:r>
                  <a:endParaRPr lang="en-US" sz="1600" dirty="0">
                    <a:solidFill>
                      <a:prstClr val="black"/>
                    </a:solidFill>
                    <a:latin typeface="Bangla MN"/>
                    <a:cs typeface="Bangla MN"/>
                  </a:endParaRPr>
                </a:p>
              </p:txBody>
            </p:sp>
            <p:cxnSp>
              <p:nvCxnSpPr>
                <p:cNvPr id="69" name="Straight Arrow Connector 68"/>
                <p:cNvCxnSpPr/>
                <p:nvPr/>
              </p:nvCxnSpPr>
              <p:spPr>
                <a:xfrm flipH="1" flipV="1">
                  <a:off x="8190308" y="18935103"/>
                  <a:ext cx="5465714" cy="1789526"/>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246536" y="911695"/>
                <a:ext cx="1292387" cy="789893"/>
              </a:xfrm>
              <a:prstGeom prst="rect">
                <a:avLst/>
              </a:prstGeom>
              <a:noFill/>
            </p:spPr>
            <p:txBody>
              <a:bodyPr wrap="none" lIns="20254" tIns="10127" rIns="20254" bIns="10127" rtlCol="0">
                <a:spAutoFit/>
              </a:bodyPr>
              <a:lstStyle/>
              <a:p>
                <a:r>
                  <a:rPr lang="en-US" sz="1000" dirty="0">
                    <a:solidFill>
                      <a:prstClr val="black"/>
                    </a:solidFill>
                    <a:latin typeface="American Typewriter"/>
                    <a:cs typeface="American Typewriter"/>
                  </a:rPr>
                  <a:t>  </a:t>
                </a:r>
                <a:r>
                  <a:rPr lang="en-US" sz="1000" dirty="0">
                    <a:solidFill>
                      <a:srgbClr val="FF0000"/>
                    </a:solidFill>
                    <a:latin typeface="American Typewriter"/>
                    <a:cs typeface="American Typewriter"/>
                  </a:rPr>
                  <a:t>5 MHz- 17 Stations</a:t>
                </a:r>
              </a:p>
              <a:p>
                <a:r>
                  <a:rPr lang="en-US" sz="1000" dirty="0">
                    <a:solidFill>
                      <a:srgbClr val="FF6600"/>
                    </a:solidFill>
                    <a:latin typeface="American Typewriter"/>
                    <a:cs typeface="American Typewriter"/>
                  </a:rPr>
                  <a:t>13 MHz-   7 Stations</a:t>
                </a:r>
              </a:p>
              <a:p>
                <a:r>
                  <a:rPr lang="en-US" sz="1000" dirty="0">
                    <a:solidFill>
                      <a:srgbClr val="008000"/>
                    </a:solidFill>
                    <a:latin typeface="American Typewriter"/>
                    <a:cs typeface="American Typewriter"/>
                  </a:rPr>
                  <a:t>25 MHz- 16 Stations</a:t>
                </a:r>
              </a:p>
              <a:p>
                <a:r>
                  <a:rPr lang="en-US" sz="1000" dirty="0">
                    <a:solidFill>
                      <a:prstClr val="black"/>
                    </a:solidFill>
                    <a:latin typeface="American Typewriter"/>
                    <a:cs typeface="American Typewriter"/>
                  </a:rPr>
                  <a:t>Outside-   6 Stations</a:t>
                </a:r>
              </a:p>
              <a:p>
                <a:r>
                  <a:rPr lang="en-US" sz="1000" dirty="0">
                    <a:solidFill>
                      <a:prstClr val="black"/>
                    </a:solidFill>
                    <a:latin typeface="American Typewriter"/>
                    <a:cs typeface="American Typewriter"/>
                  </a:rPr>
                  <a:t>TOTAL – 46 Stations</a:t>
                </a:r>
              </a:p>
            </p:txBody>
          </p:sp>
        </p:grpSp>
        <p:cxnSp>
          <p:nvCxnSpPr>
            <p:cNvPr id="77" name="Straight Connector 76"/>
            <p:cNvCxnSpPr/>
            <p:nvPr/>
          </p:nvCxnSpPr>
          <p:spPr>
            <a:xfrm>
              <a:off x="120119" y="1534373"/>
              <a:ext cx="1356994"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93" name="Picture 92" descr="Screen Shot 2017-05-01 at 3.07.1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297" y="906061"/>
            <a:ext cx="2392724" cy="1988504"/>
          </a:xfrm>
          <a:prstGeom prst="rect">
            <a:avLst/>
          </a:prstGeom>
          <a:ln>
            <a:solidFill>
              <a:schemeClr val="tx1"/>
            </a:solidFill>
          </a:ln>
        </p:spPr>
      </p:pic>
      <p:pic>
        <p:nvPicPr>
          <p:cNvPr id="94" name="Picture 93" descr="Screen Shot 2017-05-01 at 3.07.5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538" y="3669888"/>
            <a:ext cx="2489484" cy="2089937"/>
          </a:xfrm>
          <a:prstGeom prst="rect">
            <a:avLst/>
          </a:prstGeom>
          <a:ln>
            <a:solidFill>
              <a:srgbClr val="000000"/>
            </a:solidFill>
          </a:ln>
        </p:spPr>
      </p:pic>
      <p:sp>
        <p:nvSpPr>
          <p:cNvPr id="95" name="Rounded Rectangle 94"/>
          <p:cNvSpPr/>
          <p:nvPr/>
        </p:nvSpPr>
        <p:spPr>
          <a:xfrm>
            <a:off x="1121237" y="1713419"/>
            <a:ext cx="341488" cy="485591"/>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6" name="Rounded Rectangle 95"/>
          <p:cNvSpPr/>
          <p:nvPr/>
        </p:nvSpPr>
        <p:spPr>
          <a:xfrm>
            <a:off x="624335" y="2801834"/>
            <a:ext cx="341488" cy="485591"/>
          </a:xfrm>
          <a:prstGeom prst="round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7" name="Rounded Rectangle 96"/>
          <p:cNvSpPr/>
          <p:nvPr/>
        </p:nvSpPr>
        <p:spPr>
          <a:xfrm>
            <a:off x="113444" y="4086619"/>
            <a:ext cx="341488" cy="485591"/>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8" name="Picture 97" descr="CHES_BA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3020" y="4742552"/>
            <a:ext cx="1982689" cy="802989"/>
          </a:xfrm>
          <a:prstGeom prst="rect">
            <a:avLst/>
          </a:prstGeom>
          <a:ln>
            <a:solidFill>
              <a:srgbClr val="000000"/>
            </a:solidFill>
          </a:ln>
        </p:spPr>
      </p:pic>
      <p:pic>
        <p:nvPicPr>
          <p:cNvPr id="99" name="Picture 98" descr="NYH.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4440" y="1178849"/>
            <a:ext cx="2093436" cy="847841"/>
          </a:xfrm>
          <a:prstGeom prst="rect">
            <a:avLst/>
          </a:prstGeom>
          <a:ln>
            <a:solidFill>
              <a:srgbClr val="000000"/>
            </a:solidFill>
          </a:ln>
        </p:spPr>
      </p:pic>
      <p:cxnSp>
        <p:nvCxnSpPr>
          <p:cNvPr id="101" name="Straight Connector 100"/>
          <p:cNvCxnSpPr>
            <a:stCxn id="21" idx="1"/>
            <a:endCxn id="93" idx="1"/>
          </p:cNvCxnSpPr>
          <p:nvPr/>
        </p:nvCxnSpPr>
        <p:spPr>
          <a:xfrm flipV="1">
            <a:off x="1411517" y="1900313"/>
            <a:ext cx="3268780" cy="245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6" idx="3"/>
            <a:endCxn id="106" idx="1"/>
          </p:cNvCxnSpPr>
          <p:nvPr/>
        </p:nvCxnSpPr>
        <p:spPr>
          <a:xfrm>
            <a:off x="965823" y="3044630"/>
            <a:ext cx="4252050" cy="2993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97" idx="3"/>
            <a:endCxn id="94" idx="1"/>
          </p:cNvCxnSpPr>
          <p:nvPr/>
        </p:nvCxnSpPr>
        <p:spPr>
          <a:xfrm>
            <a:off x="454932" y="4329415"/>
            <a:ext cx="4128606" cy="3854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06" name="Picture 105" descr="Screen Shot 2017-05-01 at 3.35.33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17873" y="2351861"/>
            <a:ext cx="2124967" cy="1984259"/>
          </a:xfrm>
          <a:prstGeom prst="rect">
            <a:avLst/>
          </a:prstGeom>
          <a:ln>
            <a:solidFill>
              <a:srgbClr val="000000"/>
            </a:solidFill>
          </a:ln>
        </p:spPr>
      </p:pic>
      <p:pic>
        <p:nvPicPr>
          <p:cNvPr id="109" name="Picture 108" descr="Screen Shot 2017-05-01 at 3.41.29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56722" y="2634377"/>
            <a:ext cx="1921154" cy="1519392"/>
          </a:xfrm>
          <a:prstGeom prst="rect">
            <a:avLst/>
          </a:prstGeom>
          <a:ln>
            <a:solidFill>
              <a:srgbClr val="000000"/>
            </a:solidFill>
          </a:ln>
        </p:spPr>
      </p:pic>
      <p:sp>
        <p:nvSpPr>
          <p:cNvPr id="4" name="TextBox 3"/>
          <p:cNvSpPr txBox="1"/>
          <p:nvPr/>
        </p:nvSpPr>
        <p:spPr>
          <a:xfrm>
            <a:off x="0" y="0"/>
            <a:ext cx="9144000" cy="584775"/>
          </a:xfrm>
          <a:prstGeom prst="rect">
            <a:avLst/>
          </a:prstGeom>
          <a:noFill/>
        </p:spPr>
        <p:txBody>
          <a:bodyPr wrap="square" rtlCol="0">
            <a:spAutoFit/>
          </a:bodyPr>
          <a:lstStyle/>
          <a:p>
            <a:pPr algn="ctr"/>
            <a:r>
              <a:rPr lang="en-US" sz="3200" b="1" dirty="0" smtClean="0"/>
              <a:t>Nested High Resolution HF Radars in NOAA PORTS</a:t>
            </a:r>
            <a:endParaRPr lang="en-US" sz="3200" b="1" dirty="0"/>
          </a:p>
        </p:txBody>
      </p:sp>
      <p:grpSp>
        <p:nvGrpSpPr>
          <p:cNvPr id="40" name="Group 39"/>
          <p:cNvGrpSpPr/>
          <p:nvPr/>
        </p:nvGrpSpPr>
        <p:grpSpPr>
          <a:xfrm>
            <a:off x="-11615" y="6234591"/>
            <a:ext cx="9155615" cy="628440"/>
            <a:chOff x="-11615" y="6234591"/>
            <a:chExt cx="9155615" cy="628440"/>
          </a:xfrm>
        </p:grpSpPr>
        <p:sp>
          <p:nvSpPr>
            <p:cNvPr id="41" name="Rectangle 4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43" name="Picture 42"/>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44" name="Picture 43"/>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135613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p:cNvGrpSpPr>
            <a:grpSpLocks noChangeAspect="1"/>
          </p:cNvGrpSpPr>
          <p:nvPr/>
        </p:nvGrpSpPr>
        <p:grpSpPr>
          <a:xfrm>
            <a:off x="133506" y="956645"/>
            <a:ext cx="3336195" cy="4538369"/>
            <a:chOff x="133506" y="1115995"/>
            <a:chExt cx="7655560" cy="10414185"/>
          </a:xfrm>
        </p:grpSpPr>
        <p:pic>
          <p:nvPicPr>
            <p:cNvPr id="110" name="Picture 109" descr="Screen Shot 2016-11-29 at 3.33.22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506" y="1115995"/>
              <a:ext cx="7655560" cy="10414185"/>
            </a:xfrm>
            <a:prstGeom prst="rect">
              <a:avLst/>
            </a:prstGeom>
            <a:ln>
              <a:solidFill>
                <a:schemeClr val="tx1"/>
              </a:solidFill>
            </a:ln>
          </p:spPr>
        </p:pic>
        <p:sp>
          <p:nvSpPr>
            <p:cNvPr id="111" name="Oval 110"/>
            <p:cNvSpPr/>
            <p:nvPr/>
          </p:nvSpPr>
          <p:spPr>
            <a:xfrm>
              <a:off x="1963185" y="966019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2" name="Oval 111"/>
            <p:cNvSpPr/>
            <p:nvPr/>
          </p:nvSpPr>
          <p:spPr>
            <a:xfrm>
              <a:off x="2674385" y="85514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3" name="Oval 112"/>
            <p:cNvSpPr/>
            <p:nvPr/>
          </p:nvSpPr>
          <p:spPr>
            <a:xfrm>
              <a:off x="4347715" y="57320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4" name="Oval 113"/>
            <p:cNvSpPr/>
            <p:nvPr/>
          </p:nvSpPr>
          <p:spPr>
            <a:xfrm>
              <a:off x="4040090" y="673919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5" name="Oval 114"/>
            <p:cNvSpPr/>
            <p:nvPr/>
          </p:nvSpPr>
          <p:spPr>
            <a:xfrm>
              <a:off x="4501650" y="46398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6" name="Oval 115"/>
            <p:cNvSpPr/>
            <p:nvPr/>
          </p:nvSpPr>
          <p:spPr>
            <a:xfrm>
              <a:off x="3588785" y="7561998"/>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7" name="Oval 116"/>
            <p:cNvSpPr/>
            <p:nvPr/>
          </p:nvSpPr>
          <p:spPr>
            <a:xfrm>
              <a:off x="4655585" y="363998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8" name="TextBox 117"/>
            <p:cNvSpPr txBox="1"/>
            <p:nvPr/>
          </p:nvSpPr>
          <p:spPr>
            <a:xfrm>
              <a:off x="1382952" y="1462953"/>
              <a:ext cx="5076224" cy="707886"/>
            </a:xfrm>
            <a:prstGeom prst="rect">
              <a:avLst/>
            </a:prstGeom>
            <a:noFill/>
          </p:spPr>
          <p:txBody>
            <a:bodyPr wrap="none" rtlCol="0">
              <a:normAutofit fontScale="40000" lnSpcReduction="20000"/>
            </a:bodyPr>
            <a:lstStyle/>
            <a:p>
              <a:r>
                <a:rPr lang="en-US" sz="4000" dirty="0" smtClean="0">
                  <a:solidFill>
                    <a:prstClr val="black"/>
                  </a:solidFill>
                  <a:latin typeface="American Typewriter"/>
                  <a:cs typeface="American Typewriter"/>
                </a:rPr>
                <a:t>New Jersey 13 MHz</a:t>
              </a:r>
              <a:endParaRPr lang="en-US" sz="4000" dirty="0">
                <a:solidFill>
                  <a:prstClr val="black"/>
                </a:solidFill>
                <a:latin typeface="American Typewriter"/>
                <a:cs typeface="American Typewriter"/>
              </a:endParaRPr>
            </a:p>
          </p:txBody>
        </p:sp>
      </p:grpSp>
      <p:pic>
        <p:nvPicPr>
          <p:cNvPr id="120" name="Picture 119" descr="Screen Shot 2017-05-01 at 3.55.5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0296" y="969557"/>
            <a:ext cx="4149787" cy="2784907"/>
          </a:xfrm>
          <a:prstGeom prst="rect">
            <a:avLst/>
          </a:prstGeom>
          <a:ln>
            <a:solidFill>
              <a:srgbClr val="000000"/>
            </a:solidFill>
          </a:ln>
        </p:spPr>
      </p:pic>
      <p:pic>
        <p:nvPicPr>
          <p:cNvPr id="2" name="Picture 1" descr="Screen Shot 2017-05-01 at 4.34.46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0296" y="3899896"/>
            <a:ext cx="2561516" cy="2074159"/>
          </a:xfrm>
          <a:prstGeom prst="rect">
            <a:avLst/>
          </a:prstGeom>
          <a:ln>
            <a:solidFill>
              <a:schemeClr val="tx1"/>
            </a:solidFill>
          </a:ln>
        </p:spPr>
      </p:pic>
      <p:sp>
        <p:nvSpPr>
          <p:cNvPr id="5" name="TextBox 4"/>
          <p:cNvSpPr txBox="1"/>
          <p:nvPr/>
        </p:nvSpPr>
        <p:spPr>
          <a:xfrm>
            <a:off x="0" y="10941"/>
            <a:ext cx="9423820" cy="523220"/>
          </a:xfrm>
          <a:prstGeom prst="rect">
            <a:avLst/>
          </a:prstGeom>
          <a:noFill/>
        </p:spPr>
        <p:txBody>
          <a:bodyPr wrap="square" rtlCol="0">
            <a:spAutoFit/>
          </a:bodyPr>
          <a:lstStyle/>
          <a:p>
            <a:r>
              <a:rPr lang="en-US" sz="2800" b="1" dirty="0" smtClean="0"/>
              <a:t>Medium Range HF Radar Network </a:t>
            </a:r>
            <a:r>
              <a:rPr lang="mr-IN" sz="2800" b="1" dirty="0" smtClean="0"/>
              <a:t>–</a:t>
            </a:r>
            <a:r>
              <a:rPr lang="en-US" sz="2800" b="1" dirty="0" smtClean="0"/>
              <a:t> Nearshore Waves</a:t>
            </a:r>
            <a:endParaRPr lang="en-US" sz="2800" b="1" dirty="0"/>
          </a:p>
        </p:txBody>
      </p:sp>
      <p:sp>
        <p:nvSpPr>
          <p:cNvPr id="6" name="TextBox 5"/>
          <p:cNvSpPr txBox="1"/>
          <p:nvPr/>
        </p:nvSpPr>
        <p:spPr>
          <a:xfrm>
            <a:off x="6400800" y="3769271"/>
            <a:ext cx="2743199" cy="2554545"/>
          </a:xfrm>
          <a:prstGeom prst="rect">
            <a:avLst/>
          </a:prstGeom>
          <a:noFill/>
        </p:spPr>
        <p:txBody>
          <a:bodyPr wrap="square" rtlCol="0">
            <a:spAutoFit/>
          </a:bodyPr>
          <a:lstStyle/>
          <a:p>
            <a:pPr marL="285750" indent="-285750">
              <a:buFont typeface="Arial" charset="0"/>
              <a:buChar char="•"/>
            </a:pPr>
            <a:r>
              <a:rPr lang="en-US" sz="2000" dirty="0" smtClean="0"/>
              <a:t>HFR wave observations combined with co-located </a:t>
            </a:r>
            <a:r>
              <a:rPr lang="en-US" sz="2000" dirty="0" err="1" smtClean="0"/>
              <a:t>Surfcams</a:t>
            </a:r>
            <a:endParaRPr lang="en-US" sz="2000" dirty="0" smtClean="0"/>
          </a:p>
          <a:p>
            <a:pPr marL="285750" indent="-285750">
              <a:buFont typeface="Arial" charset="0"/>
              <a:buChar char="•"/>
            </a:pPr>
            <a:r>
              <a:rPr lang="en-US" sz="2000" dirty="0" smtClean="0"/>
              <a:t>Gap fills a sparse buoy network in regions of high variability &amp; interest</a:t>
            </a:r>
            <a:endParaRPr lang="en-US" sz="2000" dirty="0"/>
          </a:p>
        </p:txBody>
      </p:sp>
      <p:grpSp>
        <p:nvGrpSpPr>
          <p:cNvPr id="16" name="Group 15"/>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822513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p:cNvGrpSpPr>
            <a:grpSpLocks noChangeAspect="1"/>
          </p:cNvGrpSpPr>
          <p:nvPr/>
        </p:nvGrpSpPr>
        <p:grpSpPr>
          <a:xfrm>
            <a:off x="133506" y="956645"/>
            <a:ext cx="3336195" cy="4538369"/>
            <a:chOff x="133506" y="1193707"/>
            <a:chExt cx="7655560" cy="10414185"/>
          </a:xfrm>
        </p:grpSpPr>
        <p:pic>
          <p:nvPicPr>
            <p:cNvPr id="110" name="Picture 109" descr="Screen Shot 2016-11-29 at 3.33.22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506" y="1193707"/>
              <a:ext cx="7655560" cy="10414185"/>
            </a:xfrm>
            <a:prstGeom prst="rect">
              <a:avLst/>
            </a:prstGeom>
            <a:ln>
              <a:solidFill>
                <a:schemeClr val="tx1"/>
              </a:solidFill>
            </a:ln>
          </p:spPr>
        </p:pic>
        <p:sp>
          <p:nvSpPr>
            <p:cNvPr id="111" name="Oval 110"/>
            <p:cNvSpPr/>
            <p:nvPr/>
          </p:nvSpPr>
          <p:spPr>
            <a:xfrm>
              <a:off x="1963185" y="966019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2" name="Oval 111"/>
            <p:cNvSpPr/>
            <p:nvPr/>
          </p:nvSpPr>
          <p:spPr>
            <a:xfrm>
              <a:off x="2674385" y="85514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3" name="Oval 112"/>
            <p:cNvSpPr/>
            <p:nvPr/>
          </p:nvSpPr>
          <p:spPr>
            <a:xfrm>
              <a:off x="4347715" y="57320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4" name="Oval 113"/>
            <p:cNvSpPr/>
            <p:nvPr/>
          </p:nvSpPr>
          <p:spPr>
            <a:xfrm>
              <a:off x="4040090" y="673919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5" name="Oval 114"/>
            <p:cNvSpPr/>
            <p:nvPr/>
          </p:nvSpPr>
          <p:spPr>
            <a:xfrm>
              <a:off x="4501650" y="46398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6" name="Oval 115"/>
            <p:cNvSpPr/>
            <p:nvPr/>
          </p:nvSpPr>
          <p:spPr>
            <a:xfrm>
              <a:off x="3588785" y="7561998"/>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7" name="Oval 116"/>
            <p:cNvSpPr/>
            <p:nvPr/>
          </p:nvSpPr>
          <p:spPr>
            <a:xfrm>
              <a:off x="4655585" y="363998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8" name="TextBox 117"/>
            <p:cNvSpPr txBox="1"/>
            <p:nvPr/>
          </p:nvSpPr>
          <p:spPr>
            <a:xfrm>
              <a:off x="1382952" y="1462953"/>
              <a:ext cx="5076224" cy="707886"/>
            </a:xfrm>
            <a:prstGeom prst="rect">
              <a:avLst/>
            </a:prstGeom>
            <a:noFill/>
          </p:spPr>
          <p:txBody>
            <a:bodyPr wrap="none" rtlCol="0">
              <a:normAutofit fontScale="40000" lnSpcReduction="20000"/>
            </a:bodyPr>
            <a:lstStyle/>
            <a:p>
              <a:r>
                <a:rPr lang="en-US" sz="4000" dirty="0" smtClean="0">
                  <a:solidFill>
                    <a:prstClr val="black"/>
                  </a:solidFill>
                  <a:latin typeface="American Typewriter"/>
                  <a:cs typeface="American Typewriter"/>
                </a:rPr>
                <a:t>New Jersey 13 MHz</a:t>
              </a:r>
              <a:endParaRPr lang="en-US" sz="4000" dirty="0">
                <a:solidFill>
                  <a:prstClr val="black"/>
                </a:solidFill>
                <a:latin typeface="American Typewriter"/>
                <a:cs typeface="American Typewriter"/>
              </a:endParaRPr>
            </a:p>
          </p:txBody>
        </p:sp>
      </p:grpSp>
      <p:sp>
        <p:nvSpPr>
          <p:cNvPr id="5" name="Oval 4"/>
          <p:cNvSpPr/>
          <p:nvPr/>
        </p:nvSpPr>
        <p:spPr>
          <a:xfrm>
            <a:off x="1539154" y="3644602"/>
            <a:ext cx="313724" cy="313724"/>
          </a:xfrm>
          <a:prstGeom prst="ellipse">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6" name="Picture 5" descr="Screen Shot 2017-05-01 at 4.45.0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2472" y="802668"/>
            <a:ext cx="3728595" cy="3311546"/>
          </a:xfrm>
          <a:prstGeom prst="rect">
            <a:avLst/>
          </a:prstGeom>
          <a:ln>
            <a:solidFill>
              <a:schemeClr val="tx1"/>
            </a:solidFill>
          </a:ln>
        </p:spPr>
      </p:pic>
      <p:sp>
        <p:nvSpPr>
          <p:cNvPr id="20" name="Oval 19"/>
          <p:cNvSpPr/>
          <p:nvPr/>
        </p:nvSpPr>
        <p:spPr>
          <a:xfrm>
            <a:off x="1863292" y="2860912"/>
            <a:ext cx="313724" cy="313724"/>
          </a:xfrm>
          <a:prstGeom prst="ellipse">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1727799" y="3275999"/>
            <a:ext cx="313724" cy="313724"/>
          </a:xfrm>
          <a:prstGeom prst="ellipse">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953071" y="2369311"/>
            <a:ext cx="313724" cy="313724"/>
          </a:xfrm>
          <a:prstGeom prst="ellipse">
            <a:avLst/>
          </a:prstGeom>
          <a:noFill/>
          <a:ln w="762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4"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2319" y="3731864"/>
            <a:ext cx="5360445" cy="1763149"/>
          </a:xfrm>
          <a:prstGeom prst="rect">
            <a:avLst/>
          </a:prstGeom>
        </p:spPr>
      </p:pic>
      <p:pic>
        <p:nvPicPr>
          <p:cNvPr id="19" name="Picture 18" descr="shore02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756" y="1446444"/>
            <a:ext cx="2460977" cy="1845733"/>
          </a:xfrm>
          <a:prstGeom prst="rect">
            <a:avLst/>
          </a:prstGeom>
          <a:ln>
            <a:solidFill>
              <a:schemeClr val="tx1"/>
            </a:solidFill>
          </a:ln>
        </p:spPr>
      </p:pic>
      <p:sp>
        <p:nvSpPr>
          <p:cNvPr id="2" name="TextBox 1"/>
          <p:cNvSpPr txBox="1"/>
          <p:nvPr/>
        </p:nvSpPr>
        <p:spPr>
          <a:xfrm>
            <a:off x="6864625" y="800113"/>
            <a:ext cx="2116666" cy="646331"/>
          </a:xfrm>
          <a:prstGeom prst="rect">
            <a:avLst/>
          </a:prstGeom>
          <a:noFill/>
        </p:spPr>
        <p:txBody>
          <a:bodyPr wrap="square" rtlCol="0">
            <a:spAutoFit/>
          </a:bodyPr>
          <a:lstStyle/>
          <a:p>
            <a:pPr algn="ctr"/>
            <a:r>
              <a:rPr lang="en-US" dirty="0" smtClean="0">
                <a:solidFill>
                  <a:prstClr val="black"/>
                </a:solidFill>
              </a:rPr>
              <a:t>June 13, 2013 </a:t>
            </a:r>
            <a:r>
              <a:rPr lang="en-US" dirty="0" err="1" smtClean="0">
                <a:solidFill>
                  <a:prstClr val="black"/>
                </a:solidFill>
              </a:rPr>
              <a:t>Meteo</a:t>
            </a:r>
            <a:r>
              <a:rPr lang="en-US" dirty="0" smtClean="0">
                <a:solidFill>
                  <a:prstClr val="black"/>
                </a:solidFill>
              </a:rPr>
              <a:t>-tsunami</a:t>
            </a:r>
            <a:endParaRPr lang="en-US" dirty="0">
              <a:solidFill>
                <a:prstClr val="black"/>
              </a:solidFill>
            </a:endParaRPr>
          </a:p>
        </p:txBody>
      </p:sp>
      <p:sp>
        <p:nvSpPr>
          <p:cNvPr id="23" name="TextBox 22"/>
          <p:cNvSpPr txBox="1"/>
          <p:nvPr/>
        </p:nvSpPr>
        <p:spPr>
          <a:xfrm>
            <a:off x="0" y="10941"/>
            <a:ext cx="9423820" cy="523220"/>
          </a:xfrm>
          <a:prstGeom prst="rect">
            <a:avLst/>
          </a:prstGeom>
          <a:noFill/>
        </p:spPr>
        <p:txBody>
          <a:bodyPr wrap="square" rtlCol="0">
            <a:spAutoFit/>
          </a:bodyPr>
          <a:lstStyle/>
          <a:p>
            <a:r>
              <a:rPr lang="en-US" sz="2800" b="1" dirty="0" smtClean="0"/>
              <a:t>Medium Range HF Radar Network </a:t>
            </a:r>
            <a:r>
              <a:rPr lang="mr-IN" sz="2800" b="1" dirty="0" smtClean="0"/>
              <a:t>–</a:t>
            </a:r>
            <a:r>
              <a:rPr lang="en-US" sz="2800" b="1" dirty="0" smtClean="0"/>
              <a:t> Tsunami Detection</a:t>
            </a:r>
            <a:endParaRPr lang="en-US" sz="2800" b="1" dirty="0"/>
          </a:p>
        </p:txBody>
      </p:sp>
      <p:grpSp>
        <p:nvGrpSpPr>
          <p:cNvPr id="25" name="Group 24"/>
          <p:cNvGrpSpPr/>
          <p:nvPr/>
        </p:nvGrpSpPr>
        <p:grpSpPr>
          <a:xfrm>
            <a:off x="-11615" y="6234591"/>
            <a:ext cx="9155615" cy="628440"/>
            <a:chOff x="-11615" y="6234591"/>
            <a:chExt cx="9155615" cy="628440"/>
          </a:xfrm>
        </p:grpSpPr>
        <p:sp>
          <p:nvSpPr>
            <p:cNvPr id="26" name="Rectangle 25"/>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421456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7"/>
          <p:cNvSpPr txBox="1">
            <a:spLocks noChangeArrowheads="1"/>
          </p:cNvSpPr>
          <p:nvPr/>
        </p:nvSpPr>
        <p:spPr bwMode="auto">
          <a:xfrm>
            <a:off x="0" y="0"/>
            <a:ext cx="91440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4291" tIns="32146" rIns="64291" bIns="3214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200" b="1" dirty="0" smtClean="0">
                <a:latin typeface="+mn-lt"/>
                <a:cs typeface="Times New Roman"/>
                <a:sym typeface="Gill Sans" charset="0"/>
              </a:rPr>
              <a:t>Mid-Atlantic Bight </a:t>
            </a:r>
            <a:r>
              <a:rPr lang="en-US" sz="4200" b="1" dirty="0" smtClean="0">
                <a:latin typeface="+mn-lt"/>
                <a:cs typeface="Times New Roman"/>
                <a:sym typeface="Gill Sans" charset="0"/>
              </a:rPr>
              <a:t>Glider Fleet</a:t>
            </a:r>
            <a:endParaRPr lang="en-US" sz="4200" b="1" dirty="0">
              <a:latin typeface="+mn-lt"/>
              <a:cs typeface="Times New Roman"/>
              <a:sym typeface="Gill Sans" charset="0"/>
            </a:endParaRPr>
          </a:p>
        </p:txBody>
      </p:sp>
      <p:pic>
        <p:nvPicPr>
          <p:cNvPr id="23555" name="Picture 5" descr="marcoos_glider_sst_chl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83" t="5562"/>
          <a:stretch>
            <a:fillRect/>
          </a:stretch>
        </p:blipFill>
        <p:spPr bwMode="auto">
          <a:xfrm>
            <a:off x="347663" y="2497138"/>
            <a:ext cx="3938587" cy="344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763" y="2411413"/>
            <a:ext cx="2219326" cy="280987"/>
          </a:xfrm>
          <a:prstGeom prst="rect">
            <a:avLst/>
          </a:prstGeom>
          <a:noFill/>
        </p:spPr>
        <p:txBody>
          <a:bodyPr lIns="64291" tIns="32146" rIns="64291" bIns="32146">
            <a:spAutoFit/>
          </a:bodyPr>
          <a:lstStyle/>
          <a:p>
            <a:pPr eaLnBrk="1" hangingPunct="1">
              <a:defRPr/>
            </a:pPr>
            <a:r>
              <a:rPr lang="en-US" sz="1400" dirty="0">
                <a:solidFill>
                  <a:prstClr val="black"/>
                </a:solidFill>
                <a:latin typeface="Calibri"/>
                <a:ea typeface="ＭＳ Ｐゴシック" charset="-128"/>
                <a:cs typeface="ＭＳ Ｐゴシック" charset="-128"/>
              </a:rPr>
              <a:t>Satellite Ocean Color</a:t>
            </a:r>
          </a:p>
        </p:txBody>
      </p:sp>
      <p:sp>
        <p:nvSpPr>
          <p:cNvPr id="9" name="TextBox 8"/>
          <p:cNvSpPr txBox="1"/>
          <p:nvPr/>
        </p:nvSpPr>
        <p:spPr>
          <a:xfrm>
            <a:off x="0" y="3322638"/>
            <a:ext cx="1416050" cy="280987"/>
          </a:xfrm>
          <a:prstGeom prst="rect">
            <a:avLst/>
          </a:prstGeom>
          <a:noFill/>
        </p:spPr>
        <p:txBody>
          <a:bodyPr lIns="64291" tIns="32146" rIns="64291" bIns="32146">
            <a:spAutoFit/>
          </a:bodyPr>
          <a:lstStyle/>
          <a:p>
            <a:pPr eaLnBrk="1" hangingPunct="1">
              <a:defRPr/>
            </a:pPr>
            <a:r>
              <a:rPr lang="en-US" sz="1400" dirty="0">
                <a:solidFill>
                  <a:prstClr val="black"/>
                </a:solidFill>
                <a:latin typeface="Calibri"/>
                <a:ea typeface="ＭＳ Ｐゴシック" charset="-128"/>
                <a:cs typeface="ＭＳ Ｐゴシック" charset="-128"/>
              </a:rPr>
              <a:t>Satellite SST</a:t>
            </a:r>
          </a:p>
        </p:txBody>
      </p:sp>
      <p:sp>
        <p:nvSpPr>
          <p:cNvPr id="10" name="TextBox 9"/>
          <p:cNvSpPr txBox="1"/>
          <p:nvPr/>
        </p:nvSpPr>
        <p:spPr>
          <a:xfrm>
            <a:off x="-4763" y="4125913"/>
            <a:ext cx="1201738" cy="714375"/>
          </a:xfrm>
          <a:prstGeom prst="rect">
            <a:avLst/>
          </a:prstGeom>
          <a:noFill/>
        </p:spPr>
        <p:txBody>
          <a:bodyPr lIns="64291" tIns="32146" rIns="64291" bIns="32146">
            <a:spAutoFit/>
          </a:bodyPr>
          <a:lstStyle/>
          <a:p>
            <a:pPr eaLnBrk="1" hangingPunct="1">
              <a:defRPr/>
            </a:pPr>
            <a:r>
              <a:rPr lang="en-US" sz="1400" dirty="0">
                <a:solidFill>
                  <a:prstClr val="black"/>
                </a:solidFill>
                <a:latin typeface="Calibri"/>
                <a:ea typeface="ＭＳ Ｐゴシック" charset="-128"/>
                <a:cs typeface="ＭＳ Ｐゴシック" charset="-128"/>
              </a:rPr>
              <a:t>Subsurface </a:t>
            </a:r>
          </a:p>
          <a:p>
            <a:pPr eaLnBrk="1" hangingPunct="1">
              <a:defRPr/>
            </a:pPr>
            <a:r>
              <a:rPr lang="en-US" sz="1400" dirty="0">
                <a:solidFill>
                  <a:prstClr val="black"/>
                </a:solidFill>
                <a:latin typeface="Calibri"/>
                <a:ea typeface="ＭＳ Ｐゴシック" charset="-128"/>
                <a:cs typeface="ＭＳ Ｐゴシック" charset="-128"/>
              </a:rPr>
              <a:t>Glider </a:t>
            </a:r>
          </a:p>
          <a:p>
            <a:pPr eaLnBrk="1" hangingPunct="1">
              <a:defRPr/>
            </a:pPr>
            <a:r>
              <a:rPr lang="en-US" sz="1400" dirty="0">
                <a:solidFill>
                  <a:prstClr val="black"/>
                </a:solidFill>
                <a:latin typeface="Calibri"/>
                <a:ea typeface="ＭＳ Ｐゴシック" charset="-128"/>
                <a:cs typeface="ＭＳ Ｐゴシック" charset="-128"/>
              </a:rPr>
              <a:t>Data</a:t>
            </a:r>
          </a:p>
        </p:txBody>
      </p:sp>
      <p:pic>
        <p:nvPicPr>
          <p:cNvPr id="23559" name="Picture 5"/>
          <p:cNvPicPr>
            <a:picLocks noChangeAspect="1" noChangeArrowheads="1"/>
          </p:cNvPicPr>
          <p:nvPr/>
        </p:nvPicPr>
        <p:blipFill>
          <a:blip r:embed="rId3">
            <a:extLst>
              <a:ext uri="{28A0092B-C50C-407E-A947-70E740481C1C}">
                <a14:useLocalDpi xmlns:a14="http://schemas.microsoft.com/office/drawing/2010/main" val="0"/>
              </a:ext>
            </a:extLst>
          </a:blip>
          <a:srcRect t="43533" b="3500"/>
          <a:stretch>
            <a:fillRect/>
          </a:stretch>
        </p:blipFill>
        <p:spPr bwMode="auto">
          <a:xfrm>
            <a:off x="2332038" y="733425"/>
            <a:ext cx="3883025" cy="1558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3562" name="Picture 12" descr="SideBySideGlider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744538"/>
            <a:ext cx="1795463" cy="1511300"/>
          </a:xfrm>
          <a:prstGeom prst="rect">
            <a:avLst/>
          </a:prstGeom>
          <a:noFill/>
          <a:ln w="28575">
            <a:solidFill>
              <a:srgbClr val="336699"/>
            </a:solidFill>
            <a:miter lim="800000"/>
            <a:headEnd/>
            <a:tailEnd/>
          </a:ln>
          <a:extLst>
            <a:ext uri="{909E8E84-426E-40dd-AFC4-6F175D3DCCD1}">
              <a14:hiddenFill xmlns="" xmlns:a14="http://schemas.microsoft.com/office/drawing/2010/main">
                <a:solidFill>
                  <a:srgbClr val="FFFFFF"/>
                </a:solidFill>
              </a14:hiddenFill>
            </a:ext>
          </a:extLst>
        </p:spPr>
      </p:pic>
      <p:pic>
        <p:nvPicPr>
          <p:cNvPr id="23563" name="Picture 5"/>
          <p:cNvPicPr>
            <a:picLocks noChangeAspect="1"/>
          </p:cNvPicPr>
          <p:nvPr/>
        </p:nvPicPr>
        <p:blipFill>
          <a:blip r:embed="rId5">
            <a:extLst>
              <a:ext uri="{28A0092B-C50C-407E-A947-70E740481C1C}">
                <a14:useLocalDpi xmlns:a14="http://schemas.microsoft.com/office/drawing/2010/main" val="0"/>
              </a:ext>
            </a:extLst>
          </a:blip>
          <a:srcRect l="8661" t="21931"/>
          <a:stretch>
            <a:fillRect/>
          </a:stretch>
        </p:blipFill>
        <p:spPr bwMode="auto">
          <a:xfrm>
            <a:off x="6438900" y="677863"/>
            <a:ext cx="2519363" cy="1614487"/>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23564" name="TextBox 1"/>
          <p:cNvSpPr txBox="1">
            <a:spLocks noChangeArrowheads="1"/>
          </p:cNvSpPr>
          <p:nvPr/>
        </p:nvSpPr>
        <p:spPr bwMode="auto">
          <a:xfrm>
            <a:off x="322263" y="744538"/>
            <a:ext cx="12779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RU01</a:t>
            </a:r>
          </a:p>
        </p:txBody>
      </p:sp>
      <p:sp>
        <p:nvSpPr>
          <p:cNvPr id="23565" name="TextBox 19"/>
          <p:cNvSpPr txBox="1">
            <a:spLocks noChangeArrowheads="1"/>
          </p:cNvSpPr>
          <p:nvPr/>
        </p:nvSpPr>
        <p:spPr bwMode="auto">
          <a:xfrm>
            <a:off x="2590800" y="744538"/>
            <a:ext cx="774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rPr>
              <a:t>RU15</a:t>
            </a:r>
          </a:p>
        </p:txBody>
      </p:sp>
      <p:sp>
        <p:nvSpPr>
          <p:cNvPr id="23566" name="TextBox 20"/>
          <p:cNvSpPr txBox="1">
            <a:spLocks noChangeArrowheads="1"/>
          </p:cNvSpPr>
          <p:nvPr/>
        </p:nvSpPr>
        <p:spPr bwMode="auto">
          <a:xfrm>
            <a:off x="6756400" y="744538"/>
            <a:ext cx="774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rPr>
              <a:t>RU29</a:t>
            </a:r>
          </a:p>
        </p:txBody>
      </p:sp>
      <p:sp>
        <p:nvSpPr>
          <p:cNvPr id="23567" name="TextBox 2"/>
          <p:cNvSpPr txBox="1">
            <a:spLocks noChangeArrowheads="1"/>
          </p:cNvSpPr>
          <p:nvPr/>
        </p:nvSpPr>
        <p:spPr bwMode="auto">
          <a:xfrm>
            <a:off x="120155" y="5791200"/>
            <a:ext cx="46042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prstClr val="black"/>
                </a:solidFill>
              </a:rPr>
              <a:t>Industry Partner: Teledyne Webb Researc</a:t>
            </a:r>
            <a:r>
              <a:rPr lang="en-US" sz="2000" dirty="0">
                <a:solidFill>
                  <a:prstClr val="black"/>
                </a:solidFill>
              </a:rPr>
              <a:t>h</a:t>
            </a:r>
          </a:p>
        </p:txBody>
      </p:sp>
      <p:pic>
        <p:nvPicPr>
          <p:cNvPr id="1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49369" y="2704848"/>
            <a:ext cx="1622437" cy="362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571625" y="1889125"/>
            <a:ext cx="492593" cy="369332"/>
          </a:xfrm>
          <a:prstGeom prst="rect">
            <a:avLst/>
          </a:prstGeom>
          <a:noFill/>
        </p:spPr>
        <p:txBody>
          <a:bodyPr wrap="none" rtlCol="0">
            <a:spAutoFit/>
          </a:bodyPr>
          <a:lstStyle/>
          <a:p>
            <a:pPr eaLnBrk="1" hangingPunct="1"/>
            <a:r>
              <a:rPr lang="en-US" sz="1800" dirty="0" smtClean="0">
                <a:solidFill>
                  <a:prstClr val="white"/>
                </a:solidFill>
                <a:ea typeface="ＭＳ Ｐゴシック" charset="-128"/>
                <a:cs typeface="ＭＳ Ｐゴシック" charset="-128"/>
              </a:rPr>
              <a:t>G1</a:t>
            </a:r>
            <a:endParaRPr lang="en-US" sz="1800" dirty="0">
              <a:solidFill>
                <a:prstClr val="white"/>
              </a:solidFill>
              <a:ea typeface="ＭＳ Ｐゴシック" charset="-128"/>
              <a:cs typeface="ＭＳ Ｐゴシック" charset="-128"/>
            </a:endParaRPr>
          </a:p>
        </p:txBody>
      </p:sp>
      <p:sp>
        <p:nvSpPr>
          <p:cNvPr id="3" name="TextBox 2"/>
          <p:cNvSpPr txBox="1"/>
          <p:nvPr/>
        </p:nvSpPr>
        <p:spPr>
          <a:xfrm>
            <a:off x="4508500" y="1920875"/>
            <a:ext cx="1801507" cy="369332"/>
          </a:xfrm>
          <a:prstGeom prst="rect">
            <a:avLst/>
          </a:prstGeom>
          <a:noFill/>
        </p:spPr>
        <p:txBody>
          <a:bodyPr wrap="none" rtlCol="0">
            <a:spAutoFit/>
          </a:bodyPr>
          <a:lstStyle/>
          <a:p>
            <a:pPr eaLnBrk="1" hangingPunct="1"/>
            <a:r>
              <a:rPr lang="en-US" sz="1800" dirty="0" smtClean="0">
                <a:solidFill>
                  <a:srgbClr val="FFFFFF"/>
                </a:solidFill>
                <a:ea typeface="ＭＳ Ｐゴシック" charset="-128"/>
                <a:cs typeface="ＭＳ Ｐゴシック" charset="-128"/>
              </a:rPr>
              <a:t>G1-Ruggedized</a:t>
            </a:r>
            <a:endParaRPr lang="en-US" sz="1800" dirty="0">
              <a:solidFill>
                <a:srgbClr val="FFFFFF"/>
              </a:solidFill>
              <a:ea typeface="ＭＳ Ｐゴシック" charset="-128"/>
              <a:cs typeface="ＭＳ Ｐゴシック" charset="-128"/>
            </a:endParaRPr>
          </a:p>
        </p:txBody>
      </p:sp>
      <p:sp>
        <p:nvSpPr>
          <p:cNvPr id="4" name="TextBox 3"/>
          <p:cNvSpPr txBox="1"/>
          <p:nvPr/>
        </p:nvSpPr>
        <p:spPr>
          <a:xfrm>
            <a:off x="8413750" y="1936750"/>
            <a:ext cx="492593" cy="369332"/>
          </a:xfrm>
          <a:prstGeom prst="rect">
            <a:avLst/>
          </a:prstGeom>
          <a:noFill/>
        </p:spPr>
        <p:txBody>
          <a:bodyPr wrap="none" rtlCol="0">
            <a:spAutoFit/>
          </a:bodyPr>
          <a:lstStyle/>
          <a:p>
            <a:pPr eaLnBrk="1" hangingPunct="1"/>
            <a:r>
              <a:rPr lang="en-US" sz="1800" dirty="0" smtClean="0">
                <a:solidFill>
                  <a:srgbClr val="FFFFFF"/>
                </a:solidFill>
                <a:ea typeface="ＭＳ Ｐゴシック" charset="-128"/>
                <a:cs typeface="ＭＳ Ｐゴシック" charset="-128"/>
              </a:rPr>
              <a:t>G2</a:t>
            </a:r>
            <a:endParaRPr lang="en-US" sz="1800" dirty="0">
              <a:solidFill>
                <a:srgbClr val="FFFFFF"/>
              </a:solidFill>
              <a:ea typeface="ＭＳ Ｐゴシック" charset="-128"/>
              <a:cs typeface="ＭＳ Ｐゴシック" charset="-128"/>
            </a:endParaRPr>
          </a:p>
        </p:txBody>
      </p:sp>
      <p:pic>
        <p:nvPicPr>
          <p:cNvPr id="19" name="Picture 22"/>
          <p:cNvPicPr>
            <a:picLocks noChangeAspect="1" noChangeArrowheads="1"/>
          </p:cNvPicPr>
          <p:nvPr/>
        </p:nvPicPr>
        <p:blipFill>
          <a:blip r:embed="rId7"/>
          <a:srcRect l="10814" t="5260" r="12453" b="-1753"/>
          <a:stretch>
            <a:fillRect/>
          </a:stretch>
        </p:blipFill>
        <p:spPr bwMode="auto">
          <a:xfrm>
            <a:off x="4508500" y="2704848"/>
            <a:ext cx="2243815" cy="2052268"/>
          </a:xfrm>
          <a:prstGeom prst="rect">
            <a:avLst/>
          </a:prstGeom>
          <a:noFill/>
          <a:ln w="9525">
            <a:noFill/>
            <a:miter lim="800000"/>
            <a:headEnd/>
            <a:tailEnd/>
          </a:ln>
        </p:spPr>
      </p:pic>
      <p:grpSp>
        <p:nvGrpSpPr>
          <p:cNvPr id="21" name="Group 20"/>
          <p:cNvGrpSpPr/>
          <p:nvPr/>
        </p:nvGrpSpPr>
        <p:grpSpPr>
          <a:xfrm>
            <a:off x="-11615" y="6234591"/>
            <a:ext cx="9155615" cy="628440"/>
            <a:chOff x="-11615" y="6234591"/>
            <a:chExt cx="9155615" cy="628440"/>
          </a:xfrm>
        </p:grpSpPr>
        <p:sp>
          <p:nvSpPr>
            <p:cNvPr id="22" name="Rectangle 2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5" name="Picture 24"/>
            <p:cNvPicPr>
              <a:picLocks noChangeAspect="1"/>
            </p:cNvPicPr>
            <p:nvPr/>
          </p:nvPicPr>
          <p:blipFill rotWithShape="1">
            <a:blip r:embed="rId9">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6292" y="4834559"/>
            <a:ext cx="3561646" cy="879197"/>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8368" y="5586024"/>
            <a:ext cx="3737242" cy="470953"/>
          </a:xfrm>
          <a:prstGeom prst="rect">
            <a:avLst/>
          </a:prstGeom>
        </p:spPr>
      </p:pic>
      <p:sp>
        <p:nvSpPr>
          <p:cNvPr id="6" name="TextBox 5"/>
          <p:cNvSpPr txBox="1"/>
          <p:nvPr/>
        </p:nvSpPr>
        <p:spPr>
          <a:xfrm>
            <a:off x="7026716" y="3212084"/>
            <a:ext cx="1667741" cy="1477328"/>
          </a:xfrm>
          <a:prstGeom prst="rect">
            <a:avLst/>
          </a:prstGeom>
          <a:noFill/>
        </p:spPr>
        <p:txBody>
          <a:bodyPr wrap="square" rtlCol="0">
            <a:spAutoFit/>
          </a:bodyPr>
          <a:lstStyle/>
          <a:p>
            <a:r>
              <a:rPr lang="en-US" smtClean="0"/>
              <a:t>Operated in </a:t>
            </a:r>
            <a:r>
              <a:rPr lang="en-US" dirty="0" smtClean="0"/>
              <a:t>water depths ranging from 1200 m to as shallow as 5 m </a:t>
            </a:r>
            <a:endParaRPr lang="en-US" dirty="0"/>
          </a:p>
        </p:txBody>
      </p:sp>
      <p:sp>
        <p:nvSpPr>
          <p:cNvPr id="7" name="Rectangle 6"/>
          <p:cNvSpPr/>
          <p:nvPr/>
        </p:nvSpPr>
        <p:spPr>
          <a:xfrm>
            <a:off x="5398368" y="4834559"/>
            <a:ext cx="3737242" cy="12224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8800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9144000" cy="523220"/>
          </a:xfrm>
          <a:prstGeom prst="rect">
            <a:avLst/>
          </a:prstGeom>
          <a:noFill/>
        </p:spPr>
        <p:txBody>
          <a:bodyPr wrap="square" rtlCol="0">
            <a:spAutoFit/>
          </a:bodyPr>
          <a:lstStyle/>
          <a:p>
            <a:pPr algn="ctr"/>
            <a:r>
              <a:rPr lang="en-US" sz="2800" b="1" dirty="0" smtClean="0"/>
              <a:t>Gliders are configurable </a:t>
            </a:r>
            <a:r>
              <a:rPr lang="en-US" sz="2800" b="1" dirty="0" smtClean="0"/>
              <a:t>with</a:t>
            </a:r>
            <a:r>
              <a:rPr lang="en-US" sz="2800" b="1" dirty="0" smtClean="0"/>
              <a:t> </a:t>
            </a:r>
            <a:r>
              <a:rPr lang="en-US" sz="2800" b="1" dirty="0" smtClean="0"/>
              <a:t>a wide variety of sensors</a:t>
            </a:r>
            <a:endParaRPr lang="en-US" sz="2800" b="1" dirty="0"/>
          </a:p>
        </p:txBody>
      </p:sp>
      <p:sp>
        <p:nvSpPr>
          <p:cNvPr id="6" name="Rectangle 4"/>
          <p:cNvSpPr>
            <a:spLocks noChangeArrowheads="1"/>
          </p:cNvSpPr>
          <p:nvPr/>
        </p:nvSpPr>
        <p:spPr bwMode="auto">
          <a:xfrm>
            <a:off x="228600" y="413379"/>
            <a:ext cx="5943600" cy="5909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Calibri" charset="0"/>
              </a:rPr>
              <a:t>Acoustic Modem</a:t>
            </a:r>
          </a:p>
          <a:p>
            <a:r>
              <a:rPr lang="en-US" dirty="0">
                <a:latin typeface="Calibri" charset="0"/>
              </a:rPr>
              <a:t>ADCP/DVL</a:t>
            </a:r>
          </a:p>
          <a:p>
            <a:r>
              <a:rPr lang="en-US" dirty="0">
                <a:latin typeface="Calibri" charset="0"/>
              </a:rPr>
              <a:t>Altimeter</a:t>
            </a:r>
          </a:p>
          <a:p>
            <a:r>
              <a:rPr lang="en-US" dirty="0" err="1">
                <a:latin typeface="Calibri" charset="0"/>
              </a:rPr>
              <a:t>Bathyphotometer</a:t>
            </a:r>
            <a:r>
              <a:rPr lang="en-US" dirty="0">
                <a:latin typeface="Calibri" charset="0"/>
              </a:rPr>
              <a:t> (bioluminescence)</a:t>
            </a:r>
          </a:p>
          <a:p>
            <a:r>
              <a:rPr lang="en-US" dirty="0">
                <a:latin typeface="Calibri" charset="0"/>
              </a:rPr>
              <a:t>Beam Attenuation Meter</a:t>
            </a:r>
          </a:p>
          <a:p>
            <a:r>
              <a:rPr lang="en-US" dirty="0">
                <a:latin typeface="Calibri" charset="0"/>
              </a:rPr>
              <a:t>Echo Sounder</a:t>
            </a:r>
          </a:p>
          <a:p>
            <a:r>
              <a:rPr lang="en-US" dirty="0">
                <a:latin typeface="Calibri" charset="0"/>
              </a:rPr>
              <a:t>Optical Backscatter</a:t>
            </a:r>
          </a:p>
          <a:p>
            <a:r>
              <a:rPr lang="en-US" dirty="0">
                <a:latin typeface="Calibri" charset="0"/>
              </a:rPr>
              <a:t>Optical </a:t>
            </a:r>
            <a:r>
              <a:rPr lang="en-US" dirty="0" smtClean="0">
                <a:latin typeface="Calibri" charset="0"/>
              </a:rPr>
              <a:t>Attenuation</a:t>
            </a:r>
            <a:endParaRPr lang="en-US" dirty="0">
              <a:latin typeface="Calibri" charset="0"/>
            </a:endParaRPr>
          </a:p>
          <a:p>
            <a:r>
              <a:rPr lang="en-US" dirty="0">
                <a:latin typeface="Calibri" charset="0"/>
              </a:rPr>
              <a:t>Oxygen</a:t>
            </a:r>
          </a:p>
          <a:p>
            <a:r>
              <a:rPr lang="en-US" dirty="0">
                <a:latin typeface="Calibri" charset="0"/>
              </a:rPr>
              <a:t>Conductivity, Temperature, Depth</a:t>
            </a:r>
          </a:p>
          <a:p>
            <a:r>
              <a:rPr lang="en-US" dirty="0">
                <a:latin typeface="Calibri" charset="0"/>
              </a:rPr>
              <a:t>Fish Tracking</a:t>
            </a:r>
          </a:p>
          <a:p>
            <a:r>
              <a:rPr lang="en-US" dirty="0" err="1">
                <a:latin typeface="Calibri" charset="0"/>
              </a:rPr>
              <a:t>Fluorometer</a:t>
            </a:r>
            <a:endParaRPr lang="en-US" dirty="0">
              <a:latin typeface="Calibri" charset="0"/>
            </a:endParaRPr>
          </a:p>
          <a:p>
            <a:r>
              <a:rPr lang="en-US" dirty="0">
                <a:latin typeface="Calibri" charset="0"/>
              </a:rPr>
              <a:t>Hydrocarbon</a:t>
            </a:r>
          </a:p>
          <a:p>
            <a:r>
              <a:rPr lang="en-US" dirty="0" smtClean="0">
                <a:latin typeface="Calibri" charset="0"/>
              </a:rPr>
              <a:t>Hydrophones</a:t>
            </a:r>
          </a:p>
          <a:p>
            <a:r>
              <a:rPr lang="en-US" dirty="0" smtClean="0">
                <a:latin typeface="Calibri" charset="0"/>
              </a:rPr>
              <a:t>Nitrates</a:t>
            </a:r>
            <a:endParaRPr lang="en-US" dirty="0">
              <a:latin typeface="Calibri" charset="0"/>
            </a:endParaRPr>
          </a:p>
          <a:p>
            <a:r>
              <a:rPr lang="en-US" dirty="0">
                <a:latin typeface="Calibri" charset="0"/>
              </a:rPr>
              <a:t>PAR sensor</a:t>
            </a:r>
          </a:p>
          <a:p>
            <a:r>
              <a:rPr lang="en-US" dirty="0">
                <a:latin typeface="Calibri" charset="0"/>
              </a:rPr>
              <a:t>Radiometer</a:t>
            </a:r>
          </a:p>
          <a:p>
            <a:r>
              <a:rPr lang="en-US" dirty="0">
                <a:latin typeface="Calibri" charset="0"/>
              </a:rPr>
              <a:t>Scattering Attenuation Meter</a:t>
            </a:r>
          </a:p>
          <a:p>
            <a:r>
              <a:rPr lang="en-US" dirty="0">
                <a:latin typeface="Calibri" charset="0"/>
              </a:rPr>
              <a:t>Spectrophotometer (red </a:t>
            </a:r>
            <a:r>
              <a:rPr lang="en-US" dirty="0" smtClean="0">
                <a:latin typeface="Calibri" charset="0"/>
              </a:rPr>
              <a:t>tide)</a:t>
            </a:r>
            <a:endParaRPr lang="en-US" dirty="0">
              <a:latin typeface="Calibri" charset="0"/>
            </a:endParaRPr>
          </a:p>
          <a:p>
            <a:r>
              <a:rPr lang="en-US" dirty="0" smtClean="0">
                <a:latin typeface="Calibri" charset="0"/>
              </a:rPr>
              <a:t>Turbulence</a:t>
            </a:r>
          </a:p>
          <a:p>
            <a:r>
              <a:rPr lang="en-US" dirty="0" smtClean="0">
                <a:latin typeface="Calibri" charset="0"/>
              </a:rPr>
              <a:t>Wave Accelerometer</a:t>
            </a:r>
            <a:endParaRPr lang="en-US" dirty="0">
              <a:latin typeface="Calibri" charset="0"/>
            </a:endParaRPr>
          </a:p>
        </p:txBody>
      </p:sp>
      <p:pic>
        <p:nvPicPr>
          <p:cNvPr id="7" name="Picture 4" descr="PumpedCTD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74588" y="685800"/>
            <a:ext cx="2519050" cy="190519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49254" y="3134456"/>
            <a:ext cx="2481234" cy="18619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 name="TextBox 9"/>
          <p:cNvSpPr txBox="1"/>
          <p:nvPr/>
        </p:nvSpPr>
        <p:spPr>
          <a:xfrm>
            <a:off x="4026988" y="2656745"/>
            <a:ext cx="2326278" cy="400110"/>
          </a:xfrm>
          <a:prstGeom prst="rect">
            <a:avLst/>
          </a:prstGeom>
          <a:noFill/>
        </p:spPr>
        <p:txBody>
          <a:bodyPr wrap="none" rtlCol="0">
            <a:spAutoFit/>
          </a:bodyPr>
          <a:lstStyle/>
          <a:p>
            <a:r>
              <a:rPr lang="en-US" sz="2000" dirty="0" smtClean="0"/>
              <a:t>Internal Payload Bay</a:t>
            </a:r>
            <a:endParaRPr lang="en-US" sz="2000" dirty="0"/>
          </a:p>
        </p:txBody>
      </p:sp>
      <p:sp>
        <p:nvSpPr>
          <p:cNvPr id="11" name="TextBox 10"/>
          <p:cNvSpPr txBox="1"/>
          <p:nvPr/>
        </p:nvSpPr>
        <p:spPr>
          <a:xfrm>
            <a:off x="6732238" y="4965436"/>
            <a:ext cx="2070699" cy="400110"/>
          </a:xfrm>
          <a:prstGeom prst="rect">
            <a:avLst/>
          </a:prstGeom>
          <a:noFill/>
        </p:spPr>
        <p:txBody>
          <a:bodyPr wrap="none" rtlCol="0">
            <a:spAutoFit/>
          </a:bodyPr>
          <a:lstStyle/>
          <a:p>
            <a:r>
              <a:rPr lang="en-US" sz="2000" dirty="0" smtClean="0"/>
              <a:t>External Mounted</a:t>
            </a:r>
            <a:endParaRPr lang="en-US" sz="2000" dirty="0"/>
          </a:p>
        </p:txBody>
      </p:sp>
      <p:sp>
        <p:nvSpPr>
          <p:cNvPr id="12" name="TextBox 11"/>
          <p:cNvSpPr txBox="1"/>
          <p:nvPr/>
        </p:nvSpPr>
        <p:spPr>
          <a:xfrm>
            <a:off x="7383491" y="2656745"/>
            <a:ext cx="1003450" cy="400110"/>
          </a:xfrm>
          <a:prstGeom prst="rect">
            <a:avLst/>
          </a:prstGeom>
          <a:noFill/>
        </p:spPr>
        <p:txBody>
          <a:bodyPr wrap="none" rtlCol="0">
            <a:spAutoFit/>
          </a:bodyPr>
          <a:lstStyle/>
          <a:p>
            <a:r>
              <a:rPr lang="en-US" sz="2000" dirty="0" smtClean="0"/>
              <a:t>Internal </a:t>
            </a:r>
            <a:endParaRPr lang="en-US" sz="2000" dirty="0"/>
          </a:p>
        </p:txBody>
      </p:sp>
      <p:sp>
        <p:nvSpPr>
          <p:cNvPr id="13" name="TextBox 12"/>
          <p:cNvSpPr txBox="1"/>
          <p:nvPr/>
        </p:nvSpPr>
        <p:spPr>
          <a:xfrm>
            <a:off x="4026988" y="4978080"/>
            <a:ext cx="2467818" cy="400110"/>
          </a:xfrm>
          <a:prstGeom prst="rect">
            <a:avLst/>
          </a:prstGeom>
          <a:noFill/>
        </p:spPr>
        <p:txBody>
          <a:bodyPr wrap="none" rtlCol="0">
            <a:spAutoFit/>
          </a:bodyPr>
          <a:lstStyle/>
          <a:p>
            <a:r>
              <a:rPr lang="en-US" sz="2000" dirty="0" smtClean="0"/>
              <a:t>External Payload Area</a:t>
            </a:r>
            <a:endParaRPr lang="en-US" sz="2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4000" y="897128"/>
            <a:ext cx="2540000" cy="1693863"/>
          </a:xfrm>
          <a:prstGeom prst="rect">
            <a:avLst/>
          </a:prstGeom>
        </p:spPr>
      </p:pic>
      <p:pic>
        <p:nvPicPr>
          <p:cNvPr id="3" name="Picture 2" descr="image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1053" y="3134456"/>
            <a:ext cx="2482585" cy="1861939"/>
          </a:xfrm>
          <a:prstGeom prst="rect">
            <a:avLst/>
          </a:prstGeom>
        </p:spPr>
      </p:pic>
      <p:grpSp>
        <p:nvGrpSpPr>
          <p:cNvPr id="14" name="Group 13"/>
          <p:cNvGrpSpPr/>
          <p:nvPr/>
        </p:nvGrpSpPr>
        <p:grpSpPr>
          <a:xfrm>
            <a:off x="228600" y="6248084"/>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084232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07" y="6248084"/>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6708" cy="6097805"/>
          </a:xfrm>
          <a:prstGeom prst="rect">
            <a:avLst/>
          </a:prstGeom>
        </p:spPr>
      </p:pic>
      <p:sp>
        <p:nvSpPr>
          <p:cNvPr id="10" name="TextBox 9"/>
          <p:cNvSpPr txBox="1"/>
          <p:nvPr/>
        </p:nvSpPr>
        <p:spPr>
          <a:xfrm>
            <a:off x="2882823" y="138015"/>
            <a:ext cx="3295069" cy="584775"/>
          </a:xfrm>
          <a:prstGeom prst="rect">
            <a:avLst/>
          </a:prstGeom>
          <a:noFill/>
        </p:spPr>
        <p:txBody>
          <a:bodyPr wrap="none" rtlCol="0">
            <a:spAutoFit/>
          </a:bodyPr>
          <a:lstStyle/>
          <a:p>
            <a:r>
              <a:rPr lang="en-US" sz="3200" b="1" dirty="0" smtClean="0"/>
              <a:t>Rutgers Glider Lab</a:t>
            </a:r>
            <a:endParaRPr lang="en-US" sz="3200" b="1" dirty="0"/>
          </a:p>
        </p:txBody>
      </p:sp>
    </p:spTree>
    <p:extLst>
      <p:ext uri="{BB962C8B-B14F-4D97-AF65-F5344CB8AC3E}">
        <p14:creationId xmlns:p14="http://schemas.microsoft.com/office/powerpoint/2010/main" val="387806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1529"/>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12800" y="13871"/>
            <a:ext cx="8331200" cy="6223000"/>
          </a:xfrm>
          <a:prstGeom prst="rect">
            <a:avLst/>
          </a:prstGeom>
          <a:solidFill>
            <a:srgbClr val="D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41"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NJ</a:t>
            </a:r>
          </a:p>
        </p:txBody>
      </p:sp>
      <p:sp>
        <p:nvSpPr>
          <p:cNvPr id="14342"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14343" name="Text Box 9"/>
          <p:cNvSpPr txBox="1">
            <a:spLocks noChangeArrowheads="1"/>
          </p:cNvSpPr>
          <p:nvPr/>
        </p:nvSpPr>
        <p:spPr bwMode="auto">
          <a:xfrm>
            <a:off x="5005388" y="0"/>
            <a:ext cx="4175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14344" name="Text Box 9"/>
          <p:cNvSpPr txBox="1">
            <a:spLocks noChangeArrowheads="1"/>
          </p:cNvSpPr>
          <p:nvPr/>
        </p:nvSpPr>
        <p:spPr bwMode="auto">
          <a:xfrm>
            <a:off x="1428750" y="4171950"/>
            <a:ext cx="76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14345" name="Text Box 9"/>
          <p:cNvSpPr txBox="1">
            <a:spLocks noChangeArrowheads="1"/>
          </p:cNvSpPr>
          <p:nvPr/>
        </p:nvSpPr>
        <p:spPr bwMode="auto">
          <a:xfrm>
            <a:off x="2754313" y="1974850"/>
            <a:ext cx="4397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14346" name="Text Box 9"/>
          <p:cNvSpPr txBox="1">
            <a:spLocks noChangeArrowheads="1"/>
          </p:cNvSpPr>
          <p:nvPr/>
        </p:nvSpPr>
        <p:spPr bwMode="auto">
          <a:xfrm>
            <a:off x="4370388" y="574675"/>
            <a:ext cx="4540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14347"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14348" name="Text Box 9"/>
          <p:cNvSpPr txBox="1">
            <a:spLocks noChangeArrowheads="1"/>
          </p:cNvSpPr>
          <p:nvPr/>
        </p:nvSpPr>
        <p:spPr bwMode="auto">
          <a:xfrm>
            <a:off x="5835650" y="-112713"/>
            <a:ext cx="603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14349" name="Text Box 9"/>
          <p:cNvSpPr txBox="1">
            <a:spLocks noChangeArrowheads="1"/>
          </p:cNvSpPr>
          <p:nvPr/>
        </p:nvSpPr>
        <p:spPr bwMode="auto">
          <a:xfrm>
            <a:off x="2227263" y="2305050"/>
            <a:ext cx="5286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14350"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14351" name="Text Box 9"/>
          <p:cNvSpPr txBox="1">
            <a:spLocks noChangeArrowheads="1"/>
          </p:cNvSpPr>
          <p:nvPr/>
        </p:nvSpPr>
        <p:spPr bwMode="auto">
          <a:xfrm>
            <a:off x="1120775" y="0"/>
            <a:ext cx="3810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76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19" name="TextBox 18"/>
          <p:cNvSpPr txBox="1"/>
          <p:nvPr/>
        </p:nvSpPr>
        <p:spPr>
          <a:xfrm>
            <a:off x="0" y="0"/>
            <a:ext cx="1808163" cy="2308324"/>
          </a:xfrm>
          <a:prstGeom prst="rect">
            <a:avLst/>
          </a:prstGeom>
          <a:noFill/>
        </p:spPr>
        <p:txBody>
          <a:bodyPr wrap="square">
            <a:spAutoFit/>
          </a:bodyPr>
          <a:lstStyle/>
          <a:p>
            <a:pPr fontAlgn="auto">
              <a:spcBef>
                <a:spcPts val="0"/>
              </a:spcBef>
              <a:spcAft>
                <a:spcPts val="0"/>
              </a:spcAft>
              <a:defRPr/>
            </a:pPr>
            <a:r>
              <a:rPr lang="en-US" b="1" u="sng" cap="small" dirty="0">
                <a:solidFill>
                  <a:srgbClr val="FFFF00"/>
                </a:solidFill>
                <a:latin typeface="Arial"/>
                <a:ea typeface="ＭＳ Ｐゴシック"/>
              </a:rPr>
              <a:t>M</a:t>
            </a:r>
            <a:r>
              <a:rPr lang="en-US" cap="small" dirty="0">
                <a:solidFill>
                  <a:srgbClr val="FF0000"/>
                </a:solidFill>
                <a:latin typeface="Arial"/>
                <a:ea typeface="ＭＳ Ｐゴシック"/>
              </a:rPr>
              <a:t>iddle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tlantic</a:t>
            </a:r>
          </a:p>
          <a:p>
            <a:pPr fontAlgn="auto">
              <a:spcBef>
                <a:spcPts val="0"/>
              </a:spcBef>
              <a:spcAft>
                <a:spcPts val="0"/>
              </a:spcAft>
              <a:defRPr/>
            </a:pPr>
            <a:r>
              <a:rPr lang="en-US" b="1" u="sng" cap="small" dirty="0">
                <a:solidFill>
                  <a:srgbClr val="FFFF00"/>
                </a:solidFill>
                <a:latin typeface="Arial"/>
                <a:ea typeface="ＭＳ Ｐゴシック"/>
              </a:rPr>
              <a:t>R</a:t>
            </a:r>
            <a:r>
              <a:rPr lang="en-US" cap="small" dirty="0">
                <a:solidFill>
                  <a:srgbClr val="FF0000"/>
                </a:solidFill>
                <a:latin typeface="Arial"/>
                <a:ea typeface="ＭＳ Ｐゴシック"/>
              </a:rPr>
              <a:t>egional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ssociation </a:t>
            </a:r>
          </a:p>
          <a:p>
            <a:pPr fontAlgn="auto">
              <a:spcBef>
                <a:spcPts val="0"/>
              </a:spcBef>
              <a:spcAft>
                <a:spcPts val="0"/>
              </a:spcAft>
              <a:defRPr/>
            </a:pPr>
            <a:r>
              <a:rPr lang="en-US" b="1" u="sng" cap="small" dirty="0">
                <a:solidFill>
                  <a:srgbClr val="FFFF00"/>
                </a:solidFill>
                <a:latin typeface="Arial"/>
                <a:ea typeface="ＭＳ Ｐゴシック"/>
              </a:rPr>
              <a:t>C</a:t>
            </a:r>
            <a:r>
              <a:rPr lang="en-US" cap="small" dirty="0">
                <a:solidFill>
                  <a:srgbClr val="FF0000"/>
                </a:solidFill>
                <a:latin typeface="Arial"/>
                <a:ea typeface="ＭＳ Ｐゴシック"/>
              </a:rPr>
              <a:t>oastal </a:t>
            </a:r>
          </a:p>
          <a:p>
            <a:pPr fontAlgn="auto">
              <a:spcBef>
                <a:spcPts val="0"/>
              </a:spcBef>
              <a:spcAft>
                <a:spcPts val="0"/>
              </a:spcAft>
              <a:defRPr/>
            </a:pP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cean </a:t>
            </a: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bserving </a:t>
            </a:r>
            <a:r>
              <a:rPr lang="en-US" b="1" u="sng" cap="small" dirty="0">
                <a:solidFill>
                  <a:srgbClr val="FFFF00"/>
                </a:solidFill>
                <a:latin typeface="Arial"/>
                <a:ea typeface="ＭＳ Ｐゴシック"/>
              </a:rPr>
              <a:t>S</a:t>
            </a:r>
            <a:r>
              <a:rPr lang="en-US" cap="small" dirty="0">
                <a:solidFill>
                  <a:srgbClr val="FF00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
        <p:nvSpPr>
          <p:cNvPr id="14355" name="TextBox 41"/>
          <p:cNvSpPr txBox="1">
            <a:spLocks noChangeArrowheads="1"/>
          </p:cNvSpPr>
          <p:nvPr/>
        </p:nvSpPr>
        <p:spPr bwMode="auto">
          <a:xfrm>
            <a:off x="4930775" y="1819268"/>
            <a:ext cx="4233082"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FFFF"/>
                </a:solidFill>
              </a:rPr>
              <a:t>MARACOOS:</a:t>
            </a:r>
          </a:p>
          <a:p>
            <a:pPr algn="ctr"/>
            <a:r>
              <a:rPr lang="en-US" sz="2800" b="1" dirty="0" smtClean="0">
                <a:solidFill>
                  <a:srgbClr val="FFFFFF"/>
                </a:solidFill>
              </a:rPr>
              <a:t>An Integrated,  Sustained &amp; Certified  Real-time Observation and Forecast System</a:t>
            </a:r>
            <a:endParaRPr lang="en-US" sz="2800" b="1" dirty="0">
              <a:solidFill>
                <a:srgbClr val="FFFFFF"/>
              </a:solidFill>
            </a:endParaRPr>
          </a:p>
        </p:txBody>
      </p:sp>
      <p:pic>
        <p:nvPicPr>
          <p:cNvPr id="43" name="Picture 41" descr="13"/>
          <p:cNvPicPr>
            <a:picLocks noChangeAspect="1" noChangeArrowheads="1"/>
          </p:cNvPicPr>
          <p:nvPr/>
        </p:nvPicPr>
        <p:blipFill>
          <a:blip r:embed="rId4"/>
          <a:stretch>
            <a:fillRect/>
          </a:stretch>
        </p:blipFill>
        <p:spPr bwMode="auto">
          <a:xfrm>
            <a:off x="6251575" y="56102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a:srcRect/>
          <a:stretch>
            <a:fillRect/>
          </a:stretch>
        </p:blipFill>
        <p:spPr bwMode="auto">
          <a:xfrm>
            <a:off x="7712075" y="42592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6"/>
          <a:stretch>
            <a:fillRect/>
          </a:stretch>
        </p:blipFill>
        <p:spPr bwMode="auto">
          <a:xfrm>
            <a:off x="7069138" y="42862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7"/>
          <a:srcRect/>
          <a:stretch>
            <a:fillRect/>
          </a:stretch>
        </p:blipFill>
        <p:spPr bwMode="auto">
          <a:xfrm>
            <a:off x="7697788" y="48799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8"/>
          <a:srcRect/>
          <a:stretch>
            <a:fillRect/>
          </a:stretch>
        </p:blipFill>
        <p:spPr bwMode="auto">
          <a:xfrm>
            <a:off x="7759700" y="5610225"/>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9"/>
          <a:srcRect/>
          <a:stretch>
            <a:fillRect/>
          </a:stretch>
        </p:blipFill>
        <p:spPr bwMode="auto">
          <a:xfrm>
            <a:off x="6176963" y="41862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0"/>
          <a:srcRect/>
          <a:stretch>
            <a:fillRect/>
          </a:stretch>
        </p:blipFill>
        <p:spPr bwMode="auto">
          <a:xfrm>
            <a:off x="6188075" y="48577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1"/>
          <a:srcRect/>
          <a:stretch>
            <a:fillRect/>
          </a:stretch>
        </p:blipFill>
        <p:spPr bwMode="auto">
          <a:xfrm>
            <a:off x="5334000" y="42211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2"/>
          <a:srcRect/>
          <a:stretch>
            <a:fillRect/>
          </a:stretch>
        </p:blipFill>
        <p:spPr bwMode="auto">
          <a:xfrm>
            <a:off x="7100888" y="56070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3"/>
          <a:srcRect/>
          <a:stretch>
            <a:fillRect/>
          </a:stretch>
        </p:blipFill>
        <p:spPr bwMode="auto">
          <a:xfrm>
            <a:off x="5367338" y="48577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367" name="Picture 30" descr="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367338" y="5610225"/>
            <a:ext cx="539750"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8" name="Picture 31" descr="IOOS_logo_white.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48138" y="4306888"/>
            <a:ext cx="10128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9" name="Picture 55" descr="Screen shot 2012-02-19 at 1.29.16 PM.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321175" y="4933950"/>
            <a:ext cx="741363"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57"/>
          <p:cNvPicPr>
            <a:picLocks noChangeAspect="1"/>
          </p:cNvPicPr>
          <p:nvPr/>
        </p:nvPicPr>
        <p:blipFill>
          <a:blip r:embed="rId17"/>
          <a:stretch>
            <a:fillRect/>
          </a:stretch>
        </p:blipFill>
        <p:spPr>
          <a:xfrm>
            <a:off x="7141021" y="4942798"/>
            <a:ext cx="455385" cy="455385"/>
          </a:xfrm>
          <a:prstGeom prst="ellipse">
            <a:avLst/>
          </a:prstGeom>
        </p:spPr>
      </p:pic>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cxnSp>
        <p:nvCxnSpPr>
          <p:cNvPr id="54" name="Straight Connector 53"/>
          <p:cNvCxnSpPr>
            <a:cxnSpLocks noChangeShapeType="1"/>
          </p:cNvCxnSpPr>
          <p:nvPr/>
        </p:nvCxnSpPr>
        <p:spPr bwMode="auto">
          <a:xfrm flipH="1">
            <a:off x="609600" y="990600"/>
            <a:ext cx="1905000" cy="464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5" name="Straight Connector 54"/>
          <p:cNvCxnSpPr>
            <a:cxnSpLocks noChangeShapeType="1"/>
          </p:cNvCxnSpPr>
          <p:nvPr/>
        </p:nvCxnSpPr>
        <p:spPr bwMode="auto">
          <a:xfrm flipV="1">
            <a:off x="2514600" y="152400"/>
            <a:ext cx="4419600" cy="83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2" name="Picture 1" descr="certStamp.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22" y="2418699"/>
            <a:ext cx="1026155" cy="1043456"/>
          </a:xfrm>
          <a:prstGeom prst="rect">
            <a:avLst/>
          </a:prstGeom>
          <a:solidFill>
            <a:srgbClr val="FFFFFF"/>
          </a:solidFill>
        </p:spPr>
      </p:pic>
      <p:grpSp>
        <p:nvGrpSpPr>
          <p:cNvPr id="40" name="Group 39"/>
          <p:cNvGrpSpPr/>
          <p:nvPr/>
        </p:nvGrpSpPr>
        <p:grpSpPr>
          <a:xfrm>
            <a:off x="-11615" y="6234591"/>
            <a:ext cx="9155615" cy="628440"/>
            <a:chOff x="-11615" y="6234591"/>
            <a:chExt cx="9155615" cy="628440"/>
          </a:xfrm>
        </p:grpSpPr>
        <p:sp>
          <p:nvSpPr>
            <p:cNvPr id="42" name="Rectangle 4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56" name="Picture 55"/>
            <p:cNvPicPr>
              <a:picLocks noChangeAspect="1"/>
            </p:cNvPicPr>
            <p:nvPr/>
          </p:nvPicPr>
          <p:blipFill rotWithShape="1">
            <a:blip r:embed="rId2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57" name="Picture 56"/>
            <p:cNvPicPr>
              <a:picLocks noChangeAspect="1"/>
            </p:cNvPicPr>
            <p:nvPr/>
          </p:nvPicPr>
          <p:blipFill rotWithShape="1">
            <a:blip r:embed="rId2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78614099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907" y="6248084"/>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6911"/>
          <a:stretch/>
        </p:blipFill>
        <p:spPr>
          <a:xfrm>
            <a:off x="106883" y="502591"/>
            <a:ext cx="6614556" cy="340423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52437"/>
          <a:stretch/>
        </p:blipFill>
        <p:spPr>
          <a:xfrm>
            <a:off x="960745" y="4174460"/>
            <a:ext cx="3470678" cy="181883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47059"/>
          <a:stretch/>
        </p:blipFill>
        <p:spPr>
          <a:xfrm>
            <a:off x="4941262" y="3973463"/>
            <a:ext cx="3541823" cy="206597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6200" y="1225632"/>
            <a:ext cx="2717800" cy="1282700"/>
          </a:xfrm>
          <a:prstGeom prst="rect">
            <a:avLst/>
          </a:prstGeom>
        </p:spPr>
      </p:pic>
      <p:sp>
        <p:nvSpPr>
          <p:cNvPr id="13" name="TextBox 12"/>
          <p:cNvSpPr txBox="1"/>
          <p:nvPr/>
        </p:nvSpPr>
        <p:spPr>
          <a:xfrm>
            <a:off x="0" y="-25660"/>
            <a:ext cx="9144000" cy="523220"/>
          </a:xfrm>
          <a:prstGeom prst="rect">
            <a:avLst/>
          </a:prstGeom>
          <a:noFill/>
        </p:spPr>
        <p:txBody>
          <a:bodyPr wrap="square" rtlCol="0">
            <a:spAutoFit/>
          </a:bodyPr>
          <a:lstStyle/>
          <a:p>
            <a:pPr algn="ctr"/>
            <a:r>
              <a:rPr lang="en-US" sz="2800" b="1" dirty="0" smtClean="0"/>
              <a:t>Rutgers 2003-2016 Glider Statistics</a:t>
            </a:r>
            <a:endParaRPr lang="en-US" sz="2800" b="1" dirty="0"/>
          </a:p>
        </p:txBody>
      </p:sp>
    </p:spTree>
    <p:extLst>
      <p:ext uri="{BB962C8B-B14F-4D97-AF65-F5344CB8AC3E}">
        <p14:creationId xmlns:p14="http://schemas.microsoft.com/office/powerpoint/2010/main" val="1743079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806824"/>
          </a:xfrm>
          <a:prstGeom prst="rect">
            <a:avLst/>
          </a:prstGeom>
          <a:solidFill>
            <a:schemeClr val="accent1">
              <a:lumMod val="75000"/>
            </a:schemeClr>
          </a:solidFill>
          <a:ln>
            <a:noFill/>
          </a:ln>
          <a:effectLst>
            <a:outerShdw sx="1000" sy="1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rotWithShape="1">
          <a:blip r:embed="rId2"/>
          <a:srcRect l="15708"/>
          <a:stretch/>
        </p:blipFill>
        <p:spPr>
          <a:xfrm>
            <a:off x="203200" y="985395"/>
            <a:ext cx="2472267" cy="3161522"/>
          </a:xfrm>
          <a:prstGeom prst="rect">
            <a:avLst/>
          </a:prstGeom>
          <a:ln>
            <a:solidFill>
              <a:schemeClr val="tx1"/>
            </a:solidFill>
          </a:ln>
        </p:spPr>
      </p:pic>
      <p:sp>
        <p:nvSpPr>
          <p:cNvPr id="8" name="Text Box 3"/>
          <p:cNvSpPr txBox="1">
            <a:spLocks noChangeArrowheads="1"/>
          </p:cNvSpPr>
          <p:nvPr/>
        </p:nvSpPr>
        <p:spPr bwMode="auto">
          <a:xfrm>
            <a:off x="203200" y="0"/>
            <a:ext cx="8940800" cy="1261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4000" dirty="0" smtClean="0">
                <a:solidFill>
                  <a:prstClr val="white"/>
                </a:solidFill>
                <a:cs typeface="Calibri"/>
              </a:rPr>
              <a:t>Glider Data QA/QC</a:t>
            </a:r>
          </a:p>
          <a:p>
            <a:pPr>
              <a:defRPr/>
            </a:pPr>
            <a:endParaRPr lang="en-US" sz="3600" dirty="0">
              <a:solidFill>
                <a:prstClr val="white"/>
              </a:solidFill>
              <a:cs typeface="Calibri"/>
            </a:endParaRPr>
          </a:p>
        </p:txBody>
      </p:sp>
      <p:sp>
        <p:nvSpPr>
          <p:cNvPr id="10" name="TextBox 9"/>
          <p:cNvSpPr txBox="1"/>
          <p:nvPr/>
        </p:nvSpPr>
        <p:spPr>
          <a:xfrm>
            <a:off x="4436532" y="928407"/>
            <a:ext cx="4737100" cy="1938992"/>
          </a:xfrm>
          <a:prstGeom prst="rect">
            <a:avLst/>
          </a:prstGeom>
          <a:noFill/>
        </p:spPr>
        <p:txBody>
          <a:bodyPr wrap="square" rtlCol="0">
            <a:spAutoFit/>
          </a:bodyPr>
          <a:lstStyle/>
          <a:p>
            <a:r>
              <a:rPr lang="en-US" dirty="0" smtClean="0">
                <a:solidFill>
                  <a:prstClr val="black"/>
                </a:solidFill>
                <a:latin typeface="Times New Roman"/>
                <a:cs typeface="Times New Roman"/>
              </a:rPr>
              <a:t>Quality Assurance Project Plan:</a:t>
            </a:r>
          </a:p>
          <a:p>
            <a:endParaRPr lang="en-US" sz="300" dirty="0">
              <a:solidFill>
                <a:prstClr val="black"/>
              </a:solidFill>
              <a:latin typeface="Times New Roman"/>
              <a:cs typeface="Times New Roman"/>
            </a:endParaRPr>
          </a:p>
          <a:p>
            <a:pPr marL="800100" indent="-279400">
              <a:buFont typeface="Arial"/>
              <a:buChar char="•"/>
            </a:pPr>
            <a:r>
              <a:rPr lang="en-US" sz="1600" dirty="0" smtClean="0">
                <a:solidFill>
                  <a:prstClr val="black"/>
                </a:solidFill>
                <a:latin typeface="Times New Roman"/>
                <a:cs typeface="Times New Roman"/>
              </a:rPr>
              <a:t>Glider Mission Planning</a:t>
            </a:r>
          </a:p>
          <a:p>
            <a:pPr marL="800100" indent="-279400">
              <a:buFont typeface="Arial"/>
              <a:buChar char="•"/>
            </a:pPr>
            <a:endParaRPr lang="en-US" sz="500" dirty="0">
              <a:solidFill>
                <a:prstClr val="black"/>
              </a:solidFill>
              <a:latin typeface="Times New Roman"/>
              <a:cs typeface="Times New Roman"/>
            </a:endParaRPr>
          </a:p>
          <a:p>
            <a:pPr marL="800100" indent="-279400">
              <a:buFont typeface="Arial"/>
              <a:buChar char="•"/>
            </a:pPr>
            <a:r>
              <a:rPr lang="en-US" sz="1600" dirty="0" err="1" smtClean="0">
                <a:solidFill>
                  <a:prstClr val="black"/>
                </a:solidFill>
                <a:latin typeface="Times New Roman"/>
                <a:cs typeface="Times New Roman"/>
              </a:rPr>
              <a:t>SeaBird</a:t>
            </a:r>
            <a:r>
              <a:rPr lang="en-US" sz="1600" dirty="0" smtClean="0">
                <a:solidFill>
                  <a:prstClr val="black"/>
                </a:solidFill>
                <a:latin typeface="Times New Roman"/>
                <a:cs typeface="Times New Roman"/>
              </a:rPr>
              <a:t>  CTD </a:t>
            </a:r>
          </a:p>
          <a:p>
            <a:pPr marL="800100" indent="-279400">
              <a:buFont typeface="Arial"/>
              <a:buChar char="•"/>
            </a:pPr>
            <a:endParaRPr lang="en-US" sz="500" dirty="0">
              <a:solidFill>
                <a:prstClr val="black"/>
              </a:solidFill>
              <a:latin typeface="Times New Roman"/>
              <a:cs typeface="Times New Roman"/>
            </a:endParaRPr>
          </a:p>
          <a:p>
            <a:pPr marL="800100" indent="-279400">
              <a:buFont typeface="Arial"/>
              <a:buChar char="•"/>
            </a:pPr>
            <a:r>
              <a:rPr lang="en-US" sz="1600" dirty="0" err="1" smtClean="0">
                <a:solidFill>
                  <a:prstClr val="black"/>
                </a:solidFill>
                <a:latin typeface="Times New Roman"/>
                <a:cs typeface="Times New Roman"/>
              </a:rPr>
              <a:t>Aanderra</a:t>
            </a:r>
            <a:r>
              <a:rPr lang="en-US" sz="1600" dirty="0" smtClean="0">
                <a:solidFill>
                  <a:prstClr val="black"/>
                </a:solidFill>
                <a:latin typeface="Times New Roman"/>
                <a:cs typeface="Times New Roman"/>
              </a:rPr>
              <a:t> </a:t>
            </a:r>
            <a:r>
              <a:rPr lang="en-US" sz="1600" dirty="0" err="1" smtClean="0">
                <a:solidFill>
                  <a:prstClr val="black"/>
                </a:solidFill>
                <a:latin typeface="Times New Roman"/>
                <a:cs typeface="Times New Roman"/>
              </a:rPr>
              <a:t>Optode</a:t>
            </a:r>
            <a:r>
              <a:rPr lang="en-US" sz="1600" dirty="0" smtClean="0">
                <a:solidFill>
                  <a:prstClr val="black"/>
                </a:solidFill>
                <a:latin typeface="Times New Roman"/>
                <a:cs typeface="Times New Roman"/>
              </a:rPr>
              <a:t> 3835</a:t>
            </a:r>
          </a:p>
          <a:p>
            <a:pPr marL="800100" indent="-279400">
              <a:buFont typeface="Arial"/>
              <a:buChar char="•"/>
            </a:pPr>
            <a:endParaRPr lang="en-US" sz="500" dirty="0">
              <a:solidFill>
                <a:prstClr val="black"/>
              </a:solidFill>
              <a:latin typeface="Times New Roman"/>
              <a:cs typeface="Times New Roman"/>
            </a:endParaRPr>
          </a:p>
          <a:p>
            <a:pPr marL="800100" indent="-279400">
              <a:buFont typeface="Arial"/>
              <a:buChar char="•"/>
            </a:pPr>
            <a:r>
              <a:rPr lang="en-US" sz="1600" dirty="0" smtClean="0">
                <a:solidFill>
                  <a:prstClr val="black"/>
                </a:solidFill>
                <a:latin typeface="Times New Roman"/>
                <a:cs typeface="Times New Roman"/>
              </a:rPr>
              <a:t>Documents for  pre- and </a:t>
            </a:r>
          </a:p>
          <a:p>
            <a:pPr marL="520700"/>
            <a:r>
              <a:rPr lang="en-US" sz="1600" dirty="0">
                <a:solidFill>
                  <a:prstClr val="black"/>
                </a:solidFill>
                <a:latin typeface="Times New Roman"/>
                <a:cs typeface="Times New Roman"/>
              </a:rPr>
              <a:t>	</a:t>
            </a:r>
            <a:r>
              <a:rPr lang="en-US" sz="1600" dirty="0" smtClean="0">
                <a:solidFill>
                  <a:prstClr val="black"/>
                </a:solidFill>
                <a:latin typeface="Times New Roman"/>
                <a:cs typeface="Times New Roman"/>
              </a:rPr>
              <a:t>post- deployment glider, CTD  and DO QA</a:t>
            </a:r>
            <a:endParaRPr lang="en-US" sz="1600" dirty="0">
              <a:solidFill>
                <a:prstClr val="black"/>
              </a:solidFill>
              <a:latin typeface="Times New Roman"/>
              <a:cs typeface="Times New Roman"/>
            </a:endParaRPr>
          </a:p>
        </p:txBody>
      </p:sp>
      <p:pic>
        <p:nvPicPr>
          <p:cNvPr id="12" name="Picture 11" descr="glider1.JPG"/>
          <p:cNvPicPr>
            <a:picLocks noChangeAspect="1"/>
          </p:cNvPicPr>
          <p:nvPr/>
        </p:nvPicPr>
        <p:blipFill>
          <a:blip r:embed="rId3" cstate="print"/>
          <a:stretch>
            <a:fillRect/>
          </a:stretch>
        </p:blipFill>
        <p:spPr>
          <a:xfrm>
            <a:off x="7755467" y="33656"/>
            <a:ext cx="1321170" cy="739554"/>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820" y="3252692"/>
            <a:ext cx="3693109" cy="24960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246" y="2569017"/>
            <a:ext cx="2303286" cy="2958863"/>
          </a:xfrm>
          <a:prstGeom prst="rect">
            <a:avLst/>
          </a:prstGeom>
        </p:spPr>
      </p:pic>
      <p:sp>
        <p:nvSpPr>
          <p:cNvPr id="13" name="TextBox 12"/>
          <p:cNvSpPr txBox="1"/>
          <p:nvPr/>
        </p:nvSpPr>
        <p:spPr>
          <a:xfrm>
            <a:off x="4515846" y="2867399"/>
            <a:ext cx="4737100" cy="369332"/>
          </a:xfrm>
          <a:prstGeom prst="rect">
            <a:avLst/>
          </a:prstGeom>
          <a:noFill/>
        </p:spPr>
        <p:txBody>
          <a:bodyPr wrap="square" rtlCol="0">
            <a:spAutoFit/>
          </a:bodyPr>
          <a:lstStyle/>
          <a:p>
            <a:r>
              <a:rPr lang="en-US" dirty="0" smtClean="0">
                <a:solidFill>
                  <a:prstClr val="black"/>
                </a:solidFill>
                <a:latin typeface="Times New Roman"/>
                <a:cs typeface="Times New Roman"/>
              </a:rPr>
              <a:t>QARTOD</a:t>
            </a:r>
          </a:p>
        </p:txBody>
      </p:sp>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19" name="Picture 18" descr="certStamp.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720" y="4397063"/>
            <a:ext cx="1465882" cy="1490597"/>
          </a:xfrm>
          <a:prstGeom prst="rect">
            <a:avLst/>
          </a:prstGeom>
          <a:solidFill>
            <a:srgbClr val="FFFFFF"/>
          </a:solidFill>
        </p:spPr>
      </p:pic>
    </p:spTree>
    <p:extLst>
      <p:ext uri="{BB962C8B-B14F-4D97-AF65-F5344CB8AC3E}">
        <p14:creationId xmlns:p14="http://schemas.microsoft.com/office/powerpoint/2010/main" val="18583431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430042" y="2712958"/>
            <a:ext cx="1664403" cy="646331"/>
          </a:xfrm>
          <a:prstGeom prst="rect">
            <a:avLst/>
          </a:prstGeom>
          <a:solidFill>
            <a:schemeClr val="bg1"/>
          </a:solidFill>
        </p:spPr>
        <p:txBody>
          <a:bodyPr wrap="square" rtlCol="0">
            <a:spAutoFit/>
          </a:bodyPr>
          <a:lstStyle/>
          <a:p>
            <a:pPr algn="r" defTabSz="457200"/>
            <a:r>
              <a:rPr lang="en-US" dirty="0">
                <a:solidFill>
                  <a:prstClr val="black"/>
                </a:solidFill>
              </a:rPr>
              <a:t>Bottom temperature</a:t>
            </a:r>
          </a:p>
        </p:txBody>
      </p:sp>
      <p:pic>
        <p:nvPicPr>
          <p:cNvPr id="7" name="Picture 3" descr="kk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059" t="5655" r="63966"/>
          <a:stretch/>
        </p:blipFill>
        <p:spPr bwMode="auto">
          <a:xfrm>
            <a:off x="5989871" y="183467"/>
            <a:ext cx="1635556" cy="305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Content Placeholder 2"/>
          <p:cNvSpPr>
            <a:spLocks noGrp="1"/>
          </p:cNvSpPr>
          <p:nvPr>
            <p:ph sz="half" idx="1"/>
          </p:nvPr>
        </p:nvSpPr>
        <p:spPr>
          <a:xfrm>
            <a:off x="113894" y="3622882"/>
            <a:ext cx="6256097" cy="2926327"/>
          </a:xfrm>
        </p:spPr>
        <p:txBody>
          <a:bodyPr>
            <a:normAutofit/>
          </a:bodyPr>
          <a:lstStyle/>
          <a:p>
            <a:pPr eaLnBrk="1" hangingPunct="1">
              <a:buNone/>
            </a:pPr>
            <a:r>
              <a:rPr lang="en-US" sz="1600" i="1" dirty="0" smtClean="0">
                <a:latin typeface="Calibri" charset="0"/>
                <a:ea typeface="ＭＳ Ｐゴシック" charset="0"/>
                <a:cs typeface="Arial" charset="0"/>
              </a:rPr>
              <a:t>Data used</a:t>
            </a:r>
            <a:r>
              <a:rPr lang="en-US" sz="1600" i="1" dirty="0">
                <a:latin typeface="Calibri" charset="0"/>
                <a:ea typeface="ＭＳ Ｐゴシック" charset="0"/>
                <a:cs typeface="Arial" charset="0"/>
              </a:rPr>
              <a:t> </a:t>
            </a:r>
            <a:r>
              <a:rPr lang="en-US" sz="1600" i="1" dirty="0" smtClean="0">
                <a:latin typeface="Calibri" charset="0"/>
                <a:ea typeface="ＭＳ Ｐゴシック" charset="0"/>
                <a:cs typeface="Arial" charset="0"/>
              </a:rPr>
              <a:t>                                                                [… real-time SOURCE]</a:t>
            </a:r>
            <a:br>
              <a:rPr lang="en-US" sz="1600" i="1" dirty="0" smtClean="0">
                <a:latin typeface="Calibri" charset="0"/>
                <a:ea typeface="ＭＳ Ｐゴシック" charset="0"/>
                <a:cs typeface="Arial" charset="0"/>
              </a:rPr>
            </a:br>
            <a:r>
              <a:rPr lang="en-US" sz="1600" i="1" dirty="0" smtClean="0">
                <a:latin typeface="Calibri" charset="0"/>
                <a:ea typeface="ＭＳ Ｐゴシック" charset="0"/>
                <a:cs typeface="Arial" charset="0"/>
              </a:rPr>
              <a:t>                                                                                </a:t>
            </a:r>
            <a:r>
              <a:rPr lang="en-US" sz="1600" i="1" dirty="0">
                <a:latin typeface="Calibri" charset="0"/>
                <a:ea typeface="ＭＳ Ｐゴシック" charset="0"/>
                <a:cs typeface="Arial" charset="0"/>
              </a:rPr>
              <a:t> </a:t>
            </a:r>
            <a:r>
              <a:rPr lang="en-US" sz="1600" i="1" dirty="0" smtClean="0">
                <a:latin typeface="Calibri" charset="0"/>
                <a:ea typeface="ＭＳ Ｐゴシック" charset="0"/>
                <a:cs typeface="Arial" charset="0"/>
              </a:rPr>
              <a:t>     </a:t>
            </a:r>
            <a:r>
              <a:rPr lang="en-US" sz="1050" i="1" dirty="0" smtClean="0">
                <a:solidFill>
                  <a:prstClr val="black"/>
                </a:solidFill>
                <a:latin typeface="Calibri" charset="0"/>
                <a:ea typeface="ＭＳ Ｐゴシック" charset="0"/>
                <a:cs typeface="Arial" charset="0"/>
              </a:rPr>
              <a:t>*</a:t>
            </a:r>
            <a:r>
              <a:rPr lang="en-US" sz="1050" i="1" dirty="0">
                <a:solidFill>
                  <a:prstClr val="black"/>
                </a:solidFill>
                <a:latin typeface="Calibri" charset="0"/>
                <a:ea typeface="ＭＳ Ｐゴシック" charset="0"/>
                <a:cs typeface="Arial" charset="0"/>
              </a:rPr>
              <a:t>THREDDS Data </a:t>
            </a:r>
            <a:r>
              <a:rPr lang="en-US" sz="1050" i="1" dirty="0" smtClean="0">
                <a:solidFill>
                  <a:prstClr val="black"/>
                </a:solidFill>
                <a:latin typeface="Calibri" charset="0"/>
                <a:ea typeface="ＭＳ Ｐゴシック" charset="0"/>
                <a:cs typeface="Arial" charset="0"/>
              </a:rPr>
              <a:t>Server</a:t>
            </a:r>
            <a:endParaRPr lang="en-US" sz="1600" dirty="0">
              <a:latin typeface="Calibri" charset="0"/>
              <a:ea typeface="ＭＳ Ｐゴシック" charset="0"/>
              <a:cs typeface="Arial" charset="0"/>
            </a:endParaRPr>
          </a:p>
          <a:p>
            <a:pPr eaLnBrk="1" hangingPunct="1">
              <a:spcBef>
                <a:spcPts val="0"/>
              </a:spcBef>
              <a:spcAft>
                <a:spcPts val="0"/>
              </a:spcAft>
            </a:pPr>
            <a:r>
              <a:rPr lang="en-US" sz="1600" dirty="0">
                <a:latin typeface="Calibri" charset="0"/>
                <a:ea typeface="ＭＳ Ｐゴシック" charset="0"/>
                <a:cs typeface="Arial" charset="0"/>
              </a:rPr>
              <a:t>72-hour forecast </a:t>
            </a:r>
            <a:r>
              <a:rPr lang="en-US" sz="1600" dirty="0" smtClean="0">
                <a:latin typeface="Calibri" charset="0"/>
                <a:ea typeface="ＭＳ Ｐゴシック" charset="0"/>
                <a:cs typeface="Arial" charset="0"/>
              </a:rPr>
              <a:t>NAM 0Z </a:t>
            </a:r>
            <a:r>
              <a:rPr lang="en-US" sz="1600" dirty="0">
                <a:latin typeface="Calibri" charset="0"/>
                <a:ea typeface="ＭＳ Ｐゴシック" charset="0"/>
                <a:cs typeface="Arial" charset="0"/>
              </a:rPr>
              <a:t>cycle at 2</a:t>
            </a:r>
            <a:r>
              <a:rPr lang="en-US" sz="1600" dirty="0" smtClean="0">
                <a:latin typeface="Calibri" charset="0"/>
                <a:ea typeface="ＭＳ Ｐゴシック" charset="0"/>
                <a:cs typeface="Arial" charset="0"/>
              </a:rPr>
              <a:t> am EST       </a:t>
            </a:r>
            <a:r>
              <a:rPr lang="en-US" sz="1600" i="1" dirty="0" smtClean="0">
                <a:latin typeface="Calibri" charset="0"/>
                <a:ea typeface="ＭＳ Ｐゴシック" charset="0"/>
                <a:cs typeface="Arial" charset="0"/>
              </a:rPr>
              <a:t>[NCEP NOMADS]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RU </a:t>
            </a:r>
            <a:r>
              <a:rPr lang="en-US" sz="1600" b="1" dirty="0" smtClean="0">
                <a:latin typeface="Calibri" charset="0"/>
                <a:ea typeface="ＭＳ Ｐゴシック" charset="0"/>
                <a:cs typeface="Arial" charset="0"/>
              </a:rPr>
              <a:t>regional CODAR </a:t>
            </a:r>
            <a:r>
              <a:rPr lang="en-US" sz="1600" b="1" dirty="0" smtClean="0">
                <a:latin typeface="Calibri" charset="0"/>
                <a:ea typeface="ＭＳ Ｐゴシック" charset="0"/>
                <a:cs typeface="Arial" charset="0"/>
              </a:rPr>
              <a:t>hourly</a:t>
            </a:r>
            <a:r>
              <a:rPr lang="en-US" sz="1600" dirty="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[RU TDS*]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RU glider T,S </a:t>
            </a:r>
            <a:r>
              <a:rPr lang="en-US" sz="1600" b="1" dirty="0">
                <a:latin typeface="Calibri" charset="0"/>
                <a:ea typeface="ＭＳ Ｐゴシック" charset="0"/>
                <a:cs typeface="Arial" charset="0"/>
              </a:rPr>
              <a:t> </a:t>
            </a:r>
            <a:r>
              <a:rPr lang="en-US" sz="1600" b="1" dirty="0" smtClean="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[RU TDS]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a:latin typeface="Calibri" charset="0"/>
                <a:ea typeface="ＭＳ Ｐゴシック" charset="0"/>
                <a:cs typeface="Arial" charset="0"/>
              </a:rPr>
              <a:t>USGS daily average flow available 11:00 </a:t>
            </a:r>
            <a:r>
              <a:rPr lang="en-US" sz="1600" dirty="0" smtClean="0">
                <a:latin typeface="Calibri" charset="0"/>
                <a:ea typeface="ＭＳ Ｐゴシック" charset="0"/>
                <a:cs typeface="Arial" charset="0"/>
              </a:rPr>
              <a:t>EST   </a:t>
            </a:r>
            <a:r>
              <a:rPr lang="en-US" sz="1600" i="1" dirty="0" smtClean="0">
                <a:latin typeface="Calibri" charset="0"/>
                <a:ea typeface="ＭＳ Ｐゴシック" charset="0"/>
                <a:cs typeface="Arial" charset="0"/>
              </a:rPr>
              <a:t>[USGS </a:t>
            </a:r>
            <a:r>
              <a:rPr lang="en-US" sz="1600" i="1" dirty="0" err="1" smtClean="0">
                <a:latin typeface="Calibri" charset="0"/>
                <a:ea typeface="ＭＳ Ｐゴシック" charset="0"/>
                <a:cs typeface="Arial" charset="0"/>
              </a:rPr>
              <a:t>waterdata</a:t>
            </a:r>
            <a:r>
              <a:rPr lang="en-US" sz="1600" i="1" dirty="0" smtClean="0">
                <a:latin typeface="Calibri" charset="0"/>
                <a:ea typeface="ＭＳ Ｐゴシック" charset="0"/>
                <a:cs typeface="Arial" charset="0"/>
              </a:rPr>
              <a:t>]</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AVHRR IR passes 6-8 per day</a:t>
            </a:r>
            <a:r>
              <a:rPr lang="en-US" sz="1600" dirty="0">
                <a:latin typeface="Calibri" charset="0"/>
                <a:ea typeface="ＭＳ Ｐゴシック" charset="0"/>
                <a:cs typeface="Arial" charset="0"/>
              </a:rPr>
              <a:t> </a:t>
            </a:r>
            <a:r>
              <a:rPr lang="en-US" sz="1600" dirty="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[MARACOOS TDS]</a:t>
            </a:r>
          </a:p>
          <a:p>
            <a:pPr eaLnBrk="1" hangingPunct="1">
              <a:spcBef>
                <a:spcPts val="0"/>
              </a:spcBef>
              <a:spcAft>
                <a:spcPts val="0"/>
              </a:spcAft>
            </a:pPr>
            <a:r>
              <a:rPr lang="en-US" sz="1600" dirty="0" smtClean="0">
                <a:latin typeface="Calibri" charset="0"/>
                <a:ea typeface="ＭＳ Ｐゴシック" charset="0"/>
                <a:cs typeface="Arial" charset="0"/>
              </a:rPr>
              <a:t>REMSS MW-IR blended SST daily average         </a:t>
            </a:r>
            <a:r>
              <a:rPr lang="en-US" sz="1600" i="1" dirty="0" smtClean="0">
                <a:latin typeface="Calibri" charset="0"/>
                <a:ea typeface="ＭＳ Ｐゴシック" charset="0"/>
                <a:cs typeface="Arial" charset="0"/>
              </a:rPr>
              <a:t>[NASA PO-DAAC]</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HYCOM </a:t>
            </a:r>
            <a:r>
              <a:rPr lang="en-US" sz="1600" dirty="0">
                <a:latin typeface="Calibri" charset="0"/>
                <a:ea typeface="ＭＳ Ｐゴシック" charset="0"/>
                <a:cs typeface="Arial" charset="0"/>
              </a:rPr>
              <a:t>NCODA 7-day forecast updated </a:t>
            </a:r>
            <a:r>
              <a:rPr lang="en-US" sz="1600" dirty="0" smtClean="0">
                <a:latin typeface="Calibri" charset="0"/>
                <a:ea typeface="ＭＳ Ｐゴシック" charset="0"/>
                <a:cs typeface="Arial" charset="0"/>
              </a:rPr>
              <a:t>daily                       </a:t>
            </a:r>
            <a:r>
              <a:rPr lang="en-US" sz="1600" i="1" dirty="0" smtClean="0">
                <a:latin typeface="Calibri" charset="0"/>
                <a:ea typeface="ＭＳ Ｐゴシック" charset="0"/>
                <a:cs typeface="Arial" charset="0"/>
              </a:rPr>
              <a:t>[NRL]</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Jason-2, </a:t>
            </a:r>
            <a:r>
              <a:rPr lang="en-US" sz="1600" dirty="0" err="1" smtClean="0">
                <a:latin typeface="Calibri" charset="0"/>
                <a:ea typeface="ＭＳ Ｐゴシック" charset="0"/>
                <a:cs typeface="Arial" charset="0"/>
              </a:rPr>
              <a:t>CryoSat</a:t>
            </a:r>
            <a:r>
              <a:rPr lang="en-US" sz="1600" dirty="0" smtClean="0">
                <a:latin typeface="Calibri" charset="0"/>
                <a:ea typeface="ＭＳ Ｐゴシック" charset="0"/>
                <a:cs typeface="Arial" charset="0"/>
              </a:rPr>
              <a:t>, </a:t>
            </a:r>
            <a:r>
              <a:rPr lang="en-US" sz="1600" dirty="0" err="1" smtClean="0">
                <a:latin typeface="Calibri" charset="0"/>
                <a:ea typeface="ＭＳ Ｐゴシック" charset="0"/>
                <a:cs typeface="Arial" charset="0"/>
              </a:rPr>
              <a:t>AltiKa</a:t>
            </a:r>
            <a:r>
              <a:rPr lang="en-US" sz="1600" dirty="0" smtClean="0">
                <a:latin typeface="Calibri" charset="0"/>
                <a:ea typeface="ＭＳ Ｐゴシック" charset="0"/>
                <a:cs typeface="Arial" charset="0"/>
              </a:rPr>
              <a:t> </a:t>
            </a:r>
            <a:r>
              <a:rPr lang="en-US" sz="1600" dirty="0">
                <a:latin typeface="Calibri" charset="0"/>
                <a:ea typeface="ＭＳ Ｐゴシック" charset="0"/>
                <a:cs typeface="Arial" charset="0"/>
              </a:rPr>
              <a:t>along-track </a:t>
            </a:r>
            <a:r>
              <a:rPr lang="en-US" sz="1600" dirty="0" smtClean="0">
                <a:latin typeface="Calibri" charset="0"/>
                <a:ea typeface="ＭＳ Ｐゴシック" charset="0"/>
                <a:cs typeface="Arial" charset="0"/>
              </a:rPr>
              <a:t>altimeter OGDR    </a:t>
            </a:r>
            <a:r>
              <a:rPr lang="en-US" sz="1600" i="1" dirty="0" smtClean="0">
                <a:latin typeface="Calibri" charset="0"/>
                <a:ea typeface="ＭＳ Ｐゴシック" charset="0"/>
                <a:cs typeface="Arial" charset="0"/>
              </a:rPr>
              <a:t>[</a:t>
            </a:r>
            <a:r>
              <a:rPr lang="en-US" sz="1600" i="1" dirty="0" err="1" smtClean="0">
                <a:latin typeface="Calibri" charset="0"/>
                <a:ea typeface="ＭＳ Ｐゴシック" charset="0"/>
                <a:cs typeface="Arial" charset="0"/>
              </a:rPr>
              <a:t>RADS.nl</a:t>
            </a:r>
            <a:r>
              <a:rPr lang="en-US" sz="1600" i="1" dirty="0" smtClean="0">
                <a:latin typeface="Calibri" charset="0"/>
                <a:ea typeface="ＭＳ Ｐゴシック" charset="0"/>
                <a:cs typeface="Arial" charset="0"/>
              </a:rPr>
              <a:t>]</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SOOP </a:t>
            </a:r>
            <a:r>
              <a:rPr lang="en-US" sz="1600" dirty="0">
                <a:latin typeface="Calibri" charset="0"/>
                <a:ea typeface="ＭＳ Ｐゴシック" charset="0"/>
                <a:cs typeface="Arial" charset="0"/>
              </a:rPr>
              <a:t>XBT/CTD, Argo floats</a:t>
            </a:r>
            <a:r>
              <a:rPr lang="en-US" sz="1600" dirty="0" smtClean="0">
                <a:latin typeface="Calibri" charset="0"/>
                <a:ea typeface="ＭＳ Ｐゴシック" charset="0"/>
                <a:cs typeface="Arial" charset="0"/>
              </a:rPr>
              <a:t>, on GTS         </a:t>
            </a:r>
            <a:r>
              <a:rPr lang="en-US" sz="1600" i="1" dirty="0" smtClean="0">
                <a:latin typeface="Calibri" charset="0"/>
                <a:ea typeface="ＭＳ Ｐゴシック" charset="0"/>
                <a:cs typeface="Arial" charset="0"/>
              </a:rPr>
              <a:t>[NOAA OSMC ERDDAP]</a:t>
            </a:r>
            <a:r>
              <a:rPr lang="en-US" sz="2000" i="1" dirty="0" smtClean="0">
                <a:latin typeface="Calibri" charset="0"/>
                <a:ea typeface="ＭＳ Ｐゴシック" charset="0"/>
                <a:cs typeface="Arial" charset="0"/>
              </a:rPr>
              <a:t/>
            </a:r>
            <a:br>
              <a:rPr lang="en-US" sz="2000" i="1" dirty="0" smtClean="0">
                <a:latin typeface="Calibri" charset="0"/>
                <a:ea typeface="ＭＳ Ｐゴシック" charset="0"/>
                <a:cs typeface="Arial" charset="0"/>
              </a:rPr>
            </a:br>
            <a:endParaRPr lang="en-US" sz="2000" i="1" dirty="0">
              <a:latin typeface="Calibri" charset="0"/>
              <a:ea typeface="ＭＳ Ｐゴシック" charset="0"/>
              <a:cs typeface="Arial" charset="0"/>
            </a:endParaRPr>
          </a:p>
        </p:txBody>
      </p:sp>
      <p:sp>
        <p:nvSpPr>
          <p:cNvPr id="5" name="Slide Number Placeholder 3"/>
          <p:cNvSpPr>
            <a:spLocks noGrp="1"/>
          </p:cNvSpPr>
          <p:nvPr>
            <p:ph type="sldNum" sz="quarter" idx="12"/>
          </p:nvPr>
        </p:nvSpPr>
        <p:spPr>
          <a:xfrm>
            <a:off x="8446324" y="5978237"/>
            <a:ext cx="685800" cy="38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989DD56-F4A9-0446-85C1-7E31F7689E86}" type="slidenum">
              <a:rPr lang="en-US" sz="1400">
                <a:solidFill>
                  <a:srgbClr val="000000"/>
                </a:solidFill>
                <a:latin typeface="Calibri" charset="0"/>
                <a:cs typeface="Calibri" charset="0"/>
              </a:rPr>
              <a:pPr/>
              <a:t>32</a:t>
            </a:fld>
            <a:endParaRPr lang="en-US" sz="1400" dirty="0">
              <a:solidFill>
                <a:srgbClr val="000000"/>
              </a:solidFill>
              <a:latin typeface="Calibri" charset="0"/>
              <a:cs typeface="Calibri" charset="0"/>
            </a:endParaRPr>
          </a:p>
        </p:txBody>
      </p:sp>
      <p:sp>
        <p:nvSpPr>
          <p:cNvPr id="6" name="Rectangle 3"/>
          <p:cNvSpPr txBox="1">
            <a:spLocks noChangeArrowheads="1"/>
          </p:cNvSpPr>
          <p:nvPr/>
        </p:nvSpPr>
        <p:spPr bwMode="auto">
          <a:xfrm>
            <a:off x="228600" y="72622"/>
            <a:ext cx="5790701"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ct val="0"/>
              </a:spcBef>
              <a:spcAft>
                <a:spcPts val="600"/>
              </a:spcAft>
              <a:buFont typeface="Arial" charset="0"/>
              <a:buNone/>
            </a:pPr>
            <a:r>
              <a:rPr lang="en-US" sz="2200" b="1" dirty="0" smtClean="0">
                <a:solidFill>
                  <a:prstClr val="black"/>
                </a:solidFill>
                <a:ea typeface="ＭＳ Ｐゴシック" charset="0"/>
                <a:cs typeface="ＭＳ Ｐゴシック" charset="0"/>
              </a:rPr>
              <a:t>Rutgers ROMS 4DVAR uses all available data </a:t>
            </a:r>
            <a:br>
              <a:rPr lang="en-US" sz="2200" b="1" dirty="0" smtClean="0">
                <a:solidFill>
                  <a:prstClr val="black"/>
                </a:solidFill>
                <a:ea typeface="ＭＳ Ｐゴシック" charset="0"/>
                <a:cs typeface="ＭＳ Ｐゴシック" charset="0"/>
              </a:rPr>
            </a:br>
            <a:r>
              <a:rPr lang="en-US" sz="2200" b="1" dirty="0" smtClean="0">
                <a:solidFill>
                  <a:prstClr val="black"/>
                </a:solidFill>
                <a:ea typeface="ＭＳ Ｐゴシック" charset="0"/>
                <a:cs typeface="ＭＳ Ｐゴシック" charset="0"/>
              </a:rPr>
              <a:t>from a modern coastal ocean observing system </a:t>
            </a:r>
          </a:p>
          <a:p>
            <a:pPr marL="295275" lvl="1" indent="-239713" eaLnBrk="1" hangingPunct="1">
              <a:spcBef>
                <a:spcPct val="0"/>
              </a:spcBef>
              <a:spcAft>
                <a:spcPts val="600"/>
              </a:spcAft>
            </a:pPr>
            <a:r>
              <a:rPr lang="en-US" sz="2000" dirty="0" smtClean="0">
                <a:solidFill>
                  <a:prstClr val="black"/>
                </a:solidFill>
                <a:ea typeface="ＭＳ Ｐゴシック" charset="0"/>
              </a:rPr>
              <a:t>more and diverse data is better (T, S, </a:t>
            </a:r>
            <a:r>
              <a:rPr lang="en-US" sz="2000" b="1" dirty="0" smtClean="0">
                <a:solidFill>
                  <a:prstClr val="black"/>
                </a:solidFill>
                <a:ea typeface="ＭＳ Ｐゴシック" charset="0"/>
              </a:rPr>
              <a:t>u</a:t>
            </a:r>
            <a:r>
              <a:rPr lang="en-US" sz="2000" dirty="0" smtClean="0">
                <a:solidFill>
                  <a:prstClr val="black"/>
                </a:solidFill>
                <a:ea typeface="ＭＳ Ｐゴシック" charset="0"/>
              </a:rPr>
              <a:t>, sea level)</a:t>
            </a:r>
          </a:p>
          <a:p>
            <a:pPr marL="295275" lvl="1" indent="-239713" eaLnBrk="1" hangingPunct="1">
              <a:spcBef>
                <a:spcPct val="0"/>
              </a:spcBef>
              <a:spcAft>
                <a:spcPts val="600"/>
              </a:spcAft>
            </a:pPr>
            <a:r>
              <a:rPr lang="en-US" sz="2000" dirty="0" smtClean="0">
                <a:solidFill>
                  <a:prstClr val="black"/>
                </a:solidFill>
                <a:ea typeface="ＭＳ Ｐゴシック" charset="0"/>
              </a:rPr>
              <a:t>bias correction to OBC and MDT is essential</a:t>
            </a:r>
          </a:p>
          <a:p>
            <a:pPr marL="0" indent="0" eaLnBrk="1" hangingPunct="1">
              <a:spcBef>
                <a:spcPct val="0"/>
              </a:spcBef>
              <a:spcAft>
                <a:spcPts val="600"/>
              </a:spcAft>
              <a:buFont typeface="Arial" charset="0"/>
              <a:buNone/>
            </a:pPr>
            <a:r>
              <a:rPr lang="en-US" sz="2000" dirty="0" smtClean="0">
                <a:solidFill>
                  <a:prstClr val="black"/>
                </a:solidFill>
                <a:ea typeface="ＭＳ Ｐゴシック" charset="0"/>
                <a:cs typeface="ＭＳ Ｐゴシック" charset="0"/>
              </a:rPr>
              <a:t>Useful subsurface skill for real-time applications:</a:t>
            </a:r>
          </a:p>
          <a:p>
            <a:pPr marL="295275" lvl="1" indent="-239713" eaLnBrk="1" hangingPunct="1">
              <a:spcBef>
                <a:spcPct val="0"/>
              </a:spcBef>
              <a:spcAft>
                <a:spcPts val="600"/>
              </a:spcAft>
            </a:pPr>
            <a:r>
              <a:rPr lang="en-US" sz="2000" dirty="0" smtClean="0">
                <a:solidFill>
                  <a:prstClr val="black"/>
                </a:solidFill>
                <a:ea typeface="ＭＳ Ｐゴシック" charset="0"/>
              </a:rPr>
              <a:t>4 days for temperature and salinity; </a:t>
            </a:r>
          </a:p>
          <a:p>
            <a:pPr marL="295275" lvl="1" indent="-239713" eaLnBrk="1" hangingPunct="1">
              <a:spcBef>
                <a:spcPct val="0"/>
              </a:spcBef>
              <a:spcAft>
                <a:spcPts val="600"/>
              </a:spcAft>
            </a:pPr>
            <a:r>
              <a:rPr lang="en-US" sz="2000" dirty="0" smtClean="0">
                <a:solidFill>
                  <a:prstClr val="black"/>
                </a:solidFill>
                <a:ea typeface="ＭＳ Ｐゴシック" charset="0"/>
              </a:rPr>
              <a:t>1-2 days for velocity</a:t>
            </a:r>
          </a:p>
          <a:p>
            <a:pPr marL="0" indent="0" eaLnBrk="1" hangingPunct="1">
              <a:spcBef>
                <a:spcPct val="0"/>
              </a:spcBef>
              <a:spcAft>
                <a:spcPts val="600"/>
              </a:spcAft>
              <a:buFont typeface="Arial" charset="0"/>
              <a:buNone/>
            </a:pPr>
            <a:r>
              <a:rPr lang="en-US" sz="2000" b="1" u="sng" dirty="0" smtClean="0">
                <a:solidFill>
                  <a:prstClr val="black"/>
                </a:solidFill>
                <a:ea typeface="ＭＳ Ｐゴシック" charset="0"/>
                <a:cs typeface="ＭＳ Ｐゴシック" charset="0"/>
              </a:rPr>
              <a:t>Future directions</a:t>
            </a:r>
            <a:r>
              <a:rPr lang="en-US" sz="2000" b="1" dirty="0" smtClean="0">
                <a:solidFill>
                  <a:prstClr val="black"/>
                </a:solidFill>
                <a:ea typeface="ＭＳ Ｐゴシック" charset="0"/>
                <a:cs typeface="ＭＳ Ｐゴシック" charset="0"/>
              </a:rPr>
              <a:t>: variational methods for </a:t>
            </a:r>
            <a:br>
              <a:rPr lang="en-US" sz="2000" b="1" dirty="0" smtClean="0">
                <a:solidFill>
                  <a:prstClr val="black"/>
                </a:solidFill>
                <a:ea typeface="ＭＳ Ｐゴシック" charset="0"/>
                <a:cs typeface="ＭＳ Ｐゴシック" charset="0"/>
              </a:rPr>
            </a:br>
            <a:r>
              <a:rPr lang="en-US" sz="2000" b="1" dirty="0" smtClean="0">
                <a:solidFill>
                  <a:prstClr val="black"/>
                </a:solidFill>
                <a:ea typeface="ＭＳ Ｐゴシック" charset="0"/>
                <a:cs typeface="ＭＳ Ｐゴシック" charset="0"/>
              </a:rPr>
              <a:t>observing system design; coupling; ecosystems</a:t>
            </a:r>
            <a:r>
              <a:rPr lang="en-US" sz="2000" b="1" dirty="0" smtClean="0">
                <a:solidFill>
                  <a:srgbClr val="000000"/>
                </a:solidFill>
                <a:ea typeface="ＭＳ Ｐゴシック" charset="0"/>
              </a:rPr>
              <a:t> </a:t>
            </a:r>
          </a:p>
          <a:p>
            <a:pPr marL="273050" indent="-273050" eaLnBrk="1" hangingPunct="1">
              <a:spcAft>
                <a:spcPts val="600"/>
              </a:spcAft>
              <a:buFontTx/>
              <a:buNone/>
            </a:pPr>
            <a:r>
              <a:rPr lang="en-US" sz="2000" dirty="0" smtClean="0">
                <a:solidFill>
                  <a:prstClr val="black"/>
                </a:solidFill>
                <a:ea typeface="ＭＳ Ｐゴシック" charset="0"/>
                <a:cs typeface="ＭＳ Ｐゴシック" charset="0"/>
              </a:rPr>
              <a:t>   </a:t>
            </a:r>
            <a:endParaRPr lang="en-US" sz="2000" dirty="0">
              <a:solidFill>
                <a:prstClr val="black"/>
              </a:solidFill>
              <a:ea typeface="ＭＳ Ｐゴシック" charset="0"/>
              <a:cs typeface="ＭＳ Ｐゴシック" charset="0"/>
            </a:endParaRPr>
          </a:p>
        </p:txBody>
      </p:sp>
      <p:sp>
        <p:nvSpPr>
          <p:cNvPr id="8" name="Rectangle 7"/>
          <p:cNvSpPr/>
          <p:nvPr/>
        </p:nvSpPr>
        <p:spPr>
          <a:xfrm>
            <a:off x="7618894" y="1935020"/>
            <a:ext cx="2000590" cy="307777"/>
          </a:xfrm>
          <a:prstGeom prst="rect">
            <a:avLst/>
          </a:prstGeom>
        </p:spPr>
        <p:txBody>
          <a:bodyPr wrap="square">
            <a:spAutoFit/>
          </a:bodyPr>
          <a:lstStyle/>
          <a:p>
            <a:pPr defTabSz="457200">
              <a:defRPr/>
            </a:pPr>
            <a:r>
              <a:rPr lang="en-US" sz="1400" b="1" dirty="0">
                <a:solidFill>
                  <a:srgbClr val="9900FF"/>
                </a:solidFill>
              </a:rPr>
              <a:t>4-day forecast</a:t>
            </a:r>
          </a:p>
        </p:txBody>
      </p:sp>
      <p:sp>
        <p:nvSpPr>
          <p:cNvPr id="9" name="Rectangle 8"/>
          <p:cNvSpPr/>
          <p:nvPr/>
        </p:nvSpPr>
        <p:spPr>
          <a:xfrm>
            <a:off x="7634069" y="1628048"/>
            <a:ext cx="2305231" cy="307777"/>
          </a:xfrm>
          <a:prstGeom prst="rect">
            <a:avLst/>
          </a:prstGeom>
        </p:spPr>
        <p:txBody>
          <a:bodyPr wrap="square">
            <a:spAutoFit/>
          </a:bodyPr>
          <a:lstStyle/>
          <a:p>
            <a:pPr defTabSz="457200">
              <a:defRPr/>
            </a:pPr>
            <a:r>
              <a:rPr lang="en-US" sz="1400" b="1" dirty="0">
                <a:solidFill>
                  <a:srgbClr val="00CCCC"/>
                </a:solidFill>
              </a:rPr>
              <a:t>2-day forecast</a:t>
            </a:r>
          </a:p>
        </p:txBody>
      </p:sp>
      <p:sp>
        <p:nvSpPr>
          <p:cNvPr id="10" name="Rectangle 9"/>
          <p:cNvSpPr/>
          <p:nvPr/>
        </p:nvSpPr>
        <p:spPr>
          <a:xfrm>
            <a:off x="7615661" y="1104767"/>
            <a:ext cx="2740142" cy="523220"/>
          </a:xfrm>
          <a:prstGeom prst="rect">
            <a:avLst/>
          </a:prstGeom>
        </p:spPr>
        <p:txBody>
          <a:bodyPr wrap="square">
            <a:spAutoFit/>
          </a:bodyPr>
          <a:lstStyle/>
          <a:p>
            <a:pPr defTabSz="457200">
              <a:defRPr/>
            </a:pPr>
            <a:r>
              <a:rPr lang="en-US" sz="1400" b="1" dirty="0">
                <a:solidFill>
                  <a:srgbClr val="FF0000"/>
                </a:solidFill>
              </a:rPr>
              <a:t>Data assimilation</a:t>
            </a:r>
            <a:br>
              <a:rPr lang="en-US" sz="1400" b="1" dirty="0">
                <a:solidFill>
                  <a:srgbClr val="FF0000"/>
                </a:solidFill>
              </a:rPr>
            </a:br>
            <a:r>
              <a:rPr lang="en-US" sz="1400" b="1" dirty="0">
                <a:solidFill>
                  <a:srgbClr val="FF0000"/>
                </a:solidFill>
              </a:rPr>
              <a:t>analysis/</a:t>
            </a:r>
            <a:r>
              <a:rPr lang="en-US" sz="1400" b="1" dirty="0" err="1">
                <a:solidFill>
                  <a:srgbClr val="FF0000"/>
                </a:solidFill>
              </a:rPr>
              <a:t>hindcast</a:t>
            </a:r>
            <a:endParaRPr lang="en-US" sz="1400" b="1" dirty="0">
              <a:solidFill>
                <a:srgbClr val="FF0000"/>
              </a:solidFill>
            </a:endParaRPr>
          </a:p>
        </p:txBody>
      </p:sp>
      <p:sp>
        <p:nvSpPr>
          <p:cNvPr id="11" name="Rectangle 10"/>
          <p:cNvSpPr/>
          <p:nvPr/>
        </p:nvSpPr>
        <p:spPr>
          <a:xfrm>
            <a:off x="7615661" y="655167"/>
            <a:ext cx="2568662" cy="523220"/>
          </a:xfrm>
          <a:prstGeom prst="rect">
            <a:avLst/>
          </a:prstGeom>
        </p:spPr>
        <p:txBody>
          <a:bodyPr wrap="square">
            <a:spAutoFit/>
          </a:bodyPr>
          <a:lstStyle/>
          <a:p>
            <a:pPr defTabSz="457200">
              <a:defRPr/>
            </a:pPr>
            <a:r>
              <a:rPr lang="en-US" sz="1400" b="1" dirty="0">
                <a:solidFill>
                  <a:srgbClr val="008000"/>
                </a:solidFill>
              </a:rPr>
              <a:t>Forward model</a:t>
            </a:r>
            <a:br>
              <a:rPr lang="en-US" sz="1400" b="1" dirty="0">
                <a:solidFill>
                  <a:srgbClr val="008000"/>
                </a:solidFill>
              </a:rPr>
            </a:br>
            <a:r>
              <a:rPr lang="en-US" sz="1400" b="1" dirty="0">
                <a:solidFill>
                  <a:srgbClr val="008000"/>
                </a:solidFill>
              </a:rPr>
              <a:t>after bias removal</a:t>
            </a:r>
          </a:p>
        </p:txBody>
      </p:sp>
      <p:sp>
        <p:nvSpPr>
          <p:cNvPr id="12" name="Rectangle 11"/>
          <p:cNvSpPr/>
          <p:nvPr/>
        </p:nvSpPr>
        <p:spPr>
          <a:xfrm>
            <a:off x="7604446" y="347390"/>
            <a:ext cx="3410452" cy="307777"/>
          </a:xfrm>
          <a:prstGeom prst="rect">
            <a:avLst/>
          </a:prstGeom>
        </p:spPr>
        <p:txBody>
          <a:bodyPr wrap="square">
            <a:spAutoFit/>
          </a:bodyPr>
          <a:lstStyle/>
          <a:p>
            <a:pPr defTabSz="457200">
              <a:defRPr/>
            </a:pPr>
            <a:r>
              <a:rPr lang="en-US" sz="1400" b="1" dirty="0">
                <a:solidFill>
                  <a:srgbClr val="0000FF"/>
                </a:solidFill>
              </a:rPr>
              <a:t>Forward model</a:t>
            </a:r>
          </a:p>
        </p:txBody>
      </p:sp>
      <p:sp>
        <p:nvSpPr>
          <p:cNvPr id="4" name="TextBox 3"/>
          <p:cNvSpPr txBox="1"/>
          <p:nvPr/>
        </p:nvSpPr>
        <p:spPr>
          <a:xfrm rot="16200000">
            <a:off x="5600582" y="1749540"/>
            <a:ext cx="740670" cy="369332"/>
          </a:xfrm>
          <a:prstGeom prst="rect">
            <a:avLst/>
          </a:prstGeom>
          <a:noFill/>
        </p:spPr>
        <p:txBody>
          <a:bodyPr wrap="none" rtlCol="0">
            <a:spAutoFit/>
          </a:bodyPr>
          <a:lstStyle/>
          <a:p>
            <a:pPr defTabSz="457200"/>
            <a:r>
              <a:rPr lang="en-US" dirty="0">
                <a:solidFill>
                  <a:prstClr val="black"/>
                </a:solidFill>
              </a:rPr>
              <a:t>depth</a:t>
            </a:r>
          </a:p>
        </p:txBody>
      </p:sp>
      <p:sp>
        <p:nvSpPr>
          <p:cNvPr id="13" name="TextBox 12"/>
          <p:cNvSpPr txBox="1"/>
          <p:nvPr/>
        </p:nvSpPr>
        <p:spPr>
          <a:xfrm>
            <a:off x="6250880" y="-3295"/>
            <a:ext cx="1664403" cy="369332"/>
          </a:xfrm>
          <a:prstGeom prst="rect">
            <a:avLst/>
          </a:prstGeom>
          <a:solidFill>
            <a:schemeClr val="bg1"/>
          </a:solidFill>
        </p:spPr>
        <p:txBody>
          <a:bodyPr wrap="square" rtlCol="0">
            <a:spAutoFit/>
          </a:bodyPr>
          <a:lstStyle/>
          <a:p>
            <a:pPr defTabSz="457200"/>
            <a:r>
              <a:rPr lang="en-US" dirty="0">
                <a:solidFill>
                  <a:prstClr val="black"/>
                </a:solidFill>
              </a:rPr>
              <a:t>correlation</a:t>
            </a:r>
          </a:p>
        </p:txBody>
      </p:sp>
      <p:pic>
        <p:nvPicPr>
          <p:cNvPr id="15" name="Picture 14" descr="EspressoV2_MemDayForecastBottomTemp.tif"/>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5703"/>
          <a:stretch/>
        </p:blipFill>
        <p:spPr>
          <a:xfrm>
            <a:off x="5273587" y="3310981"/>
            <a:ext cx="4369241" cy="3089160"/>
          </a:xfrm>
          <a:prstGeom prst="rect">
            <a:avLst/>
          </a:prstGeom>
        </p:spPr>
      </p:pic>
      <p:grpSp>
        <p:nvGrpSpPr>
          <p:cNvPr id="18" name="Group 17"/>
          <p:cNvGrpSpPr/>
          <p:nvPr/>
        </p:nvGrpSpPr>
        <p:grpSpPr>
          <a:xfrm>
            <a:off x="-11615" y="6234591"/>
            <a:ext cx="9155615" cy="628440"/>
            <a:chOff x="-11615" y="6234591"/>
            <a:chExt cx="9155615" cy="628440"/>
          </a:xfrm>
        </p:grpSpPr>
        <p:sp>
          <p:nvSpPr>
            <p:cNvPr id="19" name="Rectangle 1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715802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descr="mab110826d_irenw.jpg"/>
          <p:cNvPicPr>
            <a:picLocks noChangeAspect="1"/>
          </p:cNvPicPr>
          <p:nvPr/>
        </p:nvPicPr>
        <p:blipFill>
          <a:blip r:embed="rId3">
            <a:extLst>
              <a:ext uri="{28A0092B-C50C-407E-A947-70E740481C1C}">
                <a14:useLocalDpi xmlns:a14="http://schemas.microsoft.com/office/drawing/2010/main" val="0"/>
              </a:ext>
            </a:extLst>
          </a:blip>
          <a:srcRect t="12251"/>
          <a:stretch>
            <a:fillRect/>
          </a:stretch>
        </p:blipFill>
        <p:spPr bwMode="auto">
          <a:xfrm>
            <a:off x="0" y="-6350"/>
            <a:ext cx="9144000" cy="621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0" y="-12700"/>
            <a:ext cx="3978275" cy="1384995"/>
          </a:xfrm>
          <a:prstGeom prst="rect">
            <a:avLst/>
          </a:prstGeom>
          <a:noFill/>
          <a:ln>
            <a:noFill/>
          </a:ln>
          <a:effectLst>
            <a:outerShdw blurRad="50800" dist="38100" dir="2700000" rotWithShape="0">
              <a:schemeClr val="tx1">
                <a:alpha val="4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800" b="1" dirty="0">
                <a:solidFill>
                  <a:srgbClr val="FFFF00"/>
                </a:solidFill>
                <a:latin typeface="Arial"/>
                <a:ea typeface="ＭＳ Ｐゴシック" charset="0"/>
                <a:cs typeface="Arial"/>
              </a:rPr>
              <a:t>Hurricane </a:t>
            </a:r>
            <a:r>
              <a:rPr lang="en-US" sz="2800" b="1" dirty="0" smtClean="0">
                <a:solidFill>
                  <a:srgbClr val="FFFF00"/>
                </a:solidFill>
                <a:latin typeface="Arial"/>
                <a:ea typeface="ＭＳ Ｐゴシック" charset="0"/>
                <a:cs typeface="Arial"/>
              </a:rPr>
              <a:t>Irene</a:t>
            </a:r>
          </a:p>
          <a:p>
            <a:pPr algn="ctr">
              <a:defRPr/>
            </a:pPr>
            <a:r>
              <a:rPr lang="en-US" sz="2800" b="1" dirty="0" smtClean="0">
                <a:solidFill>
                  <a:srgbClr val="FFFF00"/>
                </a:solidFill>
                <a:latin typeface="Arial"/>
                <a:ea typeface="ＭＳ Ｐゴシック" charset="0"/>
                <a:cs typeface="Arial"/>
              </a:rPr>
              <a:t>August 27-28, 2011</a:t>
            </a:r>
          </a:p>
          <a:p>
            <a:pPr algn="ctr">
              <a:defRPr/>
            </a:pPr>
            <a:r>
              <a:rPr lang="en-US" sz="2800" b="1" dirty="0" smtClean="0">
                <a:solidFill>
                  <a:srgbClr val="FFFF00"/>
                </a:solidFill>
                <a:latin typeface="Arial"/>
                <a:ea typeface="ＭＳ Ｐゴシック" charset="0"/>
                <a:cs typeface="Arial"/>
              </a:rPr>
              <a:t> </a:t>
            </a:r>
            <a:endParaRPr lang="en-US" sz="2800" b="1" dirty="0">
              <a:solidFill>
                <a:srgbClr val="FFFF00"/>
              </a:solidFill>
              <a:latin typeface="Arial"/>
              <a:ea typeface="ＭＳ Ｐゴシック" charset="0"/>
              <a:cs typeface="Arial"/>
            </a:endParaRPr>
          </a:p>
        </p:txBody>
      </p:sp>
      <p:pic>
        <p:nvPicPr>
          <p:cNvPr id="26628" name="Picture 1" descr="1.tif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608388"/>
            <a:ext cx="3657600" cy="260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t="43533" b="3500"/>
          <a:stretch>
            <a:fillRect/>
          </a:stretch>
        </p:blipFill>
        <p:spPr bwMode="auto">
          <a:xfrm>
            <a:off x="5524500" y="2120900"/>
            <a:ext cx="3619500" cy="14525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6630" name="TextBox 1"/>
          <p:cNvSpPr txBox="1">
            <a:spLocks noChangeArrowheads="1"/>
          </p:cNvSpPr>
          <p:nvPr/>
        </p:nvSpPr>
        <p:spPr bwMode="auto">
          <a:xfrm>
            <a:off x="7213600" y="5329238"/>
            <a:ext cx="1905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FFFFFF"/>
                </a:solidFill>
              </a:rPr>
              <a:t>Two Gliders Deployed</a:t>
            </a:r>
          </a:p>
        </p:txBody>
      </p:sp>
      <p:sp>
        <p:nvSpPr>
          <p:cNvPr id="8" name="TextBox 7"/>
          <p:cNvSpPr txBox="1"/>
          <p:nvPr/>
        </p:nvSpPr>
        <p:spPr>
          <a:xfrm>
            <a:off x="32527" y="889000"/>
            <a:ext cx="3451937" cy="1569660"/>
          </a:xfrm>
          <a:prstGeom prst="rect">
            <a:avLst/>
          </a:prstGeom>
          <a:noFill/>
        </p:spPr>
        <p:txBody>
          <a:bodyPr wrap="none" rtlCol="0">
            <a:spAutoFit/>
          </a:bodyPr>
          <a:lstStyle/>
          <a:p>
            <a:pPr algn="ctr"/>
            <a:r>
              <a:rPr lang="en-US" sz="2400" dirty="0" smtClean="0">
                <a:solidFill>
                  <a:schemeClr val="bg1"/>
                </a:solidFill>
              </a:rPr>
              <a:t>NOAA/NHC:</a:t>
            </a:r>
          </a:p>
          <a:p>
            <a:pPr algn="ctr"/>
            <a:r>
              <a:rPr lang="en-US" sz="2400" dirty="0" smtClean="0">
                <a:solidFill>
                  <a:schemeClr val="bg1"/>
                </a:solidFill>
              </a:rPr>
              <a:t>Damage &gt;$16B ( #7)</a:t>
            </a:r>
          </a:p>
          <a:p>
            <a:pPr algn="ctr"/>
            <a:r>
              <a:rPr lang="en-US" sz="2400" dirty="0" smtClean="0">
                <a:solidFill>
                  <a:schemeClr val="bg1"/>
                </a:solidFill>
              </a:rPr>
              <a:t>Track Accurate</a:t>
            </a:r>
          </a:p>
          <a:p>
            <a:pPr algn="ctr"/>
            <a:r>
              <a:rPr lang="en-US" sz="2400" dirty="0" smtClean="0">
                <a:solidFill>
                  <a:schemeClr val="bg1"/>
                </a:solidFill>
              </a:rPr>
              <a:t>Intensity Over-predicted</a:t>
            </a:r>
            <a:endParaRPr lang="en-US" sz="2400" dirty="0">
              <a:solidFill>
                <a:schemeClr val="bg1"/>
              </a:solidFill>
            </a:endParaRPr>
          </a:p>
        </p:txBody>
      </p:sp>
      <p:grpSp>
        <p:nvGrpSpPr>
          <p:cNvPr id="9" name="Group 8"/>
          <p:cNvGrpSpPr/>
          <p:nvPr/>
        </p:nvGrpSpPr>
        <p:grpSpPr>
          <a:xfrm>
            <a:off x="-11615" y="6234591"/>
            <a:ext cx="9155615" cy="628440"/>
            <a:chOff x="-11615" y="6234591"/>
            <a:chExt cx="9155615" cy="628440"/>
          </a:xfrm>
        </p:grpSpPr>
        <p:sp>
          <p:nvSpPr>
            <p:cNvPr id="10" name="Rectangle 9"/>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6268285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13 at 1.17.32 PM.png"/>
          <p:cNvPicPr>
            <a:picLocks noChangeAspect="1"/>
          </p:cNvPicPr>
          <p:nvPr/>
        </p:nvPicPr>
        <p:blipFill rotWithShape="1">
          <a:blip r:embed="rId3">
            <a:extLst>
              <a:ext uri="{28A0092B-C50C-407E-A947-70E740481C1C}">
                <a14:useLocalDpi xmlns:a14="http://schemas.microsoft.com/office/drawing/2010/main" val="0"/>
              </a:ext>
            </a:extLst>
          </a:blip>
          <a:srcRect l="7028" r="6816"/>
          <a:stretch/>
        </p:blipFill>
        <p:spPr>
          <a:xfrm>
            <a:off x="5459306" y="1029350"/>
            <a:ext cx="3570345" cy="4497705"/>
          </a:xfrm>
          <a:prstGeom prst="rect">
            <a:avLst/>
          </a:prstGeom>
          <a:ln>
            <a:solidFill>
              <a:srgbClr val="000000"/>
            </a:solidFill>
          </a:ln>
        </p:spPr>
      </p:pic>
      <p:sp>
        <p:nvSpPr>
          <p:cNvPr id="6" name="TextBox 5"/>
          <p:cNvSpPr txBox="1"/>
          <p:nvPr/>
        </p:nvSpPr>
        <p:spPr>
          <a:xfrm>
            <a:off x="1" y="50164"/>
            <a:ext cx="9144000" cy="1077218"/>
          </a:xfrm>
          <a:prstGeom prst="rect">
            <a:avLst/>
          </a:prstGeom>
          <a:noFill/>
        </p:spPr>
        <p:txBody>
          <a:bodyPr wrap="square" rtlCol="0">
            <a:spAutoFit/>
          </a:bodyPr>
          <a:lstStyle/>
          <a:p>
            <a:pPr algn="ctr"/>
            <a:r>
              <a:rPr lang="en-US" sz="3200" b="1" dirty="0" smtClean="0"/>
              <a:t>Operations to Research (O2R) Demonstrated</a:t>
            </a:r>
            <a:endParaRPr lang="en-US" sz="3200" i="1" dirty="0" smtClean="0"/>
          </a:p>
          <a:p>
            <a:pPr algn="ctr"/>
            <a:endParaRPr lang="en-US" sz="3200" b="1" dirty="0"/>
          </a:p>
        </p:txBody>
      </p:sp>
      <p:pic>
        <p:nvPicPr>
          <p:cNvPr id="9" name="Picture 8" descr="Screen Shot 2017-03-13 at 1.25.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5" y="3419351"/>
            <a:ext cx="3579129" cy="2424764"/>
          </a:xfrm>
          <a:prstGeom prst="rect">
            <a:avLst/>
          </a:prstGeom>
          <a:ln>
            <a:solidFill>
              <a:srgbClr val="000000"/>
            </a:solidFill>
          </a:ln>
        </p:spPr>
      </p:pic>
      <p:pic>
        <p:nvPicPr>
          <p:cNvPr id="10" name="Picture 9" descr="Screen Shot 2017-03-13 at 1.23.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96" y="852382"/>
            <a:ext cx="3579129" cy="2425821"/>
          </a:xfrm>
          <a:prstGeom prst="rect">
            <a:avLst/>
          </a:prstGeom>
          <a:ln>
            <a:solidFill>
              <a:srgbClr val="000000"/>
            </a:solidFill>
          </a:ln>
        </p:spPr>
      </p:pic>
      <p:sp>
        <p:nvSpPr>
          <p:cNvPr id="11" name="TextBox 10"/>
          <p:cNvSpPr txBox="1"/>
          <p:nvPr/>
        </p:nvSpPr>
        <p:spPr>
          <a:xfrm>
            <a:off x="3652549" y="822954"/>
            <a:ext cx="1719669" cy="5355312"/>
          </a:xfrm>
          <a:prstGeom prst="rect">
            <a:avLst/>
          </a:prstGeom>
          <a:noFill/>
        </p:spPr>
        <p:txBody>
          <a:bodyPr wrap="square" rtlCol="0">
            <a:spAutoFit/>
          </a:bodyPr>
          <a:lstStyle/>
          <a:p>
            <a:r>
              <a:rPr lang="en-US" dirty="0" smtClean="0"/>
              <a:t>Integrated</a:t>
            </a:r>
          </a:p>
          <a:p>
            <a:r>
              <a:rPr lang="en-US" dirty="0" smtClean="0"/>
              <a:t>Ocean Observatory</a:t>
            </a:r>
          </a:p>
          <a:p>
            <a:r>
              <a:rPr lang="en-US" dirty="0" smtClean="0"/>
              <a:t>identifies processes responsible for rapid ahead-of-eye cooling.</a:t>
            </a:r>
          </a:p>
          <a:p>
            <a:endParaRPr lang="en-US" dirty="0" smtClean="0"/>
          </a:p>
          <a:p>
            <a:endParaRPr lang="en-US" dirty="0" smtClean="0"/>
          </a:p>
          <a:p>
            <a:r>
              <a:rPr lang="en-US" dirty="0" smtClean="0"/>
              <a:t>Atmospheric</a:t>
            </a:r>
          </a:p>
          <a:p>
            <a:r>
              <a:rPr lang="en-US" dirty="0"/>
              <a:t>m</a:t>
            </a:r>
            <a:r>
              <a:rPr lang="en-US" dirty="0" smtClean="0"/>
              <a:t>odel </a:t>
            </a:r>
            <a:r>
              <a:rPr lang="en-US" dirty="0" smtClean="0"/>
              <a:t>sensitivities identify ahead-of-eye cooling as the missing process for rapid de-intensification</a:t>
            </a:r>
            <a:endParaRPr lang="en-US" dirty="0"/>
          </a:p>
        </p:txBody>
      </p:sp>
      <p:sp>
        <p:nvSpPr>
          <p:cNvPr id="3" name="Right Arrow 2"/>
          <p:cNvSpPr/>
          <p:nvPr/>
        </p:nvSpPr>
        <p:spPr>
          <a:xfrm>
            <a:off x="3665378" y="3010298"/>
            <a:ext cx="1793928" cy="733027"/>
          </a:xfrm>
          <a:prstGeom prst="rightArrow">
            <a:avLst>
              <a:gd name="adj1" fmla="val 50000"/>
              <a:gd name="adj2" fmla="val 647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NOAA OAR</a:t>
            </a:r>
            <a:endParaRPr lang="en-US" dirty="0"/>
          </a:p>
        </p:txBody>
      </p:sp>
      <p:grpSp>
        <p:nvGrpSpPr>
          <p:cNvPr id="12" name="Group 11"/>
          <p:cNvGrpSpPr/>
          <p:nvPr/>
        </p:nvGrpSpPr>
        <p:grpSpPr>
          <a:xfrm>
            <a:off x="-11615" y="6234591"/>
            <a:ext cx="9155615" cy="628440"/>
            <a:chOff x="-11615" y="6234591"/>
            <a:chExt cx="9155615" cy="628440"/>
          </a:xfrm>
        </p:grpSpPr>
        <p:sp>
          <p:nvSpPr>
            <p:cNvPr id="13" name="Rectangle 1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446752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4616" y="748984"/>
            <a:ext cx="9161926" cy="5025068"/>
            <a:chOff x="-84615" y="1510984"/>
            <a:chExt cx="9161926" cy="5025068"/>
          </a:xfrm>
        </p:grpSpPr>
        <p:pic>
          <p:nvPicPr>
            <p:cNvPr id="3" name="Picture 8" descr="2014-10-05 11.27.57.jpg"/>
            <p:cNvPicPr>
              <a:picLocks noChangeAspect="1"/>
            </p:cNvPicPr>
            <p:nvPr/>
          </p:nvPicPr>
          <p:blipFill rotWithShape="1">
            <a:blip r:embed="rId2">
              <a:extLst>
                <a:ext uri="{28A0092B-C50C-407E-A947-70E740481C1C}">
                  <a14:useLocalDpi xmlns:a14="http://schemas.microsoft.com/office/drawing/2010/main" val="0"/>
                </a:ext>
              </a:extLst>
            </a:blip>
            <a:srcRect l="5329" t="26419" b="5693"/>
            <a:stretch/>
          </p:blipFill>
          <p:spPr bwMode="auto">
            <a:xfrm>
              <a:off x="15228" y="2977947"/>
              <a:ext cx="2105871" cy="195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descr="IMG_08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22706"/>
              <a:ext cx="2017795" cy="1513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84615" y="1510984"/>
              <a:ext cx="4013148"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u="sng" dirty="0" smtClean="0">
                  <a:solidFill>
                    <a:prstClr val="black"/>
                  </a:solidFill>
                  <a:latin typeface="Calibri"/>
                  <a:cs typeface="Calibri"/>
                </a:rPr>
                <a:t>Rapid Response Glider (</a:t>
              </a:r>
              <a:r>
                <a:rPr lang="en-US" sz="1800" b="1" u="sng" dirty="0">
                  <a:solidFill>
                    <a:prstClr val="black"/>
                  </a:solidFill>
                  <a:latin typeface="Calibri"/>
                  <a:cs typeface="Calibri"/>
                </a:rPr>
                <a:t>v1)</a:t>
              </a:r>
            </a:p>
            <a:p>
              <a:pPr algn="ctr" eaLnBrk="1" hangingPunct="1"/>
              <a:r>
                <a:rPr lang="en-US" sz="1800" b="1" dirty="0" smtClean="0">
                  <a:solidFill>
                    <a:prstClr val="black"/>
                  </a:solidFill>
                  <a:latin typeface="Calibri"/>
                  <a:cs typeface="Calibri"/>
                </a:rPr>
                <a:t>Un-pumped Seabird Conductivity Temperature Depth (CTD), </a:t>
              </a:r>
              <a:r>
                <a:rPr lang="en-US" sz="1800" b="1" dirty="0" err="1" smtClean="0">
                  <a:solidFill>
                    <a:prstClr val="black"/>
                  </a:solidFill>
                  <a:latin typeface="Calibri"/>
                  <a:cs typeface="Calibri"/>
                </a:rPr>
                <a:t>Wetlabs</a:t>
              </a:r>
              <a:r>
                <a:rPr lang="en-US" sz="1800" b="1" dirty="0" smtClean="0">
                  <a:solidFill>
                    <a:prstClr val="black"/>
                  </a:solidFill>
                  <a:latin typeface="Calibri"/>
                  <a:cs typeface="Calibri"/>
                </a:rPr>
                <a:t> </a:t>
              </a:r>
              <a:r>
                <a:rPr lang="en-US" sz="1800" b="1" dirty="0" err="1" smtClean="0">
                  <a:solidFill>
                    <a:prstClr val="black"/>
                  </a:solidFill>
                  <a:latin typeface="Calibri"/>
                  <a:cs typeface="Calibri"/>
                </a:rPr>
                <a:t>ECOpuck</a:t>
              </a:r>
              <a:r>
                <a:rPr lang="en-US" sz="1800" b="1" dirty="0" smtClean="0">
                  <a:solidFill>
                    <a:prstClr val="black"/>
                  </a:solidFill>
                  <a:latin typeface="Calibri"/>
                  <a:cs typeface="Calibri"/>
                </a:rPr>
                <a:t> (CDOM, Chlorophyll, Backscatter), </a:t>
              </a:r>
              <a:r>
                <a:rPr lang="en-US" sz="1800" b="1" dirty="0" err="1" smtClean="0">
                  <a:solidFill>
                    <a:prstClr val="black"/>
                  </a:solidFill>
                  <a:latin typeface="Calibri"/>
                  <a:cs typeface="Calibri"/>
                </a:rPr>
                <a:t>Aandera</a:t>
              </a:r>
              <a:r>
                <a:rPr lang="en-US" sz="1800" b="1" dirty="0" smtClean="0">
                  <a:solidFill>
                    <a:prstClr val="black"/>
                  </a:solidFill>
                  <a:latin typeface="Calibri"/>
                  <a:cs typeface="Calibri"/>
                </a:rPr>
                <a:t> </a:t>
              </a:r>
              <a:r>
                <a:rPr lang="en-US" sz="1800" b="1" dirty="0" err="1" smtClean="0">
                  <a:solidFill>
                    <a:prstClr val="black"/>
                  </a:solidFill>
                  <a:latin typeface="Calibri"/>
                  <a:cs typeface="Calibri"/>
                </a:rPr>
                <a:t>Optode</a:t>
              </a:r>
              <a:r>
                <a:rPr lang="en-US" sz="1800" b="1" dirty="0" smtClean="0">
                  <a:solidFill>
                    <a:prstClr val="black"/>
                  </a:solidFill>
                  <a:latin typeface="Calibri"/>
                  <a:cs typeface="Calibri"/>
                </a:rPr>
                <a:t> (Oxygen).</a:t>
              </a:r>
              <a:endParaRPr lang="en-US" sz="1800" b="1" dirty="0">
                <a:solidFill>
                  <a:prstClr val="black"/>
                </a:solidFill>
                <a:latin typeface="Calibri"/>
                <a:cs typeface="Calibri"/>
              </a:endParaRPr>
            </a:p>
          </p:txBody>
        </p:sp>
        <p:grpSp>
          <p:nvGrpSpPr>
            <p:cNvPr id="6" name="Group 14"/>
            <p:cNvGrpSpPr>
              <a:grpSpLocks/>
            </p:cNvGrpSpPr>
            <p:nvPr/>
          </p:nvGrpSpPr>
          <p:grpSpPr bwMode="auto">
            <a:xfrm>
              <a:off x="5453524" y="1583224"/>
              <a:ext cx="2963862" cy="1470528"/>
              <a:chOff x="233921" y="5514282"/>
              <a:chExt cx="1912938" cy="998292"/>
            </a:xfrm>
          </p:grpSpPr>
          <p:pic>
            <p:nvPicPr>
              <p:cNvPr id="7" name="Picture 14" descr="sensor6"/>
              <p:cNvPicPr>
                <a:picLocks noChangeAspect="1" noChangeArrowheads="1"/>
              </p:cNvPicPr>
              <p:nvPr/>
            </p:nvPicPr>
            <p:blipFill>
              <a:blip r:embed="rId4">
                <a:extLst>
                  <a:ext uri="{28A0092B-C50C-407E-A947-70E740481C1C}">
                    <a14:useLocalDpi xmlns:a14="http://schemas.microsoft.com/office/drawing/2010/main" val="0"/>
                  </a:ext>
                </a:extLst>
              </a:blip>
              <a:srcRect t="18073" b="13297"/>
              <a:stretch>
                <a:fillRect/>
              </a:stretch>
            </p:blipFill>
            <p:spPr bwMode="auto">
              <a:xfrm>
                <a:off x="233921" y="5518799"/>
                <a:ext cx="14478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sensor7"/>
              <p:cNvPicPr>
                <a:picLocks noChangeAspect="1" noChangeArrowheads="1"/>
              </p:cNvPicPr>
              <p:nvPr/>
            </p:nvPicPr>
            <p:blipFill>
              <a:blip r:embed="rId5">
                <a:extLst>
                  <a:ext uri="{28A0092B-C50C-407E-A947-70E740481C1C}">
                    <a14:useLocalDpi xmlns:a14="http://schemas.microsoft.com/office/drawing/2010/main" val="0"/>
                  </a:ext>
                </a:extLst>
              </a:blip>
              <a:srcRect l="28902" r="24124"/>
              <a:stretch>
                <a:fillRect/>
              </a:stretch>
            </p:blipFill>
            <p:spPr bwMode="auto">
              <a:xfrm>
                <a:off x="1681721" y="5514282"/>
                <a:ext cx="46513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 name="Picture 21" descr="senso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386" y="1566289"/>
              <a:ext cx="659925" cy="1852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7"/>
            <a:srcRect l="7325" r="8163"/>
            <a:stretch/>
          </p:blipFill>
          <p:spPr>
            <a:xfrm>
              <a:off x="6634865" y="3364956"/>
              <a:ext cx="2387600" cy="1700963"/>
            </a:xfrm>
            <a:prstGeom prst="rect">
              <a:avLst/>
            </a:prstGeom>
          </p:spPr>
        </p:pic>
        <p:pic>
          <p:nvPicPr>
            <p:cNvPr id="11" name="Picture 14" descr="glider_sensor_on_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8569" y="1601866"/>
              <a:ext cx="1619534" cy="1901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2121099" y="3454496"/>
              <a:ext cx="3651633" cy="1477328"/>
            </a:xfrm>
            <a:prstGeom prst="rect">
              <a:avLst/>
            </a:prstGeom>
            <a:noFill/>
          </p:spPr>
          <p:txBody>
            <a:bodyPr wrap="square" rtlCol="0">
              <a:spAutoFit/>
            </a:bodyPr>
            <a:lstStyle/>
            <a:p>
              <a:pPr algn="ctr"/>
              <a:r>
                <a:rPr lang="en-US" b="1" u="sng" dirty="0" smtClean="0">
                  <a:solidFill>
                    <a:prstClr val="black"/>
                  </a:solidFill>
                </a:rPr>
                <a:t>Rapid Response Glider (v2)</a:t>
              </a:r>
            </a:p>
            <a:p>
              <a:pPr algn="ctr"/>
              <a:r>
                <a:rPr lang="en-US" b="1" dirty="0" smtClean="0">
                  <a:solidFill>
                    <a:prstClr val="black"/>
                  </a:solidFill>
                </a:rPr>
                <a:t>Pumped CTD, Externally mounted Nortek </a:t>
              </a:r>
              <a:r>
                <a:rPr lang="en-US" b="1" dirty="0" err="1" smtClean="0">
                  <a:solidFill>
                    <a:prstClr val="black"/>
                  </a:solidFill>
                </a:rPr>
                <a:t>Aquadopp</a:t>
              </a:r>
              <a:r>
                <a:rPr lang="en-US" b="1" dirty="0" smtClean="0">
                  <a:solidFill>
                    <a:prstClr val="black"/>
                  </a:solidFill>
                </a:rPr>
                <a:t> Current Profiler, integrated accelerometer, extended battery bay, Thruster G1.</a:t>
              </a:r>
              <a:endParaRPr lang="en-US" b="1" dirty="0">
                <a:solidFill>
                  <a:prstClr val="black"/>
                </a:solidFill>
              </a:endParaRPr>
            </a:p>
          </p:txBody>
        </p:sp>
        <p:pic>
          <p:nvPicPr>
            <p:cNvPr id="13" name="Picture 16" descr="aquadopp beam mapping.png"/>
            <p:cNvPicPr>
              <a:picLocks noChangeAspect="1"/>
            </p:cNvPicPr>
            <p:nvPr/>
          </p:nvPicPr>
          <p:blipFill>
            <a:blip r:embed="rId9">
              <a:extLst>
                <a:ext uri="{28A0092B-C50C-407E-A947-70E740481C1C}">
                  <a14:useLocalDpi xmlns:a14="http://schemas.microsoft.com/office/drawing/2010/main" val="0"/>
                </a:ext>
              </a:extLst>
            </a:blip>
            <a:srcRect b="26208"/>
            <a:stretch>
              <a:fillRect/>
            </a:stretch>
          </p:blipFill>
          <p:spPr bwMode="auto">
            <a:xfrm>
              <a:off x="5699909" y="3357761"/>
              <a:ext cx="801948" cy="170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4373101" y="5058724"/>
              <a:ext cx="4577904" cy="1477328"/>
            </a:xfrm>
            <a:prstGeom prst="rect">
              <a:avLst/>
            </a:prstGeom>
            <a:noFill/>
          </p:spPr>
          <p:txBody>
            <a:bodyPr wrap="square" rtlCol="0">
              <a:spAutoFit/>
            </a:bodyPr>
            <a:lstStyle/>
            <a:p>
              <a:pPr algn="ctr"/>
              <a:r>
                <a:rPr lang="en-US" b="1" u="sng" dirty="0" smtClean="0">
                  <a:solidFill>
                    <a:prstClr val="black"/>
                  </a:solidFill>
                </a:rPr>
                <a:t>Rapid Response Glider (v3)</a:t>
              </a:r>
            </a:p>
            <a:p>
              <a:pPr algn="ctr"/>
              <a:r>
                <a:rPr lang="en-US" b="1" dirty="0" smtClean="0">
                  <a:solidFill>
                    <a:prstClr val="black"/>
                  </a:solidFill>
                </a:rPr>
                <a:t>Integrated current </a:t>
              </a:r>
              <a:r>
                <a:rPr lang="en-US" b="1" dirty="0">
                  <a:solidFill>
                    <a:prstClr val="black"/>
                  </a:solidFill>
                </a:rPr>
                <a:t>p</a:t>
              </a:r>
              <a:r>
                <a:rPr lang="en-US" b="1" dirty="0" smtClean="0">
                  <a:solidFill>
                    <a:prstClr val="black"/>
                  </a:solidFill>
                </a:rPr>
                <a:t>rofilers, </a:t>
              </a:r>
              <a:r>
                <a:rPr lang="en-US" b="1" dirty="0">
                  <a:solidFill>
                    <a:prstClr val="black"/>
                  </a:solidFill>
                </a:rPr>
                <a:t>e</a:t>
              </a:r>
              <a:r>
                <a:rPr lang="en-US" b="1" dirty="0" smtClean="0">
                  <a:solidFill>
                    <a:prstClr val="black"/>
                  </a:solidFill>
                </a:rPr>
                <a:t>xpanded capacity buoyancy pumps, </a:t>
              </a:r>
              <a:r>
                <a:rPr lang="en-US" b="1" dirty="0">
                  <a:solidFill>
                    <a:prstClr val="black"/>
                  </a:solidFill>
                </a:rPr>
                <a:t>t</a:t>
              </a:r>
              <a:r>
                <a:rPr lang="en-US" b="1" dirty="0" smtClean="0">
                  <a:solidFill>
                    <a:prstClr val="black"/>
                  </a:solidFill>
                </a:rPr>
                <a:t>hruster G2, integrated LISST-200X particle </a:t>
              </a:r>
              <a:r>
                <a:rPr lang="en-US" b="1" dirty="0" err="1" smtClean="0">
                  <a:solidFill>
                    <a:prstClr val="black"/>
                  </a:solidFill>
                </a:rPr>
                <a:t>sizer</a:t>
              </a:r>
              <a:r>
                <a:rPr lang="en-US" b="1" dirty="0" smtClean="0">
                  <a:solidFill>
                    <a:prstClr val="black"/>
                  </a:solidFill>
                </a:rPr>
                <a:t> (sediment, oil droplet, phytoplankton, etc.).</a:t>
              </a:r>
              <a:endParaRPr lang="en-US" b="1" dirty="0">
                <a:solidFill>
                  <a:prstClr val="black"/>
                </a:solidFill>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4405" y="4983775"/>
              <a:ext cx="2069703" cy="1552277"/>
            </a:xfrm>
            <a:prstGeom prst="rect">
              <a:avLst/>
            </a:prstGeom>
          </p:spPr>
        </p:pic>
      </p:grpSp>
      <p:sp>
        <p:nvSpPr>
          <p:cNvPr id="17" name="Title 1"/>
          <p:cNvSpPr txBox="1">
            <a:spLocks/>
          </p:cNvSpPr>
          <p:nvPr/>
        </p:nvSpPr>
        <p:spPr>
          <a:xfrm>
            <a:off x="15227" y="0"/>
            <a:ext cx="9128773" cy="586381"/>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rgbClr val="FFFFFF"/>
                </a:solidFill>
                <a:latin typeface="+mj-lt"/>
                <a:ea typeface="+mj-ea"/>
                <a:cs typeface="+mj-cs"/>
              </a:defRPr>
            </a:lvl1pPr>
          </a:lstStyle>
          <a:p>
            <a:r>
              <a:rPr lang="en-US" sz="9600" b="1" dirty="0" smtClean="0">
                <a:solidFill>
                  <a:schemeClr val="tx1"/>
                </a:solidFill>
                <a:latin typeface="+mn-lt"/>
              </a:rPr>
              <a:t>Technologies </a:t>
            </a:r>
            <a:r>
              <a:rPr lang="en-US" sz="9600" b="1" dirty="0" smtClean="0">
                <a:solidFill>
                  <a:schemeClr val="tx1"/>
                </a:solidFill>
                <a:latin typeface="+mn-lt"/>
              </a:rPr>
              <a:t>Developed - Rapid Response </a:t>
            </a:r>
            <a:r>
              <a:rPr lang="en-US" sz="9600" b="1" dirty="0" smtClean="0">
                <a:solidFill>
                  <a:schemeClr val="tx1"/>
                </a:solidFill>
                <a:latin typeface="+mn-lt"/>
              </a:rPr>
              <a:t>Storm Glider </a:t>
            </a:r>
            <a:r>
              <a:rPr lang="mr-IN" sz="9600" b="1" dirty="0" smtClean="0">
                <a:solidFill>
                  <a:schemeClr val="tx1"/>
                </a:solidFill>
                <a:latin typeface="+mn-lt"/>
              </a:rPr>
              <a:t>–</a:t>
            </a:r>
            <a:r>
              <a:rPr lang="en-US" sz="9600" b="1" dirty="0" smtClean="0">
                <a:solidFill>
                  <a:schemeClr val="tx1"/>
                </a:solidFill>
                <a:latin typeface="+mn-lt"/>
              </a:rPr>
              <a:t> NOAA, ONR</a:t>
            </a:r>
            <a:r>
              <a:rPr lang="en-US" b="1" dirty="0" smtClean="0">
                <a:latin typeface="+mn-lt"/>
              </a:rPr>
              <a:t> </a:t>
            </a:r>
            <a:r>
              <a:rPr lang="en-US" b="1" dirty="0" smtClean="0">
                <a:latin typeface="+mn-lt"/>
              </a:rPr>
              <a:t>Gliders</a:t>
            </a:r>
            <a:endParaRPr lang="en-US" b="1" dirty="0">
              <a:latin typeface="+mn-lt"/>
            </a:endParaRPr>
          </a:p>
        </p:txBody>
      </p:sp>
      <p:grpSp>
        <p:nvGrpSpPr>
          <p:cNvPr id="18" name="Group 17"/>
          <p:cNvGrpSpPr/>
          <p:nvPr/>
        </p:nvGrpSpPr>
        <p:grpSpPr>
          <a:xfrm>
            <a:off x="-11615" y="6234591"/>
            <a:ext cx="9155615" cy="628440"/>
            <a:chOff x="-11615" y="6234591"/>
            <a:chExt cx="9155615" cy="628440"/>
          </a:xfrm>
        </p:grpSpPr>
        <p:sp>
          <p:nvSpPr>
            <p:cNvPr id="19" name="Rectangle 1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1" name="Picture 20"/>
            <p:cNvPicPr>
              <a:picLocks noChangeAspect="1"/>
            </p:cNvPicPr>
            <p:nvPr/>
          </p:nvPicPr>
          <p:blipFill rotWithShape="1">
            <a:blip r:embed="rId12">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431264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mine20160905_Clouds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1"/>
            <a:ext cx="4636763" cy="3022600"/>
          </a:xfrm>
          <a:prstGeom prst="rect">
            <a:avLst/>
          </a:prstGeom>
        </p:spPr>
      </p:pic>
      <p:pic>
        <p:nvPicPr>
          <p:cNvPr id="6" name="Picture 5" descr="ru30_jet_subplots_2.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9905" b="5714"/>
          <a:stretch/>
        </p:blipFill>
        <p:spPr>
          <a:xfrm>
            <a:off x="4241800" y="4471416"/>
            <a:ext cx="5249672" cy="1747391"/>
          </a:xfrm>
          <a:prstGeom prst="rect">
            <a:avLst/>
          </a:prstGeom>
          <a:solidFill>
            <a:schemeClr val="bg1"/>
          </a:solidFill>
        </p:spPr>
      </p:pic>
      <p:pic>
        <p:nvPicPr>
          <p:cNvPr id="7" name="Picture 6" descr="ru30_hycom_jet_subplots_2.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9619" b="6191"/>
          <a:stretch/>
        </p:blipFill>
        <p:spPr>
          <a:xfrm>
            <a:off x="4241800" y="2350009"/>
            <a:ext cx="5249672" cy="1739891"/>
          </a:xfrm>
          <a:prstGeom prst="rect">
            <a:avLst/>
          </a:prstGeom>
        </p:spPr>
      </p:pic>
      <p:pic>
        <p:nvPicPr>
          <p:cNvPr id="8" name="Picture 7" descr="ru30_hycom_jet_subplots_2.pn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905" b="53333"/>
          <a:stretch/>
        </p:blipFill>
        <p:spPr>
          <a:xfrm>
            <a:off x="4241800" y="438231"/>
            <a:ext cx="5249672" cy="1762390"/>
          </a:xfrm>
          <a:prstGeom prst="rect">
            <a:avLst/>
          </a:prstGeom>
        </p:spPr>
      </p:pic>
      <p:pic>
        <p:nvPicPr>
          <p:cNvPr id="9" name="Picture 8" descr="Cinar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309" y="2725481"/>
            <a:ext cx="1454491" cy="741619"/>
          </a:xfrm>
          <a:prstGeom prst="rect">
            <a:avLst/>
          </a:prstGeom>
        </p:spPr>
      </p:pic>
      <p:pic>
        <p:nvPicPr>
          <p:cNvPr id="10" name="Picture 9" descr="ru30-488_20160902_temp.png"/>
          <p:cNvPicPr>
            <a:picLocks noChangeAspect="1"/>
          </p:cNvPicPr>
          <p:nvPr/>
        </p:nvPicPr>
        <p:blipFill rotWithShape="1">
          <a:blip r:embed="rId6">
            <a:extLst>
              <a:ext uri="{28A0092B-C50C-407E-A947-70E740481C1C}">
                <a14:useLocalDpi xmlns:a14="http://schemas.microsoft.com/office/drawing/2010/main" val="0"/>
              </a:ext>
            </a:extLst>
          </a:blip>
          <a:srcRect l="-1" r="54907"/>
          <a:stretch/>
        </p:blipFill>
        <p:spPr>
          <a:xfrm>
            <a:off x="0" y="3759200"/>
            <a:ext cx="2311400" cy="2177634"/>
          </a:xfrm>
          <a:prstGeom prst="rect">
            <a:avLst/>
          </a:prstGeom>
        </p:spPr>
      </p:pic>
      <p:pic>
        <p:nvPicPr>
          <p:cNvPr id="11" name="Picture 10" descr="ru30-488_20160902_temp.png"/>
          <p:cNvPicPr>
            <a:picLocks noChangeAspect="1"/>
          </p:cNvPicPr>
          <p:nvPr/>
        </p:nvPicPr>
        <p:blipFill rotWithShape="1">
          <a:blip r:embed="rId6">
            <a:extLst>
              <a:ext uri="{28A0092B-C50C-407E-A947-70E740481C1C}">
                <a14:useLocalDpi xmlns:a14="http://schemas.microsoft.com/office/drawing/2010/main" val="0"/>
              </a:ext>
            </a:extLst>
          </a:blip>
          <a:srcRect l="54694"/>
          <a:stretch/>
        </p:blipFill>
        <p:spPr>
          <a:xfrm>
            <a:off x="2400710" y="3784600"/>
            <a:ext cx="2302470" cy="2159000"/>
          </a:xfrm>
          <a:prstGeom prst="rect">
            <a:avLst/>
          </a:prstGeom>
        </p:spPr>
      </p:pic>
      <p:sp>
        <p:nvSpPr>
          <p:cNvPr id="13" name="TextBox 12"/>
          <p:cNvSpPr txBox="1"/>
          <p:nvPr/>
        </p:nvSpPr>
        <p:spPr>
          <a:xfrm>
            <a:off x="5422900" y="1545163"/>
            <a:ext cx="1313180" cy="369332"/>
          </a:xfrm>
          <a:prstGeom prst="rect">
            <a:avLst/>
          </a:prstGeom>
          <a:noFill/>
        </p:spPr>
        <p:txBody>
          <a:bodyPr wrap="none" rtlCol="0">
            <a:spAutoFit/>
          </a:bodyPr>
          <a:lstStyle/>
          <a:p>
            <a:r>
              <a:rPr lang="en-US" dirty="0" smtClean="0"/>
              <a:t>Glider RU30</a:t>
            </a:r>
            <a:endParaRPr lang="en-US" dirty="0"/>
          </a:p>
        </p:txBody>
      </p:sp>
      <p:sp>
        <p:nvSpPr>
          <p:cNvPr id="14" name="TextBox 13"/>
          <p:cNvSpPr txBox="1"/>
          <p:nvPr/>
        </p:nvSpPr>
        <p:spPr>
          <a:xfrm>
            <a:off x="5397500" y="3505200"/>
            <a:ext cx="1043863" cy="369332"/>
          </a:xfrm>
          <a:prstGeom prst="rect">
            <a:avLst/>
          </a:prstGeom>
          <a:noFill/>
        </p:spPr>
        <p:txBody>
          <a:bodyPr wrap="none" rtlCol="0">
            <a:spAutoFit/>
          </a:bodyPr>
          <a:lstStyle/>
          <a:p>
            <a:r>
              <a:rPr lang="en-US" dirty="0" smtClean="0"/>
              <a:t>HYCOM</a:t>
            </a:r>
            <a:endParaRPr lang="en-US" dirty="0"/>
          </a:p>
        </p:txBody>
      </p:sp>
      <p:sp>
        <p:nvSpPr>
          <p:cNvPr id="15" name="TextBox 14"/>
          <p:cNvSpPr txBox="1"/>
          <p:nvPr/>
        </p:nvSpPr>
        <p:spPr>
          <a:xfrm>
            <a:off x="5359400" y="5549900"/>
            <a:ext cx="958541" cy="369332"/>
          </a:xfrm>
          <a:prstGeom prst="rect">
            <a:avLst/>
          </a:prstGeom>
          <a:noFill/>
        </p:spPr>
        <p:txBody>
          <a:bodyPr wrap="none" rtlCol="0">
            <a:spAutoFit/>
          </a:bodyPr>
          <a:lstStyle/>
          <a:p>
            <a:r>
              <a:rPr lang="en-US" dirty="0" smtClean="0"/>
              <a:t>RTOFS</a:t>
            </a:r>
            <a:endParaRPr lang="en-US" dirty="0"/>
          </a:p>
        </p:txBody>
      </p:sp>
      <p:sp>
        <p:nvSpPr>
          <p:cNvPr id="5" name="TextBox 4"/>
          <p:cNvSpPr txBox="1"/>
          <p:nvPr/>
        </p:nvSpPr>
        <p:spPr>
          <a:xfrm>
            <a:off x="0" y="0"/>
            <a:ext cx="9144000" cy="523220"/>
          </a:xfrm>
          <a:prstGeom prst="rect">
            <a:avLst/>
          </a:prstGeom>
          <a:noFill/>
        </p:spPr>
        <p:txBody>
          <a:bodyPr wrap="square" rtlCol="0">
            <a:spAutoFit/>
          </a:bodyPr>
          <a:lstStyle/>
          <a:p>
            <a:pPr algn="ctr"/>
            <a:r>
              <a:rPr lang="en-US" sz="2800" b="1" dirty="0" smtClean="0"/>
              <a:t>R2O - Hurricane Hermine - Glider Fleet Launched</a:t>
            </a:r>
            <a:r>
              <a:rPr lang="en-US" sz="2800" b="1" dirty="0" smtClean="0">
                <a:solidFill>
                  <a:schemeClr val="bg1"/>
                </a:solidFill>
              </a:rPr>
              <a:t>, 9/2016</a:t>
            </a:r>
            <a:endParaRPr lang="en-US" sz="2800" b="1" dirty="0">
              <a:solidFill>
                <a:schemeClr val="bg1"/>
              </a:solidFill>
            </a:endParaRPr>
          </a:p>
        </p:txBody>
      </p:sp>
      <p:sp>
        <p:nvSpPr>
          <p:cNvPr id="2" name="TextBox 1"/>
          <p:cNvSpPr txBox="1"/>
          <p:nvPr/>
        </p:nvSpPr>
        <p:spPr>
          <a:xfrm>
            <a:off x="4277042" y="6325116"/>
            <a:ext cx="3819700" cy="461665"/>
          </a:xfrm>
          <a:prstGeom prst="rect">
            <a:avLst/>
          </a:prstGeom>
          <a:noFill/>
        </p:spPr>
        <p:txBody>
          <a:bodyPr wrap="none" rtlCol="0">
            <a:spAutoFit/>
          </a:bodyPr>
          <a:lstStyle/>
          <a:p>
            <a:r>
              <a:rPr lang="en-US" sz="2400" b="1" dirty="0" smtClean="0">
                <a:solidFill>
                  <a:schemeClr val="bg1"/>
                </a:solidFill>
              </a:rPr>
              <a:t>Next Step: Data Assimilation</a:t>
            </a:r>
            <a:endParaRPr lang="en-US" sz="2400" b="1" dirty="0">
              <a:solidFill>
                <a:schemeClr val="bg1"/>
              </a:solidFill>
            </a:endParaRPr>
          </a:p>
        </p:txBody>
      </p:sp>
      <p:grpSp>
        <p:nvGrpSpPr>
          <p:cNvPr id="16" name="Group 15"/>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304524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smtClean="0"/>
              <a:t>A Global Challenge </a:t>
            </a:r>
            <a:r>
              <a:rPr lang="en-US" sz="2800" b="1" dirty="0"/>
              <a:t>–</a:t>
            </a:r>
            <a:r>
              <a:rPr lang="en-US" sz="2800" b="1" dirty="0" smtClean="0"/>
              <a:t> The Challenger Glider Mission</a:t>
            </a:r>
          </a:p>
          <a:p>
            <a:pPr algn="ctr"/>
            <a:r>
              <a:rPr lang="en-US" sz="2400" b="1" dirty="0" smtClean="0"/>
              <a:t>December 9, 2009 </a:t>
            </a:r>
            <a:r>
              <a:rPr lang="en-US" sz="2400" b="1" dirty="0"/>
              <a:t>–</a:t>
            </a:r>
            <a:r>
              <a:rPr lang="en-US" sz="2400" b="1" dirty="0" smtClean="0"/>
              <a:t> </a:t>
            </a:r>
            <a:r>
              <a:rPr lang="en-US" sz="2400" b="1" dirty="0" err="1" smtClean="0"/>
              <a:t>Baiona</a:t>
            </a:r>
            <a:r>
              <a:rPr lang="en-US" sz="2400" b="1" dirty="0" smtClean="0"/>
              <a:t>, Spain</a:t>
            </a:r>
            <a:r>
              <a:rPr lang="en-US" dirty="0" smtClean="0">
                <a:solidFill>
                  <a:schemeClr val="bg1"/>
                </a:solidFill>
              </a:rPr>
              <a:t>                  </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6921501" y="3129642"/>
            <a:ext cx="2222500" cy="1529155"/>
          </a:xfrm>
          <a:prstGeom prst="rect">
            <a:avLst/>
          </a:prstGeom>
        </p:spPr>
      </p:pic>
      <p:sp>
        <p:nvSpPr>
          <p:cNvPr id="10" name="TextBox 9"/>
          <p:cNvSpPr txBox="1"/>
          <p:nvPr/>
        </p:nvSpPr>
        <p:spPr>
          <a:xfrm>
            <a:off x="4152176" y="3083060"/>
            <a:ext cx="2826415" cy="2585323"/>
          </a:xfrm>
          <a:prstGeom prst="rect">
            <a:avLst/>
          </a:prstGeom>
          <a:noFill/>
        </p:spPr>
        <p:txBody>
          <a:bodyPr wrap="none" rtlCol="0">
            <a:spAutoFit/>
          </a:bodyPr>
          <a:lstStyle/>
          <a:p>
            <a:r>
              <a:rPr lang="en-US" b="1" dirty="0" smtClean="0"/>
              <a:t>HMS Challenger Voyage</a:t>
            </a:r>
          </a:p>
          <a:p>
            <a:r>
              <a:rPr lang="en-US" dirty="0" smtClean="0"/>
              <a:t>First Scientific </a:t>
            </a:r>
          </a:p>
          <a:p>
            <a:r>
              <a:rPr lang="en-US" dirty="0" smtClean="0"/>
              <a:t>Circumnavigation</a:t>
            </a:r>
          </a:p>
          <a:p>
            <a:r>
              <a:rPr lang="en-US" dirty="0" smtClean="0"/>
              <a:t>1872-1876</a:t>
            </a:r>
          </a:p>
          <a:p>
            <a:endParaRPr lang="en-US" dirty="0" smtClean="0"/>
          </a:p>
          <a:p>
            <a:r>
              <a:rPr lang="en-US" dirty="0" smtClean="0"/>
              <a:t>128,000 km = </a:t>
            </a:r>
          </a:p>
          <a:p>
            <a:endParaRPr lang="en-US" dirty="0" smtClean="0"/>
          </a:p>
          <a:p>
            <a:r>
              <a:rPr lang="en-US" dirty="0" smtClean="0"/>
              <a:t>= 16 gliders </a:t>
            </a:r>
          </a:p>
          <a:p>
            <a:r>
              <a:rPr lang="en-US" dirty="0" smtClean="0"/>
              <a:t>  </a:t>
            </a:r>
            <a:r>
              <a:rPr lang="en-US" dirty="0" err="1" smtClean="0"/>
              <a:t>x</a:t>
            </a:r>
            <a:r>
              <a:rPr lang="en-US" dirty="0" smtClean="0"/>
              <a:t> 8,000 km/glider </a:t>
            </a:r>
            <a:endParaRPr lang="en-US" dirty="0"/>
          </a:p>
        </p:txBody>
      </p:sp>
      <p:pic>
        <p:nvPicPr>
          <p:cNvPr id="11" name="Picture 10"/>
          <p:cNvPicPr>
            <a:picLocks noChangeAspect="1"/>
          </p:cNvPicPr>
          <p:nvPr/>
        </p:nvPicPr>
        <p:blipFill>
          <a:blip r:embed="rId3"/>
          <a:stretch>
            <a:fillRect/>
          </a:stretch>
        </p:blipFill>
        <p:spPr>
          <a:xfrm>
            <a:off x="4426856" y="913674"/>
            <a:ext cx="4027797" cy="2081028"/>
          </a:xfrm>
          <a:prstGeom prst="rect">
            <a:avLst/>
          </a:prstGeom>
        </p:spPr>
      </p:pic>
      <p:grpSp>
        <p:nvGrpSpPr>
          <p:cNvPr id="2" name="Group 14"/>
          <p:cNvGrpSpPr/>
          <p:nvPr/>
        </p:nvGrpSpPr>
        <p:grpSpPr>
          <a:xfrm>
            <a:off x="154214" y="852502"/>
            <a:ext cx="3746500" cy="5361086"/>
            <a:chOff x="4256314" y="907943"/>
            <a:chExt cx="3356429" cy="5361086"/>
          </a:xfrm>
        </p:grpSpPr>
        <p:pic>
          <p:nvPicPr>
            <p:cNvPr id="6" name="Picture 5"/>
            <p:cNvPicPr>
              <a:picLocks noChangeAspect="1"/>
            </p:cNvPicPr>
            <p:nvPr/>
          </p:nvPicPr>
          <p:blipFill>
            <a:blip r:embed="rId4"/>
            <a:stretch>
              <a:fillRect/>
            </a:stretch>
          </p:blipFill>
          <p:spPr>
            <a:xfrm>
              <a:off x="5314314" y="907943"/>
              <a:ext cx="1689407" cy="2252543"/>
            </a:xfrm>
            <a:prstGeom prst="rect">
              <a:avLst/>
            </a:prstGeom>
          </p:spPr>
        </p:pic>
        <p:sp>
          <p:nvSpPr>
            <p:cNvPr id="12" name="TextBox 11"/>
            <p:cNvSpPr txBox="1"/>
            <p:nvPr/>
          </p:nvSpPr>
          <p:spPr>
            <a:xfrm>
              <a:off x="4256314" y="3160486"/>
              <a:ext cx="3356429" cy="3108543"/>
            </a:xfrm>
            <a:prstGeom prst="rect">
              <a:avLst/>
            </a:prstGeom>
            <a:noFill/>
          </p:spPr>
          <p:txBody>
            <a:bodyPr wrap="square" rtlCol="0">
              <a:spAutoFit/>
            </a:bodyPr>
            <a:lstStyle/>
            <a:p>
              <a:pPr algn="ctr"/>
              <a:r>
                <a:rPr lang="en-US" b="1" dirty="0" smtClean="0"/>
                <a:t> NOAA </a:t>
              </a:r>
              <a:r>
                <a:rPr lang="en-US" b="1" dirty="0" smtClean="0"/>
                <a:t>OAR AA</a:t>
              </a:r>
              <a:endParaRPr lang="en-US" b="1" dirty="0" smtClean="0"/>
            </a:p>
            <a:p>
              <a:pPr algn="ctr"/>
              <a:r>
                <a:rPr lang="en-US" b="1" dirty="0" smtClean="0"/>
                <a:t>Rick </a:t>
              </a:r>
              <a:r>
                <a:rPr lang="en-US" b="1" dirty="0" err="1" smtClean="0"/>
                <a:t>Spinrad’s</a:t>
              </a:r>
              <a:r>
                <a:rPr lang="en-US" b="1" dirty="0" smtClean="0"/>
                <a:t> </a:t>
              </a:r>
            </a:p>
            <a:p>
              <a:pPr algn="ctr"/>
              <a:r>
                <a:rPr lang="en-US" b="1" dirty="0" smtClean="0"/>
                <a:t>Global Glider Challenge:</a:t>
              </a:r>
            </a:p>
            <a:p>
              <a:endParaRPr lang="en-US" sz="800" b="1" dirty="0" smtClean="0"/>
            </a:p>
            <a:p>
              <a:pPr algn="ctr"/>
              <a:r>
                <a:rPr lang="en-US" i="1" dirty="0" smtClean="0"/>
                <a:t>Build a Global Glider Fleet </a:t>
              </a:r>
            </a:p>
            <a:p>
              <a:pPr algn="ctr"/>
              <a:r>
                <a:rPr lang="en-US" i="1" dirty="0" smtClean="0"/>
                <a:t>and Coordinate the First </a:t>
              </a:r>
            </a:p>
            <a:p>
              <a:pPr algn="ctr"/>
              <a:r>
                <a:rPr lang="en-US" i="1" dirty="0" smtClean="0"/>
                <a:t>Robotic Circumnavigation.</a:t>
              </a:r>
            </a:p>
            <a:p>
              <a:pPr algn="ctr"/>
              <a:endParaRPr lang="en-US" sz="800" i="1" dirty="0" smtClean="0"/>
            </a:p>
            <a:p>
              <a:pPr algn="ctr"/>
              <a:r>
                <a:rPr lang="en-US" i="1" dirty="0" smtClean="0"/>
                <a:t>Revisit the Historic Track of the </a:t>
              </a:r>
            </a:p>
            <a:p>
              <a:pPr algn="ctr"/>
              <a:r>
                <a:rPr lang="en-US" i="1" dirty="0" smtClean="0"/>
                <a:t>HMS Challenger –</a:t>
              </a:r>
            </a:p>
            <a:p>
              <a:pPr algn="ctr"/>
              <a:r>
                <a:rPr lang="en-US" b="1" i="1" dirty="0" smtClean="0"/>
                <a:t>And inspire a global network </a:t>
              </a:r>
            </a:p>
            <a:p>
              <a:pPr algn="ctr"/>
              <a:r>
                <a:rPr lang="en-US" b="1" i="1" dirty="0" smtClean="0"/>
                <a:t>of students along the way.</a:t>
              </a:r>
            </a:p>
          </p:txBody>
        </p:sp>
      </p:grpSp>
      <p:pic>
        <p:nvPicPr>
          <p:cNvPr id="14" name="Picture 13" descr="CoverGliderImage.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928181" y="4826000"/>
            <a:ext cx="2215819" cy="138018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6617" t="8263" r="15836" b="1805"/>
          <a:stretch/>
        </p:blipFill>
        <p:spPr>
          <a:xfrm>
            <a:off x="3900714" y="892553"/>
            <a:ext cx="5117915" cy="5117915"/>
          </a:xfrm>
          <a:prstGeom prst="ellipse">
            <a:avLst/>
          </a:prstGeom>
          <a:solidFill>
            <a:schemeClr val="bg1"/>
          </a:solidFill>
          <a:effectLst>
            <a:glow rad="431800">
              <a:schemeClr val="bg1">
                <a:alpha val="44000"/>
              </a:schemeClr>
            </a:glow>
          </a:effectLst>
        </p:spPr>
      </p:pic>
      <p:sp>
        <p:nvSpPr>
          <p:cNvPr id="3" name="TextBox 2"/>
          <p:cNvSpPr txBox="1"/>
          <p:nvPr/>
        </p:nvSpPr>
        <p:spPr>
          <a:xfrm>
            <a:off x="5144502" y="2052429"/>
            <a:ext cx="1508571" cy="369332"/>
          </a:xfrm>
          <a:prstGeom prst="rect">
            <a:avLst/>
          </a:prstGeom>
          <a:noFill/>
        </p:spPr>
        <p:txBody>
          <a:bodyPr wrap="none" rtlCol="0">
            <a:spAutoFit/>
          </a:bodyPr>
          <a:lstStyle/>
          <a:p>
            <a:r>
              <a:rPr lang="en-US" dirty="0" smtClean="0">
                <a:solidFill>
                  <a:schemeClr val="bg1"/>
                </a:solidFill>
              </a:rPr>
              <a:t>North Atlantic</a:t>
            </a:r>
            <a:endParaRPr lang="en-US" dirty="0">
              <a:solidFill>
                <a:schemeClr val="bg1"/>
              </a:solidFill>
            </a:endParaRPr>
          </a:p>
        </p:txBody>
      </p:sp>
      <p:sp>
        <p:nvSpPr>
          <p:cNvPr id="17" name="TextBox 16"/>
          <p:cNvSpPr txBox="1"/>
          <p:nvPr/>
        </p:nvSpPr>
        <p:spPr>
          <a:xfrm>
            <a:off x="6554162" y="4826000"/>
            <a:ext cx="1506430" cy="369332"/>
          </a:xfrm>
          <a:prstGeom prst="rect">
            <a:avLst/>
          </a:prstGeom>
          <a:noFill/>
        </p:spPr>
        <p:txBody>
          <a:bodyPr wrap="none" rtlCol="0">
            <a:spAutoFit/>
          </a:bodyPr>
          <a:lstStyle/>
          <a:p>
            <a:r>
              <a:rPr lang="en-US" dirty="0" smtClean="0">
                <a:solidFill>
                  <a:schemeClr val="bg1"/>
                </a:solidFill>
              </a:rPr>
              <a:t>South Atlantic</a:t>
            </a:r>
            <a:endParaRPr lang="en-US" dirty="0">
              <a:solidFill>
                <a:schemeClr val="bg1"/>
              </a:solidFill>
            </a:endParaRPr>
          </a:p>
        </p:txBody>
      </p:sp>
      <p:grpSp>
        <p:nvGrpSpPr>
          <p:cNvPr id="18" name="Group 17"/>
          <p:cNvGrpSpPr/>
          <p:nvPr/>
        </p:nvGrpSpPr>
        <p:grpSpPr>
          <a:xfrm>
            <a:off x="-11615" y="6234591"/>
            <a:ext cx="9155615" cy="628440"/>
            <a:chOff x="-11615" y="6234591"/>
            <a:chExt cx="9155615" cy="628440"/>
          </a:xfrm>
        </p:grpSpPr>
        <p:sp>
          <p:nvSpPr>
            <p:cNvPr id="19" name="Rectangle 1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98470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700"/>
            <a:ext cx="9144000" cy="6046713"/>
          </a:xfrm>
          <a:prstGeom prst="rect">
            <a:avLst/>
          </a:prstGeom>
        </p:spPr>
      </p:pic>
      <p:grpSp>
        <p:nvGrpSpPr>
          <p:cNvPr id="4" name="Group 3"/>
          <p:cNvGrpSpPr/>
          <p:nvPr/>
        </p:nvGrpSpPr>
        <p:grpSpPr>
          <a:xfrm>
            <a:off x="-11615" y="6234591"/>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10" name="TextBox 9"/>
          <p:cNvSpPr txBox="1"/>
          <p:nvPr/>
        </p:nvSpPr>
        <p:spPr>
          <a:xfrm>
            <a:off x="2660264" y="2968329"/>
            <a:ext cx="3642184" cy="2492990"/>
          </a:xfrm>
          <a:prstGeom prst="rect">
            <a:avLst/>
          </a:prstGeom>
          <a:solidFill>
            <a:srgbClr val="005AC1">
              <a:alpha val="50196"/>
            </a:srgbClr>
          </a:solidFill>
        </p:spPr>
        <p:txBody>
          <a:bodyPr wrap="square" rtlCol="0">
            <a:spAutoFit/>
          </a:bodyPr>
          <a:lstStyle/>
          <a:p>
            <a:pPr>
              <a:buSzPct val="150000"/>
            </a:pPr>
            <a:r>
              <a:rPr lang="en-US" sz="2000" dirty="0" smtClean="0">
                <a:solidFill>
                  <a:schemeClr val="bg1"/>
                </a:solidFill>
              </a:rPr>
              <a:t>Contributions to the</a:t>
            </a:r>
          </a:p>
          <a:p>
            <a:pPr>
              <a:buSzPct val="150000"/>
            </a:pPr>
            <a:r>
              <a:rPr lang="en-US" sz="2000" dirty="0" smtClean="0">
                <a:solidFill>
                  <a:schemeClr val="bg1"/>
                </a:solidFill>
              </a:rPr>
              <a:t>Second International Indian Ocean Experiment (IIOE-2)</a:t>
            </a:r>
          </a:p>
          <a:p>
            <a:pPr marL="285750" indent="-285750">
              <a:buSzPct val="150000"/>
              <a:buFont typeface="Arial" charset="0"/>
              <a:buChar char="•"/>
            </a:pPr>
            <a:r>
              <a:rPr lang="en-US" sz="1600" dirty="0" smtClean="0">
                <a:solidFill>
                  <a:schemeClr val="bg1"/>
                </a:solidFill>
              </a:rPr>
              <a:t>Data is shared Internationally through IMOS, IOOS, and GTS</a:t>
            </a:r>
          </a:p>
          <a:p>
            <a:pPr marL="285750" indent="-285750">
              <a:buSzPct val="150000"/>
              <a:buFont typeface="Arial" charset="0"/>
              <a:buChar char="•"/>
            </a:pPr>
            <a:r>
              <a:rPr lang="en-US" sz="1600" dirty="0" smtClean="0">
                <a:solidFill>
                  <a:schemeClr val="bg1"/>
                </a:solidFill>
              </a:rPr>
              <a:t>Data is compared to mesoscale features in the Global Ocean Models</a:t>
            </a:r>
          </a:p>
          <a:p>
            <a:pPr marL="285750" indent="-285750">
              <a:buSzPct val="150000"/>
              <a:buFont typeface="Arial" charset="0"/>
              <a:buChar char="•"/>
            </a:pPr>
            <a:r>
              <a:rPr lang="en-US" sz="1600" dirty="0" smtClean="0">
                <a:solidFill>
                  <a:schemeClr val="bg1"/>
                </a:solidFill>
              </a:rPr>
              <a:t>Students are Trained in glider piloting, data and model interpretation </a:t>
            </a:r>
            <a:endParaRPr lang="en-US" sz="1600" dirty="0">
              <a:solidFill>
                <a:schemeClr val="bg1"/>
              </a:solidFill>
            </a:endParaRPr>
          </a:p>
        </p:txBody>
      </p:sp>
      <p:sp>
        <p:nvSpPr>
          <p:cNvPr id="12" name="TextBox 11"/>
          <p:cNvSpPr txBox="1"/>
          <p:nvPr/>
        </p:nvSpPr>
        <p:spPr>
          <a:xfrm>
            <a:off x="5951568" y="2448180"/>
            <a:ext cx="1295547" cy="646331"/>
          </a:xfrm>
          <a:prstGeom prst="rect">
            <a:avLst/>
          </a:prstGeom>
          <a:noFill/>
        </p:spPr>
        <p:txBody>
          <a:bodyPr wrap="none" rtlCol="0">
            <a:spAutoFit/>
          </a:bodyPr>
          <a:lstStyle/>
          <a:p>
            <a:r>
              <a:rPr lang="en-US" b="1" dirty="0" smtClean="0">
                <a:solidFill>
                  <a:schemeClr val="bg1">
                    <a:lumMod val="75000"/>
                  </a:schemeClr>
                </a:solidFill>
              </a:rPr>
              <a:t>5,200 km in</a:t>
            </a:r>
          </a:p>
          <a:p>
            <a:r>
              <a:rPr lang="en-US" b="1" dirty="0" smtClean="0">
                <a:solidFill>
                  <a:schemeClr val="bg1">
                    <a:lumMod val="75000"/>
                  </a:schemeClr>
                </a:solidFill>
              </a:rPr>
              <a:t>6.5 months</a:t>
            </a:r>
            <a:endParaRPr lang="en-US" b="1" dirty="0">
              <a:solidFill>
                <a:schemeClr val="bg1">
                  <a:lumMod val="75000"/>
                </a:schemeClr>
              </a:solidFill>
            </a:endParaRPr>
          </a:p>
        </p:txBody>
      </p:sp>
      <p:cxnSp>
        <p:nvCxnSpPr>
          <p:cNvPr id="13" name="Straight Connector 12"/>
          <p:cNvCxnSpPr/>
          <p:nvPr/>
        </p:nvCxnSpPr>
        <p:spPr>
          <a:xfrm flipV="1">
            <a:off x="1353708" y="1850826"/>
            <a:ext cx="3314540" cy="4071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393371" y="5883411"/>
            <a:ext cx="5877813" cy="256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5"/>
          <p:cNvPicPr>
            <a:picLocks noChangeAspect="1"/>
          </p:cNvPicPr>
          <p:nvPr/>
        </p:nvPicPr>
        <p:blipFill>
          <a:blip r:embed="rId5">
            <a:extLst>
              <a:ext uri="{28A0092B-C50C-407E-A947-70E740481C1C}">
                <a14:useLocalDpi xmlns:a14="http://schemas.microsoft.com/office/drawing/2010/main" val="0"/>
              </a:ext>
            </a:extLst>
          </a:blip>
          <a:srcRect l="8661" t="21931"/>
          <a:stretch>
            <a:fillRect/>
          </a:stretch>
        </p:blipFill>
        <p:spPr bwMode="auto">
          <a:xfrm>
            <a:off x="124903" y="486426"/>
            <a:ext cx="2445994" cy="1567470"/>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41653" y="1917516"/>
            <a:ext cx="1274157" cy="1707657"/>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3394" y="2118721"/>
            <a:ext cx="481238" cy="1279656"/>
          </a:xfrm>
          <a:prstGeom prst="rect">
            <a:avLst/>
          </a:prstGeom>
        </p:spPr>
      </p:pic>
      <p:sp>
        <p:nvSpPr>
          <p:cNvPr id="24" name="TextBox 23"/>
          <p:cNvSpPr txBox="1"/>
          <p:nvPr/>
        </p:nvSpPr>
        <p:spPr>
          <a:xfrm>
            <a:off x="1" y="-2474"/>
            <a:ext cx="9144000" cy="461665"/>
          </a:xfrm>
          <a:prstGeom prst="rect">
            <a:avLst/>
          </a:prstGeom>
          <a:noFill/>
        </p:spPr>
        <p:txBody>
          <a:bodyPr wrap="square" rtlCol="0">
            <a:spAutoFit/>
          </a:bodyPr>
          <a:lstStyle/>
          <a:p>
            <a:pPr algn="ctr"/>
            <a:r>
              <a:rPr lang="en-US" sz="2400" b="1" dirty="0" smtClean="0"/>
              <a:t>Challenger Glider Mission </a:t>
            </a:r>
            <a:r>
              <a:rPr lang="mr-IN" sz="2400" b="1" dirty="0" smtClean="0"/>
              <a:t>–</a:t>
            </a:r>
            <a:r>
              <a:rPr lang="en-US" sz="2400" b="1" dirty="0" smtClean="0"/>
              <a:t> Indian Ocean - 3 Legs Planned</a:t>
            </a:r>
            <a:endParaRPr lang="en-US" sz="2400" b="1" dirty="0"/>
          </a:p>
        </p:txBody>
      </p:sp>
    </p:spTree>
    <p:extLst>
      <p:ext uri="{BB962C8B-B14F-4D97-AF65-F5344CB8AC3E}">
        <p14:creationId xmlns:p14="http://schemas.microsoft.com/office/powerpoint/2010/main" val="1828039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grpSp>
        <p:nvGrpSpPr>
          <p:cNvPr id="3" name="Group 2"/>
          <p:cNvGrpSpPr/>
          <p:nvPr/>
        </p:nvGrpSpPr>
        <p:grpSpPr>
          <a:xfrm>
            <a:off x="-11615" y="6234591"/>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
        <p:nvSpPr>
          <p:cNvPr id="2" name="TextBox 1"/>
          <p:cNvSpPr txBox="1"/>
          <p:nvPr/>
        </p:nvSpPr>
        <p:spPr>
          <a:xfrm>
            <a:off x="0" y="0"/>
            <a:ext cx="9143999" cy="461665"/>
          </a:xfrm>
          <a:prstGeom prst="rect">
            <a:avLst/>
          </a:prstGeom>
          <a:noFill/>
        </p:spPr>
        <p:txBody>
          <a:bodyPr wrap="square" rtlCol="0">
            <a:spAutoFit/>
          </a:bodyPr>
          <a:lstStyle/>
          <a:p>
            <a:pPr algn="ctr"/>
            <a:r>
              <a:rPr lang="en-US" sz="2400" b="1" dirty="0" smtClean="0"/>
              <a:t>Challenger Glider Mission </a:t>
            </a:r>
            <a:r>
              <a:rPr lang="mr-IN" sz="2400" b="1" dirty="0" smtClean="0"/>
              <a:t>–</a:t>
            </a:r>
            <a:r>
              <a:rPr lang="en-US" sz="2400" b="1" dirty="0" smtClean="0"/>
              <a:t> Leg 1 with BMKG Academy Students</a:t>
            </a:r>
            <a:r>
              <a:rPr lang="en-US" dirty="0" smtClean="0"/>
              <a:t> </a:t>
            </a:r>
            <a:endParaRPr lang="en-US" dirty="0"/>
          </a:p>
        </p:txBody>
      </p:sp>
    </p:spTree>
    <p:extLst>
      <p:ext uri="{BB962C8B-B14F-4D97-AF65-F5344CB8AC3E}">
        <p14:creationId xmlns:p14="http://schemas.microsoft.com/office/powerpoint/2010/main" val="975245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_5250k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333" y="674914"/>
            <a:ext cx="3997524" cy="2472871"/>
          </a:xfrm>
          <a:prstGeom prst="rect">
            <a:avLst/>
          </a:prstGeom>
        </p:spPr>
      </p:pic>
      <p:pic>
        <p:nvPicPr>
          <p:cNvPr id="5" name="Picture 4" descr="Indonesia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2" y="674914"/>
            <a:ext cx="4093028" cy="2531950"/>
          </a:xfrm>
          <a:prstGeom prst="rect">
            <a:avLst/>
          </a:prstGeom>
        </p:spPr>
      </p:pic>
      <p:pic>
        <p:nvPicPr>
          <p:cNvPr id="6" name="Picture 5" descr="Java Se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94" y="3684396"/>
            <a:ext cx="4093028" cy="2531951"/>
          </a:xfrm>
          <a:prstGeom prst="rect">
            <a:avLst/>
          </a:prstGeom>
        </p:spPr>
      </p:pic>
      <p:sp>
        <p:nvSpPr>
          <p:cNvPr id="7" name="TextBox 6"/>
          <p:cNvSpPr txBox="1"/>
          <p:nvPr/>
        </p:nvSpPr>
        <p:spPr>
          <a:xfrm>
            <a:off x="1559335" y="1990976"/>
            <a:ext cx="1063112" cy="369332"/>
          </a:xfrm>
          <a:prstGeom prst="rect">
            <a:avLst/>
          </a:prstGeom>
          <a:noFill/>
        </p:spPr>
        <p:txBody>
          <a:bodyPr wrap="none" rtlCol="0">
            <a:spAutoFit/>
          </a:bodyPr>
          <a:lstStyle/>
          <a:p>
            <a:r>
              <a:rPr lang="en-US" b="1" dirty="0" smtClean="0">
                <a:solidFill>
                  <a:srgbClr val="01FF09"/>
                </a:solidFill>
              </a:rPr>
              <a:t>5,250 km</a:t>
            </a:r>
            <a:endParaRPr lang="en-US" b="1" dirty="0">
              <a:solidFill>
                <a:srgbClr val="01FF09"/>
              </a:solidFill>
            </a:endParaRPr>
          </a:p>
        </p:txBody>
      </p:sp>
      <p:sp>
        <p:nvSpPr>
          <p:cNvPr id="8" name="TextBox 7"/>
          <p:cNvSpPr txBox="1"/>
          <p:nvPr/>
        </p:nvSpPr>
        <p:spPr>
          <a:xfrm>
            <a:off x="6347218" y="1571557"/>
            <a:ext cx="1063112" cy="369332"/>
          </a:xfrm>
          <a:prstGeom prst="rect">
            <a:avLst/>
          </a:prstGeom>
          <a:noFill/>
        </p:spPr>
        <p:txBody>
          <a:bodyPr wrap="none" rtlCol="0">
            <a:spAutoFit/>
          </a:bodyPr>
          <a:lstStyle/>
          <a:p>
            <a:r>
              <a:rPr lang="en-US" b="1" dirty="0" smtClean="0">
                <a:solidFill>
                  <a:srgbClr val="01FF09"/>
                </a:solidFill>
              </a:rPr>
              <a:t>5,250 km</a:t>
            </a:r>
            <a:endParaRPr lang="en-US" b="1" dirty="0">
              <a:solidFill>
                <a:srgbClr val="01FF09"/>
              </a:solidFill>
            </a:endParaRPr>
          </a:p>
        </p:txBody>
      </p:sp>
      <p:sp>
        <p:nvSpPr>
          <p:cNvPr id="9" name="TextBox 8"/>
          <p:cNvSpPr txBox="1"/>
          <p:nvPr/>
        </p:nvSpPr>
        <p:spPr>
          <a:xfrm>
            <a:off x="2461171" y="4810224"/>
            <a:ext cx="1166053" cy="369332"/>
          </a:xfrm>
          <a:prstGeom prst="rect">
            <a:avLst/>
          </a:prstGeom>
          <a:noFill/>
        </p:spPr>
        <p:txBody>
          <a:bodyPr wrap="square" rtlCol="0">
            <a:spAutoFit/>
          </a:bodyPr>
          <a:lstStyle/>
          <a:p>
            <a:r>
              <a:rPr lang="en-US" b="1" dirty="0" smtClean="0">
                <a:solidFill>
                  <a:srgbClr val="FF0000"/>
                </a:solidFill>
              </a:rPr>
              <a:t>1,500 km</a:t>
            </a:r>
            <a:endParaRPr lang="en-US" b="1" dirty="0">
              <a:solidFill>
                <a:srgbClr val="FF0000"/>
              </a:solidFill>
            </a:endParaRPr>
          </a:p>
        </p:txBody>
      </p:sp>
      <p:sp>
        <p:nvSpPr>
          <p:cNvPr id="10" name="TextBox 9"/>
          <p:cNvSpPr txBox="1"/>
          <p:nvPr/>
        </p:nvSpPr>
        <p:spPr>
          <a:xfrm>
            <a:off x="2157417" y="5179556"/>
            <a:ext cx="886781" cy="369332"/>
          </a:xfrm>
          <a:prstGeom prst="rect">
            <a:avLst/>
          </a:prstGeom>
          <a:noFill/>
        </p:spPr>
        <p:txBody>
          <a:bodyPr wrap="none" rtlCol="0">
            <a:spAutoFit/>
          </a:bodyPr>
          <a:lstStyle/>
          <a:p>
            <a:r>
              <a:rPr lang="en-US" b="1" dirty="0" smtClean="0">
                <a:solidFill>
                  <a:srgbClr val="FF0000"/>
                </a:solidFill>
              </a:rPr>
              <a:t>375 km</a:t>
            </a:r>
            <a:endParaRPr lang="en-US" b="1" dirty="0">
              <a:solidFill>
                <a:srgbClr val="FF0000"/>
              </a:solidFill>
            </a:endParaRPr>
          </a:p>
        </p:txBody>
      </p:sp>
      <p:sp>
        <p:nvSpPr>
          <p:cNvPr id="11" name="TextBox 10"/>
          <p:cNvSpPr txBox="1"/>
          <p:nvPr/>
        </p:nvSpPr>
        <p:spPr>
          <a:xfrm>
            <a:off x="0" y="10139"/>
            <a:ext cx="9144000" cy="584775"/>
          </a:xfrm>
          <a:prstGeom prst="rect">
            <a:avLst/>
          </a:prstGeom>
          <a:noFill/>
        </p:spPr>
        <p:txBody>
          <a:bodyPr wrap="square" rtlCol="0">
            <a:spAutoFit/>
          </a:bodyPr>
          <a:lstStyle/>
          <a:p>
            <a:pPr algn="ctr"/>
            <a:r>
              <a:rPr lang="en-US" sz="3200" b="1" dirty="0" smtClean="0"/>
              <a:t>National &amp; Regional Spatial Scales</a:t>
            </a:r>
            <a:endParaRPr lang="en-US" sz="3200" b="1" dirty="0"/>
          </a:p>
        </p:txBody>
      </p:sp>
      <p:sp>
        <p:nvSpPr>
          <p:cNvPr id="12" name="TextBox 11"/>
          <p:cNvSpPr txBox="1"/>
          <p:nvPr/>
        </p:nvSpPr>
        <p:spPr>
          <a:xfrm>
            <a:off x="1150265" y="3222731"/>
            <a:ext cx="2783519" cy="461665"/>
          </a:xfrm>
          <a:prstGeom prst="rect">
            <a:avLst/>
          </a:prstGeom>
          <a:noFill/>
        </p:spPr>
        <p:txBody>
          <a:bodyPr wrap="none" rtlCol="0">
            <a:spAutoFit/>
          </a:bodyPr>
          <a:lstStyle/>
          <a:p>
            <a:r>
              <a:rPr lang="en-US" sz="2400" dirty="0" smtClean="0"/>
              <a:t>Indonesia &amp; Java Sea</a:t>
            </a:r>
            <a:endParaRPr lang="en-US" sz="2400" dirty="0"/>
          </a:p>
        </p:txBody>
      </p:sp>
      <p:sp>
        <p:nvSpPr>
          <p:cNvPr id="13" name="TextBox 12"/>
          <p:cNvSpPr txBox="1"/>
          <p:nvPr/>
        </p:nvSpPr>
        <p:spPr>
          <a:xfrm>
            <a:off x="4670690" y="3170768"/>
            <a:ext cx="4434034" cy="461665"/>
          </a:xfrm>
          <a:prstGeom prst="rect">
            <a:avLst/>
          </a:prstGeom>
          <a:noFill/>
        </p:spPr>
        <p:txBody>
          <a:bodyPr wrap="none" rtlCol="0">
            <a:spAutoFit/>
          </a:bodyPr>
          <a:lstStyle/>
          <a:p>
            <a:r>
              <a:rPr lang="en-US" sz="2400" dirty="0" smtClean="0"/>
              <a:t>United States &amp; </a:t>
            </a:r>
            <a:r>
              <a:rPr lang="en-US" sz="2400" smtClean="0"/>
              <a:t>Mid Atlantic Bight</a:t>
            </a:r>
            <a:endParaRPr lang="en-US" sz="24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729" y="3695471"/>
            <a:ext cx="3789947" cy="2509428"/>
          </a:xfrm>
          <a:prstGeom prst="rect">
            <a:avLst/>
          </a:prstGeom>
        </p:spPr>
      </p:pic>
      <p:sp>
        <p:nvSpPr>
          <p:cNvPr id="15" name="TextBox 14"/>
          <p:cNvSpPr txBox="1"/>
          <p:nvPr/>
        </p:nvSpPr>
        <p:spPr>
          <a:xfrm>
            <a:off x="7607992" y="4239541"/>
            <a:ext cx="1263865" cy="369332"/>
          </a:xfrm>
          <a:prstGeom prst="rect">
            <a:avLst/>
          </a:prstGeom>
          <a:noFill/>
        </p:spPr>
        <p:txBody>
          <a:bodyPr wrap="square" rtlCol="0">
            <a:spAutoFit/>
          </a:bodyPr>
          <a:lstStyle/>
          <a:p>
            <a:r>
              <a:rPr lang="en-US" b="1" dirty="0" smtClean="0">
                <a:solidFill>
                  <a:srgbClr val="FF0000"/>
                </a:solidFill>
              </a:rPr>
              <a:t>1,050 km</a:t>
            </a:r>
            <a:endParaRPr lang="en-US" b="1" dirty="0">
              <a:solidFill>
                <a:srgbClr val="FF0000"/>
              </a:solidFill>
            </a:endParaRPr>
          </a:p>
        </p:txBody>
      </p:sp>
      <p:sp>
        <p:nvSpPr>
          <p:cNvPr id="16" name="TextBox 15"/>
          <p:cNvSpPr txBox="1"/>
          <p:nvPr/>
        </p:nvSpPr>
        <p:spPr>
          <a:xfrm>
            <a:off x="6517932" y="4370154"/>
            <a:ext cx="950742" cy="369332"/>
          </a:xfrm>
          <a:prstGeom prst="rect">
            <a:avLst/>
          </a:prstGeom>
          <a:noFill/>
        </p:spPr>
        <p:txBody>
          <a:bodyPr wrap="square" rtlCol="0">
            <a:spAutoFit/>
          </a:bodyPr>
          <a:lstStyle/>
          <a:p>
            <a:r>
              <a:rPr lang="en-US" b="1" dirty="0" smtClean="0">
                <a:solidFill>
                  <a:srgbClr val="FF0000"/>
                </a:solidFill>
              </a:rPr>
              <a:t>425 km</a:t>
            </a:r>
            <a:endParaRPr lang="en-US" b="1" dirty="0">
              <a:solidFill>
                <a:srgbClr val="FF0000"/>
              </a:solidFill>
            </a:endParaRPr>
          </a:p>
        </p:txBody>
      </p:sp>
      <p:grpSp>
        <p:nvGrpSpPr>
          <p:cNvPr id="17" name="Group 16"/>
          <p:cNvGrpSpPr/>
          <p:nvPr/>
        </p:nvGrpSpPr>
        <p:grpSpPr>
          <a:xfrm>
            <a:off x="-11615" y="6234591"/>
            <a:ext cx="9155615" cy="628440"/>
            <a:chOff x="-11615" y="6234591"/>
            <a:chExt cx="9155615" cy="628440"/>
          </a:xfrm>
        </p:grpSpPr>
        <p:sp>
          <p:nvSpPr>
            <p:cNvPr id="18" name="Rectangle 1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8672807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1599" y="491471"/>
            <a:ext cx="2655025" cy="29500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574" y="488531"/>
            <a:ext cx="2655025" cy="29500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77" y="491471"/>
            <a:ext cx="2655025" cy="2950028"/>
          </a:xfrm>
          <a:prstGeom prst="rect">
            <a:avLst/>
          </a:prstGeom>
        </p:spPr>
      </p:pic>
      <p:sp>
        <p:nvSpPr>
          <p:cNvPr id="3" name="TextBox 2"/>
          <p:cNvSpPr txBox="1"/>
          <p:nvPr/>
        </p:nvSpPr>
        <p:spPr>
          <a:xfrm>
            <a:off x="0" y="-20583"/>
            <a:ext cx="9144000" cy="461665"/>
          </a:xfrm>
          <a:prstGeom prst="rect">
            <a:avLst/>
          </a:prstGeom>
          <a:noFill/>
        </p:spPr>
        <p:txBody>
          <a:bodyPr wrap="square" rtlCol="0">
            <a:spAutoFit/>
          </a:bodyPr>
          <a:lstStyle/>
          <a:p>
            <a:pPr algn="ctr"/>
            <a:r>
              <a:rPr lang="en-US" sz="2400" b="1" dirty="0" smtClean="0"/>
              <a:t>Challenger Glider Mission:  RU29 Leg from Perth to Sri Lanka</a:t>
            </a:r>
            <a:endParaRPr lang="en-US" sz="2400" b="1" dirty="0"/>
          </a:p>
        </p:txBody>
      </p:sp>
      <p:sp>
        <p:nvSpPr>
          <p:cNvPr id="8" name="TextBox 7"/>
          <p:cNvSpPr txBox="1"/>
          <p:nvPr/>
        </p:nvSpPr>
        <p:spPr>
          <a:xfrm>
            <a:off x="3636485" y="2203927"/>
            <a:ext cx="2120225" cy="646331"/>
          </a:xfrm>
          <a:prstGeom prst="rect">
            <a:avLst/>
          </a:prstGeom>
          <a:noFill/>
        </p:spPr>
        <p:txBody>
          <a:bodyPr wrap="square" rtlCol="0">
            <a:spAutoFit/>
          </a:bodyPr>
          <a:lstStyle/>
          <a:p>
            <a:pPr algn="ctr"/>
            <a:r>
              <a:rPr lang="en-US" dirty="0" smtClean="0">
                <a:solidFill>
                  <a:schemeClr val="bg1"/>
                </a:solidFill>
              </a:rPr>
              <a:t>Temperature Profile </a:t>
            </a:r>
          </a:p>
          <a:p>
            <a:pPr algn="ctr"/>
            <a:r>
              <a:rPr lang="en-US" dirty="0" smtClean="0">
                <a:solidFill>
                  <a:schemeClr val="bg1"/>
                </a:solidFill>
              </a:rPr>
              <a:t>Time Series</a:t>
            </a:r>
            <a:endParaRPr lang="en-US" dirty="0">
              <a:solidFill>
                <a:schemeClr val="bg1"/>
              </a:solidFill>
            </a:endParaRPr>
          </a:p>
        </p:txBody>
      </p:sp>
      <p:sp>
        <p:nvSpPr>
          <p:cNvPr id="9" name="TextBox 8"/>
          <p:cNvSpPr txBox="1"/>
          <p:nvPr/>
        </p:nvSpPr>
        <p:spPr>
          <a:xfrm>
            <a:off x="6638132" y="2238941"/>
            <a:ext cx="1690275" cy="646331"/>
          </a:xfrm>
          <a:prstGeom prst="rect">
            <a:avLst/>
          </a:prstGeom>
          <a:noFill/>
        </p:spPr>
        <p:txBody>
          <a:bodyPr wrap="square" rtlCol="0">
            <a:spAutoFit/>
          </a:bodyPr>
          <a:lstStyle/>
          <a:p>
            <a:pPr algn="ctr"/>
            <a:r>
              <a:rPr lang="en-US" dirty="0" smtClean="0">
                <a:solidFill>
                  <a:schemeClr val="bg1"/>
                </a:solidFill>
              </a:rPr>
              <a:t>Salinity Profile Time Series</a:t>
            </a:r>
            <a:endParaRPr lang="en-US" dirty="0">
              <a:solidFill>
                <a:schemeClr val="bg1"/>
              </a:solidFill>
            </a:endParaRPr>
          </a:p>
        </p:txBody>
      </p:sp>
      <p:sp>
        <p:nvSpPr>
          <p:cNvPr id="11" name="TextBox 10"/>
          <p:cNvSpPr txBox="1"/>
          <p:nvPr/>
        </p:nvSpPr>
        <p:spPr>
          <a:xfrm>
            <a:off x="638895" y="2017975"/>
            <a:ext cx="1215694" cy="923330"/>
          </a:xfrm>
          <a:prstGeom prst="rect">
            <a:avLst/>
          </a:prstGeom>
          <a:noFill/>
        </p:spPr>
        <p:txBody>
          <a:bodyPr wrap="square" rtlCol="0">
            <a:spAutoFit/>
          </a:bodyPr>
          <a:lstStyle/>
          <a:p>
            <a:r>
              <a:rPr lang="en-US" dirty="0" smtClean="0">
                <a:solidFill>
                  <a:schemeClr val="bg1"/>
                </a:solidFill>
              </a:rPr>
              <a:t>Track:</a:t>
            </a:r>
          </a:p>
          <a:p>
            <a:r>
              <a:rPr lang="en-US" dirty="0" smtClean="0">
                <a:solidFill>
                  <a:schemeClr val="bg1"/>
                </a:solidFill>
              </a:rPr>
              <a:t>Nov 2016 - Present</a:t>
            </a:r>
            <a:endParaRPr lang="en-US" dirty="0">
              <a:solidFill>
                <a:schemeClr val="bg1"/>
              </a:solidFill>
            </a:endParaRPr>
          </a:p>
        </p:txBody>
      </p:sp>
      <p:grpSp>
        <p:nvGrpSpPr>
          <p:cNvPr id="12" name="Group 11"/>
          <p:cNvGrpSpPr/>
          <p:nvPr/>
        </p:nvGrpSpPr>
        <p:grpSpPr>
          <a:xfrm>
            <a:off x="-11615" y="6234591"/>
            <a:ext cx="9155615" cy="628440"/>
            <a:chOff x="-11615" y="6234591"/>
            <a:chExt cx="9155615" cy="628440"/>
          </a:xfrm>
        </p:grpSpPr>
        <p:sp>
          <p:nvSpPr>
            <p:cNvPr id="13" name="Rectangle 1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077" y="3776289"/>
            <a:ext cx="3609327" cy="2377548"/>
          </a:xfrm>
          <a:prstGeom prst="rect">
            <a:avLst/>
          </a:prstGeom>
        </p:spPr>
      </p:pic>
      <p:sp>
        <p:nvSpPr>
          <p:cNvPr id="18" name="TextBox 17"/>
          <p:cNvSpPr txBox="1"/>
          <p:nvPr/>
        </p:nvSpPr>
        <p:spPr>
          <a:xfrm>
            <a:off x="4414487" y="3776289"/>
            <a:ext cx="4706994" cy="2062103"/>
          </a:xfrm>
          <a:prstGeom prst="rect">
            <a:avLst/>
          </a:prstGeom>
          <a:noFill/>
        </p:spPr>
        <p:txBody>
          <a:bodyPr wrap="none" rtlCol="0">
            <a:spAutoFit/>
          </a:bodyPr>
          <a:lstStyle/>
          <a:p>
            <a:r>
              <a:rPr lang="en-US" sz="2000" b="1" dirty="0" smtClean="0"/>
              <a:t>RAMA Rendezvous</a:t>
            </a:r>
            <a:r>
              <a:rPr lang="en-US" dirty="0" smtClean="0"/>
              <a:t> </a:t>
            </a:r>
          </a:p>
          <a:p>
            <a:pPr marL="285750" indent="-285750">
              <a:buFont typeface="Arial" charset="0"/>
              <a:buChar char="•"/>
            </a:pPr>
            <a:r>
              <a:rPr lang="en-US" dirty="0" smtClean="0"/>
              <a:t>Planned with BMKG in March, 2017</a:t>
            </a:r>
          </a:p>
          <a:p>
            <a:pPr marL="285750" indent="-285750">
              <a:buFont typeface="Arial" charset="0"/>
              <a:buChar char="•"/>
            </a:pPr>
            <a:r>
              <a:rPr lang="en-US" dirty="0" smtClean="0"/>
              <a:t>RU29 now 55 km south of RAMA 0S 90E</a:t>
            </a:r>
          </a:p>
          <a:p>
            <a:pPr marL="285750" indent="-285750">
              <a:buFont typeface="Arial" charset="0"/>
              <a:buChar char="•"/>
            </a:pPr>
            <a:r>
              <a:rPr lang="en-US" dirty="0" smtClean="0"/>
              <a:t>Will rapidly profile nearby for a few days</a:t>
            </a:r>
          </a:p>
          <a:p>
            <a:pPr marL="285750" indent="-285750">
              <a:buFont typeface="Arial" charset="0"/>
              <a:buChar char="•"/>
            </a:pPr>
            <a:r>
              <a:rPr lang="en-US" dirty="0" smtClean="0"/>
              <a:t>Suggestions welcomed</a:t>
            </a:r>
          </a:p>
          <a:p>
            <a:pPr marL="285750" indent="-285750">
              <a:buFont typeface="Arial" charset="0"/>
              <a:buChar char="•"/>
            </a:pPr>
            <a:r>
              <a:rPr lang="en-US" dirty="0" smtClean="0"/>
              <a:t>Real time data available </a:t>
            </a:r>
            <a:r>
              <a:rPr lang="mr-IN" dirty="0" smtClean="0"/>
              <a:t>–</a:t>
            </a:r>
            <a:r>
              <a:rPr lang="en-US" dirty="0" smtClean="0"/>
              <a:t> IOOS</a:t>
            </a:r>
          </a:p>
          <a:p>
            <a:pPr marL="285750" indent="-285750">
              <a:buFont typeface="Arial" charset="0"/>
              <a:buChar char="•"/>
            </a:pPr>
            <a:r>
              <a:rPr lang="en-US" dirty="0" smtClean="0"/>
              <a:t>Highest resolution data available at recovery</a:t>
            </a:r>
          </a:p>
        </p:txBody>
      </p:sp>
    </p:spTree>
    <p:extLst>
      <p:ext uri="{BB962C8B-B14F-4D97-AF65-F5344CB8AC3E}">
        <p14:creationId xmlns:p14="http://schemas.microsoft.com/office/powerpoint/2010/main" val="1061201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615" y="6234591"/>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700"/>
            <a:ext cx="9144000" cy="6054495"/>
          </a:xfrm>
          <a:prstGeom prst="rect">
            <a:avLst/>
          </a:prstGeom>
        </p:spPr>
      </p:pic>
      <p:sp>
        <p:nvSpPr>
          <p:cNvPr id="9" name="TextBox 8"/>
          <p:cNvSpPr txBox="1"/>
          <p:nvPr/>
        </p:nvSpPr>
        <p:spPr>
          <a:xfrm>
            <a:off x="11877" y="-46882"/>
            <a:ext cx="7919156" cy="523220"/>
          </a:xfrm>
          <a:prstGeom prst="rect">
            <a:avLst/>
          </a:prstGeom>
          <a:noFill/>
        </p:spPr>
        <p:txBody>
          <a:bodyPr wrap="none" rtlCol="0">
            <a:spAutoFit/>
          </a:bodyPr>
          <a:lstStyle/>
          <a:p>
            <a:r>
              <a:rPr lang="en-US" sz="2800" b="1" dirty="0" smtClean="0"/>
              <a:t>     Glider Comparison to Ocean Model </a:t>
            </a:r>
            <a:r>
              <a:rPr lang="mr-IN" sz="2800" b="1" dirty="0" smtClean="0"/>
              <a:t>–</a:t>
            </a:r>
            <a:r>
              <a:rPr lang="en-US" sz="2800" b="1" dirty="0" smtClean="0"/>
              <a:t> Copernicus</a:t>
            </a:r>
            <a:endParaRPr lang="en-US" sz="2800" b="1" dirty="0"/>
          </a:p>
        </p:txBody>
      </p:sp>
      <p:cxnSp>
        <p:nvCxnSpPr>
          <p:cNvPr id="10" name="Straight Arrow Connector 9"/>
          <p:cNvCxnSpPr/>
          <p:nvPr/>
        </p:nvCxnSpPr>
        <p:spPr>
          <a:xfrm flipH="1" flipV="1">
            <a:off x="1761033" y="3021719"/>
            <a:ext cx="5510151" cy="19950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8055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615" y="6234591"/>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6400"/>
            <a:ext cx="9144000" cy="6044075"/>
          </a:xfrm>
          <a:prstGeom prst="rect">
            <a:avLst/>
          </a:prstGeom>
        </p:spPr>
      </p:pic>
      <p:sp>
        <p:nvSpPr>
          <p:cNvPr id="9" name="TextBox 8"/>
          <p:cNvSpPr txBox="1"/>
          <p:nvPr/>
        </p:nvSpPr>
        <p:spPr>
          <a:xfrm>
            <a:off x="11877" y="-46882"/>
            <a:ext cx="7083991" cy="523220"/>
          </a:xfrm>
          <a:prstGeom prst="rect">
            <a:avLst/>
          </a:prstGeom>
          <a:noFill/>
        </p:spPr>
        <p:txBody>
          <a:bodyPr wrap="none" rtlCol="0">
            <a:spAutoFit/>
          </a:bodyPr>
          <a:lstStyle/>
          <a:p>
            <a:r>
              <a:rPr lang="en-US" sz="2800" b="1" dirty="0" smtClean="0"/>
              <a:t>     Glider Comparison to Ocean Model - British</a:t>
            </a:r>
            <a:endParaRPr lang="en-US" sz="2800" b="1" dirty="0"/>
          </a:p>
        </p:txBody>
      </p:sp>
      <p:cxnSp>
        <p:nvCxnSpPr>
          <p:cNvPr id="10" name="Straight Arrow Connector 9"/>
          <p:cNvCxnSpPr/>
          <p:nvPr/>
        </p:nvCxnSpPr>
        <p:spPr>
          <a:xfrm flipH="1" flipV="1">
            <a:off x="1761033" y="3021719"/>
            <a:ext cx="5510151" cy="19950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328058" y="4321630"/>
            <a:ext cx="5919057" cy="4190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734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615" y="6234591"/>
            <a:ext cx="9155615" cy="628440"/>
            <a:chOff x="-11615" y="6234591"/>
            <a:chExt cx="9155615" cy="628440"/>
          </a:xfrm>
        </p:grpSpPr>
        <p:sp>
          <p:nvSpPr>
            <p:cNvPr id="5" name="Rectangle 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700"/>
            <a:ext cx="9144000" cy="6046713"/>
          </a:xfrm>
          <a:prstGeom prst="rect">
            <a:avLst/>
          </a:prstGeom>
        </p:spPr>
      </p:pic>
      <p:sp>
        <p:nvSpPr>
          <p:cNvPr id="11" name="TextBox 10"/>
          <p:cNvSpPr txBox="1"/>
          <p:nvPr/>
        </p:nvSpPr>
        <p:spPr>
          <a:xfrm>
            <a:off x="11877" y="-46882"/>
            <a:ext cx="7501925" cy="523220"/>
          </a:xfrm>
          <a:prstGeom prst="rect">
            <a:avLst/>
          </a:prstGeom>
          <a:noFill/>
        </p:spPr>
        <p:txBody>
          <a:bodyPr wrap="none" rtlCol="0">
            <a:spAutoFit/>
          </a:bodyPr>
          <a:lstStyle/>
          <a:p>
            <a:r>
              <a:rPr lang="en-US" sz="2800" b="1" smtClean="0"/>
              <a:t>     Glider </a:t>
            </a:r>
            <a:r>
              <a:rPr lang="en-US" sz="2800" b="1" dirty="0" smtClean="0"/>
              <a:t>Comparison to Ocean Model </a:t>
            </a:r>
            <a:r>
              <a:rPr lang="en-US" sz="2800" b="1" smtClean="0"/>
              <a:t>- HYCOM</a:t>
            </a:r>
            <a:endParaRPr lang="en-US" sz="2800" b="1" dirty="0"/>
          </a:p>
        </p:txBody>
      </p:sp>
      <p:cxnSp>
        <p:nvCxnSpPr>
          <p:cNvPr id="12" name="Straight Arrow Connector 11"/>
          <p:cNvCxnSpPr/>
          <p:nvPr/>
        </p:nvCxnSpPr>
        <p:spPr>
          <a:xfrm flipH="1" flipV="1">
            <a:off x="1761033" y="3021719"/>
            <a:ext cx="5510151" cy="19950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328058" y="4321630"/>
            <a:ext cx="5919057" cy="4190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133600" y="2643564"/>
            <a:ext cx="1629239" cy="10248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844144" y="3719781"/>
            <a:ext cx="2287637" cy="9494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40231" y="2721429"/>
            <a:ext cx="1020802" cy="9123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203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311464024_7f3304db29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1295400"/>
            <a:ext cx="9144000" cy="2366367"/>
          </a:xfrm>
          <a:prstGeom prst="rect">
            <a:avLst/>
          </a:prstGeom>
        </p:spPr>
      </p:pic>
      <p:sp>
        <p:nvSpPr>
          <p:cNvPr id="6" name="Text Box 18"/>
          <p:cNvSpPr txBox="1">
            <a:spLocks noChangeArrowheads="1"/>
          </p:cNvSpPr>
          <p:nvPr/>
        </p:nvSpPr>
        <p:spPr bwMode="auto">
          <a:xfrm>
            <a:off x="0" y="0"/>
            <a:ext cx="9144000" cy="1234471"/>
          </a:xfrm>
          <a:prstGeom prst="rect">
            <a:avLst/>
          </a:prstGeom>
          <a:noFill/>
          <a:ln w="9525">
            <a:noFill/>
            <a:miter lim="800000"/>
            <a:headEnd/>
            <a:tailEnd/>
          </a:ln>
        </p:spPr>
        <p:txBody>
          <a:bodyPr lIns="64291" tIns="32146" rIns="64291" bIns="32146">
            <a:spAutoFit/>
          </a:bodyPr>
          <a:lstStyle/>
          <a:p>
            <a:pPr algn="ctr" defTabSz="457200" eaLnBrk="1" fontAlgn="auto" hangingPunct="1">
              <a:spcBef>
                <a:spcPts val="0"/>
              </a:spcBef>
              <a:spcAft>
                <a:spcPts val="0"/>
              </a:spcAft>
              <a:defRPr/>
            </a:pPr>
            <a:r>
              <a:rPr lang="en-US" sz="2800" b="1" dirty="0" smtClean="0">
                <a:latin typeface="+mj-lt"/>
                <a:cs typeface="Times New Roman"/>
              </a:rPr>
              <a:t>Rutgers - Center for </a:t>
            </a:r>
            <a:r>
              <a:rPr lang="en-US" sz="2800" b="1" dirty="0">
                <a:latin typeface="+mj-lt"/>
                <a:cs typeface="Times New Roman"/>
              </a:rPr>
              <a:t>Ocean </a:t>
            </a:r>
            <a:r>
              <a:rPr lang="en-US" sz="2800" b="1" dirty="0" smtClean="0">
                <a:latin typeface="+mj-lt"/>
                <a:cs typeface="Times New Roman"/>
              </a:rPr>
              <a:t>Observing Leadership:</a:t>
            </a:r>
          </a:p>
          <a:p>
            <a:pPr algn="ctr" defTabSz="457200" eaLnBrk="1" fontAlgn="auto" hangingPunct="1">
              <a:spcBef>
                <a:spcPts val="0"/>
              </a:spcBef>
              <a:spcAft>
                <a:spcPts val="0"/>
              </a:spcAft>
              <a:defRPr/>
            </a:pPr>
            <a:r>
              <a:rPr lang="en-US" sz="2800" b="1" i="1" dirty="0" smtClean="0">
                <a:latin typeface="+mj-lt"/>
                <a:cs typeface="Times New Roman"/>
              </a:rPr>
              <a:t>Global Ocean Education Training Center</a:t>
            </a:r>
            <a:endParaRPr lang="en-US" sz="2800" b="1" i="1" dirty="0">
              <a:latin typeface="+mj-lt"/>
              <a:cs typeface="Times New Roman"/>
            </a:endParaRPr>
          </a:p>
          <a:p>
            <a:pPr algn="ctr" defTabSz="457200" eaLnBrk="1" fontAlgn="auto" hangingPunct="1">
              <a:spcBef>
                <a:spcPts val="0"/>
              </a:spcBef>
              <a:spcAft>
                <a:spcPts val="0"/>
              </a:spcAft>
              <a:defRPr/>
            </a:pPr>
            <a:r>
              <a:rPr lang="en-US" sz="2000" b="1" dirty="0" smtClean="0">
                <a:solidFill>
                  <a:srgbClr val="0000FF"/>
                </a:solidFill>
                <a:latin typeface="Times New Roman"/>
                <a:ea typeface="+mn-ea"/>
                <a:cs typeface="Times New Roman"/>
              </a:rPr>
              <a:t> </a:t>
            </a:r>
            <a:endParaRPr lang="en-US" sz="2000" b="1" dirty="0">
              <a:solidFill>
                <a:srgbClr val="0000FF"/>
              </a:solidFill>
              <a:latin typeface="Times New Roman"/>
              <a:ea typeface="+mn-ea"/>
              <a:cs typeface="Times New Roman"/>
            </a:endParaRPr>
          </a:p>
        </p:txBody>
      </p:sp>
      <p:sp>
        <p:nvSpPr>
          <p:cNvPr id="8" name="TextBox 7"/>
          <p:cNvSpPr txBox="1"/>
          <p:nvPr/>
        </p:nvSpPr>
        <p:spPr>
          <a:xfrm>
            <a:off x="254541" y="3740260"/>
            <a:ext cx="4698459" cy="2339102"/>
          </a:xfrm>
          <a:prstGeom prst="rect">
            <a:avLst/>
          </a:prstGeom>
          <a:noFill/>
        </p:spPr>
        <p:txBody>
          <a:bodyPr wrap="square" rtlCol="0">
            <a:spAutoFit/>
          </a:bodyPr>
          <a:lstStyle/>
          <a:p>
            <a:pPr marL="285750" indent="-285750">
              <a:buSzPct val="150000"/>
              <a:buFont typeface="Arial" charset="0"/>
              <a:buChar char="•"/>
            </a:pPr>
            <a:r>
              <a:rPr lang="en-US" dirty="0" smtClean="0"/>
              <a:t>Undergraduate courses on Ocean Observing</a:t>
            </a:r>
          </a:p>
          <a:p>
            <a:pPr marL="285750" indent="-285750">
              <a:buSzPct val="150000"/>
              <a:buFont typeface="Arial" charset="0"/>
              <a:buChar char="•"/>
            </a:pPr>
            <a:endParaRPr lang="en-US" sz="1000" dirty="0" smtClean="0"/>
          </a:p>
          <a:p>
            <a:pPr marL="285750" indent="-285750">
              <a:buSzPct val="150000"/>
              <a:buFont typeface="Arial" charset="0"/>
              <a:buChar char="•"/>
            </a:pPr>
            <a:r>
              <a:rPr lang="en-US" dirty="0" smtClean="0"/>
              <a:t>International training opportunities through 1-2 month </a:t>
            </a:r>
            <a:r>
              <a:rPr lang="en-US" dirty="0" smtClean="0"/>
              <a:t>summer internships</a:t>
            </a:r>
            <a:endParaRPr lang="en-US" dirty="0" smtClean="0"/>
          </a:p>
          <a:p>
            <a:pPr marL="285750" indent="-285750">
              <a:buSzPct val="150000"/>
              <a:buFont typeface="Arial" charset="0"/>
              <a:buChar char="•"/>
            </a:pPr>
            <a:endParaRPr lang="en-US" sz="1000" dirty="0" smtClean="0"/>
          </a:p>
          <a:p>
            <a:pPr marL="285750" indent="-285750">
              <a:buSzPct val="150000"/>
              <a:buFont typeface="Arial" charset="0"/>
              <a:buChar char="•"/>
            </a:pPr>
            <a:r>
              <a:rPr lang="en-US" dirty="0" smtClean="0"/>
              <a:t>On </a:t>
            </a:r>
            <a:r>
              <a:rPr lang="en-US" dirty="0" smtClean="0"/>
              <a:t>site/skype </a:t>
            </a:r>
            <a:r>
              <a:rPr lang="en-US" dirty="0" smtClean="0"/>
              <a:t>courses and training with international partners</a:t>
            </a:r>
          </a:p>
          <a:p>
            <a:pPr>
              <a:buSzPct val="150000"/>
            </a:pPr>
            <a:r>
              <a:rPr lang="en-US" dirty="0" smtClean="0"/>
              <a:t>	Glider School – Spain</a:t>
            </a:r>
          </a:p>
          <a:p>
            <a:pPr>
              <a:buSzPct val="150000"/>
            </a:pPr>
            <a:r>
              <a:rPr lang="en-US" dirty="0" smtClean="0"/>
              <a:t>	HF Radar School – South </a:t>
            </a:r>
            <a:r>
              <a:rPr lang="en-US" dirty="0" smtClean="0"/>
              <a:t>Africa</a:t>
            </a:r>
            <a:endParaRPr lang="en-US" dirty="0"/>
          </a:p>
        </p:txBody>
      </p:sp>
      <p:pic>
        <p:nvPicPr>
          <p:cNvPr id="9" name="Picture 8" descr="p1.jpg"/>
          <p:cNvPicPr>
            <a:picLocks noChangeAspect="1"/>
          </p:cNvPicPr>
          <p:nvPr/>
        </p:nvPicPr>
        <p:blipFill>
          <a:blip r:embed="rId3" cstate="print"/>
          <a:stretch>
            <a:fillRect/>
          </a:stretch>
        </p:blipFill>
        <p:spPr>
          <a:xfrm>
            <a:off x="5170775" y="3759456"/>
            <a:ext cx="3780027" cy="2520018"/>
          </a:xfrm>
          <a:prstGeom prst="rect">
            <a:avLst/>
          </a:prstGeom>
          <a:ln>
            <a:noFill/>
          </a:ln>
          <a:effectLst>
            <a:softEdge rad="112500"/>
          </a:effectLst>
        </p:spPr>
      </p:pic>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38957482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282"/>
            <a:ext cx="9144000" cy="492443"/>
          </a:xfrm>
          <a:prstGeom prst="rect">
            <a:avLst/>
          </a:prstGeom>
        </p:spPr>
        <p:txBody>
          <a:bodyPr wrap="square">
            <a:spAutoFit/>
          </a:bodyPr>
          <a:lstStyle/>
          <a:p>
            <a:pPr algn="ctr"/>
            <a:r>
              <a:rPr lang="en-US" sz="2600" b="1" dirty="0" smtClean="0"/>
              <a:t>Rutgers Masters Degree in Integrated Ocean Observatories</a:t>
            </a:r>
            <a:endParaRPr lang="en-US" sz="2600" b="1" dirty="0"/>
          </a:p>
        </p:txBody>
      </p:sp>
      <p:sp>
        <p:nvSpPr>
          <p:cNvPr id="7" name="TextBox 6"/>
          <p:cNvSpPr txBox="1"/>
          <p:nvPr/>
        </p:nvSpPr>
        <p:spPr>
          <a:xfrm>
            <a:off x="175098" y="2840879"/>
            <a:ext cx="8793804" cy="1107996"/>
          </a:xfrm>
          <a:prstGeom prst="rect">
            <a:avLst/>
          </a:prstGeom>
          <a:noFill/>
        </p:spPr>
        <p:txBody>
          <a:bodyPr wrap="square" rtlCol="0">
            <a:spAutoFit/>
          </a:bodyPr>
          <a:lstStyle/>
          <a:p>
            <a:r>
              <a:rPr lang="en-US" b="1" i="1" dirty="0" smtClean="0"/>
              <a:t>Training a new workforce: </a:t>
            </a:r>
          </a:p>
          <a:p>
            <a:pPr marL="285750" indent="-285750">
              <a:buFont typeface="Arial" charset="0"/>
              <a:buChar char="•"/>
            </a:pPr>
            <a:r>
              <a:rPr lang="en-US" sz="1600" dirty="0" smtClean="0"/>
              <a:t>Capable of working together as a team to operate new observing technologies in frontier areas.</a:t>
            </a:r>
          </a:p>
          <a:p>
            <a:pPr marL="285750" indent="-285750">
              <a:buFont typeface="Arial" charset="0"/>
              <a:buChar char="•"/>
            </a:pPr>
            <a:r>
              <a:rPr lang="en-US" sz="1600" dirty="0" smtClean="0"/>
              <a:t>Curate the data flow from the sea to the scientist (themselves).</a:t>
            </a:r>
          </a:p>
          <a:p>
            <a:pPr marL="285750" indent="-285750">
              <a:buFont typeface="Arial" charset="0"/>
              <a:buChar char="•"/>
            </a:pPr>
            <a:r>
              <a:rPr lang="en-US" sz="1600" dirty="0"/>
              <a:t>P</a:t>
            </a:r>
            <a:r>
              <a:rPr lang="en-US" sz="1600" dirty="0" smtClean="0"/>
              <a:t>roduce products &amp; forecasts </a:t>
            </a:r>
            <a:r>
              <a:rPr lang="en-US" sz="1600" dirty="0"/>
              <a:t>with quantifiable uncertainties appropriate to inform decision makers</a:t>
            </a:r>
            <a:r>
              <a:rPr lang="en-US" sz="1600" dirty="0" smtClean="0"/>
              <a:t>.</a:t>
            </a:r>
            <a:endParaRPr lang="en-US" sz="1600" dirty="0"/>
          </a:p>
        </p:txBody>
      </p:sp>
      <p:sp>
        <p:nvSpPr>
          <p:cNvPr id="8" name="TextBox 7"/>
          <p:cNvSpPr txBox="1"/>
          <p:nvPr/>
        </p:nvSpPr>
        <p:spPr>
          <a:xfrm>
            <a:off x="87549" y="4255757"/>
            <a:ext cx="8968902" cy="1877437"/>
          </a:xfrm>
          <a:prstGeom prst="rect">
            <a:avLst/>
          </a:prstGeom>
          <a:noFill/>
        </p:spPr>
        <p:txBody>
          <a:bodyPr wrap="square" rtlCol="0">
            <a:spAutoFit/>
          </a:bodyPr>
          <a:lstStyle/>
          <a:p>
            <a:r>
              <a:rPr lang="en-US" sz="1600" b="1" i="1" dirty="0" smtClean="0"/>
              <a:t>15 Month Masters Degree Graduate Program (Lecture and Research Credits)</a:t>
            </a:r>
          </a:p>
          <a:p>
            <a:pPr marL="285750" indent="-285750">
              <a:buFont typeface="Arial" charset="0"/>
              <a:buChar char="•"/>
            </a:pPr>
            <a:r>
              <a:rPr lang="en-US" sz="1600" dirty="0"/>
              <a:t>Introduction to Physical Oceanography and </a:t>
            </a:r>
            <a:r>
              <a:rPr lang="en-US" sz="1600" dirty="0" smtClean="0"/>
              <a:t>Biological Oceanography (From Undergraduate)</a:t>
            </a:r>
          </a:p>
          <a:p>
            <a:pPr marL="285750" indent="-285750">
              <a:buClr>
                <a:schemeClr val="tx1"/>
              </a:buClr>
              <a:buFont typeface="Arial" charset="0"/>
              <a:buChar char="•"/>
            </a:pPr>
            <a:r>
              <a:rPr lang="en-US" sz="1600" dirty="0" smtClean="0"/>
              <a:t>Software </a:t>
            </a:r>
            <a:r>
              <a:rPr lang="en-US" sz="1600" dirty="0" err="1"/>
              <a:t>B</a:t>
            </a:r>
            <a:r>
              <a:rPr lang="en-US" sz="1600" dirty="0" err="1" smtClean="0"/>
              <a:t>ootcamp</a:t>
            </a:r>
            <a:r>
              <a:rPr lang="en-US" sz="1600" dirty="0" smtClean="0"/>
              <a:t> (Analysis Tools, Common File Formats, and QA/QC)</a:t>
            </a:r>
          </a:p>
          <a:p>
            <a:pPr marL="285750" lvl="1" indent="-285750">
              <a:buClr>
                <a:schemeClr val="tx1"/>
              </a:buClr>
              <a:buFont typeface="Arial" charset="0"/>
              <a:buChar char="•"/>
            </a:pPr>
            <a:r>
              <a:rPr lang="en-US" sz="1600" b="1" i="1" dirty="0">
                <a:solidFill>
                  <a:srgbClr val="0070C0"/>
                </a:solidFill>
              </a:rPr>
              <a:t>Integrated Ocean Observing I &amp; </a:t>
            </a:r>
            <a:r>
              <a:rPr lang="en-US" sz="1600" b="1" i="1" dirty="0" smtClean="0">
                <a:solidFill>
                  <a:srgbClr val="0070C0"/>
                </a:solidFill>
              </a:rPr>
              <a:t>II </a:t>
            </a:r>
            <a:r>
              <a:rPr lang="en-US" sz="1600" dirty="0" smtClean="0"/>
              <a:t>(</a:t>
            </a:r>
            <a:r>
              <a:rPr lang="en-US" sz="1600" dirty="0"/>
              <a:t>Platforms and </a:t>
            </a:r>
            <a:r>
              <a:rPr lang="en-US" sz="1600" dirty="0" smtClean="0"/>
              <a:t>Sensors)</a:t>
            </a:r>
          </a:p>
          <a:p>
            <a:pPr marL="285750" lvl="1" indent="-285750">
              <a:buClr>
                <a:schemeClr val="tx1"/>
              </a:buClr>
              <a:buFont typeface="Arial" charset="0"/>
              <a:buChar char="•"/>
            </a:pPr>
            <a:r>
              <a:rPr lang="en-US" sz="1600" b="1" i="1" dirty="0">
                <a:solidFill>
                  <a:srgbClr val="0070C0"/>
                </a:solidFill>
              </a:rPr>
              <a:t>Ocean Observing Field </a:t>
            </a:r>
            <a:r>
              <a:rPr lang="en-US" sz="1600" b="1" i="1" dirty="0" smtClean="0">
                <a:solidFill>
                  <a:srgbClr val="0070C0"/>
                </a:solidFill>
              </a:rPr>
              <a:t>Lab I &amp; II  </a:t>
            </a:r>
            <a:r>
              <a:rPr lang="en-US" sz="1600" dirty="0" smtClean="0"/>
              <a:t>(</a:t>
            </a:r>
            <a:r>
              <a:rPr lang="en-US" sz="1600" dirty="0"/>
              <a:t>hands-on opportunities </a:t>
            </a:r>
            <a:r>
              <a:rPr lang="en-US" sz="1600" dirty="0" smtClean="0"/>
              <a:t>within </a:t>
            </a:r>
            <a:r>
              <a:rPr lang="en-US" sz="1600" dirty="0"/>
              <a:t>an operating ocean </a:t>
            </a:r>
            <a:r>
              <a:rPr lang="en-US" sz="1600" dirty="0" smtClean="0"/>
              <a:t>observatory) </a:t>
            </a:r>
          </a:p>
          <a:p>
            <a:pPr marL="285750" lvl="1" indent="-285750">
              <a:buClr>
                <a:schemeClr val="tx1"/>
              </a:buClr>
              <a:buFont typeface="Arial" charset="0"/>
              <a:buChar char="•"/>
            </a:pPr>
            <a:r>
              <a:rPr lang="en-US" sz="1600" b="1" i="1" dirty="0">
                <a:solidFill>
                  <a:srgbClr val="0070C0"/>
                </a:solidFill>
              </a:rPr>
              <a:t>Ocean Observing Cyber </a:t>
            </a:r>
            <a:r>
              <a:rPr lang="en-US" sz="1600" b="1" i="1" dirty="0" smtClean="0">
                <a:solidFill>
                  <a:srgbClr val="0070C0"/>
                </a:solidFill>
              </a:rPr>
              <a:t>Lab I &amp; II  </a:t>
            </a:r>
            <a:r>
              <a:rPr lang="en-US" sz="1600" dirty="0" smtClean="0"/>
              <a:t>(</a:t>
            </a:r>
            <a:r>
              <a:rPr lang="en-US" sz="1600" dirty="0"/>
              <a:t>data analysis </a:t>
            </a:r>
            <a:r>
              <a:rPr lang="en-US" sz="1600" dirty="0" smtClean="0"/>
              <a:t>techniques, model operation and validation)</a:t>
            </a:r>
          </a:p>
          <a:p>
            <a:pPr marL="285750" lvl="1" indent="-285750">
              <a:buClr>
                <a:schemeClr val="tx1"/>
              </a:buClr>
              <a:buFont typeface="Arial" charset="0"/>
              <a:buChar char="•"/>
            </a:pPr>
            <a:r>
              <a:rPr lang="en-US" sz="1600" dirty="0" smtClean="0"/>
              <a:t>Thesis - MTS/IEEE Oceans Manuscript Process</a:t>
            </a:r>
            <a:endParaRPr lang="en-US" sz="16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408" y="580414"/>
            <a:ext cx="2848043" cy="2136032"/>
          </a:xfrm>
          <a:prstGeom prst="rect">
            <a:avLst/>
          </a:prstGeom>
          <a:ln>
            <a:solidFill>
              <a:schemeClr val="tx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677" y="580414"/>
            <a:ext cx="3200000" cy="2135000"/>
          </a:xfrm>
          <a:prstGeom prst="rect">
            <a:avLst/>
          </a:prstGeom>
          <a:ln>
            <a:solidFill>
              <a:schemeClr val="tx1"/>
            </a:solidFill>
          </a:ln>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3717" r="7031"/>
          <a:stretch/>
        </p:blipFill>
        <p:spPr>
          <a:xfrm>
            <a:off x="175098" y="596176"/>
            <a:ext cx="2529191" cy="2119238"/>
          </a:xfrm>
          <a:prstGeom prst="rect">
            <a:avLst/>
          </a:prstGeom>
          <a:ln>
            <a:solidFill>
              <a:schemeClr val="tx1"/>
            </a:solidFill>
          </a:ln>
        </p:spPr>
      </p:pic>
      <p:grpSp>
        <p:nvGrpSpPr>
          <p:cNvPr id="9" name="Group 8"/>
          <p:cNvGrpSpPr/>
          <p:nvPr/>
        </p:nvGrpSpPr>
        <p:grpSpPr>
          <a:xfrm>
            <a:off x="-11615" y="6234591"/>
            <a:ext cx="9155615" cy="628440"/>
            <a:chOff x="-11615" y="6234591"/>
            <a:chExt cx="9155615" cy="628440"/>
          </a:xfrm>
        </p:grpSpPr>
        <p:sp>
          <p:nvSpPr>
            <p:cNvPr id="13" name="Rectangle 1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3759127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2">
            <a:alphaModFix amt="67000"/>
            <a:extLst>
              <a:ext uri="{28A0092B-C50C-407E-A947-70E740481C1C}">
                <a14:useLocalDpi xmlns:a14="http://schemas.microsoft.com/office/drawing/2010/main" val="0"/>
              </a:ext>
            </a:extLst>
          </a:blip>
          <a:srcRect l="9091" t="6084" b="2650"/>
          <a:stretch/>
        </p:blipFill>
        <p:spPr>
          <a:xfrm>
            <a:off x="0" y="-609600"/>
            <a:ext cx="9144000" cy="6858000"/>
          </a:xfrm>
          <a:prstGeom prst="rect">
            <a:avLst/>
          </a:prstGeom>
        </p:spPr>
      </p:pic>
      <p:sp>
        <p:nvSpPr>
          <p:cNvPr id="5" name="TextBox 4"/>
          <p:cNvSpPr txBox="1"/>
          <p:nvPr/>
        </p:nvSpPr>
        <p:spPr>
          <a:xfrm>
            <a:off x="2042556" y="-53774"/>
            <a:ext cx="6989189" cy="5062924"/>
          </a:xfrm>
          <a:prstGeom prst="rect">
            <a:avLst/>
          </a:prstGeom>
          <a:noFill/>
        </p:spPr>
        <p:txBody>
          <a:bodyPr wrap="square" rtlCol="0">
            <a:spAutoFit/>
          </a:bodyPr>
          <a:lstStyle/>
          <a:p>
            <a:pPr>
              <a:spcAft>
                <a:spcPts val="600"/>
              </a:spcAft>
            </a:pPr>
            <a:r>
              <a:rPr lang="en-US" sz="2800" b="1" u="sng" dirty="0" smtClean="0"/>
              <a:t>Summary</a:t>
            </a:r>
            <a:r>
              <a:rPr lang="en-US" sz="2800" b="1" dirty="0" smtClean="0"/>
              <a:t>:</a:t>
            </a:r>
          </a:p>
          <a:p>
            <a:pPr marL="457200" indent="-457200">
              <a:spcAft>
                <a:spcPts val="600"/>
              </a:spcAft>
              <a:buFont typeface="Arial"/>
              <a:buChar char="•"/>
            </a:pPr>
            <a:r>
              <a:rPr lang="en-US" sz="2000" dirty="0" smtClean="0"/>
              <a:t>Integrated, Sustained and Certified Regional Ocean Observing Systems are operating in the U.S.</a:t>
            </a:r>
          </a:p>
          <a:p>
            <a:pPr marL="457200" indent="-457200">
              <a:spcAft>
                <a:spcPts val="600"/>
              </a:spcAft>
              <a:buFont typeface="Arial"/>
              <a:buChar char="•"/>
            </a:pPr>
            <a:r>
              <a:rPr lang="en-US" sz="2000" dirty="0" smtClean="0"/>
              <a:t>Transformational Observing Technologies (HF Radar &amp; Gliders) Key to Success</a:t>
            </a:r>
            <a:endParaRPr lang="en-US" sz="2000" dirty="0"/>
          </a:p>
          <a:p>
            <a:pPr marL="457200" indent="-457200">
              <a:spcAft>
                <a:spcPts val="600"/>
              </a:spcAft>
              <a:buFont typeface="Arial"/>
              <a:buChar char="•"/>
            </a:pPr>
            <a:r>
              <a:rPr lang="en-US" sz="2000" dirty="0" smtClean="0"/>
              <a:t>Integrated approach demonstrates every day that knowledge of the ocean improves weather forecasts</a:t>
            </a:r>
          </a:p>
          <a:p>
            <a:pPr marL="457200" indent="-457200">
              <a:spcAft>
                <a:spcPts val="600"/>
              </a:spcAft>
              <a:buFont typeface="Arial"/>
              <a:buChar char="•"/>
            </a:pPr>
            <a:r>
              <a:rPr lang="en-US" sz="2000" dirty="0"/>
              <a:t>Global Glider &amp; HF Radar networks are forming </a:t>
            </a:r>
            <a:r>
              <a:rPr lang="en-US" sz="2000" dirty="0" smtClean="0"/>
              <a:t>                       </a:t>
            </a:r>
            <a:r>
              <a:rPr lang="mr-IN" sz="2000" dirty="0" smtClean="0"/>
              <a:t>–</a:t>
            </a:r>
            <a:r>
              <a:rPr lang="en-US" sz="2000" dirty="0" smtClean="0"/>
              <a:t> </a:t>
            </a:r>
            <a:r>
              <a:rPr lang="en-US" sz="2000" i="1" dirty="0" smtClean="0"/>
              <a:t>participation is welcomed</a:t>
            </a:r>
            <a:endParaRPr lang="en-US" sz="2000" i="1" dirty="0" smtClean="0"/>
          </a:p>
          <a:p>
            <a:pPr marL="457200" indent="-457200">
              <a:spcAft>
                <a:spcPts val="600"/>
              </a:spcAft>
              <a:buFont typeface="Arial"/>
              <a:buChar char="•"/>
            </a:pPr>
            <a:r>
              <a:rPr lang="en-US" sz="2000" dirty="0" smtClean="0"/>
              <a:t>Indian Ocean Glider/Model Validation Mission ongoing           – </a:t>
            </a:r>
            <a:r>
              <a:rPr lang="en-US" sz="2000" i="1" dirty="0" smtClean="0"/>
              <a:t>collaborators are welcomed</a:t>
            </a:r>
            <a:endParaRPr lang="en-US" sz="2000" i="1" dirty="0" smtClean="0"/>
          </a:p>
          <a:p>
            <a:pPr marL="457200" indent="-457200">
              <a:spcAft>
                <a:spcPts val="600"/>
              </a:spcAft>
              <a:buFont typeface="Arial"/>
              <a:buChar char="•"/>
            </a:pPr>
            <a:r>
              <a:rPr lang="en-US" sz="2000" dirty="0" smtClean="0"/>
              <a:t>Workforce Training is ongoing – </a:t>
            </a:r>
            <a:r>
              <a:rPr lang="en-US" sz="2000" i="1" dirty="0" smtClean="0"/>
              <a:t>students are welcomed</a:t>
            </a:r>
            <a:r>
              <a:rPr lang="en-US" sz="2000" dirty="0" smtClean="0"/>
              <a:t> </a:t>
            </a:r>
            <a:r>
              <a:rPr lang="en-US" sz="2000" dirty="0" smtClean="0"/>
              <a:t>– BMKG Academy, Rutgers Masters Operational Oceanography</a:t>
            </a:r>
          </a:p>
          <a:p>
            <a:pPr marL="457200" indent="-457200">
              <a:spcAft>
                <a:spcPts val="600"/>
              </a:spcAft>
              <a:buFont typeface="Arial"/>
              <a:buChar char="•"/>
            </a:pPr>
            <a:endParaRPr lang="en-US" sz="2000" dirty="0" smtClean="0"/>
          </a:p>
        </p:txBody>
      </p:sp>
      <p:grpSp>
        <p:nvGrpSpPr>
          <p:cNvPr id="7" name="Group 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350118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atin typeface="Arial" charset="0"/>
                <a:ea typeface="ＭＳ Ｐゴシック" charset="0"/>
                <a:cs typeface="ＭＳ Ｐゴシック" charset="0"/>
              </a:rPr>
              <a:t>GOOS Strategic Mapping</a:t>
            </a:r>
          </a:p>
        </p:txBody>
      </p:sp>
      <p:pic>
        <p:nvPicPr>
          <p:cNvPr id="276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675" y="479425"/>
            <a:ext cx="150971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mapping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900" y="26988"/>
            <a:ext cx="8694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0"/>
            <a:ext cx="9144000" cy="36512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365926" y="0"/>
            <a:ext cx="8149424" cy="3651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761656" y="2104110"/>
            <a:ext cx="1148982" cy="3429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339564" y="4398733"/>
            <a:ext cx="1348823" cy="3429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creen Shot 2017-03-13 at 12.05.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819" y="1336561"/>
            <a:ext cx="2092291" cy="2390613"/>
          </a:xfrm>
          <a:prstGeom prst="rect">
            <a:avLst/>
          </a:prstGeom>
        </p:spPr>
      </p:pic>
      <p:pic>
        <p:nvPicPr>
          <p:cNvPr id="13" name="Picture 12" descr="goosBanner.jpg"/>
          <p:cNvPicPr>
            <a:picLocks noChangeAspect="1"/>
          </p:cNvPicPr>
          <p:nvPr/>
        </p:nvPicPr>
        <p:blipFill rotWithShape="1">
          <a:blip r:embed="rId6">
            <a:extLst>
              <a:ext uri="{28A0092B-C50C-407E-A947-70E740481C1C}">
                <a14:useLocalDpi xmlns:a14="http://schemas.microsoft.com/office/drawing/2010/main" val="0"/>
              </a:ext>
            </a:extLst>
          </a:blip>
          <a:srcRect l="13737" t="23705" r="39407" b="5970"/>
          <a:stretch/>
        </p:blipFill>
        <p:spPr>
          <a:xfrm>
            <a:off x="0" y="6299294"/>
            <a:ext cx="2751563" cy="556143"/>
          </a:xfrm>
          <a:prstGeom prst="rect">
            <a:avLst/>
          </a:prstGeom>
        </p:spPr>
      </p:pic>
    </p:spTree>
    <p:extLst>
      <p:ext uri="{BB962C8B-B14F-4D97-AF65-F5344CB8AC3E}">
        <p14:creationId xmlns:p14="http://schemas.microsoft.com/office/powerpoint/2010/main" val="378509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019800"/>
            <a:ext cx="9144000" cy="918865"/>
          </a:xfrm>
          <a:prstGeom prst="rect">
            <a:avLst/>
          </a:prstGeom>
          <a:solidFill>
            <a:schemeClr val="bg1"/>
          </a:solidFill>
        </p:spPr>
        <p:txBody>
          <a:bodyPr wrap="square" rtlCol="0">
            <a:spAutoFit/>
          </a:bodyPr>
          <a:lstStyle/>
          <a:p>
            <a:endParaRPr lang="en-US" dirty="0"/>
          </a:p>
        </p:txBody>
      </p:sp>
      <p:sp>
        <p:nvSpPr>
          <p:cNvPr id="28675" name="Title 1"/>
          <p:cNvSpPr>
            <a:spLocks noGrp="1"/>
          </p:cNvSpPr>
          <p:nvPr>
            <p:ph type="title"/>
          </p:nvPr>
        </p:nvSpPr>
        <p:spPr>
          <a:xfrm>
            <a:off x="457200" y="0"/>
            <a:ext cx="8229600" cy="591312"/>
          </a:xfrm>
        </p:spPr>
        <p:txBody>
          <a:bodyPr>
            <a:normAutofit fontScale="90000"/>
          </a:bodyPr>
          <a:lstStyle/>
          <a:p>
            <a:pPr eaLnBrk="1" hangingPunct="1"/>
            <a:r>
              <a:rPr lang="en-US" altLang="en-US" dirty="0" smtClean="0"/>
              <a:t>Global Ocean Observing System</a:t>
            </a:r>
          </a:p>
        </p:txBody>
      </p:sp>
      <p:sp>
        <p:nvSpPr>
          <p:cNvPr id="5" name="Content Placeholder 4"/>
          <p:cNvSpPr>
            <a:spLocks noGrp="1"/>
          </p:cNvSpPr>
          <p:nvPr>
            <p:ph idx="1"/>
          </p:nvPr>
        </p:nvSpPr>
        <p:spPr/>
        <p:txBody>
          <a:bodyPr/>
          <a:lstStyle/>
          <a:p>
            <a:r>
              <a:rPr lang="en-US" dirty="0" smtClean="0">
                <a:solidFill>
                  <a:srgbClr val="FF0000"/>
                </a:solidFill>
              </a:rPr>
              <a:t>Needs to be updated…</a:t>
            </a:r>
            <a:endParaRPr lang="en-US" dirty="0">
              <a:solidFill>
                <a:srgbClr val="FF0000"/>
              </a:solidFill>
            </a:endParaRPr>
          </a:p>
        </p:txBody>
      </p:sp>
      <p:sp>
        <p:nvSpPr>
          <p:cNvPr id="3" name="Footer Placeholder 2"/>
          <p:cNvSpPr>
            <a:spLocks noGrp="1"/>
          </p:cNvSpPr>
          <p:nvPr>
            <p:ph type="ftr" sz="quarter" idx="11"/>
          </p:nvPr>
        </p:nvSpPr>
        <p:spPr>
          <a:xfrm>
            <a:off x="76200" y="5791200"/>
            <a:ext cx="2895600" cy="365125"/>
          </a:xfrm>
        </p:spPr>
        <p:txBody>
          <a:bodyPr/>
          <a:lstStyle/>
          <a:p>
            <a:pPr>
              <a:defRPr/>
            </a:pPr>
            <a:r>
              <a:rPr lang="en-US" dirty="0">
                <a:solidFill>
                  <a:srgbClr val="04617B">
                    <a:shade val="90000"/>
                  </a:srgbClr>
                </a:solidFill>
                <a:latin typeface="Constantia"/>
              </a:rPr>
              <a:t>IOC: Overview of the Intergovernmental Oceanographic Commission</a:t>
            </a:r>
          </a:p>
        </p:txBody>
      </p:sp>
      <p:sp>
        <p:nvSpPr>
          <p:cNvPr id="4" name="Slide Number Placeholder 3"/>
          <p:cNvSpPr>
            <a:spLocks noGrp="1"/>
          </p:cNvSpPr>
          <p:nvPr>
            <p:ph type="sldNum" sz="quarter" idx="12"/>
          </p:nvPr>
        </p:nvSpPr>
        <p:spPr/>
        <p:txBody>
          <a:bodyPr/>
          <a:lstStyle/>
          <a:p>
            <a:pPr>
              <a:defRPr/>
            </a:pPr>
            <a:fld id="{37C9ABC4-61E7-40C3-9E4A-D2E038F0EE8C}" type="slidenum">
              <a:rPr lang="en-US">
                <a:solidFill>
                  <a:srgbClr val="04617B">
                    <a:shade val="90000"/>
                  </a:srgbClr>
                </a:solidFill>
                <a:latin typeface="Constantia"/>
              </a:rPr>
              <a:pPr>
                <a:defRPr/>
              </a:pPr>
              <a:t>6</a:t>
            </a:fld>
            <a:endParaRPr lang="en-US">
              <a:solidFill>
                <a:srgbClr val="04617B">
                  <a:shade val="90000"/>
                </a:srgbClr>
              </a:solidFill>
              <a:latin typeface="Constantia"/>
            </a:endParaRPr>
          </a:p>
        </p:txBody>
      </p:sp>
      <p:pic>
        <p:nvPicPr>
          <p:cNvPr id="28677" name="Picture 3" descr="GOOS_logo_plain.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242687"/>
            <a:ext cx="97790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4" descr="GOOS_sponsors_logo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563" y="5174425"/>
            <a:ext cx="38862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91312"/>
            <a:ext cx="8262274" cy="4338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334000"/>
            <a:ext cx="1063896" cy="1473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5"/>
          <p:cNvPicPr>
            <a:picLocks noChangeAspect="1"/>
          </p:cNvPicPr>
          <p:nvPr/>
        </p:nvPicPr>
        <p:blipFill>
          <a:blip r:embed="rId7">
            <a:extLst>
              <a:ext uri="{28A0092B-C50C-407E-A947-70E740481C1C}">
                <a14:useLocalDpi xmlns:a14="http://schemas.microsoft.com/office/drawing/2010/main" val="0"/>
              </a:ext>
            </a:extLst>
          </a:blip>
          <a:srcRect l="8661" t="21931"/>
          <a:stretch>
            <a:fillRect/>
          </a:stretch>
        </p:blipFill>
        <p:spPr bwMode="auto">
          <a:xfrm>
            <a:off x="6858001" y="5345837"/>
            <a:ext cx="2260600" cy="1448663"/>
          </a:xfrm>
          <a:prstGeom prst="rect">
            <a:avLst/>
          </a:prstGeom>
          <a:noFill/>
          <a:ln w="38100" cmpd="sng">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822319" y="5981194"/>
            <a:ext cx="2688557" cy="830997"/>
          </a:xfrm>
          <a:prstGeom prst="rect">
            <a:avLst/>
          </a:prstGeom>
          <a:noFill/>
          <a:ln>
            <a:solidFill>
              <a:schemeClr val="bg1"/>
            </a:solidFill>
          </a:ln>
        </p:spPr>
        <p:txBody>
          <a:bodyPr wrap="none" rtlCol="0">
            <a:spAutoFit/>
          </a:bodyPr>
          <a:lstStyle/>
          <a:p>
            <a:pPr algn="ctr"/>
            <a:r>
              <a:rPr lang="en-US" sz="2400" smtClean="0">
                <a:solidFill>
                  <a:srgbClr val="FF0000"/>
                </a:solidFill>
                <a:latin typeface="Times New Roman"/>
                <a:ea typeface="Arial Hebrew" charset="-79"/>
                <a:cs typeface="Times New Roman"/>
              </a:rPr>
              <a:t>Now being </a:t>
            </a:r>
            <a:r>
              <a:rPr lang="en-US" sz="2400" dirty="0" smtClean="0">
                <a:solidFill>
                  <a:srgbClr val="FF0000"/>
                </a:solidFill>
                <a:latin typeface="Times New Roman"/>
                <a:ea typeface="Arial Hebrew" charset="-79"/>
                <a:cs typeface="Times New Roman"/>
              </a:rPr>
              <a:t>added:</a:t>
            </a:r>
            <a:endParaRPr lang="en-US" sz="2400" dirty="0" smtClean="0">
              <a:solidFill>
                <a:srgbClr val="FF0000"/>
              </a:solidFill>
              <a:latin typeface="Times New Roman"/>
              <a:ea typeface="Arial Hebrew" charset="-79"/>
              <a:cs typeface="Times New Roman"/>
            </a:endParaRPr>
          </a:p>
          <a:p>
            <a:pPr algn="ctr"/>
            <a:r>
              <a:rPr lang="en-US" sz="2400" dirty="0" smtClean="0">
                <a:solidFill>
                  <a:srgbClr val="FF0000"/>
                </a:solidFill>
                <a:latin typeface="Times New Roman"/>
                <a:ea typeface="Arial Hebrew" charset="-79"/>
                <a:cs typeface="Times New Roman"/>
              </a:rPr>
              <a:t>HF </a:t>
            </a:r>
            <a:r>
              <a:rPr lang="en-US" sz="2400" dirty="0" smtClean="0">
                <a:solidFill>
                  <a:srgbClr val="FF0000"/>
                </a:solidFill>
                <a:latin typeface="Times New Roman"/>
                <a:ea typeface="Arial Hebrew" charset="-79"/>
                <a:cs typeface="Times New Roman"/>
              </a:rPr>
              <a:t>Radar &amp; Gliders</a:t>
            </a:r>
            <a:endParaRPr lang="en-US" sz="2400" dirty="0">
              <a:solidFill>
                <a:srgbClr val="FF0000"/>
              </a:solidFill>
              <a:latin typeface="Times New Roman"/>
              <a:ea typeface="Arial Hebrew" charset="-79"/>
              <a:cs typeface="Times New Roman"/>
            </a:endParaRPr>
          </a:p>
        </p:txBody>
      </p:sp>
      <p:sp>
        <p:nvSpPr>
          <p:cNvPr id="13" name="Oval 12"/>
          <p:cNvSpPr/>
          <p:nvPr/>
        </p:nvSpPr>
        <p:spPr>
          <a:xfrm>
            <a:off x="1513845" y="2180706"/>
            <a:ext cx="1218772" cy="84662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goosBanner.jpg"/>
          <p:cNvPicPr>
            <a:picLocks noChangeAspect="1"/>
          </p:cNvPicPr>
          <p:nvPr/>
        </p:nvPicPr>
        <p:blipFill rotWithShape="1">
          <a:blip r:embed="rId8">
            <a:extLst>
              <a:ext uri="{28A0092B-C50C-407E-A947-70E740481C1C}">
                <a14:useLocalDpi xmlns:a14="http://schemas.microsoft.com/office/drawing/2010/main" val="0"/>
              </a:ext>
            </a:extLst>
          </a:blip>
          <a:srcRect l="13737" t="23705" r="39407" b="5970"/>
          <a:stretch/>
        </p:blipFill>
        <p:spPr>
          <a:xfrm>
            <a:off x="0" y="6299294"/>
            <a:ext cx="2751563" cy="556143"/>
          </a:xfrm>
          <a:prstGeom prst="rect">
            <a:avLst/>
          </a:prstGeom>
        </p:spPr>
      </p:pic>
    </p:spTree>
    <p:extLst>
      <p:ext uri="{BB962C8B-B14F-4D97-AF65-F5344CB8AC3E}">
        <p14:creationId xmlns:p14="http://schemas.microsoft.com/office/powerpoint/2010/main" val="1347023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http://www-nwp/~ocean/foam_monitoring/operational/orca025/fdbk_daym2_20170504/dataplot_obs_orca025_enact_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288"/>
            <a:ext cx="9153525"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p:cNvSpPr>
            <a:spLocks noGrp="1"/>
          </p:cNvSpPr>
          <p:nvPr>
            <p:ph type="title"/>
          </p:nvPr>
        </p:nvSpPr>
        <p:spPr>
          <a:xfrm>
            <a:off x="457200" y="0"/>
            <a:ext cx="8229600" cy="517525"/>
          </a:xfrm>
          <a:solidFill>
            <a:schemeClr val="bg1"/>
          </a:solidFill>
        </p:spPr>
        <p:txBody>
          <a:bodyPr>
            <a:normAutofit fontScale="90000"/>
          </a:bodyPr>
          <a:lstStyle/>
          <a:p>
            <a:pPr algn="ctr"/>
            <a:r>
              <a:rPr lang="en-GB" altLang="x-none" sz="3200">
                <a:latin typeface="Arial" charset="0"/>
                <a:ea typeface="ＭＳ Ｐゴシック" charset="-128"/>
              </a:rPr>
              <a:t>Sub-surface T coverage (over 24 hrs)</a:t>
            </a:r>
          </a:p>
        </p:txBody>
      </p:sp>
      <p:sp>
        <p:nvSpPr>
          <p:cNvPr id="2" name="Oval 1"/>
          <p:cNvSpPr/>
          <p:nvPr/>
        </p:nvSpPr>
        <p:spPr>
          <a:xfrm>
            <a:off x="6683829" y="2514600"/>
            <a:ext cx="1556657" cy="1077686"/>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178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Text Box 3"/>
          <p:cNvSpPr txBox="1">
            <a:spLocks noChangeArrowheads="1"/>
          </p:cNvSpPr>
          <p:nvPr/>
        </p:nvSpPr>
        <p:spPr bwMode="auto">
          <a:xfrm>
            <a:off x="3352800" y="4506684"/>
            <a:ext cx="1828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cs typeface="+mn-cs"/>
              </a:rPr>
              <a:t>CODAR Network</a:t>
            </a:r>
          </a:p>
        </p:txBody>
      </p:sp>
      <p:sp>
        <p:nvSpPr>
          <p:cNvPr id="24578" name="Text Box 4"/>
          <p:cNvSpPr txBox="1">
            <a:spLocks noChangeArrowheads="1"/>
          </p:cNvSpPr>
          <p:nvPr/>
        </p:nvSpPr>
        <p:spPr bwMode="auto">
          <a:xfrm>
            <a:off x="5413375" y="4506684"/>
            <a:ext cx="14414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smtClean="0">
                <a:solidFill>
                  <a:srgbClr val="000000"/>
                </a:solidFill>
                <a:cs typeface="+mn-cs"/>
              </a:rPr>
              <a:t>Glider Fleet</a:t>
            </a:r>
          </a:p>
        </p:txBody>
      </p:sp>
      <p:sp>
        <p:nvSpPr>
          <p:cNvPr id="24579" name="Text Box 5"/>
          <p:cNvSpPr txBox="1">
            <a:spLocks noChangeArrowheads="1"/>
          </p:cNvSpPr>
          <p:nvPr/>
        </p:nvSpPr>
        <p:spPr bwMode="auto">
          <a:xfrm>
            <a:off x="136525" y="4506684"/>
            <a:ext cx="29337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cs typeface="+mn-cs"/>
              </a:rPr>
              <a:t>L-Band &amp; X-Band Satellite Receivers</a:t>
            </a:r>
          </a:p>
        </p:txBody>
      </p:sp>
      <p:sp>
        <p:nvSpPr>
          <p:cNvPr id="24580" name="Rectangle 7"/>
          <p:cNvSpPr>
            <a:spLocks noChangeArrowheads="1"/>
          </p:cNvSpPr>
          <p:nvPr/>
        </p:nvSpPr>
        <p:spPr bwMode="auto">
          <a:xfrm>
            <a:off x="8277225" y="4697184"/>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hangingPunct="0"/>
            <a:endParaRPr lang="en-US" altLang="en-US" smtClean="0">
              <a:solidFill>
                <a:srgbClr val="000000"/>
              </a:solidFill>
              <a:cs typeface="+mn-cs"/>
            </a:endParaRPr>
          </a:p>
        </p:txBody>
      </p:sp>
      <p:pic>
        <p:nvPicPr>
          <p:cNvPr id="111624" name="Picture 8" descr="SideBySideGliders1"/>
          <p:cNvPicPr>
            <a:picLocks noChangeAspect="1" noChangeArrowheads="1"/>
          </p:cNvPicPr>
          <p:nvPr/>
        </p:nvPicPr>
        <p:blipFill>
          <a:blip r:embed="rId3"/>
          <a:stretch>
            <a:fillRect/>
          </a:stretch>
        </p:blipFill>
        <p:spPr bwMode="auto">
          <a:xfrm>
            <a:off x="5270500" y="3225572"/>
            <a:ext cx="1739900" cy="1312862"/>
          </a:xfrm>
          <a:prstGeom prst="rect">
            <a:avLst/>
          </a:prstGeom>
          <a:noFill/>
          <a:ln w="25400">
            <a:solidFill>
              <a:schemeClr val="tx1">
                <a:lumMod val="85000"/>
              </a:schemeClr>
            </a:solidFill>
            <a:miter lim="800000"/>
            <a:headEnd/>
            <a:tailEnd/>
          </a:ln>
        </p:spPr>
      </p:pic>
      <p:sp>
        <p:nvSpPr>
          <p:cNvPr id="24582" name="Text Box 10"/>
          <p:cNvSpPr txBox="1">
            <a:spLocks noChangeArrowheads="1"/>
          </p:cNvSpPr>
          <p:nvPr/>
        </p:nvSpPr>
        <p:spPr bwMode="auto">
          <a:xfrm>
            <a:off x="7162800" y="4506684"/>
            <a:ext cx="18764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cs typeface="+mn-cs"/>
              </a:rPr>
              <a:t>3-D Nowcasts</a:t>
            </a:r>
          </a:p>
          <a:p>
            <a:pPr algn="ctr"/>
            <a:r>
              <a:rPr lang="en-US" altLang="en-US" sz="1600" b="1" smtClean="0">
                <a:solidFill>
                  <a:srgbClr val="000000"/>
                </a:solidFill>
                <a:cs typeface="+mn-cs"/>
              </a:rPr>
              <a:t>&amp; Forecasts</a:t>
            </a:r>
          </a:p>
        </p:txBody>
      </p:sp>
      <p:sp>
        <p:nvSpPr>
          <p:cNvPr id="24583" name="Text Box 18"/>
          <p:cNvSpPr txBox="1">
            <a:spLocks noChangeArrowheads="1"/>
          </p:cNvSpPr>
          <p:nvPr/>
        </p:nvSpPr>
        <p:spPr bwMode="auto">
          <a:xfrm>
            <a:off x="0" y="10884"/>
            <a:ext cx="9144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smtClean="0">
                <a:solidFill>
                  <a:srgbClr val="000000"/>
                </a:solidFill>
                <a:cs typeface="+mn-cs"/>
              </a:rPr>
              <a:t>Rutgers University  -  Coastal Ocean Observation Lab</a:t>
            </a:r>
          </a:p>
          <a:p>
            <a:pPr algn="ctr"/>
            <a:r>
              <a:rPr lang="en-US" altLang="en-US" sz="2000" b="1" dirty="0" smtClean="0">
                <a:solidFill>
                  <a:srgbClr val="000000"/>
                </a:solidFill>
                <a:cs typeface="+mn-cs"/>
              </a:rPr>
              <a:t>Observatory Operations, Data Fusion &amp; Training Center </a:t>
            </a:r>
          </a:p>
        </p:txBody>
      </p:sp>
      <p:pic>
        <p:nvPicPr>
          <p:cNvPr id="111650" name="Picture 34" descr="XBand_SatelliteDish"/>
          <p:cNvPicPr>
            <a:picLocks noChangeAspect="1" noChangeArrowheads="1"/>
          </p:cNvPicPr>
          <p:nvPr/>
        </p:nvPicPr>
        <p:blipFill>
          <a:blip r:embed="rId4"/>
          <a:stretch>
            <a:fillRect/>
          </a:stretch>
        </p:blipFill>
        <p:spPr bwMode="auto">
          <a:xfrm>
            <a:off x="1358900" y="3225572"/>
            <a:ext cx="1765300" cy="1316037"/>
          </a:xfrm>
          <a:prstGeom prst="rect">
            <a:avLst/>
          </a:prstGeom>
          <a:noFill/>
          <a:ln w="25400">
            <a:solidFill>
              <a:schemeClr val="tx1">
                <a:lumMod val="85000"/>
              </a:schemeClr>
            </a:solidFill>
            <a:miter lim="800000"/>
            <a:headEnd/>
            <a:tailEnd/>
          </a:ln>
        </p:spPr>
      </p:pic>
      <p:pic>
        <p:nvPicPr>
          <p:cNvPr id="111651" name="Picture 35" descr="1468414560_d638cdb7d2_o"/>
          <p:cNvPicPr>
            <a:picLocks noChangeAspect="1" noChangeArrowheads="1"/>
          </p:cNvPicPr>
          <p:nvPr/>
        </p:nvPicPr>
        <p:blipFill>
          <a:blip r:embed="rId5"/>
          <a:stretch>
            <a:fillRect/>
          </a:stretch>
        </p:blipFill>
        <p:spPr bwMode="auto">
          <a:xfrm>
            <a:off x="3357563" y="3228747"/>
            <a:ext cx="1746250" cy="1309687"/>
          </a:xfrm>
          <a:prstGeom prst="rect">
            <a:avLst/>
          </a:prstGeom>
          <a:noFill/>
          <a:ln w="25400">
            <a:solidFill>
              <a:schemeClr val="tx1">
                <a:lumMod val="85000"/>
              </a:schemeClr>
            </a:solidFill>
            <a:miter lim="800000"/>
            <a:headEnd/>
            <a:tailEnd/>
          </a:ln>
        </p:spPr>
      </p:pic>
      <p:pic>
        <p:nvPicPr>
          <p:cNvPr id="111652" name="Picture 36" descr="20070928 093"/>
          <p:cNvPicPr>
            <a:picLocks noChangeAspect="1" noChangeArrowheads="1"/>
          </p:cNvPicPr>
          <p:nvPr/>
        </p:nvPicPr>
        <p:blipFill>
          <a:blip r:embed="rId6"/>
          <a:stretch>
            <a:fillRect/>
          </a:stretch>
        </p:blipFill>
        <p:spPr bwMode="auto">
          <a:xfrm>
            <a:off x="7210425" y="3225572"/>
            <a:ext cx="1755775" cy="1316037"/>
          </a:xfrm>
          <a:prstGeom prst="rect">
            <a:avLst/>
          </a:prstGeom>
          <a:noFill/>
          <a:ln w="25400">
            <a:solidFill>
              <a:schemeClr val="tx1">
                <a:lumMod val="85000"/>
              </a:schemeClr>
            </a:solidFill>
            <a:miter lim="800000"/>
            <a:headEnd/>
            <a:tailEnd/>
          </a:ln>
        </p:spPr>
      </p:pic>
      <p:pic>
        <p:nvPicPr>
          <p:cNvPr id="111657" name="Picture 41" descr="13"/>
          <p:cNvPicPr>
            <a:picLocks noChangeAspect="1" noChangeArrowheads="1"/>
          </p:cNvPicPr>
          <p:nvPr/>
        </p:nvPicPr>
        <p:blipFill>
          <a:blip r:embed="rId7"/>
          <a:stretch>
            <a:fillRect/>
          </a:stretch>
        </p:blipFill>
        <p:spPr bwMode="auto">
          <a:xfrm>
            <a:off x="3151188" y="5678259"/>
            <a:ext cx="506412"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58" name="Picture 42" descr="1"/>
          <p:cNvPicPr>
            <a:picLocks noChangeAspect="1" noChangeArrowheads="1"/>
          </p:cNvPicPr>
          <p:nvPr/>
        </p:nvPicPr>
        <p:blipFill>
          <a:blip r:embed="rId8"/>
          <a:srcRect/>
          <a:stretch>
            <a:fillRect/>
          </a:stretch>
        </p:blipFill>
        <p:spPr bwMode="auto">
          <a:xfrm>
            <a:off x="6729413" y="5135334"/>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0" name="Picture 44" descr="3"/>
          <p:cNvPicPr>
            <a:picLocks noChangeAspect="1" noChangeArrowheads="1"/>
          </p:cNvPicPr>
          <p:nvPr/>
        </p:nvPicPr>
        <p:blipFill>
          <a:blip r:embed="rId9"/>
          <a:stretch>
            <a:fillRect/>
          </a:stretch>
        </p:blipFill>
        <p:spPr bwMode="auto">
          <a:xfrm>
            <a:off x="4368800" y="5154384"/>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1" name="Picture 45" descr="4"/>
          <p:cNvPicPr>
            <a:picLocks noChangeAspect="1" noChangeArrowheads="1"/>
          </p:cNvPicPr>
          <p:nvPr/>
        </p:nvPicPr>
        <p:blipFill>
          <a:blip r:embed="rId10"/>
          <a:srcRect/>
          <a:stretch>
            <a:fillRect/>
          </a:stretch>
        </p:blipFill>
        <p:spPr bwMode="auto">
          <a:xfrm>
            <a:off x="5054600" y="5649684"/>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2" name="Picture 46" descr="5"/>
          <p:cNvPicPr>
            <a:picLocks noChangeAspect="1" noChangeArrowheads="1"/>
          </p:cNvPicPr>
          <p:nvPr/>
        </p:nvPicPr>
        <p:blipFill>
          <a:blip r:embed="rId11"/>
          <a:stretch>
            <a:fillRect/>
          </a:stretch>
        </p:blipFill>
        <p:spPr bwMode="auto">
          <a:xfrm>
            <a:off x="3886200" y="5722709"/>
            <a:ext cx="1117600" cy="42227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3" name="Picture 47" descr="6"/>
          <p:cNvPicPr>
            <a:picLocks noChangeAspect="1" noChangeArrowheads="1"/>
          </p:cNvPicPr>
          <p:nvPr/>
        </p:nvPicPr>
        <p:blipFill>
          <a:blip r:embed="rId12"/>
          <a:srcRect/>
          <a:stretch>
            <a:fillRect/>
          </a:stretch>
        </p:blipFill>
        <p:spPr bwMode="auto">
          <a:xfrm>
            <a:off x="2701925" y="5116284"/>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4" name="Picture 48" descr="7"/>
          <p:cNvPicPr>
            <a:picLocks noChangeAspect="1" noChangeArrowheads="1"/>
          </p:cNvPicPr>
          <p:nvPr/>
        </p:nvPicPr>
        <p:blipFill>
          <a:blip r:embed="rId13"/>
          <a:srcRect/>
          <a:stretch>
            <a:fillRect/>
          </a:stretch>
        </p:blipFill>
        <p:spPr bwMode="auto">
          <a:xfrm>
            <a:off x="5132388" y="5124222"/>
            <a:ext cx="614362"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5" name="Picture 49" descr="8"/>
          <p:cNvPicPr>
            <a:picLocks noChangeAspect="1" noChangeArrowheads="1"/>
          </p:cNvPicPr>
          <p:nvPr/>
        </p:nvPicPr>
        <p:blipFill>
          <a:blip r:embed="rId14"/>
          <a:srcRect/>
          <a:stretch>
            <a:fillRect/>
          </a:stretch>
        </p:blipFill>
        <p:spPr bwMode="auto">
          <a:xfrm>
            <a:off x="3554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8" name="Picture 52" descr="11"/>
          <p:cNvPicPr>
            <a:picLocks noChangeAspect="1" noChangeArrowheads="1"/>
          </p:cNvPicPr>
          <p:nvPr/>
        </p:nvPicPr>
        <p:blipFill>
          <a:blip r:embed="rId15"/>
          <a:srcRect/>
          <a:stretch>
            <a:fillRect/>
          </a:stretch>
        </p:blipFill>
        <p:spPr bwMode="auto">
          <a:xfrm>
            <a:off x="6324600" y="5678259"/>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9" name="Picture 53" descr="12"/>
          <p:cNvPicPr>
            <a:picLocks noChangeAspect="1" noChangeArrowheads="1"/>
          </p:cNvPicPr>
          <p:nvPr/>
        </p:nvPicPr>
        <p:blipFill>
          <a:blip r:embed="rId16"/>
          <a:srcRect/>
          <a:stretch>
            <a:fillRect/>
          </a:stretch>
        </p:blipFill>
        <p:spPr bwMode="auto">
          <a:xfrm>
            <a:off x="5967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22" name="Picture 6" descr="jen"/>
          <p:cNvPicPr>
            <a:picLocks noChangeAspect="1" noChangeArrowheads="1"/>
          </p:cNvPicPr>
          <p:nvPr/>
        </p:nvPicPr>
        <p:blipFill>
          <a:blip r:embed="rId17"/>
          <a:stretch>
            <a:fillRect/>
          </a:stretch>
        </p:blipFill>
        <p:spPr bwMode="auto">
          <a:xfrm>
            <a:off x="95250" y="3225572"/>
            <a:ext cx="1079500" cy="1316037"/>
          </a:xfrm>
          <a:prstGeom prst="rect">
            <a:avLst/>
          </a:prstGeom>
          <a:noFill/>
          <a:ln w="25400">
            <a:solidFill>
              <a:schemeClr val="tx1">
                <a:lumMod val="85000"/>
              </a:schemeClr>
            </a:solidFill>
            <a:miter lim="800000"/>
            <a:headEnd/>
            <a:tailEnd/>
          </a:ln>
        </p:spPr>
      </p:pic>
      <p:pic>
        <p:nvPicPr>
          <p:cNvPr id="24598" name="Picture 30" descr="2.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55850" y="5679847"/>
            <a:ext cx="539750" cy="50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9" name="Picture 31" descr="IOOS_logo_white.gif"/>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77975" y="5214709"/>
            <a:ext cx="1012825" cy="409575"/>
          </a:xfrm>
          <a:prstGeom prst="rect">
            <a:avLst/>
          </a:prstGeom>
          <a:solidFill>
            <a:srgbClr val="3366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4600" name="Picture 30" descr="11311385685_21a7a0201d_b.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772884"/>
            <a:ext cx="9144000" cy="217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 name="Group 27"/>
          <p:cNvGrpSpPr/>
          <p:nvPr/>
        </p:nvGrpSpPr>
        <p:grpSpPr>
          <a:xfrm>
            <a:off x="-11615" y="6234591"/>
            <a:ext cx="9155615" cy="628440"/>
            <a:chOff x="-11615" y="6234591"/>
            <a:chExt cx="9155615" cy="628440"/>
          </a:xfrm>
        </p:grpSpPr>
        <p:sp>
          <p:nvSpPr>
            <p:cNvPr id="29" name="Rectangle 2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31" name="Picture 30"/>
            <p:cNvPicPr>
              <a:picLocks noChangeAspect="1"/>
            </p:cNvPicPr>
            <p:nvPr/>
          </p:nvPicPr>
          <p:blipFill rotWithShape="1">
            <a:blip r:embed="rId22">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32" name="Picture 31"/>
            <p:cNvPicPr>
              <a:picLocks noChangeAspect="1"/>
            </p:cNvPicPr>
            <p:nvPr/>
          </p:nvPicPr>
          <p:blipFill rotWithShape="1">
            <a:blip r:embed="rId22">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898884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graphicFrame>
        <p:nvGraphicFramePr>
          <p:cNvPr id="2619" name="Group 571"/>
          <p:cNvGraphicFramePr>
            <a:graphicFrameLocks noGrp="1"/>
          </p:cNvGraphicFramePr>
          <p:nvPr>
            <p:extLst>
              <p:ext uri="{D42A27DB-BD31-4B8C-83A1-F6EECF244321}">
                <p14:modId xmlns:p14="http://schemas.microsoft.com/office/powerpoint/2010/main" val="12006111"/>
              </p:ext>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MS PGothic" charset="0"/>
                          <a:cs typeface="Arial" charset="0"/>
                        </a:rPr>
                        <a:t>Weather </a:t>
                      </a:r>
                      <a:r>
                        <a:rPr kumimoji="0" lang="en-US" sz="1100" b="1" i="0" u="none" strike="noStrike" cap="none" normalizeH="0" baseline="0" dirty="0" err="1">
                          <a:ln>
                            <a:noFill/>
                          </a:ln>
                          <a:solidFill>
                            <a:schemeClr val="bg1"/>
                          </a:solidFill>
                          <a:effectLst/>
                          <a:latin typeface="Arial" charset="0"/>
                          <a:ea typeface="MS PGothic" charset="0"/>
                          <a:cs typeface="Arial" charset="0"/>
                        </a:rPr>
                        <a:t>Mesonet</a:t>
                      </a:r>
                      <a:endParaRPr kumimoji="0" lang="en-US" sz="1100" b="0" i="0" u="none" strike="noStrike" cap="none" normalizeH="0" baseline="0" dirty="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Coastal </a:t>
                      </a:r>
                      <a:r>
                        <a:rPr kumimoji="0" lang="en-US" sz="1000" b="1" i="0" u="none" strike="noStrike" cap="none" normalizeH="0" baseline="0" dirty="0" smtClean="0">
                          <a:ln>
                            <a:noFill/>
                          </a:ln>
                          <a:solidFill>
                            <a:srgbClr val="333399"/>
                          </a:solidFill>
                          <a:effectLst/>
                          <a:latin typeface="Arial" charset="0"/>
                          <a:ea typeface="MS PGothic" charset="0"/>
                          <a:cs typeface="Arial" charset="0"/>
                        </a:rPr>
                        <a:t>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5.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schemeClr val="bg1"/>
                </a:solidFill>
                <a:latin typeface="Calibri"/>
              </a:rPr>
              <a:t>Integration Matrix: Capabilities Support </a:t>
            </a:r>
            <a:r>
              <a:rPr lang="en-US" sz="2800" b="1" dirty="0">
                <a:solidFill>
                  <a:schemeClr val="bg1"/>
                </a:solidFill>
                <a:latin typeface="Calibri"/>
              </a:rPr>
              <a:t>M</a:t>
            </a:r>
            <a:r>
              <a:rPr lang="en-US" sz="2800" b="1" dirty="0" smtClean="0">
                <a:solidFill>
                  <a:schemeClr val="bg1"/>
                </a:solidFill>
                <a:latin typeface="Calibri"/>
              </a:rPr>
              <a:t>ultiple Themes</a:t>
            </a:r>
            <a:endParaRPr lang="en-US" sz="2800" b="1" dirty="0">
              <a:solidFill>
                <a:schemeClr val="bg1"/>
              </a:solidFill>
              <a:latin typeface="Calibri"/>
            </a:endParaRPr>
          </a:p>
        </p:txBody>
      </p:sp>
      <p:sp>
        <p:nvSpPr>
          <p:cNvPr id="2" name="TextBox 1"/>
          <p:cNvSpPr txBox="1"/>
          <p:nvPr/>
        </p:nvSpPr>
        <p:spPr>
          <a:xfrm>
            <a:off x="0" y="48455"/>
            <a:ext cx="9144000" cy="584775"/>
          </a:xfrm>
          <a:prstGeom prst="rect">
            <a:avLst/>
          </a:prstGeom>
          <a:noFill/>
        </p:spPr>
        <p:txBody>
          <a:bodyPr wrap="square" rtlCol="0">
            <a:spAutoFit/>
          </a:bodyPr>
          <a:lstStyle/>
          <a:p>
            <a:pPr algn="ctr"/>
            <a:r>
              <a:rPr lang="en-US" sz="3200" b="1" dirty="0" smtClean="0"/>
              <a:t>MARACOOS Integration Matrix</a:t>
            </a:r>
            <a:endParaRPr lang="en-US" sz="3200" b="1" dirty="0"/>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1345049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6822</TotalTime>
  <Words>2722</Words>
  <Application>Microsoft Macintosh PowerPoint</Application>
  <PresentationFormat>Letter Paper (8.5x11 in)</PresentationFormat>
  <Paragraphs>616</Paragraphs>
  <Slides>46</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American Typewriter</vt:lpstr>
      <vt:lpstr>Arial Hebrew</vt:lpstr>
      <vt:lpstr>Bangla MN</vt:lpstr>
      <vt:lpstr>Calibri</vt:lpstr>
      <vt:lpstr>Calibri Light</vt:lpstr>
      <vt:lpstr>Constantia</vt:lpstr>
      <vt:lpstr>Gill Sans</vt:lpstr>
      <vt:lpstr>Mangal</vt:lpstr>
      <vt:lpstr>MS PGothic</vt:lpstr>
      <vt:lpstr>ＭＳ Ｐゴシック</vt:lpstr>
      <vt:lpstr>Symbol</vt:lpstr>
      <vt:lpstr>Times New Roman</vt:lpstr>
      <vt:lpstr>Arial</vt:lpstr>
      <vt:lpstr>Office Theme</vt:lpstr>
      <vt:lpstr>PowerPoint Presentation</vt:lpstr>
      <vt:lpstr>PowerPoint Presentation</vt:lpstr>
      <vt:lpstr>PowerPoint Presentation</vt:lpstr>
      <vt:lpstr>PowerPoint Presentation</vt:lpstr>
      <vt:lpstr>GOOS Strategic Mapping</vt:lpstr>
      <vt:lpstr>Global Ocean Observing System</vt:lpstr>
      <vt:lpstr>Sub-surface T coverage (over 24 hrs)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Resilient CODAR Shore Site:  Shed, Enclosure, Tx/Rx, Comms, Power, GPS, AIS </vt:lpstr>
      <vt:lpstr>Surface Current Mapping Capability</vt:lpstr>
      <vt:lpstr>PowerPoint Presentation</vt:lpstr>
      <vt:lpstr>PowerPoint Presentation</vt:lpstr>
      <vt:lpstr>Generate Surface Current Maps Every Hour for a Decade</vt:lpstr>
      <vt:lpstr>PowerPoint Presentation</vt:lpstr>
      <vt:lpstr>Search And Rescue Data Availability Metrics</vt:lpstr>
      <vt:lpstr>             2011-2014                       2016-2017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Scott Glenn</cp:lastModifiedBy>
  <cp:revision>192</cp:revision>
  <dcterms:created xsi:type="dcterms:W3CDTF">2017-03-13T02:58:54Z</dcterms:created>
  <dcterms:modified xsi:type="dcterms:W3CDTF">2017-05-23T05:37:15Z</dcterms:modified>
</cp:coreProperties>
</file>