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57" r:id="rId2"/>
    <p:sldId id="258" r:id="rId3"/>
    <p:sldId id="305" r:id="rId4"/>
    <p:sldId id="306" r:id="rId5"/>
    <p:sldId id="307" r:id="rId6"/>
    <p:sldId id="308" r:id="rId7"/>
    <p:sldId id="314" r:id="rId8"/>
    <p:sldId id="312" r:id="rId9"/>
    <p:sldId id="315" r:id="rId10"/>
    <p:sldId id="316" r:id="rId11"/>
    <p:sldId id="261" r:id="rId12"/>
    <p:sldId id="317" r:id="rId13"/>
    <p:sldId id="284" r:id="rId14"/>
    <p:sldId id="285" r:id="rId15"/>
    <p:sldId id="272" r:id="rId16"/>
    <p:sldId id="265" r:id="rId17"/>
    <p:sldId id="283" r:id="rId18"/>
    <p:sldId id="280" r:id="rId19"/>
    <p:sldId id="289" r:id="rId20"/>
    <p:sldId id="291" r:id="rId21"/>
    <p:sldId id="290" r:id="rId22"/>
    <p:sldId id="295" r:id="rId23"/>
    <p:sldId id="296" r:id="rId24"/>
    <p:sldId id="297" r:id="rId25"/>
    <p:sldId id="299" r:id="rId26"/>
    <p:sldId id="302" r:id="rId27"/>
    <p:sldId id="303" r:id="rId28"/>
    <p:sldId id="281" r:id="rId29"/>
    <p:sldId id="282" r:id="rId30"/>
    <p:sldId id="288" r:id="rId31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D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1" d="100"/>
        <a:sy n="13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commentAuthors" Target="commentAuthors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DD909-2F51-7547-8A64-C6AB3805D14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F56A8-3947-CB48-851B-CA834101C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0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 anchor="b"/>
          <a:lstStyle>
            <a:lvl1pPr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345E6C78-BE92-D24C-811C-0E8BA2E94712}" type="slidenum">
              <a:rPr lang="en-US" sz="1200">
                <a:solidFill>
                  <a:prstClr val="black"/>
                </a:solidFill>
                <a:latin typeface="Calibri" charset="0"/>
              </a:rPr>
              <a:pPr algn="r"/>
              <a:t>11</a:t>
            </a:fld>
            <a:endParaRPr lang="en-US" sz="1200">
              <a:solidFill>
                <a:prstClr val="black"/>
              </a:solidFill>
              <a:latin typeface="Calibri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56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628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73A2C-5F0F-3D44-B91C-536AC49F26C9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2FF28-CA7D-7C43-9A20-D5417BC9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20" Type="http://schemas.openxmlformats.org/officeDocument/2006/relationships/image" Target="../media/image3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5" Type="http://schemas.openxmlformats.org/officeDocument/2006/relationships/image" Target="../media/image38.jpeg"/><Relationship Id="rId6" Type="http://schemas.openxmlformats.org/officeDocument/2006/relationships/image" Target="../media/image39.png"/><Relationship Id="rId7" Type="http://schemas.openxmlformats.org/officeDocument/2006/relationships/image" Target="../media/image40.jpeg"/><Relationship Id="rId8" Type="http://schemas.openxmlformats.org/officeDocument/2006/relationships/image" Target="../media/image41.jpe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1.png"/><Relationship Id="rId12" Type="http://schemas.openxmlformats.org/officeDocument/2006/relationships/image" Target="../media/image52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6" Type="http://schemas.openxmlformats.org/officeDocument/2006/relationships/image" Target="../media/image49.jpeg"/><Relationship Id="rId7" Type="http://schemas.openxmlformats.org/officeDocument/2006/relationships/image" Target="../media/image50.jpeg"/><Relationship Id="rId8" Type="http://schemas.openxmlformats.org/officeDocument/2006/relationships/image" Target="../media/image23.png"/><Relationship Id="rId9" Type="http://schemas.openxmlformats.org/officeDocument/2006/relationships/image" Target="../media/image28.png"/><Relationship Id="rId10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image" Target="../media/image55.jpe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jpeg"/><Relationship Id="rId8" Type="http://schemas.openxmlformats.org/officeDocument/2006/relationships/image" Target="../media/image2.png"/><Relationship Id="rId9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5" Type="http://schemas.openxmlformats.org/officeDocument/2006/relationships/image" Target="../media/image63.jpeg"/><Relationship Id="rId6" Type="http://schemas.openxmlformats.org/officeDocument/2006/relationships/image" Target="../media/image64.jpeg"/><Relationship Id="rId7" Type="http://schemas.openxmlformats.org/officeDocument/2006/relationships/image" Target="../media/image65.jpe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Relationship Id="rId4" Type="http://schemas.openxmlformats.org/officeDocument/2006/relationships/image" Target="../media/image67.png"/><Relationship Id="rId5" Type="http://schemas.openxmlformats.org/officeDocument/2006/relationships/image" Target="../media/image68.jpeg"/><Relationship Id="rId6" Type="http://schemas.openxmlformats.org/officeDocument/2006/relationships/oleObject" Target="../embeddings/Microsoft_Word_97_-_2004_Document1.doc"/><Relationship Id="rId7" Type="http://schemas.openxmlformats.org/officeDocument/2006/relationships/image" Target="../media/image66.emf"/><Relationship Id="rId8" Type="http://schemas.openxmlformats.org/officeDocument/2006/relationships/image" Target="../media/image69.png"/><Relationship Id="rId9" Type="http://schemas.openxmlformats.org/officeDocument/2006/relationships/image" Target="../media/image70.jpeg"/><Relationship Id="rId10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jpeg"/><Relationship Id="rId7" Type="http://schemas.openxmlformats.org/officeDocument/2006/relationships/image" Target="../media/image2.png"/><Relationship Id="rId8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4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90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9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4" Type="http://schemas.openxmlformats.org/officeDocument/2006/relationships/image" Target="../media/image95.jpg"/><Relationship Id="rId5" Type="http://schemas.openxmlformats.org/officeDocument/2006/relationships/image" Target="../media/image96.jpe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jp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0128.JPG"/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0960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50647" y="5596461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CODAR HF Radar on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Mona Island, Puerto Rico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7733" y="203200"/>
            <a:ext cx="5266267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Globalizing Frontier Technologies for Integrated Ocean-Atmosphere Observing &amp; Forecasting:</a:t>
            </a:r>
          </a:p>
          <a:p>
            <a:endParaRPr lang="en-US" sz="2800" b="1" dirty="0" smtClean="0"/>
          </a:p>
          <a:p>
            <a:r>
              <a:rPr lang="en-US" sz="2800" b="1" i="1" dirty="0" smtClean="0"/>
              <a:t>Promoting International Partnerships for Research, Education and Service to Society</a:t>
            </a:r>
            <a:endParaRPr lang="en-US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56633" y="3955975"/>
            <a:ext cx="55710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Scott Glenn, 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Josh </a:t>
            </a:r>
            <a:r>
              <a:rPr lang="en-US" sz="2800" b="1" dirty="0" err="1" smtClean="0">
                <a:solidFill>
                  <a:schemeClr val="bg1"/>
                </a:solidFill>
              </a:rPr>
              <a:t>Kohut</a:t>
            </a:r>
            <a:r>
              <a:rPr lang="en-US" sz="2800" b="1" dirty="0" smtClean="0">
                <a:solidFill>
                  <a:schemeClr val="bg1"/>
                </a:solidFill>
              </a:rPr>
              <a:t> &amp; 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Hugh </a:t>
            </a:r>
            <a:r>
              <a:rPr lang="en-US" sz="2800" b="1" dirty="0" err="1" smtClean="0">
                <a:solidFill>
                  <a:schemeClr val="bg1"/>
                </a:solidFill>
              </a:rPr>
              <a:t>Roarty</a:t>
            </a:r>
            <a:endParaRPr lang="en-US" sz="2800" b="1" dirty="0" smtClean="0">
              <a:solidFill>
                <a:schemeClr val="bg1"/>
              </a:solidFill>
            </a:endParaRPr>
          </a:p>
          <a:p>
            <a:r>
              <a:rPr lang="en-US" sz="2800" b="1" i="1" dirty="0" smtClean="0">
                <a:solidFill>
                  <a:schemeClr val="bg1"/>
                </a:solidFill>
              </a:rPr>
              <a:t>      Rutgers University, </a:t>
            </a:r>
          </a:p>
          <a:p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en-US" sz="2800" b="1" i="1" dirty="0" smtClean="0">
                <a:solidFill>
                  <a:schemeClr val="bg1"/>
                </a:solidFill>
              </a:rPr>
              <a:t>     New Brunswick, New Jersey, USA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9" name="Picture 8" descr="280px-Logo_bmg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0" y="772821"/>
            <a:ext cx="1677041" cy="204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27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But the Ocean is Physically Complex &amp; </a:t>
            </a:r>
            <a:r>
              <a:rPr lang="en-US" sz="2800" b="1" u="sng" dirty="0" smtClean="0"/>
              <a:t>Biologically Diverse</a:t>
            </a:r>
            <a:endParaRPr lang="en-US" sz="2800" b="1" u="sng" dirty="0"/>
          </a:p>
        </p:txBody>
      </p:sp>
      <p:pic>
        <p:nvPicPr>
          <p:cNvPr id="7" name="Picture 6" descr="lme_fishabundanc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57200"/>
            <a:ext cx="7503459" cy="57981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61147" y="6280727"/>
            <a:ext cx="3736119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61 Large Marine Ecosystems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2895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47625"/>
            <a:ext cx="9144000" cy="624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U..</a:t>
            </a:r>
          </a:p>
        </p:txBody>
      </p:sp>
      <p:pic>
        <p:nvPicPr>
          <p:cNvPr id="14338" name="Picture 2" descr="mab_vue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3" t="6015" b="3760"/>
          <a:stretch>
            <a:fillRect/>
          </a:stretch>
        </p:blipFill>
        <p:spPr bwMode="auto">
          <a:xfrm>
            <a:off x="812800" y="-22225"/>
            <a:ext cx="8331200" cy="6223000"/>
          </a:xfrm>
          <a:prstGeom prst="rect">
            <a:avLst/>
          </a:prstGeom>
          <a:solidFill>
            <a:srgbClr val="D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7191673" y="0"/>
            <a:ext cx="968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Cod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1301852" y="5299075"/>
            <a:ext cx="10951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Hatteras</a:t>
            </a: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3579813" y="1219200"/>
            <a:ext cx="411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NJ</a:t>
            </a:r>
          </a:p>
        </p:txBody>
      </p: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6553200" y="152400"/>
            <a:ext cx="5222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MA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5005388" y="0"/>
            <a:ext cx="417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CT</a:t>
            </a:r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428750" y="417195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VA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754313" y="1974850"/>
            <a:ext cx="439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DE</a:t>
            </a:r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4370388" y="574675"/>
            <a:ext cx="454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NY</a:t>
            </a:r>
          </a:p>
        </p:txBody>
      </p:sp>
      <p:sp>
        <p:nvSpPr>
          <p:cNvPr id="14347" name="Text Box 9"/>
          <p:cNvSpPr txBox="1">
            <a:spLocks noChangeArrowheads="1"/>
          </p:cNvSpPr>
          <p:nvPr/>
        </p:nvSpPr>
        <p:spPr bwMode="auto">
          <a:xfrm>
            <a:off x="992188" y="5029200"/>
            <a:ext cx="455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NC</a:t>
            </a:r>
          </a:p>
        </p:txBody>
      </p:sp>
      <p:sp>
        <p:nvSpPr>
          <p:cNvPr id="14348" name="Text Box 9"/>
          <p:cNvSpPr txBox="1">
            <a:spLocks noChangeArrowheads="1"/>
          </p:cNvSpPr>
          <p:nvPr/>
        </p:nvSpPr>
        <p:spPr bwMode="auto">
          <a:xfrm>
            <a:off x="5835650" y="-112713"/>
            <a:ext cx="603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RI</a:t>
            </a:r>
          </a:p>
        </p:txBody>
      </p:sp>
      <p:sp>
        <p:nvSpPr>
          <p:cNvPr id="14349" name="Text Box 9"/>
          <p:cNvSpPr txBox="1">
            <a:spLocks noChangeArrowheads="1"/>
          </p:cNvSpPr>
          <p:nvPr/>
        </p:nvSpPr>
        <p:spPr bwMode="auto">
          <a:xfrm>
            <a:off x="2227263" y="2305050"/>
            <a:ext cx="5286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MD</a:t>
            </a:r>
          </a:p>
        </p:txBody>
      </p:sp>
      <p:sp>
        <p:nvSpPr>
          <p:cNvPr id="14350" name="Text Box 9"/>
          <p:cNvSpPr txBox="1">
            <a:spLocks noChangeArrowheads="1"/>
          </p:cNvSpPr>
          <p:nvPr/>
        </p:nvSpPr>
        <p:spPr bwMode="auto">
          <a:xfrm>
            <a:off x="2660650" y="9906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PA</a:t>
            </a:r>
          </a:p>
        </p:txBody>
      </p:sp>
      <p:sp>
        <p:nvSpPr>
          <p:cNvPr id="14351" name="Text Box 9"/>
          <p:cNvSpPr txBox="1">
            <a:spLocks noChangeArrowheads="1"/>
          </p:cNvSpPr>
          <p:nvPr/>
        </p:nvSpPr>
        <p:spPr bwMode="auto">
          <a:xfrm>
            <a:off x="1120775" y="0"/>
            <a:ext cx="381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10 States -</a:t>
            </a: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 </a:t>
            </a: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76 </a:t>
            </a: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Million </a:t>
            </a: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People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1000 km Cape to 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18081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M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iddle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tlantic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R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egional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ssociation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C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oastal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cean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bserving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S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ystem</a:t>
            </a:r>
          </a:p>
        </p:txBody>
      </p:sp>
      <p:sp>
        <p:nvSpPr>
          <p:cNvPr id="14353" name="Text Box 3"/>
          <p:cNvSpPr txBox="1">
            <a:spLocks noChangeArrowheads="1"/>
          </p:cNvSpPr>
          <p:nvPr/>
        </p:nvSpPr>
        <p:spPr bwMode="auto">
          <a:xfrm>
            <a:off x="700088" y="3508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4354" name="TextBox 26"/>
          <p:cNvSpPr txBox="1">
            <a:spLocks noChangeArrowheads="1"/>
          </p:cNvSpPr>
          <p:nvPr/>
        </p:nvSpPr>
        <p:spPr bwMode="auto">
          <a:xfrm>
            <a:off x="5326063" y="6545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355" name="TextBox 41"/>
          <p:cNvSpPr txBox="1">
            <a:spLocks noChangeArrowheads="1"/>
          </p:cNvSpPr>
          <p:nvPr/>
        </p:nvSpPr>
        <p:spPr bwMode="auto">
          <a:xfrm>
            <a:off x="4930775" y="1819268"/>
            <a:ext cx="423308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MARACOOS:</a:t>
            </a:r>
          </a:p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An Integrated,  Sustained &amp; Certified  Real-time Observation and Forecast System</a:t>
            </a:r>
            <a:endParaRPr lang="en-US" sz="2800" b="1" dirty="0">
              <a:solidFill>
                <a:srgbClr val="FFFFFF"/>
              </a:solidFill>
            </a:endParaRPr>
          </a:p>
        </p:txBody>
      </p:sp>
      <p:pic>
        <p:nvPicPr>
          <p:cNvPr id="43" name="Picture 41" descr="1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251575" y="5610225"/>
            <a:ext cx="50641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4" name="Picture 42" descr="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2075" y="4259263"/>
            <a:ext cx="11191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5" name="Picture 43" descr="2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229100" y="5595938"/>
            <a:ext cx="8826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6" name="Picture 44" descr="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069138" y="4286250"/>
            <a:ext cx="5429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7" name="Picture 45" descr="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97788" y="4879975"/>
            <a:ext cx="111918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8" name="Picture 46" descr="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59700" y="5610225"/>
            <a:ext cx="1117600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9" name="Picture 47" descr="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76963" y="4186238"/>
            <a:ext cx="6318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0" name="Picture 48" descr="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88075" y="4857750"/>
            <a:ext cx="61436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1" name="Picture 49" descr="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34000" y="4221163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2" name="Picture 52" descr="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00888" y="5607050"/>
            <a:ext cx="533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3" name="Picture 53" descr="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67338" y="4857750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4367" name="Picture 30" descr="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38" y="5610225"/>
            <a:ext cx="53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8" name="Picture 31" descr="IOOS_logo_white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8" y="4306888"/>
            <a:ext cx="10128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9" name="Picture 55" descr="Screen shot 2012-02-19 at 1.29.16 PM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5" y="4933950"/>
            <a:ext cx="7413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1021" y="4942798"/>
            <a:ext cx="455385" cy="455385"/>
          </a:xfrm>
          <a:prstGeom prst="ellipse">
            <a:avLst/>
          </a:prstGeom>
        </p:spPr>
      </p:pic>
      <p:sp>
        <p:nvSpPr>
          <p:cNvPr id="14372" name="Freeform 10"/>
          <p:cNvSpPr>
            <a:spLocks/>
          </p:cNvSpPr>
          <p:nvPr/>
        </p:nvSpPr>
        <p:spPr bwMode="auto">
          <a:xfrm>
            <a:off x="4343400" y="1752600"/>
            <a:ext cx="1236663" cy="1608138"/>
          </a:xfrm>
          <a:custGeom>
            <a:avLst/>
            <a:gdLst>
              <a:gd name="T0" fmla="*/ 0 w 1236134"/>
              <a:gd name="T1" fmla="*/ 1607610 h 1608666"/>
              <a:gd name="T2" fmla="*/ 898235 w 1236134"/>
              <a:gd name="T3" fmla="*/ 524589 h 1608666"/>
              <a:gd name="T4" fmla="*/ 1237192 w 1236134"/>
              <a:gd name="T5" fmla="*/ 0 h 16086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6134" h="1608666">
                <a:moveTo>
                  <a:pt x="0" y="1608666"/>
                </a:moveTo>
                <a:cubicBezTo>
                  <a:pt x="345722" y="1200855"/>
                  <a:pt x="691445" y="793044"/>
                  <a:pt x="897467" y="524933"/>
                </a:cubicBezTo>
                <a:cubicBezTo>
                  <a:pt x="1103489" y="256822"/>
                  <a:pt x="1236134" y="0"/>
                  <a:pt x="1236134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54" name="Straight Connector 53"/>
          <p:cNvCxnSpPr>
            <a:cxnSpLocks noChangeShapeType="1"/>
          </p:cNvCxnSpPr>
          <p:nvPr/>
        </p:nvCxnSpPr>
        <p:spPr bwMode="auto">
          <a:xfrm flipH="1">
            <a:off x="609600" y="990600"/>
            <a:ext cx="1905000" cy="4648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Connector 54"/>
          <p:cNvCxnSpPr>
            <a:cxnSpLocks noChangeShapeType="1"/>
          </p:cNvCxnSpPr>
          <p:nvPr/>
        </p:nvCxnSpPr>
        <p:spPr bwMode="auto">
          <a:xfrm flipV="1">
            <a:off x="2514600" y="152400"/>
            <a:ext cx="4419600" cy="838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2" name="Picture 1" descr="certStam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2" y="2418699"/>
            <a:ext cx="1026155" cy="104345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5968961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21505" name="Picture 7" descr="2011-03-01_12-09-01_78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r="26334"/>
          <a:stretch>
            <a:fillRect/>
          </a:stretch>
        </p:blipFill>
        <p:spPr bwMode="auto">
          <a:xfrm>
            <a:off x="7461250" y="4430713"/>
            <a:ext cx="1682750" cy="1563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5138" y="952500"/>
            <a:ext cx="2087562" cy="1487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48" name="Picture 4" descr="Installed X-Band dis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690563"/>
            <a:ext cx="1808163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9138" y="4389438"/>
            <a:ext cx="16002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52" name="Picture 8" descr="http://marine.rutgers.edu/mrs/sat_data/images_rucool/Jen_L-BandDish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34138" y="2611438"/>
            <a:ext cx="1520825" cy="157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54" name="Picture 10" descr="http://marine.rutgers.edu/mrs/sat_data/images_rucool/XBand_SatelliteDish_bright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83125" y="2552700"/>
            <a:ext cx="1762125" cy="165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grpSp>
        <p:nvGrpSpPr>
          <p:cNvPr id="21511" name="Group 12"/>
          <p:cNvGrpSpPr>
            <a:grpSpLocks/>
          </p:cNvGrpSpPr>
          <p:nvPr/>
        </p:nvGrpSpPr>
        <p:grpSpPr bwMode="auto">
          <a:xfrm>
            <a:off x="457200" y="1447800"/>
            <a:ext cx="3200400" cy="4189413"/>
            <a:chOff x="533400" y="1295400"/>
            <a:chExt cx="3200400" cy="4188941"/>
          </a:xfrm>
        </p:grpSpPr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33400" y="1295400"/>
              <a:ext cx="3200400" cy="41889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87000"/>
                </a:srgbClr>
              </a:outerShdw>
            </a:effectLst>
          </p:spPr>
        </p:pic>
        <p:sp>
          <p:nvSpPr>
            <p:cNvPr id="8" name="Oval 7"/>
            <p:cNvSpPr/>
            <p:nvPr/>
          </p:nvSpPr>
          <p:spPr>
            <a:xfrm>
              <a:off x="1524000" y="3428760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676400" y="3276377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143000" y="3733525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914400" y="3885908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048000" y="1828740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1512" name="TextBox 13"/>
          <p:cNvSpPr txBox="1">
            <a:spLocks noChangeArrowheads="1"/>
          </p:cNvSpPr>
          <p:nvPr/>
        </p:nvSpPr>
        <p:spPr bwMode="auto">
          <a:xfrm>
            <a:off x="-170213" y="0"/>
            <a:ext cx="94271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latin typeface="+mj-lt"/>
                <a:cs typeface="Times New Roman"/>
              </a:rPr>
              <a:t>Real-Time Satellite </a:t>
            </a:r>
            <a:r>
              <a:rPr lang="en-US" b="1" dirty="0" smtClean="0">
                <a:latin typeface="+mj-lt"/>
                <a:cs typeface="Times New Roman"/>
              </a:rPr>
              <a:t>Data Acquisition: Regional </a:t>
            </a:r>
            <a:r>
              <a:rPr lang="en-US" b="1" dirty="0" err="1" smtClean="0">
                <a:latin typeface="+mj-lt"/>
                <a:cs typeface="Times New Roman"/>
              </a:rPr>
              <a:t>Groundstations</a:t>
            </a:r>
            <a:endParaRPr lang="en-US" b="1" dirty="0">
              <a:latin typeface="+mj-lt"/>
              <a:cs typeface="Times New Roman"/>
            </a:endParaRPr>
          </a:p>
        </p:txBody>
      </p:sp>
      <p:cxnSp>
        <p:nvCxnSpPr>
          <p:cNvPr id="16" name="Straight Connector 15"/>
          <p:cNvCxnSpPr>
            <a:stCxn id="10" idx="5"/>
          </p:cNvCxnSpPr>
          <p:nvPr/>
        </p:nvCxnSpPr>
        <p:spPr>
          <a:xfrm>
            <a:off x="1196975" y="4016375"/>
            <a:ext cx="4576763" cy="3857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2" descr="http://sd-www.jhuapl.edu/fermi/avhrr/geometry/dish_s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t="8998" r="22952" b="10014"/>
          <a:stretch>
            <a:fillRect/>
          </a:stretch>
        </p:blipFill>
        <p:spPr bwMode="auto">
          <a:xfrm>
            <a:off x="3886200" y="4554538"/>
            <a:ext cx="1524000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/>
          <p:cNvCxnSpPr>
            <a:stCxn id="8" idx="6"/>
            <a:endCxn id="6154" idx="1"/>
          </p:cNvCxnSpPr>
          <p:nvPr/>
        </p:nvCxnSpPr>
        <p:spPr>
          <a:xfrm flipV="1">
            <a:off x="1600200" y="3381375"/>
            <a:ext cx="3082925" cy="2762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6"/>
            <a:endCxn id="6146" idx="1"/>
          </p:cNvCxnSpPr>
          <p:nvPr/>
        </p:nvCxnSpPr>
        <p:spPr>
          <a:xfrm flipV="1">
            <a:off x="1752600" y="1695450"/>
            <a:ext cx="5062538" cy="18097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2" idx="7"/>
            <a:endCxn id="6148" idx="1"/>
          </p:cNvCxnSpPr>
          <p:nvPr/>
        </p:nvCxnSpPr>
        <p:spPr>
          <a:xfrm flipV="1">
            <a:off x="3101975" y="1300163"/>
            <a:ext cx="936625" cy="7032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1" idx="5"/>
            <a:endCxn id="21514" idx="1"/>
          </p:cNvCxnSpPr>
          <p:nvPr/>
        </p:nvCxnSpPr>
        <p:spPr>
          <a:xfrm>
            <a:off x="968375" y="4168775"/>
            <a:ext cx="2917825" cy="1193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9" name="TextBox 21"/>
          <p:cNvSpPr txBox="1">
            <a:spLocks noChangeArrowheads="1"/>
          </p:cNvSpPr>
          <p:nvPr/>
        </p:nvSpPr>
        <p:spPr bwMode="auto">
          <a:xfrm>
            <a:off x="6027738" y="3970338"/>
            <a:ext cx="762000" cy="234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Rutgers</a:t>
            </a:r>
          </a:p>
        </p:txBody>
      </p:sp>
      <p:sp>
        <p:nvSpPr>
          <p:cNvPr id="21520" name="TextBox 26"/>
          <p:cNvSpPr txBox="1">
            <a:spLocks noChangeArrowheads="1"/>
          </p:cNvSpPr>
          <p:nvPr/>
        </p:nvSpPr>
        <p:spPr bwMode="auto">
          <a:xfrm>
            <a:off x="4165600" y="5910263"/>
            <a:ext cx="1303338" cy="233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Johns Hopkins</a:t>
            </a:r>
          </a:p>
        </p:txBody>
      </p:sp>
      <p:sp>
        <p:nvSpPr>
          <p:cNvPr id="21521" name="TextBox 27"/>
          <p:cNvSpPr txBox="1">
            <a:spLocks noChangeArrowheads="1"/>
          </p:cNvSpPr>
          <p:nvPr/>
        </p:nvSpPr>
        <p:spPr bwMode="auto">
          <a:xfrm>
            <a:off x="6934200" y="5757863"/>
            <a:ext cx="1125538" cy="2365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U. Delaware</a:t>
            </a:r>
          </a:p>
        </p:txBody>
      </p:sp>
      <p:sp>
        <p:nvSpPr>
          <p:cNvPr id="21522" name="TextBox 28"/>
          <p:cNvSpPr txBox="1">
            <a:spLocks noChangeArrowheads="1"/>
          </p:cNvSpPr>
          <p:nvPr/>
        </p:nvSpPr>
        <p:spPr bwMode="auto">
          <a:xfrm>
            <a:off x="7035800" y="2116138"/>
            <a:ext cx="1633538" cy="238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City College of N.Y.</a:t>
            </a:r>
          </a:p>
        </p:txBody>
      </p:sp>
      <p:sp>
        <p:nvSpPr>
          <p:cNvPr id="21523" name="TextBox 29"/>
          <p:cNvSpPr txBox="1">
            <a:spLocks noChangeArrowheads="1"/>
          </p:cNvSpPr>
          <p:nvPr/>
        </p:nvSpPr>
        <p:spPr bwMode="auto">
          <a:xfrm>
            <a:off x="5003800" y="1693863"/>
            <a:ext cx="855663" cy="233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U. Maine</a:t>
            </a:r>
          </a:p>
        </p:txBody>
      </p:sp>
      <p:sp>
        <p:nvSpPr>
          <p:cNvPr id="21524" name="TextBox 30"/>
          <p:cNvSpPr txBox="1">
            <a:spLocks noChangeArrowheads="1"/>
          </p:cNvSpPr>
          <p:nvPr/>
        </p:nvSpPr>
        <p:spPr bwMode="auto">
          <a:xfrm>
            <a:off x="388938" y="642938"/>
            <a:ext cx="3276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/>
              <a:t>Satellites: NPP, Terra, Aqua, NOAA Polar Orbiters, Metop &amp; GOES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0182" y="5637213"/>
            <a:ext cx="2754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Industry Partner: </a:t>
            </a:r>
            <a:r>
              <a:rPr lang="en-US" i="1" dirty="0" err="1" smtClean="0"/>
              <a:t>SeaSpace</a:t>
            </a:r>
            <a:endParaRPr lang="en-US" i="1" dirty="0"/>
          </a:p>
        </p:txBody>
      </p:sp>
      <p:pic>
        <p:nvPicPr>
          <p:cNvPr id="29" name="Picture 28" descr="Screen Shot 2014-04-06 at 2.42.54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6006545"/>
            <a:ext cx="2209800" cy="42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3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fld id="{99DF0DD8-9F42-174A-B545-B3702B4F4F68}" type="slidenum">
              <a:rPr lang="en-US" sz="1200">
                <a:solidFill>
                  <a:srgbClr val="898989"/>
                </a:solidFill>
                <a:latin typeface="Calibri" charset="0"/>
              </a:rPr>
              <a:pPr algn="l"/>
              <a:t>13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76200" y="12060"/>
            <a:ext cx="906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000000"/>
                </a:solidFill>
                <a:latin typeface="+mn-lt"/>
                <a:cs typeface="Times New Roman"/>
              </a:rPr>
              <a:t>Mid-Atlantic Bight HF Radar Network</a:t>
            </a:r>
          </a:p>
        </p:txBody>
      </p:sp>
      <p:pic>
        <p:nvPicPr>
          <p:cNvPr id="2253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8991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4387850" y="2438400"/>
            <a:ext cx="4710755" cy="283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prstClr val="white"/>
                </a:solidFill>
              </a:rPr>
              <a:t>Mid-Atlantic HF Radar Network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 smtClean="0">
                <a:solidFill>
                  <a:srgbClr val="FF0000"/>
                </a:solidFill>
              </a:rPr>
              <a:t>17 </a:t>
            </a:r>
            <a:r>
              <a:rPr lang="en-US" sz="1800" b="1" dirty="0">
                <a:solidFill>
                  <a:srgbClr val="FF0000"/>
                </a:solidFill>
              </a:rPr>
              <a:t>Long-Range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smtClean="0">
                <a:solidFill>
                  <a:srgbClr val="FFFF00"/>
                </a:solidFill>
              </a:rPr>
              <a:t>7 </a:t>
            </a:r>
            <a:r>
              <a:rPr lang="en-US" sz="1800" b="1" dirty="0">
                <a:solidFill>
                  <a:srgbClr val="FFFF00"/>
                </a:solidFill>
              </a:rPr>
              <a:t>Medium-Range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srgbClr val="00FF00"/>
                </a:solidFill>
              </a:rPr>
              <a:t>17</a:t>
            </a:r>
            <a:r>
              <a:rPr lang="en-US" sz="1800" b="1" dirty="0">
                <a:solidFill>
                  <a:srgbClr val="00FF00"/>
                </a:solidFill>
              </a:rPr>
              <a:t> Short-Range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41 </a:t>
            </a:r>
            <a:r>
              <a:rPr lang="en-US" sz="1800" b="1" dirty="0" smtClean="0">
                <a:solidFill>
                  <a:prstClr val="white"/>
                </a:solidFill>
              </a:rPr>
              <a:t>Total CODARs in Region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i="1" u="sng" dirty="0" smtClean="0">
                <a:solidFill>
                  <a:prstClr val="white"/>
                </a:solidFill>
              </a:rPr>
              <a:t>+5</a:t>
            </a:r>
            <a:r>
              <a:rPr lang="en-US" sz="1800" b="1" i="1" dirty="0" smtClean="0">
                <a:solidFill>
                  <a:prstClr val="white"/>
                </a:solidFill>
              </a:rPr>
              <a:t> CODARs outside Region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smtClean="0">
                <a:solidFill>
                  <a:prstClr val="white"/>
                </a:solidFill>
              </a:rPr>
              <a:t> 46 Total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Triple Nested, Multi-static, Multi-use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Industry Partner: CODAR Ocean Sensors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2624138" y="922338"/>
            <a:ext cx="2557462" cy="873125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61938" y="2760663"/>
            <a:ext cx="3352800" cy="1422400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908425"/>
            <a:ext cx="1079500" cy="153828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081213"/>
            <a:ext cx="1143000" cy="15827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537" name="Group 9"/>
          <p:cNvGrpSpPr>
            <a:grpSpLocks/>
          </p:cNvGrpSpPr>
          <p:nvPr/>
        </p:nvGrpSpPr>
        <p:grpSpPr bwMode="auto">
          <a:xfrm>
            <a:off x="152400" y="776288"/>
            <a:ext cx="1963738" cy="993775"/>
            <a:chOff x="5204177" y="1478844"/>
            <a:chExt cx="3766629" cy="3127024"/>
          </a:xfrm>
        </p:grpSpPr>
        <p:pic>
          <p:nvPicPr>
            <p:cNvPr id="2254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4177" y="1478846"/>
              <a:ext cx="1341012" cy="312702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235" y="1478844"/>
              <a:ext cx="2380571" cy="312702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38" name="Picture 15" descr="IMG_9578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6"/>
          <a:stretch>
            <a:fillRect/>
          </a:stretch>
        </p:blipFill>
        <p:spPr bwMode="auto">
          <a:xfrm>
            <a:off x="7639050" y="838200"/>
            <a:ext cx="1219200" cy="16716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4" descr="3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477000" y="5157787"/>
            <a:ext cx="58261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8" name="Picture 49" descr="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38" y="5175250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22541" name="Picture 31" descr="IOOS_logo_white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25" y="5243512"/>
            <a:ext cx="1012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19" descr="USCG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5175250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3" name="Text Box 9"/>
          <p:cNvSpPr txBox="1">
            <a:spLocks noChangeArrowheads="1"/>
          </p:cNvSpPr>
          <p:nvPr/>
        </p:nvSpPr>
        <p:spPr bwMode="auto">
          <a:xfrm>
            <a:off x="2195513" y="704850"/>
            <a:ext cx="193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1000 km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Cape to Cape</a:t>
            </a:r>
          </a:p>
        </p:txBody>
      </p:sp>
      <p:pic>
        <p:nvPicPr>
          <p:cNvPr id="2" name="Picture 1" descr="Screen Shot 2013-10-21 at 8.16.35 P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250" y="3039577"/>
            <a:ext cx="1260078" cy="8021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5317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200" b="1" dirty="0" smtClean="0">
                <a:latin typeface="+mn-lt"/>
                <a:cs typeface="Times New Roman"/>
                <a:sym typeface="Gill Sans" charset="0"/>
              </a:rPr>
              <a:t>Mid-Atlantic Bight Glider </a:t>
            </a:r>
            <a:r>
              <a:rPr lang="en-US" sz="4200" b="1" dirty="0">
                <a:latin typeface="+mn-lt"/>
                <a:cs typeface="Times New Roman"/>
                <a:sym typeface="Gill Sans" charset="0"/>
              </a:rPr>
              <a:t>Network</a:t>
            </a:r>
          </a:p>
        </p:txBody>
      </p:sp>
      <p:pic>
        <p:nvPicPr>
          <p:cNvPr id="23555" name="Picture 5" descr="marcoos_glider_sst_chl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5562"/>
          <a:stretch>
            <a:fillRect/>
          </a:stretch>
        </p:blipFill>
        <p:spPr bwMode="auto">
          <a:xfrm>
            <a:off x="347663" y="2497138"/>
            <a:ext cx="3938587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4763" y="2411413"/>
            <a:ext cx="2219326" cy="280987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Satellite Ocean Color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322638"/>
            <a:ext cx="1416050" cy="280987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Satellite SST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763" y="4125913"/>
            <a:ext cx="1201738" cy="714375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Subsurface </a:t>
            </a:r>
          </a:p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Glider </a:t>
            </a:r>
          </a:p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Data</a:t>
            </a:r>
          </a:p>
        </p:txBody>
      </p:sp>
      <p:pic>
        <p:nvPicPr>
          <p:cNvPr id="2355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33" b="3500"/>
          <a:stretch>
            <a:fillRect/>
          </a:stretch>
        </p:blipFill>
        <p:spPr bwMode="auto">
          <a:xfrm>
            <a:off x="2332038" y="733425"/>
            <a:ext cx="3883025" cy="1558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2" descr="SideBySideGliders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744538"/>
            <a:ext cx="1795463" cy="1511300"/>
          </a:xfrm>
          <a:prstGeom prst="rect">
            <a:avLst/>
          </a:prstGeom>
          <a:noFill/>
          <a:ln w="28575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3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t="21931"/>
          <a:stretch>
            <a:fillRect/>
          </a:stretch>
        </p:blipFill>
        <p:spPr bwMode="auto">
          <a:xfrm>
            <a:off x="6438900" y="677863"/>
            <a:ext cx="2519363" cy="16144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4" name="TextBox 1"/>
          <p:cNvSpPr txBox="1">
            <a:spLocks noChangeArrowheads="1"/>
          </p:cNvSpPr>
          <p:nvPr/>
        </p:nvSpPr>
        <p:spPr bwMode="auto">
          <a:xfrm>
            <a:off x="322263" y="744538"/>
            <a:ext cx="1277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FFFF"/>
                </a:solidFill>
              </a:rPr>
              <a:t>RU01</a:t>
            </a:r>
          </a:p>
        </p:txBody>
      </p:sp>
      <p:sp>
        <p:nvSpPr>
          <p:cNvPr id="23565" name="TextBox 19"/>
          <p:cNvSpPr txBox="1">
            <a:spLocks noChangeArrowheads="1"/>
          </p:cNvSpPr>
          <p:nvPr/>
        </p:nvSpPr>
        <p:spPr bwMode="auto">
          <a:xfrm>
            <a:off x="2590800" y="744538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FFFF"/>
                </a:solidFill>
              </a:rPr>
              <a:t>RU15</a:t>
            </a:r>
          </a:p>
        </p:txBody>
      </p:sp>
      <p:sp>
        <p:nvSpPr>
          <p:cNvPr id="23566" name="TextBox 20"/>
          <p:cNvSpPr txBox="1">
            <a:spLocks noChangeArrowheads="1"/>
          </p:cNvSpPr>
          <p:nvPr/>
        </p:nvSpPr>
        <p:spPr bwMode="auto">
          <a:xfrm>
            <a:off x="6756400" y="744538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FFFF"/>
                </a:solidFill>
              </a:rPr>
              <a:t>RU29</a:t>
            </a:r>
          </a:p>
        </p:txBody>
      </p:sp>
      <p:sp>
        <p:nvSpPr>
          <p:cNvPr id="23567" name="TextBox 2"/>
          <p:cNvSpPr txBox="1">
            <a:spLocks noChangeArrowheads="1"/>
          </p:cNvSpPr>
          <p:nvPr/>
        </p:nvSpPr>
        <p:spPr bwMode="auto">
          <a:xfrm>
            <a:off x="120155" y="5791200"/>
            <a:ext cx="46042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prstClr val="black"/>
                </a:solidFill>
              </a:rPr>
              <a:t>Industry Partner: Teledyne Webb Researc</a:t>
            </a:r>
            <a:r>
              <a:rPr lang="en-US" sz="2000" dirty="0">
                <a:solidFill>
                  <a:prstClr val="black"/>
                </a:solidFill>
              </a:rPr>
              <a:t>h</a:t>
            </a:r>
          </a:p>
        </p:txBody>
      </p:sp>
      <p:pic>
        <p:nvPicPr>
          <p:cNvPr id="18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5429250"/>
            <a:ext cx="29591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1625" y="1889125"/>
            <a:ext cx="49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white"/>
                </a:solidFill>
                <a:ea typeface="ＭＳ Ｐゴシック" charset="-128"/>
                <a:cs typeface="ＭＳ Ｐゴシック" charset="-128"/>
              </a:rPr>
              <a:t>G1</a:t>
            </a:r>
            <a:endParaRPr lang="en-US" sz="1800" dirty="0">
              <a:solidFill>
                <a:prstClr val="white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8500" y="1920875"/>
            <a:ext cx="1801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G1-Ruggedized</a:t>
            </a:r>
            <a:endParaRPr lang="en-US" sz="18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13750" y="1936750"/>
            <a:ext cx="49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G2</a:t>
            </a:r>
            <a:endParaRPr lang="en-US" sz="18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9" name="Picture 22"/>
          <p:cNvPicPr>
            <a:picLocks noChangeAspect="1" noChangeArrowheads="1"/>
          </p:cNvPicPr>
          <p:nvPr/>
        </p:nvPicPr>
        <p:blipFill>
          <a:blip r:embed="rId7"/>
          <a:srcRect l="10814" t="5260" r="12453" b="-1753"/>
          <a:stretch>
            <a:fillRect/>
          </a:stretch>
        </p:blipFill>
        <p:spPr bwMode="auto">
          <a:xfrm>
            <a:off x="4921251" y="5361969"/>
            <a:ext cx="1143000" cy="104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5" name="Picture 4" descr="rucool_global_map_black_axis (1)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602" y="2497138"/>
            <a:ext cx="4694544" cy="25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55970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79513"/>
            <a:ext cx="8767762" cy="3098800"/>
          </a:xfrm>
          <a:prstGeom prst="rect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3232150" y="5894388"/>
            <a:ext cx="2036763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CODAR Network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5106988" y="5894388"/>
            <a:ext cx="187642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Glider Fleet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0" y="5894388"/>
            <a:ext cx="3179763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Satellite Data Acquisition Stations</a:t>
            </a:r>
          </a:p>
        </p:txBody>
      </p:sp>
      <p:pic>
        <p:nvPicPr>
          <p:cNvPr id="6" name="Picture 8" descr="SideBySideGliders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06988" y="4446588"/>
            <a:ext cx="1876425" cy="1416050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24582" name="Text Box 10"/>
          <p:cNvSpPr txBox="1">
            <a:spLocks noChangeArrowheads="1"/>
          </p:cNvSpPr>
          <p:nvPr/>
        </p:nvSpPr>
        <p:spPr bwMode="auto">
          <a:xfrm>
            <a:off x="7089775" y="5894388"/>
            <a:ext cx="1849438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3-D Forecasts</a:t>
            </a:r>
          </a:p>
        </p:txBody>
      </p:sp>
      <p:pic>
        <p:nvPicPr>
          <p:cNvPr id="9" name="Picture 34" descr="XBand_SatelliteDish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303338" y="4446588"/>
            <a:ext cx="1903412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0" name="Picture 35" descr="1468414560_d638cdb7d2_o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32150" y="4446588"/>
            <a:ext cx="1882775" cy="141287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1" name="Picture 36" descr="20070928 093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983413" y="4446588"/>
            <a:ext cx="1892300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2" name="Picture 6" descr="jen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07950" y="4446588"/>
            <a:ext cx="1165225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0" y="0"/>
            <a:ext cx="9144000" cy="123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latin typeface="+mj-lt"/>
                <a:cs typeface="Times New Roman"/>
              </a:rPr>
              <a:t>Rutgers - Center for </a:t>
            </a:r>
            <a:r>
              <a:rPr lang="en-US" sz="2800" b="1" dirty="0">
                <a:latin typeface="+mj-lt"/>
                <a:cs typeface="Times New Roman"/>
              </a:rPr>
              <a:t>Ocean </a:t>
            </a:r>
            <a:r>
              <a:rPr lang="en-US" sz="2800" b="1" dirty="0" smtClean="0">
                <a:latin typeface="+mj-lt"/>
                <a:cs typeface="Times New Roman"/>
              </a:rPr>
              <a:t>Observing Leadership: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 smtClean="0">
                <a:latin typeface="+mj-lt"/>
                <a:cs typeface="Times New Roman"/>
              </a:rPr>
              <a:t>Observatory Operations Center</a:t>
            </a:r>
            <a:endParaRPr lang="en-US" sz="2800" b="1" i="1" dirty="0">
              <a:latin typeface="+mj-lt"/>
              <a:cs typeface="Times New Roman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5158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0" y="-41553"/>
            <a:ext cx="923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Regional Ocean Data Products</a:t>
            </a:r>
            <a:endParaRPr lang="en-US" sz="2800" b="1" dirty="0">
              <a:solidFill>
                <a:srgbClr val="000000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7899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325470"/>
            <a:ext cx="2073275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0" name="Picture 2" descr="10-27-06 Black Nikon 29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9181" y="638775"/>
            <a:ext cx="2003425" cy="1600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7901" name="Text Box 4"/>
          <p:cNvSpPr txBox="1">
            <a:spLocks noChangeArrowheads="1"/>
          </p:cNvSpPr>
          <p:nvPr/>
        </p:nvSpPr>
        <p:spPr bwMode="auto">
          <a:xfrm>
            <a:off x="622334" y="386750"/>
            <a:ext cx="8727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Satellites</a:t>
            </a:r>
          </a:p>
        </p:txBody>
      </p:sp>
      <p:sp>
        <p:nvSpPr>
          <p:cNvPr id="37902" name="Text Box 4"/>
          <p:cNvSpPr txBox="1">
            <a:spLocks noChangeArrowheads="1"/>
          </p:cNvSpPr>
          <p:nvPr/>
        </p:nvSpPr>
        <p:spPr bwMode="auto">
          <a:xfrm>
            <a:off x="2771276" y="414268"/>
            <a:ext cx="90772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HF radar</a:t>
            </a:r>
          </a:p>
        </p:txBody>
      </p:sp>
      <p:sp>
        <p:nvSpPr>
          <p:cNvPr id="37903" name="Text Box 4"/>
          <p:cNvSpPr txBox="1">
            <a:spLocks noChangeArrowheads="1"/>
          </p:cNvSpPr>
          <p:nvPr/>
        </p:nvSpPr>
        <p:spPr bwMode="auto">
          <a:xfrm>
            <a:off x="5207092" y="330998"/>
            <a:ext cx="7531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Gliders</a:t>
            </a:r>
          </a:p>
        </p:txBody>
      </p:sp>
      <p:sp>
        <p:nvSpPr>
          <p:cNvPr id="37904" name="Text Box 4"/>
          <p:cNvSpPr txBox="1">
            <a:spLocks noChangeArrowheads="1"/>
          </p:cNvSpPr>
          <p:nvPr/>
        </p:nvSpPr>
        <p:spPr bwMode="auto">
          <a:xfrm>
            <a:off x="7253289" y="321915"/>
            <a:ext cx="141617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Fixed Platforms</a:t>
            </a:r>
            <a:endParaRPr lang="en-US" sz="1400" b="1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396" name="Right Arrow 10"/>
          <p:cNvSpPr>
            <a:spLocks noChangeArrowheads="1"/>
          </p:cNvSpPr>
          <p:nvPr/>
        </p:nvSpPr>
        <p:spPr bwMode="auto">
          <a:xfrm rot="2700000">
            <a:off x="650276" y="2606706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399" name="Text Box 4"/>
          <p:cNvSpPr txBox="1">
            <a:spLocks noChangeArrowheads="1"/>
          </p:cNvSpPr>
          <p:nvPr/>
        </p:nvSpPr>
        <p:spPr bwMode="auto">
          <a:xfrm>
            <a:off x="0" y="3070976"/>
            <a:ext cx="9143999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Assimilated by an Ensemble of Ocean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Models</a:t>
            </a:r>
          </a:p>
        </p:txBody>
      </p:sp>
      <p:graphicFrame>
        <p:nvGraphicFramePr>
          <p:cNvPr id="378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012462"/>
              </p:ext>
            </p:extLst>
          </p:nvPr>
        </p:nvGraphicFramePr>
        <p:xfrm>
          <a:off x="4540250" y="595220"/>
          <a:ext cx="22415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Document" r:id="rId6" imgW="3044190" imgH="1226476" progId="Word.Document.8">
                  <p:embed/>
                </p:oleObj>
              </mc:Choice>
              <mc:Fallback>
                <p:oleObj name="Document" r:id="rId6" imgW="3044190" imgH="122647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3261"/>
                      <a:stretch>
                        <a:fillRect/>
                      </a:stretch>
                    </p:blipFill>
                    <p:spPr bwMode="auto">
                      <a:xfrm>
                        <a:off x="4540250" y="595220"/>
                        <a:ext cx="22415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ight Arrow 10"/>
          <p:cNvSpPr>
            <a:spLocks noChangeArrowheads="1"/>
          </p:cNvSpPr>
          <p:nvPr/>
        </p:nvSpPr>
        <p:spPr bwMode="auto">
          <a:xfrm rot="2700000">
            <a:off x="2983956" y="2576896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8" name="Right Arrow 10"/>
          <p:cNvSpPr>
            <a:spLocks noChangeArrowheads="1"/>
          </p:cNvSpPr>
          <p:nvPr/>
        </p:nvSpPr>
        <p:spPr bwMode="auto">
          <a:xfrm rot="8337405">
            <a:off x="5385705" y="2706626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9" name="Right Arrow 10"/>
          <p:cNvSpPr>
            <a:spLocks noChangeArrowheads="1"/>
          </p:cNvSpPr>
          <p:nvPr/>
        </p:nvSpPr>
        <p:spPr bwMode="auto">
          <a:xfrm rot="8337405">
            <a:off x="7790693" y="2334615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30" name="Picture 29" descr="map_codar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65500" y="695708"/>
            <a:ext cx="1654698" cy="1757727"/>
          </a:xfrm>
          <a:prstGeom prst="rect">
            <a:avLst/>
          </a:prstGeom>
          <a:ln w="25400" cap="flat" cmpd="sng" algn="ctr">
            <a:solidFill>
              <a:schemeClr val="tx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 descr="map_satellite.bmp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8323" y="695707"/>
            <a:ext cx="1654700" cy="1757727"/>
          </a:xfrm>
          <a:prstGeom prst="rect">
            <a:avLst/>
          </a:prstGeom>
          <a:ln w="25400">
            <a:solidFill>
              <a:schemeClr val="tx1">
                <a:alpha val="2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/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0"/>
          <a:srcRect l="10299"/>
          <a:stretch/>
        </p:blipFill>
        <p:spPr>
          <a:xfrm>
            <a:off x="2372106" y="3652776"/>
            <a:ext cx="2074922" cy="18789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/>
          <a:srcRect l="10891"/>
          <a:stretch/>
        </p:blipFill>
        <p:spPr>
          <a:xfrm>
            <a:off x="124558" y="3652776"/>
            <a:ext cx="2057841" cy="18789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2"/>
          <a:srcRect l="12776"/>
          <a:stretch/>
        </p:blipFill>
        <p:spPr>
          <a:xfrm>
            <a:off x="4684010" y="3652776"/>
            <a:ext cx="1996688" cy="18789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/>
          <a:srcRect l="5950"/>
          <a:stretch/>
        </p:blipFill>
        <p:spPr>
          <a:xfrm>
            <a:off x="6881960" y="3652776"/>
            <a:ext cx="2158088" cy="187892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52400" y="5789178"/>
            <a:ext cx="9143999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Ocean Forecasts coupled to Atmospheric Forecasts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Right Arrow 10"/>
          <p:cNvSpPr>
            <a:spLocks noChangeArrowheads="1"/>
          </p:cNvSpPr>
          <p:nvPr/>
        </p:nvSpPr>
        <p:spPr bwMode="auto">
          <a:xfrm rot="2700000">
            <a:off x="802676" y="5606922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6" name="Right Arrow 10"/>
          <p:cNvSpPr>
            <a:spLocks noChangeArrowheads="1"/>
          </p:cNvSpPr>
          <p:nvPr/>
        </p:nvSpPr>
        <p:spPr bwMode="auto">
          <a:xfrm rot="2700000">
            <a:off x="3136356" y="5577112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2" name="Right Arrow 10"/>
          <p:cNvSpPr>
            <a:spLocks noChangeArrowheads="1"/>
          </p:cNvSpPr>
          <p:nvPr/>
        </p:nvSpPr>
        <p:spPr bwMode="auto">
          <a:xfrm rot="8337405">
            <a:off x="5538105" y="5642702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3" name="Right Arrow 10"/>
          <p:cNvSpPr>
            <a:spLocks noChangeArrowheads="1"/>
          </p:cNvSpPr>
          <p:nvPr/>
        </p:nvSpPr>
        <p:spPr bwMode="auto">
          <a:xfrm rot="8337405">
            <a:off x="7943093" y="5629875"/>
            <a:ext cx="655600" cy="212253"/>
          </a:xfrm>
          <a:prstGeom prst="rightArrow">
            <a:avLst>
              <a:gd name="adj1" fmla="val 55213"/>
              <a:gd name="adj2" fmla="val 5816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889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0" y="1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/>
              <a:t>A Global Challenge </a:t>
            </a:r>
            <a:r>
              <a:rPr lang="en-US" sz="2800" b="1" dirty="0"/>
              <a:t>–</a:t>
            </a:r>
            <a:r>
              <a:rPr lang="en-US" sz="2800" b="1" dirty="0" smtClean="0"/>
              <a:t> The Challenger Glider Mission</a:t>
            </a:r>
          </a:p>
          <a:p>
            <a:pPr algn="ctr"/>
            <a:r>
              <a:rPr lang="en-US" sz="2400" b="1" dirty="0" smtClean="0"/>
              <a:t>December 9, 2009 </a:t>
            </a:r>
            <a:r>
              <a:rPr lang="en-US" sz="2400" b="1" dirty="0"/>
              <a:t>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Baiona</a:t>
            </a:r>
            <a:r>
              <a:rPr lang="en-US" sz="2400" b="1" dirty="0" smtClean="0"/>
              <a:t>, Spain</a:t>
            </a:r>
            <a:r>
              <a:rPr lang="en-US" dirty="0" smtClean="0">
                <a:solidFill>
                  <a:schemeClr val="bg1"/>
                </a:solidFill>
              </a:rPr>
              <a:t>                 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01" y="3129642"/>
            <a:ext cx="2222500" cy="15291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52176" y="3083060"/>
            <a:ext cx="282641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HMS Challenger Voyage</a:t>
            </a:r>
          </a:p>
          <a:p>
            <a:r>
              <a:rPr lang="en-US" dirty="0" smtClean="0"/>
              <a:t>First Scientific </a:t>
            </a:r>
          </a:p>
          <a:p>
            <a:r>
              <a:rPr lang="en-US" dirty="0" smtClean="0"/>
              <a:t>Circumnavigation</a:t>
            </a:r>
          </a:p>
          <a:p>
            <a:r>
              <a:rPr lang="en-US" dirty="0" smtClean="0"/>
              <a:t>1872-1876</a:t>
            </a:r>
          </a:p>
          <a:p>
            <a:endParaRPr lang="en-US" dirty="0" smtClean="0"/>
          </a:p>
          <a:p>
            <a:r>
              <a:rPr lang="en-US" dirty="0" smtClean="0"/>
              <a:t>128,000 km = </a:t>
            </a:r>
          </a:p>
          <a:p>
            <a:endParaRPr lang="en-US" dirty="0" smtClean="0"/>
          </a:p>
          <a:p>
            <a:r>
              <a:rPr lang="en-US" dirty="0" smtClean="0"/>
              <a:t>= 16 gliders 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x</a:t>
            </a:r>
            <a:r>
              <a:rPr lang="en-US" dirty="0" smtClean="0"/>
              <a:t> 8,000 km/glider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56" y="913674"/>
            <a:ext cx="4027797" cy="2081028"/>
          </a:xfrm>
          <a:prstGeom prst="rect">
            <a:avLst/>
          </a:prstGeom>
        </p:spPr>
      </p:pic>
      <p:grpSp>
        <p:nvGrpSpPr>
          <p:cNvPr id="2" name="Group 14"/>
          <p:cNvGrpSpPr/>
          <p:nvPr/>
        </p:nvGrpSpPr>
        <p:grpSpPr>
          <a:xfrm>
            <a:off x="154214" y="840816"/>
            <a:ext cx="3746500" cy="5095774"/>
            <a:chOff x="4256314" y="896257"/>
            <a:chExt cx="3356429" cy="50957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36772" y="896257"/>
              <a:ext cx="1689407" cy="225254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256314" y="3160486"/>
              <a:ext cx="3356429" cy="2831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Ralph </a:t>
              </a:r>
              <a:r>
                <a:rPr lang="en-US" b="1" dirty="0" err="1" smtClean="0"/>
                <a:t>Rayner</a:t>
              </a:r>
              <a:r>
                <a:rPr lang="en-US" b="1" dirty="0" smtClean="0"/>
                <a:t> &amp; Rick </a:t>
              </a:r>
              <a:r>
                <a:rPr lang="en-US" b="1" dirty="0" err="1" smtClean="0"/>
                <a:t>Spinrad’s</a:t>
              </a:r>
              <a:r>
                <a:rPr lang="en-US" b="1" dirty="0" smtClean="0"/>
                <a:t> Global Challenge:</a:t>
              </a:r>
            </a:p>
            <a:p>
              <a:endParaRPr lang="en-US" sz="800" b="1" dirty="0" smtClean="0"/>
            </a:p>
            <a:p>
              <a:pPr algn="ctr"/>
              <a:r>
                <a:rPr lang="en-US" i="1" dirty="0" smtClean="0"/>
                <a:t>Build a Global Glider Fleet </a:t>
              </a:r>
            </a:p>
            <a:p>
              <a:pPr algn="ctr"/>
              <a:r>
                <a:rPr lang="en-US" i="1" dirty="0" smtClean="0"/>
                <a:t>and Coordinate the First </a:t>
              </a:r>
            </a:p>
            <a:p>
              <a:pPr algn="ctr"/>
              <a:r>
                <a:rPr lang="en-US" i="1" dirty="0" smtClean="0"/>
                <a:t>Robotic Circumnavigation.</a:t>
              </a:r>
            </a:p>
            <a:p>
              <a:pPr algn="ctr"/>
              <a:endParaRPr lang="en-US" sz="800" i="1" dirty="0" smtClean="0"/>
            </a:p>
            <a:p>
              <a:pPr algn="ctr"/>
              <a:r>
                <a:rPr lang="en-US" i="1" dirty="0" smtClean="0"/>
                <a:t>Revisit the Historic Track of the </a:t>
              </a:r>
            </a:p>
            <a:p>
              <a:pPr algn="ctr"/>
              <a:r>
                <a:rPr lang="en-US" i="1" dirty="0" smtClean="0"/>
                <a:t>HMS Challenger –</a:t>
              </a:r>
            </a:p>
            <a:p>
              <a:pPr algn="ctr"/>
              <a:r>
                <a:rPr lang="en-US" b="1" i="1" dirty="0" smtClean="0"/>
                <a:t>And inspire a global network </a:t>
              </a:r>
            </a:p>
            <a:p>
              <a:pPr algn="ctr"/>
              <a:r>
                <a:rPr lang="en-US" b="1" i="1" dirty="0" smtClean="0"/>
                <a:t>of students along the way.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644" y="843643"/>
            <a:ext cx="1493762" cy="2240644"/>
          </a:xfrm>
          <a:prstGeom prst="rect">
            <a:avLst/>
          </a:prstGeom>
        </p:spPr>
      </p:pic>
      <p:pic>
        <p:nvPicPr>
          <p:cNvPr id="14" name="Picture 13" descr="CoverGliderImage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8181" y="4826000"/>
            <a:ext cx="2215819" cy="13801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7" t="8263" r="15836" b="1805"/>
          <a:stretch/>
        </p:blipFill>
        <p:spPr>
          <a:xfrm>
            <a:off x="3900714" y="892553"/>
            <a:ext cx="5117915" cy="5117915"/>
          </a:xfrm>
          <a:prstGeom prst="ellipse">
            <a:avLst/>
          </a:prstGeom>
          <a:solidFill>
            <a:schemeClr val="bg1"/>
          </a:solidFill>
          <a:effectLst>
            <a:glow rad="431800">
              <a:schemeClr val="bg1">
                <a:alpha val="44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5144502" y="2052429"/>
            <a:ext cx="1508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North Atlantic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54162" y="4826000"/>
            <a:ext cx="150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South Atlantic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83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4"/>
          <a:stretch/>
        </p:blipFill>
        <p:spPr>
          <a:xfrm>
            <a:off x="0" y="573932"/>
            <a:ext cx="9144000" cy="56798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7" t="8263" r="15836" b="1805"/>
          <a:stretch/>
        </p:blipFill>
        <p:spPr>
          <a:xfrm>
            <a:off x="107004" y="662548"/>
            <a:ext cx="2422187" cy="2422187"/>
          </a:xfrm>
          <a:prstGeom prst="ellipse">
            <a:avLst/>
          </a:prstGeom>
          <a:effectLst>
            <a:glow rad="431800">
              <a:schemeClr val="bg1">
                <a:alpha val="44000"/>
              </a:schemeClr>
            </a:glow>
          </a:effectLst>
        </p:spPr>
      </p:pic>
      <p:sp>
        <p:nvSpPr>
          <p:cNvPr id="9" name="Rectangle 8"/>
          <p:cNvSpPr/>
          <p:nvPr/>
        </p:nvSpPr>
        <p:spPr>
          <a:xfrm>
            <a:off x="404288" y="-89169"/>
            <a:ext cx="8335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Present Status and Future Plans</a:t>
            </a:r>
            <a:endParaRPr lang="en-US" sz="2400" b="1" dirty="0"/>
          </a:p>
        </p:txBody>
      </p:sp>
      <p:cxnSp>
        <p:nvCxnSpPr>
          <p:cNvPr id="11" name="Straight Connector 10"/>
          <p:cNvCxnSpPr/>
          <p:nvPr/>
        </p:nvCxnSpPr>
        <p:spPr>
          <a:xfrm flipH="1" flipV="1">
            <a:off x="4941651" y="1595336"/>
            <a:ext cx="1799617" cy="184825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021404" y="1614259"/>
            <a:ext cx="3771091" cy="435852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021404" y="5894963"/>
            <a:ext cx="6311629" cy="12212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48849" y="3455370"/>
            <a:ext cx="3642184" cy="2185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50000"/>
            </a:pPr>
            <a:r>
              <a:rPr lang="en-US" sz="2000" dirty="0" smtClean="0">
                <a:solidFill>
                  <a:schemeClr val="bg1"/>
                </a:solidFill>
              </a:rPr>
              <a:t>Second International Indian Ocean Experiment (IIOE-2)</a:t>
            </a:r>
          </a:p>
          <a:p>
            <a:pPr marL="285750" indent="-285750">
              <a:buSzPct val="150000"/>
              <a:buFont typeface="Arial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Data is shared Internationally through IMOS, IOOS, and GTS</a:t>
            </a:r>
          </a:p>
          <a:p>
            <a:pPr marL="285750" indent="-285750">
              <a:buSzPct val="150000"/>
              <a:buFont typeface="Arial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Data is compared to mesoscale features in the Global Ocean Models</a:t>
            </a:r>
          </a:p>
          <a:p>
            <a:pPr marL="285750" indent="-285750">
              <a:buSzPct val="150000"/>
              <a:buFont typeface="Arial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Students are Trained in glider piloting, data QA/QC, model interpretation 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041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5" name="Picture 4" descr="RU29_20170313_FullBasinTrack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974"/>
            <a:ext cx="9144000" cy="59607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0288" y="3596016"/>
            <a:ext cx="1616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DC3E6"/>
                </a:solidFill>
              </a:rPr>
              <a:t>3500 km in 4.5 months</a:t>
            </a:r>
            <a:endParaRPr lang="en-US" sz="2400" b="1" dirty="0">
              <a:solidFill>
                <a:srgbClr val="9DC3E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5219" y="2251268"/>
            <a:ext cx="1530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4D0E6"/>
                </a:solidFill>
              </a:rPr>
              <a:t>3000 km to go</a:t>
            </a:r>
            <a:endParaRPr lang="en-US" sz="2400" b="1" dirty="0">
              <a:solidFill>
                <a:srgbClr val="04D0E6"/>
              </a:solidFill>
            </a:endParaRPr>
          </a:p>
        </p:txBody>
      </p:sp>
      <p:pic>
        <p:nvPicPr>
          <p:cNvPr id="6" name="Picture 5" descr="ru29_20161105T0137_20170313T2129_sea-water-temperature_ts_lvl2_lo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956" y="3877064"/>
            <a:ext cx="2931044" cy="13777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4288" y="-89169"/>
            <a:ext cx="8335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Present Status and Future Plans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1713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83" y="3313691"/>
            <a:ext cx="2669853" cy="1651573"/>
          </a:xfrm>
          <a:prstGeom prst="rect">
            <a:avLst/>
          </a:prstGeom>
        </p:spPr>
      </p:pic>
      <p:pic>
        <p:nvPicPr>
          <p:cNvPr id="12" name="Picture 11" descr="panorama_imc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0"/>
            <a:ext cx="9155938" cy="4495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3327400"/>
            <a:ext cx="646314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Rutgers University (RU)</a:t>
            </a:r>
            <a:br>
              <a:rPr lang="en-US" sz="2000" b="1" dirty="0"/>
            </a:br>
            <a:r>
              <a:rPr lang="en-US" sz="2000" b="1" dirty="0" smtClean="0"/>
              <a:t>Center for </a:t>
            </a:r>
            <a:r>
              <a:rPr lang="en-US" sz="2000" b="1" dirty="0"/>
              <a:t>Ocean </a:t>
            </a:r>
            <a:r>
              <a:rPr lang="en-US" sz="2000" b="1" dirty="0" smtClean="0"/>
              <a:t>Observing Leadership </a:t>
            </a:r>
            <a:r>
              <a:rPr lang="en-US" sz="2000" b="1" dirty="0"/>
              <a:t>(COOL)</a:t>
            </a:r>
            <a:br>
              <a:rPr lang="en-US" sz="2000" b="1" dirty="0"/>
            </a:br>
            <a:r>
              <a:rPr lang="en-US" dirty="0" smtClean="0"/>
              <a:t>Department </a:t>
            </a:r>
            <a:r>
              <a:rPr lang="en-US" sz="1800" dirty="0" smtClean="0"/>
              <a:t>of </a:t>
            </a:r>
            <a:r>
              <a:rPr lang="en-US" sz="1800" dirty="0"/>
              <a:t>Marine and Coastal Sciences </a:t>
            </a:r>
            <a:r>
              <a:rPr lang="en-US" sz="1800" dirty="0" smtClean="0"/>
              <a:t>(DMCS)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71 Dudley Road, New </a:t>
            </a:r>
            <a:r>
              <a:rPr lang="en-US" sz="1800" dirty="0"/>
              <a:t>Brunswick, New Jersey, </a:t>
            </a:r>
            <a:r>
              <a:rPr lang="en-US" sz="1800" dirty="0" smtClean="0"/>
              <a:t>USA</a:t>
            </a:r>
          </a:p>
          <a:p>
            <a:pPr algn="ctr"/>
            <a:r>
              <a:rPr lang="en-US" sz="1800" dirty="0" smtClean="0"/>
              <a:t>http://</a:t>
            </a:r>
            <a:r>
              <a:rPr lang="en-US" sz="1800" dirty="0" err="1" smtClean="0"/>
              <a:t>rucool.marine.rutgers.edu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981200" y="24824"/>
            <a:ext cx="54992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25 Years of Ocean Observing at: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978182"/>
            <a:ext cx="298871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Dr. Scott Glenn       </a:t>
            </a:r>
          </a:p>
          <a:p>
            <a:r>
              <a:rPr lang="en-US" sz="1600" dirty="0"/>
              <a:t>Distinguished Professor</a:t>
            </a:r>
          </a:p>
          <a:p>
            <a:r>
              <a:rPr lang="en-US" sz="1600" dirty="0"/>
              <a:t>MARACOOS Principal Investigator</a:t>
            </a:r>
          </a:p>
          <a:p>
            <a:r>
              <a:rPr lang="en-US" sz="1600" dirty="0"/>
              <a:t>U.S. Committee for IOC Chair</a:t>
            </a:r>
          </a:p>
          <a:p>
            <a:r>
              <a:rPr lang="en-US" sz="1600" dirty="0" err="1"/>
              <a:t>glenn@marine.rutgers.edu</a:t>
            </a:r>
            <a:endParaRPr lang="en-US" sz="1600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14700" y="4965264"/>
            <a:ext cx="252845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Dr. </a:t>
            </a:r>
            <a:r>
              <a:rPr lang="en-US" sz="1600" b="1" dirty="0" smtClean="0"/>
              <a:t>Josh </a:t>
            </a:r>
            <a:r>
              <a:rPr lang="en-US" sz="1600" b="1" dirty="0" err="1" smtClean="0"/>
              <a:t>Kohut</a:t>
            </a:r>
            <a:r>
              <a:rPr lang="en-US" sz="1600" b="1" dirty="0" smtClean="0"/>
              <a:t>       </a:t>
            </a:r>
            <a:endParaRPr lang="en-US" sz="1600" b="1" dirty="0"/>
          </a:p>
          <a:p>
            <a:r>
              <a:rPr lang="en-US" sz="1600" dirty="0" smtClean="0"/>
              <a:t>Associate </a:t>
            </a:r>
            <a:r>
              <a:rPr lang="en-US" sz="1600" dirty="0"/>
              <a:t>Professor</a:t>
            </a:r>
          </a:p>
          <a:p>
            <a:r>
              <a:rPr lang="en-US" sz="1600" dirty="0"/>
              <a:t>MARACOOS </a:t>
            </a:r>
            <a:r>
              <a:rPr lang="en-US" sz="1600" dirty="0" smtClean="0"/>
              <a:t>Fisheries Lead</a:t>
            </a:r>
            <a:endParaRPr lang="en-US" sz="1600" dirty="0"/>
          </a:p>
          <a:p>
            <a:r>
              <a:rPr lang="en-US" sz="1600" dirty="0" smtClean="0"/>
              <a:t>Water Quality SAB</a:t>
            </a:r>
            <a:endParaRPr lang="en-US" sz="1600" dirty="0"/>
          </a:p>
          <a:p>
            <a:r>
              <a:rPr lang="en-US" sz="1600" dirty="0" err="1" smtClean="0"/>
              <a:t>kohut@</a:t>
            </a:r>
            <a:r>
              <a:rPr lang="en-US" sz="1600" dirty="0" err="1"/>
              <a:t>marine.rutgers.edu</a:t>
            </a:r>
            <a:endParaRPr lang="en-US" sz="1600" dirty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63143" y="4965482"/>
            <a:ext cx="259758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Dr. </a:t>
            </a:r>
            <a:r>
              <a:rPr lang="en-US" sz="1600" b="1" dirty="0" smtClean="0"/>
              <a:t>Hugh </a:t>
            </a:r>
            <a:r>
              <a:rPr lang="en-US" sz="1600" b="1" dirty="0" err="1" smtClean="0"/>
              <a:t>Roarty</a:t>
            </a:r>
            <a:r>
              <a:rPr lang="en-US" sz="1600" b="1" dirty="0" smtClean="0"/>
              <a:t>       </a:t>
            </a:r>
            <a:endParaRPr lang="en-US" sz="1600" b="1" dirty="0"/>
          </a:p>
          <a:p>
            <a:r>
              <a:rPr lang="en-US" sz="1600" dirty="0" smtClean="0"/>
              <a:t>Operations Center Director</a:t>
            </a:r>
            <a:endParaRPr lang="en-US" sz="1600" dirty="0"/>
          </a:p>
          <a:p>
            <a:r>
              <a:rPr lang="en-US" sz="1600" dirty="0"/>
              <a:t>MARACOOS </a:t>
            </a:r>
            <a:r>
              <a:rPr lang="en-US" sz="1600" dirty="0" smtClean="0"/>
              <a:t>HFR Lead</a:t>
            </a:r>
          </a:p>
          <a:p>
            <a:r>
              <a:rPr lang="en-US" sz="1600" dirty="0" smtClean="0"/>
              <a:t>GEO Global HFR Chair</a:t>
            </a:r>
            <a:endParaRPr lang="en-US" sz="1600" dirty="0"/>
          </a:p>
          <a:p>
            <a:r>
              <a:rPr lang="en-US" sz="1600" dirty="0" err="1"/>
              <a:t>h</a:t>
            </a:r>
            <a:r>
              <a:rPr lang="en-US" sz="1600" dirty="0" err="1" smtClean="0"/>
              <a:t>roarty@</a:t>
            </a:r>
            <a:r>
              <a:rPr lang="en-US" sz="1600" dirty="0" err="1"/>
              <a:t>marine.rutgers.edu</a:t>
            </a:r>
            <a:endParaRPr lang="en-US" sz="1600" dirty="0"/>
          </a:p>
          <a:p>
            <a:endParaRPr lang="en-US" dirty="0"/>
          </a:p>
        </p:txBody>
      </p:sp>
      <p:pic>
        <p:nvPicPr>
          <p:cNvPr id="8" name="Picture 9" descr="Screen shot 2012-02-19 at 1.33.1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083" y="3352602"/>
            <a:ext cx="1447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7364883" y="3578887"/>
            <a:ext cx="454084" cy="2213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2" name="Picture 1" descr="RU29_20170313_BritishWid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995"/>
            <a:ext cx="9144000" cy="59607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4288" y="-89169"/>
            <a:ext cx="8335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Present Status and Future Plans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3954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2" name="Picture 1" descr="RU29_20170313_ShipTraff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420"/>
            <a:ext cx="9144000" cy="59607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4288" y="-89169"/>
            <a:ext cx="8335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Present Status and Future Plans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3954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1213" y="67959"/>
            <a:ext cx="8101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Deep Ocean Model Validation</a:t>
            </a:r>
            <a:endParaRPr lang="en-US" sz="24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90036"/>
            <a:ext cx="9144000" cy="520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57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0035"/>
            <a:ext cx="9144000" cy="52313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1213" y="67959"/>
            <a:ext cx="8101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Deep Ocean Model Validation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50884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0035"/>
            <a:ext cx="9144000" cy="52064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1213" y="67959"/>
            <a:ext cx="8101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Deep Ocean Model Validation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79594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4020"/>
            <a:ext cx="9144000" cy="52033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1213" y="67959"/>
            <a:ext cx="8101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The 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Deep Ocean Model Validation</a:t>
            </a:r>
            <a:endParaRPr lang="en-US" sz="2400" b="1" dirty="0"/>
          </a:p>
        </p:txBody>
      </p:sp>
      <p:grpSp>
        <p:nvGrpSpPr>
          <p:cNvPr id="31" name="Group 30"/>
          <p:cNvGrpSpPr/>
          <p:nvPr/>
        </p:nvGrpSpPr>
        <p:grpSpPr>
          <a:xfrm>
            <a:off x="3735421" y="2778868"/>
            <a:ext cx="547992" cy="1335932"/>
            <a:chOff x="3735421" y="2778868"/>
            <a:chExt cx="547992" cy="1335932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3735421" y="2778868"/>
              <a:ext cx="243192" cy="1031132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3887821" y="2931268"/>
              <a:ext cx="243192" cy="1031132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4040221" y="3083668"/>
              <a:ext cx="243192" cy="103113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416358" y="4114800"/>
            <a:ext cx="972766" cy="1079770"/>
            <a:chOff x="4416358" y="4114800"/>
            <a:chExt cx="972766" cy="107977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4416358" y="4601183"/>
              <a:ext cx="794425" cy="25616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552545" y="4494179"/>
              <a:ext cx="836579" cy="272374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867073" y="4114800"/>
              <a:ext cx="25940" cy="107977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6400800" y="3132306"/>
            <a:ext cx="1057073" cy="925784"/>
            <a:chOff x="6400800" y="3132306"/>
            <a:chExt cx="1057073" cy="925784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6678038" y="3221519"/>
              <a:ext cx="723089" cy="83657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6621294" y="3884694"/>
              <a:ext cx="836579" cy="12974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6400800" y="3132306"/>
              <a:ext cx="755515" cy="83009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1760706" y="4990289"/>
            <a:ext cx="16850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RTOFS (USA)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Copernicus (EU)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British (UK)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61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2" name="Picture 1" descr="RU29_20170315_HYC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500"/>
            <a:ext cx="9144000" cy="59607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489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  The </a:t>
            </a:r>
            <a:r>
              <a:rPr lang="en-US" sz="2400" b="1" dirty="0"/>
              <a:t>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Glider Currents </a:t>
            </a:r>
            <a:r>
              <a:rPr lang="en-US" sz="2400" b="1" dirty="0" err="1" smtClean="0"/>
              <a:t>vs</a:t>
            </a:r>
            <a:r>
              <a:rPr lang="en-US" sz="2400" b="1" dirty="0" smtClean="0"/>
              <a:t> HYCOM Model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3390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pic>
        <p:nvPicPr>
          <p:cNvPr id="2" name="Picture 1" descr="RU29_30170315_Copernicu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500"/>
            <a:ext cx="9144000" cy="59607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489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  The </a:t>
            </a:r>
            <a:r>
              <a:rPr lang="en-US" sz="2400" b="1" dirty="0"/>
              <a:t>Challenger Glider </a:t>
            </a:r>
            <a:r>
              <a:rPr lang="en-US" sz="2400" b="1" dirty="0" smtClean="0"/>
              <a:t>Mission </a:t>
            </a:r>
            <a:r>
              <a:rPr lang="mr-IN" sz="2400" b="1" dirty="0" smtClean="0"/>
              <a:t>–</a:t>
            </a:r>
            <a:r>
              <a:rPr lang="en-US" sz="2400" b="1" dirty="0" smtClean="0"/>
              <a:t> Glider Currents </a:t>
            </a:r>
            <a:r>
              <a:rPr lang="en-US" sz="2400" b="1" dirty="0" err="1" smtClean="0"/>
              <a:t>vs</a:t>
            </a:r>
            <a:r>
              <a:rPr lang="en-US" sz="2400" b="1" dirty="0" smtClean="0"/>
              <a:t> Copernicus Model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3390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311464024_7f3304db29_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" y="1295400"/>
            <a:ext cx="9144000" cy="2366367"/>
          </a:xfrm>
          <a:prstGeom prst="rect">
            <a:avLst/>
          </a:prstGeom>
        </p:spPr>
      </p:pic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0" y="0"/>
            <a:ext cx="9144000" cy="123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latin typeface="+mj-lt"/>
                <a:cs typeface="Times New Roman"/>
              </a:rPr>
              <a:t>Rutgers - Center for </a:t>
            </a:r>
            <a:r>
              <a:rPr lang="en-US" sz="2800" b="1" dirty="0">
                <a:latin typeface="+mj-lt"/>
                <a:cs typeface="Times New Roman"/>
              </a:rPr>
              <a:t>Ocean </a:t>
            </a:r>
            <a:r>
              <a:rPr lang="en-US" sz="2800" b="1" dirty="0" smtClean="0">
                <a:latin typeface="+mj-lt"/>
                <a:cs typeface="Times New Roman"/>
              </a:rPr>
              <a:t>Observing Leadership: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 smtClean="0">
                <a:latin typeface="+mj-lt"/>
                <a:cs typeface="Times New Roman"/>
              </a:rPr>
              <a:t>Global Ocean Education Training Center</a:t>
            </a:r>
            <a:endParaRPr lang="en-US" sz="2800" b="1" i="1" dirty="0">
              <a:latin typeface="+mj-lt"/>
              <a:cs typeface="Times New Roman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4541" y="3740260"/>
            <a:ext cx="46984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50000"/>
              <a:buFont typeface="Arial" charset="0"/>
              <a:buChar char="•"/>
            </a:pPr>
            <a:r>
              <a:rPr lang="en-US" dirty="0" smtClean="0"/>
              <a:t>Undergraduate courses on Ocean Observing</a:t>
            </a:r>
          </a:p>
          <a:p>
            <a:pPr marL="285750" indent="-285750">
              <a:buSzPct val="150000"/>
              <a:buFont typeface="Arial" charset="0"/>
              <a:buChar char="•"/>
            </a:pPr>
            <a:endParaRPr lang="en-US" sz="1000" dirty="0" smtClean="0"/>
          </a:p>
          <a:p>
            <a:pPr marL="285750" indent="-285750">
              <a:buSzPct val="150000"/>
              <a:buFont typeface="Arial" charset="0"/>
              <a:buChar char="•"/>
            </a:pPr>
            <a:r>
              <a:rPr lang="en-US" dirty="0" smtClean="0"/>
              <a:t>International training opportunities through 1-2 month internships</a:t>
            </a:r>
          </a:p>
          <a:p>
            <a:pPr marL="285750" indent="-285750">
              <a:buSzPct val="150000"/>
              <a:buFont typeface="Arial" charset="0"/>
              <a:buChar char="•"/>
            </a:pPr>
            <a:endParaRPr lang="en-US" sz="1000" dirty="0" smtClean="0"/>
          </a:p>
          <a:p>
            <a:pPr marL="285750" indent="-285750">
              <a:buSzPct val="150000"/>
              <a:buFont typeface="Arial" charset="0"/>
              <a:buChar char="•"/>
            </a:pPr>
            <a:r>
              <a:rPr lang="en-US" dirty="0" smtClean="0"/>
              <a:t>On site courses and training with international partners</a:t>
            </a:r>
          </a:p>
          <a:p>
            <a:pPr>
              <a:buSzPct val="150000"/>
            </a:pPr>
            <a:r>
              <a:rPr lang="en-US" dirty="0" smtClean="0"/>
              <a:t>	Glider School – Spain</a:t>
            </a:r>
          </a:p>
          <a:p>
            <a:pPr>
              <a:buSzPct val="150000"/>
            </a:pPr>
            <a:r>
              <a:rPr lang="en-US" dirty="0" smtClean="0"/>
              <a:t>	HF Radar School – South Africa</a:t>
            </a:r>
          </a:p>
          <a:p>
            <a:pPr>
              <a:buSzPct val="150000"/>
            </a:pPr>
            <a:r>
              <a:rPr lang="en-US" dirty="0"/>
              <a:t>	</a:t>
            </a:r>
            <a:r>
              <a:rPr lang="en-US" dirty="0" smtClean="0"/>
              <a:t>Climate - Indonesia</a:t>
            </a:r>
          </a:p>
          <a:p>
            <a:pPr marL="285750" indent="-285750">
              <a:buSzPct val="150000"/>
              <a:buFont typeface="Arial" charset="0"/>
              <a:buChar char="•"/>
            </a:pPr>
            <a:endParaRPr lang="en-US" dirty="0"/>
          </a:p>
          <a:p>
            <a:pPr>
              <a:buSzPct val="150000"/>
            </a:pPr>
            <a:endParaRPr lang="en-US" dirty="0"/>
          </a:p>
        </p:txBody>
      </p:sp>
      <p:pic>
        <p:nvPicPr>
          <p:cNvPr id="9" name="Picture 8" descr="p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0775" y="3759456"/>
            <a:ext cx="3780027" cy="2520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574829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8282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/>
              <a:t>Operational Masters Degree in Integrated Ocean Observatories</a:t>
            </a:r>
            <a:endParaRPr lang="en-US" sz="2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5098" y="2840879"/>
            <a:ext cx="87938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Training a new workforce: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Capable of working together as a team to operate new observing technologies in frontier areas.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Curate the data flow from the sea to the scientist (themselves).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/>
              <a:t>P</a:t>
            </a:r>
            <a:r>
              <a:rPr lang="en-US" sz="1600" dirty="0" smtClean="0"/>
              <a:t>roduce products &amp; forecasts </a:t>
            </a:r>
            <a:r>
              <a:rPr lang="en-US" sz="1600" dirty="0"/>
              <a:t>with quantifiable uncertainties appropriate to inform decision makers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7549" y="4255757"/>
            <a:ext cx="896890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/>
              <a:t>15 Month Masters Degree Graduate Program (Lecture and Research Credits)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/>
              <a:t>Introduction to Physical Oceanography and </a:t>
            </a:r>
            <a:r>
              <a:rPr lang="en-US" sz="1600" dirty="0" smtClean="0"/>
              <a:t>Biological Oceanography (From Undergraduate)</a:t>
            </a:r>
          </a:p>
          <a:p>
            <a:pPr marL="285750" indent="-285750">
              <a:buClr>
                <a:schemeClr val="tx1"/>
              </a:buClr>
              <a:buFont typeface="Arial" charset="0"/>
              <a:buChar char="•"/>
            </a:pPr>
            <a:r>
              <a:rPr lang="en-US" sz="1600" dirty="0" smtClean="0"/>
              <a:t>Software </a:t>
            </a:r>
            <a:r>
              <a:rPr lang="en-US" sz="1600" dirty="0" err="1"/>
              <a:t>B</a:t>
            </a:r>
            <a:r>
              <a:rPr lang="en-US" sz="1600" dirty="0" err="1" smtClean="0"/>
              <a:t>ootcamp</a:t>
            </a:r>
            <a:r>
              <a:rPr lang="en-US" sz="1600" dirty="0" smtClean="0"/>
              <a:t> (Analysis Tools, Common File Formats, and QA/QC)</a:t>
            </a:r>
          </a:p>
          <a:p>
            <a:pPr marL="285750" lvl="1" indent="-285750">
              <a:buClr>
                <a:schemeClr val="tx1"/>
              </a:buClr>
              <a:buFont typeface="Arial" charset="0"/>
              <a:buChar char="•"/>
            </a:pPr>
            <a:r>
              <a:rPr lang="en-US" sz="1600" b="1" i="1" dirty="0">
                <a:solidFill>
                  <a:srgbClr val="0070C0"/>
                </a:solidFill>
              </a:rPr>
              <a:t>Integrated Ocean Observing I &amp; </a:t>
            </a:r>
            <a:r>
              <a:rPr lang="en-US" sz="1600" b="1" i="1" dirty="0" smtClean="0">
                <a:solidFill>
                  <a:srgbClr val="0070C0"/>
                </a:solidFill>
              </a:rPr>
              <a:t>II </a:t>
            </a:r>
            <a:r>
              <a:rPr lang="en-US" sz="1600" dirty="0" smtClean="0"/>
              <a:t>(</a:t>
            </a:r>
            <a:r>
              <a:rPr lang="en-US" sz="1600" dirty="0"/>
              <a:t>Platforms and </a:t>
            </a:r>
            <a:r>
              <a:rPr lang="en-US" sz="1600" dirty="0" smtClean="0"/>
              <a:t>Sensors)</a:t>
            </a:r>
          </a:p>
          <a:p>
            <a:pPr marL="285750" lvl="1" indent="-285750">
              <a:buClr>
                <a:schemeClr val="tx1"/>
              </a:buClr>
              <a:buFont typeface="Arial" charset="0"/>
              <a:buChar char="•"/>
            </a:pPr>
            <a:r>
              <a:rPr lang="en-US" sz="1600" b="1" i="1" dirty="0">
                <a:solidFill>
                  <a:srgbClr val="0070C0"/>
                </a:solidFill>
              </a:rPr>
              <a:t>Ocean Observing Field </a:t>
            </a:r>
            <a:r>
              <a:rPr lang="en-US" sz="1600" b="1" i="1" dirty="0" smtClean="0">
                <a:solidFill>
                  <a:srgbClr val="0070C0"/>
                </a:solidFill>
              </a:rPr>
              <a:t>Lab I &amp; II  </a:t>
            </a:r>
            <a:r>
              <a:rPr lang="en-US" sz="1600" dirty="0" smtClean="0"/>
              <a:t>(</a:t>
            </a:r>
            <a:r>
              <a:rPr lang="en-US" sz="1600" dirty="0"/>
              <a:t>hands-on opportunities </a:t>
            </a:r>
            <a:r>
              <a:rPr lang="en-US" sz="1600" dirty="0" smtClean="0"/>
              <a:t>within </a:t>
            </a:r>
            <a:r>
              <a:rPr lang="en-US" sz="1600" dirty="0"/>
              <a:t>an operating ocean </a:t>
            </a:r>
            <a:r>
              <a:rPr lang="en-US" sz="1600" dirty="0" smtClean="0"/>
              <a:t>observatory) </a:t>
            </a:r>
          </a:p>
          <a:p>
            <a:pPr marL="285750" lvl="1" indent="-285750">
              <a:buClr>
                <a:schemeClr val="tx1"/>
              </a:buClr>
              <a:buFont typeface="Arial" charset="0"/>
              <a:buChar char="•"/>
            </a:pPr>
            <a:r>
              <a:rPr lang="en-US" sz="1600" b="1" i="1" dirty="0">
                <a:solidFill>
                  <a:srgbClr val="0070C0"/>
                </a:solidFill>
              </a:rPr>
              <a:t>Ocean Observing Cyber </a:t>
            </a:r>
            <a:r>
              <a:rPr lang="en-US" sz="1600" b="1" i="1" dirty="0" smtClean="0">
                <a:solidFill>
                  <a:srgbClr val="0070C0"/>
                </a:solidFill>
              </a:rPr>
              <a:t>Lab I &amp; II  </a:t>
            </a:r>
            <a:r>
              <a:rPr lang="en-US" sz="1600" dirty="0" smtClean="0"/>
              <a:t>(</a:t>
            </a:r>
            <a:r>
              <a:rPr lang="en-US" sz="1600" dirty="0"/>
              <a:t>data analysis </a:t>
            </a:r>
            <a:r>
              <a:rPr lang="en-US" sz="1600" dirty="0" smtClean="0"/>
              <a:t>techniques, model operation and validation)</a:t>
            </a:r>
          </a:p>
          <a:p>
            <a:pPr marL="285750" lvl="1" indent="-285750">
              <a:buClr>
                <a:schemeClr val="tx1"/>
              </a:buClr>
              <a:buFont typeface="Arial" charset="0"/>
              <a:buChar char="•"/>
            </a:pPr>
            <a:r>
              <a:rPr lang="en-US" sz="1600" dirty="0" smtClean="0"/>
              <a:t>Thesis - MTS/IEEE Oceans Manuscript Process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08" y="580414"/>
            <a:ext cx="2848043" cy="21360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77" y="580414"/>
            <a:ext cx="3200000" cy="2135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17" r="7031"/>
          <a:stretch/>
        </p:blipFill>
        <p:spPr>
          <a:xfrm>
            <a:off x="175098" y="596176"/>
            <a:ext cx="2529191" cy="21192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5912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/>
          </p:cNvSpPr>
          <p:nvPr/>
        </p:nvSpPr>
        <p:spPr bwMode="auto">
          <a:xfrm>
            <a:off x="423306" y="5954680"/>
            <a:ext cx="59912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>
                    <a:alpha val="61176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dirty="0">
                <a:ea typeface="ＭＳ Ｐゴシック" charset="0"/>
              </a:rPr>
              <a:t>Data Source: Defense Meteorological Satellites Program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417514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“The Earth at Night” as Observed from Space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53995" y="0"/>
            <a:ext cx="96011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 </a:t>
            </a:r>
            <a:r>
              <a:rPr lang="en-US" sz="3200" b="1" dirty="0" smtClean="0"/>
              <a:t>Our Student’s Grand Challenge: Transform This World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209356886_4c69c3222f_b.jpg"/>
          <p:cNvPicPr>
            <a:picLocks noChangeAspect="1"/>
          </p:cNvPicPr>
          <p:nvPr/>
        </p:nvPicPr>
        <p:blipFill rotWithShape="1"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6084" b="2650"/>
          <a:stretch/>
        </p:blipFill>
        <p:spPr>
          <a:xfrm>
            <a:off x="0" y="-60960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-50800"/>
            <a:ext cx="666954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u="sng" dirty="0" smtClean="0"/>
              <a:t>Summary</a:t>
            </a:r>
            <a:r>
              <a:rPr lang="en-US" sz="2800" b="1" dirty="0" smtClean="0"/>
              <a:t>: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Integrated, Sustained and Certified Regional Ocean Observing Systems are operating in the U.S.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Transformational Observing Technologies (HF Radar &amp; Gliders) Key to Success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Global HF Radar &amp; International </a:t>
            </a:r>
            <a:r>
              <a:rPr lang="en-US" sz="2000" dirty="0" err="1" smtClean="0"/>
              <a:t>OceanGlider</a:t>
            </a:r>
            <a:r>
              <a:rPr lang="en-US" sz="2000" dirty="0" smtClean="0"/>
              <a:t> Networks are now being developed for GOOS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Many additional ways to participate – ORCA, EGO, Challenger, </a:t>
            </a:r>
            <a:r>
              <a:rPr lang="is-IS" sz="2000" dirty="0" smtClean="0"/>
              <a:t>…</a:t>
            </a:r>
            <a:endParaRPr lang="en-US" sz="2000" dirty="0" smtClean="0"/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Workforce Training is </a:t>
            </a:r>
            <a:r>
              <a:rPr lang="en-US" sz="2000" dirty="0"/>
              <a:t>e</a:t>
            </a:r>
            <a:r>
              <a:rPr lang="en-US" sz="2000" dirty="0" smtClean="0"/>
              <a:t>ssential – Rutgers new Masters program designed to fill the training gap 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000" dirty="0" smtClean="0"/>
              <a:t>We look forward to working more with the Maritime Continent in the coming years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8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/>
          </p:cNvSpPr>
          <p:nvPr/>
        </p:nvSpPr>
        <p:spPr bwMode="auto">
          <a:xfrm>
            <a:off x="561975" y="5959880"/>
            <a:ext cx="59912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>
                    <a:alpha val="61176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dirty="0">
                <a:ea typeface="ＭＳ Ｐゴシック" charset="0"/>
              </a:rPr>
              <a:t>Data Source: SEDAC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375104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“The Earth at Night” based on Global Population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" y="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Into This World</a:t>
            </a:r>
            <a:endParaRPr lang="en-US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7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5-06-16 at 8.22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841" y="523220"/>
            <a:ext cx="8675711" cy="56548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 </a:t>
            </a:r>
            <a:r>
              <a:rPr lang="en-US" sz="3200" b="1" dirty="0" smtClean="0"/>
              <a:t>While the Population is Growing</a:t>
            </a:r>
            <a:endParaRPr lang="en-US" sz="3200" b="1" dirty="0"/>
          </a:p>
        </p:txBody>
      </p:sp>
      <p:pic>
        <p:nvPicPr>
          <p:cNvPr id="6" name="Picture 5" descr="WorldPredictedPopGrowth205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866" y="2355783"/>
            <a:ext cx="3915682" cy="2377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99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 </a:t>
            </a:r>
            <a:r>
              <a:rPr lang="en-US" sz="3200" b="1" dirty="0" smtClean="0"/>
              <a:t>And the Earth is Changing</a:t>
            </a:r>
            <a:endParaRPr lang="en-US" sz="3200" b="1" dirty="0"/>
          </a:p>
        </p:txBody>
      </p:sp>
      <p:pic>
        <p:nvPicPr>
          <p:cNvPr id="2" name="Picture 1" descr="SYR_cover_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74141"/>
            <a:ext cx="3956625" cy="5120338"/>
          </a:xfrm>
          <a:prstGeom prst="rect">
            <a:avLst/>
          </a:prstGeom>
        </p:spPr>
      </p:pic>
      <p:pic>
        <p:nvPicPr>
          <p:cNvPr id="3" name="Picture 2" descr="Screen Shot 2015-06-16 at 8.53.16 AM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400" y="3552082"/>
            <a:ext cx="5054600" cy="2668661"/>
          </a:xfrm>
          <a:prstGeom prst="rect">
            <a:avLst/>
          </a:prstGeom>
        </p:spPr>
      </p:pic>
      <p:pic>
        <p:nvPicPr>
          <p:cNvPr id="4" name="Picture 3" descr="Screen Shot 2015-06-16 at 10.32.46 AM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400" y="553535"/>
            <a:ext cx="2113978" cy="3091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03378" y="689760"/>
            <a:ext cx="25586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“Warming of the climate system is </a:t>
            </a:r>
            <a:r>
              <a:rPr lang="en-US" sz="2000" dirty="0" smtClean="0"/>
              <a:t>unequivocal</a:t>
            </a:r>
            <a:r>
              <a:rPr lang="en-US" sz="2000" dirty="0"/>
              <a:t>”</a:t>
            </a:r>
            <a:endParaRPr lang="en-US" sz="2000" dirty="0" smtClean="0"/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“Ocean warming dominates the increase in energy stored  in the climate system”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5762389"/>
            <a:ext cx="3872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IPCC Fifth Assessment Report (AR5)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52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50 - The Challen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0" y="165100"/>
            <a:ext cx="6527800" cy="652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44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77313"/>
            <a:ext cx="9144000" cy="6858000"/>
          </a:xfrm>
          <a:prstGeom prst="rect">
            <a:avLst/>
          </a:prstGeom>
        </p:spPr>
      </p:pic>
      <p:pic>
        <p:nvPicPr>
          <p:cNvPr id="5" name="Picture 4" descr="Screen Shot 2015-01-19 at 10.19.2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44" y="153950"/>
            <a:ext cx="3848080" cy="57823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059724" y="2425700"/>
            <a:ext cx="508427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“No Water, No </a:t>
            </a:r>
            <a:r>
              <a:rPr lang="en-US" sz="3200" dirty="0">
                <a:solidFill>
                  <a:schemeClr val="bg1"/>
                </a:solidFill>
              </a:rPr>
              <a:t>L</a:t>
            </a:r>
            <a:r>
              <a:rPr lang="en-US" sz="3200" dirty="0" smtClean="0">
                <a:solidFill>
                  <a:schemeClr val="bg1"/>
                </a:solidFill>
              </a:rPr>
              <a:t>ife. 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No Blue, No </a:t>
            </a:r>
            <a:r>
              <a:rPr lang="en-US" sz="3200" dirty="0">
                <a:solidFill>
                  <a:schemeClr val="bg1"/>
                </a:solidFill>
              </a:rPr>
              <a:t>G</a:t>
            </a:r>
            <a:r>
              <a:rPr lang="en-US" sz="3200" dirty="0" smtClean="0">
                <a:solidFill>
                  <a:schemeClr val="bg1"/>
                </a:solidFill>
              </a:rPr>
              <a:t>reen.”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    - Sylvia Earle</a:t>
            </a:r>
          </a:p>
          <a:p>
            <a:pPr marL="342900" indent="-342900" algn="r">
              <a:buFont typeface="Arial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Community College Graduate</a:t>
            </a:r>
          </a:p>
          <a:p>
            <a:pPr marL="342900" indent="-342900" algn="r">
              <a:buFont typeface="Arial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First Hero of the Planet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59724" y="153950"/>
            <a:ext cx="50842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S</a:t>
            </a:r>
            <a:r>
              <a:rPr lang="en-US" sz="3200" dirty="0" smtClean="0">
                <a:solidFill>
                  <a:schemeClr val="bg1"/>
                </a:solidFill>
              </a:rPr>
              <a:t>olutions will involve the Sea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85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But the Ocean is </a:t>
            </a:r>
            <a:r>
              <a:rPr lang="en-US" sz="2800" b="1" u="sng" dirty="0" smtClean="0"/>
              <a:t>Physically Complex</a:t>
            </a:r>
            <a:r>
              <a:rPr lang="en-US" sz="2800" b="1" dirty="0" smtClean="0"/>
              <a:t> &amp; Biologically Diverse</a:t>
            </a:r>
            <a:endParaRPr lang="en-US" sz="2800" b="1" dirty="0"/>
          </a:p>
        </p:txBody>
      </p:sp>
      <p:pic>
        <p:nvPicPr>
          <p:cNvPr id="8" name="Picture 7" descr="Screen Shot 2014-02-24 at 9.28.5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838200"/>
            <a:ext cx="8943887" cy="49321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88541" y="5777482"/>
            <a:ext cx="6060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Global circulation dominated by the </a:t>
            </a:r>
            <a:r>
              <a:rPr lang="en-US" sz="2400" dirty="0" err="1" smtClean="0"/>
              <a:t>Mesoscale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0" y="6253818"/>
            <a:ext cx="9144000" cy="6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70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2004</TotalTime>
  <Words>1006</Words>
  <Application>Microsoft Macintosh PowerPoint</Application>
  <PresentationFormat>Letter Paper (8.5x11 in)</PresentationFormat>
  <Paragraphs>196</Paragraphs>
  <Slides>30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Scott Glenn</cp:lastModifiedBy>
  <cp:revision>64</cp:revision>
  <dcterms:created xsi:type="dcterms:W3CDTF">2017-03-13T02:58:54Z</dcterms:created>
  <dcterms:modified xsi:type="dcterms:W3CDTF">2017-03-16T01:44:28Z</dcterms:modified>
</cp:coreProperties>
</file>