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wdp" ContentType="image/vnd.ms-photo"/>
  <Default Extension="gif" ContentType="image/gif"/>
  <Default Extension="rels" ContentType="application/vnd.openxmlformats-package.relationships+xml"/>
  <Default Extension="avi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60" r:id="rId1"/>
    <p:sldMasterId id="2147483972" r:id="rId2"/>
  </p:sldMasterIdLst>
  <p:notesMasterIdLst>
    <p:notesMasterId r:id="rId94"/>
  </p:notesMasterIdLst>
  <p:sldIdLst>
    <p:sldId id="828" r:id="rId3"/>
    <p:sldId id="519" r:id="rId4"/>
    <p:sldId id="825" r:id="rId5"/>
    <p:sldId id="826" r:id="rId6"/>
    <p:sldId id="823" r:id="rId7"/>
    <p:sldId id="824" r:id="rId8"/>
    <p:sldId id="733" r:id="rId9"/>
    <p:sldId id="738" r:id="rId10"/>
    <p:sldId id="713" r:id="rId11"/>
    <p:sldId id="714" r:id="rId12"/>
    <p:sldId id="715" r:id="rId13"/>
    <p:sldId id="716" r:id="rId14"/>
    <p:sldId id="734" r:id="rId15"/>
    <p:sldId id="735" r:id="rId16"/>
    <p:sldId id="718" r:id="rId17"/>
    <p:sldId id="744" r:id="rId18"/>
    <p:sldId id="739" r:id="rId19"/>
    <p:sldId id="740" r:id="rId20"/>
    <p:sldId id="741" r:id="rId21"/>
    <p:sldId id="742" r:id="rId22"/>
    <p:sldId id="743" r:id="rId23"/>
    <p:sldId id="770" r:id="rId24"/>
    <p:sldId id="858" r:id="rId25"/>
    <p:sldId id="859" r:id="rId26"/>
    <p:sldId id="860" r:id="rId27"/>
    <p:sldId id="682" r:id="rId28"/>
    <p:sldId id="816" r:id="rId29"/>
    <p:sldId id="812" r:id="rId30"/>
    <p:sldId id="813" r:id="rId31"/>
    <p:sldId id="814" r:id="rId32"/>
    <p:sldId id="683" r:id="rId33"/>
    <p:sldId id="765" r:id="rId34"/>
    <p:sldId id="766" r:id="rId35"/>
    <p:sldId id="767" r:id="rId36"/>
    <p:sldId id="768" r:id="rId37"/>
    <p:sldId id="688" r:id="rId38"/>
    <p:sldId id="689" r:id="rId39"/>
    <p:sldId id="690" r:id="rId40"/>
    <p:sldId id="691" r:id="rId41"/>
    <p:sldId id="692" r:id="rId42"/>
    <p:sldId id="698" r:id="rId43"/>
    <p:sldId id="701" r:id="rId44"/>
    <p:sldId id="700" r:id="rId45"/>
    <p:sldId id="798" r:id="rId46"/>
    <p:sldId id="799" r:id="rId47"/>
    <p:sldId id="800" r:id="rId48"/>
    <p:sldId id="802" r:id="rId49"/>
    <p:sldId id="805" r:id="rId50"/>
    <p:sldId id="863" r:id="rId51"/>
    <p:sldId id="865" r:id="rId52"/>
    <p:sldId id="867" r:id="rId53"/>
    <p:sldId id="868" r:id="rId54"/>
    <p:sldId id="869" r:id="rId55"/>
    <p:sldId id="870" r:id="rId56"/>
    <p:sldId id="872" r:id="rId57"/>
    <p:sldId id="873" r:id="rId58"/>
    <p:sldId id="874" r:id="rId59"/>
    <p:sldId id="875" r:id="rId60"/>
    <p:sldId id="876" r:id="rId61"/>
    <p:sldId id="877" r:id="rId62"/>
    <p:sldId id="878" r:id="rId63"/>
    <p:sldId id="879" r:id="rId64"/>
    <p:sldId id="880" r:id="rId65"/>
    <p:sldId id="881" r:id="rId66"/>
    <p:sldId id="882" r:id="rId67"/>
    <p:sldId id="883" r:id="rId68"/>
    <p:sldId id="884" r:id="rId69"/>
    <p:sldId id="885" r:id="rId70"/>
    <p:sldId id="886" r:id="rId71"/>
    <p:sldId id="887" r:id="rId72"/>
    <p:sldId id="888" r:id="rId73"/>
    <p:sldId id="829" r:id="rId74"/>
    <p:sldId id="832" r:id="rId75"/>
    <p:sldId id="833" r:id="rId76"/>
    <p:sldId id="840" r:id="rId77"/>
    <p:sldId id="841" r:id="rId78"/>
    <p:sldId id="842" r:id="rId79"/>
    <p:sldId id="843" r:id="rId80"/>
    <p:sldId id="844" r:id="rId81"/>
    <p:sldId id="845" r:id="rId82"/>
    <p:sldId id="846" r:id="rId83"/>
    <p:sldId id="849" r:id="rId84"/>
    <p:sldId id="850" r:id="rId85"/>
    <p:sldId id="851" r:id="rId86"/>
    <p:sldId id="852" r:id="rId87"/>
    <p:sldId id="853" r:id="rId88"/>
    <p:sldId id="854" r:id="rId89"/>
    <p:sldId id="855" r:id="rId90"/>
    <p:sldId id="856" r:id="rId91"/>
    <p:sldId id="857" r:id="rId92"/>
    <p:sldId id="861" r:id="rId9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7" autoAdjust="0"/>
    <p:restoredTop sz="94684" autoAdjust="0"/>
  </p:normalViewPr>
  <p:slideViewPr>
    <p:cSldViewPr>
      <p:cViewPr>
        <p:scale>
          <a:sx n="100" d="100"/>
          <a:sy n="100" d="100"/>
        </p:scale>
        <p:origin x="-65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4/11/16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4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7BC4C-CC15-7B47-BE41-BB9E9864EC59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3ED85-AE3D-CB45-A4D3-0F2FAE6123F4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BEA0F-05A5-6F4E-9FF7-5504BA747BCE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C5C10-061F-F649-B22B-88B711A29401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endParaRPr lang="en-US" sz="110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B59C32-26F8-9448-A224-90CCDC50C201}" type="slidenum">
              <a:rPr lang="en-US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72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8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75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A647-2BB6-E447-821E-8700A2BF13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99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76-94%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cooling ahead-of-eye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Average = 84% cooling ahead-of-eye</a:t>
            </a: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81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9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03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31856-608B-C14E-9792-80CB9F0AD0D9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Here are the initial deployment positions for our SLDMBs.  From these records we selected only those that exceeded 4 days in length</a:t>
            </a:r>
            <a:endParaRPr lang="en-US" sz="90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79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84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51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3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43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44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964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25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34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881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31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776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19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409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02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501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03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20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6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45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34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0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2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gif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jpeg"/><Relationship Id="rId10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91.jpeg"/><Relationship Id="rId7" Type="http://schemas.openxmlformats.org/officeDocument/2006/relationships/image" Target="../media/image92.jpeg"/><Relationship Id="rId8" Type="http://schemas.openxmlformats.org/officeDocument/2006/relationships/image" Target="../media/image35.png"/><Relationship Id="rId9" Type="http://schemas.openxmlformats.org/officeDocument/2006/relationships/image" Target="../media/image40.png"/><Relationship Id="rId10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png"/><Relationship Id="rId6" Type="http://schemas.openxmlformats.org/officeDocument/2006/relationships/image" Target="../media/image8.png"/><Relationship Id="rId7" Type="http://schemas.openxmlformats.org/officeDocument/2006/relationships/image" Target="../media/image98.jpe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jpeg"/><Relationship Id="rId12" Type="http://schemas.openxmlformats.org/officeDocument/2006/relationships/image" Target="../media/image110.jpeg"/><Relationship Id="rId13" Type="http://schemas.openxmlformats.org/officeDocument/2006/relationships/image" Target="../media/image111.jpeg"/><Relationship Id="rId14" Type="http://schemas.openxmlformats.org/officeDocument/2006/relationships/image" Target="../media/image112.jpeg"/><Relationship Id="rId15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3" Type="http://schemas.openxmlformats.org/officeDocument/2006/relationships/image" Target="../media/image101.wmf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png"/><Relationship Id="rId7" Type="http://schemas.openxmlformats.org/officeDocument/2006/relationships/image" Target="../media/image105.jpeg"/><Relationship Id="rId8" Type="http://schemas.openxmlformats.org/officeDocument/2006/relationships/image" Target="../media/image106.jpeg"/><Relationship Id="rId9" Type="http://schemas.openxmlformats.org/officeDocument/2006/relationships/image" Target="../media/image107.jpeg"/><Relationship Id="rId10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118.jp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119.gif"/><Relationship Id="rId7" Type="http://schemas.openxmlformats.org/officeDocument/2006/relationships/image" Target="../media/image118.jp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5.png"/><Relationship Id="rId3" Type="http://schemas.openxmlformats.org/officeDocument/2006/relationships/image" Target="../media/image1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95.jpe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5" Type="http://schemas.openxmlformats.org/officeDocument/2006/relationships/image" Target="../media/image133.jpeg"/><Relationship Id="rId6" Type="http://schemas.openxmlformats.org/officeDocument/2006/relationships/image" Target="../media/image134.jpeg"/><Relationship Id="rId7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47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49.png"/><Relationship Id="rId5" Type="http://schemas.openxmlformats.org/officeDocument/2006/relationships/image" Target="../media/image150.jpeg"/><Relationship Id="rId6" Type="http://schemas.openxmlformats.org/officeDocument/2006/relationships/image" Target="../media/image151.png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148.wmf"/><Relationship Id="rId9" Type="http://schemas.openxmlformats.org/officeDocument/2006/relationships/image" Target="../media/image15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jpg"/><Relationship Id="rId10" Type="http://schemas.openxmlformats.org/officeDocument/2006/relationships/image" Target="../media/image18.gif"/><Relationship Id="rId11" Type="http://schemas.openxmlformats.org/officeDocument/2006/relationships/image" Target="../media/image19.gif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gif"/><Relationship Id="rId16" Type="http://schemas.openxmlformats.org/officeDocument/2006/relationships/image" Target="../media/image24.gif"/><Relationship Id="rId17" Type="http://schemas.openxmlformats.org/officeDocument/2006/relationships/image" Target="../media/image25.gif"/><Relationship Id="rId18" Type="http://schemas.openxmlformats.org/officeDocument/2006/relationships/image" Target="../media/image26.gif"/><Relationship Id="rId19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7" Type="http://schemas.openxmlformats.org/officeDocument/2006/relationships/image" Target="../media/image15.gif"/><Relationship Id="rId8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40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4" Type="http://schemas.openxmlformats.org/officeDocument/2006/relationships/image" Target="../media/image28.png"/><Relationship Id="rId5" Type="http://schemas.openxmlformats.org/officeDocument/2006/relationships/image" Target="../media/image181.jpeg"/><Relationship Id="rId6" Type="http://schemas.openxmlformats.org/officeDocument/2006/relationships/image" Target="../media/image182.jpeg"/><Relationship Id="rId7" Type="http://schemas.openxmlformats.org/officeDocument/2006/relationships/image" Target="../media/image183.png"/><Relationship Id="rId8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Relationship Id="rId3" Type="http://schemas.openxmlformats.org/officeDocument/2006/relationships/image" Target="../media/image18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6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187.png"/><Relationship Id="rId7" Type="http://schemas.openxmlformats.org/officeDocument/2006/relationships/image" Target="../media/image18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4" Type="http://schemas.openxmlformats.org/officeDocument/2006/relationships/image" Target="../media/image19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7.png"/><Relationship Id="rId3" Type="http://schemas.openxmlformats.org/officeDocument/2006/relationships/image" Target="../media/image20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218.emf"/><Relationship Id="rId5" Type="http://schemas.openxmlformats.org/officeDocument/2006/relationships/image" Target="../media/image219.jpg"/><Relationship Id="rId6" Type="http://schemas.openxmlformats.org/officeDocument/2006/relationships/image" Target="../media/image220.png"/><Relationship Id="rId7" Type="http://schemas.openxmlformats.org/officeDocument/2006/relationships/image" Target="../media/image4.png"/><Relationship Id="rId8" Type="http://schemas.openxmlformats.org/officeDocument/2006/relationships/image" Target="../media/image221.gi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2.png"/><Relationship Id="rId3" Type="http://schemas.openxmlformats.org/officeDocument/2006/relationships/image" Target="../media/image22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5" Type="http://schemas.openxmlformats.org/officeDocument/2006/relationships/image" Target="../media/image95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Relationship Id="rId7" Type="http://schemas.openxmlformats.org/officeDocument/2006/relationships/image" Target="../media/image246.png"/><Relationship Id="rId8" Type="http://schemas.openxmlformats.org/officeDocument/2006/relationships/image" Target="../media/image24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8.png"/><Relationship Id="rId3" Type="http://schemas.openxmlformats.org/officeDocument/2006/relationships/image" Target="../media/image249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0.png"/><Relationship Id="rId3" Type="http://schemas.openxmlformats.org/officeDocument/2006/relationships/image" Target="../media/image25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2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4" Type="http://schemas.openxmlformats.org/officeDocument/2006/relationships/image" Target="../media/image257.png"/><Relationship Id="rId5" Type="http://schemas.openxmlformats.org/officeDocument/2006/relationships/image" Target="../media/image2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2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2.png"/><Relationship Id="rId3" Type="http://schemas.openxmlformats.org/officeDocument/2006/relationships/image" Target="../media/image2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png"/><Relationship Id="rId8" Type="http://schemas.openxmlformats.org/officeDocument/2006/relationships/image" Target="../media/image6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2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3500" y="235327"/>
            <a:ext cx="3479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The Mid-Atlantic Coastal Ocean Observing System: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Application to Mean and Extreme Conditions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3879" y="609600"/>
            <a:ext cx="4473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i="1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Scott </a:t>
            </a:r>
            <a:r>
              <a:rPr lang="en-US" sz="2800" i="1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Glenn &amp; </a:t>
            </a:r>
            <a:r>
              <a:rPr lang="en-US" sz="2800" i="1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Hugh </a:t>
            </a:r>
            <a:r>
              <a:rPr lang="en-US" sz="2800" i="1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Roarty</a:t>
            </a:r>
            <a:endParaRPr lang="en-US" sz="2800" i="1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i="1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Rutgers University</a:t>
            </a:r>
            <a:endParaRPr lang="en-US" sz="2800" i="1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9" descr="Screen shot 2012-02-19 at 1.3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5435600"/>
            <a:ext cx="169423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oos_new_whit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5257800" y="6056239"/>
            <a:ext cx="1524000" cy="801761"/>
          </a:xfrm>
          <a:prstGeom prst="rect">
            <a:avLst/>
          </a:prstGeom>
        </p:spPr>
      </p:pic>
      <p:pic>
        <p:nvPicPr>
          <p:cNvPr id="10" name="Picture 9" descr="Screen Shot 2016-04-11 at 10.10.25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248400"/>
            <a:ext cx="1676400" cy="434784"/>
          </a:xfrm>
          <a:prstGeom prst="rect">
            <a:avLst/>
          </a:prstGeom>
        </p:spPr>
      </p:pic>
      <p:pic>
        <p:nvPicPr>
          <p:cNvPr id="11" name="Picture 10" descr="Screen Shot 2016-04-11 at 10.27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6254053"/>
            <a:ext cx="1955800" cy="398508"/>
          </a:xfrm>
          <a:prstGeom prst="rect">
            <a:avLst/>
          </a:prstGeom>
        </p:spPr>
      </p:pic>
      <p:pic>
        <p:nvPicPr>
          <p:cNvPr id="14" name="Picture 13" descr="Screen Shot 2013-10-21 at 8.16.3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354818"/>
            <a:ext cx="1066800" cy="679130"/>
          </a:xfrm>
          <a:prstGeom prst="rect">
            <a:avLst/>
          </a:prstGeom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35600"/>
            <a:ext cx="1962150" cy="4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26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264525" cy="6134098"/>
            <a:chOff x="533400" y="457200"/>
            <a:chExt cx="8264525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0925" y="269875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To seek, discover &amp; apply </a:t>
              </a:r>
              <a:b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new knowledge &amp; understanding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of our coastal ocean</a:t>
              </a: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Satellites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HF-Radar</a:t>
              </a: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Atmosphere &amp; Ocean Forecast Ensembles</a:t>
              </a:r>
              <a:endParaRPr lang="en-US" sz="1600" b="1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Weather  Stations</a:t>
              </a: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Population Density</a:t>
              </a: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Gliders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Drifters</a:t>
              </a: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676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710624"/>
            <a:ext cx="342106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Satellites: NOAA Polar </a:t>
            </a:r>
            <a:r>
              <a:rPr lang="en-US" sz="1600" dirty="0" smtClean="0">
                <a:solidFill>
                  <a:prstClr val="black"/>
                </a:solidFill>
              </a:rPr>
              <a:t>Orbiters, NPP</a:t>
            </a:r>
            <a:r>
              <a:rPr lang="en-US" sz="1600" dirty="0">
                <a:solidFill>
                  <a:prstClr val="black"/>
                </a:solidFill>
              </a:rPr>
              <a:t>, Terra, Aqua</a:t>
            </a:r>
            <a:r>
              <a:rPr lang="en-US" sz="1600" dirty="0" smtClean="0">
                <a:solidFill>
                  <a:prstClr val="black"/>
                </a:solidFill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</a:rPr>
              <a:t>Metop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&amp; GOES </a:t>
            </a:r>
          </a:p>
        </p:txBody>
      </p:sp>
      <p:pic>
        <p:nvPicPr>
          <p:cNvPr id="2" name="Picture 1" descr="Screen Shot 2014-04-06 at 2.42.54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744391"/>
            <a:ext cx="2209800" cy="426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833" y="5638800"/>
            <a:ext cx="100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Industry</a:t>
            </a:r>
          </a:p>
          <a:p>
            <a:r>
              <a:rPr lang="en-US" sz="1800" dirty="0" smtClean="0"/>
              <a:t>Partner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7739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41 </a:t>
            </a:r>
            <a:r>
              <a:rPr lang="en-US" sz="1800" b="1" dirty="0" smtClean="0">
                <a:solidFill>
                  <a:prstClr val="white"/>
                </a:solidFill>
              </a:rPr>
              <a:t>Total (Pre-Sandy)</a:t>
            </a: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456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Bight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Subsurface </a:t>
            </a:r>
          </a:p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Glider </a:t>
            </a:r>
          </a:p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prstClr val="black"/>
                </a:solidFill>
              </a:rPr>
              <a:t>Industry Partner: Teledyne Webb Researc</a:t>
            </a:r>
            <a:r>
              <a:rPr lang="en-US" sz="2000" dirty="0">
                <a:solidFill>
                  <a:prstClr val="black"/>
                </a:solidFill>
              </a:rPr>
              <a:t>h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4292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1889125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G1</a:t>
            </a:r>
            <a:endParaRPr lang="en-US" sz="1800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G1-Ruggedized</a:t>
            </a: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G2</a:t>
            </a: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7"/>
          <a:srcRect l="10814" t="5260" r="12453" b="-1753"/>
          <a:stretch>
            <a:fillRect/>
          </a:stretch>
        </p:blipFill>
        <p:spPr bwMode="auto">
          <a:xfrm>
            <a:off x="4921251" y="5361969"/>
            <a:ext cx="1143000" cy="10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ucool_global_map_black_axi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15" y="2514600"/>
            <a:ext cx="496178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4686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88" y="3423652"/>
            <a:ext cx="1907989" cy="1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418" y="3669344"/>
            <a:ext cx="2178581" cy="11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8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1591733"/>
            <a:ext cx="2260616" cy="163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R2C_glid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467" y="1295400"/>
            <a:ext cx="1896533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33" y="0"/>
            <a:ext cx="1947334" cy="146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83199"/>
            <a:ext cx="189653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935" y="963792"/>
            <a:ext cx="2472265" cy="185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 descr="SAM_on_Glider_2 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34"/>
            <a:ext cx="2456346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reveBu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2898420"/>
            <a:ext cx="2427112" cy="18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5997"/>
            <a:ext cx="2472265" cy="16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 descr="PumpedCT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9988"/>
            <a:ext cx="2387600" cy="18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2965403542_248075ea0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620" y="4527099"/>
            <a:ext cx="1926092" cy="237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G_85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/>
          <a:stretch>
            <a:fillRect/>
          </a:stretch>
        </p:blipFill>
        <p:spPr bwMode="auto">
          <a:xfrm>
            <a:off x="7225914" y="0"/>
            <a:ext cx="1918086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ensor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558" y="5173662"/>
            <a:ext cx="600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5201" y="0"/>
            <a:ext cx="36918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Glider Sensors</a:t>
            </a:r>
          </a:p>
          <a:p>
            <a:pPr eaLnBrk="1" hangingPunct="1"/>
            <a:r>
              <a:rPr lang="en-US" sz="20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Inside Payload Bay or External</a:t>
            </a:r>
          </a:p>
          <a:p>
            <a:pPr eaLnBrk="1" hangingPunct="1"/>
            <a:endParaRPr lang="en-US" sz="14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060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stations_Northe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2085" cy="6200588"/>
          </a:xfrm>
          <a:prstGeom prst="rect">
            <a:avLst/>
          </a:prstGeom>
        </p:spPr>
      </p:pic>
      <p:pic>
        <p:nvPicPr>
          <p:cNvPr id="6" name="Picture 5" descr="Screen Shot 2012-10-24 at 10.24.1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7224" r="31340" b="17569"/>
          <a:stretch/>
        </p:blipFill>
        <p:spPr>
          <a:xfrm>
            <a:off x="-1" y="0"/>
            <a:ext cx="2869201" cy="26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http://portal.weatherflow.com/files/location/45700/files/IMG_4281.JPG"/>
          <p:cNvPicPr>
            <a:picLocks noChangeAspect="1" noChangeArrowheads="1"/>
          </p:cNvPicPr>
          <p:nvPr/>
        </p:nvPicPr>
        <p:blipFill rotWithShape="1">
          <a:blip r:embed="rId4" cstate="print"/>
          <a:srcRect l="49869" t="7383" r="32158" b="10302"/>
          <a:stretch/>
        </p:blipFill>
        <p:spPr bwMode="auto">
          <a:xfrm>
            <a:off x="7313344" y="25400"/>
            <a:ext cx="1813723" cy="61468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2" descr="http://portal.weatherflow.com/files/location/49393/files/IMG_4190.JPG"/>
          <p:cNvPicPr>
            <a:picLocks noChangeAspect="1" noChangeArrowheads="1"/>
          </p:cNvPicPr>
          <p:nvPr/>
        </p:nvPicPr>
        <p:blipFill rotWithShape="1">
          <a:blip r:embed="rId5" cstate="print"/>
          <a:srcRect l="17128" r="68176" b="80068"/>
          <a:stretch/>
        </p:blipFill>
        <p:spPr bwMode="auto">
          <a:xfrm>
            <a:off x="5861920" y="2133599"/>
            <a:ext cx="1980951" cy="20150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83468" y="0"/>
            <a:ext cx="5960532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Calibri"/>
              </a:rPr>
              <a:t>MARACOOS Weather Network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-50799"/>
            <a:ext cx="1211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NDBC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Backbone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&gt; 50 sites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9361" y="2878666"/>
            <a:ext cx="1981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Regional Industry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Enhancement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&gt; 100 sites</a:t>
            </a:r>
          </a:p>
          <a:p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" name="Picture 1" descr="3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38504"/>
            <a:ext cx="1032934" cy="1216153"/>
          </a:xfrm>
          <a:prstGeom prst="rect">
            <a:avLst/>
          </a:prstGeom>
        </p:spPr>
      </p:pic>
      <p:pic>
        <p:nvPicPr>
          <p:cNvPr id="13" name="Picture 12" descr="NOA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626342" cy="6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0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stations_Northe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2085" cy="6200588"/>
          </a:xfrm>
          <a:prstGeom prst="rect">
            <a:avLst/>
          </a:prstGeom>
        </p:spPr>
      </p:pic>
      <p:pic>
        <p:nvPicPr>
          <p:cNvPr id="6" name="Picture 5" descr="Screen Shot 2012-10-24 at 10.24.1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7224" r="31340" b="17569"/>
          <a:stretch/>
        </p:blipFill>
        <p:spPr>
          <a:xfrm>
            <a:off x="-1" y="0"/>
            <a:ext cx="2869201" cy="26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http://portal.weatherflow.com/files/location/45700/files/IMG_4281.JPG"/>
          <p:cNvPicPr>
            <a:picLocks noChangeAspect="1" noChangeArrowheads="1"/>
          </p:cNvPicPr>
          <p:nvPr/>
        </p:nvPicPr>
        <p:blipFill rotWithShape="1">
          <a:blip r:embed="rId4" cstate="print"/>
          <a:srcRect l="49869" t="7383" r="32158" b="10302"/>
          <a:stretch/>
        </p:blipFill>
        <p:spPr bwMode="auto">
          <a:xfrm>
            <a:off x="7347209" y="-6154"/>
            <a:ext cx="1813723" cy="62037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2" descr="http://portal.weatherflow.com/files/location/49393/files/IMG_4190.JPG"/>
          <p:cNvPicPr>
            <a:picLocks noChangeAspect="1" noChangeArrowheads="1"/>
          </p:cNvPicPr>
          <p:nvPr/>
        </p:nvPicPr>
        <p:blipFill rotWithShape="1">
          <a:blip r:embed="rId5" cstate="print"/>
          <a:srcRect l="17128" r="68176" b="80068"/>
          <a:stretch/>
        </p:blipFill>
        <p:spPr bwMode="auto">
          <a:xfrm>
            <a:off x="5861920" y="2133599"/>
            <a:ext cx="1980951" cy="20150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83468" y="0"/>
            <a:ext cx="5960532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MARACOOS Weather Network</a:t>
            </a:r>
          </a:p>
        </p:txBody>
      </p:sp>
      <p:pic>
        <p:nvPicPr>
          <p:cNvPr id="13" name="Picture 2" descr="http://co.weatherflow.com/maracoos/2013-10-02-0000/maracoos-2013-10-02-0000.gif?1273912113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4206875"/>
            <a:ext cx="3910929" cy="27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02000" y="2746375"/>
            <a:ext cx="2603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MARACOOS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Weather Ensemble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3-7 Members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Verified with Coastal Observations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50799"/>
            <a:ext cx="1211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NDBC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Backbone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&gt; 50 sites</a:t>
            </a:r>
          </a:p>
        </p:txBody>
      </p:sp>
      <p:pic>
        <p:nvPicPr>
          <p:cNvPr id="15" name="Picture 14" descr="3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38504"/>
            <a:ext cx="1032934" cy="1216153"/>
          </a:xfrm>
          <a:prstGeom prst="rect">
            <a:avLst/>
          </a:prstGeom>
        </p:spPr>
      </p:pic>
      <p:pic>
        <p:nvPicPr>
          <p:cNvPr id="16" name="Picture 15" descr="NOA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626342" cy="6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RUWRFcold36_winds10m_201208281000_full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75" y="676275"/>
            <a:ext cx="4888541" cy="54991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49750" y="1093787"/>
            <a:ext cx="479425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Weather Research and Forecasting (WRF) model, Advanced Research core (ARW), Version 3.4.1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al., 2001)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Horizontal Resolution: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6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km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Vertical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35 levels, focused near surface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Lateral B.C.: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Global Forecast System (GFS) 0.5 degree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Microphysics: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400" dirty="0">
                <a:solidFill>
                  <a:srgbClr val="000000"/>
                </a:solidFill>
                <a:cs typeface="Calibri"/>
              </a:rPr>
              <a:t>WRF Double-Moment 6-class </a:t>
            </a:r>
            <a:r>
              <a:rPr lang="de-DE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de-DE" sz="240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Planetary Boundary Layer (PBL) scheme: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Yonsei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University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fr-FR" sz="2400" dirty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Longwave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radiation: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Radiative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Transfer Model (RRTMG)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Shortwave radiation: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Bottom B.C. (Sea Surface Temperature, SST):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Variant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Advanced Research Version of WRF</a:t>
            </a:r>
          </a:p>
        </p:txBody>
      </p:sp>
    </p:spTree>
    <p:extLst>
      <p:ext uri="{BB962C8B-B14F-4D97-AF65-F5344CB8AC3E}">
        <p14:creationId xmlns:p14="http://schemas.microsoft.com/office/powerpoint/2010/main" val="23555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34" y="838200"/>
            <a:ext cx="31623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5079999" y="3505201"/>
            <a:ext cx="3175000" cy="2581275"/>
            <a:chOff x="5334000" y="838200"/>
            <a:chExt cx="3175000" cy="2581275"/>
          </a:xfrm>
        </p:grpSpPr>
        <p:pic>
          <p:nvPicPr>
            <p:cNvPr id="58370" name="Picture 1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838200"/>
              <a:ext cx="317500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9"/>
            <p:cNvSpPr>
              <a:spLocks noChangeArrowheads="1"/>
            </p:cNvSpPr>
            <p:nvPr/>
          </p:nvSpPr>
          <p:spPr bwMode="auto">
            <a:xfrm>
              <a:off x="6189663" y="2860675"/>
              <a:ext cx="22923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charset="0"/>
                  <a:ea typeface="+mn-ea"/>
                  <a:cs typeface="+mn-cs"/>
                </a:rPr>
                <a:t>4) HOPS</a:t>
              </a:r>
            </a:p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white"/>
                  </a:solidFill>
                  <a:latin typeface="Times New Roman" charset="0"/>
                  <a:ea typeface="+mn-ea"/>
                  <a:cs typeface="+mn-cs"/>
                </a:rPr>
                <a:t>U. Massachusetts, Dartmouth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918633" y="3518430"/>
            <a:ext cx="3187700" cy="2606675"/>
            <a:chOff x="596900" y="3560763"/>
            <a:chExt cx="3187700" cy="2606675"/>
          </a:xfrm>
        </p:grpSpPr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" y="3560763"/>
              <a:ext cx="3187700" cy="260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4" name="Rectangle 11"/>
            <p:cNvSpPr>
              <a:spLocks noChangeArrowheads="1"/>
            </p:cNvSpPr>
            <p:nvPr/>
          </p:nvSpPr>
          <p:spPr bwMode="auto">
            <a:xfrm>
              <a:off x="2247900" y="5588000"/>
              <a:ext cx="15335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charset="0"/>
                  <a:ea typeface="+mn-ea"/>
                  <a:cs typeface="+mn-cs"/>
                </a:rPr>
                <a:t>3) ROMS </a:t>
              </a:r>
            </a:p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white"/>
                  </a:solidFill>
                  <a:latin typeface="Times New Roman" charset="0"/>
                  <a:ea typeface="+mn-ea"/>
                  <a:cs typeface="+mn-cs"/>
                </a:rPr>
                <a:t>Rutgers University</a:t>
              </a:r>
            </a:p>
          </p:txBody>
        </p:sp>
      </p:grp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2769252" y="2824692"/>
            <a:ext cx="1277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latin typeface="Times New Roman" charset="0"/>
                <a:ea typeface="+mn-ea"/>
                <a:cs typeface="+mn-cs"/>
              </a:rPr>
              <a:t>1) STPS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Times New Roman" charset="0"/>
                <a:ea typeface="+mn-ea"/>
                <a:cs typeface="+mn-cs"/>
              </a:rPr>
              <a:t>U. Connecticut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5088466" y="875242"/>
            <a:ext cx="3175000" cy="2573338"/>
            <a:chOff x="5274733" y="3559175"/>
            <a:chExt cx="3175000" cy="2573338"/>
          </a:xfrm>
        </p:grpSpPr>
        <p:pic>
          <p:nvPicPr>
            <p:cNvPr id="58375" name="Picture 1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733" y="3559175"/>
              <a:ext cx="3175000" cy="257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7" name="Rectangle 15"/>
            <p:cNvSpPr>
              <a:spLocks noChangeArrowheads="1"/>
            </p:cNvSpPr>
            <p:nvPr/>
          </p:nvSpPr>
          <p:spPr bwMode="auto">
            <a:xfrm>
              <a:off x="5981700" y="5572125"/>
              <a:ext cx="24511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charset="0"/>
                  <a:ea typeface="+mn-ea"/>
                  <a:cs typeface="+mn-cs"/>
                </a:rPr>
                <a:t>2) NYHOPS</a:t>
              </a:r>
            </a:p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white"/>
                  </a:solidFill>
                  <a:latin typeface="Times New Roman" charset="0"/>
                  <a:ea typeface="+mn-ea"/>
                  <a:cs typeface="+mn-cs"/>
                </a:rPr>
                <a:t>Stevens Institute of Technology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1016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Geneva" pitchFamily="-65" charset="-128"/>
              </a:rPr>
              <a:t>Improved Predictive Modeling and Data Assimilation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422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30042" y="2712958"/>
            <a:ext cx="16644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Bottom temperature</a:t>
            </a:r>
          </a:p>
        </p:txBody>
      </p:sp>
      <p:pic>
        <p:nvPicPr>
          <p:cNvPr id="7" name="Picture 3" descr="kk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9" t="5655" r="63966"/>
          <a:stretch/>
        </p:blipFill>
        <p:spPr bwMode="auto">
          <a:xfrm>
            <a:off x="5989871" y="183467"/>
            <a:ext cx="1635556" cy="305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Content Placeholder 2"/>
          <p:cNvSpPr>
            <a:spLocks noGrp="1"/>
          </p:cNvSpPr>
          <p:nvPr>
            <p:ph sz="half" idx="1"/>
          </p:nvPr>
        </p:nvSpPr>
        <p:spPr>
          <a:xfrm>
            <a:off x="113894" y="3622882"/>
            <a:ext cx="6256097" cy="2926327"/>
          </a:xfrm>
        </p:spPr>
        <p:txBody>
          <a:bodyPr>
            <a:normAutofit lnSpcReduction="10000"/>
          </a:bodyPr>
          <a:lstStyle/>
          <a:p>
            <a:pPr eaLnBrk="1" hangingPunct="1">
              <a:buNone/>
            </a:pP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Data used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[… real-time SOURCE]</a:t>
            </a:r>
            <a:b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                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*</a:t>
            </a:r>
            <a:r>
              <a:rPr lang="en-US" sz="1050" i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THREDDS Data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Server</a:t>
            </a:r>
            <a:endParaRPr lang="en-US" sz="16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72-hour forecast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NAM 0Z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cycle at 2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am EST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[NCEP NOMADS]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RU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regional CODAR hourly: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4-hour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latency delay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TDS*]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RU glider T,S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when available (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~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1 hour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delay)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USGS daily average flow available 11:00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EST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[USGS 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waterdata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AVHRR IR passes 6-8 per day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(~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2 hour delay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)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[MARACOOS TDS]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REMSS MW-IR blended SST daily average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[NASA PO-DAAC]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HYCOM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NCODA 7-day forecast updated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daily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[NRL]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Jason-2,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CryoSat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AltiKa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along-track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altimeter OGDR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RADS.nl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SOOP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XBT/CTD, Argo floats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on GTS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[NOAA OSMC ERDDAP]</a:t>
            </a: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/>
            </a:r>
            <a:b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</a:br>
            <a:endParaRPr lang="en-US" sz="2000" i="1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6324" y="5978237"/>
            <a:ext cx="6858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9DD56-F4A9-0446-85C1-7E31F7689E86}" type="slidenum">
              <a:rPr lang="en-US" sz="1400">
                <a:solidFill>
                  <a:srgbClr val="000000"/>
                </a:solidFill>
                <a:latin typeface="Calibri" charset="0"/>
                <a:cs typeface="Calibri" charset="0"/>
              </a:rPr>
              <a:pPr/>
              <a:t>19</a:t>
            </a:fld>
            <a:endParaRPr lang="en-US" sz="14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72622"/>
            <a:ext cx="57907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Rutgers ROMS 4DVAR uses all available data </a:t>
            </a:r>
            <a:b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from a modern coastal ocean observing system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more and diverse data is better (T, S, </a:t>
            </a:r>
            <a:r>
              <a:rPr lang="en-US" sz="20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u</a:t>
            </a: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, sea level)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bias correction to OBC and MDT is essential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Useful subsurface skill for real-time applications: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4 days for temperature and salinity;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1-2 days for velocity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u="sng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Future directions</a:t>
            </a:r>
            <a:r>
              <a:rPr lang="en-US" sz="20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variational methods for </a:t>
            </a:r>
            <a:br>
              <a:rPr lang="en-US" sz="20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observing system design; coupling; ecosystems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</a:t>
            </a:r>
          </a:p>
          <a:p>
            <a:pPr marL="273050" indent="-273050" eaLnBrk="1" hangingPunct="1">
              <a:spcAft>
                <a:spcPts val="600"/>
              </a:spcAft>
              <a:buFontTx/>
              <a:buNone/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  </a:t>
            </a: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8894" y="1935020"/>
            <a:ext cx="2000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9900FF"/>
                </a:solidFill>
                <a:latin typeface="Calibri"/>
                <a:ea typeface="+mn-ea"/>
                <a:cs typeface="+mn-cs"/>
              </a:rPr>
              <a:t>4-day forecast</a:t>
            </a:r>
          </a:p>
        </p:txBody>
      </p:sp>
      <p:sp>
        <p:nvSpPr>
          <p:cNvPr id="9" name="Rectangle 8"/>
          <p:cNvSpPr/>
          <p:nvPr/>
        </p:nvSpPr>
        <p:spPr>
          <a:xfrm>
            <a:off x="7634069" y="1628048"/>
            <a:ext cx="230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CCCC"/>
                </a:solidFill>
                <a:latin typeface="Calibri"/>
                <a:ea typeface="+mn-ea"/>
                <a:cs typeface="+mn-cs"/>
              </a:rPr>
              <a:t>2-day forecast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5661" y="1104767"/>
            <a:ext cx="2740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Data assimilation</a:t>
            </a:r>
            <a:br>
              <a:rPr lang="en-US" sz="14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sz="14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analysis/</a:t>
            </a:r>
            <a:r>
              <a:rPr lang="en-US" sz="1400" b="1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hindcast</a:t>
            </a:r>
            <a:endParaRPr lang="en-US" sz="1400" b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15661" y="655167"/>
            <a:ext cx="2568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Forward model</a:t>
            </a:r>
            <a:br>
              <a:rPr lang="en-US" sz="1400" b="1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</a:br>
            <a:r>
              <a:rPr lang="en-US" sz="1400" b="1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after bias removal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04446" y="347390"/>
            <a:ext cx="3410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Forward model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600582" y="1749540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depth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0880" y="-3295"/>
            <a:ext cx="1664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correlation</a:t>
            </a:r>
          </a:p>
        </p:txBody>
      </p:sp>
      <p:pic>
        <p:nvPicPr>
          <p:cNvPr id="15" name="Picture 14" descr="EspressoV2_MemDayForecastBottomTemp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/>
          <a:stretch/>
        </p:blipFill>
        <p:spPr>
          <a:xfrm>
            <a:off x="5273587" y="3310981"/>
            <a:ext cx="4369241" cy="30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8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anorama_im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9155938" cy="4495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4744641"/>
            <a:ext cx="9525000" cy="18466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b="1" dirty="0" smtClean="0"/>
              <a:t>Dr. Scott Glenn</a:t>
            </a:r>
          </a:p>
          <a:p>
            <a:r>
              <a:rPr lang="en-US" sz="1800" dirty="0" smtClean="0"/>
              <a:t>Distinguished Professor</a:t>
            </a:r>
          </a:p>
          <a:p>
            <a:r>
              <a:rPr lang="en-US" sz="1800" dirty="0" smtClean="0"/>
              <a:t>MARACOOS Principal </a:t>
            </a:r>
            <a:r>
              <a:rPr lang="en-US" sz="1800" dirty="0" smtClean="0"/>
              <a:t>Investigator</a:t>
            </a:r>
          </a:p>
          <a:p>
            <a:r>
              <a:rPr lang="en-US" sz="1800" dirty="0" smtClean="0"/>
              <a:t>National HF Radar Steering Committee</a:t>
            </a:r>
            <a:endParaRPr lang="en-US" sz="1800" dirty="0" smtClean="0"/>
          </a:p>
          <a:p>
            <a:r>
              <a:rPr lang="en-US" sz="1800" dirty="0" err="1" smtClean="0"/>
              <a:t>glenn@marine.rutgers.edu</a:t>
            </a:r>
            <a:endParaRPr lang="en-US" sz="1800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Dr. Hugh Roarty</a:t>
            </a:r>
          </a:p>
          <a:p>
            <a:r>
              <a:rPr lang="en-US" sz="1800" dirty="0" smtClean="0"/>
              <a:t>Operations Center Director</a:t>
            </a:r>
          </a:p>
          <a:p>
            <a:r>
              <a:rPr lang="en-US" sz="1800" dirty="0" smtClean="0"/>
              <a:t>MARACOOS HFR </a:t>
            </a:r>
            <a:r>
              <a:rPr lang="en-US" sz="1800" dirty="0" smtClean="0"/>
              <a:t>Coordinator</a:t>
            </a:r>
          </a:p>
          <a:p>
            <a:r>
              <a:rPr lang="en-US" sz="1800" dirty="0" smtClean="0"/>
              <a:t>Global HF Radar Network Chair</a:t>
            </a:r>
            <a:endParaRPr lang="en-US" sz="1800" dirty="0" smtClean="0"/>
          </a:p>
          <a:p>
            <a:r>
              <a:rPr lang="en-US" sz="1800" dirty="0" err="1" smtClean="0"/>
              <a:t>hroarty@marine.rutgers.edu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318934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Rutgers University (RU)</a:t>
            </a:r>
            <a:br>
              <a:rPr lang="en-US" sz="2000" b="1" dirty="0"/>
            </a:br>
            <a:r>
              <a:rPr lang="en-US" sz="2000" b="1" dirty="0" smtClean="0"/>
              <a:t>Center for </a:t>
            </a:r>
            <a:r>
              <a:rPr lang="en-US" sz="2000" b="1" dirty="0"/>
              <a:t>Ocean Observation </a:t>
            </a:r>
            <a:r>
              <a:rPr lang="en-US" sz="2000" b="1" dirty="0" smtClean="0"/>
              <a:t>Leadership </a:t>
            </a:r>
            <a:r>
              <a:rPr lang="en-US" sz="2000" b="1" dirty="0"/>
              <a:t>(COOL)</a:t>
            </a:r>
            <a:br>
              <a:rPr lang="en-US" sz="2000" b="1" dirty="0"/>
            </a:br>
            <a:r>
              <a:rPr lang="en-US" sz="1800" dirty="0" smtClean="0"/>
              <a:t>Department</a:t>
            </a:r>
            <a:r>
              <a:rPr lang="en-US" sz="1800" dirty="0" smtClean="0"/>
              <a:t> </a:t>
            </a:r>
            <a:r>
              <a:rPr lang="en-US" sz="1800" dirty="0"/>
              <a:t>of Marine and Coastal Sciences (IMCS</a:t>
            </a:r>
            <a:r>
              <a:rPr lang="en-US" sz="1800" dirty="0" smtClean="0"/>
              <a:t>)</a:t>
            </a:r>
          </a:p>
          <a:p>
            <a:pPr algn="ctr"/>
            <a:r>
              <a:rPr lang="en-US" sz="1800" dirty="0" smtClean="0"/>
              <a:t>New </a:t>
            </a:r>
            <a:r>
              <a:rPr lang="en-US" sz="1800" dirty="0"/>
              <a:t>Brunswick, New Jersey, </a:t>
            </a:r>
            <a:r>
              <a:rPr lang="en-US" sz="1800" dirty="0" smtClean="0"/>
              <a:t>USA</a:t>
            </a:r>
          </a:p>
          <a:p>
            <a:pPr algn="ctr"/>
            <a:r>
              <a:rPr lang="en-US" sz="1800" dirty="0" smtClean="0"/>
              <a:t>http://</a:t>
            </a:r>
            <a:r>
              <a:rPr lang="en-US" sz="1800" dirty="0" err="1" smtClean="0"/>
              <a:t>rucool.marine.rutgers.edu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61223" y="-51376"/>
            <a:ext cx="61159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25 </a:t>
            </a:r>
            <a:r>
              <a:rPr lang="en-US" sz="3200" dirty="0" smtClean="0"/>
              <a:t>Years of Ocean Observing at:</a:t>
            </a:r>
            <a:endParaRPr lang="en-US" sz="3200" dirty="0"/>
          </a:p>
        </p:txBody>
      </p:sp>
      <p:pic>
        <p:nvPicPr>
          <p:cNvPr id="8" name="Picture 9" descr="Screen shot 2012-02-19 at 1.3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3528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rw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8267" cy="3793851"/>
          </a:xfrm>
          <a:prstGeom prst="rect">
            <a:avLst/>
          </a:prstGeom>
        </p:spPr>
      </p:pic>
      <p:pic>
        <p:nvPicPr>
          <p:cNvPr id="4" name="Picture 3" descr="darwin-380_rtofs_tempera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582497"/>
            <a:ext cx="5994400" cy="4632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34" y="3979334"/>
            <a:ext cx="2810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Summer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2013</a:t>
            </a: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Mid-Atlantic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Temperature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33" y="3556001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Glider Data compared to Global Model Forecasts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8375" y="152400"/>
            <a:ext cx="3095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Global Models &amp; the Mid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-Atlantic Shelf Cold Pool</a:t>
            </a:r>
            <a:endParaRPr lang="en-US" sz="32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2209800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Cold Pool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4724400" y="2743200"/>
            <a:ext cx="1447800" cy="581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5029200"/>
            <a:ext cx="845086" cy="619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4572000"/>
            <a:ext cx="118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Cold Pool?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7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4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Rutgers - Center for 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Ocean Observation </a:t>
            </a:r>
            <a:r>
              <a:rPr lang="en-US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Labs: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MARACOOS </a:t>
            </a:r>
            <a:r>
              <a:rPr lang="en-US" sz="3200" i="1" dirty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Operations </a:t>
            </a:r>
            <a:r>
              <a:rPr lang="en-US" sz="3200" i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Lab</a:t>
            </a:r>
            <a:endParaRPr lang="en-US" sz="3200" i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 </a:t>
            </a:r>
            <a:endParaRPr lang="en-US" sz="2000" b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85320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4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Rutgers - Center for 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Ocean Observation </a:t>
            </a:r>
            <a:r>
              <a:rPr lang="en-US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Labs: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 Global Ocean Education Lab</a:t>
            </a:r>
            <a:endParaRPr lang="en-US" sz="3200" i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 </a:t>
            </a:r>
            <a:endParaRPr lang="en-US" sz="2000" b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733800"/>
            <a:ext cx="3604134" cy="2402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6081119350_ee3c6b059b_o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733800"/>
            <a:ext cx="3505200" cy="2336800"/>
          </a:xfrm>
          <a:prstGeom prst="rect">
            <a:avLst/>
          </a:prstGeom>
        </p:spPr>
      </p:pic>
      <p:pic>
        <p:nvPicPr>
          <p:cNvPr id="2" name="Picture 1" descr="11311464024_7f3304db29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1295400"/>
            <a:ext cx="9144000" cy="236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818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741269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ultiple Themes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8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701894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ultiple Themes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19400" y="2451100"/>
            <a:ext cx="1" cy="332740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77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257445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 dissolved oxygen surveys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ultiple Themes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19400" y="2451100"/>
            <a:ext cx="1" cy="332740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84302" y="3213100"/>
            <a:ext cx="3784598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68900" y="3213100"/>
            <a:ext cx="0" cy="273209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180013" y="1828800"/>
            <a:ext cx="1587" cy="138430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397002" y="4076700"/>
            <a:ext cx="4952998" cy="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50000" y="4076700"/>
            <a:ext cx="0" cy="186849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361113" y="1828800"/>
            <a:ext cx="1587" cy="224790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397002" y="4864100"/>
            <a:ext cx="615791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554912" y="4864100"/>
            <a:ext cx="0" cy="10810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7554912" y="1782763"/>
            <a:ext cx="11114" cy="308134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397002" y="5778500"/>
            <a:ext cx="241296" cy="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638298" y="1782764"/>
            <a:ext cx="2" cy="3995736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6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                        </a:t>
            </a:r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Success </a:t>
            </a:r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Stories – Making a Difference</a:t>
            </a:r>
          </a:p>
          <a:p>
            <a:pPr eaLnBrk="1" hangingPunct="1"/>
            <a:endParaRPr lang="en-US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b="1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Optimizing HF Radar for SAR using USCG Surface Drifters</a:t>
            </a:r>
          </a:p>
          <a:p>
            <a:pPr eaLnBrk="1" hangingPunct="1"/>
            <a:endParaRPr lang="en-US" sz="2000" b="1" i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Art Allen 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U.S. Coast Guard</a:t>
            </a:r>
          </a:p>
          <a:p>
            <a:pPr eaLnBrk="1" hangingPunct="1"/>
            <a:endParaRPr lang="en-US" sz="20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Scott Glenn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Rutgers University</a:t>
            </a:r>
            <a:endParaRPr lang="en-US" sz="2000" b="1" dirty="0" smtClean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000" b="1" dirty="0" smtClean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0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Mid</a:t>
            </a:r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-Atlantic 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Regional Association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1" descr="IOOS_logo_whit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67" y="0"/>
            <a:ext cx="1701802" cy="68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Text Box 2"/>
          <p:cNvSpPr txBox="1">
            <a:spLocks noChangeArrowheads="1"/>
          </p:cNvSpPr>
          <p:nvPr/>
        </p:nvSpPr>
        <p:spPr bwMode="auto">
          <a:xfrm>
            <a:off x="1524000" y="346075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1371600" y="346075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cs typeface="+mj-cs"/>
              </a:rPr>
              <a:t>SLDMB Deployments</a:t>
            </a:r>
            <a:br>
              <a:rPr lang="en-US" sz="3200" b="1" dirty="0" smtClean="0">
                <a:solidFill>
                  <a:srgbClr val="0000FF"/>
                </a:solidFill>
                <a:cs typeface="+mj-cs"/>
              </a:rPr>
            </a:br>
            <a:r>
              <a:rPr lang="en-US" sz="3200" b="1" dirty="0" smtClean="0">
                <a:solidFill>
                  <a:srgbClr val="0000FF"/>
                </a:solidFill>
                <a:cs typeface="+mj-cs"/>
              </a:rPr>
              <a:t>1 Jan 2006 – 31 Dec 2007</a:t>
            </a:r>
          </a:p>
        </p:txBody>
      </p:sp>
      <p:pic>
        <p:nvPicPr>
          <p:cNvPr id="7172" name="Picture 5" descr="cgmar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SLDMB_2006_07_deployment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76375"/>
            <a:ext cx="9144000" cy="470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890963" cy="25304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779952"/>
              </p:ext>
            </p:extLst>
          </p:nvPr>
        </p:nvGraphicFramePr>
        <p:xfrm>
          <a:off x="7518400" y="0"/>
          <a:ext cx="1625600" cy="173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Document" r:id="rId7" imgW="3026664" imgH="3227832" progId="Word.Document.8">
                  <p:embed/>
                </p:oleObj>
              </mc:Choice>
              <mc:Fallback>
                <p:oleObj name="Document" r:id="rId7" imgW="3026664" imgH="322783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0"/>
                        <a:ext cx="1625600" cy="1733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 descr="1490972357_d86649c7e2_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1491298" cy="1600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40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-15875"/>
            <a:ext cx="473874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prstClr val="black"/>
                </a:solidFill>
                <a:latin typeface="Times New Roman" charset="0"/>
              </a:rPr>
              <a:t>Application to Search </a:t>
            </a:r>
            <a:r>
              <a:rPr lang="en-US" b="1" dirty="0">
                <a:solidFill>
                  <a:prstClr val="black"/>
                </a:solidFill>
                <a:latin typeface="Times New Roman" charset="0"/>
              </a:rPr>
              <a:t>and </a:t>
            </a:r>
            <a:r>
              <a:rPr lang="en-US" b="1" dirty="0" smtClean="0">
                <a:solidFill>
                  <a:prstClr val="black"/>
                </a:solidFill>
                <a:latin typeface="Times New Roman" charset="0"/>
              </a:rPr>
              <a:t>Rescue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imes New Roman" charset="0"/>
              </a:rPr>
              <a:t>United States Coast </a:t>
            </a:r>
            <a:r>
              <a:rPr lang="en-US" b="1" dirty="0" smtClean="0">
                <a:solidFill>
                  <a:prstClr val="black"/>
                </a:solidFill>
                <a:latin typeface="Times New Roman" charset="0"/>
              </a:rPr>
              <a:t>Guard </a:t>
            </a:r>
            <a:endParaRPr lang="en-US" b="1" dirty="0">
              <a:solidFill>
                <a:prstClr val="black"/>
              </a:solidFill>
              <a:latin typeface="Times New Roman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imes New Roman" charset="0"/>
              </a:rPr>
              <a:t>Office of Search and Rescue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i="1" dirty="0">
              <a:solidFill>
                <a:prstClr val="black"/>
              </a:solidFill>
              <a:latin typeface="Times New Roman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1" dirty="0">
                <a:solidFill>
                  <a:prstClr val="black"/>
                </a:solidFill>
                <a:latin typeface="Times New Roman" charset="0"/>
              </a:rPr>
              <a:t>Point measurement vs. Field of measurements: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1" dirty="0">
                <a:solidFill>
                  <a:prstClr val="black"/>
                </a:solidFill>
                <a:latin typeface="Times New Roman" charset="0"/>
              </a:rPr>
              <a:t>Hurricane Floyd Simulation</a:t>
            </a:r>
          </a:p>
        </p:txBody>
      </p:sp>
      <p:pic>
        <p:nvPicPr>
          <p:cNvPr id="31747" name="Picture 4" descr="Floyd_LR_fig_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0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Floyd_LR_fig_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8700" y="3124200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841875" y="3084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60866" y="5317067"/>
            <a:ext cx="436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3300"/>
                </a:solidFill>
                <a:latin typeface="Calibri"/>
              </a:rPr>
              <a:t>Search area reduced by factor of 4 (&gt;10) 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857750" y="142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FFFF00"/>
                </a:solidFill>
                <a:latin typeface="Calibri"/>
              </a:rPr>
              <a:t>O(4)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781550" y="3062288"/>
            <a:ext cx="90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FFFF00"/>
                </a:solidFill>
                <a:latin typeface="Calibri"/>
              </a:rPr>
              <a:t>O(&gt;10)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772054" y="5842002"/>
            <a:ext cx="3402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latin typeface="Calibri"/>
              </a:rPr>
              <a:t>Courtesy Art Allen, USCG Office of SAR </a:t>
            </a:r>
          </a:p>
        </p:txBody>
      </p:sp>
      <p:pic>
        <p:nvPicPr>
          <p:cNvPr id="2" name="Floyd_LR_fig_1.avi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700" y="1972733"/>
            <a:ext cx="4567194" cy="32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8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455703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dar_r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887" y="1524000"/>
            <a:ext cx="4499113" cy="3695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8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8674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Calibri"/>
              </a:rPr>
              <a:t>Vessels - </a:t>
            </a:r>
          </a:p>
          <a:p>
            <a:endParaRPr lang="en-US" sz="1400">
              <a:solidFill>
                <a:srgbClr val="FFFFFF"/>
              </a:solidFill>
              <a:latin typeface="Calibri"/>
            </a:endParaRPr>
          </a:p>
          <a:p>
            <a:r>
              <a:rPr lang="en-US" sz="14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alibri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36812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45789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4600" y="6435880"/>
            <a:ext cx="379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Serving Society &amp; Science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4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2004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671638"/>
            <a:ext cx="3544774" cy="3116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005_CG_Rep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74" y="1536700"/>
            <a:ext cx="5357926" cy="3683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9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>
                <a:solidFill>
                  <a:srgbClr val="898989"/>
                </a:solidFill>
                <a:latin typeface="Calibri" charset="0"/>
              </a:rPr>
              <a:pPr algn="l"/>
              <a:t>31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b="1" u="sng" dirty="0">
                <a:solidFill>
                  <a:prstClr val="black"/>
                </a:solidFill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solidFill>
                  <a:prstClr val="black"/>
                </a:solidFill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en-US" sz="2000" b="1" i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Search And Rescue Optimal Planning System (SAROPS)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Acquisition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Product Generation &amp; Management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7758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2024063"/>
            <a:ext cx="42957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2011363"/>
            <a:ext cx="41592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24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Confidence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154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48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Confidence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608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72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Confidence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45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96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663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Confidence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864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Search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36,000 km</a:t>
            </a:r>
            <a:r>
              <a:rPr lang="en-US" baseline="30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12,000 km</a:t>
            </a:r>
            <a:r>
              <a:rPr lang="en-US" baseline="30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0504D"/>
                </a:solidFill>
                <a:ea typeface="ＭＳ Ｐゴシック" charset="-128"/>
                <a:cs typeface="ＭＳ Ｐゴシック" charset="-128"/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0504D"/>
                </a:solidFill>
                <a:ea typeface="ＭＳ Ｐゴシック" charset="-128"/>
                <a:cs typeface="ＭＳ Ｐゴシック" charset="-128"/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05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970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May 4, 2009: After a year of testing, NOAA  Announces on 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U.S. Department of Commerce Website that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2009-2010 Activity:</a:t>
            </a:r>
          </a:p>
          <a:p>
            <a:pPr eaLnBrk="1" hangingPunct="1"/>
            <a:endParaRPr lang="en-US" sz="18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Bring all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sustained regional-scale  HFR networks up to operational status in USCG SAROPS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 West Coast Regions for 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California &amp;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Oregon are ready.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Oval 1"/>
          <p:cNvSpPr/>
          <p:nvPr/>
        </p:nvSpPr>
        <p:spPr>
          <a:xfrm>
            <a:off x="990600" y="1981200"/>
            <a:ext cx="4953000" cy="2133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5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tatesOilSpill.jpg"/>
          <p:cNvPicPr>
            <a:picLocks noChangeAspect="1"/>
          </p:cNvPicPr>
          <p:nvPr/>
        </p:nvPicPr>
        <p:blipFill>
          <a:blip r:embed="rId2"/>
          <a:srcRect b="1521"/>
          <a:stretch>
            <a:fillRect/>
          </a:stretch>
        </p:blipFill>
        <p:spPr bwMode="auto">
          <a:xfrm>
            <a:off x="0" y="-685800"/>
            <a:ext cx="9144000" cy="68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0"/>
            <a:ext cx="5638800" cy="2831544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2010 Deepwater Horizon Oil Spill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Oil </a:t>
            </a:r>
            <a:r>
              <a:rPr lang="en-US" u="sng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Transport Questions:</a:t>
            </a:r>
            <a:r>
              <a:rPr lang="en-US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Will the oil….</a:t>
            </a:r>
            <a:endParaRPr lang="en-US" sz="1800" dirty="0">
              <a:solidFill>
                <a:srgbClr val="CCFFCC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Come ashore in Louisiana?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Spread east to Texas or west to </a:t>
            </a:r>
            <a:r>
              <a:rPr lang="en-US" sz="1600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Mississippi, Alabama and         Florida pan handle </a:t>
            </a: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in the wind-driven coastal currents?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Enter the Loop Current and be transported downstream?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Hit the Florida Shelf and be driven shoreward by winds?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Ride the Loop Current south and hit the Florida Keys?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Be transported out of the Gulf of Mexico by the Gulf Stream and impact the East Coast</a:t>
            </a:r>
            <a:r>
              <a:rPr lang="en-US" sz="1600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42104" y="4485520"/>
            <a:ext cx="102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Gulf of Mexico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0809" y="3502261"/>
            <a:ext cx="2646191" cy="150154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1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13315" name="Rectangle 13"/>
          <p:cNvSpPr>
            <a:spLocks noChangeArrowheads="1"/>
          </p:cNvSpPr>
          <p:nvPr/>
        </p:nvSpPr>
        <p:spPr bwMode="auto">
          <a:xfrm>
            <a:off x="4238625" y="5827713"/>
            <a:ext cx="701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                 </a:t>
            </a:r>
            <a:endParaRPr lang="en-US" dirty="0">
              <a:solidFill>
                <a:srgbClr val="00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3316" name="Line 11"/>
          <p:cNvSpPr>
            <a:spLocks noChangeShapeType="1"/>
          </p:cNvSpPr>
          <p:nvPr/>
        </p:nvSpPr>
        <p:spPr bwMode="auto">
          <a:xfrm>
            <a:off x="76200" y="4038600"/>
            <a:ext cx="883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126" name="Rectangle 26"/>
          <p:cNvSpPr>
            <a:spLocks noChangeArrowheads="1"/>
          </p:cNvSpPr>
          <p:nvPr/>
        </p:nvSpPr>
        <p:spPr bwMode="auto">
          <a:xfrm>
            <a:off x="457200" y="762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Oil Spill Trajectory Forecasting</a:t>
            </a:r>
            <a:endParaRPr lang="en-US" sz="3200" b="1" i="1" dirty="0">
              <a:solidFill>
                <a:srgbClr val="0070C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3319" name="Rectangle 23"/>
          <p:cNvSpPr>
            <a:spLocks noChangeArrowheads="1"/>
          </p:cNvSpPr>
          <p:nvPr/>
        </p:nvSpPr>
        <p:spPr bwMode="auto">
          <a:xfrm>
            <a:off x="304800" y="1066800"/>
            <a:ext cx="327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indent="-1143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Ingested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&amp; distributed by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 IOOS national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HF radar data servers at Scripps &amp; NOAA/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NDBC</a:t>
            </a:r>
          </a:p>
          <a:p>
            <a:pPr marL="114300" indent="-114300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ＭＳ Ｐゴシック"/>
              <a:cs typeface="Times New Roman" pitchFamily="18" charset="0"/>
            </a:endParaRPr>
          </a:p>
          <a:p>
            <a:pPr marL="114300" indent="-1143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Collected using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CODAR SeaSonde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®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 HF radar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systems (USM, USF)</a:t>
            </a:r>
            <a:endParaRPr lang="en-US" sz="2000" dirty="0">
              <a:solidFill>
                <a:srgbClr val="000000"/>
              </a:solidFill>
              <a:latin typeface="Arial" pitchFamily="34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13321" name="Picture 31" descr="hfroil spill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914400"/>
            <a:ext cx="434181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38625" y="5827713"/>
            <a:ext cx="701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                 </a:t>
            </a:r>
            <a:endParaRPr lang="en-US" dirty="0">
              <a:solidFill>
                <a:srgbClr val="00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cxnSp>
        <p:nvCxnSpPr>
          <p:cNvPr id="13323" name="Straight Arrow Connector 34"/>
          <p:cNvCxnSpPr>
            <a:cxnSpLocks noChangeShapeType="1"/>
          </p:cNvCxnSpPr>
          <p:nvPr/>
        </p:nvCxnSpPr>
        <p:spPr bwMode="auto">
          <a:xfrm>
            <a:off x="76200" y="4724400"/>
            <a:ext cx="8991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324" name="TextBox 35"/>
          <p:cNvSpPr txBox="1">
            <a:spLocks noChangeArrowheads="1"/>
          </p:cNvSpPr>
          <p:nvPr/>
        </p:nvSpPr>
        <p:spPr bwMode="auto">
          <a:xfrm>
            <a:off x="76198" y="4419600"/>
            <a:ext cx="13650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2005      2006</a:t>
            </a:r>
            <a:endParaRPr lang="en-US" sz="1400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3325" name="TextBox 36"/>
          <p:cNvSpPr txBox="1">
            <a:spLocks noChangeArrowheads="1"/>
          </p:cNvSpPr>
          <p:nvPr/>
        </p:nvSpPr>
        <p:spPr bwMode="auto">
          <a:xfrm rot="3214375">
            <a:off x="-132163" y="5319093"/>
            <a:ext cx="1881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Safe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Sanctuaries Exercise, East Coast</a:t>
            </a:r>
            <a:endParaRPr lang="en-US" sz="1400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3326" name="TextBox 37"/>
          <p:cNvSpPr txBox="1">
            <a:spLocks noChangeArrowheads="1"/>
          </p:cNvSpPr>
          <p:nvPr/>
        </p:nvSpPr>
        <p:spPr bwMode="auto">
          <a:xfrm>
            <a:off x="2286000" y="43434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 Apr</a:t>
            </a:r>
          </a:p>
        </p:txBody>
      </p:sp>
      <p:sp>
        <p:nvSpPr>
          <p:cNvPr id="13327" name="TextBox 38"/>
          <p:cNvSpPr txBox="1">
            <a:spLocks noChangeArrowheads="1"/>
          </p:cNvSpPr>
          <p:nvPr/>
        </p:nvSpPr>
        <p:spPr bwMode="auto">
          <a:xfrm>
            <a:off x="4800600" y="4343400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May</a:t>
            </a:r>
          </a:p>
        </p:txBody>
      </p:sp>
      <p:sp>
        <p:nvSpPr>
          <p:cNvPr id="13328" name="TextBox 39"/>
          <p:cNvSpPr txBox="1">
            <a:spLocks noChangeArrowheads="1"/>
          </p:cNvSpPr>
          <p:nvPr/>
        </p:nvSpPr>
        <p:spPr bwMode="auto">
          <a:xfrm>
            <a:off x="6172200" y="4343400"/>
            <a:ext cx="236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 May – Cap of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 DWH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Well</a:t>
            </a:r>
          </a:p>
        </p:txBody>
      </p:sp>
      <p:sp>
        <p:nvSpPr>
          <p:cNvPr id="13329" name="TextBox 43"/>
          <p:cNvSpPr txBox="1">
            <a:spLocks noChangeArrowheads="1"/>
          </p:cNvSpPr>
          <p:nvPr/>
        </p:nvSpPr>
        <p:spPr bwMode="auto">
          <a:xfrm rot="3214375">
            <a:off x="1234042" y="5192712"/>
            <a:ext cx="161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HFR support to COSCO Busan</a:t>
            </a:r>
          </a:p>
        </p:txBody>
      </p:sp>
      <p:sp>
        <p:nvSpPr>
          <p:cNvPr id="13330" name="TextBox 45"/>
          <p:cNvSpPr txBox="1">
            <a:spLocks noChangeArrowheads="1"/>
          </p:cNvSpPr>
          <p:nvPr/>
        </p:nvSpPr>
        <p:spPr bwMode="auto">
          <a:xfrm rot="3214375">
            <a:off x="4511675" y="5313363"/>
            <a:ext cx="1997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Data received by IOOS National Servers &amp; NOAA/OR&amp;R/ERD</a:t>
            </a:r>
          </a:p>
        </p:txBody>
      </p:sp>
      <p:sp>
        <p:nvSpPr>
          <p:cNvPr id="13331" name="TextBox 54"/>
          <p:cNvSpPr txBox="1">
            <a:spLocks noChangeArrowheads="1"/>
          </p:cNvSpPr>
          <p:nvPr/>
        </p:nvSpPr>
        <p:spPr bwMode="auto">
          <a:xfrm>
            <a:off x="3429000" y="43434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30 Apr</a:t>
            </a:r>
          </a:p>
        </p:txBody>
      </p:sp>
      <p:sp>
        <p:nvSpPr>
          <p:cNvPr id="13332" name="TextBox 57"/>
          <p:cNvSpPr txBox="1">
            <a:spLocks noChangeArrowheads="1"/>
          </p:cNvSpPr>
          <p:nvPr/>
        </p:nvSpPr>
        <p:spPr bwMode="auto">
          <a:xfrm rot="3214375">
            <a:off x="2033587" y="5519738"/>
            <a:ext cx="2366963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of 3 USM radars: not operational, scheduled maintenance </a:t>
            </a:r>
          </a:p>
        </p:txBody>
      </p:sp>
      <p:sp>
        <p:nvSpPr>
          <p:cNvPr id="13333" name="TextBox 58"/>
          <p:cNvSpPr txBox="1">
            <a:spLocks noChangeArrowheads="1"/>
          </p:cNvSpPr>
          <p:nvPr/>
        </p:nvSpPr>
        <p:spPr bwMode="auto">
          <a:xfrm>
            <a:off x="1441250" y="4408489"/>
            <a:ext cx="801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2007</a:t>
            </a:r>
          </a:p>
        </p:txBody>
      </p:sp>
      <p:sp>
        <p:nvSpPr>
          <p:cNvPr id="13334" name="TextBox 57"/>
          <p:cNvSpPr txBox="1">
            <a:spLocks noChangeArrowheads="1"/>
          </p:cNvSpPr>
          <p:nvPr/>
        </p:nvSpPr>
        <p:spPr bwMode="auto">
          <a:xfrm rot="3214375">
            <a:off x="3249613" y="5392738"/>
            <a:ext cx="19939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 USM: radars restored</a:t>
            </a:r>
          </a:p>
        </p:txBody>
      </p:sp>
      <p:sp>
        <p:nvSpPr>
          <p:cNvPr id="13335" name="TextBox 14"/>
          <p:cNvSpPr txBox="1">
            <a:spLocks noChangeArrowheads="1"/>
          </p:cNvSpPr>
          <p:nvPr/>
        </p:nvSpPr>
        <p:spPr bwMode="auto">
          <a:xfrm>
            <a:off x="76200" y="4038600"/>
            <a:ext cx="136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Chronology</a:t>
            </a:r>
          </a:p>
        </p:txBody>
      </p:sp>
      <p:sp>
        <p:nvSpPr>
          <p:cNvPr id="13336" name="TextBox 45"/>
          <p:cNvSpPr txBox="1">
            <a:spLocks noChangeArrowheads="1"/>
          </p:cNvSpPr>
          <p:nvPr/>
        </p:nvSpPr>
        <p:spPr bwMode="auto">
          <a:xfrm rot="3214375">
            <a:off x="6357938" y="5268913"/>
            <a:ext cx="199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HFR used daily for trajectory forecasting</a:t>
            </a:r>
          </a:p>
        </p:txBody>
      </p:sp>
      <p:sp>
        <p:nvSpPr>
          <p:cNvPr id="23" name="TextBox 36"/>
          <p:cNvSpPr txBox="1">
            <a:spLocks noChangeArrowheads="1"/>
          </p:cNvSpPr>
          <p:nvPr/>
        </p:nvSpPr>
        <p:spPr bwMode="auto">
          <a:xfrm rot="3214375">
            <a:off x="500656" y="5311042"/>
            <a:ext cx="1881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Safe Seas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Exercise West Coast</a:t>
            </a:r>
            <a:endParaRPr lang="en-US" sz="1400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4368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 (1/4 of U.S.)</a:t>
            </a:r>
            <a:endParaRPr lang="en-US" sz="2000" b="1" dirty="0" smtClean="0">
              <a:solidFill>
                <a:srgbClr val="FFFFFF"/>
              </a:solidFill>
              <a:latin typeface="Calibri" charset="0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10918" y="1819268"/>
            <a:ext cx="43386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 Sustained Real-time Observation &amp;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609600" y="990600"/>
            <a:ext cx="1905000" cy="464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52400"/>
            <a:ext cx="44196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Scott Glenn                     + Many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866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00602_spill_io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04" y="406008"/>
            <a:ext cx="5139795" cy="3217726"/>
          </a:xfrm>
          <a:prstGeom prst="rect">
            <a:avLst/>
          </a:prstGeom>
        </p:spPr>
      </p:pic>
      <p:pic>
        <p:nvPicPr>
          <p:cNvPr id="20" name="Picture 19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Responding to Crisis: Deepwater Horizon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0" y="533400"/>
            <a:ext cx="35052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U.S. IOOS partnership demonstrated ability to: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800" b="1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Quickly deploy technologies: Gliders and HF radar, saving resources/improving safety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Models/Imagery ingested into NOAA/Navy models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Data assimilation improved spill response decision-making and public understanding</a:t>
            </a:r>
            <a:endParaRPr lang="en-US" sz="180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65335" y="8128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USM HFR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7747001" y="1634066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USF HFR</a:t>
            </a:r>
          </a:p>
        </p:txBody>
      </p:sp>
      <p:pic>
        <p:nvPicPr>
          <p:cNvPr id="31751" name="Picture 4" descr="Screen shot 2010-10-29 at 7.35.15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1908175" cy="192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0" y="57912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Web Portal</a:t>
            </a:r>
          </a:p>
        </p:txBody>
      </p:sp>
      <p:pic>
        <p:nvPicPr>
          <p:cNvPr id="31755" name="Picture 5" descr="Screen shot 2011-03-16 at 3.58.3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1446" y="3496733"/>
            <a:ext cx="170656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6667" y="3810000"/>
            <a:ext cx="18288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4" descr="100722_slick_sabgom_cstar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10312" y="3479800"/>
            <a:ext cx="3049588" cy="20351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5335" y="6183523"/>
            <a:ext cx="2784323" cy="692727"/>
            <a:chOff x="9372600" y="4876800"/>
            <a:chExt cx="1905000" cy="838200"/>
          </a:xfrm>
        </p:grpSpPr>
        <p:sp>
          <p:nvSpPr>
            <p:cNvPr id="31761" name="Rectangle 16"/>
            <p:cNvSpPr>
              <a:spLocks noChangeArrowheads="1"/>
            </p:cNvSpPr>
            <p:nvPr/>
          </p:nvSpPr>
          <p:spPr bwMode="auto">
            <a:xfrm>
              <a:off x="9372600" y="4876800"/>
              <a:ext cx="19050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2" name="TextBox 12"/>
            <p:cNvSpPr txBox="1">
              <a:spLocks noChangeArrowheads="1"/>
            </p:cNvSpPr>
            <p:nvPr/>
          </p:nvSpPr>
          <p:spPr bwMode="auto">
            <a:xfrm>
              <a:off x="9372600" y="487680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Calibri" charset="0"/>
                  <a:ea typeface="+mn-ea"/>
                  <a:cs typeface="+mn-cs"/>
                </a:rPr>
                <a:t>HFR data informed  NOAA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Calibri" charset="0"/>
                  <a:ea typeface="+mn-ea"/>
                  <a:cs typeface="+mn-cs"/>
                </a:rPr>
                <a:t>trajectory forecasts</a:t>
              </a:r>
            </a:p>
          </p:txBody>
        </p:sp>
      </p:grpSp>
      <p:sp>
        <p:nvSpPr>
          <p:cNvPr id="31759" name="TextBox 11"/>
          <p:cNvSpPr txBox="1">
            <a:spLocks noChangeArrowheads="1"/>
          </p:cNvSpPr>
          <p:nvPr/>
        </p:nvSpPr>
        <p:spPr bwMode="auto">
          <a:xfrm>
            <a:off x="5901268" y="5621923"/>
            <a:ext cx="1295399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Briefing </a:t>
            </a: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Blog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127 Briefs</a:t>
            </a:r>
            <a:endParaRPr lang="en-US" sz="1600" b="1" dirty="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169579" y="5477934"/>
            <a:ext cx="2971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HFR validation of SABGOM Forecast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 combined with </a:t>
            </a: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satellite detected oil slicks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8466" y="252306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June 2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56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</a:t>
            </a:r>
            <a:r>
              <a:rPr lang="en-US" sz="1400" u="sng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huge role in informing the modeling teams and the Unified Command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through your extraordinary service. “</a:t>
            </a:r>
          </a:p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</a:t>
            </a:r>
            <a:r>
              <a:rPr lang="en-US" sz="1400" u="sng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You are taking a huge burden off of the team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here who is trying to simply capture the deluge of assets now being deployed. “</a:t>
            </a:r>
          </a:p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</a:t>
            </a:r>
            <a:r>
              <a:rPr lang="en-US" sz="1400" u="sng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Not only has everyone provided valuable information - you have done it without getting in the way of the ongoing operations.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</p:spTree>
    <p:extLst>
      <p:ext uri="{BB962C8B-B14F-4D97-AF65-F5344CB8AC3E}">
        <p14:creationId xmlns:p14="http://schemas.microsoft.com/office/powerpoint/2010/main" val="3397843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done 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it without getting in the way of the ongoing operations.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did not get in the way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reduced the burden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informed modeling teams &amp; leadership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ST_Impact_Awar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457200"/>
            <a:ext cx="3201486" cy="2568508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0"/>
            <a:ext cx="3457497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DHS S&amp;T Impact Award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050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800" i="1" dirty="0">
                <a:solidFill>
                  <a:prstClr val="black"/>
                </a:solidFill>
                <a:cs typeface="Geneva" charset="0"/>
              </a:rPr>
              <a:t>www.legislative.</a:t>
            </a:r>
            <a:r>
              <a:rPr lang="en-US" sz="1800" b="1" i="1" dirty="0">
                <a:solidFill>
                  <a:prstClr val="black"/>
                </a:solidFill>
                <a:cs typeface="Geneva" charset="0"/>
              </a:rPr>
              <a:t>noaa</a:t>
            </a:r>
            <a:r>
              <a:rPr lang="en-US" sz="1800" i="1" dirty="0">
                <a:solidFill>
                  <a:prstClr val="black"/>
                </a:solidFill>
                <a:cs typeface="Geneva" charset="0"/>
              </a:rPr>
              <a:t>.gov/Testimony/Lubchenco033111.pdf</a:t>
            </a:r>
            <a:r>
              <a:rPr lang="en-US" sz="1800" dirty="0">
                <a:solidFill>
                  <a:prstClr val="black"/>
                </a:solidFill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i="1" u="sng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From Page 10:</a:t>
            </a: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Also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 support of oil spill response, NOAA requests a 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$5.0 million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increase to implement the U.S. Integrated Ocean Observing System (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IOOS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®) 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Surface Current Mapping Plan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using high frequency (HF) radar surface current measurements.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HF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74571" y="598714"/>
            <a:ext cx="224971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00828" y="3256643"/>
            <a:ext cx="3040743" cy="1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7357" y="2249714"/>
            <a:ext cx="2358572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964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early_coverag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309" r="11396"/>
          <a:stretch/>
        </p:blipFill>
        <p:spPr>
          <a:xfrm>
            <a:off x="28226" y="1740353"/>
            <a:ext cx="4600222" cy="4351000"/>
          </a:xfrm>
          <a:prstGeom prst="rect">
            <a:avLst/>
          </a:prstGeom>
        </p:spPr>
      </p:pic>
      <p:pic>
        <p:nvPicPr>
          <p:cNvPr id="5" name="yearly_means_movi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129" r="13734"/>
          <a:stretch/>
        </p:blipFill>
        <p:spPr>
          <a:xfrm>
            <a:off x="4530581" y="1448730"/>
            <a:ext cx="4481715" cy="472506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386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Sustained HFR Network Operations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Annual Coverage and Mean: 2006 to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6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ACOOS_6km_grid_15bathy_150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673100"/>
            <a:ext cx="7324527" cy="5493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792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Grid Points for USCG 80-80 Metric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8382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U.S. Coast Guard</a:t>
            </a:r>
          </a:p>
          <a:p>
            <a:r>
              <a:rPr lang="en-US" b="1" dirty="0" smtClean="0"/>
              <a:t>HF Radar Metric</a:t>
            </a:r>
          </a:p>
          <a:p>
            <a:endParaRPr lang="en-US" dirty="0" smtClean="0"/>
          </a:p>
          <a:p>
            <a:r>
              <a:rPr lang="en-US" dirty="0" smtClean="0"/>
              <a:t>Total Current Vectors:</a:t>
            </a:r>
            <a:endParaRPr lang="en-US" dirty="0"/>
          </a:p>
          <a:p>
            <a:r>
              <a:rPr lang="en-US" dirty="0" smtClean="0"/>
              <a:t>80% Spatial Coverage</a:t>
            </a:r>
          </a:p>
          <a:p>
            <a:r>
              <a:rPr lang="en-US" dirty="0" smtClean="0"/>
              <a:t>80% of the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81318" y="4876800"/>
            <a:ext cx="207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rgbClr val="000000"/>
                </a:solidFill>
              </a:rPr>
              <a:t>USCG SAR </a:t>
            </a:r>
            <a:r>
              <a:rPr lang="en-US" sz="1800" dirty="0" smtClean="0">
                <a:solidFill>
                  <a:srgbClr val="000000"/>
                </a:solidFill>
              </a:rPr>
              <a:t>Grid</a:t>
            </a:r>
          </a:p>
          <a:p>
            <a:pPr algn="r"/>
            <a:r>
              <a:rPr lang="en-US" sz="1800" dirty="0" smtClean="0">
                <a:solidFill>
                  <a:srgbClr val="FF0000"/>
                </a:solidFill>
              </a:rPr>
              <a:t>National HFR Grid</a:t>
            </a:r>
          </a:p>
        </p:txBody>
      </p:sp>
    </p:spTree>
    <p:extLst>
      <p:ext uri="{BB962C8B-B14F-4D97-AF65-F5344CB8AC3E}">
        <p14:creationId xmlns:p14="http://schemas.microsoft.com/office/powerpoint/2010/main" val="104383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RUCool\Desktop\progress_grid_oilsq080910CEDR.png"/>
          <p:cNvPicPr>
            <a:picLocks noChangeAspect="1"/>
          </p:cNvPicPr>
          <p:nvPr/>
        </p:nvPicPr>
        <p:blipFill>
          <a:blip r:embed="rId2" cstate="print"/>
          <a:srcRect l="14056" r="15637" b="3139"/>
          <a:stretch>
            <a:fillRect/>
          </a:stretch>
        </p:blipFill>
        <p:spPr bwMode="auto">
          <a:xfrm>
            <a:off x="1429366" y="-1368"/>
            <a:ext cx="6285268" cy="636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880000">
            <a:off x="3568700" y="3022600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2008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880000">
            <a:off x="4953001" y="1541618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2009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880000">
            <a:off x="4356776" y="2351958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8000"/>
                </a:solidFill>
              </a:rPr>
              <a:t>2010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2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Resilient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Two lines of </a:t>
            </a:r>
            <a:r>
              <a:rPr lang="en-US" sz="1400" dirty="0" smtClean="0">
                <a:solidFill>
                  <a:prstClr val="black"/>
                </a:solidFill>
              </a:rPr>
              <a:t>Communication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38195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5535613" cy="6858000"/>
            <a:chOff x="152400" y="0"/>
            <a:chExt cx="5535613" cy="6858000"/>
          </a:xfrm>
        </p:grpSpPr>
        <p:pic>
          <p:nvPicPr>
            <p:cNvPr id="4" name="Picture 5" descr="MARCOOS_New_Long_Rang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0"/>
              <a:ext cx="5535613" cy="6858000"/>
            </a:xfrm>
            <a:prstGeom prst="rect">
              <a:avLst/>
            </a:prstGeom>
            <a:noFill/>
          </p:spPr>
        </p:pic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1390650" y="5068888"/>
              <a:ext cx="114300" cy="5603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810000" y="1306513"/>
              <a:ext cx="700088" cy="650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 flipV="1">
              <a:off x="1295400" y="4724400"/>
              <a:ext cx="53975" cy="21590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1303338" y="3994150"/>
              <a:ext cx="153987" cy="59531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1530350" y="3598863"/>
              <a:ext cx="180975" cy="24923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1789113" y="3048000"/>
              <a:ext cx="115887" cy="4064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1976438" y="2706688"/>
              <a:ext cx="182562" cy="22225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2239963" y="2481263"/>
              <a:ext cx="76200" cy="122237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2370138" y="1981200"/>
              <a:ext cx="34925" cy="3556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2492375" y="1690688"/>
              <a:ext cx="536575" cy="1936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3163888" y="1416050"/>
              <a:ext cx="506412" cy="2032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4581525" y="955675"/>
              <a:ext cx="4763" cy="249238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09800" y="3124200"/>
            <a:ext cx="3378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HFR Network Design Example: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1000 km / ( 75 km/segment )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= 13 Segments of Coast</a:t>
            </a:r>
            <a:endParaRPr lang="en-US" sz="18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7734"/>
            <a:ext cx="37858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Acquisition &amp; Installation and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Annual Technician Support cost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e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stimates based on the U.S.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National HF Radar Network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d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esign parameters.</a:t>
            </a:r>
            <a:endParaRPr lang="en-US" sz="20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0" y="5486400"/>
            <a:ext cx="2737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Segment Color Key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Red  &gt; 90 km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90 km &gt; Orange &gt; 70 km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70 km &gt; Green</a:t>
            </a:r>
            <a:endParaRPr lang="en-US" sz="1800" dirty="0">
              <a:solidFill>
                <a:srgbClr val="008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8587" y="361504"/>
            <a:ext cx="355541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Active Spares Approach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Spares used to fill the largest gaps.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Improve data  quality when all 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are running.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Improve network resiliency when one site goes down.</a:t>
            </a:r>
          </a:p>
        </p:txBody>
      </p:sp>
    </p:spTree>
    <p:extLst>
      <p:ext uri="{BB962C8B-B14F-4D97-AF65-F5344CB8AC3E}">
        <p14:creationId xmlns:p14="http://schemas.microsoft.com/office/powerpoint/2010/main" val="4806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79966" y="228600"/>
            <a:ext cx="3064034" cy="5970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MARACOOS Exceeds USCG 80-80 Metric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Through Improved Site Resiliency &amp; Active Spares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ith 1/3 of the U.S. IOOS Recommended Technician Support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MARACOOS_Coverage_2010_201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3810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9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HFR1000kmSegments_Bathyme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960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2590800"/>
            <a:ext cx="304076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Coastal China: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Four ~1000 km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Regional Segments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4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EIGHT Year Mean </a:t>
            </a:r>
            <a:br>
              <a:rPr lang="en-US" dirty="0" smtClean="0"/>
            </a:br>
            <a:r>
              <a:rPr lang="en-US" dirty="0" smtClean="0"/>
              <a:t>2006-2013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2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evenYearMean-compositeSurfaceCurrent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66" y="0"/>
            <a:ext cx="4961467" cy="61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04800" y="12776200"/>
            <a:ext cx="1257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3200" dirty="0"/>
              <a:t>FIGURE </a:t>
            </a:r>
            <a:r>
              <a:rPr lang="en-US" sz="3200" dirty="0" smtClean="0"/>
              <a:t>1: Mean surface currents from 2007-2013 as measured by the High Frequency Radar Network.  The transects shown in Figure 3 are shown as the red polygons.  </a:t>
            </a:r>
            <a:endParaRPr lang="en-US" sz="32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378151" y="0"/>
            <a:ext cx="6038649" cy="6090385"/>
            <a:chOff x="13716000" y="12725400"/>
            <a:chExt cx="12725400" cy="12834425"/>
          </a:xfrm>
        </p:grpSpPr>
        <p:grpSp>
          <p:nvGrpSpPr>
            <p:cNvPr id="6" name="Group 5"/>
            <p:cNvGrpSpPr/>
            <p:nvPr/>
          </p:nvGrpSpPr>
          <p:grpSpPr>
            <a:xfrm>
              <a:off x="13716000" y="13030200"/>
              <a:ext cx="12725400" cy="12529625"/>
              <a:chOff x="13716000" y="13030200"/>
              <a:chExt cx="12725400" cy="12529625"/>
            </a:xfrm>
          </p:grpSpPr>
          <p:pic>
            <p:nvPicPr>
              <p:cNvPr id="8" name="Picture 7" descr="TUV_MARA_20070101_v2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14" t="4630" r="15278" b="6480"/>
              <a:stretch/>
            </p:blipFill>
            <p:spPr>
              <a:xfrm>
                <a:off x="13716000" y="13030200"/>
                <a:ext cx="12725400" cy="12529625"/>
              </a:xfrm>
              <a:prstGeom prst="rect">
                <a:avLst/>
              </a:prstGeom>
            </p:spPr>
          </p:pic>
          <p:sp>
            <p:nvSpPr>
              <p:cNvPr id="9" name="Freeform 8"/>
              <p:cNvSpPr/>
              <p:nvPr/>
            </p:nvSpPr>
            <p:spPr>
              <a:xfrm>
                <a:off x="21844000" y="15087600"/>
                <a:ext cx="1524000" cy="2209800"/>
              </a:xfrm>
              <a:custGeom>
                <a:avLst/>
                <a:gdLst>
                  <a:gd name="connsiteX0" fmla="*/ 0 w 1524000"/>
                  <a:gd name="connsiteY0" fmla="*/ 304800 h 2209800"/>
                  <a:gd name="connsiteX1" fmla="*/ 304800 w 1524000"/>
                  <a:gd name="connsiteY1" fmla="*/ 0 h 2209800"/>
                  <a:gd name="connsiteX2" fmla="*/ 1524000 w 1524000"/>
                  <a:gd name="connsiteY2" fmla="*/ 1828800 h 2209800"/>
                  <a:gd name="connsiteX3" fmla="*/ 457200 w 1524000"/>
                  <a:gd name="connsiteY3" fmla="*/ 2209800 h 2209800"/>
                  <a:gd name="connsiteX4" fmla="*/ 50800 w 1524000"/>
                  <a:gd name="connsiteY4" fmla="*/ 279400 h 220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2209800">
                    <a:moveTo>
                      <a:pt x="0" y="304800"/>
                    </a:moveTo>
                    <a:lnTo>
                      <a:pt x="304800" y="0"/>
                    </a:lnTo>
                    <a:lnTo>
                      <a:pt x="1524000" y="1828800"/>
                    </a:lnTo>
                    <a:lnTo>
                      <a:pt x="457200" y="2209800"/>
                    </a:lnTo>
                    <a:lnTo>
                      <a:pt x="50800" y="279400"/>
                    </a:lnTo>
                  </a:path>
                </a:pathLst>
              </a:cu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7729200" y="16586200"/>
                <a:ext cx="2209800" cy="1422400"/>
              </a:xfrm>
              <a:custGeom>
                <a:avLst/>
                <a:gdLst>
                  <a:gd name="connsiteX0" fmla="*/ 203200 w 2209800"/>
                  <a:gd name="connsiteY0" fmla="*/ 0 h 1422400"/>
                  <a:gd name="connsiteX1" fmla="*/ 2209800 w 2209800"/>
                  <a:gd name="connsiteY1" fmla="*/ 660400 h 1422400"/>
                  <a:gd name="connsiteX2" fmla="*/ 1701800 w 2209800"/>
                  <a:gd name="connsiteY2" fmla="*/ 1422400 h 1422400"/>
                  <a:gd name="connsiteX3" fmla="*/ 0 w 2209800"/>
                  <a:gd name="connsiteY3" fmla="*/ 304800 h 1422400"/>
                  <a:gd name="connsiteX4" fmla="*/ 203200 w 2209800"/>
                  <a:gd name="connsiteY4" fmla="*/ 0 h 142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9800" h="1422400">
                    <a:moveTo>
                      <a:pt x="203200" y="0"/>
                    </a:moveTo>
                    <a:lnTo>
                      <a:pt x="2209800" y="660400"/>
                    </a:lnTo>
                    <a:lnTo>
                      <a:pt x="1701800" y="1422400"/>
                    </a:lnTo>
                    <a:lnTo>
                      <a:pt x="0" y="304800"/>
                    </a:lnTo>
                    <a:lnTo>
                      <a:pt x="203200" y="0"/>
                    </a:lnTo>
                    <a:close/>
                  </a:path>
                </a:pathLst>
              </a:custGeom>
              <a:noFill/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6564425" y="18998242"/>
                <a:ext cx="1299720" cy="1170252"/>
              </a:xfrm>
              <a:custGeom>
                <a:avLst/>
                <a:gdLst>
                  <a:gd name="connsiteX0" fmla="*/ 250375 w 1299720"/>
                  <a:gd name="connsiteY0" fmla="*/ 958 h 1170252"/>
                  <a:gd name="connsiteX1" fmla="*/ 1266375 w 1299720"/>
                  <a:gd name="connsiteY1" fmla="*/ 635958 h 1170252"/>
                  <a:gd name="connsiteX2" fmla="*/ 961575 w 1299720"/>
                  <a:gd name="connsiteY2" fmla="*/ 1169358 h 1170252"/>
                  <a:gd name="connsiteX3" fmla="*/ 47175 w 1299720"/>
                  <a:gd name="connsiteY3" fmla="*/ 508958 h 1170252"/>
                  <a:gd name="connsiteX4" fmla="*/ 250375 w 1299720"/>
                  <a:gd name="connsiteY4" fmla="*/ 958 h 117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9720" h="1170252">
                    <a:moveTo>
                      <a:pt x="250375" y="958"/>
                    </a:moveTo>
                    <a:cubicBezTo>
                      <a:pt x="453575" y="22125"/>
                      <a:pt x="1147842" y="441225"/>
                      <a:pt x="1266375" y="635958"/>
                    </a:cubicBezTo>
                    <a:cubicBezTo>
                      <a:pt x="1384908" y="830691"/>
                      <a:pt x="1164775" y="1190525"/>
                      <a:pt x="961575" y="1169358"/>
                    </a:cubicBezTo>
                    <a:cubicBezTo>
                      <a:pt x="758375" y="1148191"/>
                      <a:pt x="165708" y="703691"/>
                      <a:pt x="47175" y="508958"/>
                    </a:cubicBezTo>
                    <a:cubicBezTo>
                      <a:pt x="-71358" y="314225"/>
                      <a:pt x="47175" y="-20209"/>
                      <a:pt x="250375" y="958"/>
                    </a:cubicBezTo>
                    <a:close/>
                  </a:path>
                </a:pathLst>
              </a:custGeom>
              <a:noFill/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5748000" y="21107400"/>
                <a:ext cx="1295400" cy="863600"/>
              </a:xfrm>
              <a:custGeom>
                <a:avLst/>
                <a:gdLst>
                  <a:gd name="connsiteX0" fmla="*/ 0 w 1295400"/>
                  <a:gd name="connsiteY0" fmla="*/ 508000 h 863600"/>
                  <a:gd name="connsiteX1" fmla="*/ 1219200 w 1295400"/>
                  <a:gd name="connsiteY1" fmla="*/ 863600 h 863600"/>
                  <a:gd name="connsiteX2" fmla="*/ 1295400 w 1295400"/>
                  <a:gd name="connsiteY2" fmla="*/ 381000 h 863600"/>
                  <a:gd name="connsiteX3" fmla="*/ 127000 w 1295400"/>
                  <a:gd name="connsiteY3" fmla="*/ 0 h 863600"/>
                  <a:gd name="connsiteX4" fmla="*/ 0 w 1295400"/>
                  <a:gd name="connsiteY4" fmla="*/ 431800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5400" h="863600">
                    <a:moveTo>
                      <a:pt x="0" y="508000"/>
                    </a:moveTo>
                    <a:lnTo>
                      <a:pt x="1219200" y="863600"/>
                    </a:lnTo>
                    <a:lnTo>
                      <a:pt x="1295400" y="381000"/>
                    </a:lnTo>
                    <a:lnTo>
                      <a:pt x="127000" y="0"/>
                    </a:lnTo>
                    <a:lnTo>
                      <a:pt x="0" y="431800"/>
                    </a:lnTo>
                  </a:path>
                </a:pathLst>
              </a:cu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163800" y="12725400"/>
              <a:ext cx="84582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178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6187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6: Time series of Anomalies of seasons </a:t>
            </a:r>
            <a:r>
              <a:rPr lang="en-US" sz="2800" dirty="0" smtClean="0"/>
              <a:t>SPEED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 descr="Transect-Magnitu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61554"/>
            <a:ext cx="7162800" cy="55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3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wind_spd_dir_anom2013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5" y="-1"/>
            <a:ext cx="8219451" cy="61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9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RACOOS_Vectors_region04_2007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8764" r="6570" b="16187"/>
          <a:stretch/>
        </p:blipFill>
        <p:spPr>
          <a:xfrm>
            <a:off x="0" y="0"/>
            <a:ext cx="9144000" cy="5951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8000" y="5547939"/>
            <a:ext cx="81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m/s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8404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ARACOOS_Vectors_region04_200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8" t="8766" r="6613" b="16148"/>
          <a:stretch/>
        </p:blipFill>
        <p:spPr>
          <a:xfrm>
            <a:off x="0" y="0"/>
            <a:ext cx="9144000" cy="5952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00" y="5547939"/>
            <a:ext cx="81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m/s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4988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ARACOOS_Vectors_region04_2009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7" t="8766" r="6612" b="16148"/>
          <a:stretch/>
        </p:blipFill>
        <p:spPr>
          <a:xfrm>
            <a:off x="0" y="0"/>
            <a:ext cx="9144000" cy="5952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00" y="5547939"/>
            <a:ext cx="81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m/s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6809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ARACOOS_Vectors_region04_2010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8" t="8766" r="6612" b="16148"/>
          <a:stretch/>
        </p:blipFill>
        <p:spPr>
          <a:xfrm>
            <a:off x="0" y="0"/>
            <a:ext cx="9144000" cy="5952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00" y="5547939"/>
            <a:ext cx="81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m/s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6498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ARACOOS_Vectors_region04_201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7" t="8766" r="6611" b="16148"/>
          <a:stretch/>
        </p:blipFill>
        <p:spPr>
          <a:xfrm>
            <a:off x="0" y="0"/>
            <a:ext cx="9144000" cy="5952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00" y="5547939"/>
            <a:ext cx="81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m/s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0230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HFR1000kmSegments_Curr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960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590800"/>
            <a:ext cx="304076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Coastal China: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Four ~1000 km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Regional Segments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3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ARACOOS_Vectors_region04_201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9" t="8766" r="6613" b="16148"/>
          <a:stretch/>
        </p:blipFill>
        <p:spPr>
          <a:xfrm>
            <a:off x="0" y="0"/>
            <a:ext cx="9144000" cy="5952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00" y="5547939"/>
            <a:ext cx="81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m/s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448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ARACOOS_Vectors_region04_201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7" t="8766" r="6611" b="16148"/>
          <a:stretch/>
        </p:blipFill>
        <p:spPr>
          <a:xfrm>
            <a:off x="0" y="0"/>
            <a:ext cx="9144000" cy="5952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00" y="5547939"/>
            <a:ext cx="81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m/s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640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Lentz_2008_Fig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42667" cy="6242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2667" y="274638"/>
            <a:ext cx="2250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Lentz (2008)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011" y="2133600"/>
            <a:ext cx="1537789" cy="22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Lentz_2008_Fig0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-1"/>
            <a:ext cx="6299200" cy="616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2667" y="274638"/>
            <a:ext cx="2250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Lentz (2008)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222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ongShelfCurrent_region4_2007_gri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" y="-1"/>
            <a:ext cx="8297334" cy="62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6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ongShelfCurrent_region4_20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33" y="-1"/>
            <a:ext cx="8365067" cy="627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4617997"/>
            <a:ext cx="31878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	 Lentz (2008)</a:t>
            </a:r>
          </a:p>
          <a:p>
            <a:r>
              <a:rPr lang="en-US" dirty="0" smtClean="0"/>
              <a:t>- - - - Chapman and Lentz (2005)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691466" y="4821193"/>
            <a:ext cx="491067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08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ongShelfCurrent_region4_200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0"/>
            <a:ext cx="8339328" cy="625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4617997"/>
            <a:ext cx="31878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	 Lentz (2008)</a:t>
            </a:r>
          </a:p>
          <a:p>
            <a:r>
              <a:rPr lang="en-US" dirty="0" smtClean="0"/>
              <a:t>- - - - Chapman and Lentz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2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ongShelfCurrent_region4_200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0"/>
            <a:ext cx="8339328" cy="625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4617997"/>
            <a:ext cx="31878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	 Lentz (2008)</a:t>
            </a:r>
          </a:p>
          <a:p>
            <a:r>
              <a:rPr lang="en-US" dirty="0" smtClean="0"/>
              <a:t>- - - - Chapman and Lentz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1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ongShelfCurrent_region4_20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0"/>
            <a:ext cx="8339328" cy="625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4617997"/>
            <a:ext cx="31878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	 Lentz (2008)</a:t>
            </a:r>
          </a:p>
          <a:p>
            <a:r>
              <a:rPr lang="en-US" dirty="0" smtClean="0"/>
              <a:t>- - - - Chapman and Lentz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1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ongShelfCurrent_region4_20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0"/>
            <a:ext cx="8339328" cy="625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4617997"/>
            <a:ext cx="31878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	 Lentz (2008)</a:t>
            </a:r>
          </a:p>
          <a:p>
            <a:r>
              <a:rPr lang="en-US" dirty="0" smtClean="0"/>
              <a:t>- - - - Chapman and Lentz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0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obalShippingImpactsHalpernetal_"/>
          <p:cNvPicPr>
            <a:picLocks noChangeAspect="1" noChangeArrowheads="1"/>
          </p:cNvPicPr>
          <p:nvPr/>
        </p:nvPicPr>
        <p:blipFill>
          <a:blip r:embed="rId2"/>
          <a:srcRect t="18129" b="18129"/>
          <a:stretch>
            <a:fillRect/>
          </a:stretch>
        </p:blipFill>
        <p:spPr bwMode="auto">
          <a:xfrm>
            <a:off x="4813007" y="886283"/>
            <a:ext cx="4196738" cy="206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605" y="3555795"/>
            <a:ext cx="3815108" cy="22608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pic>
        <p:nvPicPr>
          <p:cNvPr id="10" name="Picture 9" descr="Screen shot 2012-05-15 at 6.21.3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9" y="3566582"/>
            <a:ext cx="4331751" cy="217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334" y="101600"/>
            <a:ext cx="334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Global Drivers</a:t>
            </a:r>
            <a:endParaRPr lang="en-US" sz="36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Coastal Population Centers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4262" y="30395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International Commerce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3066" y="5731934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Ocean Seasonality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6534" y="58504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Tropical Cyclones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81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ongShelfCurrent_region4_20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0"/>
            <a:ext cx="8339328" cy="625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4617997"/>
            <a:ext cx="31878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	 Lentz (2008)</a:t>
            </a:r>
          </a:p>
          <a:p>
            <a:r>
              <a:rPr lang="en-US" dirty="0" smtClean="0"/>
              <a:t>- - - - Chapman and Lentz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0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ongShelfCurrent_region4_20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0"/>
            <a:ext cx="8339328" cy="625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4617997"/>
            <a:ext cx="31878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	 Lentz (2008)</a:t>
            </a:r>
          </a:p>
          <a:p>
            <a:r>
              <a:rPr lang="en-US" dirty="0" smtClean="0"/>
              <a:t>- - - - Chapman and Lentz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2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640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iddle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tlantic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egional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ssociation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oastal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cean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bserving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947737" y="2349782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397024" y="228600"/>
            <a:ext cx="4794649" cy="67338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</a:rPr>
              <a:t>Stratified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</a:rPr>
              <a:t>Coastal Ocean Interactions with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</a:rPr>
              <a:t>Tropical 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Arthur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Scott Glenn</a:t>
            </a: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, Travis Miles,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Greg </a:t>
            </a:r>
            <a:r>
              <a:rPr lang="en-US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Seroka</a:t>
            </a: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, Robert Forney,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Hugh </a:t>
            </a:r>
            <a:r>
              <a:rPr lang="en-US" u="sng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Roarty</a:t>
            </a: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, Oscar Schofield</a:t>
            </a: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, </a:t>
            </a:r>
            <a:endParaRPr lang="en-US" dirty="0" smtClean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Josh </a:t>
            </a:r>
            <a:r>
              <a:rPr lang="en-US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Kohut</a:t>
            </a: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(Rutgers),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Yi </a:t>
            </a:r>
            <a:r>
              <a:rPr lang="en-US" u="sng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Xu</a:t>
            </a: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(China) &amp; </a:t>
            </a:r>
            <a:r>
              <a:rPr lang="en-US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Fei</a:t>
            </a: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Yu (China)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Nature Communications (2016)</a:t>
            </a: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</a:t>
            </a:r>
            <a:endParaRPr lang="en-US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59139" y="3531542"/>
            <a:ext cx="908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8" y="5497745"/>
            <a:ext cx="1272952" cy="649055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8" y="5251450"/>
            <a:ext cx="1271472" cy="247650"/>
          </a:xfrm>
          <a:prstGeom prst="rect">
            <a:avLst/>
          </a:prstGeom>
        </p:spPr>
      </p:pic>
      <p:pic>
        <p:nvPicPr>
          <p:cNvPr id="3" name="Picture 2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0" y="3116016"/>
            <a:ext cx="1403350" cy="738288"/>
          </a:xfrm>
          <a:prstGeom prst="rect">
            <a:avLst/>
          </a:prstGeom>
        </p:spPr>
      </p:pic>
      <p:pic>
        <p:nvPicPr>
          <p:cNvPr id="6" name="Picture 5" descr="ncep_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16" y="1981483"/>
            <a:ext cx="901264" cy="5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8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23" grpId="0" animBg="1"/>
      <p:bldP spid="2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</p:spTree>
    <p:extLst>
      <p:ext uri="{BB962C8B-B14F-4D97-AF65-F5344CB8AC3E}">
        <p14:creationId xmlns:p14="http://schemas.microsoft.com/office/powerpoint/2010/main" val="119205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Hurricane Irene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26-29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Super-Typhoon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 July - 9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 Irene &amp; Super-Typhoon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do these summer of 2011 storms have in common? 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cs typeface="+mn-cs"/>
              </a:rPr>
              <a:t>Two Gliders Deployed</a:t>
            </a:r>
          </a:p>
        </p:txBody>
      </p:sp>
      <p:pic>
        <p:nvPicPr>
          <p:cNvPr id="7" name="Picture 6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6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b="1" u="sng" dirty="0" smtClean="0">
                <a:solidFill>
                  <a:srgbClr val="000000"/>
                </a:solidFill>
                <a:cs typeface="+mn-cs"/>
              </a:rPr>
              <a:t>WHAT?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2000" dirty="0" smtClean="0">
              <a:solidFill>
                <a:srgbClr val="000000"/>
              </a:solidFill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Satellite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smtClean="0">
                <a:solidFill>
                  <a:srgbClr val="000000"/>
                </a:solidFill>
                <a:cs typeface="+mn-cs"/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smtClean="0">
                <a:solidFill>
                  <a:srgbClr val="000000"/>
                </a:solidFill>
                <a:cs typeface="+mn-cs"/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smtClean="0">
                <a:solidFill>
                  <a:srgbClr val="000000"/>
                </a:solidFill>
                <a:cs typeface="+mn-cs"/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b="1" u="sng" dirty="0" smtClean="0">
                <a:solidFill>
                  <a:srgbClr val="000000"/>
                </a:solidFill>
                <a:cs typeface="+mn-cs"/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 Glider Temperature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  <a:cs typeface="+mn-cs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600" smtClean="0">
                <a:solidFill>
                  <a:srgbClr val="FF0000"/>
                </a:solidFill>
                <a:cs typeface="+mn-cs"/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600" smtClean="0">
                <a:solidFill>
                  <a:srgbClr val="000000"/>
                </a:solidFill>
                <a:cs typeface="+mn-cs"/>
              </a:rPr>
              <a:t>11C max Cooling</a:t>
            </a:r>
          </a:p>
        </p:txBody>
      </p:sp>
      <p:pic>
        <p:nvPicPr>
          <p:cNvPr id="18" name="Picture 17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19444"/>
          <a:stretch/>
        </p:blipFill>
        <p:spPr bwMode="auto">
          <a:xfrm>
            <a:off x="0" y="520700"/>
            <a:ext cx="4521200" cy="229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nature_fig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67846"/>
            <a:ext cx="4432924" cy="6142454"/>
          </a:xfrm>
          <a:prstGeom prst="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-2822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Coastal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Baroclinic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Circulation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93700"/>
            <a:ext cx="4191000" cy="2463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946400"/>
            <a:ext cx="4178300" cy="326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1" y="635000"/>
            <a:ext cx="105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Before Eye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8701" y="635000"/>
            <a:ext cx="888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 Eye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6066" y="1003300"/>
            <a:ext cx="328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Before Eye                 After Eye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9244" y="320322"/>
            <a:ext cx="2377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HF Radar Surface Currents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" y="2959099"/>
            <a:ext cx="4051300" cy="3263901"/>
            <a:chOff x="0" y="2959099"/>
            <a:chExt cx="4051300" cy="3263901"/>
          </a:xfrm>
        </p:grpSpPr>
        <p:pic>
          <p:nvPicPr>
            <p:cNvPr id="4" name="Picture 3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59099"/>
              <a:ext cx="4051300" cy="32639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3009900"/>
              <a:ext cx="2130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Glider Track, Model Grid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&amp; Bathymetry</a:t>
              </a:r>
              <a:endPara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" y="5803900"/>
              <a:ext cx="2066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FF"/>
                  </a:solidFill>
                  <a:latin typeface="Calibri"/>
                  <a:ea typeface="+mn-ea"/>
                  <a:cs typeface="+mn-cs"/>
                </a:rPr>
                <a:t>Storm Period in Blue</a:t>
              </a:r>
              <a:endParaRPr lang="en-US" sz="1600" dirty="0">
                <a:solidFill>
                  <a:srgbClr val="0000FF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31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ROMS Model Results at Glider Location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Coastal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Baroclinic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Circulation Enhances Mixing &amp; Cooling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19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79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Modeled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u="sng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Deep</a:t>
            </a:r>
            <a:r>
              <a:rPr lang="en-US" b="1" u="sng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 b="1" u="sng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ater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Cooling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rocesses in Hurricane Irene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660" y="901700"/>
            <a:ext cx="233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Air-Sea Fluxes Only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9457" y="952500"/>
            <a:ext cx="235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1-D Mixing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3-D PWP (Upwelling)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477000" y="40513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Storm-induced cooling in deep water is often equally distributed between the front and back half of the storm (Price et al., 1981)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4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2557035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fi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Ahead-of-Eye-Center Cooling in Irene: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Nearshore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Buoy Observations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379" y="1222627"/>
            <a:ext cx="15762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 - Before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1468" y="1657404"/>
            <a:ext cx="7166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85%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80%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94%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7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+mn-cs"/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0000"/>
                </a:solidFill>
                <a:cs typeface="+mn-cs"/>
              </a:rPr>
              <a:t>Warm Ocean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0000"/>
                </a:solidFill>
                <a:cs typeface="+mn-cs"/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FF"/>
                </a:solidFill>
                <a:cs typeface="+mn-cs"/>
              </a:rPr>
              <a:t>Cold Ocean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FF"/>
                </a:solidFill>
                <a:cs typeface="+mn-cs"/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u="sng" smtClean="0">
                <a:solidFill>
                  <a:srgbClr val="000000"/>
                </a:solidFill>
                <a:cs typeface="+mn-cs"/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00"/>
                </a:solidFill>
                <a:cs typeface="+mn-cs"/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00"/>
                </a:solidFill>
                <a:cs typeface="+mn-cs"/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00"/>
                </a:solidFill>
                <a:cs typeface="+mn-cs"/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253543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59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WRF Model Sensitivity Study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Over 140 model runs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Paired to compare sensitivities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Central pressure &amp; max wind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Sensitivity to SST greatest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Seroka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Miles, </a:t>
            </a:r>
            <a:r>
              <a:rPr lang="en-US" sz="16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Xu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16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Kohut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Schofield &amp; Glenn,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 Irene Sensitivity to Stratified Coastal Ocean Cooling, In Review, Monthly Weather Review</a:t>
            </a:r>
            <a:endParaRPr lang="en-US" sz="16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3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9405"/>
            <a:ext cx="9144000" cy="15868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746" y="1606216"/>
            <a:ext cx="8747113" cy="4563195"/>
            <a:chOff x="0" y="749300"/>
            <a:chExt cx="9144000" cy="5420111"/>
          </a:xfrm>
        </p:grpSpPr>
        <p:pic>
          <p:nvPicPr>
            <p:cNvPr id="12" name="Picture 11" descr="Screenshot 2015-10-17 11.40.2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9300"/>
              <a:ext cx="9144000" cy="542011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 rot="2371607">
              <a:off x="4817479" y="2143248"/>
              <a:ext cx="1256260" cy="2557435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88551" y="5275263"/>
            <a:ext cx="6440914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Historical Hurricanes Crossing the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Middle Atlantic Bight Continental Shelf in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tratified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eason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51463" y="451205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" y="282223"/>
            <a:ext cx="1397001" cy="163688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2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0"/>
            <a:ext cx="7245350" cy="621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457700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Objective criteria: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 eye over MAB continental shelf in stratified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ummer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eason (June-August)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Buoy must have air pressure, wind speed, water temperature (air temperature bonus)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First vertical line is warmest water temperature when wind speed exceeds 5 m/s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Center line is coolest temperature before pressure minimum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Last line is coolest temperature after pressure minimum &amp; wind speed below 5 m/s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First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Three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Ahead-of-Eye-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Center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Cooling: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Water Temp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ir Temp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Air Press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Wind Speed</a:t>
            </a:r>
            <a:endParaRPr lang="en-US" sz="2000" b="1" dirty="0">
              <a:solidFill>
                <a:srgbClr val="008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2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Historical Hurricanes Crossing the MAB in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tratified Season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Observed Ahead-of-Eye-Center Cooling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Storm-induced cooling in deep water is often equally distributed between the front and back half of the storm (Price et al., 1981)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2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22" y="2667000"/>
            <a:ext cx="5846978" cy="349448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705" y="4823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482"/>
            <a:ext cx="4521200" cy="2270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Historical Typhoons Crossing the Yellow Sea in the Stratified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eason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476500"/>
            <a:ext cx="275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Ramya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Ramadurai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2009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creen Shot 2015-10-31 at 5.52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1000"/>
            <a:ext cx="248706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829300"/>
            <a:ext cx="25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Chen et al.,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CSR,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1992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800" y="3111500"/>
            <a:ext cx="13897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Bottom Temp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1700" y="3924300"/>
            <a:ext cx="1778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 Typhoons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racked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cross northern East China Sea &amp; Yellow Sea since 1985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" y="1955800"/>
            <a:ext cx="340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Summer/Winter SST Difference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5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5207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yphoon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8702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99384"/>
            <a:ext cx="4215711" cy="2858516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65436"/>
            <a:ext cx="4203700" cy="279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1181100"/>
            <a:ext cx="86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SST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Before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2200" y="3911600"/>
            <a:ext cx="68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SST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1515" y="4051300"/>
            <a:ext cx="1116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SST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Difference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Up to 7C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8547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From: Sun,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Duan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Zhu, Wu, Zhang &amp; Huang, </a:t>
            </a:r>
            <a:r>
              <a:rPr lang="en-US" sz="18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Acta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Oceanol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Sin.,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2014 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0900" y="2006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Track</a:t>
            </a:r>
            <a:endParaRPr lang="en-US" sz="16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7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300"/>
            <a:ext cx="9144001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1463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13400" y="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9533" y="241300"/>
            <a:ext cx="48950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yphoon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Ahead-of-Eye-Center Cooling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observed by Coastal Buoy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302500" y="56261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445000"/>
            <a:ext cx="9159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From: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Yu, Institute of Oceanology, Chinese Academy of Sciences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  Yi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Xu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State Key Laboratory of Estuarine &amp; Coastal Research, East China Normal University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0200" y="1625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Track</a:t>
            </a:r>
            <a:endParaRPr lang="en-US" sz="16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20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Summer stratification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intensity reduction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0"/>
            <a:ext cx="1808733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46962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MARACOOS REGIONAL THEMES</a:t>
            </a: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906461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931333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561970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3956732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Glenn et al., </a:t>
            </a:r>
            <a:r>
              <a:rPr lang="en-US" sz="2000" i="1" dirty="0" smtClean="0">
                <a:solidFill>
                  <a:srgbClr val="FF0000"/>
                </a:solidFill>
              </a:rPr>
              <a:t>Nat. Com.</a:t>
            </a:r>
            <a:r>
              <a:rPr lang="en-US" sz="2000" dirty="0" smtClean="0">
                <a:solidFill>
                  <a:srgbClr val="FF0000"/>
                </a:solidFill>
              </a:rPr>
              <a:t>, 2016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iles et al., </a:t>
            </a:r>
            <a:r>
              <a:rPr lang="en-US" sz="2000" i="1" dirty="0" smtClean="0">
                <a:solidFill>
                  <a:srgbClr val="FF0000"/>
                </a:solidFill>
              </a:rPr>
              <a:t>JGR</a:t>
            </a:r>
            <a:r>
              <a:rPr lang="en-US" sz="2000" dirty="0" smtClean="0">
                <a:solidFill>
                  <a:srgbClr val="FF0000"/>
                </a:solidFill>
              </a:rPr>
              <a:t>, 2015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0"/>
            <a:ext cx="1808733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Conclusion </a:t>
            </a:r>
          </a:p>
        </p:txBody>
      </p:sp>
      <p:pic>
        <p:nvPicPr>
          <p:cNvPr id="10" name="Picture 9" descr="Screen Shot 2016-01-31 at 4.44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6244"/>
            <a:ext cx="3674718" cy="1151720"/>
          </a:xfrm>
          <a:prstGeom prst="rect">
            <a:avLst/>
          </a:prstGeom>
        </p:spPr>
      </p:pic>
      <p:pic>
        <p:nvPicPr>
          <p:cNvPr id="2" name="Picture 1" descr="Screen Shot 2016-04-09 at 3.53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264860"/>
            <a:ext cx="3352800" cy="13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8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93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57200"/>
            <a:ext cx="3581400" cy="2686050"/>
          </a:xfrm>
          <a:prstGeom prst="rect">
            <a:avLst/>
          </a:prstGeom>
        </p:spPr>
      </p:pic>
      <p:pic>
        <p:nvPicPr>
          <p:cNvPr id="6" name="Picture 5" descr="Screen Shot 2016-04-12 at 9.14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57200"/>
            <a:ext cx="3810000" cy="2534254"/>
          </a:xfrm>
          <a:prstGeom prst="rect">
            <a:avLst/>
          </a:prstGeom>
        </p:spPr>
      </p:pic>
      <p:pic>
        <p:nvPicPr>
          <p:cNvPr id="7" name="Picture 6" descr="Screen Shot 2016-04-12 at 9.16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97750"/>
            <a:ext cx="3810000" cy="2433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4038600"/>
            <a:ext cx="464820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Coastal Ocean Radar Network (</a:t>
            </a:r>
            <a:r>
              <a:rPr lang="en-US" sz="2000" dirty="0" err="1" smtClean="0"/>
              <a:t>CORNet</a:t>
            </a:r>
            <a:r>
              <a:rPr lang="en-US" sz="2000" dirty="0" smtClean="0"/>
              <a:t>), Wuhan, Yi Chao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Yi </a:t>
            </a:r>
            <a:r>
              <a:rPr lang="en-US" sz="2000" dirty="0" err="1" smtClean="0"/>
              <a:t>Xu</a:t>
            </a:r>
            <a:r>
              <a:rPr lang="en-US" sz="2000" dirty="0" smtClean="0"/>
              <a:t>, East China Normal University </a:t>
            </a:r>
            <a:r>
              <a:rPr lang="en-US" sz="2000" dirty="0" err="1" smtClean="0"/>
              <a:t>Fei</a:t>
            </a:r>
            <a:r>
              <a:rPr lang="en-US" sz="2000" dirty="0" smtClean="0"/>
              <a:t> Yu, Institute of Oceanology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38800"/>
            <a:ext cx="495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Dake</a:t>
            </a:r>
            <a:r>
              <a:rPr lang="en-US" sz="1800" dirty="0" smtClean="0"/>
              <a:t> Chen, Second </a:t>
            </a:r>
            <a:r>
              <a:rPr lang="en-US" sz="1800" dirty="0"/>
              <a:t>Institute of </a:t>
            </a:r>
            <a:r>
              <a:rPr lang="en-US" sz="1800" dirty="0" smtClean="0"/>
              <a:t>Oceanography,</a:t>
            </a:r>
          </a:p>
          <a:p>
            <a:r>
              <a:rPr lang="en-US" sz="1800" dirty="0" smtClean="0"/>
              <a:t>Mooring Array for Rapid Intensification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" y="2959100"/>
            <a:ext cx="470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IOC/WMO Typhoon Conference - Hangzhou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2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Potential for China-U.S. Collaborations in Typhoon Research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3200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Yanhui</a:t>
            </a:r>
            <a:r>
              <a:rPr lang="en-US" sz="1800" dirty="0" smtClean="0"/>
              <a:t> Wang, Center for Robotics &amp; Vehicle Technology, Tianjin University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532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7004</TotalTime>
  <Words>3403</Words>
  <Application>Microsoft Macintosh PowerPoint</Application>
  <PresentationFormat>On-screen Show (4:3)</PresentationFormat>
  <Paragraphs>792</Paragraphs>
  <Slides>91</Slides>
  <Notes>22</Notes>
  <HiddenSlides>0</HiddenSlides>
  <MMClips>4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4" baseType="lpstr">
      <vt:lpstr>5_Office Theme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SLDMB Deployments 1 Jan 2006 – 31 Dec 2007</vt:lpstr>
      <vt:lpstr>PowerPoint Presentation</vt:lpstr>
      <vt:lpstr>Status 2004</vt:lpstr>
      <vt:lpstr>Status 2004</vt:lpstr>
      <vt:lpstr>PowerPoint Presentation</vt:lpstr>
      <vt:lpstr>5000 Virtual Drifters –  24 Hours Into Search</vt:lpstr>
      <vt:lpstr>5000 Virtual Drifters –  48 Hours Into Search</vt:lpstr>
      <vt:lpstr>5000 Virtual Drifters –  72 Hours Into Search</vt:lpstr>
      <vt:lpstr>5000 Virtual Drifters –  96 Hours Into Search</vt:lpstr>
      <vt:lpstr>5000 Virtual Drifters –  Search Area After 96 Hours</vt:lpstr>
      <vt:lpstr>PowerPoint Presentation</vt:lpstr>
      <vt:lpstr>PowerPoint Presentation</vt:lpstr>
      <vt:lpstr>PowerPoint Presentation</vt:lpstr>
      <vt:lpstr>PowerPoint Presentation</vt:lpstr>
      <vt:lpstr>Feedback from the Deepwater Horizon  Incident Command Center</vt:lpstr>
      <vt:lpstr>Feedback from the Deepwater Horizon  Incident Command Center</vt:lpstr>
      <vt:lpstr>PowerPoint Presentation</vt:lpstr>
      <vt:lpstr>Sustained HFR Network Operations Annual Coverage and Mean: 2006 to 2012</vt:lpstr>
      <vt:lpstr>PowerPoint Presentation</vt:lpstr>
      <vt:lpstr>PowerPoint Presentation</vt:lpstr>
      <vt:lpstr>Resilient CODAR Shore Site:  Shed, Enclosure, Tx/Rx, Comms, Power, GPS, AIS </vt:lpstr>
      <vt:lpstr>PowerPoint Presentation</vt:lpstr>
      <vt:lpstr>PowerPoint Presentation</vt:lpstr>
      <vt:lpstr>EIGHT Year Mean  2006-2013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Scott Glenn</cp:lastModifiedBy>
  <cp:revision>300</cp:revision>
  <dcterms:created xsi:type="dcterms:W3CDTF">2010-02-22T17:26:58Z</dcterms:created>
  <dcterms:modified xsi:type="dcterms:W3CDTF">2016-04-12T04:52:29Z</dcterms:modified>
  <cp:category/>
</cp:coreProperties>
</file>