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988" r:id="rId2"/>
    <p:sldId id="991" r:id="rId3"/>
    <p:sldId id="989" r:id="rId4"/>
    <p:sldId id="908" r:id="rId5"/>
    <p:sldId id="983" r:id="rId6"/>
    <p:sldId id="884" r:id="rId7"/>
    <p:sldId id="885" r:id="rId8"/>
    <p:sldId id="918" r:id="rId9"/>
    <p:sldId id="919" r:id="rId10"/>
    <p:sldId id="967" r:id="rId11"/>
    <p:sldId id="961" r:id="rId12"/>
    <p:sldId id="920" r:id="rId13"/>
    <p:sldId id="978" r:id="rId14"/>
    <p:sldId id="992" r:id="rId15"/>
    <p:sldId id="987" r:id="rId16"/>
    <p:sldId id="925" r:id="rId17"/>
    <p:sldId id="926" r:id="rId18"/>
    <p:sldId id="927" r:id="rId19"/>
    <p:sldId id="928" r:id="rId20"/>
    <p:sldId id="946" r:id="rId21"/>
    <p:sldId id="98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4" autoAdjust="0"/>
    <p:restoredTop sz="94660"/>
  </p:normalViewPr>
  <p:slideViewPr>
    <p:cSldViewPr snapToGrid="0">
      <p:cViewPr>
        <p:scale>
          <a:sx n="100" d="100"/>
          <a:sy n="100" d="100"/>
        </p:scale>
        <p:origin x="-177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Stratified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Coastal Ocean Interactions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Scott Glenn</a:t>
            </a:r>
            <a:r>
              <a:rPr lang="en-US" sz="2400" dirty="0" smtClean="0">
                <a:solidFill>
                  <a:srgbClr val="FFFFFF"/>
                </a:solidFill>
              </a:rPr>
              <a:t>, Travis Miles,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Robert Forney,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Hugh </a:t>
            </a:r>
            <a:r>
              <a:rPr lang="en-US" sz="2400" dirty="0" err="1" smtClean="0">
                <a:solidFill>
                  <a:srgbClr val="FFFFFF"/>
                </a:solidFill>
              </a:rPr>
              <a:t>Roarty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  <a:r>
              <a:rPr lang="en-US" sz="2400" dirty="0">
                <a:solidFill>
                  <a:srgbClr val="FFFFFF"/>
                </a:solidFill>
              </a:rPr>
              <a:t>, 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 (Rutgers),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(China) &amp;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(China)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Nature Communications (2016)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6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19444"/>
          <a:stretch/>
        </p:blipFill>
        <p:spPr bwMode="auto">
          <a:xfrm>
            <a:off x="0" y="520700"/>
            <a:ext cx="4521200" cy="229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nature_fig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91" y="0"/>
            <a:ext cx="5059309" cy="70104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099"/>
            <a:ext cx="4051300" cy="3263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0"/>
            <a:ext cx="383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Coastal </a:t>
            </a:r>
            <a:r>
              <a:rPr lang="en-US" sz="2000" b="1" dirty="0" err="1" smtClean="0"/>
              <a:t>Baroclinic</a:t>
            </a:r>
            <a:r>
              <a:rPr lang="en-US" sz="2000" b="1" dirty="0" smtClean="0"/>
              <a:t> Circulation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393700"/>
            <a:ext cx="4191000" cy="246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46400"/>
            <a:ext cx="4076700" cy="326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009900"/>
            <a:ext cx="2130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Glider Track, Model Grid </a:t>
            </a:r>
          </a:p>
          <a:p>
            <a:pPr algn="ctr"/>
            <a:r>
              <a:rPr lang="en-US" sz="1400" dirty="0" smtClean="0"/>
              <a:t>&amp; Bathymetry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06401" y="635000"/>
            <a:ext cx="105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98701" y="635000"/>
            <a:ext cx="888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Eye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46700" y="1117600"/>
            <a:ext cx="328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                 After Eye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5803900"/>
            <a:ext cx="2066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Storm Period in Blue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90900" y="2908300"/>
            <a:ext cx="5753100" cy="2044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758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9958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130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Submitted to Monthly Weather Review</a:t>
            </a:r>
            <a:endParaRPr lang="en-US" sz="1600" i="1" dirty="0"/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7700" y="3263900"/>
            <a:ext cx="558800" cy="14351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Modeled </a:t>
            </a:r>
            <a:r>
              <a:rPr lang="en-US" sz="2400" b="1" dirty="0" err="1" smtClean="0"/>
              <a:t>Deepwater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901700"/>
            <a:ext cx="15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0500" y="952500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5085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53200" y="558800"/>
            <a:ext cx="227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 Jim Price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4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900"/>
            <a:ext cx="9144000" cy="1586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Observed Cooling in Hurricane Irene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7162800" y="5092700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ature_fig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38150"/>
            <a:ext cx="8216900" cy="41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5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542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</a:t>
            </a:r>
          </a:p>
          <a:p>
            <a:pPr algn="ctr"/>
            <a:r>
              <a:rPr lang="en-US" sz="2400" b="1" dirty="0" smtClean="0"/>
              <a:t>Middle Atlantic Bight Continental Shelf in </a:t>
            </a:r>
            <a:r>
              <a:rPr lang="en-US" sz="2400" b="1" dirty="0"/>
              <a:t>S</a:t>
            </a:r>
            <a:r>
              <a:rPr lang="en-US" sz="2400" b="1" dirty="0" smtClean="0"/>
              <a:t>tratified </a:t>
            </a:r>
            <a:r>
              <a:rPr lang="en-US" sz="2400" b="1" dirty="0"/>
              <a:t>S</a:t>
            </a:r>
            <a:r>
              <a:rPr lang="en-US" sz="2400" b="1" dirty="0" smtClean="0"/>
              <a:t>eason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 rot="2371607">
            <a:off x="4817479" y="2143248"/>
            <a:ext cx="1256260" cy="255743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384800"/>
            <a:ext cx="137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</a:t>
            </a:r>
          </a:p>
          <a:p>
            <a:r>
              <a:rPr lang="en-US" dirty="0" smtClean="0"/>
              <a:t>David </a:t>
            </a:r>
            <a:r>
              <a:rPr lang="en-US" dirty="0" err="1" smtClean="0"/>
              <a:t>Titley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6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Ahead-of-Eye-Center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22" y="2667000"/>
            <a:ext cx="5846978" cy="349448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705" y="4823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482"/>
            <a:ext cx="4521200" cy="2270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the Stratified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76500"/>
            <a:ext cx="275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Ramya</a:t>
            </a:r>
            <a:r>
              <a:rPr lang="en-US" dirty="0" smtClean="0"/>
              <a:t> </a:t>
            </a:r>
            <a:r>
              <a:rPr lang="en-US" dirty="0" err="1" smtClean="0"/>
              <a:t>Ramadurai</a:t>
            </a:r>
            <a:r>
              <a:rPr lang="en-US" dirty="0" smtClean="0"/>
              <a:t>, 2009</a:t>
            </a:r>
            <a:endParaRPr lang="en-US" dirty="0"/>
          </a:p>
        </p:txBody>
      </p:sp>
      <p:pic>
        <p:nvPicPr>
          <p:cNvPr id="8" name="Picture 7" descr="Screen Shot 2015-10-31 at 5.52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1000"/>
            <a:ext cx="248706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29300"/>
            <a:ext cx="25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 et al., </a:t>
            </a:r>
            <a:r>
              <a:rPr lang="en-US" i="1" dirty="0" smtClean="0"/>
              <a:t>CSR,</a:t>
            </a:r>
            <a:r>
              <a:rPr lang="en-US" dirty="0" smtClean="0"/>
              <a:t> 1992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800" y="3111500"/>
            <a:ext cx="13897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Bottom Temp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51700" y="3924300"/>
            <a:ext cx="1778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 Typhoons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racked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cross northern East China Sea &amp; Yellow Sea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1955800"/>
            <a:ext cx="340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Summer/Winter SST Difference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6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5207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8702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99384"/>
            <a:ext cx="4215711" cy="2858516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65436"/>
            <a:ext cx="4203700" cy="279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1181100"/>
            <a:ext cx="86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92200" y="3911600"/>
            <a:ext cx="68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71515" y="4051300"/>
            <a:ext cx="1116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SST</a:t>
            </a:r>
          </a:p>
          <a:p>
            <a:pPr algn="ctr"/>
            <a:r>
              <a:rPr lang="en-US" sz="1600" dirty="0" smtClean="0"/>
              <a:t>Difference</a:t>
            </a:r>
          </a:p>
          <a:p>
            <a:pPr algn="ctr"/>
            <a:r>
              <a:rPr lang="en-US" sz="1600" dirty="0" smtClean="0"/>
              <a:t>Up to 7C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547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From: Sun, </a:t>
            </a:r>
            <a:r>
              <a:rPr lang="en-US" dirty="0" err="1" smtClean="0"/>
              <a:t>Duan</a:t>
            </a:r>
            <a:r>
              <a:rPr lang="en-US" dirty="0" smtClean="0"/>
              <a:t>, Zhu, Wu, Zhang &amp; Huang, </a:t>
            </a:r>
            <a:r>
              <a:rPr lang="en-US" i="1" dirty="0" err="1" smtClean="0"/>
              <a:t>Acta</a:t>
            </a:r>
            <a:r>
              <a:rPr lang="en-US" i="1" dirty="0" smtClean="0"/>
              <a:t> </a:t>
            </a:r>
            <a:r>
              <a:rPr lang="en-US" i="1" dirty="0" err="1" smtClean="0"/>
              <a:t>Oceanol</a:t>
            </a:r>
            <a:r>
              <a:rPr lang="en-US" i="1" dirty="0" smtClean="0"/>
              <a:t>. Sin.,</a:t>
            </a:r>
            <a:r>
              <a:rPr lang="en-US" dirty="0" smtClean="0"/>
              <a:t> 2014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00900" y="2006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#7 with &gt;$16 Billion.</a:t>
            </a:r>
          </a:p>
          <a:p>
            <a:pPr algn="ctr" eaLnBrk="0" hangingPunct="0"/>
            <a:endParaRPr lang="en-US" sz="10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300"/>
            <a:ext cx="9144001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1463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13400" y="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9533" y="241300"/>
            <a:ext cx="48950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Ahead-of-Eye-Center Cooling </a:t>
            </a:r>
          </a:p>
          <a:p>
            <a:pPr algn="ctr"/>
            <a:r>
              <a:rPr lang="en-US" sz="2800" dirty="0" smtClean="0"/>
              <a:t>observed by Coastal Buoy</a:t>
            </a:r>
          </a:p>
          <a:p>
            <a:pPr algn="ctr"/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6261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445000"/>
            <a:ext cx="9159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</a:t>
            </a:r>
            <a:r>
              <a:rPr lang="en-US" sz="1600" dirty="0" err="1" smtClean="0"/>
              <a:t>Fei</a:t>
            </a:r>
            <a:r>
              <a:rPr lang="en-US" sz="1600" dirty="0" smtClean="0"/>
              <a:t> Yu, Institute of Oceanology, Chinese Academy of Sciences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Yi </a:t>
            </a:r>
            <a:r>
              <a:rPr lang="en-US" sz="1600" dirty="0" err="1" smtClean="0"/>
              <a:t>Xu</a:t>
            </a:r>
            <a:r>
              <a:rPr lang="en-US" sz="1600" dirty="0" smtClean="0"/>
              <a:t>, State Key Laboratory of Estuarine &amp; Coastal Research, East China Normal University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50200" y="1625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27-28, </a:t>
            </a: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2011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696913"/>
            <a:ext cx="3657600" cy="1938992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Summer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Strong </a:t>
            </a:r>
            <a:r>
              <a:rPr lang="en-US" dirty="0">
                <a:solidFill>
                  <a:schemeClr val="bg1"/>
                </a:solidFill>
              </a:rPr>
              <a:t>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Coastal Response</a:t>
            </a:r>
            <a:endParaRPr lang="en-US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Mixing </a:t>
            </a:r>
            <a:r>
              <a:rPr lang="en-US" dirty="0" smtClean="0">
                <a:solidFill>
                  <a:schemeClr val="bg1"/>
                </a:solidFill>
              </a:rPr>
              <a:t>Cooled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urface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Limited </a:t>
            </a:r>
            <a:r>
              <a:rPr lang="en-US" dirty="0" smtClean="0">
                <a:solidFill>
                  <a:schemeClr val="bg1"/>
                </a:solidFill>
              </a:rPr>
              <a:t>Intensity</a:t>
            </a:r>
          </a:p>
        </p:txBody>
      </p:sp>
      <p:pic>
        <p:nvPicPr>
          <p:cNvPr id="5" name="Picture 4" descr="Screen Shot 2016-02-24 at 1.49.5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28"/>
          <a:stretch/>
        </p:blipFill>
        <p:spPr>
          <a:xfrm>
            <a:off x="5237747" y="3873500"/>
            <a:ext cx="3906253" cy="50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7018" y="3238500"/>
            <a:ext cx="4276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ore details on summer hurricanes,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ee Greg </a:t>
            </a:r>
            <a:r>
              <a:rPr lang="en-US" dirty="0" err="1" smtClean="0">
                <a:solidFill>
                  <a:schemeClr val="bg1"/>
                </a:solidFill>
              </a:rPr>
              <a:t>Seroka’s</a:t>
            </a:r>
            <a:r>
              <a:rPr lang="en-US" dirty="0" smtClean="0">
                <a:solidFill>
                  <a:schemeClr val="bg1"/>
                </a:solidFill>
              </a:rPr>
              <a:t> Poster, A54C-2732:</a:t>
            </a:r>
          </a:p>
        </p:txBody>
      </p:sp>
      <p:pic>
        <p:nvPicPr>
          <p:cNvPr id="7" name="Picture 6" descr="Screen Shot 2016-01-31 at 4.44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4991541"/>
            <a:ext cx="3835400" cy="120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1487" y="4381500"/>
            <a:ext cx="3674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For more details on fall hurricanes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Sandy), see Travis Miles’ Paper: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Cinar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09" y="811445"/>
            <a:ext cx="2368892" cy="1207855"/>
          </a:xfrm>
          <a:prstGeom prst="rect">
            <a:avLst/>
          </a:prstGeom>
        </p:spPr>
      </p:pic>
      <p:pic>
        <p:nvPicPr>
          <p:cNvPr id="11" name="Picture 10" descr="Screen Shot 2016-02-25 at 9.57.4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60" y="565149"/>
            <a:ext cx="2366140" cy="4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Summer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intensity reduction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2139578" cy="95410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</a:rPr>
              <a:t>Up Front)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9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51960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49297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19500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19500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summer of 2011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95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Screen Shot 2015-10-17 at 7.33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568700"/>
            <a:ext cx="44672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5207000" cy="32316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Pre-Irene warnings</a:t>
            </a:r>
          </a:p>
          <a:p>
            <a:r>
              <a:rPr lang="en-US" dirty="0" smtClean="0"/>
              <a:t>2 </a:t>
            </a:r>
            <a:r>
              <a:rPr lang="en-US" dirty="0"/>
              <a:t>million people ordered to “flee the storm’s path”.</a:t>
            </a:r>
          </a:p>
          <a:p>
            <a:endParaRPr lang="en-US" dirty="0"/>
          </a:p>
          <a:p>
            <a:r>
              <a:rPr lang="en-US" u="sng" dirty="0"/>
              <a:t>President Obama</a:t>
            </a:r>
            <a:r>
              <a:rPr lang="en-US" dirty="0"/>
              <a:t>: Shaping up to be a “historic hurricane” and urged residents to “be prepared for the worst”. “Don’t wait. Don’t delay.”</a:t>
            </a:r>
          </a:p>
          <a:p>
            <a:endParaRPr lang="en-US" dirty="0"/>
          </a:p>
          <a:p>
            <a:r>
              <a:rPr lang="en-US" u="sng" dirty="0"/>
              <a:t>New Jersey Governor Christie</a:t>
            </a:r>
            <a:r>
              <a:rPr lang="en-US" dirty="0"/>
              <a:t>:  Ordered evacuation of 1 million people  - “Get the hell off the beach”. “Do not waste any more time working on your tan”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9400" y="2984500"/>
            <a:ext cx="3784600" cy="323165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Post-</a:t>
            </a:r>
            <a:r>
              <a:rPr lang="en-US" sz="2400" b="1" dirty="0" err="1" smtClean="0">
                <a:solidFill>
                  <a:srgbClr val="FF0000"/>
                </a:solidFill>
              </a:rPr>
              <a:t>Muifa</a:t>
            </a:r>
            <a:r>
              <a:rPr lang="en-US" sz="2400" b="1" dirty="0" smtClean="0">
                <a:solidFill>
                  <a:srgbClr val="FF0000"/>
                </a:solidFill>
              </a:rPr>
              <a:t> blog entry</a:t>
            </a:r>
          </a:p>
          <a:p>
            <a:r>
              <a:rPr lang="en-US" dirty="0" smtClean="0"/>
              <a:t>As </a:t>
            </a:r>
            <a:r>
              <a:rPr lang="en-US" dirty="0" err="1"/>
              <a:t>Muifa</a:t>
            </a:r>
            <a:r>
              <a:rPr lang="en-US" dirty="0"/>
              <a:t> moved toward us over the week, at first it looked like we were literally going to take a direct hit from a category 4 </a:t>
            </a:r>
            <a:r>
              <a:rPr lang="en-US" dirty="0" smtClean="0"/>
              <a:t>typhoon … gradually </a:t>
            </a:r>
            <a:r>
              <a:rPr lang="en-US" dirty="0"/>
              <a:t>was downgraded to a 2, it started to seem like no big </a:t>
            </a:r>
            <a:r>
              <a:rPr lang="en-US" dirty="0" smtClean="0"/>
              <a:t>deal … </a:t>
            </a:r>
            <a:r>
              <a:rPr lang="en-US" dirty="0"/>
              <a:t>Basically we started out worried and got less and less so as it moved toward us and were mostly </a:t>
            </a:r>
            <a:r>
              <a:rPr lang="en-US" u="sng" dirty="0"/>
              <a:t>grateful for the 4-day </a:t>
            </a:r>
            <a:r>
              <a:rPr lang="en-US" u="sng" dirty="0" smtClean="0"/>
              <a:t>weekend</a:t>
            </a:r>
            <a:r>
              <a:rPr lang="en-US" dirty="0" smtClean="0"/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9400" y="0"/>
            <a:ext cx="3784600" cy="26543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</a:t>
            </a:r>
            <a:r>
              <a:rPr lang="en-US" sz="2400" b="1" dirty="0"/>
              <a:t>w</a:t>
            </a:r>
            <a:r>
              <a:rPr lang="en-US" sz="2400" b="1" dirty="0" smtClean="0"/>
              <a:t>arnings</a:t>
            </a:r>
            <a:endParaRPr lang="en-US" sz="2400" b="1" dirty="0"/>
          </a:p>
          <a:p>
            <a:r>
              <a:rPr lang="en-US" dirty="0" smtClean="0"/>
              <a:t>SHANGHAI </a:t>
            </a:r>
            <a:r>
              <a:rPr lang="en-US" dirty="0"/>
              <a:t>Aug 6 (Reuters) - Chinese authorities evacuated more than 200,000 residents from eastern Zhejiang province and cancelled more than 200 flights, as the region braced itself for a typhoon that </a:t>
            </a:r>
            <a:r>
              <a:rPr lang="en-US" u="sng" dirty="0"/>
              <a:t>could be the </a:t>
            </a:r>
            <a:r>
              <a:rPr lang="en-US" u="sng" dirty="0" smtClean="0"/>
              <a:t>worst </a:t>
            </a:r>
            <a:r>
              <a:rPr lang="en-US" u="sng" dirty="0"/>
              <a:t>in the area in years</a:t>
            </a:r>
            <a:r>
              <a:rPr lang="en-US" dirty="0"/>
              <a:t>.</a:t>
            </a:r>
          </a:p>
        </p:txBody>
      </p:sp>
      <p:pic>
        <p:nvPicPr>
          <p:cNvPr id="6" name="Picture 1" descr="miami_hera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215900" y="3283796"/>
            <a:ext cx="4864100" cy="2875703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01632" y="3213100"/>
            <a:ext cx="1792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Post-Irene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</a:rPr>
              <a:t>ewspaper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3" descr="Screen Shot 2015-10-17 at 7.40.2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b="14703"/>
          <a:stretch/>
        </p:blipFill>
        <p:spPr bwMode="auto">
          <a:xfrm>
            <a:off x="5448300" y="101600"/>
            <a:ext cx="3478935" cy="285750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6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90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Mid-Atlantic Operations Center @ 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1601" y="944562"/>
            <a:ext cx="34671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dirty="0" smtClean="0">
                <a:solidFill>
                  <a:schemeClr val="bg1"/>
                </a:solidFill>
              </a:rPr>
              <a:t>Irene approaches the Mid Atlantic Bight</a:t>
            </a:r>
          </a:p>
          <a:p>
            <a:pPr algn="ctr" eaLnBrk="0" hangingPunct="0"/>
            <a:r>
              <a:rPr lang="en-US" dirty="0" smtClean="0">
                <a:solidFill>
                  <a:schemeClr val="bg1"/>
                </a:solidFill>
              </a:rPr>
              <a:t>Coastal Observatory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6100" y="45847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24036</TotalTime>
  <Words>852</Words>
  <Application>Microsoft Macintosh PowerPoint</Application>
  <PresentationFormat>On-screen Show (4:3)</PresentationFormat>
  <Paragraphs>174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617</cp:revision>
  <dcterms:created xsi:type="dcterms:W3CDTF">2011-10-07T14:39:24Z</dcterms:created>
  <dcterms:modified xsi:type="dcterms:W3CDTF">2016-02-26T12:38:16Z</dcterms:modified>
</cp:coreProperties>
</file>