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64" r:id="rId2"/>
    <p:sldId id="291" r:id="rId3"/>
    <p:sldId id="292" r:id="rId4"/>
    <p:sldId id="294" r:id="rId5"/>
    <p:sldId id="293" r:id="rId6"/>
    <p:sldId id="309" r:id="rId7"/>
    <p:sldId id="310" r:id="rId8"/>
    <p:sldId id="312" r:id="rId9"/>
    <p:sldId id="295" r:id="rId10"/>
    <p:sldId id="307" r:id="rId11"/>
    <p:sldId id="297" r:id="rId12"/>
    <p:sldId id="306" r:id="rId13"/>
    <p:sldId id="304" r:id="rId14"/>
    <p:sldId id="299" r:id="rId15"/>
    <p:sldId id="308" r:id="rId16"/>
    <p:sldId id="298" r:id="rId17"/>
    <p:sldId id="300" r:id="rId18"/>
    <p:sldId id="302" r:id="rId19"/>
    <p:sldId id="301" r:id="rId20"/>
    <p:sldId id="290" r:id="rId21"/>
    <p:sldId id="303" r:id="rId22"/>
    <p:sldId id="30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showGuides="1">
      <p:cViewPr>
        <p:scale>
          <a:sx n="200" d="100"/>
          <a:sy n="200" d="100"/>
        </p:scale>
        <p:origin x="5440" y="2320"/>
      </p:cViewPr>
      <p:guideLst>
        <p:guide orient="horz" pos="225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70859E-1353-1B4C-83EB-581D0EA40A90}" type="datetimeFigureOut">
              <a:rPr lang="en-US" smtClean="0"/>
              <a:t>8/24/16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B1477-19C5-144D-A84A-EAC444C99652}" type="slidenum">
              <a:rPr lang="en-US" smtClean="0"/>
              <a:t>‹#›</a:t>
            </a:fld>
            <a:endParaRPr lang="en-US"/>
          </a:p>
        </p:txBody>
      </p:sp>
    </p:spTree>
    <p:extLst>
      <p:ext uri="{BB962C8B-B14F-4D97-AF65-F5344CB8AC3E}">
        <p14:creationId xmlns:p14="http://schemas.microsoft.com/office/powerpoint/2010/main" val="39281634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3870853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380566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916379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861C-1F2F-FE41-AF0D-ABF6F1A271B6}"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137846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42861C-1F2F-FE41-AF0D-ABF6F1A271B6}"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69044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42861C-1F2F-FE41-AF0D-ABF6F1A271B6}" type="datetimeFigureOut">
              <a:rPr lang="en-US" smtClean="0"/>
              <a:t>8/24/16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119123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42861C-1F2F-FE41-AF0D-ABF6F1A271B6}" type="datetimeFigureOut">
              <a:rPr lang="en-US" smtClean="0"/>
              <a:t>8/24/16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368131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42861C-1F2F-FE41-AF0D-ABF6F1A271B6}" type="datetimeFigureOut">
              <a:rPr lang="en-US" smtClean="0"/>
              <a:t>8/24/16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295353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2861C-1F2F-FE41-AF0D-ABF6F1A271B6}" type="datetimeFigureOut">
              <a:rPr lang="en-US" smtClean="0"/>
              <a:t>8/24/16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1974339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861C-1F2F-FE41-AF0D-ABF6F1A271B6}" type="datetimeFigureOut">
              <a:rPr lang="en-US" smtClean="0"/>
              <a:t>8/24/16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4163894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861C-1F2F-FE41-AF0D-ABF6F1A271B6}" type="datetimeFigureOut">
              <a:rPr lang="en-US" smtClean="0"/>
              <a:t>8/24/16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AE00C-53DA-B644-B485-6C6A655744BC}" type="slidenum">
              <a:rPr lang="en-US" smtClean="0"/>
              <a:t>‹#›</a:t>
            </a:fld>
            <a:endParaRPr lang="en-US"/>
          </a:p>
        </p:txBody>
      </p:sp>
    </p:spTree>
    <p:extLst>
      <p:ext uri="{BB962C8B-B14F-4D97-AF65-F5344CB8AC3E}">
        <p14:creationId xmlns:p14="http://schemas.microsoft.com/office/powerpoint/2010/main" val="33608679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2861C-1F2F-FE41-AF0D-ABF6F1A271B6}" type="datetimeFigureOut">
              <a:rPr lang="en-US" smtClean="0"/>
              <a:t>8/24/16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AE00C-53DA-B644-B485-6C6A655744BC}" type="slidenum">
              <a:rPr lang="en-US" smtClean="0"/>
              <a:t>‹#›</a:t>
            </a:fld>
            <a:endParaRPr lang="en-US"/>
          </a:p>
        </p:txBody>
      </p:sp>
      <p:pic>
        <p:nvPicPr>
          <p:cNvPr id="7" name="Picture 6" descr="RU_banner_COOL.jpg"/>
          <p:cNvPicPr>
            <a:picLocks noChangeAspect="1"/>
          </p:cNvPicPr>
          <p:nvPr userDrawn="1"/>
        </p:nvPicPr>
        <p:blipFill rotWithShape="1">
          <a:blip r:embed="rId13">
            <a:extLst>
              <a:ext uri="{28A0092B-C50C-407E-A947-70E740481C1C}">
                <a14:useLocalDpi xmlns:a14="http://schemas.microsoft.com/office/drawing/2010/main" val="0"/>
              </a:ext>
            </a:extLst>
          </a:blip>
          <a:srcRect t="25964" b="13345"/>
          <a:stretch/>
        </p:blipFill>
        <p:spPr>
          <a:xfrm>
            <a:off x="0" y="6237100"/>
            <a:ext cx="9144000" cy="620900"/>
          </a:xfrm>
          <a:prstGeom prst="rect">
            <a:avLst/>
          </a:prstGeom>
        </p:spPr>
      </p:pic>
    </p:spTree>
    <p:extLst>
      <p:ext uri="{BB962C8B-B14F-4D97-AF65-F5344CB8AC3E}">
        <p14:creationId xmlns:p14="http://schemas.microsoft.com/office/powerpoint/2010/main" val="190303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1.jpg"/><Relationship Id="rId12" Type="http://schemas.openxmlformats.org/officeDocument/2006/relationships/image" Target="../media/image12.jpg"/><Relationship Id="rId13" Type="http://schemas.openxmlformats.org/officeDocument/2006/relationships/image" Target="../media/image13.jpg"/><Relationship Id="rId14" Type="http://schemas.openxmlformats.org/officeDocument/2006/relationships/image" Target="../media/image14.jpg"/><Relationship Id="rId1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png"/><Relationship Id="rId8" Type="http://schemas.openxmlformats.org/officeDocument/2006/relationships/image" Target="../media/image8.jpg"/><Relationship Id="rId9" Type="http://schemas.openxmlformats.org/officeDocument/2006/relationships/image" Target="../media/image9.jpg"/><Relationship Id="rId10"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Relationship Id="rId3" Type="http://schemas.openxmlformats.org/officeDocument/2006/relationships/image" Target="../media/image41.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Relationship Id="rId3" Type="http://schemas.openxmlformats.org/officeDocument/2006/relationships/image" Target="../media/image1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pal.lternet.edu/" TargetMode="External"/><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_05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60" y="-55420"/>
            <a:ext cx="10408969" cy="6913420"/>
          </a:xfrm>
          <a:prstGeom prst="rect">
            <a:avLst/>
          </a:prstGeom>
        </p:spPr>
      </p:pic>
      <p:sp>
        <p:nvSpPr>
          <p:cNvPr id="11" name="TextBox 10"/>
          <p:cNvSpPr txBox="1"/>
          <p:nvPr/>
        </p:nvSpPr>
        <p:spPr>
          <a:xfrm>
            <a:off x="869974" y="4162165"/>
            <a:ext cx="716888" cy="646331"/>
          </a:xfrm>
          <a:prstGeom prst="rect">
            <a:avLst/>
          </a:prstGeom>
          <a:noFill/>
        </p:spPr>
        <p:txBody>
          <a:bodyPr wrap="none" rtlCol="0">
            <a:spAutoFit/>
          </a:bodyPr>
          <a:lstStyle/>
          <a:p>
            <a:pPr algn="ctr"/>
            <a:r>
              <a:rPr lang="en-US" b="1" dirty="0" smtClean="0">
                <a:solidFill>
                  <a:srgbClr val="FF6600"/>
                </a:solidFill>
              </a:rPr>
              <a:t>The </a:t>
            </a:r>
          </a:p>
          <a:p>
            <a:pPr algn="ctr"/>
            <a:r>
              <a:rPr lang="en-US" b="1" dirty="0" smtClean="0">
                <a:solidFill>
                  <a:srgbClr val="FF6600"/>
                </a:solidFill>
              </a:rPr>
              <a:t>Team</a:t>
            </a:r>
            <a:endParaRPr lang="en-US" b="1" dirty="0">
              <a:solidFill>
                <a:srgbClr val="FF6600"/>
              </a:solidFill>
            </a:endParaRPr>
          </a:p>
        </p:txBody>
      </p:sp>
      <p:pic>
        <p:nvPicPr>
          <p:cNvPr id="12" name="Picture 11" descr="bill-fraser-penguin.jpg"/>
          <p:cNvPicPr>
            <a:picLocks noChangeAspect="1"/>
          </p:cNvPicPr>
          <p:nvPr/>
        </p:nvPicPr>
        <p:blipFill rotWithShape="1">
          <a:blip r:embed="rId3">
            <a:extLst>
              <a:ext uri="{28A0092B-C50C-407E-A947-70E740481C1C}">
                <a14:useLocalDpi xmlns:a14="http://schemas.microsoft.com/office/drawing/2010/main" val="0"/>
              </a:ext>
            </a:extLst>
          </a:blip>
          <a:srcRect l="9625" r="19668"/>
          <a:stretch/>
        </p:blipFill>
        <p:spPr>
          <a:xfrm>
            <a:off x="6770656" y="4537561"/>
            <a:ext cx="1069922" cy="1034664"/>
          </a:xfrm>
          <a:prstGeom prst="rect">
            <a:avLst/>
          </a:prstGeom>
          <a:effectLst>
            <a:softEdge rad="50800"/>
          </a:effectLst>
        </p:spPr>
      </p:pic>
      <p:pic>
        <p:nvPicPr>
          <p:cNvPr id="13" name="Picture 12" descr="ari_friedlaender_for_website.jpg"/>
          <p:cNvPicPr>
            <a:picLocks noChangeAspect="1"/>
          </p:cNvPicPr>
          <p:nvPr/>
        </p:nvPicPr>
        <p:blipFill rotWithShape="1">
          <a:blip r:embed="rId4">
            <a:extLst>
              <a:ext uri="{28A0092B-C50C-407E-A947-70E740481C1C}">
                <a14:useLocalDpi xmlns:a14="http://schemas.microsoft.com/office/drawing/2010/main" val="0"/>
              </a:ext>
            </a:extLst>
          </a:blip>
          <a:srcRect l="6299" t="7231" r="16023"/>
          <a:stretch/>
        </p:blipFill>
        <p:spPr>
          <a:xfrm>
            <a:off x="4585567" y="4808496"/>
            <a:ext cx="743314" cy="867006"/>
          </a:xfrm>
          <a:prstGeom prst="rect">
            <a:avLst/>
          </a:prstGeom>
          <a:effectLst>
            <a:softEdge rad="50800"/>
          </a:effectLst>
        </p:spPr>
      </p:pic>
      <p:pic>
        <p:nvPicPr>
          <p:cNvPr id="15" name="Picture 14" descr="P1010346.jpg"/>
          <p:cNvPicPr>
            <a:picLocks noChangeAspect="1"/>
          </p:cNvPicPr>
          <p:nvPr/>
        </p:nvPicPr>
        <p:blipFill rotWithShape="1">
          <a:blip r:embed="rId5">
            <a:extLst>
              <a:ext uri="{28A0092B-C50C-407E-A947-70E740481C1C}">
                <a14:useLocalDpi xmlns:a14="http://schemas.microsoft.com/office/drawing/2010/main" val="0"/>
              </a:ext>
            </a:extLst>
          </a:blip>
          <a:srcRect r="14782"/>
          <a:stretch/>
        </p:blipFill>
        <p:spPr>
          <a:xfrm>
            <a:off x="793923" y="4924094"/>
            <a:ext cx="853776" cy="751408"/>
          </a:xfrm>
          <a:prstGeom prst="rect">
            <a:avLst/>
          </a:prstGeom>
          <a:effectLst>
            <a:glow rad="101600">
              <a:srgbClr val="FFFF00">
                <a:alpha val="75000"/>
              </a:srgbClr>
            </a:glow>
            <a:softEdge rad="76200"/>
          </a:effectLst>
        </p:spPr>
      </p:pic>
      <p:pic>
        <p:nvPicPr>
          <p:cNvPr id="16" name="Picture 15" descr="image_3345362.jpg"/>
          <p:cNvPicPr>
            <a:picLocks noChangeAspect="1"/>
          </p:cNvPicPr>
          <p:nvPr/>
        </p:nvPicPr>
        <p:blipFill rotWithShape="1">
          <a:blip r:embed="rId6">
            <a:extLst>
              <a:ext uri="{28A0092B-C50C-407E-A947-70E740481C1C}">
                <a14:useLocalDpi xmlns:a14="http://schemas.microsoft.com/office/drawing/2010/main" val="0"/>
              </a:ext>
            </a:extLst>
          </a:blip>
          <a:srcRect r="31562"/>
          <a:stretch/>
        </p:blipFill>
        <p:spPr>
          <a:xfrm>
            <a:off x="4422946" y="5972643"/>
            <a:ext cx="771470" cy="751874"/>
          </a:xfrm>
          <a:prstGeom prst="rect">
            <a:avLst/>
          </a:prstGeom>
          <a:effectLst>
            <a:softEdge rad="50800"/>
          </a:effectLst>
        </p:spPr>
      </p:pic>
      <p:pic>
        <p:nvPicPr>
          <p:cNvPr id="17" name="Picture 16" descr="Picture-93.png"/>
          <p:cNvPicPr>
            <a:picLocks noChangeAspect="1"/>
          </p:cNvPicPr>
          <p:nvPr/>
        </p:nvPicPr>
        <p:blipFill rotWithShape="1">
          <a:blip r:embed="rId7">
            <a:extLst>
              <a:ext uri="{28A0092B-C50C-407E-A947-70E740481C1C}">
                <a14:useLocalDpi xmlns:a14="http://schemas.microsoft.com/office/drawing/2010/main" val="0"/>
              </a:ext>
            </a:extLst>
          </a:blip>
          <a:srcRect l="22171"/>
          <a:stretch/>
        </p:blipFill>
        <p:spPr>
          <a:xfrm>
            <a:off x="5687439" y="4713277"/>
            <a:ext cx="1065096" cy="763729"/>
          </a:xfrm>
          <a:prstGeom prst="rect">
            <a:avLst/>
          </a:prstGeom>
          <a:effectLst>
            <a:softEdge rad="50800"/>
          </a:effectLst>
        </p:spPr>
      </p:pic>
      <p:pic>
        <p:nvPicPr>
          <p:cNvPr id="18" name="Picture 17" descr="photo.jpg"/>
          <p:cNvPicPr>
            <a:picLocks noChangeAspect="1"/>
          </p:cNvPicPr>
          <p:nvPr/>
        </p:nvPicPr>
        <p:blipFill rotWithShape="1">
          <a:blip r:embed="rId8">
            <a:extLst>
              <a:ext uri="{28A0092B-C50C-407E-A947-70E740481C1C}">
                <a14:useLocalDpi xmlns:a14="http://schemas.microsoft.com/office/drawing/2010/main" val="0"/>
              </a:ext>
            </a:extLst>
          </a:blip>
          <a:srcRect l="17859"/>
          <a:stretch/>
        </p:blipFill>
        <p:spPr>
          <a:xfrm>
            <a:off x="2164781" y="5429437"/>
            <a:ext cx="907402" cy="733991"/>
          </a:xfrm>
          <a:prstGeom prst="rect">
            <a:avLst/>
          </a:prstGeom>
          <a:effectLst>
            <a:softEdge rad="50800"/>
          </a:effectLst>
        </p:spPr>
      </p:pic>
      <p:pic>
        <p:nvPicPr>
          <p:cNvPr id="19" name="Picture 18" descr="graphics-S_Donney_Nadily_Goodkin-_DSC4646_102165.jpg"/>
          <p:cNvPicPr>
            <a:picLocks noChangeAspect="1"/>
          </p:cNvPicPr>
          <p:nvPr/>
        </p:nvPicPr>
        <p:blipFill rotWithShape="1">
          <a:blip r:embed="rId9">
            <a:extLst>
              <a:ext uri="{28A0092B-C50C-407E-A947-70E740481C1C}">
                <a14:useLocalDpi xmlns:a14="http://schemas.microsoft.com/office/drawing/2010/main" val="0"/>
              </a:ext>
            </a:extLst>
          </a:blip>
          <a:srcRect l="49562" b="34237"/>
          <a:stretch/>
        </p:blipFill>
        <p:spPr>
          <a:xfrm>
            <a:off x="1955165" y="4561322"/>
            <a:ext cx="948710" cy="868115"/>
          </a:xfrm>
          <a:prstGeom prst="rect">
            <a:avLst/>
          </a:prstGeom>
          <a:effectLst>
            <a:softEdge rad="50800"/>
          </a:effectLst>
        </p:spPr>
      </p:pic>
      <p:pic>
        <p:nvPicPr>
          <p:cNvPr id="20" name="Picture 19" descr="IMG_0129.jpg"/>
          <p:cNvPicPr>
            <a:picLocks noChangeAspect="1"/>
          </p:cNvPicPr>
          <p:nvPr/>
        </p:nvPicPr>
        <p:blipFill rotWithShape="1">
          <a:blip r:embed="rId10">
            <a:extLst>
              <a:ext uri="{28A0092B-C50C-407E-A947-70E740481C1C}">
                <a14:useLocalDpi xmlns:a14="http://schemas.microsoft.com/office/drawing/2010/main" val="0"/>
              </a:ext>
            </a:extLst>
          </a:blip>
          <a:srcRect b="43774"/>
          <a:stretch/>
        </p:blipFill>
        <p:spPr>
          <a:xfrm>
            <a:off x="3217540" y="4630312"/>
            <a:ext cx="1065213" cy="798571"/>
          </a:xfrm>
          <a:prstGeom prst="rect">
            <a:avLst/>
          </a:prstGeom>
          <a:effectLst>
            <a:softEdge rad="50800"/>
          </a:effectLst>
        </p:spPr>
      </p:pic>
      <p:pic>
        <p:nvPicPr>
          <p:cNvPr id="21" name="Picture 20" descr="IMG_5771.jpg"/>
          <p:cNvPicPr>
            <a:picLocks noChangeAspect="1"/>
          </p:cNvPicPr>
          <p:nvPr/>
        </p:nvPicPr>
        <p:blipFill rotWithShape="1">
          <a:blip r:embed="rId11">
            <a:extLst>
              <a:ext uri="{28A0092B-C50C-407E-A947-70E740481C1C}">
                <a14:useLocalDpi xmlns:a14="http://schemas.microsoft.com/office/drawing/2010/main" val="0"/>
              </a:ext>
            </a:extLst>
          </a:blip>
          <a:srcRect r="31060"/>
          <a:stretch/>
        </p:blipFill>
        <p:spPr>
          <a:xfrm>
            <a:off x="3225572" y="5523632"/>
            <a:ext cx="872830" cy="842608"/>
          </a:xfrm>
          <a:prstGeom prst="rect">
            <a:avLst/>
          </a:prstGeom>
          <a:effectLst>
            <a:softEdge rad="50800"/>
          </a:effectLst>
        </p:spPr>
      </p:pic>
      <p:pic>
        <p:nvPicPr>
          <p:cNvPr id="22" name="Picture 21" descr="DSC_6518.jpg"/>
          <p:cNvPicPr>
            <a:picLocks noChangeAspect="1"/>
          </p:cNvPicPr>
          <p:nvPr/>
        </p:nvPicPr>
        <p:blipFill rotWithShape="1">
          <a:blip r:embed="rId12">
            <a:extLst>
              <a:ext uri="{28A0092B-C50C-407E-A947-70E740481C1C}">
                <a14:useLocalDpi xmlns:a14="http://schemas.microsoft.com/office/drawing/2010/main" val="0"/>
              </a:ext>
            </a:extLst>
          </a:blip>
          <a:srcRect r="17925"/>
          <a:stretch/>
        </p:blipFill>
        <p:spPr>
          <a:xfrm>
            <a:off x="5474949" y="5896767"/>
            <a:ext cx="986886" cy="798623"/>
          </a:xfrm>
          <a:prstGeom prst="rect">
            <a:avLst/>
          </a:prstGeom>
        </p:spPr>
      </p:pic>
      <p:pic>
        <p:nvPicPr>
          <p:cNvPr id="23" name="Picture 22" descr="photo-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11870" y="5877025"/>
            <a:ext cx="755126" cy="752176"/>
          </a:xfrm>
          <a:prstGeom prst="rect">
            <a:avLst/>
          </a:prstGeom>
        </p:spPr>
      </p:pic>
      <p:sp>
        <p:nvSpPr>
          <p:cNvPr id="24" name="TextBox 23"/>
          <p:cNvSpPr txBox="1"/>
          <p:nvPr/>
        </p:nvSpPr>
        <p:spPr>
          <a:xfrm>
            <a:off x="470348" y="5701763"/>
            <a:ext cx="1640218" cy="461665"/>
          </a:xfrm>
          <a:prstGeom prst="rect">
            <a:avLst/>
          </a:prstGeom>
          <a:noFill/>
        </p:spPr>
        <p:txBody>
          <a:bodyPr wrap="none" rtlCol="0">
            <a:spAutoFit/>
          </a:bodyPr>
          <a:lstStyle/>
          <a:p>
            <a:pPr algn="ctr"/>
            <a:r>
              <a:rPr lang="en-US" sz="1200" dirty="0" smtClean="0">
                <a:solidFill>
                  <a:srgbClr val="FFFF00"/>
                </a:solidFill>
              </a:rPr>
              <a:t>Hugh </a:t>
            </a:r>
            <a:r>
              <a:rPr lang="en-US" sz="1200" dirty="0" err="1" smtClean="0">
                <a:solidFill>
                  <a:srgbClr val="FFFF00"/>
                </a:solidFill>
              </a:rPr>
              <a:t>Ducklow</a:t>
            </a:r>
            <a:r>
              <a:rPr lang="en-US" sz="1200" dirty="0" smtClean="0">
                <a:solidFill>
                  <a:srgbClr val="FFFF00"/>
                </a:solidFill>
              </a:rPr>
              <a:t> PI </a:t>
            </a:r>
          </a:p>
          <a:p>
            <a:pPr algn="ctr"/>
            <a:r>
              <a:rPr lang="en-US" sz="1200" dirty="0" smtClean="0">
                <a:solidFill>
                  <a:srgbClr val="FFFF00"/>
                </a:solidFill>
              </a:rPr>
              <a:t>(Bacteria, </a:t>
            </a:r>
            <a:r>
              <a:rPr lang="en-US" sz="1200" dirty="0" err="1" smtClean="0">
                <a:solidFill>
                  <a:srgbClr val="FFFF00"/>
                </a:solidFill>
              </a:rPr>
              <a:t>Biogeochem</a:t>
            </a:r>
            <a:r>
              <a:rPr lang="en-US" sz="1200" dirty="0" smtClean="0">
                <a:solidFill>
                  <a:srgbClr val="FFFF00"/>
                </a:solidFill>
              </a:rPr>
              <a:t>)</a:t>
            </a:r>
            <a:endParaRPr lang="en-US" sz="1200" dirty="0">
              <a:solidFill>
                <a:srgbClr val="FFFF00"/>
              </a:solidFill>
            </a:endParaRPr>
          </a:p>
        </p:txBody>
      </p:sp>
      <p:sp>
        <p:nvSpPr>
          <p:cNvPr id="25" name="TextBox 24"/>
          <p:cNvSpPr txBox="1"/>
          <p:nvPr/>
        </p:nvSpPr>
        <p:spPr>
          <a:xfrm>
            <a:off x="1624962" y="4168647"/>
            <a:ext cx="1592578" cy="461665"/>
          </a:xfrm>
          <a:prstGeom prst="rect">
            <a:avLst/>
          </a:prstGeom>
          <a:noFill/>
        </p:spPr>
        <p:txBody>
          <a:bodyPr wrap="none" rtlCol="0">
            <a:spAutoFit/>
          </a:bodyPr>
          <a:lstStyle/>
          <a:p>
            <a:pPr algn="ctr"/>
            <a:r>
              <a:rPr lang="en-US" sz="1200" dirty="0" smtClean="0">
                <a:solidFill>
                  <a:srgbClr val="FFFF00"/>
                </a:solidFill>
              </a:rPr>
              <a:t>Scott </a:t>
            </a:r>
            <a:r>
              <a:rPr lang="en-US" sz="1200" dirty="0" err="1" smtClean="0">
                <a:solidFill>
                  <a:srgbClr val="FFFF00"/>
                </a:solidFill>
              </a:rPr>
              <a:t>Doney</a:t>
            </a:r>
            <a:endParaRPr lang="en-US" sz="1200" dirty="0" smtClean="0">
              <a:solidFill>
                <a:srgbClr val="FFFF00"/>
              </a:solidFill>
            </a:endParaRPr>
          </a:p>
          <a:p>
            <a:pPr algn="ctr"/>
            <a:r>
              <a:rPr lang="en-US" sz="1200" dirty="0" smtClean="0">
                <a:solidFill>
                  <a:srgbClr val="FFFF00"/>
                </a:solidFill>
              </a:rPr>
              <a:t>(Models, </a:t>
            </a:r>
            <a:r>
              <a:rPr lang="en-US" sz="1200" dirty="0" err="1" smtClean="0">
                <a:solidFill>
                  <a:srgbClr val="FFFF00"/>
                </a:solidFill>
              </a:rPr>
              <a:t>Biogeochem</a:t>
            </a:r>
            <a:r>
              <a:rPr lang="en-US" sz="1200" dirty="0" smtClean="0">
                <a:solidFill>
                  <a:srgbClr val="FFFF00"/>
                </a:solidFill>
              </a:rPr>
              <a:t>)</a:t>
            </a:r>
            <a:endParaRPr lang="en-US" sz="1200" dirty="0">
              <a:solidFill>
                <a:srgbClr val="FFFF00"/>
              </a:solidFill>
            </a:endParaRPr>
          </a:p>
        </p:txBody>
      </p:sp>
      <p:sp>
        <p:nvSpPr>
          <p:cNvPr id="26" name="TextBox 25"/>
          <p:cNvSpPr txBox="1"/>
          <p:nvPr/>
        </p:nvSpPr>
        <p:spPr>
          <a:xfrm>
            <a:off x="1932941" y="6081851"/>
            <a:ext cx="1281420" cy="461665"/>
          </a:xfrm>
          <a:prstGeom prst="rect">
            <a:avLst/>
          </a:prstGeom>
          <a:noFill/>
        </p:spPr>
        <p:txBody>
          <a:bodyPr wrap="none" rtlCol="0">
            <a:spAutoFit/>
          </a:bodyPr>
          <a:lstStyle/>
          <a:p>
            <a:pPr algn="ctr"/>
            <a:r>
              <a:rPr lang="en-US" sz="1200" dirty="0" smtClean="0">
                <a:solidFill>
                  <a:srgbClr val="FFFF00"/>
                </a:solidFill>
              </a:rPr>
              <a:t>Janice McDonnell</a:t>
            </a:r>
          </a:p>
          <a:p>
            <a:pPr algn="ctr"/>
            <a:r>
              <a:rPr lang="en-US" sz="1200" dirty="0" smtClean="0">
                <a:solidFill>
                  <a:srgbClr val="FFFF00"/>
                </a:solidFill>
              </a:rPr>
              <a:t>(Outreach)</a:t>
            </a:r>
            <a:endParaRPr lang="en-US" sz="1200" dirty="0">
              <a:solidFill>
                <a:srgbClr val="FFFF00"/>
              </a:solidFill>
            </a:endParaRPr>
          </a:p>
        </p:txBody>
      </p:sp>
      <p:sp>
        <p:nvSpPr>
          <p:cNvPr id="27" name="TextBox 26"/>
          <p:cNvSpPr txBox="1"/>
          <p:nvPr/>
        </p:nvSpPr>
        <p:spPr>
          <a:xfrm>
            <a:off x="3057370" y="4191600"/>
            <a:ext cx="1464088" cy="461665"/>
          </a:xfrm>
          <a:prstGeom prst="rect">
            <a:avLst/>
          </a:prstGeom>
          <a:noFill/>
        </p:spPr>
        <p:txBody>
          <a:bodyPr wrap="none" rtlCol="0">
            <a:spAutoFit/>
          </a:bodyPr>
          <a:lstStyle/>
          <a:p>
            <a:pPr algn="ctr"/>
            <a:r>
              <a:rPr lang="en-US" sz="1200" dirty="0" smtClean="0">
                <a:solidFill>
                  <a:srgbClr val="FFFF00"/>
                </a:solidFill>
              </a:rPr>
              <a:t>Doug Martinson</a:t>
            </a:r>
          </a:p>
          <a:p>
            <a:pPr algn="ctr"/>
            <a:r>
              <a:rPr lang="en-US" sz="1200" dirty="0" smtClean="0">
                <a:solidFill>
                  <a:srgbClr val="FFFF00"/>
                </a:solidFill>
              </a:rPr>
              <a:t>(Physical Ocean, Ice)</a:t>
            </a:r>
            <a:endParaRPr lang="en-US" sz="1200" dirty="0">
              <a:solidFill>
                <a:srgbClr val="FFFF00"/>
              </a:solidFill>
            </a:endParaRPr>
          </a:p>
        </p:txBody>
      </p:sp>
      <p:sp>
        <p:nvSpPr>
          <p:cNvPr id="28" name="TextBox 27"/>
          <p:cNvSpPr txBox="1"/>
          <p:nvPr/>
        </p:nvSpPr>
        <p:spPr>
          <a:xfrm>
            <a:off x="3009131" y="6282079"/>
            <a:ext cx="1262786" cy="461665"/>
          </a:xfrm>
          <a:prstGeom prst="rect">
            <a:avLst/>
          </a:prstGeom>
          <a:noFill/>
        </p:spPr>
        <p:txBody>
          <a:bodyPr wrap="none" rtlCol="0">
            <a:spAutoFit/>
          </a:bodyPr>
          <a:lstStyle/>
          <a:p>
            <a:pPr algn="ctr"/>
            <a:r>
              <a:rPr lang="en-US" sz="1200" dirty="0" smtClean="0">
                <a:solidFill>
                  <a:srgbClr val="FFFF00"/>
                </a:solidFill>
              </a:rPr>
              <a:t>Debbie Steinberg</a:t>
            </a:r>
          </a:p>
          <a:p>
            <a:pPr algn="ctr"/>
            <a:r>
              <a:rPr lang="en-US" sz="1200" dirty="0" smtClean="0">
                <a:solidFill>
                  <a:srgbClr val="FFFF00"/>
                </a:solidFill>
              </a:rPr>
              <a:t>(Zooplankton)</a:t>
            </a:r>
            <a:endParaRPr lang="en-US" sz="1200" dirty="0">
              <a:solidFill>
                <a:srgbClr val="FFFF00"/>
              </a:solidFill>
            </a:endParaRPr>
          </a:p>
        </p:txBody>
      </p:sp>
      <p:sp>
        <p:nvSpPr>
          <p:cNvPr id="29" name="TextBox 28"/>
          <p:cNvSpPr txBox="1"/>
          <p:nvPr/>
        </p:nvSpPr>
        <p:spPr>
          <a:xfrm>
            <a:off x="4389573" y="4313396"/>
            <a:ext cx="1192078" cy="461665"/>
          </a:xfrm>
          <a:prstGeom prst="rect">
            <a:avLst/>
          </a:prstGeom>
          <a:noFill/>
        </p:spPr>
        <p:txBody>
          <a:bodyPr wrap="none" rtlCol="0">
            <a:spAutoFit/>
          </a:bodyPr>
          <a:lstStyle/>
          <a:p>
            <a:pPr algn="ctr"/>
            <a:r>
              <a:rPr lang="en-US" sz="1200" dirty="0" smtClean="0">
                <a:solidFill>
                  <a:srgbClr val="FFFF00"/>
                </a:solidFill>
              </a:rPr>
              <a:t>Ari </a:t>
            </a:r>
            <a:r>
              <a:rPr lang="en-US" sz="1200" dirty="0" err="1" smtClean="0">
                <a:solidFill>
                  <a:srgbClr val="FFFF00"/>
                </a:solidFill>
              </a:rPr>
              <a:t>Friedlaender</a:t>
            </a:r>
            <a:endParaRPr lang="en-US" sz="1200" dirty="0" smtClean="0">
              <a:solidFill>
                <a:srgbClr val="FFFF00"/>
              </a:solidFill>
            </a:endParaRPr>
          </a:p>
          <a:p>
            <a:pPr algn="ctr"/>
            <a:r>
              <a:rPr lang="en-US" sz="1200" dirty="0" smtClean="0">
                <a:solidFill>
                  <a:srgbClr val="FFFF00"/>
                </a:solidFill>
              </a:rPr>
              <a:t>(Whales, Seals)</a:t>
            </a:r>
            <a:endParaRPr lang="en-US" sz="1200" dirty="0">
              <a:solidFill>
                <a:srgbClr val="FFFF00"/>
              </a:solidFill>
            </a:endParaRPr>
          </a:p>
        </p:txBody>
      </p:sp>
      <p:sp>
        <p:nvSpPr>
          <p:cNvPr id="30" name="TextBox 29"/>
          <p:cNvSpPr txBox="1"/>
          <p:nvPr/>
        </p:nvSpPr>
        <p:spPr>
          <a:xfrm>
            <a:off x="4275400" y="5558978"/>
            <a:ext cx="1131214" cy="461665"/>
          </a:xfrm>
          <a:prstGeom prst="rect">
            <a:avLst/>
          </a:prstGeom>
          <a:noFill/>
        </p:spPr>
        <p:txBody>
          <a:bodyPr wrap="none" rtlCol="0">
            <a:spAutoFit/>
          </a:bodyPr>
          <a:lstStyle/>
          <a:p>
            <a:pPr algn="ctr"/>
            <a:r>
              <a:rPr lang="en-US" sz="1200" dirty="0" smtClean="0">
                <a:solidFill>
                  <a:srgbClr val="FFFF00"/>
                </a:solidFill>
              </a:rPr>
              <a:t>Dave Johnston</a:t>
            </a:r>
          </a:p>
          <a:p>
            <a:pPr algn="ctr"/>
            <a:r>
              <a:rPr lang="en-US" sz="1200" dirty="0" smtClean="0">
                <a:solidFill>
                  <a:srgbClr val="FFFF00"/>
                </a:solidFill>
              </a:rPr>
              <a:t>(Whales, Seals)</a:t>
            </a:r>
            <a:endParaRPr lang="en-US" sz="1200" dirty="0">
              <a:solidFill>
                <a:srgbClr val="FFFF00"/>
              </a:solidFill>
            </a:endParaRPr>
          </a:p>
        </p:txBody>
      </p:sp>
      <p:sp>
        <p:nvSpPr>
          <p:cNvPr id="31" name="TextBox 30"/>
          <p:cNvSpPr txBox="1"/>
          <p:nvPr/>
        </p:nvSpPr>
        <p:spPr>
          <a:xfrm>
            <a:off x="5457903" y="4232443"/>
            <a:ext cx="1512103" cy="461665"/>
          </a:xfrm>
          <a:prstGeom prst="rect">
            <a:avLst/>
          </a:prstGeom>
          <a:noFill/>
        </p:spPr>
        <p:txBody>
          <a:bodyPr wrap="none" rtlCol="0">
            <a:spAutoFit/>
          </a:bodyPr>
          <a:lstStyle/>
          <a:p>
            <a:pPr algn="ctr"/>
            <a:r>
              <a:rPr lang="en-US" sz="1200" dirty="0" smtClean="0">
                <a:solidFill>
                  <a:srgbClr val="FFFF00"/>
                </a:solidFill>
              </a:rPr>
              <a:t>Sharon </a:t>
            </a:r>
            <a:r>
              <a:rPr lang="en-US" sz="1200" dirty="0" err="1" smtClean="0">
                <a:solidFill>
                  <a:srgbClr val="FFFF00"/>
                </a:solidFill>
              </a:rPr>
              <a:t>Stammerjohn</a:t>
            </a:r>
            <a:endParaRPr lang="en-US" sz="1200" dirty="0" smtClean="0">
              <a:solidFill>
                <a:srgbClr val="FFFF00"/>
              </a:solidFill>
            </a:endParaRPr>
          </a:p>
          <a:p>
            <a:pPr algn="ctr"/>
            <a:r>
              <a:rPr lang="en-US" sz="1200" dirty="0" smtClean="0">
                <a:solidFill>
                  <a:srgbClr val="FFFF00"/>
                </a:solidFill>
              </a:rPr>
              <a:t>(Climate, Ice)</a:t>
            </a:r>
            <a:endParaRPr lang="en-US" sz="1200" dirty="0">
              <a:solidFill>
                <a:srgbClr val="FFFF00"/>
              </a:solidFill>
            </a:endParaRPr>
          </a:p>
        </p:txBody>
      </p:sp>
      <p:sp>
        <p:nvSpPr>
          <p:cNvPr id="32" name="TextBox 31"/>
          <p:cNvSpPr txBox="1"/>
          <p:nvPr/>
        </p:nvSpPr>
        <p:spPr>
          <a:xfrm>
            <a:off x="5364880" y="5444669"/>
            <a:ext cx="1194933" cy="461665"/>
          </a:xfrm>
          <a:prstGeom prst="rect">
            <a:avLst/>
          </a:prstGeom>
          <a:noFill/>
        </p:spPr>
        <p:txBody>
          <a:bodyPr wrap="none" rtlCol="0">
            <a:spAutoFit/>
          </a:bodyPr>
          <a:lstStyle/>
          <a:p>
            <a:pPr algn="ctr"/>
            <a:r>
              <a:rPr lang="en-US" sz="1200" dirty="0" smtClean="0">
                <a:solidFill>
                  <a:srgbClr val="FFFF00"/>
                </a:solidFill>
              </a:rPr>
              <a:t>Oscar Schofield</a:t>
            </a:r>
          </a:p>
          <a:p>
            <a:pPr algn="ctr"/>
            <a:r>
              <a:rPr lang="en-US" sz="1200" dirty="0" smtClean="0">
                <a:solidFill>
                  <a:srgbClr val="FFFF00"/>
                </a:solidFill>
              </a:rPr>
              <a:t>(Phytoplankton)</a:t>
            </a:r>
            <a:endParaRPr lang="en-US" sz="1200" dirty="0">
              <a:solidFill>
                <a:srgbClr val="FFFF00"/>
              </a:solidFill>
            </a:endParaRPr>
          </a:p>
        </p:txBody>
      </p:sp>
      <p:sp>
        <p:nvSpPr>
          <p:cNvPr id="33" name="TextBox 32"/>
          <p:cNvSpPr txBox="1"/>
          <p:nvPr/>
        </p:nvSpPr>
        <p:spPr>
          <a:xfrm>
            <a:off x="6888077" y="4129453"/>
            <a:ext cx="800219" cy="461665"/>
          </a:xfrm>
          <a:prstGeom prst="rect">
            <a:avLst/>
          </a:prstGeom>
          <a:noFill/>
        </p:spPr>
        <p:txBody>
          <a:bodyPr wrap="none" rtlCol="0">
            <a:spAutoFit/>
          </a:bodyPr>
          <a:lstStyle/>
          <a:p>
            <a:pPr algn="ctr"/>
            <a:r>
              <a:rPr lang="en-US" sz="1200" dirty="0" smtClean="0">
                <a:solidFill>
                  <a:srgbClr val="FFFF00"/>
                </a:solidFill>
              </a:rPr>
              <a:t>Bill Fraser</a:t>
            </a:r>
          </a:p>
          <a:p>
            <a:pPr algn="ctr"/>
            <a:r>
              <a:rPr lang="en-US" sz="1200" dirty="0" smtClean="0">
                <a:solidFill>
                  <a:srgbClr val="FFFF00"/>
                </a:solidFill>
              </a:rPr>
              <a:t>(Birds)</a:t>
            </a:r>
            <a:endParaRPr lang="en-US" sz="1200" dirty="0">
              <a:solidFill>
                <a:srgbClr val="FFFF00"/>
              </a:solidFill>
            </a:endParaRPr>
          </a:p>
        </p:txBody>
      </p:sp>
      <p:sp>
        <p:nvSpPr>
          <p:cNvPr id="34" name="TextBox 33"/>
          <p:cNvSpPr txBox="1"/>
          <p:nvPr/>
        </p:nvSpPr>
        <p:spPr>
          <a:xfrm>
            <a:off x="6474552" y="5431820"/>
            <a:ext cx="1124376" cy="461665"/>
          </a:xfrm>
          <a:prstGeom prst="rect">
            <a:avLst/>
          </a:prstGeom>
          <a:noFill/>
        </p:spPr>
        <p:txBody>
          <a:bodyPr wrap="none" rtlCol="0">
            <a:spAutoFit/>
          </a:bodyPr>
          <a:lstStyle/>
          <a:p>
            <a:pPr algn="ctr"/>
            <a:r>
              <a:rPr lang="en-US" sz="1200" dirty="0" smtClean="0">
                <a:solidFill>
                  <a:srgbClr val="FFFF00"/>
                </a:solidFill>
              </a:rPr>
              <a:t>Doug </a:t>
            </a:r>
            <a:r>
              <a:rPr lang="en-US" sz="1200" dirty="0" err="1" smtClean="0">
                <a:solidFill>
                  <a:srgbClr val="FFFF00"/>
                </a:solidFill>
              </a:rPr>
              <a:t>Nowacek</a:t>
            </a:r>
            <a:endParaRPr lang="en-US" sz="1200" dirty="0" smtClean="0">
              <a:solidFill>
                <a:srgbClr val="FFFF00"/>
              </a:solidFill>
            </a:endParaRPr>
          </a:p>
          <a:p>
            <a:pPr algn="ctr"/>
            <a:r>
              <a:rPr lang="en-US" sz="1200" dirty="0" smtClean="0">
                <a:solidFill>
                  <a:srgbClr val="FFFF00"/>
                </a:solidFill>
              </a:rPr>
              <a:t>(Whales, Seals)</a:t>
            </a:r>
            <a:endParaRPr lang="en-US" sz="1200" dirty="0">
              <a:solidFill>
                <a:srgbClr val="FFFF00"/>
              </a:solidFill>
            </a:endParaRPr>
          </a:p>
        </p:txBody>
      </p:sp>
      <p:pic>
        <p:nvPicPr>
          <p:cNvPr id="35" name="Picture 34" descr="James&amp;penguins2.jpg"/>
          <p:cNvPicPr>
            <a:picLocks noChangeAspect="1"/>
          </p:cNvPicPr>
          <p:nvPr/>
        </p:nvPicPr>
        <p:blipFill rotWithShape="1">
          <a:blip r:embed="rId14">
            <a:extLst>
              <a:ext uri="{28A0092B-C50C-407E-A947-70E740481C1C}">
                <a14:useLocalDpi xmlns:a14="http://schemas.microsoft.com/office/drawing/2010/main" val="0"/>
              </a:ext>
            </a:extLst>
          </a:blip>
          <a:srcRect l="35641" t="33284" r="35152"/>
          <a:stretch/>
        </p:blipFill>
        <p:spPr>
          <a:xfrm>
            <a:off x="7851378" y="5094850"/>
            <a:ext cx="813162" cy="1237814"/>
          </a:xfrm>
          <a:prstGeom prst="rect">
            <a:avLst/>
          </a:prstGeom>
        </p:spPr>
      </p:pic>
      <p:sp>
        <p:nvSpPr>
          <p:cNvPr id="36" name="TextBox 35"/>
          <p:cNvSpPr txBox="1"/>
          <p:nvPr/>
        </p:nvSpPr>
        <p:spPr>
          <a:xfrm>
            <a:off x="7708871" y="4612406"/>
            <a:ext cx="1121822" cy="461665"/>
          </a:xfrm>
          <a:prstGeom prst="rect">
            <a:avLst/>
          </a:prstGeom>
          <a:noFill/>
        </p:spPr>
        <p:txBody>
          <a:bodyPr wrap="none" rtlCol="0">
            <a:spAutoFit/>
          </a:bodyPr>
          <a:lstStyle/>
          <a:p>
            <a:pPr algn="ctr"/>
            <a:r>
              <a:rPr lang="en-US" sz="1200" dirty="0" smtClean="0">
                <a:solidFill>
                  <a:srgbClr val="FFFF00"/>
                </a:solidFill>
              </a:rPr>
              <a:t>James Connors</a:t>
            </a:r>
          </a:p>
          <a:p>
            <a:pPr algn="ctr"/>
            <a:r>
              <a:rPr lang="en-US" sz="1200" dirty="0" smtClean="0">
                <a:solidFill>
                  <a:srgbClr val="FFFF00"/>
                </a:solidFill>
              </a:rPr>
              <a:t>(Data)</a:t>
            </a:r>
            <a:endParaRPr lang="en-US" sz="1200" dirty="0">
              <a:solidFill>
                <a:srgbClr val="FFFF00"/>
              </a:solidFill>
            </a:endParaRPr>
          </a:p>
        </p:txBody>
      </p:sp>
      <p:pic>
        <p:nvPicPr>
          <p:cNvPr id="37" name="Picture 36"/>
          <p:cNvPicPr>
            <a:picLocks noChangeAspect="1"/>
          </p:cNvPicPr>
          <p:nvPr/>
        </p:nvPicPr>
        <p:blipFill>
          <a:blip r:embed="rId15"/>
          <a:stretch>
            <a:fillRect/>
          </a:stretch>
        </p:blipFill>
        <p:spPr>
          <a:xfrm>
            <a:off x="486875" y="94872"/>
            <a:ext cx="1376610" cy="1376610"/>
          </a:xfrm>
          <a:prstGeom prst="rect">
            <a:avLst/>
          </a:prstGeom>
        </p:spPr>
      </p:pic>
      <p:sp>
        <p:nvSpPr>
          <p:cNvPr id="5" name="TextBox 4"/>
          <p:cNvSpPr txBox="1"/>
          <p:nvPr/>
        </p:nvSpPr>
        <p:spPr>
          <a:xfrm>
            <a:off x="1574162" y="38100"/>
            <a:ext cx="7039578" cy="954107"/>
          </a:xfrm>
          <a:prstGeom prst="rect">
            <a:avLst/>
          </a:prstGeom>
          <a:noFill/>
        </p:spPr>
        <p:txBody>
          <a:bodyPr wrap="square" rtlCol="0">
            <a:spAutoFit/>
          </a:bodyPr>
          <a:lstStyle/>
          <a:p>
            <a:pPr algn="ctr"/>
            <a:r>
              <a:rPr lang="en-US" sz="2800" b="1" dirty="0" smtClean="0"/>
              <a:t>Decadal Dynamics in Phytoplankton Communities in the WAP</a:t>
            </a:r>
            <a:endParaRPr lang="en-US" sz="1400" dirty="0"/>
          </a:p>
        </p:txBody>
      </p:sp>
      <p:sp>
        <p:nvSpPr>
          <p:cNvPr id="6" name="TextBox 5"/>
          <p:cNvSpPr txBox="1"/>
          <p:nvPr/>
        </p:nvSpPr>
        <p:spPr>
          <a:xfrm>
            <a:off x="47608" y="1560382"/>
            <a:ext cx="4562492" cy="1292662"/>
          </a:xfrm>
          <a:prstGeom prst="rect">
            <a:avLst/>
          </a:prstGeom>
          <a:noFill/>
          <a:ln>
            <a:noFill/>
          </a:ln>
        </p:spPr>
        <p:txBody>
          <a:bodyPr wrap="square" rtlCol="0">
            <a:spAutoFit/>
          </a:bodyPr>
          <a:lstStyle/>
          <a:p>
            <a:pPr algn="ctr"/>
            <a:r>
              <a:rPr lang="en-US" dirty="0" smtClean="0">
                <a:solidFill>
                  <a:schemeClr val="bg1"/>
                </a:solidFill>
              </a:rPr>
              <a:t>Oscar Schofield, Hugh </a:t>
            </a:r>
            <a:r>
              <a:rPr lang="en-US" dirty="0" err="1" smtClean="0">
                <a:solidFill>
                  <a:schemeClr val="bg1"/>
                </a:solidFill>
              </a:rPr>
              <a:t>Ducklow</a:t>
            </a:r>
            <a:r>
              <a:rPr lang="en-US" dirty="0" smtClean="0">
                <a:solidFill>
                  <a:schemeClr val="bg1"/>
                </a:solidFill>
              </a:rPr>
              <a:t>, Debbie Steinberg, Grace Saba, Travis Miles, </a:t>
            </a:r>
            <a:r>
              <a:rPr lang="en-US" dirty="0">
                <a:solidFill>
                  <a:schemeClr val="bg1"/>
                </a:solidFill>
              </a:rPr>
              <a:t>Ana </a:t>
            </a:r>
            <a:r>
              <a:rPr lang="en-US" dirty="0" err="1">
                <a:solidFill>
                  <a:schemeClr val="bg1"/>
                </a:solidFill>
              </a:rPr>
              <a:t>Filipa</a:t>
            </a:r>
            <a:r>
              <a:rPr lang="en-US" dirty="0">
                <a:solidFill>
                  <a:schemeClr val="bg1"/>
                </a:solidFill>
              </a:rPr>
              <a:t> </a:t>
            </a:r>
            <a:r>
              <a:rPr lang="en-US" dirty="0" err="1" smtClean="0">
                <a:solidFill>
                  <a:schemeClr val="bg1"/>
                </a:solidFill>
              </a:rPr>
              <a:t>Carvalho</a:t>
            </a:r>
            <a:r>
              <a:rPr lang="en-US" dirty="0" smtClean="0">
                <a:solidFill>
                  <a:schemeClr val="bg1"/>
                </a:solidFill>
              </a:rPr>
              <a:t>, Nicole </a:t>
            </a:r>
            <a:r>
              <a:rPr lang="en-US" dirty="0" err="1" smtClean="0">
                <a:solidFill>
                  <a:schemeClr val="bg1"/>
                </a:solidFill>
              </a:rPr>
              <a:t>Couto</a:t>
            </a:r>
            <a:r>
              <a:rPr lang="en-US" dirty="0" smtClean="0">
                <a:solidFill>
                  <a:schemeClr val="bg1"/>
                </a:solidFill>
              </a:rPr>
              <a:t>, Nicole Waite, Alex </a:t>
            </a:r>
            <a:r>
              <a:rPr lang="en-US" dirty="0" err="1" smtClean="0">
                <a:solidFill>
                  <a:schemeClr val="bg1"/>
                </a:solidFill>
              </a:rPr>
              <a:t>Kahl</a:t>
            </a:r>
            <a:r>
              <a:rPr lang="en-US" dirty="0" smtClean="0">
                <a:solidFill>
                  <a:schemeClr val="bg1"/>
                </a:solidFill>
              </a:rPr>
              <a:t>, Zoe </a:t>
            </a:r>
            <a:r>
              <a:rPr lang="en-US" dirty="0" err="1" smtClean="0">
                <a:solidFill>
                  <a:schemeClr val="bg1"/>
                </a:solidFill>
              </a:rPr>
              <a:t>Finkel</a:t>
            </a:r>
            <a:r>
              <a:rPr lang="en-US" dirty="0" smtClean="0">
                <a:solidFill>
                  <a:schemeClr val="bg1"/>
                </a:solidFill>
              </a:rPr>
              <a:t>, Andrew Irwin, Vincent Saba</a:t>
            </a:r>
          </a:p>
          <a:p>
            <a:pPr algn="ctr"/>
            <a:endParaRPr lang="en-US" sz="600" u="sng" dirty="0" smtClean="0">
              <a:solidFill>
                <a:schemeClr val="bg1"/>
              </a:solidFill>
            </a:endParaRPr>
          </a:p>
        </p:txBody>
      </p:sp>
    </p:spTree>
    <p:extLst>
      <p:ext uri="{BB962C8B-B14F-4D97-AF65-F5344CB8AC3E}">
        <p14:creationId xmlns:p14="http://schemas.microsoft.com/office/powerpoint/2010/main" val="21982329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2534" y="1744133"/>
            <a:ext cx="4185142" cy="3488267"/>
          </a:xfrm>
          <a:prstGeom prst="rect">
            <a:avLst/>
          </a:prstGeom>
        </p:spPr>
      </p:pic>
      <p:pic>
        <p:nvPicPr>
          <p:cNvPr id="5" name="Picture 4"/>
          <p:cNvPicPr>
            <a:picLocks noChangeAspect="1"/>
          </p:cNvPicPr>
          <p:nvPr/>
        </p:nvPicPr>
        <p:blipFill>
          <a:blip r:embed="rId3"/>
          <a:stretch>
            <a:fillRect/>
          </a:stretch>
        </p:blipFill>
        <p:spPr>
          <a:xfrm>
            <a:off x="4967345" y="1964266"/>
            <a:ext cx="3971954" cy="3064933"/>
          </a:xfrm>
          <a:prstGeom prst="rect">
            <a:avLst/>
          </a:prstGeom>
        </p:spPr>
      </p:pic>
      <p:sp>
        <p:nvSpPr>
          <p:cNvPr id="6" name="TextBox 5"/>
          <p:cNvSpPr txBox="1"/>
          <p:nvPr/>
        </p:nvSpPr>
        <p:spPr>
          <a:xfrm>
            <a:off x="508014" y="945065"/>
            <a:ext cx="4258072" cy="523220"/>
          </a:xfrm>
          <a:prstGeom prst="rect">
            <a:avLst/>
          </a:prstGeom>
          <a:noFill/>
        </p:spPr>
        <p:txBody>
          <a:bodyPr wrap="none" rtlCol="0">
            <a:spAutoFit/>
          </a:bodyPr>
          <a:lstStyle/>
          <a:p>
            <a:r>
              <a:rPr lang="en-US" sz="2800" b="1" dirty="0" smtClean="0"/>
              <a:t>Picture of some the players</a:t>
            </a:r>
            <a:endParaRPr lang="en-US" sz="2800" b="1" dirty="0"/>
          </a:p>
        </p:txBody>
      </p:sp>
      <p:sp>
        <p:nvSpPr>
          <p:cNvPr id="7" name="TextBox 6"/>
          <p:cNvSpPr txBox="1"/>
          <p:nvPr/>
        </p:nvSpPr>
        <p:spPr>
          <a:xfrm>
            <a:off x="6154427" y="945065"/>
            <a:ext cx="2238989" cy="523220"/>
          </a:xfrm>
          <a:prstGeom prst="rect">
            <a:avLst/>
          </a:prstGeom>
          <a:noFill/>
        </p:spPr>
        <p:txBody>
          <a:bodyPr wrap="none" rtlCol="0">
            <a:spAutoFit/>
          </a:bodyPr>
          <a:lstStyle/>
          <a:p>
            <a:r>
              <a:rPr lang="en-US" sz="2800" b="1" dirty="0" smtClean="0"/>
              <a:t>From satellite</a:t>
            </a:r>
            <a:endParaRPr lang="en-US" sz="2800" b="1" dirty="0"/>
          </a:p>
        </p:txBody>
      </p:sp>
    </p:spTree>
    <p:extLst>
      <p:ext uri="{BB962C8B-B14F-4D97-AF65-F5344CB8AC3E}">
        <p14:creationId xmlns:p14="http://schemas.microsoft.com/office/powerpoint/2010/main" val="24897383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5300" y="671880"/>
            <a:ext cx="8396851" cy="5220920"/>
          </a:xfrm>
          <a:prstGeom prst="rect">
            <a:avLst/>
          </a:prstGeom>
        </p:spPr>
      </p:pic>
      <p:sp>
        <p:nvSpPr>
          <p:cNvPr id="5" name="Rectangle 4"/>
          <p:cNvSpPr/>
          <p:nvPr/>
        </p:nvSpPr>
        <p:spPr>
          <a:xfrm>
            <a:off x="3670300" y="1346200"/>
            <a:ext cx="3810000" cy="1333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810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Screen Shot 2015-05-19 at 12.16.55 PM.png"/>
          <p:cNvPicPr>
            <a:picLocks noGrp="1" noChangeAspect="1"/>
          </p:cNvPicPr>
          <p:nvPr>
            <p:ph idx="1"/>
          </p:nvPr>
        </p:nvPicPr>
        <p:blipFill>
          <a:blip r:embed="rId2">
            <a:extLst>
              <a:ext uri="{28A0092B-C50C-407E-A947-70E740481C1C}">
                <a14:useLocalDpi xmlns:a14="http://schemas.microsoft.com/office/drawing/2010/main" val="0"/>
              </a:ext>
            </a:extLst>
          </a:blip>
          <a:srcRect l="335" r="335"/>
          <a:stretch>
            <a:fillRect/>
          </a:stretch>
        </p:blipFill>
        <p:spPr>
          <a:xfrm>
            <a:off x="173708" y="1378574"/>
            <a:ext cx="8864381" cy="4875068"/>
          </a:xfrm>
        </p:spPr>
      </p:pic>
      <p:sp>
        <p:nvSpPr>
          <p:cNvPr id="5" name="TextBox 4"/>
          <p:cNvSpPr txBox="1"/>
          <p:nvPr/>
        </p:nvSpPr>
        <p:spPr>
          <a:xfrm>
            <a:off x="3215825" y="294256"/>
            <a:ext cx="5406497" cy="923330"/>
          </a:xfrm>
          <a:prstGeom prst="rect">
            <a:avLst/>
          </a:prstGeom>
          <a:noFill/>
        </p:spPr>
        <p:txBody>
          <a:bodyPr wrap="square" rtlCol="0">
            <a:spAutoFit/>
          </a:bodyPr>
          <a:lstStyle/>
          <a:p>
            <a:pPr algn="ctr"/>
            <a:r>
              <a:rPr lang="en-US" b="1" dirty="0" smtClean="0"/>
              <a:t>Phytoplankton blooms associated with shallower MLD.  Shallower MLD consistently associated with lower salinity water (glacial and sea ice melt)</a:t>
            </a:r>
            <a:endParaRPr lang="en-US" b="1" dirty="0"/>
          </a:p>
        </p:txBody>
      </p:sp>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8438" r="-1358"/>
          <a:stretch/>
        </p:blipFill>
        <p:spPr>
          <a:xfrm>
            <a:off x="358325" y="0"/>
            <a:ext cx="2194375" cy="1488586"/>
          </a:xfrm>
          <a:prstGeom prst="rect">
            <a:avLst/>
          </a:prstGeom>
        </p:spPr>
      </p:pic>
    </p:spTree>
    <p:extLst>
      <p:ext uri="{BB962C8B-B14F-4D97-AF65-F5344CB8AC3E}">
        <p14:creationId xmlns:p14="http://schemas.microsoft.com/office/powerpoint/2010/main" val="38018434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
          <p:cNvPicPr/>
          <p:nvPr/>
        </p:nvPicPr>
        <p:blipFill>
          <a:blip r:embed="rId2">
            <a:extLst>
              <a:ext uri="{28A0092B-C50C-407E-A947-70E740481C1C}">
                <a14:useLocalDpi xmlns:a14="http://schemas.microsoft.com/office/drawing/2010/main" val="0"/>
              </a:ext>
            </a:extLst>
          </a:blip>
          <a:srcRect t="18930"/>
          <a:stretch>
            <a:fillRect/>
          </a:stretch>
        </p:blipFill>
        <p:spPr bwMode="auto">
          <a:xfrm>
            <a:off x="863600" y="1164272"/>
            <a:ext cx="7620000" cy="4825895"/>
          </a:xfrm>
          <a:prstGeom prst="rect">
            <a:avLst/>
          </a:prstGeom>
          <a:noFill/>
          <a:ln>
            <a:noFill/>
          </a:ln>
        </p:spPr>
      </p:pic>
      <p:sp>
        <p:nvSpPr>
          <p:cNvPr id="5" name="TextBox 4"/>
          <p:cNvSpPr txBox="1"/>
          <p:nvPr/>
        </p:nvSpPr>
        <p:spPr>
          <a:xfrm>
            <a:off x="474133" y="5685367"/>
            <a:ext cx="1858251" cy="307777"/>
          </a:xfrm>
          <a:prstGeom prst="rect">
            <a:avLst/>
          </a:prstGeom>
          <a:noFill/>
        </p:spPr>
        <p:txBody>
          <a:bodyPr wrap="none" rtlCol="0">
            <a:spAutoFit/>
          </a:bodyPr>
          <a:lstStyle/>
          <a:p>
            <a:r>
              <a:rPr lang="en-US" sz="1400" i="1" dirty="0" err="1" smtClean="0"/>
              <a:t>Kavanaugh</a:t>
            </a:r>
            <a:r>
              <a:rPr lang="en-US" sz="1400" i="1" dirty="0" smtClean="0"/>
              <a:t> et al. 2015</a:t>
            </a:r>
            <a:endParaRPr lang="en-US" sz="1400" i="1" dirty="0"/>
          </a:p>
        </p:txBody>
      </p:sp>
      <p:sp>
        <p:nvSpPr>
          <p:cNvPr id="6" name="TextBox 5"/>
          <p:cNvSpPr txBox="1"/>
          <p:nvPr/>
        </p:nvSpPr>
        <p:spPr>
          <a:xfrm>
            <a:off x="2181879" y="280875"/>
            <a:ext cx="5395528" cy="646331"/>
          </a:xfrm>
          <a:prstGeom prst="rect">
            <a:avLst/>
          </a:prstGeom>
          <a:noFill/>
        </p:spPr>
        <p:txBody>
          <a:bodyPr wrap="none" rtlCol="0">
            <a:spAutoFit/>
          </a:bodyPr>
          <a:lstStyle/>
          <a:p>
            <a:pPr algn="ctr"/>
            <a:r>
              <a:rPr lang="en-US" b="1" dirty="0" smtClean="0"/>
              <a:t>Lots of chlorophyll (no evidence of enhanced biomass) </a:t>
            </a:r>
          </a:p>
          <a:p>
            <a:pPr algn="ctr"/>
            <a:r>
              <a:rPr lang="en-US" b="1" dirty="0" smtClean="0"/>
              <a:t>but evidence of enhanced diatom presence</a:t>
            </a:r>
            <a:endParaRPr lang="en-US" b="1" dirty="0"/>
          </a:p>
        </p:txBody>
      </p:sp>
      <p:cxnSp>
        <p:nvCxnSpPr>
          <p:cNvPr id="8" name="Straight Arrow Connector 7"/>
          <p:cNvCxnSpPr/>
          <p:nvPr/>
        </p:nvCxnSpPr>
        <p:spPr>
          <a:xfrm>
            <a:off x="5803900" y="1803400"/>
            <a:ext cx="635000" cy="88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89288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422" y="2082060"/>
            <a:ext cx="4576307" cy="2280905"/>
            <a:chOff x="1310144" y="195848"/>
            <a:chExt cx="4576307" cy="2280905"/>
          </a:xfrm>
        </p:grpSpPr>
        <p:sp>
          <p:nvSpPr>
            <p:cNvPr id="5" name="Rectangle 4"/>
            <p:cNvSpPr/>
            <p:nvPr/>
          </p:nvSpPr>
          <p:spPr>
            <a:xfrm>
              <a:off x="2311401" y="361950"/>
              <a:ext cx="3575050" cy="19431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476502" y="1666874"/>
              <a:ext cx="77258" cy="33972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662767" y="1667944"/>
              <a:ext cx="77258" cy="40850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815167" y="1663699"/>
              <a:ext cx="77258" cy="24765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967567" y="873125"/>
              <a:ext cx="77258" cy="781049"/>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147482" y="1664769"/>
              <a:ext cx="77258" cy="19895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327397" y="1663698"/>
              <a:ext cx="77258" cy="24765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489322" y="1666873"/>
              <a:ext cx="77258" cy="466727"/>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661824" y="1663699"/>
              <a:ext cx="77258" cy="374652"/>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841739" y="1663698"/>
              <a:ext cx="77258" cy="57152"/>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994138" y="946150"/>
              <a:ext cx="82561" cy="708024"/>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146538" y="1666874"/>
              <a:ext cx="82561" cy="46672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2346325" y="1654174"/>
              <a:ext cx="4762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340218" y="1666874"/>
              <a:ext cx="82561" cy="20002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33898" y="1663698"/>
              <a:ext cx="82561" cy="24765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686298" y="949325"/>
              <a:ext cx="82561" cy="711199"/>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38698" y="1454149"/>
              <a:ext cx="82561" cy="200025"/>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168898" y="1663699"/>
              <a:ext cx="82561" cy="35560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362578" y="644525"/>
              <a:ext cx="82561" cy="1015999"/>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4977" y="1390649"/>
              <a:ext cx="82561" cy="266699"/>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2311401" y="1657348"/>
              <a:ext cx="3575050" cy="3176"/>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911350" y="2104509"/>
              <a:ext cx="458178" cy="338554"/>
            </a:xfrm>
            <a:prstGeom prst="rect">
              <a:avLst/>
            </a:prstGeom>
            <a:noFill/>
          </p:spPr>
          <p:txBody>
            <a:bodyPr wrap="none" rtlCol="0">
              <a:spAutoFit/>
            </a:bodyPr>
            <a:lstStyle/>
            <a:p>
              <a:r>
                <a:rPr lang="en-US" sz="1600" dirty="0" smtClean="0">
                  <a:latin typeface="Times New Roman"/>
                  <a:cs typeface="Times New Roman"/>
                </a:rPr>
                <a:t>-80</a:t>
              </a:r>
              <a:endParaRPr lang="en-US" sz="1600" dirty="0">
                <a:latin typeface="Times New Roman"/>
                <a:cs typeface="Times New Roman"/>
              </a:endParaRPr>
            </a:p>
          </p:txBody>
        </p:sp>
        <p:sp>
          <p:nvSpPr>
            <p:cNvPr id="27" name="TextBox 26"/>
            <p:cNvSpPr txBox="1"/>
            <p:nvPr/>
          </p:nvSpPr>
          <p:spPr>
            <a:xfrm>
              <a:off x="2079625" y="1460499"/>
              <a:ext cx="287258" cy="338554"/>
            </a:xfrm>
            <a:prstGeom prst="rect">
              <a:avLst/>
            </a:prstGeom>
            <a:noFill/>
          </p:spPr>
          <p:txBody>
            <a:bodyPr wrap="none" rtlCol="0">
              <a:spAutoFit/>
            </a:bodyPr>
            <a:lstStyle/>
            <a:p>
              <a:r>
                <a:rPr lang="en-US" sz="1600" dirty="0" smtClean="0">
                  <a:latin typeface="Times New Roman"/>
                  <a:cs typeface="Times New Roman"/>
                </a:rPr>
                <a:t>0</a:t>
              </a:r>
              <a:endParaRPr lang="en-US" sz="1600" dirty="0">
                <a:latin typeface="Times New Roman"/>
                <a:cs typeface="Times New Roman"/>
              </a:endParaRPr>
            </a:p>
          </p:txBody>
        </p:sp>
        <p:sp>
          <p:nvSpPr>
            <p:cNvPr id="28" name="TextBox 27"/>
            <p:cNvSpPr txBox="1"/>
            <p:nvPr/>
          </p:nvSpPr>
          <p:spPr>
            <a:xfrm>
              <a:off x="1956475" y="821809"/>
              <a:ext cx="389850" cy="338554"/>
            </a:xfrm>
            <a:prstGeom prst="rect">
              <a:avLst/>
            </a:prstGeom>
            <a:noFill/>
          </p:spPr>
          <p:txBody>
            <a:bodyPr wrap="none" rtlCol="0">
              <a:spAutoFit/>
            </a:bodyPr>
            <a:lstStyle/>
            <a:p>
              <a:r>
                <a:rPr lang="en-US" sz="1600" dirty="0" smtClean="0">
                  <a:latin typeface="Times New Roman"/>
                  <a:cs typeface="Times New Roman"/>
                </a:rPr>
                <a:t>80</a:t>
              </a:r>
              <a:endParaRPr lang="en-US" sz="1600" dirty="0">
                <a:latin typeface="Times New Roman"/>
                <a:cs typeface="Times New Roman"/>
              </a:endParaRPr>
            </a:p>
          </p:txBody>
        </p:sp>
        <p:sp>
          <p:nvSpPr>
            <p:cNvPr id="29" name="TextBox 28"/>
            <p:cNvSpPr txBox="1"/>
            <p:nvPr/>
          </p:nvSpPr>
          <p:spPr>
            <a:xfrm>
              <a:off x="1852453" y="195848"/>
              <a:ext cx="492443" cy="338554"/>
            </a:xfrm>
            <a:prstGeom prst="rect">
              <a:avLst/>
            </a:prstGeom>
            <a:noFill/>
          </p:spPr>
          <p:txBody>
            <a:bodyPr wrap="none" rtlCol="0">
              <a:spAutoFit/>
            </a:bodyPr>
            <a:lstStyle/>
            <a:p>
              <a:r>
                <a:rPr lang="en-US" sz="1600" dirty="0" smtClean="0">
                  <a:latin typeface="Times New Roman"/>
                  <a:cs typeface="Times New Roman"/>
                </a:rPr>
                <a:t>160</a:t>
              </a:r>
              <a:endParaRPr lang="en-US" sz="1600" dirty="0">
                <a:latin typeface="Times New Roman"/>
                <a:cs typeface="Times New Roman"/>
              </a:endParaRPr>
            </a:p>
          </p:txBody>
        </p:sp>
        <p:sp>
          <p:nvSpPr>
            <p:cNvPr id="30" name="TextBox 29"/>
            <p:cNvSpPr txBox="1"/>
            <p:nvPr/>
          </p:nvSpPr>
          <p:spPr>
            <a:xfrm rot="16200000">
              <a:off x="492857" y="1013135"/>
              <a:ext cx="2280905" cy="646331"/>
            </a:xfrm>
            <a:prstGeom prst="rect">
              <a:avLst/>
            </a:prstGeom>
            <a:noFill/>
          </p:spPr>
          <p:txBody>
            <a:bodyPr wrap="none" rtlCol="0">
              <a:spAutoFit/>
            </a:bodyPr>
            <a:lstStyle/>
            <a:p>
              <a:pPr algn="ctr"/>
              <a:r>
                <a:rPr lang="en-US" dirty="0" smtClean="0">
                  <a:latin typeface="Times New Roman"/>
                  <a:cs typeface="Times New Roman"/>
                </a:rPr>
                <a:t>Anomaly of </a:t>
              </a:r>
            </a:p>
            <a:p>
              <a:pPr algn="ctr"/>
              <a:r>
                <a:rPr lang="en-US" dirty="0" smtClean="0">
                  <a:latin typeface="Times New Roman"/>
                  <a:cs typeface="Times New Roman"/>
                </a:rPr>
                <a:t>chlorophyll a (mg m</a:t>
              </a:r>
              <a:r>
                <a:rPr lang="en-US" baseline="30000" dirty="0" smtClean="0">
                  <a:latin typeface="Times New Roman"/>
                  <a:cs typeface="Times New Roman"/>
                </a:rPr>
                <a:t>-2</a:t>
              </a:r>
              <a:r>
                <a:rPr lang="en-US" dirty="0" smtClean="0">
                  <a:latin typeface="Times New Roman"/>
                  <a:cs typeface="Times New Roman"/>
                </a:rPr>
                <a:t>)</a:t>
              </a:r>
              <a:endParaRPr lang="en-US" dirty="0">
                <a:latin typeface="Times New Roman"/>
                <a:cs typeface="Times New Roman"/>
              </a:endParaRPr>
            </a:p>
          </p:txBody>
        </p:sp>
      </p:grpSp>
      <p:grpSp>
        <p:nvGrpSpPr>
          <p:cNvPr id="31" name="Group 30"/>
          <p:cNvGrpSpPr/>
          <p:nvPr/>
        </p:nvGrpSpPr>
        <p:grpSpPr>
          <a:xfrm>
            <a:off x="4747697" y="793155"/>
            <a:ext cx="2291181" cy="4840420"/>
            <a:chOff x="3822804" y="1663700"/>
            <a:chExt cx="2291181" cy="4840420"/>
          </a:xfrm>
        </p:grpSpPr>
        <p:sp>
          <p:nvSpPr>
            <p:cNvPr id="32" name="Freeform 31"/>
            <p:cNvSpPr/>
            <p:nvPr/>
          </p:nvSpPr>
          <p:spPr>
            <a:xfrm>
              <a:off x="4527643" y="1667935"/>
              <a:ext cx="419100" cy="1045633"/>
            </a:xfrm>
            <a:custGeom>
              <a:avLst/>
              <a:gdLst>
                <a:gd name="connsiteX0" fmla="*/ 419100 w 419100"/>
                <a:gd name="connsiteY0" fmla="*/ 0 h 1045633"/>
                <a:gd name="connsiteX1" fmla="*/ 414867 w 419100"/>
                <a:gd name="connsiteY1" fmla="*/ 1045633 h 1045633"/>
                <a:gd name="connsiteX2" fmla="*/ 0 w 419100"/>
                <a:gd name="connsiteY2" fmla="*/ 67733 h 1045633"/>
                <a:gd name="connsiteX3" fmla="*/ 55034 w 419100"/>
                <a:gd name="connsiteY3" fmla="*/ 50800 h 1045633"/>
                <a:gd name="connsiteX4" fmla="*/ 105834 w 419100"/>
                <a:gd name="connsiteY4" fmla="*/ 42333 h 1045633"/>
                <a:gd name="connsiteX5" fmla="*/ 156634 w 419100"/>
                <a:gd name="connsiteY5" fmla="*/ 29633 h 1045633"/>
                <a:gd name="connsiteX6" fmla="*/ 220134 w 419100"/>
                <a:gd name="connsiteY6" fmla="*/ 21167 h 1045633"/>
                <a:gd name="connsiteX7" fmla="*/ 266700 w 419100"/>
                <a:gd name="connsiteY7" fmla="*/ 12700 h 1045633"/>
                <a:gd name="connsiteX8" fmla="*/ 330200 w 419100"/>
                <a:gd name="connsiteY8" fmla="*/ 8467 h 1045633"/>
                <a:gd name="connsiteX9" fmla="*/ 419100 w 419100"/>
                <a:gd name="connsiteY9" fmla="*/ 0 h 104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100" h="1045633">
                  <a:moveTo>
                    <a:pt x="419100" y="0"/>
                  </a:moveTo>
                  <a:lnTo>
                    <a:pt x="414867" y="1045633"/>
                  </a:lnTo>
                  <a:lnTo>
                    <a:pt x="0" y="67733"/>
                  </a:lnTo>
                  <a:lnTo>
                    <a:pt x="55034" y="50800"/>
                  </a:lnTo>
                  <a:lnTo>
                    <a:pt x="105834" y="42333"/>
                  </a:lnTo>
                  <a:lnTo>
                    <a:pt x="156634" y="29633"/>
                  </a:lnTo>
                  <a:lnTo>
                    <a:pt x="220134" y="21167"/>
                  </a:lnTo>
                  <a:lnTo>
                    <a:pt x="266700" y="12700"/>
                  </a:lnTo>
                  <a:lnTo>
                    <a:pt x="330200" y="8467"/>
                  </a:lnTo>
                  <a:lnTo>
                    <a:pt x="419100" y="0"/>
                  </a:lnTo>
                  <a:close/>
                </a:path>
              </a:pathLst>
            </a:cu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4045043" y="1739902"/>
              <a:ext cx="897467" cy="965200"/>
            </a:xfrm>
            <a:custGeom>
              <a:avLst/>
              <a:gdLst>
                <a:gd name="connsiteX0" fmla="*/ 465667 w 897467"/>
                <a:gd name="connsiteY0" fmla="*/ 0 h 965200"/>
                <a:gd name="connsiteX1" fmla="*/ 897467 w 897467"/>
                <a:gd name="connsiteY1" fmla="*/ 965200 h 965200"/>
                <a:gd name="connsiteX2" fmla="*/ 0 w 897467"/>
                <a:gd name="connsiteY2" fmla="*/ 342900 h 965200"/>
                <a:gd name="connsiteX3" fmla="*/ 46567 w 897467"/>
                <a:gd name="connsiteY3" fmla="*/ 292100 h 965200"/>
                <a:gd name="connsiteX4" fmla="*/ 93134 w 897467"/>
                <a:gd name="connsiteY4" fmla="*/ 249766 h 965200"/>
                <a:gd name="connsiteX5" fmla="*/ 139700 w 897467"/>
                <a:gd name="connsiteY5" fmla="*/ 211666 h 965200"/>
                <a:gd name="connsiteX6" fmla="*/ 182034 w 897467"/>
                <a:gd name="connsiteY6" fmla="*/ 177800 h 965200"/>
                <a:gd name="connsiteX7" fmla="*/ 237067 w 897467"/>
                <a:gd name="connsiteY7" fmla="*/ 127000 h 965200"/>
                <a:gd name="connsiteX8" fmla="*/ 279400 w 897467"/>
                <a:gd name="connsiteY8" fmla="*/ 93133 h 965200"/>
                <a:gd name="connsiteX9" fmla="*/ 368300 w 897467"/>
                <a:gd name="connsiteY9" fmla="*/ 59266 h 965200"/>
                <a:gd name="connsiteX10" fmla="*/ 465667 w 897467"/>
                <a:gd name="connsiteY10" fmla="*/ 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7467" h="965200">
                  <a:moveTo>
                    <a:pt x="465667" y="0"/>
                  </a:moveTo>
                  <a:lnTo>
                    <a:pt x="897467" y="965200"/>
                  </a:lnTo>
                  <a:lnTo>
                    <a:pt x="0" y="342900"/>
                  </a:lnTo>
                  <a:lnTo>
                    <a:pt x="46567" y="292100"/>
                  </a:lnTo>
                  <a:lnTo>
                    <a:pt x="93134" y="249766"/>
                  </a:lnTo>
                  <a:lnTo>
                    <a:pt x="139700" y="211666"/>
                  </a:lnTo>
                  <a:lnTo>
                    <a:pt x="182034" y="177800"/>
                  </a:lnTo>
                  <a:lnTo>
                    <a:pt x="237067" y="127000"/>
                  </a:lnTo>
                  <a:lnTo>
                    <a:pt x="279400" y="93133"/>
                  </a:lnTo>
                  <a:lnTo>
                    <a:pt x="368300" y="59266"/>
                  </a:lnTo>
                  <a:lnTo>
                    <a:pt x="465667" y="0"/>
                  </a:lnTo>
                  <a:close/>
                </a:path>
              </a:pathLst>
            </a:cu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3879943" y="2087034"/>
              <a:ext cx="1071034" cy="635000"/>
            </a:xfrm>
            <a:custGeom>
              <a:avLst/>
              <a:gdLst>
                <a:gd name="connsiteX0" fmla="*/ 165100 w 1071034"/>
                <a:gd name="connsiteY0" fmla="*/ 0 h 635000"/>
                <a:gd name="connsiteX1" fmla="*/ 1071034 w 1071034"/>
                <a:gd name="connsiteY1" fmla="*/ 635000 h 635000"/>
                <a:gd name="connsiteX2" fmla="*/ 0 w 1071034"/>
                <a:gd name="connsiteY2" fmla="*/ 292100 h 635000"/>
                <a:gd name="connsiteX3" fmla="*/ 50800 w 1071034"/>
                <a:gd name="connsiteY3" fmla="*/ 194734 h 635000"/>
                <a:gd name="connsiteX4" fmla="*/ 76200 w 1071034"/>
                <a:gd name="connsiteY4" fmla="*/ 135467 h 635000"/>
                <a:gd name="connsiteX5" fmla="*/ 110067 w 1071034"/>
                <a:gd name="connsiteY5" fmla="*/ 88900 h 635000"/>
                <a:gd name="connsiteX6" fmla="*/ 131234 w 1071034"/>
                <a:gd name="connsiteY6" fmla="*/ 55034 h 635000"/>
                <a:gd name="connsiteX7" fmla="*/ 165100 w 1071034"/>
                <a:gd name="connsiteY7"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034" h="635000">
                  <a:moveTo>
                    <a:pt x="165100" y="0"/>
                  </a:moveTo>
                  <a:lnTo>
                    <a:pt x="1071034" y="635000"/>
                  </a:lnTo>
                  <a:lnTo>
                    <a:pt x="0" y="292100"/>
                  </a:lnTo>
                  <a:lnTo>
                    <a:pt x="50800" y="194734"/>
                  </a:lnTo>
                  <a:lnTo>
                    <a:pt x="76200" y="135467"/>
                  </a:lnTo>
                  <a:lnTo>
                    <a:pt x="110067" y="88900"/>
                  </a:lnTo>
                  <a:lnTo>
                    <a:pt x="131234" y="55034"/>
                  </a:lnTo>
                  <a:lnTo>
                    <a:pt x="165100" y="0"/>
                  </a:lnTo>
                  <a:close/>
                </a:path>
              </a:pathLst>
            </a:cu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3833376" y="2374902"/>
              <a:ext cx="1092200" cy="965200"/>
            </a:xfrm>
            <a:custGeom>
              <a:avLst/>
              <a:gdLst>
                <a:gd name="connsiteX0" fmla="*/ 1092200 w 1092200"/>
                <a:gd name="connsiteY0" fmla="*/ 342900 h 965200"/>
                <a:gd name="connsiteX1" fmla="*/ 46567 w 1092200"/>
                <a:gd name="connsiteY1" fmla="*/ 0 h 965200"/>
                <a:gd name="connsiteX2" fmla="*/ 25400 w 1092200"/>
                <a:gd name="connsiteY2" fmla="*/ 80433 h 965200"/>
                <a:gd name="connsiteX3" fmla="*/ 12700 w 1092200"/>
                <a:gd name="connsiteY3" fmla="*/ 143933 h 965200"/>
                <a:gd name="connsiteX4" fmla="*/ 0 w 1092200"/>
                <a:gd name="connsiteY4" fmla="*/ 279400 h 965200"/>
                <a:gd name="connsiteX5" fmla="*/ 4233 w 1092200"/>
                <a:gd name="connsiteY5" fmla="*/ 431800 h 965200"/>
                <a:gd name="connsiteX6" fmla="*/ 12700 w 1092200"/>
                <a:gd name="connsiteY6" fmla="*/ 520700 h 965200"/>
                <a:gd name="connsiteX7" fmla="*/ 63500 w 1092200"/>
                <a:gd name="connsiteY7" fmla="*/ 681566 h 965200"/>
                <a:gd name="connsiteX8" fmla="*/ 122767 w 1092200"/>
                <a:gd name="connsiteY8" fmla="*/ 829733 h 965200"/>
                <a:gd name="connsiteX9" fmla="*/ 228600 w 1092200"/>
                <a:gd name="connsiteY9" fmla="*/ 965200 h 965200"/>
                <a:gd name="connsiteX10" fmla="*/ 1092200 w 1092200"/>
                <a:gd name="connsiteY10" fmla="*/ 342900 h 96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200" h="965200">
                  <a:moveTo>
                    <a:pt x="1092200" y="342900"/>
                  </a:moveTo>
                  <a:lnTo>
                    <a:pt x="46567" y="0"/>
                  </a:lnTo>
                  <a:lnTo>
                    <a:pt x="25400" y="80433"/>
                  </a:lnTo>
                  <a:lnTo>
                    <a:pt x="12700" y="143933"/>
                  </a:lnTo>
                  <a:lnTo>
                    <a:pt x="0" y="279400"/>
                  </a:lnTo>
                  <a:lnTo>
                    <a:pt x="4233" y="431800"/>
                  </a:lnTo>
                  <a:lnTo>
                    <a:pt x="12700" y="520700"/>
                  </a:lnTo>
                  <a:lnTo>
                    <a:pt x="63500" y="681566"/>
                  </a:lnTo>
                  <a:lnTo>
                    <a:pt x="122767" y="829733"/>
                  </a:lnTo>
                  <a:lnTo>
                    <a:pt x="228600" y="965200"/>
                  </a:lnTo>
                  <a:lnTo>
                    <a:pt x="1092200" y="342900"/>
                  </a:lnTo>
                  <a:close/>
                </a:path>
              </a:pathLst>
            </a:cu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4066210" y="1672168"/>
              <a:ext cx="1972733" cy="2074334"/>
            </a:xfrm>
            <a:custGeom>
              <a:avLst/>
              <a:gdLst>
                <a:gd name="connsiteX0" fmla="*/ 872067 w 1972733"/>
                <a:gd name="connsiteY0" fmla="*/ 1054100 h 2074334"/>
                <a:gd name="connsiteX1" fmla="*/ 0 w 1972733"/>
                <a:gd name="connsiteY1" fmla="*/ 1680634 h 2074334"/>
                <a:gd name="connsiteX2" fmla="*/ 63500 w 1972733"/>
                <a:gd name="connsiteY2" fmla="*/ 1756834 h 2074334"/>
                <a:gd name="connsiteX3" fmla="*/ 139700 w 1972733"/>
                <a:gd name="connsiteY3" fmla="*/ 1820334 h 2074334"/>
                <a:gd name="connsiteX4" fmla="*/ 266700 w 1972733"/>
                <a:gd name="connsiteY4" fmla="*/ 1913467 h 2074334"/>
                <a:gd name="connsiteX5" fmla="*/ 440267 w 1972733"/>
                <a:gd name="connsiteY5" fmla="*/ 1989667 h 2074334"/>
                <a:gd name="connsiteX6" fmla="*/ 579967 w 1972733"/>
                <a:gd name="connsiteY6" fmla="*/ 2044700 h 2074334"/>
                <a:gd name="connsiteX7" fmla="*/ 694267 w 1972733"/>
                <a:gd name="connsiteY7" fmla="*/ 2074334 h 2074334"/>
                <a:gd name="connsiteX8" fmla="*/ 884767 w 1972733"/>
                <a:gd name="connsiteY8" fmla="*/ 2074334 h 2074334"/>
                <a:gd name="connsiteX9" fmla="*/ 1117600 w 1972733"/>
                <a:gd name="connsiteY9" fmla="*/ 2065867 h 2074334"/>
                <a:gd name="connsiteX10" fmla="*/ 1270000 w 1972733"/>
                <a:gd name="connsiteY10" fmla="*/ 2015067 h 2074334"/>
                <a:gd name="connsiteX11" fmla="*/ 1413933 w 1972733"/>
                <a:gd name="connsiteY11" fmla="*/ 1951567 h 2074334"/>
                <a:gd name="connsiteX12" fmla="*/ 1540933 w 1972733"/>
                <a:gd name="connsiteY12" fmla="*/ 1866900 h 2074334"/>
                <a:gd name="connsiteX13" fmla="*/ 1646767 w 1972733"/>
                <a:gd name="connsiteY13" fmla="*/ 1778000 h 2074334"/>
                <a:gd name="connsiteX14" fmla="*/ 1748367 w 1972733"/>
                <a:gd name="connsiteY14" fmla="*/ 1667934 h 2074334"/>
                <a:gd name="connsiteX15" fmla="*/ 1849967 w 1972733"/>
                <a:gd name="connsiteY15" fmla="*/ 1532467 h 2074334"/>
                <a:gd name="connsiteX16" fmla="*/ 1930400 w 1972733"/>
                <a:gd name="connsiteY16" fmla="*/ 1341967 h 2074334"/>
                <a:gd name="connsiteX17" fmla="*/ 1972733 w 1972733"/>
                <a:gd name="connsiteY17" fmla="*/ 1181100 h 2074334"/>
                <a:gd name="connsiteX18" fmla="*/ 1972733 w 1972733"/>
                <a:gd name="connsiteY18" fmla="*/ 977900 h 2074334"/>
                <a:gd name="connsiteX19" fmla="*/ 1955800 w 1972733"/>
                <a:gd name="connsiteY19" fmla="*/ 833967 h 2074334"/>
                <a:gd name="connsiteX20" fmla="*/ 1913467 w 1972733"/>
                <a:gd name="connsiteY20" fmla="*/ 694267 h 2074334"/>
                <a:gd name="connsiteX21" fmla="*/ 1833033 w 1972733"/>
                <a:gd name="connsiteY21" fmla="*/ 520700 h 2074334"/>
                <a:gd name="connsiteX22" fmla="*/ 1735667 w 1972733"/>
                <a:gd name="connsiteY22" fmla="*/ 372534 h 2074334"/>
                <a:gd name="connsiteX23" fmla="*/ 1612900 w 1972733"/>
                <a:gd name="connsiteY23" fmla="*/ 262467 h 2074334"/>
                <a:gd name="connsiteX24" fmla="*/ 1468967 w 1972733"/>
                <a:gd name="connsiteY24" fmla="*/ 156634 h 2074334"/>
                <a:gd name="connsiteX25" fmla="*/ 1375833 w 1972733"/>
                <a:gd name="connsiteY25" fmla="*/ 105834 h 2074334"/>
                <a:gd name="connsiteX26" fmla="*/ 1198033 w 1972733"/>
                <a:gd name="connsiteY26" fmla="*/ 38100 h 2074334"/>
                <a:gd name="connsiteX27" fmla="*/ 1079500 w 1972733"/>
                <a:gd name="connsiteY27" fmla="*/ 8467 h 2074334"/>
                <a:gd name="connsiteX28" fmla="*/ 960967 w 1972733"/>
                <a:gd name="connsiteY28" fmla="*/ 0 h 2074334"/>
                <a:gd name="connsiteX29" fmla="*/ 880533 w 1972733"/>
                <a:gd name="connsiteY29" fmla="*/ 4234 h 2074334"/>
                <a:gd name="connsiteX30" fmla="*/ 872067 w 1972733"/>
                <a:gd name="connsiteY30" fmla="*/ 1054100 h 207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2733" h="2074334">
                  <a:moveTo>
                    <a:pt x="872067" y="1054100"/>
                  </a:moveTo>
                  <a:lnTo>
                    <a:pt x="0" y="1680634"/>
                  </a:lnTo>
                  <a:lnTo>
                    <a:pt x="63500" y="1756834"/>
                  </a:lnTo>
                  <a:lnTo>
                    <a:pt x="139700" y="1820334"/>
                  </a:lnTo>
                  <a:lnTo>
                    <a:pt x="266700" y="1913467"/>
                  </a:lnTo>
                  <a:lnTo>
                    <a:pt x="440267" y="1989667"/>
                  </a:lnTo>
                  <a:lnTo>
                    <a:pt x="579967" y="2044700"/>
                  </a:lnTo>
                  <a:lnTo>
                    <a:pt x="694267" y="2074334"/>
                  </a:lnTo>
                  <a:lnTo>
                    <a:pt x="884767" y="2074334"/>
                  </a:lnTo>
                  <a:lnTo>
                    <a:pt x="1117600" y="2065867"/>
                  </a:lnTo>
                  <a:lnTo>
                    <a:pt x="1270000" y="2015067"/>
                  </a:lnTo>
                  <a:lnTo>
                    <a:pt x="1413933" y="1951567"/>
                  </a:lnTo>
                  <a:lnTo>
                    <a:pt x="1540933" y="1866900"/>
                  </a:lnTo>
                  <a:lnTo>
                    <a:pt x="1646767" y="1778000"/>
                  </a:lnTo>
                  <a:lnTo>
                    <a:pt x="1748367" y="1667934"/>
                  </a:lnTo>
                  <a:lnTo>
                    <a:pt x="1849967" y="1532467"/>
                  </a:lnTo>
                  <a:lnTo>
                    <a:pt x="1930400" y="1341967"/>
                  </a:lnTo>
                  <a:lnTo>
                    <a:pt x="1972733" y="1181100"/>
                  </a:lnTo>
                  <a:lnTo>
                    <a:pt x="1972733" y="977900"/>
                  </a:lnTo>
                  <a:lnTo>
                    <a:pt x="1955800" y="833967"/>
                  </a:lnTo>
                  <a:lnTo>
                    <a:pt x="1913467" y="694267"/>
                  </a:lnTo>
                  <a:lnTo>
                    <a:pt x="1833033" y="520700"/>
                  </a:lnTo>
                  <a:lnTo>
                    <a:pt x="1735667" y="372534"/>
                  </a:lnTo>
                  <a:lnTo>
                    <a:pt x="1612900" y="262467"/>
                  </a:lnTo>
                  <a:lnTo>
                    <a:pt x="1468967" y="156634"/>
                  </a:lnTo>
                  <a:lnTo>
                    <a:pt x="1375833" y="105834"/>
                  </a:lnTo>
                  <a:lnTo>
                    <a:pt x="1198033" y="38100"/>
                  </a:lnTo>
                  <a:lnTo>
                    <a:pt x="1079500" y="8467"/>
                  </a:lnTo>
                  <a:lnTo>
                    <a:pt x="960967" y="0"/>
                  </a:lnTo>
                  <a:lnTo>
                    <a:pt x="880533" y="4234"/>
                  </a:lnTo>
                  <a:lnTo>
                    <a:pt x="872067" y="1054100"/>
                  </a:ln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822804" y="1663700"/>
              <a:ext cx="2233071" cy="210820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4867275" y="4406900"/>
              <a:ext cx="1228725" cy="2076450"/>
            </a:xfrm>
            <a:custGeom>
              <a:avLst/>
              <a:gdLst>
                <a:gd name="connsiteX0" fmla="*/ 130175 w 1228725"/>
                <a:gd name="connsiteY0" fmla="*/ 0 h 2076450"/>
                <a:gd name="connsiteX1" fmla="*/ 127000 w 1228725"/>
                <a:gd name="connsiteY1" fmla="*/ 1044575 h 2076450"/>
                <a:gd name="connsiteX2" fmla="*/ 0 w 1228725"/>
                <a:gd name="connsiteY2" fmla="*/ 2076450 h 2076450"/>
                <a:gd name="connsiteX3" fmla="*/ 127000 w 1228725"/>
                <a:gd name="connsiteY3" fmla="*/ 2076450 h 2076450"/>
                <a:gd name="connsiteX4" fmla="*/ 212725 w 1228725"/>
                <a:gd name="connsiteY4" fmla="*/ 2073275 h 2076450"/>
                <a:gd name="connsiteX5" fmla="*/ 304800 w 1228725"/>
                <a:gd name="connsiteY5" fmla="*/ 2060575 h 2076450"/>
                <a:gd name="connsiteX6" fmla="*/ 434975 w 1228725"/>
                <a:gd name="connsiteY6" fmla="*/ 2038350 h 2076450"/>
                <a:gd name="connsiteX7" fmla="*/ 530225 w 1228725"/>
                <a:gd name="connsiteY7" fmla="*/ 2003425 h 2076450"/>
                <a:gd name="connsiteX8" fmla="*/ 635000 w 1228725"/>
                <a:gd name="connsiteY8" fmla="*/ 1955800 h 2076450"/>
                <a:gd name="connsiteX9" fmla="*/ 730250 w 1228725"/>
                <a:gd name="connsiteY9" fmla="*/ 1898650 h 2076450"/>
                <a:gd name="connsiteX10" fmla="*/ 866775 w 1228725"/>
                <a:gd name="connsiteY10" fmla="*/ 1806575 h 2076450"/>
                <a:gd name="connsiteX11" fmla="*/ 955675 w 1228725"/>
                <a:gd name="connsiteY11" fmla="*/ 1720850 h 2076450"/>
                <a:gd name="connsiteX12" fmla="*/ 1050925 w 1228725"/>
                <a:gd name="connsiteY12" fmla="*/ 1609725 h 2076450"/>
                <a:gd name="connsiteX13" fmla="*/ 1111250 w 1228725"/>
                <a:gd name="connsiteY13" fmla="*/ 1511300 h 2076450"/>
                <a:gd name="connsiteX14" fmla="*/ 1165225 w 1228725"/>
                <a:gd name="connsiteY14" fmla="*/ 1397000 h 2076450"/>
                <a:gd name="connsiteX15" fmla="*/ 1203325 w 1228725"/>
                <a:gd name="connsiteY15" fmla="*/ 1276350 h 2076450"/>
                <a:gd name="connsiteX16" fmla="*/ 1219200 w 1228725"/>
                <a:gd name="connsiteY16" fmla="*/ 1136650 h 2076450"/>
                <a:gd name="connsiteX17" fmla="*/ 1228725 w 1228725"/>
                <a:gd name="connsiteY17" fmla="*/ 981075 h 2076450"/>
                <a:gd name="connsiteX18" fmla="*/ 1222375 w 1228725"/>
                <a:gd name="connsiteY18" fmla="*/ 876300 h 2076450"/>
                <a:gd name="connsiteX19" fmla="*/ 1200150 w 1228725"/>
                <a:gd name="connsiteY19" fmla="*/ 771525 h 2076450"/>
                <a:gd name="connsiteX20" fmla="*/ 1158875 w 1228725"/>
                <a:gd name="connsiteY20" fmla="*/ 650875 h 2076450"/>
                <a:gd name="connsiteX21" fmla="*/ 1101725 w 1228725"/>
                <a:gd name="connsiteY21" fmla="*/ 542925 h 2076450"/>
                <a:gd name="connsiteX22" fmla="*/ 1050925 w 1228725"/>
                <a:gd name="connsiteY22" fmla="*/ 463550 h 2076450"/>
                <a:gd name="connsiteX23" fmla="*/ 1019175 w 1228725"/>
                <a:gd name="connsiteY23" fmla="*/ 422275 h 2076450"/>
                <a:gd name="connsiteX24" fmla="*/ 958850 w 1228725"/>
                <a:gd name="connsiteY24" fmla="*/ 352425 h 2076450"/>
                <a:gd name="connsiteX25" fmla="*/ 911225 w 1228725"/>
                <a:gd name="connsiteY25" fmla="*/ 301625 h 2076450"/>
                <a:gd name="connsiteX26" fmla="*/ 835025 w 1228725"/>
                <a:gd name="connsiteY26" fmla="*/ 231775 h 2076450"/>
                <a:gd name="connsiteX27" fmla="*/ 752475 w 1228725"/>
                <a:gd name="connsiteY27" fmla="*/ 177800 h 2076450"/>
                <a:gd name="connsiteX28" fmla="*/ 641350 w 1228725"/>
                <a:gd name="connsiteY28" fmla="*/ 117475 h 2076450"/>
                <a:gd name="connsiteX29" fmla="*/ 574675 w 1228725"/>
                <a:gd name="connsiteY29" fmla="*/ 85725 h 2076450"/>
                <a:gd name="connsiteX30" fmla="*/ 425450 w 1228725"/>
                <a:gd name="connsiteY30" fmla="*/ 38100 h 2076450"/>
                <a:gd name="connsiteX31" fmla="*/ 342900 w 1228725"/>
                <a:gd name="connsiteY31" fmla="*/ 15875 h 2076450"/>
                <a:gd name="connsiteX32" fmla="*/ 279400 w 1228725"/>
                <a:gd name="connsiteY32" fmla="*/ 12700 h 2076450"/>
                <a:gd name="connsiteX33" fmla="*/ 130175 w 1228725"/>
                <a:gd name="connsiteY33"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28725" h="2076450">
                  <a:moveTo>
                    <a:pt x="130175" y="0"/>
                  </a:moveTo>
                  <a:cubicBezTo>
                    <a:pt x="129117" y="348192"/>
                    <a:pt x="128058" y="696383"/>
                    <a:pt x="127000" y="1044575"/>
                  </a:cubicBezTo>
                  <a:lnTo>
                    <a:pt x="0" y="2076450"/>
                  </a:lnTo>
                  <a:lnTo>
                    <a:pt x="127000" y="2076450"/>
                  </a:lnTo>
                  <a:lnTo>
                    <a:pt x="212725" y="2073275"/>
                  </a:lnTo>
                  <a:lnTo>
                    <a:pt x="304800" y="2060575"/>
                  </a:lnTo>
                  <a:lnTo>
                    <a:pt x="434975" y="2038350"/>
                  </a:lnTo>
                  <a:lnTo>
                    <a:pt x="530225" y="2003425"/>
                  </a:lnTo>
                  <a:lnTo>
                    <a:pt x="635000" y="1955800"/>
                  </a:lnTo>
                  <a:lnTo>
                    <a:pt x="730250" y="1898650"/>
                  </a:lnTo>
                  <a:lnTo>
                    <a:pt x="866775" y="1806575"/>
                  </a:lnTo>
                  <a:lnTo>
                    <a:pt x="955675" y="1720850"/>
                  </a:lnTo>
                  <a:lnTo>
                    <a:pt x="1050925" y="1609725"/>
                  </a:lnTo>
                  <a:lnTo>
                    <a:pt x="1111250" y="1511300"/>
                  </a:lnTo>
                  <a:lnTo>
                    <a:pt x="1165225" y="1397000"/>
                  </a:lnTo>
                  <a:lnTo>
                    <a:pt x="1203325" y="1276350"/>
                  </a:lnTo>
                  <a:lnTo>
                    <a:pt x="1219200" y="1136650"/>
                  </a:lnTo>
                  <a:lnTo>
                    <a:pt x="1228725" y="981075"/>
                  </a:lnTo>
                  <a:lnTo>
                    <a:pt x="1222375" y="876300"/>
                  </a:lnTo>
                  <a:lnTo>
                    <a:pt x="1200150" y="771525"/>
                  </a:lnTo>
                  <a:lnTo>
                    <a:pt x="1158875" y="650875"/>
                  </a:lnTo>
                  <a:lnTo>
                    <a:pt x="1101725" y="542925"/>
                  </a:lnTo>
                  <a:lnTo>
                    <a:pt x="1050925" y="463550"/>
                  </a:lnTo>
                  <a:lnTo>
                    <a:pt x="1019175" y="422275"/>
                  </a:lnTo>
                  <a:lnTo>
                    <a:pt x="958850" y="352425"/>
                  </a:lnTo>
                  <a:lnTo>
                    <a:pt x="911225" y="301625"/>
                  </a:lnTo>
                  <a:lnTo>
                    <a:pt x="835025" y="231775"/>
                  </a:lnTo>
                  <a:lnTo>
                    <a:pt x="752475" y="177800"/>
                  </a:lnTo>
                  <a:lnTo>
                    <a:pt x="641350" y="117475"/>
                  </a:lnTo>
                  <a:lnTo>
                    <a:pt x="574675" y="85725"/>
                  </a:lnTo>
                  <a:lnTo>
                    <a:pt x="425450" y="38100"/>
                  </a:lnTo>
                  <a:lnTo>
                    <a:pt x="342900" y="15875"/>
                  </a:lnTo>
                  <a:lnTo>
                    <a:pt x="279400" y="12700"/>
                  </a:lnTo>
                  <a:lnTo>
                    <a:pt x="130175"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p:cNvSpPr/>
            <p:nvPr/>
          </p:nvSpPr>
          <p:spPr>
            <a:xfrm>
              <a:off x="4679950" y="4398434"/>
              <a:ext cx="314325" cy="1035050"/>
            </a:xfrm>
            <a:custGeom>
              <a:avLst/>
              <a:gdLst>
                <a:gd name="connsiteX0" fmla="*/ 0 w 314325"/>
                <a:gd name="connsiteY0" fmla="*/ 44450 h 1035050"/>
                <a:gd name="connsiteX1" fmla="*/ 307975 w 314325"/>
                <a:gd name="connsiteY1" fmla="*/ 1035050 h 1035050"/>
                <a:gd name="connsiteX2" fmla="*/ 314325 w 314325"/>
                <a:gd name="connsiteY2" fmla="*/ 0 h 1035050"/>
                <a:gd name="connsiteX3" fmla="*/ 238125 w 314325"/>
                <a:gd name="connsiteY3" fmla="*/ 3175 h 1035050"/>
                <a:gd name="connsiteX4" fmla="*/ 168275 w 314325"/>
                <a:gd name="connsiteY4" fmla="*/ 6350 h 1035050"/>
                <a:gd name="connsiteX5" fmla="*/ 107950 w 314325"/>
                <a:gd name="connsiteY5" fmla="*/ 12700 h 1035050"/>
                <a:gd name="connsiteX6" fmla="*/ 47625 w 314325"/>
                <a:gd name="connsiteY6" fmla="*/ 19050 h 1035050"/>
                <a:gd name="connsiteX7" fmla="*/ 0 w 314325"/>
                <a:gd name="connsiteY7" fmla="*/ 44450 h 10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325" h="1035050">
                  <a:moveTo>
                    <a:pt x="0" y="44450"/>
                  </a:moveTo>
                  <a:lnTo>
                    <a:pt x="307975" y="1035050"/>
                  </a:lnTo>
                  <a:cubicBezTo>
                    <a:pt x="310092" y="690033"/>
                    <a:pt x="312208" y="345017"/>
                    <a:pt x="314325" y="0"/>
                  </a:cubicBezTo>
                  <a:lnTo>
                    <a:pt x="238125" y="3175"/>
                  </a:lnTo>
                  <a:lnTo>
                    <a:pt x="168275" y="6350"/>
                  </a:lnTo>
                  <a:lnTo>
                    <a:pt x="107950" y="12700"/>
                  </a:lnTo>
                  <a:lnTo>
                    <a:pt x="47625" y="19050"/>
                  </a:lnTo>
                  <a:lnTo>
                    <a:pt x="0" y="44450"/>
                  </a:lnTo>
                  <a:close/>
                </a:path>
              </a:pathLst>
            </a:cu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4159251" y="4440767"/>
              <a:ext cx="835025" cy="981075"/>
            </a:xfrm>
            <a:custGeom>
              <a:avLst/>
              <a:gdLst>
                <a:gd name="connsiteX0" fmla="*/ 501650 w 835025"/>
                <a:gd name="connsiteY0" fmla="*/ 0 h 981075"/>
                <a:gd name="connsiteX1" fmla="*/ 835025 w 835025"/>
                <a:gd name="connsiteY1" fmla="*/ 981075 h 981075"/>
                <a:gd name="connsiteX2" fmla="*/ 0 w 835025"/>
                <a:gd name="connsiteY2" fmla="*/ 288925 h 981075"/>
                <a:gd name="connsiteX3" fmla="*/ 69850 w 835025"/>
                <a:gd name="connsiteY3" fmla="*/ 231775 h 981075"/>
                <a:gd name="connsiteX4" fmla="*/ 120650 w 835025"/>
                <a:gd name="connsiteY4" fmla="*/ 187325 h 981075"/>
                <a:gd name="connsiteX5" fmla="*/ 187325 w 835025"/>
                <a:gd name="connsiteY5" fmla="*/ 146050 h 981075"/>
                <a:gd name="connsiteX6" fmla="*/ 266700 w 835025"/>
                <a:gd name="connsiteY6" fmla="*/ 104775 h 981075"/>
                <a:gd name="connsiteX7" fmla="*/ 346075 w 835025"/>
                <a:gd name="connsiteY7" fmla="*/ 69850 h 981075"/>
                <a:gd name="connsiteX8" fmla="*/ 403225 w 835025"/>
                <a:gd name="connsiteY8" fmla="*/ 44450 h 981075"/>
                <a:gd name="connsiteX9" fmla="*/ 501650 w 835025"/>
                <a:gd name="connsiteY9" fmla="*/ 0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025" h="981075">
                  <a:moveTo>
                    <a:pt x="501650" y="0"/>
                  </a:moveTo>
                  <a:lnTo>
                    <a:pt x="835025" y="981075"/>
                  </a:lnTo>
                  <a:lnTo>
                    <a:pt x="0" y="288925"/>
                  </a:lnTo>
                  <a:lnTo>
                    <a:pt x="69850" y="231775"/>
                  </a:lnTo>
                  <a:lnTo>
                    <a:pt x="120650" y="187325"/>
                  </a:lnTo>
                  <a:lnTo>
                    <a:pt x="187325" y="146050"/>
                  </a:lnTo>
                  <a:lnTo>
                    <a:pt x="266700" y="104775"/>
                  </a:lnTo>
                  <a:lnTo>
                    <a:pt x="346075" y="69850"/>
                  </a:lnTo>
                  <a:lnTo>
                    <a:pt x="403225" y="44450"/>
                  </a:lnTo>
                  <a:lnTo>
                    <a:pt x="501650" y="0"/>
                  </a:lnTo>
                  <a:close/>
                </a:path>
              </a:pathLst>
            </a:cu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3906309" y="4740275"/>
              <a:ext cx="1095375" cy="679450"/>
            </a:xfrm>
            <a:custGeom>
              <a:avLst/>
              <a:gdLst>
                <a:gd name="connsiteX0" fmla="*/ 254000 w 1095375"/>
                <a:gd name="connsiteY0" fmla="*/ 0 h 679450"/>
                <a:gd name="connsiteX1" fmla="*/ 1095375 w 1095375"/>
                <a:gd name="connsiteY1" fmla="*/ 679450 h 679450"/>
                <a:gd name="connsiteX2" fmla="*/ 0 w 1095375"/>
                <a:gd name="connsiteY2" fmla="*/ 450850 h 679450"/>
                <a:gd name="connsiteX3" fmla="*/ 28575 w 1095375"/>
                <a:gd name="connsiteY3" fmla="*/ 371475 h 679450"/>
                <a:gd name="connsiteX4" fmla="*/ 73025 w 1095375"/>
                <a:gd name="connsiteY4" fmla="*/ 276225 h 679450"/>
                <a:gd name="connsiteX5" fmla="*/ 114300 w 1095375"/>
                <a:gd name="connsiteY5" fmla="*/ 190500 h 679450"/>
                <a:gd name="connsiteX6" fmla="*/ 165100 w 1095375"/>
                <a:gd name="connsiteY6" fmla="*/ 111125 h 679450"/>
                <a:gd name="connsiteX7" fmla="*/ 212725 w 1095375"/>
                <a:gd name="connsiteY7" fmla="*/ 60325 h 679450"/>
                <a:gd name="connsiteX8" fmla="*/ 254000 w 1095375"/>
                <a:gd name="connsiteY8" fmla="*/ 0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75" h="679450">
                  <a:moveTo>
                    <a:pt x="254000" y="0"/>
                  </a:moveTo>
                  <a:lnTo>
                    <a:pt x="1095375" y="679450"/>
                  </a:lnTo>
                  <a:lnTo>
                    <a:pt x="0" y="450850"/>
                  </a:lnTo>
                  <a:lnTo>
                    <a:pt x="28575" y="371475"/>
                  </a:lnTo>
                  <a:lnTo>
                    <a:pt x="73025" y="276225"/>
                  </a:lnTo>
                  <a:lnTo>
                    <a:pt x="114300" y="190500"/>
                  </a:lnTo>
                  <a:lnTo>
                    <a:pt x="165100" y="111125"/>
                  </a:lnTo>
                  <a:lnTo>
                    <a:pt x="212725" y="60325"/>
                  </a:lnTo>
                  <a:lnTo>
                    <a:pt x="254000" y="0"/>
                  </a:lnTo>
                  <a:close/>
                </a:path>
              </a:pathLst>
            </a:cu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p:cNvSpPr/>
            <p:nvPr/>
          </p:nvSpPr>
          <p:spPr>
            <a:xfrm>
              <a:off x="3889376" y="5197475"/>
              <a:ext cx="1101725" cy="1289050"/>
            </a:xfrm>
            <a:custGeom>
              <a:avLst/>
              <a:gdLst>
                <a:gd name="connsiteX0" fmla="*/ 1101725 w 1101725"/>
                <a:gd name="connsiteY0" fmla="*/ 228600 h 1289050"/>
                <a:gd name="connsiteX1" fmla="*/ 968375 w 1101725"/>
                <a:gd name="connsiteY1" fmla="*/ 1289050 h 1289050"/>
                <a:gd name="connsiteX2" fmla="*/ 835025 w 1101725"/>
                <a:gd name="connsiteY2" fmla="*/ 1266825 h 1289050"/>
                <a:gd name="connsiteX3" fmla="*/ 698500 w 1101725"/>
                <a:gd name="connsiteY3" fmla="*/ 1225550 h 1289050"/>
                <a:gd name="connsiteX4" fmla="*/ 577850 w 1101725"/>
                <a:gd name="connsiteY4" fmla="*/ 1168400 h 1289050"/>
                <a:gd name="connsiteX5" fmla="*/ 485775 w 1101725"/>
                <a:gd name="connsiteY5" fmla="*/ 1111250 h 1289050"/>
                <a:gd name="connsiteX6" fmla="*/ 441325 w 1101725"/>
                <a:gd name="connsiteY6" fmla="*/ 1085850 h 1289050"/>
                <a:gd name="connsiteX7" fmla="*/ 361950 w 1101725"/>
                <a:gd name="connsiteY7" fmla="*/ 1022350 h 1289050"/>
                <a:gd name="connsiteX8" fmla="*/ 298450 w 1101725"/>
                <a:gd name="connsiteY8" fmla="*/ 962025 h 1289050"/>
                <a:gd name="connsiteX9" fmla="*/ 222250 w 1101725"/>
                <a:gd name="connsiteY9" fmla="*/ 879475 h 1289050"/>
                <a:gd name="connsiteX10" fmla="*/ 168275 w 1101725"/>
                <a:gd name="connsiteY10" fmla="*/ 809625 h 1289050"/>
                <a:gd name="connsiteX11" fmla="*/ 114300 w 1101725"/>
                <a:gd name="connsiteY11" fmla="*/ 711200 h 1289050"/>
                <a:gd name="connsiteX12" fmla="*/ 79375 w 1101725"/>
                <a:gd name="connsiteY12" fmla="*/ 638175 h 1289050"/>
                <a:gd name="connsiteX13" fmla="*/ 38100 w 1101725"/>
                <a:gd name="connsiteY13" fmla="*/ 533400 h 1289050"/>
                <a:gd name="connsiteX14" fmla="*/ 15875 w 1101725"/>
                <a:gd name="connsiteY14" fmla="*/ 434975 h 1289050"/>
                <a:gd name="connsiteX15" fmla="*/ 6350 w 1101725"/>
                <a:gd name="connsiteY15" fmla="*/ 342900 h 1289050"/>
                <a:gd name="connsiteX16" fmla="*/ 0 w 1101725"/>
                <a:gd name="connsiteY16" fmla="*/ 279400 h 1289050"/>
                <a:gd name="connsiteX17" fmla="*/ 3175 w 1101725"/>
                <a:gd name="connsiteY17" fmla="*/ 161925 h 1289050"/>
                <a:gd name="connsiteX18" fmla="*/ 22225 w 1101725"/>
                <a:gd name="connsiteY18" fmla="*/ 57150 h 1289050"/>
                <a:gd name="connsiteX19" fmla="*/ 31750 w 1101725"/>
                <a:gd name="connsiteY19" fmla="*/ 0 h 1289050"/>
                <a:gd name="connsiteX20" fmla="*/ 1101725 w 1101725"/>
                <a:gd name="connsiteY20" fmla="*/ 228600 h 128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1725" h="1289050">
                  <a:moveTo>
                    <a:pt x="1101725" y="228600"/>
                  </a:moveTo>
                  <a:lnTo>
                    <a:pt x="968375" y="1289050"/>
                  </a:lnTo>
                  <a:lnTo>
                    <a:pt x="835025" y="1266825"/>
                  </a:lnTo>
                  <a:lnTo>
                    <a:pt x="698500" y="1225550"/>
                  </a:lnTo>
                  <a:lnTo>
                    <a:pt x="577850" y="1168400"/>
                  </a:lnTo>
                  <a:lnTo>
                    <a:pt x="485775" y="1111250"/>
                  </a:lnTo>
                  <a:lnTo>
                    <a:pt x="441325" y="1085850"/>
                  </a:lnTo>
                  <a:lnTo>
                    <a:pt x="361950" y="1022350"/>
                  </a:lnTo>
                  <a:lnTo>
                    <a:pt x="298450" y="962025"/>
                  </a:lnTo>
                  <a:lnTo>
                    <a:pt x="222250" y="879475"/>
                  </a:lnTo>
                  <a:lnTo>
                    <a:pt x="168275" y="809625"/>
                  </a:lnTo>
                  <a:lnTo>
                    <a:pt x="114300" y="711200"/>
                  </a:lnTo>
                  <a:lnTo>
                    <a:pt x="79375" y="638175"/>
                  </a:lnTo>
                  <a:lnTo>
                    <a:pt x="38100" y="533400"/>
                  </a:lnTo>
                  <a:lnTo>
                    <a:pt x="15875" y="434975"/>
                  </a:lnTo>
                  <a:lnTo>
                    <a:pt x="6350" y="342900"/>
                  </a:lnTo>
                  <a:lnTo>
                    <a:pt x="0" y="279400"/>
                  </a:lnTo>
                  <a:cubicBezTo>
                    <a:pt x="1058" y="240242"/>
                    <a:pt x="2117" y="201083"/>
                    <a:pt x="3175" y="161925"/>
                  </a:cubicBezTo>
                  <a:lnTo>
                    <a:pt x="22225" y="57150"/>
                  </a:lnTo>
                  <a:lnTo>
                    <a:pt x="31750" y="0"/>
                  </a:lnTo>
                  <a:lnTo>
                    <a:pt x="1101725" y="228600"/>
                  </a:lnTo>
                  <a:close/>
                </a:path>
              </a:pathLst>
            </a:cu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880914" y="4395920"/>
              <a:ext cx="2233071" cy="210820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7001944" y="2198359"/>
            <a:ext cx="2178613" cy="1853150"/>
            <a:chOff x="7535333" y="2549728"/>
            <a:chExt cx="2178613" cy="1853150"/>
          </a:xfrm>
        </p:grpSpPr>
        <p:sp>
          <p:nvSpPr>
            <p:cNvPr id="45" name="Rectangle 44"/>
            <p:cNvSpPr/>
            <p:nvPr/>
          </p:nvSpPr>
          <p:spPr>
            <a:xfrm>
              <a:off x="7535333" y="2702362"/>
              <a:ext cx="254000" cy="193211"/>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7535336" y="3074891"/>
              <a:ext cx="254000" cy="193211"/>
            </a:xfrm>
            <a:prstGeom prst="rect">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7535339" y="3430487"/>
              <a:ext cx="254000" cy="193211"/>
            </a:xfrm>
            <a:prstGeom prst="rect">
              <a:avLst/>
            </a:prstGeom>
            <a:solidFill>
              <a:schemeClr val="bg1">
                <a:lumMod val="6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7535345" y="4124746"/>
              <a:ext cx="254000" cy="19321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7535342" y="3769150"/>
              <a:ext cx="254000" cy="193211"/>
            </a:xfrm>
            <a:prstGeom prst="rect">
              <a:avLst/>
            </a:prstGeom>
            <a:solidFill>
              <a:schemeClr val="tx1">
                <a:lumMod val="50000"/>
                <a:lumOff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7812436" y="2549728"/>
              <a:ext cx="1331564" cy="400110"/>
            </a:xfrm>
            <a:prstGeom prst="rect">
              <a:avLst/>
            </a:prstGeom>
            <a:noFill/>
          </p:spPr>
          <p:txBody>
            <a:bodyPr wrap="none" rtlCol="0">
              <a:spAutoFit/>
            </a:bodyPr>
            <a:lstStyle/>
            <a:p>
              <a:r>
                <a:rPr lang="en-US" sz="2000" dirty="0" smtClean="0">
                  <a:latin typeface="Times New Roman"/>
                  <a:cs typeface="Times New Roman"/>
                </a:rPr>
                <a:t>% Diatoms</a:t>
              </a:r>
              <a:endParaRPr lang="en-US" sz="2000" dirty="0">
                <a:latin typeface="Times New Roman"/>
                <a:cs typeface="Times New Roman"/>
              </a:endParaRPr>
            </a:p>
          </p:txBody>
        </p:sp>
        <p:sp>
          <p:nvSpPr>
            <p:cNvPr id="51" name="TextBox 50"/>
            <p:cNvSpPr txBox="1"/>
            <p:nvPr/>
          </p:nvSpPr>
          <p:spPr>
            <a:xfrm>
              <a:off x="7789333" y="4002768"/>
              <a:ext cx="1844525" cy="400110"/>
            </a:xfrm>
            <a:prstGeom prst="rect">
              <a:avLst/>
            </a:prstGeom>
            <a:noFill/>
          </p:spPr>
          <p:txBody>
            <a:bodyPr wrap="none" rtlCol="0">
              <a:spAutoFit/>
            </a:bodyPr>
            <a:lstStyle/>
            <a:p>
              <a:r>
                <a:rPr lang="en-US" sz="2000" dirty="0" smtClean="0">
                  <a:latin typeface="Times New Roman"/>
                  <a:cs typeface="Times New Roman"/>
                </a:rPr>
                <a:t>% </a:t>
              </a:r>
              <a:r>
                <a:rPr lang="en-US" sz="2000" dirty="0" err="1" smtClean="0">
                  <a:latin typeface="Times New Roman"/>
                  <a:cs typeface="Times New Roman"/>
                </a:rPr>
                <a:t>Cryptophytes</a:t>
              </a:r>
              <a:endParaRPr lang="en-US" sz="2000" dirty="0">
                <a:latin typeface="Times New Roman"/>
                <a:cs typeface="Times New Roman"/>
              </a:endParaRPr>
            </a:p>
          </p:txBody>
        </p:sp>
        <p:sp>
          <p:nvSpPr>
            <p:cNvPr id="52" name="TextBox 51"/>
            <p:cNvSpPr txBox="1"/>
            <p:nvPr/>
          </p:nvSpPr>
          <p:spPr>
            <a:xfrm>
              <a:off x="7812439" y="2956123"/>
              <a:ext cx="1901507" cy="400110"/>
            </a:xfrm>
            <a:prstGeom prst="rect">
              <a:avLst/>
            </a:prstGeom>
            <a:noFill/>
          </p:spPr>
          <p:txBody>
            <a:bodyPr wrap="none" rtlCol="0">
              <a:spAutoFit/>
            </a:bodyPr>
            <a:lstStyle/>
            <a:p>
              <a:r>
                <a:rPr lang="en-US" sz="2000" dirty="0" smtClean="0">
                  <a:latin typeface="Times New Roman"/>
                  <a:cs typeface="Times New Roman"/>
                </a:rPr>
                <a:t>% </a:t>
              </a:r>
              <a:r>
                <a:rPr lang="en-US" sz="2000" dirty="0" err="1" smtClean="0">
                  <a:latin typeface="Times New Roman"/>
                  <a:cs typeface="Times New Roman"/>
                </a:rPr>
                <a:t>Prasinophytes</a:t>
              </a:r>
              <a:endParaRPr lang="en-US" sz="2000" dirty="0">
                <a:latin typeface="Times New Roman"/>
                <a:cs typeface="Times New Roman"/>
              </a:endParaRPr>
            </a:p>
          </p:txBody>
        </p:sp>
        <p:sp>
          <p:nvSpPr>
            <p:cNvPr id="53" name="TextBox 52"/>
            <p:cNvSpPr txBox="1"/>
            <p:nvPr/>
          </p:nvSpPr>
          <p:spPr>
            <a:xfrm>
              <a:off x="7812442" y="3311719"/>
              <a:ext cx="1758865" cy="400110"/>
            </a:xfrm>
            <a:prstGeom prst="rect">
              <a:avLst/>
            </a:prstGeom>
            <a:noFill/>
          </p:spPr>
          <p:txBody>
            <a:bodyPr wrap="none" rtlCol="0">
              <a:spAutoFit/>
            </a:bodyPr>
            <a:lstStyle/>
            <a:p>
              <a:r>
                <a:rPr lang="en-US" sz="2000" dirty="0" smtClean="0">
                  <a:latin typeface="Times New Roman"/>
                  <a:cs typeface="Times New Roman"/>
                </a:rPr>
                <a:t>% </a:t>
              </a:r>
              <a:r>
                <a:rPr lang="en-US" sz="2000" dirty="0" err="1" smtClean="0">
                  <a:latin typeface="Times New Roman"/>
                  <a:cs typeface="Times New Roman"/>
                </a:rPr>
                <a:t>Haptophytes</a:t>
              </a:r>
              <a:endParaRPr lang="en-US" sz="2000" dirty="0">
                <a:latin typeface="Times New Roman"/>
                <a:cs typeface="Times New Roman"/>
              </a:endParaRPr>
            </a:p>
          </p:txBody>
        </p:sp>
        <p:sp>
          <p:nvSpPr>
            <p:cNvPr id="54" name="TextBox 53"/>
            <p:cNvSpPr txBox="1"/>
            <p:nvPr/>
          </p:nvSpPr>
          <p:spPr>
            <a:xfrm>
              <a:off x="7812445" y="3650382"/>
              <a:ext cx="1573518" cy="400110"/>
            </a:xfrm>
            <a:prstGeom prst="rect">
              <a:avLst/>
            </a:prstGeom>
            <a:noFill/>
          </p:spPr>
          <p:txBody>
            <a:bodyPr wrap="none" rtlCol="0">
              <a:spAutoFit/>
            </a:bodyPr>
            <a:lstStyle/>
            <a:p>
              <a:r>
                <a:rPr lang="en-US" sz="2000" dirty="0" smtClean="0">
                  <a:latin typeface="Times New Roman"/>
                  <a:cs typeface="Times New Roman"/>
                </a:rPr>
                <a:t>% Flagellates</a:t>
              </a:r>
              <a:endParaRPr lang="en-US" sz="2000" dirty="0">
                <a:latin typeface="Times New Roman"/>
                <a:cs typeface="Times New Roman"/>
              </a:endParaRPr>
            </a:p>
          </p:txBody>
        </p:sp>
      </p:grpSp>
      <p:cxnSp>
        <p:nvCxnSpPr>
          <p:cNvPr id="55" name="Straight Arrow Connector 54"/>
          <p:cNvCxnSpPr/>
          <p:nvPr/>
        </p:nvCxnSpPr>
        <p:spPr>
          <a:xfrm flipV="1">
            <a:off x="3925930" y="1885356"/>
            <a:ext cx="717553" cy="3638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306190" y="1666823"/>
            <a:ext cx="2069797" cy="369332"/>
          </a:xfrm>
          <a:prstGeom prst="rect">
            <a:avLst/>
          </a:prstGeom>
          <a:noFill/>
        </p:spPr>
        <p:txBody>
          <a:bodyPr wrap="none" rtlCol="0">
            <a:spAutoFit/>
          </a:bodyPr>
          <a:lstStyle/>
          <a:p>
            <a:r>
              <a:rPr lang="en-US" dirty="0" smtClean="0"/>
              <a:t>Big Chlorophyll Year</a:t>
            </a:r>
            <a:endParaRPr lang="en-US" dirty="0"/>
          </a:p>
        </p:txBody>
      </p:sp>
      <p:sp>
        <p:nvSpPr>
          <p:cNvPr id="57" name="TextBox 56"/>
          <p:cNvSpPr txBox="1"/>
          <p:nvPr/>
        </p:nvSpPr>
        <p:spPr>
          <a:xfrm>
            <a:off x="2183175" y="4383406"/>
            <a:ext cx="2165452" cy="369332"/>
          </a:xfrm>
          <a:prstGeom prst="rect">
            <a:avLst/>
          </a:prstGeom>
          <a:noFill/>
        </p:spPr>
        <p:txBody>
          <a:bodyPr wrap="none" rtlCol="0">
            <a:spAutoFit/>
          </a:bodyPr>
          <a:lstStyle/>
          <a:p>
            <a:r>
              <a:rPr lang="en-US" dirty="0" smtClean="0"/>
              <a:t>Low Chlorophyll Year</a:t>
            </a:r>
            <a:endParaRPr lang="en-US" dirty="0"/>
          </a:p>
        </p:txBody>
      </p:sp>
      <p:cxnSp>
        <p:nvCxnSpPr>
          <p:cNvPr id="58" name="Straight Arrow Connector 57"/>
          <p:cNvCxnSpPr/>
          <p:nvPr/>
        </p:nvCxnSpPr>
        <p:spPr>
          <a:xfrm>
            <a:off x="3853481" y="4194692"/>
            <a:ext cx="823868" cy="3682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6226078" y="1668345"/>
            <a:ext cx="583663" cy="369332"/>
          </a:xfrm>
          <a:prstGeom prst="rect">
            <a:avLst/>
          </a:prstGeom>
          <a:noFill/>
        </p:spPr>
        <p:txBody>
          <a:bodyPr wrap="none" rtlCol="0">
            <a:spAutoFit/>
          </a:bodyPr>
          <a:lstStyle/>
          <a:p>
            <a:r>
              <a:rPr lang="en-US" dirty="0" smtClean="0"/>
              <a:t>65%</a:t>
            </a:r>
            <a:endParaRPr lang="en-US" dirty="0"/>
          </a:p>
        </p:txBody>
      </p:sp>
      <p:sp>
        <p:nvSpPr>
          <p:cNvPr id="60" name="TextBox 59"/>
          <p:cNvSpPr txBox="1"/>
          <p:nvPr/>
        </p:nvSpPr>
        <p:spPr>
          <a:xfrm>
            <a:off x="6226078" y="4549180"/>
            <a:ext cx="583663" cy="369332"/>
          </a:xfrm>
          <a:prstGeom prst="rect">
            <a:avLst/>
          </a:prstGeom>
          <a:noFill/>
        </p:spPr>
        <p:txBody>
          <a:bodyPr wrap="none" rtlCol="0">
            <a:spAutoFit/>
          </a:bodyPr>
          <a:lstStyle/>
          <a:p>
            <a:r>
              <a:rPr lang="en-US" dirty="0" smtClean="0"/>
              <a:t>52%</a:t>
            </a:r>
            <a:endParaRPr lang="en-US" dirty="0"/>
          </a:p>
        </p:txBody>
      </p:sp>
      <p:sp>
        <p:nvSpPr>
          <p:cNvPr id="61" name="TextBox 60"/>
          <p:cNvSpPr txBox="1"/>
          <p:nvPr/>
        </p:nvSpPr>
        <p:spPr>
          <a:xfrm>
            <a:off x="4868873" y="1712728"/>
            <a:ext cx="583663" cy="369332"/>
          </a:xfrm>
          <a:prstGeom prst="rect">
            <a:avLst/>
          </a:prstGeom>
          <a:noFill/>
        </p:spPr>
        <p:txBody>
          <a:bodyPr wrap="none" rtlCol="0">
            <a:spAutoFit/>
          </a:bodyPr>
          <a:lstStyle/>
          <a:p>
            <a:r>
              <a:rPr lang="en-US" dirty="0" smtClean="0">
                <a:solidFill>
                  <a:schemeClr val="bg1"/>
                </a:solidFill>
              </a:rPr>
              <a:t>16%</a:t>
            </a:r>
            <a:endParaRPr lang="en-US" dirty="0">
              <a:solidFill>
                <a:schemeClr val="bg1"/>
              </a:solidFill>
            </a:endParaRPr>
          </a:p>
        </p:txBody>
      </p:sp>
      <p:sp>
        <p:nvSpPr>
          <p:cNvPr id="62" name="TextBox 61"/>
          <p:cNvSpPr txBox="1"/>
          <p:nvPr/>
        </p:nvSpPr>
        <p:spPr>
          <a:xfrm>
            <a:off x="5449200" y="777665"/>
            <a:ext cx="466794" cy="369332"/>
          </a:xfrm>
          <a:prstGeom prst="rect">
            <a:avLst/>
          </a:prstGeom>
          <a:noFill/>
        </p:spPr>
        <p:txBody>
          <a:bodyPr wrap="none" rtlCol="0">
            <a:spAutoFit/>
          </a:bodyPr>
          <a:lstStyle/>
          <a:p>
            <a:r>
              <a:rPr lang="en-US" dirty="0"/>
              <a:t>5</a:t>
            </a:r>
            <a:r>
              <a:rPr lang="en-US" dirty="0" smtClean="0"/>
              <a:t>%</a:t>
            </a:r>
            <a:endParaRPr lang="en-US" dirty="0"/>
          </a:p>
        </p:txBody>
      </p:sp>
      <p:sp>
        <p:nvSpPr>
          <p:cNvPr id="63" name="TextBox 62"/>
          <p:cNvSpPr txBox="1"/>
          <p:nvPr/>
        </p:nvSpPr>
        <p:spPr>
          <a:xfrm>
            <a:off x="5042811" y="930065"/>
            <a:ext cx="466794" cy="369332"/>
          </a:xfrm>
          <a:prstGeom prst="rect">
            <a:avLst/>
          </a:prstGeom>
          <a:noFill/>
        </p:spPr>
        <p:txBody>
          <a:bodyPr wrap="none" rtlCol="0">
            <a:spAutoFit/>
          </a:bodyPr>
          <a:lstStyle/>
          <a:p>
            <a:r>
              <a:rPr lang="en-US" dirty="0"/>
              <a:t>9</a:t>
            </a:r>
            <a:r>
              <a:rPr lang="en-US" dirty="0" smtClean="0"/>
              <a:t>%</a:t>
            </a:r>
            <a:endParaRPr lang="en-US" dirty="0"/>
          </a:p>
        </p:txBody>
      </p:sp>
      <p:sp>
        <p:nvSpPr>
          <p:cNvPr id="64" name="TextBox 63"/>
          <p:cNvSpPr txBox="1"/>
          <p:nvPr/>
        </p:nvSpPr>
        <p:spPr>
          <a:xfrm>
            <a:off x="4822685" y="1217929"/>
            <a:ext cx="466794" cy="369332"/>
          </a:xfrm>
          <a:prstGeom prst="rect">
            <a:avLst/>
          </a:prstGeom>
          <a:noFill/>
        </p:spPr>
        <p:txBody>
          <a:bodyPr wrap="none" rtlCol="0">
            <a:spAutoFit/>
          </a:bodyPr>
          <a:lstStyle/>
          <a:p>
            <a:r>
              <a:rPr lang="en-US" dirty="0" smtClean="0"/>
              <a:t>5%</a:t>
            </a:r>
            <a:endParaRPr lang="en-US" dirty="0"/>
          </a:p>
        </p:txBody>
      </p:sp>
      <p:sp>
        <p:nvSpPr>
          <p:cNvPr id="65" name="TextBox 64"/>
          <p:cNvSpPr txBox="1"/>
          <p:nvPr/>
        </p:nvSpPr>
        <p:spPr>
          <a:xfrm>
            <a:off x="5106569" y="4649181"/>
            <a:ext cx="583663" cy="369332"/>
          </a:xfrm>
          <a:prstGeom prst="rect">
            <a:avLst/>
          </a:prstGeom>
          <a:noFill/>
        </p:spPr>
        <p:txBody>
          <a:bodyPr wrap="none" rtlCol="0">
            <a:spAutoFit/>
          </a:bodyPr>
          <a:lstStyle/>
          <a:p>
            <a:r>
              <a:rPr lang="en-US" dirty="0" smtClean="0">
                <a:solidFill>
                  <a:schemeClr val="bg1"/>
                </a:solidFill>
              </a:rPr>
              <a:t>27%</a:t>
            </a:r>
            <a:endParaRPr lang="en-US" dirty="0">
              <a:solidFill>
                <a:schemeClr val="bg1"/>
              </a:solidFill>
            </a:endParaRPr>
          </a:p>
        </p:txBody>
      </p:sp>
      <p:sp>
        <p:nvSpPr>
          <p:cNvPr id="66" name="TextBox 65"/>
          <p:cNvSpPr txBox="1"/>
          <p:nvPr/>
        </p:nvSpPr>
        <p:spPr>
          <a:xfrm>
            <a:off x="5575570" y="3500599"/>
            <a:ext cx="466794" cy="369332"/>
          </a:xfrm>
          <a:prstGeom prst="rect">
            <a:avLst/>
          </a:prstGeom>
          <a:noFill/>
        </p:spPr>
        <p:txBody>
          <a:bodyPr wrap="none" rtlCol="0">
            <a:spAutoFit/>
          </a:bodyPr>
          <a:lstStyle/>
          <a:p>
            <a:r>
              <a:rPr lang="en-US" dirty="0" smtClean="0"/>
              <a:t>4%</a:t>
            </a:r>
            <a:endParaRPr lang="en-US" dirty="0"/>
          </a:p>
        </p:txBody>
      </p:sp>
      <p:sp>
        <p:nvSpPr>
          <p:cNvPr id="67" name="TextBox 66"/>
          <p:cNvSpPr txBox="1"/>
          <p:nvPr/>
        </p:nvSpPr>
        <p:spPr>
          <a:xfrm>
            <a:off x="5236913" y="3619133"/>
            <a:ext cx="466794" cy="369332"/>
          </a:xfrm>
          <a:prstGeom prst="rect">
            <a:avLst/>
          </a:prstGeom>
          <a:noFill/>
        </p:spPr>
        <p:txBody>
          <a:bodyPr wrap="none" rtlCol="0">
            <a:spAutoFit/>
          </a:bodyPr>
          <a:lstStyle/>
          <a:p>
            <a:r>
              <a:rPr lang="en-US" dirty="0" smtClean="0"/>
              <a:t>9%</a:t>
            </a:r>
            <a:endParaRPr lang="en-US" dirty="0"/>
          </a:p>
        </p:txBody>
      </p:sp>
      <p:sp>
        <p:nvSpPr>
          <p:cNvPr id="68" name="TextBox 67"/>
          <p:cNvSpPr txBox="1"/>
          <p:nvPr/>
        </p:nvSpPr>
        <p:spPr>
          <a:xfrm>
            <a:off x="4965988" y="3974729"/>
            <a:ext cx="466794" cy="369332"/>
          </a:xfrm>
          <a:prstGeom prst="rect">
            <a:avLst/>
          </a:prstGeom>
          <a:noFill/>
        </p:spPr>
        <p:txBody>
          <a:bodyPr wrap="none" rtlCol="0">
            <a:spAutoFit/>
          </a:bodyPr>
          <a:lstStyle/>
          <a:p>
            <a:r>
              <a:rPr lang="en-US" dirty="0"/>
              <a:t>8</a:t>
            </a:r>
            <a:r>
              <a:rPr lang="en-US" dirty="0" smtClean="0"/>
              <a:t>%</a:t>
            </a:r>
            <a:endParaRPr lang="en-US" dirty="0"/>
          </a:p>
        </p:txBody>
      </p:sp>
      <p:sp>
        <p:nvSpPr>
          <p:cNvPr id="69" name="TextBox 68"/>
          <p:cNvSpPr txBox="1"/>
          <p:nvPr/>
        </p:nvSpPr>
        <p:spPr>
          <a:xfrm>
            <a:off x="7066123" y="4383406"/>
            <a:ext cx="2039941" cy="861774"/>
          </a:xfrm>
          <a:prstGeom prst="rect">
            <a:avLst/>
          </a:prstGeom>
          <a:noFill/>
        </p:spPr>
        <p:txBody>
          <a:bodyPr wrap="none" rtlCol="0">
            <a:spAutoFit/>
          </a:bodyPr>
          <a:lstStyle/>
          <a:p>
            <a:pPr algn="ctr"/>
            <a:r>
              <a:rPr lang="en-US" sz="1600" dirty="0" smtClean="0"/>
              <a:t>Low krill</a:t>
            </a:r>
          </a:p>
          <a:p>
            <a:pPr algn="ctr"/>
            <a:r>
              <a:rPr lang="en-US" sz="1600" dirty="0"/>
              <a:t>r</a:t>
            </a:r>
            <a:r>
              <a:rPr lang="en-US" sz="1600" dirty="0" smtClean="0"/>
              <a:t>ecruitment according </a:t>
            </a:r>
          </a:p>
          <a:p>
            <a:pPr algn="ctr"/>
            <a:r>
              <a:rPr lang="en-US" sz="1600" dirty="0" smtClean="0"/>
              <a:t>to penguin diets</a:t>
            </a:r>
            <a:endParaRPr lang="en-US" sz="1600" dirty="0"/>
          </a:p>
        </p:txBody>
      </p:sp>
      <p:sp>
        <p:nvSpPr>
          <p:cNvPr id="70" name="TextBox 69"/>
          <p:cNvSpPr txBox="1"/>
          <p:nvPr/>
        </p:nvSpPr>
        <p:spPr>
          <a:xfrm>
            <a:off x="7001956" y="1023582"/>
            <a:ext cx="2039941" cy="861774"/>
          </a:xfrm>
          <a:prstGeom prst="rect">
            <a:avLst/>
          </a:prstGeom>
          <a:noFill/>
        </p:spPr>
        <p:txBody>
          <a:bodyPr wrap="none" rtlCol="0">
            <a:spAutoFit/>
          </a:bodyPr>
          <a:lstStyle/>
          <a:p>
            <a:pPr algn="ctr"/>
            <a:r>
              <a:rPr lang="en-US" sz="1600" dirty="0" smtClean="0"/>
              <a:t>High krill</a:t>
            </a:r>
          </a:p>
          <a:p>
            <a:pPr algn="ctr"/>
            <a:r>
              <a:rPr lang="en-US" sz="1600" dirty="0"/>
              <a:t>r</a:t>
            </a:r>
            <a:r>
              <a:rPr lang="en-US" sz="1600" dirty="0" smtClean="0"/>
              <a:t>ecruitment according </a:t>
            </a:r>
          </a:p>
          <a:p>
            <a:pPr algn="ctr"/>
            <a:r>
              <a:rPr lang="en-US" sz="1600" dirty="0" smtClean="0"/>
              <a:t>to penguin diets</a:t>
            </a:r>
            <a:endParaRPr lang="en-US" sz="1600" dirty="0"/>
          </a:p>
        </p:txBody>
      </p:sp>
    </p:spTree>
    <p:extLst>
      <p:ext uri="{BB962C8B-B14F-4D97-AF65-F5344CB8AC3E}">
        <p14:creationId xmlns:p14="http://schemas.microsoft.com/office/powerpoint/2010/main" val="34487294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0737" y="453190"/>
            <a:ext cx="8741770" cy="5775158"/>
            <a:chOff x="280737" y="588211"/>
            <a:chExt cx="8741770" cy="5775158"/>
          </a:xfrm>
        </p:grpSpPr>
        <p:pic>
          <p:nvPicPr>
            <p:cNvPr id="5" name="Picture 4" descr="North negative.jpg"/>
            <p:cNvPicPr>
              <a:picLocks noChangeAspect="1"/>
            </p:cNvPicPr>
            <p:nvPr/>
          </p:nvPicPr>
          <p:blipFill rotWithShape="1">
            <a:blip r:embed="rId2">
              <a:extLst>
                <a:ext uri="{28A0092B-C50C-407E-A947-70E740481C1C}">
                  <a14:useLocalDpi xmlns:a14="http://schemas.microsoft.com/office/drawing/2010/main" val="0"/>
                </a:ext>
              </a:extLst>
            </a:blip>
            <a:srcRect l="5459" t="7018" r="5393" b="4483"/>
            <a:stretch/>
          </p:blipFill>
          <p:spPr>
            <a:xfrm>
              <a:off x="280737" y="588211"/>
              <a:ext cx="4363170" cy="5775158"/>
            </a:xfrm>
            <a:prstGeom prst="rect">
              <a:avLst/>
            </a:prstGeom>
          </p:spPr>
        </p:pic>
        <p:pic>
          <p:nvPicPr>
            <p:cNvPr id="6" name="Picture 5" descr="south positive.jpg"/>
            <p:cNvPicPr>
              <a:picLocks noChangeAspect="1"/>
            </p:cNvPicPr>
            <p:nvPr/>
          </p:nvPicPr>
          <p:blipFill rotWithShape="1">
            <a:blip r:embed="rId3">
              <a:extLst>
                <a:ext uri="{28A0092B-C50C-407E-A947-70E740481C1C}">
                  <a14:useLocalDpi xmlns:a14="http://schemas.microsoft.com/office/drawing/2010/main" val="0"/>
                </a:ext>
              </a:extLst>
            </a:blip>
            <a:srcRect l="5555" t="7018" r="8154" b="4483"/>
            <a:stretch/>
          </p:blipFill>
          <p:spPr>
            <a:xfrm>
              <a:off x="4799264" y="588211"/>
              <a:ext cx="4223243" cy="5775158"/>
            </a:xfrm>
            <a:prstGeom prst="rect">
              <a:avLst/>
            </a:prstGeom>
          </p:spPr>
        </p:pic>
      </p:grpSp>
      <p:sp>
        <p:nvSpPr>
          <p:cNvPr id="7" name="TextBox 6"/>
          <p:cNvSpPr txBox="1"/>
          <p:nvPr/>
        </p:nvSpPr>
        <p:spPr>
          <a:xfrm>
            <a:off x="1136316" y="-313457"/>
            <a:ext cx="6635350" cy="646331"/>
          </a:xfrm>
          <a:prstGeom prst="rect">
            <a:avLst/>
          </a:prstGeom>
          <a:solidFill>
            <a:srgbClr val="FFFFFF"/>
          </a:solidFill>
        </p:spPr>
        <p:txBody>
          <a:bodyPr wrap="none" rtlCol="0">
            <a:spAutoFit/>
          </a:bodyPr>
          <a:lstStyle/>
          <a:p>
            <a:pPr algn="ctr"/>
            <a:r>
              <a:rPr lang="en-US" b="1" dirty="0" smtClean="0"/>
              <a:t>North-Low </a:t>
            </a:r>
            <a:r>
              <a:rPr lang="en-US" b="1" dirty="0" err="1" smtClean="0"/>
              <a:t>Chl</a:t>
            </a:r>
            <a:r>
              <a:rPr lang="en-US" b="1" dirty="0" smtClean="0"/>
              <a:t> </a:t>
            </a:r>
            <a:r>
              <a:rPr lang="en-US" b="1" dirty="0" err="1" smtClean="0"/>
              <a:t>vs</a:t>
            </a:r>
            <a:r>
              <a:rPr lang="en-US" b="1" dirty="0" smtClean="0"/>
              <a:t> South High </a:t>
            </a:r>
            <a:r>
              <a:rPr lang="en-US" b="1" dirty="0" err="1" smtClean="0"/>
              <a:t>Chl</a:t>
            </a:r>
            <a:r>
              <a:rPr lang="en-US" b="1" dirty="0" smtClean="0"/>
              <a:t>: Polar Opposite Regimes</a:t>
            </a:r>
          </a:p>
          <a:p>
            <a:pPr algn="ctr"/>
            <a:r>
              <a:rPr lang="en-US" b="1" dirty="0" smtClean="0"/>
              <a:t>Flows normalized to GPP; only flows &lt; 5% GPP shown </a:t>
            </a:r>
            <a:endParaRPr lang="en-US" b="1" dirty="0"/>
          </a:p>
        </p:txBody>
      </p:sp>
      <p:sp>
        <p:nvSpPr>
          <p:cNvPr id="8" name="Oval 7"/>
          <p:cNvSpPr/>
          <p:nvPr/>
        </p:nvSpPr>
        <p:spPr>
          <a:xfrm>
            <a:off x="6764421" y="1576137"/>
            <a:ext cx="1737895" cy="131010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010610" y="1576137"/>
            <a:ext cx="1737895" cy="131010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85445" y="5676206"/>
            <a:ext cx="1425165" cy="276999"/>
          </a:xfrm>
          <a:prstGeom prst="rect">
            <a:avLst/>
          </a:prstGeom>
          <a:noFill/>
        </p:spPr>
        <p:txBody>
          <a:bodyPr wrap="none" rtlCol="0">
            <a:spAutoFit/>
          </a:bodyPr>
          <a:lstStyle/>
          <a:p>
            <a:r>
              <a:rPr lang="en-US" sz="1200" dirty="0" err="1" smtClean="0"/>
              <a:t>Sevrine</a:t>
            </a:r>
            <a:r>
              <a:rPr lang="en-US" sz="1200" dirty="0" smtClean="0"/>
              <a:t> et al 2013 </a:t>
            </a:r>
            <a:endParaRPr lang="en-US" sz="1200" dirty="0"/>
          </a:p>
        </p:txBody>
      </p:sp>
    </p:spTree>
    <p:extLst>
      <p:ext uri="{BB962C8B-B14F-4D97-AF65-F5344CB8AC3E}">
        <p14:creationId xmlns:p14="http://schemas.microsoft.com/office/powerpoint/2010/main" val="5512546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L_LTER_StationE_TSplot.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665" y="3116199"/>
            <a:ext cx="5552435" cy="3084686"/>
          </a:xfrm>
          <a:prstGeom prst="rect">
            <a:avLst/>
          </a:prstGeom>
        </p:spPr>
      </p:pic>
      <p:pic>
        <p:nvPicPr>
          <p:cNvPr id="5" name="Picture 4" descr="PAL_LTER_StationB_TSplot.tif"/>
          <p:cNvPicPr>
            <a:picLocks noChangeAspect="1"/>
          </p:cNvPicPr>
          <p:nvPr/>
        </p:nvPicPr>
        <p:blipFill rotWithShape="1">
          <a:blip r:embed="rId3">
            <a:extLst>
              <a:ext uri="{28A0092B-C50C-407E-A947-70E740481C1C}">
                <a14:useLocalDpi xmlns:a14="http://schemas.microsoft.com/office/drawing/2010/main" val="0"/>
              </a:ext>
            </a:extLst>
          </a:blip>
          <a:srcRect t="4962"/>
          <a:stretch/>
        </p:blipFill>
        <p:spPr>
          <a:xfrm>
            <a:off x="1851665" y="93606"/>
            <a:ext cx="5552435" cy="2931627"/>
          </a:xfrm>
          <a:prstGeom prst="rect">
            <a:avLst/>
          </a:prstGeom>
        </p:spPr>
      </p:pic>
      <p:sp>
        <p:nvSpPr>
          <p:cNvPr id="6" name="Rectangle 5"/>
          <p:cNvSpPr/>
          <p:nvPr/>
        </p:nvSpPr>
        <p:spPr>
          <a:xfrm>
            <a:off x="3149600" y="1397000"/>
            <a:ext cx="1943100" cy="11430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149600" y="2183368"/>
            <a:ext cx="954107" cy="369332"/>
          </a:xfrm>
          <a:prstGeom prst="rect">
            <a:avLst/>
          </a:prstGeom>
          <a:noFill/>
        </p:spPr>
        <p:txBody>
          <a:bodyPr wrap="none" rtlCol="0">
            <a:spAutoFit/>
          </a:bodyPr>
          <a:lstStyle/>
          <a:p>
            <a:r>
              <a:rPr lang="en-US" dirty="0" smtClean="0">
                <a:solidFill>
                  <a:srgbClr val="FF0000"/>
                </a:solidFill>
              </a:rPr>
              <a:t>Ice Melt</a:t>
            </a:r>
            <a:endParaRPr lang="en-US" dirty="0">
              <a:solidFill>
                <a:srgbClr val="FF0000"/>
              </a:solidFill>
            </a:endParaRPr>
          </a:p>
        </p:txBody>
      </p:sp>
    </p:spTree>
    <p:extLst>
      <p:ext uri="{BB962C8B-B14F-4D97-AF65-F5344CB8AC3E}">
        <p14:creationId xmlns:p14="http://schemas.microsoft.com/office/powerpoint/2010/main" val="35161002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Sallofuco_cruise.tif"/>
          <p:cNvPicPr>
            <a:picLocks noChangeAspect="1"/>
          </p:cNvPicPr>
          <p:nvPr/>
        </p:nvPicPr>
        <p:blipFill rotWithShape="1">
          <a:blip r:embed="rId2">
            <a:extLst>
              <a:ext uri="{28A0092B-C50C-407E-A947-70E740481C1C}">
                <a14:useLocalDpi xmlns:a14="http://schemas.microsoft.com/office/drawing/2010/main" val="0"/>
              </a:ext>
            </a:extLst>
          </a:blip>
          <a:srcRect l="8751" r="8333"/>
          <a:stretch/>
        </p:blipFill>
        <p:spPr>
          <a:xfrm>
            <a:off x="1016000" y="1295400"/>
            <a:ext cx="7581900" cy="4953000"/>
          </a:xfrm>
          <a:prstGeom prst="rect">
            <a:avLst/>
          </a:prstGeom>
        </p:spPr>
      </p:pic>
      <p:pic>
        <p:nvPicPr>
          <p:cNvPr id="4" name="Picture 3"/>
          <p:cNvPicPr>
            <a:picLocks noChangeAspect="1"/>
          </p:cNvPicPr>
          <p:nvPr/>
        </p:nvPicPr>
        <p:blipFill rotWithShape="1">
          <a:blip r:embed="rId3"/>
          <a:srcRect t="13735"/>
          <a:stretch/>
        </p:blipFill>
        <p:spPr>
          <a:xfrm>
            <a:off x="147166" y="203200"/>
            <a:ext cx="2545234" cy="2709448"/>
          </a:xfrm>
          <a:prstGeom prst="rect">
            <a:avLst/>
          </a:prstGeom>
        </p:spPr>
      </p:pic>
      <p:sp>
        <p:nvSpPr>
          <p:cNvPr id="8" name="TextBox 7"/>
          <p:cNvSpPr txBox="1"/>
          <p:nvPr/>
        </p:nvSpPr>
        <p:spPr>
          <a:xfrm>
            <a:off x="2768600" y="495300"/>
            <a:ext cx="4961252" cy="369332"/>
          </a:xfrm>
          <a:prstGeom prst="rect">
            <a:avLst/>
          </a:prstGeom>
          <a:noFill/>
        </p:spPr>
        <p:txBody>
          <a:bodyPr wrap="none" rtlCol="0">
            <a:spAutoFit/>
          </a:bodyPr>
          <a:lstStyle/>
          <a:p>
            <a:r>
              <a:rPr lang="en-US" b="1" dirty="0" smtClean="0"/>
              <a:t>The TS relationship does not hold for the ship grid</a:t>
            </a:r>
            <a:endParaRPr lang="en-US" b="1" dirty="0"/>
          </a:p>
        </p:txBody>
      </p:sp>
    </p:spTree>
    <p:extLst>
      <p:ext uri="{BB962C8B-B14F-4D97-AF65-F5344CB8AC3E}">
        <p14:creationId xmlns:p14="http://schemas.microsoft.com/office/powerpoint/2010/main" val="20693012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04900" y="1270000"/>
            <a:ext cx="7086600" cy="3831708"/>
          </a:xfrm>
          <a:prstGeom prst="rect">
            <a:avLst/>
          </a:prstGeom>
        </p:spPr>
      </p:pic>
      <p:sp>
        <p:nvSpPr>
          <p:cNvPr id="10" name="TextBox 9"/>
          <p:cNvSpPr txBox="1"/>
          <p:nvPr/>
        </p:nvSpPr>
        <p:spPr>
          <a:xfrm>
            <a:off x="1600200" y="428030"/>
            <a:ext cx="6197600" cy="646331"/>
          </a:xfrm>
          <a:prstGeom prst="rect">
            <a:avLst/>
          </a:prstGeom>
          <a:noFill/>
        </p:spPr>
        <p:txBody>
          <a:bodyPr wrap="square" rtlCol="0">
            <a:spAutoFit/>
          </a:bodyPr>
          <a:lstStyle/>
          <a:p>
            <a:pPr algn="ctr"/>
            <a:r>
              <a:rPr lang="en-US" dirty="0" smtClean="0"/>
              <a:t>Diatoms remain the dominant taxa accounting for 63% of the variability in the chlorophyll a across the entire grid.</a:t>
            </a:r>
            <a:endParaRPr lang="en-US" dirty="0"/>
          </a:p>
        </p:txBody>
      </p:sp>
      <p:sp>
        <p:nvSpPr>
          <p:cNvPr id="2" name="TextBox 1"/>
          <p:cNvSpPr txBox="1"/>
          <p:nvPr/>
        </p:nvSpPr>
        <p:spPr>
          <a:xfrm>
            <a:off x="3746500" y="5136634"/>
            <a:ext cx="2059503" cy="369332"/>
          </a:xfrm>
          <a:prstGeom prst="rect">
            <a:avLst/>
          </a:prstGeom>
          <a:noFill/>
        </p:spPr>
        <p:txBody>
          <a:bodyPr wrap="none" rtlCol="0">
            <a:spAutoFit/>
          </a:bodyPr>
          <a:lstStyle/>
          <a:p>
            <a:r>
              <a:rPr lang="en-US" dirty="0" err="1" smtClean="0"/>
              <a:t>Chlrophyll</a:t>
            </a:r>
            <a:r>
              <a:rPr lang="en-US" dirty="0" smtClean="0"/>
              <a:t> a (</a:t>
            </a:r>
            <a:r>
              <a:rPr lang="en-US" dirty="0" smtClean="0">
                <a:latin typeface="Symbol" charset="2"/>
                <a:cs typeface="Symbol" charset="2"/>
              </a:rPr>
              <a:t>m</a:t>
            </a:r>
            <a:r>
              <a:rPr lang="en-US" dirty="0" smtClean="0"/>
              <a:t>g L</a:t>
            </a:r>
            <a:r>
              <a:rPr lang="en-US" baseline="30000" dirty="0" smtClean="0"/>
              <a:t>-1</a:t>
            </a:r>
            <a:r>
              <a:rPr lang="en-US" dirty="0" smtClean="0"/>
              <a:t>)</a:t>
            </a:r>
            <a:endParaRPr lang="en-US" dirty="0"/>
          </a:p>
        </p:txBody>
      </p:sp>
      <p:sp>
        <p:nvSpPr>
          <p:cNvPr id="5" name="TextBox 4"/>
          <p:cNvSpPr txBox="1"/>
          <p:nvPr/>
        </p:nvSpPr>
        <p:spPr>
          <a:xfrm rot="16200000">
            <a:off x="-95986" y="2787134"/>
            <a:ext cx="2032452" cy="369332"/>
          </a:xfrm>
          <a:prstGeom prst="rect">
            <a:avLst/>
          </a:prstGeom>
          <a:noFill/>
        </p:spPr>
        <p:txBody>
          <a:bodyPr wrap="none" rtlCol="0">
            <a:spAutoFit/>
          </a:bodyPr>
          <a:lstStyle/>
          <a:p>
            <a:r>
              <a:rPr lang="en-US" dirty="0" err="1" smtClean="0"/>
              <a:t>Fucoxanthin</a:t>
            </a:r>
            <a:r>
              <a:rPr lang="en-US" dirty="0" smtClean="0"/>
              <a:t> (</a:t>
            </a:r>
            <a:r>
              <a:rPr lang="en-US" dirty="0" err="1" smtClean="0"/>
              <a:t>ng</a:t>
            </a:r>
            <a:r>
              <a:rPr lang="en-US" dirty="0" smtClean="0"/>
              <a:t> L</a:t>
            </a:r>
            <a:r>
              <a:rPr lang="en-US" baseline="30000" dirty="0" smtClean="0"/>
              <a:t>-1</a:t>
            </a:r>
            <a:r>
              <a:rPr lang="en-US" dirty="0" smtClean="0"/>
              <a:t>)</a:t>
            </a:r>
            <a:endParaRPr lang="en-US" dirty="0"/>
          </a:p>
        </p:txBody>
      </p:sp>
      <p:sp>
        <p:nvSpPr>
          <p:cNvPr id="3" name="Rectangle 2"/>
          <p:cNvSpPr/>
          <p:nvPr/>
        </p:nvSpPr>
        <p:spPr>
          <a:xfrm>
            <a:off x="1600200" y="1422400"/>
            <a:ext cx="6273800" cy="33401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006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3900" y="1155700"/>
            <a:ext cx="7696200" cy="4533900"/>
          </a:xfrm>
          <a:prstGeom prst="rect">
            <a:avLst/>
          </a:prstGeom>
        </p:spPr>
      </p:pic>
      <p:sp>
        <p:nvSpPr>
          <p:cNvPr id="7" name="TextBox 6"/>
          <p:cNvSpPr txBox="1"/>
          <p:nvPr/>
        </p:nvSpPr>
        <p:spPr>
          <a:xfrm>
            <a:off x="1968500" y="271860"/>
            <a:ext cx="5359400" cy="923330"/>
          </a:xfrm>
          <a:prstGeom prst="rect">
            <a:avLst/>
          </a:prstGeom>
          <a:noFill/>
        </p:spPr>
        <p:txBody>
          <a:bodyPr wrap="square" rtlCol="0">
            <a:spAutoFit/>
          </a:bodyPr>
          <a:lstStyle/>
          <a:p>
            <a:pPr algn="ctr"/>
            <a:r>
              <a:rPr lang="en-US" dirty="0" smtClean="0"/>
              <a:t>While not as clear as Palmer basin, generally the higher concentrations of </a:t>
            </a:r>
            <a:r>
              <a:rPr lang="en-US" dirty="0" err="1" smtClean="0"/>
              <a:t>cryptophytes</a:t>
            </a:r>
            <a:r>
              <a:rPr lang="en-US" dirty="0" smtClean="0"/>
              <a:t> are not associated with high concentrations of diatoms .</a:t>
            </a:r>
            <a:endParaRPr lang="en-US" dirty="0"/>
          </a:p>
        </p:txBody>
      </p:sp>
      <p:sp>
        <p:nvSpPr>
          <p:cNvPr id="8" name="Rectangle 7"/>
          <p:cNvSpPr/>
          <p:nvPr/>
        </p:nvSpPr>
        <p:spPr>
          <a:xfrm rot="16200000">
            <a:off x="-447158" y="3053836"/>
            <a:ext cx="1921995" cy="369332"/>
          </a:xfrm>
          <a:prstGeom prst="rect">
            <a:avLst/>
          </a:prstGeom>
        </p:spPr>
        <p:txBody>
          <a:bodyPr wrap="none">
            <a:spAutoFit/>
          </a:bodyPr>
          <a:lstStyle/>
          <a:p>
            <a:r>
              <a:rPr lang="en-US" dirty="0" err="1" smtClean="0"/>
              <a:t>Alloxanthin</a:t>
            </a:r>
            <a:r>
              <a:rPr lang="en-US" dirty="0" smtClean="0"/>
              <a:t> (</a:t>
            </a:r>
            <a:r>
              <a:rPr lang="en-US" dirty="0" err="1" smtClean="0"/>
              <a:t>ng</a:t>
            </a:r>
            <a:r>
              <a:rPr lang="en-US" dirty="0" smtClean="0"/>
              <a:t>/L)</a:t>
            </a:r>
            <a:endParaRPr lang="en-US" dirty="0"/>
          </a:p>
        </p:txBody>
      </p:sp>
      <p:sp>
        <p:nvSpPr>
          <p:cNvPr id="9" name="Rectangle 8"/>
          <p:cNvSpPr/>
          <p:nvPr/>
        </p:nvSpPr>
        <p:spPr>
          <a:xfrm>
            <a:off x="3731142" y="5689600"/>
            <a:ext cx="1944312" cy="369332"/>
          </a:xfrm>
          <a:prstGeom prst="rect">
            <a:avLst/>
          </a:prstGeom>
        </p:spPr>
        <p:txBody>
          <a:bodyPr wrap="none">
            <a:spAutoFit/>
          </a:bodyPr>
          <a:lstStyle/>
          <a:p>
            <a:r>
              <a:rPr lang="en-US" dirty="0" err="1" smtClean="0"/>
              <a:t>Fucoxanthin</a:t>
            </a:r>
            <a:r>
              <a:rPr lang="en-US" dirty="0" smtClean="0"/>
              <a:t> (</a:t>
            </a:r>
            <a:r>
              <a:rPr lang="en-US" dirty="0" err="1" smtClean="0"/>
              <a:t>ng</a:t>
            </a:r>
            <a:r>
              <a:rPr lang="en-US" dirty="0" smtClean="0"/>
              <a:t>/L)</a:t>
            </a:r>
            <a:endParaRPr lang="en-US" dirty="0"/>
          </a:p>
        </p:txBody>
      </p:sp>
    </p:spTree>
    <p:extLst>
      <p:ext uri="{BB962C8B-B14F-4D97-AF65-F5344CB8AC3E}">
        <p14:creationId xmlns:p14="http://schemas.microsoft.com/office/powerpoint/2010/main" val="15971485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3735"/>
          <a:stretch/>
        </p:blipFill>
        <p:spPr>
          <a:xfrm>
            <a:off x="147166" y="1384300"/>
            <a:ext cx="3777102" cy="4020794"/>
          </a:xfrm>
          <a:prstGeom prst="rect">
            <a:avLst/>
          </a:prstGeom>
        </p:spPr>
      </p:pic>
      <p:pic>
        <p:nvPicPr>
          <p:cNvPr id="14" name="Picture 1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66" y="53071"/>
            <a:ext cx="1135533" cy="1135533"/>
          </a:xfrm>
          <a:prstGeom prst="rect">
            <a:avLst/>
          </a:prstGeom>
        </p:spPr>
      </p:pic>
      <p:sp>
        <p:nvSpPr>
          <p:cNvPr id="15" name="TextBox 14"/>
          <p:cNvSpPr txBox="1"/>
          <p:nvPr/>
        </p:nvSpPr>
        <p:spPr>
          <a:xfrm>
            <a:off x="4165600" y="1591159"/>
            <a:ext cx="4338727" cy="2862323"/>
          </a:xfrm>
          <a:prstGeom prst="rect">
            <a:avLst/>
          </a:prstGeom>
          <a:noFill/>
        </p:spPr>
        <p:txBody>
          <a:bodyPr wrap="square" rtlCol="0">
            <a:spAutoFit/>
          </a:bodyPr>
          <a:lstStyle/>
          <a:p>
            <a:pPr marL="342900" indent="-342900">
              <a:buAutoNum type="arabicParenR"/>
            </a:pPr>
            <a:r>
              <a:rPr lang="en-US" dirty="0" smtClean="0"/>
              <a:t>Annual time series measurements at Palmer Station, nominally October through March</a:t>
            </a:r>
          </a:p>
          <a:p>
            <a:pPr marL="342900" indent="-342900">
              <a:buAutoNum type="arabicParenR"/>
            </a:pPr>
            <a:r>
              <a:rPr lang="en-US" dirty="0" smtClean="0"/>
              <a:t>Annual cruise spanning the Peninsula during month of January</a:t>
            </a:r>
          </a:p>
          <a:p>
            <a:pPr marL="342900" indent="-342900">
              <a:buAutoNum type="arabicParenR"/>
            </a:pPr>
            <a:r>
              <a:rPr lang="en-US" dirty="0" smtClean="0"/>
              <a:t>Station and cruise is augmented with Slocum glider deployments</a:t>
            </a:r>
          </a:p>
          <a:p>
            <a:pPr marL="342900" indent="-342900">
              <a:buAutoNum type="arabicParenR"/>
            </a:pPr>
            <a:r>
              <a:rPr lang="en-US" dirty="0" smtClean="0"/>
              <a:t>Active satellite and modeling program</a:t>
            </a:r>
          </a:p>
          <a:p>
            <a:pPr marL="342900" indent="-342900">
              <a:buAutoNum type="arabicParenR"/>
            </a:pPr>
            <a:r>
              <a:rPr lang="en-US" dirty="0" smtClean="0"/>
              <a:t>Linked to education and outreach programs </a:t>
            </a:r>
            <a:endParaRPr lang="en-US" dirty="0"/>
          </a:p>
        </p:txBody>
      </p:sp>
      <p:sp>
        <p:nvSpPr>
          <p:cNvPr id="16" name="TextBox 15"/>
          <p:cNvSpPr txBox="1"/>
          <p:nvPr/>
        </p:nvSpPr>
        <p:spPr>
          <a:xfrm>
            <a:off x="1333501" y="227568"/>
            <a:ext cx="7607300" cy="923330"/>
          </a:xfrm>
          <a:prstGeom prst="rect">
            <a:avLst/>
          </a:prstGeom>
          <a:noFill/>
        </p:spPr>
        <p:txBody>
          <a:bodyPr wrap="square" rtlCol="0">
            <a:spAutoFit/>
          </a:bodyPr>
          <a:lstStyle/>
          <a:p>
            <a:pPr algn="ctr"/>
            <a:r>
              <a:rPr lang="en-US" b="1" dirty="0" smtClean="0"/>
              <a:t>Sponsored by NSF, LTER is focused on understanding long term changes in the ecology and biogeochemistry of the marine system of the rapidly changing West Antarctic Peninsula.  Currently conducting its 24 field season</a:t>
            </a:r>
            <a:endParaRPr lang="en-US" b="1" dirty="0"/>
          </a:p>
        </p:txBody>
      </p:sp>
      <p:sp>
        <p:nvSpPr>
          <p:cNvPr id="17" name="TextBox 16"/>
          <p:cNvSpPr txBox="1"/>
          <p:nvPr/>
        </p:nvSpPr>
        <p:spPr>
          <a:xfrm>
            <a:off x="4165600" y="1237728"/>
            <a:ext cx="1174608" cy="369332"/>
          </a:xfrm>
          <a:prstGeom prst="rect">
            <a:avLst/>
          </a:prstGeom>
          <a:noFill/>
        </p:spPr>
        <p:txBody>
          <a:bodyPr wrap="none" rtlCol="0">
            <a:spAutoFit/>
          </a:bodyPr>
          <a:lstStyle/>
          <a:p>
            <a:r>
              <a:rPr lang="en-US" b="1" dirty="0" smtClean="0"/>
              <a:t>Approach</a:t>
            </a:r>
            <a:r>
              <a:rPr lang="en-US" dirty="0" smtClean="0"/>
              <a:t>:</a:t>
            </a:r>
            <a:endParaRPr lang="en-US" dirty="0"/>
          </a:p>
        </p:txBody>
      </p:sp>
      <p:sp>
        <p:nvSpPr>
          <p:cNvPr id="18" name="5-Point Star 17"/>
          <p:cNvSpPr/>
          <p:nvPr/>
        </p:nvSpPr>
        <p:spPr>
          <a:xfrm>
            <a:off x="2743200" y="3238500"/>
            <a:ext cx="152400" cy="13335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060889" y="4487350"/>
            <a:ext cx="1555572" cy="369332"/>
          </a:xfrm>
          <a:prstGeom prst="rect">
            <a:avLst/>
          </a:prstGeom>
        </p:spPr>
        <p:txBody>
          <a:bodyPr wrap="none">
            <a:spAutoFit/>
          </a:bodyPr>
          <a:lstStyle/>
          <a:p>
            <a:r>
              <a:rPr lang="en-US" b="1" dirty="0" smtClean="0"/>
              <a:t>For more Info</a:t>
            </a:r>
            <a:r>
              <a:rPr lang="en-US" dirty="0" smtClean="0"/>
              <a:t>:</a:t>
            </a:r>
            <a:endParaRPr lang="en-US" dirty="0"/>
          </a:p>
        </p:txBody>
      </p:sp>
      <p:sp>
        <p:nvSpPr>
          <p:cNvPr id="20" name="Rectangle 19"/>
          <p:cNvSpPr/>
          <p:nvPr/>
        </p:nvSpPr>
        <p:spPr>
          <a:xfrm>
            <a:off x="4073572" y="4805880"/>
            <a:ext cx="3584034" cy="1569660"/>
          </a:xfrm>
          <a:prstGeom prst="rect">
            <a:avLst/>
          </a:prstGeom>
        </p:spPr>
        <p:txBody>
          <a:bodyPr wrap="square">
            <a:spAutoFit/>
          </a:bodyPr>
          <a:lstStyle/>
          <a:p>
            <a:r>
              <a:rPr lang="en-US" sz="1600" dirty="0" smtClean="0"/>
              <a:t>Program website: </a:t>
            </a:r>
            <a:r>
              <a:rPr lang="en-US" sz="1600" dirty="0" smtClean="0">
                <a:hlinkClick r:id="rId4"/>
              </a:rPr>
              <a:t>http</a:t>
            </a:r>
            <a:r>
              <a:rPr lang="en-US" sz="1600" dirty="0">
                <a:hlinkClick r:id="rId4"/>
              </a:rPr>
              <a:t>://pal.lternet.edu</a:t>
            </a:r>
            <a:r>
              <a:rPr lang="en-US" sz="1600" dirty="0" smtClean="0">
                <a:hlinkClick r:id="rId4"/>
              </a:rPr>
              <a:t>/</a:t>
            </a:r>
            <a:endParaRPr lang="en-US" sz="1600" dirty="0"/>
          </a:p>
          <a:p>
            <a:r>
              <a:rPr lang="en-US" sz="1600" dirty="0" smtClean="0"/>
              <a:t>	or</a:t>
            </a:r>
          </a:p>
          <a:p>
            <a:r>
              <a:rPr lang="en-US" sz="1600" dirty="0"/>
              <a:t>Program </a:t>
            </a:r>
            <a:r>
              <a:rPr lang="en-US" sz="1600" dirty="0" smtClean="0"/>
              <a:t>documentary available at Netflix or ITunes</a:t>
            </a:r>
            <a:endParaRPr lang="en-US" sz="1600" dirty="0"/>
          </a:p>
          <a:p>
            <a:endParaRPr lang="en-US" sz="1600" dirty="0"/>
          </a:p>
          <a:p>
            <a:endParaRPr lang="en-US" sz="1600" dirty="0"/>
          </a:p>
        </p:txBody>
      </p:sp>
      <p:sp>
        <p:nvSpPr>
          <p:cNvPr id="21" name="TextBox 20"/>
          <p:cNvSpPr txBox="1"/>
          <p:nvPr/>
        </p:nvSpPr>
        <p:spPr>
          <a:xfrm>
            <a:off x="4927600" y="5562600"/>
            <a:ext cx="184666" cy="369332"/>
          </a:xfrm>
          <a:prstGeom prst="rect">
            <a:avLst/>
          </a:prstGeom>
          <a:noFill/>
        </p:spPr>
        <p:txBody>
          <a:bodyPr wrap="none" rtlCol="0">
            <a:spAutoFit/>
          </a:bodyPr>
          <a:lstStyle/>
          <a:p>
            <a:endParaRPr lang="en-US" dirty="0"/>
          </a:p>
        </p:txBody>
      </p:sp>
      <p:pic>
        <p:nvPicPr>
          <p:cNvPr id="22" name="Picture 21"/>
          <p:cNvPicPr>
            <a:picLocks noChangeAspect="1"/>
          </p:cNvPicPr>
          <p:nvPr/>
        </p:nvPicPr>
        <p:blipFill>
          <a:blip r:embed="rId5"/>
          <a:stretch>
            <a:fillRect/>
          </a:stretch>
        </p:blipFill>
        <p:spPr>
          <a:xfrm>
            <a:off x="7708406" y="4248514"/>
            <a:ext cx="1283195" cy="1899650"/>
          </a:xfrm>
          <a:prstGeom prst="rect">
            <a:avLst/>
          </a:prstGeom>
        </p:spPr>
      </p:pic>
      <p:pic>
        <p:nvPicPr>
          <p:cNvPr id="24" name="Picture 23" descr="boating_limits_bath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41" y="1188604"/>
            <a:ext cx="1341010" cy="1045081"/>
          </a:xfrm>
          <a:prstGeom prst="rect">
            <a:avLst/>
          </a:prstGeom>
          <a:ln w="19050" cmpd="sng">
            <a:solidFill>
              <a:srgbClr val="FF0000"/>
            </a:solidFill>
          </a:ln>
        </p:spPr>
      </p:pic>
      <p:sp>
        <p:nvSpPr>
          <p:cNvPr id="29" name="Rectangle 28"/>
          <p:cNvSpPr/>
          <p:nvPr/>
        </p:nvSpPr>
        <p:spPr>
          <a:xfrm>
            <a:off x="3008864" y="4299009"/>
            <a:ext cx="49896" cy="4839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a:endCxn id="18" idx="0"/>
          </p:cNvCxnSpPr>
          <p:nvPr/>
        </p:nvCxnSpPr>
        <p:spPr>
          <a:xfrm>
            <a:off x="1870151" y="2233685"/>
            <a:ext cx="949249" cy="10048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2" name="5-Point Star 31"/>
          <p:cNvSpPr/>
          <p:nvPr/>
        </p:nvSpPr>
        <p:spPr>
          <a:xfrm>
            <a:off x="1248833" y="1998133"/>
            <a:ext cx="118534" cy="1524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5-Point Star 32"/>
          <p:cNvSpPr/>
          <p:nvPr/>
        </p:nvSpPr>
        <p:spPr>
          <a:xfrm>
            <a:off x="1045633" y="1581177"/>
            <a:ext cx="118534" cy="152400"/>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253074" y="1414986"/>
            <a:ext cx="453970" cy="200055"/>
          </a:xfrm>
          <a:prstGeom prst="rect">
            <a:avLst/>
          </a:prstGeom>
          <a:noFill/>
        </p:spPr>
        <p:txBody>
          <a:bodyPr wrap="none" rtlCol="0">
            <a:spAutoFit/>
          </a:bodyPr>
          <a:lstStyle/>
          <a:p>
            <a:r>
              <a:rPr lang="en-US" sz="700" dirty="0" smtClean="0">
                <a:solidFill>
                  <a:srgbClr val="FF0000"/>
                </a:solidFill>
              </a:rPr>
              <a:t>Palmer</a:t>
            </a:r>
            <a:endParaRPr lang="en-US" sz="700" dirty="0">
              <a:solidFill>
                <a:srgbClr val="FF0000"/>
              </a:solidFill>
            </a:endParaRPr>
          </a:p>
        </p:txBody>
      </p:sp>
    </p:spTree>
    <p:extLst>
      <p:ext uri="{BB962C8B-B14F-4D97-AF65-F5344CB8AC3E}">
        <p14:creationId xmlns:p14="http://schemas.microsoft.com/office/powerpoint/2010/main" val="32447988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s-tsfab-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477" y="203200"/>
            <a:ext cx="4747846" cy="6858000"/>
          </a:xfrm>
          <a:prstGeom prst="rect">
            <a:avLst/>
          </a:prstGeom>
        </p:spPr>
      </p:pic>
      <p:sp>
        <p:nvSpPr>
          <p:cNvPr id="2" name="TextBox 1"/>
          <p:cNvSpPr txBox="1"/>
          <p:nvPr/>
        </p:nvSpPr>
        <p:spPr>
          <a:xfrm>
            <a:off x="4572000" y="-76200"/>
            <a:ext cx="966931" cy="369332"/>
          </a:xfrm>
          <a:prstGeom prst="rect">
            <a:avLst/>
          </a:prstGeom>
          <a:noFill/>
        </p:spPr>
        <p:txBody>
          <a:bodyPr wrap="none" rtlCol="0">
            <a:spAutoFit/>
          </a:bodyPr>
          <a:lstStyle/>
          <a:p>
            <a:r>
              <a:rPr lang="en-US" dirty="0" smtClean="0"/>
              <a:t>Diatoms</a:t>
            </a:r>
            <a:endParaRPr lang="en-US" dirty="0"/>
          </a:p>
        </p:txBody>
      </p:sp>
      <p:sp>
        <p:nvSpPr>
          <p:cNvPr id="4" name="TextBox 3"/>
          <p:cNvSpPr txBox="1"/>
          <p:nvPr/>
        </p:nvSpPr>
        <p:spPr>
          <a:xfrm>
            <a:off x="5704031" y="-63500"/>
            <a:ext cx="787395" cy="369332"/>
          </a:xfrm>
          <a:prstGeom prst="rect">
            <a:avLst/>
          </a:prstGeom>
          <a:noFill/>
        </p:spPr>
        <p:txBody>
          <a:bodyPr wrap="none" rtlCol="0">
            <a:spAutoFit/>
          </a:bodyPr>
          <a:lstStyle/>
          <a:p>
            <a:r>
              <a:rPr lang="en-US" dirty="0" smtClean="0"/>
              <a:t>Crypts</a:t>
            </a:r>
            <a:endParaRPr lang="en-US" dirty="0"/>
          </a:p>
        </p:txBody>
      </p:sp>
    </p:spTree>
    <p:extLst>
      <p:ext uri="{BB962C8B-B14F-4D97-AF65-F5344CB8AC3E}">
        <p14:creationId xmlns:p14="http://schemas.microsoft.com/office/powerpoint/2010/main" val="8989705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620" y="38100"/>
            <a:ext cx="9144000" cy="5802377"/>
          </a:xfrm>
          <a:prstGeom prst="rect">
            <a:avLst/>
          </a:prstGeom>
        </p:spPr>
      </p:pic>
      <p:sp>
        <p:nvSpPr>
          <p:cNvPr id="5" name="Rectangle 4"/>
          <p:cNvSpPr/>
          <p:nvPr/>
        </p:nvSpPr>
        <p:spPr>
          <a:xfrm>
            <a:off x="2378164" y="855546"/>
            <a:ext cx="6723216" cy="25228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87375" y="-76200"/>
            <a:ext cx="4414790" cy="461665"/>
          </a:xfrm>
          <a:prstGeom prst="rect">
            <a:avLst/>
          </a:prstGeom>
          <a:noFill/>
        </p:spPr>
        <p:txBody>
          <a:bodyPr wrap="none" rtlCol="0">
            <a:spAutoFit/>
          </a:bodyPr>
          <a:lstStyle/>
          <a:p>
            <a:r>
              <a:rPr lang="en-US" sz="2400" dirty="0" smtClean="0"/>
              <a:t>All </a:t>
            </a:r>
            <a:r>
              <a:rPr lang="en-US" sz="2400" dirty="0" err="1" smtClean="0"/>
              <a:t>cryptophytes</a:t>
            </a:r>
            <a:r>
              <a:rPr lang="en-US" sz="2400" dirty="0" smtClean="0"/>
              <a:t> are not the same</a:t>
            </a:r>
            <a:endParaRPr lang="en-US" sz="2400" dirty="0"/>
          </a:p>
        </p:txBody>
      </p:sp>
    </p:spTree>
    <p:extLst>
      <p:ext uri="{BB962C8B-B14F-4D97-AF65-F5344CB8AC3E}">
        <p14:creationId xmlns:p14="http://schemas.microsoft.com/office/powerpoint/2010/main" val="34792889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27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643468" y="287867"/>
            <a:ext cx="8111066" cy="6278642"/>
          </a:xfrm>
          <a:prstGeom prst="rect">
            <a:avLst/>
          </a:prstGeom>
          <a:noFill/>
        </p:spPr>
        <p:txBody>
          <a:bodyPr wrap="square" rtlCol="0">
            <a:spAutoFit/>
          </a:bodyPr>
          <a:lstStyle/>
          <a:p>
            <a:r>
              <a:rPr lang="en-US" sz="2400" dirty="0" smtClean="0">
                <a:solidFill>
                  <a:srgbClr val="FFFF00"/>
                </a:solidFill>
              </a:rPr>
              <a:t>CONCLUSIONS</a:t>
            </a:r>
          </a:p>
          <a:p>
            <a:endParaRPr lang="en-US" dirty="0" smtClean="0">
              <a:solidFill>
                <a:srgbClr val="FFFF00"/>
              </a:solidFill>
            </a:endParaRPr>
          </a:p>
          <a:p>
            <a:r>
              <a:rPr lang="en-US" sz="1600" dirty="0" smtClean="0">
                <a:solidFill>
                  <a:srgbClr val="FFFF00"/>
                </a:solidFill>
              </a:rPr>
              <a:t>WAP is undergoing changes with the changes in the northern system are reflected in higher trophic levels.</a:t>
            </a:r>
          </a:p>
          <a:p>
            <a:endParaRPr lang="en-US" sz="1600" dirty="0">
              <a:solidFill>
                <a:srgbClr val="FFFF00"/>
              </a:solidFill>
            </a:endParaRPr>
          </a:p>
          <a:p>
            <a:r>
              <a:rPr lang="en-US" sz="1600" dirty="0" smtClean="0">
                <a:solidFill>
                  <a:srgbClr val="FFFF00"/>
                </a:solidFill>
              </a:rPr>
              <a:t>Large chlorophyll blooms associated with shallower cold and fresh MLD.  Diatom blooms at Palmer are dominated by either diatoms or </a:t>
            </a:r>
            <a:r>
              <a:rPr lang="en-US" sz="1600" dirty="0" err="1" smtClean="0">
                <a:solidFill>
                  <a:srgbClr val="FFFF00"/>
                </a:solidFill>
              </a:rPr>
              <a:t>cryptophytes</a:t>
            </a:r>
            <a:r>
              <a:rPr lang="en-US" sz="1600" dirty="0" smtClean="0">
                <a:solidFill>
                  <a:srgbClr val="FFFF00"/>
                </a:solidFill>
              </a:rPr>
              <a:t>.  </a:t>
            </a:r>
            <a:r>
              <a:rPr lang="en-US" sz="1600" dirty="0" err="1" smtClean="0">
                <a:solidFill>
                  <a:srgbClr val="FFFF00"/>
                </a:solidFill>
              </a:rPr>
              <a:t>Cryptophytes</a:t>
            </a:r>
            <a:r>
              <a:rPr lang="en-US" sz="1600" dirty="0" smtClean="0">
                <a:solidFill>
                  <a:srgbClr val="FFFF00"/>
                </a:solidFill>
              </a:rPr>
              <a:t> are associated with cold fresher melt water.</a:t>
            </a:r>
          </a:p>
          <a:p>
            <a:endParaRPr lang="en-US" sz="1600" dirty="0">
              <a:solidFill>
                <a:srgbClr val="FFFF00"/>
              </a:solidFill>
            </a:endParaRPr>
          </a:p>
          <a:p>
            <a:r>
              <a:rPr lang="en-US" sz="1600" dirty="0" smtClean="0">
                <a:solidFill>
                  <a:srgbClr val="FFFF00"/>
                </a:solidFill>
              </a:rPr>
              <a:t>These patterns do not apply for the full West Antarctic Peninsula which we believe reflects different </a:t>
            </a:r>
            <a:r>
              <a:rPr lang="en-US" sz="1600" dirty="0" err="1" smtClean="0">
                <a:solidFill>
                  <a:srgbClr val="FFFF00"/>
                </a:solidFill>
              </a:rPr>
              <a:t>cryptophyte</a:t>
            </a:r>
            <a:r>
              <a:rPr lang="en-US" sz="1600" dirty="0" smtClean="0">
                <a:solidFill>
                  <a:srgbClr val="FFFF00"/>
                </a:solidFill>
              </a:rPr>
              <a:t> species across the grid that must have different environmental niches.</a:t>
            </a:r>
          </a:p>
          <a:p>
            <a:endParaRPr lang="en-US" dirty="0">
              <a:solidFill>
                <a:srgbClr val="FFFF00"/>
              </a:solidFill>
            </a:endParaRPr>
          </a:p>
          <a:p>
            <a:pPr algn="ctr"/>
            <a:endParaRPr lang="en-US" dirty="0" smtClean="0">
              <a:solidFill>
                <a:srgbClr val="FFFF00"/>
              </a:solidFill>
            </a:endParaRPr>
          </a:p>
          <a:p>
            <a:pPr algn="ctr"/>
            <a:endParaRPr lang="en-US" dirty="0">
              <a:solidFill>
                <a:srgbClr val="FFFF00"/>
              </a:solidFill>
            </a:endParaRPr>
          </a:p>
          <a:p>
            <a:pPr algn="ctr"/>
            <a:endParaRPr lang="en-US" dirty="0" smtClean="0">
              <a:solidFill>
                <a:srgbClr val="FFFF00"/>
              </a:solidFill>
            </a:endParaRPr>
          </a:p>
          <a:p>
            <a:pPr algn="ctr"/>
            <a:endParaRPr lang="en-US" dirty="0">
              <a:solidFill>
                <a:srgbClr val="FFFF00"/>
              </a:solidFill>
            </a:endParaRPr>
          </a:p>
          <a:p>
            <a:pPr algn="ctr"/>
            <a:endParaRPr lang="en-US" dirty="0" smtClean="0">
              <a:solidFill>
                <a:srgbClr val="FFFF00"/>
              </a:solidFill>
            </a:endParaRPr>
          </a:p>
          <a:p>
            <a:pPr algn="ctr"/>
            <a:endParaRPr lang="en-US" dirty="0">
              <a:solidFill>
                <a:srgbClr val="FFFF00"/>
              </a:solidFill>
            </a:endParaRPr>
          </a:p>
          <a:p>
            <a:pPr algn="ctr"/>
            <a:endParaRPr lang="en-US" dirty="0" smtClean="0">
              <a:solidFill>
                <a:srgbClr val="FFFF00"/>
              </a:solidFill>
            </a:endParaRPr>
          </a:p>
          <a:p>
            <a:pPr algn="ctr"/>
            <a:r>
              <a:rPr lang="en-US" dirty="0" smtClean="0">
                <a:solidFill>
                  <a:srgbClr val="FFFF00"/>
                </a:solidFill>
              </a:rPr>
              <a:t>LTERS are long term investments for many scientists, thanks to past </a:t>
            </a:r>
            <a:r>
              <a:rPr lang="en-US" dirty="0" err="1" smtClean="0">
                <a:solidFill>
                  <a:srgbClr val="FFFF00"/>
                </a:solidFill>
              </a:rPr>
              <a:t>Pis</a:t>
            </a:r>
            <a:endParaRPr lang="en-US" dirty="0" smtClean="0">
              <a:solidFill>
                <a:srgbClr val="FFFF00"/>
              </a:solidFill>
            </a:endParaRPr>
          </a:p>
          <a:p>
            <a:pPr algn="ctr"/>
            <a:r>
              <a:rPr lang="en-US" dirty="0" smtClean="0">
                <a:solidFill>
                  <a:srgbClr val="FFFF00"/>
                </a:solidFill>
              </a:rPr>
              <a:t>Barbara </a:t>
            </a:r>
            <a:r>
              <a:rPr lang="en-US" dirty="0" err="1" smtClean="0">
                <a:solidFill>
                  <a:srgbClr val="FFFF00"/>
                </a:solidFill>
              </a:rPr>
              <a:t>Prezelin</a:t>
            </a:r>
            <a:r>
              <a:rPr lang="en-US" dirty="0" smtClean="0">
                <a:solidFill>
                  <a:srgbClr val="FFFF00"/>
                </a:solidFill>
              </a:rPr>
              <a:t>, John </a:t>
            </a:r>
            <a:r>
              <a:rPr lang="en-US" dirty="0" err="1" smtClean="0">
                <a:solidFill>
                  <a:srgbClr val="FFFF00"/>
                </a:solidFill>
              </a:rPr>
              <a:t>Klinck</a:t>
            </a:r>
            <a:r>
              <a:rPr lang="en-US" dirty="0" smtClean="0">
                <a:solidFill>
                  <a:srgbClr val="FFFF00"/>
                </a:solidFill>
              </a:rPr>
              <a:t>, Maria </a:t>
            </a:r>
            <a:r>
              <a:rPr lang="en-US" dirty="0" err="1" smtClean="0">
                <a:solidFill>
                  <a:srgbClr val="FFFF00"/>
                </a:solidFill>
              </a:rPr>
              <a:t>Vernet</a:t>
            </a:r>
            <a:r>
              <a:rPr lang="en-US" dirty="0" smtClean="0">
                <a:solidFill>
                  <a:srgbClr val="FFFF00"/>
                </a:solidFill>
              </a:rPr>
              <a:t>, Robin Ross, Langdon </a:t>
            </a:r>
            <a:r>
              <a:rPr lang="en-US" dirty="0" err="1" smtClean="0">
                <a:solidFill>
                  <a:srgbClr val="FFFF00"/>
                </a:solidFill>
              </a:rPr>
              <a:t>Quetin</a:t>
            </a:r>
            <a:r>
              <a:rPr lang="en-US" dirty="0" smtClean="0">
                <a:solidFill>
                  <a:srgbClr val="FFFF00"/>
                </a:solidFill>
              </a:rPr>
              <a:t>, Eileen Hoffman, Dave Karl, Ray Smith and MANY MANY others</a:t>
            </a:r>
            <a:endParaRPr lang="en-US" dirty="0">
              <a:solidFill>
                <a:srgbClr val="FFFF00"/>
              </a:solidFill>
            </a:endParaRPr>
          </a:p>
          <a:p>
            <a:pPr algn="ctr"/>
            <a:endParaRPr lang="en-US" dirty="0">
              <a:solidFill>
                <a:srgbClr val="FFFF00"/>
              </a:solidFill>
            </a:endParaRPr>
          </a:p>
        </p:txBody>
      </p:sp>
    </p:spTree>
    <p:extLst>
      <p:ext uri="{BB962C8B-B14F-4D97-AF65-F5344CB8AC3E}">
        <p14:creationId xmlns:p14="http://schemas.microsoft.com/office/powerpoint/2010/main" val="39844002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3300" y="-63500"/>
            <a:ext cx="7508999" cy="461665"/>
          </a:xfrm>
          <a:prstGeom prst="rect">
            <a:avLst/>
          </a:prstGeom>
          <a:noFill/>
        </p:spPr>
        <p:txBody>
          <a:bodyPr wrap="none" rtlCol="0">
            <a:spAutoFit/>
          </a:bodyPr>
          <a:lstStyle/>
          <a:p>
            <a:r>
              <a:rPr lang="en-US" sz="2400" b="1" i="1" dirty="0" smtClean="0"/>
              <a:t>West Antarctic Peninsula is Exhibiting Significant Change</a:t>
            </a:r>
            <a:endParaRPr lang="en-US" sz="2400" b="1" i="1" dirty="0"/>
          </a:p>
        </p:txBody>
      </p:sp>
      <p:pic>
        <p:nvPicPr>
          <p:cNvPr id="5" name="Picture 4"/>
          <p:cNvPicPr>
            <a:picLocks noChangeAspect="1"/>
          </p:cNvPicPr>
          <p:nvPr/>
        </p:nvPicPr>
        <p:blipFill rotWithShape="1">
          <a:blip r:embed="rId2"/>
          <a:srcRect r="47705"/>
          <a:stretch/>
        </p:blipFill>
        <p:spPr>
          <a:xfrm>
            <a:off x="811169" y="334665"/>
            <a:ext cx="2568662" cy="2771261"/>
          </a:xfrm>
          <a:prstGeom prst="rect">
            <a:avLst/>
          </a:prstGeom>
        </p:spPr>
      </p:pic>
      <p:sp>
        <p:nvSpPr>
          <p:cNvPr id="6" name="TextBox 5"/>
          <p:cNvSpPr txBox="1"/>
          <p:nvPr/>
        </p:nvSpPr>
        <p:spPr>
          <a:xfrm>
            <a:off x="958009" y="334665"/>
            <a:ext cx="2274982" cy="369332"/>
          </a:xfrm>
          <a:prstGeom prst="rect">
            <a:avLst/>
          </a:prstGeom>
          <a:noFill/>
        </p:spPr>
        <p:txBody>
          <a:bodyPr wrap="none" rtlCol="0">
            <a:spAutoFit/>
          </a:bodyPr>
          <a:lstStyle/>
          <a:p>
            <a:r>
              <a:rPr lang="en-US" b="1" dirty="0" smtClean="0"/>
              <a:t>Winters Are Warming</a:t>
            </a:r>
            <a:endParaRPr lang="en-US" b="1" dirty="0"/>
          </a:p>
        </p:txBody>
      </p:sp>
      <p:sp>
        <p:nvSpPr>
          <p:cNvPr id="7" name="TextBox 6"/>
          <p:cNvSpPr txBox="1"/>
          <p:nvPr/>
        </p:nvSpPr>
        <p:spPr>
          <a:xfrm>
            <a:off x="1104899" y="3155694"/>
            <a:ext cx="1864613" cy="369332"/>
          </a:xfrm>
          <a:prstGeom prst="rect">
            <a:avLst/>
          </a:prstGeom>
          <a:noFill/>
        </p:spPr>
        <p:txBody>
          <a:bodyPr wrap="none" rtlCol="0">
            <a:spAutoFit/>
          </a:bodyPr>
          <a:lstStyle/>
          <a:p>
            <a:r>
              <a:rPr lang="en-US" b="1" dirty="0" smtClean="0"/>
              <a:t>Sea Ice retreating</a:t>
            </a:r>
            <a:endParaRPr lang="en-US" b="1" dirty="0"/>
          </a:p>
        </p:txBody>
      </p:sp>
      <p:pic>
        <p:nvPicPr>
          <p:cNvPr id="8" name="Picture 7"/>
          <p:cNvPicPr>
            <a:picLocks noChangeAspect="1"/>
          </p:cNvPicPr>
          <p:nvPr/>
        </p:nvPicPr>
        <p:blipFill rotWithShape="1">
          <a:blip r:embed="rId3"/>
          <a:srcRect t="19673" b="23139"/>
          <a:stretch/>
        </p:blipFill>
        <p:spPr>
          <a:xfrm>
            <a:off x="622300" y="3809999"/>
            <a:ext cx="2946400" cy="2184401"/>
          </a:xfrm>
          <a:prstGeom prst="rect">
            <a:avLst/>
          </a:prstGeom>
        </p:spPr>
      </p:pic>
      <p:pic>
        <p:nvPicPr>
          <p:cNvPr id="10" name="Picture 9"/>
          <p:cNvPicPr>
            <a:picLocks noChangeAspect="1"/>
          </p:cNvPicPr>
          <p:nvPr/>
        </p:nvPicPr>
        <p:blipFill rotWithShape="1">
          <a:blip r:embed="rId4"/>
          <a:srcRect l="34786" t="20209" b="29354"/>
          <a:stretch/>
        </p:blipFill>
        <p:spPr>
          <a:xfrm>
            <a:off x="4699001" y="767966"/>
            <a:ext cx="3581400" cy="1794636"/>
          </a:xfrm>
          <a:prstGeom prst="rect">
            <a:avLst/>
          </a:prstGeom>
        </p:spPr>
      </p:pic>
      <p:pic>
        <p:nvPicPr>
          <p:cNvPr id="12" name="Picture 11"/>
          <p:cNvPicPr>
            <a:picLocks noChangeAspect="1"/>
          </p:cNvPicPr>
          <p:nvPr/>
        </p:nvPicPr>
        <p:blipFill rotWithShape="1">
          <a:blip r:embed="rId5"/>
          <a:srcRect b="20431"/>
          <a:stretch/>
        </p:blipFill>
        <p:spPr>
          <a:xfrm>
            <a:off x="4699001" y="4291202"/>
            <a:ext cx="3581400" cy="1728599"/>
          </a:xfrm>
          <a:prstGeom prst="rect">
            <a:avLst/>
          </a:prstGeom>
        </p:spPr>
      </p:pic>
      <p:pic>
        <p:nvPicPr>
          <p:cNvPr id="13" name="Picture 12"/>
          <p:cNvPicPr>
            <a:picLocks noChangeAspect="1"/>
          </p:cNvPicPr>
          <p:nvPr/>
        </p:nvPicPr>
        <p:blipFill rotWithShape="1">
          <a:blip r:embed="rId6"/>
          <a:srcRect b="25669"/>
          <a:stretch/>
        </p:blipFill>
        <p:spPr>
          <a:xfrm>
            <a:off x="4699001" y="2562602"/>
            <a:ext cx="3589272" cy="1728600"/>
          </a:xfrm>
          <a:prstGeom prst="rect">
            <a:avLst/>
          </a:prstGeom>
        </p:spPr>
      </p:pic>
      <p:sp>
        <p:nvSpPr>
          <p:cNvPr id="14" name="TextBox 13"/>
          <p:cNvSpPr txBox="1"/>
          <p:nvPr/>
        </p:nvSpPr>
        <p:spPr>
          <a:xfrm>
            <a:off x="5143499" y="398634"/>
            <a:ext cx="2326278" cy="369332"/>
          </a:xfrm>
          <a:prstGeom prst="rect">
            <a:avLst/>
          </a:prstGeom>
          <a:noFill/>
        </p:spPr>
        <p:txBody>
          <a:bodyPr wrap="none" rtlCol="0">
            <a:spAutoFit/>
          </a:bodyPr>
          <a:lstStyle/>
          <a:p>
            <a:r>
              <a:rPr lang="en-US" b="1" dirty="0" smtClean="0"/>
              <a:t>Glaciers are retreating</a:t>
            </a:r>
            <a:endParaRPr lang="en-US" b="1" dirty="0"/>
          </a:p>
        </p:txBody>
      </p:sp>
      <p:cxnSp>
        <p:nvCxnSpPr>
          <p:cNvPr id="16" name="Straight Arrow Connector 15"/>
          <p:cNvCxnSpPr>
            <a:stCxn id="18" idx="3"/>
          </p:cNvCxnSpPr>
          <p:nvPr/>
        </p:nvCxnSpPr>
        <p:spPr>
          <a:xfrm flipV="1">
            <a:off x="4568282" y="1752600"/>
            <a:ext cx="638717" cy="3231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721100" y="1752600"/>
            <a:ext cx="847182" cy="646331"/>
          </a:xfrm>
          <a:prstGeom prst="rect">
            <a:avLst/>
          </a:prstGeom>
          <a:noFill/>
          <a:ln>
            <a:noFill/>
          </a:ln>
        </p:spPr>
        <p:txBody>
          <a:bodyPr wrap="none" rtlCol="0">
            <a:spAutoFit/>
          </a:bodyPr>
          <a:lstStyle/>
          <a:p>
            <a:r>
              <a:rPr lang="en-US" dirty="0" smtClean="0">
                <a:solidFill>
                  <a:srgbClr val="FF0000"/>
                </a:solidFill>
              </a:rPr>
              <a:t>Palmer</a:t>
            </a:r>
          </a:p>
          <a:p>
            <a:r>
              <a:rPr lang="en-US" dirty="0" smtClean="0">
                <a:solidFill>
                  <a:srgbClr val="FF0000"/>
                </a:solidFill>
              </a:rPr>
              <a:t>Station</a:t>
            </a:r>
            <a:endParaRPr lang="en-US" dirty="0">
              <a:solidFill>
                <a:srgbClr val="FF0000"/>
              </a:solidFill>
            </a:endParaRPr>
          </a:p>
        </p:txBody>
      </p:sp>
      <p:cxnSp>
        <p:nvCxnSpPr>
          <p:cNvPr id="20" name="Straight Arrow Connector 19"/>
          <p:cNvCxnSpPr/>
          <p:nvPr/>
        </p:nvCxnSpPr>
        <p:spPr>
          <a:xfrm flipH="1">
            <a:off x="7150419" y="533400"/>
            <a:ext cx="638716" cy="4758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737007" y="272534"/>
            <a:ext cx="1360807" cy="369332"/>
          </a:xfrm>
          <a:prstGeom prst="rect">
            <a:avLst/>
          </a:prstGeom>
          <a:noFill/>
        </p:spPr>
        <p:txBody>
          <a:bodyPr wrap="none" rtlCol="0">
            <a:spAutoFit/>
          </a:bodyPr>
          <a:lstStyle/>
          <a:p>
            <a:r>
              <a:rPr lang="en-US" dirty="0" smtClean="0">
                <a:solidFill>
                  <a:srgbClr val="FF0000"/>
                </a:solidFill>
              </a:rPr>
              <a:t>Marr Glacier</a:t>
            </a:r>
            <a:endParaRPr lang="en-US" dirty="0">
              <a:solidFill>
                <a:srgbClr val="FF0000"/>
              </a:solidFill>
            </a:endParaRPr>
          </a:p>
        </p:txBody>
      </p:sp>
      <p:sp>
        <p:nvSpPr>
          <p:cNvPr id="24" name="TextBox 23"/>
          <p:cNvSpPr txBox="1"/>
          <p:nvPr/>
        </p:nvSpPr>
        <p:spPr>
          <a:xfrm>
            <a:off x="6235700" y="1206500"/>
            <a:ext cx="301660"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sp>
        <p:nvSpPr>
          <p:cNvPr id="25" name="TextBox 24"/>
          <p:cNvSpPr txBox="1"/>
          <p:nvPr/>
        </p:nvSpPr>
        <p:spPr>
          <a:xfrm>
            <a:off x="7228477" y="1308100"/>
            <a:ext cx="535648" cy="369332"/>
          </a:xfrm>
          <a:prstGeom prst="rect">
            <a:avLst/>
          </a:prstGeom>
          <a:noFill/>
        </p:spPr>
        <p:txBody>
          <a:bodyPr wrap="none" rtlCol="0">
            <a:spAutoFit/>
          </a:bodyPr>
          <a:lstStyle/>
          <a:p>
            <a:r>
              <a:rPr lang="en-US" dirty="0" smtClean="0">
                <a:solidFill>
                  <a:srgbClr val="FF0000"/>
                </a:solidFill>
              </a:rPr>
              <a:t>300</a:t>
            </a:r>
            <a:endParaRPr lang="en-US" dirty="0">
              <a:solidFill>
                <a:srgbClr val="FF0000"/>
              </a:solidFill>
            </a:endParaRPr>
          </a:p>
        </p:txBody>
      </p:sp>
      <p:sp>
        <p:nvSpPr>
          <p:cNvPr id="26" name="TextBox 25"/>
          <p:cNvSpPr txBox="1"/>
          <p:nvPr/>
        </p:nvSpPr>
        <p:spPr>
          <a:xfrm>
            <a:off x="4699001" y="767966"/>
            <a:ext cx="652643" cy="369332"/>
          </a:xfrm>
          <a:prstGeom prst="rect">
            <a:avLst/>
          </a:prstGeom>
          <a:noFill/>
        </p:spPr>
        <p:txBody>
          <a:bodyPr wrap="none" rtlCol="0">
            <a:spAutoFit/>
          </a:bodyPr>
          <a:lstStyle/>
          <a:p>
            <a:r>
              <a:rPr lang="en-US" b="1" dirty="0" smtClean="0">
                <a:solidFill>
                  <a:schemeClr val="bg1"/>
                </a:solidFill>
              </a:rPr>
              <a:t>1975</a:t>
            </a:r>
            <a:endParaRPr lang="en-US" b="1" dirty="0">
              <a:solidFill>
                <a:schemeClr val="bg1"/>
              </a:solidFill>
            </a:endParaRPr>
          </a:p>
        </p:txBody>
      </p:sp>
      <p:sp>
        <p:nvSpPr>
          <p:cNvPr id="27" name="TextBox 26"/>
          <p:cNvSpPr txBox="1"/>
          <p:nvPr/>
        </p:nvSpPr>
        <p:spPr>
          <a:xfrm>
            <a:off x="4703945" y="2562602"/>
            <a:ext cx="652643" cy="369332"/>
          </a:xfrm>
          <a:prstGeom prst="rect">
            <a:avLst/>
          </a:prstGeom>
          <a:noFill/>
        </p:spPr>
        <p:txBody>
          <a:bodyPr wrap="none" rtlCol="0">
            <a:spAutoFit/>
          </a:bodyPr>
          <a:lstStyle/>
          <a:p>
            <a:r>
              <a:rPr lang="en-US" b="1" dirty="0" smtClean="0">
                <a:solidFill>
                  <a:schemeClr val="bg1"/>
                </a:solidFill>
              </a:rPr>
              <a:t>2004</a:t>
            </a:r>
            <a:endParaRPr lang="en-US" b="1" dirty="0">
              <a:solidFill>
                <a:schemeClr val="bg1"/>
              </a:solidFill>
            </a:endParaRPr>
          </a:p>
        </p:txBody>
      </p:sp>
      <p:sp>
        <p:nvSpPr>
          <p:cNvPr id="28" name="TextBox 27"/>
          <p:cNvSpPr txBox="1"/>
          <p:nvPr/>
        </p:nvSpPr>
        <p:spPr>
          <a:xfrm>
            <a:off x="4708889" y="4357238"/>
            <a:ext cx="652643" cy="369332"/>
          </a:xfrm>
          <a:prstGeom prst="rect">
            <a:avLst/>
          </a:prstGeom>
          <a:noFill/>
        </p:spPr>
        <p:txBody>
          <a:bodyPr wrap="none" rtlCol="0">
            <a:spAutoFit/>
          </a:bodyPr>
          <a:lstStyle/>
          <a:p>
            <a:r>
              <a:rPr lang="en-US" b="1" dirty="0" smtClean="0">
                <a:solidFill>
                  <a:schemeClr val="bg1"/>
                </a:solidFill>
              </a:rPr>
              <a:t>2014</a:t>
            </a:r>
            <a:endParaRPr lang="en-US" b="1" dirty="0">
              <a:solidFill>
                <a:schemeClr val="bg1"/>
              </a:solidFill>
            </a:endParaRPr>
          </a:p>
        </p:txBody>
      </p:sp>
      <p:sp>
        <p:nvSpPr>
          <p:cNvPr id="29" name="TextBox 28"/>
          <p:cNvSpPr txBox="1"/>
          <p:nvPr/>
        </p:nvSpPr>
        <p:spPr>
          <a:xfrm>
            <a:off x="6426200" y="2895860"/>
            <a:ext cx="301660"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sp>
        <p:nvSpPr>
          <p:cNvPr id="30" name="TextBox 29"/>
          <p:cNvSpPr txBox="1"/>
          <p:nvPr/>
        </p:nvSpPr>
        <p:spPr>
          <a:xfrm>
            <a:off x="7671695" y="2934480"/>
            <a:ext cx="535648" cy="369332"/>
          </a:xfrm>
          <a:prstGeom prst="rect">
            <a:avLst/>
          </a:prstGeom>
          <a:noFill/>
        </p:spPr>
        <p:txBody>
          <a:bodyPr wrap="none" rtlCol="0">
            <a:spAutoFit/>
          </a:bodyPr>
          <a:lstStyle/>
          <a:p>
            <a:r>
              <a:rPr lang="en-US" dirty="0" smtClean="0">
                <a:solidFill>
                  <a:srgbClr val="FF0000"/>
                </a:solidFill>
              </a:rPr>
              <a:t>300</a:t>
            </a:r>
            <a:endParaRPr lang="en-US" dirty="0">
              <a:solidFill>
                <a:srgbClr val="FF0000"/>
              </a:solidFill>
            </a:endParaRPr>
          </a:p>
        </p:txBody>
      </p:sp>
      <p:sp>
        <p:nvSpPr>
          <p:cNvPr id="31" name="TextBox 30"/>
          <p:cNvSpPr txBox="1"/>
          <p:nvPr/>
        </p:nvSpPr>
        <p:spPr>
          <a:xfrm>
            <a:off x="5883240" y="4965960"/>
            <a:ext cx="301660" cy="369332"/>
          </a:xfrm>
          <a:prstGeom prst="rect">
            <a:avLst/>
          </a:prstGeom>
          <a:noFill/>
        </p:spPr>
        <p:txBody>
          <a:bodyPr wrap="none" rtlCol="0">
            <a:spAutoFit/>
          </a:bodyPr>
          <a:lstStyle/>
          <a:p>
            <a:r>
              <a:rPr lang="en-US" dirty="0" smtClean="0">
                <a:solidFill>
                  <a:srgbClr val="FF0000"/>
                </a:solidFill>
              </a:rPr>
              <a:t>0</a:t>
            </a:r>
            <a:endParaRPr lang="en-US" dirty="0">
              <a:solidFill>
                <a:srgbClr val="FF0000"/>
              </a:solidFill>
            </a:endParaRPr>
          </a:p>
        </p:txBody>
      </p:sp>
      <p:sp>
        <p:nvSpPr>
          <p:cNvPr id="32" name="TextBox 31"/>
          <p:cNvSpPr txBox="1"/>
          <p:nvPr/>
        </p:nvSpPr>
        <p:spPr>
          <a:xfrm>
            <a:off x="6727860" y="4965960"/>
            <a:ext cx="535648" cy="369332"/>
          </a:xfrm>
          <a:prstGeom prst="rect">
            <a:avLst/>
          </a:prstGeom>
          <a:noFill/>
        </p:spPr>
        <p:txBody>
          <a:bodyPr wrap="none" rtlCol="0">
            <a:spAutoFit/>
          </a:bodyPr>
          <a:lstStyle/>
          <a:p>
            <a:r>
              <a:rPr lang="en-US" dirty="0" smtClean="0">
                <a:solidFill>
                  <a:srgbClr val="FF0000"/>
                </a:solidFill>
              </a:rPr>
              <a:t>300</a:t>
            </a:r>
            <a:endParaRPr lang="en-US" dirty="0">
              <a:solidFill>
                <a:srgbClr val="FF0000"/>
              </a:solidFill>
            </a:endParaRPr>
          </a:p>
        </p:txBody>
      </p:sp>
      <p:cxnSp>
        <p:nvCxnSpPr>
          <p:cNvPr id="33" name="Straight Arrow Connector 32"/>
          <p:cNvCxnSpPr/>
          <p:nvPr/>
        </p:nvCxnSpPr>
        <p:spPr>
          <a:xfrm flipV="1">
            <a:off x="4504782" y="3461526"/>
            <a:ext cx="638717" cy="3231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441282" y="5493618"/>
            <a:ext cx="638717" cy="3231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24" idx="1"/>
          </p:cNvCxnSpPr>
          <p:nvPr/>
        </p:nvCxnSpPr>
        <p:spPr>
          <a:xfrm flipH="1">
            <a:off x="6057900" y="1391166"/>
            <a:ext cx="177800" cy="831334"/>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7291977" y="2997124"/>
            <a:ext cx="177800" cy="831334"/>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6778660" y="5054600"/>
            <a:ext cx="632823" cy="670959"/>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958009" y="5892801"/>
            <a:ext cx="2271099" cy="276999"/>
          </a:xfrm>
          <a:prstGeom prst="rect">
            <a:avLst/>
          </a:prstGeom>
          <a:noFill/>
        </p:spPr>
        <p:txBody>
          <a:bodyPr wrap="none" rtlCol="0">
            <a:spAutoFit/>
          </a:bodyPr>
          <a:lstStyle/>
          <a:p>
            <a:r>
              <a:rPr lang="en-US" sz="1200" dirty="0" smtClean="0"/>
              <a:t>See </a:t>
            </a:r>
            <a:r>
              <a:rPr lang="en-US" sz="1200" dirty="0" err="1" smtClean="0"/>
              <a:t>Stammerjohn</a:t>
            </a:r>
            <a:r>
              <a:rPr lang="en-US" sz="1200" dirty="0" smtClean="0"/>
              <a:t> et al. DSR 2008 </a:t>
            </a:r>
            <a:endParaRPr lang="en-US" sz="1200" dirty="0"/>
          </a:p>
        </p:txBody>
      </p:sp>
      <p:sp>
        <p:nvSpPr>
          <p:cNvPr id="41" name="TextBox 40"/>
          <p:cNvSpPr txBox="1"/>
          <p:nvPr/>
        </p:nvSpPr>
        <p:spPr>
          <a:xfrm>
            <a:off x="938169" y="3392804"/>
            <a:ext cx="2249334" cy="461665"/>
          </a:xfrm>
          <a:prstGeom prst="rect">
            <a:avLst/>
          </a:prstGeom>
          <a:noFill/>
        </p:spPr>
        <p:txBody>
          <a:bodyPr wrap="none" rtlCol="0">
            <a:spAutoFit/>
          </a:bodyPr>
          <a:lstStyle/>
          <a:p>
            <a:pPr algn="ctr"/>
            <a:r>
              <a:rPr lang="en-US" sz="1200" dirty="0" smtClean="0"/>
              <a:t>10-year analysis of annual trends</a:t>
            </a:r>
          </a:p>
          <a:p>
            <a:pPr algn="ctr"/>
            <a:r>
              <a:rPr lang="en-US" sz="1200" dirty="0" smtClean="0"/>
              <a:t>Thanks M. Oliver</a:t>
            </a:r>
            <a:endParaRPr lang="en-US" sz="1200" dirty="0"/>
          </a:p>
        </p:txBody>
      </p:sp>
      <p:sp>
        <p:nvSpPr>
          <p:cNvPr id="42" name="Rectangle 41"/>
          <p:cNvSpPr/>
          <p:nvPr/>
        </p:nvSpPr>
        <p:spPr>
          <a:xfrm>
            <a:off x="6219860" y="5976050"/>
            <a:ext cx="2213016" cy="276999"/>
          </a:xfrm>
          <a:prstGeom prst="rect">
            <a:avLst/>
          </a:prstGeom>
        </p:spPr>
        <p:txBody>
          <a:bodyPr wrap="none">
            <a:spAutoFit/>
          </a:bodyPr>
          <a:lstStyle/>
          <a:p>
            <a:r>
              <a:rPr lang="en-US" sz="1200" dirty="0" smtClean="0"/>
              <a:t>Thanks to Dr</a:t>
            </a:r>
            <a:r>
              <a:rPr lang="en-US" sz="1200" dirty="0"/>
              <a:t>. </a:t>
            </a:r>
            <a:r>
              <a:rPr lang="en-US" sz="1200" dirty="0" err="1"/>
              <a:t>Natasja</a:t>
            </a:r>
            <a:r>
              <a:rPr lang="en-US" sz="1200" dirty="0"/>
              <a:t> </a:t>
            </a:r>
            <a:r>
              <a:rPr lang="en-US" sz="1200" dirty="0" err="1" smtClean="0"/>
              <a:t>vanGestel</a:t>
            </a:r>
            <a:endParaRPr lang="en-US" sz="1200" dirty="0"/>
          </a:p>
        </p:txBody>
      </p:sp>
    </p:spTree>
    <p:extLst>
      <p:ext uri="{BB962C8B-B14F-4D97-AF65-F5344CB8AC3E}">
        <p14:creationId xmlns:p14="http://schemas.microsoft.com/office/powerpoint/2010/main" val="14888630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34032"/>
            <a:ext cx="9144000" cy="833735"/>
          </a:xfrm>
          <a:prstGeom prst="rect">
            <a:avLst/>
          </a:prstGeom>
          <a:noFill/>
        </p:spPr>
        <p:txBody>
          <a:bodyPr wrap="square" rtlCol="0">
            <a:spAutoFit/>
          </a:bodyPr>
          <a:lstStyle/>
          <a:p>
            <a:pPr algn="ctr"/>
            <a:r>
              <a:rPr lang="en-US" sz="2400" b="1" i="1" dirty="0" smtClean="0"/>
              <a:t>For Long (3 decades or more) West Antarctic Peninsula Ecosystems </a:t>
            </a:r>
          </a:p>
          <a:p>
            <a:pPr algn="ctr"/>
            <a:r>
              <a:rPr lang="en-US" sz="2400" b="1" i="1" dirty="0" smtClean="0"/>
              <a:t>are Exhibiting Significant Change</a:t>
            </a:r>
            <a:endParaRPr lang="en-US" sz="2400" b="1" i="1" dirty="0"/>
          </a:p>
        </p:txBody>
      </p:sp>
      <p:pic>
        <p:nvPicPr>
          <p:cNvPr id="5" name="Picture 4"/>
          <p:cNvPicPr>
            <a:picLocks noChangeAspect="1"/>
          </p:cNvPicPr>
          <p:nvPr/>
        </p:nvPicPr>
        <p:blipFill>
          <a:blip r:embed="rId2"/>
          <a:stretch>
            <a:fillRect/>
          </a:stretch>
        </p:blipFill>
        <p:spPr>
          <a:xfrm>
            <a:off x="3720" y="1969533"/>
            <a:ext cx="4845916" cy="2475468"/>
          </a:xfrm>
          <a:prstGeom prst="rect">
            <a:avLst/>
          </a:prstGeom>
        </p:spPr>
      </p:pic>
      <p:sp>
        <p:nvSpPr>
          <p:cNvPr id="6" name="TextBox 5"/>
          <p:cNvSpPr txBox="1"/>
          <p:nvPr/>
        </p:nvSpPr>
        <p:spPr>
          <a:xfrm>
            <a:off x="504554" y="1969532"/>
            <a:ext cx="1112066" cy="369332"/>
          </a:xfrm>
          <a:prstGeom prst="rect">
            <a:avLst/>
          </a:prstGeom>
          <a:noFill/>
        </p:spPr>
        <p:txBody>
          <a:bodyPr wrap="none" rtlCol="0">
            <a:spAutoFit/>
          </a:bodyPr>
          <a:lstStyle/>
          <a:p>
            <a:r>
              <a:rPr lang="en-US" b="1" i="1" dirty="0" smtClean="0"/>
              <a:t>Penguins</a:t>
            </a:r>
            <a:endParaRPr lang="en-US" b="1" i="1" dirty="0"/>
          </a:p>
        </p:txBody>
      </p:sp>
      <p:grpSp>
        <p:nvGrpSpPr>
          <p:cNvPr id="10" name="Group 9"/>
          <p:cNvGrpSpPr>
            <a:grpSpLocks noChangeAspect="1"/>
          </p:cNvGrpSpPr>
          <p:nvPr/>
        </p:nvGrpSpPr>
        <p:grpSpPr>
          <a:xfrm>
            <a:off x="4970896" y="1894476"/>
            <a:ext cx="4001225" cy="3102625"/>
            <a:chOff x="893114" y="1070761"/>
            <a:chExt cx="7257609" cy="5627688"/>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384" t="7510" r="6659"/>
            <a:stretch>
              <a:fillRect/>
            </a:stretch>
          </p:blipFill>
          <p:spPr bwMode="auto">
            <a:xfrm>
              <a:off x="893114" y="1070761"/>
              <a:ext cx="6858000" cy="562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7"/>
            <p:cNvSpPr txBox="1">
              <a:spLocks noChangeArrowheads="1"/>
            </p:cNvSpPr>
            <p:nvPr/>
          </p:nvSpPr>
          <p:spPr bwMode="auto">
            <a:xfrm>
              <a:off x="6795440" y="1184962"/>
              <a:ext cx="1216154" cy="61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b="1" dirty="0" smtClean="0">
                  <a:solidFill>
                    <a:srgbClr val="0000FF"/>
                  </a:solidFill>
                  <a:latin typeface="Arial"/>
                </a:rPr>
                <a:t>-90%</a:t>
              </a:r>
            </a:p>
          </p:txBody>
        </p:sp>
        <p:sp>
          <p:nvSpPr>
            <p:cNvPr id="9" name="Text Box 8"/>
            <p:cNvSpPr txBox="1">
              <a:spLocks noChangeArrowheads="1"/>
            </p:cNvSpPr>
            <p:nvPr/>
          </p:nvSpPr>
          <p:spPr bwMode="auto">
            <a:xfrm>
              <a:off x="6843811" y="3602276"/>
              <a:ext cx="1306912" cy="61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b="1" dirty="0" smtClean="0">
                  <a:solidFill>
                    <a:srgbClr val="FF3300"/>
                  </a:solidFill>
                  <a:latin typeface="Arial"/>
                </a:rPr>
                <a:t>+67%</a:t>
              </a:r>
            </a:p>
          </p:txBody>
        </p:sp>
      </p:grpSp>
      <p:sp>
        <p:nvSpPr>
          <p:cNvPr id="11" name="TextBox 10"/>
          <p:cNvSpPr txBox="1"/>
          <p:nvPr/>
        </p:nvSpPr>
        <p:spPr>
          <a:xfrm>
            <a:off x="6057556" y="1525144"/>
            <a:ext cx="1652403" cy="369332"/>
          </a:xfrm>
          <a:prstGeom prst="rect">
            <a:avLst/>
          </a:prstGeom>
          <a:noFill/>
        </p:spPr>
        <p:txBody>
          <a:bodyPr wrap="none" rtlCol="0">
            <a:spAutoFit/>
          </a:bodyPr>
          <a:lstStyle/>
          <a:p>
            <a:r>
              <a:rPr lang="en-US" b="1" i="1" dirty="0" smtClean="0"/>
              <a:t>Phytoplankton</a:t>
            </a:r>
            <a:endParaRPr lang="en-US" b="1" i="1" dirty="0"/>
          </a:p>
        </p:txBody>
      </p:sp>
      <p:sp>
        <p:nvSpPr>
          <p:cNvPr id="12" name="TextBox 11"/>
          <p:cNvSpPr txBox="1"/>
          <p:nvPr/>
        </p:nvSpPr>
        <p:spPr>
          <a:xfrm>
            <a:off x="7345022" y="4550885"/>
            <a:ext cx="1627099" cy="430887"/>
          </a:xfrm>
          <a:prstGeom prst="rect">
            <a:avLst/>
          </a:prstGeom>
          <a:noFill/>
        </p:spPr>
        <p:txBody>
          <a:bodyPr wrap="none" rtlCol="0">
            <a:spAutoFit/>
          </a:bodyPr>
          <a:lstStyle/>
          <a:p>
            <a:pPr algn="ctr"/>
            <a:r>
              <a:rPr lang="en-US" sz="1100" i="1" dirty="0" smtClean="0"/>
              <a:t>Montes Hugo et al. 2014 </a:t>
            </a:r>
          </a:p>
          <a:p>
            <a:pPr algn="ctr"/>
            <a:r>
              <a:rPr lang="en-US" sz="1100" i="1" dirty="0" smtClean="0"/>
              <a:t>Science</a:t>
            </a:r>
            <a:endParaRPr lang="en-US" sz="1100" i="1" dirty="0"/>
          </a:p>
        </p:txBody>
      </p:sp>
      <p:sp>
        <p:nvSpPr>
          <p:cNvPr id="13" name="TextBox 12"/>
          <p:cNvSpPr txBox="1"/>
          <p:nvPr/>
        </p:nvSpPr>
        <p:spPr>
          <a:xfrm>
            <a:off x="616560" y="4244946"/>
            <a:ext cx="2781593" cy="230832"/>
          </a:xfrm>
          <a:prstGeom prst="rect">
            <a:avLst/>
          </a:prstGeom>
          <a:noFill/>
        </p:spPr>
        <p:txBody>
          <a:bodyPr wrap="none" rtlCol="0">
            <a:spAutoFit/>
          </a:bodyPr>
          <a:lstStyle/>
          <a:p>
            <a:pPr algn="ctr"/>
            <a:r>
              <a:rPr lang="en-US" sz="900" i="1" dirty="0" smtClean="0"/>
              <a:t>Updated from </a:t>
            </a:r>
            <a:r>
              <a:rPr lang="en-US" sz="900" i="1" dirty="0" err="1" smtClean="0"/>
              <a:t>Ducklow</a:t>
            </a:r>
            <a:r>
              <a:rPr lang="en-US" sz="900" i="1" dirty="0" smtClean="0"/>
              <a:t> et al. 2007 </a:t>
            </a:r>
            <a:r>
              <a:rPr lang="en-US" sz="900" dirty="0"/>
              <a:t>Phil. Trans. R. Soc. </a:t>
            </a:r>
            <a:r>
              <a:rPr lang="en-US" sz="900" dirty="0" smtClean="0"/>
              <a:t>B</a:t>
            </a:r>
            <a:r>
              <a:rPr lang="en-US" sz="900" i="1" dirty="0" smtClean="0"/>
              <a:t> </a:t>
            </a:r>
            <a:endParaRPr lang="en-US" sz="900" i="1" dirty="0"/>
          </a:p>
        </p:txBody>
      </p:sp>
    </p:spTree>
    <p:extLst>
      <p:ext uri="{BB962C8B-B14F-4D97-AF65-F5344CB8AC3E}">
        <p14:creationId xmlns:p14="http://schemas.microsoft.com/office/powerpoint/2010/main" val="22860681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603" b="536"/>
          <a:stretch/>
        </p:blipFill>
        <p:spPr>
          <a:xfrm>
            <a:off x="1028119" y="698986"/>
            <a:ext cx="7061200" cy="5238201"/>
          </a:xfrm>
          <a:prstGeom prst="rect">
            <a:avLst/>
          </a:prstGeom>
        </p:spPr>
      </p:pic>
      <p:sp>
        <p:nvSpPr>
          <p:cNvPr id="5" name="TextBox 4"/>
          <p:cNvSpPr txBox="1"/>
          <p:nvPr/>
        </p:nvSpPr>
        <p:spPr>
          <a:xfrm>
            <a:off x="5440580" y="6334901"/>
            <a:ext cx="3520465" cy="369332"/>
          </a:xfrm>
          <a:prstGeom prst="rect">
            <a:avLst/>
          </a:prstGeom>
          <a:noFill/>
        </p:spPr>
        <p:txBody>
          <a:bodyPr wrap="none" rtlCol="0">
            <a:spAutoFit/>
          </a:bodyPr>
          <a:lstStyle/>
          <a:p>
            <a:r>
              <a:rPr lang="en-US" dirty="0" smtClean="0"/>
              <a:t>Saba et al. Nature </a:t>
            </a:r>
            <a:r>
              <a:rPr lang="en-US" dirty="0" err="1" smtClean="0"/>
              <a:t>Comm</a:t>
            </a:r>
            <a:r>
              <a:rPr lang="en-US" dirty="0" smtClean="0"/>
              <a:t> (2014)</a:t>
            </a:r>
            <a:endParaRPr lang="en-US" dirty="0"/>
          </a:p>
        </p:txBody>
      </p:sp>
      <p:sp>
        <p:nvSpPr>
          <p:cNvPr id="6" name="TextBox 5"/>
          <p:cNvSpPr txBox="1"/>
          <p:nvPr/>
        </p:nvSpPr>
        <p:spPr>
          <a:xfrm>
            <a:off x="-25400" y="80469"/>
            <a:ext cx="9205540" cy="646331"/>
          </a:xfrm>
          <a:prstGeom prst="rect">
            <a:avLst/>
          </a:prstGeom>
          <a:noFill/>
        </p:spPr>
        <p:txBody>
          <a:bodyPr wrap="square" rtlCol="0">
            <a:spAutoFit/>
          </a:bodyPr>
          <a:lstStyle/>
          <a:p>
            <a:pPr algn="ctr"/>
            <a:r>
              <a:rPr lang="en-US" b="1" dirty="0" smtClean="0"/>
              <a:t>Food web is tightly coupled.  High chlorophyll anomaly years result in high krill recruitment and immediately affect krill diet</a:t>
            </a:r>
            <a:endParaRPr lang="en-US" b="1" dirty="0"/>
          </a:p>
        </p:txBody>
      </p:sp>
      <p:sp>
        <p:nvSpPr>
          <p:cNvPr id="7" name="TextBox 6"/>
          <p:cNvSpPr txBox="1"/>
          <p:nvPr/>
        </p:nvSpPr>
        <p:spPr>
          <a:xfrm>
            <a:off x="190500" y="5803321"/>
            <a:ext cx="3202933" cy="307777"/>
          </a:xfrm>
          <a:prstGeom prst="rect">
            <a:avLst/>
          </a:prstGeom>
          <a:noFill/>
        </p:spPr>
        <p:txBody>
          <a:bodyPr wrap="none" rtlCol="0">
            <a:spAutoFit/>
          </a:bodyPr>
          <a:lstStyle/>
          <a:p>
            <a:r>
              <a:rPr lang="en-US" sz="1400" i="1" dirty="0" smtClean="0"/>
              <a:t>Saba et al. 2014 Nature Communications</a:t>
            </a:r>
            <a:endParaRPr lang="en-US" sz="1400" i="1" dirty="0"/>
          </a:p>
        </p:txBody>
      </p:sp>
    </p:spTree>
    <p:extLst>
      <p:ext uri="{BB962C8B-B14F-4D97-AF65-F5344CB8AC3E}">
        <p14:creationId xmlns:p14="http://schemas.microsoft.com/office/powerpoint/2010/main" val="9300687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eaIceIndicesTrends_9192to14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44" y="274638"/>
            <a:ext cx="7699023" cy="5774267"/>
          </a:xfrm>
          <a:prstGeom prst="rect">
            <a:avLst/>
          </a:prstGeom>
        </p:spPr>
      </p:pic>
    </p:spTree>
    <p:extLst>
      <p:ext uri="{BB962C8B-B14F-4D97-AF65-F5344CB8AC3E}">
        <p14:creationId xmlns:p14="http://schemas.microsoft.com/office/powerpoint/2010/main" val="25434972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lorophyll a over time_3 panels_Station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321732"/>
            <a:ext cx="8652934" cy="6489701"/>
          </a:xfrm>
          <a:prstGeom prst="rect">
            <a:avLst/>
          </a:prstGeom>
        </p:spPr>
      </p:pic>
    </p:spTree>
    <p:extLst>
      <p:ext uri="{BB962C8B-B14F-4D97-AF65-F5344CB8AC3E}">
        <p14:creationId xmlns:p14="http://schemas.microsoft.com/office/powerpoint/2010/main" val="38845588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lWindPhytoplanktonPerc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33" y="0"/>
            <a:ext cx="7941734" cy="5956300"/>
          </a:xfrm>
          <a:prstGeom prst="rect">
            <a:avLst/>
          </a:prstGeom>
        </p:spPr>
      </p:pic>
    </p:spTree>
    <p:extLst>
      <p:ext uri="{BB962C8B-B14F-4D97-AF65-F5344CB8AC3E}">
        <p14:creationId xmlns:p14="http://schemas.microsoft.com/office/powerpoint/2010/main" val="25196159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PhytoChl and PPoverChl_byTime_StationE_DepthIntData_6pan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94" y="-372532"/>
            <a:ext cx="8715021" cy="6536266"/>
          </a:xfrm>
          <a:prstGeom prst="rect">
            <a:avLst/>
          </a:prstGeom>
        </p:spPr>
      </p:pic>
    </p:spTree>
    <p:extLst>
      <p:ext uri="{BB962C8B-B14F-4D97-AF65-F5344CB8AC3E}">
        <p14:creationId xmlns:p14="http://schemas.microsoft.com/office/powerpoint/2010/main" val="17641148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8002</TotalTime>
  <Words>703</Words>
  <Application>Microsoft Macintosh PowerPoint</Application>
  <PresentationFormat>On-screen Show (4:3)</PresentationFormat>
  <Paragraphs>138</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Rutgers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Hugh Roarty</dc:creator>
  <cp:keywords/>
  <dc:description/>
  <cp:lastModifiedBy>Oscar Schofield</cp:lastModifiedBy>
  <cp:revision>109</cp:revision>
  <dcterms:created xsi:type="dcterms:W3CDTF">2014-10-13T15:22:17Z</dcterms:created>
  <dcterms:modified xsi:type="dcterms:W3CDTF">2016-08-25T03:14:23Z</dcterms:modified>
  <cp:category/>
</cp:coreProperties>
</file>