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1"/>
  </p:notesMasterIdLst>
  <p:sldIdLst>
    <p:sldId id="303" r:id="rId2"/>
    <p:sldId id="530" r:id="rId3"/>
    <p:sldId id="501" r:id="rId4"/>
    <p:sldId id="502" r:id="rId5"/>
    <p:sldId id="503" r:id="rId6"/>
    <p:sldId id="510" r:id="rId7"/>
    <p:sldId id="520" r:id="rId8"/>
    <p:sldId id="529" r:id="rId9"/>
    <p:sldId id="506" r:id="rId10"/>
    <p:sldId id="524" r:id="rId11"/>
    <p:sldId id="525" r:id="rId12"/>
    <p:sldId id="521" r:id="rId13"/>
    <p:sldId id="528" r:id="rId14"/>
    <p:sldId id="531" r:id="rId15"/>
    <p:sldId id="526" r:id="rId16"/>
    <p:sldId id="522" r:id="rId17"/>
    <p:sldId id="527" r:id="rId18"/>
    <p:sldId id="532" r:id="rId19"/>
    <p:sldId id="468" r:id="rId2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76D1E535-9FB3-E043-BCBC-956F8EF420BE}">
          <p14:sldIdLst>
            <p14:sldId id="303"/>
            <p14:sldId id="530"/>
            <p14:sldId id="501"/>
            <p14:sldId id="502"/>
            <p14:sldId id="503"/>
            <p14:sldId id="510"/>
            <p14:sldId id="520"/>
            <p14:sldId id="529"/>
            <p14:sldId id="506"/>
            <p14:sldId id="524"/>
            <p14:sldId id="525"/>
            <p14:sldId id="521"/>
            <p14:sldId id="528"/>
            <p14:sldId id="531"/>
            <p14:sldId id="526"/>
            <p14:sldId id="522"/>
            <p14:sldId id="527"/>
            <p14:sldId id="532"/>
            <p14:sldId id="468"/>
          </p14:sldIdLst>
        </p14:section>
      </p14:sectionLst>
    </p:ex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0298CF"/>
    <a:srgbClr val="424343"/>
    <a:srgbClr val="4B5461"/>
    <a:srgbClr val="00AEEF"/>
    <a:srgbClr val="312E30"/>
    <a:srgbClr val="9EBA13"/>
    <a:srgbClr val="B5BA43"/>
    <a:srgbClr val="B3B843"/>
    <a:srgbClr val="819C4C"/>
    <a:srgbClr val="00B1F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4659" autoAdjust="0"/>
    <p:restoredTop sz="97010" autoAdjust="0"/>
  </p:normalViewPr>
  <p:slideViewPr>
    <p:cSldViewPr snapToGrid="0" snapToObjects="1" showGuides="1">
      <p:cViewPr>
        <p:scale>
          <a:sx n="66" d="100"/>
          <a:sy n="66" d="100"/>
        </p:scale>
        <p:origin x="-3104" y="-808"/>
      </p:cViewPr>
      <p:guideLst>
        <p:guide orient="horz" pos="2160"/>
        <p:guide pos="2880"/>
      </p:guideLst>
    </p:cSldViewPr>
  </p:slideViewPr>
  <p:notesTextViewPr>
    <p:cViewPr>
      <p:scale>
        <a:sx n="100" d="100"/>
        <a:sy n="100" d="100"/>
      </p:scale>
      <p:origin x="0" y="0"/>
    </p:cViewPr>
  </p:notesTextViewPr>
  <p:sorterViewPr>
    <p:cViewPr>
      <p:scale>
        <a:sx n="85" d="100"/>
        <a:sy n="85" d="100"/>
      </p:scale>
      <p:origin x="0" y="1112"/>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notesMaster" Target="notesMasters/notesMaster1.xml"/><Relationship Id="rId22" Type="http://schemas.openxmlformats.org/officeDocument/2006/relationships/printerSettings" Target="printerSettings/printerSettings1.bin"/><Relationship Id="rId23" Type="http://schemas.openxmlformats.org/officeDocument/2006/relationships/presProps" Target="presProps.xml"/><Relationship Id="rId24" Type="http://schemas.openxmlformats.org/officeDocument/2006/relationships/viewProps" Target="viewProps.xml"/><Relationship Id="rId25" Type="http://schemas.openxmlformats.org/officeDocument/2006/relationships/theme" Target="theme/theme1.xml"/><Relationship Id="rId26"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174BCBD-C1BA-CC49-BF3C-90C52069C142}" type="datetimeFigureOut">
              <a:rPr lang="en-US" smtClean="0"/>
              <a:pPr/>
              <a:t>8/23/16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E732610-577C-4C49-B498-A65F99F983A1}" type="slidenum">
              <a:rPr lang="en-US" smtClean="0"/>
              <a:pPr/>
              <a:t>‹#›</a:t>
            </a:fld>
            <a:endParaRPr lang="en-US"/>
          </a:p>
        </p:txBody>
      </p:sp>
    </p:spTree>
    <p:extLst>
      <p:ext uri="{BB962C8B-B14F-4D97-AF65-F5344CB8AC3E}">
        <p14:creationId xmlns:p14="http://schemas.microsoft.com/office/powerpoint/2010/main" val="349430785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436053">
              <a:defRPr/>
            </a:pPr>
            <a:r>
              <a:rPr lang="en-US" dirty="0" smtClean="0"/>
              <a:t>Southern Ocean observing system or SOOS is a joint initiative of both SCAR and the Scientific Committee on oceanic</a:t>
            </a:r>
            <a:r>
              <a:rPr lang="en-US" baseline="0" dirty="0" smtClean="0"/>
              <a:t> research SCOR. SOOS was developed about 4 years ago, with the mission to </a:t>
            </a:r>
            <a:r>
              <a:rPr lang="is-IS" baseline="0" dirty="0" smtClean="0"/>
              <a:t>…</a:t>
            </a:r>
          </a:p>
          <a:p>
            <a:pPr defTabSz="436053">
              <a:defRPr/>
            </a:pPr>
            <a:r>
              <a:rPr lang="en-US" baseline="0" dirty="0" smtClean="0"/>
              <a:t>T</a:t>
            </a:r>
            <a:r>
              <a:rPr lang="is-IS" baseline="0" dirty="0" smtClean="0"/>
              <a:t>he key part of this mission, and what all SOOS activities are focussed around, is sustaining and enhancing the collection and delivery of the observational data</a:t>
            </a:r>
          </a:p>
        </p:txBody>
      </p:sp>
      <p:sp>
        <p:nvSpPr>
          <p:cNvPr id="4" name="Slide Number Placeholder 3"/>
          <p:cNvSpPr>
            <a:spLocks noGrp="1"/>
          </p:cNvSpPr>
          <p:nvPr>
            <p:ph type="sldNum" sz="quarter" idx="10"/>
          </p:nvPr>
        </p:nvSpPr>
        <p:spPr/>
        <p:txBody>
          <a:bodyPr/>
          <a:lstStyle/>
          <a:p>
            <a:fld id="{CE732610-577C-4C49-B498-A65F99F983A1}" type="slidenum">
              <a:rPr lang="en-US" smtClean="0"/>
              <a:pPr/>
              <a:t>1</a:t>
            </a:fld>
            <a:endParaRPr lang="en-US" dirty="0"/>
          </a:p>
        </p:txBody>
      </p:sp>
    </p:spTree>
    <p:extLst>
      <p:ext uri="{BB962C8B-B14F-4D97-AF65-F5344CB8AC3E}">
        <p14:creationId xmlns:p14="http://schemas.microsoft.com/office/powerpoint/2010/main" val="2699190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E732610-577C-4C49-B498-A65F99F983A1}" type="slidenum">
              <a:rPr lang="en-US" smtClean="0"/>
              <a:pPr/>
              <a:t>13</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CE732610-577C-4C49-B498-A65F99F983A1}" type="slidenum">
              <a:rPr lang="en-US" smtClean="0"/>
              <a:pPr/>
              <a:t>14</a:t>
            </a:fld>
            <a:endParaRPr lang="en-US"/>
          </a:p>
        </p:txBody>
      </p:sp>
    </p:spTree>
    <p:extLst>
      <p:ext uri="{BB962C8B-B14F-4D97-AF65-F5344CB8AC3E}">
        <p14:creationId xmlns:p14="http://schemas.microsoft.com/office/powerpoint/2010/main" val="2647590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CE732610-577C-4C49-B498-A65F99F983A1}" type="slidenum">
              <a:rPr lang="en-US" smtClean="0"/>
              <a:pPr/>
              <a:t>15</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smtClean="0"/>
              <a:t>Rutgers glider data,</a:t>
            </a:r>
            <a:r>
              <a:rPr lang="en-AU" baseline="0" dirty="0" smtClean="0"/>
              <a:t> </a:t>
            </a:r>
          </a:p>
          <a:p>
            <a:r>
              <a:rPr lang="en-AU" baseline="0" dirty="0" smtClean="0"/>
              <a:t>Swedish Amundsen data</a:t>
            </a:r>
          </a:p>
          <a:p>
            <a:r>
              <a:rPr lang="en-AU" baseline="0" dirty="0" smtClean="0"/>
              <a:t>South African glider data</a:t>
            </a:r>
          </a:p>
          <a:p>
            <a:r>
              <a:rPr lang="en-AU" baseline="0" dirty="0" smtClean="0"/>
              <a:t>Italian Ross Sea mooring data</a:t>
            </a:r>
            <a:endParaRPr lang="en-AU" dirty="0"/>
          </a:p>
        </p:txBody>
      </p:sp>
      <p:sp>
        <p:nvSpPr>
          <p:cNvPr id="4" name="Slide Number Placeholder 3"/>
          <p:cNvSpPr>
            <a:spLocks noGrp="1"/>
          </p:cNvSpPr>
          <p:nvPr>
            <p:ph type="sldNum" sz="quarter" idx="10"/>
          </p:nvPr>
        </p:nvSpPr>
        <p:spPr/>
        <p:txBody>
          <a:bodyPr/>
          <a:lstStyle/>
          <a:p>
            <a:fld id="{CE732610-577C-4C49-B498-A65F99F983A1}" type="slidenum">
              <a:rPr lang="en-US" smtClean="0"/>
              <a:pPr/>
              <a:t>17</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an example,</a:t>
            </a:r>
          </a:p>
          <a:p>
            <a:r>
              <a:rPr lang="en-US" dirty="0" smtClean="0"/>
              <a:t>This map shows all of the moorings that</a:t>
            </a:r>
            <a:r>
              <a:rPr lang="en-US" baseline="0" dirty="0" smtClean="0"/>
              <a:t> have ever been deployed in the </a:t>
            </a:r>
            <a:r>
              <a:rPr lang="en-US" baseline="0" smtClean="0"/>
              <a:t>Southern Ocean. </a:t>
            </a:r>
            <a:r>
              <a:rPr lang="en-US" baseline="0" dirty="0" smtClean="0"/>
              <a:t>Many of these provide long time-series of important data. Some of the data is available on an individuals ftp server, or even worse perhaps USBs, some might be available at a national data </a:t>
            </a:r>
            <a:r>
              <a:rPr lang="en-US" baseline="0" dirty="0" err="1" smtClean="0"/>
              <a:t>centre</a:t>
            </a:r>
            <a:r>
              <a:rPr lang="en-US" baseline="0" dirty="0" smtClean="0"/>
              <a:t>, but no one researcher is going to </a:t>
            </a:r>
            <a:r>
              <a:rPr lang="en-US" baseline="0" dirty="0" err="1" smtClean="0"/>
              <a:t>hve</a:t>
            </a:r>
            <a:r>
              <a:rPr lang="en-US" baseline="0" dirty="0" smtClean="0"/>
              <a:t> the time to go to each of these individual repositories, or contact each individual PI to find out where the data is located. Beyond this issue, is then the issue of metadata quality. What questions could we answer on, for example, changes in bottom water formation or the impact of increased ice shelf melt on waterbodies if we had access to all of the data here. If we are to respond to the big questions, and if we are to be able to make statements on future change and consequences of that change, we have to start working together. Shared resources, shared outputs for shared global benefit.</a:t>
            </a:r>
            <a:endParaRPr lang="en-US" dirty="0"/>
          </a:p>
        </p:txBody>
      </p:sp>
      <p:sp>
        <p:nvSpPr>
          <p:cNvPr id="4" name="Slide Number Placeholder 3"/>
          <p:cNvSpPr>
            <a:spLocks noGrp="1"/>
          </p:cNvSpPr>
          <p:nvPr>
            <p:ph type="sldNum" sz="quarter" idx="10"/>
          </p:nvPr>
        </p:nvSpPr>
        <p:spPr/>
        <p:txBody>
          <a:bodyPr/>
          <a:lstStyle/>
          <a:p>
            <a:fld id="{CE732610-577C-4C49-B498-A65F99F983A1}" type="slidenum">
              <a:rPr lang="en-US" smtClean="0"/>
              <a:pPr/>
              <a:t>18</a:t>
            </a:fld>
            <a:endParaRPr lang="en-US"/>
          </a:p>
        </p:txBody>
      </p:sp>
    </p:spTree>
    <p:extLst>
      <p:ext uri="{BB962C8B-B14F-4D97-AF65-F5344CB8AC3E}">
        <p14:creationId xmlns:p14="http://schemas.microsoft.com/office/powerpoint/2010/main" val="3797682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sz="1200" kern="1200" dirty="0" smtClean="0">
                <a:solidFill>
                  <a:schemeClr val="tx1"/>
                </a:solidFill>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CE732610-577C-4C49-B498-A65F99F983A1}" type="slidenum">
              <a:rPr lang="en-US" smtClean="0"/>
              <a:pPr/>
              <a:t>19</a:t>
            </a:fld>
            <a:endParaRPr lang="en-US"/>
          </a:p>
        </p:txBody>
      </p:sp>
    </p:spTree>
    <p:extLst>
      <p:ext uri="{BB962C8B-B14F-4D97-AF65-F5344CB8AC3E}">
        <p14:creationId xmlns:p14="http://schemas.microsoft.com/office/powerpoint/2010/main" val="2333357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E732610-577C-4C49-B498-A65F99F983A1}" type="slidenum">
              <a:rPr lang="en-US" smtClean="0"/>
              <a:pPr/>
              <a:t>2</a:t>
            </a:fld>
            <a:endParaRPr lang="en-US"/>
          </a:p>
        </p:txBody>
      </p:sp>
    </p:spTree>
    <p:extLst>
      <p:ext uri="{BB962C8B-B14F-4D97-AF65-F5344CB8AC3E}">
        <p14:creationId xmlns:p14="http://schemas.microsoft.com/office/powerpoint/2010/main" val="292937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Why do we need sustained</a:t>
            </a:r>
            <a:r>
              <a:rPr lang="en-US" baseline="0" dirty="0" smtClean="0"/>
              <a:t> observation efforts, and why do we need more than what we are currently doing</a:t>
            </a:r>
            <a:r>
              <a:rPr lang="en-US" dirty="0" smtClean="0"/>
              <a:t>? Firstly need to appreciate the role that the Southern Ocean plays in the earth system – from movement of heat and freshwater around the</a:t>
            </a:r>
            <a:r>
              <a:rPr lang="en-US" baseline="0" dirty="0" smtClean="0"/>
              <a:t> globe, impacts on global sea levels, important role in drawdown of anthropogenic carbon and movement of productivity to northern waters, as well as significantly unique ecosystems and economically important species. </a:t>
            </a:r>
            <a:endParaRPr lang="en-US" dirty="0"/>
          </a:p>
        </p:txBody>
      </p:sp>
      <p:sp>
        <p:nvSpPr>
          <p:cNvPr id="4" name="Slide Number Placeholder 3"/>
          <p:cNvSpPr>
            <a:spLocks noGrp="1"/>
          </p:cNvSpPr>
          <p:nvPr>
            <p:ph type="sldNum" sz="quarter" idx="10"/>
          </p:nvPr>
        </p:nvSpPr>
        <p:spPr/>
        <p:txBody>
          <a:bodyPr/>
          <a:lstStyle/>
          <a:p>
            <a:fld id="{CE732610-577C-4C49-B498-A65F99F983A1}" type="slidenum">
              <a:rPr lang="en-US" smtClean="0"/>
              <a:pPr/>
              <a:t>3</a:t>
            </a:fld>
            <a:endParaRPr lang="en-US"/>
          </a:p>
        </p:txBody>
      </p:sp>
    </p:spTree>
    <p:extLst>
      <p:ext uri="{BB962C8B-B14F-4D97-AF65-F5344CB8AC3E}">
        <p14:creationId xmlns:p14="http://schemas.microsoft.com/office/powerpoint/2010/main" val="15977989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is-IS" baseline="0" dirty="0" smtClean="0"/>
              <a:t>So </a:t>
            </a:r>
            <a:r>
              <a:rPr lang="en-US" baseline="0" dirty="0" smtClean="0"/>
              <a:t>the Southern Ocean is fundamental to the operation of the earth system, and the limited observations we have tell us that it is changing, and some of these changes will have global ramifications.</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CE732610-577C-4C49-B498-A65F99F983A1}" type="slidenum">
              <a:rPr lang="en-US" smtClean="0"/>
              <a:pPr/>
              <a:t>4</a:t>
            </a:fld>
            <a:endParaRPr lang="en-US"/>
          </a:p>
        </p:txBody>
      </p:sp>
    </p:spTree>
    <p:extLst>
      <p:ext uri="{BB962C8B-B14F-4D97-AF65-F5344CB8AC3E}">
        <p14:creationId xmlns:p14="http://schemas.microsoft.com/office/powerpoint/2010/main" val="12935944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p:cNvSpPr>
          <p:nvPr>
            <p:ph type="sldImg"/>
          </p:nvPr>
        </p:nvSpPr>
        <p:spPr>
          <a:ln/>
        </p:spPr>
      </p:sp>
      <p:sp>
        <p:nvSpPr>
          <p:cNvPr id="66563" name="Notes Placeholder 2"/>
          <p:cNvSpPr>
            <a:spLocks noGrp="1"/>
          </p:cNvSpPr>
          <p:nvPr>
            <p:ph type="body" idx="1"/>
          </p:nvPr>
        </p:nvSpPr>
        <p:spPr>
          <a:noFill/>
          <a:ln/>
        </p:spPr>
        <p:txBody>
          <a:bodyPr/>
          <a:lstStyle/>
          <a:p>
            <a:pPr eaLnBrk="1" hangingPunct="1"/>
            <a:r>
              <a:rPr lang="en-US" dirty="0" smtClean="0">
                <a:latin typeface="Arial" pitchFamily="-1" charset="0"/>
                <a:ea typeface="ＭＳ Ｐゴシック" pitchFamily="-1" charset="-128"/>
                <a:cs typeface="ＭＳ Ｐゴシック" pitchFamily="-1" charset="-128"/>
              </a:rPr>
              <a:t>All</a:t>
            </a:r>
            <a:r>
              <a:rPr lang="en-US" baseline="0" dirty="0" smtClean="0">
                <a:latin typeface="Arial" pitchFamily="-1" charset="0"/>
                <a:ea typeface="ＭＳ Ｐゴシック" pitchFamily="-1" charset="-128"/>
                <a:cs typeface="ＭＳ Ｐゴシック" pitchFamily="-1" charset="-128"/>
              </a:rPr>
              <a:t> currently working to answer these questions, but working in isolation, or not delivering benefits to the global community</a:t>
            </a:r>
            <a:endParaRPr lang="en-US" dirty="0">
              <a:latin typeface="Arial" pitchFamily="-1" charset="0"/>
              <a:ea typeface="ＭＳ Ｐゴシック" pitchFamily="-1" charset="-128"/>
              <a:cs typeface="ＭＳ Ｐゴシック" pitchFamily="-1" charset="-128"/>
            </a:endParaRPr>
          </a:p>
        </p:txBody>
      </p:sp>
      <p:sp>
        <p:nvSpPr>
          <p:cNvPr id="66564" name="Slide Number Placeholder 3"/>
          <p:cNvSpPr>
            <a:spLocks noGrp="1"/>
          </p:cNvSpPr>
          <p:nvPr>
            <p:ph type="sldNum" sz="quarter" idx="5"/>
          </p:nvPr>
        </p:nvSpPr>
        <p:spPr>
          <a:noFill/>
        </p:spPr>
        <p:txBody>
          <a:bodyPr/>
          <a:lstStyle/>
          <a:p>
            <a:fld id="{B6EA38FD-F9E8-4246-8F69-5410C3DDB89B}" type="slidenum">
              <a:rPr lang="en-US" smtClean="0">
                <a:latin typeface="Arial" pitchFamily="-1" charset="0"/>
              </a:rPr>
              <a:pPr/>
              <a:t>6</a:t>
            </a:fld>
            <a:endParaRPr lang="en-US" smtClean="0">
              <a:latin typeface="Arial" pitchFamily="-1" charset="0"/>
            </a:endParaRPr>
          </a:p>
        </p:txBody>
      </p:sp>
    </p:spTree>
    <p:extLst>
      <p:ext uri="{BB962C8B-B14F-4D97-AF65-F5344CB8AC3E}">
        <p14:creationId xmlns:p14="http://schemas.microsoft.com/office/powerpoint/2010/main" val="14924334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E732610-577C-4C49-B498-A65F99F983A1}" type="slidenum">
              <a:rPr lang="en-US" smtClean="0"/>
              <a:pPr/>
              <a:t>7</a:t>
            </a:fld>
            <a:endParaRPr lang="en-US"/>
          </a:p>
        </p:txBody>
      </p:sp>
    </p:spTree>
    <p:extLst>
      <p:ext uri="{BB962C8B-B14F-4D97-AF65-F5344CB8AC3E}">
        <p14:creationId xmlns:p14="http://schemas.microsoft.com/office/powerpoint/2010/main" val="1212508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The problem is that we don’t have enough data available to us to really understand the mechanisms driving these changes. </a:t>
            </a:r>
            <a:r>
              <a:rPr lang="en-GB" sz="1200" dirty="0" smtClean="0"/>
              <a:t>If we divide Southern Ocean into five sampling domains, only half of domain 1 is anywhere near sufficiently sampled, and even there only for physics at present.</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We have so few long </a:t>
            </a:r>
            <a:r>
              <a:rPr lang="en-US" baseline="0" dirty="0" err="1" smtClean="0"/>
              <a:t>timeseries</a:t>
            </a:r>
            <a:r>
              <a:rPr lang="en-US" baseline="0" dirty="0" smtClean="0"/>
              <a:t> to show us the natural state and variability of the system, and it is therefore very difficult for us to say anything with confidence about how these systems will change under future scenarios, and the potential consequences of these changes not only for the earth system, but on operations, logistics and economic activities.</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So how are we going to answer the key questions that were raised in the Horizon Scan initiative? And other initiatives like IPCC? The recent IPCC report highlighted a number of likely impacts in the Southern Ocean by 2030, such as acidification impacts on the benthos. This is only 15 years away, so by the time field campaigns even get started we are already at the point of having impacts.</a:t>
            </a:r>
            <a:endParaRPr lang="en-US" dirty="0"/>
          </a:p>
        </p:txBody>
      </p:sp>
      <p:sp>
        <p:nvSpPr>
          <p:cNvPr id="4" name="Slide Number Placeholder 3"/>
          <p:cNvSpPr>
            <a:spLocks noGrp="1"/>
          </p:cNvSpPr>
          <p:nvPr>
            <p:ph type="sldNum" sz="quarter" idx="10"/>
          </p:nvPr>
        </p:nvSpPr>
        <p:spPr/>
        <p:txBody>
          <a:bodyPr/>
          <a:lstStyle/>
          <a:p>
            <a:fld id="{CE732610-577C-4C49-B498-A65F99F983A1}" type="slidenum">
              <a:rPr lang="en-US" smtClean="0"/>
              <a:pPr/>
              <a:t>9</a:t>
            </a:fld>
            <a:endParaRPr lang="en-US"/>
          </a:p>
        </p:txBody>
      </p:sp>
    </p:spTree>
    <p:extLst>
      <p:ext uri="{BB962C8B-B14F-4D97-AF65-F5344CB8AC3E}">
        <p14:creationId xmlns:p14="http://schemas.microsoft.com/office/powerpoint/2010/main" val="13814326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smtClean="0"/>
          </a:p>
          <a:p>
            <a:endParaRPr lang="en-AU" dirty="0"/>
          </a:p>
        </p:txBody>
      </p:sp>
      <p:sp>
        <p:nvSpPr>
          <p:cNvPr id="4" name="Slide Number Placeholder 3"/>
          <p:cNvSpPr>
            <a:spLocks noGrp="1"/>
          </p:cNvSpPr>
          <p:nvPr>
            <p:ph type="sldNum" sz="quarter" idx="10"/>
          </p:nvPr>
        </p:nvSpPr>
        <p:spPr/>
        <p:txBody>
          <a:bodyPr/>
          <a:lstStyle/>
          <a:p>
            <a:fld id="{CE732610-577C-4C49-B498-A65F99F983A1}" type="slidenum">
              <a:rPr lang="en-US" smtClean="0"/>
              <a:pPr/>
              <a:t>10</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CE732610-577C-4C49-B498-A65F99F983A1}" type="slidenum">
              <a:rPr lang="en-US" smtClean="0"/>
              <a:pPr/>
              <a:t>11</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AU"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58503DB9-C0E6-6D4D-A477-84B193AC33D9}" type="datetimeFigureOut">
              <a:rPr lang="en-US" smtClean="0"/>
              <a:pPr/>
              <a:t>8/23/16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2DE96B08-B98B-3D4F-8B1B-2862E26F5D83}"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AU"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58503DB9-C0E6-6D4D-A477-84B193AC33D9}" type="datetimeFigureOut">
              <a:rPr lang="en-US" smtClean="0"/>
              <a:pPr/>
              <a:t>8/23/16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2DE96B08-B98B-3D4F-8B1B-2862E26F5D83}"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E6522FA5-4FEF-AA4B-A349-3EE38F502954}" type="datetimeFigureOut">
              <a:rPr lang="en-US" smtClean="0"/>
              <a:t>8/23/16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EB634D8B-92B3-9047-9999-A6A999423BEE}" type="slidenum">
              <a:rPr lang="en-US" smtClean="0"/>
              <a:t>‹#›</a:t>
            </a:fld>
            <a:endParaRPr lang="en-US"/>
          </a:p>
        </p:txBody>
      </p:sp>
    </p:spTree>
    <p:extLst>
      <p:ext uri="{BB962C8B-B14F-4D97-AF65-F5344CB8AC3E}">
        <p14:creationId xmlns:p14="http://schemas.microsoft.com/office/powerpoint/2010/main" val="17305275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96900" y="442119"/>
            <a:ext cx="8229600" cy="639762"/>
          </a:xfrm>
          <a:prstGeom prst="rect">
            <a:avLst/>
          </a:prstGeom>
        </p:spPr>
        <p:txBody>
          <a:bodyPr/>
          <a:lstStyle>
            <a:lvl1pPr algn="l">
              <a:defRPr sz="3700" b="0" i="0">
                <a:solidFill>
                  <a:srgbClr val="0092D2"/>
                </a:solidFill>
                <a:latin typeface="Agenda-Bold"/>
                <a:cs typeface="Agenda-Bold"/>
              </a:defRPr>
            </a:lvl1pPr>
          </a:lstStyle>
          <a:p>
            <a:r>
              <a:rPr lang="en-AU" dirty="0" smtClean="0"/>
              <a:t>Click to edit Master title style</a:t>
            </a:r>
            <a:endParaRPr lang="en-US" dirty="0"/>
          </a:p>
        </p:txBody>
      </p:sp>
      <p:sp>
        <p:nvSpPr>
          <p:cNvPr id="3" name="Content Placeholder 2"/>
          <p:cNvSpPr>
            <a:spLocks noGrp="1"/>
          </p:cNvSpPr>
          <p:nvPr>
            <p:ph idx="1"/>
          </p:nvPr>
        </p:nvSpPr>
        <p:spPr>
          <a:xfrm>
            <a:off x="596900" y="1803400"/>
            <a:ext cx="8229600" cy="3594100"/>
          </a:xfrm>
          <a:prstGeom prst="rect">
            <a:avLst/>
          </a:prstGeom>
        </p:spPr>
        <p:txBody>
          <a:bodyPr/>
          <a:lstStyle>
            <a:lvl1pPr marL="0" indent="0">
              <a:buNone/>
              <a:defRPr sz="2200" b="0" i="0">
                <a:latin typeface="Agenda-Light"/>
                <a:cs typeface="Agenda-Light"/>
              </a:defRPr>
            </a:lvl1pPr>
            <a:lvl2pPr>
              <a:buFont typeface="Arial"/>
              <a:buChar char="•"/>
              <a:defRPr sz="1600" b="0" i="0">
                <a:latin typeface="Agenda-Light"/>
                <a:cs typeface="Agenda-Light"/>
              </a:defRPr>
            </a:lvl2pPr>
            <a:lvl3pPr>
              <a:defRPr sz="1600" b="0" i="0">
                <a:latin typeface="Agenda-Light"/>
                <a:cs typeface="Agenda-Light"/>
              </a:defRPr>
            </a:lvl3pPr>
            <a:lvl4pPr>
              <a:defRPr b="0" i="0">
                <a:latin typeface="Agenda-Light"/>
                <a:cs typeface="Agenda-Light"/>
              </a:defRPr>
            </a:lvl4pPr>
            <a:lvl5pPr>
              <a:defRPr b="0" i="0">
                <a:latin typeface="Agenda-Light"/>
                <a:cs typeface="Agenda-Light"/>
              </a:defRPr>
            </a:lvl5pPr>
          </a:lstStyle>
          <a:p>
            <a:pPr lvl="0"/>
            <a:r>
              <a:rPr lang="en-AU" dirty="0" smtClean="0"/>
              <a:t>Click to edit Master text styles</a:t>
            </a:r>
          </a:p>
          <a:p>
            <a:pPr lvl="1"/>
            <a:r>
              <a:rPr lang="en-AU" dirty="0" smtClean="0"/>
              <a:t>Second level</a:t>
            </a:r>
          </a:p>
        </p:txBody>
      </p:sp>
      <p:sp>
        <p:nvSpPr>
          <p:cNvPr id="6" name="Slide Number Placeholder 5"/>
          <p:cNvSpPr>
            <a:spLocks noGrp="1"/>
          </p:cNvSpPr>
          <p:nvPr>
            <p:ph type="sldNum" sz="quarter" idx="12"/>
          </p:nvPr>
        </p:nvSpPr>
        <p:spPr>
          <a:xfrm>
            <a:off x="4224794" y="6203950"/>
            <a:ext cx="4500106" cy="365125"/>
          </a:xfrm>
          <a:prstGeom prst="rect">
            <a:avLst/>
          </a:prstGeom>
          <a:ln>
            <a:noFill/>
          </a:ln>
        </p:spPr>
        <p:txBody>
          <a:bodyPr/>
          <a:lstStyle>
            <a:lvl1pPr algn="r">
              <a:defRPr>
                <a:solidFill>
                  <a:schemeClr val="bg1"/>
                </a:solidFill>
                <a:latin typeface="Agenda-Light"/>
                <a:cs typeface="Agenda-Light"/>
              </a:defRPr>
            </a:lvl1pPr>
          </a:lstStyle>
          <a:p>
            <a:r>
              <a:rPr lang="en-US" dirty="0" smtClean="0"/>
              <a:t>COMNAP/SOOS Workshop, Korea 7 July 2013</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AU"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AU"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58503DB9-C0E6-6D4D-A477-84B193AC33D9}" type="datetimeFigureOut">
              <a:rPr lang="en-US" smtClean="0"/>
              <a:pPr/>
              <a:t>8/23/16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2DE96B08-B98B-3D4F-8B1B-2862E26F5D83}"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AU"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58503DB9-C0E6-6D4D-A477-84B193AC33D9}" type="datetimeFigureOut">
              <a:rPr lang="en-US" smtClean="0"/>
              <a:pPr/>
              <a:t>8/23/16</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2DE96B08-B98B-3D4F-8B1B-2862E26F5D83}"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AU"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58503DB9-C0E6-6D4D-A477-84B193AC33D9}" type="datetimeFigureOut">
              <a:rPr lang="en-US" smtClean="0"/>
              <a:pPr/>
              <a:t>8/23/16</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2DE96B08-B98B-3D4F-8B1B-2862E26F5D83}"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AU"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58503DB9-C0E6-6D4D-A477-84B193AC33D9}" type="datetimeFigureOut">
              <a:rPr lang="en-US" smtClean="0"/>
              <a:pPr/>
              <a:t>8/23/16</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2DE96B08-B98B-3D4F-8B1B-2862E26F5D83}"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58503DB9-C0E6-6D4D-A477-84B193AC33D9}" type="datetimeFigureOut">
              <a:rPr lang="en-US" smtClean="0"/>
              <a:pPr/>
              <a:t>8/23/16</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2DE96B08-B98B-3D4F-8B1B-2862E26F5D83}"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AU"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58503DB9-C0E6-6D4D-A477-84B193AC33D9}" type="datetimeFigureOut">
              <a:rPr lang="en-US" smtClean="0"/>
              <a:pPr/>
              <a:t>8/23/16</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2DE96B08-B98B-3D4F-8B1B-2862E26F5D83}"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AU"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58503DB9-C0E6-6D4D-A477-84B193AC33D9}" type="datetimeFigureOut">
              <a:rPr lang="en-US" smtClean="0"/>
              <a:pPr/>
              <a:t>8/23/16</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2DE96B08-B98B-3D4F-8B1B-2862E26F5D83}"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jpeg"/><Relationship Id="rId15"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SOOS Powerpoint Master Background.jpg"/>
          <p:cNvPicPr>
            <a:picLocks noChangeAspect="1"/>
          </p:cNvPicPr>
          <p:nvPr userDrawn="1"/>
        </p:nvPicPr>
        <p:blipFill>
          <a:blip r:embed="rId14"/>
          <a:stretch>
            <a:fillRect/>
          </a:stretch>
        </p:blipFill>
        <p:spPr>
          <a:xfrm>
            <a:off x="-42335" y="-25401"/>
            <a:ext cx="9235440" cy="6926580"/>
          </a:xfrm>
          <a:prstGeom prst="rect">
            <a:avLst/>
          </a:prstGeom>
        </p:spPr>
      </p:pic>
      <p:pic>
        <p:nvPicPr>
          <p:cNvPr id="8" name="Picture 7" descr="SOOS PP Logo.png"/>
          <p:cNvPicPr>
            <a:picLocks noChangeAspect="1"/>
          </p:cNvPicPr>
          <p:nvPr userDrawn="1"/>
        </p:nvPicPr>
        <p:blipFill>
          <a:blip r:embed="rId15"/>
          <a:stretch>
            <a:fillRect/>
          </a:stretch>
        </p:blipFill>
        <p:spPr>
          <a:xfrm>
            <a:off x="461754" y="6168428"/>
            <a:ext cx="1358580" cy="426041"/>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 Id="rId3"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18.jpe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g"/><Relationship Id="rId4" Type="http://schemas.openxmlformats.org/officeDocument/2006/relationships/image" Target="../media/image25.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30.emf"/><Relationship Id="rId4" Type="http://schemas.openxmlformats.org/officeDocument/2006/relationships/image" Target="../media/image31.png"/><Relationship Id="rId5" Type="http://schemas.openxmlformats.org/officeDocument/2006/relationships/image" Target="../media/image32.png"/><Relationship Id="rId6" Type="http://schemas.openxmlformats.org/officeDocument/2006/relationships/image" Target="../media/image33.png"/><Relationship Id="rId7" Type="http://schemas.openxmlformats.org/officeDocument/2006/relationships/image" Target="../media/image34.jpeg"/><Relationship Id="rId8" Type="http://schemas.openxmlformats.org/officeDocument/2006/relationships/image" Target="../media/image28.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7.jpe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1" Type="http://schemas.openxmlformats.org/officeDocument/2006/relationships/slideLayout" Target="../slideLayouts/slideLayout1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10.emf"/><Relationship Id="rId4" Type="http://schemas.openxmlformats.org/officeDocument/2006/relationships/image" Target="../media/image11.jpg"/><Relationship Id="rId5"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14.jpg"/><Relationship Id="rId4" Type="http://schemas.openxmlformats.org/officeDocument/2006/relationships/image" Target="../media/image15.emf"/><Relationship Id="rId1" Type="http://schemas.openxmlformats.org/officeDocument/2006/relationships/slideLayout" Target="../slideLayouts/slideLayout2.xml"/><Relationship Id="rId2" Type="http://schemas.openxmlformats.org/officeDocument/2006/relationships/image" Target="../media/image13.e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6.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emf"/><Relationship Id="rId3" Type="http://schemas.openxmlformats.org/officeDocument/2006/relationships/image" Target="../media/image18.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OOS Powerpoint Title Background.jpg"/>
          <p:cNvPicPr>
            <a:picLocks noChangeAspect="1"/>
          </p:cNvPicPr>
          <p:nvPr/>
        </p:nvPicPr>
        <p:blipFill>
          <a:blip r:embed="rId3"/>
          <a:stretch>
            <a:fillRect/>
          </a:stretch>
        </p:blipFill>
        <p:spPr>
          <a:xfrm>
            <a:off x="-37253" y="-33868"/>
            <a:ext cx="9235440" cy="6926580"/>
          </a:xfrm>
          <a:prstGeom prst="rect">
            <a:avLst/>
          </a:prstGeom>
        </p:spPr>
      </p:pic>
      <p:sp>
        <p:nvSpPr>
          <p:cNvPr id="9" name="TextBox 8"/>
          <p:cNvSpPr txBox="1"/>
          <p:nvPr/>
        </p:nvSpPr>
        <p:spPr>
          <a:xfrm>
            <a:off x="3477689" y="1076533"/>
            <a:ext cx="5410264" cy="2308324"/>
          </a:xfrm>
          <a:prstGeom prst="rect">
            <a:avLst/>
          </a:prstGeom>
          <a:noFill/>
        </p:spPr>
        <p:txBody>
          <a:bodyPr wrap="square" rtlCol="0">
            <a:spAutoFit/>
          </a:bodyPr>
          <a:lstStyle/>
          <a:p>
            <a:pPr algn="ctr"/>
            <a:r>
              <a:rPr lang="en-US" sz="3600" b="1" dirty="0" smtClean="0">
                <a:solidFill>
                  <a:schemeClr val="bg1"/>
                </a:solidFill>
                <a:latin typeface="Myriad Pro"/>
                <a:cs typeface="Myriad Pro"/>
              </a:rPr>
              <a:t>Updates on the goals and strategies for building a Southern Ocean Observing System (SOOS)</a:t>
            </a:r>
          </a:p>
        </p:txBody>
      </p:sp>
      <p:pic>
        <p:nvPicPr>
          <p:cNvPr id="11" name="Picture 10" descr="SOOS-ball-white.psd"/>
          <p:cNvPicPr>
            <a:picLocks noChangeAspect="1"/>
          </p:cNvPicPr>
          <p:nvPr/>
        </p:nvPicPr>
        <p:blipFill>
          <a:blip r:embed="rId4"/>
          <a:stretch>
            <a:fillRect/>
          </a:stretch>
        </p:blipFill>
        <p:spPr>
          <a:xfrm>
            <a:off x="297118" y="720368"/>
            <a:ext cx="2870337" cy="2911478"/>
          </a:xfrm>
          <a:prstGeom prst="rect">
            <a:avLst/>
          </a:prstGeom>
        </p:spPr>
      </p:pic>
      <p:pic>
        <p:nvPicPr>
          <p:cNvPr id="13" name="Picture 12" descr="SCOR_WhiteTransparent.psd"/>
          <p:cNvPicPr>
            <a:picLocks noChangeAspect="1"/>
          </p:cNvPicPr>
          <p:nvPr/>
        </p:nvPicPr>
        <p:blipFill>
          <a:blip r:embed="rId5"/>
          <a:stretch>
            <a:fillRect/>
          </a:stretch>
        </p:blipFill>
        <p:spPr>
          <a:xfrm>
            <a:off x="4580466" y="5442183"/>
            <a:ext cx="2092417" cy="1237515"/>
          </a:xfrm>
          <a:prstGeom prst="rect">
            <a:avLst/>
          </a:prstGeom>
        </p:spPr>
      </p:pic>
      <p:pic>
        <p:nvPicPr>
          <p:cNvPr id="14" name="Picture 13" descr="SCAR-WhiteTransparent.psd"/>
          <p:cNvPicPr>
            <a:picLocks noChangeAspect="1"/>
          </p:cNvPicPr>
          <p:nvPr/>
        </p:nvPicPr>
        <p:blipFill>
          <a:blip r:embed="rId6"/>
          <a:stretch>
            <a:fillRect/>
          </a:stretch>
        </p:blipFill>
        <p:spPr>
          <a:xfrm>
            <a:off x="2658383" y="5368451"/>
            <a:ext cx="1472182" cy="1384980"/>
          </a:xfrm>
          <a:prstGeom prst="rect">
            <a:avLst/>
          </a:prstGeom>
        </p:spPr>
      </p:pic>
    </p:spTree>
    <p:extLst>
      <p:ext uri="{BB962C8B-B14F-4D97-AF65-F5344CB8AC3E}">
        <p14:creationId xmlns:p14="http://schemas.microsoft.com/office/powerpoint/2010/main" val="415632543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596900" y="122238"/>
            <a:ext cx="8229600" cy="639762"/>
          </a:xfrm>
        </p:spPr>
        <p:txBody>
          <a:bodyPr/>
          <a:lstStyle/>
          <a:p>
            <a:r>
              <a:rPr lang="en-AU" dirty="0" smtClean="0"/>
              <a:t>SOOS Objectives</a:t>
            </a:r>
            <a:endParaRPr lang="en-AU" dirty="0"/>
          </a:p>
        </p:txBody>
      </p:sp>
      <p:sp>
        <p:nvSpPr>
          <p:cNvPr id="5" name="Content Placeholder 2"/>
          <p:cNvSpPr>
            <a:spLocks noGrp="1"/>
          </p:cNvSpPr>
          <p:nvPr>
            <p:ph idx="1"/>
          </p:nvPr>
        </p:nvSpPr>
        <p:spPr>
          <a:xfrm>
            <a:off x="596900" y="762000"/>
            <a:ext cx="8229600" cy="3594100"/>
          </a:xfrm>
        </p:spPr>
        <p:txBody>
          <a:bodyPr/>
          <a:lstStyle/>
          <a:p>
            <a:pPr marL="457200" indent="-457200">
              <a:spcAft>
                <a:spcPts val="1200"/>
              </a:spcAft>
              <a:buAutoNum type="arabicParenR"/>
            </a:pPr>
            <a:r>
              <a:rPr lang="en-AU" sz="1800" dirty="0" smtClean="0"/>
              <a:t>Facilitate the design and implementation of a comprehensive and multi-disciplinary observing system for the Southern Ocean</a:t>
            </a:r>
          </a:p>
          <a:p>
            <a:pPr marL="457200" indent="-457200">
              <a:spcAft>
                <a:spcPts val="1200"/>
              </a:spcAft>
              <a:buAutoNum type="arabicParenR"/>
            </a:pPr>
            <a:r>
              <a:rPr lang="en-AU" sz="1800" dirty="0" smtClean="0"/>
              <a:t>Advocate and guide the development of new observation technologies</a:t>
            </a:r>
          </a:p>
          <a:p>
            <a:pPr marL="457200" indent="-457200">
              <a:spcAft>
                <a:spcPts val="1200"/>
              </a:spcAft>
              <a:buAutoNum type="arabicParenR"/>
            </a:pPr>
            <a:r>
              <a:rPr lang="en-AU" sz="1800" dirty="0" smtClean="0"/>
              <a:t>Compile and encourage use of existing international standards and methodologies, and facilitate the development of new standards where required</a:t>
            </a:r>
          </a:p>
          <a:p>
            <a:pPr marL="457200" indent="-457200">
              <a:spcAft>
                <a:spcPts val="1200"/>
              </a:spcAft>
              <a:buAutoNum type="arabicParenR"/>
            </a:pPr>
            <a:r>
              <a:rPr lang="en-AU" sz="1800" dirty="0" smtClean="0"/>
              <a:t>Unify and enhance current observation efforts and leverage further resources across disciplines, and between nations and programmes</a:t>
            </a:r>
          </a:p>
          <a:p>
            <a:pPr marL="457200" indent="-457200">
              <a:spcAft>
                <a:spcPts val="1200"/>
              </a:spcAft>
              <a:buAutoNum type="arabicParenR"/>
            </a:pPr>
            <a:r>
              <a:rPr lang="en-AU" sz="1800" dirty="0" smtClean="0"/>
              <a:t>Facilitate linking of sustained long-term observations to provide a system of enhanced data discovery and delivery, utilising data centres and programmatic efforts combined with, as needed, purpose-built data management and storage systems</a:t>
            </a:r>
          </a:p>
          <a:p>
            <a:pPr marL="457200" indent="-457200">
              <a:spcAft>
                <a:spcPts val="1200"/>
              </a:spcAft>
              <a:buAutoNum type="arabicParenR"/>
            </a:pPr>
            <a:r>
              <a:rPr lang="en-AU" sz="1800" dirty="0" smtClean="0"/>
              <a:t>Provide services to communicate, coordinate, advocate and facilitate SOOS objectives and activities</a:t>
            </a:r>
            <a:endParaRPr lang="en-AU" sz="1800" dirty="0"/>
          </a:p>
        </p:txBody>
      </p:sp>
    </p:spTree>
    <p:extLst>
      <p:ext uri="{BB962C8B-B14F-4D97-AF65-F5344CB8AC3E}">
        <p14:creationId xmlns:p14="http://schemas.microsoft.com/office/powerpoint/2010/main" val="2164140067"/>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idx="1"/>
          </p:nvPr>
        </p:nvSpPr>
        <p:spPr>
          <a:xfrm>
            <a:off x="490581" y="571276"/>
            <a:ext cx="8229600" cy="807965"/>
          </a:xfrm>
        </p:spPr>
        <p:txBody>
          <a:bodyPr/>
          <a:lstStyle/>
          <a:p>
            <a:pPr marL="457200" indent="-457200">
              <a:spcAft>
                <a:spcPts val="1200"/>
              </a:spcAft>
            </a:pPr>
            <a:endParaRPr lang="en-AU" sz="2000" b="1" dirty="0" smtClean="0">
              <a:solidFill>
                <a:srgbClr val="0092D2"/>
              </a:solidFill>
            </a:endParaRPr>
          </a:p>
          <a:p>
            <a:pPr marL="457200" indent="-457200">
              <a:spcAft>
                <a:spcPts val="1200"/>
              </a:spcAft>
              <a:buAutoNum type="arabicParenR"/>
            </a:pPr>
            <a:r>
              <a:rPr lang="en-AU" sz="2000" b="1" dirty="0" smtClean="0">
                <a:solidFill>
                  <a:srgbClr val="0092D2"/>
                </a:solidFill>
              </a:rPr>
              <a:t>Implementation of Under Ice strategy</a:t>
            </a:r>
          </a:p>
          <a:p>
            <a:pPr marL="457200" indent="-457200">
              <a:spcAft>
                <a:spcPts val="1200"/>
              </a:spcAft>
              <a:buAutoNum type="arabicParenR"/>
            </a:pPr>
            <a:r>
              <a:rPr lang="en-AU" sz="2000" b="1" dirty="0" smtClean="0">
                <a:solidFill>
                  <a:srgbClr val="0092D2"/>
                </a:solidFill>
              </a:rPr>
              <a:t>Sensor development</a:t>
            </a:r>
          </a:p>
          <a:p>
            <a:pPr marL="457200" indent="-457200">
              <a:spcAft>
                <a:spcPts val="1200"/>
              </a:spcAft>
              <a:buAutoNum type="arabicParenR"/>
            </a:pPr>
            <a:r>
              <a:rPr lang="en-AU" sz="2000" b="1" dirty="0" smtClean="0">
                <a:solidFill>
                  <a:srgbClr val="0092D2"/>
                </a:solidFill>
              </a:rPr>
              <a:t>Air-Sea Fluxes</a:t>
            </a:r>
          </a:p>
          <a:p>
            <a:pPr marL="457200" indent="-457200">
              <a:spcAft>
                <a:spcPts val="1200"/>
              </a:spcAft>
              <a:buAutoNum type="arabicParenR"/>
            </a:pPr>
            <a:r>
              <a:rPr lang="en-AU" sz="2000" b="1" dirty="0" smtClean="0">
                <a:solidFill>
                  <a:srgbClr val="0092D2"/>
                </a:solidFill>
              </a:rPr>
              <a:t>System design</a:t>
            </a:r>
          </a:p>
          <a:p>
            <a:pPr marL="457200" indent="-457200">
              <a:spcAft>
                <a:spcPts val="1200"/>
              </a:spcAft>
              <a:buAutoNum type="arabicParenR"/>
            </a:pPr>
            <a:r>
              <a:rPr lang="en-AU" sz="2000" b="1" dirty="0" smtClean="0">
                <a:solidFill>
                  <a:srgbClr val="0092D2"/>
                </a:solidFill>
              </a:rPr>
              <a:t>Satellite capabilities</a:t>
            </a:r>
          </a:p>
          <a:p>
            <a:pPr marL="457200" indent="-457200">
              <a:spcAft>
                <a:spcPts val="1200"/>
              </a:spcAft>
              <a:buAutoNum type="arabicParenR"/>
            </a:pPr>
            <a:r>
              <a:rPr lang="en-AU" sz="2000" b="1" dirty="0" smtClean="0">
                <a:solidFill>
                  <a:srgbClr val="0092D2"/>
                </a:solidFill>
              </a:rPr>
              <a:t>Ships of Opportunity</a:t>
            </a:r>
          </a:p>
          <a:p>
            <a:pPr marL="457200" indent="-457200">
              <a:spcAft>
                <a:spcPts val="1200"/>
              </a:spcAft>
              <a:buAutoNum type="arabicParenR"/>
            </a:pPr>
            <a:r>
              <a:rPr lang="en-AU" sz="2000" b="1" dirty="0" smtClean="0">
                <a:solidFill>
                  <a:srgbClr val="0092D2"/>
                </a:solidFill>
              </a:rPr>
              <a:t>Sound</a:t>
            </a:r>
          </a:p>
        </p:txBody>
      </p:sp>
      <p:sp>
        <p:nvSpPr>
          <p:cNvPr id="7" name="Content Placeholder 2"/>
          <p:cNvSpPr txBox="1">
            <a:spLocks/>
          </p:cNvSpPr>
          <p:nvPr/>
        </p:nvSpPr>
        <p:spPr>
          <a:xfrm>
            <a:off x="362868" y="256936"/>
            <a:ext cx="8357313" cy="545664"/>
          </a:xfrm>
          <a:prstGeom prst="rect">
            <a:avLst/>
          </a:prstGeom>
          <a:noFill/>
        </p:spPr>
        <p:txBody>
          <a:body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2800" b="1" i="0" u="none" strike="noStrike" kern="1200" cap="none" spc="0" normalizeH="0" baseline="0" noProof="0" dirty="0" smtClean="0">
                <a:ln>
                  <a:noFill/>
                </a:ln>
                <a:solidFill>
                  <a:srgbClr val="9EBA13"/>
                </a:solidFill>
                <a:effectLst/>
                <a:uLnTx/>
                <a:uFillTx/>
                <a:latin typeface="Agenda-Light"/>
                <a:ea typeface="+mn-ea"/>
                <a:cs typeface="Agenda-Light"/>
              </a:rPr>
              <a:t>Priority Capability Working Group topics</a:t>
            </a:r>
          </a:p>
        </p:txBody>
      </p:sp>
      <p:sp>
        <p:nvSpPr>
          <p:cNvPr id="9" name="Rectangle 8"/>
          <p:cNvSpPr/>
          <p:nvPr/>
        </p:nvSpPr>
        <p:spPr>
          <a:xfrm>
            <a:off x="362868" y="5012987"/>
            <a:ext cx="6701726" cy="369332"/>
          </a:xfrm>
          <a:prstGeom prst="rect">
            <a:avLst/>
          </a:prstGeom>
        </p:spPr>
        <p:txBody>
          <a:bodyPr wrap="square">
            <a:spAutoFit/>
          </a:bodyPr>
          <a:lstStyle/>
          <a:p>
            <a:pPr marL="457200" indent="-457200">
              <a:spcAft>
                <a:spcPts val="1200"/>
              </a:spcAft>
            </a:pPr>
            <a:r>
              <a:rPr lang="en-AU" dirty="0" smtClean="0">
                <a:solidFill>
                  <a:srgbClr val="0092D2"/>
                </a:solidFill>
                <a:latin typeface="Agenda-Medium"/>
                <a:cs typeface="Agenda-Medium"/>
              </a:rPr>
              <a:t>Online proposals, reviewed by SSC, open to all interested.</a:t>
            </a:r>
          </a:p>
        </p:txBody>
      </p:sp>
      <p:pic>
        <p:nvPicPr>
          <p:cNvPr id="10" name="Picture 9" descr=":ImplementationStructure.pdf"/>
          <p:cNvPicPr/>
          <p:nvPr/>
        </p:nvPicPr>
        <p:blipFill>
          <a:blip r:embed="rId3"/>
          <a:srcRect/>
          <a:stretch>
            <a:fillRect/>
          </a:stretch>
        </p:blipFill>
        <p:spPr bwMode="auto">
          <a:xfrm>
            <a:off x="3134510" y="802600"/>
            <a:ext cx="6220691" cy="4163210"/>
          </a:xfrm>
          <a:prstGeom prst="rect">
            <a:avLst/>
          </a:prstGeom>
          <a:noFill/>
          <a:ln w="9525">
            <a:noFill/>
            <a:miter lim="800000"/>
            <a:headEnd/>
            <a:tailEnd/>
          </a:ln>
        </p:spPr>
      </p:pic>
    </p:spTree>
    <p:extLst>
      <p:ext uri="{BB962C8B-B14F-4D97-AF65-F5344CB8AC3E}">
        <p14:creationId xmlns:p14="http://schemas.microsoft.com/office/powerpoint/2010/main" val="274024813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499804"/>
            <a:ext cx="4539114" cy="3433361"/>
          </a:xfrm>
          <a:prstGeom prst="rect">
            <a:avLst/>
          </a:prstGeom>
        </p:spPr>
      </p:pic>
      <p:sp>
        <p:nvSpPr>
          <p:cNvPr id="5" name="TextBox 4"/>
          <p:cNvSpPr txBox="1"/>
          <p:nvPr/>
        </p:nvSpPr>
        <p:spPr>
          <a:xfrm>
            <a:off x="398791" y="256180"/>
            <a:ext cx="8552216" cy="646331"/>
          </a:xfrm>
          <a:prstGeom prst="rect">
            <a:avLst/>
          </a:prstGeom>
        </p:spPr>
        <p:txBody>
          <a:bodyPr wrap="none" rtlCol="0">
            <a:spAutoFit/>
          </a:bodyPr>
          <a:lstStyle/>
          <a:p>
            <a:pPr marL="0" marR="0" indent="0" algn="l" defTabSz="457200" rtl="0" eaLnBrk="1" fontAlgn="auto" latinLnBrk="0" hangingPunct="1">
              <a:lnSpc>
                <a:spcPct val="100000"/>
              </a:lnSpc>
              <a:spcBef>
                <a:spcPct val="0"/>
              </a:spcBef>
              <a:spcAft>
                <a:spcPts val="0"/>
              </a:spcAft>
              <a:buClrTx/>
              <a:buSzTx/>
              <a:buFontTx/>
              <a:buNone/>
              <a:tabLst/>
            </a:pPr>
            <a:r>
              <a:rPr lang="en-US" sz="2000" b="1" noProof="0" dirty="0" smtClean="0">
                <a:latin typeface="Agenda-Light"/>
                <a:ea typeface="+mj-ea"/>
                <a:cs typeface="Agenda-Light"/>
              </a:rPr>
              <a:t>What are the essential ocean variables any system should measure?</a:t>
            </a:r>
          </a:p>
          <a:p>
            <a:pPr marL="0" marR="0" indent="0" algn="ctr" defTabSz="457200" rtl="0" eaLnBrk="1" fontAlgn="auto" latinLnBrk="0" hangingPunct="1">
              <a:lnSpc>
                <a:spcPct val="100000"/>
              </a:lnSpc>
              <a:spcBef>
                <a:spcPct val="0"/>
              </a:spcBef>
              <a:spcAft>
                <a:spcPts val="0"/>
              </a:spcAft>
              <a:buClrTx/>
              <a:buSzTx/>
              <a:buFontTx/>
              <a:buNone/>
              <a:tabLst/>
            </a:pPr>
            <a:r>
              <a:rPr kumimoji="0" lang="en-US" sz="1600" i="0" u="none" strike="noStrike" kern="1200" cap="none" spc="0" normalizeH="0" baseline="0" dirty="0" smtClean="0">
                <a:ln>
                  <a:noFill/>
                </a:ln>
                <a:effectLst/>
                <a:uLnTx/>
                <a:uFillTx/>
                <a:latin typeface="Agenda-Light"/>
                <a:ea typeface="+mj-ea"/>
                <a:cs typeface="Agenda-Light"/>
              </a:rPr>
              <a:t>Builds</a:t>
            </a:r>
            <a:r>
              <a:rPr kumimoji="0" lang="en-US" sz="1600" i="0" u="none" strike="noStrike" kern="1200" cap="none" spc="0" normalizeH="0" dirty="0" smtClean="0">
                <a:ln>
                  <a:noFill/>
                </a:ln>
                <a:effectLst/>
                <a:uLnTx/>
                <a:uFillTx/>
                <a:latin typeface="Agenda-Light"/>
                <a:ea typeface="+mj-ea"/>
                <a:cs typeface="Agenda-Light"/>
              </a:rPr>
              <a:t> off of the Framework of Ocean Observations (FOO) which </a:t>
            </a:r>
            <a:r>
              <a:rPr lang="en-US" sz="1600" dirty="0" smtClean="0">
                <a:latin typeface="Agenda-Light"/>
                <a:ea typeface="+mj-ea"/>
                <a:cs typeface="Agenda-Light"/>
              </a:rPr>
              <a:t>is the foundation for GOOS</a:t>
            </a:r>
            <a:endParaRPr kumimoji="0" lang="en-US" sz="1600" i="0" u="none" strike="noStrike" kern="1200" cap="none" spc="0" normalizeH="0" baseline="0" noProof="0" dirty="0" smtClean="0">
              <a:ln>
                <a:noFill/>
              </a:ln>
              <a:effectLst/>
              <a:uLnTx/>
              <a:uFillTx/>
              <a:latin typeface="Agenda-Light"/>
              <a:ea typeface="+mj-ea"/>
              <a:cs typeface="Agenda-Light"/>
            </a:endParaRPr>
          </a:p>
        </p:txBody>
      </p:sp>
      <p:grpSp>
        <p:nvGrpSpPr>
          <p:cNvPr id="6" name="Group 5"/>
          <p:cNvGrpSpPr/>
          <p:nvPr/>
        </p:nvGrpSpPr>
        <p:grpSpPr>
          <a:xfrm>
            <a:off x="4455121" y="1353804"/>
            <a:ext cx="4521286" cy="2948858"/>
            <a:chOff x="4772603" y="1353804"/>
            <a:chExt cx="4521286" cy="2948858"/>
          </a:xfrm>
        </p:grpSpPr>
        <p:sp>
          <p:nvSpPr>
            <p:cNvPr id="7" name="TextBox 6"/>
            <p:cNvSpPr txBox="1"/>
            <p:nvPr/>
          </p:nvSpPr>
          <p:spPr>
            <a:xfrm>
              <a:off x="4786558" y="1499804"/>
              <a:ext cx="2676484" cy="461665"/>
            </a:xfrm>
            <a:prstGeom prst="rect">
              <a:avLst/>
            </a:prstGeom>
          </p:spPr>
          <p:txBody>
            <a:bodyPr wrap="none" rtlCol="0">
              <a:spAutoFit/>
            </a:bodyPr>
            <a:lstStyle/>
            <a:p>
              <a:pPr marL="0" marR="0" indent="0" algn="l" defTabSz="457200" rtl="0" eaLnBrk="1" fontAlgn="auto" latinLnBrk="0" hangingPunct="1">
                <a:lnSpc>
                  <a:spcPct val="100000"/>
                </a:lnSpc>
                <a:spcBef>
                  <a:spcPct val="0"/>
                </a:spcBef>
                <a:spcAft>
                  <a:spcPts val="0"/>
                </a:spcAft>
                <a:buClrTx/>
                <a:buSzTx/>
                <a:buFontTx/>
                <a:buNone/>
                <a:tabLst/>
              </a:pPr>
              <a:r>
                <a:rPr kumimoji="0" lang="en-US" sz="2400" b="0" i="0" u="none" strike="noStrike" kern="1200" cap="none" spc="0" normalizeH="0" baseline="0" noProof="0" dirty="0" smtClean="0">
                  <a:ln>
                    <a:noFill/>
                  </a:ln>
                  <a:solidFill>
                    <a:srgbClr val="000000"/>
                  </a:solidFill>
                  <a:effectLst/>
                  <a:uLnTx/>
                  <a:uFillTx/>
                  <a:latin typeface="Agenda-Light"/>
                  <a:ea typeface="+mj-ea"/>
                  <a:cs typeface="Agenda-Light"/>
                </a:rPr>
                <a:t>Physical Variables</a:t>
              </a:r>
            </a:p>
          </p:txBody>
        </p:sp>
        <p:sp>
          <p:nvSpPr>
            <p:cNvPr id="8" name="TextBox 7"/>
            <p:cNvSpPr txBox="1"/>
            <p:nvPr/>
          </p:nvSpPr>
          <p:spPr>
            <a:xfrm>
              <a:off x="4772603" y="2294214"/>
              <a:ext cx="2813240" cy="461665"/>
            </a:xfrm>
            <a:prstGeom prst="rect">
              <a:avLst/>
            </a:prstGeom>
          </p:spPr>
          <p:txBody>
            <a:bodyPr wrap="none" rtlCol="0">
              <a:spAutoFit/>
            </a:bodyPr>
            <a:lstStyle/>
            <a:p>
              <a:pPr marL="0" marR="0" indent="0" algn="l" defTabSz="457200" rtl="0" eaLnBrk="1" fontAlgn="auto" latinLnBrk="0" hangingPunct="1">
                <a:lnSpc>
                  <a:spcPct val="100000"/>
                </a:lnSpc>
                <a:spcBef>
                  <a:spcPct val="0"/>
                </a:spcBef>
                <a:spcAft>
                  <a:spcPts val="0"/>
                </a:spcAft>
                <a:buClrTx/>
                <a:buSzTx/>
                <a:buFontTx/>
                <a:buNone/>
                <a:tabLst/>
              </a:pPr>
              <a:r>
                <a:rPr kumimoji="0" lang="en-US" sz="2400" b="0" i="0" u="none" strike="noStrike" kern="1200" cap="none" spc="0" normalizeH="0" baseline="0" noProof="0" dirty="0" smtClean="0">
                  <a:ln>
                    <a:noFill/>
                  </a:ln>
                  <a:solidFill>
                    <a:srgbClr val="000000"/>
                  </a:solidFill>
                  <a:effectLst/>
                  <a:uLnTx/>
                  <a:uFillTx/>
                  <a:latin typeface="Agenda-Light"/>
                  <a:ea typeface="+mj-ea"/>
                  <a:cs typeface="Agenda-Light"/>
                </a:rPr>
                <a:t>Chemical Variables</a:t>
              </a:r>
            </a:p>
          </p:txBody>
        </p:sp>
        <p:sp>
          <p:nvSpPr>
            <p:cNvPr id="9" name="TextBox 8"/>
            <p:cNvSpPr txBox="1"/>
            <p:nvPr/>
          </p:nvSpPr>
          <p:spPr>
            <a:xfrm>
              <a:off x="4786558" y="3073575"/>
              <a:ext cx="2847805" cy="461665"/>
            </a:xfrm>
            <a:prstGeom prst="rect">
              <a:avLst/>
            </a:prstGeom>
          </p:spPr>
          <p:txBody>
            <a:bodyPr wrap="none" rtlCol="0">
              <a:spAutoFit/>
            </a:bodyPr>
            <a:lstStyle/>
            <a:p>
              <a:pPr marL="0" marR="0" indent="0" algn="l" defTabSz="457200" rtl="0" eaLnBrk="1" fontAlgn="auto" latinLnBrk="0" hangingPunct="1">
                <a:lnSpc>
                  <a:spcPct val="100000"/>
                </a:lnSpc>
                <a:spcBef>
                  <a:spcPct val="0"/>
                </a:spcBef>
                <a:spcAft>
                  <a:spcPts val="0"/>
                </a:spcAft>
                <a:buClrTx/>
                <a:buSzTx/>
                <a:buFontTx/>
                <a:buNone/>
                <a:tabLst/>
              </a:pPr>
              <a:r>
                <a:rPr kumimoji="0" lang="en-US" sz="2400" b="0" i="0" u="none" strike="noStrike" kern="1200" cap="none" spc="0" normalizeH="0" baseline="0" noProof="0" dirty="0" smtClean="0">
                  <a:ln>
                    <a:noFill/>
                  </a:ln>
                  <a:solidFill>
                    <a:srgbClr val="000000"/>
                  </a:solidFill>
                  <a:effectLst/>
                  <a:uLnTx/>
                  <a:uFillTx/>
                  <a:latin typeface="Agenda-Light"/>
                  <a:ea typeface="+mj-ea"/>
                  <a:cs typeface="Agenda-Light"/>
                </a:rPr>
                <a:t>Biological</a:t>
              </a:r>
              <a:r>
                <a:rPr kumimoji="0" lang="en-US" sz="2400" b="0" i="0" u="none" strike="noStrike" kern="1200" cap="none" spc="0" normalizeH="0" noProof="0" dirty="0" smtClean="0">
                  <a:ln>
                    <a:noFill/>
                  </a:ln>
                  <a:solidFill>
                    <a:srgbClr val="000000"/>
                  </a:solidFill>
                  <a:effectLst/>
                  <a:uLnTx/>
                  <a:uFillTx/>
                  <a:latin typeface="Agenda-Light"/>
                  <a:ea typeface="+mj-ea"/>
                  <a:cs typeface="Agenda-Light"/>
                </a:rPr>
                <a:t> </a:t>
              </a:r>
              <a:r>
                <a:rPr kumimoji="0" lang="en-US" sz="2400" b="0" i="0" u="none" strike="noStrike" kern="1200" cap="none" spc="0" normalizeH="0" baseline="0" noProof="0" dirty="0" smtClean="0">
                  <a:ln>
                    <a:noFill/>
                  </a:ln>
                  <a:solidFill>
                    <a:srgbClr val="000000"/>
                  </a:solidFill>
                  <a:effectLst/>
                  <a:uLnTx/>
                  <a:uFillTx/>
                  <a:latin typeface="Agenda-Light"/>
                  <a:ea typeface="+mj-ea"/>
                  <a:cs typeface="Agenda-Light"/>
                </a:rPr>
                <a:t>Variables</a:t>
              </a:r>
            </a:p>
          </p:txBody>
        </p:sp>
        <p:sp>
          <p:nvSpPr>
            <p:cNvPr id="10" name="TextBox 9"/>
            <p:cNvSpPr txBox="1"/>
            <p:nvPr/>
          </p:nvSpPr>
          <p:spPr>
            <a:xfrm>
              <a:off x="7550254" y="1353804"/>
              <a:ext cx="571891" cy="707886"/>
            </a:xfrm>
            <a:prstGeom prst="rect">
              <a:avLst/>
            </a:prstGeom>
          </p:spPr>
          <p:txBody>
            <a:bodyPr wrap="none" rtlCol="0">
              <a:spAutoFit/>
            </a:bodyPr>
            <a:lstStyle/>
            <a:p>
              <a:pPr marL="0" marR="0" indent="0" algn="l" defTabSz="457200" rtl="0" eaLnBrk="1" fontAlgn="auto" latinLnBrk="0" hangingPunct="1">
                <a:lnSpc>
                  <a:spcPct val="100000"/>
                </a:lnSpc>
                <a:spcBef>
                  <a:spcPct val="0"/>
                </a:spcBef>
                <a:spcAft>
                  <a:spcPts val="0"/>
                </a:spcAft>
                <a:buClrTx/>
                <a:buSzTx/>
                <a:buFontTx/>
                <a:buNone/>
                <a:tabLst/>
              </a:pPr>
              <a:r>
                <a:rPr kumimoji="0" lang="en-US" sz="4000" b="0" i="0" u="none" strike="noStrike" kern="1200" cap="none" spc="0" normalizeH="0" baseline="0" noProof="0" dirty="0" smtClean="0">
                  <a:ln>
                    <a:noFill/>
                  </a:ln>
                  <a:solidFill>
                    <a:srgbClr val="000000"/>
                  </a:solidFill>
                  <a:effectLst/>
                  <a:uLnTx/>
                  <a:uFillTx/>
                  <a:latin typeface="Zapf Dingbats"/>
                  <a:ea typeface="Zapf Dingbats"/>
                  <a:cs typeface="Zapf Dingbats"/>
                  <a:sym typeface="Zapf Dingbats"/>
                </a:rPr>
                <a:t>✓</a:t>
              </a:r>
              <a:endParaRPr kumimoji="0" lang="en-US" sz="4000" b="0" i="0" u="none" strike="noStrike" kern="1200" cap="none" spc="0" normalizeH="0" baseline="0" noProof="0" dirty="0" smtClean="0">
                <a:ln>
                  <a:noFill/>
                </a:ln>
                <a:solidFill>
                  <a:srgbClr val="000000"/>
                </a:solidFill>
                <a:effectLst/>
                <a:uLnTx/>
                <a:uFillTx/>
                <a:latin typeface="Agenda-Light"/>
                <a:ea typeface="+mj-ea"/>
                <a:cs typeface="Agenda-Light"/>
              </a:endParaRPr>
            </a:p>
          </p:txBody>
        </p:sp>
        <p:sp>
          <p:nvSpPr>
            <p:cNvPr id="11" name="TextBox 10"/>
            <p:cNvSpPr txBox="1"/>
            <p:nvPr/>
          </p:nvSpPr>
          <p:spPr>
            <a:xfrm>
              <a:off x="7563483" y="2148226"/>
              <a:ext cx="571891" cy="707886"/>
            </a:xfrm>
            <a:prstGeom prst="rect">
              <a:avLst/>
            </a:prstGeom>
          </p:spPr>
          <p:txBody>
            <a:bodyPr wrap="none" rtlCol="0">
              <a:spAutoFit/>
            </a:bodyPr>
            <a:lstStyle/>
            <a:p>
              <a:pPr marL="0" marR="0" indent="0" algn="l" defTabSz="457200" rtl="0" eaLnBrk="1" fontAlgn="auto" latinLnBrk="0" hangingPunct="1">
                <a:lnSpc>
                  <a:spcPct val="100000"/>
                </a:lnSpc>
                <a:spcBef>
                  <a:spcPct val="0"/>
                </a:spcBef>
                <a:spcAft>
                  <a:spcPts val="0"/>
                </a:spcAft>
                <a:buClrTx/>
                <a:buSzTx/>
                <a:buFontTx/>
                <a:buNone/>
                <a:tabLst/>
              </a:pPr>
              <a:r>
                <a:rPr kumimoji="0" lang="en-US" sz="4000" b="0" i="0" u="none" strike="noStrike" kern="1200" cap="none" spc="0" normalizeH="0" baseline="0" noProof="0" dirty="0" smtClean="0">
                  <a:ln>
                    <a:noFill/>
                  </a:ln>
                  <a:solidFill>
                    <a:srgbClr val="000000"/>
                  </a:solidFill>
                  <a:effectLst/>
                  <a:uLnTx/>
                  <a:uFillTx/>
                  <a:latin typeface="Zapf Dingbats"/>
                  <a:ea typeface="Zapf Dingbats"/>
                  <a:cs typeface="Zapf Dingbats"/>
                  <a:sym typeface="Zapf Dingbats"/>
                </a:rPr>
                <a:t>✓</a:t>
              </a:r>
              <a:endParaRPr kumimoji="0" lang="en-US" sz="4000" b="0" i="0" u="none" strike="noStrike" kern="1200" cap="none" spc="0" normalizeH="0" baseline="0" noProof="0" dirty="0" smtClean="0">
                <a:ln>
                  <a:noFill/>
                </a:ln>
                <a:solidFill>
                  <a:srgbClr val="000000"/>
                </a:solidFill>
                <a:effectLst/>
                <a:uLnTx/>
                <a:uFillTx/>
                <a:latin typeface="Agenda-Light"/>
                <a:ea typeface="+mj-ea"/>
                <a:cs typeface="Agenda-Light"/>
              </a:endParaRPr>
            </a:p>
          </p:txBody>
        </p:sp>
        <p:sp>
          <p:nvSpPr>
            <p:cNvPr id="12" name="TextBox 11"/>
            <p:cNvSpPr txBox="1"/>
            <p:nvPr/>
          </p:nvSpPr>
          <p:spPr>
            <a:xfrm>
              <a:off x="7646834" y="2856112"/>
              <a:ext cx="1647055" cy="1446550"/>
            </a:xfrm>
            <a:prstGeom prst="rect">
              <a:avLst/>
            </a:prstGeom>
          </p:spPr>
          <p:txBody>
            <a:bodyPr wrap="none" rtlCol="0">
              <a:spAutoFit/>
            </a:bodyPr>
            <a:lstStyle/>
            <a:p>
              <a:pPr marL="571500" marR="0" indent="-571500" algn="l" defTabSz="457200" rtl="0" eaLnBrk="1" fontAlgn="auto" latinLnBrk="0" hangingPunct="1">
                <a:lnSpc>
                  <a:spcPct val="100000"/>
                </a:lnSpc>
                <a:spcBef>
                  <a:spcPct val="0"/>
                </a:spcBef>
                <a:spcAft>
                  <a:spcPts val="0"/>
                </a:spcAft>
                <a:buClrTx/>
                <a:buSzTx/>
                <a:buFont typeface="Zapf Dingbats" charset="0"/>
                <a:buChar char="✓"/>
                <a:tabLst/>
              </a:pPr>
              <a:r>
                <a:rPr kumimoji="0" lang="en-US" sz="4000" b="0" i="0" u="none" strike="noStrike" kern="1200" cap="none" spc="0" normalizeH="0" baseline="0" noProof="0" dirty="0" smtClean="0">
                  <a:ln>
                    <a:noFill/>
                  </a:ln>
                  <a:solidFill>
                    <a:srgbClr val="FF0000"/>
                  </a:solidFill>
                  <a:effectLst/>
                  <a:uLnTx/>
                  <a:uFillTx/>
                  <a:latin typeface="+mj-lt"/>
                  <a:ea typeface="Zapf Dingbats"/>
                  <a:cs typeface="Zapf Dingbats"/>
                  <a:sym typeface="Zapf Dingbats"/>
                </a:rPr>
                <a:t> </a:t>
              </a:r>
              <a:r>
                <a:rPr kumimoji="0" lang="en-US" sz="2400" b="0" i="0" u="none" strike="noStrike" kern="1200" cap="none" spc="0" normalizeH="0" baseline="0" noProof="0" dirty="0" smtClean="0">
                  <a:ln>
                    <a:noFill/>
                  </a:ln>
                  <a:solidFill>
                    <a:srgbClr val="FF0000"/>
                  </a:solidFill>
                  <a:effectLst/>
                  <a:uLnTx/>
                  <a:uFillTx/>
                  <a:latin typeface="+mj-lt"/>
                  <a:ea typeface="Zapf Dingbats"/>
                  <a:cs typeface="Zapf Dingbats"/>
                  <a:sym typeface="Zapf Dingbats"/>
                </a:rPr>
                <a:t>As</a:t>
              </a:r>
              <a:r>
                <a:rPr kumimoji="0" lang="en-US" sz="4000" b="0" i="0" u="none" strike="noStrike" kern="1200" cap="none" spc="0" normalizeH="0" noProof="0" dirty="0" smtClean="0">
                  <a:ln>
                    <a:noFill/>
                  </a:ln>
                  <a:solidFill>
                    <a:srgbClr val="FF0000"/>
                  </a:solidFill>
                  <a:effectLst/>
                  <a:uLnTx/>
                  <a:uFillTx/>
                  <a:latin typeface="+mj-lt"/>
                  <a:ea typeface="Zapf Dingbats"/>
                  <a:cs typeface="Zapf Dingbats"/>
                  <a:sym typeface="Zapf Dingbats"/>
                </a:rPr>
                <a:t> </a:t>
              </a:r>
              <a:r>
                <a:rPr kumimoji="0" lang="en-US" sz="2400" b="0" i="0" u="none" strike="noStrike" kern="1200" cap="none" spc="0" normalizeH="0" noProof="0" dirty="0" smtClean="0">
                  <a:ln>
                    <a:noFill/>
                  </a:ln>
                  <a:solidFill>
                    <a:srgbClr val="FF0000"/>
                  </a:solidFill>
                  <a:effectLst/>
                  <a:uLnTx/>
                  <a:uFillTx/>
                  <a:latin typeface="+mj-lt"/>
                  <a:ea typeface="Zapf Dingbats"/>
                  <a:cs typeface="Zapf Dingbats"/>
                  <a:sym typeface="Zapf Dingbats"/>
                </a:rPr>
                <a:t>of </a:t>
              </a:r>
            </a:p>
            <a:p>
              <a:pPr marR="0" algn="l" defTabSz="457200" rtl="0" eaLnBrk="1" fontAlgn="auto" latinLnBrk="0" hangingPunct="1">
                <a:lnSpc>
                  <a:spcPct val="100000"/>
                </a:lnSpc>
                <a:spcBef>
                  <a:spcPct val="0"/>
                </a:spcBef>
                <a:spcAft>
                  <a:spcPts val="0"/>
                </a:spcAft>
                <a:buClrTx/>
                <a:buSzTx/>
                <a:tabLst/>
              </a:pPr>
              <a:r>
                <a:rPr kumimoji="0" lang="en-US" sz="2400" b="0" i="0" u="none" strike="noStrike" kern="1200" cap="none" spc="0" normalizeH="0" noProof="0" dirty="0" smtClean="0">
                  <a:ln>
                    <a:noFill/>
                  </a:ln>
                  <a:solidFill>
                    <a:srgbClr val="FF0000"/>
                  </a:solidFill>
                  <a:effectLst/>
                  <a:uLnTx/>
                  <a:uFillTx/>
                  <a:latin typeface="+mj-lt"/>
                  <a:ea typeface="Zapf Dingbats"/>
                  <a:cs typeface="Zapf Dingbats"/>
                  <a:sym typeface="Zapf Dingbats"/>
                </a:rPr>
                <a:t>          spring </a:t>
              </a:r>
            </a:p>
            <a:p>
              <a:pPr marR="0" algn="l" defTabSz="457200" rtl="0" eaLnBrk="1" fontAlgn="auto" latinLnBrk="0" hangingPunct="1">
                <a:lnSpc>
                  <a:spcPct val="100000"/>
                </a:lnSpc>
                <a:spcBef>
                  <a:spcPct val="0"/>
                </a:spcBef>
                <a:spcAft>
                  <a:spcPts val="0"/>
                </a:spcAft>
                <a:buClrTx/>
                <a:buSzTx/>
                <a:tabLst/>
              </a:pPr>
              <a:r>
                <a:rPr kumimoji="0" lang="en-US" sz="2400" b="0" i="0" u="none" strike="noStrike" kern="1200" cap="none" spc="0" normalizeH="0" noProof="0" dirty="0" smtClean="0">
                  <a:ln>
                    <a:noFill/>
                  </a:ln>
                  <a:solidFill>
                    <a:srgbClr val="FF0000"/>
                  </a:solidFill>
                  <a:effectLst/>
                  <a:uLnTx/>
                  <a:uFillTx/>
                  <a:latin typeface="+mj-lt"/>
                  <a:ea typeface="Zapf Dingbats"/>
                  <a:cs typeface="Zapf Dingbats"/>
                  <a:sym typeface="Zapf Dingbats"/>
                </a:rPr>
                <a:t>          2016</a:t>
              </a:r>
              <a:endParaRPr kumimoji="0" lang="en-US" sz="2400" b="0" i="0" u="none" strike="noStrike" kern="1200" cap="none" spc="0" normalizeH="0" baseline="0" noProof="0" dirty="0" smtClean="0">
                <a:ln>
                  <a:noFill/>
                </a:ln>
                <a:solidFill>
                  <a:srgbClr val="FF0000"/>
                </a:solidFill>
                <a:effectLst/>
                <a:uLnTx/>
                <a:uFillTx/>
                <a:latin typeface="Agenda-Light"/>
                <a:ea typeface="+mj-ea"/>
                <a:cs typeface="Agenda-Light"/>
              </a:endParaRPr>
            </a:p>
          </p:txBody>
        </p:sp>
      </p:grpSp>
      <p:pic>
        <p:nvPicPr>
          <p:cNvPr id="34" name="Picture 33"/>
          <p:cNvPicPr>
            <a:picLocks noChangeAspect="1"/>
          </p:cNvPicPr>
          <p:nvPr/>
        </p:nvPicPr>
        <p:blipFill>
          <a:blip r:embed="rId3"/>
          <a:stretch>
            <a:fillRect/>
          </a:stretch>
        </p:blipFill>
        <p:spPr>
          <a:xfrm>
            <a:off x="4130047" y="3632200"/>
            <a:ext cx="3964947" cy="1993900"/>
          </a:xfrm>
          <a:prstGeom prst="rect">
            <a:avLst/>
          </a:prstGeom>
        </p:spPr>
      </p:pic>
    </p:spTree>
    <p:extLst>
      <p:ext uri="{BB962C8B-B14F-4D97-AF65-F5344CB8AC3E}">
        <p14:creationId xmlns:p14="http://schemas.microsoft.com/office/powerpoint/2010/main" val="5981623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a:spLocks noGrp="1"/>
          </p:cNvSpPr>
          <p:nvPr>
            <p:ph idx="1"/>
          </p:nvPr>
        </p:nvSpPr>
        <p:spPr>
          <a:xfrm>
            <a:off x="4491382" y="1266011"/>
            <a:ext cx="4369176" cy="545664"/>
          </a:xfrm>
          <a:noFill/>
        </p:spPr>
        <p:txBody>
          <a:bodyPr/>
          <a:lstStyle/>
          <a:p>
            <a:r>
              <a:rPr lang="en-US" sz="2400" b="1" dirty="0" smtClean="0">
                <a:solidFill>
                  <a:srgbClr val="9EBA13"/>
                </a:solidFill>
              </a:rPr>
              <a:t>Antarctic Peninsula</a:t>
            </a:r>
          </a:p>
        </p:txBody>
      </p:sp>
      <p:sp>
        <p:nvSpPr>
          <p:cNvPr id="10" name="Oval 9"/>
          <p:cNvSpPr/>
          <p:nvPr/>
        </p:nvSpPr>
        <p:spPr>
          <a:xfrm flipV="1">
            <a:off x="3504304" y="2320185"/>
            <a:ext cx="162218" cy="162218"/>
          </a:xfrm>
          <a:prstGeom prst="ellipse">
            <a:avLst/>
          </a:prstGeom>
          <a:solidFill>
            <a:srgbClr val="B5BA43"/>
          </a:solidFill>
          <a:ln>
            <a:solidFill>
              <a:srgbClr val="9EBA13"/>
            </a:solid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dirty="0"/>
          </a:p>
        </p:txBody>
      </p:sp>
      <p:sp>
        <p:nvSpPr>
          <p:cNvPr id="19" name="Oval 18"/>
          <p:cNvSpPr/>
          <p:nvPr/>
        </p:nvSpPr>
        <p:spPr>
          <a:xfrm flipV="1">
            <a:off x="3504304" y="1845607"/>
            <a:ext cx="162218" cy="162218"/>
          </a:xfrm>
          <a:prstGeom prst="ellipse">
            <a:avLst/>
          </a:prstGeom>
          <a:solidFill>
            <a:srgbClr val="B5BA43"/>
          </a:solidFill>
          <a:ln>
            <a:solidFill>
              <a:srgbClr val="9EBA13"/>
            </a:solid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dirty="0"/>
          </a:p>
        </p:txBody>
      </p:sp>
      <p:sp>
        <p:nvSpPr>
          <p:cNvPr id="12" name="Rectangle 11"/>
          <p:cNvSpPr/>
          <p:nvPr/>
        </p:nvSpPr>
        <p:spPr>
          <a:xfrm>
            <a:off x="3716911" y="1720676"/>
            <a:ext cx="5366468" cy="338554"/>
          </a:xfrm>
          <a:prstGeom prst="rect">
            <a:avLst/>
          </a:prstGeom>
        </p:spPr>
        <p:txBody>
          <a:bodyPr wrap="square">
            <a:spAutoFit/>
          </a:bodyPr>
          <a:lstStyle/>
          <a:p>
            <a:r>
              <a:rPr lang="en-US" sz="1600" dirty="0" smtClean="0">
                <a:latin typeface="Agenda-Light"/>
                <a:cs typeface="Agenda-Light"/>
              </a:rPr>
              <a:t>Significant levels of infrastructure present</a:t>
            </a:r>
            <a:endParaRPr lang="en-US" sz="1600" dirty="0">
              <a:latin typeface="Agenda-Light"/>
              <a:cs typeface="Agenda-Light"/>
            </a:endParaRPr>
          </a:p>
        </p:txBody>
      </p:sp>
      <p:sp>
        <p:nvSpPr>
          <p:cNvPr id="13" name="Rectangle 12"/>
          <p:cNvSpPr/>
          <p:nvPr/>
        </p:nvSpPr>
        <p:spPr>
          <a:xfrm>
            <a:off x="3716912" y="2190032"/>
            <a:ext cx="5366468" cy="584776"/>
          </a:xfrm>
          <a:prstGeom prst="rect">
            <a:avLst/>
          </a:prstGeom>
        </p:spPr>
        <p:txBody>
          <a:bodyPr wrap="square">
            <a:spAutoFit/>
          </a:bodyPr>
          <a:lstStyle/>
          <a:p>
            <a:r>
              <a:rPr lang="en-US" sz="1600" dirty="0" smtClean="0">
                <a:latin typeface="Agenda-Light"/>
                <a:cs typeface="Agenda-Light"/>
              </a:rPr>
              <a:t>Many nations already work in region, therefore many international efforts that can be pulled together</a:t>
            </a:r>
          </a:p>
        </p:txBody>
      </p:sp>
      <p:pic>
        <p:nvPicPr>
          <p:cNvPr id="17" name="Picture 16"/>
          <p:cNvPicPr>
            <a:picLocks noChangeAspect="1"/>
          </p:cNvPicPr>
          <p:nvPr/>
        </p:nvPicPr>
        <p:blipFill>
          <a:blip r:embed="rId3"/>
          <a:stretch>
            <a:fillRect/>
          </a:stretch>
        </p:blipFill>
        <p:spPr>
          <a:xfrm>
            <a:off x="315876" y="1054390"/>
            <a:ext cx="3022086" cy="4673329"/>
          </a:xfrm>
          <a:prstGeom prst="rect">
            <a:avLst/>
          </a:prstGeom>
        </p:spPr>
      </p:pic>
      <p:pic>
        <p:nvPicPr>
          <p:cNvPr id="3" name="Picture 2" descr="antarctica.jpg"/>
          <p:cNvPicPr>
            <a:picLocks noChangeAspect="1"/>
          </p:cNvPicPr>
          <p:nvPr/>
        </p:nvPicPr>
        <p:blipFill rotWithShape="1">
          <a:blip r:embed="rId4">
            <a:extLst>
              <a:ext uri="{28A0092B-C50C-407E-A947-70E740481C1C}">
                <a14:useLocalDpi xmlns:a14="http://schemas.microsoft.com/office/drawing/2010/main" val="0"/>
              </a:ext>
            </a:extLst>
          </a:blip>
          <a:srcRect t="11359" b="7039"/>
          <a:stretch/>
        </p:blipFill>
        <p:spPr>
          <a:xfrm>
            <a:off x="4094427" y="3139331"/>
            <a:ext cx="4369176" cy="2674003"/>
          </a:xfrm>
          <a:prstGeom prst="rect">
            <a:avLst/>
          </a:prstGeom>
        </p:spPr>
      </p:pic>
      <p:sp>
        <p:nvSpPr>
          <p:cNvPr id="14" name="Rectangle 13"/>
          <p:cNvSpPr/>
          <p:nvPr/>
        </p:nvSpPr>
        <p:spPr>
          <a:xfrm>
            <a:off x="3716913" y="2806279"/>
            <a:ext cx="5366468" cy="584776"/>
          </a:xfrm>
          <a:prstGeom prst="rect">
            <a:avLst/>
          </a:prstGeom>
        </p:spPr>
        <p:txBody>
          <a:bodyPr wrap="square">
            <a:spAutoFit/>
          </a:bodyPr>
          <a:lstStyle/>
          <a:p>
            <a:r>
              <a:rPr lang="en-US" sz="1600" dirty="0" smtClean="0">
                <a:latin typeface="Agenda-Light"/>
                <a:cs typeface="Agenda-Light"/>
              </a:rPr>
              <a:t>Area of rapid change from physics to ecosystems driven by deep ocean.</a:t>
            </a:r>
          </a:p>
        </p:txBody>
      </p:sp>
      <p:sp>
        <p:nvSpPr>
          <p:cNvPr id="15" name="Oval 14"/>
          <p:cNvSpPr/>
          <p:nvPr/>
        </p:nvSpPr>
        <p:spPr>
          <a:xfrm flipV="1">
            <a:off x="3522235" y="2942230"/>
            <a:ext cx="162218" cy="162218"/>
          </a:xfrm>
          <a:prstGeom prst="ellipse">
            <a:avLst/>
          </a:prstGeom>
          <a:solidFill>
            <a:srgbClr val="B5BA43"/>
          </a:solidFill>
          <a:ln>
            <a:solidFill>
              <a:srgbClr val="9EBA13"/>
            </a:solid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dirty="0"/>
          </a:p>
        </p:txBody>
      </p:sp>
      <p:sp>
        <p:nvSpPr>
          <p:cNvPr id="18" name="Title 1"/>
          <p:cNvSpPr>
            <a:spLocks noGrp="1"/>
          </p:cNvSpPr>
          <p:nvPr>
            <p:ph type="title"/>
          </p:nvPr>
        </p:nvSpPr>
        <p:spPr>
          <a:xfrm>
            <a:off x="315875" y="9847"/>
            <a:ext cx="8383625" cy="639762"/>
          </a:xfrm>
          <a:effectLst/>
        </p:spPr>
        <p:txBody>
          <a:bodyPr>
            <a:normAutofit fontScale="90000"/>
          </a:bodyPr>
          <a:lstStyle/>
          <a:p>
            <a:pPr algn="ctr"/>
            <a:r>
              <a:rPr lang="en-US" sz="1800" b="1" u="sng" dirty="0" smtClean="0">
                <a:solidFill>
                  <a:srgbClr val="00AEEF"/>
                </a:solidFill>
                <a:latin typeface="+mj-lt"/>
                <a:cs typeface="Myriad Pro"/>
              </a:rPr>
              <a:t>Working group of West Antarctic Peninsula</a:t>
            </a:r>
            <a:r>
              <a:rPr lang="en-US" sz="1800" b="1" dirty="0" smtClean="0">
                <a:solidFill>
                  <a:srgbClr val="00AEEF"/>
                </a:solidFill>
                <a:latin typeface="+mj-lt"/>
                <a:cs typeface="Myriad Pro"/>
              </a:rPr>
              <a:t>:</a:t>
            </a:r>
            <a:r>
              <a:rPr lang="en-US" sz="1800" dirty="0" smtClean="0"/>
              <a:t> Focused </a:t>
            </a:r>
            <a:r>
              <a:rPr lang="en-US" sz="1800" dirty="0"/>
              <a:t>on </a:t>
            </a:r>
            <a:r>
              <a:rPr lang="en-US" sz="1800" dirty="0" smtClean="0"/>
              <a:t>a region with significant history of observations, has existing infrastructure and potential for many nations to be involved. </a:t>
            </a:r>
            <a:br>
              <a:rPr lang="en-US" sz="1800" dirty="0" smtClean="0"/>
            </a:br>
            <a:r>
              <a:rPr lang="en-US" sz="1600" i="1" dirty="0" smtClean="0">
                <a:latin typeface="Agenda-Light"/>
                <a:cs typeface="Agenda-Light"/>
              </a:rPr>
              <a:t>Benefits: Logistically “easy”, that might be unified to implement best practices for measuring the EOVs</a:t>
            </a:r>
            <a:endParaRPr lang="en-US" sz="1600" i="1" dirty="0">
              <a:solidFill>
                <a:srgbClr val="0091D8"/>
              </a:solidFill>
              <a:latin typeface="Agenda-Light"/>
              <a:cs typeface="Agenda-Light"/>
            </a:endParaRPr>
          </a:p>
        </p:txBody>
      </p:sp>
    </p:spTree>
    <p:extLst>
      <p:ext uri="{BB962C8B-B14F-4D97-AF65-F5344CB8AC3E}">
        <p14:creationId xmlns:p14="http://schemas.microsoft.com/office/powerpoint/2010/main" val="3340156070"/>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91853" y="101392"/>
            <a:ext cx="3202511" cy="4801314"/>
          </a:xfrm>
          <a:prstGeom prst="rect">
            <a:avLst/>
          </a:prstGeom>
        </p:spPr>
        <p:txBody>
          <a:bodyPr wrap="square">
            <a:spAutoFit/>
          </a:bodyPr>
          <a:lstStyle/>
          <a:p>
            <a:r>
              <a:rPr lang="en-AU" dirty="0" smtClean="0">
                <a:latin typeface="Maven Pro" charset="0"/>
                <a:ea typeface="Maven Pro" charset="0"/>
                <a:cs typeface="Maven Pro" charset="0"/>
              </a:rPr>
              <a:t>SOOS Endorsed, UK-led development of cheap, downward looking radar to measure ice-shelf thickness</a:t>
            </a:r>
          </a:p>
          <a:p>
            <a:endParaRPr lang="en-AU" dirty="0" smtClean="0">
              <a:latin typeface="Maven Pro" charset="0"/>
              <a:ea typeface="Maven Pro" charset="0"/>
              <a:cs typeface="Maven Pro" charset="0"/>
            </a:endParaRPr>
          </a:p>
          <a:p>
            <a:r>
              <a:rPr lang="en-AU" dirty="0" smtClean="0">
                <a:latin typeface="Maven Pro" charset="0"/>
                <a:ea typeface="Maven Pro" charset="0"/>
                <a:cs typeface="Maven Pro" charset="0"/>
              </a:rPr>
              <a:t>SOOS is helping to coordinate the uptake of this technology by nations working on or near ice shelves to encourage circumpolar network of ice shelf melt observations over the next 5 years.</a:t>
            </a:r>
          </a:p>
          <a:p>
            <a:endParaRPr lang="en-AU" dirty="0">
              <a:latin typeface="Maven Pro" charset="0"/>
              <a:ea typeface="Maven Pro" charset="0"/>
              <a:cs typeface="Maven Pro" charset="0"/>
            </a:endParaRPr>
          </a:p>
          <a:p>
            <a:r>
              <a:rPr lang="en-AU" dirty="0" smtClean="0">
                <a:latin typeface="Maven Pro" charset="0"/>
                <a:ea typeface="Maven Pro" charset="0"/>
                <a:cs typeface="Maven Pro" charset="0"/>
              </a:rPr>
              <a:t>Workshop alongside FRISP meeting in October 2016, Sweden</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13926" y="443460"/>
            <a:ext cx="5425440" cy="5419344"/>
          </a:xfrm>
          <a:prstGeom prst="rect">
            <a:avLst/>
          </a:prstGeom>
        </p:spPr>
      </p:pic>
      <p:pic>
        <p:nvPicPr>
          <p:cNvPr id="11" name="Picture 10" descr="Screen shot 2015-03-18 at 9.47.16 AM.png"/>
          <p:cNvPicPr>
            <a:picLocks noChangeAspect="1"/>
          </p:cNvPicPr>
          <p:nvPr/>
        </p:nvPicPr>
        <p:blipFill>
          <a:blip r:embed="rId4"/>
          <a:stretch>
            <a:fillRect/>
          </a:stretch>
        </p:blipFill>
        <p:spPr>
          <a:xfrm>
            <a:off x="3731379" y="176807"/>
            <a:ext cx="1984382" cy="1768972"/>
          </a:xfrm>
          <a:prstGeom prst="rect">
            <a:avLst/>
          </a:prstGeom>
        </p:spPr>
      </p:pic>
      <p:sp>
        <p:nvSpPr>
          <p:cNvPr id="6" name="TextBox 5"/>
          <p:cNvSpPr txBox="1"/>
          <p:nvPr/>
        </p:nvSpPr>
        <p:spPr>
          <a:xfrm>
            <a:off x="7058582" y="599628"/>
            <a:ext cx="1951021" cy="461665"/>
          </a:xfrm>
          <a:prstGeom prst="rect">
            <a:avLst/>
          </a:prstGeom>
        </p:spPr>
        <p:txBody>
          <a:bodyPr wrap="square" rtlCol="0">
            <a:spAutoFit/>
          </a:bodyPr>
          <a:lstStyle/>
          <a:p>
            <a:pPr marL="0" marR="0" indent="0" algn="l" defTabSz="457200" rtl="0" eaLnBrk="1" fontAlgn="auto" latinLnBrk="0" hangingPunct="1">
              <a:lnSpc>
                <a:spcPct val="100000"/>
              </a:lnSpc>
              <a:spcBef>
                <a:spcPct val="0"/>
              </a:spcBef>
              <a:spcAft>
                <a:spcPts val="0"/>
              </a:spcAft>
              <a:buClrTx/>
              <a:buSzTx/>
              <a:buFontTx/>
              <a:buNone/>
              <a:tabLst/>
            </a:pPr>
            <a:r>
              <a:rPr kumimoji="0" lang="en-US" sz="2400" b="1" i="0" u="none" strike="noStrike" kern="1200" cap="none" spc="0" normalizeH="0" baseline="0" noProof="0" smtClean="0">
                <a:ln>
                  <a:noFill/>
                </a:ln>
                <a:effectLst/>
                <a:uLnTx/>
                <a:uFillTx/>
                <a:latin typeface="Maven Pro" charset="0"/>
                <a:ea typeface="Maven Pro" charset="0"/>
                <a:cs typeface="Maven Pro" charset="0"/>
              </a:rPr>
              <a:t>NECKLACE</a:t>
            </a:r>
            <a:endParaRPr kumimoji="0" lang="en-US" sz="2400" b="1" i="0" u="none" strike="noStrike" kern="1200" cap="none" spc="0" normalizeH="0" baseline="0" noProof="0" dirty="0" smtClean="0">
              <a:ln>
                <a:noFill/>
              </a:ln>
              <a:effectLst/>
              <a:uLnTx/>
              <a:uFillTx/>
              <a:latin typeface="Maven Pro" charset="0"/>
              <a:ea typeface="Maven Pro" charset="0"/>
              <a:cs typeface="Maven Pro" charset="0"/>
            </a:endParaRPr>
          </a:p>
        </p:txBody>
      </p:sp>
    </p:spTree>
    <p:extLst>
      <p:ext uri="{BB962C8B-B14F-4D97-AF65-F5344CB8AC3E}">
        <p14:creationId xmlns:p14="http://schemas.microsoft.com/office/powerpoint/2010/main" val="2309420643"/>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596900" y="122238"/>
            <a:ext cx="8229600" cy="639762"/>
          </a:xfrm>
        </p:spPr>
        <p:txBody>
          <a:bodyPr/>
          <a:lstStyle/>
          <a:p>
            <a:r>
              <a:rPr lang="en-AU" dirty="0" smtClean="0"/>
              <a:t>Progress so far against objectives</a:t>
            </a:r>
            <a:endParaRPr lang="en-AU" dirty="0"/>
          </a:p>
        </p:txBody>
      </p:sp>
      <p:sp>
        <p:nvSpPr>
          <p:cNvPr id="5" name="Content Placeholder 2"/>
          <p:cNvSpPr>
            <a:spLocks noGrp="1"/>
          </p:cNvSpPr>
          <p:nvPr>
            <p:ph idx="1"/>
          </p:nvPr>
        </p:nvSpPr>
        <p:spPr>
          <a:xfrm>
            <a:off x="596900" y="1135687"/>
            <a:ext cx="8229600" cy="807965"/>
          </a:xfrm>
        </p:spPr>
        <p:txBody>
          <a:bodyPr/>
          <a:lstStyle/>
          <a:p>
            <a:pPr marL="457200" indent="-457200">
              <a:spcAft>
                <a:spcPts val="1200"/>
              </a:spcAft>
            </a:pPr>
            <a:r>
              <a:rPr lang="en-AU" sz="2000" b="1" dirty="0" smtClean="0">
                <a:solidFill>
                  <a:srgbClr val="0092D2"/>
                </a:solidFill>
              </a:rPr>
              <a:t>Task Teams:</a:t>
            </a:r>
          </a:p>
          <a:p>
            <a:pPr marL="457200" indent="-457200">
              <a:spcAft>
                <a:spcPts val="1200"/>
              </a:spcAft>
              <a:buFontTx/>
              <a:buChar char="-"/>
            </a:pPr>
            <a:r>
              <a:rPr lang="en-AU" sz="2000" b="1" dirty="0" smtClean="0">
                <a:solidFill>
                  <a:srgbClr val="0092D2"/>
                </a:solidFill>
              </a:rPr>
              <a:t>Air-Sea Fluxes = Workshop 21-23</a:t>
            </a:r>
            <a:r>
              <a:rPr lang="en-AU" sz="2000" b="1" baseline="30000" dirty="0" smtClean="0">
                <a:solidFill>
                  <a:srgbClr val="0092D2"/>
                </a:solidFill>
              </a:rPr>
              <a:t>rd</a:t>
            </a:r>
            <a:r>
              <a:rPr lang="en-AU" sz="2000" b="1" dirty="0" smtClean="0">
                <a:solidFill>
                  <a:srgbClr val="0092D2"/>
                </a:solidFill>
              </a:rPr>
              <a:t> Sept, </a:t>
            </a:r>
            <a:r>
              <a:rPr lang="en-AU" sz="2000" b="1" dirty="0" err="1" smtClean="0">
                <a:solidFill>
                  <a:srgbClr val="0092D2"/>
                </a:solidFill>
              </a:rPr>
              <a:t>Frascati</a:t>
            </a:r>
            <a:r>
              <a:rPr lang="en-AU" sz="2000" b="1" dirty="0" smtClean="0">
                <a:solidFill>
                  <a:srgbClr val="0092D2"/>
                </a:solidFill>
              </a:rPr>
              <a:t>, Italy (WCRP, ESA, SOOS) </a:t>
            </a:r>
          </a:p>
          <a:p>
            <a:pPr marL="457200" indent="-457200">
              <a:spcAft>
                <a:spcPts val="1200"/>
              </a:spcAft>
              <a:buFontTx/>
              <a:buChar char="-"/>
            </a:pPr>
            <a:r>
              <a:rPr lang="en-AU" sz="2000" b="1" dirty="0" smtClean="0">
                <a:solidFill>
                  <a:srgbClr val="0092D2"/>
                </a:solidFill>
              </a:rPr>
              <a:t>Southern Ocean Satellite Data Requirements Community Report = Currently out for community review (SOOS-CliC-SCAR)</a:t>
            </a:r>
          </a:p>
          <a:p>
            <a:pPr marL="457200" indent="-457200">
              <a:spcAft>
                <a:spcPts val="1200"/>
              </a:spcAft>
              <a:buFontTx/>
              <a:buChar char="-"/>
            </a:pPr>
            <a:r>
              <a:rPr lang="en-AU" sz="2000" b="1" dirty="0" smtClean="0">
                <a:solidFill>
                  <a:srgbClr val="0092D2"/>
                </a:solidFill>
              </a:rPr>
              <a:t>Ross Sea Observations = Report of international Ross Sea observational efforts, and identification of key gaps (Mike Williams et al.)</a:t>
            </a:r>
          </a:p>
          <a:p>
            <a:pPr marL="457200" indent="-457200">
              <a:spcAft>
                <a:spcPts val="1200"/>
              </a:spcAft>
              <a:buFontTx/>
              <a:buChar char="-"/>
            </a:pPr>
            <a:r>
              <a:rPr lang="en-AU" sz="2000" b="1" dirty="0" smtClean="0">
                <a:solidFill>
                  <a:srgbClr val="0092D2"/>
                </a:solidFill>
              </a:rPr>
              <a:t>Under Ice Observations = International strategy for observations of the ocean in the sea-ice zone and under ice shelves</a:t>
            </a:r>
          </a:p>
          <a:p>
            <a:pPr marL="457200" indent="-457200">
              <a:spcAft>
                <a:spcPts val="1200"/>
              </a:spcAft>
              <a:buAutoNum type="arabicParenR"/>
            </a:pPr>
            <a:endParaRPr lang="en-AU" sz="2000" b="1" dirty="0" smtClean="0">
              <a:solidFill>
                <a:srgbClr val="0092D2"/>
              </a:solidFill>
            </a:endParaRPr>
          </a:p>
        </p:txBody>
      </p:sp>
    </p:spTree>
    <p:extLst>
      <p:ext uri="{BB962C8B-B14F-4D97-AF65-F5344CB8AC3E}">
        <p14:creationId xmlns:p14="http://schemas.microsoft.com/office/powerpoint/2010/main" val="14020613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485901" y="101600"/>
            <a:ext cx="6337300" cy="5706845"/>
          </a:xfrm>
          <a:prstGeom prst="rect">
            <a:avLst/>
          </a:prstGeom>
        </p:spPr>
      </p:pic>
    </p:spTree>
    <p:extLst>
      <p:ext uri="{BB962C8B-B14F-4D97-AF65-F5344CB8AC3E}">
        <p14:creationId xmlns:p14="http://schemas.microsoft.com/office/powerpoint/2010/main" val="1967420093"/>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0"/>
            <a:ext cx="8229600" cy="639762"/>
          </a:xfrm>
        </p:spPr>
        <p:txBody>
          <a:bodyPr/>
          <a:lstStyle/>
          <a:p>
            <a:r>
              <a:rPr lang="en-AU" dirty="0" smtClean="0"/>
              <a:t>Progress so far against objectives</a:t>
            </a:r>
            <a:endParaRPr lang="en-AU" dirty="0"/>
          </a:p>
        </p:txBody>
      </p:sp>
      <p:sp>
        <p:nvSpPr>
          <p:cNvPr id="5" name="Content Placeholder 2"/>
          <p:cNvSpPr>
            <a:spLocks noGrp="1"/>
          </p:cNvSpPr>
          <p:nvPr>
            <p:ph idx="1"/>
          </p:nvPr>
        </p:nvSpPr>
        <p:spPr>
          <a:xfrm>
            <a:off x="219297" y="639762"/>
            <a:ext cx="8229600" cy="807965"/>
          </a:xfrm>
        </p:spPr>
        <p:txBody>
          <a:bodyPr/>
          <a:lstStyle/>
          <a:p>
            <a:pPr marL="457200" indent="-457200">
              <a:spcAft>
                <a:spcPts val="1200"/>
              </a:spcAft>
            </a:pPr>
            <a:r>
              <a:rPr lang="en-AU" sz="2000" b="1" dirty="0" smtClean="0">
                <a:solidFill>
                  <a:srgbClr val="0092D2"/>
                </a:solidFill>
              </a:rPr>
              <a:t>5) Data Discovery and Delivery</a:t>
            </a:r>
          </a:p>
          <a:p>
            <a:pPr marL="457200" indent="-457200">
              <a:spcAft>
                <a:spcPts val="1200"/>
              </a:spcAft>
              <a:buAutoNum type="arabicParenR"/>
            </a:pPr>
            <a:endParaRPr lang="en-AU" sz="2000" b="1" dirty="0" smtClean="0">
              <a:solidFill>
                <a:srgbClr val="0092D2"/>
              </a:solidFill>
            </a:endParaRPr>
          </a:p>
        </p:txBody>
      </p:sp>
      <p:pic>
        <p:nvPicPr>
          <p:cNvPr id="6" name="Picture 5" descr="Screen shot 2015-06-29 at 1.58.55 PM.png"/>
          <p:cNvPicPr>
            <a:picLocks noChangeAspect="1"/>
          </p:cNvPicPr>
          <p:nvPr/>
        </p:nvPicPr>
        <p:blipFill>
          <a:blip r:embed="rId3"/>
          <a:stretch>
            <a:fillRect/>
          </a:stretch>
        </p:blipFill>
        <p:spPr>
          <a:xfrm>
            <a:off x="317500" y="1384227"/>
            <a:ext cx="8448897" cy="4520747"/>
          </a:xfrm>
          <a:prstGeom prst="rect">
            <a:avLst/>
          </a:prstGeom>
        </p:spPr>
      </p:pic>
      <p:pic>
        <p:nvPicPr>
          <p:cNvPr id="7" name="Picture 6" descr="Antarctic Gateway Partnership tagline inline.png"/>
          <p:cNvPicPr>
            <a:picLocks noChangeAspect="1"/>
          </p:cNvPicPr>
          <p:nvPr/>
        </p:nvPicPr>
        <p:blipFill>
          <a:blip r:embed="rId4"/>
          <a:stretch>
            <a:fillRect/>
          </a:stretch>
        </p:blipFill>
        <p:spPr>
          <a:xfrm>
            <a:off x="7099300" y="577145"/>
            <a:ext cx="1967841" cy="735552"/>
          </a:xfrm>
          <a:prstGeom prst="rect">
            <a:avLst/>
          </a:prstGeom>
        </p:spPr>
      </p:pic>
    </p:spTree>
    <p:extLst>
      <p:ext uri="{BB962C8B-B14F-4D97-AF65-F5344CB8AC3E}">
        <p14:creationId xmlns:p14="http://schemas.microsoft.com/office/powerpoint/2010/main" val="221854614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55733" y="5192505"/>
            <a:ext cx="6554358" cy="461665"/>
          </a:xfrm>
          <a:prstGeom prst="rect">
            <a:avLst/>
          </a:prstGeom>
        </p:spPr>
        <p:txBody>
          <a:bodyPr wrap="none" rtlCol="0">
            <a:spAutoFit/>
          </a:bodyPr>
          <a:lstStyle/>
          <a:p>
            <a:pPr marL="0" marR="0" indent="0" algn="l" defTabSz="457200" rtl="0" eaLnBrk="1" fontAlgn="auto" latinLnBrk="0" hangingPunct="1">
              <a:lnSpc>
                <a:spcPct val="100000"/>
              </a:lnSpc>
              <a:spcBef>
                <a:spcPct val="0"/>
              </a:spcBef>
              <a:spcAft>
                <a:spcPts val="0"/>
              </a:spcAft>
              <a:buClrTx/>
              <a:buSzTx/>
              <a:buFontTx/>
              <a:buNone/>
              <a:tabLst/>
            </a:pPr>
            <a:r>
              <a:rPr kumimoji="0" lang="en-US" sz="2400" b="1" u="none" strike="noStrike" kern="1200" cap="none" spc="0" normalizeH="0" baseline="0" noProof="0" dirty="0" smtClean="0">
                <a:ln>
                  <a:noFill/>
                </a:ln>
                <a:solidFill>
                  <a:srgbClr val="0298CF"/>
                </a:solidFill>
                <a:effectLst/>
                <a:uLnTx/>
                <a:uFillTx/>
                <a:latin typeface="Calibri" charset="0"/>
                <a:ea typeface="Calibri" charset="0"/>
                <a:cs typeface="Calibri" charset="0"/>
              </a:rPr>
              <a:t>Shared</a:t>
            </a:r>
            <a:r>
              <a:rPr kumimoji="0" lang="en-US" sz="2400" b="1" u="none" strike="noStrike" kern="1200" cap="none" spc="0" normalizeH="0" noProof="0" dirty="0" smtClean="0">
                <a:ln>
                  <a:noFill/>
                </a:ln>
                <a:solidFill>
                  <a:srgbClr val="0298CF"/>
                </a:solidFill>
                <a:effectLst/>
                <a:uLnTx/>
                <a:uFillTx/>
                <a:latin typeface="Calibri" charset="0"/>
                <a:ea typeface="Calibri" charset="0"/>
                <a:cs typeface="Calibri" charset="0"/>
              </a:rPr>
              <a:t> resources + Shared output = global benefit</a:t>
            </a:r>
            <a:endParaRPr kumimoji="0" lang="en-US" sz="2400" b="1" u="none" strike="noStrike" kern="1200" cap="none" spc="0" normalizeH="0" baseline="0" noProof="0" dirty="0" smtClean="0">
              <a:ln>
                <a:noFill/>
              </a:ln>
              <a:solidFill>
                <a:srgbClr val="0298CF"/>
              </a:solidFill>
              <a:effectLst/>
              <a:uLnTx/>
              <a:uFillTx/>
              <a:latin typeface="Calibri" charset="0"/>
              <a:ea typeface="Calibri" charset="0"/>
              <a:cs typeface="Calibri"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085" y="507004"/>
            <a:ext cx="8121527" cy="4433276"/>
          </a:xfrm>
          <a:prstGeom prst="rect">
            <a:avLst/>
          </a:prstGeom>
        </p:spPr>
      </p:pic>
    </p:spTree>
    <p:extLst>
      <p:ext uri="{BB962C8B-B14F-4D97-AF65-F5344CB8AC3E}">
        <p14:creationId xmlns:p14="http://schemas.microsoft.com/office/powerpoint/2010/main" val="2682480327"/>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641011" y="1177705"/>
            <a:ext cx="3893264" cy="432020"/>
          </a:xfrm>
        </p:spPr>
        <p:txBody>
          <a:bodyPr/>
          <a:lstStyle/>
          <a:p>
            <a:r>
              <a:rPr lang="en-US" sz="4000" dirty="0" smtClean="0">
                <a:latin typeface="Maven Pro" charset="0"/>
                <a:ea typeface="Maven Pro" charset="0"/>
                <a:cs typeface="Maven Pro" charset="0"/>
              </a:rPr>
              <a:t>www.soos.aq</a:t>
            </a:r>
          </a:p>
        </p:txBody>
      </p:sp>
      <p:pic>
        <p:nvPicPr>
          <p:cNvPr id="4" name="Picture 3" descr="SOOS-O.pdf"/>
          <p:cNvPicPr>
            <a:picLocks noChangeAspect="1"/>
          </p:cNvPicPr>
          <p:nvPr/>
        </p:nvPicPr>
        <p:blipFill>
          <a:blip r:embed="rId3"/>
          <a:stretch>
            <a:fillRect/>
          </a:stretch>
        </p:blipFill>
        <p:spPr>
          <a:xfrm>
            <a:off x="-276376" y="-440014"/>
            <a:ext cx="4097808" cy="3866292"/>
          </a:xfrm>
          <a:prstGeom prst="rect">
            <a:avLst/>
          </a:prstGeom>
        </p:spPr>
      </p:pic>
      <p:grpSp>
        <p:nvGrpSpPr>
          <p:cNvPr id="5" name="Group 4"/>
          <p:cNvGrpSpPr/>
          <p:nvPr/>
        </p:nvGrpSpPr>
        <p:grpSpPr>
          <a:xfrm>
            <a:off x="1178431" y="3220441"/>
            <a:ext cx="2127349" cy="767877"/>
            <a:chOff x="953922" y="4323049"/>
            <a:chExt cx="2552883" cy="920172"/>
          </a:xfrm>
        </p:grpSpPr>
        <p:pic>
          <p:nvPicPr>
            <p:cNvPr id="6" name="Picture 5" descr="SCAR logo1 col-clear-blu.psd"/>
            <p:cNvPicPr>
              <a:picLocks noChangeAspect="1"/>
            </p:cNvPicPr>
            <p:nvPr/>
          </p:nvPicPr>
          <p:blipFill>
            <a:blip r:embed="rId4"/>
            <a:stretch>
              <a:fillRect/>
            </a:stretch>
          </p:blipFill>
          <p:spPr>
            <a:xfrm>
              <a:off x="953922" y="4323049"/>
              <a:ext cx="978110" cy="920172"/>
            </a:xfrm>
            <a:prstGeom prst="rect">
              <a:avLst/>
            </a:prstGeom>
          </p:spPr>
        </p:pic>
        <p:pic>
          <p:nvPicPr>
            <p:cNvPr id="7" name="Picture 6" descr="SCOR-logo.psd"/>
            <p:cNvPicPr>
              <a:picLocks noChangeAspect="1"/>
            </p:cNvPicPr>
            <p:nvPr/>
          </p:nvPicPr>
          <p:blipFill>
            <a:blip r:embed="rId5"/>
            <a:stretch>
              <a:fillRect/>
            </a:stretch>
          </p:blipFill>
          <p:spPr>
            <a:xfrm>
              <a:off x="2214200" y="4458426"/>
              <a:ext cx="1292605" cy="784795"/>
            </a:xfrm>
            <a:prstGeom prst="rect">
              <a:avLst/>
            </a:prstGeom>
          </p:spPr>
        </p:pic>
      </p:grpSp>
      <p:pic>
        <p:nvPicPr>
          <p:cNvPr id="20" name="Picture 19" descr="Screen shot 2015-03-18 at 11.04.14 AM.png"/>
          <p:cNvPicPr>
            <a:picLocks noChangeAspect="1"/>
          </p:cNvPicPr>
          <p:nvPr/>
        </p:nvPicPr>
        <p:blipFill>
          <a:blip r:embed="rId6"/>
          <a:stretch>
            <a:fillRect/>
          </a:stretch>
        </p:blipFill>
        <p:spPr>
          <a:xfrm>
            <a:off x="2453749" y="4210260"/>
            <a:ext cx="4746820" cy="1447201"/>
          </a:xfrm>
          <a:prstGeom prst="rect">
            <a:avLst/>
          </a:prstGeom>
        </p:spPr>
      </p:pic>
      <p:pic>
        <p:nvPicPr>
          <p:cNvPr id="21" name="Picture 20" descr="IMAS-UTAS_lockup_horiz.jpg"/>
          <p:cNvPicPr>
            <a:picLocks noChangeAspect="1"/>
          </p:cNvPicPr>
          <p:nvPr/>
        </p:nvPicPr>
        <p:blipFill>
          <a:blip r:embed="rId7"/>
          <a:stretch>
            <a:fillRect/>
          </a:stretch>
        </p:blipFill>
        <p:spPr>
          <a:xfrm>
            <a:off x="3441984" y="3451489"/>
            <a:ext cx="2920105" cy="418752"/>
          </a:xfrm>
          <a:prstGeom prst="rect">
            <a:avLst/>
          </a:prstGeom>
        </p:spPr>
      </p:pic>
      <p:pic>
        <p:nvPicPr>
          <p:cNvPr id="14" name="Picture 13" descr="Antarctic Gateway Partnership tagline inline.png"/>
          <p:cNvPicPr>
            <a:picLocks noChangeAspect="1"/>
          </p:cNvPicPr>
          <p:nvPr/>
        </p:nvPicPr>
        <p:blipFill>
          <a:blip r:embed="rId8"/>
          <a:stretch>
            <a:fillRect/>
          </a:stretch>
        </p:blipFill>
        <p:spPr>
          <a:xfrm>
            <a:off x="6498293" y="3305628"/>
            <a:ext cx="1728132" cy="645952"/>
          </a:xfrm>
          <a:prstGeom prst="rect">
            <a:avLst/>
          </a:prstGeom>
        </p:spPr>
      </p:pic>
    </p:spTree>
    <p:extLst>
      <p:ext uri="{BB962C8B-B14F-4D97-AF65-F5344CB8AC3E}">
        <p14:creationId xmlns:p14="http://schemas.microsoft.com/office/powerpoint/2010/main" val="436742574"/>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MG_4932.JPG"/>
          <p:cNvPicPr>
            <a:picLocks noChangeAspect="1"/>
          </p:cNvPicPr>
          <p:nvPr/>
        </p:nvPicPr>
        <p:blipFill>
          <a:blip r:embed="rId3"/>
          <a:stretch>
            <a:fillRect/>
          </a:stretch>
        </p:blipFill>
        <p:spPr>
          <a:xfrm>
            <a:off x="-190346" y="-113176"/>
            <a:ext cx="9695831" cy="7271873"/>
          </a:xfrm>
          <a:prstGeom prst="rect">
            <a:avLst/>
          </a:prstGeom>
        </p:spPr>
      </p:pic>
      <p:sp>
        <p:nvSpPr>
          <p:cNvPr id="3" name="Content Placeholder 2"/>
          <p:cNvSpPr>
            <a:spLocks noGrp="1"/>
          </p:cNvSpPr>
          <p:nvPr>
            <p:ph idx="1"/>
          </p:nvPr>
        </p:nvSpPr>
        <p:spPr>
          <a:xfrm>
            <a:off x="144549" y="6470"/>
            <a:ext cx="8834252" cy="1341563"/>
          </a:xfrm>
          <a:solidFill>
            <a:srgbClr val="FFFFFF">
              <a:alpha val="43000"/>
            </a:srgbClr>
          </a:solidFill>
        </p:spPr>
        <p:txBody>
          <a:bodyPr/>
          <a:lstStyle/>
          <a:p>
            <a:r>
              <a:rPr lang="en-AU" sz="2000" dirty="0" smtClean="0">
                <a:latin typeface="Maven Pro" charset="0"/>
                <a:ea typeface="Maven Pro" charset="0"/>
                <a:cs typeface="Maven Pro" charset="0"/>
              </a:rPr>
              <a:t>The Southern Ocean Observing System facilitates the collection and delivery of essential observations on variability and change of Southern Ocean systems to all international stakeholders, through design, advocacy, and implementation of cost-effective observing and data delivery systems. </a:t>
            </a:r>
            <a:endParaRPr lang="en-AU" sz="2000" dirty="0">
              <a:latin typeface="Maven Pro" charset="0"/>
              <a:ea typeface="Maven Pro" charset="0"/>
              <a:cs typeface="Maven Pro" charset="0"/>
            </a:endParaRPr>
          </a:p>
        </p:txBody>
      </p:sp>
      <p:sp>
        <p:nvSpPr>
          <p:cNvPr id="5" name="TextBox 4"/>
          <p:cNvSpPr txBox="1"/>
          <p:nvPr/>
        </p:nvSpPr>
        <p:spPr>
          <a:xfrm>
            <a:off x="8244313" y="5670417"/>
            <a:ext cx="1020983" cy="276999"/>
          </a:xfrm>
          <a:prstGeom prst="rect">
            <a:avLst/>
          </a:prstGeom>
          <a:noFill/>
        </p:spPr>
        <p:txBody>
          <a:bodyPr wrap="none" rtlCol="0">
            <a:spAutoFit/>
          </a:bodyPr>
          <a:lstStyle/>
          <a:p>
            <a:r>
              <a:rPr lang="en-US" sz="1200" dirty="0" smtClean="0">
                <a:solidFill>
                  <a:schemeClr val="tx1">
                    <a:lumMod val="75000"/>
                    <a:lumOff val="25000"/>
                  </a:schemeClr>
                </a:solidFill>
              </a:rPr>
              <a:t>B. Wallis AAD</a:t>
            </a:r>
            <a:endParaRPr lang="en-US" sz="1200" dirty="0">
              <a:solidFill>
                <a:schemeClr val="tx1">
                  <a:lumMod val="75000"/>
                  <a:lumOff val="25000"/>
                </a:schemeClr>
              </a:solidFill>
            </a:endParaRPr>
          </a:p>
        </p:txBody>
      </p:sp>
    </p:spTree>
    <p:extLst>
      <p:ext uri="{BB962C8B-B14F-4D97-AF65-F5344CB8AC3E}">
        <p14:creationId xmlns:p14="http://schemas.microsoft.com/office/powerpoint/2010/main" val="1244138658"/>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26782" y="37744"/>
            <a:ext cx="7804615" cy="954107"/>
          </a:xfrm>
          <a:prstGeom prst="rect">
            <a:avLst/>
          </a:prstGeom>
          <a:noFill/>
        </p:spPr>
        <p:txBody>
          <a:bodyPr wrap="none" rtlCol="0">
            <a:spAutoFit/>
          </a:bodyPr>
          <a:lstStyle/>
          <a:p>
            <a:pPr algn="ctr"/>
            <a:r>
              <a:rPr lang="en-US" sz="2800" b="1" dirty="0" smtClean="0"/>
              <a:t>Why do we need SOOS?</a:t>
            </a:r>
          </a:p>
          <a:p>
            <a:pPr algn="ctr"/>
            <a:r>
              <a:rPr lang="en-US" sz="2800" dirty="0" smtClean="0"/>
              <a:t>Southern Ocean is central to the Earth’s metabolism</a:t>
            </a:r>
            <a:endParaRPr lang="en-US" sz="2800" dirty="0"/>
          </a:p>
        </p:txBody>
      </p:sp>
      <p:pic>
        <p:nvPicPr>
          <p:cNvPr id="5" name="Picture 4"/>
          <p:cNvPicPr>
            <a:picLocks noChangeAspect="1"/>
          </p:cNvPicPr>
          <p:nvPr/>
        </p:nvPicPr>
        <p:blipFill>
          <a:blip r:embed="rId3"/>
          <a:stretch>
            <a:fillRect/>
          </a:stretch>
        </p:blipFill>
        <p:spPr>
          <a:xfrm>
            <a:off x="502744" y="1219699"/>
            <a:ext cx="4126346" cy="3768694"/>
          </a:xfrm>
          <a:prstGeom prst="rect">
            <a:avLst/>
          </a:prstGeom>
        </p:spPr>
      </p:pic>
      <p:sp>
        <p:nvSpPr>
          <p:cNvPr id="6" name="Rectangle 5"/>
          <p:cNvSpPr/>
          <p:nvPr/>
        </p:nvSpPr>
        <p:spPr>
          <a:xfrm>
            <a:off x="333720" y="5111299"/>
            <a:ext cx="4295370" cy="830997"/>
          </a:xfrm>
          <a:prstGeom prst="rect">
            <a:avLst/>
          </a:prstGeom>
        </p:spPr>
        <p:txBody>
          <a:bodyPr wrap="square">
            <a:spAutoFit/>
          </a:bodyPr>
          <a:lstStyle/>
          <a:p>
            <a:pPr algn="ctr">
              <a:spcBef>
                <a:spcPct val="0"/>
              </a:spcBef>
            </a:pPr>
            <a:r>
              <a:rPr lang="en-US" sz="1600" i="1" dirty="0">
                <a:solidFill>
                  <a:srgbClr val="000000"/>
                </a:solidFill>
                <a:latin typeface="Agenda-Light"/>
                <a:cs typeface="Agenda-Light"/>
              </a:rPr>
              <a:t>Major region of deep ocean water mass </a:t>
            </a:r>
            <a:r>
              <a:rPr lang="en-US" sz="1600" i="1" dirty="0" smtClean="0">
                <a:solidFill>
                  <a:srgbClr val="000000"/>
                </a:solidFill>
                <a:latin typeface="Agenda-Light"/>
                <a:cs typeface="Agenda-Light"/>
              </a:rPr>
              <a:t>formation. Associated </a:t>
            </a:r>
            <a:r>
              <a:rPr lang="en-US" sz="1600" i="1" dirty="0">
                <a:solidFill>
                  <a:srgbClr val="000000"/>
                </a:solidFill>
                <a:latin typeface="Agenda-Light"/>
                <a:cs typeface="Agenda-Light"/>
              </a:rPr>
              <a:t>with the upwelling of the basin deep water </a:t>
            </a:r>
            <a:r>
              <a:rPr lang="en-US" sz="1600" i="1" dirty="0" smtClean="0">
                <a:solidFill>
                  <a:srgbClr val="000000"/>
                </a:solidFill>
                <a:latin typeface="Agenda-Light"/>
                <a:cs typeface="Agenda-Light"/>
              </a:rPr>
              <a:t>masses </a:t>
            </a:r>
            <a:endParaRPr lang="en-US" sz="1600" i="1" dirty="0">
              <a:solidFill>
                <a:srgbClr val="000000"/>
              </a:solidFill>
              <a:latin typeface="Agenda-Light"/>
              <a:cs typeface="Agenda-Light"/>
            </a:endParaRPr>
          </a:p>
        </p:txBody>
      </p:sp>
      <p:grpSp>
        <p:nvGrpSpPr>
          <p:cNvPr id="12" name="Group 11"/>
          <p:cNvGrpSpPr/>
          <p:nvPr/>
        </p:nvGrpSpPr>
        <p:grpSpPr>
          <a:xfrm>
            <a:off x="5098503" y="1271761"/>
            <a:ext cx="3539520" cy="3444079"/>
            <a:chOff x="3246552" y="1093744"/>
            <a:chExt cx="5880142" cy="5030557"/>
          </a:xfrm>
        </p:grpSpPr>
        <p:pic>
          <p:nvPicPr>
            <p:cNvPr id="7" name="Picture 6"/>
            <p:cNvPicPr>
              <a:picLocks noChangeAspect="1"/>
            </p:cNvPicPr>
            <p:nvPr/>
          </p:nvPicPr>
          <p:blipFill>
            <a:blip r:embed="rId4"/>
            <a:stretch>
              <a:fillRect/>
            </a:stretch>
          </p:blipFill>
          <p:spPr>
            <a:xfrm>
              <a:off x="3246552" y="1093744"/>
              <a:ext cx="5880142" cy="5030557"/>
            </a:xfrm>
            <a:prstGeom prst="rect">
              <a:avLst/>
            </a:prstGeom>
          </p:spPr>
        </p:pic>
        <p:cxnSp>
          <p:nvCxnSpPr>
            <p:cNvPr id="8" name="Straight Connector 7"/>
            <p:cNvCxnSpPr/>
            <p:nvPr/>
          </p:nvCxnSpPr>
          <p:spPr>
            <a:xfrm flipV="1">
              <a:off x="5309039" y="1565867"/>
              <a:ext cx="16282" cy="3614186"/>
            </a:xfrm>
            <a:prstGeom prst="line">
              <a:avLst/>
            </a:prstGeom>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a:off x="4674074" y="2607339"/>
              <a:ext cx="634965" cy="55398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3950399" y="1944840"/>
              <a:ext cx="800670" cy="461666"/>
            </a:xfrm>
            <a:prstGeom prst="rect">
              <a:avLst/>
            </a:prstGeom>
          </p:spPr>
          <p:txBody>
            <a:bodyPr wrap="none" rtlCol="0">
              <a:spAutoFit/>
            </a:bodyPr>
            <a:lstStyle/>
            <a:p>
              <a:pPr marL="0" marR="0" indent="0" algn="l" defTabSz="457200" rtl="0" eaLnBrk="1" fontAlgn="auto" latinLnBrk="0" hangingPunct="1">
                <a:lnSpc>
                  <a:spcPct val="100000"/>
                </a:lnSpc>
                <a:spcBef>
                  <a:spcPct val="0"/>
                </a:spcBef>
                <a:spcAft>
                  <a:spcPts val="0"/>
                </a:spcAft>
                <a:buClrTx/>
                <a:buSzTx/>
                <a:buFontTx/>
                <a:buNone/>
                <a:tabLst/>
              </a:pPr>
              <a:r>
                <a:rPr kumimoji="0" lang="en-US" sz="2400" b="0" i="0" u="none" strike="noStrike" kern="1200" cap="none" spc="0" normalizeH="0" baseline="0" noProof="0" dirty="0" smtClean="0">
                  <a:ln>
                    <a:noFill/>
                  </a:ln>
                  <a:solidFill>
                    <a:srgbClr val="B1ADA3"/>
                  </a:solidFill>
                  <a:effectLst/>
                  <a:uLnTx/>
                  <a:uFillTx/>
                  <a:latin typeface="Agenda-Light"/>
                  <a:ea typeface="+mj-ea"/>
                  <a:cs typeface="Agenda-Light"/>
                </a:rPr>
                <a:t>51%</a:t>
              </a:r>
            </a:p>
          </p:txBody>
        </p:sp>
      </p:grpSp>
      <p:sp>
        <p:nvSpPr>
          <p:cNvPr id="15" name="Rectangle 14"/>
          <p:cNvSpPr/>
          <p:nvPr/>
        </p:nvSpPr>
        <p:spPr>
          <a:xfrm>
            <a:off x="4795718" y="5111299"/>
            <a:ext cx="4295370" cy="830997"/>
          </a:xfrm>
          <a:prstGeom prst="rect">
            <a:avLst/>
          </a:prstGeom>
        </p:spPr>
        <p:txBody>
          <a:bodyPr wrap="square">
            <a:spAutoFit/>
          </a:bodyPr>
          <a:lstStyle/>
          <a:p>
            <a:pPr algn="ctr">
              <a:spcBef>
                <a:spcPct val="0"/>
              </a:spcBef>
            </a:pPr>
            <a:r>
              <a:rPr lang="en-US" sz="1600" i="1" dirty="0" smtClean="0">
                <a:solidFill>
                  <a:srgbClr val="000000"/>
                </a:solidFill>
                <a:latin typeface="Agenda-Light"/>
                <a:cs typeface="Agenda-Light"/>
              </a:rPr>
              <a:t>Southern Ocean arguably takes up </a:t>
            </a:r>
          </a:p>
          <a:p>
            <a:pPr algn="ctr">
              <a:spcBef>
                <a:spcPct val="0"/>
              </a:spcBef>
            </a:pPr>
            <a:r>
              <a:rPr lang="en-US" sz="1600" i="1" dirty="0" smtClean="0">
                <a:solidFill>
                  <a:srgbClr val="000000"/>
                </a:solidFill>
                <a:latin typeface="Agenda-Light"/>
                <a:cs typeface="Agenda-Light"/>
              </a:rPr>
              <a:t>~50% of global anthropogenic </a:t>
            </a:r>
          </a:p>
          <a:p>
            <a:pPr algn="ctr">
              <a:spcBef>
                <a:spcPct val="0"/>
              </a:spcBef>
            </a:pPr>
            <a:r>
              <a:rPr lang="en-US" sz="1600" i="1" dirty="0" smtClean="0">
                <a:solidFill>
                  <a:srgbClr val="000000"/>
                </a:solidFill>
                <a:latin typeface="Agenda-Light"/>
                <a:cs typeface="Agenda-Light"/>
              </a:rPr>
              <a:t>carbon</a:t>
            </a:r>
            <a:endParaRPr lang="en-US" sz="1600" i="1" dirty="0">
              <a:solidFill>
                <a:srgbClr val="000000"/>
              </a:solidFill>
              <a:latin typeface="Agenda-Light"/>
              <a:cs typeface="Agenda-Light"/>
            </a:endParaRPr>
          </a:p>
        </p:txBody>
      </p:sp>
    </p:spTree>
    <p:extLst>
      <p:ext uri="{BB962C8B-B14F-4D97-AF65-F5344CB8AC3E}">
        <p14:creationId xmlns:p14="http://schemas.microsoft.com/office/powerpoint/2010/main" val="16047284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609650" y="220887"/>
            <a:ext cx="4237057" cy="954107"/>
          </a:xfrm>
          <a:prstGeom prst="rect">
            <a:avLst/>
          </a:prstGeom>
          <a:noFill/>
        </p:spPr>
        <p:txBody>
          <a:bodyPr wrap="none" rtlCol="0">
            <a:spAutoFit/>
          </a:bodyPr>
          <a:lstStyle/>
          <a:p>
            <a:pPr algn="ctr"/>
            <a:r>
              <a:rPr lang="en-US" sz="2800" b="1" dirty="0" smtClean="0"/>
              <a:t>Why do we need SOOS?</a:t>
            </a:r>
          </a:p>
          <a:p>
            <a:pPr algn="ctr"/>
            <a:r>
              <a:rPr lang="en-US" sz="2800" dirty="0" smtClean="0"/>
              <a:t>Southern Ocean is changing</a:t>
            </a:r>
            <a:endParaRPr lang="en-US" sz="2800" dirty="0"/>
          </a:p>
        </p:txBody>
      </p:sp>
      <p:sp>
        <p:nvSpPr>
          <p:cNvPr id="6" name="Rectangle 5"/>
          <p:cNvSpPr/>
          <p:nvPr/>
        </p:nvSpPr>
        <p:spPr>
          <a:xfrm>
            <a:off x="356454" y="5118966"/>
            <a:ext cx="4295370" cy="584775"/>
          </a:xfrm>
          <a:prstGeom prst="rect">
            <a:avLst/>
          </a:prstGeom>
        </p:spPr>
        <p:txBody>
          <a:bodyPr wrap="square">
            <a:spAutoFit/>
          </a:bodyPr>
          <a:lstStyle/>
          <a:p>
            <a:pPr algn="ctr">
              <a:spcBef>
                <a:spcPct val="0"/>
              </a:spcBef>
            </a:pPr>
            <a:r>
              <a:rPr lang="en-US" sz="1600" i="1" dirty="0" smtClean="0">
                <a:solidFill>
                  <a:srgbClr val="000000"/>
                </a:solidFill>
                <a:latin typeface="Agenda-Light"/>
                <a:cs typeface="Agenda-Light"/>
              </a:rPr>
              <a:t>Ice sheets showing change, many nearing potential “tipping points”</a:t>
            </a:r>
            <a:endParaRPr lang="en-US" sz="1600" i="1" dirty="0">
              <a:solidFill>
                <a:srgbClr val="000000"/>
              </a:solidFill>
              <a:latin typeface="Agenda-Light"/>
              <a:cs typeface="Agenda-Light"/>
            </a:endParaRPr>
          </a:p>
        </p:txBody>
      </p:sp>
      <p:pic>
        <p:nvPicPr>
          <p:cNvPr id="7" name="Picture 6"/>
          <p:cNvPicPr>
            <a:picLocks noChangeAspect="1"/>
          </p:cNvPicPr>
          <p:nvPr/>
        </p:nvPicPr>
        <p:blipFill rotWithShape="1">
          <a:blip r:embed="rId3"/>
          <a:srcRect l="5711" r="27300"/>
          <a:stretch/>
        </p:blipFill>
        <p:spPr>
          <a:xfrm>
            <a:off x="4753800" y="1769817"/>
            <a:ext cx="4267004" cy="3253882"/>
          </a:xfrm>
          <a:prstGeom prst="rect">
            <a:avLst/>
          </a:prstGeom>
        </p:spPr>
      </p:pic>
      <p:sp>
        <p:nvSpPr>
          <p:cNvPr id="8" name="Rectangle 7"/>
          <p:cNvSpPr/>
          <p:nvPr/>
        </p:nvSpPr>
        <p:spPr>
          <a:xfrm>
            <a:off x="5195674" y="5118966"/>
            <a:ext cx="3383253" cy="830997"/>
          </a:xfrm>
          <a:prstGeom prst="rect">
            <a:avLst/>
          </a:prstGeom>
        </p:spPr>
        <p:txBody>
          <a:bodyPr wrap="square">
            <a:spAutoFit/>
          </a:bodyPr>
          <a:lstStyle/>
          <a:p>
            <a:pPr algn="ctr">
              <a:spcBef>
                <a:spcPct val="0"/>
              </a:spcBef>
            </a:pPr>
            <a:r>
              <a:rPr lang="en-US" sz="1600" i="1" dirty="0" smtClean="0">
                <a:solidFill>
                  <a:srgbClr val="000000"/>
                </a:solidFill>
                <a:latin typeface="Agenda-Light"/>
                <a:cs typeface="Agenda-Light"/>
              </a:rPr>
              <a:t>Marine ecosystems exhibiting change, likely as response to regional </a:t>
            </a:r>
            <a:r>
              <a:rPr lang="en-US" sz="1600" i="1" smtClean="0">
                <a:solidFill>
                  <a:srgbClr val="000000"/>
                </a:solidFill>
                <a:latin typeface="Agenda-Light"/>
                <a:cs typeface="Agenda-Light"/>
              </a:rPr>
              <a:t>changes in the physical system  </a:t>
            </a:r>
            <a:endParaRPr lang="en-US" sz="1600" i="1" dirty="0">
              <a:solidFill>
                <a:srgbClr val="000000"/>
              </a:solidFill>
              <a:latin typeface="Agenda-Light"/>
              <a:cs typeface="Agenda-Light"/>
            </a:endParaRPr>
          </a:p>
        </p:txBody>
      </p:sp>
      <p:pic>
        <p:nvPicPr>
          <p:cNvPr id="9" name="Picture 8" descr="Adelie 4858.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87301" y="588627"/>
            <a:ext cx="1459294" cy="2252264"/>
          </a:xfrm>
          <a:prstGeom prst="rect">
            <a:avLst/>
          </a:prstGeom>
          <a:effectLst>
            <a:softEdge rad="330200"/>
          </a:effectLst>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4478" y="1274263"/>
            <a:ext cx="4499322" cy="3749436"/>
          </a:xfrm>
          <a:prstGeom prst="rect">
            <a:avLst/>
          </a:prstGeom>
        </p:spPr>
      </p:pic>
      <p:sp>
        <p:nvSpPr>
          <p:cNvPr id="11" name="TextBox 4"/>
          <p:cNvSpPr txBox="1">
            <a:spLocks noChangeArrowheads="1"/>
          </p:cNvSpPr>
          <p:nvPr/>
        </p:nvSpPr>
        <p:spPr bwMode="auto">
          <a:xfrm>
            <a:off x="0" y="4841967"/>
            <a:ext cx="2362200" cy="276999"/>
          </a:xfrm>
          <a:prstGeom prst="rect">
            <a:avLst/>
          </a:prstGeom>
          <a:noFill/>
          <a:ln w="9525">
            <a:noFill/>
            <a:miter lim="800000"/>
            <a:headEnd/>
            <a:tailEnd/>
          </a:ln>
        </p:spPr>
        <p:txBody>
          <a:bodyPr>
            <a:prstTxWarp prst="textNoShape">
              <a:avLst/>
            </a:prstTxWarp>
            <a:spAutoFit/>
          </a:bodyPr>
          <a:lstStyle/>
          <a:p>
            <a:r>
              <a:rPr lang="en-US" sz="1200" dirty="0" err="1" smtClean="0">
                <a:latin typeface="Maven Pro" charset="0"/>
                <a:ea typeface="Maven Pro" charset="0"/>
                <a:cs typeface="Maven Pro" charset="0"/>
              </a:rPr>
              <a:t>Fürst</a:t>
            </a:r>
            <a:r>
              <a:rPr lang="en-US" sz="1200" dirty="0" smtClean="0"/>
              <a:t> et </a:t>
            </a:r>
            <a:r>
              <a:rPr lang="en-US" sz="1200" dirty="0"/>
              <a:t>al. (</a:t>
            </a:r>
            <a:r>
              <a:rPr lang="en-US" sz="1200" dirty="0" smtClean="0"/>
              <a:t>2016)</a:t>
            </a:r>
            <a:endParaRPr lang="en-US" sz="1200" dirty="0"/>
          </a:p>
        </p:txBody>
      </p:sp>
    </p:spTree>
    <p:extLst>
      <p:ext uri="{BB962C8B-B14F-4D97-AF65-F5344CB8AC3E}">
        <p14:creationId xmlns:p14="http://schemas.microsoft.com/office/powerpoint/2010/main" val="145114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45395" y="220887"/>
            <a:ext cx="5365571" cy="954107"/>
          </a:xfrm>
          <a:prstGeom prst="rect">
            <a:avLst/>
          </a:prstGeom>
          <a:noFill/>
        </p:spPr>
        <p:txBody>
          <a:bodyPr wrap="none" rtlCol="0">
            <a:spAutoFit/>
          </a:bodyPr>
          <a:lstStyle/>
          <a:p>
            <a:pPr algn="ctr"/>
            <a:r>
              <a:rPr lang="en-US" sz="2800" b="1" dirty="0" smtClean="0"/>
              <a:t>Why do we need SOOS?</a:t>
            </a:r>
          </a:p>
          <a:p>
            <a:pPr algn="ctr"/>
            <a:r>
              <a:rPr lang="en-US" sz="2800" dirty="0" smtClean="0"/>
              <a:t>Where is the Southern Ocean going</a:t>
            </a:r>
            <a:endParaRPr lang="en-US" sz="2800" dirty="0"/>
          </a:p>
        </p:txBody>
      </p:sp>
      <p:pic>
        <p:nvPicPr>
          <p:cNvPr id="9" name="Picture 8"/>
          <p:cNvPicPr>
            <a:picLocks noChangeAspect="1"/>
          </p:cNvPicPr>
          <p:nvPr/>
        </p:nvPicPr>
        <p:blipFill>
          <a:blip r:embed="rId2"/>
          <a:stretch>
            <a:fillRect/>
          </a:stretch>
        </p:blipFill>
        <p:spPr>
          <a:xfrm>
            <a:off x="1991295" y="1286622"/>
            <a:ext cx="5252945" cy="3339790"/>
          </a:xfrm>
          <a:prstGeom prst="rect">
            <a:avLst/>
          </a:prstGeom>
        </p:spPr>
      </p:pic>
      <p:pic>
        <p:nvPicPr>
          <p:cNvPr id="8" name="Picture 7" descr="110907-CrabsPhoto-hmed-0330p.grid-6x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6605" y="3052710"/>
            <a:ext cx="3730356" cy="2746612"/>
          </a:xfrm>
          <a:prstGeom prst="rect">
            <a:avLst/>
          </a:prstGeom>
        </p:spPr>
      </p:pic>
      <p:pic>
        <p:nvPicPr>
          <p:cNvPr id="5" name="Picture 4"/>
          <p:cNvPicPr>
            <a:picLocks noChangeAspect="1"/>
          </p:cNvPicPr>
          <p:nvPr/>
        </p:nvPicPr>
        <p:blipFill rotWithShape="1">
          <a:blip r:embed="rId4"/>
          <a:srcRect r="50804"/>
          <a:stretch/>
        </p:blipFill>
        <p:spPr>
          <a:xfrm>
            <a:off x="6695717" y="2760923"/>
            <a:ext cx="2258593" cy="3047152"/>
          </a:xfrm>
          <a:prstGeom prst="rect">
            <a:avLst/>
          </a:prstGeom>
        </p:spPr>
      </p:pic>
      <p:sp>
        <p:nvSpPr>
          <p:cNvPr id="10" name="TextBox 9"/>
          <p:cNvSpPr txBox="1"/>
          <p:nvPr/>
        </p:nvSpPr>
        <p:spPr>
          <a:xfrm>
            <a:off x="4987153" y="1929801"/>
            <a:ext cx="2311187" cy="369332"/>
          </a:xfrm>
          <a:prstGeom prst="rect">
            <a:avLst/>
          </a:prstGeom>
          <a:noFill/>
        </p:spPr>
        <p:txBody>
          <a:bodyPr wrap="none" rtlCol="0">
            <a:spAutoFit/>
          </a:bodyPr>
          <a:lstStyle/>
          <a:p>
            <a:r>
              <a:rPr lang="en-US" dirty="0" smtClean="0">
                <a:solidFill>
                  <a:srgbClr val="FFFF00"/>
                </a:solidFill>
              </a:rPr>
              <a:t>Collapsing Ice shelves?</a:t>
            </a:r>
            <a:endParaRPr lang="en-US" dirty="0">
              <a:solidFill>
                <a:srgbClr val="FFFF00"/>
              </a:solidFill>
            </a:endParaRPr>
          </a:p>
        </p:txBody>
      </p:sp>
      <p:sp>
        <p:nvSpPr>
          <p:cNvPr id="11" name="TextBox 10"/>
          <p:cNvSpPr txBox="1"/>
          <p:nvPr/>
        </p:nvSpPr>
        <p:spPr>
          <a:xfrm>
            <a:off x="6846041" y="6212341"/>
            <a:ext cx="2108269" cy="369332"/>
          </a:xfrm>
          <a:prstGeom prst="rect">
            <a:avLst/>
          </a:prstGeom>
          <a:noFill/>
        </p:spPr>
        <p:txBody>
          <a:bodyPr wrap="none" rtlCol="0">
            <a:spAutoFit/>
          </a:bodyPr>
          <a:lstStyle/>
          <a:p>
            <a:r>
              <a:rPr lang="en-US" dirty="0" smtClean="0">
                <a:solidFill>
                  <a:srgbClr val="FFFF00"/>
                </a:solidFill>
              </a:rPr>
              <a:t>Greening continent?</a:t>
            </a:r>
            <a:endParaRPr lang="en-US" dirty="0">
              <a:solidFill>
                <a:srgbClr val="FFFF00"/>
              </a:solidFill>
            </a:endParaRPr>
          </a:p>
        </p:txBody>
      </p:sp>
      <p:sp>
        <p:nvSpPr>
          <p:cNvPr id="12" name="TextBox 11"/>
          <p:cNvSpPr txBox="1"/>
          <p:nvPr/>
        </p:nvSpPr>
        <p:spPr>
          <a:xfrm>
            <a:off x="2278489" y="3686432"/>
            <a:ext cx="1782572" cy="369332"/>
          </a:xfrm>
          <a:prstGeom prst="rect">
            <a:avLst/>
          </a:prstGeom>
          <a:noFill/>
        </p:spPr>
        <p:txBody>
          <a:bodyPr wrap="none" rtlCol="0">
            <a:spAutoFit/>
          </a:bodyPr>
          <a:lstStyle/>
          <a:p>
            <a:r>
              <a:rPr lang="en-US" dirty="0" smtClean="0">
                <a:solidFill>
                  <a:srgbClr val="FFFF00"/>
                </a:solidFill>
              </a:rPr>
              <a:t>Invasive species?</a:t>
            </a:r>
            <a:endParaRPr lang="en-US" dirty="0">
              <a:solidFill>
                <a:srgbClr val="FFFF00"/>
              </a:solidFill>
            </a:endParaRPr>
          </a:p>
        </p:txBody>
      </p:sp>
    </p:spTree>
    <p:extLst>
      <p:ext uri="{BB962C8B-B14F-4D97-AF65-F5344CB8AC3E}">
        <p14:creationId xmlns:p14="http://schemas.microsoft.com/office/powerpoint/2010/main" val="5890388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296087" y="550910"/>
            <a:ext cx="2621237" cy="461665"/>
          </a:xfrm>
          <a:prstGeom prst="rect">
            <a:avLst/>
          </a:prstGeom>
        </p:spPr>
        <p:txBody>
          <a:bodyPr wrap="square" rtlCol="0">
            <a:spAutoFit/>
          </a:bodyPr>
          <a:lstStyle/>
          <a:p>
            <a:pPr marL="0" marR="0" indent="0" algn="ctr" defTabSz="457200" rtl="0" eaLnBrk="1" fontAlgn="auto" latinLnBrk="0" hangingPunct="1">
              <a:lnSpc>
                <a:spcPct val="100000"/>
              </a:lnSpc>
              <a:spcBef>
                <a:spcPct val="0"/>
              </a:spcBef>
              <a:spcAft>
                <a:spcPts val="0"/>
              </a:spcAft>
              <a:buClrTx/>
              <a:buSzTx/>
              <a:buFontTx/>
              <a:buNone/>
              <a:tabLst/>
            </a:pPr>
            <a:r>
              <a:rPr kumimoji="0" lang="en-US" sz="2400" b="1" u="none" strike="noStrike" kern="1200" cap="none" spc="0" normalizeH="0" baseline="0" noProof="0" dirty="0" smtClean="0">
                <a:ln>
                  <a:noFill/>
                </a:ln>
                <a:solidFill>
                  <a:srgbClr val="000000"/>
                </a:solidFill>
                <a:effectLst/>
                <a:uLnTx/>
                <a:uFillTx/>
                <a:latin typeface="Calibri" charset="0"/>
                <a:ea typeface="Calibri" charset="0"/>
                <a:cs typeface="Calibri" charset="0"/>
              </a:rPr>
              <a:t>The </a:t>
            </a:r>
            <a:r>
              <a:rPr kumimoji="0" lang="en-US" sz="2400" b="1" u="none" strike="noStrike" kern="1200" cap="none" spc="0" normalizeH="0" baseline="0" noProof="0" smtClean="0">
                <a:ln>
                  <a:noFill/>
                </a:ln>
                <a:solidFill>
                  <a:srgbClr val="000000"/>
                </a:solidFill>
                <a:effectLst/>
                <a:uLnTx/>
                <a:uFillTx/>
                <a:latin typeface="Calibri" charset="0"/>
                <a:ea typeface="Calibri" charset="0"/>
                <a:cs typeface="Calibri" charset="0"/>
              </a:rPr>
              <a:t>SOOS Vision</a:t>
            </a:r>
            <a:endParaRPr kumimoji="0" lang="en-US" sz="2400" b="1" u="none" strike="noStrike" kern="1200" cap="none" spc="0" normalizeH="0" baseline="0" noProof="0" dirty="0" smtClean="0">
              <a:ln>
                <a:noFill/>
              </a:ln>
              <a:solidFill>
                <a:srgbClr val="000000"/>
              </a:solidFill>
              <a:effectLst/>
              <a:uLnTx/>
              <a:uFillTx/>
              <a:latin typeface="Calibri" charset="0"/>
              <a:ea typeface="Calibri" charset="0"/>
              <a:cs typeface="Calibri" charset="0"/>
            </a:endParaRPr>
          </a:p>
        </p:txBody>
      </p:sp>
      <p:sp>
        <p:nvSpPr>
          <p:cNvPr id="9" name="TextBox 6"/>
          <p:cNvSpPr txBox="1">
            <a:spLocks noChangeArrowheads="1"/>
          </p:cNvSpPr>
          <p:nvPr/>
        </p:nvSpPr>
        <p:spPr bwMode="auto">
          <a:xfrm>
            <a:off x="1627534" y="1427165"/>
            <a:ext cx="6181652" cy="3046988"/>
          </a:xfrm>
          <a:prstGeom prst="rect">
            <a:avLst/>
          </a:prstGeom>
          <a:noFill/>
          <a:ln w="9525">
            <a:noFill/>
            <a:miter lim="800000"/>
            <a:headEnd/>
            <a:tailEnd/>
          </a:ln>
        </p:spPr>
        <p:txBody>
          <a:bodyPr wrap="square">
            <a:prstTxWarp prst="textNoShape">
              <a:avLst/>
            </a:prstTxWarp>
            <a:spAutoFit/>
          </a:bodyPr>
          <a:lstStyle/>
          <a:p>
            <a:pPr algn="ctr"/>
            <a:r>
              <a:rPr lang="is-IS" sz="2400" dirty="0" smtClean="0">
                <a:latin typeface="Calibri Light" charset="0"/>
                <a:ea typeface="Calibri Light" charset="0"/>
                <a:cs typeface="Calibri Light" charset="0"/>
              </a:rPr>
              <a:t>…a</a:t>
            </a:r>
            <a:r>
              <a:rPr lang="en-US" sz="2400" dirty="0" err="1" smtClean="0">
                <a:latin typeface="Calibri Light" charset="0"/>
                <a:ea typeface="Calibri Light" charset="0"/>
                <a:cs typeface="Calibri Light" charset="0"/>
              </a:rPr>
              <a:t>mbitious</a:t>
            </a:r>
            <a:r>
              <a:rPr lang="en-US" sz="2400" dirty="0" smtClean="0">
                <a:latin typeface="Calibri Light" charset="0"/>
                <a:ea typeface="Calibri Light" charset="0"/>
                <a:cs typeface="Calibri Light" charset="0"/>
              </a:rPr>
              <a:t>, visionary, difficult</a:t>
            </a:r>
          </a:p>
          <a:p>
            <a:pPr algn="ctr"/>
            <a:endParaRPr lang="en-US" sz="2400" dirty="0">
              <a:latin typeface="Calibri Light" charset="0"/>
              <a:ea typeface="Calibri Light" charset="0"/>
              <a:cs typeface="Calibri Light" charset="0"/>
            </a:endParaRPr>
          </a:p>
          <a:p>
            <a:pPr algn="ctr"/>
            <a:r>
              <a:rPr lang="en-US" sz="2400" dirty="0" smtClean="0">
                <a:latin typeface="Calibri Light" charset="0"/>
                <a:ea typeface="Calibri Light" charset="0"/>
                <a:cs typeface="Calibri Light" charset="0"/>
              </a:rPr>
              <a:t>AND</a:t>
            </a:r>
          </a:p>
          <a:p>
            <a:pPr algn="ctr"/>
            <a:endParaRPr lang="en-US" sz="2400" dirty="0">
              <a:latin typeface="Calibri Light" charset="0"/>
              <a:ea typeface="Calibri Light" charset="0"/>
              <a:cs typeface="Calibri Light" charset="0"/>
            </a:endParaRPr>
          </a:p>
          <a:p>
            <a:pPr algn="ctr"/>
            <a:r>
              <a:rPr lang="en-US" sz="2400" dirty="0" smtClean="0">
                <a:latin typeface="Calibri Light" charset="0"/>
                <a:ea typeface="Calibri Light" charset="0"/>
                <a:cs typeface="Calibri Light" charset="0"/>
              </a:rPr>
              <a:t>Absolutely imperative if we are to collect and deliver the data needed to address these globally important challenges </a:t>
            </a:r>
          </a:p>
          <a:p>
            <a:pPr algn="ctr"/>
            <a:endParaRPr lang="en-US" sz="2400" dirty="0">
              <a:latin typeface="Calibri Light" charset="0"/>
              <a:ea typeface="Calibri Light" charset="0"/>
              <a:cs typeface="Calibri Light" charset="0"/>
            </a:endParaRPr>
          </a:p>
        </p:txBody>
      </p:sp>
    </p:spTree>
    <p:extLst>
      <p:ext uri="{BB962C8B-B14F-4D97-AF65-F5344CB8AC3E}">
        <p14:creationId xmlns:p14="http://schemas.microsoft.com/office/powerpoint/2010/main" val="178840206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1035" y="-2473922"/>
            <a:ext cx="16233328" cy="11510131"/>
          </a:xfrm>
          <a:prstGeom prst="rect">
            <a:avLst/>
          </a:prstGeom>
        </p:spPr>
      </p:pic>
      <p:grpSp>
        <p:nvGrpSpPr>
          <p:cNvPr id="31" name="Group 30"/>
          <p:cNvGrpSpPr/>
          <p:nvPr/>
        </p:nvGrpSpPr>
        <p:grpSpPr>
          <a:xfrm>
            <a:off x="5797215" y="641419"/>
            <a:ext cx="3052316" cy="3126088"/>
            <a:chOff x="5797215" y="641419"/>
            <a:chExt cx="3052316" cy="3126088"/>
          </a:xfrm>
        </p:grpSpPr>
        <p:sp>
          <p:nvSpPr>
            <p:cNvPr id="7" name="Freeform 6"/>
            <p:cNvSpPr/>
            <p:nvPr/>
          </p:nvSpPr>
          <p:spPr>
            <a:xfrm>
              <a:off x="5797215" y="2213264"/>
              <a:ext cx="306693" cy="477078"/>
            </a:xfrm>
            <a:custGeom>
              <a:avLst/>
              <a:gdLst>
                <a:gd name="connsiteX0" fmla="*/ 28398 w 306693"/>
                <a:gd name="connsiteY0" fmla="*/ 0 h 477078"/>
                <a:gd name="connsiteX1" fmla="*/ 0 w 306693"/>
                <a:gd name="connsiteY1" fmla="*/ 102231 h 477078"/>
                <a:gd name="connsiteX2" fmla="*/ 79513 w 306693"/>
                <a:gd name="connsiteY2" fmla="*/ 136308 h 477078"/>
                <a:gd name="connsiteX3" fmla="*/ 164706 w 306693"/>
                <a:gd name="connsiteY3" fmla="*/ 477078 h 477078"/>
                <a:gd name="connsiteX4" fmla="*/ 306693 w 306693"/>
                <a:gd name="connsiteY4" fmla="*/ 425962 h 477078"/>
                <a:gd name="connsiteX5" fmla="*/ 193103 w 306693"/>
                <a:gd name="connsiteY5" fmla="*/ 0 h 477078"/>
                <a:gd name="connsiteX6" fmla="*/ 28398 w 306693"/>
                <a:gd name="connsiteY6" fmla="*/ 0 h 477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6693" h="477078">
                  <a:moveTo>
                    <a:pt x="28398" y="0"/>
                  </a:moveTo>
                  <a:lnTo>
                    <a:pt x="0" y="102231"/>
                  </a:lnTo>
                  <a:lnTo>
                    <a:pt x="79513" y="136308"/>
                  </a:lnTo>
                  <a:lnTo>
                    <a:pt x="164706" y="477078"/>
                  </a:lnTo>
                  <a:lnTo>
                    <a:pt x="306693" y="425962"/>
                  </a:lnTo>
                  <a:lnTo>
                    <a:pt x="193103" y="0"/>
                  </a:lnTo>
                  <a:lnTo>
                    <a:pt x="28398" y="0"/>
                  </a:lnTo>
                  <a:close/>
                </a:path>
              </a:pathLst>
            </a:custGeom>
            <a:solidFill>
              <a:schemeClr val="tx2">
                <a:lumMod val="60000"/>
                <a:lumOff val="40000"/>
              </a:schemeClr>
            </a:solidFill>
            <a:ln>
              <a:solidFill>
                <a:srgbClr val="00B1F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Freeform 7"/>
            <p:cNvSpPr/>
            <p:nvPr/>
          </p:nvSpPr>
          <p:spPr>
            <a:xfrm>
              <a:off x="5950561" y="3631199"/>
              <a:ext cx="159026" cy="136308"/>
            </a:xfrm>
            <a:custGeom>
              <a:avLst/>
              <a:gdLst>
                <a:gd name="connsiteX0" fmla="*/ 51116 w 159026"/>
                <a:gd name="connsiteY0" fmla="*/ 0 h 136308"/>
                <a:gd name="connsiteX1" fmla="*/ 0 w 159026"/>
                <a:gd name="connsiteY1" fmla="*/ 90872 h 136308"/>
                <a:gd name="connsiteX2" fmla="*/ 62475 w 159026"/>
                <a:gd name="connsiteY2" fmla="*/ 136308 h 136308"/>
                <a:gd name="connsiteX3" fmla="*/ 159026 w 159026"/>
                <a:gd name="connsiteY3" fmla="*/ 56795 h 136308"/>
                <a:gd name="connsiteX4" fmla="*/ 51116 w 159026"/>
                <a:gd name="connsiteY4" fmla="*/ 0 h 1363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026" h="136308">
                  <a:moveTo>
                    <a:pt x="51116" y="0"/>
                  </a:moveTo>
                  <a:lnTo>
                    <a:pt x="0" y="90872"/>
                  </a:lnTo>
                  <a:lnTo>
                    <a:pt x="62475" y="136308"/>
                  </a:lnTo>
                  <a:lnTo>
                    <a:pt x="159026" y="56795"/>
                  </a:lnTo>
                  <a:lnTo>
                    <a:pt x="51116" y="0"/>
                  </a:lnTo>
                  <a:close/>
                </a:path>
              </a:pathLst>
            </a:custGeom>
            <a:solidFill>
              <a:schemeClr val="tx2">
                <a:lumMod val="60000"/>
                <a:lumOff val="40000"/>
              </a:schemeClr>
            </a:solidFill>
            <a:ln>
              <a:solidFill>
                <a:srgbClr val="00B1F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6767871" y="641419"/>
              <a:ext cx="2081660" cy="400110"/>
            </a:xfrm>
            <a:prstGeom prst="rect">
              <a:avLst/>
            </a:prstGeom>
          </p:spPr>
          <p:txBody>
            <a:bodyPr wrap="none" rtlCol="0">
              <a:spAutoFit/>
            </a:bodyPr>
            <a:lstStyle/>
            <a:p>
              <a:pPr marL="0" marR="0" indent="0" algn="l" defTabSz="457200" rtl="0" eaLnBrk="1" fontAlgn="auto" latinLnBrk="0" hangingPunct="1">
                <a:lnSpc>
                  <a:spcPct val="100000"/>
                </a:lnSpc>
                <a:spcBef>
                  <a:spcPct val="0"/>
                </a:spcBef>
                <a:spcAft>
                  <a:spcPts val="0"/>
                </a:spcAft>
                <a:buClrTx/>
                <a:buSzTx/>
                <a:buFontTx/>
                <a:buNone/>
                <a:tabLst/>
              </a:pPr>
              <a:r>
                <a:rPr lang="en-US" sz="2000" dirty="0" smtClean="0">
                  <a:solidFill>
                    <a:schemeClr val="tx1">
                      <a:lumMod val="85000"/>
                      <a:lumOff val="15000"/>
                    </a:schemeClr>
                  </a:solidFill>
                  <a:ea typeface="+mj-ea"/>
                  <a:cs typeface="Agenda-Light"/>
                </a:rPr>
                <a:t>ROBOTICA (Japan)</a:t>
              </a:r>
              <a:endParaRPr kumimoji="0" lang="en-US" sz="2000" b="0" i="0" u="none" strike="noStrike" kern="1200" cap="none" spc="0" normalizeH="0" baseline="0" noProof="0" dirty="0" smtClean="0">
                <a:ln>
                  <a:noFill/>
                </a:ln>
                <a:solidFill>
                  <a:schemeClr val="tx1">
                    <a:lumMod val="85000"/>
                    <a:lumOff val="15000"/>
                  </a:schemeClr>
                </a:solidFill>
                <a:effectLst/>
                <a:uLnTx/>
                <a:uFillTx/>
                <a:ea typeface="+mj-ea"/>
                <a:cs typeface="Agenda-Light"/>
              </a:endParaRPr>
            </a:p>
          </p:txBody>
        </p:sp>
      </p:grpSp>
      <p:grpSp>
        <p:nvGrpSpPr>
          <p:cNvPr id="32" name="Group 31"/>
          <p:cNvGrpSpPr/>
          <p:nvPr/>
        </p:nvGrpSpPr>
        <p:grpSpPr>
          <a:xfrm>
            <a:off x="6193237" y="1907337"/>
            <a:ext cx="3032249" cy="1319160"/>
            <a:chOff x="6193237" y="1907337"/>
            <a:chExt cx="3032249" cy="1319160"/>
          </a:xfrm>
        </p:grpSpPr>
        <p:sp>
          <p:nvSpPr>
            <p:cNvPr id="13" name="Freeform 12"/>
            <p:cNvSpPr/>
            <p:nvPr/>
          </p:nvSpPr>
          <p:spPr>
            <a:xfrm>
              <a:off x="6193237" y="1907337"/>
              <a:ext cx="1071475" cy="1161232"/>
            </a:xfrm>
            <a:custGeom>
              <a:avLst/>
              <a:gdLst>
                <a:gd name="connsiteX0" fmla="*/ 841472 w 1071475"/>
                <a:gd name="connsiteY0" fmla="*/ 173905 h 1161232"/>
                <a:gd name="connsiteX1" fmla="*/ 841472 w 1071475"/>
                <a:gd name="connsiteY1" fmla="*/ 173905 h 1161232"/>
                <a:gd name="connsiteX2" fmla="*/ 796594 w 1071475"/>
                <a:gd name="connsiteY2" fmla="*/ 0 h 1161232"/>
                <a:gd name="connsiteX3" fmla="*/ 207563 w 1071475"/>
                <a:gd name="connsiteY3" fmla="*/ 594641 h 1161232"/>
                <a:gd name="connsiteX4" fmla="*/ 0 w 1071475"/>
                <a:gd name="connsiteY4" fmla="*/ 852692 h 1161232"/>
                <a:gd name="connsiteX5" fmla="*/ 56098 w 1071475"/>
                <a:gd name="connsiteY5" fmla="*/ 1150013 h 1161232"/>
                <a:gd name="connsiteX6" fmla="*/ 454395 w 1071475"/>
                <a:gd name="connsiteY6" fmla="*/ 1161232 h 1161232"/>
                <a:gd name="connsiteX7" fmla="*/ 1015376 w 1071475"/>
                <a:gd name="connsiteY7" fmla="*/ 734886 h 1161232"/>
                <a:gd name="connsiteX8" fmla="*/ 1071475 w 1071475"/>
                <a:gd name="connsiteY8" fmla="*/ 269272 h 1161232"/>
                <a:gd name="connsiteX9" fmla="*/ 841472 w 1071475"/>
                <a:gd name="connsiteY9" fmla="*/ 173905 h 1161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71475" h="1161232">
                  <a:moveTo>
                    <a:pt x="841472" y="173905"/>
                  </a:moveTo>
                  <a:lnTo>
                    <a:pt x="841472" y="173905"/>
                  </a:lnTo>
                  <a:lnTo>
                    <a:pt x="796594" y="0"/>
                  </a:lnTo>
                  <a:lnTo>
                    <a:pt x="207563" y="594641"/>
                  </a:lnTo>
                  <a:lnTo>
                    <a:pt x="0" y="852692"/>
                  </a:lnTo>
                  <a:lnTo>
                    <a:pt x="56098" y="1150013"/>
                  </a:lnTo>
                  <a:lnTo>
                    <a:pt x="454395" y="1161232"/>
                  </a:lnTo>
                  <a:lnTo>
                    <a:pt x="1015376" y="734886"/>
                  </a:lnTo>
                  <a:lnTo>
                    <a:pt x="1071475" y="269272"/>
                  </a:lnTo>
                  <a:lnTo>
                    <a:pt x="841472" y="173905"/>
                  </a:lnTo>
                  <a:close/>
                </a:path>
              </a:pathLst>
            </a:custGeom>
            <a:solidFill>
              <a:schemeClr val="tx2">
                <a:lumMod val="60000"/>
                <a:lumOff val="40000"/>
              </a:schemeClr>
            </a:solidFill>
            <a:ln>
              <a:solidFill>
                <a:srgbClr val="00B1F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7164857" y="2518611"/>
              <a:ext cx="2060629" cy="707886"/>
            </a:xfrm>
            <a:prstGeom prst="rect">
              <a:avLst/>
            </a:prstGeom>
          </p:spPr>
          <p:txBody>
            <a:bodyPr wrap="none" rtlCol="0">
              <a:spAutoFit/>
            </a:bodyPr>
            <a:lstStyle/>
            <a:p>
              <a:pPr marL="0" marR="0" indent="0" algn="l" defTabSz="457200" rtl="0" eaLnBrk="1" fontAlgn="auto" latinLnBrk="0" hangingPunct="1">
                <a:lnSpc>
                  <a:spcPct val="100000"/>
                </a:lnSpc>
                <a:spcBef>
                  <a:spcPct val="0"/>
                </a:spcBef>
                <a:spcAft>
                  <a:spcPts val="0"/>
                </a:spcAft>
                <a:buClrTx/>
                <a:buSzTx/>
                <a:buFontTx/>
                <a:buNone/>
                <a:tabLst/>
              </a:pPr>
              <a:r>
                <a:rPr kumimoji="0" lang="en-US" sz="2000" b="0" i="0" u="none" strike="noStrike" kern="1200" cap="none" spc="0" normalizeH="0" baseline="0" noProof="0" dirty="0" smtClean="0">
                  <a:ln>
                    <a:noFill/>
                  </a:ln>
                  <a:solidFill>
                    <a:schemeClr val="tx1">
                      <a:lumMod val="85000"/>
                      <a:lumOff val="15000"/>
                    </a:schemeClr>
                  </a:solidFill>
                  <a:effectLst/>
                  <a:uLnTx/>
                  <a:uFillTx/>
                  <a:ea typeface="+mj-ea"/>
                  <a:cs typeface="Agenda-Light"/>
                </a:rPr>
                <a:t>Kerguelen Axis</a:t>
              </a:r>
            </a:p>
            <a:p>
              <a:pPr marL="0" marR="0" indent="0" algn="l" defTabSz="457200" rtl="0" eaLnBrk="1" fontAlgn="auto" latinLnBrk="0" hangingPunct="1">
                <a:lnSpc>
                  <a:spcPct val="100000"/>
                </a:lnSpc>
                <a:spcBef>
                  <a:spcPct val="0"/>
                </a:spcBef>
                <a:spcAft>
                  <a:spcPts val="0"/>
                </a:spcAft>
                <a:buClrTx/>
                <a:buSzTx/>
                <a:buFontTx/>
                <a:buNone/>
                <a:tabLst/>
              </a:pPr>
              <a:r>
                <a:rPr kumimoji="0" lang="en-US" sz="2000" b="0" i="0" u="none" strike="noStrike" kern="1200" cap="none" spc="0" normalizeH="0" baseline="0" noProof="0" dirty="0" smtClean="0">
                  <a:ln>
                    <a:noFill/>
                  </a:ln>
                  <a:solidFill>
                    <a:schemeClr val="tx1">
                      <a:lumMod val="85000"/>
                      <a:lumOff val="15000"/>
                    </a:schemeClr>
                  </a:solidFill>
                  <a:effectLst/>
                  <a:uLnTx/>
                  <a:uFillTx/>
                  <a:ea typeface="+mj-ea"/>
                  <a:cs typeface="Agenda-Light"/>
                </a:rPr>
                <a:t>(</a:t>
              </a:r>
              <a:r>
                <a:rPr kumimoji="0" lang="en-US" sz="2000" b="0" i="0" u="none" strike="noStrike" kern="1200" cap="none" spc="0" normalizeH="0" baseline="0" noProof="0" dirty="0" err="1" smtClean="0">
                  <a:ln>
                    <a:noFill/>
                  </a:ln>
                  <a:solidFill>
                    <a:schemeClr val="tx1">
                      <a:lumMod val="85000"/>
                      <a:lumOff val="15000"/>
                    </a:schemeClr>
                  </a:solidFill>
                  <a:effectLst/>
                  <a:uLnTx/>
                  <a:uFillTx/>
                  <a:ea typeface="+mj-ea"/>
                  <a:cs typeface="Agenda-Light"/>
                </a:rPr>
                <a:t>Aus</a:t>
              </a:r>
              <a:r>
                <a:rPr kumimoji="0" lang="en-US" sz="2000" b="0" i="0" u="none" strike="noStrike" kern="1200" cap="none" spc="0" normalizeH="0" baseline="0" noProof="0" dirty="0" smtClean="0">
                  <a:ln>
                    <a:noFill/>
                  </a:ln>
                  <a:solidFill>
                    <a:schemeClr val="tx1">
                      <a:lumMod val="85000"/>
                      <a:lumOff val="15000"/>
                    </a:schemeClr>
                  </a:solidFill>
                  <a:effectLst/>
                  <a:uLnTx/>
                  <a:uFillTx/>
                  <a:ea typeface="+mj-ea"/>
                  <a:cs typeface="Agenda-Light"/>
                </a:rPr>
                <a:t>, </a:t>
              </a:r>
              <a:r>
                <a:rPr kumimoji="0" lang="en-US" sz="2000" b="0" i="0" u="none" strike="noStrike" kern="1200" cap="none" spc="0" normalizeH="0" baseline="0" noProof="0" dirty="0" err="1" smtClean="0">
                  <a:ln>
                    <a:noFill/>
                  </a:ln>
                  <a:solidFill>
                    <a:schemeClr val="tx1">
                      <a:lumMod val="85000"/>
                      <a:lumOff val="15000"/>
                    </a:schemeClr>
                  </a:solidFill>
                  <a:effectLst/>
                  <a:uLnTx/>
                  <a:uFillTx/>
                  <a:ea typeface="+mj-ea"/>
                  <a:cs typeface="Agenda-Light"/>
                </a:rPr>
                <a:t>Jpn</a:t>
              </a:r>
              <a:r>
                <a:rPr kumimoji="0" lang="en-US" sz="2000" b="0" i="0" u="none" strike="noStrike" kern="1200" cap="none" spc="0" normalizeH="0" baseline="0" noProof="0" dirty="0" smtClean="0">
                  <a:ln>
                    <a:noFill/>
                  </a:ln>
                  <a:solidFill>
                    <a:schemeClr val="tx1">
                      <a:lumMod val="85000"/>
                      <a:lumOff val="15000"/>
                    </a:schemeClr>
                  </a:solidFill>
                  <a:effectLst/>
                  <a:uLnTx/>
                  <a:uFillTx/>
                  <a:ea typeface="+mj-ea"/>
                  <a:cs typeface="Agenda-Light"/>
                </a:rPr>
                <a:t>,</a:t>
              </a:r>
              <a:r>
                <a:rPr kumimoji="0" lang="en-US" sz="2000" b="0" i="0" u="none" strike="noStrike" kern="1200" cap="none" spc="0" normalizeH="0" noProof="0" dirty="0" smtClean="0">
                  <a:ln>
                    <a:noFill/>
                  </a:ln>
                  <a:solidFill>
                    <a:schemeClr val="tx1">
                      <a:lumMod val="85000"/>
                      <a:lumOff val="15000"/>
                    </a:schemeClr>
                  </a:solidFill>
                  <a:effectLst/>
                  <a:uLnTx/>
                  <a:uFillTx/>
                  <a:ea typeface="+mj-ea"/>
                  <a:cs typeface="Agenda-Light"/>
                </a:rPr>
                <a:t> Fr, USA)</a:t>
              </a:r>
              <a:endParaRPr kumimoji="0" lang="en-US" sz="2000" b="0" i="0" u="none" strike="noStrike" kern="1200" cap="none" spc="0" normalizeH="0" baseline="0" noProof="0" dirty="0" smtClean="0">
                <a:ln>
                  <a:noFill/>
                </a:ln>
                <a:solidFill>
                  <a:schemeClr val="tx1">
                    <a:lumMod val="85000"/>
                    <a:lumOff val="15000"/>
                  </a:schemeClr>
                </a:solidFill>
                <a:effectLst/>
                <a:uLnTx/>
                <a:uFillTx/>
                <a:ea typeface="+mj-ea"/>
                <a:cs typeface="Agenda-Light"/>
              </a:endParaRPr>
            </a:p>
          </p:txBody>
        </p:sp>
      </p:grpSp>
      <p:grpSp>
        <p:nvGrpSpPr>
          <p:cNvPr id="43" name="Group 42"/>
          <p:cNvGrpSpPr/>
          <p:nvPr/>
        </p:nvGrpSpPr>
        <p:grpSpPr>
          <a:xfrm>
            <a:off x="512115" y="238825"/>
            <a:ext cx="4082187" cy="2247897"/>
            <a:chOff x="512115" y="238825"/>
            <a:chExt cx="4082187" cy="2247897"/>
          </a:xfrm>
        </p:grpSpPr>
        <p:sp>
          <p:nvSpPr>
            <p:cNvPr id="15" name="Freeform 14"/>
            <p:cNvSpPr/>
            <p:nvPr/>
          </p:nvSpPr>
          <p:spPr>
            <a:xfrm>
              <a:off x="3546088" y="1851102"/>
              <a:ext cx="1048214" cy="635620"/>
            </a:xfrm>
            <a:custGeom>
              <a:avLst/>
              <a:gdLst>
                <a:gd name="connsiteX0" fmla="*/ 0 w 1048214"/>
                <a:gd name="connsiteY0" fmla="*/ 234176 h 635620"/>
                <a:gd name="connsiteX1" fmla="*/ 200722 w 1048214"/>
                <a:gd name="connsiteY1" fmla="*/ 557561 h 635620"/>
                <a:gd name="connsiteX2" fmla="*/ 490653 w 1048214"/>
                <a:gd name="connsiteY2" fmla="*/ 635620 h 635620"/>
                <a:gd name="connsiteX3" fmla="*/ 836341 w 1048214"/>
                <a:gd name="connsiteY3" fmla="*/ 635620 h 635620"/>
                <a:gd name="connsiteX4" fmla="*/ 992458 w 1048214"/>
                <a:gd name="connsiteY4" fmla="*/ 434898 h 635620"/>
                <a:gd name="connsiteX5" fmla="*/ 1048214 w 1048214"/>
                <a:gd name="connsiteY5" fmla="*/ 44605 h 635620"/>
                <a:gd name="connsiteX6" fmla="*/ 602166 w 1048214"/>
                <a:gd name="connsiteY6" fmla="*/ 0 h 635620"/>
                <a:gd name="connsiteX7" fmla="*/ 211873 w 1048214"/>
                <a:gd name="connsiteY7" fmla="*/ 78059 h 635620"/>
                <a:gd name="connsiteX8" fmla="*/ 0 w 1048214"/>
                <a:gd name="connsiteY8" fmla="*/ 234176 h 63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8214" h="635620">
                  <a:moveTo>
                    <a:pt x="0" y="234176"/>
                  </a:moveTo>
                  <a:lnTo>
                    <a:pt x="200722" y="557561"/>
                  </a:lnTo>
                  <a:lnTo>
                    <a:pt x="490653" y="635620"/>
                  </a:lnTo>
                  <a:lnTo>
                    <a:pt x="836341" y="635620"/>
                  </a:lnTo>
                  <a:lnTo>
                    <a:pt x="992458" y="434898"/>
                  </a:lnTo>
                  <a:lnTo>
                    <a:pt x="1048214" y="44605"/>
                  </a:lnTo>
                  <a:lnTo>
                    <a:pt x="602166" y="0"/>
                  </a:lnTo>
                  <a:lnTo>
                    <a:pt x="211873" y="78059"/>
                  </a:lnTo>
                  <a:lnTo>
                    <a:pt x="0" y="234176"/>
                  </a:lnTo>
                  <a:close/>
                </a:path>
              </a:pathLst>
            </a:custGeom>
            <a:solidFill>
              <a:schemeClr val="accent3">
                <a:lumMod val="60000"/>
                <a:lumOff val="40000"/>
              </a:schemeClr>
            </a:solidFill>
            <a:ln>
              <a:solidFill>
                <a:srgbClr val="9EBA1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1470693" y="238825"/>
              <a:ext cx="2319225" cy="400110"/>
            </a:xfrm>
            <a:prstGeom prst="rect">
              <a:avLst/>
            </a:prstGeom>
          </p:spPr>
          <p:txBody>
            <a:bodyPr wrap="none" rtlCol="0">
              <a:spAutoFit/>
            </a:bodyPr>
            <a:lstStyle/>
            <a:p>
              <a:pPr marL="0" marR="0" indent="0" algn="l" defTabSz="457200" rtl="0" eaLnBrk="1" fontAlgn="auto" latinLnBrk="0" hangingPunct="1">
                <a:lnSpc>
                  <a:spcPct val="100000"/>
                </a:lnSpc>
                <a:spcBef>
                  <a:spcPct val="0"/>
                </a:spcBef>
                <a:spcAft>
                  <a:spcPts val="0"/>
                </a:spcAft>
                <a:buClrTx/>
                <a:buSzTx/>
                <a:buFontTx/>
                <a:buNone/>
                <a:tabLst/>
              </a:pPr>
              <a:r>
                <a:rPr kumimoji="0" lang="en-US" sz="2000" b="0" i="0" u="none" strike="noStrike" kern="1200" cap="none" spc="0" normalizeH="0" baseline="0" noProof="0" dirty="0" smtClean="0">
                  <a:ln>
                    <a:noFill/>
                  </a:ln>
                  <a:solidFill>
                    <a:schemeClr val="tx1">
                      <a:lumMod val="85000"/>
                      <a:lumOff val="15000"/>
                    </a:schemeClr>
                  </a:solidFill>
                  <a:effectLst/>
                  <a:uLnTx/>
                  <a:uFillTx/>
                  <a:ea typeface="+mj-ea"/>
                  <a:cs typeface="Agenda-Light"/>
                </a:rPr>
                <a:t>WAPITI</a:t>
              </a:r>
              <a:r>
                <a:rPr kumimoji="0" lang="en-US" sz="2000" b="0" i="0" u="none" strike="noStrike" kern="1200" cap="none" spc="0" normalizeH="0" noProof="0" dirty="0" smtClean="0">
                  <a:ln>
                    <a:noFill/>
                  </a:ln>
                  <a:solidFill>
                    <a:schemeClr val="tx1">
                      <a:lumMod val="85000"/>
                      <a:lumOff val="15000"/>
                    </a:schemeClr>
                  </a:solidFill>
                  <a:effectLst/>
                  <a:uLnTx/>
                  <a:uFillTx/>
                  <a:ea typeface="+mj-ea"/>
                  <a:cs typeface="Agenda-Light"/>
                </a:rPr>
                <a:t> </a:t>
              </a:r>
              <a:r>
                <a:rPr kumimoji="0" lang="en-US" sz="2000" b="0" i="0" u="none" strike="noStrike" kern="1200" cap="none" spc="0" normalizeH="0" baseline="0" noProof="0" dirty="0" smtClean="0">
                  <a:ln>
                    <a:noFill/>
                  </a:ln>
                  <a:solidFill>
                    <a:schemeClr val="tx1">
                      <a:lumMod val="85000"/>
                      <a:lumOff val="15000"/>
                    </a:schemeClr>
                  </a:solidFill>
                  <a:effectLst/>
                  <a:uLnTx/>
                  <a:uFillTx/>
                  <a:ea typeface="+mj-ea"/>
                  <a:cs typeface="Agenda-Light"/>
                </a:rPr>
                <a:t>(</a:t>
              </a:r>
              <a:r>
                <a:rPr kumimoji="0" lang="en-US" sz="2000" b="0" i="0" u="none" strike="noStrike" kern="1200" cap="none" spc="0" normalizeH="0" noProof="0" dirty="0" smtClean="0">
                  <a:ln>
                    <a:noFill/>
                  </a:ln>
                  <a:solidFill>
                    <a:schemeClr val="tx1">
                      <a:lumMod val="85000"/>
                      <a:lumOff val="15000"/>
                    </a:schemeClr>
                  </a:solidFill>
                  <a:effectLst/>
                  <a:uLnTx/>
                  <a:uFillTx/>
                  <a:ea typeface="+mj-ea"/>
                  <a:cs typeface="Agenda-Light"/>
                </a:rPr>
                <a:t>France, EU) </a:t>
              </a:r>
              <a:endParaRPr kumimoji="0" lang="en-US" sz="2000" b="0" i="0" u="none" strike="noStrike" kern="1200" cap="none" spc="0" normalizeH="0" baseline="0" noProof="0" dirty="0" smtClean="0">
                <a:ln>
                  <a:noFill/>
                </a:ln>
                <a:solidFill>
                  <a:schemeClr val="tx1">
                    <a:lumMod val="85000"/>
                    <a:lumOff val="15000"/>
                  </a:schemeClr>
                </a:solidFill>
                <a:effectLst/>
                <a:uLnTx/>
                <a:uFillTx/>
                <a:ea typeface="+mj-ea"/>
                <a:cs typeface="Agenda-Light"/>
              </a:endParaRPr>
            </a:p>
          </p:txBody>
        </p:sp>
        <p:sp>
          <p:nvSpPr>
            <p:cNvPr id="18" name="TextBox 17"/>
            <p:cNvSpPr txBox="1"/>
            <p:nvPr/>
          </p:nvSpPr>
          <p:spPr>
            <a:xfrm>
              <a:off x="572508" y="989056"/>
              <a:ext cx="2012602" cy="400110"/>
            </a:xfrm>
            <a:prstGeom prst="rect">
              <a:avLst/>
            </a:prstGeom>
          </p:spPr>
          <p:txBody>
            <a:bodyPr wrap="none" rtlCol="0">
              <a:spAutoFit/>
            </a:bodyPr>
            <a:lstStyle/>
            <a:p>
              <a:pPr marL="0" marR="0" indent="0" algn="l" defTabSz="457200" rtl="0" eaLnBrk="1" fontAlgn="auto" latinLnBrk="0" hangingPunct="1">
                <a:lnSpc>
                  <a:spcPct val="100000"/>
                </a:lnSpc>
                <a:spcBef>
                  <a:spcPct val="0"/>
                </a:spcBef>
                <a:spcAft>
                  <a:spcPts val="0"/>
                </a:spcAft>
                <a:buClrTx/>
                <a:buSzTx/>
                <a:buFontTx/>
                <a:buNone/>
                <a:tabLst/>
              </a:pPr>
              <a:r>
                <a:rPr kumimoji="0" lang="en-US" sz="2000" b="0" i="0" u="none" strike="noStrike" kern="1200" cap="none" spc="0" normalizeH="0" baseline="0" noProof="0" dirty="0" smtClean="0">
                  <a:ln>
                    <a:noFill/>
                  </a:ln>
                  <a:solidFill>
                    <a:schemeClr val="tx1">
                      <a:lumMod val="85000"/>
                      <a:lumOff val="15000"/>
                    </a:schemeClr>
                  </a:solidFill>
                  <a:effectLst/>
                  <a:uLnTx/>
                  <a:uFillTx/>
                  <a:ea typeface="+mj-ea"/>
                  <a:cs typeface="Agenda-Light"/>
                </a:rPr>
                <a:t>ORCHESTRA (</a:t>
              </a:r>
              <a:r>
                <a:rPr kumimoji="0" lang="en-US" sz="2000" b="0" i="0" u="none" strike="noStrike" kern="1200" cap="none" spc="0" normalizeH="0" noProof="0" dirty="0" smtClean="0">
                  <a:ln>
                    <a:noFill/>
                  </a:ln>
                  <a:solidFill>
                    <a:schemeClr val="tx1">
                      <a:lumMod val="85000"/>
                      <a:lumOff val="15000"/>
                    </a:schemeClr>
                  </a:solidFill>
                  <a:effectLst/>
                  <a:uLnTx/>
                  <a:uFillTx/>
                  <a:ea typeface="+mj-ea"/>
                  <a:cs typeface="Agenda-Light"/>
                </a:rPr>
                <a:t>UK) </a:t>
              </a:r>
              <a:endParaRPr kumimoji="0" lang="en-US" sz="2000" b="0" i="0" u="none" strike="noStrike" kern="1200" cap="none" spc="0" normalizeH="0" baseline="0" noProof="0" dirty="0" smtClean="0">
                <a:ln>
                  <a:noFill/>
                </a:ln>
                <a:solidFill>
                  <a:schemeClr val="tx1">
                    <a:lumMod val="85000"/>
                    <a:lumOff val="15000"/>
                  </a:schemeClr>
                </a:solidFill>
                <a:effectLst/>
                <a:uLnTx/>
                <a:uFillTx/>
                <a:ea typeface="+mj-ea"/>
                <a:cs typeface="Agenda-Light"/>
              </a:endParaRPr>
            </a:p>
          </p:txBody>
        </p:sp>
        <p:sp>
          <p:nvSpPr>
            <p:cNvPr id="19" name="TextBox 18"/>
            <p:cNvSpPr txBox="1"/>
            <p:nvPr/>
          </p:nvSpPr>
          <p:spPr>
            <a:xfrm>
              <a:off x="512115" y="598370"/>
              <a:ext cx="2567882" cy="400110"/>
            </a:xfrm>
            <a:prstGeom prst="rect">
              <a:avLst/>
            </a:prstGeom>
          </p:spPr>
          <p:txBody>
            <a:bodyPr wrap="none" rtlCol="0">
              <a:spAutoFit/>
            </a:bodyPr>
            <a:lstStyle/>
            <a:p>
              <a:pPr marL="0" marR="0" indent="0" algn="l" defTabSz="457200" rtl="0" eaLnBrk="1" fontAlgn="auto" latinLnBrk="0" hangingPunct="1">
                <a:lnSpc>
                  <a:spcPct val="100000"/>
                </a:lnSpc>
                <a:spcBef>
                  <a:spcPct val="0"/>
                </a:spcBef>
                <a:spcAft>
                  <a:spcPts val="0"/>
                </a:spcAft>
                <a:buClrTx/>
                <a:buSzTx/>
                <a:buFontTx/>
                <a:buNone/>
                <a:tabLst/>
              </a:pPr>
              <a:r>
                <a:rPr kumimoji="0" lang="en-US" sz="2000" b="0" i="0" u="none" strike="noStrike" kern="1200" cap="none" spc="0" normalizeH="0" baseline="0" noProof="0" dirty="0" smtClean="0">
                  <a:ln>
                    <a:noFill/>
                  </a:ln>
                  <a:solidFill>
                    <a:schemeClr val="tx1">
                      <a:lumMod val="85000"/>
                      <a:lumOff val="15000"/>
                    </a:schemeClr>
                  </a:solidFill>
                  <a:effectLst/>
                  <a:uLnTx/>
                  <a:uFillTx/>
                  <a:ea typeface="+mj-ea"/>
                  <a:cs typeface="Agenda-Light"/>
                </a:rPr>
                <a:t>RAFOS moorings (</a:t>
              </a:r>
              <a:r>
                <a:rPr kumimoji="0" lang="en-US" sz="2000" b="0" i="0" u="none" strike="noStrike" kern="1200" cap="none" spc="0" normalizeH="0" noProof="0" dirty="0" err="1" smtClean="0">
                  <a:ln>
                    <a:noFill/>
                  </a:ln>
                  <a:solidFill>
                    <a:schemeClr val="tx1">
                      <a:lumMod val="85000"/>
                      <a:lumOff val="15000"/>
                    </a:schemeClr>
                  </a:solidFill>
                  <a:effectLst/>
                  <a:uLnTx/>
                  <a:uFillTx/>
                  <a:ea typeface="+mj-ea"/>
                  <a:cs typeface="Agenda-Light"/>
                </a:rPr>
                <a:t>Ger</a:t>
              </a:r>
              <a:r>
                <a:rPr kumimoji="0" lang="en-US" sz="2000" b="0" i="0" u="none" strike="noStrike" kern="1200" cap="none" spc="0" normalizeH="0" noProof="0" dirty="0" smtClean="0">
                  <a:ln>
                    <a:noFill/>
                  </a:ln>
                  <a:solidFill>
                    <a:schemeClr val="tx1">
                      <a:lumMod val="85000"/>
                      <a:lumOff val="15000"/>
                    </a:schemeClr>
                  </a:solidFill>
                  <a:effectLst/>
                  <a:uLnTx/>
                  <a:uFillTx/>
                  <a:ea typeface="+mj-ea"/>
                  <a:cs typeface="Agenda-Light"/>
                </a:rPr>
                <a:t>) </a:t>
              </a:r>
              <a:endParaRPr kumimoji="0" lang="en-US" sz="2000" b="0" i="0" u="none" strike="noStrike" kern="1200" cap="none" spc="0" normalizeH="0" baseline="0" noProof="0" dirty="0" smtClean="0">
                <a:ln>
                  <a:noFill/>
                </a:ln>
                <a:solidFill>
                  <a:schemeClr val="tx1">
                    <a:lumMod val="85000"/>
                    <a:lumOff val="15000"/>
                  </a:schemeClr>
                </a:solidFill>
                <a:effectLst/>
                <a:uLnTx/>
                <a:uFillTx/>
                <a:ea typeface="+mj-ea"/>
                <a:cs typeface="Agenda-Light"/>
              </a:endParaRPr>
            </a:p>
          </p:txBody>
        </p:sp>
      </p:grpSp>
      <p:grpSp>
        <p:nvGrpSpPr>
          <p:cNvPr id="42" name="Group 41"/>
          <p:cNvGrpSpPr/>
          <p:nvPr/>
        </p:nvGrpSpPr>
        <p:grpSpPr>
          <a:xfrm>
            <a:off x="704649" y="1616009"/>
            <a:ext cx="2889007" cy="877809"/>
            <a:chOff x="704649" y="1616009"/>
            <a:chExt cx="2889007" cy="877809"/>
          </a:xfrm>
        </p:grpSpPr>
        <p:sp>
          <p:nvSpPr>
            <p:cNvPr id="21" name="Freeform 20"/>
            <p:cNvSpPr/>
            <p:nvPr/>
          </p:nvSpPr>
          <p:spPr>
            <a:xfrm>
              <a:off x="3344274" y="2116548"/>
              <a:ext cx="249382" cy="377270"/>
            </a:xfrm>
            <a:custGeom>
              <a:avLst/>
              <a:gdLst>
                <a:gd name="connsiteX0" fmla="*/ 57550 w 249382"/>
                <a:gd name="connsiteY0" fmla="*/ 370876 h 377270"/>
                <a:gd name="connsiteX1" fmla="*/ 204621 w 249382"/>
                <a:gd name="connsiteY1" fmla="*/ 377270 h 377270"/>
                <a:gd name="connsiteX2" fmla="*/ 223804 w 249382"/>
                <a:gd name="connsiteY2" fmla="*/ 249382 h 377270"/>
                <a:gd name="connsiteX3" fmla="*/ 249382 w 249382"/>
                <a:gd name="connsiteY3" fmla="*/ 159860 h 377270"/>
                <a:gd name="connsiteX4" fmla="*/ 242988 w 249382"/>
                <a:gd name="connsiteY4" fmla="*/ 51155 h 377270"/>
                <a:gd name="connsiteX5" fmla="*/ 95916 w 249382"/>
                <a:gd name="connsiteY5" fmla="*/ 0 h 377270"/>
                <a:gd name="connsiteX6" fmla="*/ 6395 w 249382"/>
                <a:gd name="connsiteY6" fmla="*/ 134283 h 377270"/>
                <a:gd name="connsiteX7" fmla="*/ 0 w 249382"/>
                <a:gd name="connsiteY7" fmla="*/ 262171 h 377270"/>
                <a:gd name="connsiteX8" fmla="*/ 57550 w 249382"/>
                <a:gd name="connsiteY8" fmla="*/ 370876 h 377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9382" h="377270">
                  <a:moveTo>
                    <a:pt x="57550" y="370876"/>
                  </a:moveTo>
                  <a:lnTo>
                    <a:pt x="204621" y="377270"/>
                  </a:lnTo>
                  <a:lnTo>
                    <a:pt x="223804" y="249382"/>
                  </a:lnTo>
                  <a:lnTo>
                    <a:pt x="249382" y="159860"/>
                  </a:lnTo>
                  <a:lnTo>
                    <a:pt x="242988" y="51155"/>
                  </a:lnTo>
                  <a:lnTo>
                    <a:pt x="95916" y="0"/>
                  </a:lnTo>
                  <a:lnTo>
                    <a:pt x="6395" y="134283"/>
                  </a:lnTo>
                  <a:lnTo>
                    <a:pt x="0" y="262171"/>
                  </a:lnTo>
                  <a:lnTo>
                    <a:pt x="57550" y="370876"/>
                  </a:lnTo>
                  <a:close/>
                </a:path>
              </a:pathLst>
            </a:custGeom>
            <a:solidFill>
              <a:schemeClr val="accent6">
                <a:lumMod val="60000"/>
                <a:lumOff val="40000"/>
              </a:schemeClr>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TextBox 21"/>
            <p:cNvSpPr txBox="1"/>
            <p:nvPr/>
          </p:nvSpPr>
          <p:spPr>
            <a:xfrm>
              <a:off x="704649" y="1616009"/>
              <a:ext cx="1609800" cy="400110"/>
            </a:xfrm>
            <a:prstGeom prst="rect">
              <a:avLst/>
            </a:prstGeom>
          </p:spPr>
          <p:txBody>
            <a:bodyPr wrap="none" rtlCol="0">
              <a:spAutoFit/>
            </a:bodyPr>
            <a:lstStyle/>
            <a:p>
              <a:pPr marL="0" marR="0" indent="0" algn="l" defTabSz="457200" rtl="0" eaLnBrk="1" fontAlgn="auto" latinLnBrk="0" hangingPunct="1">
                <a:lnSpc>
                  <a:spcPct val="100000"/>
                </a:lnSpc>
                <a:spcBef>
                  <a:spcPct val="0"/>
                </a:spcBef>
                <a:spcAft>
                  <a:spcPts val="0"/>
                </a:spcAft>
                <a:buClrTx/>
                <a:buSzTx/>
                <a:buFontTx/>
                <a:buNone/>
                <a:tabLst/>
              </a:pPr>
              <a:r>
                <a:rPr kumimoji="0" lang="en-US" sz="2000" b="0" i="0" u="none" strike="noStrike" kern="1200" cap="none" spc="0" normalizeH="0" baseline="0" noProof="0" dirty="0" smtClean="0">
                  <a:ln>
                    <a:noFill/>
                  </a:ln>
                  <a:solidFill>
                    <a:schemeClr val="tx1">
                      <a:lumMod val="85000"/>
                      <a:lumOff val="15000"/>
                    </a:schemeClr>
                  </a:solidFill>
                  <a:effectLst/>
                  <a:uLnTx/>
                  <a:uFillTx/>
                  <a:ea typeface="+mj-ea"/>
                  <a:cs typeface="Agenda-Light"/>
                </a:rPr>
                <a:t>GOAL (</a:t>
              </a:r>
              <a:r>
                <a:rPr kumimoji="0" lang="en-US" sz="2000" b="0" i="0" u="none" strike="noStrike" kern="1200" cap="none" spc="0" normalizeH="0" noProof="0" dirty="0" smtClean="0">
                  <a:ln>
                    <a:noFill/>
                  </a:ln>
                  <a:solidFill>
                    <a:schemeClr val="tx1">
                      <a:lumMod val="85000"/>
                      <a:lumOff val="15000"/>
                    </a:schemeClr>
                  </a:solidFill>
                  <a:effectLst/>
                  <a:uLnTx/>
                  <a:uFillTx/>
                  <a:ea typeface="+mj-ea"/>
                  <a:cs typeface="Agenda-Light"/>
                </a:rPr>
                <a:t>Brazil) </a:t>
              </a:r>
              <a:endParaRPr kumimoji="0" lang="en-US" sz="2000" b="0" i="0" u="none" strike="noStrike" kern="1200" cap="none" spc="0" normalizeH="0" baseline="0" noProof="0" dirty="0" smtClean="0">
                <a:ln>
                  <a:noFill/>
                </a:ln>
                <a:solidFill>
                  <a:schemeClr val="tx1">
                    <a:lumMod val="85000"/>
                    <a:lumOff val="15000"/>
                  </a:schemeClr>
                </a:solidFill>
                <a:effectLst/>
                <a:uLnTx/>
                <a:uFillTx/>
                <a:ea typeface="+mj-ea"/>
                <a:cs typeface="Agenda-Light"/>
              </a:endParaRPr>
            </a:p>
          </p:txBody>
        </p:sp>
      </p:grpSp>
      <p:grpSp>
        <p:nvGrpSpPr>
          <p:cNvPr id="41" name="Group 40"/>
          <p:cNvGrpSpPr/>
          <p:nvPr/>
        </p:nvGrpSpPr>
        <p:grpSpPr>
          <a:xfrm>
            <a:off x="31505" y="2010933"/>
            <a:ext cx="3746411" cy="1015663"/>
            <a:chOff x="31505" y="2010933"/>
            <a:chExt cx="3746411" cy="1015663"/>
          </a:xfrm>
        </p:grpSpPr>
        <p:sp>
          <p:nvSpPr>
            <p:cNvPr id="24" name="TextBox 23"/>
            <p:cNvSpPr txBox="1"/>
            <p:nvPr/>
          </p:nvSpPr>
          <p:spPr>
            <a:xfrm>
              <a:off x="31505" y="2010933"/>
              <a:ext cx="3630371" cy="1015663"/>
            </a:xfrm>
            <a:prstGeom prst="rect">
              <a:avLst/>
            </a:prstGeom>
          </p:spPr>
          <p:txBody>
            <a:bodyPr wrap="none" rtlCol="0">
              <a:spAutoFit/>
            </a:bodyPr>
            <a:lstStyle/>
            <a:p>
              <a:pPr marL="0" marR="0" indent="0" algn="l" defTabSz="457200" rtl="0" eaLnBrk="1" fontAlgn="auto" latinLnBrk="0" hangingPunct="1">
                <a:lnSpc>
                  <a:spcPct val="100000"/>
                </a:lnSpc>
                <a:spcBef>
                  <a:spcPct val="0"/>
                </a:spcBef>
                <a:spcAft>
                  <a:spcPts val="0"/>
                </a:spcAft>
                <a:buClrTx/>
                <a:buSzTx/>
                <a:buFontTx/>
                <a:buNone/>
                <a:tabLst/>
              </a:pPr>
              <a:r>
                <a:rPr kumimoji="0" lang="en-US" sz="2000" b="0" i="0" u="none" strike="noStrike" kern="1200" cap="none" spc="0" normalizeH="0" baseline="0" noProof="0" dirty="0" smtClean="0">
                  <a:ln>
                    <a:noFill/>
                  </a:ln>
                  <a:solidFill>
                    <a:schemeClr val="tx1">
                      <a:lumMod val="85000"/>
                      <a:lumOff val="15000"/>
                    </a:schemeClr>
                  </a:solidFill>
                  <a:effectLst/>
                  <a:uLnTx/>
                  <a:uFillTx/>
                  <a:ea typeface="+mj-ea"/>
                  <a:cs typeface="Agenda-Light"/>
                </a:rPr>
                <a:t>Palmer</a:t>
              </a:r>
              <a:r>
                <a:rPr kumimoji="0" lang="en-US" sz="2000" b="0" i="0" u="none" strike="noStrike" kern="1200" cap="none" spc="0" normalizeH="0" noProof="0" dirty="0" smtClean="0">
                  <a:ln>
                    <a:noFill/>
                  </a:ln>
                  <a:solidFill>
                    <a:schemeClr val="tx1">
                      <a:lumMod val="85000"/>
                      <a:lumOff val="15000"/>
                    </a:schemeClr>
                  </a:solidFill>
                  <a:effectLst/>
                  <a:uLnTx/>
                  <a:uFillTx/>
                  <a:ea typeface="+mj-ea"/>
                  <a:cs typeface="Agenda-Light"/>
                </a:rPr>
                <a:t> LTER </a:t>
              </a:r>
              <a:r>
                <a:rPr kumimoji="0" lang="en-US" sz="2000" b="0" i="0" u="none" strike="noStrike" kern="1200" cap="none" spc="0" normalizeH="0" baseline="0" noProof="0" dirty="0" smtClean="0">
                  <a:ln>
                    <a:noFill/>
                  </a:ln>
                  <a:solidFill>
                    <a:schemeClr val="tx1">
                      <a:lumMod val="85000"/>
                      <a:lumOff val="15000"/>
                    </a:schemeClr>
                  </a:solidFill>
                  <a:effectLst/>
                  <a:uLnTx/>
                  <a:uFillTx/>
                  <a:ea typeface="+mj-ea"/>
                  <a:cs typeface="Agenda-Light"/>
                </a:rPr>
                <a:t>(</a:t>
              </a:r>
              <a:r>
                <a:rPr lang="en-US" sz="2000" dirty="0" smtClean="0">
                  <a:solidFill>
                    <a:schemeClr val="tx1">
                      <a:lumMod val="85000"/>
                      <a:lumOff val="15000"/>
                    </a:schemeClr>
                  </a:solidFill>
                  <a:ea typeface="+mj-ea"/>
                  <a:cs typeface="Agenda-Light"/>
                </a:rPr>
                <a:t>USA</a:t>
              </a:r>
              <a:r>
                <a:rPr kumimoji="0" lang="en-US" sz="2000" b="0" i="0" u="none" strike="noStrike" kern="1200" cap="none" spc="0" normalizeH="0" noProof="0" dirty="0" smtClean="0">
                  <a:ln>
                    <a:noFill/>
                  </a:ln>
                  <a:solidFill>
                    <a:schemeClr val="tx1">
                      <a:lumMod val="85000"/>
                      <a:lumOff val="15000"/>
                    </a:schemeClr>
                  </a:solidFill>
                  <a:effectLst/>
                  <a:uLnTx/>
                  <a:uFillTx/>
                  <a:ea typeface="+mj-ea"/>
                  <a:cs typeface="Agenda-Light"/>
                </a:rPr>
                <a:t>)</a:t>
              </a:r>
            </a:p>
            <a:p>
              <a:pPr marL="0" marR="0" indent="0" algn="l" defTabSz="457200" rtl="0" eaLnBrk="1" fontAlgn="auto" latinLnBrk="0" hangingPunct="1">
                <a:lnSpc>
                  <a:spcPct val="100000"/>
                </a:lnSpc>
                <a:spcBef>
                  <a:spcPct val="0"/>
                </a:spcBef>
                <a:spcAft>
                  <a:spcPts val="0"/>
                </a:spcAft>
                <a:buClrTx/>
                <a:buSzTx/>
                <a:buFontTx/>
                <a:buNone/>
                <a:tabLst/>
              </a:pPr>
              <a:r>
                <a:rPr lang="en-US" sz="2000" dirty="0" smtClean="0">
                  <a:solidFill>
                    <a:schemeClr val="tx1">
                      <a:lumMod val="85000"/>
                      <a:lumOff val="15000"/>
                    </a:schemeClr>
                  </a:solidFill>
                  <a:ea typeface="+mj-ea"/>
                  <a:cs typeface="Agenda-Light"/>
                </a:rPr>
                <a:t>RATS (UK)</a:t>
              </a:r>
            </a:p>
            <a:p>
              <a:pPr marL="0" marR="0" indent="0" algn="l" defTabSz="457200" rtl="0" eaLnBrk="1" fontAlgn="auto" latinLnBrk="0" hangingPunct="1">
                <a:lnSpc>
                  <a:spcPct val="100000"/>
                </a:lnSpc>
                <a:spcBef>
                  <a:spcPct val="0"/>
                </a:spcBef>
                <a:spcAft>
                  <a:spcPts val="0"/>
                </a:spcAft>
                <a:buClrTx/>
                <a:buSzTx/>
                <a:buFontTx/>
                <a:buNone/>
                <a:tabLst/>
              </a:pPr>
              <a:r>
                <a:rPr kumimoji="0" lang="en-US" sz="2000" b="0" i="0" u="none" strike="noStrike" kern="1200" cap="none" spc="0" normalizeH="0" noProof="0" dirty="0" smtClean="0">
                  <a:ln>
                    <a:noFill/>
                  </a:ln>
                  <a:solidFill>
                    <a:schemeClr val="tx1">
                      <a:lumMod val="85000"/>
                      <a:lumOff val="15000"/>
                    </a:schemeClr>
                  </a:solidFill>
                  <a:effectLst/>
                  <a:uLnTx/>
                  <a:uFillTx/>
                  <a:ea typeface="+mj-ea"/>
                  <a:cs typeface="Agenda-Light"/>
                </a:rPr>
                <a:t>JUBANY (ARGENTIVA/GERMANY) </a:t>
              </a:r>
              <a:endParaRPr kumimoji="0" lang="en-US" sz="2000" b="0" i="0" u="none" strike="noStrike" kern="1200" cap="none" spc="0" normalizeH="0" baseline="0" noProof="0" dirty="0" smtClean="0">
                <a:ln>
                  <a:noFill/>
                </a:ln>
                <a:solidFill>
                  <a:schemeClr val="tx1">
                    <a:lumMod val="85000"/>
                    <a:lumOff val="15000"/>
                  </a:schemeClr>
                </a:solidFill>
                <a:effectLst/>
                <a:uLnTx/>
                <a:uFillTx/>
                <a:ea typeface="+mj-ea"/>
                <a:cs typeface="Agenda-Light"/>
              </a:endParaRPr>
            </a:p>
          </p:txBody>
        </p:sp>
        <p:sp>
          <p:nvSpPr>
            <p:cNvPr id="25" name="Freeform 24"/>
            <p:cNvSpPr/>
            <p:nvPr/>
          </p:nvSpPr>
          <p:spPr>
            <a:xfrm>
              <a:off x="3424989" y="2518611"/>
              <a:ext cx="352927" cy="264694"/>
            </a:xfrm>
            <a:custGeom>
              <a:avLst/>
              <a:gdLst>
                <a:gd name="connsiteX0" fmla="*/ 0 w 352927"/>
                <a:gd name="connsiteY0" fmla="*/ 0 h 264694"/>
                <a:gd name="connsiteX1" fmla="*/ 208548 w 352927"/>
                <a:gd name="connsiteY1" fmla="*/ 200526 h 264694"/>
                <a:gd name="connsiteX2" fmla="*/ 288758 w 352927"/>
                <a:gd name="connsiteY2" fmla="*/ 264694 h 264694"/>
                <a:gd name="connsiteX3" fmla="*/ 352927 w 352927"/>
                <a:gd name="connsiteY3" fmla="*/ 200526 h 264694"/>
                <a:gd name="connsiteX4" fmla="*/ 256674 w 352927"/>
                <a:gd name="connsiteY4" fmla="*/ 104273 h 264694"/>
                <a:gd name="connsiteX5" fmla="*/ 152400 w 352927"/>
                <a:gd name="connsiteY5" fmla="*/ 8021 h 264694"/>
                <a:gd name="connsiteX6" fmla="*/ 0 w 352927"/>
                <a:gd name="connsiteY6" fmla="*/ 0 h 264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2927" h="264694">
                  <a:moveTo>
                    <a:pt x="0" y="0"/>
                  </a:moveTo>
                  <a:lnTo>
                    <a:pt x="208548" y="200526"/>
                  </a:lnTo>
                  <a:lnTo>
                    <a:pt x="288758" y="264694"/>
                  </a:lnTo>
                  <a:lnTo>
                    <a:pt x="352927" y="200526"/>
                  </a:lnTo>
                  <a:lnTo>
                    <a:pt x="256674" y="104273"/>
                  </a:lnTo>
                  <a:lnTo>
                    <a:pt x="152400" y="8021"/>
                  </a:lnTo>
                  <a:lnTo>
                    <a:pt x="0" y="0"/>
                  </a:lnTo>
                  <a:close/>
                </a:path>
              </a:pathLst>
            </a:custGeom>
            <a:solidFill>
              <a:schemeClr val="accent6">
                <a:lumMod val="60000"/>
                <a:lumOff val="40000"/>
              </a:schemeClr>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9" name="Group 38"/>
          <p:cNvGrpSpPr/>
          <p:nvPr/>
        </p:nvGrpSpPr>
        <p:grpSpPr>
          <a:xfrm>
            <a:off x="4594302" y="3784862"/>
            <a:ext cx="1989300" cy="2914568"/>
            <a:chOff x="4594302" y="3784862"/>
            <a:chExt cx="1989300" cy="2914568"/>
          </a:xfrm>
        </p:grpSpPr>
        <p:sp>
          <p:nvSpPr>
            <p:cNvPr id="34" name="Freeform 33"/>
            <p:cNvSpPr/>
            <p:nvPr/>
          </p:nvSpPr>
          <p:spPr>
            <a:xfrm>
              <a:off x="4670981" y="3784862"/>
              <a:ext cx="428920" cy="1041662"/>
            </a:xfrm>
            <a:custGeom>
              <a:avLst/>
              <a:gdLst>
                <a:gd name="connsiteX0" fmla="*/ 108409 w 428920"/>
                <a:gd name="connsiteY0" fmla="*/ 0 h 1041662"/>
                <a:gd name="connsiteX1" fmla="*/ 353506 w 428920"/>
                <a:gd name="connsiteY1" fmla="*/ 84841 h 1041662"/>
                <a:gd name="connsiteX2" fmla="*/ 395926 w 428920"/>
                <a:gd name="connsiteY2" fmla="*/ 141402 h 1041662"/>
                <a:gd name="connsiteX3" fmla="*/ 400640 w 428920"/>
                <a:gd name="connsiteY3" fmla="*/ 202676 h 1041662"/>
                <a:gd name="connsiteX4" fmla="*/ 329939 w 428920"/>
                <a:gd name="connsiteY4" fmla="*/ 334651 h 1041662"/>
                <a:gd name="connsiteX5" fmla="*/ 428920 w 428920"/>
                <a:gd name="connsiteY5" fmla="*/ 961534 h 1041662"/>
                <a:gd name="connsiteX6" fmla="*/ 197963 w 428920"/>
                <a:gd name="connsiteY6" fmla="*/ 1041662 h 1041662"/>
                <a:gd name="connsiteX7" fmla="*/ 0 w 428920"/>
                <a:gd name="connsiteY7" fmla="*/ 334651 h 1041662"/>
                <a:gd name="connsiteX8" fmla="*/ 108409 w 428920"/>
                <a:gd name="connsiteY8" fmla="*/ 0 h 1041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920" h="1041662">
                  <a:moveTo>
                    <a:pt x="108409" y="0"/>
                  </a:moveTo>
                  <a:lnTo>
                    <a:pt x="353506" y="84841"/>
                  </a:lnTo>
                  <a:lnTo>
                    <a:pt x="395926" y="141402"/>
                  </a:lnTo>
                  <a:lnTo>
                    <a:pt x="400640" y="202676"/>
                  </a:lnTo>
                  <a:lnTo>
                    <a:pt x="329939" y="334651"/>
                  </a:lnTo>
                  <a:lnTo>
                    <a:pt x="428920" y="961534"/>
                  </a:lnTo>
                  <a:lnTo>
                    <a:pt x="197963" y="1041662"/>
                  </a:lnTo>
                  <a:lnTo>
                    <a:pt x="0" y="334651"/>
                  </a:lnTo>
                  <a:lnTo>
                    <a:pt x="108409" y="0"/>
                  </a:lnTo>
                  <a:close/>
                </a:path>
              </a:pathLst>
            </a:custGeom>
            <a:solidFill>
              <a:schemeClr val="accent2">
                <a:lumMod val="60000"/>
                <a:lumOff val="40000"/>
              </a:scheme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TextBox 36"/>
            <p:cNvSpPr txBox="1"/>
            <p:nvPr/>
          </p:nvSpPr>
          <p:spPr>
            <a:xfrm>
              <a:off x="4594302" y="5991544"/>
              <a:ext cx="1989300" cy="707886"/>
            </a:xfrm>
            <a:prstGeom prst="rect">
              <a:avLst/>
            </a:prstGeom>
          </p:spPr>
          <p:txBody>
            <a:bodyPr wrap="square" rtlCol="0">
              <a:spAutoFit/>
            </a:bodyPr>
            <a:lstStyle/>
            <a:p>
              <a:pPr marL="0" marR="0" indent="0" algn="l" defTabSz="457200" rtl="0" eaLnBrk="1" fontAlgn="auto" latinLnBrk="0" hangingPunct="1">
                <a:lnSpc>
                  <a:spcPct val="100000"/>
                </a:lnSpc>
                <a:spcBef>
                  <a:spcPct val="0"/>
                </a:spcBef>
                <a:spcAft>
                  <a:spcPts val="0"/>
                </a:spcAft>
                <a:buClrTx/>
                <a:buSzTx/>
                <a:buFontTx/>
                <a:buNone/>
                <a:tabLst/>
              </a:pPr>
              <a:r>
                <a:rPr kumimoji="0" lang="en-US" sz="2000" b="0" i="0" u="none" strike="noStrike" kern="1200" cap="none" spc="0" normalizeH="0" baseline="0" noProof="0" dirty="0" smtClean="0">
                  <a:ln>
                    <a:noFill/>
                  </a:ln>
                  <a:solidFill>
                    <a:schemeClr val="tx1">
                      <a:lumMod val="85000"/>
                      <a:lumOff val="15000"/>
                    </a:schemeClr>
                  </a:solidFill>
                  <a:effectLst/>
                  <a:uLnTx/>
                  <a:uFillTx/>
                  <a:ea typeface="+mj-ea"/>
                  <a:cs typeface="Agenda-Light"/>
                </a:rPr>
                <a:t>PIPERS (USA + Belgium,</a:t>
              </a:r>
              <a:r>
                <a:rPr kumimoji="0" lang="en-US" sz="2000" b="0" i="0" u="none" strike="noStrike" kern="1200" cap="none" spc="0" normalizeH="0" noProof="0" dirty="0" smtClean="0">
                  <a:ln>
                    <a:noFill/>
                  </a:ln>
                  <a:solidFill>
                    <a:schemeClr val="tx1">
                      <a:lumMod val="85000"/>
                      <a:lumOff val="15000"/>
                    </a:schemeClr>
                  </a:solidFill>
                  <a:effectLst/>
                  <a:uLnTx/>
                  <a:uFillTx/>
                  <a:ea typeface="+mj-ea"/>
                  <a:cs typeface="Agenda-Light"/>
                </a:rPr>
                <a:t> </a:t>
              </a:r>
              <a:r>
                <a:rPr kumimoji="0" lang="en-US" sz="2000" b="0" i="0" u="none" strike="noStrike" kern="1200" cap="none" spc="0" normalizeH="0" noProof="0" dirty="0" err="1" smtClean="0">
                  <a:ln>
                    <a:noFill/>
                  </a:ln>
                  <a:solidFill>
                    <a:schemeClr val="tx1">
                      <a:lumMod val="85000"/>
                      <a:lumOff val="15000"/>
                    </a:schemeClr>
                  </a:solidFill>
                  <a:effectLst/>
                  <a:uLnTx/>
                  <a:uFillTx/>
                  <a:ea typeface="+mj-ea"/>
                  <a:cs typeface="Agenda-Light"/>
                </a:rPr>
                <a:t>Aus</a:t>
              </a:r>
              <a:r>
                <a:rPr kumimoji="0" lang="en-US" sz="2000" b="0" i="0" u="none" strike="noStrike" kern="1200" cap="none" spc="0" normalizeH="0" noProof="0" dirty="0" smtClean="0">
                  <a:ln>
                    <a:noFill/>
                  </a:ln>
                  <a:solidFill>
                    <a:schemeClr val="tx1">
                      <a:lumMod val="85000"/>
                      <a:lumOff val="15000"/>
                    </a:schemeClr>
                  </a:solidFill>
                  <a:effectLst/>
                  <a:uLnTx/>
                  <a:uFillTx/>
                  <a:ea typeface="+mj-ea"/>
                  <a:cs typeface="Agenda-Light"/>
                </a:rPr>
                <a:t>, NZ</a:t>
              </a:r>
              <a:endParaRPr kumimoji="0" lang="en-US" sz="2000" b="0" i="0" u="none" strike="noStrike" kern="1200" cap="none" spc="0" normalizeH="0" baseline="0" noProof="0" dirty="0" smtClean="0">
                <a:ln>
                  <a:noFill/>
                </a:ln>
                <a:solidFill>
                  <a:schemeClr val="tx1">
                    <a:lumMod val="85000"/>
                    <a:lumOff val="15000"/>
                  </a:schemeClr>
                </a:solidFill>
                <a:effectLst/>
                <a:uLnTx/>
                <a:uFillTx/>
                <a:ea typeface="+mj-ea"/>
                <a:cs typeface="Agenda-Light"/>
              </a:endParaRPr>
            </a:p>
          </p:txBody>
        </p:sp>
      </p:grpSp>
      <p:grpSp>
        <p:nvGrpSpPr>
          <p:cNvPr id="40" name="Group 39"/>
          <p:cNvGrpSpPr/>
          <p:nvPr/>
        </p:nvGrpSpPr>
        <p:grpSpPr>
          <a:xfrm>
            <a:off x="784162" y="3327662"/>
            <a:ext cx="3476753" cy="2354983"/>
            <a:chOff x="784162" y="3327662"/>
            <a:chExt cx="3476753" cy="2354983"/>
          </a:xfrm>
        </p:grpSpPr>
        <p:sp>
          <p:nvSpPr>
            <p:cNvPr id="36" name="Freeform 35"/>
            <p:cNvSpPr/>
            <p:nvPr/>
          </p:nvSpPr>
          <p:spPr>
            <a:xfrm>
              <a:off x="3794289" y="3327662"/>
              <a:ext cx="466626" cy="509047"/>
            </a:xfrm>
            <a:custGeom>
              <a:avLst/>
              <a:gdLst>
                <a:gd name="connsiteX0" fmla="*/ 47134 w 466626"/>
                <a:gd name="connsiteY0" fmla="*/ 98981 h 509047"/>
                <a:gd name="connsiteX1" fmla="*/ 216816 w 466626"/>
                <a:gd name="connsiteY1" fmla="*/ 0 h 509047"/>
                <a:gd name="connsiteX2" fmla="*/ 268664 w 466626"/>
                <a:gd name="connsiteY2" fmla="*/ 131975 h 509047"/>
                <a:gd name="connsiteX3" fmla="*/ 348791 w 466626"/>
                <a:gd name="connsiteY3" fmla="*/ 268664 h 509047"/>
                <a:gd name="connsiteX4" fmla="*/ 466626 w 466626"/>
                <a:gd name="connsiteY4" fmla="*/ 414779 h 509047"/>
                <a:gd name="connsiteX5" fmla="*/ 358218 w 466626"/>
                <a:gd name="connsiteY5" fmla="*/ 476053 h 509047"/>
                <a:gd name="connsiteX6" fmla="*/ 273377 w 466626"/>
                <a:gd name="connsiteY6" fmla="*/ 509047 h 509047"/>
                <a:gd name="connsiteX7" fmla="*/ 94268 w 466626"/>
                <a:gd name="connsiteY7" fmla="*/ 499620 h 509047"/>
                <a:gd name="connsiteX8" fmla="*/ 42420 w 466626"/>
                <a:gd name="connsiteY8" fmla="*/ 395926 h 509047"/>
                <a:gd name="connsiteX9" fmla="*/ 0 w 466626"/>
                <a:gd name="connsiteY9" fmla="*/ 240383 h 509047"/>
                <a:gd name="connsiteX10" fmla="*/ 47134 w 466626"/>
                <a:gd name="connsiteY10" fmla="*/ 98981 h 509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6626" h="509047">
                  <a:moveTo>
                    <a:pt x="47134" y="98981"/>
                  </a:moveTo>
                  <a:lnTo>
                    <a:pt x="216816" y="0"/>
                  </a:lnTo>
                  <a:lnTo>
                    <a:pt x="268664" y="131975"/>
                  </a:lnTo>
                  <a:lnTo>
                    <a:pt x="348791" y="268664"/>
                  </a:lnTo>
                  <a:lnTo>
                    <a:pt x="466626" y="414779"/>
                  </a:lnTo>
                  <a:lnTo>
                    <a:pt x="358218" y="476053"/>
                  </a:lnTo>
                  <a:lnTo>
                    <a:pt x="273377" y="509047"/>
                  </a:lnTo>
                  <a:lnTo>
                    <a:pt x="94268" y="499620"/>
                  </a:lnTo>
                  <a:lnTo>
                    <a:pt x="42420" y="395926"/>
                  </a:lnTo>
                  <a:lnTo>
                    <a:pt x="0" y="240383"/>
                  </a:lnTo>
                  <a:lnTo>
                    <a:pt x="47134" y="98981"/>
                  </a:lnTo>
                  <a:close/>
                </a:path>
              </a:pathLst>
            </a:custGeom>
            <a:solidFill>
              <a:schemeClr val="accent5">
                <a:lumMod val="60000"/>
                <a:lumOff val="40000"/>
              </a:schemeClr>
            </a:solidFill>
            <a:ln>
              <a:solidFill>
                <a:srgbClr val="00B1F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TextBox 37"/>
            <p:cNvSpPr txBox="1"/>
            <p:nvPr/>
          </p:nvSpPr>
          <p:spPr>
            <a:xfrm>
              <a:off x="784162" y="4974759"/>
              <a:ext cx="2162741" cy="707886"/>
            </a:xfrm>
            <a:prstGeom prst="rect">
              <a:avLst/>
            </a:prstGeom>
          </p:spPr>
          <p:txBody>
            <a:bodyPr wrap="square" rtlCol="0">
              <a:spAutoFit/>
            </a:bodyPr>
            <a:lstStyle/>
            <a:p>
              <a:pPr marL="0" marR="0" indent="0" algn="l" defTabSz="457200" rtl="0" eaLnBrk="1" fontAlgn="auto" latinLnBrk="0" hangingPunct="1">
                <a:lnSpc>
                  <a:spcPct val="100000"/>
                </a:lnSpc>
                <a:spcBef>
                  <a:spcPct val="0"/>
                </a:spcBef>
                <a:spcAft>
                  <a:spcPts val="0"/>
                </a:spcAft>
                <a:buClrTx/>
                <a:buSzTx/>
                <a:buFontTx/>
                <a:buNone/>
                <a:tabLst/>
              </a:pPr>
              <a:r>
                <a:rPr lang="en-US" sz="2000" dirty="0" smtClean="0">
                  <a:solidFill>
                    <a:schemeClr val="tx1">
                      <a:lumMod val="85000"/>
                      <a:lumOff val="15000"/>
                    </a:schemeClr>
                  </a:solidFill>
                  <a:ea typeface="+mj-ea"/>
                  <a:cs typeface="Agenda-Light"/>
                </a:rPr>
                <a:t>Amundsen (Korea + USA, UK, Sweden</a:t>
              </a:r>
              <a:endParaRPr kumimoji="0" lang="en-US" sz="2000" b="0" i="0" u="none" strike="noStrike" kern="1200" cap="none" spc="0" normalizeH="0" baseline="0" noProof="0" dirty="0" smtClean="0">
                <a:ln>
                  <a:noFill/>
                </a:ln>
                <a:solidFill>
                  <a:schemeClr val="tx1">
                    <a:lumMod val="85000"/>
                    <a:lumOff val="15000"/>
                  </a:schemeClr>
                </a:solidFill>
                <a:effectLst/>
                <a:uLnTx/>
                <a:uFillTx/>
                <a:ea typeface="+mj-ea"/>
                <a:cs typeface="Agenda-Light"/>
              </a:endParaRPr>
            </a:p>
          </p:txBody>
        </p:sp>
      </p:grpSp>
    </p:spTree>
    <p:extLst>
      <p:ext uri="{BB962C8B-B14F-4D97-AF65-F5344CB8AC3E}">
        <p14:creationId xmlns:p14="http://schemas.microsoft.com/office/powerpoint/2010/main" val="177364465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722032" y="325119"/>
            <a:ext cx="7801535" cy="461665"/>
          </a:xfrm>
          <a:prstGeom prst="rect">
            <a:avLst/>
          </a:prstGeom>
        </p:spPr>
        <p:txBody>
          <a:bodyPr wrap="none" rtlCol="0">
            <a:spAutoFit/>
          </a:bodyPr>
          <a:lstStyle/>
          <a:p>
            <a:pPr marL="0" marR="0" indent="0" algn="l" defTabSz="457200" rtl="0" eaLnBrk="1" fontAlgn="auto" latinLnBrk="0" hangingPunct="1">
              <a:lnSpc>
                <a:spcPct val="100000"/>
              </a:lnSpc>
              <a:spcBef>
                <a:spcPct val="0"/>
              </a:spcBef>
              <a:spcAft>
                <a:spcPts val="0"/>
              </a:spcAft>
              <a:buClrTx/>
              <a:buSzTx/>
              <a:buFontTx/>
              <a:buNone/>
              <a:tabLst/>
            </a:pPr>
            <a:r>
              <a:rPr kumimoji="0" lang="en-US" sz="2400" b="0" i="0" u="none" strike="noStrike" kern="1200" cap="none" spc="0" normalizeH="0" baseline="0" noProof="0" dirty="0" smtClean="0">
                <a:ln>
                  <a:noFill/>
                </a:ln>
                <a:effectLst/>
                <a:uLnTx/>
                <a:uFillTx/>
                <a:latin typeface="Gill Sans"/>
                <a:ea typeface="+mj-ea"/>
                <a:cs typeface="Gill Sans"/>
              </a:rPr>
              <a:t>Leveraging</a:t>
            </a:r>
            <a:r>
              <a:rPr kumimoji="0" lang="en-US" sz="2400" b="0" i="0" u="none" strike="noStrike" kern="1200" cap="none" spc="0" normalizeH="0" noProof="0" dirty="0" smtClean="0">
                <a:ln>
                  <a:noFill/>
                </a:ln>
                <a:effectLst/>
                <a:uLnTx/>
                <a:uFillTx/>
                <a:latin typeface="Gill Sans"/>
                <a:ea typeface="+mj-ea"/>
                <a:cs typeface="Gill Sans"/>
              </a:rPr>
              <a:t> national investments: Example from two programs</a:t>
            </a:r>
            <a:endParaRPr kumimoji="0" lang="en-US" sz="2400" b="0" i="0" u="none" strike="noStrike" kern="1200" cap="none" spc="0" normalizeH="0" baseline="0" noProof="0" dirty="0" smtClean="0">
              <a:ln>
                <a:noFill/>
              </a:ln>
              <a:effectLst/>
              <a:uLnTx/>
              <a:uFillTx/>
              <a:latin typeface="Gill Sans"/>
              <a:ea typeface="+mj-ea"/>
              <a:cs typeface="Gill Sans"/>
            </a:endParaRPr>
          </a:p>
        </p:txBody>
      </p:sp>
      <p:pic>
        <p:nvPicPr>
          <p:cNvPr id="7" name="Content Placeholder 3" descr="southern_topomap_argo_active_PF.pdf"/>
          <p:cNvPicPr>
            <a:picLocks noChangeAspect="1"/>
          </p:cNvPicPr>
          <p:nvPr/>
        </p:nvPicPr>
        <p:blipFill rotWithShape="1">
          <a:blip r:embed="rId2">
            <a:extLst>
              <a:ext uri="{28A0092B-C50C-407E-A947-70E740481C1C}">
                <a14:useLocalDpi xmlns:a14="http://schemas.microsoft.com/office/drawing/2010/main" val="0"/>
              </a:ext>
            </a:extLst>
          </a:blip>
          <a:srcRect l="2413" t="9902" r="5401" b="10604"/>
          <a:stretch/>
        </p:blipFill>
        <p:spPr>
          <a:xfrm>
            <a:off x="143726" y="1770455"/>
            <a:ext cx="3280194" cy="3660493"/>
          </a:xfrm>
          <a:prstGeom prst="rect">
            <a:avLst/>
          </a:prstGeom>
          <a:noFill/>
          <a:ln>
            <a:noFill/>
          </a:ln>
        </p:spPr>
      </p:pic>
      <p:sp>
        <p:nvSpPr>
          <p:cNvPr id="8" name="TextBox 7"/>
          <p:cNvSpPr txBox="1"/>
          <p:nvPr/>
        </p:nvSpPr>
        <p:spPr>
          <a:xfrm>
            <a:off x="95858" y="1196531"/>
            <a:ext cx="3127103" cy="646331"/>
          </a:xfrm>
          <a:prstGeom prst="rect">
            <a:avLst/>
          </a:prstGeom>
        </p:spPr>
        <p:txBody>
          <a:bodyPr wrap="none" rtlCol="0">
            <a:spAutoFit/>
          </a:bodyPr>
          <a:lstStyle/>
          <a:p>
            <a:pPr marL="0" marR="0" indent="0" algn="ctr" defTabSz="457200" rtl="0" eaLnBrk="1" fontAlgn="auto" latinLnBrk="0" hangingPunct="1">
              <a:lnSpc>
                <a:spcPct val="100000"/>
              </a:lnSpc>
              <a:spcBef>
                <a:spcPct val="0"/>
              </a:spcBef>
              <a:spcAft>
                <a:spcPts val="0"/>
              </a:spcAft>
              <a:buClrTx/>
              <a:buSzTx/>
              <a:buFontTx/>
              <a:buNone/>
              <a:tabLst/>
            </a:pPr>
            <a:r>
              <a:rPr kumimoji="0" lang="en-US" b="0" i="0" u="none" strike="noStrike" kern="1200" cap="none" spc="0" normalizeH="0" baseline="0" noProof="0" dirty="0" smtClean="0">
                <a:ln>
                  <a:noFill/>
                </a:ln>
                <a:solidFill>
                  <a:srgbClr val="000000"/>
                </a:solidFill>
                <a:effectLst/>
                <a:uLnTx/>
                <a:uFillTx/>
                <a:latin typeface="Gill Sans"/>
                <a:ea typeface="+mj-ea"/>
                <a:cs typeface="Gill Sans"/>
              </a:rPr>
              <a:t>SOCCUM: Program</a:t>
            </a:r>
            <a:r>
              <a:rPr kumimoji="0" lang="en-US" b="0" i="0" u="none" strike="noStrike" kern="1200" cap="none" spc="0" normalizeH="0" noProof="0" dirty="0" smtClean="0">
                <a:ln>
                  <a:noFill/>
                </a:ln>
                <a:solidFill>
                  <a:srgbClr val="000000"/>
                </a:solidFill>
                <a:effectLst/>
                <a:uLnTx/>
                <a:uFillTx/>
                <a:latin typeface="Gill Sans"/>
                <a:ea typeface="+mj-ea"/>
                <a:cs typeface="Gill Sans"/>
              </a:rPr>
              <a:t> focused on </a:t>
            </a:r>
          </a:p>
          <a:p>
            <a:pPr marL="0" marR="0" indent="0" algn="ctr" defTabSz="457200" rtl="0" eaLnBrk="1" fontAlgn="auto" latinLnBrk="0" hangingPunct="1">
              <a:lnSpc>
                <a:spcPct val="100000"/>
              </a:lnSpc>
              <a:spcBef>
                <a:spcPct val="0"/>
              </a:spcBef>
              <a:spcAft>
                <a:spcPts val="0"/>
              </a:spcAft>
              <a:buClrTx/>
              <a:buSzTx/>
              <a:buFontTx/>
              <a:buNone/>
              <a:tabLst/>
            </a:pPr>
            <a:r>
              <a:rPr kumimoji="0" lang="en-US" b="0" i="0" u="none" strike="noStrike" kern="1200" cap="none" spc="0" normalizeH="0" noProof="0" dirty="0" smtClean="0">
                <a:ln>
                  <a:noFill/>
                </a:ln>
                <a:solidFill>
                  <a:srgbClr val="000000"/>
                </a:solidFill>
                <a:effectLst/>
                <a:uLnTx/>
                <a:uFillTx/>
                <a:latin typeface="Gill Sans"/>
                <a:ea typeface="+mj-ea"/>
                <a:cs typeface="Gill Sans"/>
              </a:rPr>
              <a:t>biogeochemistry of ACC</a:t>
            </a:r>
            <a:endParaRPr kumimoji="0" lang="en-US" b="0" i="0" u="none" strike="noStrike" kern="1200" cap="none" spc="0" normalizeH="0" baseline="0" noProof="0" dirty="0" smtClean="0">
              <a:ln>
                <a:noFill/>
              </a:ln>
              <a:solidFill>
                <a:srgbClr val="000000"/>
              </a:solidFill>
              <a:effectLst/>
              <a:uLnTx/>
              <a:uFillTx/>
              <a:latin typeface="Gill Sans"/>
              <a:ea typeface="+mj-ea"/>
              <a:cs typeface="Gill Sans"/>
            </a:endParaRPr>
          </a:p>
        </p:txBody>
      </p:sp>
      <p:sp>
        <p:nvSpPr>
          <p:cNvPr id="9" name="Right Arrow 8"/>
          <p:cNvSpPr/>
          <p:nvPr/>
        </p:nvSpPr>
        <p:spPr>
          <a:xfrm>
            <a:off x="3677920" y="3296804"/>
            <a:ext cx="944880" cy="56896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3311359" y="3865764"/>
            <a:ext cx="1522810" cy="954107"/>
          </a:xfrm>
          <a:prstGeom prst="rect">
            <a:avLst/>
          </a:prstGeom>
        </p:spPr>
        <p:txBody>
          <a:bodyPr wrap="square" rtlCol="0">
            <a:spAutoFit/>
          </a:bodyPr>
          <a:lstStyle/>
          <a:p>
            <a:pPr marL="0" marR="0" indent="0" algn="ctr" defTabSz="457200" rtl="0" eaLnBrk="1" fontAlgn="auto" latinLnBrk="0" hangingPunct="1">
              <a:lnSpc>
                <a:spcPct val="100000"/>
              </a:lnSpc>
              <a:spcBef>
                <a:spcPct val="0"/>
              </a:spcBef>
              <a:spcAft>
                <a:spcPts val="0"/>
              </a:spcAft>
              <a:buClrTx/>
              <a:buSzTx/>
              <a:buFontTx/>
              <a:buNone/>
              <a:tabLst/>
            </a:pPr>
            <a:r>
              <a:rPr kumimoji="0" lang="en-US" sz="1400" b="0" i="1" u="none" strike="noStrike" kern="1200" cap="none" spc="0" normalizeH="0" baseline="0" noProof="0" dirty="0" smtClean="0">
                <a:ln>
                  <a:noFill/>
                </a:ln>
                <a:solidFill>
                  <a:srgbClr val="000000"/>
                </a:solidFill>
                <a:effectLst/>
                <a:uLnTx/>
                <a:uFillTx/>
                <a:latin typeface="Gill Sans"/>
                <a:ea typeface="+mj-ea"/>
                <a:cs typeface="Gill Sans"/>
              </a:rPr>
              <a:t>Heat delivered</a:t>
            </a:r>
            <a:r>
              <a:rPr kumimoji="0" lang="en-US" sz="1400" b="0" i="1" u="none" strike="noStrike" kern="1200" cap="none" spc="0" normalizeH="0" noProof="0" dirty="0" smtClean="0">
                <a:ln>
                  <a:noFill/>
                </a:ln>
                <a:solidFill>
                  <a:srgbClr val="000000"/>
                </a:solidFill>
                <a:effectLst/>
                <a:uLnTx/>
                <a:uFillTx/>
                <a:latin typeface="Gill Sans"/>
                <a:ea typeface="+mj-ea"/>
                <a:cs typeface="Gill Sans"/>
              </a:rPr>
              <a:t> by the ACC</a:t>
            </a:r>
          </a:p>
          <a:p>
            <a:pPr marL="0" marR="0" indent="0" algn="ctr" defTabSz="457200" rtl="0" eaLnBrk="1" fontAlgn="auto" latinLnBrk="0" hangingPunct="1">
              <a:lnSpc>
                <a:spcPct val="100000"/>
              </a:lnSpc>
              <a:spcBef>
                <a:spcPct val="0"/>
              </a:spcBef>
              <a:spcAft>
                <a:spcPts val="0"/>
              </a:spcAft>
              <a:buClrTx/>
              <a:buSzTx/>
              <a:buFontTx/>
              <a:buNone/>
              <a:tabLst/>
            </a:pPr>
            <a:r>
              <a:rPr lang="en-US" sz="1400" i="1" baseline="0" dirty="0" smtClean="0">
                <a:solidFill>
                  <a:srgbClr val="000000"/>
                </a:solidFill>
                <a:latin typeface="Gill Sans"/>
                <a:ea typeface="+mj-ea"/>
                <a:cs typeface="Gill Sans"/>
              </a:rPr>
              <a:t>structures</a:t>
            </a:r>
            <a:r>
              <a:rPr lang="en-US" sz="1400" i="1" dirty="0" smtClean="0">
                <a:solidFill>
                  <a:srgbClr val="000000"/>
                </a:solidFill>
                <a:latin typeface="Gill Sans"/>
                <a:ea typeface="+mj-ea"/>
                <a:cs typeface="Gill Sans"/>
              </a:rPr>
              <a:t> the </a:t>
            </a:r>
          </a:p>
          <a:p>
            <a:pPr marL="0" marR="0" indent="0" algn="ctr" defTabSz="457200" rtl="0" eaLnBrk="1" fontAlgn="auto" latinLnBrk="0" hangingPunct="1">
              <a:lnSpc>
                <a:spcPct val="100000"/>
              </a:lnSpc>
              <a:spcBef>
                <a:spcPct val="0"/>
              </a:spcBef>
              <a:spcAft>
                <a:spcPts val="0"/>
              </a:spcAft>
              <a:buClrTx/>
              <a:buSzTx/>
              <a:buFontTx/>
              <a:buNone/>
              <a:tabLst/>
            </a:pPr>
            <a:r>
              <a:rPr kumimoji="0" lang="en-US" sz="1400" b="0" i="1" u="none" strike="noStrike" kern="1200" cap="none" spc="0" normalizeH="0" baseline="0" noProof="0" dirty="0" smtClean="0">
                <a:ln>
                  <a:noFill/>
                </a:ln>
                <a:solidFill>
                  <a:srgbClr val="000000"/>
                </a:solidFill>
                <a:effectLst/>
                <a:uLnTx/>
                <a:uFillTx/>
                <a:latin typeface="Gill Sans"/>
                <a:ea typeface="+mj-ea"/>
                <a:cs typeface="Gill Sans"/>
              </a:rPr>
              <a:t>continental</a:t>
            </a:r>
            <a:r>
              <a:rPr kumimoji="0" lang="en-US" sz="1400" b="0" i="1" u="none" strike="noStrike" kern="1200" cap="none" spc="0" normalizeH="0" noProof="0" dirty="0" smtClean="0">
                <a:ln>
                  <a:noFill/>
                </a:ln>
                <a:solidFill>
                  <a:srgbClr val="000000"/>
                </a:solidFill>
                <a:effectLst/>
                <a:uLnTx/>
                <a:uFillTx/>
                <a:latin typeface="Gill Sans"/>
                <a:ea typeface="+mj-ea"/>
                <a:cs typeface="Gill Sans"/>
              </a:rPr>
              <a:t> shelf </a:t>
            </a:r>
            <a:endParaRPr kumimoji="0" lang="en-US" sz="1400" b="0" i="1" u="none" strike="noStrike" kern="1200" cap="none" spc="0" normalizeH="0" baseline="0" noProof="0" dirty="0" smtClean="0">
              <a:ln>
                <a:noFill/>
              </a:ln>
              <a:solidFill>
                <a:srgbClr val="000000"/>
              </a:solidFill>
              <a:effectLst/>
              <a:uLnTx/>
              <a:uFillTx/>
              <a:latin typeface="Gill Sans"/>
              <a:ea typeface="+mj-ea"/>
              <a:cs typeface="Gill Sans"/>
            </a:endParaRPr>
          </a:p>
        </p:txBody>
      </p:sp>
      <p:pic>
        <p:nvPicPr>
          <p:cNvPr id="12" name="Picture 11" descr="antarctica.jpg"/>
          <p:cNvPicPr>
            <a:picLocks noChangeAspect="1"/>
          </p:cNvPicPr>
          <p:nvPr/>
        </p:nvPicPr>
        <p:blipFill rotWithShape="1">
          <a:blip r:embed="rId3">
            <a:extLst>
              <a:ext uri="{28A0092B-C50C-407E-A947-70E740481C1C}">
                <a14:useLocalDpi xmlns:a14="http://schemas.microsoft.com/office/drawing/2010/main" val="0"/>
              </a:ext>
            </a:extLst>
          </a:blip>
          <a:srcRect t="11359" b="7039"/>
          <a:stretch/>
        </p:blipFill>
        <p:spPr>
          <a:xfrm>
            <a:off x="4622800" y="2477962"/>
            <a:ext cx="4369176" cy="2674003"/>
          </a:xfrm>
          <a:prstGeom prst="rect">
            <a:avLst/>
          </a:prstGeom>
        </p:spPr>
      </p:pic>
      <p:sp>
        <p:nvSpPr>
          <p:cNvPr id="13" name="TextBox 12"/>
          <p:cNvSpPr txBox="1"/>
          <p:nvPr/>
        </p:nvSpPr>
        <p:spPr>
          <a:xfrm>
            <a:off x="5554220" y="1347869"/>
            <a:ext cx="2715820" cy="646331"/>
          </a:xfrm>
          <a:prstGeom prst="rect">
            <a:avLst/>
          </a:prstGeom>
        </p:spPr>
        <p:txBody>
          <a:bodyPr wrap="none" rtlCol="0">
            <a:spAutoFit/>
          </a:bodyPr>
          <a:lstStyle/>
          <a:p>
            <a:pPr marL="0" marR="0" indent="0" algn="ctr" defTabSz="457200" rtl="0" eaLnBrk="1" fontAlgn="auto" latinLnBrk="0" hangingPunct="1">
              <a:lnSpc>
                <a:spcPct val="100000"/>
              </a:lnSpc>
              <a:spcBef>
                <a:spcPct val="0"/>
              </a:spcBef>
              <a:spcAft>
                <a:spcPts val="0"/>
              </a:spcAft>
              <a:buClrTx/>
              <a:buSzTx/>
              <a:buFontTx/>
              <a:buNone/>
              <a:tabLst/>
            </a:pPr>
            <a:r>
              <a:rPr kumimoji="0" lang="en-US" b="0" i="0" u="none" strike="noStrike" kern="1200" cap="none" spc="0" normalizeH="0" baseline="0" noProof="0" dirty="0" smtClean="0">
                <a:ln>
                  <a:noFill/>
                </a:ln>
                <a:solidFill>
                  <a:srgbClr val="000000"/>
                </a:solidFill>
                <a:effectLst/>
                <a:uLnTx/>
                <a:uFillTx/>
                <a:latin typeface="Gill Sans"/>
                <a:ea typeface="+mj-ea"/>
                <a:cs typeface="Gill Sans"/>
              </a:rPr>
              <a:t>WAP Programs</a:t>
            </a:r>
            <a:r>
              <a:rPr kumimoji="0" lang="en-US" b="0" i="0" u="none" strike="noStrike" kern="1200" cap="none" spc="0" normalizeH="0" noProof="0" dirty="0" smtClean="0">
                <a:ln>
                  <a:noFill/>
                </a:ln>
                <a:solidFill>
                  <a:srgbClr val="000000"/>
                </a:solidFill>
                <a:effectLst/>
                <a:uLnTx/>
                <a:uFillTx/>
                <a:latin typeface="Gill Sans"/>
                <a:ea typeface="+mj-ea"/>
                <a:cs typeface="Gill Sans"/>
              </a:rPr>
              <a:t> focused on </a:t>
            </a:r>
          </a:p>
          <a:p>
            <a:pPr marL="0" marR="0" indent="0" algn="ctr" defTabSz="457200" rtl="0" eaLnBrk="1" fontAlgn="auto" latinLnBrk="0" hangingPunct="1">
              <a:lnSpc>
                <a:spcPct val="100000"/>
              </a:lnSpc>
              <a:spcBef>
                <a:spcPct val="0"/>
              </a:spcBef>
              <a:spcAft>
                <a:spcPts val="0"/>
              </a:spcAft>
              <a:buClrTx/>
              <a:buSzTx/>
              <a:buFontTx/>
              <a:buNone/>
              <a:tabLst/>
            </a:pPr>
            <a:r>
              <a:rPr kumimoji="0" lang="en-US" b="0" i="0" u="none" strike="noStrike" kern="1200" cap="none" spc="0" normalizeH="0" noProof="0" dirty="0" smtClean="0">
                <a:ln>
                  <a:noFill/>
                </a:ln>
                <a:solidFill>
                  <a:srgbClr val="000000"/>
                </a:solidFill>
                <a:effectLst/>
                <a:uLnTx/>
                <a:uFillTx/>
                <a:latin typeface="Gill Sans"/>
                <a:ea typeface="+mj-ea"/>
                <a:cs typeface="Gill Sans"/>
              </a:rPr>
              <a:t>biogeochemistry of ACC</a:t>
            </a:r>
            <a:endParaRPr kumimoji="0" lang="en-US" b="0" i="0" u="none" strike="noStrike" kern="1200" cap="none" spc="0" normalizeH="0" baseline="0" noProof="0" dirty="0" smtClean="0">
              <a:ln>
                <a:noFill/>
              </a:ln>
              <a:solidFill>
                <a:srgbClr val="000000"/>
              </a:solidFill>
              <a:effectLst/>
              <a:uLnTx/>
              <a:uFillTx/>
              <a:latin typeface="Gill Sans"/>
              <a:ea typeface="+mj-ea"/>
              <a:cs typeface="Gill Sans"/>
            </a:endParaRPr>
          </a:p>
        </p:txBody>
      </p:sp>
    </p:spTree>
    <p:extLst>
      <p:ext uri="{BB962C8B-B14F-4D97-AF65-F5344CB8AC3E}">
        <p14:creationId xmlns:p14="http://schemas.microsoft.com/office/powerpoint/2010/main" val="2950255748"/>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 y="5172885"/>
            <a:ext cx="9022173" cy="707886"/>
          </a:xfrm>
          <a:prstGeom prst="rect">
            <a:avLst/>
          </a:prstGeom>
        </p:spPr>
        <p:txBody>
          <a:bodyPr wrap="square" rtlCol="0">
            <a:spAutoFit/>
          </a:bodyPr>
          <a:lstStyle/>
          <a:p>
            <a:pPr algn="ctr">
              <a:spcBef>
                <a:spcPct val="0"/>
              </a:spcBef>
            </a:pPr>
            <a:r>
              <a:rPr lang="en-US" sz="2000" dirty="0">
                <a:solidFill>
                  <a:schemeClr val="tx1">
                    <a:lumMod val="75000"/>
                    <a:lumOff val="25000"/>
                  </a:schemeClr>
                </a:solidFill>
              </a:rPr>
              <a:t>H</a:t>
            </a:r>
            <a:r>
              <a:rPr lang="en-US" sz="2000" dirty="0" smtClean="0">
                <a:solidFill>
                  <a:schemeClr val="tx1">
                    <a:lumMod val="75000"/>
                    <a:lumOff val="25000"/>
                  </a:schemeClr>
                </a:solidFill>
              </a:rPr>
              <a:t>ow are we going to get the data required to answer the key questions raised in Horizon Scan, IPCC and other reports?</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4865" y="187981"/>
            <a:ext cx="7052441" cy="4785207"/>
          </a:xfrm>
          <a:prstGeom prst="rect">
            <a:avLst/>
          </a:prstGeom>
        </p:spPr>
      </p:pic>
    </p:spTree>
    <p:extLst>
      <p:ext uri="{BB962C8B-B14F-4D97-AF65-F5344CB8AC3E}">
        <p14:creationId xmlns:p14="http://schemas.microsoft.com/office/powerpoint/2010/main" val="137858166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a:lstStyle>
        <a:defPPr marL="0" marR="0" indent="0" algn="l" defTabSz="457200" rtl="0" eaLnBrk="1" fontAlgn="auto" latinLnBrk="0" hangingPunct="1">
          <a:lnSpc>
            <a:spcPct val="100000"/>
          </a:lnSpc>
          <a:spcBef>
            <a:spcPct val="0"/>
          </a:spcBef>
          <a:spcAft>
            <a:spcPts val="0"/>
          </a:spcAft>
          <a:buClrTx/>
          <a:buSzTx/>
          <a:buFontTx/>
          <a:buNone/>
          <a:tabLst/>
          <a:defRPr kumimoji="0" sz="2400" b="0" i="0" u="none" strike="noStrike" kern="1200" cap="none" spc="0" normalizeH="0" baseline="0" noProof="0" dirty="0" smtClean="0">
            <a:ln>
              <a:noFill/>
            </a:ln>
            <a:solidFill>
              <a:srgbClr val="B1ADA3"/>
            </a:solidFill>
            <a:effectLst/>
            <a:uLnTx/>
            <a:uFillTx/>
            <a:latin typeface="Agenda-Light"/>
            <a:ea typeface="+mj-ea"/>
            <a:cs typeface="Agenda-Light"/>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11717</TotalTime>
  <Words>1377</Words>
  <Application>Microsoft Macintosh PowerPoint</Application>
  <PresentationFormat>On-screen Show (4:3)</PresentationFormat>
  <Paragraphs>125</Paragraphs>
  <Slides>19</Slides>
  <Notes>15</Notes>
  <HiddenSlides>0</HiddenSlides>
  <MMClips>0</MMClip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SOOS Objectives</vt:lpstr>
      <vt:lpstr>PowerPoint Presentation</vt:lpstr>
      <vt:lpstr>PowerPoint Presentation</vt:lpstr>
      <vt:lpstr>Working group of West Antarctic Peninsula: Focused on a region with significant history of observations, has existing infrastructure and potential for many nations to be involved.  Benefits: Logistically “easy”, that might be unified to implement best practices for measuring the EOVs</vt:lpstr>
      <vt:lpstr>PowerPoint Presentation</vt:lpstr>
      <vt:lpstr>Progress so far against objectives</vt:lpstr>
      <vt:lpstr>PowerPoint Presentation</vt:lpstr>
      <vt:lpstr>Progress so far against objectives</vt:lpstr>
      <vt:lpstr>PowerPoint Presentation</vt:lpstr>
      <vt:lpstr>PowerPoint Presentation</vt:lpstr>
    </vt:vector>
  </TitlesOfParts>
  <Manager/>
  <Company>Red Jelly</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subject/>
  <dc:creator>Mat Wearne</dc:creator>
  <cp:keywords/>
  <dc:description/>
  <cp:lastModifiedBy>Oscar Schofield</cp:lastModifiedBy>
  <cp:revision>584</cp:revision>
  <cp:lastPrinted>2012-03-09T09:57:00Z</cp:lastPrinted>
  <dcterms:created xsi:type="dcterms:W3CDTF">2013-06-25T04:10:28Z</dcterms:created>
  <dcterms:modified xsi:type="dcterms:W3CDTF">2016-08-24T00:23:01Z</dcterms:modified>
  <cp:category/>
</cp:coreProperties>
</file>