
<file path=[Content_Types].xml><?xml version="1.0" encoding="utf-8"?>
<Types xmlns="http://schemas.openxmlformats.org/package/2006/content-types">
  <Default Extension="jpg" ContentType="image/jpeg"/>
  <Default Extension="emf" ContentType="image/x-emf"/>
  <Default Extension="doc" ContentType="application/msword"/>
  <Default Extension="xml" ContentType="application/xml"/>
  <Default Extension="jpeg" ContentType="image/jpeg"/>
  <Default Extension="vml" ContentType="application/vnd.openxmlformats-officedocument.vmlDrawing"/>
  <Default Extension="bin" ContentType="application/vnd.openxmlformats-officedocument.presentationml.printerSettings"/>
  <Default Extension="png" ContentType="image/png"/>
  <Default Extension="wmf" ContentType="image/x-wmf"/>
  <Default Extension="rels" ContentType="application/vnd.openxmlformats-package.relationships+xml"/>
  <Default Extension="gif" ContentType="image/gif"/>
  <Default Extension="avi" ContentType="video/unknown"/>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1.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2.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13.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14.xml" ContentType="application/vnd.openxmlformats-officedocument.theme+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15.xml" ContentType="application/vnd.openxmlformats-officedocument.theme+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theme/theme16.xml" ContentType="application/vnd.openxmlformats-officedocument.theme+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theme/theme17.xml" ContentType="application/vnd.openxmlformats-officedocument.theme+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theme/theme18.xml" ContentType="application/vnd.openxmlformats-officedocument.theme+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19.xml" ContentType="application/vnd.openxmlformats-officedocument.theme+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theme/theme20.xml" ContentType="application/vnd.openxmlformats-officedocument.theme+xml"/>
  <Override PartName="/ppt/theme/theme2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embeddings/oleObject1.bin" ContentType="application/vnd.openxmlformats-officedocument.oleObject"/>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embeddings/oleObject2.bin" ContentType="application/vnd.openxmlformats-officedocument.oleObject"/>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960" r:id="rId1"/>
    <p:sldMasterId id="2147483972" r:id="rId2"/>
    <p:sldMasterId id="2147483996" r:id="rId3"/>
    <p:sldMasterId id="2147484020" r:id="rId4"/>
    <p:sldMasterId id="2147484032" r:id="rId5"/>
    <p:sldMasterId id="2147484044" r:id="rId6"/>
    <p:sldMasterId id="2147484056" r:id="rId7"/>
    <p:sldMasterId id="2147484104" r:id="rId8"/>
    <p:sldMasterId id="2147484116" r:id="rId9"/>
    <p:sldMasterId id="2147484128" r:id="rId10"/>
    <p:sldMasterId id="2147484141" r:id="rId11"/>
    <p:sldMasterId id="2147484154" r:id="rId12"/>
    <p:sldMasterId id="2147484167" r:id="rId13"/>
    <p:sldMasterId id="2147484191" r:id="rId14"/>
    <p:sldMasterId id="2147484203" r:id="rId15"/>
    <p:sldMasterId id="2147484215" r:id="rId16"/>
    <p:sldMasterId id="2147484227" r:id="rId17"/>
    <p:sldMasterId id="2147484239" r:id="rId18"/>
    <p:sldMasterId id="2147484251" r:id="rId19"/>
    <p:sldMasterId id="2147484264" r:id="rId20"/>
  </p:sldMasterIdLst>
  <p:notesMasterIdLst>
    <p:notesMasterId r:id="rId129"/>
  </p:notesMasterIdLst>
  <p:sldIdLst>
    <p:sldId id="890" r:id="rId21"/>
    <p:sldId id="519" r:id="rId22"/>
    <p:sldId id="1023" r:id="rId23"/>
    <p:sldId id="1031" r:id="rId24"/>
    <p:sldId id="825" r:id="rId25"/>
    <p:sldId id="1024" r:id="rId26"/>
    <p:sldId id="1025" r:id="rId27"/>
    <p:sldId id="1032" r:id="rId28"/>
    <p:sldId id="1029" r:id="rId29"/>
    <p:sldId id="1030" r:id="rId30"/>
    <p:sldId id="1028" r:id="rId31"/>
    <p:sldId id="1017" r:id="rId32"/>
    <p:sldId id="969" r:id="rId33"/>
    <p:sldId id="971" r:id="rId34"/>
    <p:sldId id="970" r:id="rId35"/>
    <p:sldId id="972" r:id="rId36"/>
    <p:sldId id="1016" r:id="rId37"/>
    <p:sldId id="975" r:id="rId38"/>
    <p:sldId id="1034" r:id="rId39"/>
    <p:sldId id="823" r:id="rId40"/>
    <p:sldId id="937" r:id="rId41"/>
    <p:sldId id="935" r:id="rId42"/>
    <p:sldId id="936" r:id="rId43"/>
    <p:sldId id="733" r:id="rId44"/>
    <p:sldId id="738" r:id="rId45"/>
    <p:sldId id="938" r:id="rId46"/>
    <p:sldId id="939" r:id="rId47"/>
    <p:sldId id="713" r:id="rId48"/>
    <p:sldId id="1035" r:id="rId49"/>
    <p:sldId id="1065" r:id="rId50"/>
    <p:sldId id="1036" r:id="rId51"/>
    <p:sldId id="1046" r:id="rId52"/>
    <p:sldId id="1047" r:id="rId53"/>
    <p:sldId id="1048" r:id="rId54"/>
    <p:sldId id="1049" r:id="rId55"/>
    <p:sldId id="1050" r:id="rId56"/>
    <p:sldId id="1037" r:id="rId57"/>
    <p:sldId id="1038" r:id="rId58"/>
    <p:sldId id="1051" r:id="rId59"/>
    <p:sldId id="1075" r:id="rId60"/>
    <p:sldId id="1076" r:id="rId61"/>
    <p:sldId id="1039" r:id="rId62"/>
    <p:sldId id="1040" r:id="rId63"/>
    <p:sldId id="1041" r:id="rId64"/>
    <p:sldId id="1042" r:id="rId65"/>
    <p:sldId id="1043" r:id="rId66"/>
    <p:sldId id="1044" r:id="rId67"/>
    <p:sldId id="920" r:id="rId68"/>
    <p:sldId id="921" r:id="rId69"/>
    <p:sldId id="922" r:id="rId70"/>
    <p:sldId id="1052" r:id="rId71"/>
    <p:sldId id="1056" r:id="rId72"/>
    <p:sldId id="1053" r:id="rId73"/>
    <p:sldId id="1054" r:id="rId74"/>
    <p:sldId id="1055" r:id="rId75"/>
    <p:sldId id="716" r:id="rId76"/>
    <p:sldId id="682" r:id="rId77"/>
    <p:sldId id="816" r:id="rId78"/>
    <p:sldId id="813" r:id="rId79"/>
    <p:sldId id="933" r:id="rId80"/>
    <p:sldId id="683" r:id="rId81"/>
    <p:sldId id="688" r:id="rId82"/>
    <p:sldId id="689" r:id="rId83"/>
    <p:sldId id="1060" r:id="rId84"/>
    <p:sldId id="690" r:id="rId85"/>
    <p:sldId id="1057" r:id="rId86"/>
    <p:sldId id="692" r:id="rId87"/>
    <p:sldId id="1058" r:id="rId88"/>
    <p:sldId id="1068" r:id="rId89"/>
    <p:sldId id="1061" r:id="rId90"/>
    <p:sldId id="698" r:id="rId91"/>
    <p:sldId id="701" r:id="rId92"/>
    <p:sldId id="700" r:id="rId93"/>
    <p:sldId id="832" r:id="rId94"/>
    <p:sldId id="1008" r:id="rId95"/>
    <p:sldId id="1062" r:id="rId96"/>
    <p:sldId id="1063" r:id="rId97"/>
    <p:sldId id="984" r:id="rId98"/>
    <p:sldId id="985" r:id="rId99"/>
    <p:sldId id="986" r:id="rId100"/>
    <p:sldId id="987" r:id="rId101"/>
    <p:sldId id="988" r:id="rId102"/>
    <p:sldId id="989" r:id="rId103"/>
    <p:sldId id="990" r:id="rId104"/>
    <p:sldId id="991" r:id="rId105"/>
    <p:sldId id="992" r:id="rId106"/>
    <p:sldId id="993" r:id="rId107"/>
    <p:sldId id="994" r:id="rId108"/>
    <p:sldId id="995" r:id="rId109"/>
    <p:sldId id="996" r:id="rId110"/>
    <p:sldId id="997" r:id="rId111"/>
    <p:sldId id="998" r:id="rId112"/>
    <p:sldId id="999" r:id="rId113"/>
    <p:sldId id="1000" r:id="rId114"/>
    <p:sldId id="1001" r:id="rId115"/>
    <p:sldId id="1002" r:id="rId116"/>
    <p:sldId id="1003" r:id="rId117"/>
    <p:sldId id="1004" r:id="rId118"/>
    <p:sldId id="1005" r:id="rId119"/>
    <p:sldId id="1006" r:id="rId120"/>
    <p:sldId id="1007" r:id="rId121"/>
    <p:sldId id="1011" r:id="rId122"/>
    <p:sldId id="1069" r:id="rId123"/>
    <p:sldId id="1071" r:id="rId124"/>
    <p:sldId id="1072" r:id="rId125"/>
    <p:sldId id="1073" r:id="rId126"/>
    <p:sldId id="1074" r:id="rId127"/>
    <p:sldId id="1013" r:id="rId128"/>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kern="1200">
        <a:solidFill>
          <a:schemeClr val="tx1"/>
        </a:solidFill>
        <a:latin typeface="Arial" charset="0"/>
        <a:ea typeface="ＭＳ Ｐゴシック" charset="0"/>
        <a:cs typeface="ＭＳ Ｐゴシック"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5"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6FCF"/>
    <a:srgbClr val="3E5589"/>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017" autoAdjust="0"/>
    <p:restoredTop sz="94684" autoAdjust="0"/>
  </p:normalViewPr>
  <p:slideViewPr>
    <p:cSldViewPr>
      <p:cViewPr>
        <p:scale>
          <a:sx n="100" d="100"/>
          <a:sy n="100" d="100"/>
        </p:scale>
        <p:origin x="-480" y="-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608"/>
    </p:cViewPr>
  </p:sorterViewPr>
  <p:gridSpacing cx="76200" cy="76200"/>
</p:viewPr>
</file>

<file path=ppt/_rels/presentation.xml.rels><?xml version="1.0" encoding="UTF-8" standalone="yes"?>
<Relationships xmlns="http://schemas.openxmlformats.org/package/2006/relationships"><Relationship Id="rId10" Type="http://schemas.openxmlformats.org/officeDocument/2006/relationships/slideMaster" Target="slideMasters/slideMaster10.xml"/><Relationship Id="rId11" Type="http://schemas.openxmlformats.org/officeDocument/2006/relationships/slideMaster" Target="slideMasters/slideMaster11.xml"/><Relationship Id="rId12" Type="http://schemas.openxmlformats.org/officeDocument/2006/relationships/slideMaster" Target="slideMasters/slideMaster12.xml"/><Relationship Id="rId13" Type="http://schemas.openxmlformats.org/officeDocument/2006/relationships/slideMaster" Target="slideMasters/slideMaster13.xml"/><Relationship Id="rId14" Type="http://schemas.openxmlformats.org/officeDocument/2006/relationships/slideMaster" Target="slideMasters/slideMaster14.xml"/><Relationship Id="rId15" Type="http://schemas.openxmlformats.org/officeDocument/2006/relationships/slideMaster" Target="slideMasters/slideMaster15.xml"/><Relationship Id="rId16" Type="http://schemas.openxmlformats.org/officeDocument/2006/relationships/slideMaster" Target="slideMasters/slideMaster16.xml"/><Relationship Id="rId17" Type="http://schemas.openxmlformats.org/officeDocument/2006/relationships/slideMaster" Target="slideMasters/slideMaster17.xml"/><Relationship Id="rId18" Type="http://schemas.openxmlformats.org/officeDocument/2006/relationships/slideMaster" Target="slideMasters/slideMaster18.xml"/><Relationship Id="rId19" Type="http://schemas.openxmlformats.org/officeDocument/2006/relationships/slideMaster" Target="slideMasters/slideMaster19.xml"/><Relationship Id="rId60" Type="http://schemas.openxmlformats.org/officeDocument/2006/relationships/slide" Target="slides/slide40.xml"/><Relationship Id="rId61" Type="http://schemas.openxmlformats.org/officeDocument/2006/relationships/slide" Target="slides/slide41.xml"/><Relationship Id="rId62" Type="http://schemas.openxmlformats.org/officeDocument/2006/relationships/slide" Target="slides/slide42.xml"/><Relationship Id="rId63" Type="http://schemas.openxmlformats.org/officeDocument/2006/relationships/slide" Target="slides/slide43.xml"/><Relationship Id="rId64" Type="http://schemas.openxmlformats.org/officeDocument/2006/relationships/slide" Target="slides/slide44.xml"/><Relationship Id="rId65" Type="http://schemas.openxmlformats.org/officeDocument/2006/relationships/slide" Target="slides/slide45.xml"/><Relationship Id="rId66" Type="http://schemas.openxmlformats.org/officeDocument/2006/relationships/slide" Target="slides/slide46.xml"/><Relationship Id="rId67" Type="http://schemas.openxmlformats.org/officeDocument/2006/relationships/slide" Target="slides/slide47.xml"/><Relationship Id="rId68" Type="http://schemas.openxmlformats.org/officeDocument/2006/relationships/slide" Target="slides/slide48.xml"/><Relationship Id="rId69" Type="http://schemas.openxmlformats.org/officeDocument/2006/relationships/slide" Target="slides/slide49.xml"/><Relationship Id="rId120" Type="http://schemas.openxmlformats.org/officeDocument/2006/relationships/slide" Target="slides/slide100.xml"/><Relationship Id="rId121" Type="http://schemas.openxmlformats.org/officeDocument/2006/relationships/slide" Target="slides/slide101.xml"/><Relationship Id="rId122" Type="http://schemas.openxmlformats.org/officeDocument/2006/relationships/slide" Target="slides/slide102.xml"/><Relationship Id="rId123" Type="http://schemas.openxmlformats.org/officeDocument/2006/relationships/slide" Target="slides/slide103.xml"/><Relationship Id="rId124" Type="http://schemas.openxmlformats.org/officeDocument/2006/relationships/slide" Target="slides/slide104.xml"/><Relationship Id="rId125" Type="http://schemas.openxmlformats.org/officeDocument/2006/relationships/slide" Target="slides/slide105.xml"/><Relationship Id="rId126" Type="http://schemas.openxmlformats.org/officeDocument/2006/relationships/slide" Target="slides/slide106.xml"/><Relationship Id="rId127" Type="http://schemas.openxmlformats.org/officeDocument/2006/relationships/slide" Target="slides/slide107.xml"/><Relationship Id="rId128" Type="http://schemas.openxmlformats.org/officeDocument/2006/relationships/slide" Target="slides/slide108.xml"/><Relationship Id="rId129" Type="http://schemas.openxmlformats.org/officeDocument/2006/relationships/notesMaster" Target="notesMasters/notesMaster1.xml"/><Relationship Id="rId40" Type="http://schemas.openxmlformats.org/officeDocument/2006/relationships/slide" Target="slides/slide20.xml"/><Relationship Id="rId41" Type="http://schemas.openxmlformats.org/officeDocument/2006/relationships/slide" Target="slides/slide21.xml"/><Relationship Id="rId42" Type="http://schemas.openxmlformats.org/officeDocument/2006/relationships/slide" Target="slides/slide22.xml"/><Relationship Id="rId90" Type="http://schemas.openxmlformats.org/officeDocument/2006/relationships/slide" Target="slides/slide70.xml"/><Relationship Id="rId91" Type="http://schemas.openxmlformats.org/officeDocument/2006/relationships/slide" Target="slides/slide71.xml"/><Relationship Id="rId92" Type="http://schemas.openxmlformats.org/officeDocument/2006/relationships/slide" Target="slides/slide72.xml"/><Relationship Id="rId93" Type="http://schemas.openxmlformats.org/officeDocument/2006/relationships/slide" Target="slides/slide73.xml"/><Relationship Id="rId94" Type="http://schemas.openxmlformats.org/officeDocument/2006/relationships/slide" Target="slides/slide74.xml"/><Relationship Id="rId95" Type="http://schemas.openxmlformats.org/officeDocument/2006/relationships/slide" Target="slides/slide75.xml"/><Relationship Id="rId96" Type="http://schemas.openxmlformats.org/officeDocument/2006/relationships/slide" Target="slides/slide76.xml"/><Relationship Id="rId101" Type="http://schemas.openxmlformats.org/officeDocument/2006/relationships/slide" Target="slides/slide81.xml"/><Relationship Id="rId102" Type="http://schemas.openxmlformats.org/officeDocument/2006/relationships/slide" Target="slides/slide82.xml"/><Relationship Id="rId103" Type="http://schemas.openxmlformats.org/officeDocument/2006/relationships/slide" Target="slides/slide83.xml"/><Relationship Id="rId104" Type="http://schemas.openxmlformats.org/officeDocument/2006/relationships/slide" Target="slides/slide84.xml"/><Relationship Id="rId105" Type="http://schemas.openxmlformats.org/officeDocument/2006/relationships/slide" Target="slides/slide85.xml"/><Relationship Id="rId106" Type="http://schemas.openxmlformats.org/officeDocument/2006/relationships/slide" Target="slides/slide86.xml"/><Relationship Id="rId107" Type="http://schemas.openxmlformats.org/officeDocument/2006/relationships/slide" Target="slides/slide87.xml"/><Relationship Id="rId108" Type="http://schemas.openxmlformats.org/officeDocument/2006/relationships/slide" Target="slides/slide88.xml"/><Relationship Id="rId109" Type="http://schemas.openxmlformats.org/officeDocument/2006/relationships/slide" Target="slides/slide89.xml"/><Relationship Id="rId97" Type="http://schemas.openxmlformats.org/officeDocument/2006/relationships/slide" Target="slides/slide77.xml"/><Relationship Id="rId98" Type="http://schemas.openxmlformats.org/officeDocument/2006/relationships/slide" Target="slides/slide78.xml"/><Relationship Id="rId99" Type="http://schemas.openxmlformats.org/officeDocument/2006/relationships/slide" Target="slides/slide79.xml"/><Relationship Id="rId43" Type="http://schemas.openxmlformats.org/officeDocument/2006/relationships/slide" Target="slides/slide23.xml"/><Relationship Id="rId44" Type="http://schemas.openxmlformats.org/officeDocument/2006/relationships/slide" Target="slides/slide24.xml"/><Relationship Id="rId45" Type="http://schemas.openxmlformats.org/officeDocument/2006/relationships/slide" Target="slides/slide25.xml"/><Relationship Id="rId46" Type="http://schemas.openxmlformats.org/officeDocument/2006/relationships/slide" Target="slides/slide26.xml"/><Relationship Id="rId47" Type="http://schemas.openxmlformats.org/officeDocument/2006/relationships/slide" Target="slides/slide27.xml"/><Relationship Id="rId48" Type="http://schemas.openxmlformats.org/officeDocument/2006/relationships/slide" Target="slides/slide28.xml"/><Relationship Id="rId49" Type="http://schemas.openxmlformats.org/officeDocument/2006/relationships/slide" Target="slides/slide29.xml"/><Relationship Id="rId100" Type="http://schemas.openxmlformats.org/officeDocument/2006/relationships/slide" Target="slides/slide80.xml"/><Relationship Id="rId20" Type="http://schemas.openxmlformats.org/officeDocument/2006/relationships/slideMaster" Target="slideMasters/slideMaster20.xml"/><Relationship Id="rId21" Type="http://schemas.openxmlformats.org/officeDocument/2006/relationships/slide" Target="slides/slide1.xml"/><Relationship Id="rId22" Type="http://schemas.openxmlformats.org/officeDocument/2006/relationships/slide" Target="slides/slide2.xml"/><Relationship Id="rId70" Type="http://schemas.openxmlformats.org/officeDocument/2006/relationships/slide" Target="slides/slide50.xml"/><Relationship Id="rId71" Type="http://schemas.openxmlformats.org/officeDocument/2006/relationships/slide" Target="slides/slide51.xml"/><Relationship Id="rId72" Type="http://schemas.openxmlformats.org/officeDocument/2006/relationships/slide" Target="slides/slide52.xml"/><Relationship Id="rId73" Type="http://schemas.openxmlformats.org/officeDocument/2006/relationships/slide" Target="slides/slide53.xml"/><Relationship Id="rId74" Type="http://schemas.openxmlformats.org/officeDocument/2006/relationships/slide" Target="slides/slide54.xml"/><Relationship Id="rId75" Type="http://schemas.openxmlformats.org/officeDocument/2006/relationships/slide" Target="slides/slide55.xml"/><Relationship Id="rId76" Type="http://schemas.openxmlformats.org/officeDocument/2006/relationships/slide" Target="slides/slide56.xml"/><Relationship Id="rId77" Type="http://schemas.openxmlformats.org/officeDocument/2006/relationships/slide" Target="slides/slide57.xml"/><Relationship Id="rId78" Type="http://schemas.openxmlformats.org/officeDocument/2006/relationships/slide" Target="slides/slide58.xml"/><Relationship Id="rId79" Type="http://schemas.openxmlformats.org/officeDocument/2006/relationships/slide" Target="slides/slide59.xml"/><Relationship Id="rId23" Type="http://schemas.openxmlformats.org/officeDocument/2006/relationships/slide" Target="slides/slide3.xml"/><Relationship Id="rId24" Type="http://schemas.openxmlformats.org/officeDocument/2006/relationships/slide" Target="slides/slide4.xml"/><Relationship Id="rId25" Type="http://schemas.openxmlformats.org/officeDocument/2006/relationships/slide" Target="slides/slide5.xml"/><Relationship Id="rId26" Type="http://schemas.openxmlformats.org/officeDocument/2006/relationships/slide" Target="slides/slide6.xml"/><Relationship Id="rId27" Type="http://schemas.openxmlformats.org/officeDocument/2006/relationships/slide" Target="slides/slide7.xml"/><Relationship Id="rId28" Type="http://schemas.openxmlformats.org/officeDocument/2006/relationships/slide" Target="slides/slide8.xml"/><Relationship Id="rId29" Type="http://schemas.openxmlformats.org/officeDocument/2006/relationships/slide" Target="slides/slide9.xml"/><Relationship Id="rId130" Type="http://schemas.openxmlformats.org/officeDocument/2006/relationships/printerSettings" Target="printerSettings/printerSettings1.bin"/><Relationship Id="rId131" Type="http://schemas.openxmlformats.org/officeDocument/2006/relationships/commentAuthors" Target="commentAuthors.xml"/><Relationship Id="rId132" Type="http://schemas.openxmlformats.org/officeDocument/2006/relationships/presProps" Target="presProps.xml"/><Relationship Id="rId133" Type="http://schemas.openxmlformats.org/officeDocument/2006/relationships/viewProps" Target="viewProps.xml"/><Relationship Id="rId134" Type="http://schemas.openxmlformats.org/officeDocument/2006/relationships/theme" Target="theme/theme1.xml"/><Relationship Id="rId13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9" Type="http://schemas.openxmlformats.org/officeDocument/2006/relationships/slideMaster" Target="slideMasters/slideMaster9.xml"/><Relationship Id="rId50" Type="http://schemas.openxmlformats.org/officeDocument/2006/relationships/slide" Target="slides/slide30.xml"/><Relationship Id="rId51" Type="http://schemas.openxmlformats.org/officeDocument/2006/relationships/slide" Target="slides/slide31.xml"/><Relationship Id="rId52" Type="http://schemas.openxmlformats.org/officeDocument/2006/relationships/slide" Target="slides/slide32.xml"/><Relationship Id="rId53" Type="http://schemas.openxmlformats.org/officeDocument/2006/relationships/slide" Target="slides/slide33.xml"/><Relationship Id="rId54" Type="http://schemas.openxmlformats.org/officeDocument/2006/relationships/slide" Target="slides/slide34.xml"/><Relationship Id="rId55" Type="http://schemas.openxmlformats.org/officeDocument/2006/relationships/slide" Target="slides/slide35.xml"/><Relationship Id="rId56" Type="http://schemas.openxmlformats.org/officeDocument/2006/relationships/slide" Target="slides/slide36.xml"/><Relationship Id="rId57" Type="http://schemas.openxmlformats.org/officeDocument/2006/relationships/slide" Target="slides/slide37.xml"/><Relationship Id="rId58" Type="http://schemas.openxmlformats.org/officeDocument/2006/relationships/slide" Target="slides/slide38.xml"/><Relationship Id="rId59" Type="http://schemas.openxmlformats.org/officeDocument/2006/relationships/slide" Target="slides/slide39.xml"/><Relationship Id="rId110" Type="http://schemas.openxmlformats.org/officeDocument/2006/relationships/slide" Target="slides/slide90.xml"/><Relationship Id="rId111" Type="http://schemas.openxmlformats.org/officeDocument/2006/relationships/slide" Target="slides/slide91.xml"/><Relationship Id="rId112" Type="http://schemas.openxmlformats.org/officeDocument/2006/relationships/slide" Target="slides/slide92.xml"/><Relationship Id="rId113" Type="http://schemas.openxmlformats.org/officeDocument/2006/relationships/slide" Target="slides/slide93.xml"/><Relationship Id="rId114" Type="http://schemas.openxmlformats.org/officeDocument/2006/relationships/slide" Target="slides/slide94.xml"/><Relationship Id="rId115" Type="http://schemas.openxmlformats.org/officeDocument/2006/relationships/slide" Target="slides/slide95.xml"/><Relationship Id="rId116" Type="http://schemas.openxmlformats.org/officeDocument/2006/relationships/slide" Target="slides/slide96.xml"/><Relationship Id="rId117" Type="http://schemas.openxmlformats.org/officeDocument/2006/relationships/slide" Target="slides/slide97.xml"/><Relationship Id="rId118" Type="http://schemas.openxmlformats.org/officeDocument/2006/relationships/slide" Target="slides/slide98.xml"/><Relationship Id="rId119" Type="http://schemas.openxmlformats.org/officeDocument/2006/relationships/slide" Target="slides/slide99.xml"/><Relationship Id="rId30" Type="http://schemas.openxmlformats.org/officeDocument/2006/relationships/slide" Target="slides/slide10.xml"/><Relationship Id="rId31" Type="http://schemas.openxmlformats.org/officeDocument/2006/relationships/slide" Target="slides/slide11.xml"/><Relationship Id="rId32" Type="http://schemas.openxmlformats.org/officeDocument/2006/relationships/slide" Target="slides/slide12.xml"/><Relationship Id="rId33" Type="http://schemas.openxmlformats.org/officeDocument/2006/relationships/slide" Target="slides/slide13.xml"/><Relationship Id="rId34" Type="http://schemas.openxmlformats.org/officeDocument/2006/relationships/slide" Target="slides/slide14.xml"/><Relationship Id="rId35" Type="http://schemas.openxmlformats.org/officeDocument/2006/relationships/slide" Target="slides/slide15.xml"/><Relationship Id="rId36" Type="http://schemas.openxmlformats.org/officeDocument/2006/relationships/slide" Target="slides/slide16.xml"/><Relationship Id="rId37" Type="http://schemas.openxmlformats.org/officeDocument/2006/relationships/slide" Target="slides/slide17.xml"/><Relationship Id="rId38" Type="http://schemas.openxmlformats.org/officeDocument/2006/relationships/slide" Target="slides/slide18.xml"/><Relationship Id="rId39" Type="http://schemas.openxmlformats.org/officeDocument/2006/relationships/slide" Target="slides/slide19.xml"/><Relationship Id="rId80" Type="http://schemas.openxmlformats.org/officeDocument/2006/relationships/slide" Target="slides/slide60.xml"/><Relationship Id="rId81" Type="http://schemas.openxmlformats.org/officeDocument/2006/relationships/slide" Target="slides/slide61.xml"/><Relationship Id="rId82" Type="http://schemas.openxmlformats.org/officeDocument/2006/relationships/slide" Target="slides/slide62.xml"/><Relationship Id="rId83" Type="http://schemas.openxmlformats.org/officeDocument/2006/relationships/slide" Target="slides/slide63.xml"/><Relationship Id="rId84" Type="http://schemas.openxmlformats.org/officeDocument/2006/relationships/slide" Target="slides/slide64.xml"/><Relationship Id="rId85" Type="http://schemas.openxmlformats.org/officeDocument/2006/relationships/slide" Target="slides/slide65.xml"/><Relationship Id="rId86" Type="http://schemas.openxmlformats.org/officeDocument/2006/relationships/slide" Target="slides/slide66.xml"/><Relationship Id="rId87" Type="http://schemas.openxmlformats.org/officeDocument/2006/relationships/slide" Target="slides/slide67.xml"/><Relationship Id="rId88" Type="http://schemas.openxmlformats.org/officeDocument/2006/relationships/slide" Target="slides/slide68.xml"/><Relationship Id="rId89" Type="http://schemas.openxmlformats.org/officeDocument/2006/relationships/slide" Target="slides/slide69.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5-03-31T14:17:14.757" idx="5">
    <p:pos x="4" y="10"/>
    <p:text>In the text box where it says "global system" it should read 'global, in situ system'.  It says in situ in the title but since satellites are included, it needs to be reinforced.</p:text>
  </p:cm>
</p:cmLst>
</file>

<file path=ppt/drawings/_rels/vmlDrawing1.vml.rels><?xml version="1.0" encoding="UTF-8" standalone="yes"?>
<Relationships xmlns="http://schemas.openxmlformats.org/package/2006/relationships"><Relationship Id="rId1" Type="http://schemas.openxmlformats.org/officeDocument/2006/relationships/image" Target="../media/image23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9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3C4BA043-8062-AC42-A3A4-E1F05C732616}" type="datetimeFigureOut">
              <a:rPr lang="en-US"/>
              <a:pPr>
                <a:defRPr/>
              </a:pPr>
              <a:t>10/13/16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0939883D-6D0B-324D-8942-93B080CC1FD1}" type="slidenum">
              <a:rPr lang="en-US"/>
              <a:pPr>
                <a:defRPr/>
              </a:pPr>
              <a:t>‹#›</a:t>
            </a:fld>
            <a:endParaRPr lang="en-US"/>
          </a:p>
        </p:txBody>
      </p:sp>
    </p:spTree>
    <p:extLst>
      <p:ext uri="{BB962C8B-B14F-4D97-AF65-F5344CB8AC3E}">
        <p14:creationId xmlns:p14="http://schemas.microsoft.com/office/powerpoint/2010/main" val="3755794540"/>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a:latin typeface="Arial" charset="0"/>
                <a:ea typeface="ＭＳ Ｐゴシック" charset="0"/>
                <a:cs typeface="ＭＳ Ｐゴシック" charset="0"/>
              </a:rPr>
              <a:t>This graph to be modified</a:t>
            </a:r>
          </a:p>
        </p:txBody>
      </p:sp>
      <p:sp>
        <p:nvSpPr>
          <p:cNvPr id="54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1519" indent="-285080">
              <a:defRPr sz="2400">
                <a:solidFill>
                  <a:schemeClr val="tx1"/>
                </a:solidFill>
                <a:latin typeface="Arial" charset="0"/>
                <a:ea typeface="ＭＳ Ｐゴシック" charset="0"/>
              </a:defRPr>
            </a:lvl2pPr>
            <a:lvl3pPr marL="1141878" indent="-227441">
              <a:defRPr sz="2400">
                <a:solidFill>
                  <a:schemeClr val="tx1"/>
                </a:solidFill>
                <a:latin typeface="Arial" charset="0"/>
                <a:ea typeface="ＭＳ Ｐゴシック" charset="0"/>
              </a:defRPr>
            </a:lvl3pPr>
            <a:lvl4pPr marL="1599875" indent="-227441">
              <a:defRPr sz="2400">
                <a:solidFill>
                  <a:schemeClr val="tx1"/>
                </a:solidFill>
                <a:latin typeface="Arial" charset="0"/>
                <a:ea typeface="ＭＳ Ｐゴシック" charset="0"/>
              </a:defRPr>
            </a:lvl4pPr>
            <a:lvl5pPr marL="2056314" indent="-227441">
              <a:defRPr sz="2400">
                <a:solidFill>
                  <a:schemeClr val="tx1"/>
                </a:solidFill>
                <a:latin typeface="Arial" charset="0"/>
                <a:ea typeface="ＭＳ Ｐゴシック" charset="0"/>
              </a:defRPr>
            </a:lvl5pPr>
            <a:lvl6pPr marL="2504965" indent="-227441" eaLnBrk="0" fontAlgn="base" hangingPunct="0">
              <a:spcBef>
                <a:spcPct val="0"/>
              </a:spcBef>
              <a:spcAft>
                <a:spcPct val="0"/>
              </a:spcAft>
              <a:defRPr sz="2400">
                <a:solidFill>
                  <a:schemeClr val="tx1"/>
                </a:solidFill>
                <a:latin typeface="Arial" charset="0"/>
                <a:ea typeface="ＭＳ Ｐゴシック" charset="0"/>
              </a:defRPr>
            </a:lvl6pPr>
            <a:lvl7pPr marL="2953615" indent="-227441" eaLnBrk="0" fontAlgn="base" hangingPunct="0">
              <a:spcBef>
                <a:spcPct val="0"/>
              </a:spcBef>
              <a:spcAft>
                <a:spcPct val="0"/>
              </a:spcAft>
              <a:defRPr sz="2400">
                <a:solidFill>
                  <a:schemeClr val="tx1"/>
                </a:solidFill>
                <a:latin typeface="Arial" charset="0"/>
                <a:ea typeface="ＭＳ Ｐゴシック" charset="0"/>
              </a:defRPr>
            </a:lvl7pPr>
            <a:lvl8pPr marL="3402265" indent="-227441" eaLnBrk="0" fontAlgn="base" hangingPunct="0">
              <a:spcBef>
                <a:spcPct val="0"/>
              </a:spcBef>
              <a:spcAft>
                <a:spcPct val="0"/>
              </a:spcAft>
              <a:defRPr sz="2400">
                <a:solidFill>
                  <a:schemeClr val="tx1"/>
                </a:solidFill>
                <a:latin typeface="Arial" charset="0"/>
                <a:ea typeface="ＭＳ Ｐゴシック" charset="0"/>
              </a:defRPr>
            </a:lvl8pPr>
            <a:lvl9pPr marL="3850916" indent="-227441" eaLnBrk="0" fontAlgn="base" hangingPunct="0">
              <a:spcBef>
                <a:spcPct val="0"/>
              </a:spcBef>
              <a:spcAft>
                <a:spcPct val="0"/>
              </a:spcAft>
              <a:defRPr sz="2400">
                <a:solidFill>
                  <a:schemeClr val="tx1"/>
                </a:solidFill>
                <a:latin typeface="Arial" charset="0"/>
                <a:ea typeface="ＭＳ Ｐゴシック" charset="0"/>
              </a:defRPr>
            </a:lvl9pPr>
          </a:lstStyle>
          <a:p>
            <a:fld id="{E94738E1-0F39-D848-AD85-44AC97BE08B3}" type="slidenum">
              <a:rPr lang="en-US" sz="1200">
                <a:solidFill>
                  <a:srgbClr val="000000"/>
                </a:solidFill>
              </a:rPr>
              <a:pPr/>
              <a:t>7</a:t>
            </a:fld>
            <a:endParaRPr lang="en-US" sz="1200">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018390-19C9-164D-906B-1E144A313501}" type="slidenum">
              <a:rPr lang="en-US" smtClean="0">
                <a:solidFill>
                  <a:prstClr val="black"/>
                </a:solidFill>
                <a:latin typeface="Calibri"/>
              </a:rPr>
              <a:pPr/>
              <a:t>48</a:t>
            </a:fld>
            <a:endParaRPr lang="en-US">
              <a:solidFill>
                <a:prstClr val="black"/>
              </a:solidFill>
              <a:latin typeface="Calibri"/>
            </a:endParaRPr>
          </a:p>
        </p:txBody>
      </p:sp>
    </p:spTree>
    <p:extLst>
      <p:ext uri="{BB962C8B-B14F-4D97-AF65-F5344CB8AC3E}">
        <p14:creationId xmlns:p14="http://schemas.microsoft.com/office/powerpoint/2010/main" val="15193854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018390-19C9-164D-906B-1E144A313501}" type="slidenum">
              <a:rPr lang="en-US" smtClean="0">
                <a:solidFill>
                  <a:prstClr val="black"/>
                </a:solidFill>
                <a:latin typeface="Calibri"/>
              </a:rPr>
              <a:pPr/>
              <a:t>49</a:t>
            </a:fld>
            <a:endParaRPr lang="en-US">
              <a:solidFill>
                <a:prstClr val="black"/>
              </a:solidFill>
              <a:latin typeface="Calibri"/>
            </a:endParaRPr>
          </a:p>
        </p:txBody>
      </p:sp>
    </p:spTree>
    <p:extLst>
      <p:ext uri="{BB962C8B-B14F-4D97-AF65-F5344CB8AC3E}">
        <p14:creationId xmlns:p14="http://schemas.microsoft.com/office/powerpoint/2010/main" val="15193854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018390-19C9-164D-906B-1E144A313501}" type="slidenum">
              <a:rPr lang="en-US" smtClean="0">
                <a:solidFill>
                  <a:prstClr val="black"/>
                </a:solidFill>
                <a:latin typeface="Calibri"/>
              </a:rPr>
              <a:pPr/>
              <a:t>50</a:t>
            </a:fld>
            <a:endParaRPr lang="en-US">
              <a:solidFill>
                <a:prstClr val="black"/>
              </a:solidFill>
              <a:latin typeface="Calibri"/>
            </a:endParaRPr>
          </a:p>
        </p:txBody>
      </p:sp>
    </p:spTree>
    <p:extLst>
      <p:ext uri="{BB962C8B-B14F-4D97-AF65-F5344CB8AC3E}">
        <p14:creationId xmlns:p14="http://schemas.microsoft.com/office/powerpoint/2010/main" val="15193854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EB931C-969C-A64D-896B-952422C7DF48}" type="slidenum">
              <a:rPr lang="en-US">
                <a:solidFill>
                  <a:prstClr val="black"/>
                </a:solidFill>
              </a:rPr>
              <a:pPr/>
              <a:t>51</a:t>
            </a:fld>
            <a:endParaRPr lang="en-US">
              <a:solidFill>
                <a:prstClr val="black"/>
              </a:solidFill>
            </a:endParaRPr>
          </a:p>
        </p:txBody>
      </p:sp>
      <p:sp>
        <p:nvSpPr>
          <p:cNvPr id="19251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925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AC331856-608B-C14E-9792-80CB9F0AD0D9}" type="slidenum">
              <a:rPr lang="en-US"/>
              <a:pPr>
                <a:defRPr/>
              </a:pPr>
              <a:t>58</a:t>
            </a:fld>
            <a:endParaRPr lang="en-US"/>
          </a:p>
        </p:txBody>
      </p:sp>
      <p:sp>
        <p:nvSpPr>
          <p:cNvPr id="56217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562179" name="Rectangle 3"/>
          <p:cNvSpPr>
            <a:spLocks noGrp="1" noChangeArrowheads="1"/>
          </p:cNvSpPr>
          <p:nvPr>
            <p:ph type="body" idx="1"/>
          </p:nvPr>
        </p:nvSpPr>
        <p:spPr>
          <a:xfrm>
            <a:off x="914400" y="4343400"/>
            <a:ext cx="5029200" cy="4114800"/>
          </a:xfrm>
        </p:spPr>
        <p:txBody>
          <a:bodyPr/>
          <a:lstStyle/>
          <a:p>
            <a:pPr eaLnBrk="1" hangingPunct="1">
              <a:defRPr/>
            </a:pPr>
            <a:r>
              <a:rPr lang="en-US" smtClean="0">
                <a:cs typeface="+mn-cs"/>
              </a:rPr>
              <a:t>Here are the initial deployment positions for our SLDMBs.  From these records we selected only those that exceeded 4 days in length</a:t>
            </a:r>
            <a:endParaRPr lang="en-US" sz="900" smtClean="0">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81EC4E88-BC0C-FB44-9068-ED8F89B6E415}" type="slidenum">
              <a:rPr lang="en-US">
                <a:solidFill>
                  <a:prstClr val="black"/>
                </a:solidFill>
                <a:latin typeface="Calibri"/>
              </a:rPr>
              <a:pPr/>
              <a:t>62</a:t>
            </a:fld>
            <a:endParaRPr lang="en-US">
              <a:solidFill>
                <a:prstClr val="black"/>
              </a:solidFill>
              <a:latin typeface="Calibri"/>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r>
              <a:rPr lang="en-US">
                <a:ea typeface="ＭＳ Ｐゴシック" charset="-128"/>
              </a:rPr>
              <a:t>HYCOM (Low Conf) 48 hours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E6A788C1-AC34-0141-8B02-4CB7A32A559D}" type="slidenum">
              <a:rPr lang="en-US">
                <a:solidFill>
                  <a:prstClr val="black"/>
                </a:solidFill>
                <a:latin typeface="Calibri"/>
              </a:rPr>
              <a:pPr/>
              <a:t>63</a:t>
            </a:fld>
            <a:endParaRPr lang="en-US">
              <a:solidFill>
                <a:prstClr val="black"/>
              </a:solidFill>
              <a:latin typeface="Calibri"/>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endParaRPr lang="en-US">
              <a:ea typeface="ＭＳ Ｐゴシック"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a:lnSpc>
                <a:spcPct val="90000"/>
              </a:lnSpc>
              <a:buFontTx/>
              <a:buChar char="•"/>
            </a:pPr>
            <a:endParaRPr lang="en-US" sz="1100" dirty="0"/>
          </a:p>
        </p:txBody>
      </p:sp>
      <p:sp>
        <p:nvSpPr>
          <p:cNvPr id="32772" name="Slide Number Placeholder 3"/>
          <p:cNvSpPr>
            <a:spLocks noGrp="1"/>
          </p:cNvSpPr>
          <p:nvPr>
            <p:ph type="sldNum" sz="quarter" idx="5"/>
          </p:nvPr>
        </p:nvSpPr>
        <p:spPr bwMode="auto">
          <a:noFill/>
          <a:ln>
            <a:miter lim="800000"/>
            <a:headEnd/>
            <a:tailEnd/>
          </a:ln>
        </p:spPr>
        <p:txBody>
          <a:bodyPr/>
          <a:lstStyle/>
          <a:p>
            <a:fld id="{46B59C32-26F8-9448-A224-90CCDC50C201}" type="slidenum">
              <a:rPr lang="en-US">
                <a:solidFill>
                  <a:prstClr val="black"/>
                </a:solidFill>
                <a:latin typeface="Calibri"/>
              </a:rPr>
              <a:pPr/>
              <a:t>67</a:t>
            </a:fld>
            <a:endParaRPr lang="en-US">
              <a:solidFill>
                <a:prstClr val="black"/>
              </a:solidFill>
              <a:latin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Grp="1" noRot="1" noChangeAspect="1" noChangeArrowheads="1" noTextEdit="1"/>
          </p:cNvSpPr>
          <p:nvPr>
            <p:ph type="sldImg"/>
          </p:nvPr>
        </p:nvSpPr>
        <p:spPr>
          <a:ln/>
        </p:spPr>
      </p:sp>
      <p:sp>
        <p:nvSpPr>
          <p:cNvPr id="80898" name="Rectangle 3"/>
          <p:cNvSpPr>
            <a:spLocks noGrp="1" noChangeArrowheads="1"/>
          </p:cNvSpPr>
          <p:nvPr>
            <p:ph type="body" idx="1"/>
          </p:nvPr>
        </p:nvSpPr>
        <p:spPr>
          <a:noFill/>
          <a:ln/>
        </p:spPr>
        <p:txBody>
          <a:bodyPr/>
          <a:lstStyle/>
          <a:p>
            <a:endParaRPr lang="en-US">
              <a:ea typeface="ＭＳ Ｐゴシック"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defTabSz="904875">
              <a:defRPr sz="2400">
                <a:solidFill>
                  <a:schemeClr val="tx1"/>
                </a:solidFill>
                <a:latin typeface="Arial" charset="0"/>
                <a:ea typeface="ＭＳ Ｐゴシック" charset="0"/>
                <a:cs typeface="ＭＳ Ｐゴシック" charset="0"/>
              </a:defRPr>
            </a:lvl1pPr>
            <a:lvl2pPr marL="742950" indent="-285750" defTabSz="904875">
              <a:defRPr sz="2400">
                <a:solidFill>
                  <a:schemeClr val="tx1"/>
                </a:solidFill>
                <a:latin typeface="Arial" charset="0"/>
                <a:ea typeface="ＭＳ Ｐゴシック" charset="0"/>
              </a:defRPr>
            </a:lvl2pPr>
            <a:lvl3pPr marL="1143000" indent="-228600" defTabSz="904875">
              <a:defRPr sz="2400">
                <a:solidFill>
                  <a:schemeClr val="tx1"/>
                </a:solidFill>
                <a:latin typeface="Arial" charset="0"/>
                <a:ea typeface="ＭＳ Ｐゴシック" charset="0"/>
              </a:defRPr>
            </a:lvl3pPr>
            <a:lvl4pPr marL="1600200" indent="-228600" defTabSz="904875">
              <a:defRPr sz="2400">
                <a:solidFill>
                  <a:schemeClr val="tx1"/>
                </a:solidFill>
                <a:latin typeface="Arial" charset="0"/>
                <a:ea typeface="ＭＳ Ｐゴシック" charset="0"/>
              </a:defRPr>
            </a:lvl4pPr>
            <a:lvl5pPr marL="2057400" indent="-228600" defTabSz="904875">
              <a:defRPr sz="2400">
                <a:solidFill>
                  <a:schemeClr val="tx1"/>
                </a:solidFill>
                <a:latin typeface="Arial" charset="0"/>
                <a:ea typeface="ＭＳ Ｐゴシック" charset="0"/>
              </a:defRPr>
            </a:lvl5pPr>
            <a:lvl6pPr marL="2514600" indent="-228600" defTabSz="904875"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04875"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04875"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04875" eaLnBrk="0" fontAlgn="base" hangingPunct="0">
              <a:spcBef>
                <a:spcPct val="0"/>
              </a:spcBef>
              <a:spcAft>
                <a:spcPct val="0"/>
              </a:spcAft>
              <a:defRPr sz="2400">
                <a:solidFill>
                  <a:schemeClr val="tx1"/>
                </a:solidFill>
                <a:latin typeface="Arial" charset="0"/>
                <a:ea typeface="ＭＳ Ｐゴシック" charset="0"/>
              </a:defRPr>
            </a:lvl9pPr>
          </a:lstStyle>
          <a:p>
            <a:pPr algn="r"/>
            <a:fld id="{345E6C78-BE92-D24C-811C-0E8BA2E94712}" type="slidenum">
              <a:rPr lang="en-US" sz="1200">
                <a:solidFill>
                  <a:prstClr val="black"/>
                </a:solidFill>
                <a:latin typeface="Calibri" charset="0"/>
              </a:rPr>
              <a:pPr algn="r"/>
              <a:t>75</a:t>
            </a:fld>
            <a:endParaRPr lang="en-US" sz="1200">
              <a:solidFill>
                <a:prstClr val="black"/>
              </a:solidFill>
              <a:latin typeface="Calibri" charset="0"/>
            </a:endParaRPr>
          </a:p>
        </p:txBody>
      </p:sp>
      <p:sp>
        <p:nvSpPr>
          <p:cNvPr id="1536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36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lIns="91438" tIns="45719" rIns="91438" bIns="45719" numCol="1" anchor="t" anchorCtr="0" compatLnSpc="1">
            <a:prstTxWarp prst="textNoShape">
              <a:avLst/>
            </a:prstTxWarp>
          </a:bodyPr>
          <a:lstStyle/>
          <a:p>
            <a:pPr eaLnBrk="1" hangingPunct="1">
              <a:spcBef>
                <a:spcPct val="0"/>
              </a:spcBef>
            </a:pPr>
            <a:endParaRPr lang="en-US">
              <a:latin typeface="Calibri"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xfrm>
            <a:off x="2222500" y="107950"/>
            <a:ext cx="2357438" cy="17684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xfrm>
            <a:off x="260450" y="2051656"/>
            <a:ext cx="6337102" cy="411389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eaLnBrk="1" hangingPunct="1">
              <a:buFont typeface="Arial" panose="020B0604020202020204" pitchFamily="34" charset="0"/>
              <a:buNone/>
            </a:pPr>
            <a:endParaRPr lang="en-US" altLang="en-US" sz="1300" dirty="0">
              <a:latin typeface="Arial" charset="0"/>
              <a:cs typeface="Arial" charset="0"/>
            </a:endParaRPr>
          </a:p>
        </p:txBody>
      </p:sp>
      <p:sp>
        <p:nvSpPr>
          <p:cNvPr id="65540" name="Slide Number Placeholder 3"/>
          <p:cNvSpPr>
            <a:spLocks noGrp="1"/>
          </p:cNvSpPr>
          <p:nvPr>
            <p:ph type="sldNum" sz="quarter" idx="5"/>
          </p:nvPr>
        </p:nvSpPr>
        <p:spPr/>
        <p:txBody>
          <a:bodyPr/>
          <a:lstStyle/>
          <a:p>
            <a:pPr>
              <a:defRPr/>
            </a:pPr>
            <a:fld id="{F123622B-74DD-40CD-A50A-6BA92E750B9D}" type="slidenum">
              <a:rPr lang="en-US" smtClean="0">
                <a:solidFill>
                  <a:prstClr val="black"/>
                </a:solidFill>
                <a:latin typeface="Calibri"/>
                <a:ea typeface="MS PGothic" pitchFamily="34" charset="-128"/>
              </a:rPr>
              <a:pPr>
                <a:defRPr/>
              </a:pPr>
              <a:t>8</a:t>
            </a:fld>
            <a:endParaRPr lang="en-US" smtClean="0">
              <a:solidFill>
                <a:prstClr val="black"/>
              </a:solidFill>
              <a:latin typeface="Calibri"/>
              <a:ea typeface="MS PGothic"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noTextEdit="1"/>
          </p:cNvSpPr>
          <p:nvPr>
            <p:ph type="sldImg"/>
          </p:nvPr>
        </p:nvSpPr>
        <p:spPr>
          <a:ln/>
        </p:spPr>
      </p:sp>
      <p:sp>
        <p:nvSpPr>
          <p:cNvPr id="2765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2765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28165" indent="-280064">
              <a:defRPr sz="2400">
                <a:solidFill>
                  <a:schemeClr val="tx1"/>
                </a:solidFill>
                <a:latin typeface="Arial" panose="020B0604020202020204" pitchFamily="34" charset="0"/>
                <a:ea typeface="ＭＳ Ｐゴシック" panose="020B0600070205080204" pitchFamily="34" charset="-128"/>
              </a:defRPr>
            </a:lvl2pPr>
            <a:lvl3pPr marL="1120254" indent="-224051">
              <a:defRPr sz="2400">
                <a:solidFill>
                  <a:schemeClr val="tx1"/>
                </a:solidFill>
                <a:latin typeface="Arial" panose="020B0604020202020204" pitchFamily="34" charset="0"/>
                <a:ea typeface="ＭＳ Ｐゴシック" panose="020B0600070205080204" pitchFamily="34" charset="-128"/>
              </a:defRPr>
            </a:lvl3pPr>
            <a:lvl4pPr marL="1568356" indent="-224051">
              <a:defRPr sz="2400">
                <a:solidFill>
                  <a:schemeClr val="tx1"/>
                </a:solidFill>
                <a:latin typeface="Arial" panose="020B0604020202020204" pitchFamily="34" charset="0"/>
                <a:ea typeface="ＭＳ Ｐゴシック" panose="020B0600070205080204" pitchFamily="34" charset="-128"/>
              </a:defRPr>
            </a:lvl4pPr>
            <a:lvl5pPr marL="2016458" indent="-224051">
              <a:defRPr sz="2400">
                <a:solidFill>
                  <a:schemeClr val="tx1"/>
                </a:solidFill>
                <a:latin typeface="Arial" panose="020B0604020202020204" pitchFamily="34" charset="0"/>
                <a:ea typeface="ＭＳ Ｐゴシック" panose="020B0600070205080204" pitchFamily="34" charset="-128"/>
              </a:defRPr>
            </a:lvl5pPr>
            <a:lvl6pPr marL="2464559" indent="-224051"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12661" indent="-224051"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360763" indent="-224051"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08865" indent="-224051"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45EB1682-1533-46F4-9A46-F28A5F4273D6}" type="slidenum">
              <a:rPr lang="en-US" altLang="en-US" sz="1200">
                <a:solidFill>
                  <a:srgbClr val="000000"/>
                </a:solidFill>
              </a:rPr>
              <a:pPr/>
              <a:t>79</a:t>
            </a:fld>
            <a:endParaRPr lang="en-US" altLang="en-US" sz="1200">
              <a:solidFill>
                <a:srgbClr val="000000"/>
              </a:solidFill>
            </a:endParaRPr>
          </a:p>
        </p:txBody>
      </p:sp>
    </p:spTree>
    <p:extLst>
      <p:ext uri="{BB962C8B-B14F-4D97-AF65-F5344CB8AC3E}">
        <p14:creationId xmlns:p14="http://schemas.microsoft.com/office/powerpoint/2010/main" val="17322732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noTextEdit="1"/>
          </p:cNvSpPr>
          <p:nvPr>
            <p:ph type="sldImg"/>
          </p:nvPr>
        </p:nvSpPr>
        <p:spPr>
          <a:ln/>
        </p:spPr>
      </p:sp>
      <p:sp>
        <p:nvSpPr>
          <p:cNvPr id="2765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2765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28165" indent="-280064">
              <a:defRPr sz="2400">
                <a:solidFill>
                  <a:schemeClr val="tx1"/>
                </a:solidFill>
                <a:latin typeface="Arial" panose="020B0604020202020204" pitchFamily="34" charset="0"/>
                <a:ea typeface="ＭＳ Ｐゴシック" panose="020B0600070205080204" pitchFamily="34" charset="-128"/>
              </a:defRPr>
            </a:lvl2pPr>
            <a:lvl3pPr marL="1120254" indent="-224051">
              <a:defRPr sz="2400">
                <a:solidFill>
                  <a:schemeClr val="tx1"/>
                </a:solidFill>
                <a:latin typeface="Arial" panose="020B0604020202020204" pitchFamily="34" charset="0"/>
                <a:ea typeface="ＭＳ Ｐゴシック" panose="020B0600070205080204" pitchFamily="34" charset="-128"/>
              </a:defRPr>
            </a:lvl3pPr>
            <a:lvl4pPr marL="1568356" indent="-224051">
              <a:defRPr sz="2400">
                <a:solidFill>
                  <a:schemeClr val="tx1"/>
                </a:solidFill>
                <a:latin typeface="Arial" panose="020B0604020202020204" pitchFamily="34" charset="0"/>
                <a:ea typeface="ＭＳ Ｐゴシック" panose="020B0600070205080204" pitchFamily="34" charset="-128"/>
              </a:defRPr>
            </a:lvl4pPr>
            <a:lvl5pPr marL="2016458" indent="-224051">
              <a:defRPr sz="2400">
                <a:solidFill>
                  <a:schemeClr val="tx1"/>
                </a:solidFill>
                <a:latin typeface="Arial" panose="020B0604020202020204" pitchFamily="34" charset="0"/>
                <a:ea typeface="ＭＳ Ｐゴシック" panose="020B0600070205080204" pitchFamily="34" charset="-128"/>
              </a:defRPr>
            </a:lvl5pPr>
            <a:lvl6pPr marL="2464559" indent="-224051"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12661" indent="-224051"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360763" indent="-224051"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08865" indent="-224051"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45EB1682-1533-46F4-9A46-F28A5F4273D6}" type="slidenum">
              <a:rPr lang="en-US" altLang="en-US" sz="1200">
                <a:solidFill>
                  <a:srgbClr val="000000"/>
                </a:solidFill>
              </a:rPr>
              <a:pPr/>
              <a:t>80</a:t>
            </a:fld>
            <a:endParaRPr lang="en-US" altLang="en-US" sz="1200">
              <a:solidFill>
                <a:srgbClr val="000000"/>
              </a:solidFill>
            </a:endParaRPr>
          </a:p>
        </p:txBody>
      </p:sp>
    </p:spTree>
    <p:extLst>
      <p:ext uri="{BB962C8B-B14F-4D97-AF65-F5344CB8AC3E}">
        <p14:creationId xmlns:p14="http://schemas.microsoft.com/office/powerpoint/2010/main" val="17322732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10</a:t>
            </a:r>
            <a:endParaRPr lang="en-US" dirty="0"/>
          </a:p>
        </p:txBody>
      </p:sp>
      <p:sp>
        <p:nvSpPr>
          <p:cNvPr id="4" name="Slide Number Placeholder 3"/>
          <p:cNvSpPr>
            <a:spLocks noGrp="1"/>
          </p:cNvSpPr>
          <p:nvPr>
            <p:ph type="sldNum" sz="quarter" idx="10"/>
          </p:nvPr>
        </p:nvSpPr>
        <p:spPr/>
        <p:txBody>
          <a:bodyPr/>
          <a:lstStyle/>
          <a:p>
            <a:fld id="{A8FDF534-3A8E-564B-BE67-7538EEB3729B}" type="slidenum">
              <a:rPr lang="en-US" smtClean="0">
                <a:solidFill>
                  <a:prstClr val="black"/>
                </a:solidFill>
              </a:rPr>
              <a:pPr/>
              <a:t>86</a:t>
            </a:fld>
            <a:endParaRPr lang="en-US">
              <a:solidFill>
                <a:prstClr val="black"/>
              </a:solidFill>
            </a:endParaRPr>
          </a:p>
        </p:txBody>
      </p:sp>
    </p:spTree>
    <p:extLst>
      <p:ext uri="{BB962C8B-B14F-4D97-AF65-F5344CB8AC3E}">
        <p14:creationId xmlns:p14="http://schemas.microsoft.com/office/powerpoint/2010/main" val="9700975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15</a:t>
            </a:r>
            <a:endParaRPr lang="en-US" dirty="0"/>
          </a:p>
        </p:txBody>
      </p:sp>
      <p:sp>
        <p:nvSpPr>
          <p:cNvPr id="4" name="Slide Number Placeholder 3"/>
          <p:cNvSpPr>
            <a:spLocks noGrp="1"/>
          </p:cNvSpPr>
          <p:nvPr>
            <p:ph type="sldNum" sz="quarter" idx="10"/>
          </p:nvPr>
        </p:nvSpPr>
        <p:spPr/>
        <p:txBody>
          <a:bodyPr/>
          <a:lstStyle/>
          <a:p>
            <a:fld id="{A8FDF534-3A8E-564B-BE67-7538EEB3729B}" type="slidenum">
              <a:rPr lang="en-US" smtClean="0">
                <a:solidFill>
                  <a:prstClr val="black"/>
                </a:solidFill>
              </a:rPr>
              <a:pPr/>
              <a:t>87</a:t>
            </a:fld>
            <a:endParaRPr lang="en-US">
              <a:solidFill>
                <a:prstClr val="black"/>
              </a:solidFill>
            </a:endParaRPr>
          </a:p>
        </p:txBody>
      </p:sp>
    </p:spTree>
    <p:extLst>
      <p:ext uri="{BB962C8B-B14F-4D97-AF65-F5344CB8AC3E}">
        <p14:creationId xmlns:p14="http://schemas.microsoft.com/office/powerpoint/2010/main" val="6860735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a:ln/>
        </p:spPr>
      </p:sp>
      <p:sp>
        <p:nvSpPr>
          <p:cNvPr id="3072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3072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28165" indent="-280064">
              <a:defRPr sz="2400">
                <a:solidFill>
                  <a:schemeClr val="tx1"/>
                </a:solidFill>
                <a:latin typeface="Arial" panose="020B0604020202020204" pitchFamily="34" charset="0"/>
                <a:ea typeface="ＭＳ Ｐゴシック" panose="020B0600070205080204" pitchFamily="34" charset="-128"/>
              </a:defRPr>
            </a:lvl2pPr>
            <a:lvl3pPr marL="1120254" indent="-224051">
              <a:defRPr sz="2400">
                <a:solidFill>
                  <a:schemeClr val="tx1"/>
                </a:solidFill>
                <a:latin typeface="Arial" panose="020B0604020202020204" pitchFamily="34" charset="0"/>
                <a:ea typeface="ＭＳ Ｐゴシック" panose="020B0600070205080204" pitchFamily="34" charset="-128"/>
              </a:defRPr>
            </a:lvl3pPr>
            <a:lvl4pPr marL="1568356" indent="-224051">
              <a:defRPr sz="2400">
                <a:solidFill>
                  <a:schemeClr val="tx1"/>
                </a:solidFill>
                <a:latin typeface="Arial" panose="020B0604020202020204" pitchFamily="34" charset="0"/>
                <a:ea typeface="ＭＳ Ｐゴシック" panose="020B0600070205080204" pitchFamily="34" charset="-128"/>
              </a:defRPr>
            </a:lvl4pPr>
            <a:lvl5pPr marL="2016458" indent="-224051">
              <a:defRPr sz="2400">
                <a:solidFill>
                  <a:schemeClr val="tx1"/>
                </a:solidFill>
                <a:latin typeface="Arial" panose="020B0604020202020204" pitchFamily="34" charset="0"/>
                <a:ea typeface="ＭＳ Ｐゴシック" panose="020B0600070205080204" pitchFamily="34" charset="-128"/>
              </a:defRPr>
            </a:lvl5pPr>
            <a:lvl6pPr marL="2464559" indent="-224051"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12661" indent="-224051"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360763" indent="-224051"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08865" indent="-224051"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0E5A123-1CB0-4387-B807-2DF473655101}" type="slidenum">
              <a:rPr lang="en-US" altLang="en-US" sz="1200">
                <a:solidFill>
                  <a:srgbClr val="000000"/>
                </a:solidFill>
              </a:rPr>
              <a:pPr/>
              <a:t>91</a:t>
            </a:fld>
            <a:endParaRPr lang="en-US" altLang="en-US" sz="1200">
              <a:solidFill>
                <a:srgbClr val="000000"/>
              </a:solidFill>
            </a:endParaRPr>
          </a:p>
        </p:txBody>
      </p:sp>
    </p:spTree>
    <p:extLst>
      <p:ext uri="{BB962C8B-B14F-4D97-AF65-F5344CB8AC3E}">
        <p14:creationId xmlns:p14="http://schemas.microsoft.com/office/powerpoint/2010/main" val="32292725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SST sensitivity is not affecting or not being affected by humidity</a:t>
            </a:r>
            <a:endParaRPr lang="en-US" dirty="0"/>
          </a:p>
        </p:txBody>
      </p:sp>
      <p:sp>
        <p:nvSpPr>
          <p:cNvPr id="4" name="Slide Number Placeholder 3"/>
          <p:cNvSpPr>
            <a:spLocks noGrp="1"/>
          </p:cNvSpPr>
          <p:nvPr>
            <p:ph type="sldNum" sz="quarter" idx="10"/>
          </p:nvPr>
        </p:nvSpPr>
        <p:spPr/>
        <p:txBody>
          <a:bodyPr/>
          <a:lstStyle/>
          <a:p>
            <a:fld id="{C703B8E8-0336-9B44-840D-55CF9BE841AB}" type="slidenum">
              <a:rPr lang="en-US" smtClean="0">
                <a:solidFill>
                  <a:prstClr val="black"/>
                </a:solidFill>
              </a:rPr>
              <a:pPr/>
              <a:t>95</a:t>
            </a:fld>
            <a:endParaRPr lang="en-US">
              <a:solidFill>
                <a:prstClr val="black"/>
              </a:solidFill>
            </a:endParaRPr>
          </a:p>
        </p:txBody>
      </p:sp>
    </p:spTree>
    <p:extLst>
      <p:ext uri="{BB962C8B-B14F-4D97-AF65-F5344CB8AC3E}">
        <p14:creationId xmlns:p14="http://schemas.microsoft.com/office/powerpoint/2010/main" val="9849102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Caveats: different atmospheric forcing, etc.</a:t>
            </a:r>
          </a:p>
          <a:p>
            <a:r>
              <a:rPr lang="en-US" dirty="0" smtClean="0"/>
              <a:t>Rutger</a:t>
            </a:r>
            <a:r>
              <a:rPr lang="en-US" baseline="0" dirty="0" smtClean="0"/>
              <a:t>s SST: 2km, RTG: 1/12 </a:t>
            </a:r>
            <a:r>
              <a:rPr lang="en-US" baseline="0" dirty="0" err="1" smtClean="0"/>
              <a:t>deg</a:t>
            </a:r>
            <a:r>
              <a:rPr lang="en-US" baseline="0" dirty="0" smtClean="0"/>
              <a:t>, ~9 km, HWRF-POM: 18km, HWRF-HYCOM: 1/12 </a:t>
            </a:r>
            <a:r>
              <a:rPr lang="en-US" baseline="0" dirty="0" err="1" smtClean="0"/>
              <a:t>deg</a:t>
            </a:r>
            <a:r>
              <a:rPr lang="en-US" baseline="0" dirty="0" smtClean="0"/>
              <a:t>, ~9km</a:t>
            </a:r>
            <a:endParaRPr lang="en-US" dirty="0"/>
          </a:p>
        </p:txBody>
      </p:sp>
      <p:sp>
        <p:nvSpPr>
          <p:cNvPr id="4" name="Slide Number Placeholder 3"/>
          <p:cNvSpPr>
            <a:spLocks noGrp="1"/>
          </p:cNvSpPr>
          <p:nvPr>
            <p:ph type="sldNum" sz="quarter" idx="10"/>
          </p:nvPr>
        </p:nvSpPr>
        <p:spPr/>
        <p:txBody>
          <a:bodyPr/>
          <a:lstStyle/>
          <a:p>
            <a:fld id="{C703B8E8-0336-9B44-840D-55CF9BE841AB}" type="slidenum">
              <a:rPr lang="en-US" smtClean="0">
                <a:solidFill>
                  <a:prstClr val="black"/>
                </a:solidFill>
              </a:rPr>
              <a:pPr/>
              <a:t>97</a:t>
            </a:fld>
            <a:endParaRPr lang="en-US">
              <a:solidFill>
                <a:prstClr val="black"/>
              </a:solidFill>
            </a:endParaRPr>
          </a:p>
        </p:txBody>
      </p:sp>
    </p:spTree>
    <p:extLst>
      <p:ext uri="{BB962C8B-B14F-4D97-AF65-F5344CB8AC3E}">
        <p14:creationId xmlns:p14="http://schemas.microsoft.com/office/powerpoint/2010/main" val="30638574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noTextEdit="1"/>
          </p:cNvSpPr>
          <p:nvPr>
            <p:ph type="sldImg"/>
          </p:nvPr>
        </p:nvSpPr>
        <p:spPr>
          <a:ln/>
        </p:spPr>
      </p:sp>
      <p:sp>
        <p:nvSpPr>
          <p:cNvPr id="2765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2765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28165" indent="-280064">
              <a:defRPr sz="2400">
                <a:solidFill>
                  <a:schemeClr val="tx1"/>
                </a:solidFill>
                <a:latin typeface="Arial" panose="020B0604020202020204" pitchFamily="34" charset="0"/>
                <a:ea typeface="ＭＳ Ｐゴシック" panose="020B0600070205080204" pitchFamily="34" charset="-128"/>
              </a:defRPr>
            </a:lvl2pPr>
            <a:lvl3pPr marL="1120254" indent="-224051">
              <a:defRPr sz="2400">
                <a:solidFill>
                  <a:schemeClr val="tx1"/>
                </a:solidFill>
                <a:latin typeface="Arial" panose="020B0604020202020204" pitchFamily="34" charset="0"/>
                <a:ea typeface="ＭＳ Ｐゴシック" panose="020B0600070205080204" pitchFamily="34" charset="-128"/>
              </a:defRPr>
            </a:lvl3pPr>
            <a:lvl4pPr marL="1568356" indent="-224051">
              <a:defRPr sz="2400">
                <a:solidFill>
                  <a:schemeClr val="tx1"/>
                </a:solidFill>
                <a:latin typeface="Arial" panose="020B0604020202020204" pitchFamily="34" charset="0"/>
                <a:ea typeface="ＭＳ Ｐゴシック" panose="020B0600070205080204" pitchFamily="34" charset="-128"/>
              </a:defRPr>
            </a:lvl4pPr>
            <a:lvl5pPr marL="2016458" indent="-224051">
              <a:defRPr sz="2400">
                <a:solidFill>
                  <a:schemeClr val="tx1"/>
                </a:solidFill>
                <a:latin typeface="Arial" panose="020B0604020202020204" pitchFamily="34" charset="0"/>
                <a:ea typeface="ＭＳ Ｐゴシック" panose="020B0600070205080204" pitchFamily="34" charset="-128"/>
              </a:defRPr>
            </a:lvl5pPr>
            <a:lvl6pPr marL="2464559" indent="-224051"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12661" indent="-224051"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360763" indent="-224051"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08865" indent="-224051"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45EB1682-1533-46F4-9A46-F28A5F4273D6}" type="slidenum">
              <a:rPr lang="en-US" altLang="en-US" sz="1200">
                <a:solidFill>
                  <a:srgbClr val="000000"/>
                </a:solidFill>
              </a:rPr>
              <a:pPr/>
              <a:t>100</a:t>
            </a:fld>
            <a:endParaRPr lang="en-US" altLang="en-US" sz="1200">
              <a:solidFill>
                <a:srgbClr val="000000"/>
              </a:solidFill>
            </a:endParaRPr>
          </a:p>
        </p:txBody>
      </p:sp>
    </p:spTree>
    <p:extLst>
      <p:ext uri="{BB962C8B-B14F-4D97-AF65-F5344CB8AC3E}">
        <p14:creationId xmlns:p14="http://schemas.microsoft.com/office/powerpoint/2010/main" val="1732273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defTabSz="904875">
              <a:defRPr sz="2400">
                <a:solidFill>
                  <a:schemeClr val="tx1"/>
                </a:solidFill>
                <a:latin typeface="Arial" charset="0"/>
                <a:ea typeface="ＭＳ Ｐゴシック" charset="0"/>
                <a:cs typeface="ＭＳ Ｐゴシック" charset="0"/>
              </a:defRPr>
            </a:lvl1pPr>
            <a:lvl2pPr marL="742950" indent="-285750" defTabSz="904875">
              <a:defRPr sz="2400">
                <a:solidFill>
                  <a:schemeClr val="tx1"/>
                </a:solidFill>
                <a:latin typeface="Arial" charset="0"/>
                <a:ea typeface="ＭＳ Ｐゴシック" charset="0"/>
              </a:defRPr>
            </a:lvl2pPr>
            <a:lvl3pPr marL="1143000" indent="-228600" defTabSz="904875">
              <a:defRPr sz="2400">
                <a:solidFill>
                  <a:schemeClr val="tx1"/>
                </a:solidFill>
                <a:latin typeface="Arial" charset="0"/>
                <a:ea typeface="ＭＳ Ｐゴシック" charset="0"/>
              </a:defRPr>
            </a:lvl3pPr>
            <a:lvl4pPr marL="1600200" indent="-228600" defTabSz="904875">
              <a:defRPr sz="2400">
                <a:solidFill>
                  <a:schemeClr val="tx1"/>
                </a:solidFill>
                <a:latin typeface="Arial" charset="0"/>
                <a:ea typeface="ＭＳ Ｐゴシック" charset="0"/>
              </a:defRPr>
            </a:lvl4pPr>
            <a:lvl5pPr marL="2057400" indent="-228600" defTabSz="904875">
              <a:defRPr sz="2400">
                <a:solidFill>
                  <a:schemeClr val="tx1"/>
                </a:solidFill>
                <a:latin typeface="Arial" charset="0"/>
                <a:ea typeface="ＭＳ Ｐゴシック" charset="0"/>
              </a:defRPr>
            </a:lvl5pPr>
            <a:lvl6pPr marL="2514600" indent="-228600" defTabSz="904875"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04875"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04875"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04875" eaLnBrk="0" fontAlgn="base" hangingPunct="0">
              <a:spcBef>
                <a:spcPct val="0"/>
              </a:spcBef>
              <a:spcAft>
                <a:spcPct val="0"/>
              </a:spcAft>
              <a:defRPr sz="2400">
                <a:solidFill>
                  <a:schemeClr val="tx1"/>
                </a:solidFill>
                <a:latin typeface="Arial" charset="0"/>
                <a:ea typeface="ＭＳ Ｐゴシック" charset="0"/>
              </a:defRPr>
            </a:lvl9pPr>
          </a:lstStyle>
          <a:p>
            <a:pPr algn="r"/>
            <a:fld id="{345E6C78-BE92-D24C-811C-0E8BA2E94712}" type="slidenum">
              <a:rPr lang="en-US" sz="1200">
                <a:solidFill>
                  <a:prstClr val="black"/>
                </a:solidFill>
                <a:latin typeface="Calibri" charset="0"/>
              </a:rPr>
              <a:pPr algn="r"/>
              <a:t>18</a:t>
            </a:fld>
            <a:endParaRPr lang="en-US" sz="1200">
              <a:solidFill>
                <a:prstClr val="black"/>
              </a:solidFill>
              <a:latin typeface="Calibri" charset="0"/>
            </a:endParaRPr>
          </a:p>
        </p:txBody>
      </p:sp>
      <p:sp>
        <p:nvSpPr>
          <p:cNvPr id="1536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36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lIns="91438" tIns="45719" rIns="91438" bIns="45719" numCol="1" anchor="t" anchorCtr="0" compatLnSpc="1">
            <a:prstTxWarp prst="textNoShape">
              <a:avLst/>
            </a:prstTxWarp>
          </a:bodyPr>
          <a:lstStyle/>
          <a:p>
            <a:pPr eaLnBrk="1" hangingPunct="1">
              <a:spcBef>
                <a:spcPct val="0"/>
              </a:spcBef>
            </a:pPr>
            <a:endParaRPr lang="en-US">
              <a:latin typeface="Calibri"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TextEdit="1"/>
          </p:cNvSpPr>
          <p:nvPr>
            <p:ph type="sldImg"/>
          </p:nvPr>
        </p:nvSpPr>
        <p:spPr>
          <a:ln/>
        </p:spPr>
      </p:sp>
      <p:sp>
        <p:nvSpPr>
          <p:cNvPr id="44034" name="Notes Placeholder 2"/>
          <p:cNvSpPr>
            <a:spLocks noGrp="1"/>
          </p:cNvSpPr>
          <p:nvPr>
            <p:ph type="body" idx="1"/>
          </p:nvPr>
        </p:nvSpPr>
        <p:spPr>
          <a:noFill/>
          <a:ln/>
        </p:spPr>
        <p:txBody>
          <a:bodyPr/>
          <a:lstStyle/>
          <a:p>
            <a:pPr marL="171450" indent="-171450">
              <a:buFontTx/>
              <a:buChar char="•"/>
            </a:pPr>
            <a:endParaRPr lang="en-US" dirty="0">
              <a:latin typeface="Calibri" charset="0"/>
              <a:ea typeface="MS PGothic" pitchFamily="34" charset="-128"/>
              <a:cs typeface="MS PGothic" pitchFamily="34" charset="-128"/>
            </a:endParaRPr>
          </a:p>
        </p:txBody>
      </p:sp>
      <p:sp>
        <p:nvSpPr>
          <p:cNvPr id="44035" name="Slide Number Placeholder 3"/>
          <p:cNvSpPr>
            <a:spLocks noGrp="1"/>
          </p:cNvSpPr>
          <p:nvPr>
            <p:ph type="sldNum" sz="quarter" idx="5"/>
          </p:nvPr>
        </p:nvSpPr>
        <p:spPr>
          <a:noFill/>
        </p:spPr>
        <p:txBody>
          <a:bodyPr/>
          <a:lstStyle/>
          <a:p>
            <a:fld id="{6106DEA7-767E-744C-9098-CADBCB679C43}" type="slidenum">
              <a:rPr lang="en-US">
                <a:solidFill>
                  <a:prstClr val="black"/>
                </a:solidFill>
                <a:latin typeface="Calibri" charset="0"/>
                <a:ea typeface="MS PGothic" pitchFamily="34" charset="-128"/>
                <a:cs typeface="MS PGothic" pitchFamily="34" charset="-128"/>
              </a:rPr>
              <a:pPr/>
              <a:t>25</a:t>
            </a:fld>
            <a:endParaRPr lang="en-US">
              <a:solidFill>
                <a:prstClr val="black"/>
              </a:solidFill>
              <a:latin typeface="Calibri" charset="0"/>
              <a:ea typeface="MS PGothic" pitchFamily="34" charset="-128"/>
              <a:cs typeface="MS PGothic"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noTextEdit="1"/>
          </p:cNvSpPr>
          <p:nvPr>
            <p:ph type="sldImg"/>
          </p:nvPr>
        </p:nvSpPr>
        <p:spPr>
          <a:ln/>
        </p:spPr>
      </p:sp>
      <p:sp>
        <p:nvSpPr>
          <p:cNvPr id="53250" name="Notes Placeholder 2"/>
          <p:cNvSpPr>
            <a:spLocks noGrp="1"/>
          </p:cNvSpPr>
          <p:nvPr>
            <p:ph type="body" idx="1"/>
          </p:nvPr>
        </p:nvSpPr>
        <p:spPr>
          <a:noFill/>
          <a:ln/>
        </p:spPr>
        <p:txBody>
          <a:bodyPr/>
          <a:lstStyle/>
          <a:p>
            <a:endParaRPr lang="en-US" baseline="0" dirty="0" smtClean="0">
              <a:latin typeface="Calibri" charset="0"/>
              <a:ea typeface="MS PGothic" pitchFamily="34" charset="-128"/>
              <a:cs typeface="MS PGothic" pitchFamily="34" charset="-128"/>
            </a:endParaRPr>
          </a:p>
          <a:p>
            <a:endParaRPr lang="en-US" baseline="0" dirty="0" smtClean="0">
              <a:latin typeface="Calibri" charset="0"/>
              <a:ea typeface="MS PGothic" pitchFamily="34" charset="-128"/>
              <a:cs typeface="MS PGothic" pitchFamily="34" charset="-128"/>
            </a:endParaRPr>
          </a:p>
          <a:p>
            <a:endParaRPr lang="en-US" dirty="0">
              <a:latin typeface="Calibri" charset="0"/>
              <a:ea typeface="MS PGothic" pitchFamily="34" charset="-128"/>
              <a:cs typeface="MS PGothic" pitchFamily="34" charset="-128"/>
            </a:endParaRPr>
          </a:p>
        </p:txBody>
      </p:sp>
      <p:sp>
        <p:nvSpPr>
          <p:cNvPr id="53251" name="Slide Number Placeholder 3"/>
          <p:cNvSpPr>
            <a:spLocks noGrp="1"/>
          </p:cNvSpPr>
          <p:nvPr>
            <p:ph type="sldNum" sz="quarter" idx="5"/>
          </p:nvPr>
        </p:nvSpPr>
        <p:spPr>
          <a:noFill/>
        </p:spPr>
        <p:txBody>
          <a:bodyPr/>
          <a:lstStyle/>
          <a:p>
            <a:fld id="{743EE5BE-0C43-E348-9607-9E6DB31D5B97}" type="slidenum">
              <a:rPr lang="en-US">
                <a:solidFill>
                  <a:prstClr val="black"/>
                </a:solidFill>
                <a:latin typeface="Calibri" charset="0"/>
                <a:ea typeface="MS PGothic" pitchFamily="34" charset="-128"/>
                <a:cs typeface="MS PGothic" pitchFamily="34" charset="-128"/>
              </a:rPr>
              <a:pPr/>
              <a:t>28</a:t>
            </a:fld>
            <a:endParaRPr lang="en-US">
              <a:solidFill>
                <a:prstClr val="black"/>
              </a:solidFill>
              <a:latin typeface="Calibri" charset="0"/>
              <a:ea typeface="MS PGothic" pitchFamily="34" charset="-128"/>
              <a:cs typeface="MS PGothic"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seroka</a:t>
            </a:r>
            <a:endParaRPr lang="en-US" dirty="0"/>
          </a:p>
        </p:txBody>
      </p:sp>
      <p:sp>
        <p:nvSpPr>
          <p:cNvPr id="4" name="Slide Number Placeholder 3"/>
          <p:cNvSpPr>
            <a:spLocks noGrp="1"/>
          </p:cNvSpPr>
          <p:nvPr>
            <p:ph type="sldNum" sz="quarter" idx="10"/>
          </p:nvPr>
        </p:nvSpPr>
        <p:spPr/>
        <p:txBody>
          <a:bodyPr/>
          <a:lstStyle/>
          <a:p>
            <a:fld id="{2B8D193D-2E4A-094D-8EF7-681BBC8F6DCF}" type="slidenum">
              <a:rPr lang="en-US" smtClean="0">
                <a:solidFill>
                  <a:prstClr val="black"/>
                </a:solidFill>
                <a:latin typeface="Calibri"/>
              </a:rPr>
              <a:pPr/>
              <a:t>30</a:t>
            </a:fld>
            <a:endParaRPr lang="en-US">
              <a:solidFill>
                <a:prstClr val="black"/>
              </a:solidFill>
              <a:latin typeface="Calibri"/>
            </a:endParaRPr>
          </a:p>
        </p:txBody>
      </p:sp>
    </p:spTree>
    <p:extLst>
      <p:ext uri="{BB962C8B-B14F-4D97-AF65-F5344CB8AC3E}">
        <p14:creationId xmlns:p14="http://schemas.microsoft.com/office/powerpoint/2010/main" val="1918811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Need ONR and</a:t>
            </a:r>
            <a:r>
              <a:rPr lang="en-US" baseline="0" dirty="0" smtClean="0"/>
              <a:t> </a:t>
            </a:r>
            <a:r>
              <a:rPr lang="en-US" baseline="0" dirty="0" err="1" smtClean="0"/>
              <a:t>GoMRI</a:t>
            </a:r>
            <a:endParaRPr lang="en-US" dirty="0"/>
          </a:p>
        </p:txBody>
      </p:sp>
      <p:sp>
        <p:nvSpPr>
          <p:cNvPr id="4" name="Slide Number Placeholder 3"/>
          <p:cNvSpPr>
            <a:spLocks noGrp="1"/>
          </p:cNvSpPr>
          <p:nvPr>
            <p:ph type="sldNum" sz="quarter" idx="10"/>
          </p:nvPr>
        </p:nvSpPr>
        <p:spPr/>
        <p:txBody>
          <a:bodyPr/>
          <a:lstStyle/>
          <a:p>
            <a:fld id="{50583FD0-BA08-B544-8789-2283B1D6C559}" type="slidenum">
              <a:rPr lang="en-US" smtClean="0">
                <a:solidFill>
                  <a:prstClr val="black"/>
                </a:solidFill>
                <a:latin typeface="Calibri"/>
              </a:rPr>
              <a:pPr/>
              <a:t>40</a:t>
            </a:fld>
            <a:endParaRPr lang="en-US">
              <a:solidFill>
                <a:prstClr val="black"/>
              </a:solidFill>
              <a:latin typeface="Calibri"/>
            </a:endParaRPr>
          </a:p>
        </p:txBody>
      </p:sp>
    </p:spTree>
    <p:extLst>
      <p:ext uri="{BB962C8B-B14F-4D97-AF65-F5344CB8AC3E}">
        <p14:creationId xmlns:p14="http://schemas.microsoft.com/office/powerpoint/2010/main" val="457383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AC6F140A-F118-F643-A17D-7DF335367412}" type="slidenum">
              <a:rPr lang="en-US" sz="1200">
                <a:solidFill>
                  <a:prstClr val="black"/>
                </a:solidFill>
              </a:rPr>
              <a:pPr/>
              <a:t>43</a:t>
            </a:fld>
            <a:endParaRPr lang="en-US" sz="1200">
              <a:solidFill>
                <a:prstClr val="black"/>
              </a:solidFill>
            </a:endParaRPr>
          </a:p>
        </p:txBody>
      </p:sp>
      <p:sp>
        <p:nvSpPr>
          <p:cNvPr id="3174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174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Wilkin</a:t>
            </a:r>
          </a:p>
          <a:p>
            <a:r>
              <a:rPr lang="en-US" dirty="0" smtClean="0"/>
              <a:t>The present Rutgers ROMS real-time</a:t>
            </a:r>
            <a:r>
              <a:rPr lang="en-US" baseline="0" dirty="0" smtClean="0"/>
              <a:t> forecast model (</a:t>
            </a:r>
            <a:r>
              <a:rPr lang="en-US" baseline="0" dirty="0" err="1" smtClean="0"/>
              <a:t>ESPreSSO</a:t>
            </a:r>
            <a:r>
              <a:rPr lang="en-US" baseline="0" dirty="0" smtClean="0"/>
              <a:t>) spanning the MAB has been operating since late 2009 with 4D Variational (4DVAR) data assimilation of all available MARACOOS observations (CODAR, gliders) and satellite (altimeter, SST). </a:t>
            </a:r>
          </a:p>
          <a:p>
            <a:r>
              <a:rPr lang="en-US" baseline="0" dirty="0" smtClean="0"/>
              <a:t>Of 7 real-time modeling systems evaluated that cover the MAB, no model is more skillful (Wilkin and Hunter, JGR, 2013).</a:t>
            </a:r>
          </a:p>
          <a:p>
            <a:r>
              <a:rPr lang="en-US" baseline="0" dirty="0" smtClean="0"/>
              <a:t>The system produces a 72-hour forecast every day. </a:t>
            </a:r>
          </a:p>
          <a:p>
            <a:endParaRPr lang="en-US" baseline="0" dirty="0" smtClean="0"/>
          </a:p>
          <a:p>
            <a:r>
              <a:rPr lang="en-US" baseline="0" dirty="0" smtClean="0"/>
              <a:t>To better represent upstream conditions to the MAB, and to serve the needs of Marine Fisheries users in the Gulf of Maine and Georges Bank, a new system is under development (</a:t>
            </a:r>
            <a:r>
              <a:rPr lang="en-US" baseline="0" dirty="0" err="1" smtClean="0"/>
              <a:t>Doppio</a:t>
            </a:r>
            <a:r>
              <a:rPr lang="en-US" baseline="0" dirty="0" smtClean="0"/>
              <a:t>) with an expanded domain, and numerous enhancements to the assimilation procedure and data streams. </a:t>
            </a:r>
            <a:endParaRPr lang="en-US" dirty="0"/>
          </a:p>
        </p:txBody>
      </p:sp>
      <p:sp>
        <p:nvSpPr>
          <p:cNvPr id="4" name="Slide Number Placeholder 3"/>
          <p:cNvSpPr>
            <a:spLocks noGrp="1"/>
          </p:cNvSpPr>
          <p:nvPr>
            <p:ph type="sldNum" sz="quarter" idx="10"/>
          </p:nvPr>
        </p:nvSpPr>
        <p:spPr/>
        <p:txBody>
          <a:bodyPr/>
          <a:lstStyle/>
          <a:p>
            <a:fld id="{96E06752-EFDF-CF40-BAA0-35C404646EA5}" type="slidenum">
              <a:rPr lang="en-US" smtClean="0">
                <a:solidFill>
                  <a:prstClr val="black"/>
                </a:solidFill>
                <a:latin typeface="Calibri"/>
              </a:rPr>
              <a:pPr/>
              <a:t>45</a:t>
            </a:fld>
            <a:endParaRPr lang="en-US">
              <a:solidFill>
                <a:prstClr val="black"/>
              </a:solidFill>
              <a:latin typeface="Calibri"/>
            </a:endParaRPr>
          </a:p>
        </p:txBody>
      </p:sp>
    </p:spTree>
    <p:extLst>
      <p:ext uri="{BB962C8B-B14F-4D97-AF65-F5344CB8AC3E}">
        <p14:creationId xmlns:p14="http://schemas.microsoft.com/office/powerpoint/2010/main" val="9413484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 Id="rId2" Type="http://schemas.openxmlformats.org/officeDocument/2006/relationships/image" Target="../media/image14.jpeg"/></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055792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33484437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625B725-9708-9C4D-A975-35D777AFA3A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9139929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69BAF7F-D16D-3445-97A1-8ED56A35E23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6268868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4D23235-352B-0844-8699-DDA34B602DE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5331240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A8D4194-4478-AC42-8677-B3E4B6C1E11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2886413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F041D5C3-15E8-A146-B307-915C55AE32B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6979914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BACDE621-5DAB-F640-9F45-5F27358BB36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2747786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CAAD62F-BD23-494A-8948-FE5F88C7E13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0024401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58B5E1D-D6BA-9349-9314-A3240D809D1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9339937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9F6336A-FCC6-1047-8C8D-C1A341D8673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6501850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76ED9D3-6501-044E-A850-45A9FB880E2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260537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58351030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CC54321-FE72-BB4D-8A53-053FD4A17CF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6228864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CDB09914-6C10-154A-86DF-CD2A4FC0EE9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542359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625B725-9708-9C4D-A975-35D777AFA3A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151967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69BAF7F-D16D-3445-97A1-8ED56A35E23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6347245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4D23235-352B-0844-8699-DDA34B602DE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41278639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A8D4194-4478-AC42-8677-B3E4B6C1E11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47040989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F041D5C3-15E8-A146-B307-915C55AE32B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2884657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BACDE621-5DAB-F640-9F45-5F27358BB36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4047808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CAAD62F-BD23-494A-8948-FE5F88C7E13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1879588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58B5E1D-D6BA-9349-9314-A3240D809D1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679837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95432853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9F6336A-FCC6-1047-8C8D-C1A341D8673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6514982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76ED9D3-6501-044E-A850-45A9FB880E2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08104081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CC54321-FE72-BB4D-8A53-053FD4A17CF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4570210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CDB09914-6C10-154A-86DF-CD2A4FC0EE9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485272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625B725-9708-9C4D-A975-35D777AFA3A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7968090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69BAF7F-D16D-3445-97A1-8ED56A35E23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15135217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4D23235-352B-0844-8699-DDA34B602DE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3324029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A8D4194-4478-AC42-8677-B3E4B6C1E11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7437684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F041D5C3-15E8-A146-B307-915C55AE32B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17183974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BACDE621-5DAB-F640-9F45-5F27358BB36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47248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80643553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CAAD62F-BD23-494A-8948-FE5F88C7E13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1563527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58B5E1D-D6BA-9349-9314-A3240D809D1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3433115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9F6336A-FCC6-1047-8C8D-C1A341D8673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19436168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76ED9D3-6501-044E-A850-45A9FB880E2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0455630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CC54321-FE72-BB4D-8A53-053FD4A17CF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6309052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CDB09914-6C10-154A-86DF-CD2A4FC0EE9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9192675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32E8C4-0C84-0C46-AB0F-B6EBFE0923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475677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3BE226E-BC82-AC40-8940-A3C7164B252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797987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BFF04EC-5A88-054B-B33C-03AD3E1063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310494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8640B0F-B557-F046-96CA-45728E15BB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34883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44044485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9C4ECB9-17C3-294B-B225-B29E73C27F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854309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95C1809-BEFF-894C-80A0-B6A59719E3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043503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B73AC39-1037-E846-9DB2-FFFA980FAFD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555351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9BD1183-992B-DD4D-8E33-0769BBEC21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001091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CB9E21-149D-0744-88A3-31B8BADB1A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349881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438F18-5A63-224E-AD7E-467AEAFD65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678240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DF489F5-04F0-AC44-9759-F1C3F9FE2E6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910613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32E8C4-0C84-0C46-AB0F-B6EBFE0923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391920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3BE226E-BC82-AC40-8940-A3C7164B252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191933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BFF04EC-5A88-054B-B33C-03AD3E1063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98288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72196444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8640B0F-B557-F046-96CA-45728E15BB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470173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9C4ECB9-17C3-294B-B225-B29E73C27F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129863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95C1809-BEFF-894C-80A0-B6A59719E3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390106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B73AC39-1037-E846-9DB2-FFFA980FAFD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761016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9BD1183-992B-DD4D-8E33-0769BBEC21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3813612"/>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CB9E21-149D-0744-88A3-31B8BADB1A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975503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438F18-5A63-224E-AD7E-467AEAFD65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360677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DF489F5-04F0-AC44-9759-F1C3F9FE2E6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873377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32E8C4-0C84-0C46-AB0F-B6EBFE0923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4567335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3BE226E-BC82-AC40-8940-A3C7164B252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799221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66922536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BFF04EC-5A88-054B-B33C-03AD3E1063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179392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8640B0F-B557-F046-96CA-45728E15BB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27494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9C4ECB9-17C3-294B-B225-B29E73C27F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6134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95C1809-BEFF-894C-80A0-B6A59719E3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284555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B73AC39-1037-E846-9DB2-FFFA980FAFD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7540258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9BD1183-992B-DD4D-8E33-0769BBEC21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7952742"/>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CB9E21-149D-0744-88A3-31B8BADB1A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7676330"/>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438F18-5A63-224E-AD7E-467AEAFD65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2968324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DF489F5-04F0-AC44-9759-F1C3F9FE2E6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351312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32E8C4-0C84-0C46-AB0F-B6EBFE0923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55879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93333429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3BE226E-BC82-AC40-8940-A3C7164B252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1878810"/>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BFF04EC-5A88-054B-B33C-03AD3E1063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733064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8640B0F-B557-F046-96CA-45728E15BB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537786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9C4ECB9-17C3-294B-B225-B29E73C27F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4114813"/>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95C1809-BEFF-894C-80A0-B6A59719E3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197122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B73AC39-1037-E846-9DB2-FFFA980FAFD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178937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9BD1183-992B-DD4D-8E33-0769BBEC21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712074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CB9E21-149D-0744-88A3-31B8BADB1A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488572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438F18-5A63-224E-AD7E-467AEAFD65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570942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DF489F5-04F0-AC44-9759-F1C3F9FE2E6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70443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664881689"/>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525B144-F66F-6447-B0C6-8953961C2AA5}"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6DAF4556-5352-4241-B221-856EDA9E7D6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281646908"/>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525B144-F66F-6447-B0C6-8953961C2AA5}"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6DAF4556-5352-4241-B221-856EDA9E7D6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59726284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25B144-F66F-6447-B0C6-8953961C2AA5}"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6DAF4556-5352-4241-B221-856EDA9E7D6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02825776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525B144-F66F-6447-B0C6-8953961C2AA5}"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6DAF4556-5352-4241-B221-856EDA9E7D6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420768127"/>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525B144-F66F-6447-B0C6-8953961C2AA5}"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6DAF4556-5352-4241-B221-856EDA9E7D6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30206332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525B144-F66F-6447-B0C6-8953961C2AA5}"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6DAF4556-5352-4241-B221-856EDA9E7D6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85481354"/>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25B144-F66F-6447-B0C6-8953961C2AA5}"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6DAF4556-5352-4241-B221-856EDA9E7D6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32270508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25B144-F66F-6447-B0C6-8953961C2AA5}"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6DAF4556-5352-4241-B221-856EDA9E7D6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444881376"/>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25B144-F66F-6447-B0C6-8953961C2AA5}"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6DAF4556-5352-4241-B221-856EDA9E7D6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37741257"/>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525B144-F66F-6447-B0C6-8953961C2AA5}"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6DAF4556-5352-4241-B221-856EDA9E7D6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8403995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35131637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525B144-F66F-6447-B0C6-8953961C2AA5}"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6DAF4556-5352-4241-B221-856EDA9E7D6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22606025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32E8C4-0C84-0C46-AB0F-B6EBFE0923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215205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3BE226E-BC82-AC40-8940-A3C7164B252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700951"/>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BFF04EC-5A88-054B-B33C-03AD3E1063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94654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8640B0F-B557-F046-96CA-45728E15BB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6874628"/>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9C4ECB9-17C3-294B-B225-B29E73C27F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5253253"/>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95C1809-BEFF-894C-80A0-B6A59719E3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8269234"/>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B73AC39-1037-E846-9DB2-FFFA980FAFD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8767528"/>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9BD1183-992B-DD4D-8E33-0769BBEC21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2106999"/>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CB9E21-149D-0744-88A3-31B8BADB1A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3126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5267762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48119455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438F18-5A63-224E-AD7E-467AEAFD65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27736895"/>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DF489F5-04F0-AC44-9759-F1C3F9FE2E6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339694"/>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5" descr="June 09 title whi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June 09 title whit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6" name="Date Placeholder 3"/>
          <p:cNvSpPr>
            <a:spLocks noGrp="1"/>
          </p:cNvSpPr>
          <p:nvPr>
            <p:ph type="dt" sz="half" idx="10"/>
          </p:nvPr>
        </p:nvSpPr>
        <p:spPr/>
        <p:txBody>
          <a:bodyPr/>
          <a:lstStyle>
            <a:lvl1pPr>
              <a:defRPr/>
            </a:lvl1pPr>
          </a:lstStyle>
          <a:p>
            <a:pPr>
              <a:defRPr/>
            </a:pPr>
            <a:endParaRPr lang="en-US">
              <a:solidFill>
                <a:srgbClr val="000000"/>
              </a:solidFill>
            </a:endParaRPr>
          </a:p>
        </p:txBody>
      </p:sp>
      <p:sp>
        <p:nvSpPr>
          <p:cNvPr id="7" name="Footer Placeholder 4"/>
          <p:cNvSpPr>
            <a:spLocks noGrp="1"/>
          </p:cNvSpPr>
          <p:nvPr>
            <p:ph type="ftr" sz="quarter" idx="11"/>
          </p:nvPr>
        </p:nvSpPr>
        <p:spPr/>
        <p:txBody>
          <a:bodyPr/>
          <a:lstStyle>
            <a:lvl1pPr>
              <a:defRPr/>
            </a:lvl1pPr>
          </a:lstStyle>
          <a:p>
            <a:pPr>
              <a:defRPr/>
            </a:pPr>
            <a:endParaRPr lang="en-US">
              <a:solidFill>
                <a:srgbClr val="000000"/>
              </a:solidFill>
            </a:endParaRPr>
          </a:p>
        </p:txBody>
      </p:sp>
      <p:sp>
        <p:nvSpPr>
          <p:cNvPr id="8" name="Slide Number Placeholder 5"/>
          <p:cNvSpPr>
            <a:spLocks noGrp="1"/>
          </p:cNvSpPr>
          <p:nvPr>
            <p:ph type="sldNum" sz="quarter" idx="12"/>
          </p:nvPr>
        </p:nvSpPr>
        <p:spPr/>
        <p:txBody>
          <a:bodyPr/>
          <a:lstStyle>
            <a:lvl1pPr>
              <a:defRPr/>
            </a:lvl1pPr>
          </a:lstStyle>
          <a:p>
            <a:fld id="{EA940186-F7A8-F44E-BF0C-3BB707C289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96596575"/>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4AE9A1AD-E920-1443-B7D8-DD2716467B2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009288644"/>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10B4454-5697-D74A-8C82-8444A8B3EF2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24430332"/>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692E70A-1DE4-274A-91B0-47EA614DF81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86306715"/>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86DAF9C4-AACE-D549-AA2D-A12579EA7B1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149927977"/>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850D561B-8DCE-F64B-9332-738AAB08B9F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71833819"/>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03E42F29-284B-6C40-BEA5-19199F8826F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09095506"/>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35E5D60-F2BF-554C-A24A-08789C2FCE4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441431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60340995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53F368E0-FB68-8F4D-BBAF-99FFEBF9D08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06167831"/>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24318B47-FDC4-8D49-96B0-67661D303EC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24239209"/>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94887819-9086-AF47-8C41-7A6E772C1ED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26796851"/>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p:txBody>
          <a:bodyPr/>
          <a:lstStyle/>
          <a:p>
            <a:fld id="{574FF20D-0CC0-F443-93F6-C92495533F44}" type="datetimeFigureOut">
              <a:rPr lang="en-US" smtClean="0">
                <a:solidFill>
                  <a:srgbClr val="000000"/>
                </a:solidFill>
              </a:rPr>
              <a:pPr/>
              <a:t>10/13/16</a:t>
            </a:fld>
            <a:endParaRPr lang="en-US">
              <a:solidFill>
                <a:srgbClr val="000000"/>
              </a:solidFill>
            </a:endParaRPr>
          </a:p>
        </p:txBody>
      </p:sp>
      <p:sp>
        <p:nvSpPr>
          <p:cNvPr id="4" name="Footer Placeholder 3"/>
          <p:cNvSpPr>
            <a:spLocks noGrp="1"/>
          </p:cNvSpPr>
          <p:nvPr>
            <p:ph type="ftr" sz="quarter" idx="11"/>
          </p:nvPr>
        </p:nvSpPr>
        <p:spPr/>
        <p:txBody>
          <a:bodyPr/>
          <a:lstStyle/>
          <a:p>
            <a:endParaRPr lang="en-US">
              <a:solidFill>
                <a:srgbClr val="000000"/>
              </a:solidFill>
            </a:endParaRPr>
          </a:p>
        </p:txBody>
      </p:sp>
      <p:sp>
        <p:nvSpPr>
          <p:cNvPr id="5" name="Slide Number Placeholder 4"/>
          <p:cNvSpPr>
            <a:spLocks noGrp="1"/>
          </p:cNvSpPr>
          <p:nvPr>
            <p:ph type="sldNum" sz="quarter" idx="12"/>
          </p:nvPr>
        </p:nvSpPr>
        <p:spPr/>
        <p:txBody>
          <a:bodyPr/>
          <a:lstStyle/>
          <a:p>
            <a:fld id="{124ACDF1-C9F7-9641-830A-40F26FA0347C}"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92959328"/>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980DB9D-49F7-E841-8AEF-6BCDD2B63CA7}"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1EE5A8C3-50AB-7345-AC62-16AB533C2525}"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29109845"/>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80DB9D-49F7-E841-8AEF-6BCDD2B63CA7}"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1EE5A8C3-50AB-7345-AC62-16AB533C2525}"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245265509"/>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980DB9D-49F7-E841-8AEF-6BCDD2B63CA7}"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1EE5A8C3-50AB-7345-AC62-16AB533C2525}"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982740012"/>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980DB9D-49F7-E841-8AEF-6BCDD2B63CA7}"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1EE5A8C3-50AB-7345-AC62-16AB533C2525}"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206701918"/>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980DB9D-49F7-E841-8AEF-6BCDD2B63CA7}"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1EE5A8C3-50AB-7345-AC62-16AB533C2525}"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673071146"/>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980DB9D-49F7-E841-8AEF-6BCDD2B63CA7}"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1EE5A8C3-50AB-7345-AC62-16AB533C2525}"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7938920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27502502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80DB9D-49F7-E841-8AEF-6BCDD2B63CA7}"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1EE5A8C3-50AB-7345-AC62-16AB533C2525}"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667348674"/>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80DB9D-49F7-E841-8AEF-6BCDD2B63CA7}"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1EE5A8C3-50AB-7345-AC62-16AB533C2525}"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192639835"/>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80DB9D-49F7-E841-8AEF-6BCDD2B63CA7}"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1EE5A8C3-50AB-7345-AC62-16AB533C2525}"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117410522"/>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80DB9D-49F7-E841-8AEF-6BCDD2B63CA7}"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1EE5A8C3-50AB-7345-AC62-16AB533C2525}"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222047593"/>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80DB9D-49F7-E841-8AEF-6BCDD2B63CA7}"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1EE5A8C3-50AB-7345-AC62-16AB533C2525}"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282622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43000" y="3602038"/>
            <a:ext cx="6858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13" name="Title 1"/>
          <p:cNvSpPr>
            <a:spLocks noGrp="1"/>
          </p:cNvSpPr>
          <p:nvPr>
            <p:ph type="ctrTitle"/>
          </p:nvPr>
        </p:nvSpPr>
        <p:spPr>
          <a:xfrm>
            <a:off x="1143000" y="1122363"/>
            <a:ext cx="6858000" cy="2387600"/>
          </a:xfrm>
        </p:spPr>
        <p:txBody>
          <a:bodyPr anchor="b"/>
          <a:lstStyle>
            <a:lvl1pPr algn="ctr">
              <a:defRPr sz="6000">
                <a:solidFill>
                  <a:schemeClr val="bg1"/>
                </a:solidFill>
              </a:defRPr>
            </a:lvl1pPr>
          </a:lstStyle>
          <a:p>
            <a:r>
              <a:rPr lang="en-US" dirty="0" smtClean="0"/>
              <a:t>Click to edit Master title style</a:t>
            </a:r>
            <a:endParaRPr lang="en-US" dirty="0"/>
          </a:p>
        </p:txBody>
      </p:sp>
      <p:sp>
        <p:nvSpPr>
          <p:cNvPr id="4" name="Footer Placeholder 9"/>
          <p:cNvSpPr>
            <a:spLocks noGrp="1"/>
          </p:cNvSpPr>
          <p:nvPr>
            <p:ph type="ftr" sz="quarter" idx="10"/>
          </p:nvPr>
        </p:nvSpPr>
        <p:spPr>
          <a:xfrm>
            <a:off x="1075605" y="6173788"/>
            <a:ext cx="1799010" cy="365125"/>
          </a:xfrm>
          <a:prstGeom prst="rect">
            <a:avLst/>
          </a:prstGeom>
        </p:spPr>
        <p:txBody>
          <a:bodyPr/>
          <a:lstStyle>
            <a:lvl1pPr algn="ctr">
              <a:defRPr sz="1100">
                <a:solidFill>
                  <a:schemeClr val="bg1"/>
                </a:solidFill>
              </a:defRPr>
            </a:lvl1pPr>
          </a:lstStyle>
          <a:p>
            <a:r>
              <a:rPr lang="en-US" smtClean="0">
                <a:solidFill>
                  <a:prstClr val="white"/>
                </a:solidFill>
                <a:latin typeface="Cambria"/>
              </a:rPr>
              <a:t>AGU Ocean Sciences 2016</a:t>
            </a:r>
          </a:p>
          <a:p>
            <a:r>
              <a:rPr lang="en-US" sz="1200" smtClean="0">
                <a:solidFill>
                  <a:prstClr val="white"/>
                </a:solidFill>
                <a:latin typeface="Cambria"/>
              </a:rPr>
              <a:t>crowley@Rutgers.edu</a:t>
            </a:r>
            <a:endParaRPr lang="en-US" sz="1200" dirty="0">
              <a:solidFill>
                <a:prstClr val="white"/>
              </a:solidFill>
              <a:latin typeface="Cambria"/>
            </a:endParaRPr>
          </a:p>
        </p:txBody>
      </p:sp>
      <p:sp>
        <p:nvSpPr>
          <p:cNvPr id="5" name="Slide Number Placeholder 10"/>
          <p:cNvSpPr>
            <a:spLocks noGrp="1"/>
          </p:cNvSpPr>
          <p:nvPr>
            <p:ph type="sldNum" sz="quarter" idx="11"/>
          </p:nvPr>
        </p:nvSpPr>
        <p:spPr>
          <a:xfrm>
            <a:off x="6457950" y="6356351"/>
            <a:ext cx="2057400" cy="365125"/>
          </a:xfrm>
        </p:spPr>
        <p:txBody>
          <a:bodyPr/>
          <a:lstStyle/>
          <a:p>
            <a:fld id="{5EF5D831-06B2-D543-8946-72CD43B5155C}" type="slidenum">
              <a:rPr lang="en-US" smtClean="0">
                <a:solidFill>
                  <a:prstClr val="white"/>
                </a:solidFill>
                <a:latin typeface="Cambria"/>
              </a:rPr>
              <a:pPr/>
              <a:t>‹#›</a:t>
            </a:fld>
            <a:endParaRPr lang="en-US">
              <a:solidFill>
                <a:prstClr val="white"/>
              </a:solidFill>
              <a:latin typeface="Cambria"/>
            </a:endParaRPr>
          </a:p>
        </p:txBody>
      </p:sp>
    </p:spTree>
    <p:extLst>
      <p:ext uri="{BB962C8B-B14F-4D97-AF65-F5344CB8AC3E}">
        <p14:creationId xmlns:p14="http://schemas.microsoft.com/office/powerpoint/2010/main" val="2501088860"/>
      </p:ext>
    </p:extLst>
  </p:cSld>
  <p:clrMapOvr>
    <a:masterClrMapping/>
  </p:clrMapOvr>
  <p:timing>
    <p:tnLst>
      <p:par>
        <p:cTn xmlns:p14="http://schemas.microsoft.com/office/powerpoint/2010/mai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2pPr marL="685800" indent="-228600">
              <a:buFont typeface="Courier New" panose="02070309020205020404" pitchFamily="49" charset="0"/>
              <a:buChar char="o"/>
              <a:defRPr/>
            </a:lvl2pPr>
            <a:lvl3pPr marL="1143000" indent="-228600">
              <a:buFont typeface="Wingdings" panose="05000000000000000000" pitchFamily="2" charset="2"/>
              <a:buChar char="§"/>
              <a:defRPr/>
            </a:lvl3pPr>
            <a:lvl4pPr marL="1600200" indent="-228600">
              <a:buFont typeface="Cambria" panose="02040503050406030204" pitchFamily="18" charset="0"/>
              <a:buChar char="‒"/>
              <a:defRPr/>
            </a:lvl4pPr>
            <a:lvl5pPr marL="2057400" indent="-228600">
              <a:buFont typeface="Cambria" panose="02040503050406030204" pitchFamily="18" charset="0"/>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Slide Number Placeholder 10"/>
          <p:cNvSpPr>
            <a:spLocks noGrp="1"/>
          </p:cNvSpPr>
          <p:nvPr>
            <p:ph type="sldNum" sz="quarter" idx="11"/>
          </p:nvPr>
        </p:nvSpPr>
        <p:spPr/>
        <p:txBody>
          <a:bodyPr/>
          <a:lstStyle/>
          <a:p>
            <a:fld id="{5EF5D831-06B2-D543-8946-72CD43B5155C}" type="slidenum">
              <a:rPr lang="en-US" smtClean="0">
                <a:solidFill>
                  <a:prstClr val="white"/>
                </a:solidFill>
                <a:latin typeface="Cambria"/>
              </a:rPr>
              <a:pPr/>
              <a:t>‹#›</a:t>
            </a:fld>
            <a:endParaRPr lang="en-US">
              <a:solidFill>
                <a:prstClr val="white"/>
              </a:solidFill>
              <a:latin typeface="Cambria"/>
            </a:endParaRPr>
          </a:p>
        </p:txBody>
      </p:sp>
      <p:sp>
        <p:nvSpPr>
          <p:cNvPr id="6" name="Footer Placeholder 9"/>
          <p:cNvSpPr txBox="1">
            <a:spLocks/>
          </p:cNvSpPr>
          <p:nvPr userDrawn="1"/>
        </p:nvSpPr>
        <p:spPr>
          <a:xfrm>
            <a:off x="1408114" y="6356351"/>
            <a:ext cx="1799010" cy="365125"/>
          </a:xfrm>
          <a:prstGeom prst="rect">
            <a:avLst/>
          </a:prstGeom>
        </p:spPr>
        <p:txBody>
          <a:bodyPr/>
          <a:lstStyle>
            <a:defPPr>
              <a:defRPr lang="en-US"/>
            </a:defPPr>
            <a:lvl1pPr marL="0" algn="ctr" defTabSz="914400" rtl="0" eaLnBrk="1" latinLnBrk="0" hangingPunct="1">
              <a:defRPr sz="11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US" smtClean="0">
                <a:solidFill>
                  <a:prstClr val="white"/>
                </a:solidFill>
                <a:latin typeface="Cambria"/>
              </a:rPr>
              <a:t>AGU Ocean Sciences 2016</a:t>
            </a:r>
          </a:p>
          <a:p>
            <a:pPr fontAlgn="auto">
              <a:spcBef>
                <a:spcPts val="0"/>
              </a:spcBef>
              <a:spcAft>
                <a:spcPts val="0"/>
              </a:spcAft>
            </a:pPr>
            <a:r>
              <a:rPr lang="en-US" sz="1200" smtClean="0">
                <a:solidFill>
                  <a:prstClr val="white"/>
                </a:solidFill>
                <a:latin typeface="Cambria"/>
              </a:rPr>
              <a:t>crowley@Rutgers.edu</a:t>
            </a:r>
            <a:endParaRPr lang="en-US" sz="1200" dirty="0">
              <a:solidFill>
                <a:prstClr val="white"/>
              </a:solidFill>
              <a:latin typeface="Cambria"/>
            </a:endParaRPr>
          </a:p>
        </p:txBody>
      </p:sp>
      <p:pic>
        <p:nvPicPr>
          <p:cNvPr id="7" name="Picture 1"/>
          <p:cNvPicPr>
            <a:picLocks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346075"/>
            <a:ext cx="9172575"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8" name="Picture 3"/>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8139545" y="171452"/>
            <a:ext cx="704418" cy="404813"/>
          </a:xfrm>
          <a:prstGeom prst="rect">
            <a:avLst/>
          </a:prstGeom>
          <a:noFill/>
          <a:ln w="12700">
            <a:noFill/>
            <a:miter lim="800000"/>
            <a:headEnd/>
            <a:tailEnd/>
          </a:ln>
          <a:effectLst>
            <a:outerShdw blurRad="63500" dist="76199" dir="2700000" algn="ctr" rotWithShape="0">
              <a:schemeClr val="bg2">
                <a:alpha val="70000"/>
              </a:schemeClr>
            </a:outerShdw>
          </a:effectLst>
        </p:spPr>
      </p:pic>
      <p:sp>
        <p:nvSpPr>
          <p:cNvPr id="9" name="Line 2"/>
          <p:cNvSpPr>
            <a:spLocks noChangeShapeType="1"/>
          </p:cNvSpPr>
          <p:nvPr userDrawn="1"/>
        </p:nvSpPr>
        <p:spPr bwMode="auto">
          <a:xfrm rot="10800000" flipH="1">
            <a:off x="0" y="1143000"/>
            <a:ext cx="9144000" cy="0"/>
          </a:xfrm>
          <a:prstGeom prst="line">
            <a:avLst/>
          </a:prstGeom>
          <a:noFill/>
          <a:ln w="25400">
            <a:solidFill>
              <a:srgbClr val="B2D0DB"/>
            </a:solidFill>
            <a:round/>
            <a:headEnd/>
            <a:tailEnd/>
          </a:ln>
          <a:extLst>
            <a:ext uri="{909E8E84-426E-40dd-AFC4-6F175D3DCCD1}">
              <a14:hiddenFill xmlns:a14="http://schemas.microsoft.com/office/drawing/2010/main">
                <a:noFill/>
              </a14:hiddenFill>
            </a:ext>
          </a:extLst>
        </p:spPr>
        <p:txBody>
          <a:bodyPr lIns="0" tIns="0" rIns="0" bIns="0"/>
          <a:lstStyle/>
          <a:p>
            <a:pPr eaLnBrk="1" fontAlgn="auto" hangingPunct="1">
              <a:spcBef>
                <a:spcPts val="0"/>
              </a:spcBef>
              <a:spcAft>
                <a:spcPts val="0"/>
              </a:spcAft>
            </a:pPr>
            <a:endParaRPr lang="en-US" sz="1800">
              <a:solidFill>
                <a:prstClr val="black"/>
              </a:solidFill>
              <a:latin typeface="Cambria"/>
            </a:endParaRPr>
          </a:p>
        </p:txBody>
      </p:sp>
      <p:pic>
        <p:nvPicPr>
          <p:cNvPr id="12" name="Picture 5"/>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965201" y="6408738"/>
            <a:ext cx="442913"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round/>
                <a:headEnd/>
                <a:tailEnd/>
              </a14:hiddenLine>
            </a:ext>
          </a:extLst>
        </p:spPr>
      </p:pic>
    </p:spTree>
    <p:extLst>
      <p:ext uri="{BB962C8B-B14F-4D97-AF65-F5344CB8AC3E}">
        <p14:creationId xmlns:p14="http://schemas.microsoft.com/office/powerpoint/2010/main" val="3309549678"/>
      </p:ext>
    </p:extLst>
  </p:cSld>
  <p:clrMapOvr>
    <a:masterClrMapping/>
  </p:clrMapOvr>
  <p:timing>
    <p:tnLst>
      <p:par>
        <p:cTn xmlns:p14="http://schemas.microsoft.com/office/powerpoint/2010/mai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136758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11" name="Slide Number Placeholder 10"/>
          <p:cNvSpPr>
            <a:spLocks noGrp="1"/>
          </p:cNvSpPr>
          <p:nvPr>
            <p:ph type="sldNum" sz="quarter" idx="11"/>
          </p:nvPr>
        </p:nvSpPr>
        <p:spPr/>
        <p:txBody>
          <a:bodyPr/>
          <a:lstStyle/>
          <a:p>
            <a:fld id="{5EF5D831-06B2-D543-8946-72CD43B5155C}" type="slidenum">
              <a:rPr lang="en-US" smtClean="0">
                <a:solidFill>
                  <a:prstClr val="white"/>
                </a:solidFill>
                <a:latin typeface="Cambria"/>
              </a:rPr>
              <a:pPr/>
              <a:t>‹#›</a:t>
            </a:fld>
            <a:endParaRPr lang="en-US">
              <a:solidFill>
                <a:prstClr val="white"/>
              </a:solidFill>
              <a:latin typeface="Cambria"/>
            </a:endParaRPr>
          </a:p>
        </p:txBody>
      </p:sp>
      <p:sp>
        <p:nvSpPr>
          <p:cNvPr id="6" name="Footer Placeholder 9"/>
          <p:cNvSpPr>
            <a:spLocks noGrp="1"/>
          </p:cNvSpPr>
          <p:nvPr>
            <p:ph type="ftr" sz="quarter" idx="10"/>
          </p:nvPr>
        </p:nvSpPr>
        <p:spPr>
          <a:xfrm>
            <a:off x="1408114" y="6356351"/>
            <a:ext cx="1799010" cy="365125"/>
          </a:xfrm>
          <a:prstGeom prst="rect">
            <a:avLst/>
          </a:prstGeom>
        </p:spPr>
        <p:txBody>
          <a:bodyPr/>
          <a:lstStyle>
            <a:lvl1pPr algn="ctr">
              <a:defRPr sz="1100">
                <a:solidFill>
                  <a:schemeClr val="bg1"/>
                </a:solidFill>
              </a:defRPr>
            </a:lvl1pPr>
          </a:lstStyle>
          <a:p>
            <a:r>
              <a:rPr lang="en-US" dirty="0" smtClean="0">
                <a:solidFill>
                  <a:prstClr val="white"/>
                </a:solidFill>
                <a:latin typeface="Cambria"/>
              </a:rPr>
              <a:t>AGU Ocean Sciences 2016</a:t>
            </a:r>
          </a:p>
          <a:p>
            <a:r>
              <a:rPr lang="en-US" sz="1200" dirty="0" smtClean="0">
                <a:solidFill>
                  <a:prstClr val="white"/>
                </a:solidFill>
                <a:latin typeface="Cambria"/>
              </a:rPr>
              <a:t>crowley@Rutgers.edu</a:t>
            </a:r>
            <a:endParaRPr lang="en-US" sz="1200" dirty="0">
              <a:solidFill>
                <a:prstClr val="white"/>
              </a:solidFill>
              <a:latin typeface="Cambria"/>
            </a:endParaRPr>
          </a:p>
        </p:txBody>
      </p:sp>
      <p:pic>
        <p:nvPicPr>
          <p:cNvPr id="7" name="Picture 1"/>
          <p:cNvPicPr>
            <a:picLocks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346075"/>
            <a:ext cx="9172575"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8" name="Picture 3"/>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8139545" y="171452"/>
            <a:ext cx="704418" cy="404813"/>
          </a:xfrm>
          <a:prstGeom prst="rect">
            <a:avLst/>
          </a:prstGeom>
          <a:noFill/>
          <a:ln w="12700">
            <a:noFill/>
            <a:miter lim="800000"/>
            <a:headEnd/>
            <a:tailEnd/>
          </a:ln>
          <a:effectLst>
            <a:outerShdw blurRad="63500" dist="76199" dir="2700000" algn="ctr" rotWithShape="0">
              <a:schemeClr val="bg2">
                <a:alpha val="70000"/>
              </a:schemeClr>
            </a:outerShdw>
          </a:effectLst>
        </p:spPr>
      </p:pic>
      <p:sp>
        <p:nvSpPr>
          <p:cNvPr id="9" name="Line 2"/>
          <p:cNvSpPr>
            <a:spLocks noChangeShapeType="1"/>
          </p:cNvSpPr>
          <p:nvPr userDrawn="1"/>
        </p:nvSpPr>
        <p:spPr bwMode="auto">
          <a:xfrm rot="10800000" flipH="1">
            <a:off x="0" y="1143000"/>
            <a:ext cx="9144000" cy="0"/>
          </a:xfrm>
          <a:prstGeom prst="line">
            <a:avLst/>
          </a:prstGeom>
          <a:noFill/>
          <a:ln w="25400">
            <a:solidFill>
              <a:srgbClr val="B2D0DB"/>
            </a:solidFill>
            <a:round/>
            <a:headEnd/>
            <a:tailEnd/>
          </a:ln>
          <a:extLst>
            <a:ext uri="{909E8E84-426E-40dd-AFC4-6F175D3DCCD1}">
              <a14:hiddenFill xmlns:a14="http://schemas.microsoft.com/office/drawing/2010/main">
                <a:noFill/>
              </a14:hiddenFill>
            </a:ext>
          </a:extLst>
        </p:spPr>
        <p:txBody>
          <a:bodyPr lIns="0" tIns="0" rIns="0" bIns="0"/>
          <a:lstStyle/>
          <a:p>
            <a:pPr eaLnBrk="1" fontAlgn="auto" hangingPunct="1">
              <a:spcBef>
                <a:spcPts val="0"/>
              </a:spcBef>
              <a:spcAft>
                <a:spcPts val="0"/>
              </a:spcAft>
            </a:pPr>
            <a:endParaRPr lang="en-US" sz="1800">
              <a:solidFill>
                <a:prstClr val="black"/>
              </a:solidFill>
              <a:latin typeface="Cambria"/>
            </a:endParaRPr>
          </a:p>
        </p:txBody>
      </p:sp>
      <p:pic>
        <p:nvPicPr>
          <p:cNvPr id="10" name="Picture 5"/>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965201" y="6408738"/>
            <a:ext cx="442913"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round/>
                <a:headEnd/>
                <a:tailEnd/>
              </a14:hiddenLine>
            </a:ext>
          </a:extLst>
        </p:spPr>
      </p:pic>
    </p:spTree>
    <p:extLst>
      <p:ext uri="{BB962C8B-B14F-4D97-AF65-F5344CB8AC3E}">
        <p14:creationId xmlns:p14="http://schemas.microsoft.com/office/powerpoint/2010/main" val="2713117061"/>
      </p:ext>
    </p:extLst>
  </p:cSld>
  <p:clrMapOvr>
    <a:masterClrMapping/>
  </p:clrMapOvr>
  <p:timing>
    <p:tnLst>
      <p:par>
        <p:cTn xmlns:p14="http://schemas.microsoft.com/office/powerpoint/2010/mai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506071"/>
            <a:ext cx="3886200" cy="443752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506071"/>
            <a:ext cx="3886200" cy="443752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Slide Number Placeholder 11"/>
          <p:cNvSpPr>
            <a:spLocks noGrp="1"/>
          </p:cNvSpPr>
          <p:nvPr>
            <p:ph type="sldNum" sz="quarter" idx="11"/>
          </p:nvPr>
        </p:nvSpPr>
        <p:spPr/>
        <p:txBody>
          <a:bodyPr/>
          <a:lstStyle/>
          <a:p>
            <a:fld id="{5EF5D831-06B2-D543-8946-72CD43B5155C}" type="slidenum">
              <a:rPr lang="en-US" smtClean="0">
                <a:solidFill>
                  <a:prstClr val="white"/>
                </a:solidFill>
                <a:latin typeface="Cambria"/>
              </a:rPr>
              <a:pPr/>
              <a:t>‹#›</a:t>
            </a:fld>
            <a:endParaRPr lang="en-US">
              <a:solidFill>
                <a:prstClr val="white"/>
              </a:solidFill>
              <a:latin typeface="Cambria"/>
            </a:endParaRPr>
          </a:p>
        </p:txBody>
      </p:sp>
      <p:sp>
        <p:nvSpPr>
          <p:cNvPr id="7" name="Footer Placeholder 9"/>
          <p:cNvSpPr>
            <a:spLocks noGrp="1"/>
          </p:cNvSpPr>
          <p:nvPr>
            <p:ph type="ftr" sz="quarter" idx="10"/>
          </p:nvPr>
        </p:nvSpPr>
        <p:spPr>
          <a:xfrm>
            <a:off x="1408114" y="6356351"/>
            <a:ext cx="1799010" cy="365125"/>
          </a:xfrm>
          <a:prstGeom prst="rect">
            <a:avLst/>
          </a:prstGeom>
        </p:spPr>
        <p:txBody>
          <a:bodyPr/>
          <a:lstStyle>
            <a:lvl1pPr algn="ctr">
              <a:defRPr sz="1100">
                <a:solidFill>
                  <a:schemeClr val="bg1"/>
                </a:solidFill>
              </a:defRPr>
            </a:lvl1pPr>
          </a:lstStyle>
          <a:p>
            <a:r>
              <a:rPr lang="en-US" dirty="0" smtClean="0">
                <a:solidFill>
                  <a:prstClr val="white"/>
                </a:solidFill>
                <a:latin typeface="Cambria"/>
              </a:rPr>
              <a:t>AGU Ocean Sciences 2016</a:t>
            </a:r>
          </a:p>
          <a:p>
            <a:r>
              <a:rPr lang="en-US" sz="1200" dirty="0" smtClean="0">
                <a:solidFill>
                  <a:prstClr val="white"/>
                </a:solidFill>
                <a:latin typeface="Cambria"/>
              </a:rPr>
              <a:t>crowley@Rutgers.edu</a:t>
            </a:r>
            <a:endParaRPr lang="en-US" sz="1200" dirty="0">
              <a:solidFill>
                <a:prstClr val="white"/>
              </a:solidFill>
              <a:latin typeface="Cambria"/>
            </a:endParaRPr>
          </a:p>
        </p:txBody>
      </p:sp>
      <p:pic>
        <p:nvPicPr>
          <p:cNvPr id="8" name="Picture 1"/>
          <p:cNvPicPr>
            <a:picLocks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346075"/>
            <a:ext cx="9172575"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9" name="Picture 3"/>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8139545" y="171452"/>
            <a:ext cx="704418" cy="404813"/>
          </a:xfrm>
          <a:prstGeom prst="rect">
            <a:avLst/>
          </a:prstGeom>
          <a:noFill/>
          <a:ln w="12700">
            <a:noFill/>
            <a:miter lim="800000"/>
            <a:headEnd/>
            <a:tailEnd/>
          </a:ln>
          <a:effectLst>
            <a:outerShdw blurRad="63500" dist="76199" dir="2700000" algn="ctr" rotWithShape="0">
              <a:schemeClr val="bg2">
                <a:alpha val="70000"/>
              </a:schemeClr>
            </a:outerShdw>
          </a:effectLst>
        </p:spPr>
      </p:pic>
      <p:sp>
        <p:nvSpPr>
          <p:cNvPr id="10" name="Line 2"/>
          <p:cNvSpPr>
            <a:spLocks noChangeShapeType="1"/>
          </p:cNvSpPr>
          <p:nvPr userDrawn="1"/>
        </p:nvSpPr>
        <p:spPr bwMode="auto">
          <a:xfrm rot="10800000" flipH="1">
            <a:off x="0" y="1143000"/>
            <a:ext cx="9144000" cy="0"/>
          </a:xfrm>
          <a:prstGeom prst="line">
            <a:avLst/>
          </a:prstGeom>
          <a:noFill/>
          <a:ln w="25400">
            <a:solidFill>
              <a:srgbClr val="B2D0DB"/>
            </a:solidFill>
            <a:round/>
            <a:headEnd/>
            <a:tailEnd/>
          </a:ln>
          <a:extLst>
            <a:ext uri="{909E8E84-426E-40dd-AFC4-6F175D3DCCD1}">
              <a14:hiddenFill xmlns:a14="http://schemas.microsoft.com/office/drawing/2010/main">
                <a:noFill/>
              </a14:hiddenFill>
            </a:ext>
          </a:extLst>
        </p:spPr>
        <p:txBody>
          <a:bodyPr lIns="0" tIns="0" rIns="0" bIns="0"/>
          <a:lstStyle/>
          <a:p>
            <a:pPr eaLnBrk="1" fontAlgn="auto" hangingPunct="1">
              <a:spcBef>
                <a:spcPts val="0"/>
              </a:spcBef>
              <a:spcAft>
                <a:spcPts val="0"/>
              </a:spcAft>
            </a:pPr>
            <a:endParaRPr lang="en-US" sz="1800">
              <a:solidFill>
                <a:prstClr val="black"/>
              </a:solidFill>
              <a:latin typeface="Cambria"/>
            </a:endParaRPr>
          </a:p>
        </p:txBody>
      </p:sp>
      <p:pic>
        <p:nvPicPr>
          <p:cNvPr id="11" name="Picture 5"/>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965201" y="6408738"/>
            <a:ext cx="442913"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round/>
                <a:headEnd/>
                <a:tailEnd/>
              </a14:hiddenLine>
            </a:ext>
          </a:extLst>
        </p:spPr>
      </p:pic>
    </p:spTree>
    <p:extLst>
      <p:ext uri="{BB962C8B-B14F-4D97-AF65-F5344CB8AC3E}">
        <p14:creationId xmlns:p14="http://schemas.microsoft.com/office/powerpoint/2010/main" val="3155253376"/>
      </p:ext>
    </p:extLst>
  </p:cSld>
  <p:clrMapOvr>
    <a:masterClrMapping/>
  </p:clrMapOvr>
  <p:timing>
    <p:tnLst>
      <p:par>
        <p:cTn xmlns:p14="http://schemas.microsoft.com/office/powerpoint/2010/mai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060704"/>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533246"/>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357159"/>
            <a:ext cx="3868340" cy="3572995"/>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29150" y="1533246"/>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357159"/>
            <a:ext cx="3887391" cy="357299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4" name="Slide Number Placeholder 13"/>
          <p:cNvSpPr>
            <a:spLocks noGrp="1"/>
          </p:cNvSpPr>
          <p:nvPr>
            <p:ph type="sldNum" sz="quarter" idx="11"/>
          </p:nvPr>
        </p:nvSpPr>
        <p:spPr/>
        <p:txBody>
          <a:bodyPr/>
          <a:lstStyle/>
          <a:p>
            <a:fld id="{5EF5D831-06B2-D543-8946-72CD43B5155C}" type="slidenum">
              <a:rPr lang="en-US" smtClean="0">
                <a:solidFill>
                  <a:prstClr val="white"/>
                </a:solidFill>
                <a:latin typeface="Cambria"/>
              </a:rPr>
              <a:pPr/>
              <a:t>‹#›</a:t>
            </a:fld>
            <a:endParaRPr lang="en-US">
              <a:solidFill>
                <a:prstClr val="white"/>
              </a:solidFill>
              <a:latin typeface="Cambria"/>
            </a:endParaRPr>
          </a:p>
        </p:txBody>
      </p:sp>
      <p:sp>
        <p:nvSpPr>
          <p:cNvPr id="9" name="Footer Placeholder 9"/>
          <p:cNvSpPr>
            <a:spLocks noGrp="1"/>
          </p:cNvSpPr>
          <p:nvPr>
            <p:ph type="ftr" sz="quarter" idx="10"/>
          </p:nvPr>
        </p:nvSpPr>
        <p:spPr>
          <a:xfrm>
            <a:off x="1408114" y="6356351"/>
            <a:ext cx="1799010" cy="365125"/>
          </a:xfrm>
          <a:prstGeom prst="rect">
            <a:avLst/>
          </a:prstGeom>
        </p:spPr>
        <p:txBody>
          <a:bodyPr/>
          <a:lstStyle>
            <a:lvl1pPr algn="ctr">
              <a:defRPr sz="1100">
                <a:solidFill>
                  <a:schemeClr val="bg1"/>
                </a:solidFill>
              </a:defRPr>
            </a:lvl1pPr>
          </a:lstStyle>
          <a:p>
            <a:r>
              <a:rPr lang="en-US" dirty="0" smtClean="0">
                <a:solidFill>
                  <a:prstClr val="white"/>
                </a:solidFill>
                <a:latin typeface="Cambria"/>
              </a:rPr>
              <a:t>AGU Ocean Sciences 2016</a:t>
            </a:r>
          </a:p>
          <a:p>
            <a:r>
              <a:rPr lang="en-US" sz="1200" dirty="0" smtClean="0">
                <a:solidFill>
                  <a:prstClr val="white"/>
                </a:solidFill>
                <a:latin typeface="Cambria"/>
              </a:rPr>
              <a:t>crowley@Rutgers.edu</a:t>
            </a:r>
            <a:endParaRPr lang="en-US" sz="1200" dirty="0">
              <a:solidFill>
                <a:prstClr val="white"/>
              </a:solidFill>
              <a:latin typeface="Cambria"/>
            </a:endParaRPr>
          </a:p>
        </p:txBody>
      </p:sp>
      <p:pic>
        <p:nvPicPr>
          <p:cNvPr id="10" name="Picture 1"/>
          <p:cNvPicPr>
            <a:picLocks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346075"/>
            <a:ext cx="9172575"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1" name="Picture 3"/>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8139545" y="171452"/>
            <a:ext cx="704418" cy="404813"/>
          </a:xfrm>
          <a:prstGeom prst="rect">
            <a:avLst/>
          </a:prstGeom>
          <a:noFill/>
          <a:ln w="12700">
            <a:noFill/>
            <a:miter lim="800000"/>
            <a:headEnd/>
            <a:tailEnd/>
          </a:ln>
          <a:effectLst>
            <a:outerShdw blurRad="63500" dist="76199" dir="2700000" algn="ctr" rotWithShape="0">
              <a:schemeClr val="bg2">
                <a:alpha val="70000"/>
              </a:schemeClr>
            </a:outerShdw>
          </a:effectLst>
        </p:spPr>
      </p:pic>
      <p:sp>
        <p:nvSpPr>
          <p:cNvPr id="12" name="Line 2"/>
          <p:cNvSpPr>
            <a:spLocks noChangeShapeType="1"/>
          </p:cNvSpPr>
          <p:nvPr userDrawn="1"/>
        </p:nvSpPr>
        <p:spPr bwMode="auto">
          <a:xfrm rot="10800000" flipH="1">
            <a:off x="0" y="1143000"/>
            <a:ext cx="9144000" cy="0"/>
          </a:xfrm>
          <a:prstGeom prst="line">
            <a:avLst/>
          </a:prstGeom>
          <a:noFill/>
          <a:ln w="25400">
            <a:solidFill>
              <a:srgbClr val="B2D0DB"/>
            </a:solidFill>
            <a:round/>
            <a:headEnd/>
            <a:tailEnd/>
          </a:ln>
          <a:extLst>
            <a:ext uri="{909E8E84-426E-40dd-AFC4-6F175D3DCCD1}">
              <a14:hiddenFill xmlns:a14="http://schemas.microsoft.com/office/drawing/2010/main">
                <a:noFill/>
              </a14:hiddenFill>
            </a:ext>
          </a:extLst>
        </p:spPr>
        <p:txBody>
          <a:bodyPr lIns="0" tIns="0" rIns="0" bIns="0"/>
          <a:lstStyle/>
          <a:p>
            <a:pPr eaLnBrk="1" fontAlgn="auto" hangingPunct="1">
              <a:spcBef>
                <a:spcPts val="0"/>
              </a:spcBef>
              <a:spcAft>
                <a:spcPts val="0"/>
              </a:spcAft>
            </a:pPr>
            <a:endParaRPr lang="en-US" sz="1800">
              <a:solidFill>
                <a:prstClr val="black"/>
              </a:solidFill>
              <a:latin typeface="Cambria"/>
            </a:endParaRPr>
          </a:p>
        </p:txBody>
      </p:sp>
      <p:pic>
        <p:nvPicPr>
          <p:cNvPr id="13" name="Picture 5"/>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965201" y="6408738"/>
            <a:ext cx="442913"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round/>
                <a:headEnd/>
                <a:tailEnd/>
              </a14:hiddenLine>
            </a:ext>
          </a:extLst>
        </p:spPr>
      </p:pic>
    </p:spTree>
    <p:extLst>
      <p:ext uri="{BB962C8B-B14F-4D97-AF65-F5344CB8AC3E}">
        <p14:creationId xmlns:p14="http://schemas.microsoft.com/office/powerpoint/2010/main" val="2540108971"/>
      </p:ext>
    </p:extLst>
  </p:cSld>
  <p:clrMapOvr>
    <a:masterClrMapping/>
  </p:clrMapOvr>
  <p:timing>
    <p:tnLst>
      <p:par>
        <p:cTn xmlns:p14="http://schemas.microsoft.com/office/powerpoint/2010/mai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10" name="Slide Number Placeholder 9"/>
          <p:cNvSpPr>
            <a:spLocks noGrp="1"/>
          </p:cNvSpPr>
          <p:nvPr>
            <p:ph type="sldNum" sz="quarter" idx="11"/>
          </p:nvPr>
        </p:nvSpPr>
        <p:spPr/>
        <p:txBody>
          <a:bodyPr/>
          <a:lstStyle/>
          <a:p>
            <a:fld id="{5EF5D831-06B2-D543-8946-72CD43B5155C}" type="slidenum">
              <a:rPr lang="en-US" smtClean="0">
                <a:solidFill>
                  <a:prstClr val="white"/>
                </a:solidFill>
                <a:latin typeface="Cambria"/>
              </a:rPr>
              <a:pPr/>
              <a:t>‹#›</a:t>
            </a:fld>
            <a:endParaRPr lang="en-US">
              <a:solidFill>
                <a:prstClr val="white"/>
              </a:solidFill>
              <a:latin typeface="Cambria"/>
            </a:endParaRPr>
          </a:p>
        </p:txBody>
      </p:sp>
      <p:sp>
        <p:nvSpPr>
          <p:cNvPr id="5" name="Footer Placeholder 9"/>
          <p:cNvSpPr>
            <a:spLocks noGrp="1"/>
          </p:cNvSpPr>
          <p:nvPr>
            <p:ph type="ftr" sz="quarter" idx="10"/>
          </p:nvPr>
        </p:nvSpPr>
        <p:spPr>
          <a:xfrm>
            <a:off x="1408114" y="6356351"/>
            <a:ext cx="1799010" cy="365125"/>
          </a:xfrm>
          <a:prstGeom prst="rect">
            <a:avLst/>
          </a:prstGeom>
        </p:spPr>
        <p:txBody>
          <a:bodyPr/>
          <a:lstStyle>
            <a:lvl1pPr algn="ctr">
              <a:defRPr sz="1100">
                <a:solidFill>
                  <a:schemeClr val="bg1"/>
                </a:solidFill>
              </a:defRPr>
            </a:lvl1pPr>
          </a:lstStyle>
          <a:p>
            <a:r>
              <a:rPr lang="en-US" dirty="0" smtClean="0">
                <a:solidFill>
                  <a:prstClr val="white"/>
                </a:solidFill>
                <a:latin typeface="Cambria"/>
              </a:rPr>
              <a:t>AGU Ocean Sciences 2016</a:t>
            </a:r>
          </a:p>
          <a:p>
            <a:r>
              <a:rPr lang="en-US" sz="1200" dirty="0" smtClean="0">
                <a:solidFill>
                  <a:prstClr val="white"/>
                </a:solidFill>
                <a:latin typeface="Cambria"/>
              </a:rPr>
              <a:t>crowley@Rutgers.edu</a:t>
            </a:r>
            <a:endParaRPr lang="en-US" sz="1200" dirty="0">
              <a:solidFill>
                <a:prstClr val="white"/>
              </a:solidFill>
              <a:latin typeface="Cambria"/>
            </a:endParaRPr>
          </a:p>
        </p:txBody>
      </p:sp>
      <p:pic>
        <p:nvPicPr>
          <p:cNvPr id="6" name="Picture 1"/>
          <p:cNvPicPr>
            <a:picLocks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346075"/>
            <a:ext cx="9172575"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7" name="Picture 3"/>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8139545" y="171452"/>
            <a:ext cx="704418" cy="404813"/>
          </a:xfrm>
          <a:prstGeom prst="rect">
            <a:avLst/>
          </a:prstGeom>
          <a:noFill/>
          <a:ln w="12700">
            <a:noFill/>
            <a:miter lim="800000"/>
            <a:headEnd/>
            <a:tailEnd/>
          </a:ln>
          <a:effectLst>
            <a:outerShdw blurRad="63500" dist="76199" dir="2700000" algn="ctr" rotWithShape="0">
              <a:schemeClr val="bg2">
                <a:alpha val="70000"/>
              </a:schemeClr>
            </a:outerShdw>
          </a:effectLst>
        </p:spPr>
      </p:pic>
      <p:sp>
        <p:nvSpPr>
          <p:cNvPr id="8" name="Line 2"/>
          <p:cNvSpPr>
            <a:spLocks noChangeShapeType="1"/>
          </p:cNvSpPr>
          <p:nvPr userDrawn="1"/>
        </p:nvSpPr>
        <p:spPr bwMode="auto">
          <a:xfrm rot="10800000" flipH="1">
            <a:off x="0" y="1143000"/>
            <a:ext cx="9144000" cy="0"/>
          </a:xfrm>
          <a:prstGeom prst="line">
            <a:avLst/>
          </a:prstGeom>
          <a:noFill/>
          <a:ln w="25400">
            <a:solidFill>
              <a:srgbClr val="B2D0DB"/>
            </a:solidFill>
            <a:round/>
            <a:headEnd/>
            <a:tailEnd/>
          </a:ln>
          <a:extLst>
            <a:ext uri="{909E8E84-426E-40dd-AFC4-6F175D3DCCD1}">
              <a14:hiddenFill xmlns:a14="http://schemas.microsoft.com/office/drawing/2010/main">
                <a:noFill/>
              </a14:hiddenFill>
            </a:ext>
          </a:extLst>
        </p:spPr>
        <p:txBody>
          <a:bodyPr lIns="0" tIns="0" rIns="0" bIns="0"/>
          <a:lstStyle/>
          <a:p>
            <a:pPr eaLnBrk="1" fontAlgn="auto" hangingPunct="1">
              <a:spcBef>
                <a:spcPts val="0"/>
              </a:spcBef>
              <a:spcAft>
                <a:spcPts val="0"/>
              </a:spcAft>
            </a:pPr>
            <a:endParaRPr lang="en-US" sz="1800">
              <a:solidFill>
                <a:prstClr val="black"/>
              </a:solidFill>
              <a:latin typeface="Cambria"/>
            </a:endParaRPr>
          </a:p>
        </p:txBody>
      </p:sp>
      <p:pic>
        <p:nvPicPr>
          <p:cNvPr id="9" name="Picture 5"/>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965201" y="6408738"/>
            <a:ext cx="442913"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round/>
                <a:headEnd/>
                <a:tailEnd/>
              </a14:hiddenLine>
            </a:ext>
          </a:extLst>
        </p:spPr>
      </p:pic>
    </p:spTree>
    <p:extLst>
      <p:ext uri="{BB962C8B-B14F-4D97-AF65-F5344CB8AC3E}">
        <p14:creationId xmlns:p14="http://schemas.microsoft.com/office/powerpoint/2010/main" val="2326439899"/>
      </p:ext>
    </p:extLst>
  </p:cSld>
  <p:clrMapOvr>
    <a:masterClrMapping/>
  </p:clrMapOvr>
  <p:timing>
    <p:tnLst>
      <p:par>
        <p:cTn xmlns:p14="http://schemas.microsoft.com/office/powerpoint/2010/mai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9" name="Slide Number Placeholder 8"/>
          <p:cNvSpPr>
            <a:spLocks noGrp="1"/>
          </p:cNvSpPr>
          <p:nvPr>
            <p:ph type="sldNum" sz="quarter" idx="11"/>
          </p:nvPr>
        </p:nvSpPr>
        <p:spPr/>
        <p:txBody>
          <a:bodyPr/>
          <a:lstStyle/>
          <a:p>
            <a:fld id="{5EF5D831-06B2-D543-8946-72CD43B5155C}" type="slidenum">
              <a:rPr lang="en-US" smtClean="0">
                <a:solidFill>
                  <a:prstClr val="white"/>
                </a:solidFill>
                <a:latin typeface="Cambria"/>
              </a:rPr>
              <a:pPr/>
              <a:t>‹#›</a:t>
            </a:fld>
            <a:endParaRPr lang="en-US">
              <a:solidFill>
                <a:prstClr val="white"/>
              </a:solidFill>
              <a:latin typeface="Cambria"/>
            </a:endParaRPr>
          </a:p>
        </p:txBody>
      </p:sp>
      <p:sp>
        <p:nvSpPr>
          <p:cNvPr id="4" name="Footer Placeholder 9"/>
          <p:cNvSpPr>
            <a:spLocks noGrp="1"/>
          </p:cNvSpPr>
          <p:nvPr>
            <p:ph type="ftr" sz="quarter" idx="10"/>
          </p:nvPr>
        </p:nvSpPr>
        <p:spPr>
          <a:xfrm>
            <a:off x="1408114" y="6356351"/>
            <a:ext cx="1799010" cy="365125"/>
          </a:xfrm>
          <a:prstGeom prst="rect">
            <a:avLst/>
          </a:prstGeom>
        </p:spPr>
        <p:txBody>
          <a:bodyPr/>
          <a:lstStyle>
            <a:lvl1pPr algn="ctr">
              <a:defRPr sz="1100">
                <a:solidFill>
                  <a:schemeClr val="bg1"/>
                </a:solidFill>
              </a:defRPr>
            </a:lvl1pPr>
          </a:lstStyle>
          <a:p>
            <a:r>
              <a:rPr lang="en-US" dirty="0" smtClean="0">
                <a:solidFill>
                  <a:prstClr val="white"/>
                </a:solidFill>
                <a:latin typeface="Cambria"/>
              </a:rPr>
              <a:t>AGU Ocean Sciences 2016</a:t>
            </a:r>
          </a:p>
          <a:p>
            <a:r>
              <a:rPr lang="en-US" sz="1200" dirty="0" smtClean="0">
                <a:solidFill>
                  <a:prstClr val="white"/>
                </a:solidFill>
                <a:latin typeface="Cambria"/>
              </a:rPr>
              <a:t>crowley@Rutgers.edu</a:t>
            </a:r>
            <a:endParaRPr lang="en-US" sz="1200" dirty="0">
              <a:solidFill>
                <a:prstClr val="white"/>
              </a:solidFill>
              <a:latin typeface="Cambria"/>
            </a:endParaRPr>
          </a:p>
        </p:txBody>
      </p:sp>
      <p:pic>
        <p:nvPicPr>
          <p:cNvPr id="5" name="Picture 1"/>
          <p:cNvPicPr>
            <a:picLocks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346075"/>
            <a:ext cx="9172575"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6" name="Picture 3"/>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8139545" y="171452"/>
            <a:ext cx="704418" cy="404813"/>
          </a:xfrm>
          <a:prstGeom prst="rect">
            <a:avLst/>
          </a:prstGeom>
          <a:noFill/>
          <a:ln w="12700">
            <a:noFill/>
            <a:miter lim="800000"/>
            <a:headEnd/>
            <a:tailEnd/>
          </a:ln>
          <a:effectLst>
            <a:outerShdw blurRad="63500" dist="76199" dir="2700000" algn="ctr" rotWithShape="0">
              <a:schemeClr val="bg2">
                <a:alpha val="70000"/>
              </a:schemeClr>
            </a:outerShdw>
          </a:effectLst>
        </p:spPr>
      </p:pic>
      <p:sp>
        <p:nvSpPr>
          <p:cNvPr id="7" name="Line 2"/>
          <p:cNvSpPr>
            <a:spLocks noChangeShapeType="1"/>
          </p:cNvSpPr>
          <p:nvPr userDrawn="1"/>
        </p:nvSpPr>
        <p:spPr bwMode="auto">
          <a:xfrm rot="10800000" flipH="1">
            <a:off x="0" y="1143000"/>
            <a:ext cx="9144000" cy="0"/>
          </a:xfrm>
          <a:prstGeom prst="line">
            <a:avLst/>
          </a:prstGeom>
          <a:noFill/>
          <a:ln w="25400">
            <a:solidFill>
              <a:srgbClr val="B2D0DB"/>
            </a:solidFill>
            <a:round/>
            <a:headEnd/>
            <a:tailEnd/>
          </a:ln>
          <a:extLst>
            <a:ext uri="{909E8E84-426E-40dd-AFC4-6F175D3DCCD1}">
              <a14:hiddenFill xmlns:a14="http://schemas.microsoft.com/office/drawing/2010/main">
                <a:noFill/>
              </a14:hiddenFill>
            </a:ext>
          </a:extLst>
        </p:spPr>
        <p:txBody>
          <a:bodyPr lIns="0" tIns="0" rIns="0" bIns="0"/>
          <a:lstStyle/>
          <a:p>
            <a:pPr eaLnBrk="1" fontAlgn="auto" hangingPunct="1">
              <a:spcBef>
                <a:spcPts val="0"/>
              </a:spcBef>
              <a:spcAft>
                <a:spcPts val="0"/>
              </a:spcAft>
            </a:pPr>
            <a:endParaRPr lang="en-US" sz="1800">
              <a:solidFill>
                <a:prstClr val="black"/>
              </a:solidFill>
              <a:latin typeface="Cambria"/>
            </a:endParaRPr>
          </a:p>
        </p:txBody>
      </p:sp>
      <p:pic>
        <p:nvPicPr>
          <p:cNvPr id="8" name="Picture 5"/>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965201" y="6408738"/>
            <a:ext cx="442913"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round/>
                <a:headEnd/>
                <a:tailEnd/>
              </a14:hiddenLine>
            </a:ext>
          </a:extLst>
        </p:spPr>
      </p:pic>
    </p:spTree>
    <p:extLst>
      <p:ext uri="{BB962C8B-B14F-4D97-AF65-F5344CB8AC3E}">
        <p14:creationId xmlns:p14="http://schemas.microsoft.com/office/powerpoint/2010/main" val="1961671054"/>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4250121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12" name="Slide Number Placeholder 11"/>
          <p:cNvSpPr>
            <a:spLocks noGrp="1"/>
          </p:cNvSpPr>
          <p:nvPr>
            <p:ph type="sldNum" sz="quarter" idx="11"/>
          </p:nvPr>
        </p:nvSpPr>
        <p:spPr/>
        <p:txBody>
          <a:bodyPr/>
          <a:lstStyle/>
          <a:p>
            <a:fld id="{5EF5D831-06B2-D543-8946-72CD43B5155C}" type="slidenum">
              <a:rPr lang="en-US" smtClean="0">
                <a:solidFill>
                  <a:prstClr val="white"/>
                </a:solidFill>
                <a:latin typeface="Cambria"/>
              </a:rPr>
              <a:pPr/>
              <a:t>‹#›</a:t>
            </a:fld>
            <a:endParaRPr lang="en-US">
              <a:solidFill>
                <a:prstClr val="white"/>
              </a:solidFill>
              <a:latin typeface="Cambria"/>
            </a:endParaRPr>
          </a:p>
        </p:txBody>
      </p:sp>
      <p:sp>
        <p:nvSpPr>
          <p:cNvPr id="7" name="Footer Placeholder 9"/>
          <p:cNvSpPr>
            <a:spLocks noGrp="1"/>
          </p:cNvSpPr>
          <p:nvPr>
            <p:ph type="ftr" sz="quarter" idx="10"/>
          </p:nvPr>
        </p:nvSpPr>
        <p:spPr>
          <a:xfrm>
            <a:off x="1408114" y="6356351"/>
            <a:ext cx="1799010" cy="365125"/>
          </a:xfrm>
          <a:prstGeom prst="rect">
            <a:avLst/>
          </a:prstGeom>
        </p:spPr>
        <p:txBody>
          <a:bodyPr/>
          <a:lstStyle>
            <a:lvl1pPr algn="ctr">
              <a:defRPr sz="1100">
                <a:solidFill>
                  <a:schemeClr val="bg1"/>
                </a:solidFill>
              </a:defRPr>
            </a:lvl1pPr>
          </a:lstStyle>
          <a:p>
            <a:r>
              <a:rPr lang="en-US" dirty="0" smtClean="0">
                <a:solidFill>
                  <a:prstClr val="white"/>
                </a:solidFill>
                <a:latin typeface="Cambria"/>
              </a:rPr>
              <a:t>AGU Ocean Sciences 2016</a:t>
            </a:r>
          </a:p>
          <a:p>
            <a:r>
              <a:rPr lang="en-US" sz="1200" dirty="0" smtClean="0">
                <a:solidFill>
                  <a:prstClr val="white"/>
                </a:solidFill>
                <a:latin typeface="Cambria"/>
              </a:rPr>
              <a:t>crowley@Rutgers.edu</a:t>
            </a:r>
            <a:endParaRPr lang="en-US" sz="1200" dirty="0">
              <a:solidFill>
                <a:prstClr val="white"/>
              </a:solidFill>
              <a:latin typeface="Cambria"/>
            </a:endParaRPr>
          </a:p>
        </p:txBody>
      </p:sp>
      <p:pic>
        <p:nvPicPr>
          <p:cNvPr id="8" name="Picture 1"/>
          <p:cNvPicPr>
            <a:picLocks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346075"/>
            <a:ext cx="9172575"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9" name="Picture 3"/>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8139545" y="171452"/>
            <a:ext cx="704418" cy="404813"/>
          </a:xfrm>
          <a:prstGeom prst="rect">
            <a:avLst/>
          </a:prstGeom>
          <a:noFill/>
          <a:ln w="12700">
            <a:noFill/>
            <a:miter lim="800000"/>
            <a:headEnd/>
            <a:tailEnd/>
          </a:ln>
          <a:effectLst>
            <a:outerShdw blurRad="63500" dist="76199" dir="2700000" algn="ctr" rotWithShape="0">
              <a:schemeClr val="bg2">
                <a:alpha val="70000"/>
              </a:schemeClr>
            </a:outerShdw>
          </a:effectLst>
        </p:spPr>
      </p:pic>
      <p:sp>
        <p:nvSpPr>
          <p:cNvPr id="10" name="Line 2"/>
          <p:cNvSpPr>
            <a:spLocks noChangeShapeType="1"/>
          </p:cNvSpPr>
          <p:nvPr userDrawn="1"/>
        </p:nvSpPr>
        <p:spPr bwMode="auto">
          <a:xfrm rot="10800000" flipH="1">
            <a:off x="0" y="1143000"/>
            <a:ext cx="9144000" cy="0"/>
          </a:xfrm>
          <a:prstGeom prst="line">
            <a:avLst/>
          </a:prstGeom>
          <a:noFill/>
          <a:ln w="25400">
            <a:solidFill>
              <a:srgbClr val="B2D0DB"/>
            </a:solidFill>
            <a:round/>
            <a:headEnd/>
            <a:tailEnd/>
          </a:ln>
          <a:extLst>
            <a:ext uri="{909E8E84-426E-40dd-AFC4-6F175D3DCCD1}">
              <a14:hiddenFill xmlns:a14="http://schemas.microsoft.com/office/drawing/2010/main">
                <a:noFill/>
              </a14:hiddenFill>
            </a:ext>
          </a:extLst>
        </p:spPr>
        <p:txBody>
          <a:bodyPr lIns="0" tIns="0" rIns="0" bIns="0"/>
          <a:lstStyle/>
          <a:p>
            <a:pPr eaLnBrk="1" fontAlgn="auto" hangingPunct="1">
              <a:spcBef>
                <a:spcPts val="0"/>
              </a:spcBef>
              <a:spcAft>
                <a:spcPts val="0"/>
              </a:spcAft>
            </a:pPr>
            <a:endParaRPr lang="en-US" sz="1800">
              <a:solidFill>
                <a:prstClr val="black"/>
              </a:solidFill>
              <a:latin typeface="Cambria"/>
            </a:endParaRPr>
          </a:p>
        </p:txBody>
      </p:sp>
      <p:pic>
        <p:nvPicPr>
          <p:cNvPr id="11" name="Picture 5"/>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965201" y="6408738"/>
            <a:ext cx="442913"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round/>
                <a:headEnd/>
                <a:tailEnd/>
              </a14:hiddenLine>
            </a:ext>
          </a:extLst>
        </p:spPr>
      </p:pic>
    </p:spTree>
    <p:extLst>
      <p:ext uri="{BB962C8B-B14F-4D97-AF65-F5344CB8AC3E}">
        <p14:creationId xmlns:p14="http://schemas.microsoft.com/office/powerpoint/2010/main" val="2597055680"/>
      </p:ext>
    </p:extLst>
  </p:cSld>
  <p:clrMapOvr>
    <a:masterClrMapping/>
  </p:clrMapOvr>
  <p:timing>
    <p:tnLst>
      <p:par>
        <p:cTn xmlns:p14="http://schemas.microsoft.com/office/powerpoint/2010/mai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12" name="Slide Number Placeholder 11"/>
          <p:cNvSpPr>
            <a:spLocks noGrp="1"/>
          </p:cNvSpPr>
          <p:nvPr>
            <p:ph type="sldNum" sz="quarter" idx="11"/>
          </p:nvPr>
        </p:nvSpPr>
        <p:spPr/>
        <p:txBody>
          <a:bodyPr/>
          <a:lstStyle/>
          <a:p>
            <a:fld id="{5EF5D831-06B2-D543-8946-72CD43B5155C}" type="slidenum">
              <a:rPr lang="en-US" smtClean="0">
                <a:solidFill>
                  <a:prstClr val="white"/>
                </a:solidFill>
                <a:latin typeface="Cambria"/>
              </a:rPr>
              <a:pPr/>
              <a:t>‹#›</a:t>
            </a:fld>
            <a:endParaRPr lang="en-US">
              <a:solidFill>
                <a:prstClr val="white"/>
              </a:solidFill>
              <a:latin typeface="Cambria"/>
            </a:endParaRPr>
          </a:p>
        </p:txBody>
      </p:sp>
      <p:sp>
        <p:nvSpPr>
          <p:cNvPr id="7" name="Footer Placeholder 9"/>
          <p:cNvSpPr>
            <a:spLocks noGrp="1"/>
          </p:cNvSpPr>
          <p:nvPr>
            <p:ph type="ftr" sz="quarter" idx="10"/>
          </p:nvPr>
        </p:nvSpPr>
        <p:spPr>
          <a:xfrm>
            <a:off x="1408114" y="6356351"/>
            <a:ext cx="1799010" cy="365125"/>
          </a:xfrm>
          <a:prstGeom prst="rect">
            <a:avLst/>
          </a:prstGeom>
        </p:spPr>
        <p:txBody>
          <a:bodyPr/>
          <a:lstStyle>
            <a:lvl1pPr algn="ctr">
              <a:defRPr sz="1100">
                <a:solidFill>
                  <a:schemeClr val="bg1"/>
                </a:solidFill>
              </a:defRPr>
            </a:lvl1pPr>
          </a:lstStyle>
          <a:p>
            <a:r>
              <a:rPr lang="en-US" dirty="0" smtClean="0">
                <a:solidFill>
                  <a:prstClr val="white"/>
                </a:solidFill>
                <a:latin typeface="Cambria"/>
              </a:rPr>
              <a:t>AGU Ocean Sciences 2016</a:t>
            </a:r>
          </a:p>
          <a:p>
            <a:r>
              <a:rPr lang="en-US" sz="1200" dirty="0" smtClean="0">
                <a:solidFill>
                  <a:prstClr val="white"/>
                </a:solidFill>
                <a:latin typeface="Cambria"/>
              </a:rPr>
              <a:t>crowley@Rutgers.edu</a:t>
            </a:r>
            <a:endParaRPr lang="en-US" sz="1200" dirty="0">
              <a:solidFill>
                <a:prstClr val="white"/>
              </a:solidFill>
              <a:latin typeface="Cambria"/>
            </a:endParaRPr>
          </a:p>
        </p:txBody>
      </p:sp>
      <p:pic>
        <p:nvPicPr>
          <p:cNvPr id="8" name="Picture 1"/>
          <p:cNvPicPr>
            <a:picLocks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346075"/>
            <a:ext cx="9172575"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9" name="Picture 3"/>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8139545" y="171452"/>
            <a:ext cx="704418" cy="404813"/>
          </a:xfrm>
          <a:prstGeom prst="rect">
            <a:avLst/>
          </a:prstGeom>
          <a:noFill/>
          <a:ln w="12700">
            <a:noFill/>
            <a:miter lim="800000"/>
            <a:headEnd/>
            <a:tailEnd/>
          </a:ln>
          <a:effectLst>
            <a:outerShdw blurRad="63500" dist="76199" dir="2700000" algn="ctr" rotWithShape="0">
              <a:schemeClr val="bg2">
                <a:alpha val="70000"/>
              </a:schemeClr>
            </a:outerShdw>
          </a:effectLst>
        </p:spPr>
      </p:pic>
      <p:sp>
        <p:nvSpPr>
          <p:cNvPr id="10" name="Line 2"/>
          <p:cNvSpPr>
            <a:spLocks noChangeShapeType="1"/>
          </p:cNvSpPr>
          <p:nvPr userDrawn="1"/>
        </p:nvSpPr>
        <p:spPr bwMode="auto">
          <a:xfrm rot="10800000" flipH="1">
            <a:off x="0" y="1143000"/>
            <a:ext cx="9144000" cy="0"/>
          </a:xfrm>
          <a:prstGeom prst="line">
            <a:avLst/>
          </a:prstGeom>
          <a:noFill/>
          <a:ln w="25400">
            <a:solidFill>
              <a:srgbClr val="B2D0DB"/>
            </a:solidFill>
            <a:round/>
            <a:headEnd/>
            <a:tailEnd/>
          </a:ln>
          <a:extLst>
            <a:ext uri="{909E8E84-426E-40dd-AFC4-6F175D3DCCD1}">
              <a14:hiddenFill xmlns:a14="http://schemas.microsoft.com/office/drawing/2010/main">
                <a:noFill/>
              </a14:hiddenFill>
            </a:ext>
          </a:extLst>
        </p:spPr>
        <p:txBody>
          <a:bodyPr lIns="0" tIns="0" rIns="0" bIns="0"/>
          <a:lstStyle/>
          <a:p>
            <a:pPr eaLnBrk="1" fontAlgn="auto" hangingPunct="1">
              <a:spcBef>
                <a:spcPts val="0"/>
              </a:spcBef>
              <a:spcAft>
                <a:spcPts val="0"/>
              </a:spcAft>
            </a:pPr>
            <a:endParaRPr lang="en-US" sz="1800">
              <a:solidFill>
                <a:prstClr val="black"/>
              </a:solidFill>
              <a:latin typeface="Cambria"/>
            </a:endParaRPr>
          </a:p>
        </p:txBody>
      </p:sp>
      <p:pic>
        <p:nvPicPr>
          <p:cNvPr id="11" name="Picture 5"/>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965201" y="6408738"/>
            <a:ext cx="442913"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round/>
                <a:headEnd/>
                <a:tailEnd/>
              </a14:hiddenLine>
            </a:ext>
          </a:extLst>
        </p:spPr>
      </p:pic>
    </p:spTree>
    <p:extLst>
      <p:ext uri="{BB962C8B-B14F-4D97-AF65-F5344CB8AC3E}">
        <p14:creationId xmlns:p14="http://schemas.microsoft.com/office/powerpoint/2010/main" val="4177288887"/>
      </p:ext>
    </p:extLst>
  </p:cSld>
  <p:clrMapOvr>
    <a:masterClrMapping/>
  </p:clrMapOvr>
  <p:timing>
    <p:tnLst>
      <p:par>
        <p:cTn xmlns:p14="http://schemas.microsoft.com/office/powerpoint/2010/mai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Slide Number Placeholder 10"/>
          <p:cNvSpPr>
            <a:spLocks noGrp="1"/>
          </p:cNvSpPr>
          <p:nvPr>
            <p:ph type="sldNum" sz="quarter" idx="11"/>
          </p:nvPr>
        </p:nvSpPr>
        <p:spPr/>
        <p:txBody>
          <a:bodyPr/>
          <a:lstStyle/>
          <a:p>
            <a:fld id="{5EF5D831-06B2-D543-8946-72CD43B5155C}" type="slidenum">
              <a:rPr lang="en-US" smtClean="0">
                <a:solidFill>
                  <a:prstClr val="white"/>
                </a:solidFill>
                <a:latin typeface="Cambria"/>
              </a:rPr>
              <a:pPr/>
              <a:t>‹#›</a:t>
            </a:fld>
            <a:endParaRPr lang="en-US">
              <a:solidFill>
                <a:prstClr val="white"/>
              </a:solidFill>
              <a:latin typeface="Cambria"/>
            </a:endParaRPr>
          </a:p>
        </p:txBody>
      </p:sp>
      <p:sp>
        <p:nvSpPr>
          <p:cNvPr id="6" name="Footer Placeholder 9"/>
          <p:cNvSpPr>
            <a:spLocks noGrp="1"/>
          </p:cNvSpPr>
          <p:nvPr>
            <p:ph type="ftr" sz="quarter" idx="10"/>
          </p:nvPr>
        </p:nvSpPr>
        <p:spPr>
          <a:xfrm>
            <a:off x="1408114" y="6356351"/>
            <a:ext cx="1799010" cy="365125"/>
          </a:xfrm>
          <a:prstGeom prst="rect">
            <a:avLst/>
          </a:prstGeom>
        </p:spPr>
        <p:txBody>
          <a:bodyPr/>
          <a:lstStyle>
            <a:lvl1pPr algn="ctr">
              <a:defRPr sz="1100">
                <a:solidFill>
                  <a:schemeClr val="bg1"/>
                </a:solidFill>
              </a:defRPr>
            </a:lvl1pPr>
          </a:lstStyle>
          <a:p>
            <a:r>
              <a:rPr lang="en-US" dirty="0" smtClean="0">
                <a:solidFill>
                  <a:prstClr val="white"/>
                </a:solidFill>
                <a:latin typeface="Cambria"/>
              </a:rPr>
              <a:t>AGU Ocean Sciences 2016</a:t>
            </a:r>
          </a:p>
          <a:p>
            <a:r>
              <a:rPr lang="en-US" sz="1200" dirty="0" smtClean="0">
                <a:solidFill>
                  <a:prstClr val="white"/>
                </a:solidFill>
                <a:latin typeface="Cambria"/>
              </a:rPr>
              <a:t>crowley@Rutgers.edu</a:t>
            </a:r>
            <a:endParaRPr lang="en-US" sz="1200" dirty="0">
              <a:solidFill>
                <a:prstClr val="white"/>
              </a:solidFill>
              <a:latin typeface="Cambria"/>
            </a:endParaRPr>
          </a:p>
        </p:txBody>
      </p:sp>
      <p:pic>
        <p:nvPicPr>
          <p:cNvPr id="7" name="Picture 1"/>
          <p:cNvPicPr>
            <a:picLocks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346075"/>
            <a:ext cx="9172575"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8" name="Picture 3"/>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8139545" y="171452"/>
            <a:ext cx="704418" cy="404813"/>
          </a:xfrm>
          <a:prstGeom prst="rect">
            <a:avLst/>
          </a:prstGeom>
          <a:noFill/>
          <a:ln w="12700">
            <a:noFill/>
            <a:miter lim="800000"/>
            <a:headEnd/>
            <a:tailEnd/>
          </a:ln>
          <a:effectLst>
            <a:outerShdw blurRad="63500" dist="76199" dir="2700000" algn="ctr" rotWithShape="0">
              <a:schemeClr val="bg2">
                <a:alpha val="70000"/>
              </a:schemeClr>
            </a:outerShdw>
          </a:effectLst>
        </p:spPr>
      </p:pic>
      <p:sp>
        <p:nvSpPr>
          <p:cNvPr id="9" name="Line 2"/>
          <p:cNvSpPr>
            <a:spLocks noChangeShapeType="1"/>
          </p:cNvSpPr>
          <p:nvPr userDrawn="1"/>
        </p:nvSpPr>
        <p:spPr bwMode="auto">
          <a:xfrm rot="10800000" flipH="1">
            <a:off x="0" y="1143000"/>
            <a:ext cx="9144000" cy="0"/>
          </a:xfrm>
          <a:prstGeom prst="line">
            <a:avLst/>
          </a:prstGeom>
          <a:noFill/>
          <a:ln w="25400">
            <a:solidFill>
              <a:srgbClr val="B2D0DB"/>
            </a:solidFill>
            <a:round/>
            <a:headEnd/>
            <a:tailEnd/>
          </a:ln>
          <a:extLst>
            <a:ext uri="{909E8E84-426E-40dd-AFC4-6F175D3DCCD1}">
              <a14:hiddenFill xmlns:a14="http://schemas.microsoft.com/office/drawing/2010/main">
                <a:noFill/>
              </a14:hiddenFill>
            </a:ext>
          </a:extLst>
        </p:spPr>
        <p:txBody>
          <a:bodyPr lIns="0" tIns="0" rIns="0" bIns="0"/>
          <a:lstStyle/>
          <a:p>
            <a:pPr eaLnBrk="1" fontAlgn="auto" hangingPunct="1">
              <a:spcBef>
                <a:spcPts val="0"/>
              </a:spcBef>
              <a:spcAft>
                <a:spcPts val="0"/>
              </a:spcAft>
            </a:pPr>
            <a:endParaRPr lang="en-US" sz="1800">
              <a:solidFill>
                <a:prstClr val="black"/>
              </a:solidFill>
              <a:latin typeface="Cambria"/>
            </a:endParaRPr>
          </a:p>
        </p:txBody>
      </p:sp>
      <p:pic>
        <p:nvPicPr>
          <p:cNvPr id="10" name="Picture 5"/>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965201" y="6408738"/>
            <a:ext cx="442913"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round/>
                <a:headEnd/>
                <a:tailEnd/>
              </a14:hiddenLine>
            </a:ext>
          </a:extLst>
        </p:spPr>
      </p:pic>
    </p:spTree>
    <p:extLst>
      <p:ext uri="{BB962C8B-B14F-4D97-AF65-F5344CB8AC3E}">
        <p14:creationId xmlns:p14="http://schemas.microsoft.com/office/powerpoint/2010/main" val="2946280057"/>
      </p:ext>
    </p:extLst>
  </p:cSld>
  <p:clrMapOvr>
    <a:masterClrMapping/>
  </p:clrMapOvr>
  <p:timing>
    <p:tnLst>
      <p:par>
        <p:cTn xmlns:p14="http://schemas.microsoft.com/office/powerpoint/2010/mai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59192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591922"/>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Slide Number Placeholder 10"/>
          <p:cNvSpPr>
            <a:spLocks noGrp="1"/>
          </p:cNvSpPr>
          <p:nvPr>
            <p:ph type="sldNum" sz="quarter" idx="11"/>
          </p:nvPr>
        </p:nvSpPr>
        <p:spPr/>
        <p:txBody>
          <a:bodyPr/>
          <a:lstStyle/>
          <a:p>
            <a:fld id="{5EF5D831-06B2-D543-8946-72CD43B5155C}" type="slidenum">
              <a:rPr lang="en-US" smtClean="0">
                <a:solidFill>
                  <a:prstClr val="white"/>
                </a:solidFill>
                <a:latin typeface="Cambria"/>
              </a:rPr>
              <a:pPr/>
              <a:t>‹#›</a:t>
            </a:fld>
            <a:endParaRPr lang="en-US">
              <a:solidFill>
                <a:prstClr val="white"/>
              </a:solidFill>
              <a:latin typeface="Cambria"/>
            </a:endParaRPr>
          </a:p>
        </p:txBody>
      </p:sp>
      <p:sp>
        <p:nvSpPr>
          <p:cNvPr id="6" name="Footer Placeholder 9"/>
          <p:cNvSpPr txBox="1">
            <a:spLocks/>
          </p:cNvSpPr>
          <p:nvPr userDrawn="1"/>
        </p:nvSpPr>
        <p:spPr>
          <a:xfrm>
            <a:off x="1408114" y="6356351"/>
            <a:ext cx="1799010" cy="365125"/>
          </a:xfrm>
          <a:prstGeom prst="rect">
            <a:avLst/>
          </a:prstGeom>
        </p:spPr>
        <p:txBody>
          <a:bodyPr/>
          <a:lstStyle>
            <a:defPPr>
              <a:defRPr lang="en-US"/>
            </a:defPPr>
            <a:lvl1pPr marL="0" algn="ctr" defTabSz="914400" rtl="0" eaLnBrk="1" latinLnBrk="0" hangingPunct="1">
              <a:defRPr sz="11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US" smtClean="0">
                <a:solidFill>
                  <a:prstClr val="white"/>
                </a:solidFill>
                <a:latin typeface="Cambria"/>
              </a:rPr>
              <a:t>AGU Ocean Sciences 2016</a:t>
            </a:r>
          </a:p>
          <a:p>
            <a:pPr fontAlgn="auto">
              <a:spcBef>
                <a:spcPts val="0"/>
              </a:spcBef>
              <a:spcAft>
                <a:spcPts val="0"/>
              </a:spcAft>
            </a:pPr>
            <a:r>
              <a:rPr lang="en-US" sz="1200" smtClean="0">
                <a:solidFill>
                  <a:prstClr val="white"/>
                </a:solidFill>
                <a:latin typeface="Cambria"/>
              </a:rPr>
              <a:t>crowley@Rutgers.edu</a:t>
            </a:r>
            <a:endParaRPr lang="en-US" sz="1200" dirty="0">
              <a:solidFill>
                <a:prstClr val="white"/>
              </a:solidFill>
              <a:latin typeface="Cambria"/>
            </a:endParaRPr>
          </a:p>
        </p:txBody>
      </p:sp>
      <p:pic>
        <p:nvPicPr>
          <p:cNvPr id="7" name="Picture 1"/>
          <p:cNvPicPr>
            <a:picLocks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346075"/>
            <a:ext cx="9172575"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8" name="Picture 1"/>
          <p:cNvPicPr>
            <a:picLocks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346075"/>
            <a:ext cx="9172575"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9" name="Picture 3"/>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8139545" y="171452"/>
            <a:ext cx="704418" cy="404813"/>
          </a:xfrm>
          <a:prstGeom prst="rect">
            <a:avLst/>
          </a:prstGeom>
          <a:noFill/>
          <a:ln w="12700">
            <a:noFill/>
            <a:miter lim="800000"/>
            <a:headEnd/>
            <a:tailEnd/>
          </a:ln>
          <a:effectLst>
            <a:outerShdw blurRad="63500" dist="76199" dir="2700000" algn="ctr" rotWithShape="0">
              <a:schemeClr val="bg2">
                <a:alpha val="70000"/>
              </a:schemeClr>
            </a:outerShdw>
          </a:effectLst>
        </p:spPr>
      </p:pic>
      <p:sp>
        <p:nvSpPr>
          <p:cNvPr id="12" name="Line 2"/>
          <p:cNvSpPr>
            <a:spLocks noChangeShapeType="1"/>
          </p:cNvSpPr>
          <p:nvPr userDrawn="1"/>
        </p:nvSpPr>
        <p:spPr bwMode="auto">
          <a:xfrm rot="10800000" flipH="1">
            <a:off x="0" y="1143000"/>
            <a:ext cx="9144000" cy="0"/>
          </a:xfrm>
          <a:prstGeom prst="line">
            <a:avLst/>
          </a:prstGeom>
          <a:noFill/>
          <a:ln w="25400">
            <a:solidFill>
              <a:srgbClr val="B2D0DB"/>
            </a:solidFill>
            <a:round/>
            <a:headEnd/>
            <a:tailEnd/>
          </a:ln>
          <a:extLst>
            <a:ext uri="{909E8E84-426E-40dd-AFC4-6F175D3DCCD1}">
              <a14:hiddenFill xmlns:a14="http://schemas.microsoft.com/office/drawing/2010/main">
                <a:noFill/>
              </a14:hiddenFill>
            </a:ext>
          </a:extLst>
        </p:spPr>
        <p:txBody>
          <a:bodyPr lIns="0" tIns="0" rIns="0" bIns="0"/>
          <a:lstStyle/>
          <a:p>
            <a:pPr eaLnBrk="1" fontAlgn="auto" hangingPunct="1">
              <a:spcBef>
                <a:spcPts val="0"/>
              </a:spcBef>
              <a:spcAft>
                <a:spcPts val="0"/>
              </a:spcAft>
            </a:pPr>
            <a:endParaRPr lang="en-US" sz="1800">
              <a:solidFill>
                <a:prstClr val="black"/>
              </a:solidFill>
              <a:latin typeface="Cambria"/>
            </a:endParaRPr>
          </a:p>
        </p:txBody>
      </p:sp>
      <p:pic>
        <p:nvPicPr>
          <p:cNvPr id="10" name="Picture 5"/>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965201" y="6408738"/>
            <a:ext cx="442913"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round/>
                <a:headEnd/>
                <a:tailEnd/>
              </a14:hiddenLine>
            </a:ext>
          </a:extLst>
        </p:spPr>
      </p:pic>
    </p:spTree>
    <p:extLst>
      <p:ext uri="{BB962C8B-B14F-4D97-AF65-F5344CB8AC3E}">
        <p14:creationId xmlns:p14="http://schemas.microsoft.com/office/powerpoint/2010/main" val="119038251"/>
      </p:ext>
    </p:extLst>
  </p:cSld>
  <p:clrMapOvr>
    <a:masterClrMapping/>
  </p:clrMapOvr>
  <p:timing>
    <p:tnLst>
      <p:par>
        <p:cTn xmlns:p14="http://schemas.microsoft.com/office/powerpoint/2010/mai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32E8C4-0C84-0C46-AB0F-B6EBFE0923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94091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3BE226E-BC82-AC40-8940-A3C7164B252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27961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BFF04EC-5A88-054B-B33C-03AD3E1063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15695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8640B0F-B557-F046-96CA-45728E15BB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51420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9C4ECB9-17C3-294B-B225-B29E73C27F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05917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95C1809-BEFF-894C-80A0-B6A59719E3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767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750374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B73AC39-1037-E846-9DB2-FFFA980FAFD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8202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9BD1183-992B-DD4D-8E33-0769BBEC21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84078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CB9E21-149D-0744-88A3-31B8BADB1A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32721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438F18-5A63-224E-AD7E-467AEAFD65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61635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DF489F5-04F0-AC44-9759-F1C3F9FE2E6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42427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32E8C4-0C84-0C46-AB0F-B6EBFE0923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165563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3BE226E-BC82-AC40-8940-A3C7164B252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5281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BFF04EC-5A88-054B-B33C-03AD3E1063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479498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8640B0F-B557-F046-96CA-45728E15BB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3965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9C4ECB9-17C3-294B-B225-B29E73C27F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5691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8022095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95C1809-BEFF-894C-80A0-B6A59719E3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95638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B73AC39-1037-E846-9DB2-FFFA980FAFD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348551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9BD1183-992B-DD4D-8E33-0769BBEC21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32367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CB9E21-149D-0744-88A3-31B8BADB1A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14009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438F18-5A63-224E-AD7E-467AEAFD65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728718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DF489F5-04F0-AC44-9759-F1C3F9FE2E6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73362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32E8C4-0C84-0C46-AB0F-B6EBFE0923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787462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3BE226E-BC82-AC40-8940-A3C7164B252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25492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BFF04EC-5A88-054B-B33C-03AD3E1063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038275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8640B0F-B557-F046-96CA-45728E15BB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787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6166042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9C4ECB9-17C3-294B-B225-B29E73C27F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904438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95C1809-BEFF-894C-80A0-B6A59719E3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333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B73AC39-1037-E846-9DB2-FFFA980FAFD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774358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9BD1183-992B-DD4D-8E33-0769BBEC21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559568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CB9E21-149D-0744-88A3-31B8BADB1A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44997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438F18-5A63-224E-AD7E-467AEAFD65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755229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DF489F5-04F0-AC44-9759-F1C3F9FE2E6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803785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63358220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76702087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105186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74745126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70064453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6137722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7385723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80306734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93431444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71850081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26256085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80373862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268FE4C-F3CA-074F-90FF-26B9C8513055}"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1FAA1AE0-1215-A542-8599-7B4A793BF4A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93258975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68FE4C-F3CA-074F-90FF-26B9C8513055}"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1FAA1AE0-1215-A542-8599-7B4A793BF4A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459341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58234186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68FE4C-F3CA-074F-90FF-26B9C8513055}"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1FAA1AE0-1215-A542-8599-7B4A793BF4A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0227072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268FE4C-F3CA-074F-90FF-26B9C8513055}"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1FAA1AE0-1215-A542-8599-7B4A793BF4A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16091141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268FE4C-F3CA-074F-90FF-26B9C8513055}"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1FAA1AE0-1215-A542-8599-7B4A793BF4A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45151399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268FE4C-F3CA-074F-90FF-26B9C8513055}"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1FAA1AE0-1215-A542-8599-7B4A793BF4A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30015791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68FE4C-F3CA-074F-90FF-26B9C8513055}"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1FAA1AE0-1215-A542-8599-7B4A793BF4A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54362823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68FE4C-F3CA-074F-90FF-26B9C8513055}"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1FAA1AE0-1215-A542-8599-7B4A793BF4A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08866341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68FE4C-F3CA-074F-90FF-26B9C8513055}"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1FAA1AE0-1215-A542-8599-7B4A793BF4A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4612977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68FE4C-F3CA-074F-90FF-26B9C8513055}"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1FAA1AE0-1215-A542-8599-7B4A793BF4A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39459373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68FE4C-F3CA-074F-90FF-26B9C8513055}"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1FAA1AE0-1215-A542-8599-7B4A793BF4A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82730143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D801A2A1-416E-4190-AF9B-A93C7D3867F6}" type="datetimeFigureOut">
              <a:rPr lang="en-US" smtClean="0">
                <a:solidFill>
                  <a:srgbClr val="DBF5F9">
                    <a:shade val="90000"/>
                  </a:srgbClr>
                </a:solidFill>
                <a:latin typeface="Constantia"/>
              </a:rPr>
              <a:pPr/>
              <a:t>10/13/16</a:t>
            </a:fld>
            <a:endParaRPr lang="en-US">
              <a:solidFill>
                <a:srgbClr val="DBF5F9">
                  <a:shade val="90000"/>
                </a:srgbClr>
              </a:solidFill>
              <a:latin typeface="Constantia"/>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latin typeface="Constantia"/>
            </a:endParaRPr>
          </a:p>
        </p:txBody>
      </p:sp>
      <p:sp>
        <p:nvSpPr>
          <p:cNvPr id="27" name="Slide Number Placeholder 26"/>
          <p:cNvSpPr>
            <a:spLocks noGrp="1"/>
          </p:cNvSpPr>
          <p:nvPr>
            <p:ph type="sldNum" sz="quarter" idx="12"/>
          </p:nvPr>
        </p:nvSpPr>
        <p:spPr/>
        <p:txBody>
          <a:bodyPr/>
          <a:lstStyle/>
          <a:p>
            <a:fld id="{A44BC1FE-D5D6-41D4-AFD8-C250E6A9E719}" type="slidenum">
              <a:rPr lang="en-US" smtClean="0">
                <a:solidFill>
                  <a:srgbClr val="DBF5F9">
                    <a:shade val="90000"/>
                  </a:srgbClr>
                </a:solidFill>
                <a:latin typeface="Constantia"/>
              </a:rPr>
              <a:pPr/>
              <a:t>‹#›</a:t>
            </a:fld>
            <a:endParaRPr lang="en-US">
              <a:solidFill>
                <a:srgbClr val="DBF5F9">
                  <a:shade val="90000"/>
                </a:srgbClr>
              </a:solidFill>
              <a:latin typeface="Constantia"/>
            </a:endParaRPr>
          </a:p>
        </p:txBody>
      </p:sp>
    </p:spTree>
    <p:extLst>
      <p:ext uri="{BB962C8B-B14F-4D97-AF65-F5344CB8AC3E}">
        <p14:creationId xmlns:p14="http://schemas.microsoft.com/office/powerpoint/2010/main" val="2497419439"/>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42861C-1F2F-FE41-AF0D-ABF6F1A271B6}" type="datetimeFigureOut">
              <a:rPr lang="en-US" smtClean="0">
                <a:solidFill>
                  <a:prstClr val="black">
                    <a:tint val="75000"/>
                  </a:prstClr>
                </a:solidFill>
                <a:latin typeface="Calibri"/>
              </a:rPr>
              <a:pPr/>
              <a:t>10/13/16</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F6BAE00C-53DA-B644-B485-6C6A655744B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8350955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801A2A1-416E-4190-AF9B-A93C7D3867F6}" type="datetimeFigureOut">
              <a:rPr lang="en-US" smtClean="0">
                <a:solidFill>
                  <a:srgbClr val="04617B">
                    <a:shade val="90000"/>
                  </a:srgbClr>
                </a:solidFill>
                <a:latin typeface="Constantia"/>
              </a:rPr>
              <a:pPr/>
              <a:t>10/13/16</a:t>
            </a:fld>
            <a:endParaRPr lang="en-US">
              <a:solidFill>
                <a:srgbClr val="04617B">
                  <a:shade val="90000"/>
                </a:srgbClr>
              </a:solidFill>
              <a:latin typeface="Constantia"/>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latin typeface="Constantia"/>
            </a:endParaRPr>
          </a:p>
        </p:txBody>
      </p:sp>
      <p:sp>
        <p:nvSpPr>
          <p:cNvPr id="6" name="Slide Number Placeholder 5"/>
          <p:cNvSpPr>
            <a:spLocks noGrp="1"/>
          </p:cNvSpPr>
          <p:nvPr>
            <p:ph type="sldNum" sz="quarter" idx="12"/>
          </p:nvPr>
        </p:nvSpPr>
        <p:spPr/>
        <p:txBody>
          <a:bodyPr/>
          <a:lstStyle/>
          <a:p>
            <a:fld id="{A44BC1FE-D5D6-41D4-AFD8-C250E6A9E719}" type="slidenum">
              <a:rPr lang="en-US" smtClean="0">
                <a:solidFill>
                  <a:srgbClr val="04617B">
                    <a:shade val="90000"/>
                  </a:srgbClr>
                </a:solidFill>
                <a:latin typeface="Constantia"/>
              </a:rPr>
              <a:pPr/>
              <a:t>‹#›</a:t>
            </a:fld>
            <a:endParaRPr lang="en-US">
              <a:solidFill>
                <a:srgbClr val="04617B">
                  <a:shade val="90000"/>
                </a:srgbClr>
              </a:solidFill>
              <a:latin typeface="Constantia"/>
            </a:endParaRPr>
          </a:p>
        </p:txBody>
      </p:sp>
    </p:spTree>
    <p:extLst>
      <p:ext uri="{BB962C8B-B14F-4D97-AF65-F5344CB8AC3E}">
        <p14:creationId xmlns:p14="http://schemas.microsoft.com/office/powerpoint/2010/main" val="204878458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801A2A1-416E-4190-AF9B-A93C7D3867F6}" type="datetimeFigureOut">
              <a:rPr lang="en-US" smtClean="0">
                <a:solidFill>
                  <a:srgbClr val="DBF5F9">
                    <a:shade val="90000"/>
                  </a:srgbClr>
                </a:solidFill>
                <a:latin typeface="Constantia"/>
              </a:rPr>
              <a:pPr/>
              <a:t>10/13/16</a:t>
            </a:fld>
            <a:endParaRPr lang="en-US">
              <a:solidFill>
                <a:srgbClr val="DBF5F9">
                  <a:shade val="90000"/>
                </a:srgbClr>
              </a:solidFill>
              <a:latin typeface="Constantia"/>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latin typeface="Constantia"/>
            </a:endParaRPr>
          </a:p>
        </p:txBody>
      </p:sp>
      <p:sp>
        <p:nvSpPr>
          <p:cNvPr id="6" name="Slide Number Placeholder 5"/>
          <p:cNvSpPr>
            <a:spLocks noGrp="1"/>
          </p:cNvSpPr>
          <p:nvPr>
            <p:ph type="sldNum" sz="quarter" idx="12"/>
          </p:nvPr>
        </p:nvSpPr>
        <p:spPr/>
        <p:txBody>
          <a:bodyPr/>
          <a:lstStyle/>
          <a:p>
            <a:fld id="{A44BC1FE-D5D6-41D4-AFD8-C250E6A9E719}" type="slidenum">
              <a:rPr lang="en-US" smtClean="0">
                <a:solidFill>
                  <a:srgbClr val="DBF5F9">
                    <a:shade val="90000"/>
                  </a:srgbClr>
                </a:solidFill>
                <a:latin typeface="Constantia"/>
              </a:rPr>
              <a:pPr/>
              <a:t>‹#›</a:t>
            </a:fld>
            <a:endParaRPr lang="en-US">
              <a:solidFill>
                <a:srgbClr val="DBF5F9">
                  <a:shade val="90000"/>
                </a:srgbClr>
              </a:solidFill>
              <a:latin typeface="Constantia"/>
            </a:endParaRPr>
          </a:p>
        </p:txBody>
      </p:sp>
    </p:spTree>
    <p:extLst>
      <p:ext uri="{BB962C8B-B14F-4D97-AF65-F5344CB8AC3E}">
        <p14:creationId xmlns:p14="http://schemas.microsoft.com/office/powerpoint/2010/main" val="2035790668"/>
      </p:ext>
    </p:extLst>
  </p:cSld>
  <p:clrMapOvr>
    <a:overrideClrMapping bg1="dk1" tx1="lt1" bg2="dk2" tx2="lt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801A2A1-416E-4190-AF9B-A93C7D3867F6}" type="datetimeFigureOut">
              <a:rPr lang="en-US" smtClean="0">
                <a:solidFill>
                  <a:srgbClr val="04617B">
                    <a:shade val="90000"/>
                  </a:srgbClr>
                </a:solidFill>
                <a:latin typeface="Constantia"/>
              </a:rPr>
              <a:pPr/>
              <a:t>10/13/16</a:t>
            </a:fld>
            <a:endParaRPr lang="en-US">
              <a:solidFill>
                <a:srgbClr val="04617B">
                  <a:shade val="90000"/>
                </a:srgbClr>
              </a:solidFill>
              <a:latin typeface="Constantia"/>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latin typeface="Constantia"/>
            </a:endParaRPr>
          </a:p>
        </p:txBody>
      </p:sp>
      <p:sp>
        <p:nvSpPr>
          <p:cNvPr id="7" name="Slide Number Placeholder 6"/>
          <p:cNvSpPr>
            <a:spLocks noGrp="1"/>
          </p:cNvSpPr>
          <p:nvPr>
            <p:ph type="sldNum" sz="quarter" idx="12"/>
          </p:nvPr>
        </p:nvSpPr>
        <p:spPr/>
        <p:txBody>
          <a:bodyPr/>
          <a:lstStyle/>
          <a:p>
            <a:fld id="{A44BC1FE-D5D6-41D4-AFD8-C250E6A9E719}" type="slidenum">
              <a:rPr lang="en-US" smtClean="0">
                <a:solidFill>
                  <a:srgbClr val="04617B">
                    <a:shade val="90000"/>
                  </a:srgbClr>
                </a:solidFill>
                <a:latin typeface="Constantia"/>
              </a:rPr>
              <a:pPr/>
              <a:t>‹#›</a:t>
            </a:fld>
            <a:endParaRPr lang="en-US">
              <a:solidFill>
                <a:srgbClr val="04617B">
                  <a:shade val="90000"/>
                </a:srgbClr>
              </a:solidFill>
              <a:latin typeface="Constantia"/>
            </a:endParaRPr>
          </a:p>
        </p:txBody>
      </p:sp>
    </p:spTree>
    <p:extLst>
      <p:ext uri="{BB962C8B-B14F-4D97-AF65-F5344CB8AC3E}">
        <p14:creationId xmlns:p14="http://schemas.microsoft.com/office/powerpoint/2010/main" val="221186753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801A2A1-416E-4190-AF9B-A93C7D3867F6}" type="datetimeFigureOut">
              <a:rPr lang="en-US" smtClean="0">
                <a:solidFill>
                  <a:srgbClr val="04617B">
                    <a:shade val="90000"/>
                  </a:srgbClr>
                </a:solidFill>
                <a:latin typeface="Constantia"/>
              </a:rPr>
              <a:pPr/>
              <a:t>10/13/16</a:t>
            </a:fld>
            <a:endParaRPr lang="en-US">
              <a:solidFill>
                <a:srgbClr val="04617B">
                  <a:shade val="90000"/>
                </a:srgbClr>
              </a:solidFill>
              <a:latin typeface="Constantia"/>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latin typeface="Constantia"/>
            </a:endParaRPr>
          </a:p>
        </p:txBody>
      </p:sp>
      <p:sp>
        <p:nvSpPr>
          <p:cNvPr id="9" name="Slide Number Placeholder 8"/>
          <p:cNvSpPr>
            <a:spLocks noGrp="1"/>
          </p:cNvSpPr>
          <p:nvPr>
            <p:ph type="sldNum" sz="quarter" idx="12"/>
          </p:nvPr>
        </p:nvSpPr>
        <p:spPr/>
        <p:txBody>
          <a:bodyPr/>
          <a:lstStyle/>
          <a:p>
            <a:fld id="{A44BC1FE-D5D6-41D4-AFD8-C250E6A9E719}" type="slidenum">
              <a:rPr lang="en-US" smtClean="0">
                <a:solidFill>
                  <a:srgbClr val="04617B">
                    <a:shade val="90000"/>
                  </a:srgbClr>
                </a:solidFill>
                <a:latin typeface="Constantia"/>
              </a:rPr>
              <a:pPr/>
              <a:t>‹#›</a:t>
            </a:fld>
            <a:endParaRPr lang="en-US">
              <a:solidFill>
                <a:srgbClr val="04617B">
                  <a:shade val="90000"/>
                </a:srgbClr>
              </a:solidFill>
              <a:latin typeface="Constantia"/>
            </a:endParaRPr>
          </a:p>
        </p:txBody>
      </p:sp>
    </p:spTree>
    <p:extLst>
      <p:ext uri="{BB962C8B-B14F-4D97-AF65-F5344CB8AC3E}">
        <p14:creationId xmlns:p14="http://schemas.microsoft.com/office/powerpoint/2010/main" val="2192357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801A2A1-416E-4190-AF9B-A93C7D3867F6}" type="datetimeFigureOut">
              <a:rPr lang="en-US" smtClean="0">
                <a:solidFill>
                  <a:srgbClr val="04617B">
                    <a:shade val="90000"/>
                  </a:srgbClr>
                </a:solidFill>
                <a:latin typeface="Constantia"/>
              </a:rPr>
              <a:pPr/>
              <a:t>10/13/16</a:t>
            </a:fld>
            <a:endParaRPr lang="en-US">
              <a:solidFill>
                <a:srgbClr val="04617B">
                  <a:shade val="90000"/>
                </a:srgbClr>
              </a:solidFill>
              <a:latin typeface="Constantia"/>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latin typeface="Constantia"/>
            </a:endParaRPr>
          </a:p>
        </p:txBody>
      </p:sp>
      <p:sp>
        <p:nvSpPr>
          <p:cNvPr id="5" name="Slide Number Placeholder 4"/>
          <p:cNvSpPr>
            <a:spLocks noGrp="1"/>
          </p:cNvSpPr>
          <p:nvPr>
            <p:ph type="sldNum" sz="quarter" idx="12"/>
          </p:nvPr>
        </p:nvSpPr>
        <p:spPr/>
        <p:txBody>
          <a:bodyPr/>
          <a:lstStyle/>
          <a:p>
            <a:fld id="{A44BC1FE-D5D6-41D4-AFD8-C250E6A9E719}" type="slidenum">
              <a:rPr lang="en-US" smtClean="0">
                <a:solidFill>
                  <a:srgbClr val="04617B">
                    <a:shade val="90000"/>
                  </a:srgbClr>
                </a:solidFill>
                <a:latin typeface="Constantia"/>
              </a:rPr>
              <a:pPr/>
              <a:t>‹#›</a:t>
            </a:fld>
            <a:endParaRPr lang="en-US">
              <a:solidFill>
                <a:srgbClr val="04617B">
                  <a:shade val="90000"/>
                </a:srgbClr>
              </a:solidFill>
              <a:latin typeface="Constantia"/>
            </a:endParaRPr>
          </a:p>
        </p:txBody>
      </p:sp>
    </p:spTree>
    <p:extLst>
      <p:ext uri="{BB962C8B-B14F-4D97-AF65-F5344CB8AC3E}">
        <p14:creationId xmlns:p14="http://schemas.microsoft.com/office/powerpoint/2010/main" val="70746432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01A2A1-416E-4190-AF9B-A93C7D3867F6}" type="datetimeFigureOut">
              <a:rPr lang="en-US" smtClean="0">
                <a:solidFill>
                  <a:srgbClr val="04617B">
                    <a:shade val="90000"/>
                  </a:srgbClr>
                </a:solidFill>
                <a:latin typeface="Constantia"/>
              </a:rPr>
              <a:pPr/>
              <a:t>10/13/16</a:t>
            </a:fld>
            <a:endParaRPr lang="en-US">
              <a:solidFill>
                <a:srgbClr val="04617B">
                  <a:shade val="90000"/>
                </a:srgbClr>
              </a:solidFill>
              <a:latin typeface="Constantia"/>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latin typeface="Constantia"/>
            </a:endParaRPr>
          </a:p>
        </p:txBody>
      </p:sp>
      <p:sp>
        <p:nvSpPr>
          <p:cNvPr id="4" name="Slide Number Placeholder 3"/>
          <p:cNvSpPr>
            <a:spLocks noGrp="1"/>
          </p:cNvSpPr>
          <p:nvPr>
            <p:ph type="sldNum" sz="quarter" idx="12"/>
          </p:nvPr>
        </p:nvSpPr>
        <p:spPr/>
        <p:txBody>
          <a:bodyPr/>
          <a:lstStyle/>
          <a:p>
            <a:fld id="{A44BC1FE-D5D6-41D4-AFD8-C250E6A9E719}" type="slidenum">
              <a:rPr lang="en-US" smtClean="0">
                <a:solidFill>
                  <a:srgbClr val="04617B">
                    <a:shade val="90000"/>
                  </a:srgbClr>
                </a:solidFill>
                <a:latin typeface="Constantia"/>
              </a:rPr>
              <a:pPr/>
              <a:t>‹#›</a:t>
            </a:fld>
            <a:endParaRPr lang="en-US">
              <a:solidFill>
                <a:srgbClr val="04617B">
                  <a:shade val="90000"/>
                </a:srgbClr>
              </a:solidFill>
              <a:latin typeface="Constantia"/>
            </a:endParaRPr>
          </a:p>
        </p:txBody>
      </p:sp>
    </p:spTree>
    <p:extLst>
      <p:ext uri="{BB962C8B-B14F-4D97-AF65-F5344CB8AC3E}">
        <p14:creationId xmlns:p14="http://schemas.microsoft.com/office/powerpoint/2010/main" val="173814394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801A2A1-416E-4190-AF9B-A93C7D3867F6}" type="datetimeFigureOut">
              <a:rPr lang="en-US" smtClean="0">
                <a:solidFill>
                  <a:srgbClr val="04617B">
                    <a:shade val="90000"/>
                  </a:srgbClr>
                </a:solidFill>
                <a:latin typeface="Constantia"/>
              </a:rPr>
              <a:pPr/>
              <a:t>10/13/16</a:t>
            </a:fld>
            <a:endParaRPr lang="en-US">
              <a:solidFill>
                <a:srgbClr val="04617B">
                  <a:shade val="90000"/>
                </a:srgbClr>
              </a:solidFill>
              <a:latin typeface="Constantia"/>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latin typeface="Constantia"/>
            </a:endParaRPr>
          </a:p>
        </p:txBody>
      </p:sp>
      <p:sp>
        <p:nvSpPr>
          <p:cNvPr id="7" name="Slide Number Placeholder 6"/>
          <p:cNvSpPr>
            <a:spLocks noGrp="1"/>
          </p:cNvSpPr>
          <p:nvPr>
            <p:ph type="sldNum" sz="quarter" idx="12"/>
          </p:nvPr>
        </p:nvSpPr>
        <p:spPr/>
        <p:txBody>
          <a:bodyPr/>
          <a:lstStyle/>
          <a:p>
            <a:fld id="{A44BC1FE-D5D6-41D4-AFD8-C250E6A9E719}" type="slidenum">
              <a:rPr lang="en-US" smtClean="0">
                <a:solidFill>
                  <a:srgbClr val="04617B">
                    <a:shade val="90000"/>
                  </a:srgbClr>
                </a:solidFill>
                <a:latin typeface="Constantia"/>
              </a:rPr>
              <a:pPr/>
              <a:t>‹#›</a:t>
            </a:fld>
            <a:endParaRPr lang="en-US">
              <a:solidFill>
                <a:srgbClr val="04617B">
                  <a:shade val="90000"/>
                </a:srgbClr>
              </a:solidFill>
              <a:latin typeface="Constantia"/>
            </a:endParaRPr>
          </a:p>
        </p:txBody>
      </p:sp>
    </p:spTree>
    <p:extLst>
      <p:ext uri="{BB962C8B-B14F-4D97-AF65-F5344CB8AC3E}">
        <p14:creationId xmlns:p14="http://schemas.microsoft.com/office/powerpoint/2010/main" val="354752852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latin typeface="Constantia"/>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latin typeface="Constantia"/>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801A2A1-416E-4190-AF9B-A93C7D3867F6}" type="datetimeFigureOut">
              <a:rPr lang="en-US" smtClean="0">
                <a:solidFill>
                  <a:srgbClr val="04617B">
                    <a:shade val="90000"/>
                  </a:srgbClr>
                </a:solidFill>
                <a:latin typeface="Constantia"/>
              </a:rPr>
              <a:pPr/>
              <a:t>10/13/16</a:t>
            </a:fld>
            <a:endParaRPr lang="en-US">
              <a:solidFill>
                <a:srgbClr val="04617B">
                  <a:shade val="90000"/>
                </a:srgbClr>
              </a:solidFill>
              <a:latin typeface="Constantia"/>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latin typeface="Constantia"/>
            </a:endParaRPr>
          </a:p>
        </p:txBody>
      </p:sp>
      <p:sp>
        <p:nvSpPr>
          <p:cNvPr id="7" name="Slide Number Placeholder 6"/>
          <p:cNvSpPr>
            <a:spLocks noGrp="1"/>
          </p:cNvSpPr>
          <p:nvPr>
            <p:ph type="sldNum" sz="quarter" idx="12"/>
          </p:nvPr>
        </p:nvSpPr>
        <p:spPr>
          <a:xfrm>
            <a:off x="8077200" y="6356350"/>
            <a:ext cx="609600" cy="365125"/>
          </a:xfrm>
        </p:spPr>
        <p:txBody>
          <a:bodyPr/>
          <a:lstStyle/>
          <a:p>
            <a:fld id="{A44BC1FE-D5D6-41D4-AFD8-C250E6A9E719}" type="slidenum">
              <a:rPr lang="en-US" smtClean="0">
                <a:solidFill>
                  <a:srgbClr val="04617B">
                    <a:shade val="90000"/>
                  </a:srgbClr>
                </a:solidFill>
                <a:latin typeface="Constantia"/>
              </a:rPr>
              <a:pPr/>
              <a:t>‹#›</a:t>
            </a:fld>
            <a:endParaRPr lang="en-US">
              <a:solidFill>
                <a:srgbClr val="04617B">
                  <a:shade val="90000"/>
                </a:srgbClr>
              </a:solidFill>
              <a:latin typeface="Constantia"/>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sz="1800">
              <a:solidFill>
                <a:prstClr val="black"/>
              </a:solidFill>
              <a:latin typeface="Constantia"/>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sz="1800">
              <a:solidFill>
                <a:prstClr val="black"/>
              </a:solidFill>
              <a:latin typeface="Constantia"/>
              <a:ea typeface="+mn-ea"/>
              <a:cs typeface="+mn-cs"/>
            </a:endParaRPr>
          </a:p>
        </p:txBody>
      </p:sp>
    </p:spTree>
    <p:extLst>
      <p:ext uri="{BB962C8B-B14F-4D97-AF65-F5344CB8AC3E}">
        <p14:creationId xmlns:p14="http://schemas.microsoft.com/office/powerpoint/2010/main" val="262868661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801A2A1-416E-4190-AF9B-A93C7D3867F6}" type="datetimeFigureOut">
              <a:rPr lang="en-US" smtClean="0">
                <a:solidFill>
                  <a:srgbClr val="04617B">
                    <a:shade val="90000"/>
                  </a:srgbClr>
                </a:solidFill>
                <a:latin typeface="Constantia"/>
              </a:rPr>
              <a:pPr/>
              <a:t>10/13/16</a:t>
            </a:fld>
            <a:endParaRPr lang="en-US">
              <a:solidFill>
                <a:srgbClr val="04617B">
                  <a:shade val="90000"/>
                </a:srgbClr>
              </a:solidFill>
              <a:latin typeface="Constantia"/>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latin typeface="Constantia"/>
            </a:endParaRPr>
          </a:p>
        </p:txBody>
      </p:sp>
      <p:sp>
        <p:nvSpPr>
          <p:cNvPr id="6" name="Slide Number Placeholder 5"/>
          <p:cNvSpPr>
            <a:spLocks noGrp="1"/>
          </p:cNvSpPr>
          <p:nvPr>
            <p:ph type="sldNum" sz="quarter" idx="12"/>
          </p:nvPr>
        </p:nvSpPr>
        <p:spPr/>
        <p:txBody>
          <a:bodyPr/>
          <a:lstStyle/>
          <a:p>
            <a:fld id="{A44BC1FE-D5D6-41D4-AFD8-C250E6A9E719}" type="slidenum">
              <a:rPr lang="en-US" smtClean="0">
                <a:solidFill>
                  <a:srgbClr val="04617B">
                    <a:shade val="90000"/>
                  </a:srgbClr>
                </a:solidFill>
                <a:latin typeface="Constantia"/>
              </a:rPr>
              <a:pPr/>
              <a:t>‹#›</a:t>
            </a:fld>
            <a:endParaRPr lang="en-US">
              <a:solidFill>
                <a:srgbClr val="04617B">
                  <a:shade val="90000"/>
                </a:srgbClr>
              </a:solidFill>
              <a:latin typeface="Constantia"/>
            </a:endParaRPr>
          </a:p>
        </p:txBody>
      </p:sp>
    </p:spTree>
    <p:extLst>
      <p:ext uri="{BB962C8B-B14F-4D97-AF65-F5344CB8AC3E}">
        <p14:creationId xmlns:p14="http://schemas.microsoft.com/office/powerpoint/2010/main" val="304101570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801A2A1-416E-4190-AF9B-A93C7D3867F6}" type="datetimeFigureOut">
              <a:rPr lang="en-US" smtClean="0">
                <a:solidFill>
                  <a:srgbClr val="04617B">
                    <a:shade val="90000"/>
                  </a:srgbClr>
                </a:solidFill>
                <a:latin typeface="Constantia"/>
              </a:rPr>
              <a:pPr/>
              <a:t>10/13/16</a:t>
            </a:fld>
            <a:endParaRPr lang="en-US">
              <a:solidFill>
                <a:srgbClr val="04617B">
                  <a:shade val="90000"/>
                </a:srgbClr>
              </a:solidFill>
              <a:latin typeface="Constantia"/>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latin typeface="Constantia"/>
            </a:endParaRPr>
          </a:p>
        </p:txBody>
      </p:sp>
      <p:sp>
        <p:nvSpPr>
          <p:cNvPr id="6" name="Slide Number Placeholder 5"/>
          <p:cNvSpPr>
            <a:spLocks noGrp="1"/>
          </p:cNvSpPr>
          <p:nvPr>
            <p:ph type="sldNum" sz="quarter" idx="12"/>
          </p:nvPr>
        </p:nvSpPr>
        <p:spPr/>
        <p:txBody>
          <a:bodyPr/>
          <a:lstStyle/>
          <a:p>
            <a:fld id="{A44BC1FE-D5D6-41D4-AFD8-C250E6A9E719}" type="slidenum">
              <a:rPr lang="en-US" smtClean="0">
                <a:solidFill>
                  <a:srgbClr val="04617B">
                    <a:shade val="90000"/>
                  </a:srgbClr>
                </a:solidFill>
                <a:latin typeface="Constantia"/>
              </a:rPr>
              <a:pPr/>
              <a:t>‹#›</a:t>
            </a:fld>
            <a:endParaRPr lang="en-US">
              <a:solidFill>
                <a:srgbClr val="04617B">
                  <a:shade val="90000"/>
                </a:srgbClr>
              </a:solidFill>
              <a:latin typeface="Constantia"/>
            </a:endParaRPr>
          </a:p>
        </p:txBody>
      </p:sp>
    </p:spTree>
    <p:extLst>
      <p:ext uri="{BB962C8B-B14F-4D97-AF65-F5344CB8AC3E}">
        <p14:creationId xmlns:p14="http://schemas.microsoft.com/office/powerpoint/2010/main" val="160398124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10.xml.rels><?xml version="1.0" encoding="UTF-8" standalone="yes"?>
<Relationships xmlns="http://schemas.openxmlformats.org/package/2006/relationships"><Relationship Id="rId11" Type="http://schemas.openxmlformats.org/officeDocument/2006/relationships/slideLayout" Target="../slideLayouts/slideLayout110.xml"/><Relationship Id="rId12" Type="http://schemas.openxmlformats.org/officeDocument/2006/relationships/slideLayout" Target="../slideLayouts/slideLayout111.xml"/><Relationship Id="rId13" Type="http://schemas.openxmlformats.org/officeDocument/2006/relationships/theme" Target="../theme/theme10.xml"/><Relationship Id="rId1" Type="http://schemas.openxmlformats.org/officeDocument/2006/relationships/slideLayout" Target="../slideLayouts/slideLayout100.xml"/><Relationship Id="rId2" Type="http://schemas.openxmlformats.org/officeDocument/2006/relationships/slideLayout" Target="../slideLayouts/slideLayout101.xml"/><Relationship Id="rId3" Type="http://schemas.openxmlformats.org/officeDocument/2006/relationships/slideLayout" Target="../slideLayouts/slideLayout102.xml"/><Relationship Id="rId4" Type="http://schemas.openxmlformats.org/officeDocument/2006/relationships/slideLayout" Target="../slideLayouts/slideLayout103.xml"/><Relationship Id="rId5" Type="http://schemas.openxmlformats.org/officeDocument/2006/relationships/slideLayout" Target="../slideLayouts/slideLayout104.xml"/><Relationship Id="rId6" Type="http://schemas.openxmlformats.org/officeDocument/2006/relationships/slideLayout" Target="../slideLayouts/slideLayout105.xml"/><Relationship Id="rId7" Type="http://schemas.openxmlformats.org/officeDocument/2006/relationships/slideLayout" Target="../slideLayouts/slideLayout106.xml"/><Relationship Id="rId8" Type="http://schemas.openxmlformats.org/officeDocument/2006/relationships/slideLayout" Target="../slideLayouts/slideLayout107.xml"/><Relationship Id="rId9" Type="http://schemas.openxmlformats.org/officeDocument/2006/relationships/slideLayout" Target="../slideLayouts/slideLayout108.xml"/><Relationship Id="rId10" Type="http://schemas.openxmlformats.org/officeDocument/2006/relationships/slideLayout" Target="../slideLayouts/slideLayout109.xml"/></Relationships>
</file>

<file path=ppt/slideMasters/_rels/slideMaster11.xml.rels><?xml version="1.0" encoding="UTF-8" standalone="yes"?>
<Relationships xmlns="http://schemas.openxmlformats.org/package/2006/relationships"><Relationship Id="rId11" Type="http://schemas.openxmlformats.org/officeDocument/2006/relationships/slideLayout" Target="../slideLayouts/slideLayout122.xml"/><Relationship Id="rId12" Type="http://schemas.openxmlformats.org/officeDocument/2006/relationships/slideLayout" Target="../slideLayouts/slideLayout123.xml"/><Relationship Id="rId13" Type="http://schemas.openxmlformats.org/officeDocument/2006/relationships/theme" Target="../theme/theme11.xml"/><Relationship Id="rId1" Type="http://schemas.openxmlformats.org/officeDocument/2006/relationships/slideLayout" Target="../slideLayouts/slideLayout112.xml"/><Relationship Id="rId2" Type="http://schemas.openxmlformats.org/officeDocument/2006/relationships/slideLayout" Target="../slideLayouts/slideLayout113.xml"/><Relationship Id="rId3" Type="http://schemas.openxmlformats.org/officeDocument/2006/relationships/slideLayout" Target="../slideLayouts/slideLayout114.xml"/><Relationship Id="rId4" Type="http://schemas.openxmlformats.org/officeDocument/2006/relationships/slideLayout" Target="../slideLayouts/slideLayout115.xml"/><Relationship Id="rId5" Type="http://schemas.openxmlformats.org/officeDocument/2006/relationships/slideLayout" Target="../slideLayouts/slideLayout116.xml"/><Relationship Id="rId6" Type="http://schemas.openxmlformats.org/officeDocument/2006/relationships/slideLayout" Target="../slideLayouts/slideLayout117.xml"/><Relationship Id="rId7" Type="http://schemas.openxmlformats.org/officeDocument/2006/relationships/slideLayout" Target="../slideLayouts/slideLayout118.xml"/><Relationship Id="rId8" Type="http://schemas.openxmlformats.org/officeDocument/2006/relationships/slideLayout" Target="../slideLayouts/slideLayout119.xml"/><Relationship Id="rId9" Type="http://schemas.openxmlformats.org/officeDocument/2006/relationships/slideLayout" Target="../slideLayouts/slideLayout120.xml"/><Relationship Id="rId10" Type="http://schemas.openxmlformats.org/officeDocument/2006/relationships/slideLayout" Target="../slideLayouts/slideLayout121.xml"/></Relationships>
</file>

<file path=ppt/slideMasters/_rels/slideMaster12.xml.rels><?xml version="1.0" encoding="UTF-8" standalone="yes"?>
<Relationships xmlns="http://schemas.openxmlformats.org/package/2006/relationships"><Relationship Id="rId11" Type="http://schemas.openxmlformats.org/officeDocument/2006/relationships/slideLayout" Target="../slideLayouts/slideLayout134.xml"/><Relationship Id="rId12" Type="http://schemas.openxmlformats.org/officeDocument/2006/relationships/slideLayout" Target="../slideLayouts/slideLayout135.xml"/><Relationship Id="rId13" Type="http://schemas.openxmlformats.org/officeDocument/2006/relationships/theme" Target="../theme/theme12.xml"/><Relationship Id="rId1" Type="http://schemas.openxmlformats.org/officeDocument/2006/relationships/slideLayout" Target="../slideLayouts/slideLayout124.xml"/><Relationship Id="rId2" Type="http://schemas.openxmlformats.org/officeDocument/2006/relationships/slideLayout" Target="../slideLayouts/slideLayout125.xml"/><Relationship Id="rId3" Type="http://schemas.openxmlformats.org/officeDocument/2006/relationships/slideLayout" Target="../slideLayouts/slideLayout126.xml"/><Relationship Id="rId4" Type="http://schemas.openxmlformats.org/officeDocument/2006/relationships/slideLayout" Target="../slideLayouts/slideLayout127.xml"/><Relationship Id="rId5" Type="http://schemas.openxmlformats.org/officeDocument/2006/relationships/slideLayout" Target="../slideLayouts/slideLayout128.xml"/><Relationship Id="rId6" Type="http://schemas.openxmlformats.org/officeDocument/2006/relationships/slideLayout" Target="../slideLayouts/slideLayout129.xml"/><Relationship Id="rId7" Type="http://schemas.openxmlformats.org/officeDocument/2006/relationships/slideLayout" Target="../slideLayouts/slideLayout130.xml"/><Relationship Id="rId8" Type="http://schemas.openxmlformats.org/officeDocument/2006/relationships/slideLayout" Target="../slideLayouts/slideLayout131.xml"/><Relationship Id="rId9" Type="http://schemas.openxmlformats.org/officeDocument/2006/relationships/slideLayout" Target="../slideLayouts/slideLayout132.xml"/><Relationship Id="rId10" Type="http://schemas.openxmlformats.org/officeDocument/2006/relationships/slideLayout" Target="../slideLayouts/slideLayout133.xml"/></Relationships>
</file>

<file path=ppt/slideMasters/_rels/slideMaster13.xml.rels><?xml version="1.0" encoding="UTF-8" standalone="yes"?>
<Relationships xmlns="http://schemas.openxmlformats.org/package/2006/relationships"><Relationship Id="rId11" Type="http://schemas.openxmlformats.org/officeDocument/2006/relationships/slideLayout" Target="../slideLayouts/slideLayout146.xml"/><Relationship Id="rId12" Type="http://schemas.openxmlformats.org/officeDocument/2006/relationships/theme" Target="../theme/theme13.xml"/><Relationship Id="rId13" Type="http://schemas.openxmlformats.org/officeDocument/2006/relationships/image" Target="../media/image12.jpeg"/><Relationship Id="rId14" Type="http://schemas.openxmlformats.org/officeDocument/2006/relationships/image" Target="../media/image8.png"/><Relationship Id="rId1" Type="http://schemas.openxmlformats.org/officeDocument/2006/relationships/slideLayout" Target="../slideLayouts/slideLayout136.xml"/><Relationship Id="rId2" Type="http://schemas.openxmlformats.org/officeDocument/2006/relationships/slideLayout" Target="../slideLayouts/slideLayout137.xml"/><Relationship Id="rId3" Type="http://schemas.openxmlformats.org/officeDocument/2006/relationships/slideLayout" Target="../slideLayouts/slideLayout138.xml"/><Relationship Id="rId4" Type="http://schemas.openxmlformats.org/officeDocument/2006/relationships/slideLayout" Target="../slideLayouts/slideLayout139.xml"/><Relationship Id="rId5" Type="http://schemas.openxmlformats.org/officeDocument/2006/relationships/slideLayout" Target="../slideLayouts/slideLayout140.xml"/><Relationship Id="rId6" Type="http://schemas.openxmlformats.org/officeDocument/2006/relationships/slideLayout" Target="../slideLayouts/slideLayout141.xml"/><Relationship Id="rId7" Type="http://schemas.openxmlformats.org/officeDocument/2006/relationships/slideLayout" Target="../slideLayouts/slideLayout142.xml"/><Relationship Id="rId8" Type="http://schemas.openxmlformats.org/officeDocument/2006/relationships/slideLayout" Target="../slideLayouts/slideLayout143.xml"/><Relationship Id="rId9" Type="http://schemas.openxmlformats.org/officeDocument/2006/relationships/slideLayout" Target="../slideLayouts/slideLayout144.xml"/><Relationship Id="rId10" Type="http://schemas.openxmlformats.org/officeDocument/2006/relationships/slideLayout" Target="../slideLayouts/slideLayout145.xml"/></Relationships>
</file>

<file path=ppt/slideMasters/_rels/slideMaster14.xml.rels><?xml version="1.0" encoding="UTF-8" standalone="yes"?>
<Relationships xmlns="http://schemas.openxmlformats.org/package/2006/relationships"><Relationship Id="rId11" Type="http://schemas.openxmlformats.org/officeDocument/2006/relationships/slideLayout" Target="../slideLayouts/slideLayout157.xml"/><Relationship Id="rId12" Type="http://schemas.openxmlformats.org/officeDocument/2006/relationships/theme" Target="../theme/theme14.xml"/><Relationship Id="rId13" Type="http://schemas.openxmlformats.org/officeDocument/2006/relationships/image" Target="../media/image12.jpeg"/><Relationship Id="rId14" Type="http://schemas.openxmlformats.org/officeDocument/2006/relationships/image" Target="../media/image8.png"/><Relationship Id="rId1" Type="http://schemas.openxmlformats.org/officeDocument/2006/relationships/slideLayout" Target="../slideLayouts/slideLayout147.xml"/><Relationship Id="rId2" Type="http://schemas.openxmlformats.org/officeDocument/2006/relationships/slideLayout" Target="../slideLayouts/slideLayout148.xml"/><Relationship Id="rId3" Type="http://schemas.openxmlformats.org/officeDocument/2006/relationships/slideLayout" Target="../slideLayouts/slideLayout149.xml"/><Relationship Id="rId4" Type="http://schemas.openxmlformats.org/officeDocument/2006/relationships/slideLayout" Target="../slideLayouts/slideLayout150.xml"/><Relationship Id="rId5" Type="http://schemas.openxmlformats.org/officeDocument/2006/relationships/slideLayout" Target="../slideLayouts/slideLayout151.xml"/><Relationship Id="rId6" Type="http://schemas.openxmlformats.org/officeDocument/2006/relationships/slideLayout" Target="../slideLayouts/slideLayout152.xml"/><Relationship Id="rId7" Type="http://schemas.openxmlformats.org/officeDocument/2006/relationships/slideLayout" Target="../slideLayouts/slideLayout153.xml"/><Relationship Id="rId8" Type="http://schemas.openxmlformats.org/officeDocument/2006/relationships/slideLayout" Target="../slideLayouts/slideLayout154.xml"/><Relationship Id="rId9" Type="http://schemas.openxmlformats.org/officeDocument/2006/relationships/slideLayout" Target="../slideLayouts/slideLayout155.xml"/><Relationship Id="rId10" Type="http://schemas.openxmlformats.org/officeDocument/2006/relationships/slideLayout" Target="../slideLayouts/slideLayout156.xml"/></Relationships>
</file>

<file path=ppt/slideMasters/_rels/slideMaster15.xml.rels><?xml version="1.0" encoding="UTF-8" standalone="yes"?>
<Relationships xmlns="http://schemas.openxmlformats.org/package/2006/relationships"><Relationship Id="rId11" Type="http://schemas.openxmlformats.org/officeDocument/2006/relationships/slideLayout" Target="../slideLayouts/slideLayout168.xml"/><Relationship Id="rId12" Type="http://schemas.openxmlformats.org/officeDocument/2006/relationships/theme" Target="../theme/theme15.xml"/><Relationship Id="rId13" Type="http://schemas.openxmlformats.org/officeDocument/2006/relationships/image" Target="../media/image12.jpeg"/><Relationship Id="rId14" Type="http://schemas.openxmlformats.org/officeDocument/2006/relationships/image" Target="../media/image8.png"/><Relationship Id="rId1" Type="http://schemas.openxmlformats.org/officeDocument/2006/relationships/slideLayout" Target="../slideLayouts/slideLayout158.xml"/><Relationship Id="rId2" Type="http://schemas.openxmlformats.org/officeDocument/2006/relationships/slideLayout" Target="../slideLayouts/slideLayout159.xml"/><Relationship Id="rId3" Type="http://schemas.openxmlformats.org/officeDocument/2006/relationships/slideLayout" Target="../slideLayouts/slideLayout160.xml"/><Relationship Id="rId4" Type="http://schemas.openxmlformats.org/officeDocument/2006/relationships/slideLayout" Target="../slideLayouts/slideLayout161.xml"/><Relationship Id="rId5" Type="http://schemas.openxmlformats.org/officeDocument/2006/relationships/slideLayout" Target="../slideLayouts/slideLayout162.xml"/><Relationship Id="rId6" Type="http://schemas.openxmlformats.org/officeDocument/2006/relationships/slideLayout" Target="../slideLayouts/slideLayout163.xml"/><Relationship Id="rId7" Type="http://schemas.openxmlformats.org/officeDocument/2006/relationships/slideLayout" Target="../slideLayouts/slideLayout164.xml"/><Relationship Id="rId8" Type="http://schemas.openxmlformats.org/officeDocument/2006/relationships/slideLayout" Target="../slideLayouts/slideLayout165.xml"/><Relationship Id="rId9" Type="http://schemas.openxmlformats.org/officeDocument/2006/relationships/slideLayout" Target="../slideLayouts/slideLayout166.xml"/><Relationship Id="rId10" Type="http://schemas.openxmlformats.org/officeDocument/2006/relationships/slideLayout" Target="../slideLayouts/slideLayout167.xml"/></Relationships>
</file>

<file path=ppt/slideMasters/_rels/slideMaster16.xml.rels><?xml version="1.0" encoding="UTF-8" standalone="yes"?>
<Relationships xmlns="http://schemas.openxmlformats.org/package/2006/relationships"><Relationship Id="rId11" Type="http://schemas.openxmlformats.org/officeDocument/2006/relationships/slideLayout" Target="../slideLayouts/slideLayout179.xml"/><Relationship Id="rId12" Type="http://schemas.openxmlformats.org/officeDocument/2006/relationships/theme" Target="../theme/theme16.xml"/><Relationship Id="rId13" Type="http://schemas.openxmlformats.org/officeDocument/2006/relationships/image" Target="../media/image7.jpeg"/><Relationship Id="rId14" Type="http://schemas.openxmlformats.org/officeDocument/2006/relationships/image" Target="../media/image8.png"/><Relationship Id="rId1" Type="http://schemas.openxmlformats.org/officeDocument/2006/relationships/slideLayout" Target="../slideLayouts/slideLayout169.xml"/><Relationship Id="rId2" Type="http://schemas.openxmlformats.org/officeDocument/2006/relationships/slideLayout" Target="../slideLayouts/slideLayout170.xml"/><Relationship Id="rId3" Type="http://schemas.openxmlformats.org/officeDocument/2006/relationships/slideLayout" Target="../slideLayouts/slideLayout171.xml"/><Relationship Id="rId4" Type="http://schemas.openxmlformats.org/officeDocument/2006/relationships/slideLayout" Target="../slideLayouts/slideLayout172.xml"/><Relationship Id="rId5" Type="http://schemas.openxmlformats.org/officeDocument/2006/relationships/slideLayout" Target="../slideLayouts/slideLayout173.xml"/><Relationship Id="rId6" Type="http://schemas.openxmlformats.org/officeDocument/2006/relationships/slideLayout" Target="../slideLayouts/slideLayout174.xml"/><Relationship Id="rId7" Type="http://schemas.openxmlformats.org/officeDocument/2006/relationships/slideLayout" Target="../slideLayouts/slideLayout175.xml"/><Relationship Id="rId8" Type="http://schemas.openxmlformats.org/officeDocument/2006/relationships/slideLayout" Target="../slideLayouts/slideLayout176.xml"/><Relationship Id="rId9" Type="http://schemas.openxmlformats.org/officeDocument/2006/relationships/slideLayout" Target="../slideLayouts/slideLayout177.xml"/><Relationship Id="rId10" Type="http://schemas.openxmlformats.org/officeDocument/2006/relationships/slideLayout" Target="../slideLayouts/slideLayout178.xml"/></Relationships>
</file>

<file path=ppt/slideMasters/_rels/slideMaster17.xml.rels><?xml version="1.0" encoding="UTF-8" standalone="yes"?>
<Relationships xmlns="http://schemas.openxmlformats.org/package/2006/relationships"><Relationship Id="rId11" Type="http://schemas.openxmlformats.org/officeDocument/2006/relationships/slideLayout" Target="../slideLayouts/slideLayout190.xml"/><Relationship Id="rId12" Type="http://schemas.openxmlformats.org/officeDocument/2006/relationships/theme" Target="../theme/theme17.xml"/><Relationship Id="rId1" Type="http://schemas.openxmlformats.org/officeDocument/2006/relationships/slideLayout" Target="../slideLayouts/slideLayout180.xml"/><Relationship Id="rId2" Type="http://schemas.openxmlformats.org/officeDocument/2006/relationships/slideLayout" Target="../slideLayouts/slideLayout181.xml"/><Relationship Id="rId3" Type="http://schemas.openxmlformats.org/officeDocument/2006/relationships/slideLayout" Target="../slideLayouts/slideLayout182.xml"/><Relationship Id="rId4" Type="http://schemas.openxmlformats.org/officeDocument/2006/relationships/slideLayout" Target="../slideLayouts/slideLayout183.xml"/><Relationship Id="rId5" Type="http://schemas.openxmlformats.org/officeDocument/2006/relationships/slideLayout" Target="../slideLayouts/slideLayout184.xml"/><Relationship Id="rId6" Type="http://schemas.openxmlformats.org/officeDocument/2006/relationships/slideLayout" Target="../slideLayouts/slideLayout185.xml"/><Relationship Id="rId7" Type="http://schemas.openxmlformats.org/officeDocument/2006/relationships/slideLayout" Target="../slideLayouts/slideLayout186.xml"/><Relationship Id="rId8" Type="http://schemas.openxmlformats.org/officeDocument/2006/relationships/slideLayout" Target="../slideLayouts/slideLayout187.xml"/><Relationship Id="rId9" Type="http://schemas.openxmlformats.org/officeDocument/2006/relationships/slideLayout" Target="../slideLayouts/slideLayout188.xml"/><Relationship Id="rId10" Type="http://schemas.openxmlformats.org/officeDocument/2006/relationships/slideLayout" Target="../slideLayouts/slideLayout189.xml"/></Relationships>
</file>

<file path=ppt/slideMasters/_rels/slideMaster18.xml.rels><?xml version="1.0" encoding="UTF-8" standalone="yes"?>
<Relationships xmlns="http://schemas.openxmlformats.org/package/2006/relationships"><Relationship Id="rId11" Type="http://schemas.openxmlformats.org/officeDocument/2006/relationships/slideLayout" Target="../slideLayouts/slideLayout201.xml"/><Relationship Id="rId12" Type="http://schemas.openxmlformats.org/officeDocument/2006/relationships/theme" Target="../theme/theme18.xml"/><Relationship Id="rId13" Type="http://schemas.openxmlformats.org/officeDocument/2006/relationships/image" Target="../media/image12.jpeg"/><Relationship Id="rId14" Type="http://schemas.openxmlformats.org/officeDocument/2006/relationships/image" Target="../media/image8.png"/><Relationship Id="rId1" Type="http://schemas.openxmlformats.org/officeDocument/2006/relationships/slideLayout" Target="../slideLayouts/slideLayout191.xml"/><Relationship Id="rId2" Type="http://schemas.openxmlformats.org/officeDocument/2006/relationships/slideLayout" Target="../slideLayouts/slideLayout192.xml"/><Relationship Id="rId3" Type="http://schemas.openxmlformats.org/officeDocument/2006/relationships/slideLayout" Target="../slideLayouts/slideLayout193.xml"/><Relationship Id="rId4" Type="http://schemas.openxmlformats.org/officeDocument/2006/relationships/slideLayout" Target="../slideLayouts/slideLayout194.xml"/><Relationship Id="rId5" Type="http://schemas.openxmlformats.org/officeDocument/2006/relationships/slideLayout" Target="../slideLayouts/slideLayout195.xml"/><Relationship Id="rId6" Type="http://schemas.openxmlformats.org/officeDocument/2006/relationships/slideLayout" Target="../slideLayouts/slideLayout196.xml"/><Relationship Id="rId7" Type="http://schemas.openxmlformats.org/officeDocument/2006/relationships/slideLayout" Target="../slideLayouts/slideLayout197.xml"/><Relationship Id="rId8" Type="http://schemas.openxmlformats.org/officeDocument/2006/relationships/slideLayout" Target="../slideLayouts/slideLayout198.xml"/><Relationship Id="rId9" Type="http://schemas.openxmlformats.org/officeDocument/2006/relationships/slideLayout" Target="../slideLayouts/slideLayout199.xml"/><Relationship Id="rId10" Type="http://schemas.openxmlformats.org/officeDocument/2006/relationships/slideLayout" Target="../slideLayouts/slideLayout200.xml"/></Relationships>
</file>

<file path=ppt/slideMasters/_rels/slideMaster19.xml.rels><?xml version="1.0" encoding="UTF-8" standalone="yes"?>
<Relationships xmlns="http://schemas.openxmlformats.org/package/2006/relationships"><Relationship Id="rId11" Type="http://schemas.openxmlformats.org/officeDocument/2006/relationships/slideLayout" Target="../slideLayouts/slideLayout212.xml"/><Relationship Id="rId12" Type="http://schemas.openxmlformats.org/officeDocument/2006/relationships/slideLayout" Target="../slideLayouts/slideLayout213.xml"/><Relationship Id="rId13" Type="http://schemas.openxmlformats.org/officeDocument/2006/relationships/theme" Target="../theme/theme19.xml"/><Relationship Id="rId14" Type="http://schemas.openxmlformats.org/officeDocument/2006/relationships/image" Target="../media/image13.jpeg"/><Relationship Id="rId1" Type="http://schemas.openxmlformats.org/officeDocument/2006/relationships/slideLayout" Target="../slideLayouts/slideLayout202.xml"/><Relationship Id="rId2" Type="http://schemas.openxmlformats.org/officeDocument/2006/relationships/slideLayout" Target="../slideLayouts/slideLayout203.xml"/><Relationship Id="rId3" Type="http://schemas.openxmlformats.org/officeDocument/2006/relationships/slideLayout" Target="../slideLayouts/slideLayout204.xml"/><Relationship Id="rId4" Type="http://schemas.openxmlformats.org/officeDocument/2006/relationships/slideLayout" Target="../slideLayouts/slideLayout205.xml"/><Relationship Id="rId5" Type="http://schemas.openxmlformats.org/officeDocument/2006/relationships/slideLayout" Target="../slideLayouts/slideLayout206.xml"/><Relationship Id="rId6" Type="http://schemas.openxmlformats.org/officeDocument/2006/relationships/slideLayout" Target="../slideLayouts/slideLayout207.xml"/><Relationship Id="rId7" Type="http://schemas.openxmlformats.org/officeDocument/2006/relationships/slideLayout" Target="../slideLayouts/slideLayout208.xml"/><Relationship Id="rId8" Type="http://schemas.openxmlformats.org/officeDocument/2006/relationships/slideLayout" Target="../slideLayouts/slideLayout209.xml"/><Relationship Id="rId9" Type="http://schemas.openxmlformats.org/officeDocument/2006/relationships/slideLayout" Target="../slideLayouts/slideLayout210.xml"/><Relationship Id="rId10" Type="http://schemas.openxmlformats.org/officeDocument/2006/relationships/slideLayout" Target="../slideLayouts/slideLayout211.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1.jp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20.xml.rels><?xml version="1.0" encoding="UTF-8" standalone="yes"?>
<Relationships xmlns="http://schemas.openxmlformats.org/package/2006/relationships"><Relationship Id="rId11" Type="http://schemas.openxmlformats.org/officeDocument/2006/relationships/slideLayout" Target="../slideLayouts/slideLayout224.xml"/><Relationship Id="rId12" Type="http://schemas.openxmlformats.org/officeDocument/2006/relationships/theme" Target="../theme/theme20.xml"/><Relationship Id="rId1" Type="http://schemas.openxmlformats.org/officeDocument/2006/relationships/slideLayout" Target="../slideLayouts/slideLayout214.xml"/><Relationship Id="rId2" Type="http://schemas.openxmlformats.org/officeDocument/2006/relationships/slideLayout" Target="../slideLayouts/slideLayout215.xml"/><Relationship Id="rId3" Type="http://schemas.openxmlformats.org/officeDocument/2006/relationships/slideLayout" Target="../slideLayouts/slideLayout216.xml"/><Relationship Id="rId4" Type="http://schemas.openxmlformats.org/officeDocument/2006/relationships/slideLayout" Target="../slideLayouts/slideLayout217.xml"/><Relationship Id="rId5" Type="http://schemas.openxmlformats.org/officeDocument/2006/relationships/slideLayout" Target="../slideLayouts/slideLayout218.xml"/><Relationship Id="rId6" Type="http://schemas.openxmlformats.org/officeDocument/2006/relationships/slideLayout" Target="../slideLayouts/slideLayout219.xml"/><Relationship Id="rId7" Type="http://schemas.openxmlformats.org/officeDocument/2006/relationships/slideLayout" Target="../slideLayouts/slideLayout220.xml"/><Relationship Id="rId8" Type="http://schemas.openxmlformats.org/officeDocument/2006/relationships/slideLayout" Target="../slideLayouts/slideLayout221.xml"/><Relationship Id="rId9" Type="http://schemas.openxmlformats.org/officeDocument/2006/relationships/slideLayout" Target="../slideLayouts/slideLayout222.xml"/><Relationship Id="rId10" Type="http://schemas.openxmlformats.org/officeDocument/2006/relationships/slideLayout" Target="../slideLayouts/slideLayout223.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3" Type="http://schemas.openxmlformats.org/officeDocument/2006/relationships/image" Target="../media/image2.jpeg"/><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2" Type="http://schemas.openxmlformats.org/officeDocument/2006/relationships/theme" Target="../theme/theme4.xml"/><Relationship Id="rId13" Type="http://schemas.openxmlformats.org/officeDocument/2006/relationships/image" Target="../media/image7.jpeg"/><Relationship Id="rId14" Type="http://schemas.openxmlformats.org/officeDocument/2006/relationships/image" Target="../media/image8.png"/><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5.xml"/><Relationship Id="rId12" Type="http://schemas.openxmlformats.org/officeDocument/2006/relationships/theme" Target="../theme/theme5.xml"/><Relationship Id="rId13" Type="http://schemas.openxmlformats.org/officeDocument/2006/relationships/image" Target="../media/image7.jpeg"/><Relationship Id="rId14" Type="http://schemas.openxmlformats.org/officeDocument/2006/relationships/image" Target="../media/image8.png"/><Relationship Id="rId1" Type="http://schemas.openxmlformats.org/officeDocument/2006/relationships/slideLayout" Target="../slideLayouts/slideLayout45.xml"/><Relationship Id="rId2" Type="http://schemas.openxmlformats.org/officeDocument/2006/relationships/slideLayout" Target="../slideLayouts/slideLayout46.xml"/><Relationship Id="rId3" Type="http://schemas.openxmlformats.org/officeDocument/2006/relationships/slideLayout" Target="../slideLayouts/slideLayout47.xml"/><Relationship Id="rId4" Type="http://schemas.openxmlformats.org/officeDocument/2006/relationships/slideLayout" Target="../slideLayouts/slideLayout48.xml"/><Relationship Id="rId5" Type="http://schemas.openxmlformats.org/officeDocument/2006/relationships/slideLayout" Target="../slideLayouts/slideLayout49.xml"/><Relationship Id="rId6" Type="http://schemas.openxmlformats.org/officeDocument/2006/relationships/slideLayout" Target="../slideLayouts/slideLayout50.xml"/><Relationship Id="rId7" Type="http://schemas.openxmlformats.org/officeDocument/2006/relationships/slideLayout" Target="../slideLayouts/slideLayout51.xml"/><Relationship Id="rId8" Type="http://schemas.openxmlformats.org/officeDocument/2006/relationships/slideLayout" Target="../slideLayouts/slideLayout52.xml"/><Relationship Id="rId9" Type="http://schemas.openxmlformats.org/officeDocument/2006/relationships/slideLayout" Target="../slideLayouts/slideLayout53.xml"/><Relationship Id="rId10"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66.xml"/><Relationship Id="rId12" Type="http://schemas.openxmlformats.org/officeDocument/2006/relationships/theme" Target="../theme/theme6.xml"/><Relationship Id="rId13" Type="http://schemas.openxmlformats.org/officeDocument/2006/relationships/image" Target="../media/image7.jpeg"/><Relationship Id="rId14" Type="http://schemas.openxmlformats.org/officeDocument/2006/relationships/image" Target="../media/image8.png"/><Relationship Id="rId1" Type="http://schemas.openxmlformats.org/officeDocument/2006/relationships/slideLayout" Target="../slideLayouts/slideLayout56.xml"/><Relationship Id="rId2" Type="http://schemas.openxmlformats.org/officeDocument/2006/relationships/slideLayout" Target="../slideLayouts/slideLayout57.xml"/><Relationship Id="rId3" Type="http://schemas.openxmlformats.org/officeDocument/2006/relationships/slideLayout" Target="../slideLayouts/slideLayout58.xml"/><Relationship Id="rId4" Type="http://schemas.openxmlformats.org/officeDocument/2006/relationships/slideLayout" Target="../slideLayouts/slideLayout59.xml"/><Relationship Id="rId5" Type="http://schemas.openxmlformats.org/officeDocument/2006/relationships/slideLayout" Target="../slideLayouts/slideLayout60.xml"/><Relationship Id="rId6" Type="http://schemas.openxmlformats.org/officeDocument/2006/relationships/slideLayout" Target="../slideLayouts/slideLayout61.xml"/><Relationship Id="rId7" Type="http://schemas.openxmlformats.org/officeDocument/2006/relationships/slideLayout" Target="../slideLayouts/slideLayout62.xml"/><Relationship Id="rId8" Type="http://schemas.openxmlformats.org/officeDocument/2006/relationships/slideLayout" Target="../slideLayouts/slideLayout63.xml"/><Relationship Id="rId9" Type="http://schemas.openxmlformats.org/officeDocument/2006/relationships/slideLayout" Target="../slideLayouts/slideLayout64.xml"/><Relationship Id="rId10"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77.xml"/><Relationship Id="rId12" Type="http://schemas.openxmlformats.org/officeDocument/2006/relationships/theme" Target="../theme/theme7.xml"/><Relationship Id="rId13" Type="http://schemas.openxmlformats.org/officeDocument/2006/relationships/image" Target="../media/image1.jpg"/><Relationship Id="rId1" Type="http://schemas.openxmlformats.org/officeDocument/2006/relationships/slideLayout" Target="../slideLayouts/slideLayout67.xml"/><Relationship Id="rId2" Type="http://schemas.openxmlformats.org/officeDocument/2006/relationships/slideLayout" Target="../slideLayouts/slideLayout68.xml"/><Relationship Id="rId3" Type="http://schemas.openxmlformats.org/officeDocument/2006/relationships/slideLayout" Target="../slideLayouts/slideLayout69.xml"/><Relationship Id="rId4" Type="http://schemas.openxmlformats.org/officeDocument/2006/relationships/slideLayout" Target="../slideLayouts/slideLayout70.xml"/><Relationship Id="rId5" Type="http://schemas.openxmlformats.org/officeDocument/2006/relationships/slideLayout" Target="../slideLayouts/slideLayout71.xml"/><Relationship Id="rId6" Type="http://schemas.openxmlformats.org/officeDocument/2006/relationships/slideLayout" Target="../slideLayouts/slideLayout72.xml"/><Relationship Id="rId7" Type="http://schemas.openxmlformats.org/officeDocument/2006/relationships/slideLayout" Target="../slideLayouts/slideLayout73.xml"/><Relationship Id="rId8" Type="http://schemas.openxmlformats.org/officeDocument/2006/relationships/slideLayout" Target="../slideLayouts/slideLayout74.xml"/><Relationship Id="rId9" Type="http://schemas.openxmlformats.org/officeDocument/2006/relationships/slideLayout" Target="../slideLayouts/slideLayout75.xml"/><Relationship Id="rId10"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11" Type="http://schemas.openxmlformats.org/officeDocument/2006/relationships/slideLayout" Target="../slideLayouts/slideLayout88.xml"/><Relationship Id="rId12" Type="http://schemas.openxmlformats.org/officeDocument/2006/relationships/theme" Target="../theme/theme8.xml"/><Relationship Id="rId13" Type="http://schemas.openxmlformats.org/officeDocument/2006/relationships/image" Target="../media/image9.jpeg"/><Relationship Id="rId14" Type="http://schemas.openxmlformats.org/officeDocument/2006/relationships/image" Target="../media/image10.png"/><Relationship Id="rId1" Type="http://schemas.openxmlformats.org/officeDocument/2006/relationships/slideLayout" Target="../slideLayouts/slideLayout78.xml"/><Relationship Id="rId2" Type="http://schemas.openxmlformats.org/officeDocument/2006/relationships/slideLayout" Target="../slideLayouts/slideLayout79.xml"/><Relationship Id="rId3" Type="http://schemas.openxmlformats.org/officeDocument/2006/relationships/slideLayout" Target="../slideLayouts/slideLayout80.xml"/><Relationship Id="rId4" Type="http://schemas.openxmlformats.org/officeDocument/2006/relationships/slideLayout" Target="../slideLayouts/slideLayout81.xml"/><Relationship Id="rId5" Type="http://schemas.openxmlformats.org/officeDocument/2006/relationships/slideLayout" Target="../slideLayouts/slideLayout82.xml"/><Relationship Id="rId6" Type="http://schemas.openxmlformats.org/officeDocument/2006/relationships/slideLayout" Target="../slideLayouts/slideLayout83.xml"/><Relationship Id="rId7" Type="http://schemas.openxmlformats.org/officeDocument/2006/relationships/slideLayout" Target="../slideLayouts/slideLayout84.xml"/><Relationship Id="rId8" Type="http://schemas.openxmlformats.org/officeDocument/2006/relationships/slideLayout" Target="../slideLayouts/slideLayout85.xml"/><Relationship Id="rId9" Type="http://schemas.openxmlformats.org/officeDocument/2006/relationships/slideLayout" Target="../slideLayouts/slideLayout86.xml"/><Relationship Id="rId10" Type="http://schemas.openxmlformats.org/officeDocument/2006/relationships/slideLayout" Target="../slideLayouts/slideLayout87.xml"/></Relationships>
</file>

<file path=ppt/slideMasters/_rels/slideMaster9.xml.rels><?xml version="1.0" encoding="UTF-8" standalone="yes"?>
<Relationships xmlns="http://schemas.openxmlformats.org/package/2006/relationships"><Relationship Id="rId11" Type="http://schemas.openxmlformats.org/officeDocument/2006/relationships/slideLayout" Target="../slideLayouts/slideLayout99.xml"/><Relationship Id="rId12" Type="http://schemas.openxmlformats.org/officeDocument/2006/relationships/theme" Target="../theme/theme9.xml"/><Relationship Id="rId1" Type="http://schemas.openxmlformats.org/officeDocument/2006/relationships/slideLayout" Target="../slideLayouts/slideLayout89.xml"/><Relationship Id="rId2" Type="http://schemas.openxmlformats.org/officeDocument/2006/relationships/slideLayout" Target="../slideLayouts/slideLayout90.xml"/><Relationship Id="rId3" Type="http://schemas.openxmlformats.org/officeDocument/2006/relationships/slideLayout" Target="../slideLayouts/slideLayout91.xml"/><Relationship Id="rId4" Type="http://schemas.openxmlformats.org/officeDocument/2006/relationships/slideLayout" Target="../slideLayouts/slideLayout92.xml"/><Relationship Id="rId5" Type="http://schemas.openxmlformats.org/officeDocument/2006/relationships/slideLayout" Target="../slideLayouts/slideLayout93.xml"/><Relationship Id="rId6" Type="http://schemas.openxmlformats.org/officeDocument/2006/relationships/slideLayout" Target="../slideLayouts/slideLayout94.xml"/><Relationship Id="rId7" Type="http://schemas.openxmlformats.org/officeDocument/2006/relationships/slideLayout" Target="../slideLayouts/slideLayout95.xml"/><Relationship Id="rId8" Type="http://schemas.openxmlformats.org/officeDocument/2006/relationships/slideLayout" Target="../slideLayouts/slideLayout96.xml"/><Relationship Id="rId9" Type="http://schemas.openxmlformats.org/officeDocument/2006/relationships/slideLayout" Target="../slideLayouts/slideLayout97.xml"/><Relationship Id="rId10"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eaLnBrk="1" fontAlgn="auto" hangingPunct="1">
              <a:spcBef>
                <a:spcPts val="0"/>
              </a:spcBef>
              <a:spcAft>
                <a:spcPts val="0"/>
              </a:spcAft>
            </a:pPr>
            <a:fld id="{C342861C-1F2F-FE41-AF0D-ABF6F1A271B6}" type="datetimeFigureOut">
              <a:rPr lang="en-US" smtClean="0">
                <a:solidFill>
                  <a:prstClr val="black">
                    <a:tint val="75000"/>
                  </a:prstClr>
                </a:solidFill>
                <a:latin typeface="Calibri"/>
                <a:ea typeface="+mn-ea"/>
                <a:cs typeface="+mn-cs"/>
              </a:rPr>
              <a:pPr defTabSz="457200" eaLnBrk="1" fontAlgn="auto" hangingPunct="1">
                <a:spcBef>
                  <a:spcPts val="0"/>
                </a:spcBef>
                <a:spcAft>
                  <a:spcPts val="0"/>
                </a:spcAft>
              </a:pPr>
              <a:t>10/13/16</a:t>
            </a:fld>
            <a:endParaRPr lang="en-US">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eaLnBrk="1" fontAlgn="auto" hangingPunct="1">
              <a:spcBef>
                <a:spcPts val="0"/>
              </a:spcBef>
              <a:spcAft>
                <a:spcPts val="0"/>
              </a:spcAft>
            </a:pPr>
            <a:endParaRPr lang="en-US">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eaLnBrk="1" fontAlgn="auto" hangingPunct="1">
              <a:spcBef>
                <a:spcPts val="0"/>
              </a:spcBef>
              <a:spcAft>
                <a:spcPts val="0"/>
              </a:spcAft>
            </a:pPr>
            <a:fld id="{F6BAE00C-53DA-B644-B485-6C6A655744BC}" type="slidenum">
              <a:rPr lang="en-US" smtClean="0">
                <a:solidFill>
                  <a:prstClr val="black">
                    <a:tint val="75000"/>
                  </a:prstClr>
                </a:solidFill>
                <a:latin typeface="Calibri"/>
                <a:ea typeface="+mn-ea"/>
                <a:cs typeface="+mn-cs"/>
              </a:rPr>
              <a:pPr defTabSz="457200" eaLnBrk="1" fontAlgn="auto" hangingPunct="1">
                <a:spcBef>
                  <a:spcPts val="0"/>
                </a:spcBef>
                <a:spcAft>
                  <a:spcPts val="0"/>
                </a:spcAft>
              </a:pPr>
              <a:t>‹#›</a:t>
            </a:fld>
            <a:endParaRPr lang="en-US">
              <a:solidFill>
                <a:prstClr val="black">
                  <a:tint val="75000"/>
                </a:prstClr>
              </a:solidFill>
              <a:latin typeface="Calibri"/>
              <a:ea typeface="+mn-ea"/>
              <a:cs typeface="+mn-cs"/>
            </a:endParaRPr>
          </a:p>
        </p:txBody>
      </p:sp>
      <p:pic>
        <p:nvPicPr>
          <p:cNvPr id="7" name="Picture 6" descr="RU_banner_COOL.jpg"/>
          <p:cNvPicPr>
            <a:picLocks noChangeAspect="1"/>
          </p:cNvPicPr>
          <p:nvPr userDrawn="1"/>
        </p:nvPicPr>
        <p:blipFill rotWithShape="1">
          <a:blip r:embed="rId13">
            <a:extLst>
              <a:ext uri="{28A0092B-C50C-407E-A947-70E740481C1C}">
                <a14:useLocalDpi xmlns:a14="http://schemas.microsoft.com/office/drawing/2010/main" val="0"/>
              </a:ext>
            </a:extLst>
          </a:blip>
          <a:srcRect t="25964" b="13345"/>
          <a:stretch/>
        </p:blipFill>
        <p:spPr>
          <a:xfrm>
            <a:off x="0" y="6237100"/>
            <a:ext cx="9144000" cy="620900"/>
          </a:xfrm>
          <a:prstGeom prst="rect">
            <a:avLst/>
          </a:prstGeom>
        </p:spPr>
      </p:pic>
    </p:spTree>
    <p:extLst>
      <p:ext uri="{BB962C8B-B14F-4D97-AF65-F5344CB8AC3E}">
        <p14:creationId xmlns:p14="http://schemas.microsoft.com/office/powerpoint/2010/main" val="1906219765"/>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2"/>
            </a:gs>
            <a:gs pos="100000">
              <a:schemeClr val="tx2"/>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400"/>
            </a:lvl1pPr>
          </a:lstStyle>
          <a:p>
            <a:pPr eaLnBrk="1" hangingPunct="1"/>
            <a:endParaRPr lang="en-US" smtClean="0">
              <a:solidFill>
                <a:srgbClr val="000000"/>
              </a:solidFill>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a:defRPr sz="1400"/>
            </a:lvl1pPr>
          </a:lstStyle>
          <a:p>
            <a:pPr eaLnBrk="1" hangingPunct="1"/>
            <a:endParaRPr lang="en-US" smtClean="0">
              <a:solidFill>
                <a:srgbClr val="000000"/>
              </a:solidFill>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a:lvl1pPr>
          </a:lstStyle>
          <a:p>
            <a:pPr eaLnBrk="1" hangingPunct="1"/>
            <a:fld id="{C52C5FA1-C086-BB4F-8874-EB5D061135B2}" type="slidenum">
              <a:rPr lang="en-US" smtClean="0">
                <a:solidFill>
                  <a:srgbClr val="000000"/>
                </a:solidFill>
                <a:cs typeface="+mn-cs"/>
              </a:rPr>
              <a:pPr eaLnBrk="1" hangingPunct="1"/>
              <a:t>‹#›</a:t>
            </a:fld>
            <a:endParaRPr lang="en-US" smtClean="0">
              <a:solidFill>
                <a:srgbClr val="000000"/>
              </a:solidFill>
              <a:cs typeface="+mn-cs"/>
            </a:endParaRPr>
          </a:p>
        </p:txBody>
      </p:sp>
    </p:spTree>
    <p:extLst>
      <p:ext uri="{BB962C8B-B14F-4D97-AF65-F5344CB8AC3E}">
        <p14:creationId xmlns:p14="http://schemas.microsoft.com/office/powerpoint/2010/main" val="2665474652"/>
      </p:ext>
    </p:extLst>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 id="2147484140"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2"/>
            </a:gs>
            <a:gs pos="100000">
              <a:schemeClr val="tx2"/>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400"/>
            </a:lvl1pPr>
          </a:lstStyle>
          <a:p>
            <a:pPr eaLnBrk="1" hangingPunct="1"/>
            <a:endParaRPr lang="en-US" smtClean="0">
              <a:solidFill>
                <a:srgbClr val="000000"/>
              </a:solidFill>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a:defRPr sz="1400"/>
            </a:lvl1pPr>
          </a:lstStyle>
          <a:p>
            <a:pPr eaLnBrk="1" hangingPunct="1"/>
            <a:endParaRPr lang="en-US" smtClean="0">
              <a:solidFill>
                <a:srgbClr val="000000"/>
              </a:solidFill>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a:lvl1pPr>
          </a:lstStyle>
          <a:p>
            <a:pPr eaLnBrk="1" hangingPunct="1"/>
            <a:fld id="{C52C5FA1-C086-BB4F-8874-EB5D061135B2}" type="slidenum">
              <a:rPr lang="en-US" smtClean="0">
                <a:solidFill>
                  <a:srgbClr val="000000"/>
                </a:solidFill>
                <a:cs typeface="+mn-cs"/>
              </a:rPr>
              <a:pPr eaLnBrk="1" hangingPunct="1"/>
              <a:t>‹#›</a:t>
            </a:fld>
            <a:endParaRPr lang="en-US" smtClean="0">
              <a:solidFill>
                <a:srgbClr val="000000"/>
              </a:solidFill>
              <a:cs typeface="+mn-cs"/>
            </a:endParaRPr>
          </a:p>
        </p:txBody>
      </p:sp>
    </p:spTree>
    <p:extLst>
      <p:ext uri="{BB962C8B-B14F-4D97-AF65-F5344CB8AC3E}">
        <p14:creationId xmlns:p14="http://schemas.microsoft.com/office/powerpoint/2010/main" val="3306987059"/>
      </p:ext>
    </p:extLst>
  </p:cSld>
  <p:clrMap bg1="lt1" tx1="dk1" bg2="lt2" tx2="dk2" accent1="accent1" accent2="accent2" accent3="accent3" accent4="accent4" accent5="accent5" accent6="accent6" hlink="hlink" folHlink="folHlink"/>
  <p:sldLayoutIdLst>
    <p:sldLayoutId id="2147484142" r:id="rId1"/>
    <p:sldLayoutId id="2147484143" r:id="rId2"/>
    <p:sldLayoutId id="2147484144" r:id="rId3"/>
    <p:sldLayoutId id="2147484145" r:id="rId4"/>
    <p:sldLayoutId id="2147484146" r:id="rId5"/>
    <p:sldLayoutId id="2147484147" r:id="rId6"/>
    <p:sldLayoutId id="2147484148" r:id="rId7"/>
    <p:sldLayoutId id="2147484149" r:id="rId8"/>
    <p:sldLayoutId id="2147484150" r:id="rId9"/>
    <p:sldLayoutId id="2147484151" r:id="rId10"/>
    <p:sldLayoutId id="2147484152" r:id="rId11"/>
    <p:sldLayoutId id="2147484153"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2"/>
            </a:gs>
            <a:gs pos="100000">
              <a:schemeClr val="tx2"/>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400"/>
            </a:lvl1pPr>
          </a:lstStyle>
          <a:p>
            <a:pPr eaLnBrk="1" hangingPunct="1"/>
            <a:endParaRPr lang="en-US" smtClean="0">
              <a:solidFill>
                <a:srgbClr val="000000"/>
              </a:solidFill>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a:defRPr sz="1400"/>
            </a:lvl1pPr>
          </a:lstStyle>
          <a:p>
            <a:pPr eaLnBrk="1" hangingPunct="1"/>
            <a:endParaRPr lang="en-US" smtClean="0">
              <a:solidFill>
                <a:srgbClr val="000000"/>
              </a:solidFill>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a:lvl1pPr>
          </a:lstStyle>
          <a:p>
            <a:pPr eaLnBrk="1" hangingPunct="1"/>
            <a:fld id="{C52C5FA1-C086-BB4F-8874-EB5D061135B2}" type="slidenum">
              <a:rPr lang="en-US" smtClean="0">
                <a:solidFill>
                  <a:srgbClr val="000000"/>
                </a:solidFill>
                <a:cs typeface="+mn-cs"/>
              </a:rPr>
              <a:pPr eaLnBrk="1" hangingPunct="1"/>
              <a:t>‹#›</a:t>
            </a:fld>
            <a:endParaRPr lang="en-US" smtClean="0">
              <a:solidFill>
                <a:srgbClr val="000000"/>
              </a:solidFill>
              <a:cs typeface="+mn-cs"/>
            </a:endParaRPr>
          </a:p>
        </p:txBody>
      </p:sp>
    </p:spTree>
    <p:extLst>
      <p:ext uri="{BB962C8B-B14F-4D97-AF65-F5344CB8AC3E}">
        <p14:creationId xmlns:p14="http://schemas.microsoft.com/office/powerpoint/2010/main" val="808383754"/>
      </p:ext>
    </p:extLst>
  </p:cSld>
  <p:clrMap bg1="lt1" tx1="dk1" bg2="lt2" tx2="dk2" accent1="accent1" accent2="accent2" accent3="accent3" accent4="accent4" accent5="accent5" accent6="accent6" hlink="hlink" folHlink="folHlink"/>
  <p:sldLayoutIdLst>
    <p:sldLayoutId id="2147484155" r:id="rId1"/>
    <p:sldLayoutId id="2147484156" r:id="rId2"/>
    <p:sldLayoutId id="2147484157" r:id="rId3"/>
    <p:sldLayoutId id="2147484158" r:id="rId4"/>
    <p:sldLayoutId id="2147484159" r:id="rId5"/>
    <p:sldLayoutId id="2147484160" r:id="rId6"/>
    <p:sldLayoutId id="2147484161" r:id="rId7"/>
    <p:sldLayoutId id="2147484162" r:id="rId8"/>
    <p:sldLayoutId id="2147484163" r:id="rId9"/>
    <p:sldLayoutId id="2147484164" r:id="rId10"/>
    <p:sldLayoutId id="2147484165" r:id="rId11"/>
    <p:sldLayoutId id="2147484166"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hangingPunct="1">
              <a:defRPr/>
            </a:pPr>
            <a:endParaRPr lang="en-US">
              <a:solidFill>
                <a:prstClr val="black">
                  <a:tint val="75000"/>
                </a:prstClr>
              </a:solidFill>
              <a:ea typeface="ＭＳ Ｐゴシック" charset="-128"/>
              <a:cs typeface="ＭＳ Ｐゴシック" charset="-128"/>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hangingPunct="1">
              <a:defRPr/>
            </a:pPr>
            <a:endParaRPr lang="en-US">
              <a:solidFill>
                <a:prstClr val="black">
                  <a:tint val="75000"/>
                </a:prstClr>
              </a:solidFill>
              <a:ea typeface="ＭＳ Ｐゴシック" charset="-128"/>
              <a:cs typeface="ＭＳ Ｐゴシック" charset="-128"/>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hangingPunct="1"/>
            <a:fld id="{3E5036DC-8C7F-E74A-943A-98D39A208BFB}" type="slidenum">
              <a:rPr lang="en-US" smtClean="0">
                <a:solidFill>
                  <a:prstClr val="black">
                    <a:tint val="75000"/>
                  </a:prstClr>
                </a:solidFill>
                <a:ea typeface="ＭＳ Ｐゴシック" charset="-128"/>
                <a:cs typeface="ＭＳ Ｐゴシック" charset="-128"/>
              </a:rPr>
              <a:pPr eaLnBrk="1" hangingPunct="1"/>
              <a:t>‹#›</a:t>
            </a:fld>
            <a:endParaRPr lang="en-US">
              <a:solidFill>
                <a:prstClr val="black">
                  <a:tint val="75000"/>
                </a:prstClr>
              </a:solidFill>
              <a:ea typeface="ＭＳ Ｐゴシック" charset="-128"/>
              <a:cs typeface="ＭＳ Ｐゴシック" charset="-128"/>
            </a:endParaRPr>
          </a:p>
        </p:txBody>
      </p:sp>
      <p:pic>
        <p:nvPicPr>
          <p:cNvPr id="7" name="Picture 3" descr="banner_ioos_1024.jpg"/>
          <p:cNvPicPr>
            <a:picLocks noChangeAspect="1"/>
          </p:cNvPicPr>
          <p:nvPr userDrawn="1"/>
        </p:nvPicPr>
        <p:blipFill>
          <a:blip r:embed="rId13"/>
          <a:srcRect t="30029"/>
          <a:stretch>
            <a:fillRect/>
          </a:stretch>
        </p:blipFill>
        <p:spPr bwMode="auto">
          <a:xfrm>
            <a:off x="0" y="6197600"/>
            <a:ext cx="9150350" cy="762000"/>
          </a:xfrm>
          <a:prstGeom prst="rect">
            <a:avLst/>
          </a:prstGeom>
          <a:noFill/>
          <a:ln w="9525">
            <a:noFill/>
            <a:miter lim="800000"/>
            <a:headEnd/>
            <a:tailEnd/>
          </a:ln>
        </p:spPr>
      </p:pic>
      <p:pic>
        <p:nvPicPr>
          <p:cNvPr id="8" name="Picture 2" descr="IOOS_white.gif"/>
          <p:cNvPicPr>
            <a:picLocks noChangeAspect="1"/>
          </p:cNvPicPr>
          <p:nvPr userDrawn="1"/>
        </p:nvPicPr>
        <p:blipFill>
          <a:blip r:embed="rId14"/>
          <a:srcRect/>
          <a:stretch>
            <a:fillRect/>
          </a:stretch>
        </p:blipFill>
        <p:spPr bwMode="auto">
          <a:xfrm>
            <a:off x="7332663" y="6211888"/>
            <a:ext cx="1676400" cy="654050"/>
          </a:xfrm>
          <a:prstGeom prst="rect">
            <a:avLst/>
          </a:prstGeom>
          <a:noFill/>
          <a:ln w="9525">
            <a:noFill/>
            <a:miter lim="800000"/>
            <a:headEnd/>
            <a:tailEnd/>
          </a:ln>
        </p:spPr>
      </p:pic>
    </p:spTree>
    <p:extLst>
      <p:ext uri="{BB962C8B-B14F-4D97-AF65-F5344CB8AC3E}">
        <p14:creationId xmlns:p14="http://schemas.microsoft.com/office/powerpoint/2010/main" val="376264708"/>
      </p:ext>
    </p:extLst>
  </p:cSld>
  <p:clrMap bg1="lt1" tx1="dk1" bg2="lt2" tx2="dk2" accent1="accent1" accent2="accent2" accent3="accent3" accent4="accent4" accent5="accent5" accent6="accent6" hlink="hlink" folHlink="folHlink"/>
  <p:sldLayoutIdLst>
    <p:sldLayoutId id="2147484168" r:id="rId1"/>
    <p:sldLayoutId id="2147484169" r:id="rId2"/>
    <p:sldLayoutId id="2147484170" r:id="rId3"/>
    <p:sldLayoutId id="2147484171" r:id="rId4"/>
    <p:sldLayoutId id="2147484172" r:id="rId5"/>
    <p:sldLayoutId id="2147484173" r:id="rId6"/>
    <p:sldLayoutId id="2147484174" r:id="rId7"/>
    <p:sldLayoutId id="2147484175" r:id="rId8"/>
    <p:sldLayoutId id="2147484176" r:id="rId9"/>
    <p:sldLayoutId id="2147484177" r:id="rId10"/>
    <p:sldLayoutId id="2147484178"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hangingPunct="1">
              <a:defRPr/>
            </a:pPr>
            <a:endParaRPr lang="en-US">
              <a:solidFill>
                <a:prstClr val="black">
                  <a:tint val="75000"/>
                </a:prstClr>
              </a:solidFill>
              <a:ea typeface="ＭＳ Ｐゴシック" charset="-128"/>
              <a:cs typeface="ＭＳ Ｐゴシック" charset="-128"/>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hangingPunct="1">
              <a:defRPr/>
            </a:pPr>
            <a:endParaRPr lang="en-US">
              <a:solidFill>
                <a:prstClr val="black">
                  <a:tint val="75000"/>
                </a:prstClr>
              </a:solidFill>
              <a:ea typeface="ＭＳ Ｐゴシック" charset="-128"/>
              <a:cs typeface="ＭＳ Ｐゴシック" charset="-128"/>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hangingPunct="1"/>
            <a:fld id="{3E5036DC-8C7F-E74A-943A-98D39A208BFB}" type="slidenum">
              <a:rPr lang="en-US" smtClean="0">
                <a:solidFill>
                  <a:prstClr val="black">
                    <a:tint val="75000"/>
                  </a:prstClr>
                </a:solidFill>
                <a:ea typeface="ＭＳ Ｐゴシック" charset="-128"/>
                <a:cs typeface="ＭＳ Ｐゴシック" charset="-128"/>
              </a:rPr>
              <a:pPr eaLnBrk="1" hangingPunct="1"/>
              <a:t>‹#›</a:t>
            </a:fld>
            <a:endParaRPr lang="en-US">
              <a:solidFill>
                <a:prstClr val="black">
                  <a:tint val="75000"/>
                </a:prstClr>
              </a:solidFill>
              <a:ea typeface="ＭＳ Ｐゴシック" charset="-128"/>
              <a:cs typeface="ＭＳ Ｐゴシック" charset="-128"/>
            </a:endParaRPr>
          </a:p>
        </p:txBody>
      </p:sp>
      <p:pic>
        <p:nvPicPr>
          <p:cNvPr id="7" name="Picture 3" descr="banner_ioos_1024.jpg"/>
          <p:cNvPicPr>
            <a:picLocks noChangeAspect="1"/>
          </p:cNvPicPr>
          <p:nvPr userDrawn="1"/>
        </p:nvPicPr>
        <p:blipFill>
          <a:blip r:embed="rId13"/>
          <a:srcRect t="30029"/>
          <a:stretch>
            <a:fillRect/>
          </a:stretch>
        </p:blipFill>
        <p:spPr bwMode="auto">
          <a:xfrm>
            <a:off x="0" y="6197600"/>
            <a:ext cx="9150350" cy="762000"/>
          </a:xfrm>
          <a:prstGeom prst="rect">
            <a:avLst/>
          </a:prstGeom>
          <a:noFill/>
          <a:ln w="9525">
            <a:noFill/>
            <a:miter lim="800000"/>
            <a:headEnd/>
            <a:tailEnd/>
          </a:ln>
        </p:spPr>
      </p:pic>
      <p:pic>
        <p:nvPicPr>
          <p:cNvPr id="8" name="Picture 2" descr="IOOS_white.gif"/>
          <p:cNvPicPr>
            <a:picLocks noChangeAspect="1"/>
          </p:cNvPicPr>
          <p:nvPr userDrawn="1"/>
        </p:nvPicPr>
        <p:blipFill>
          <a:blip r:embed="rId14"/>
          <a:srcRect/>
          <a:stretch>
            <a:fillRect/>
          </a:stretch>
        </p:blipFill>
        <p:spPr bwMode="auto">
          <a:xfrm>
            <a:off x="7332663" y="6211888"/>
            <a:ext cx="1676400" cy="654050"/>
          </a:xfrm>
          <a:prstGeom prst="rect">
            <a:avLst/>
          </a:prstGeom>
          <a:noFill/>
          <a:ln w="9525">
            <a:noFill/>
            <a:miter lim="800000"/>
            <a:headEnd/>
            <a:tailEnd/>
          </a:ln>
        </p:spPr>
      </p:pic>
    </p:spTree>
    <p:extLst>
      <p:ext uri="{BB962C8B-B14F-4D97-AF65-F5344CB8AC3E}">
        <p14:creationId xmlns:p14="http://schemas.microsoft.com/office/powerpoint/2010/main" val="1166485743"/>
      </p:ext>
    </p:extLst>
  </p:cSld>
  <p:clrMap bg1="lt1" tx1="dk1" bg2="lt2" tx2="dk2" accent1="accent1" accent2="accent2" accent3="accent3" accent4="accent4" accent5="accent5" accent6="accent6" hlink="hlink" folHlink="folHlink"/>
  <p:sldLayoutIdLst>
    <p:sldLayoutId id="2147484192" r:id="rId1"/>
    <p:sldLayoutId id="2147484193" r:id="rId2"/>
    <p:sldLayoutId id="2147484194" r:id="rId3"/>
    <p:sldLayoutId id="2147484195" r:id="rId4"/>
    <p:sldLayoutId id="2147484196" r:id="rId5"/>
    <p:sldLayoutId id="2147484197" r:id="rId6"/>
    <p:sldLayoutId id="2147484198" r:id="rId7"/>
    <p:sldLayoutId id="2147484199" r:id="rId8"/>
    <p:sldLayoutId id="2147484200" r:id="rId9"/>
    <p:sldLayoutId id="2147484201" r:id="rId10"/>
    <p:sldLayoutId id="2147484202"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hangingPunct="1">
              <a:defRPr/>
            </a:pPr>
            <a:endParaRPr lang="en-US">
              <a:solidFill>
                <a:prstClr val="black">
                  <a:tint val="75000"/>
                </a:prstClr>
              </a:solidFill>
              <a:ea typeface="ＭＳ Ｐゴシック" charset="-128"/>
              <a:cs typeface="ＭＳ Ｐゴシック" charset="-128"/>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hangingPunct="1">
              <a:defRPr/>
            </a:pPr>
            <a:endParaRPr lang="en-US">
              <a:solidFill>
                <a:prstClr val="black">
                  <a:tint val="75000"/>
                </a:prstClr>
              </a:solidFill>
              <a:ea typeface="ＭＳ Ｐゴシック" charset="-128"/>
              <a:cs typeface="ＭＳ Ｐゴシック" charset="-128"/>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hangingPunct="1"/>
            <a:fld id="{3E5036DC-8C7F-E74A-943A-98D39A208BFB}" type="slidenum">
              <a:rPr lang="en-US" smtClean="0">
                <a:solidFill>
                  <a:prstClr val="black">
                    <a:tint val="75000"/>
                  </a:prstClr>
                </a:solidFill>
                <a:ea typeface="ＭＳ Ｐゴシック" charset="-128"/>
                <a:cs typeface="ＭＳ Ｐゴシック" charset="-128"/>
              </a:rPr>
              <a:pPr eaLnBrk="1" hangingPunct="1"/>
              <a:t>‹#›</a:t>
            </a:fld>
            <a:endParaRPr lang="en-US">
              <a:solidFill>
                <a:prstClr val="black">
                  <a:tint val="75000"/>
                </a:prstClr>
              </a:solidFill>
              <a:ea typeface="ＭＳ Ｐゴシック" charset="-128"/>
              <a:cs typeface="ＭＳ Ｐゴシック" charset="-128"/>
            </a:endParaRPr>
          </a:p>
        </p:txBody>
      </p:sp>
      <p:pic>
        <p:nvPicPr>
          <p:cNvPr id="7" name="Picture 3" descr="banner_ioos_1024.jpg"/>
          <p:cNvPicPr>
            <a:picLocks noChangeAspect="1"/>
          </p:cNvPicPr>
          <p:nvPr userDrawn="1"/>
        </p:nvPicPr>
        <p:blipFill>
          <a:blip r:embed="rId13"/>
          <a:srcRect t="30029"/>
          <a:stretch>
            <a:fillRect/>
          </a:stretch>
        </p:blipFill>
        <p:spPr bwMode="auto">
          <a:xfrm>
            <a:off x="0" y="6197600"/>
            <a:ext cx="9150350" cy="762000"/>
          </a:xfrm>
          <a:prstGeom prst="rect">
            <a:avLst/>
          </a:prstGeom>
          <a:noFill/>
          <a:ln w="9525">
            <a:noFill/>
            <a:miter lim="800000"/>
            <a:headEnd/>
            <a:tailEnd/>
          </a:ln>
        </p:spPr>
      </p:pic>
      <p:pic>
        <p:nvPicPr>
          <p:cNvPr id="8" name="Picture 2" descr="IOOS_white.gif"/>
          <p:cNvPicPr>
            <a:picLocks noChangeAspect="1"/>
          </p:cNvPicPr>
          <p:nvPr userDrawn="1"/>
        </p:nvPicPr>
        <p:blipFill>
          <a:blip r:embed="rId14"/>
          <a:srcRect/>
          <a:stretch>
            <a:fillRect/>
          </a:stretch>
        </p:blipFill>
        <p:spPr bwMode="auto">
          <a:xfrm>
            <a:off x="7332663" y="6211888"/>
            <a:ext cx="1676400" cy="654050"/>
          </a:xfrm>
          <a:prstGeom prst="rect">
            <a:avLst/>
          </a:prstGeom>
          <a:noFill/>
          <a:ln w="9525">
            <a:noFill/>
            <a:miter lim="800000"/>
            <a:headEnd/>
            <a:tailEnd/>
          </a:ln>
        </p:spPr>
      </p:pic>
    </p:spTree>
    <p:extLst>
      <p:ext uri="{BB962C8B-B14F-4D97-AF65-F5344CB8AC3E}">
        <p14:creationId xmlns:p14="http://schemas.microsoft.com/office/powerpoint/2010/main" val="377596909"/>
      </p:ext>
    </p:extLst>
  </p:cSld>
  <p:clrMap bg1="lt1" tx1="dk1" bg2="lt2" tx2="dk2" accent1="accent1" accent2="accent2" accent3="accent3" accent4="accent4" accent5="accent5" accent6="accent6" hlink="hlink" folHlink="folHlink"/>
  <p:sldLayoutIdLst>
    <p:sldLayoutId id="2147484204" r:id="rId1"/>
    <p:sldLayoutId id="2147484205" r:id="rId2"/>
    <p:sldLayoutId id="2147484206" r:id="rId3"/>
    <p:sldLayoutId id="2147484207" r:id="rId4"/>
    <p:sldLayoutId id="2147484208" r:id="rId5"/>
    <p:sldLayoutId id="2147484209" r:id="rId6"/>
    <p:sldLayoutId id="2147484210" r:id="rId7"/>
    <p:sldLayoutId id="2147484211" r:id="rId8"/>
    <p:sldLayoutId id="2147484212" r:id="rId9"/>
    <p:sldLayoutId id="2147484213" r:id="rId10"/>
    <p:sldLayoutId id="2147484214"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hangingPunct="1">
              <a:defRPr/>
            </a:pPr>
            <a:endParaRPr lang="en-US">
              <a:solidFill>
                <a:prstClr val="black">
                  <a:tint val="75000"/>
                </a:prstClr>
              </a:solidFill>
              <a:ea typeface="ＭＳ Ｐゴシック" charset="-128"/>
              <a:cs typeface="ＭＳ Ｐゴシック" charset="-128"/>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hangingPunct="1">
              <a:defRPr/>
            </a:pPr>
            <a:endParaRPr lang="en-US">
              <a:solidFill>
                <a:prstClr val="black">
                  <a:tint val="75000"/>
                </a:prstClr>
              </a:solidFill>
              <a:ea typeface="ＭＳ Ｐゴシック" charset="-128"/>
              <a:cs typeface="ＭＳ Ｐゴシック" charset="-128"/>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hangingPunct="1"/>
            <a:fld id="{3E5036DC-8C7F-E74A-943A-98D39A208BFB}" type="slidenum">
              <a:rPr lang="en-US" smtClean="0">
                <a:solidFill>
                  <a:prstClr val="black">
                    <a:tint val="75000"/>
                  </a:prstClr>
                </a:solidFill>
                <a:ea typeface="ＭＳ Ｐゴシック" charset="-128"/>
                <a:cs typeface="ＭＳ Ｐゴシック" charset="-128"/>
              </a:rPr>
              <a:pPr eaLnBrk="1" hangingPunct="1"/>
              <a:t>‹#›</a:t>
            </a:fld>
            <a:endParaRPr lang="en-US">
              <a:solidFill>
                <a:prstClr val="black">
                  <a:tint val="75000"/>
                </a:prstClr>
              </a:solidFill>
              <a:ea typeface="ＭＳ Ｐゴシック" charset="-128"/>
              <a:cs typeface="ＭＳ Ｐゴシック" charset="-128"/>
            </a:endParaRPr>
          </a:p>
        </p:txBody>
      </p:sp>
      <p:pic>
        <p:nvPicPr>
          <p:cNvPr id="7" name="Picture 3" descr="banner_ioos_1024.jpg"/>
          <p:cNvPicPr>
            <a:picLocks noChangeAspect="1"/>
          </p:cNvPicPr>
          <p:nvPr userDrawn="1"/>
        </p:nvPicPr>
        <p:blipFill>
          <a:blip r:embed="rId13" cstate="print"/>
          <a:srcRect/>
          <a:stretch>
            <a:fillRect/>
          </a:stretch>
        </p:blipFill>
        <p:spPr bwMode="auto">
          <a:xfrm>
            <a:off x="0" y="6197600"/>
            <a:ext cx="9150350" cy="762000"/>
          </a:xfrm>
          <a:prstGeom prst="rect">
            <a:avLst/>
          </a:prstGeom>
          <a:noFill/>
          <a:ln w="9525">
            <a:noFill/>
            <a:miter lim="800000"/>
            <a:headEnd/>
            <a:tailEnd/>
          </a:ln>
        </p:spPr>
      </p:pic>
      <p:pic>
        <p:nvPicPr>
          <p:cNvPr id="8" name="Picture 2" descr="IOOS_white.gif"/>
          <p:cNvPicPr>
            <a:picLocks noChangeAspect="1"/>
          </p:cNvPicPr>
          <p:nvPr userDrawn="1"/>
        </p:nvPicPr>
        <p:blipFill>
          <a:blip r:embed="rId14" cstate="print"/>
          <a:srcRect/>
          <a:stretch>
            <a:fillRect/>
          </a:stretch>
        </p:blipFill>
        <p:spPr bwMode="auto">
          <a:xfrm>
            <a:off x="7332663" y="6211888"/>
            <a:ext cx="1676400" cy="654050"/>
          </a:xfrm>
          <a:prstGeom prst="rect">
            <a:avLst/>
          </a:prstGeom>
          <a:noFill/>
          <a:ln w="9525">
            <a:noFill/>
            <a:miter lim="800000"/>
            <a:headEnd/>
            <a:tailEnd/>
          </a:ln>
        </p:spPr>
      </p:pic>
    </p:spTree>
    <p:extLst>
      <p:ext uri="{BB962C8B-B14F-4D97-AF65-F5344CB8AC3E}">
        <p14:creationId xmlns:p14="http://schemas.microsoft.com/office/powerpoint/2010/main" val="3825502820"/>
      </p:ext>
    </p:extLst>
  </p:cSld>
  <p:clrMap bg1="lt1" tx1="dk1" bg2="lt2" tx2="dk2" accent1="accent1" accent2="accent2" accent3="accent3" accent4="accent4" accent5="accent5" accent6="accent6" hlink="hlink" folHlink="folHlink"/>
  <p:sldLayoutIdLst>
    <p:sldLayoutId id="2147484216" r:id="rId1"/>
    <p:sldLayoutId id="2147484217" r:id="rId2"/>
    <p:sldLayoutId id="2147484218" r:id="rId3"/>
    <p:sldLayoutId id="2147484219" r:id="rId4"/>
    <p:sldLayoutId id="2147484220" r:id="rId5"/>
    <p:sldLayoutId id="2147484221" r:id="rId6"/>
    <p:sldLayoutId id="2147484222" r:id="rId7"/>
    <p:sldLayoutId id="2147484223" r:id="rId8"/>
    <p:sldLayoutId id="2147484224" r:id="rId9"/>
    <p:sldLayoutId id="2147484225" r:id="rId10"/>
    <p:sldLayoutId id="2147484226"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fontAlgn="auto" hangingPunct="1">
              <a:spcBef>
                <a:spcPts val="0"/>
              </a:spcBef>
              <a:spcAft>
                <a:spcPts val="0"/>
              </a:spcAft>
            </a:pPr>
            <a:fld id="{E525B144-F66F-6447-B0C6-8953961C2AA5}" type="datetimeFigureOut">
              <a:rPr lang="en-US" smtClean="0">
                <a:solidFill>
                  <a:prstClr val="black">
                    <a:tint val="75000"/>
                  </a:prstClr>
                </a:solidFill>
                <a:latin typeface="Calibri"/>
              </a:rPr>
              <a:pPr eaLnBrk="1" fontAlgn="auto" hangingPunct="1">
                <a:spcBef>
                  <a:spcPts val="0"/>
                </a:spcBef>
                <a:spcAft>
                  <a:spcPts val="0"/>
                </a:spcAft>
              </a:pPr>
              <a:t>10/13/16</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fontAlgn="auto" hangingPunct="1">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fontAlgn="auto" hangingPunct="1">
              <a:spcBef>
                <a:spcPts val="0"/>
              </a:spcBef>
              <a:spcAft>
                <a:spcPts val="0"/>
              </a:spcAft>
            </a:pPr>
            <a:fld id="{6DAF4556-5352-4241-B221-856EDA9E7D6E}" type="slidenum">
              <a:rPr lang="en-US" smtClean="0">
                <a:solidFill>
                  <a:prstClr val="black">
                    <a:tint val="75000"/>
                  </a:prstClr>
                </a:solidFill>
                <a:latin typeface="Calibri"/>
              </a:rPr>
              <a:pPr eaLnBrk="1" fontAlgn="auto" hangingPunct="1">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61059171"/>
      </p:ext>
    </p:extLst>
  </p:cSld>
  <p:clrMap bg1="lt1" tx1="dk1" bg2="lt2" tx2="dk2" accent1="accent1" accent2="accent2" accent3="accent3" accent4="accent4" accent5="accent5" accent6="accent6" hlink="hlink" folHlink="folHlink"/>
  <p:sldLayoutIdLst>
    <p:sldLayoutId id="2147484228" r:id="rId1"/>
    <p:sldLayoutId id="2147484229" r:id="rId2"/>
    <p:sldLayoutId id="2147484230" r:id="rId3"/>
    <p:sldLayoutId id="2147484231" r:id="rId4"/>
    <p:sldLayoutId id="2147484232" r:id="rId5"/>
    <p:sldLayoutId id="2147484233" r:id="rId6"/>
    <p:sldLayoutId id="2147484234" r:id="rId7"/>
    <p:sldLayoutId id="2147484235" r:id="rId8"/>
    <p:sldLayoutId id="2147484236" r:id="rId9"/>
    <p:sldLayoutId id="2147484237" r:id="rId10"/>
    <p:sldLayoutId id="214748423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hangingPunct="1">
              <a:defRPr/>
            </a:pPr>
            <a:endParaRPr lang="en-US">
              <a:solidFill>
                <a:prstClr val="black">
                  <a:tint val="75000"/>
                </a:prstClr>
              </a:solidFill>
              <a:ea typeface="ＭＳ Ｐゴシック" charset="-128"/>
              <a:cs typeface="ＭＳ Ｐゴシック" charset="-128"/>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hangingPunct="1">
              <a:defRPr/>
            </a:pPr>
            <a:endParaRPr lang="en-US">
              <a:solidFill>
                <a:prstClr val="black">
                  <a:tint val="75000"/>
                </a:prstClr>
              </a:solidFill>
              <a:ea typeface="ＭＳ Ｐゴシック" charset="-128"/>
              <a:cs typeface="ＭＳ Ｐゴシック" charset="-128"/>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hangingPunct="1"/>
            <a:fld id="{3E5036DC-8C7F-E74A-943A-98D39A208BFB}" type="slidenum">
              <a:rPr lang="en-US" smtClean="0">
                <a:solidFill>
                  <a:prstClr val="black">
                    <a:tint val="75000"/>
                  </a:prstClr>
                </a:solidFill>
                <a:ea typeface="ＭＳ Ｐゴシック" charset="-128"/>
                <a:cs typeface="ＭＳ Ｐゴシック" charset="-128"/>
              </a:rPr>
              <a:pPr eaLnBrk="1" hangingPunct="1"/>
              <a:t>‹#›</a:t>
            </a:fld>
            <a:endParaRPr lang="en-US">
              <a:solidFill>
                <a:prstClr val="black">
                  <a:tint val="75000"/>
                </a:prstClr>
              </a:solidFill>
              <a:ea typeface="ＭＳ Ｐゴシック" charset="-128"/>
              <a:cs typeface="ＭＳ Ｐゴシック" charset="-128"/>
            </a:endParaRPr>
          </a:p>
        </p:txBody>
      </p:sp>
      <p:pic>
        <p:nvPicPr>
          <p:cNvPr id="7" name="Picture 3" descr="banner_ioos_1024.jpg"/>
          <p:cNvPicPr>
            <a:picLocks noChangeAspect="1"/>
          </p:cNvPicPr>
          <p:nvPr userDrawn="1"/>
        </p:nvPicPr>
        <p:blipFill>
          <a:blip r:embed="rId13"/>
          <a:srcRect t="30029"/>
          <a:stretch>
            <a:fillRect/>
          </a:stretch>
        </p:blipFill>
        <p:spPr bwMode="auto">
          <a:xfrm>
            <a:off x="0" y="6197600"/>
            <a:ext cx="9150350" cy="762000"/>
          </a:xfrm>
          <a:prstGeom prst="rect">
            <a:avLst/>
          </a:prstGeom>
          <a:noFill/>
          <a:ln w="9525">
            <a:noFill/>
            <a:miter lim="800000"/>
            <a:headEnd/>
            <a:tailEnd/>
          </a:ln>
        </p:spPr>
      </p:pic>
      <p:pic>
        <p:nvPicPr>
          <p:cNvPr id="8" name="Picture 2" descr="IOOS_white.gif"/>
          <p:cNvPicPr>
            <a:picLocks noChangeAspect="1"/>
          </p:cNvPicPr>
          <p:nvPr userDrawn="1"/>
        </p:nvPicPr>
        <p:blipFill>
          <a:blip r:embed="rId14"/>
          <a:srcRect/>
          <a:stretch>
            <a:fillRect/>
          </a:stretch>
        </p:blipFill>
        <p:spPr bwMode="auto">
          <a:xfrm>
            <a:off x="7332663" y="6211888"/>
            <a:ext cx="1676400" cy="654050"/>
          </a:xfrm>
          <a:prstGeom prst="rect">
            <a:avLst/>
          </a:prstGeom>
          <a:noFill/>
          <a:ln w="9525">
            <a:noFill/>
            <a:miter lim="800000"/>
            <a:headEnd/>
            <a:tailEnd/>
          </a:ln>
        </p:spPr>
      </p:pic>
    </p:spTree>
    <p:extLst>
      <p:ext uri="{BB962C8B-B14F-4D97-AF65-F5344CB8AC3E}">
        <p14:creationId xmlns:p14="http://schemas.microsoft.com/office/powerpoint/2010/main" val="569712788"/>
      </p:ext>
    </p:extLst>
  </p:cSld>
  <p:clrMap bg1="lt1" tx1="dk1" bg2="lt2" tx2="dk2" accent1="accent1" accent2="accent2" accent3="accent3" accent4="accent4" accent5="accent5" accent6="accent6" hlink="hlink" folHlink="folHlink"/>
  <p:sldLayoutIdLst>
    <p:sldLayoutId id="2147484240" r:id="rId1"/>
    <p:sldLayoutId id="2147484241" r:id="rId2"/>
    <p:sldLayoutId id="2147484242" r:id="rId3"/>
    <p:sldLayoutId id="2147484243" r:id="rId4"/>
    <p:sldLayoutId id="2147484244" r:id="rId5"/>
    <p:sldLayoutId id="2147484245" r:id="rId6"/>
    <p:sldLayoutId id="2147484246" r:id="rId7"/>
    <p:sldLayoutId id="2147484247" r:id="rId8"/>
    <p:sldLayoutId id="2147484248" r:id="rId9"/>
    <p:sldLayoutId id="2147484249" r:id="rId10"/>
    <p:sldLayoutId id="2147484250"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 descr="June 09 text whit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685800" y="76200"/>
            <a:ext cx="7772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685800" y="914400"/>
            <a:ext cx="77724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4"/>
          <p:cNvSpPr>
            <a:spLocks noGrp="1" noChangeArrowheads="1"/>
          </p:cNvSpPr>
          <p:nvPr>
            <p:ph type="dt" sz="half" idx="2"/>
          </p:nvPr>
        </p:nvSpPr>
        <p:spPr bwMode="auto">
          <a:xfrm>
            <a:off x="7162800" y="6324600"/>
            <a:ext cx="1143000" cy="457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400">
                <a:ea typeface="ＭＳ Ｐゴシック" pitchFamily="1" charset="-128"/>
                <a:cs typeface="+mn-cs"/>
              </a:defRPr>
            </a:lvl1pPr>
          </a:lstStyle>
          <a:p>
            <a:pPr>
              <a:defRPr/>
            </a:pPr>
            <a:endParaRPr lang="en-US">
              <a:solidFill>
                <a:srgbClr val="000000"/>
              </a:solidFill>
            </a:endParaRPr>
          </a:p>
        </p:txBody>
      </p:sp>
      <p:sp>
        <p:nvSpPr>
          <p:cNvPr id="1029" name="Rectangle 5"/>
          <p:cNvSpPr>
            <a:spLocks noGrp="1" noChangeArrowheads="1"/>
          </p:cNvSpPr>
          <p:nvPr>
            <p:ph type="ftr" sz="quarter" idx="3"/>
          </p:nvPr>
        </p:nvSpPr>
        <p:spPr bwMode="auto">
          <a:xfrm>
            <a:off x="2209800" y="6324600"/>
            <a:ext cx="4800600" cy="457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400">
                <a:ea typeface="ＭＳ Ｐゴシック" pitchFamily="1" charset="-128"/>
                <a:cs typeface="+mn-cs"/>
              </a:defRPr>
            </a:lvl1pPr>
          </a:lstStyle>
          <a:p>
            <a:pPr>
              <a:defRPr/>
            </a:pPr>
            <a:endParaRPr lang="en-US">
              <a:solidFill>
                <a:srgbClr val="000000"/>
              </a:solidFill>
            </a:endParaRPr>
          </a:p>
        </p:txBody>
      </p:sp>
      <p:sp>
        <p:nvSpPr>
          <p:cNvPr id="1030" name="Rectangle 6"/>
          <p:cNvSpPr>
            <a:spLocks noGrp="1" noChangeArrowheads="1"/>
          </p:cNvSpPr>
          <p:nvPr>
            <p:ph type="sldNum" sz="quarter" idx="4"/>
          </p:nvPr>
        </p:nvSpPr>
        <p:spPr bwMode="auto">
          <a:xfrm>
            <a:off x="8458200" y="6324600"/>
            <a:ext cx="609600" cy="457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400"/>
            </a:lvl1pPr>
          </a:lstStyle>
          <a:p>
            <a:fld id="{5D7471C9-502D-5D48-B8BE-C6EEED4459A9}" type="slidenum">
              <a:rPr lang="en-US">
                <a:solidFill>
                  <a:srgbClr val="000000"/>
                </a:solidFill>
              </a:rPr>
              <a:pPr/>
              <a:t>‹#›</a:t>
            </a:fld>
            <a:endParaRPr lang="en-US">
              <a:solidFill>
                <a:srgbClr val="000000"/>
              </a:solidFill>
            </a:endParaRPr>
          </a:p>
        </p:txBody>
      </p:sp>
      <p:cxnSp>
        <p:nvCxnSpPr>
          <p:cNvPr id="9" name="Straight Connector 8"/>
          <p:cNvCxnSpPr>
            <a:cxnSpLocks noChangeShapeType="1"/>
          </p:cNvCxnSpPr>
          <p:nvPr/>
        </p:nvCxnSpPr>
        <p:spPr bwMode="auto">
          <a:xfrm>
            <a:off x="0" y="762000"/>
            <a:ext cx="9144000" cy="0"/>
          </a:xfrm>
          <a:prstGeom prst="line">
            <a:avLst/>
          </a:prstGeom>
          <a:noFill/>
          <a:ln w="25400">
            <a:solidFill>
              <a:schemeClr val="accent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pic>
        <p:nvPicPr>
          <p:cNvPr id="1033" name="Picture 4" descr="June 09 text white"/>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10"/>
          <p:cNvCxnSpPr>
            <a:cxnSpLocks noChangeShapeType="1"/>
          </p:cNvCxnSpPr>
          <p:nvPr userDrawn="1"/>
        </p:nvCxnSpPr>
        <p:spPr bwMode="auto">
          <a:xfrm>
            <a:off x="0" y="762000"/>
            <a:ext cx="9144000" cy="0"/>
          </a:xfrm>
          <a:prstGeom prst="line">
            <a:avLst/>
          </a:prstGeom>
          <a:noFill/>
          <a:ln w="25400">
            <a:solidFill>
              <a:schemeClr val="accent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144338388"/>
      </p:ext>
    </p:extLst>
  </p:cSld>
  <p:clrMap bg1="lt1" tx1="dk1" bg2="lt2" tx2="dk2" accent1="accent1" accent2="accent2" accent3="accent3" accent4="accent4" accent5="accent5" accent6="accent6" hlink="hlink" folHlink="folHlink"/>
  <p:sldLayoutIdLst>
    <p:sldLayoutId id="2147484252" r:id="rId1"/>
    <p:sldLayoutId id="2147484253" r:id="rId2"/>
    <p:sldLayoutId id="2147484254" r:id="rId3"/>
    <p:sldLayoutId id="2147484255" r:id="rId4"/>
    <p:sldLayoutId id="2147484256" r:id="rId5"/>
    <p:sldLayoutId id="2147484257" r:id="rId6"/>
    <p:sldLayoutId id="2147484258" r:id="rId7"/>
    <p:sldLayoutId id="2147484259" r:id="rId8"/>
    <p:sldLayoutId id="2147484260" r:id="rId9"/>
    <p:sldLayoutId id="2147484261" r:id="rId10"/>
    <p:sldLayoutId id="2147484262" r:id="rId11"/>
    <p:sldLayoutId id="2147484263" r:id="rId12"/>
  </p:sldLayoutIdLst>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pitchFamily="1" charset="-128"/>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pitchFamily="1" charset="-128"/>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pitchFamily="1" charset="-128"/>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chemeClr val="tx2"/>
          </a:solidFill>
          <a:latin typeface="Arial" charset="0"/>
          <a:ea typeface="ＭＳ Ｐゴシック" pitchFamily="1" charset="-128"/>
        </a:defRPr>
      </a:lvl6pPr>
      <a:lvl7pPr marL="914400" algn="ctr" rtl="0" eaLnBrk="1" fontAlgn="base" hangingPunct="1">
        <a:spcBef>
          <a:spcPct val="0"/>
        </a:spcBef>
        <a:spcAft>
          <a:spcPct val="0"/>
        </a:spcAft>
        <a:defRPr sz="4400">
          <a:solidFill>
            <a:schemeClr val="tx2"/>
          </a:solidFill>
          <a:latin typeface="Arial" charset="0"/>
          <a:ea typeface="ＭＳ Ｐゴシック" pitchFamily="1" charset="-128"/>
        </a:defRPr>
      </a:lvl7pPr>
      <a:lvl8pPr marL="1371600" algn="ctr" rtl="0" eaLnBrk="1" fontAlgn="base" hangingPunct="1">
        <a:spcBef>
          <a:spcPct val="0"/>
        </a:spcBef>
        <a:spcAft>
          <a:spcPct val="0"/>
        </a:spcAft>
        <a:defRPr sz="4400">
          <a:solidFill>
            <a:schemeClr val="tx2"/>
          </a:solidFill>
          <a:latin typeface="Arial" charset="0"/>
          <a:ea typeface="ＭＳ Ｐゴシック" pitchFamily="1" charset="-128"/>
        </a:defRPr>
      </a:lvl8pPr>
      <a:lvl9pPr marL="1828800" algn="ctr" rtl="0" eaLnBrk="1" fontAlgn="base" hangingPunct="1">
        <a:spcBef>
          <a:spcPct val="0"/>
        </a:spcBef>
        <a:spcAft>
          <a:spcPct val="0"/>
        </a:spcAft>
        <a:defRPr sz="4400">
          <a:solidFill>
            <a:schemeClr val="tx2"/>
          </a:solidFill>
          <a:latin typeface="Arial" charset="0"/>
          <a:ea typeface="ＭＳ Ｐゴシック" pitchFamily="1"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eaLnBrk="1" fontAlgn="auto" hangingPunct="1">
              <a:spcBef>
                <a:spcPts val="0"/>
              </a:spcBef>
              <a:spcAft>
                <a:spcPts val="0"/>
              </a:spcAft>
            </a:pPr>
            <a:fld id="{C342861C-1F2F-FE41-AF0D-ABF6F1A271B6}" type="datetimeFigureOut">
              <a:rPr lang="en-US" smtClean="0">
                <a:solidFill>
                  <a:prstClr val="black">
                    <a:tint val="75000"/>
                  </a:prstClr>
                </a:solidFill>
                <a:latin typeface="Calibri"/>
                <a:ea typeface="+mn-ea"/>
                <a:cs typeface="+mn-cs"/>
              </a:rPr>
              <a:pPr defTabSz="457200" eaLnBrk="1" fontAlgn="auto" hangingPunct="1">
                <a:spcBef>
                  <a:spcPts val="0"/>
                </a:spcBef>
                <a:spcAft>
                  <a:spcPts val="0"/>
                </a:spcAft>
              </a:pPr>
              <a:t>10/13/16</a:t>
            </a:fld>
            <a:endParaRPr lang="en-US">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eaLnBrk="1" fontAlgn="auto" hangingPunct="1">
              <a:spcBef>
                <a:spcPts val="0"/>
              </a:spcBef>
              <a:spcAft>
                <a:spcPts val="0"/>
              </a:spcAft>
            </a:pPr>
            <a:endParaRPr lang="en-US">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eaLnBrk="1" fontAlgn="auto" hangingPunct="1">
              <a:spcBef>
                <a:spcPts val="0"/>
              </a:spcBef>
              <a:spcAft>
                <a:spcPts val="0"/>
              </a:spcAft>
            </a:pPr>
            <a:fld id="{F6BAE00C-53DA-B644-B485-6C6A655744BC}" type="slidenum">
              <a:rPr lang="en-US" smtClean="0">
                <a:solidFill>
                  <a:prstClr val="black">
                    <a:tint val="75000"/>
                  </a:prstClr>
                </a:solidFill>
                <a:latin typeface="Calibri"/>
                <a:ea typeface="+mn-ea"/>
                <a:cs typeface="+mn-cs"/>
              </a:rPr>
              <a:pPr defTabSz="457200" eaLnBrk="1" fontAlgn="auto" hangingPunct="1">
                <a:spcBef>
                  <a:spcPts val="0"/>
                </a:spcBef>
                <a:spcAft>
                  <a:spcPts val="0"/>
                </a:spcAft>
              </a:pPr>
              <a:t>‹#›</a:t>
            </a:fld>
            <a:endParaRPr lang="en-US">
              <a:solidFill>
                <a:prstClr val="black">
                  <a:tint val="75000"/>
                </a:prstClr>
              </a:solidFill>
              <a:latin typeface="Calibri"/>
              <a:ea typeface="+mn-ea"/>
              <a:cs typeface="+mn-cs"/>
            </a:endParaRPr>
          </a:p>
        </p:txBody>
      </p:sp>
      <p:pic>
        <p:nvPicPr>
          <p:cNvPr id="7" name="Picture 6" descr="RU_banner_COOL.jpg"/>
          <p:cNvPicPr>
            <a:picLocks noChangeAspect="1"/>
          </p:cNvPicPr>
          <p:nvPr userDrawn="1"/>
        </p:nvPicPr>
        <p:blipFill rotWithShape="1">
          <a:blip r:embed="rId13">
            <a:extLst>
              <a:ext uri="{28A0092B-C50C-407E-A947-70E740481C1C}">
                <a14:useLocalDpi xmlns:a14="http://schemas.microsoft.com/office/drawing/2010/main" val="0"/>
              </a:ext>
            </a:extLst>
          </a:blip>
          <a:srcRect t="25964" b="13345"/>
          <a:stretch/>
        </p:blipFill>
        <p:spPr>
          <a:xfrm>
            <a:off x="0" y="6237100"/>
            <a:ext cx="9144000" cy="620900"/>
          </a:xfrm>
          <a:prstGeom prst="rect">
            <a:avLst/>
          </a:prstGeom>
        </p:spPr>
      </p:pic>
    </p:spTree>
    <p:extLst>
      <p:ext uri="{BB962C8B-B14F-4D97-AF65-F5344CB8AC3E}">
        <p14:creationId xmlns:p14="http://schemas.microsoft.com/office/powerpoint/2010/main" val="1147825072"/>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eaLnBrk="1" fontAlgn="auto" hangingPunct="1">
              <a:spcBef>
                <a:spcPts val="0"/>
              </a:spcBef>
              <a:spcAft>
                <a:spcPts val="0"/>
              </a:spcAft>
            </a:pPr>
            <a:fld id="{2980DB9D-49F7-E841-8AEF-6BCDD2B63CA7}" type="datetimeFigureOut">
              <a:rPr lang="en-US" smtClean="0">
                <a:solidFill>
                  <a:prstClr val="black">
                    <a:tint val="75000"/>
                  </a:prstClr>
                </a:solidFill>
                <a:latin typeface="Calibri"/>
                <a:ea typeface="+mn-ea"/>
                <a:cs typeface="+mn-cs"/>
              </a:rPr>
              <a:pPr defTabSz="457200" eaLnBrk="1" fontAlgn="auto" hangingPunct="1">
                <a:spcBef>
                  <a:spcPts val="0"/>
                </a:spcBef>
                <a:spcAft>
                  <a:spcPts val="0"/>
                </a:spcAft>
              </a:pPr>
              <a:t>10/13/16</a:t>
            </a:fld>
            <a:endParaRPr lang="en-US">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eaLnBrk="1" fontAlgn="auto" hangingPunct="1">
              <a:spcBef>
                <a:spcPts val="0"/>
              </a:spcBef>
              <a:spcAft>
                <a:spcPts val="0"/>
              </a:spcAft>
            </a:pPr>
            <a:endParaRPr lang="en-US">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eaLnBrk="1" fontAlgn="auto" hangingPunct="1">
              <a:spcBef>
                <a:spcPts val="0"/>
              </a:spcBef>
              <a:spcAft>
                <a:spcPts val="0"/>
              </a:spcAft>
            </a:pPr>
            <a:fld id="{1EE5A8C3-50AB-7345-AC62-16AB533C2525}" type="slidenum">
              <a:rPr lang="en-US" smtClean="0">
                <a:solidFill>
                  <a:prstClr val="black">
                    <a:tint val="75000"/>
                  </a:prstClr>
                </a:solidFill>
                <a:latin typeface="Calibri"/>
                <a:ea typeface="+mn-ea"/>
                <a:cs typeface="+mn-cs"/>
              </a:rPr>
              <a:pPr defTabSz="457200" eaLnBrk="1" fontAlgn="auto" hangingPunct="1">
                <a:spcBef>
                  <a:spcPts val="0"/>
                </a:spcBef>
                <a:spcAft>
                  <a:spcPts val="0"/>
                </a:spcAft>
              </a:pPr>
              <a:t>‹#›</a:t>
            </a:fld>
            <a:endParaRPr lang="en-US">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685507595"/>
      </p:ext>
    </p:extLst>
  </p:cSld>
  <p:clrMap bg1="lt1" tx1="dk1" bg2="lt2" tx2="dk2" accent1="accent1" accent2="accent2" accent3="accent3" accent4="accent4" accent5="accent5" accent6="accent6" hlink="hlink" folHlink="folHlink"/>
  <p:sldLayoutIdLst>
    <p:sldLayoutId id="2147484265" r:id="rId1"/>
    <p:sldLayoutId id="2147484266" r:id="rId2"/>
    <p:sldLayoutId id="2147484267" r:id="rId3"/>
    <p:sldLayoutId id="2147484268" r:id="rId4"/>
    <p:sldLayoutId id="2147484269" r:id="rId5"/>
    <p:sldLayoutId id="2147484270" r:id="rId6"/>
    <p:sldLayoutId id="2147484271" r:id="rId7"/>
    <p:sldLayoutId id="2147484272" r:id="rId8"/>
    <p:sldLayoutId id="2147484273" r:id="rId9"/>
    <p:sldLayoutId id="2147484274" r:id="rId10"/>
    <p:sldLayoutId id="2147484275"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06026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519519"/>
            <a:ext cx="7886700" cy="4437529"/>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Slide Number Placeholder 11"/>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bg1"/>
                </a:solidFill>
              </a:defRPr>
            </a:lvl1pPr>
          </a:lstStyle>
          <a:p>
            <a:pPr eaLnBrk="1" fontAlgn="auto" hangingPunct="1">
              <a:spcBef>
                <a:spcPts val="0"/>
              </a:spcBef>
              <a:spcAft>
                <a:spcPts val="0"/>
              </a:spcAft>
            </a:pPr>
            <a:fld id="{5EF5D831-06B2-D543-8946-72CD43B5155C}" type="slidenum">
              <a:rPr lang="en-US" smtClean="0">
                <a:solidFill>
                  <a:prstClr val="white"/>
                </a:solidFill>
                <a:latin typeface="Cambria"/>
              </a:rPr>
              <a:pPr eaLnBrk="1" fontAlgn="auto" hangingPunct="1">
                <a:spcBef>
                  <a:spcPts val="0"/>
                </a:spcBef>
                <a:spcAft>
                  <a:spcPts val="0"/>
                </a:spcAft>
              </a:pPr>
              <a:t>‹#›</a:t>
            </a:fld>
            <a:endParaRPr lang="en-US" dirty="0">
              <a:solidFill>
                <a:prstClr val="white"/>
              </a:solidFill>
              <a:latin typeface="Cambria"/>
            </a:endParaRPr>
          </a:p>
        </p:txBody>
      </p:sp>
      <p:sp>
        <p:nvSpPr>
          <p:cNvPr id="6" name="Footer Placeholder 9"/>
          <p:cNvSpPr>
            <a:spLocks noGrp="1"/>
          </p:cNvSpPr>
          <p:nvPr>
            <p:ph type="ftr" sz="quarter" idx="3"/>
          </p:nvPr>
        </p:nvSpPr>
        <p:spPr>
          <a:xfrm>
            <a:off x="1408114" y="6356351"/>
            <a:ext cx="1799010" cy="365125"/>
          </a:xfrm>
          <a:prstGeom prst="rect">
            <a:avLst/>
          </a:prstGeom>
        </p:spPr>
        <p:txBody>
          <a:bodyPr/>
          <a:lstStyle>
            <a:lvl1pPr algn="ctr">
              <a:defRPr sz="1100">
                <a:solidFill>
                  <a:schemeClr val="bg1"/>
                </a:solidFill>
              </a:defRPr>
            </a:lvl1pPr>
          </a:lstStyle>
          <a:p>
            <a:pPr eaLnBrk="1" fontAlgn="auto" hangingPunct="1">
              <a:spcBef>
                <a:spcPts val="0"/>
              </a:spcBef>
              <a:spcAft>
                <a:spcPts val="0"/>
              </a:spcAft>
            </a:pPr>
            <a:r>
              <a:rPr lang="en-US" smtClean="0">
                <a:solidFill>
                  <a:prstClr val="white"/>
                </a:solidFill>
                <a:latin typeface="Cambria"/>
              </a:rPr>
              <a:t>AGU Ocean Sciences 2016</a:t>
            </a:r>
          </a:p>
          <a:p>
            <a:pPr eaLnBrk="1" fontAlgn="auto" hangingPunct="1">
              <a:spcBef>
                <a:spcPts val="0"/>
              </a:spcBef>
              <a:spcAft>
                <a:spcPts val="0"/>
              </a:spcAft>
            </a:pPr>
            <a:r>
              <a:rPr lang="en-US" sz="1200" smtClean="0">
                <a:solidFill>
                  <a:prstClr val="white"/>
                </a:solidFill>
                <a:latin typeface="Cambria"/>
              </a:rPr>
              <a:t>crowley@Rutgers.edu</a:t>
            </a:r>
            <a:endParaRPr lang="en-US" sz="1200" dirty="0">
              <a:solidFill>
                <a:prstClr val="white"/>
              </a:solidFill>
              <a:latin typeface="Cambria"/>
            </a:endParaRPr>
          </a:p>
        </p:txBody>
      </p:sp>
    </p:spTree>
    <p:extLst>
      <p:ext uri="{BB962C8B-B14F-4D97-AF65-F5344CB8AC3E}">
        <p14:creationId xmlns:p14="http://schemas.microsoft.com/office/powerpoint/2010/main" val="3265225373"/>
      </p:ext>
    </p:extLst>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timing>
    <p:tnLst>
      <p:par>
        <p:cTn xmlns:p14="http://schemas.microsoft.com/office/powerpoint/2010/mai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hangingPunct="1">
              <a:defRPr/>
            </a:pPr>
            <a:endParaRPr lang="en-US">
              <a:solidFill>
                <a:prstClr val="black">
                  <a:tint val="75000"/>
                </a:prstClr>
              </a:solidFill>
              <a:ea typeface="ＭＳ Ｐゴシック" charset="-128"/>
              <a:cs typeface="ＭＳ Ｐゴシック" charset="-128"/>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hangingPunct="1">
              <a:defRPr/>
            </a:pPr>
            <a:endParaRPr lang="en-US">
              <a:solidFill>
                <a:prstClr val="black">
                  <a:tint val="75000"/>
                </a:prstClr>
              </a:solidFill>
              <a:ea typeface="ＭＳ Ｐゴシック" charset="-128"/>
              <a:cs typeface="ＭＳ Ｐゴシック" charset="-128"/>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hangingPunct="1"/>
            <a:fld id="{3E5036DC-8C7F-E74A-943A-98D39A208BFB}" type="slidenum">
              <a:rPr lang="en-US" smtClean="0">
                <a:solidFill>
                  <a:prstClr val="black">
                    <a:tint val="75000"/>
                  </a:prstClr>
                </a:solidFill>
                <a:ea typeface="ＭＳ Ｐゴシック" charset="-128"/>
                <a:cs typeface="ＭＳ Ｐゴシック" charset="-128"/>
              </a:rPr>
              <a:pPr eaLnBrk="1" hangingPunct="1"/>
              <a:t>‹#›</a:t>
            </a:fld>
            <a:endParaRPr lang="en-US">
              <a:solidFill>
                <a:prstClr val="black">
                  <a:tint val="75000"/>
                </a:prstClr>
              </a:solidFill>
              <a:ea typeface="ＭＳ Ｐゴシック" charset="-128"/>
              <a:cs typeface="ＭＳ Ｐゴシック" charset="-128"/>
            </a:endParaRPr>
          </a:p>
        </p:txBody>
      </p:sp>
      <p:pic>
        <p:nvPicPr>
          <p:cNvPr id="7" name="Picture 3" descr="banner_ioos_1024.jpg"/>
          <p:cNvPicPr>
            <a:picLocks noChangeAspect="1"/>
          </p:cNvPicPr>
          <p:nvPr userDrawn="1"/>
        </p:nvPicPr>
        <p:blipFill>
          <a:blip r:embed="rId13" cstate="print"/>
          <a:srcRect/>
          <a:stretch>
            <a:fillRect/>
          </a:stretch>
        </p:blipFill>
        <p:spPr bwMode="auto">
          <a:xfrm>
            <a:off x="0" y="6197600"/>
            <a:ext cx="9150350" cy="762000"/>
          </a:xfrm>
          <a:prstGeom prst="rect">
            <a:avLst/>
          </a:prstGeom>
          <a:noFill/>
          <a:ln w="9525">
            <a:noFill/>
            <a:miter lim="800000"/>
            <a:headEnd/>
            <a:tailEnd/>
          </a:ln>
        </p:spPr>
      </p:pic>
      <p:pic>
        <p:nvPicPr>
          <p:cNvPr id="8" name="Picture 2" descr="IOOS_white.gif"/>
          <p:cNvPicPr>
            <a:picLocks noChangeAspect="1"/>
          </p:cNvPicPr>
          <p:nvPr userDrawn="1"/>
        </p:nvPicPr>
        <p:blipFill>
          <a:blip r:embed="rId14" cstate="print"/>
          <a:srcRect/>
          <a:stretch>
            <a:fillRect/>
          </a:stretch>
        </p:blipFill>
        <p:spPr bwMode="auto">
          <a:xfrm>
            <a:off x="7332663" y="6211888"/>
            <a:ext cx="1676400" cy="654050"/>
          </a:xfrm>
          <a:prstGeom prst="rect">
            <a:avLst/>
          </a:prstGeom>
          <a:noFill/>
          <a:ln w="9525">
            <a:noFill/>
            <a:miter lim="800000"/>
            <a:headEnd/>
            <a:tailEnd/>
          </a:ln>
        </p:spPr>
      </p:pic>
    </p:spTree>
    <p:extLst>
      <p:ext uri="{BB962C8B-B14F-4D97-AF65-F5344CB8AC3E}">
        <p14:creationId xmlns:p14="http://schemas.microsoft.com/office/powerpoint/2010/main" val="3950927534"/>
      </p:ext>
    </p:extLst>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hangingPunct="1">
              <a:defRPr/>
            </a:pPr>
            <a:endParaRPr lang="en-US">
              <a:solidFill>
                <a:prstClr val="black">
                  <a:tint val="75000"/>
                </a:prstClr>
              </a:solidFill>
              <a:ea typeface="ＭＳ Ｐゴシック" charset="-128"/>
              <a:cs typeface="ＭＳ Ｐゴシック" charset="-128"/>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hangingPunct="1">
              <a:defRPr/>
            </a:pPr>
            <a:endParaRPr lang="en-US">
              <a:solidFill>
                <a:prstClr val="black">
                  <a:tint val="75000"/>
                </a:prstClr>
              </a:solidFill>
              <a:ea typeface="ＭＳ Ｐゴシック" charset="-128"/>
              <a:cs typeface="ＭＳ Ｐゴシック" charset="-128"/>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hangingPunct="1"/>
            <a:fld id="{3E5036DC-8C7F-E74A-943A-98D39A208BFB}" type="slidenum">
              <a:rPr lang="en-US" smtClean="0">
                <a:solidFill>
                  <a:prstClr val="black">
                    <a:tint val="75000"/>
                  </a:prstClr>
                </a:solidFill>
                <a:ea typeface="ＭＳ Ｐゴシック" charset="-128"/>
                <a:cs typeface="ＭＳ Ｐゴシック" charset="-128"/>
              </a:rPr>
              <a:pPr eaLnBrk="1" hangingPunct="1"/>
              <a:t>‹#›</a:t>
            </a:fld>
            <a:endParaRPr lang="en-US">
              <a:solidFill>
                <a:prstClr val="black">
                  <a:tint val="75000"/>
                </a:prstClr>
              </a:solidFill>
              <a:ea typeface="ＭＳ Ｐゴシック" charset="-128"/>
              <a:cs typeface="ＭＳ Ｐゴシック" charset="-128"/>
            </a:endParaRPr>
          </a:p>
        </p:txBody>
      </p:sp>
      <p:pic>
        <p:nvPicPr>
          <p:cNvPr id="7" name="Picture 3" descr="banner_ioos_1024.jpg"/>
          <p:cNvPicPr>
            <a:picLocks noChangeAspect="1"/>
          </p:cNvPicPr>
          <p:nvPr userDrawn="1"/>
        </p:nvPicPr>
        <p:blipFill>
          <a:blip r:embed="rId13" cstate="print"/>
          <a:srcRect/>
          <a:stretch>
            <a:fillRect/>
          </a:stretch>
        </p:blipFill>
        <p:spPr bwMode="auto">
          <a:xfrm>
            <a:off x="0" y="6197600"/>
            <a:ext cx="9150350" cy="762000"/>
          </a:xfrm>
          <a:prstGeom prst="rect">
            <a:avLst/>
          </a:prstGeom>
          <a:noFill/>
          <a:ln w="9525">
            <a:noFill/>
            <a:miter lim="800000"/>
            <a:headEnd/>
            <a:tailEnd/>
          </a:ln>
        </p:spPr>
      </p:pic>
      <p:pic>
        <p:nvPicPr>
          <p:cNvPr id="8" name="Picture 2" descr="IOOS_white.gif"/>
          <p:cNvPicPr>
            <a:picLocks noChangeAspect="1"/>
          </p:cNvPicPr>
          <p:nvPr userDrawn="1"/>
        </p:nvPicPr>
        <p:blipFill>
          <a:blip r:embed="rId14" cstate="print"/>
          <a:srcRect/>
          <a:stretch>
            <a:fillRect/>
          </a:stretch>
        </p:blipFill>
        <p:spPr bwMode="auto">
          <a:xfrm>
            <a:off x="7332663" y="6211888"/>
            <a:ext cx="1676400" cy="654050"/>
          </a:xfrm>
          <a:prstGeom prst="rect">
            <a:avLst/>
          </a:prstGeom>
          <a:noFill/>
          <a:ln w="9525">
            <a:noFill/>
            <a:miter lim="800000"/>
            <a:headEnd/>
            <a:tailEnd/>
          </a:ln>
        </p:spPr>
      </p:pic>
    </p:spTree>
    <p:extLst>
      <p:ext uri="{BB962C8B-B14F-4D97-AF65-F5344CB8AC3E}">
        <p14:creationId xmlns:p14="http://schemas.microsoft.com/office/powerpoint/2010/main" val="3148351963"/>
      </p:ext>
    </p:extLst>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hangingPunct="1">
              <a:defRPr/>
            </a:pPr>
            <a:endParaRPr lang="en-US">
              <a:solidFill>
                <a:prstClr val="black">
                  <a:tint val="75000"/>
                </a:prstClr>
              </a:solidFill>
              <a:ea typeface="ＭＳ Ｐゴシック" charset="-128"/>
              <a:cs typeface="ＭＳ Ｐゴシック" charset="-128"/>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hangingPunct="1">
              <a:defRPr/>
            </a:pPr>
            <a:endParaRPr lang="en-US">
              <a:solidFill>
                <a:prstClr val="black">
                  <a:tint val="75000"/>
                </a:prstClr>
              </a:solidFill>
              <a:ea typeface="ＭＳ Ｐゴシック" charset="-128"/>
              <a:cs typeface="ＭＳ Ｐゴシック" charset="-128"/>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hangingPunct="1"/>
            <a:fld id="{3E5036DC-8C7F-E74A-943A-98D39A208BFB}" type="slidenum">
              <a:rPr lang="en-US" smtClean="0">
                <a:solidFill>
                  <a:prstClr val="black">
                    <a:tint val="75000"/>
                  </a:prstClr>
                </a:solidFill>
                <a:ea typeface="ＭＳ Ｐゴシック" charset="-128"/>
                <a:cs typeface="ＭＳ Ｐゴシック" charset="-128"/>
              </a:rPr>
              <a:pPr eaLnBrk="1" hangingPunct="1"/>
              <a:t>‹#›</a:t>
            </a:fld>
            <a:endParaRPr lang="en-US">
              <a:solidFill>
                <a:prstClr val="black">
                  <a:tint val="75000"/>
                </a:prstClr>
              </a:solidFill>
              <a:ea typeface="ＭＳ Ｐゴシック" charset="-128"/>
              <a:cs typeface="ＭＳ Ｐゴシック" charset="-128"/>
            </a:endParaRPr>
          </a:p>
        </p:txBody>
      </p:sp>
      <p:pic>
        <p:nvPicPr>
          <p:cNvPr id="7" name="Picture 3" descr="banner_ioos_1024.jpg"/>
          <p:cNvPicPr>
            <a:picLocks noChangeAspect="1"/>
          </p:cNvPicPr>
          <p:nvPr userDrawn="1"/>
        </p:nvPicPr>
        <p:blipFill>
          <a:blip r:embed="rId13" cstate="print"/>
          <a:srcRect/>
          <a:stretch>
            <a:fillRect/>
          </a:stretch>
        </p:blipFill>
        <p:spPr bwMode="auto">
          <a:xfrm>
            <a:off x="0" y="6197600"/>
            <a:ext cx="9150350" cy="762000"/>
          </a:xfrm>
          <a:prstGeom prst="rect">
            <a:avLst/>
          </a:prstGeom>
          <a:noFill/>
          <a:ln w="9525">
            <a:noFill/>
            <a:miter lim="800000"/>
            <a:headEnd/>
            <a:tailEnd/>
          </a:ln>
        </p:spPr>
      </p:pic>
      <p:pic>
        <p:nvPicPr>
          <p:cNvPr id="8" name="Picture 2" descr="IOOS_white.gif"/>
          <p:cNvPicPr>
            <a:picLocks noChangeAspect="1"/>
          </p:cNvPicPr>
          <p:nvPr userDrawn="1"/>
        </p:nvPicPr>
        <p:blipFill>
          <a:blip r:embed="rId14" cstate="print"/>
          <a:srcRect/>
          <a:stretch>
            <a:fillRect/>
          </a:stretch>
        </p:blipFill>
        <p:spPr bwMode="auto">
          <a:xfrm>
            <a:off x="7332663" y="6211888"/>
            <a:ext cx="1676400" cy="654050"/>
          </a:xfrm>
          <a:prstGeom prst="rect">
            <a:avLst/>
          </a:prstGeom>
          <a:noFill/>
          <a:ln w="9525">
            <a:noFill/>
            <a:miter lim="800000"/>
            <a:headEnd/>
            <a:tailEnd/>
          </a:ln>
        </p:spPr>
      </p:pic>
    </p:spTree>
    <p:extLst>
      <p:ext uri="{BB962C8B-B14F-4D97-AF65-F5344CB8AC3E}">
        <p14:creationId xmlns:p14="http://schemas.microsoft.com/office/powerpoint/2010/main" val="1075495756"/>
      </p:ext>
    </p:extLst>
  </p:cSld>
  <p:clrMap bg1="lt1" tx1="dk1" bg2="lt2" tx2="dk2" accent1="accent1" accent2="accent2" accent3="accent3" accent4="accent4" accent5="accent5" accent6="accent6" hlink="hlink" folHlink="folHlink"/>
  <p:sldLayoutIdLst>
    <p:sldLayoutId id="2147484045" r:id="rId1"/>
    <p:sldLayoutId id="2147484046" r:id="rId2"/>
    <p:sldLayoutId id="2147484047" r:id="rId3"/>
    <p:sldLayoutId id="2147484048" r:id="rId4"/>
    <p:sldLayoutId id="2147484049" r:id="rId5"/>
    <p:sldLayoutId id="2147484050" r:id="rId6"/>
    <p:sldLayoutId id="2147484051" r:id="rId7"/>
    <p:sldLayoutId id="2147484052" r:id="rId8"/>
    <p:sldLayoutId id="2147484053" r:id="rId9"/>
    <p:sldLayoutId id="2147484054" r:id="rId10"/>
    <p:sldLayoutId id="2147484055"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eaLnBrk="1" fontAlgn="auto" hangingPunct="1">
              <a:spcBef>
                <a:spcPts val="0"/>
              </a:spcBef>
              <a:spcAft>
                <a:spcPts val="0"/>
              </a:spcAft>
            </a:pPr>
            <a:fld id="{C342861C-1F2F-FE41-AF0D-ABF6F1A271B6}" type="datetimeFigureOut">
              <a:rPr lang="en-US" smtClean="0">
                <a:solidFill>
                  <a:prstClr val="black">
                    <a:tint val="75000"/>
                  </a:prstClr>
                </a:solidFill>
                <a:latin typeface="Calibri"/>
              </a:rPr>
              <a:pPr defTabSz="457200" eaLnBrk="1" fontAlgn="auto" hangingPunct="1">
                <a:spcBef>
                  <a:spcPts val="0"/>
                </a:spcBef>
                <a:spcAft>
                  <a:spcPts val="0"/>
                </a:spcAft>
              </a:pPr>
              <a:t>10/13/16</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eaLnBrk="1" fontAlgn="auto" hangingPunct="1">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eaLnBrk="1" fontAlgn="auto" hangingPunct="1">
              <a:spcBef>
                <a:spcPts val="0"/>
              </a:spcBef>
              <a:spcAft>
                <a:spcPts val="0"/>
              </a:spcAft>
            </a:pPr>
            <a:fld id="{F6BAE00C-53DA-B644-B485-6C6A655744BC}" type="slidenum">
              <a:rPr lang="en-US" smtClean="0">
                <a:solidFill>
                  <a:prstClr val="black">
                    <a:tint val="75000"/>
                  </a:prstClr>
                </a:solidFill>
                <a:latin typeface="Calibri"/>
              </a:rPr>
              <a:pPr defTabSz="457200" eaLnBrk="1" fontAlgn="auto" hangingPunct="1">
                <a:spcBef>
                  <a:spcPts val="0"/>
                </a:spcBef>
                <a:spcAft>
                  <a:spcPts val="0"/>
                </a:spcAft>
              </a:pPr>
              <a:t>‹#›</a:t>
            </a:fld>
            <a:endParaRPr lang="en-US">
              <a:solidFill>
                <a:prstClr val="black">
                  <a:tint val="75000"/>
                </a:prstClr>
              </a:solidFill>
              <a:latin typeface="Calibri"/>
            </a:endParaRPr>
          </a:p>
        </p:txBody>
      </p:sp>
      <p:pic>
        <p:nvPicPr>
          <p:cNvPr id="7" name="Picture 6" descr="RU_banner_COOL.jpg"/>
          <p:cNvPicPr>
            <a:picLocks noChangeAspect="1"/>
          </p:cNvPicPr>
          <p:nvPr userDrawn="1"/>
        </p:nvPicPr>
        <p:blipFill rotWithShape="1">
          <a:blip r:embed="rId13">
            <a:extLst>
              <a:ext uri="{28A0092B-C50C-407E-A947-70E740481C1C}">
                <a14:useLocalDpi xmlns:a14="http://schemas.microsoft.com/office/drawing/2010/main" val="0"/>
              </a:ext>
            </a:extLst>
          </a:blip>
          <a:srcRect t="25964" b="13345"/>
          <a:stretch/>
        </p:blipFill>
        <p:spPr>
          <a:xfrm>
            <a:off x="0" y="6237100"/>
            <a:ext cx="9144000" cy="620900"/>
          </a:xfrm>
          <a:prstGeom prst="rect">
            <a:avLst/>
          </a:prstGeom>
        </p:spPr>
      </p:pic>
    </p:spTree>
    <p:extLst>
      <p:ext uri="{BB962C8B-B14F-4D97-AF65-F5344CB8AC3E}">
        <p14:creationId xmlns:p14="http://schemas.microsoft.com/office/powerpoint/2010/main" val="1301164240"/>
      </p:ext>
    </p:extLst>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eaLnBrk="1" fontAlgn="auto" hangingPunct="1">
              <a:spcBef>
                <a:spcPts val="0"/>
              </a:spcBef>
              <a:spcAft>
                <a:spcPts val="0"/>
              </a:spcAft>
            </a:pPr>
            <a:fld id="{A268FE4C-F3CA-074F-90FF-26B9C8513055}" type="datetimeFigureOut">
              <a:rPr lang="en-US" smtClean="0">
                <a:solidFill>
                  <a:prstClr val="black">
                    <a:tint val="75000"/>
                  </a:prstClr>
                </a:solidFill>
                <a:latin typeface="Calibri"/>
                <a:ea typeface="+mn-ea"/>
                <a:cs typeface="+mn-cs"/>
              </a:rPr>
              <a:pPr defTabSz="457200" eaLnBrk="1" fontAlgn="auto" hangingPunct="1">
                <a:spcBef>
                  <a:spcPts val="0"/>
                </a:spcBef>
                <a:spcAft>
                  <a:spcPts val="0"/>
                </a:spcAft>
              </a:pPr>
              <a:t>10/13/16</a:t>
            </a:fld>
            <a:endParaRPr lang="en-US">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eaLnBrk="1" fontAlgn="auto" hangingPunct="1">
              <a:spcBef>
                <a:spcPts val="0"/>
              </a:spcBef>
              <a:spcAft>
                <a:spcPts val="0"/>
              </a:spcAft>
            </a:pPr>
            <a:endParaRPr lang="en-US">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eaLnBrk="1" fontAlgn="auto" hangingPunct="1">
              <a:spcBef>
                <a:spcPts val="0"/>
              </a:spcBef>
              <a:spcAft>
                <a:spcPts val="0"/>
              </a:spcAft>
            </a:pPr>
            <a:fld id="{1FAA1AE0-1215-A542-8599-7B4A793BF4AE}" type="slidenum">
              <a:rPr lang="en-US" smtClean="0">
                <a:solidFill>
                  <a:prstClr val="black">
                    <a:tint val="75000"/>
                  </a:prstClr>
                </a:solidFill>
                <a:latin typeface="Calibri"/>
                <a:ea typeface="+mn-ea"/>
                <a:cs typeface="+mn-cs"/>
              </a:rPr>
              <a:pPr defTabSz="457200" eaLnBrk="1" fontAlgn="auto" hangingPunct="1">
                <a:spcBef>
                  <a:spcPts val="0"/>
                </a:spcBef>
                <a:spcAft>
                  <a:spcPts val="0"/>
                </a:spcAft>
              </a:pPr>
              <a:t>‹#›</a:t>
            </a:fld>
            <a:endParaRPr lang="en-US">
              <a:solidFill>
                <a:prstClr val="black">
                  <a:tint val="75000"/>
                </a:prstClr>
              </a:solidFill>
              <a:latin typeface="Calibri"/>
              <a:ea typeface="+mn-ea"/>
              <a:cs typeface="+mn-cs"/>
            </a:endParaRPr>
          </a:p>
        </p:txBody>
      </p:sp>
      <p:pic>
        <p:nvPicPr>
          <p:cNvPr id="7" name="Picture 2"/>
          <p:cNvPicPr>
            <a:picLocks noChangeAspect="1" noChangeArrowheads="1"/>
          </p:cNvPicPr>
          <p:nvPr userDrawn="1"/>
        </p:nvPicPr>
        <p:blipFill>
          <a:blip r:embed="rId14"/>
          <a:srcRect/>
          <a:stretch>
            <a:fillRect/>
          </a:stretch>
        </p:blipFill>
        <p:spPr bwMode="auto">
          <a:xfrm>
            <a:off x="4047066" y="6293581"/>
            <a:ext cx="1134533" cy="458344"/>
          </a:xfrm>
          <a:prstGeom prst="rect">
            <a:avLst/>
          </a:prstGeom>
          <a:solidFill>
            <a:schemeClr val="bg1"/>
          </a:solidFill>
          <a:ln w="9525">
            <a:noFill/>
            <a:miter lim="800000"/>
            <a:headEnd/>
            <a:tailEnd/>
          </a:ln>
          <a:effectLst/>
        </p:spPr>
      </p:pic>
    </p:spTree>
    <p:extLst>
      <p:ext uri="{BB962C8B-B14F-4D97-AF65-F5344CB8AC3E}">
        <p14:creationId xmlns:p14="http://schemas.microsoft.com/office/powerpoint/2010/main" val="1267487972"/>
      </p:ext>
    </p:extLst>
  </p:cSld>
  <p:clrMap bg1="lt1" tx1="dk1" bg2="lt2" tx2="dk2" accent1="accent1" accent2="accent2" accent3="accent3" accent4="accent4" accent5="accent5" accent6="accent6" hlink="hlink" folHlink="folHlink"/>
  <p:sldLayoutIdLst>
    <p:sldLayoutId id="2147484105" r:id="rId1"/>
    <p:sldLayoutId id="2147484106" r:id="rId2"/>
    <p:sldLayoutId id="2147484107" r:id="rId3"/>
    <p:sldLayoutId id="2147484108" r:id="rId4"/>
    <p:sldLayoutId id="2147484109" r:id="rId5"/>
    <p:sldLayoutId id="2147484110" r:id="rId6"/>
    <p:sldLayoutId id="2147484111" r:id="rId7"/>
    <p:sldLayoutId id="2147484112" r:id="rId8"/>
    <p:sldLayoutId id="2147484113" r:id="rId9"/>
    <p:sldLayoutId id="2147484114" r:id="rId10"/>
    <p:sldLayoutId id="2147484115"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sz="1800">
              <a:solidFill>
                <a:prstClr val="black"/>
              </a:solidFill>
              <a:latin typeface="Constantia"/>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sz="1800">
              <a:solidFill>
                <a:prstClr val="black"/>
              </a:solidFill>
              <a:latin typeface="Constantia"/>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fld id="{D801A2A1-416E-4190-AF9B-A93C7D3867F6}" type="datetimeFigureOut">
              <a:rPr lang="en-US" smtClean="0">
                <a:solidFill>
                  <a:srgbClr val="04617B">
                    <a:shade val="90000"/>
                  </a:srgbClr>
                </a:solidFill>
                <a:latin typeface="Constantia"/>
                <a:ea typeface="+mn-ea"/>
                <a:cs typeface="+mn-cs"/>
              </a:rPr>
              <a:pPr fontAlgn="auto">
                <a:spcBef>
                  <a:spcPts val="0"/>
                </a:spcBef>
                <a:spcAft>
                  <a:spcPts val="0"/>
                </a:spcAft>
              </a:pPr>
              <a:t>10/13/16</a:t>
            </a:fld>
            <a:endParaRPr lang="en-US">
              <a:solidFill>
                <a:srgbClr val="04617B">
                  <a:shade val="90000"/>
                </a:srgbClr>
              </a:solidFill>
              <a:latin typeface="Constantia"/>
              <a:ea typeface="+mn-ea"/>
              <a:cs typeface="+mn-cs"/>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endParaRPr lang="en-US">
              <a:solidFill>
                <a:srgbClr val="04617B">
                  <a:shade val="90000"/>
                </a:srgbClr>
              </a:solidFill>
              <a:latin typeface="Constantia"/>
              <a:ea typeface="+mn-ea"/>
              <a:cs typeface="+mn-cs"/>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auto">
              <a:spcBef>
                <a:spcPts val="0"/>
              </a:spcBef>
              <a:spcAft>
                <a:spcPts val="0"/>
              </a:spcAft>
            </a:pPr>
            <a:fld id="{A44BC1FE-D5D6-41D4-AFD8-C250E6A9E719}" type="slidenum">
              <a:rPr lang="en-US" smtClean="0">
                <a:solidFill>
                  <a:srgbClr val="04617B">
                    <a:shade val="90000"/>
                  </a:srgbClr>
                </a:solidFill>
                <a:latin typeface="Constantia"/>
                <a:ea typeface="+mn-ea"/>
                <a:cs typeface="+mn-cs"/>
              </a:rPr>
              <a:pPr fontAlgn="auto">
                <a:spcBef>
                  <a:spcPts val="0"/>
                </a:spcBef>
                <a:spcAft>
                  <a:spcPts val="0"/>
                </a:spcAft>
              </a:pPr>
              <a:t>‹#›</a:t>
            </a:fld>
            <a:endParaRPr lang="en-US">
              <a:solidFill>
                <a:srgbClr val="04617B">
                  <a:shade val="90000"/>
                </a:srgbClr>
              </a:solidFill>
              <a:latin typeface="Constantia"/>
              <a:ea typeface="+mn-ea"/>
              <a:cs typeface="+mn-cs"/>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sz="1800">
                <a:solidFill>
                  <a:prstClr val="black"/>
                </a:solidFill>
                <a:latin typeface="Constantia"/>
                <a:ea typeface="+mn-e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sz="1800">
                <a:solidFill>
                  <a:prstClr val="black"/>
                </a:solidFill>
                <a:latin typeface="Constantia"/>
                <a:ea typeface="+mn-ea"/>
                <a:cs typeface="+mn-cs"/>
              </a:endParaRPr>
            </a:p>
          </p:txBody>
        </p:sp>
      </p:grpSp>
    </p:spTree>
    <p:extLst>
      <p:ext uri="{BB962C8B-B14F-4D97-AF65-F5344CB8AC3E}">
        <p14:creationId xmlns:p14="http://schemas.microsoft.com/office/powerpoint/2010/main" val="1767315704"/>
      </p:ext>
    </p:extLst>
  </p:cSld>
  <p:clrMap bg1="lt1" tx1="dk1" bg2="lt2" tx2="dk2" accent1="accent1" accent2="accent2" accent3="accent3" accent4="accent4" accent5="accent5" accent6="accent6" hlink="hlink" folHlink="folHlink"/>
  <p:sldLayoutIdLst>
    <p:sldLayoutId id="2147484117" r:id="rId1"/>
    <p:sldLayoutId id="2147484118" r:id="rId2"/>
    <p:sldLayoutId id="2147484119"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image" Target="../media/image1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1.png"/></Relationships>
</file>

<file path=ppt/slides/_rels/slide100.xml.rels><?xml version="1.0" encoding="UTF-8" standalone="yes"?>
<Relationships xmlns="http://schemas.openxmlformats.org/package/2006/relationships"><Relationship Id="rId3" Type="http://schemas.openxmlformats.org/officeDocument/2006/relationships/image" Target="../media/image295.png"/><Relationship Id="rId4" Type="http://schemas.openxmlformats.org/officeDocument/2006/relationships/image" Target="../media/image286.jpg"/><Relationship Id="rId5" Type="http://schemas.openxmlformats.org/officeDocument/2006/relationships/image" Target="../media/image287.png"/><Relationship Id="rId1" Type="http://schemas.openxmlformats.org/officeDocument/2006/relationships/slideLayout" Target="../slideLayouts/slideLayout34.xml"/><Relationship Id="rId2" Type="http://schemas.openxmlformats.org/officeDocument/2006/relationships/notesSlide" Target="../notesSlides/notesSlide2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image" Target="../media/image358.png"/><Relationship Id="rId3" Type="http://schemas.openxmlformats.org/officeDocument/2006/relationships/image" Target="../media/image359.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image" Target="../media/image50.png"/></Relationships>
</file>

<file path=ppt/slides/_rels/slide103.xml.rels><?xml version="1.0" encoding="UTF-8" standalone="yes"?>
<Relationships xmlns="http://schemas.openxmlformats.org/package/2006/relationships"><Relationship Id="rId3" Type="http://schemas.openxmlformats.org/officeDocument/2006/relationships/image" Target="../media/image361.png"/><Relationship Id="rId4" Type="http://schemas.openxmlformats.org/officeDocument/2006/relationships/image" Target="../media/image75.png"/><Relationship Id="rId5" Type="http://schemas.openxmlformats.org/officeDocument/2006/relationships/image" Target="../media/image10.png"/><Relationship Id="rId1" Type="http://schemas.openxmlformats.org/officeDocument/2006/relationships/slideLayout" Target="../slideLayouts/slideLayout203.xml"/><Relationship Id="rId2" Type="http://schemas.openxmlformats.org/officeDocument/2006/relationships/image" Target="../media/image360.png"/></Relationships>
</file>

<file path=ppt/slides/_rels/slide104.xml.rels><?xml version="1.0" encoding="UTF-8" standalone="yes"?>
<Relationships xmlns="http://schemas.openxmlformats.org/package/2006/relationships"><Relationship Id="rId3" Type="http://schemas.openxmlformats.org/officeDocument/2006/relationships/image" Target="../media/image363.png"/><Relationship Id="rId4" Type="http://schemas.openxmlformats.org/officeDocument/2006/relationships/image" Target="../media/image364.png"/><Relationship Id="rId1" Type="http://schemas.openxmlformats.org/officeDocument/2006/relationships/slideLayout" Target="../slideLayouts/slideLayout207.xml"/><Relationship Id="rId2" Type="http://schemas.openxmlformats.org/officeDocument/2006/relationships/image" Target="../media/image362.png"/></Relationships>
</file>

<file path=ppt/slides/_rels/slide105.xml.rels><?xml version="1.0" encoding="UTF-8" standalone="yes"?>
<Relationships xmlns="http://schemas.openxmlformats.org/package/2006/relationships"><Relationship Id="rId3" Type="http://schemas.openxmlformats.org/officeDocument/2006/relationships/image" Target="../media/image366.png"/><Relationship Id="rId4" Type="http://schemas.openxmlformats.org/officeDocument/2006/relationships/image" Target="../media/image367.png"/><Relationship Id="rId5" Type="http://schemas.openxmlformats.org/officeDocument/2006/relationships/image" Target="../media/image368.jpg"/><Relationship Id="rId1" Type="http://schemas.openxmlformats.org/officeDocument/2006/relationships/slideLayout" Target="../slideLayouts/slideLayout207.xml"/><Relationship Id="rId2" Type="http://schemas.openxmlformats.org/officeDocument/2006/relationships/image" Target="../media/image365.png"/></Relationships>
</file>

<file path=ppt/slides/_rels/slide106.xml.rels><?xml version="1.0" encoding="UTF-8" standalone="yes"?>
<Relationships xmlns="http://schemas.openxmlformats.org/package/2006/relationships"><Relationship Id="rId3" Type="http://schemas.openxmlformats.org/officeDocument/2006/relationships/image" Target="../media/image370.jpeg"/><Relationship Id="rId4" Type="http://schemas.openxmlformats.org/officeDocument/2006/relationships/image" Target="../media/image371.jpeg"/><Relationship Id="rId5" Type="http://schemas.openxmlformats.org/officeDocument/2006/relationships/image" Target="../media/image372.jpg"/><Relationship Id="rId6" Type="http://schemas.openxmlformats.org/officeDocument/2006/relationships/image" Target="../media/image373.gif"/><Relationship Id="rId7" Type="http://schemas.openxmlformats.org/officeDocument/2006/relationships/image" Target="../media/image374.jpg"/><Relationship Id="rId1" Type="http://schemas.openxmlformats.org/officeDocument/2006/relationships/slideLayout" Target="../slideLayouts/slideLayout203.xml"/><Relationship Id="rId2" Type="http://schemas.openxmlformats.org/officeDocument/2006/relationships/image" Target="../media/image369.png"/></Relationships>
</file>

<file path=ppt/slides/_rels/slide107.xml.rels><?xml version="1.0" encoding="UTF-8" standalone="yes"?>
<Relationships xmlns="http://schemas.openxmlformats.org/package/2006/relationships"><Relationship Id="rId3" Type="http://schemas.openxmlformats.org/officeDocument/2006/relationships/image" Target="../media/image376.png"/><Relationship Id="rId4" Type="http://schemas.openxmlformats.org/officeDocument/2006/relationships/image" Target="../media/image377.png"/><Relationship Id="rId5" Type="http://schemas.openxmlformats.org/officeDocument/2006/relationships/image" Target="../media/image378.emf"/><Relationship Id="rId6" Type="http://schemas.openxmlformats.org/officeDocument/2006/relationships/image" Target="../media/image379.png"/><Relationship Id="rId1" Type="http://schemas.openxmlformats.org/officeDocument/2006/relationships/slideLayout" Target="../slideLayouts/slideLayout203.xml"/><Relationship Id="rId2" Type="http://schemas.openxmlformats.org/officeDocument/2006/relationships/image" Target="../media/image375.png"/></Relationships>
</file>

<file path=ppt/slides/_rels/slide108.xml.rels><?xml version="1.0" encoding="UTF-8" standalone="yes"?>
<Relationships xmlns="http://schemas.openxmlformats.org/package/2006/relationships"><Relationship Id="rId3" Type="http://schemas.openxmlformats.org/officeDocument/2006/relationships/image" Target="../media/image381.png"/><Relationship Id="rId4" Type="http://schemas.openxmlformats.org/officeDocument/2006/relationships/image" Target="../media/image382.png"/><Relationship Id="rId1" Type="http://schemas.openxmlformats.org/officeDocument/2006/relationships/slideLayout" Target="../slideLayouts/slideLayout68.xml"/><Relationship Id="rId2" Type="http://schemas.openxmlformats.org/officeDocument/2006/relationships/image" Target="../media/image38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png"/><Relationship Id="rId3" Type="http://schemas.openxmlformats.org/officeDocument/2006/relationships/image" Target="../media/image53.png"/></Relationships>
</file>

<file path=ppt/slides/_rels/slide12.xml.rels><?xml version="1.0" encoding="UTF-8" standalone="yes"?>
<Relationships xmlns="http://schemas.openxmlformats.org/package/2006/relationships"><Relationship Id="rId9" Type="http://schemas.openxmlformats.org/officeDocument/2006/relationships/image" Target="../media/image31.gif"/><Relationship Id="rId20" Type="http://schemas.openxmlformats.org/officeDocument/2006/relationships/image" Target="../media/image42.png"/><Relationship Id="rId21" Type="http://schemas.openxmlformats.org/officeDocument/2006/relationships/image" Target="../media/image43.png"/><Relationship Id="rId22" Type="http://schemas.openxmlformats.org/officeDocument/2006/relationships/image" Target="../media/image44.jpg"/><Relationship Id="rId10" Type="http://schemas.openxmlformats.org/officeDocument/2006/relationships/image" Target="../media/image32.gif"/><Relationship Id="rId11" Type="http://schemas.openxmlformats.org/officeDocument/2006/relationships/image" Target="../media/image33.gif"/><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gif"/><Relationship Id="rId16" Type="http://schemas.openxmlformats.org/officeDocument/2006/relationships/image" Target="../media/image38.gif"/><Relationship Id="rId17" Type="http://schemas.openxmlformats.org/officeDocument/2006/relationships/image" Target="../media/image39.gif"/><Relationship Id="rId18" Type="http://schemas.openxmlformats.org/officeDocument/2006/relationships/image" Target="../media/image40.gif"/><Relationship Id="rId19" Type="http://schemas.openxmlformats.org/officeDocument/2006/relationships/image" Target="../media/image41.gif"/><Relationship Id="rId1" Type="http://schemas.openxmlformats.org/officeDocument/2006/relationships/slideLayout" Target="../slideLayouts/slideLayout1.xml"/><Relationship Id="rId2" Type="http://schemas.openxmlformats.org/officeDocument/2006/relationships/image" Target="../media/image10.png"/><Relationship Id="rId3" Type="http://schemas.openxmlformats.org/officeDocument/2006/relationships/image" Target="../media/image25.gif"/><Relationship Id="rId4" Type="http://schemas.openxmlformats.org/officeDocument/2006/relationships/image" Target="../media/image26.gif"/><Relationship Id="rId5" Type="http://schemas.openxmlformats.org/officeDocument/2006/relationships/image" Target="../media/image27.gif"/><Relationship Id="rId6" Type="http://schemas.openxmlformats.org/officeDocument/2006/relationships/image" Target="../media/image28.gif"/><Relationship Id="rId7" Type="http://schemas.openxmlformats.org/officeDocument/2006/relationships/image" Target="../media/image29.gif"/><Relationship Id="rId8" Type="http://schemas.openxmlformats.org/officeDocument/2006/relationships/image" Target="../media/image3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image" Target="../media/image54.png"/></Relationships>
</file>

<file path=ppt/slides/_rels/slide14.xml.rels><?xml version="1.0" encoding="UTF-8" standalone="yes"?>
<Relationships xmlns="http://schemas.openxmlformats.org/package/2006/relationships"><Relationship Id="rId3" Type="http://schemas.openxmlformats.org/officeDocument/2006/relationships/image" Target="../media/image56.png"/><Relationship Id="rId4" Type="http://schemas.openxmlformats.org/officeDocument/2006/relationships/image" Target="../media/image57.png"/><Relationship Id="rId5" Type="http://schemas.openxmlformats.org/officeDocument/2006/relationships/image" Target="../media/image58.png"/><Relationship Id="rId6" Type="http://schemas.openxmlformats.org/officeDocument/2006/relationships/image" Target="../media/image59.png"/><Relationship Id="rId7" Type="http://schemas.openxmlformats.org/officeDocument/2006/relationships/image" Target="../media/image60.png"/><Relationship Id="rId8" Type="http://schemas.openxmlformats.org/officeDocument/2006/relationships/image" Target="../media/image61.png"/><Relationship Id="rId1" Type="http://schemas.openxmlformats.org/officeDocument/2006/relationships/slideLayout" Target="../slideLayouts/slideLayout24.xml"/><Relationship Id="rId2" Type="http://schemas.openxmlformats.org/officeDocument/2006/relationships/image" Target="../media/image5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62.jpeg"/></Relationships>
</file>

<file path=ppt/slides/_rels/slide16.xml.rels><?xml version="1.0" encoding="UTF-8" standalone="yes"?>
<Relationships xmlns="http://schemas.openxmlformats.org/package/2006/relationships"><Relationship Id="rId3" Type="http://schemas.openxmlformats.org/officeDocument/2006/relationships/image" Target="../media/image64.png"/><Relationship Id="rId4" Type="http://schemas.openxmlformats.org/officeDocument/2006/relationships/image" Target="../media/image65.png"/><Relationship Id="rId1" Type="http://schemas.openxmlformats.org/officeDocument/2006/relationships/slideLayout" Target="../slideLayouts/slideLayout24.xml"/><Relationship Id="rId2" Type="http://schemas.openxmlformats.org/officeDocument/2006/relationships/image" Target="../media/image63.png"/></Relationships>
</file>

<file path=ppt/slides/_rels/slide17.xml.rels><?xml version="1.0" encoding="UTF-8" standalone="yes"?>
<Relationships xmlns="http://schemas.openxmlformats.org/package/2006/relationships"><Relationship Id="rId9" Type="http://schemas.openxmlformats.org/officeDocument/2006/relationships/image" Target="../media/image31.gif"/><Relationship Id="rId20" Type="http://schemas.openxmlformats.org/officeDocument/2006/relationships/image" Target="../media/image42.png"/><Relationship Id="rId21" Type="http://schemas.openxmlformats.org/officeDocument/2006/relationships/image" Target="../media/image43.png"/><Relationship Id="rId22" Type="http://schemas.openxmlformats.org/officeDocument/2006/relationships/image" Target="../media/image44.jpg"/><Relationship Id="rId10" Type="http://schemas.openxmlformats.org/officeDocument/2006/relationships/image" Target="../media/image32.gif"/><Relationship Id="rId11" Type="http://schemas.openxmlformats.org/officeDocument/2006/relationships/image" Target="../media/image33.gif"/><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gif"/><Relationship Id="rId16" Type="http://schemas.openxmlformats.org/officeDocument/2006/relationships/image" Target="../media/image38.gif"/><Relationship Id="rId17" Type="http://schemas.openxmlformats.org/officeDocument/2006/relationships/image" Target="../media/image39.gif"/><Relationship Id="rId18" Type="http://schemas.openxmlformats.org/officeDocument/2006/relationships/image" Target="../media/image40.gif"/><Relationship Id="rId19" Type="http://schemas.openxmlformats.org/officeDocument/2006/relationships/image" Target="../media/image41.gif"/><Relationship Id="rId1" Type="http://schemas.openxmlformats.org/officeDocument/2006/relationships/slideLayout" Target="../slideLayouts/slideLayout1.xml"/><Relationship Id="rId2" Type="http://schemas.openxmlformats.org/officeDocument/2006/relationships/image" Target="../media/image10.png"/><Relationship Id="rId3" Type="http://schemas.openxmlformats.org/officeDocument/2006/relationships/image" Target="../media/image25.gif"/><Relationship Id="rId4" Type="http://schemas.openxmlformats.org/officeDocument/2006/relationships/image" Target="../media/image26.gif"/><Relationship Id="rId5" Type="http://schemas.openxmlformats.org/officeDocument/2006/relationships/image" Target="../media/image27.gif"/><Relationship Id="rId6" Type="http://schemas.openxmlformats.org/officeDocument/2006/relationships/image" Target="../media/image28.gif"/><Relationship Id="rId7" Type="http://schemas.openxmlformats.org/officeDocument/2006/relationships/image" Target="../media/image29.gif"/><Relationship Id="rId8" Type="http://schemas.openxmlformats.org/officeDocument/2006/relationships/image" Target="../media/image30.png"/></Relationships>
</file>

<file path=ppt/slides/_rels/slide18.xml.rels><?xml version="1.0" encoding="UTF-8" standalone="yes"?>
<Relationships xmlns="http://schemas.openxmlformats.org/package/2006/relationships"><Relationship Id="rId11" Type="http://schemas.openxmlformats.org/officeDocument/2006/relationships/image" Target="../media/image74.png"/><Relationship Id="rId12" Type="http://schemas.openxmlformats.org/officeDocument/2006/relationships/image" Target="../media/image75.png"/><Relationship Id="rId13" Type="http://schemas.openxmlformats.org/officeDocument/2006/relationships/image" Target="../media/image76.png"/><Relationship Id="rId14" Type="http://schemas.openxmlformats.org/officeDocument/2006/relationships/image" Target="../media/image77.png"/><Relationship Id="rId15" Type="http://schemas.openxmlformats.org/officeDocument/2006/relationships/image" Target="../media/image78.png"/><Relationship Id="rId16" Type="http://schemas.openxmlformats.org/officeDocument/2006/relationships/image" Target="../media/image79.png"/><Relationship Id="rId17" Type="http://schemas.openxmlformats.org/officeDocument/2006/relationships/image" Target="../media/image80.png"/><Relationship Id="rId18" Type="http://schemas.openxmlformats.org/officeDocument/2006/relationships/image" Target="../media/image81.png"/><Relationship Id="rId19" Type="http://schemas.openxmlformats.org/officeDocument/2006/relationships/image" Target="../media/image17.png"/><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66.jpeg"/><Relationship Id="rId4" Type="http://schemas.openxmlformats.org/officeDocument/2006/relationships/image" Target="../media/image67.png"/><Relationship Id="rId5" Type="http://schemas.openxmlformats.org/officeDocument/2006/relationships/image" Target="../media/image68.png"/><Relationship Id="rId6" Type="http://schemas.openxmlformats.org/officeDocument/2006/relationships/image" Target="../media/image69.png"/><Relationship Id="rId7" Type="http://schemas.openxmlformats.org/officeDocument/2006/relationships/image" Target="../media/image70.png"/><Relationship Id="rId8" Type="http://schemas.openxmlformats.org/officeDocument/2006/relationships/image" Target="../media/image71.png"/><Relationship Id="rId9" Type="http://schemas.openxmlformats.org/officeDocument/2006/relationships/image" Target="../media/image72.png"/><Relationship Id="rId10" Type="http://schemas.openxmlformats.org/officeDocument/2006/relationships/image" Target="../media/image7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2.jpeg"/><Relationship Id="rId3" Type="http://schemas.openxmlformats.org/officeDocument/2006/relationships/image" Target="../media/image83.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g"/><Relationship Id="rId3"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7.png"/></Relationships>
</file>

<file path=ppt/slides/_rels/slide24.xml.rels><?xml version="1.0" encoding="UTF-8" standalone="yes"?>
<Relationships xmlns="http://schemas.openxmlformats.org/package/2006/relationships"><Relationship Id="rId3" Type="http://schemas.openxmlformats.org/officeDocument/2006/relationships/image" Target="../media/image89.png"/><Relationship Id="rId4" Type="http://schemas.openxmlformats.org/officeDocument/2006/relationships/image" Target="../media/image90.png"/><Relationship Id="rId5" Type="http://schemas.openxmlformats.org/officeDocument/2006/relationships/image" Target="../media/image91.png"/><Relationship Id="rId1" Type="http://schemas.openxmlformats.org/officeDocument/2006/relationships/slideLayout" Target="../slideLayouts/slideLayout6.xml"/><Relationship Id="rId2" Type="http://schemas.openxmlformats.org/officeDocument/2006/relationships/image" Target="../media/image88.jpeg"/></Relationships>
</file>

<file path=ppt/slides/_rels/slide25.xml.rels><?xml version="1.0" encoding="UTF-8" standalone="yes"?>
<Relationships xmlns="http://schemas.openxmlformats.org/package/2006/relationships"><Relationship Id="rId3" Type="http://schemas.openxmlformats.org/officeDocument/2006/relationships/image" Target="../media/image92.jpeg"/><Relationship Id="rId4" Type="http://schemas.openxmlformats.org/officeDocument/2006/relationships/image" Target="../media/image93.png"/><Relationship Id="rId5" Type="http://schemas.openxmlformats.org/officeDocument/2006/relationships/image" Target="../media/image94.png"/><Relationship Id="rId6" Type="http://schemas.openxmlformats.org/officeDocument/2006/relationships/image" Target="../media/image95.png"/><Relationship Id="rId7" Type="http://schemas.openxmlformats.org/officeDocument/2006/relationships/image" Target="../media/image96.png"/><Relationship Id="rId8" Type="http://schemas.openxmlformats.org/officeDocument/2006/relationships/image" Target="../media/image97.png"/><Relationship Id="rId9" Type="http://schemas.openxmlformats.org/officeDocument/2006/relationships/image" Target="../media/image98.png"/><Relationship Id="rId10" Type="http://schemas.openxmlformats.org/officeDocument/2006/relationships/image" Target="../media/image99.png"/><Relationship Id="rId11" Type="http://schemas.openxmlformats.org/officeDocument/2006/relationships/image" Target="../media/image100.png"/><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2.jpg"/></Relationships>
</file>

<file path=ppt/slides/_rels/slide28.xml.rels><?xml version="1.0" encoding="UTF-8" standalone="yes"?>
<Relationships xmlns="http://schemas.openxmlformats.org/package/2006/relationships"><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jpeg"/><Relationship Id="rId6" Type="http://schemas.openxmlformats.org/officeDocument/2006/relationships/image" Target="../media/image106.jpeg"/><Relationship Id="rId7" Type="http://schemas.openxmlformats.org/officeDocument/2006/relationships/image" Target="../media/image107.png"/><Relationship Id="rId8" Type="http://schemas.openxmlformats.org/officeDocument/2006/relationships/image" Target="../media/image108.emf"/><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29.xml.rels><?xml version="1.0" encoding="UTF-8" standalone="yes"?>
<Relationships xmlns="http://schemas.openxmlformats.org/package/2006/relationships"><Relationship Id="rId3" Type="http://schemas.openxmlformats.org/officeDocument/2006/relationships/image" Target="../media/image110.png"/><Relationship Id="rId4" Type="http://schemas.openxmlformats.org/officeDocument/2006/relationships/image" Target="../media/image111.jpeg"/><Relationship Id="rId5" Type="http://schemas.openxmlformats.org/officeDocument/2006/relationships/image" Target="../media/image112.png"/><Relationship Id="rId6" Type="http://schemas.openxmlformats.org/officeDocument/2006/relationships/image" Target="../media/image113.jpeg"/><Relationship Id="rId7" Type="http://schemas.openxmlformats.org/officeDocument/2006/relationships/image" Target="../media/image114.jpeg"/><Relationship Id="rId8" Type="http://schemas.openxmlformats.org/officeDocument/2006/relationships/image" Target="../media/image115.png"/><Relationship Id="rId9" Type="http://schemas.openxmlformats.org/officeDocument/2006/relationships/image" Target="../media/image116.png"/><Relationship Id="rId10" Type="http://schemas.openxmlformats.org/officeDocument/2006/relationships/image" Target="../media/image117.png"/><Relationship Id="rId1" Type="http://schemas.openxmlformats.org/officeDocument/2006/relationships/slideLayout" Target="../slideLayouts/slideLayout2.xml"/><Relationship Id="rId2" Type="http://schemas.openxmlformats.org/officeDocument/2006/relationships/image" Target="../media/image109.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eg"/><Relationship Id="rId3" Type="http://schemas.openxmlformats.org/officeDocument/2006/relationships/image" Target="../media/image22.jpeg"/></Relationships>
</file>

<file path=ppt/slides/_rels/slide30.xml.rels><?xml version="1.0" encoding="UTF-8" standalone="yes"?>
<Relationships xmlns="http://schemas.openxmlformats.org/package/2006/relationships"><Relationship Id="rId3" Type="http://schemas.openxmlformats.org/officeDocument/2006/relationships/image" Target="../media/image118.jpg"/><Relationship Id="rId4" Type="http://schemas.openxmlformats.org/officeDocument/2006/relationships/image" Target="../media/image119.png"/><Relationship Id="rId5" Type="http://schemas.openxmlformats.org/officeDocument/2006/relationships/image" Target="../media/image120.png"/><Relationship Id="rId6" Type="http://schemas.openxmlformats.org/officeDocument/2006/relationships/image" Target="../media/image121.png"/><Relationship Id="rId7" Type="http://schemas.openxmlformats.org/officeDocument/2006/relationships/image" Target="../media/image122.png"/><Relationship Id="rId1" Type="http://schemas.openxmlformats.org/officeDocument/2006/relationships/slideLayout" Target="../slideLayouts/slideLayout180.xml"/><Relationship Id="rId2" Type="http://schemas.openxmlformats.org/officeDocument/2006/relationships/notesSlide" Target="../notesSlides/notesSlide6.xml"/></Relationships>
</file>

<file path=ppt/slides/_rels/slide31.xml.rels><?xml version="1.0" encoding="UTF-8" standalone="yes"?>
<Relationships xmlns="http://schemas.openxmlformats.org/package/2006/relationships"><Relationship Id="rId11" Type="http://schemas.openxmlformats.org/officeDocument/2006/relationships/image" Target="../media/image129.png"/><Relationship Id="rId12"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image" Target="../media/image123.jpeg"/><Relationship Id="rId3" Type="http://schemas.openxmlformats.org/officeDocument/2006/relationships/image" Target="../media/image124.jpeg"/><Relationship Id="rId4" Type="http://schemas.openxmlformats.org/officeDocument/2006/relationships/image" Target="../media/image125.jpeg"/><Relationship Id="rId5" Type="http://schemas.openxmlformats.org/officeDocument/2006/relationships/image" Target="../media/image126.jpeg"/><Relationship Id="rId6" Type="http://schemas.openxmlformats.org/officeDocument/2006/relationships/image" Target="../media/image127.jpeg"/><Relationship Id="rId7" Type="http://schemas.openxmlformats.org/officeDocument/2006/relationships/image" Target="../media/image128.jpeg"/><Relationship Id="rId8" Type="http://schemas.openxmlformats.org/officeDocument/2006/relationships/image" Target="../media/image70.png"/><Relationship Id="rId9" Type="http://schemas.openxmlformats.org/officeDocument/2006/relationships/image" Target="../media/image75.png"/><Relationship Id="rId10" Type="http://schemas.openxmlformats.org/officeDocument/2006/relationships/image" Target="../media/image7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1.png"/></Relationships>
</file>

<file path=ppt/slides/_rels/slide34.xml.rels><?xml version="1.0" encoding="UTF-8" standalone="yes"?>
<Relationships xmlns="http://schemas.openxmlformats.org/package/2006/relationships"><Relationship Id="rId3" Type="http://schemas.openxmlformats.org/officeDocument/2006/relationships/image" Target="../media/image133.jpeg"/><Relationship Id="rId4" Type="http://schemas.openxmlformats.org/officeDocument/2006/relationships/image" Target="../media/image134.png"/><Relationship Id="rId1" Type="http://schemas.openxmlformats.org/officeDocument/2006/relationships/slideLayout" Target="../slideLayouts/slideLayout6.xml"/><Relationship Id="rId2" Type="http://schemas.openxmlformats.org/officeDocument/2006/relationships/image" Target="../media/image132.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6.png"/></Relationships>
</file>

<file path=ppt/slides/_rels/slide37.xml.rels><?xml version="1.0" encoding="UTF-8" standalone="yes"?>
<Relationships xmlns="http://schemas.openxmlformats.org/package/2006/relationships"><Relationship Id="rId3" Type="http://schemas.openxmlformats.org/officeDocument/2006/relationships/image" Target="../media/image138.jpeg"/><Relationship Id="rId4" Type="http://schemas.openxmlformats.org/officeDocument/2006/relationships/image" Target="../media/image139.jpeg"/><Relationship Id="rId5" Type="http://schemas.openxmlformats.org/officeDocument/2006/relationships/image" Target="../media/image140.png"/><Relationship Id="rId6" Type="http://schemas.openxmlformats.org/officeDocument/2006/relationships/image" Target="../media/image141.png"/><Relationship Id="rId7" Type="http://schemas.openxmlformats.org/officeDocument/2006/relationships/image" Target="../media/image142.jpeg"/><Relationship Id="rId8" Type="http://schemas.openxmlformats.org/officeDocument/2006/relationships/image" Target="../media/image143.png"/><Relationship Id="rId1" Type="http://schemas.openxmlformats.org/officeDocument/2006/relationships/slideLayout" Target="../slideLayouts/slideLayout2.xml"/><Relationship Id="rId2" Type="http://schemas.openxmlformats.org/officeDocument/2006/relationships/image" Target="../media/image137.png"/></Relationships>
</file>

<file path=ppt/slides/_rels/slide38.xml.rels><?xml version="1.0" encoding="UTF-8" standalone="yes"?>
<Relationships xmlns="http://schemas.openxmlformats.org/package/2006/relationships"><Relationship Id="rId11" Type="http://schemas.openxmlformats.org/officeDocument/2006/relationships/image" Target="../media/image153.jpeg"/><Relationship Id="rId12" Type="http://schemas.openxmlformats.org/officeDocument/2006/relationships/image" Target="../media/image154.jpeg"/><Relationship Id="rId13" Type="http://schemas.openxmlformats.org/officeDocument/2006/relationships/image" Target="../media/image155.jpeg"/><Relationship Id="rId14" Type="http://schemas.openxmlformats.org/officeDocument/2006/relationships/image" Target="../media/image156.jpeg"/><Relationship Id="rId15" Type="http://schemas.openxmlformats.org/officeDocument/2006/relationships/image" Target="../media/image157.jpeg"/><Relationship Id="rId1" Type="http://schemas.openxmlformats.org/officeDocument/2006/relationships/slideLayout" Target="../slideLayouts/slideLayout2.xml"/><Relationship Id="rId2" Type="http://schemas.openxmlformats.org/officeDocument/2006/relationships/image" Target="../media/image144.jpeg"/><Relationship Id="rId3" Type="http://schemas.openxmlformats.org/officeDocument/2006/relationships/image" Target="../media/image145.wmf"/><Relationship Id="rId4" Type="http://schemas.openxmlformats.org/officeDocument/2006/relationships/image" Target="../media/image146.jpeg"/><Relationship Id="rId5" Type="http://schemas.openxmlformats.org/officeDocument/2006/relationships/image" Target="../media/image147.jpeg"/><Relationship Id="rId6" Type="http://schemas.openxmlformats.org/officeDocument/2006/relationships/image" Target="../media/image148.png"/><Relationship Id="rId7" Type="http://schemas.openxmlformats.org/officeDocument/2006/relationships/image" Target="../media/image149.jpeg"/><Relationship Id="rId8" Type="http://schemas.openxmlformats.org/officeDocument/2006/relationships/image" Target="../media/image150.jpeg"/><Relationship Id="rId9" Type="http://schemas.openxmlformats.org/officeDocument/2006/relationships/image" Target="../media/image151.jpeg"/><Relationship Id="rId10" Type="http://schemas.openxmlformats.org/officeDocument/2006/relationships/image" Target="../media/image152.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image" Target="../media/image23.png"/><Relationship Id="rId3" Type="http://schemas.openxmlformats.org/officeDocument/2006/relationships/image" Target="../media/image24.emf"/></Relationships>
</file>

<file path=ppt/slides/_rels/slide40.xml.rels><?xml version="1.0" encoding="UTF-8" standalone="yes"?>
<Relationships xmlns="http://schemas.openxmlformats.org/package/2006/relationships"><Relationship Id="rId11" Type="http://schemas.openxmlformats.org/officeDocument/2006/relationships/image" Target="../media/image166.jpeg"/><Relationship Id="rId12" Type="http://schemas.openxmlformats.org/officeDocument/2006/relationships/image" Target="../media/image167.png"/><Relationship Id="rId1" Type="http://schemas.openxmlformats.org/officeDocument/2006/relationships/slideLayout" Target="../slideLayouts/slideLayout214.xml"/><Relationship Id="rId2" Type="http://schemas.openxmlformats.org/officeDocument/2006/relationships/notesSlide" Target="../notesSlides/notesSlide7.xml"/><Relationship Id="rId3" Type="http://schemas.openxmlformats.org/officeDocument/2006/relationships/image" Target="../media/image159.jpeg"/><Relationship Id="rId4" Type="http://schemas.openxmlformats.org/officeDocument/2006/relationships/image" Target="../media/image160.jpeg"/><Relationship Id="rId5" Type="http://schemas.openxmlformats.org/officeDocument/2006/relationships/image" Target="../media/image161.jpeg"/><Relationship Id="rId6" Type="http://schemas.openxmlformats.org/officeDocument/2006/relationships/image" Target="../media/image162.jpeg"/><Relationship Id="rId7" Type="http://schemas.openxmlformats.org/officeDocument/2006/relationships/image" Target="../media/image157.jpeg"/><Relationship Id="rId8" Type="http://schemas.openxmlformats.org/officeDocument/2006/relationships/image" Target="../media/image163.png"/><Relationship Id="rId9" Type="http://schemas.openxmlformats.org/officeDocument/2006/relationships/image" Target="../media/image164.png"/><Relationship Id="rId10" Type="http://schemas.openxmlformats.org/officeDocument/2006/relationships/image" Target="../media/image165.png"/></Relationships>
</file>

<file path=ppt/slides/_rels/slide41.xml.rels><?xml version="1.0" encoding="UTF-8" standalone="yes"?>
<Relationships xmlns="http://schemas.openxmlformats.org/package/2006/relationships"><Relationship Id="rId3" Type="http://schemas.openxmlformats.org/officeDocument/2006/relationships/image" Target="../media/image169.jpeg"/><Relationship Id="rId4" Type="http://schemas.openxmlformats.org/officeDocument/2006/relationships/image" Target="../media/image170.png"/><Relationship Id="rId5" Type="http://schemas.openxmlformats.org/officeDocument/2006/relationships/image" Target="../media/image171.gif"/><Relationship Id="rId6" Type="http://schemas.openxmlformats.org/officeDocument/2006/relationships/image" Target="../media/image165.png"/><Relationship Id="rId1" Type="http://schemas.openxmlformats.org/officeDocument/2006/relationships/slideLayout" Target="../slideLayouts/slideLayout215.xml"/><Relationship Id="rId2" Type="http://schemas.openxmlformats.org/officeDocument/2006/relationships/image" Target="../media/image168.png"/></Relationships>
</file>

<file path=ppt/slides/_rels/slide42.xml.rels><?xml version="1.0" encoding="UTF-8" standalone="yes"?>
<Relationships xmlns="http://schemas.openxmlformats.org/package/2006/relationships"><Relationship Id="rId3" Type="http://schemas.openxmlformats.org/officeDocument/2006/relationships/image" Target="../media/image173.png"/><Relationship Id="rId4" Type="http://schemas.openxmlformats.org/officeDocument/2006/relationships/image" Target="../media/image174.jpeg"/><Relationship Id="rId5" Type="http://schemas.openxmlformats.org/officeDocument/2006/relationships/image" Target="../media/image175.jpeg"/><Relationship Id="rId6" Type="http://schemas.openxmlformats.org/officeDocument/2006/relationships/image" Target="../media/image176.jpg"/><Relationship Id="rId7" Type="http://schemas.openxmlformats.org/officeDocument/2006/relationships/image" Target="../media/image35.png"/><Relationship Id="rId1" Type="http://schemas.openxmlformats.org/officeDocument/2006/relationships/slideLayout" Target="../slideLayouts/slideLayout2.xml"/><Relationship Id="rId2" Type="http://schemas.openxmlformats.org/officeDocument/2006/relationships/image" Target="../media/image17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7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78.png"/><Relationship Id="rId3" Type="http://schemas.openxmlformats.org/officeDocument/2006/relationships/image" Target="../media/image179.tiff"/></Relationships>
</file>

<file path=ppt/slides/_rels/slide45.xml.rels><?xml version="1.0" encoding="UTF-8" standalone="yes"?>
<Relationships xmlns="http://schemas.openxmlformats.org/package/2006/relationships"><Relationship Id="rId3" Type="http://schemas.openxmlformats.org/officeDocument/2006/relationships/image" Target="../media/image118.jpg"/><Relationship Id="rId4" Type="http://schemas.openxmlformats.org/officeDocument/2006/relationships/image" Target="../media/image119.png"/><Relationship Id="rId5" Type="http://schemas.openxmlformats.org/officeDocument/2006/relationships/image" Target="../media/image180.png"/><Relationship Id="rId6" Type="http://schemas.openxmlformats.org/officeDocument/2006/relationships/image" Target="../media/image181.png"/><Relationship Id="rId7" Type="http://schemas.openxmlformats.org/officeDocument/2006/relationships/image" Target="../media/image182.png"/><Relationship Id="rId8" Type="http://schemas.openxmlformats.org/officeDocument/2006/relationships/image" Target="../media/image183.png"/><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46.xml.rels><?xml version="1.0" encoding="UTF-8" standalone="yes"?>
<Relationships xmlns="http://schemas.openxmlformats.org/package/2006/relationships"><Relationship Id="rId3" Type="http://schemas.openxmlformats.org/officeDocument/2006/relationships/image" Target="../media/image185.jpeg"/><Relationship Id="rId4" Type="http://schemas.openxmlformats.org/officeDocument/2006/relationships/image" Target="../media/image186.jpeg"/><Relationship Id="rId5" Type="http://schemas.openxmlformats.org/officeDocument/2006/relationships/image" Target="../media/image187.jpeg"/><Relationship Id="rId6" Type="http://schemas.openxmlformats.org/officeDocument/2006/relationships/image" Target="../media/image188.jpeg"/><Relationship Id="rId7" Type="http://schemas.openxmlformats.org/officeDocument/2006/relationships/image" Target="../media/image189.jpeg"/><Relationship Id="rId1" Type="http://schemas.openxmlformats.org/officeDocument/2006/relationships/slideLayout" Target="../slideLayouts/slideLayout2.xml"/><Relationship Id="rId2" Type="http://schemas.openxmlformats.org/officeDocument/2006/relationships/image" Target="../media/image184.png"/></Relationships>
</file>

<file path=ppt/slides/_rels/slide47.xml.rels><?xml version="1.0" encoding="UTF-8" standalone="yes"?>
<Relationships xmlns="http://schemas.openxmlformats.org/package/2006/relationships"><Relationship Id="rId3" Type="http://schemas.openxmlformats.org/officeDocument/2006/relationships/image" Target="../media/image191.jpeg"/><Relationship Id="rId4" Type="http://schemas.openxmlformats.org/officeDocument/2006/relationships/image" Target="../media/image192.jpg"/><Relationship Id="rId1" Type="http://schemas.openxmlformats.org/officeDocument/2006/relationships/slideLayout" Target="../slideLayouts/slideLayout2.xml"/><Relationship Id="rId2" Type="http://schemas.openxmlformats.org/officeDocument/2006/relationships/image" Target="../media/image190.jpeg"/></Relationships>
</file>

<file path=ppt/slides/_rels/slide48.xml.rels><?xml version="1.0" encoding="UTF-8" standalone="yes"?>
<Relationships xmlns="http://schemas.openxmlformats.org/package/2006/relationships"><Relationship Id="rId3" Type="http://schemas.openxmlformats.org/officeDocument/2006/relationships/image" Target="../media/image193.jpeg"/><Relationship Id="rId4" Type="http://schemas.openxmlformats.org/officeDocument/2006/relationships/image" Target="../media/image194.jpeg"/><Relationship Id="rId5" Type="http://schemas.openxmlformats.org/officeDocument/2006/relationships/image" Target="../media/image195.jpeg"/><Relationship Id="rId6" Type="http://schemas.openxmlformats.org/officeDocument/2006/relationships/image" Target="../media/image196.jpeg"/><Relationship Id="rId7" Type="http://schemas.openxmlformats.org/officeDocument/2006/relationships/image" Target="../media/image197.jpeg"/><Relationship Id="rId8" Type="http://schemas.openxmlformats.org/officeDocument/2006/relationships/image" Target="../media/image198.jpeg"/><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49.xml.rels><?xml version="1.0" encoding="UTF-8" standalone="yes"?>
<Relationships xmlns="http://schemas.openxmlformats.org/package/2006/relationships"><Relationship Id="rId3" Type="http://schemas.openxmlformats.org/officeDocument/2006/relationships/image" Target="../media/image193.jpeg"/><Relationship Id="rId4" Type="http://schemas.openxmlformats.org/officeDocument/2006/relationships/image" Target="../media/image194.jpeg"/><Relationship Id="rId5" Type="http://schemas.openxmlformats.org/officeDocument/2006/relationships/image" Target="../media/image195.jpeg"/><Relationship Id="rId6" Type="http://schemas.openxmlformats.org/officeDocument/2006/relationships/image" Target="../media/image196.jpeg"/><Relationship Id="rId7" Type="http://schemas.openxmlformats.org/officeDocument/2006/relationships/image" Target="../media/image197.jpeg"/><Relationship Id="rId8" Type="http://schemas.openxmlformats.org/officeDocument/2006/relationships/image" Target="../media/image198.jpeg"/><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5.xml.rels><?xml version="1.0" encoding="UTF-8" standalone="yes"?>
<Relationships xmlns="http://schemas.openxmlformats.org/package/2006/relationships"><Relationship Id="rId9" Type="http://schemas.openxmlformats.org/officeDocument/2006/relationships/image" Target="../media/image31.gif"/><Relationship Id="rId20" Type="http://schemas.openxmlformats.org/officeDocument/2006/relationships/image" Target="../media/image42.png"/><Relationship Id="rId21" Type="http://schemas.openxmlformats.org/officeDocument/2006/relationships/image" Target="../media/image43.png"/><Relationship Id="rId22" Type="http://schemas.openxmlformats.org/officeDocument/2006/relationships/image" Target="../media/image44.jpg"/><Relationship Id="rId10" Type="http://schemas.openxmlformats.org/officeDocument/2006/relationships/image" Target="../media/image32.gif"/><Relationship Id="rId11" Type="http://schemas.openxmlformats.org/officeDocument/2006/relationships/image" Target="../media/image33.gif"/><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gif"/><Relationship Id="rId16" Type="http://schemas.openxmlformats.org/officeDocument/2006/relationships/image" Target="../media/image38.gif"/><Relationship Id="rId17" Type="http://schemas.openxmlformats.org/officeDocument/2006/relationships/image" Target="../media/image39.gif"/><Relationship Id="rId18" Type="http://schemas.openxmlformats.org/officeDocument/2006/relationships/image" Target="../media/image40.gif"/><Relationship Id="rId19" Type="http://schemas.openxmlformats.org/officeDocument/2006/relationships/image" Target="../media/image41.gif"/><Relationship Id="rId1" Type="http://schemas.openxmlformats.org/officeDocument/2006/relationships/slideLayout" Target="../slideLayouts/slideLayout1.xml"/><Relationship Id="rId2" Type="http://schemas.openxmlformats.org/officeDocument/2006/relationships/image" Target="../media/image10.png"/><Relationship Id="rId3" Type="http://schemas.openxmlformats.org/officeDocument/2006/relationships/image" Target="../media/image25.gif"/><Relationship Id="rId4" Type="http://schemas.openxmlformats.org/officeDocument/2006/relationships/image" Target="../media/image26.gif"/><Relationship Id="rId5" Type="http://schemas.openxmlformats.org/officeDocument/2006/relationships/image" Target="../media/image27.gif"/><Relationship Id="rId6" Type="http://schemas.openxmlformats.org/officeDocument/2006/relationships/image" Target="../media/image28.gif"/><Relationship Id="rId7" Type="http://schemas.openxmlformats.org/officeDocument/2006/relationships/image" Target="../media/image29.gif"/><Relationship Id="rId8" Type="http://schemas.openxmlformats.org/officeDocument/2006/relationships/image" Target="../media/image30.png"/></Relationships>
</file>

<file path=ppt/slides/_rels/slide50.xml.rels><?xml version="1.0" encoding="UTF-8" standalone="yes"?>
<Relationships xmlns="http://schemas.openxmlformats.org/package/2006/relationships"><Relationship Id="rId3" Type="http://schemas.openxmlformats.org/officeDocument/2006/relationships/image" Target="../media/image193.jpeg"/><Relationship Id="rId4" Type="http://schemas.openxmlformats.org/officeDocument/2006/relationships/image" Target="../media/image194.jpeg"/><Relationship Id="rId5" Type="http://schemas.openxmlformats.org/officeDocument/2006/relationships/image" Target="../media/image195.jpeg"/><Relationship Id="rId6" Type="http://schemas.openxmlformats.org/officeDocument/2006/relationships/image" Target="../media/image196.jpeg"/><Relationship Id="rId7" Type="http://schemas.openxmlformats.org/officeDocument/2006/relationships/image" Target="../media/image197.jpeg"/><Relationship Id="rId8" Type="http://schemas.openxmlformats.org/officeDocument/2006/relationships/image" Target="../media/image198.jpeg"/><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51.xml.rels><?xml version="1.0" encoding="UTF-8" standalone="yes"?>
<Relationships xmlns="http://schemas.openxmlformats.org/package/2006/relationships"><Relationship Id="rId11" Type="http://schemas.openxmlformats.org/officeDocument/2006/relationships/image" Target="../media/image207.emf"/><Relationship Id="rId12" Type="http://schemas.openxmlformats.org/officeDocument/2006/relationships/image" Target="../media/image208.png"/><Relationship Id="rId13" Type="http://schemas.openxmlformats.org/officeDocument/2006/relationships/hyperlink" Target="http://www.dhs.gov/dhspublic/index.jsp" TargetMode="External"/><Relationship Id="rId14" Type="http://schemas.openxmlformats.org/officeDocument/2006/relationships/image" Target="../media/image209.jpeg"/><Relationship Id="rId15" Type="http://schemas.openxmlformats.org/officeDocument/2006/relationships/image" Target="../media/image210.png"/><Relationship Id="rId16" Type="http://schemas.openxmlformats.org/officeDocument/2006/relationships/image" Target="../media/image211.png"/><Relationship Id="rId17" Type="http://schemas.openxmlformats.org/officeDocument/2006/relationships/image" Target="../media/image212.png"/><Relationship Id="rId18" Type="http://schemas.openxmlformats.org/officeDocument/2006/relationships/image" Target="../media/image213.jpeg"/><Relationship Id="rId19" Type="http://schemas.openxmlformats.org/officeDocument/2006/relationships/image" Target="../media/image214.png"/><Relationship Id="rId1" Type="http://schemas.openxmlformats.org/officeDocument/2006/relationships/slideLayout" Target="../slideLayouts/slideLayout106.xml"/><Relationship Id="rId2" Type="http://schemas.openxmlformats.org/officeDocument/2006/relationships/notesSlide" Target="../notesSlides/notesSlide13.xml"/><Relationship Id="rId3" Type="http://schemas.openxmlformats.org/officeDocument/2006/relationships/image" Target="../media/image199.jpeg"/><Relationship Id="rId4" Type="http://schemas.openxmlformats.org/officeDocument/2006/relationships/image" Target="../media/image200.png"/><Relationship Id="rId5" Type="http://schemas.openxmlformats.org/officeDocument/2006/relationships/image" Target="../media/image201.png"/><Relationship Id="rId6" Type="http://schemas.openxmlformats.org/officeDocument/2006/relationships/image" Target="../media/image202.png"/><Relationship Id="rId7" Type="http://schemas.openxmlformats.org/officeDocument/2006/relationships/image" Target="../media/image203.png"/><Relationship Id="rId8" Type="http://schemas.openxmlformats.org/officeDocument/2006/relationships/image" Target="../media/image204.png"/><Relationship Id="rId9" Type="http://schemas.openxmlformats.org/officeDocument/2006/relationships/image" Target="../media/image205.jpeg"/><Relationship Id="rId10" Type="http://schemas.openxmlformats.org/officeDocument/2006/relationships/image" Target="../media/image20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6.xml"/><Relationship Id="rId2" Type="http://schemas.openxmlformats.org/officeDocument/2006/relationships/image" Target="../media/image215.png"/></Relationships>
</file>

<file path=ppt/slides/_rels/slide53.xml.rels><?xml version="1.0" encoding="UTF-8" standalone="yes"?>
<Relationships xmlns="http://schemas.openxmlformats.org/package/2006/relationships"><Relationship Id="rId3" Type="http://schemas.openxmlformats.org/officeDocument/2006/relationships/image" Target="../media/image217.jpeg"/><Relationship Id="rId4" Type="http://schemas.openxmlformats.org/officeDocument/2006/relationships/image" Target="../media/image218.jpeg"/><Relationship Id="rId5" Type="http://schemas.openxmlformats.org/officeDocument/2006/relationships/image" Target="../media/image219.png"/><Relationship Id="rId6" Type="http://schemas.openxmlformats.org/officeDocument/2006/relationships/image" Target="../media/image220.jpeg"/><Relationship Id="rId7" Type="http://schemas.openxmlformats.org/officeDocument/2006/relationships/image" Target="../media/image221.jpeg"/><Relationship Id="rId1" Type="http://schemas.openxmlformats.org/officeDocument/2006/relationships/slideLayout" Target="../slideLayouts/slideLayout118.xml"/><Relationship Id="rId2" Type="http://schemas.openxmlformats.org/officeDocument/2006/relationships/image" Target="../media/image216.jpeg"/></Relationships>
</file>

<file path=ppt/slides/_rels/slide54.xml.rels><?xml version="1.0" encoding="UTF-8" standalone="yes"?>
<Relationships xmlns="http://schemas.openxmlformats.org/package/2006/relationships"><Relationship Id="rId3" Type="http://schemas.openxmlformats.org/officeDocument/2006/relationships/image" Target="../media/image223.png"/><Relationship Id="rId4" Type="http://schemas.openxmlformats.org/officeDocument/2006/relationships/image" Target="../media/image224.jpeg"/><Relationship Id="rId5" Type="http://schemas.openxmlformats.org/officeDocument/2006/relationships/image" Target="../media/image225.png"/><Relationship Id="rId6" Type="http://schemas.openxmlformats.org/officeDocument/2006/relationships/image" Target="../media/image226.jpeg"/><Relationship Id="rId7" Type="http://schemas.openxmlformats.org/officeDocument/2006/relationships/image" Target="../media/image227.jpeg"/><Relationship Id="rId1" Type="http://schemas.openxmlformats.org/officeDocument/2006/relationships/slideLayout" Target="../slideLayouts/slideLayout130.xml"/><Relationship Id="rId2" Type="http://schemas.openxmlformats.org/officeDocument/2006/relationships/image" Target="../media/image222.jpeg"/></Relationships>
</file>

<file path=ppt/slides/_rels/slide55.xml.rels><?xml version="1.0" encoding="UTF-8" standalone="yes"?>
<Relationships xmlns="http://schemas.openxmlformats.org/package/2006/relationships"><Relationship Id="rId3" Type="http://schemas.openxmlformats.org/officeDocument/2006/relationships/image" Target="../media/image229.jpeg"/><Relationship Id="rId4" Type="http://schemas.openxmlformats.org/officeDocument/2006/relationships/image" Target="../media/image230.jpeg"/><Relationship Id="rId5" Type="http://schemas.openxmlformats.org/officeDocument/2006/relationships/image" Target="../media/image231.jpeg"/><Relationship Id="rId1" Type="http://schemas.openxmlformats.org/officeDocument/2006/relationships/slideLayout" Target="../slideLayouts/slideLayout130.xml"/><Relationship Id="rId2" Type="http://schemas.openxmlformats.org/officeDocument/2006/relationships/image" Target="../media/image228.png"/></Relationships>
</file>

<file path=ppt/slides/_rels/slide56.xml.rels><?xml version="1.0" encoding="UTF-8" standalone="yes"?>
<Relationships xmlns="http://schemas.openxmlformats.org/package/2006/relationships"><Relationship Id="rId11" Type="http://schemas.openxmlformats.org/officeDocument/2006/relationships/image" Target="../media/image129.png"/><Relationship Id="rId12"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image" Target="../media/image123.jpeg"/><Relationship Id="rId3" Type="http://schemas.openxmlformats.org/officeDocument/2006/relationships/image" Target="../media/image124.jpeg"/><Relationship Id="rId4" Type="http://schemas.openxmlformats.org/officeDocument/2006/relationships/image" Target="../media/image125.jpeg"/><Relationship Id="rId5" Type="http://schemas.openxmlformats.org/officeDocument/2006/relationships/image" Target="../media/image126.jpeg"/><Relationship Id="rId6" Type="http://schemas.openxmlformats.org/officeDocument/2006/relationships/image" Target="../media/image127.jpeg"/><Relationship Id="rId7" Type="http://schemas.openxmlformats.org/officeDocument/2006/relationships/image" Target="../media/image128.jpeg"/><Relationship Id="rId8" Type="http://schemas.openxmlformats.org/officeDocument/2006/relationships/image" Target="../media/image70.png"/><Relationship Id="rId9" Type="http://schemas.openxmlformats.org/officeDocument/2006/relationships/image" Target="../media/image75.png"/><Relationship Id="rId10" Type="http://schemas.openxmlformats.org/officeDocument/2006/relationships/image" Target="../media/image79.png"/></Relationships>
</file>

<file path=ppt/slides/_rels/slide57.xml.rels><?xml version="1.0" encoding="UTF-8" standalone="yes"?>
<Relationships xmlns="http://schemas.openxmlformats.org/package/2006/relationships"><Relationship Id="rId3" Type="http://schemas.openxmlformats.org/officeDocument/2006/relationships/image" Target="../media/image233.jpeg"/><Relationship Id="rId4" Type="http://schemas.openxmlformats.org/officeDocument/2006/relationships/image" Target="../media/image234.jpeg"/><Relationship Id="rId5" Type="http://schemas.openxmlformats.org/officeDocument/2006/relationships/image" Target="../media/image79.png"/><Relationship Id="rId1" Type="http://schemas.openxmlformats.org/officeDocument/2006/relationships/slideLayout" Target="../slideLayouts/slideLayout7.xml"/><Relationship Id="rId2" Type="http://schemas.openxmlformats.org/officeDocument/2006/relationships/image" Target="../media/image232.jpe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14.xml"/><Relationship Id="rId4" Type="http://schemas.openxmlformats.org/officeDocument/2006/relationships/image" Target="../media/image236.png"/><Relationship Id="rId5" Type="http://schemas.openxmlformats.org/officeDocument/2006/relationships/image" Target="../media/image237.jpeg"/><Relationship Id="rId6" Type="http://schemas.openxmlformats.org/officeDocument/2006/relationships/image" Target="../media/image238.png"/><Relationship Id="rId7" Type="http://schemas.openxmlformats.org/officeDocument/2006/relationships/oleObject" Target="../embeddings/oleObject1.bin"/><Relationship Id="rId8" Type="http://schemas.openxmlformats.org/officeDocument/2006/relationships/oleObject" Target="../embeddings/Microsoft_Word_97_-_2004_Document1.doc"/><Relationship Id="rId9" Type="http://schemas.openxmlformats.org/officeDocument/2006/relationships/image" Target="../media/image235.wmf"/><Relationship Id="rId10" Type="http://schemas.openxmlformats.org/officeDocument/2006/relationships/image" Target="../media/image239.jpeg"/><Relationship Id="rId1" Type="http://schemas.openxmlformats.org/officeDocument/2006/relationships/vmlDrawing" Target="../drawings/vmlDrawing1.vml"/><Relationship Id="rId2"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6.xml"/><Relationship Id="rId4" Type="http://schemas.openxmlformats.org/officeDocument/2006/relationships/image" Target="../media/image240.png"/><Relationship Id="rId5" Type="http://schemas.openxmlformats.org/officeDocument/2006/relationships/image" Target="../media/image241.png"/><Relationship Id="rId6" Type="http://schemas.openxmlformats.org/officeDocument/2006/relationships/image" Target="../media/image242.png"/><Relationship Id="rId7" Type="http://schemas.openxmlformats.org/officeDocument/2006/relationships/image" Target="../media/image243.png"/><Relationship Id="rId1" Type="http://schemas.microsoft.com/office/2007/relationships/media" Target="../media/media1.avi"/><Relationship Id="rId2" Type="http://schemas.openxmlformats.org/officeDocument/2006/relationships/video" Target="../media/media1.avi"/></Relationships>
</file>

<file path=ppt/slides/_rels/slide6.xml.rels><?xml version="1.0" encoding="UTF-8" standalone="yes"?>
<Relationships xmlns="http://schemas.openxmlformats.org/package/2006/relationships"><Relationship Id="rId9" Type="http://schemas.openxmlformats.org/officeDocument/2006/relationships/image" Target="../media/image31.gif"/><Relationship Id="rId20" Type="http://schemas.openxmlformats.org/officeDocument/2006/relationships/image" Target="../media/image42.png"/><Relationship Id="rId21" Type="http://schemas.openxmlformats.org/officeDocument/2006/relationships/image" Target="../media/image43.png"/><Relationship Id="rId22" Type="http://schemas.openxmlformats.org/officeDocument/2006/relationships/image" Target="../media/image44.jpg"/><Relationship Id="rId10" Type="http://schemas.openxmlformats.org/officeDocument/2006/relationships/image" Target="../media/image32.gif"/><Relationship Id="rId11" Type="http://schemas.openxmlformats.org/officeDocument/2006/relationships/image" Target="../media/image33.gif"/><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gif"/><Relationship Id="rId16" Type="http://schemas.openxmlformats.org/officeDocument/2006/relationships/image" Target="../media/image38.gif"/><Relationship Id="rId17" Type="http://schemas.openxmlformats.org/officeDocument/2006/relationships/image" Target="../media/image39.gif"/><Relationship Id="rId18" Type="http://schemas.openxmlformats.org/officeDocument/2006/relationships/image" Target="../media/image40.gif"/><Relationship Id="rId19" Type="http://schemas.openxmlformats.org/officeDocument/2006/relationships/image" Target="../media/image41.gif"/><Relationship Id="rId1" Type="http://schemas.openxmlformats.org/officeDocument/2006/relationships/slideLayout" Target="../slideLayouts/slideLayout1.xml"/><Relationship Id="rId2" Type="http://schemas.openxmlformats.org/officeDocument/2006/relationships/image" Target="../media/image10.png"/><Relationship Id="rId3" Type="http://schemas.openxmlformats.org/officeDocument/2006/relationships/image" Target="../media/image25.gif"/><Relationship Id="rId4" Type="http://schemas.openxmlformats.org/officeDocument/2006/relationships/image" Target="../media/image26.gif"/><Relationship Id="rId5" Type="http://schemas.openxmlformats.org/officeDocument/2006/relationships/image" Target="../media/image27.gif"/><Relationship Id="rId6" Type="http://schemas.openxmlformats.org/officeDocument/2006/relationships/image" Target="../media/image28.gif"/><Relationship Id="rId7" Type="http://schemas.openxmlformats.org/officeDocument/2006/relationships/image" Target="../media/image29.gif"/><Relationship Id="rId8" Type="http://schemas.openxmlformats.org/officeDocument/2006/relationships/image" Target="../media/image30.png"/></Relationships>
</file>

<file path=ppt/slides/_rels/slide60.xml.rels><?xml version="1.0" encoding="UTF-8" standalone="yes"?>
<Relationships xmlns="http://schemas.openxmlformats.org/package/2006/relationships"><Relationship Id="rId3" Type="http://schemas.openxmlformats.org/officeDocument/2006/relationships/image" Target="../media/image242.png"/><Relationship Id="rId4" Type="http://schemas.openxmlformats.org/officeDocument/2006/relationships/image" Target="../media/image243.png"/><Relationship Id="rId5" Type="http://schemas.openxmlformats.org/officeDocument/2006/relationships/image" Target="../media/image244.png"/><Relationship Id="rId1" Type="http://schemas.openxmlformats.org/officeDocument/2006/relationships/slideLayout" Target="../slideLayouts/slideLayout6.xml"/><Relationship Id="rId2" Type="http://schemas.openxmlformats.org/officeDocument/2006/relationships/image" Target="../media/image240.png"/></Relationships>
</file>

<file path=ppt/slides/_rels/slide61.xml.rels><?xml version="1.0" encoding="UTF-8" standalone="yes"?>
<Relationships xmlns="http://schemas.openxmlformats.org/package/2006/relationships"><Relationship Id="rId3" Type="http://schemas.openxmlformats.org/officeDocument/2006/relationships/image" Target="../media/image246.jpeg"/><Relationship Id="rId4" Type="http://schemas.openxmlformats.org/officeDocument/2006/relationships/image" Target="../media/image247.png"/><Relationship Id="rId5" Type="http://schemas.openxmlformats.org/officeDocument/2006/relationships/image" Target="../media/image75.png"/><Relationship Id="rId6" Type="http://schemas.openxmlformats.org/officeDocument/2006/relationships/image" Target="../media/image248.png"/><Relationship Id="rId7" Type="http://schemas.openxmlformats.org/officeDocument/2006/relationships/image" Target="../media/image249.png"/><Relationship Id="rId8"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image" Target="../media/image245.png"/></Relationships>
</file>

<file path=ppt/slides/_rels/slide62.xml.rels><?xml version="1.0" encoding="UTF-8" standalone="yes"?>
<Relationships xmlns="http://schemas.openxmlformats.org/package/2006/relationships"><Relationship Id="rId3" Type="http://schemas.openxmlformats.org/officeDocument/2006/relationships/image" Target="../media/image250.png"/><Relationship Id="rId4" Type="http://schemas.openxmlformats.org/officeDocument/2006/relationships/image" Target="../media/image251.png"/><Relationship Id="rId5" Type="http://schemas.openxmlformats.org/officeDocument/2006/relationships/image" Target="../media/image242.png"/><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252.png"/></Relationships>
</file>

<file path=ppt/slides/_rels/slide64.xml.rels><?xml version="1.0" encoding="UTF-8" standalone="yes"?>
<Relationships xmlns="http://schemas.openxmlformats.org/package/2006/relationships"><Relationship Id="rId3" Type="http://schemas.openxmlformats.org/officeDocument/2006/relationships/image" Target="../media/image254.png"/><Relationship Id="rId4" Type="http://schemas.openxmlformats.org/officeDocument/2006/relationships/image" Target="../media/image73.png"/><Relationship Id="rId5" Type="http://schemas.openxmlformats.org/officeDocument/2006/relationships/image" Target="../media/image74.png"/><Relationship Id="rId6" Type="http://schemas.openxmlformats.org/officeDocument/2006/relationships/image" Target="../media/image75.png"/><Relationship Id="rId7" Type="http://schemas.openxmlformats.org/officeDocument/2006/relationships/image" Target="../media/image255.png"/><Relationship Id="rId8" Type="http://schemas.openxmlformats.org/officeDocument/2006/relationships/image" Target="../media/image256.png"/><Relationship Id="rId9" Type="http://schemas.openxmlformats.org/officeDocument/2006/relationships/image" Target="../media/image257.png"/><Relationship Id="rId1" Type="http://schemas.openxmlformats.org/officeDocument/2006/relationships/slideLayout" Target="../slideLayouts/slideLayout148.xml"/><Relationship Id="rId2" Type="http://schemas.openxmlformats.org/officeDocument/2006/relationships/image" Target="../media/image253.jpeg"/></Relationships>
</file>

<file path=ppt/slides/_rels/slide65.xml.rels><?xml version="1.0" encoding="UTF-8" standalone="yes"?>
<Relationships xmlns="http://schemas.openxmlformats.org/package/2006/relationships"><Relationship Id="rId3" Type="http://schemas.openxmlformats.org/officeDocument/2006/relationships/image" Target="../media/image259.png"/><Relationship Id="rId4" Type="http://schemas.openxmlformats.org/officeDocument/2006/relationships/image" Target="../media/image42.png"/><Relationship Id="rId1" Type="http://schemas.openxmlformats.org/officeDocument/2006/relationships/slideLayout" Target="../slideLayouts/slideLayout2.xml"/><Relationship Id="rId2" Type="http://schemas.openxmlformats.org/officeDocument/2006/relationships/image" Target="../media/image258.jpeg"/></Relationships>
</file>

<file path=ppt/slides/_rels/slide66.xml.rels><?xml version="1.0" encoding="UTF-8" standalone="yes"?>
<Relationships xmlns="http://schemas.openxmlformats.org/package/2006/relationships"><Relationship Id="rId3" Type="http://schemas.openxmlformats.org/officeDocument/2006/relationships/image" Target="../media/image261.png"/><Relationship Id="rId4" Type="http://schemas.openxmlformats.org/officeDocument/2006/relationships/image" Target="../media/image262.png"/><Relationship Id="rId1" Type="http://schemas.openxmlformats.org/officeDocument/2006/relationships/slideLayout" Target="../slideLayouts/slideLayout1.xml"/><Relationship Id="rId2" Type="http://schemas.openxmlformats.org/officeDocument/2006/relationships/image" Target="../media/image260.jpeg"/></Relationships>
</file>

<file path=ppt/slides/_rels/slide67.xml.rels><?xml version="1.0" encoding="UTF-8" standalone="yes"?>
<Relationships xmlns="http://schemas.openxmlformats.org/package/2006/relationships"><Relationship Id="rId3" Type="http://schemas.openxmlformats.org/officeDocument/2006/relationships/image" Target="../media/image263.jpeg"/><Relationship Id="rId4" Type="http://schemas.openxmlformats.org/officeDocument/2006/relationships/image" Target="../media/image42.png"/><Relationship Id="rId5" Type="http://schemas.openxmlformats.org/officeDocument/2006/relationships/image" Target="../media/image264.jpeg"/><Relationship Id="rId6" Type="http://schemas.openxmlformats.org/officeDocument/2006/relationships/image" Target="../media/image265.jpeg"/><Relationship Id="rId7" Type="http://schemas.openxmlformats.org/officeDocument/2006/relationships/image" Target="../media/image266.png"/><Relationship Id="rId8" Type="http://schemas.openxmlformats.org/officeDocument/2006/relationships/image" Target="../media/image267.jpeg"/><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68.xml.rels><?xml version="1.0" encoding="UTF-8" standalone="yes"?>
<Relationships xmlns="http://schemas.openxmlformats.org/package/2006/relationships"><Relationship Id="rId3" Type="http://schemas.openxmlformats.org/officeDocument/2006/relationships/image" Target="../media/image269.jpeg"/><Relationship Id="rId4" Type="http://schemas.openxmlformats.org/officeDocument/2006/relationships/image" Target="../media/image270.jpeg"/><Relationship Id="rId5" Type="http://schemas.openxmlformats.org/officeDocument/2006/relationships/image" Target="../media/image271.png"/><Relationship Id="rId1" Type="http://schemas.openxmlformats.org/officeDocument/2006/relationships/slideLayout" Target="../slideLayouts/slideLayout141.xml"/><Relationship Id="rId2" Type="http://schemas.openxmlformats.org/officeDocument/2006/relationships/image" Target="../media/image268.jpeg"/></Relationships>
</file>

<file path=ppt/slides/_rels/slide69.xml.rels><?xml version="1.0" encoding="UTF-8" standalone="yes"?>
<Relationships xmlns="http://schemas.openxmlformats.org/package/2006/relationships"><Relationship Id="rId3" Type="http://schemas.openxmlformats.org/officeDocument/2006/relationships/image" Target="../media/image273.jpeg"/><Relationship Id="rId4" Type="http://schemas.openxmlformats.org/officeDocument/2006/relationships/image" Target="../media/image274.jpeg"/><Relationship Id="rId5" Type="http://schemas.openxmlformats.org/officeDocument/2006/relationships/image" Target="../media/image275.jpeg"/><Relationship Id="rId1" Type="http://schemas.openxmlformats.org/officeDocument/2006/relationships/slideLayout" Target="../slideLayouts/slideLayout192.xml"/><Relationship Id="rId2" Type="http://schemas.openxmlformats.org/officeDocument/2006/relationships/image" Target="../media/image272.jpeg"/></Relationships>
</file>

<file path=ppt/slides/_rels/slide7.xml.rels><?xml version="1.0" encoding="UTF-8" standalone="yes"?>
<Relationships xmlns="http://schemas.openxmlformats.org/package/2006/relationships"><Relationship Id="rId3" Type="http://schemas.openxmlformats.org/officeDocument/2006/relationships/image" Target="../media/image45.png"/><Relationship Id="rId4" Type="http://schemas.openxmlformats.org/officeDocument/2006/relationships/image" Target="../media/image46.pn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70.xml.rels><?xml version="1.0" encoding="UTF-8" standalone="yes"?>
<Relationships xmlns="http://schemas.openxmlformats.org/package/2006/relationships"><Relationship Id="rId3" Type="http://schemas.openxmlformats.org/officeDocument/2006/relationships/image" Target="../media/image277.png"/><Relationship Id="rId4" Type="http://schemas.openxmlformats.org/officeDocument/2006/relationships/image" Target="../media/image278.png"/><Relationship Id="rId5" Type="http://schemas.openxmlformats.org/officeDocument/2006/relationships/image" Target="../media/image279.png"/><Relationship Id="rId6" Type="http://schemas.openxmlformats.org/officeDocument/2006/relationships/image" Target="../media/image280.png"/><Relationship Id="rId1" Type="http://schemas.openxmlformats.org/officeDocument/2006/relationships/slideLayout" Target="../slideLayouts/slideLayout164.xml"/><Relationship Id="rId2" Type="http://schemas.openxmlformats.org/officeDocument/2006/relationships/image" Target="../media/image276.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9.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9.png"/><Relationship Id="rId3" Type="http://schemas.openxmlformats.org/officeDocument/2006/relationships/image" Target="../media/image281.jpe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282.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83.png"/><Relationship Id="rId3" Type="http://schemas.openxmlformats.org/officeDocument/2006/relationships/image" Target="../media/image284.jpeg"/></Relationships>
</file>

<file path=ppt/slides/_rels/slide75.xml.rels><?xml version="1.0" encoding="UTF-8" standalone="yes"?>
<Relationships xmlns="http://schemas.openxmlformats.org/package/2006/relationships"><Relationship Id="rId3" Type="http://schemas.openxmlformats.org/officeDocument/2006/relationships/image" Target="../media/image66.jpeg"/><Relationship Id="rId4" Type="http://schemas.openxmlformats.org/officeDocument/2006/relationships/image" Target="../media/image285.emf"/><Relationship Id="rId5" Type="http://schemas.openxmlformats.org/officeDocument/2006/relationships/image" Target="../media/image286.jpg"/><Relationship Id="rId6" Type="http://schemas.openxmlformats.org/officeDocument/2006/relationships/image" Target="../media/image287.png"/><Relationship Id="rId1" Type="http://schemas.openxmlformats.org/officeDocument/2006/relationships/slideLayout" Target="../slideLayouts/slideLayout51.xml"/><Relationship Id="rId2" Type="http://schemas.openxmlformats.org/officeDocument/2006/relationships/notesSlide" Target="../notesSlides/notesSlide19.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69.xml"/><Relationship Id="rId2" Type="http://schemas.openxmlformats.org/officeDocument/2006/relationships/image" Target="../media/image288.png"/><Relationship Id="rId3" Type="http://schemas.openxmlformats.org/officeDocument/2006/relationships/image" Target="../media/image289.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75.xml"/><Relationship Id="rId2" Type="http://schemas.openxmlformats.org/officeDocument/2006/relationships/image" Target="../media/image290.png"/><Relationship Id="rId3" Type="http://schemas.openxmlformats.org/officeDocument/2006/relationships/image" Target="../media/image291.png"/></Relationships>
</file>

<file path=ppt/slides/_rels/slide78.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oleObject" Target="../embeddings/oleObject2.bin"/><Relationship Id="rId5" Type="http://schemas.openxmlformats.org/officeDocument/2006/relationships/image" Target="../media/image292.wmf"/><Relationship Id="rId6" Type="http://schemas.openxmlformats.org/officeDocument/2006/relationships/image" Target="../media/image293.png"/><Relationship Id="rId7" Type="http://schemas.openxmlformats.org/officeDocument/2006/relationships/image" Target="../media/image294.png"/><Relationship Id="rId1" Type="http://schemas.openxmlformats.org/officeDocument/2006/relationships/vmlDrawing" Target="../drawings/vmlDrawing2.vml"/><Relationship Id="rId2" Type="http://schemas.openxmlformats.org/officeDocument/2006/relationships/slideLayout" Target="../slideLayouts/slideLayout34.xml"/></Relationships>
</file>

<file path=ppt/slides/_rels/slide79.xml.rels><?xml version="1.0" encoding="UTF-8" standalone="yes"?>
<Relationships xmlns="http://schemas.openxmlformats.org/package/2006/relationships"><Relationship Id="rId3" Type="http://schemas.openxmlformats.org/officeDocument/2006/relationships/image" Target="../media/image295.png"/><Relationship Id="rId4" Type="http://schemas.openxmlformats.org/officeDocument/2006/relationships/image" Target="../media/image296.png"/><Relationship Id="rId5" Type="http://schemas.openxmlformats.org/officeDocument/2006/relationships/image" Target="../media/image138.jpeg"/><Relationship Id="rId1" Type="http://schemas.openxmlformats.org/officeDocument/2006/relationships/slideLayout" Target="../slideLayouts/slideLayout34.xml"/><Relationship Id="rId2" Type="http://schemas.openxmlformats.org/officeDocument/2006/relationships/notesSlide" Target="../notesSlides/notesSlide20.xml"/></Relationships>
</file>

<file path=ppt/slides/_rels/slide8.xml.rels><?xml version="1.0" encoding="UTF-8" standalone="yes"?>
<Relationships xmlns="http://schemas.openxmlformats.org/package/2006/relationships"><Relationship Id="rId3" Type="http://schemas.openxmlformats.org/officeDocument/2006/relationships/image" Target="../media/image47.png"/><Relationship Id="rId4" Type="http://schemas.openxmlformats.org/officeDocument/2006/relationships/image" Target="../media/image48.png"/><Relationship Id="rId5" Type="http://schemas.openxmlformats.org/officeDocument/2006/relationships/image" Target="../media/image49.png"/><Relationship Id="rId6" Type="http://schemas.openxmlformats.org/officeDocument/2006/relationships/comments" Target="../comments/comment1.xml"/><Relationship Id="rId1" Type="http://schemas.openxmlformats.org/officeDocument/2006/relationships/slideLayout" Target="../slideLayouts/slideLayout90.xml"/><Relationship Id="rId2" Type="http://schemas.openxmlformats.org/officeDocument/2006/relationships/notesSlide" Target="../notesSlides/notesSlide2.xml"/></Relationships>
</file>

<file path=ppt/slides/_rels/slide80.xml.rels><?xml version="1.0" encoding="UTF-8" standalone="yes"?>
<Relationships xmlns="http://schemas.openxmlformats.org/package/2006/relationships"><Relationship Id="rId3" Type="http://schemas.openxmlformats.org/officeDocument/2006/relationships/image" Target="../media/image295.png"/><Relationship Id="rId4" Type="http://schemas.openxmlformats.org/officeDocument/2006/relationships/image" Target="../media/image296.png"/><Relationship Id="rId5" Type="http://schemas.openxmlformats.org/officeDocument/2006/relationships/image" Target="../media/image138.jpeg"/><Relationship Id="rId6" Type="http://schemas.openxmlformats.org/officeDocument/2006/relationships/image" Target="../media/image297.png"/><Relationship Id="rId7" Type="http://schemas.openxmlformats.org/officeDocument/2006/relationships/image" Target="../media/image298.png"/><Relationship Id="rId8" Type="http://schemas.openxmlformats.org/officeDocument/2006/relationships/image" Target="../media/image299.png"/><Relationship Id="rId1" Type="http://schemas.openxmlformats.org/officeDocument/2006/relationships/slideLayout" Target="../slideLayouts/slideLayout34.xml"/><Relationship Id="rId2" Type="http://schemas.openxmlformats.org/officeDocument/2006/relationships/notesSlide" Target="../notesSlides/notesSlide21.xml"/></Relationships>
</file>

<file path=ppt/slides/_rels/slide81.xml.rels><?xml version="1.0" encoding="UTF-8" standalone="yes"?>
<Relationships xmlns="http://schemas.openxmlformats.org/package/2006/relationships"><Relationship Id="rId3" Type="http://schemas.openxmlformats.org/officeDocument/2006/relationships/image" Target="../media/image301.png"/><Relationship Id="rId4" Type="http://schemas.openxmlformats.org/officeDocument/2006/relationships/image" Target="../media/image302.png"/><Relationship Id="rId5" Type="http://schemas.openxmlformats.org/officeDocument/2006/relationships/image" Target="../media/image303.png"/><Relationship Id="rId1" Type="http://schemas.openxmlformats.org/officeDocument/2006/relationships/slideLayout" Target="../slideLayouts/slideLayout40.xml"/><Relationship Id="rId2" Type="http://schemas.openxmlformats.org/officeDocument/2006/relationships/image" Target="../media/image300.png"/></Relationships>
</file>

<file path=ppt/slides/_rels/slide82.xml.rels><?xml version="1.0" encoding="UTF-8" standalone="yes"?>
<Relationships xmlns="http://schemas.openxmlformats.org/package/2006/relationships"><Relationship Id="rId3" Type="http://schemas.openxmlformats.org/officeDocument/2006/relationships/image" Target="../media/image305.png"/><Relationship Id="rId4" Type="http://schemas.openxmlformats.org/officeDocument/2006/relationships/image" Target="../media/image306.png"/><Relationship Id="rId5" Type="http://schemas.openxmlformats.org/officeDocument/2006/relationships/image" Target="../media/image300.png"/><Relationship Id="rId1" Type="http://schemas.openxmlformats.org/officeDocument/2006/relationships/slideLayout" Target="../slideLayouts/slideLayout40.xml"/><Relationship Id="rId2" Type="http://schemas.openxmlformats.org/officeDocument/2006/relationships/image" Target="../media/image304.png"/></Relationships>
</file>

<file path=ppt/slides/_rels/slide83.xml.rels><?xml version="1.0" encoding="UTF-8" standalone="yes"?>
<Relationships xmlns="http://schemas.openxmlformats.org/package/2006/relationships"><Relationship Id="rId3" Type="http://schemas.openxmlformats.org/officeDocument/2006/relationships/image" Target="../media/image308.png"/><Relationship Id="rId4" Type="http://schemas.openxmlformats.org/officeDocument/2006/relationships/image" Target="../media/image309.png"/><Relationship Id="rId5" Type="http://schemas.openxmlformats.org/officeDocument/2006/relationships/image" Target="../media/image310.png"/><Relationship Id="rId6" Type="http://schemas.openxmlformats.org/officeDocument/2006/relationships/image" Target="../media/image311.png"/><Relationship Id="rId1" Type="http://schemas.openxmlformats.org/officeDocument/2006/relationships/slideLayout" Target="../slideLayouts/slideLayout35.xml"/><Relationship Id="rId2" Type="http://schemas.openxmlformats.org/officeDocument/2006/relationships/image" Target="../media/image307.png"/></Relationships>
</file>

<file path=ppt/slides/_rels/slide84.xml.rels><?xml version="1.0" encoding="UTF-8" standalone="yes"?>
<Relationships xmlns="http://schemas.openxmlformats.org/package/2006/relationships"><Relationship Id="rId3" Type="http://schemas.openxmlformats.org/officeDocument/2006/relationships/image" Target="../media/image308.png"/><Relationship Id="rId4" Type="http://schemas.openxmlformats.org/officeDocument/2006/relationships/image" Target="../media/image309.png"/><Relationship Id="rId5" Type="http://schemas.openxmlformats.org/officeDocument/2006/relationships/image" Target="../media/image310.png"/><Relationship Id="rId6" Type="http://schemas.openxmlformats.org/officeDocument/2006/relationships/image" Target="../media/image311.png"/><Relationship Id="rId7" Type="http://schemas.openxmlformats.org/officeDocument/2006/relationships/image" Target="../media/image312.png"/><Relationship Id="rId1" Type="http://schemas.openxmlformats.org/officeDocument/2006/relationships/slideLayout" Target="../slideLayouts/slideLayout35.xml"/><Relationship Id="rId2" Type="http://schemas.openxmlformats.org/officeDocument/2006/relationships/image" Target="../media/image307.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image" Target="../media/image313.png"/></Relationships>
</file>

<file path=ppt/slides/_rels/slide86.xml.rels><?xml version="1.0" encoding="UTF-8" standalone="yes"?>
<Relationships xmlns="http://schemas.openxmlformats.org/package/2006/relationships"><Relationship Id="rId3" Type="http://schemas.openxmlformats.org/officeDocument/2006/relationships/image" Target="../media/image314.png"/><Relationship Id="rId4" Type="http://schemas.openxmlformats.org/officeDocument/2006/relationships/image" Target="../media/image315.png"/><Relationship Id="rId1" Type="http://schemas.openxmlformats.org/officeDocument/2006/relationships/slideLayout" Target="../slideLayouts/slideLayout35.xml"/><Relationship Id="rId2" Type="http://schemas.openxmlformats.org/officeDocument/2006/relationships/notesSlide" Target="../notesSlides/notesSlide22.xml"/></Relationships>
</file>

<file path=ppt/slides/_rels/slide87.xml.rels><?xml version="1.0" encoding="UTF-8" standalone="yes"?>
<Relationships xmlns="http://schemas.openxmlformats.org/package/2006/relationships"><Relationship Id="rId3" Type="http://schemas.openxmlformats.org/officeDocument/2006/relationships/image" Target="../media/image316.png"/><Relationship Id="rId4" Type="http://schemas.openxmlformats.org/officeDocument/2006/relationships/image" Target="../media/image315.png"/><Relationship Id="rId1" Type="http://schemas.openxmlformats.org/officeDocument/2006/relationships/slideLayout" Target="../slideLayouts/slideLayout35.xml"/><Relationship Id="rId2" Type="http://schemas.openxmlformats.org/officeDocument/2006/relationships/notesSlide" Target="../notesSlides/notesSlide23.xml"/></Relationships>
</file>

<file path=ppt/slides/_rels/slide88.xml.rels><?xml version="1.0" encoding="UTF-8" standalone="yes"?>
<Relationships xmlns="http://schemas.openxmlformats.org/package/2006/relationships"><Relationship Id="rId3" Type="http://schemas.openxmlformats.org/officeDocument/2006/relationships/image" Target="../media/image318.png"/><Relationship Id="rId4" Type="http://schemas.openxmlformats.org/officeDocument/2006/relationships/image" Target="../media/image319.png"/><Relationship Id="rId5" Type="http://schemas.openxmlformats.org/officeDocument/2006/relationships/image" Target="../media/image320.png"/><Relationship Id="rId1" Type="http://schemas.openxmlformats.org/officeDocument/2006/relationships/slideLayout" Target="../slideLayouts/slideLayout35.xml"/><Relationship Id="rId2" Type="http://schemas.openxmlformats.org/officeDocument/2006/relationships/image" Target="../media/image317.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image" Target="../media/image321.png"/><Relationship Id="rId3" Type="http://schemas.openxmlformats.org/officeDocument/2006/relationships/image" Target="../media/image3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0.png"/></Relationships>
</file>

<file path=ppt/slides/_rels/slide90.xml.rels><?xml version="1.0" encoding="UTF-8" standalone="yes"?>
<Relationships xmlns="http://schemas.openxmlformats.org/package/2006/relationships"><Relationship Id="rId3" Type="http://schemas.openxmlformats.org/officeDocument/2006/relationships/image" Target="../media/image324.png"/><Relationship Id="rId4" Type="http://schemas.openxmlformats.org/officeDocument/2006/relationships/image" Target="../media/image325.png"/><Relationship Id="rId5" Type="http://schemas.openxmlformats.org/officeDocument/2006/relationships/image" Target="../media/image326.png"/><Relationship Id="rId6" Type="http://schemas.openxmlformats.org/officeDocument/2006/relationships/image" Target="../media/image91.png"/><Relationship Id="rId1" Type="http://schemas.openxmlformats.org/officeDocument/2006/relationships/slideLayout" Target="../slideLayouts/slideLayout35.xml"/><Relationship Id="rId2" Type="http://schemas.openxmlformats.org/officeDocument/2006/relationships/image" Target="../media/image323.png"/></Relationships>
</file>

<file path=ppt/slides/_rels/slide91.xml.rels><?xml version="1.0" encoding="UTF-8" standalone="yes"?>
<Relationships xmlns="http://schemas.openxmlformats.org/package/2006/relationships"><Relationship Id="rId3" Type="http://schemas.openxmlformats.org/officeDocument/2006/relationships/image" Target="../media/image327.png"/><Relationship Id="rId4" Type="http://schemas.openxmlformats.org/officeDocument/2006/relationships/image" Target="../media/image328.png"/><Relationship Id="rId5" Type="http://schemas.openxmlformats.org/officeDocument/2006/relationships/image" Target="../media/image329.png"/><Relationship Id="rId6" Type="http://schemas.openxmlformats.org/officeDocument/2006/relationships/image" Target="../media/image330.png"/><Relationship Id="rId7" Type="http://schemas.openxmlformats.org/officeDocument/2006/relationships/image" Target="../media/image331.png"/><Relationship Id="rId8" Type="http://schemas.openxmlformats.org/officeDocument/2006/relationships/image" Target="../media/image332.png"/><Relationship Id="rId1" Type="http://schemas.openxmlformats.org/officeDocument/2006/relationships/slideLayout" Target="../slideLayouts/slideLayout35.xml"/><Relationship Id="rId2" Type="http://schemas.openxmlformats.org/officeDocument/2006/relationships/notesSlide" Target="../notesSlides/notesSlide2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image" Target="../media/image333.png"/><Relationship Id="rId3" Type="http://schemas.openxmlformats.org/officeDocument/2006/relationships/image" Target="../media/image334.png"/></Relationships>
</file>

<file path=ppt/slides/_rels/slide93.xml.rels><?xml version="1.0" encoding="UTF-8" standalone="yes"?>
<Relationships xmlns="http://schemas.openxmlformats.org/package/2006/relationships"><Relationship Id="rId3" Type="http://schemas.openxmlformats.org/officeDocument/2006/relationships/image" Target="../media/image336.png"/><Relationship Id="rId4" Type="http://schemas.openxmlformats.org/officeDocument/2006/relationships/image" Target="../media/image337.png"/><Relationship Id="rId1" Type="http://schemas.openxmlformats.org/officeDocument/2006/relationships/slideLayout" Target="../slideLayouts/slideLayout35.xml"/><Relationship Id="rId2" Type="http://schemas.openxmlformats.org/officeDocument/2006/relationships/image" Target="../media/image335.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image" Target="../media/image338.png"/><Relationship Id="rId3" Type="http://schemas.openxmlformats.org/officeDocument/2006/relationships/image" Target="../media/image339.png"/></Relationships>
</file>

<file path=ppt/slides/_rels/slide95.xml.rels><?xml version="1.0" encoding="UTF-8" standalone="yes"?>
<Relationships xmlns="http://schemas.openxmlformats.org/package/2006/relationships"><Relationship Id="rId3" Type="http://schemas.openxmlformats.org/officeDocument/2006/relationships/image" Target="../media/image340.png"/><Relationship Id="rId4" Type="http://schemas.openxmlformats.org/officeDocument/2006/relationships/image" Target="../media/image341.png"/><Relationship Id="rId1" Type="http://schemas.openxmlformats.org/officeDocument/2006/relationships/slideLayout" Target="../slideLayouts/slideLayout35.xml"/><Relationship Id="rId2" Type="http://schemas.openxmlformats.org/officeDocument/2006/relationships/notesSlide" Target="../notesSlides/notesSlide2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image" Target="../media/image342.png"/><Relationship Id="rId3" Type="http://schemas.openxmlformats.org/officeDocument/2006/relationships/image" Target="../media/image343.emf"/></Relationships>
</file>

<file path=ppt/slides/_rels/slide97.xml.rels><?xml version="1.0" encoding="UTF-8" standalone="yes"?>
<Relationships xmlns="http://schemas.openxmlformats.org/package/2006/relationships"><Relationship Id="rId3" Type="http://schemas.openxmlformats.org/officeDocument/2006/relationships/image" Target="../media/image344.png"/><Relationship Id="rId4" Type="http://schemas.openxmlformats.org/officeDocument/2006/relationships/image" Target="../media/image345.png"/><Relationship Id="rId5" Type="http://schemas.openxmlformats.org/officeDocument/2006/relationships/image" Target="../media/image121.png"/><Relationship Id="rId6" Type="http://schemas.openxmlformats.org/officeDocument/2006/relationships/image" Target="../media/image346.png"/><Relationship Id="rId7" Type="http://schemas.openxmlformats.org/officeDocument/2006/relationships/image" Target="../media/image347.png"/><Relationship Id="rId8" Type="http://schemas.openxmlformats.org/officeDocument/2006/relationships/image" Target="../media/image348.png"/><Relationship Id="rId9" Type="http://schemas.openxmlformats.org/officeDocument/2006/relationships/image" Target="../media/image349.png"/><Relationship Id="rId10" Type="http://schemas.openxmlformats.org/officeDocument/2006/relationships/image" Target="../media/image350.png"/><Relationship Id="rId11" Type="http://schemas.openxmlformats.org/officeDocument/2006/relationships/image" Target="../media/image351.png"/><Relationship Id="rId1" Type="http://schemas.openxmlformats.org/officeDocument/2006/relationships/slideLayout" Target="../slideLayouts/slideLayout35.xml"/><Relationship Id="rId2" Type="http://schemas.openxmlformats.org/officeDocument/2006/relationships/notesSlide" Target="../notesSlides/notesSlide26.xml"/></Relationships>
</file>

<file path=ppt/slides/_rels/slide98.xml.rels><?xml version="1.0" encoding="UTF-8" standalone="yes"?>
<Relationships xmlns="http://schemas.openxmlformats.org/package/2006/relationships"><Relationship Id="rId3" Type="http://schemas.openxmlformats.org/officeDocument/2006/relationships/image" Target="../media/image353.png"/><Relationship Id="rId4" Type="http://schemas.openxmlformats.org/officeDocument/2006/relationships/image" Target="../media/image354.png"/><Relationship Id="rId5" Type="http://schemas.openxmlformats.org/officeDocument/2006/relationships/image" Target="../media/image286.jpg"/><Relationship Id="rId6" Type="http://schemas.openxmlformats.org/officeDocument/2006/relationships/image" Target="../media/image355.png"/><Relationship Id="rId1" Type="http://schemas.openxmlformats.org/officeDocument/2006/relationships/slideLayout" Target="../slideLayouts/slideLayout35.xml"/><Relationship Id="rId2" Type="http://schemas.openxmlformats.org/officeDocument/2006/relationships/image" Target="../media/image352.jpg"/></Relationships>
</file>

<file path=ppt/slides/_rels/slide99.xml.rels><?xml version="1.0" encoding="UTF-8" standalone="yes"?>
<Relationships xmlns="http://schemas.openxmlformats.org/package/2006/relationships"><Relationship Id="rId3" Type="http://schemas.openxmlformats.org/officeDocument/2006/relationships/image" Target="../media/image357.png"/><Relationship Id="rId4" Type="http://schemas.openxmlformats.org/officeDocument/2006/relationships/image" Target="../media/image352.jpg"/><Relationship Id="rId5" Type="http://schemas.openxmlformats.org/officeDocument/2006/relationships/image" Target="../media/image354.png"/><Relationship Id="rId6" Type="http://schemas.openxmlformats.org/officeDocument/2006/relationships/image" Target="../media/image286.jpg"/><Relationship Id="rId7" Type="http://schemas.openxmlformats.org/officeDocument/2006/relationships/image" Target="../media/image355.png"/><Relationship Id="rId1" Type="http://schemas.openxmlformats.org/officeDocument/2006/relationships/slideLayout" Target="../slideLayouts/slideLayout35.xml"/><Relationship Id="rId2" Type="http://schemas.openxmlformats.org/officeDocument/2006/relationships/image" Target="../media/image35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7" y="533400"/>
            <a:ext cx="9489272" cy="6324600"/>
          </a:xfrm>
          <a:prstGeom prst="rect">
            <a:avLst/>
          </a:prstGeom>
        </p:spPr>
      </p:pic>
      <p:sp>
        <p:nvSpPr>
          <p:cNvPr id="5" name="TextBox 4"/>
          <p:cNvSpPr txBox="1"/>
          <p:nvPr/>
        </p:nvSpPr>
        <p:spPr>
          <a:xfrm>
            <a:off x="1600200" y="533400"/>
            <a:ext cx="6934200" cy="2246769"/>
          </a:xfrm>
          <a:prstGeom prst="rect">
            <a:avLst/>
          </a:prstGeom>
          <a:noFill/>
        </p:spPr>
        <p:txBody>
          <a:bodyPr wrap="square" rtlCol="0">
            <a:spAutoFit/>
          </a:bodyPr>
          <a:lstStyle/>
          <a:p>
            <a:pPr algn="ctr" defTabSz="457200" eaLnBrk="1" fontAlgn="auto" hangingPunct="1">
              <a:spcBef>
                <a:spcPts val="0"/>
              </a:spcBef>
              <a:spcAft>
                <a:spcPts val="0"/>
              </a:spcAft>
            </a:pPr>
            <a:r>
              <a:rPr lang="en-US" sz="3200" b="1" dirty="0" smtClean="0">
                <a:latin typeface="Calibri"/>
              </a:rPr>
              <a:t>Ocean Observing Technologies for Downstream Applications &amp; Services</a:t>
            </a:r>
            <a:endParaRPr lang="en-US" sz="800" b="1" dirty="0" smtClean="0">
              <a:latin typeface="Calibri"/>
            </a:endParaRPr>
          </a:p>
          <a:p>
            <a:pPr algn="ctr" defTabSz="457200" eaLnBrk="1" fontAlgn="auto" hangingPunct="1">
              <a:spcBef>
                <a:spcPts val="0"/>
              </a:spcBef>
              <a:spcAft>
                <a:spcPts val="0"/>
              </a:spcAft>
            </a:pPr>
            <a:r>
              <a:rPr lang="en-US" i="1" dirty="0" smtClean="0">
                <a:solidFill>
                  <a:srgbClr val="000000"/>
                </a:solidFill>
                <a:latin typeface="Calibri"/>
              </a:rPr>
              <a:t>         Scott </a:t>
            </a:r>
            <a:r>
              <a:rPr lang="en-US" i="1" dirty="0">
                <a:solidFill>
                  <a:srgbClr val="000000"/>
                </a:solidFill>
                <a:latin typeface="Calibri"/>
              </a:rPr>
              <a:t>Glenn &amp; Hugh </a:t>
            </a:r>
            <a:r>
              <a:rPr lang="en-US" i="1" dirty="0" err="1">
                <a:solidFill>
                  <a:srgbClr val="000000"/>
                </a:solidFill>
                <a:latin typeface="Calibri"/>
              </a:rPr>
              <a:t>Roarty</a:t>
            </a:r>
            <a:endParaRPr lang="en-US" i="1" dirty="0">
              <a:solidFill>
                <a:srgbClr val="000000"/>
              </a:solidFill>
              <a:latin typeface="Calibri"/>
            </a:endParaRPr>
          </a:p>
          <a:p>
            <a:pPr algn="ctr" defTabSz="457200" eaLnBrk="1" fontAlgn="auto" hangingPunct="1">
              <a:spcBef>
                <a:spcPts val="0"/>
              </a:spcBef>
              <a:spcAft>
                <a:spcPts val="0"/>
              </a:spcAft>
            </a:pPr>
            <a:r>
              <a:rPr lang="en-US" i="1" dirty="0" smtClean="0">
                <a:solidFill>
                  <a:srgbClr val="000000"/>
                </a:solidFill>
                <a:latin typeface="Calibri"/>
              </a:rPr>
              <a:t>         Rutgers </a:t>
            </a:r>
            <a:r>
              <a:rPr lang="en-US" i="1" dirty="0">
                <a:solidFill>
                  <a:srgbClr val="000000"/>
                </a:solidFill>
                <a:latin typeface="Calibri"/>
              </a:rPr>
              <a:t>University</a:t>
            </a:r>
            <a:endParaRPr lang="en-US" b="1" dirty="0" smtClean="0">
              <a:latin typeface="Calibri"/>
            </a:endParaRPr>
          </a:p>
          <a:p>
            <a:pPr algn="ctr" defTabSz="457200" eaLnBrk="1" fontAlgn="auto" hangingPunct="1">
              <a:spcBef>
                <a:spcPts val="0"/>
              </a:spcBef>
              <a:spcAft>
                <a:spcPts val="0"/>
              </a:spcAft>
            </a:pPr>
            <a:endParaRPr lang="en-US" sz="2800" b="1" dirty="0" smtClean="0">
              <a:latin typeface="Calibri"/>
            </a:endParaRPr>
          </a:p>
        </p:txBody>
      </p:sp>
      <p:sp>
        <p:nvSpPr>
          <p:cNvPr id="8" name="TextBox 7"/>
          <p:cNvSpPr txBox="1"/>
          <p:nvPr/>
        </p:nvSpPr>
        <p:spPr>
          <a:xfrm>
            <a:off x="300566" y="4176505"/>
            <a:ext cx="1604434" cy="1200329"/>
          </a:xfrm>
          <a:prstGeom prst="rect">
            <a:avLst/>
          </a:prstGeom>
          <a:noFill/>
        </p:spPr>
        <p:txBody>
          <a:bodyPr wrap="square" rtlCol="0">
            <a:spAutoFit/>
          </a:bodyPr>
          <a:lstStyle/>
          <a:p>
            <a:pPr algn="ctr"/>
            <a:r>
              <a:rPr lang="en-US" sz="1800" dirty="0" smtClean="0"/>
              <a:t>Academic – Industry Partnerships Since 1998</a:t>
            </a:r>
            <a:endParaRPr lang="en-US" sz="1800" dirty="0"/>
          </a:p>
        </p:txBody>
      </p:sp>
      <p:pic>
        <p:nvPicPr>
          <p:cNvPr id="9" name="Picture 8" descr="Screen shot 2010-05-02 at 12.34.17 PM.png"/>
          <p:cNvPicPr>
            <a:picLocks noChangeAspect="1"/>
          </p:cNvPicPr>
          <p:nvPr/>
        </p:nvPicPr>
        <p:blipFill>
          <a:blip r:embed="rId3"/>
          <a:stretch>
            <a:fillRect/>
          </a:stretch>
        </p:blipFill>
        <p:spPr>
          <a:xfrm>
            <a:off x="533400" y="5376834"/>
            <a:ext cx="1092200" cy="1404966"/>
          </a:xfrm>
          <a:prstGeom prst="rect">
            <a:avLst/>
          </a:prstGeom>
        </p:spPr>
      </p:pic>
      <p:pic>
        <p:nvPicPr>
          <p:cNvPr id="10" name="Picture 9" descr="Screen shot 2012-02-19 at 1.33.13 PM.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6029325"/>
            <a:ext cx="1694234"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Screen Shot 2013-10-21 at 8.16.35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30700" y="5943600"/>
            <a:ext cx="1066800" cy="679130"/>
          </a:xfrm>
          <a:prstGeom prst="rect">
            <a:avLst/>
          </a:prstGeom>
        </p:spPr>
      </p:pic>
      <p:sp>
        <p:nvSpPr>
          <p:cNvPr id="2" name="TextBox 1"/>
          <p:cNvSpPr txBox="1"/>
          <p:nvPr/>
        </p:nvSpPr>
        <p:spPr>
          <a:xfrm>
            <a:off x="25400" y="-4465"/>
            <a:ext cx="9144000" cy="461665"/>
          </a:xfrm>
          <a:prstGeom prst="rect">
            <a:avLst/>
          </a:prstGeom>
          <a:noFill/>
        </p:spPr>
        <p:txBody>
          <a:bodyPr wrap="square" rtlCol="0">
            <a:spAutoFit/>
          </a:bodyPr>
          <a:lstStyle/>
          <a:p>
            <a:pPr algn="ctr"/>
            <a:r>
              <a:rPr lang="en-US" dirty="0" smtClean="0"/>
              <a:t>1</a:t>
            </a:r>
            <a:r>
              <a:rPr lang="en-US" baseline="30000" dirty="0" smtClean="0"/>
              <a:t>st</a:t>
            </a:r>
            <a:r>
              <a:rPr lang="en-US" dirty="0" smtClean="0"/>
              <a:t> International Congress of New Technology for Sea and River</a:t>
            </a:r>
            <a:endParaRPr lang="en-US" dirty="0"/>
          </a:p>
        </p:txBody>
      </p:sp>
      <p:sp>
        <p:nvSpPr>
          <p:cNvPr id="3" name="TextBox 2"/>
          <p:cNvSpPr txBox="1"/>
          <p:nvPr/>
        </p:nvSpPr>
        <p:spPr>
          <a:xfrm>
            <a:off x="7543800" y="2057400"/>
            <a:ext cx="1689100" cy="1200329"/>
          </a:xfrm>
          <a:prstGeom prst="rect">
            <a:avLst/>
          </a:prstGeom>
          <a:noFill/>
        </p:spPr>
        <p:txBody>
          <a:bodyPr wrap="square" rtlCol="0">
            <a:spAutoFit/>
          </a:bodyPr>
          <a:lstStyle/>
          <a:p>
            <a:pPr algn="ctr"/>
            <a:r>
              <a:rPr lang="en-US" sz="1800" dirty="0" smtClean="0"/>
              <a:t>Barranquilla, Colombia</a:t>
            </a:r>
          </a:p>
          <a:p>
            <a:pPr algn="ctr"/>
            <a:r>
              <a:rPr lang="en-US" sz="1800" dirty="0" smtClean="0"/>
              <a:t>13-14 October 2016</a:t>
            </a:r>
            <a:endParaRPr lang="en-US" sz="1800" dirty="0"/>
          </a:p>
        </p:txBody>
      </p:sp>
      <p:pic>
        <p:nvPicPr>
          <p:cNvPr id="4" name="Picture 3" descr="Screen Shot 2016-10-12 at 2.29.59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91200" y="6096000"/>
            <a:ext cx="2286000" cy="406352"/>
          </a:xfrm>
          <a:prstGeom prst="rect">
            <a:avLst/>
          </a:prstGeom>
        </p:spPr>
      </p:pic>
    </p:spTree>
    <p:extLst>
      <p:ext uri="{BB962C8B-B14F-4D97-AF65-F5344CB8AC3E}">
        <p14:creationId xmlns:p14="http://schemas.microsoft.com/office/powerpoint/2010/main" val="90789089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6-10-12 at 3.08.44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00" y="0"/>
            <a:ext cx="8996082" cy="6858000"/>
          </a:xfrm>
          <a:prstGeom prst="rect">
            <a:avLst/>
          </a:prstGeom>
        </p:spPr>
      </p:pic>
      <p:sp>
        <p:nvSpPr>
          <p:cNvPr id="4" name="TextBox 3"/>
          <p:cNvSpPr txBox="1"/>
          <p:nvPr/>
        </p:nvSpPr>
        <p:spPr>
          <a:xfrm>
            <a:off x="762000" y="6409035"/>
            <a:ext cx="5660524" cy="461665"/>
          </a:xfrm>
          <a:prstGeom prst="rect">
            <a:avLst/>
          </a:prstGeom>
          <a:noFill/>
        </p:spPr>
        <p:txBody>
          <a:bodyPr wrap="none" rtlCol="0">
            <a:spAutoFit/>
          </a:bodyPr>
          <a:lstStyle/>
          <a:p>
            <a:r>
              <a:rPr lang="en-US" dirty="0"/>
              <a:t>https://</a:t>
            </a:r>
            <a:r>
              <a:rPr lang="en-US" dirty="0" err="1"/>
              <a:t>rucool.marine.rutgers.edu</a:t>
            </a:r>
            <a:r>
              <a:rPr lang="en-US" dirty="0"/>
              <a:t>/</a:t>
            </a:r>
            <a:r>
              <a:rPr lang="en-US" dirty="0" err="1"/>
              <a:t>geohfr</a:t>
            </a:r>
            <a:r>
              <a:rPr lang="en-US" dirty="0"/>
              <a:t>/</a:t>
            </a:r>
          </a:p>
        </p:txBody>
      </p:sp>
    </p:spTree>
    <p:extLst>
      <p:ext uri="{BB962C8B-B14F-4D97-AF65-F5344CB8AC3E}">
        <p14:creationId xmlns:p14="http://schemas.microsoft.com/office/powerpoint/2010/main" val="1844148395"/>
      </p:ext>
    </p:extLst>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21" descr="mab110826d_irenw.jpg"/>
          <p:cNvPicPr>
            <a:picLocks noChangeAspect="1"/>
          </p:cNvPicPr>
          <p:nvPr/>
        </p:nvPicPr>
        <p:blipFill>
          <a:blip r:embed="rId3">
            <a:extLst>
              <a:ext uri="{28A0092B-C50C-407E-A947-70E740481C1C}">
                <a14:useLocalDpi xmlns:a14="http://schemas.microsoft.com/office/drawing/2010/main" val="0"/>
              </a:ext>
            </a:extLst>
          </a:blip>
          <a:srcRect t="12251"/>
          <a:stretch>
            <a:fillRect/>
          </a:stretch>
        </p:blipFill>
        <p:spPr bwMode="auto">
          <a:xfrm>
            <a:off x="0" y="-6350"/>
            <a:ext cx="9144000" cy="621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p:nvSpPr>
        <p:spPr bwMode="auto">
          <a:xfrm>
            <a:off x="0" y="-106362"/>
            <a:ext cx="3978275" cy="954087"/>
          </a:xfrm>
          <a:prstGeom prst="rect">
            <a:avLst/>
          </a:prstGeom>
          <a:noFill/>
          <a:ln>
            <a:noFill/>
          </a:ln>
          <a:effectLst>
            <a:outerShdw blurRad="50800" dist="38100" dir="2700000" rotWithShape="0">
              <a:schemeClr val="tx1">
                <a:alpha val="42999"/>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defRPr/>
            </a:pPr>
            <a:r>
              <a:rPr lang="en-US" sz="2800" b="1" dirty="0">
                <a:solidFill>
                  <a:srgbClr val="FFFF00"/>
                </a:solidFill>
                <a:latin typeface="Arial"/>
                <a:cs typeface="Arial"/>
              </a:rPr>
              <a:t>Hurricane Irene Track August </a:t>
            </a:r>
            <a:r>
              <a:rPr lang="en-US" sz="2800" b="1" dirty="0" smtClean="0">
                <a:solidFill>
                  <a:srgbClr val="FFFF00"/>
                </a:solidFill>
                <a:latin typeface="Arial"/>
                <a:cs typeface="Arial"/>
              </a:rPr>
              <a:t>27-28, </a:t>
            </a:r>
            <a:r>
              <a:rPr lang="en-US" sz="2800" b="1" dirty="0">
                <a:solidFill>
                  <a:srgbClr val="FFFF00"/>
                </a:solidFill>
                <a:latin typeface="Arial"/>
                <a:cs typeface="Arial"/>
              </a:rPr>
              <a:t>2011</a:t>
            </a:r>
          </a:p>
        </p:txBody>
      </p:sp>
      <p:sp>
        <p:nvSpPr>
          <p:cNvPr id="8" name="TextBox 5"/>
          <p:cNvSpPr txBox="1">
            <a:spLocks noChangeArrowheads="1"/>
          </p:cNvSpPr>
          <p:nvPr/>
        </p:nvSpPr>
        <p:spPr bwMode="auto">
          <a:xfrm>
            <a:off x="0" y="760413"/>
            <a:ext cx="3657600" cy="2308324"/>
          </a:xfrm>
          <a:prstGeom prst="rect">
            <a:avLst/>
          </a:prstGeom>
          <a:solidFill>
            <a:schemeClr val="tx1">
              <a:lumMod val="75000"/>
              <a:lumOff val="25000"/>
              <a:alpha val="50000"/>
            </a:schemeClr>
          </a:solidFill>
          <a:ln>
            <a:noFill/>
          </a:ln>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dirty="0" smtClean="0">
                <a:solidFill>
                  <a:prstClr val="white"/>
                </a:solidFill>
              </a:rPr>
              <a:t>Summary:</a:t>
            </a:r>
          </a:p>
          <a:p>
            <a:pPr marL="342900" indent="-342900" eaLnBrk="1" hangingPunct="1">
              <a:buFont typeface="Arial"/>
              <a:buChar char="•"/>
              <a:defRPr/>
            </a:pPr>
            <a:r>
              <a:rPr lang="en-US" dirty="0" smtClean="0">
                <a:solidFill>
                  <a:prstClr val="white"/>
                </a:solidFill>
              </a:rPr>
              <a:t>Summer Storm</a:t>
            </a:r>
          </a:p>
          <a:p>
            <a:pPr marL="342900" indent="-342900" eaLnBrk="1" hangingPunct="1">
              <a:buFont typeface="Arial"/>
              <a:buChar char="•"/>
              <a:defRPr/>
            </a:pPr>
            <a:r>
              <a:rPr lang="en-US" dirty="0" smtClean="0">
                <a:solidFill>
                  <a:prstClr val="white"/>
                </a:solidFill>
              </a:rPr>
              <a:t>Strong </a:t>
            </a:r>
            <a:r>
              <a:rPr lang="en-US" dirty="0">
                <a:solidFill>
                  <a:prstClr val="white"/>
                </a:solidFill>
              </a:rPr>
              <a:t>Stratification</a:t>
            </a:r>
          </a:p>
          <a:p>
            <a:pPr marL="342900" indent="-342900" eaLnBrk="1" hangingPunct="1">
              <a:buFont typeface="Arial"/>
              <a:buChar char="•"/>
              <a:defRPr/>
            </a:pPr>
            <a:r>
              <a:rPr lang="en-US" dirty="0" smtClean="0">
                <a:solidFill>
                  <a:prstClr val="white"/>
                </a:solidFill>
              </a:rPr>
              <a:t>Coastal Response</a:t>
            </a:r>
            <a:endParaRPr lang="en-US" sz="800" dirty="0">
              <a:solidFill>
                <a:prstClr val="white"/>
              </a:solidFill>
            </a:endParaRPr>
          </a:p>
          <a:p>
            <a:pPr marL="342900" indent="-342900" eaLnBrk="1" hangingPunct="1">
              <a:buFont typeface="Arial"/>
              <a:buChar char="•"/>
              <a:defRPr/>
            </a:pPr>
            <a:r>
              <a:rPr lang="en-US" dirty="0">
                <a:solidFill>
                  <a:prstClr val="white"/>
                </a:solidFill>
              </a:rPr>
              <a:t>Mixing </a:t>
            </a:r>
            <a:r>
              <a:rPr lang="en-US" dirty="0" smtClean="0">
                <a:solidFill>
                  <a:prstClr val="white"/>
                </a:solidFill>
              </a:rPr>
              <a:t>Cooled </a:t>
            </a:r>
            <a:r>
              <a:rPr lang="en-US" dirty="0">
                <a:solidFill>
                  <a:prstClr val="white"/>
                </a:solidFill>
              </a:rPr>
              <a:t>S</a:t>
            </a:r>
            <a:r>
              <a:rPr lang="en-US" dirty="0" smtClean="0">
                <a:solidFill>
                  <a:prstClr val="white"/>
                </a:solidFill>
              </a:rPr>
              <a:t>urface</a:t>
            </a:r>
            <a:endParaRPr lang="en-US" dirty="0">
              <a:solidFill>
                <a:prstClr val="white"/>
              </a:solidFill>
            </a:endParaRPr>
          </a:p>
          <a:p>
            <a:pPr marL="342900" indent="-342900" eaLnBrk="1" hangingPunct="1">
              <a:buFont typeface="Arial"/>
              <a:buChar char="•"/>
              <a:defRPr/>
            </a:pPr>
            <a:r>
              <a:rPr lang="en-US" dirty="0">
                <a:solidFill>
                  <a:prstClr val="white"/>
                </a:solidFill>
              </a:rPr>
              <a:t>Limited </a:t>
            </a:r>
            <a:r>
              <a:rPr lang="en-US" dirty="0" smtClean="0">
                <a:solidFill>
                  <a:prstClr val="white"/>
                </a:solidFill>
              </a:rPr>
              <a:t>Intensity</a:t>
            </a:r>
          </a:p>
        </p:txBody>
      </p:sp>
      <p:pic>
        <p:nvPicPr>
          <p:cNvPr id="10" name="Picture 9" descr="CinarLogo.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75500" y="5168498"/>
            <a:ext cx="1968500" cy="1003702"/>
          </a:xfrm>
          <a:prstGeom prst="rect">
            <a:avLst/>
          </a:prstGeom>
        </p:spPr>
      </p:pic>
      <p:pic>
        <p:nvPicPr>
          <p:cNvPr id="11" name="Picture 10" descr="Screen Shot 2016-02-25 at 9.57.48 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75500" y="4822789"/>
            <a:ext cx="1968500" cy="383412"/>
          </a:xfrm>
          <a:prstGeom prst="rect">
            <a:avLst/>
          </a:prstGeom>
        </p:spPr>
      </p:pic>
    </p:spTree>
    <p:extLst>
      <p:ext uri="{BB962C8B-B14F-4D97-AF65-F5344CB8AC3E}">
        <p14:creationId xmlns:p14="http://schemas.microsoft.com/office/powerpoint/2010/main" val="3065664975"/>
      </p:ext>
    </p:extLst>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lobalwrappedclipp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89100"/>
            <a:ext cx="9144000" cy="4485080"/>
          </a:xfrm>
          <a:prstGeom prst="rect">
            <a:avLst/>
          </a:prstGeom>
        </p:spPr>
      </p:pic>
      <p:sp>
        <p:nvSpPr>
          <p:cNvPr id="5" name="TextBox 4"/>
          <p:cNvSpPr txBox="1"/>
          <p:nvPr/>
        </p:nvSpPr>
        <p:spPr>
          <a:xfrm>
            <a:off x="2552700" y="4927600"/>
            <a:ext cx="723275" cy="369332"/>
          </a:xfrm>
          <a:prstGeom prst="rect">
            <a:avLst/>
          </a:prstGeom>
          <a:noFill/>
        </p:spPr>
        <p:txBody>
          <a:bodyPr wrap="none" rtlCol="0">
            <a:spAutoFit/>
          </a:bodyPr>
          <a:lstStyle/>
          <a:p>
            <a:pPr eaLnBrk="1" hangingPunct="1"/>
            <a:r>
              <a:rPr lang="en-US" sz="1800" b="1" dirty="0" smtClean="0">
                <a:solidFill>
                  <a:prstClr val="white"/>
                </a:solidFill>
                <a:ea typeface="ＭＳ Ｐゴシック" charset="-128"/>
                <a:cs typeface="ＭＳ Ｐゴシック" charset="-128"/>
              </a:rPr>
              <a:t>UWA</a:t>
            </a:r>
            <a:endParaRPr lang="en-US" sz="1800" b="1" dirty="0">
              <a:solidFill>
                <a:prstClr val="white"/>
              </a:solidFill>
              <a:ea typeface="ＭＳ Ｐゴシック" charset="-128"/>
              <a:cs typeface="ＭＳ Ｐゴシック" charset="-128"/>
            </a:endParaRPr>
          </a:p>
        </p:txBody>
      </p:sp>
      <p:sp>
        <p:nvSpPr>
          <p:cNvPr id="6" name="TextBox 5"/>
          <p:cNvSpPr txBox="1"/>
          <p:nvPr/>
        </p:nvSpPr>
        <p:spPr>
          <a:xfrm>
            <a:off x="1435100" y="2794000"/>
            <a:ext cx="1244600" cy="923330"/>
          </a:xfrm>
          <a:prstGeom prst="rect">
            <a:avLst/>
          </a:prstGeom>
          <a:noFill/>
        </p:spPr>
        <p:txBody>
          <a:bodyPr wrap="square" rtlCol="0">
            <a:spAutoFit/>
          </a:bodyPr>
          <a:lstStyle/>
          <a:p>
            <a:pPr eaLnBrk="1" hangingPunct="1"/>
            <a:r>
              <a:rPr lang="en-US" sz="1800" b="1" dirty="0">
                <a:solidFill>
                  <a:prstClr val="white"/>
                </a:solidFill>
                <a:ea typeface="ＭＳ Ｐゴシック" charset="-128"/>
                <a:cs typeface="ＭＳ Ｐゴシック" charset="-128"/>
              </a:rPr>
              <a:t>2</a:t>
            </a:r>
            <a:r>
              <a:rPr lang="en-US" sz="1800" b="1" baseline="30000" dirty="0" smtClean="0">
                <a:solidFill>
                  <a:prstClr val="white"/>
                </a:solidFill>
                <a:ea typeface="ＭＳ Ｐゴシック" charset="-128"/>
                <a:cs typeface="ＭＳ Ｐゴシック" charset="-128"/>
              </a:rPr>
              <a:t>nd</a:t>
            </a:r>
            <a:r>
              <a:rPr lang="en-US" sz="1800" b="1" dirty="0" smtClean="0">
                <a:solidFill>
                  <a:prstClr val="white"/>
                </a:solidFill>
                <a:ea typeface="ＭＳ Ｐゴシック" charset="-128"/>
                <a:cs typeface="ＭＳ Ｐゴシック" charset="-128"/>
              </a:rPr>
              <a:t> IO</a:t>
            </a:r>
          </a:p>
          <a:p>
            <a:pPr eaLnBrk="1" hangingPunct="1"/>
            <a:r>
              <a:rPr lang="en-US" sz="1800" b="1" dirty="0" smtClean="0">
                <a:solidFill>
                  <a:prstClr val="white"/>
                </a:solidFill>
                <a:ea typeface="ＭＳ Ｐゴシック" charset="-128"/>
                <a:cs typeface="ＭＳ Ｐゴシック" charset="-128"/>
              </a:rPr>
              <a:t>SKLECR</a:t>
            </a:r>
          </a:p>
          <a:p>
            <a:pPr eaLnBrk="1" hangingPunct="1"/>
            <a:r>
              <a:rPr lang="en-US" sz="1800" b="1" dirty="0" smtClean="0">
                <a:solidFill>
                  <a:prstClr val="white"/>
                </a:solidFill>
                <a:ea typeface="ＭＳ Ｐゴシック" charset="-128"/>
                <a:cs typeface="ＭＳ Ｐゴシック" charset="-128"/>
              </a:rPr>
              <a:t>IO</a:t>
            </a:r>
          </a:p>
        </p:txBody>
      </p:sp>
      <p:sp>
        <p:nvSpPr>
          <p:cNvPr id="7" name="TextBox 6"/>
          <p:cNvSpPr txBox="1"/>
          <p:nvPr/>
        </p:nvSpPr>
        <p:spPr>
          <a:xfrm>
            <a:off x="2374900" y="2565400"/>
            <a:ext cx="890012" cy="369332"/>
          </a:xfrm>
          <a:prstGeom prst="rect">
            <a:avLst/>
          </a:prstGeom>
          <a:noFill/>
        </p:spPr>
        <p:txBody>
          <a:bodyPr wrap="none" rtlCol="0">
            <a:spAutoFit/>
          </a:bodyPr>
          <a:lstStyle/>
          <a:p>
            <a:pPr eaLnBrk="1" hangingPunct="1"/>
            <a:r>
              <a:rPr lang="en-US" sz="1800" b="1" dirty="0" smtClean="0">
                <a:solidFill>
                  <a:prstClr val="white"/>
                </a:solidFill>
                <a:ea typeface="ＭＳ Ｐゴシック" charset="-128"/>
                <a:cs typeface="ＭＳ Ｐゴシック" charset="-128"/>
              </a:rPr>
              <a:t>KIOST</a:t>
            </a:r>
            <a:endParaRPr lang="en-US" sz="1800" b="1" dirty="0">
              <a:solidFill>
                <a:prstClr val="white"/>
              </a:solidFill>
              <a:ea typeface="ＭＳ Ｐゴシック" charset="-128"/>
              <a:cs typeface="ＭＳ Ｐゴシック" charset="-128"/>
            </a:endParaRPr>
          </a:p>
        </p:txBody>
      </p:sp>
      <p:sp>
        <p:nvSpPr>
          <p:cNvPr id="8" name="TextBox 7"/>
          <p:cNvSpPr txBox="1"/>
          <p:nvPr/>
        </p:nvSpPr>
        <p:spPr>
          <a:xfrm>
            <a:off x="6705600" y="3098800"/>
            <a:ext cx="749011" cy="369332"/>
          </a:xfrm>
          <a:prstGeom prst="rect">
            <a:avLst/>
          </a:prstGeom>
          <a:noFill/>
        </p:spPr>
        <p:txBody>
          <a:bodyPr wrap="none" rtlCol="0">
            <a:spAutoFit/>
          </a:bodyPr>
          <a:lstStyle/>
          <a:p>
            <a:pPr eaLnBrk="1" hangingPunct="1"/>
            <a:r>
              <a:rPr lang="en-US" sz="1800" b="1" dirty="0" smtClean="0">
                <a:solidFill>
                  <a:prstClr val="white"/>
                </a:solidFill>
                <a:ea typeface="ＭＳ Ｐゴシック" charset="-128"/>
                <a:cs typeface="ＭＳ Ｐゴシック" charset="-128"/>
              </a:rPr>
              <a:t>BIOS</a:t>
            </a:r>
            <a:endParaRPr lang="en-US" sz="1800" b="1" dirty="0">
              <a:solidFill>
                <a:prstClr val="white"/>
              </a:solidFill>
              <a:ea typeface="ＭＳ Ｐゴシック" charset="-128"/>
              <a:cs typeface="ＭＳ Ｐゴシック" charset="-128"/>
            </a:endParaRPr>
          </a:p>
        </p:txBody>
      </p:sp>
      <p:sp>
        <p:nvSpPr>
          <p:cNvPr id="9" name="TextBox 8"/>
          <p:cNvSpPr txBox="1"/>
          <p:nvPr/>
        </p:nvSpPr>
        <p:spPr>
          <a:xfrm>
            <a:off x="5765800" y="3784600"/>
            <a:ext cx="1313468" cy="1477328"/>
          </a:xfrm>
          <a:prstGeom prst="rect">
            <a:avLst/>
          </a:prstGeom>
          <a:noFill/>
        </p:spPr>
        <p:txBody>
          <a:bodyPr wrap="none" rtlCol="0">
            <a:spAutoFit/>
          </a:bodyPr>
          <a:lstStyle/>
          <a:p>
            <a:pPr eaLnBrk="1" hangingPunct="1"/>
            <a:r>
              <a:rPr lang="en-US" sz="1800" b="1" u="sng" dirty="0" err="1" smtClean="0">
                <a:solidFill>
                  <a:prstClr val="white"/>
                </a:solidFill>
                <a:ea typeface="ＭＳ Ｐゴシック" charset="-128"/>
                <a:cs typeface="ＭＳ Ｐゴシック" charset="-128"/>
              </a:rPr>
              <a:t>CariCOOS</a:t>
            </a:r>
            <a:endParaRPr lang="en-US" sz="1800" b="1" u="sng" dirty="0" smtClean="0">
              <a:solidFill>
                <a:prstClr val="white"/>
              </a:solidFill>
              <a:ea typeface="ＭＳ Ｐゴシック" charset="-128"/>
              <a:cs typeface="ＭＳ Ｐゴシック" charset="-128"/>
            </a:endParaRPr>
          </a:p>
          <a:p>
            <a:pPr eaLnBrk="1" hangingPunct="1"/>
            <a:r>
              <a:rPr lang="en-US" sz="1800" b="1" dirty="0" smtClean="0">
                <a:solidFill>
                  <a:prstClr val="white"/>
                </a:solidFill>
                <a:ea typeface="ＭＳ Ｐゴシック" charset="-128"/>
                <a:cs typeface="ＭＳ Ｐゴシック" charset="-128"/>
              </a:rPr>
              <a:t>UPRM</a:t>
            </a:r>
          </a:p>
          <a:p>
            <a:pPr eaLnBrk="1" hangingPunct="1"/>
            <a:r>
              <a:rPr lang="en-US" sz="1800" b="1" dirty="0" smtClean="0">
                <a:solidFill>
                  <a:prstClr val="white"/>
                </a:solidFill>
                <a:ea typeface="ＭＳ Ｐゴシック" charset="-128"/>
                <a:cs typeface="ＭＳ Ｐゴシック" charset="-128"/>
              </a:rPr>
              <a:t>UVI</a:t>
            </a:r>
          </a:p>
          <a:p>
            <a:pPr eaLnBrk="1" hangingPunct="1"/>
            <a:r>
              <a:rPr lang="en-US" sz="1800" b="1" dirty="0" smtClean="0">
                <a:solidFill>
                  <a:prstClr val="white"/>
                </a:solidFill>
                <a:ea typeface="ＭＳ Ｐゴシック" charset="-128"/>
                <a:cs typeface="ＭＳ Ｐゴシック" charset="-128"/>
              </a:rPr>
              <a:t>TWR</a:t>
            </a:r>
          </a:p>
          <a:p>
            <a:pPr eaLnBrk="1" hangingPunct="1"/>
            <a:r>
              <a:rPr lang="en-US" sz="1800" b="1" dirty="0" smtClean="0">
                <a:solidFill>
                  <a:prstClr val="white"/>
                </a:solidFill>
                <a:ea typeface="ＭＳ Ｐゴシック" charset="-128"/>
                <a:cs typeface="ＭＳ Ｐゴシック" charset="-128"/>
              </a:rPr>
              <a:t>AOML</a:t>
            </a:r>
          </a:p>
        </p:txBody>
      </p:sp>
      <p:sp>
        <p:nvSpPr>
          <p:cNvPr id="10" name="TextBox 9"/>
          <p:cNvSpPr txBox="1"/>
          <p:nvPr/>
        </p:nvSpPr>
        <p:spPr>
          <a:xfrm>
            <a:off x="4254500" y="1816100"/>
            <a:ext cx="2364750" cy="2308324"/>
          </a:xfrm>
          <a:prstGeom prst="rect">
            <a:avLst/>
          </a:prstGeom>
          <a:noFill/>
        </p:spPr>
        <p:txBody>
          <a:bodyPr wrap="none" rtlCol="0">
            <a:spAutoFit/>
          </a:bodyPr>
          <a:lstStyle/>
          <a:p>
            <a:pPr eaLnBrk="1" hangingPunct="1"/>
            <a:r>
              <a:rPr lang="en-US" sz="1800" b="1" u="sng" dirty="0" smtClean="0">
                <a:solidFill>
                  <a:prstClr val="white"/>
                </a:solidFill>
                <a:ea typeface="ＭＳ Ｐゴシック" charset="-128"/>
                <a:cs typeface="ＭＳ Ｐゴシック" charset="-128"/>
              </a:rPr>
              <a:t>MARACOOS/CINAR</a:t>
            </a:r>
          </a:p>
          <a:p>
            <a:pPr eaLnBrk="1" hangingPunct="1"/>
            <a:r>
              <a:rPr lang="en-US" sz="1800" b="1" dirty="0" err="1" smtClean="0">
                <a:solidFill>
                  <a:prstClr val="white"/>
                </a:solidFill>
                <a:ea typeface="ＭＳ Ｐゴシック" charset="-128"/>
                <a:cs typeface="ＭＳ Ｐゴシック" charset="-128"/>
              </a:rPr>
              <a:t>UMaine</a:t>
            </a:r>
            <a:r>
              <a:rPr lang="en-US" sz="1800" b="1" dirty="0" smtClean="0">
                <a:solidFill>
                  <a:prstClr val="white"/>
                </a:solidFill>
                <a:ea typeface="ＭＳ Ｐゴシック" charset="-128"/>
                <a:cs typeface="ＭＳ Ｐゴシック" charset="-128"/>
              </a:rPr>
              <a:t> </a:t>
            </a:r>
          </a:p>
          <a:p>
            <a:pPr eaLnBrk="1" hangingPunct="1"/>
            <a:r>
              <a:rPr lang="en-US" sz="1800" b="1" dirty="0" smtClean="0">
                <a:solidFill>
                  <a:prstClr val="white"/>
                </a:solidFill>
                <a:ea typeface="ＭＳ Ｐゴシック" charset="-128"/>
                <a:cs typeface="ＭＳ Ｐゴシック" charset="-128"/>
              </a:rPr>
              <a:t>WHOI</a:t>
            </a:r>
          </a:p>
          <a:p>
            <a:pPr eaLnBrk="1" hangingPunct="1"/>
            <a:r>
              <a:rPr lang="en-US" sz="1800" b="1" dirty="0" smtClean="0">
                <a:solidFill>
                  <a:prstClr val="white"/>
                </a:solidFill>
                <a:ea typeface="ＭＳ Ｐゴシック" charset="-128"/>
                <a:cs typeface="ＭＳ Ｐゴシック" charset="-128"/>
              </a:rPr>
              <a:t>UMass</a:t>
            </a:r>
          </a:p>
          <a:p>
            <a:pPr eaLnBrk="1" hangingPunct="1"/>
            <a:r>
              <a:rPr lang="en-US" sz="1800" b="1" dirty="0" smtClean="0">
                <a:solidFill>
                  <a:prstClr val="white"/>
                </a:solidFill>
                <a:ea typeface="ＭＳ Ｐゴシック" charset="-128"/>
                <a:cs typeface="ＭＳ Ｐゴシック" charset="-128"/>
              </a:rPr>
              <a:t>Rutgers</a:t>
            </a:r>
          </a:p>
          <a:p>
            <a:pPr eaLnBrk="1" hangingPunct="1"/>
            <a:r>
              <a:rPr lang="en-US" sz="1800" b="1" dirty="0" err="1" smtClean="0">
                <a:solidFill>
                  <a:prstClr val="white"/>
                </a:solidFill>
                <a:ea typeface="ＭＳ Ｐゴシック" charset="-128"/>
                <a:cs typeface="ＭＳ Ｐゴシック" charset="-128"/>
              </a:rPr>
              <a:t>UMaryland</a:t>
            </a:r>
            <a:endParaRPr lang="en-US" sz="1800" b="1" dirty="0" smtClean="0">
              <a:solidFill>
                <a:prstClr val="white"/>
              </a:solidFill>
              <a:ea typeface="ＭＳ Ｐゴシック" charset="-128"/>
              <a:cs typeface="ＭＳ Ｐゴシック" charset="-128"/>
            </a:endParaRPr>
          </a:p>
          <a:p>
            <a:pPr eaLnBrk="1" hangingPunct="1"/>
            <a:r>
              <a:rPr lang="en-US" sz="1800" b="1" dirty="0" smtClean="0">
                <a:solidFill>
                  <a:prstClr val="white"/>
                </a:solidFill>
                <a:ea typeface="ＭＳ Ｐゴシック" charset="-128"/>
                <a:cs typeface="ＭＳ Ｐゴシック" charset="-128"/>
              </a:rPr>
              <a:t>VIMS</a:t>
            </a:r>
          </a:p>
          <a:p>
            <a:pPr eaLnBrk="1" hangingPunct="1"/>
            <a:r>
              <a:rPr lang="en-US" sz="1800" b="1" dirty="0" smtClean="0">
                <a:solidFill>
                  <a:prstClr val="white"/>
                </a:solidFill>
                <a:ea typeface="ＭＳ Ｐゴシック" charset="-128"/>
                <a:cs typeface="ＭＳ Ｐゴシック" charset="-128"/>
              </a:rPr>
              <a:t>NCEP</a:t>
            </a:r>
            <a:endParaRPr lang="en-US" sz="1800" b="1" dirty="0">
              <a:solidFill>
                <a:prstClr val="white"/>
              </a:solidFill>
              <a:ea typeface="ＭＳ Ｐゴシック" charset="-128"/>
              <a:cs typeface="ＭＳ Ｐゴシック" charset="-128"/>
            </a:endParaRPr>
          </a:p>
        </p:txBody>
      </p:sp>
      <p:sp>
        <p:nvSpPr>
          <p:cNvPr id="11" name="TextBox 10"/>
          <p:cNvSpPr txBox="1"/>
          <p:nvPr/>
        </p:nvSpPr>
        <p:spPr>
          <a:xfrm>
            <a:off x="3911600" y="-76200"/>
            <a:ext cx="5232400" cy="1815882"/>
          </a:xfrm>
          <a:prstGeom prst="rect">
            <a:avLst/>
          </a:prstGeom>
          <a:noFill/>
        </p:spPr>
        <p:txBody>
          <a:bodyPr wrap="square" rtlCol="0">
            <a:spAutoFit/>
          </a:bodyPr>
          <a:lstStyle/>
          <a:p>
            <a:pPr algn="ctr" eaLnBrk="1" hangingPunct="1"/>
            <a:r>
              <a:rPr lang="en-US" sz="3200" b="1" dirty="0" smtClean="0">
                <a:solidFill>
                  <a:prstClr val="black"/>
                </a:solidFill>
                <a:ea typeface="ＭＳ Ｐゴシック" charset="-128"/>
                <a:cs typeface="ＭＳ Ｐゴシック" charset="-128"/>
              </a:rPr>
              <a:t>Growing Tropical Cyclone Global Glider Network</a:t>
            </a:r>
          </a:p>
          <a:p>
            <a:pPr algn="ctr" eaLnBrk="1" hangingPunct="1"/>
            <a:r>
              <a:rPr lang="en-US" b="1" dirty="0" smtClean="0">
                <a:solidFill>
                  <a:prstClr val="black"/>
                </a:solidFill>
                <a:ea typeface="ＭＳ Ｐゴシック" charset="-128"/>
                <a:cs typeface="ＭＳ Ｐゴシック" charset="-128"/>
              </a:rPr>
              <a:t>Now JCOMM Ocean Glider Working Group #2: Storms</a:t>
            </a:r>
            <a:endParaRPr lang="en-US" b="1" dirty="0">
              <a:solidFill>
                <a:prstClr val="black"/>
              </a:solidFill>
              <a:ea typeface="ＭＳ Ｐゴシック" charset="-128"/>
              <a:cs typeface="ＭＳ Ｐゴシック" charset="-128"/>
            </a:endParaRPr>
          </a:p>
        </p:txBody>
      </p:sp>
      <p:sp>
        <p:nvSpPr>
          <p:cNvPr id="13" name="TextBox 12"/>
          <p:cNvSpPr txBox="1"/>
          <p:nvPr/>
        </p:nvSpPr>
        <p:spPr>
          <a:xfrm>
            <a:off x="6832600" y="4838700"/>
            <a:ext cx="655122" cy="369332"/>
          </a:xfrm>
          <a:prstGeom prst="rect">
            <a:avLst/>
          </a:prstGeom>
          <a:noFill/>
        </p:spPr>
        <p:txBody>
          <a:bodyPr wrap="none" rtlCol="0">
            <a:spAutoFit/>
          </a:bodyPr>
          <a:lstStyle/>
          <a:p>
            <a:pPr eaLnBrk="1" hangingPunct="1"/>
            <a:r>
              <a:rPr lang="en-US" sz="1800" b="1" dirty="0" smtClean="0">
                <a:solidFill>
                  <a:prstClr val="white"/>
                </a:solidFill>
                <a:ea typeface="ＭＳ Ｐゴシック" charset="-128"/>
                <a:cs typeface="ＭＳ Ｐゴシック" charset="-128"/>
              </a:rPr>
              <a:t>USP</a:t>
            </a:r>
            <a:endParaRPr lang="en-US" sz="1800" b="1" dirty="0">
              <a:solidFill>
                <a:prstClr val="white"/>
              </a:solidFill>
              <a:ea typeface="ＭＳ Ｐゴシック" charset="-128"/>
              <a:cs typeface="ＭＳ Ｐゴシック" charset="-128"/>
            </a:endParaRPr>
          </a:p>
        </p:txBody>
      </p:sp>
      <p:sp>
        <p:nvSpPr>
          <p:cNvPr id="14" name="TextBox 13"/>
          <p:cNvSpPr txBox="1"/>
          <p:nvPr/>
        </p:nvSpPr>
        <p:spPr>
          <a:xfrm>
            <a:off x="0" y="4876800"/>
            <a:ext cx="659155" cy="369332"/>
          </a:xfrm>
          <a:prstGeom prst="rect">
            <a:avLst/>
          </a:prstGeom>
          <a:noFill/>
        </p:spPr>
        <p:txBody>
          <a:bodyPr wrap="none" rtlCol="0">
            <a:spAutoFit/>
          </a:bodyPr>
          <a:lstStyle/>
          <a:p>
            <a:pPr eaLnBrk="1" hangingPunct="1"/>
            <a:r>
              <a:rPr lang="en-US" sz="1800" b="1" dirty="0" smtClean="0">
                <a:solidFill>
                  <a:prstClr val="white"/>
                </a:solidFill>
                <a:ea typeface="ＭＳ Ｐゴシック" charset="-128"/>
                <a:cs typeface="ＭＳ Ｐゴシック" charset="-128"/>
              </a:rPr>
              <a:t>UCT</a:t>
            </a:r>
            <a:endParaRPr lang="en-US" sz="1800" b="1" dirty="0">
              <a:solidFill>
                <a:prstClr val="white"/>
              </a:solidFill>
              <a:ea typeface="ＭＳ Ｐゴシック" charset="-128"/>
              <a:cs typeface="ＭＳ Ｐゴシック" charset="-128"/>
            </a:endParaRPr>
          </a:p>
        </p:txBody>
      </p:sp>
      <p:sp>
        <p:nvSpPr>
          <p:cNvPr id="3" name="Right Arrow 2"/>
          <p:cNvSpPr/>
          <p:nvPr/>
        </p:nvSpPr>
        <p:spPr>
          <a:xfrm rot="2160726">
            <a:off x="5321298" y="2374902"/>
            <a:ext cx="716221" cy="317499"/>
          </a:xfrm>
          <a:prstGeom prst="rightArrow">
            <a:avLst/>
          </a:prstGeom>
          <a:noFill/>
          <a:ln w="28575" cmpd="sng">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sp>
        <p:nvSpPr>
          <p:cNvPr id="4" name="TextBox 3"/>
          <p:cNvSpPr txBox="1"/>
          <p:nvPr/>
        </p:nvSpPr>
        <p:spPr>
          <a:xfrm>
            <a:off x="139700" y="5295900"/>
            <a:ext cx="7879080" cy="923330"/>
          </a:xfrm>
          <a:prstGeom prst="rect">
            <a:avLst/>
          </a:prstGeom>
          <a:noFill/>
        </p:spPr>
        <p:txBody>
          <a:bodyPr wrap="none" rtlCol="0">
            <a:spAutoFit/>
          </a:bodyPr>
          <a:lstStyle/>
          <a:p>
            <a:pPr eaLnBrk="1" hangingPunct="1"/>
            <a:r>
              <a:rPr lang="en-US" sz="1800" i="1" dirty="0" smtClean="0">
                <a:solidFill>
                  <a:srgbClr val="FFFFFF"/>
                </a:solidFill>
                <a:ea typeface="ＭＳ Ｐゴシック" charset="-128"/>
                <a:cs typeface="ＭＳ Ｐゴシック" charset="-128"/>
              </a:rPr>
              <a:t>Selected EGO Goals from Pierre </a:t>
            </a:r>
            <a:r>
              <a:rPr lang="en-US" sz="1800" i="1" dirty="0" err="1" smtClean="0">
                <a:solidFill>
                  <a:srgbClr val="FFFFFF"/>
                </a:solidFill>
                <a:ea typeface="ＭＳ Ｐゴシック" charset="-128"/>
                <a:cs typeface="ＭＳ Ｐゴシック" charset="-128"/>
              </a:rPr>
              <a:t>Testor</a:t>
            </a:r>
            <a:r>
              <a:rPr lang="en-US" sz="1800" i="1" dirty="0" smtClean="0">
                <a:solidFill>
                  <a:srgbClr val="FFFFFF"/>
                </a:solidFill>
                <a:ea typeface="ＭＳ Ｐゴシック" charset="-128"/>
                <a:cs typeface="ＭＳ Ｐゴシック" charset="-128"/>
              </a:rPr>
              <a:t>, Slide 4:</a:t>
            </a:r>
          </a:p>
          <a:p>
            <a:pPr marL="342900" indent="-342900" eaLnBrk="1" hangingPunct="1">
              <a:buFontTx/>
              <a:buAutoNum type="arabicParenR"/>
            </a:pPr>
            <a:r>
              <a:rPr lang="en-US" sz="1800" i="1" dirty="0" smtClean="0">
                <a:solidFill>
                  <a:prstClr val="white"/>
                </a:solidFill>
                <a:ea typeface="ＭＳ Ｐゴシック" charset="-128"/>
                <a:cs typeface="ＭＳ Ｐゴシック" charset="-128"/>
              </a:rPr>
              <a:t>Coordination of ongoing research, and the conception of future research</a:t>
            </a:r>
          </a:p>
          <a:p>
            <a:pPr marL="342900" indent="-342900" eaLnBrk="1" hangingPunct="1">
              <a:buFontTx/>
              <a:buAutoNum type="arabicParenR"/>
            </a:pPr>
            <a:r>
              <a:rPr lang="en-US" sz="1800" i="1" dirty="0" smtClean="0">
                <a:solidFill>
                  <a:prstClr val="white"/>
                </a:solidFill>
                <a:ea typeface="ＭＳ Ｐゴシック" charset="-128"/>
                <a:cs typeface="ＭＳ Ｐゴシック" charset="-128"/>
              </a:rPr>
              <a:t>Build Capacity to operate fleets of gliders at international leve</a:t>
            </a:r>
            <a:r>
              <a:rPr lang="en-US" sz="1800" dirty="0" smtClean="0">
                <a:solidFill>
                  <a:prstClr val="white"/>
                </a:solidFill>
                <a:ea typeface="ＭＳ Ｐゴシック" charset="-128"/>
                <a:cs typeface="ＭＳ Ｐゴシック" charset="-128"/>
              </a:rPr>
              <a:t>l</a:t>
            </a:r>
            <a:endParaRPr lang="en-US" sz="1800" dirty="0">
              <a:solidFill>
                <a:prstClr val="white"/>
              </a:solidFill>
              <a:ea typeface="ＭＳ Ｐゴシック" charset="-128"/>
              <a:cs typeface="ＭＳ Ｐゴシック" charset="-128"/>
            </a:endParaRPr>
          </a:p>
        </p:txBody>
      </p:sp>
      <p:sp>
        <p:nvSpPr>
          <p:cNvPr id="15" name="TextBox 14"/>
          <p:cNvSpPr txBox="1"/>
          <p:nvPr/>
        </p:nvSpPr>
        <p:spPr>
          <a:xfrm>
            <a:off x="5829300" y="3124200"/>
            <a:ext cx="697614" cy="646331"/>
          </a:xfrm>
          <a:prstGeom prst="rect">
            <a:avLst/>
          </a:prstGeom>
          <a:noFill/>
        </p:spPr>
        <p:txBody>
          <a:bodyPr wrap="none" rtlCol="0">
            <a:spAutoFit/>
          </a:bodyPr>
          <a:lstStyle/>
          <a:p>
            <a:pPr eaLnBrk="1" hangingPunct="1"/>
            <a:r>
              <a:rPr lang="en-US" sz="1800" b="1" dirty="0" smtClean="0">
                <a:solidFill>
                  <a:prstClr val="white"/>
                </a:solidFill>
                <a:ea typeface="ＭＳ Ｐゴシック" charset="-128"/>
                <a:cs typeface="ＭＳ Ｐゴシック" charset="-128"/>
              </a:rPr>
              <a:t>USM</a:t>
            </a:r>
          </a:p>
          <a:p>
            <a:pPr eaLnBrk="1" hangingPunct="1"/>
            <a:r>
              <a:rPr lang="en-US" sz="1800" b="1" dirty="0" smtClean="0">
                <a:solidFill>
                  <a:prstClr val="white"/>
                </a:solidFill>
                <a:ea typeface="ＭＳ Ｐゴシック" charset="-128"/>
                <a:cs typeface="ＭＳ Ｐゴシック" charset="-128"/>
              </a:rPr>
              <a:t>NRL</a:t>
            </a:r>
            <a:endParaRPr lang="en-US" sz="1800" b="1" dirty="0">
              <a:solidFill>
                <a:prstClr val="white"/>
              </a:solidFill>
              <a:ea typeface="ＭＳ Ｐゴシック" charset="-128"/>
              <a:cs typeface="ＭＳ Ｐゴシック" charset="-128"/>
            </a:endParaRPr>
          </a:p>
        </p:txBody>
      </p:sp>
      <p:sp>
        <p:nvSpPr>
          <p:cNvPr id="16" name="TextBox 15"/>
          <p:cNvSpPr txBox="1"/>
          <p:nvPr/>
        </p:nvSpPr>
        <p:spPr>
          <a:xfrm>
            <a:off x="1841500" y="3581400"/>
            <a:ext cx="659067" cy="369332"/>
          </a:xfrm>
          <a:prstGeom prst="rect">
            <a:avLst/>
          </a:prstGeom>
          <a:noFill/>
        </p:spPr>
        <p:txBody>
          <a:bodyPr wrap="none" rtlCol="0">
            <a:spAutoFit/>
          </a:bodyPr>
          <a:lstStyle/>
          <a:p>
            <a:pPr eaLnBrk="1" hangingPunct="1"/>
            <a:r>
              <a:rPr lang="en-US" sz="1800" b="1" dirty="0" smtClean="0">
                <a:solidFill>
                  <a:prstClr val="white"/>
                </a:solidFill>
                <a:ea typeface="ＭＳ Ｐゴシック" charset="-128"/>
                <a:cs typeface="ＭＳ Ｐゴシック" charset="-128"/>
              </a:rPr>
              <a:t>NTU</a:t>
            </a:r>
            <a:endParaRPr lang="en-US" sz="1800" b="1" dirty="0">
              <a:solidFill>
                <a:prstClr val="white"/>
              </a:solidFill>
              <a:ea typeface="ＭＳ Ｐゴシック" charset="-128"/>
              <a:cs typeface="ＭＳ Ｐゴシック" charset="-128"/>
            </a:endParaRPr>
          </a:p>
        </p:txBody>
      </p:sp>
      <p:sp>
        <p:nvSpPr>
          <p:cNvPr id="17" name="TextBox 16"/>
          <p:cNvSpPr txBox="1"/>
          <p:nvPr/>
        </p:nvSpPr>
        <p:spPr>
          <a:xfrm>
            <a:off x="2362200" y="4216400"/>
            <a:ext cx="1056700" cy="369332"/>
          </a:xfrm>
          <a:prstGeom prst="rect">
            <a:avLst/>
          </a:prstGeom>
          <a:noFill/>
        </p:spPr>
        <p:txBody>
          <a:bodyPr wrap="none" rtlCol="0">
            <a:spAutoFit/>
          </a:bodyPr>
          <a:lstStyle/>
          <a:p>
            <a:pPr eaLnBrk="1" hangingPunct="1"/>
            <a:r>
              <a:rPr lang="en-US" sz="1800" b="1" dirty="0" smtClean="0">
                <a:solidFill>
                  <a:prstClr val="white"/>
                </a:solidFill>
                <a:ea typeface="ＭＳ Ｐゴシック" charset="-128"/>
                <a:cs typeface="ＭＳ Ｐゴシック" charset="-128"/>
              </a:rPr>
              <a:t>BMKGA</a:t>
            </a:r>
            <a:endParaRPr lang="en-US" sz="1800" b="1" dirty="0">
              <a:solidFill>
                <a:prstClr val="white"/>
              </a:solidFill>
              <a:ea typeface="ＭＳ Ｐゴシック" charset="-128"/>
              <a:cs typeface="ＭＳ Ｐゴシック" charset="-128"/>
            </a:endParaRPr>
          </a:p>
        </p:txBody>
      </p:sp>
      <p:pic>
        <p:nvPicPr>
          <p:cNvPr id="18" name="Picture 17" descr="rucool_global_map_black_axi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3924300" cy="2169611"/>
          </a:xfrm>
          <a:prstGeom prst="rect">
            <a:avLst/>
          </a:prstGeom>
        </p:spPr>
      </p:pic>
    </p:spTree>
    <p:extLst>
      <p:ext uri="{BB962C8B-B14F-4D97-AF65-F5344CB8AC3E}">
        <p14:creationId xmlns:p14="http://schemas.microsoft.com/office/powerpoint/2010/main" val="18468995"/>
      </p:ext>
    </p:extLst>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6-10-12 at 3.10.14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200" y="0"/>
            <a:ext cx="8715584" cy="6858000"/>
          </a:xfrm>
          <a:prstGeom prst="rect">
            <a:avLst/>
          </a:prstGeom>
        </p:spPr>
      </p:pic>
    </p:spTree>
    <p:extLst>
      <p:ext uri="{BB962C8B-B14F-4D97-AF65-F5344CB8AC3E}">
        <p14:creationId xmlns:p14="http://schemas.microsoft.com/office/powerpoint/2010/main" val="3259126638"/>
      </p:ext>
    </p:extLst>
  </p:cSld>
  <p:clrMapOvr>
    <a:masterClrMapping/>
  </p:clrMapOvr>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p:cNvPicPr>
          <p:nvPr/>
        </p:nvPicPr>
        <p:blipFill>
          <a:blip r:embed="rId2">
            <a:extLst>
              <a:ext uri="{28A0092B-C50C-407E-A947-70E740481C1C}">
                <a14:useLocalDpi xmlns:a14="http://schemas.microsoft.com/office/drawing/2010/main" val="0"/>
              </a:ext>
            </a:extLst>
          </a:blip>
          <a:srcRect t="17624"/>
          <a:stretch>
            <a:fillRect/>
          </a:stretch>
        </p:blipFill>
        <p:spPr bwMode="auto">
          <a:xfrm>
            <a:off x="6078538" y="76200"/>
            <a:ext cx="2914650" cy="249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84875" y="2743200"/>
            <a:ext cx="3101975" cy="332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Content Placeholder 4"/>
          <p:cNvSpPr>
            <a:spLocks noGrp="1"/>
          </p:cNvSpPr>
          <p:nvPr>
            <p:ph idx="1"/>
          </p:nvPr>
        </p:nvSpPr>
        <p:spPr>
          <a:xfrm>
            <a:off x="0" y="1752600"/>
            <a:ext cx="6019800" cy="3048000"/>
          </a:xfrm>
        </p:spPr>
        <p:txBody>
          <a:bodyPr/>
          <a:lstStyle/>
          <a:p>
            <a:r>
              <a:rPr lang="en-US" sz="2000" dirty="0">
                <a:latin typeface="Times New Roman" charset="0"/>
              </a:rPr>
              <a:t>Hourly maps of the surface current velocity can be viewed for the previous 24 hours (observed currents) and next 24 hours (predicted tidal currents)</a:t>
            </a:r>
          </a:p>
          <a:p>
            <a:r>
              <a:rPr lang="en-US" sz="2000" dirty="0">
                <a:latin typeface="Times New Roman" charset="0"/>
              </a:rPr>
              <a:t>Each point is clickable and will bring up time series plots of observed and predicted speed and direction (pictured)</a:t>
            </a:r>
          </a:p>
          <a:p>
            <a:r>
              <a:rPr lang="en-US" sz="2000" dirty="0">
                <a:latin typeface="Times New Roman" charset="0"/>
              </a:rPr>
              <a:t>Text output of time series will also be available</a:t>
            </a:r>
          </a:p>
          <a:p>
            <a:r>
              <a:rPr lang="en-US" sz="2000" dirty="0">
                <a:latin typeface="Times New Roman" charset="0"/>
              </a:rPr>
              <a:t>Searchable to find nearest grid point to entered </a:t>
            </a:r>
            <a:r>
              <a:rPr lang="en-US" sz="2000" dirty="0" smtClean="0">
                <a:latin typeface="Times New Roman" charset="0"/>
              </a:rPr>
              <a:t>latitude and longitude values</a:t>
            </a:r>
            <a:endParaRPr lang="en-US" sz="2000" dirty="0">
              <a:latin typeface="Times New Roman" charset="0"/>
            </a:endParaRPr>
          </a:p>
        </p:txBody>
      </p:sp>
      <p:sp>
        <p:nvSpPr>
          <p:cNvPr id="5" name="Title 1"/>
          <p:cNvSpPr txBox="1">
            <a:spLocks/>
          </p:cNvSpPr>
          <p:nvPr/>
        </p:nvSpPr>
        <p:spPr bwMode="auto">
          <a:xfrm>
            <a:off x="0" y="76200"/>
            <a:ext cx="6078538"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7" rIns="92075" bIns="46037" anchor="ctr"/>
          <a:lstStyle>
            <a:lvl1pPr algn="ctr" rtl="0" eaLnBrk="0" fontAlgn="base" hangingPunct="0">
              <a:lnSpc>
                <a:spcPct val="70000"/>
              </a:lnSpc>
              <a:spcBef>
                <a:spcPct val="0"/>
              </a:spcBef>
              <a:spcAft>
                <a:spcPct val="0"/>
              </a:spcAft>
              <a:defRPr sz="4800" b="1">
                <a:solidFill>
                  <a:schemeClr val="bg1"/>
                </a:solidFill>
                <a:latin typeface="+mj-lt"/>
                <a:ea typeface="+mj-ea"/>
                <a:cs typeface="+mj-cs"/>
              </a:defRPr>
            </a:lvl1pPr>
            <a:lvl2pPr algn="ctr" rtl="0" eaLnBrk="0" fontAlgn="base" hangingPunct="0">
              <a:lnSpc>
                <a:spcPct val="70000"/>
              </a:lnSpc>
              <a:spcBef>
                <a:spcPct val="0"/>
              </a:spcBef>
              <a:spcAft>
                <a:spcPct val="0"/>
              </a:spcAft>
              <a:defRPr sz="4800" b="1">
                <a:solidFill>
                  <a:schemeClr val="bg1"/>
                </a:solidFill>
                <a:latin typeface="Times New Roman" pitchFamily="18" charset="0"/>
              </a:defRPr>
            </a:lvl2pPr>
            <a:lvl3pPr algn="ctr" rtl="0" eaLnBrk="0" fontAlgn="base" hangingPunct="0">
              <a:lnSpc>
                <a:spcPct val="70000"/>
              </a:lnSpc>
              <a:spcBef>
                <a:spcPct val="0"/>
              </a:spcBef>
              <a:spcAft>
                <a:spcPct val="0"/>
              </a:spcAft>
              <a:defRPr sz="4800" b="1">
                <a:solidFill>
                  <a:schemeClr val="bg1"/>
                </a:solidFill>
                <a:latin typeface="Times New Roman" pitchFamily="18" charset="0"/>
              </a:defRPr>
            </a:lvl3pPr>
            <a:lvl4pPr algn="ctr" rtl="0" eaLnBrk="0" fontAlgn="base" hangingPunct="0">
              <a:lnSpc>
                <a:spcPct val="70000"/>
              </a:lnSpc>
              <a:spcBef>
                <a:spcPct val="0"/>
              </a:spcBef>
              <a:spcAft>
                <a:spcPct val="0"/>
              </a:spcAft>
              <a:defRPr sz="4800" b="1">
                <a:solidFill>
                  <a:schemeClr val="bg1"/>
                </a:solidFill>
                <a:latin typeface="Times New Roman" pitchFamily="18" charset="0"/>
              </a:defRPr>
            </a:lvl4pPr>
            <a:lvl5pPr algn="ctr" rtl="0" eaLnBrk="0" fontAlgn="base" hangingPunct="0">
              <a:lnSpc>
                <a:spcPct val="70000"/>
              </a:lnSpc>
              <a:spcBef>
                <a:spcPct val="0"/>
              </a:spcBef>
              <a:spcAft>
                <a:spcPct val="0"/>
              </a:spcAft>
              <a:defRPr sz="4800" b="1">
                <a:solidFill>
                  <a:schemeClr val="bg1"/>
                </a:solidFill>
                <a:latin typeface="Times New Roman" pitchFamily="18" charset="0"/>
              </a:defRPr>
            </a:lvl5pPr>
            <a:lvl6pPr marL="457200" algn="ctr" rtl="0" fontAlgn="base">
              <a:lnSpc>
                <a:spcPct val="70000"/>
              </a:lnSpc>
              <a:spcBef>
                <a:spcPct val="0"/>
              </a:spcBef>
              <a:spcAft>
                <a:spcPct val="0"/>
              </a:spcAft>
              <a:defRPr sz="4800" b="1">
                <a:solidFill>
                  <a:schemeClr val="bg1"/>
                </a:solidFill>
                <a:latin typeface="Times New Roman" pitchFamily="18" charset="0"/>
              </a:defRPr>
            </a:lvl6pPr>
            <a:lvl7pPr marL="914400" algn="ctr" rtl="0" fontAlgn="base">
              <a:lnSpc>
                <a:spcPct val="70000"/>
              </a:lnSpc>
              <a:spcBef>
                <a:spcPct val="0"/>
              </a:spcBef>
              <a:spcAft>
                <a:spcPct val="0"/>
              </a:spcAft>
              <a:defRPr sz="4800" b="1">
                <a:solidFill>
                  <a:schemeClr val="bg1"/>
                </a:solidFill>
                <a:latin typeface="Times New Roman" pitchFamily="18" charset="0"/>
              </a:defRPr>
            </a:lvl7pPr>
            <a:lvl8pPr marL="1371600" algn="ctr" rtl="0" fontAlgn="base">
              <a:lnSpc>
                <a:spcPct val="70000"/>
              </a:lnSpc>
              <a:spcBef>
                <a:spcPct val="0"/>
              </a:spcBef>
              <a:spcAft>
                <a:spcPct val="0"/>
              </a:spcAft>
              <a:defRPr sz="4800" b="1">
                <a:solidFill>
                  <a:schemeClr val="bg1"/>
                </a:solidFill>
                <a:latin typeface="Times New Roman" pitchFamily="18" charset="0"/>
              </a:defRPr>
            </a:lvl8pPr>
            <a:lvl9pPr marL="1828800" algn="ctr" rtl="0" fontAlgn="base">
              <a:lnSpc>
                <a:spcPct val="70000"/>
              </a:lnSpc>
              <a:spcBef>
                <a:spcPct val="0"/>
              </a:spcBef>
              <a:spcAft>
                <a:spcPct val="0"/>
              </a:spcAft>
              <a:defRPr sz="4800" b="1">
                <a:solidFill>
                  <a:schemeClr val="bg1"/>
                </a:solidFill>
                <a:latin typeface="Times New Roman" pitchFamily="18" charset="0"/>
              </a:defRPr>
            </a:lvl9pPr>
          </a:lstStyle>
          <a:p>
            <a:pPr eaLnBrk="1" hangingPunct="1">
              <a:lnSpc>
                <a:spcPct val="90000"/>
              </a:lnSpc>
              <a:defRPr/>
            </a:pPr>
            <a:r>
              <a:rPr lang="en-US" sz="2800" kern="0" dirty="0" smtClean="0">
                <a:solidFill>
                  <a:srgbClr val="000000"/>
                </a:solidFill>
                <a:latin typeface="Arial"/>
                <a:ea typeface="ＭＳ Ｐゴシック"/>
              </a:rPr>
              <a:t>NOAA NOS CO-OPS</a:t>
            </a:r>
          </a:p>
          <a:p>
            <a:pPr eaLnBrk="1" hangingPunct="1">
              <a:lnSpc>
                <a:spcPct val="90000"/>
              </a:lnSpc>
              <a:defRPr/>
            </a:pPr>
            <a:r>
              <a:rPr lang="en-US" sz="2800" kern="0" dirty="0" smtClean="0">
                <a:solidFill>
                  <a:srgbClr val="000000"/>
                </a:solidFill>
                <a:latin typeface="Arial"/>
                <a:ea typeface="ＭＳ Ｐゴシック"/>
              </a:rPr>
              <a:t>PORTS System</a:t>
            </a:r>
          </a:p>
          <a:p>
            <a:pPr eaLnBrk="1" hangingPunct="1">
              <a:lnSpc>
                <a:spcPct val="90000"/>
              </a:lnSpc>
              <a:defRPr/>
            </a:pPr>
            <a:r>
              <a:rPr lang="en-US" sz="2800" kern="0" dirty="0" smtClean="0">
                <a:solidFill>
                  <a:srgbClr val="000000"/>
                </a:solidFill>
                <a:latin typeface="Arial"/>
                <a:ea typeface="ＭＳ Ｐゴシック"/>
              </a:rPr>
              <a:t>High Frequency RADAR </a:t>
            </a:r>
          </a:p>
          <a:p>
            <a:pPr eaLnBrk="1" hangingPunct="1">
              <a:lnSpc>
                <a:spcPct val="90000"/>
              </a:lnSpc>
              <a:defRPr/>
            </a:pPr>
            <a:r>
              <a:rPr lang="en-US" sz="2800" kern="0" dirty="0" smtClean="0">
                <a:solidFill>
                  <a:srgbClr val="000000"/>
                </a:solidFill>
                <a:latin typeface="Arial"/>
                <a:ea typeface="ＭＳ Ｐゴシック"/>
              </a:rPr>
              <a:t>Surface Currents</a:t>
            </a:r>
            <a:endParaRPr lang="en-US" sz="2800" b="0" kern="0" dirty="0" smtClean="0">
              <a:solidFill>
                <a:srgbClr val="000000"/>
              </a:solidFill>
              <a:latin typeface="Arial"/>
              <a:ea typeface="ＭＳ Ｐゴシック"/>
            </a:endParaRPr>
          </a:p>
        </p:txBody>
      </p:sp>
      <p:sp>
        <p:nvSpPr>
          <p:cNvPr id="4101" name="TextBox 1"/>
          <p:cNvSpPr txBox="1">
            <a:spLocks noChangeArrowheads="1"/>
          </p:cNvSpPr>
          <p:nvPr/>
        </p:nvSpPr>
        <p:spPr bwMode="auto">
          <a:xfrm>
            <a:off x="533400" y="5562600"/>
            <a:ext cx="51990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solidFill>
                  <a:srgbClr val="FFFFFF"/>
                </a:solidFill>
              </a:rPr>
              <a:t>http://tidesandcurrents.noaa.gov/hfradar/</a:t>
            </a:r>
          </a:p>
        </p:txBody>
      </p:sp>
      <p:pic>
        <p:nvPicPr>
          <p:cNvPr id="8" name="Picture 7" descr="8"/>
          <p:cNvPicPr>
            <a:picLocks noChangeAspect="1" noChangeArrowheads="1"/>
          </p:cNvPicPr>
          <p:nvPr/>
        </p:nvPicPr>
        <p:blipFill>
          <a:blip r:embed="rId4"/>
          <a:srcRect/>
          <a:stretch>
            <a:fillRect/>
          </a:stretch>
        </p:blipFill>
        <p:spPr bwMode="auto">
          <a:xfrm>
            <a:off x="457200" y="5105400"/>
            <a:ext cx="831851" cy="796927"/>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9" name="Picture 2"/>
          <p:cNvPicPr>
            <a:picLocks noChangeAspect="1" noChangeArrowheads="1"/>
          </p:cNvPicPr>
          <p:nvPr/>
        </p:nvPicPr>
        <p:blipFill>
          <a:blip r:embed="rId5"/>
          <a:srcRect/>
          <a:stretch>
            <a:fillRect/>
          </a:stretch>
        </p:blipFill>
        <p:spPr bwMode="auto">
          <a:xfrm>
            <a:off x="1600200" y="5105400"/>
            <a:ext cx="2011915" cy="812800"/>
          </a:xfrm>
          <a:prstGeom prst="rect">
            <a:avLst/>
          </a:prstGeom>
          <a:solidFill>
            <a:schemeClr val="bg1"/>
          </a:solidFill>
          <a:ln w="9525">
            <a:noFill/>
            <a:miter lim="800000"/>
            <a:headEnd/>
            <a:tailEnd/>
          </a:ln>
          <a:effectLst>
            <a:outerShdw blurRad="63500" dist="50800" algn="ctr" rotWithShape="0">
              <a:srgbClr val="000000">
                <a:alpha val="20999"/>
              </a:srgbClr>
            </a:outerShdw>
          </a:effectLst>
        </p:spPr>
      </p:pic>
    </p:spTree>
    <p:extLst>
      <p:ext uri="{BB962C8B-B14F-4D97-AF65-F5344CB8AC3E}">
        <p14:creationId xmlns:p14="http://schemas.microsoft.com/office/powerpoint/2010/main" val="1775620873"/>
      </p:ext>
    </p:extLst>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76200"/>
            <a:ext cx="9144000" cy="609600"/>
          </a:xfrm>
        </p:spPr>
        <p:txBody>
          <a:bodyPr/>
          <a:lstStyle/>
          <a:p>
            <a:r>
              <a:rPr lang="en-US" sz="4000" dirty="0" smtClean="0"/>
              <a:t>HF Radar Monitors </a:t>
            </a:r>
            <a:r>
              <a:rPr lang="en-US" sz="4000" dirty="0" err="1" smtClean="0"/>
              <a:t>Nearshore</a:t>
            </a:r>
            <a:r>
              <a:rPr lang="en-US" sz="4000" dirty="0" smtClean="0"/>
              <a:t> Waves</a:t>
            </a:r>
            <a:endParaRPr lang="en-US" sz="4000" dirty="0"/>
          </a:p>
        </p:txBody>
      </p:sp>
      <p:sp>
        <p:nvSpPr>
          <p:cNvPr id="4" name="TextBox 3"/>
          <p:cNvSpPr txBox="1"/>
          <p:nvPr/>
        </p:nvSpPr>
        <p:spPr>
          <a:xfrm>
            <a:off x="533400" y="5791200"/>
            <a:ext cx="3030096" cy="461665"/>
          </a:xfrm>
          <a:prstGeom prst="rect">
            <a:avLst/>
          </a:prstGeom>
          <a:noFill/>
        </p:spPr>
        <p:txBody>
          <a:bodyPr wrap="none" rtlCol="0">
            <a:spAutoFit/>
          </a:bodyPr>
          <a:lstStyle/>
          <a:p>
            <a:r>
              <a:rPr lang="en-US" dirty="0" smtClean="0">
                <a:solidFill>
                  <a:srgbClr val="000000"/>
                </a:solidFill>
              </a:rPr>
              <a:t>National Waves Plan</a:t>
            </a:r>
            <a:endParaRPr lang="en-US" dirty="0">
              <a:solidFill>
                <a:srgbClr val="000000"/>
              </a:solidFill>
            </a:endParaRPr>
          </a:p>
        </p:txBody>
      </p:sp>
      <p:sp>
        <p:nvSpPr>
          <p:cNvPr id="5" name="TextBox 4"/>
          <p:cNvSpPr txBox="1"/>
          <p:nvPr/>
        </p:nvSpPr>
        <p:spPr>
          <a:xfrm>
            <a:off x="4704164" y="5410200"/>
            <a:ext cx="4160113" cy="830997"/>
          </a:xfrm>
          <a:prstGeom prst="rect">
            <a:avLst/>
          </a:prstGeom>
          <a:noFill/>
        </p:spPr>
        <p:txBody>
          <a:bodyPr wrap="none" rtlCol="0">
            <a:spAutoFit/>
          </a:bodyPr>
          <a:lstStyle/>
          <a:p>
            <a:pPr algn="ctr"/>
            <a:r>
              <a:rPr lang="en-US" dirty="0" err="1" smtClean="0">
                <a:solidFill>
                  <a:srgbClr val="000000"/>
                </a:solidFill>
              </a:rPr>
              <a:t>Nearshore</a:t>
            </a:r>
            <a:r>
              <a:rPr lang="en-US" dirty="0" smtClean="0">
                <a:solidFill>
                  <a:srgbClr val="000000"/>
                </a:solidFill>
              </a:rPr>
              <a:t> HF Radar product </a:t>
            </a:r>
          </a:p>
          <a:p>
            <a:pPr algn="ctr"/>
            <a:r>
              <a:rPr lang="en-US" dirty="0" smtClean="0">
                <a:solidFill>
                  <a:srgbClr val="000000"/>
                </a:solidFill>
              </a:rPr>
              <a:t>Validation</a:t>
            </a:r>
            <a:r>
              <a:rPr lang="en-US" dirty="0">
                <a:solidFill>
                  <a:srgbClr val="000000"/>
                </a:solidFill>
              </a:rPr>
              <a:t> </a:t>
            </a:r>
            <a:r>
              <a:rPr lang="en-US" dirty="0" smtClean="0">
                <a:solidFill>
                  <a:srgbClr val="000000"/>
                </a:solidFill>
              </a:rPr>
              <a:t>with a NOAA Buoy</a:t>
            </a:r>
            <a:endParaRPr lang="en-US" dirty="0">
              <a:solidFill>
                <a:srgbClr val="000000"/>
              </a:solidFill>
            </a:endParaRPr>
          </a:p>
        </p:txBody>
      </p:sp>
      <p:pic>
        <p:nvPicPr>
          <p:cNvPr id="6" name="Picture 5" descr="National Waves Plan Cov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914400"/>
            <a:ext cx="3733800" cy="4824801"/>
          </a:xfrm>
          <a:prstGeom prst="rect">
            <a:avLst/>
          </a:prstGeom>
        </p:spPr>
      </p:pic>
      <p:pic>
        <p:nvPicPr>
          <p:cNvPr id="7" name="Picture 7" descr="C:\Documents and Settings\hroarty\MyDocuments\COOL\01 CODAR\Codar RU Processing - Waves\BRZY_Release3_Data\Codar_Buoy_2006.tif"/>
          <p:cNvPicPr>
            <a:picLocks noChangeAspect="1" noChangeArrowheads="1"/>
          </p:cNvPicPr>
          <p:nvPr/>
        </p:nvPicPr>
        <p:blipFill rotWithShape="1">
          <a:blip r:embed="rId3">
            <a:extLst>
              <a:ext uri="{28A0092B-C50C-407E-A947-70E740481C1C}">
                <a14:useLocalDpi xmlns:a14="http://schemas.microsoft.com/office/drawing/2010/main" val="0"/>
              </a:ext>
            </a:extLst>
          </a:blip>
          <a:srcRect l="10364" t="5271" r="7050" b="7407"/>
          <a:stretch/>
        </p:blipFill>
        <p:spPr bwMode="auto">
          <a:xfrm>
            <a:off x="4800600" y="2057400"/>
            <a:ext cx="4131831" cy="327660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5410200" y="1066800"/>
            <a:ext cx="3429000" cy="461963"/>
            <a:chOff x="1295400" y="1066800"/>
            <a:chExt cx="3429000" cy="461963"/>
          </a:xfrm>
        </p:grpSpPr>
        <p:sp>
          <p:nvSpPr>
            <p:cNvPr id="9" name="Oval 2"/>
            <p:cNvSpPr>
              <a:spLocks noChangeArrowheads="1"/>
            </p:cNvSpPr>
            <p:nvPr/>
          </p:nvSpPr>
          <p:spPr bwMode="auto">
            <a:xfrm>
              <a:off x="1295400" y="1219200"/>
              <a:ext cx="152400" cy="152400"/>
            </a:xfrm>
            <a:prstGeom prst="ellipse">
              <a:avLst/>
            </a:prstGeom>
            <a:solidFill>
              <a:srgbClr val="FF0000"/>
            </a:solidFill>
            <a:ln w="9525">
              <a:solidFill>
                <a:schemeClr val="tx1"/>
              </a:solidFill>
              <a:round/>
              <a:headEnd/>
              <a:tailEnd/>
            </a:ln>
            <a:effectLst/>
            <a:extLst/>
          </p:spPr>
          <p:txBody>
            <a:bodyPr wrap="none" anchor="ctr"/>
            <a:lstStyle/>
            <a:p>
              <a:endParaRPr lang="en-US">
                <a:solidFill>
                  <a:srgbClr val="000000"/>
                </a:solidFill>
              </a:endParaRPr>
            </a:p>
          </p:txBody>
        </p:sp>
        <p:sp>
          <p:nvSpPr>
            <p:cNvPr id="10" name="Text Box 3"/>
            <p:cNvSpPr txBox="1">
              <a:spLocks noChangeArrowheads="1"/>
            </p:cNvSpPr>
            <p:nvPr/>
          </p:nvSpPr>
          <p:spPr bwMode="auto">
            <a:xfrm>
              <a:off x="1600200" y="1066800"/>
              <a:ext cx="31242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US" dirty="0">
                  <a:solidFill>
                    <a:srgbClr val="000000"/>
                  </a:solidFill>
                </a:rPr>
                <a:t>Codar at Breezy Pt.</a:t>
              </a:r>
            </a:p>
          </p:txBody>
        </p:sp>
      </p:grpSp>
      <p:sp>
        <p:nvSpPr>
          <p:cNvPr id="11" name="Text Box 6"/>
          <p:cNvSpPr txBox="1">
            <a:spLocks noChangeArrowheads="1"/>
          </p:cNvSpPr>
          <p:nvPr/>
        </p:nvSpPr>
        <p:spPr bwMode="auto">
          <a:xfrm rot="16200000">
            <a:off x="2032643" y="2844157"/>
            <a:ext cx="4930775" cy="461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1435" tIns="45718" rIns="91435" bIns="45718">
            <a:spAutoFit/>
          </a:bodyPr>
          <a:lstStyle/>
          <a:p>
            <a:pPr>
              <a:spcBef>
                <a:spcPct val="50000"/>
              </a:spcBef>
            </a:pPr>
            <a:r>
              <a:rPr lang="en-US" dirty="0">
                <a:solidFill>
                  <a:srgbClr val="000000"/>
                </a:solidFill>
              </a:rPr>
              <a:t>Significant Wave Height (m)</a:t>
            </a:r>
          </a:p>
        </p:txBody>
      </p:sp>
      <p:sp>
        <p:nvSpPr>
          <p:cNvPr id="12" name="Text Box 4"/>
          <p:cNvSpPr txBox="1">
            <a:spLocks noChangeArrowheads="1"/>
          </p:cNvSpPr>
          <p:nvPr/>
        </p:nvSpPr>
        <p:spPr bwMode="auto">
          <a:xfrm>
            <a:off x="5486400" y="1524000"/>
            <a:ext cx="3124200"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US" dirty="0">
                <a:solidFill>
                  <a:srgbClr val="000000"/>
                </a:solidFill>
              </a:rPr>
              <a:t>NOAA Buoy 44025</a:t>
            </a:r>
          </a:p>
        </p:txBody>
      </p:sp>
      <p:sp>
        <p:nvSpPr>
          <p:cNvPr id="14" name="Line 5"/>
          <p:cNvSpPr>
            <a:spLocks noChangeShapeType="1"/>
          </p:cNvSpPr>
          <p:nvPr/>
        </p:nvSpPr>
        <p:spPr bwMode="auto">
          <a:xfrm>
            <a:off x="5105400" y="1752600"/>
            <a:ext cx="304800" cy="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solidFill>
                <a:srgbClr val="000000"/>
              </a:solidFill>
            </a:endParaRPr>
          </a:p>
        </p:txBody>
      </p:sp>
      <p:grpSp>
        <p:nvGrpSpPr>
          <p:cNvPr id="18" name="Group 17"/>
          <p:cNvGrpSpPr/>
          <p:nvPr/>
        </p:nvGrpSpPr>
        <p:grpSpPr>
          <a:xfrm>
            <a:off x="685800" y="1600200"/>
            <a:ext cx="3424115" cy="3429000"/>
            <a:chOff x="685800" y="1600200"/>
            <a:chExt cx="3424115" cy="3429000"/>
          </a:xfrm>
        </p:grpSpPr>
        <p:grpSp>
          <p:nvGrpSpPr>
            <p:cNvPr id="16" name="Group 15"/>
            <p:cNvGrpSpPr/>
            <p:nvPr/>
          </p:nvGrpSpPr>
          <p:grpSpPr>
            <a:xfrm>
              <a:off x="685800" y="1600200"/>
              <a:ext cx="3424115" cy="3429000"/>
              <a:chOff x="685800" y="1600200"/>
              <a:chExt cx="3424115" cy="3429000"/>
            </a:xfrm>
          </p:grpSpPr>
          <p:pic>
            <p:nvPicPr>
              <p:cNvPr id="2" name="Picture 1" descr="Screen shot 2015-02-21 at 11.04.36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1600200"/>
                <a:ext cx="3424115" cy="3429000"/>
              </a:xfrm>
              <a:prstGeom prst="rect">
                <a:avLst/>
              </a:prstGeom>
            </p:spPr>
          </p:pic>
          <p:sp>
            <p:nvSpPr>
              <p:cNvPr id="15" name="TextBox 14"/>
              <p:cNvSpPr txBox="1"/>
              <p:nvPr/>
            </p:nvSpPr>
            <p:spPr>
              <a:xfrm>
                <a:off x="2362200" y="3200400"/>
                <a:ext cx="1676400" cy="1015663"/>
              </a:xfrm>
              <a:prstGeom prst="rect">
                <a:avLst/>
              </a:prstGeom>
              <a:noFill/>
            </p:spPr>
            <p:txBody>
              <a:bodyPr wrap="square" rtlCol="0">
                <a:spAutoFit/>
              </a:bodyPr>
              <a:lstStyle/>
              <a:p>
                <a:pPr algn="ctr"/>
                <a:r>
                  <a:rPr lang="en-US" sz="2000" dirty="0" smtClean="0">
                    <a:solidFill>
                      <a:srgbClr val="000000"/>
                    </a:solidFill>
                  </a:rPr>
                  <a:t>13 New Buoys in </a:t>
                </a:r>
              </a:p>
              <a:p>
                <a:pPr algn="ctr"/>
                <a:r>
                  <a:rPr lang="en-US" sz="2000" dirty="0" smtClean="0">
                    <a:solidFill>
                      <a:srgbClr val="000000"/>
                    </a:solidFill>
                  </a:rPr>
                  <a:t>Mid Atlantic</a:t>
                </a:r>
                <a:endParaRPr lang="en-US" sz="2000" dirty="0">
                  <a:solidFill>
                    <a:srgbClr val="000000"/>
                  </a:solidFill>
                </a:endParaRPr>
              </a:p>
            </p:txBody>
          </p:sp>
        </p:grpSp>
        <p:sp>
          <p:nvSpPr>
            <p:cNvPr id="17" name="Oval 16"/>
            <p:cNvSpPr/>
            <p:nvPr/>
          </p:nvSpPr>
          <p:spPr bwMode="auto">
            <a:xfrm>
              <a:off x="1371600" y="1981200"/>
              <a:ext cx="1219200" cy="12192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000000"/>
                </a:solidFill>
                <a:ea typeface="ＭＳ Ｐゴシック" pitchFamily="1" charset="-128"/>
              </a:endParaRPr>
            </a:p>
          </p:txBody>
        </p:sp>
      </p:grpSp>
    </p:spTree>
    <p:extLst>
      <p:ext uri="{BB962C8B-B14F-4D97-AF65-F5344CB8AC3E}">
        <p14:creationId xmlns:p14="http://schemas.microsoft.com/office/powerpoint/2010/main" val="15529116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5-02-21 at 6.56.04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990600"/>
            <a:ext cx="3873500" cy="5006754"/>
          </a:xfrm>
          <a:prstGeom prst="rect">
            <a:avLst/>
          </a:prstGeom>
          <a:ln>
            <a:solidFill>
              <a:schemeClr val="tx1"/>
            </a:solidFill>
          </a:ln>
        </p:spPr>
      </p:pic>
      <p:pic>
        <p:nvPicPr>
          <p:cNvPr id="21" name="Picture 20"/>
          <p:cNvPicPr>
            <a:picLocks noChangeAspect="1"/>
          </p:cNvPicPr>
          <p:nvPr/>
        </p:nvPicPr>
        <p:blipFill>
          <a:blip r:embed="rId3"/>
          <a:stretch>
            <a:fillRect/>
          </a:stretch>
        </p:blipFill>
        <p:spPr>
          <a:xfrm>
            <a:off x="533400" y="3352800"/>
            <a:ext cx="4485733" cy="2438400"/>
          </a:xfrm>
          <a:prstGeom prst="rect">
            <a:avLst/>
          </a:prstGeom>
        </p:spPr>
      </p:pic>
      <p:sp>
        <p:nvSpPr>
          <p:cNvPr id="2" name="Title 1"/>
          <p:cNvSpPr>
            <a:spLocks noGrp="1"/>
          </p:cNvSpPr>
          <p:nvPr>
            <p:ph type="title"/>
          </p:nvPr>
        </p:nvSpPr>
        <p:spPr/>
        <p:txBody>
          <a:bodyPr/>
          <a:lstStyle/>
          <a:p>
            <a:r>
              <a:rPr lang="en-US" dirty="0" smtClean="0"/>
              <a:t>HF Radar Detects Tsunamis</a:t>
            </a:r>
            <a:endParaRPr lang="en-US" dirty="0"/>
          </a:p>
        </p:txBody>
      </p:sp>
      <p:pic>
        <p:nvPicPr>
          <p:cNvPr id="10" name="Picture 10" descr="BRNT_Orbital_Velocity.png"/>
          <p:cNvPicPr>
            <a:picLocks noChangeAspect="1"/>
          </p:cNvPicPr>
          <p:nvPr/>
        </p:nvPicPr>
        <p:blipFill rotWithShape="1">
          <a:blip r:embed="rId4">
            <a:extLst>
              <a:ext uri="{28A0092B-C50C-407E-A947-70E740481C1C}">
                <a14:useLocalDpi xmlns:a14="http://schemas.microsoft.com/office/drawing/2010/main" val="0"/>
              </a:ext>
            </a:extLst>
          </a:blip>
          <a:srcRect t="1814"/>
          <a:stretch/>
        </p:blipFill>
        <p:spPr bwMode="auto">
          <a:xfrm>
            <a:off x="5235180" y="797726"/>
            <a:ext cx="3908820" cy="6060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5844780" y="1524000"/>
            <a:ext cx="1733818" cy="400110"/>
          </a:xfrm>
          <a:prstGeom prst="rect">
            <a:avLst/>
          </a:prstGeom>
          <a:noFill/>
        </p:spPr>
        <p:txBody>
          <a:bodyPr wrap="none" rtlCol="0">
            <a:spAutoFit/>
          </a:bodyPr>
          <a:lstStyle/>
          <a:p>
            <a:r>
              <a:rPr lang="en-US" sz="2000" dirty="0" smtClean="0">
                <a:solidFill>
                  <a:srgbClr val="0000FF"/>
                </a:solidFill>
              </a:rPr>
              <a:t>6 km offshore</a:t>
            </a:r>
            <a:endParaRPr lang="en-US" sz="2000" dirty="0">
              <a:solidFill>
                <a:srgbClr val="0000FF"/>
              </a:solidFill>
            </a:endParaRPr>
          </a:p>
        </p:txBody>
      </p:sp>
      <p:sp>
        <p:nvSpPr>
          <p:cNvPr id="12" name="TextBox 11"/>
          <p:cNvSpPr txBox="1"/>
          <p:nvPr/>
        </p:nvSpPr>
        <p:spPr>
          <a:xfrm>
            <a:off x="5844780" y="2667000"/>
            <a:ext cx="1876460" cy="400110"/>
          </a:xfrm>
          <a:prstGeom prst="rect">
            <a:avLst/>
          </a:prstGeom>
          <a:noFill/>
        </p:spPr>
        <p:txBody>
          <a:bodyPr wrap="none" rtlCol="0">
            <a:spAutoFit/>
          </a:bodyPr>
          <a:lstStyle/>
          <a:p>
            <a:r>
              <a:rPr lang="en-US" sz="2000" dirty="0" smtClean="0">
                <a:solidFill>
                  <a:srgbClr val="FF0000"/>
                </a:solidFill>
              </a:rPr>
              <a:t>10 km offshore</a:t>
            </a:r>
            <a:endParaRPr lang="en-US" sz="2000" dirty="0">
              <a:solidFill>
                <a:srgbClr val="FF0000"/>
              </a:solidFill>
            </a:endParaRPr>
          </a:p>
        </p:txBody>
      </p:sp>
      <p:sp>
        <p:nvSpPr>
          <p:cNvPr id="13" name="TextBox 12"/>
          <p:cNvSpPr txBox="1"/>
          <p:nvPr/>
        </p:nvSpPr>
        <p:spPr>
          <a:xfrm>
            <a:off x="5844780" y="3657600"/>
            <a:ext cx="1876460" cy="400110"/>
          </a:xfrm>
          <a:prstGeom prst="rect">
            <a:avLst/>
          </a:prstGeom>
          <a:noFill/>
        </p:spPr>
        <p:txBody>
          <a:bodyPr wrap="none" rtlCol="0">
            <a:spAutoFit/>
          </a:bodyPr>
          <a:lstStyle/>
          <a:p>
            <a:r>
              <a:rPr lang="en-US" sz="2000" dirty="0" smtClean="0">
                <a:solidFill>
                  <a:srgbClr val="00FF00"/>
                </a:solidFill>
              </a:rPr>
              <a:t>14 km offshore</a:t>
            </a:r>
            <a:endParaRPr lang="en-US" sz="2000" dirty="0">
              <a:solidFill>
                <a:srgbClr val="00FF00"/>
              </a:solidFill>
            </a:endParaRPr>
          </a:p>
        </p:txBody>
      </p:sp>
      <p:sp>
        <p:nvSpPr>
          <p:cNvPr id="14" name="TextBox 13"/>
          <p:cNvSpPr txBox="1"/>
          <p:nvPr/>
        </p:nvSpPr>
        <p:spPr>
          <a:xfrm>
            <a:off x="5844780" y="4876800"/>
            <a:ext cx="1876460" cy="400110"/>
          </a:xfrm>
          <a:prstGeom prst="rect">
            <a:avLst/>
          </a:prstGeom>
          <a:noFill/>
        </p:spPr>
        <p:txBody>
          <a:bodyPr wrap="none" rtlCol="0">
            <a:spAutoFit/>
          </a:bodyPr>
          <a:lstStyle/>
          <a:p>
            <a:r>
              <a:rPr lang="en-US" sz="2000" dirty="0" smtClean="0">
                <a:solidFill>
                  <a:srgbClr val="FF00FF"/>
                </a:solidFill>
              </a:rPr>
              <a:t>18 km offshore</a:t>
            </a:r>
            <a:endParaRPr lang="en-US" sz="2000" dirty="0">
              <a:solidFill>
                <a:srgbClr val="FF00FF"/>
              </a:solidFill>
            </a:endParaRPr>
          </a:p>
        </p:txBody>
      </p:sp>
      <p:sp>
        <p:nvSpPr>
          <p:cNvPr id="15" name="TextBox 14"/>
          <p:cNvSpPr txBox="1"/>
          <p:nvPr/>
        </p:nvSpPr>
        <p:spPr>
          <a:xfrm>
            <a:off x="5844780" y="5943600"/>
            <a:ext cx="1876460" cy="400110"/>
          </a:xfrm>
          <a:prstGeom prst="rect">
            <a:avLst/>
          </a:prstGeom>
          <a:noFill/>
        </p:spPr>
        <p:txBody>
          <a:bodyPr wrap="none" rtlCol="0">
            <a:spAutoFit/>
          </a:bodyPr>
          <a:lstStyle/>
          <a:p>
            <a:r>
              <a:rPr lang="en-US" sz="2000" dirty="0" smtClean="0">
                <a:solidFill>
                  <a:srgbClr val="000000"/>
                </a:solidFill>
              </a:rPr>
              <a:t>22 km offshore</a:t>
            </a:r>
            <a:endParaRPr lang="en-US" sz="2000" dirty="0">
              <a:solidFill>
                <a:srgbClr val="000000"/>
              </a:solidFill>
            </a:endParaRPr>
          </a:p>
        </p:txBody>
      </p:sp>
      <p:grpSp>
        <p:nvGrpSpPr>
          <p:cNvPr id="20" name="Group 19"/>
          <p:cNvGrpSpPr/>
          <p:nvPr/>
        </p:nvGrpSpPr>
        <p:grpSpPr>
          <a:xfrm>
            <a:off x="381000" y="3124200"/>
            <a:ext cx="4572000" cy="2976265"/>
            <a:chOff x="1219200" y="3200400"/>
            <a:chExt cx="3886200" cy="2519065"/>
          </a:xfrm>
        </p:grpSpPr>
        <p:grpSp>
          <p:nvGrpSpPr>
            <p:cNvPr id="18" name="Group 17"/>
            <p:cNvGrpSpPr/>
            <p:nvPr/>
          </p:nvGrpSpPr>
          <p:grpSpPr>
            <a:xfrm>
              <a:off x="1219200" y="3200400"/>
              <a:ext cx="3886200" cy="2519065"/>
              <a:chOff x="1219200" y="3200400"/>
              <a:chExt cx="3886200" cy="2519065"/>
            </a:xfrm>
          </p:grpSpPr>
          <p:pic>
            <p:nvPicPr>
              <p:cNvPr id="16" name="Picture 15" descr="shore0231.jpg"/>
              <p:cNvPicPr>
                <a:picLocks noChangeAspect="1"/>
              </p:cNvPicPr>
              <p:nvPr/>
            </p:nvPicPr>
            <p:blipFill rotWithShape="1">
              <a:blip r:embed="rId5">
                <a:extLst>
                  <a:ext uri="{28A0092B-C50C-407E-A947-70E740481C1C}">
                    <a14:useLocalDpi xmlns:a14="http://schemas.microsoft.com/office/drawing/2010/main" val="0"/>
                  </a:ext>
                </a:extLst>
              </a:blip>
              <a:srcRect l="29902" t="47909" r="57814" b="41619"/>
              <a:stretch/>
            </p:blipFill>
            <p:spPr>
              <a:xfrm>
                <a:off x="1219200" y="3200400"/>
                <a:ext cx="3886200" cy="24849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7" name="TextBox 16"/>
              <p:cNvSpPr txBox="1"/>
              <p:nvPr/>
            </p:nvSpPr>
            <p:spPr>
              <a:xfrm>
                <a:off x="1752600" y="5257800"/>
                <a:ext cx="3281517" cy="461665"/>
              </a:xfrm>
              <a:prstGeom prst="rect">
                <a:avLst/>
              </a:prstGeom>
              <a:noFill/>
            </p:spPr>
            <p:txBody>
              <a:bodyPr wrap="none" rtlCol="0">
                <a:spAutoFit/>
              </a:bodyPr>
              <a:lstStyle/>
              <a:p>
                <a:r>
                  <a:rPr lang="en-US" dirty="0" smtClean="0">
                    <a:solidFill>
                      <a:srgbClr val="000000"/>
                    </a:solidFill>
                  </a:rPr>
                  <a:t>Long Beach Island, NJ</a:t>
                </a:r>
                <a:endParaRPr lang="en-US" dirty="0">
                  <a:solidFill>
                    <a:srgbClr val="000000"/>
                  </a:solidFill>
                </a:endParaRPr>
              </a:p>
            </p:txBody>
          </p:sp>
        </p:grpSp>
        <p:sp>
          <p:nvSpPr>
            <p:cNvPr id="19" name="Oval 18"/>
            <p:cNvSpPr/>
            <p:nvPr/>
          </p:nvSpPr>
          <p:spPr bwMode="auto">
            <a:xfrm>
              <a:off x="2743200" y="3886200"/>
              <a:ext cx="838200" cy="838200"/>
            </a:xfrm>
            <a:prstGeom prst="ellipse">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000000"/>
                </a:solidFill>
                <a:ea typeface="ＭＳ Ｐゴシック" pitchFamily="1" charset="-128"/>
              </a:endParaRPr>
            </a:p>
          </p:txBody>
        </p:sp>
      </p:grpSp>
    </p:spTree>
    <p:extLst>
      <p:ext uri="{BB962C8B-B14F-4D97-AF65-F5344CB8AC3E}">
        <p14:creationId xmlns:p14="http://schemas.microsoft.com/office/powerpoint/2010/main" val="267454197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1+#ppt_w/2"/>
                                          </p:val>
                                        </p:tav>
                                        <p:tav tm="100000">
                                          <p:val>
                                            <p:strVal val="#ppt_x"/>
                                          </p:val>
                                        </p:tav>
                                      </p:tavLst>
                                    </p:anim>
                                    <p:anim calcmode="lin" valueType="num">
                                      <p:cBhvr additive="base">
                                        <p:cTn id="8"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066423" y="1371600"/>
            <a:ext cx="4077577" cy="4648200"/>
          </a:xfrm>
          <a:prstGeom prst="rect">
            <a:avLst/>
          </a:prstGeom>
        </p:spPr>
      </p:pic>
      <p:sp>
        <p:nvSpPr>
          <p:cNvPr id="2" name="Title 1"/>
          <p:cNvSpPr>
            <a:spLocks noGrp="1"/>
          </p:cNvSpPr>
          <p:nvPr>
            <p:ph type="title"/>
          </p:nvPr>
        </p:nvSpPr>
        <p:spPr>
          <a:xfrm>
            <a:off x="0" y="25400"/>
            <a:ext cx="8382000" cy="1143000"/>
          </a:xfrm>
        </p:spPr>
        <p:txBody>
          <a:bodyPr>
            <a:normAutofit/>
          </a:bodyPr>
          <a:lstStyle/>
          <a:p>
            <a:r>
              <a:rPr lang="en-US" sz="2800" dirty="0" smtClean="0"/>
              <a:t>2013 High Frequency Radar Class @</a:t>
            </a:r>
            <a:br>
              <a:rPr lang="en-US" sz="2800" dirty="0" smtClean="0"/>
            </a:br>
            <a:r>
              <a:rPr lang="en-US" sz="2800" dirty="0" smtClean="0"/>
              <a:t>University of Puerto Rico Mayaguez</a:t>
            </a:r>
            <a:endParaRPr lang="en-US" sz="2800" dirty="0"/>
          </a:p>
        </p:txBody>
      </p:sp>
      <p:pic>
        <p:nvPicPr>
          <p:cNvPr id="4" name="Picture 3" descr="IMG_0514.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8150" y="4368800"/>
            <a:ext cx="1066800" cy="1422400"/>
          </a:xfrm>
          <a:prstGeom prst="rect">
            <a:avLst/>
          </a:prstGeom>
          <a:ln>
            <a:solidFill>
              <a:srgbClr val="000000"/>
            </a:solidFill>
          </a:ln>
        </p:spPr>
      </p:pic>
      <p:pic>
        <p:nvPicPr>
          <p:cNvPr id="5" name="Picture 4" descr="IMG_0510.jpg"/>
          <p:cNvPicPr>
            <a:picLocks noChangeAspect="1"/>
          </p:cNvPicPr>
          <p:nvPr/>
        </p:nvPicPr>
        <p:blipFill rotWithShape="1">
          <a:blip r:embed="rId4" cstate="email">
            <a:extLst>
              <a:ext uri="{28A0092B-C50C-407E-A947-70E740481C1C}">
                <a14:useLocalDpi xmlns:a14="http://schemas.microsoft.com/office/drawing/2010/main"/>
              </a:ext>
            </a:extLst>
          </a:blip>
          <a:srcRect t="10457"/>
          <a:stretch/>
        </p:blipFill>
        <p:spPr>
          <a:xfrm>
            <a:off x="457200" y="1219200"/>
            <a:ext cx="4198231" cy="2819400"/>
          </a:xfrm>
          <a:prstGeom prst="rect">
            <a:avLst/>
          </a:prstGeom>
          <a:noFill/>
          <a:ln>
            <a:solidFill>
              <a:schemeClr val="tx1"/>
            </a:solidFill>
          </a:ln>
        </p:spPr>
      </p:pic>
      <p:pic>
        <p:nvPicPr>
          <p:cNvPr id="6" name="Picture 5" descr="UPRM.jpg"/>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0" y="0"/>
            <a:ext cx="1143000" cy="1151466"/>
          </a:xfrm>
          <a:prstGeom prst="rect">
            <a:avLst/>
          </a:prstGeom>
        </p:spPr>
      </p:pic>
      <p:pic>
        <p:nvPicPr>
          <p:cNvPr id="7" name="Picture 6" descr="COOL_redgray_on_light_lg.gif"/>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391400" y="228600"/>
            <a:ext cx="1563374" cy="685800"/>
          </a:xfrm>
          <a:prstGeom prst="rect">
            <a:avLst/>
          </a:prstGeom>
        </p:spPr>
      </p:pic>
      <p:pic>
        <p:nvPicPr>
          <p:cNvPr id="8" name="Picture 7" descr="DSCN0111.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00200" y="3600450"/>
            <a:ext cx="3429000" cy="2571750"/>
          </a:xfrm>
          <a:prstGeom prst="rect">
            <a:avLst/>
          </a:prstGeom>
        </p:spPr>
      </p:pic>
    </p:spTree>
    <p:extLst>
      <p:ext uri="{BB962C8B-B14F-4D97-AF65-F5344CB8AC3E}">
        <p14:creationId xmlns:p14="http://schemas.microsoft.com/office/powerpoint/2010/main" val="45457077"/>
      </p:ext>
    </p:extLst>
  </p:cSld>
  <p:clrMapOvr>
    <a:masterClrMapping/>
  </p:clrMapOvr>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6-02-21 at 8.53.10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3429000"/>
            <a:ext cx="3216486" cy="2413989"/>
          </a:xfrm>
          <a:prstGeom prst="rect">
            <a:avLst/>
          </a:prstGeom>
        </p:spPr>
      </p:pic>
      <p:pic>
        <p:nvPicPr>
          <p:cNvPr id="6" name="Picture 5" descr="Screen Shot 2016-02-21 at 9.05.40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533400"/>
            <a:ext cx="4051300" cy="2544329"/>
          </a:xfrm>
          <a:prstGeom prst="rect">
            <a:avLst/>
          </a:prstGeom>
        </p:spPr>
      </p:pic>
      <p:pic>
        <p:nvPicPr>
          <p:cNvPr id="9" name="Picture 8"/>
          <p:cNvPicPr>
            <a:picLocks noChangeAspect="1"/>
          </p:cNvPicPr>
          <p:nvPr/>
        </p:nvPicPr>
        <p:blipFill>
          <a:blip r:embed="rId4"/>
          <a:stretch>
            <a:fillRect/>
          </a:stretch>
        </p:blipFill>
        <p:spPr>
          <a:xfrm>
            <a:off x="4356100" y="533400"/>
            <a:ext cx="4762500" cy="2381250"/>
          </a:xfrm>
          <a:prstGeom prst="rect">
            <a:avLst/>
          </a:prstGeom>
        </p:spPr>
      </p:pic>
      <p:sp>
        <p:nvSpPr>
          <p:cNvPr id="2" name="TextBox 1"/>
          <p:cNvSpPr txBox="1"/>
          <p:nvPr/>
        </p:nvSpPr>
        <p:spPr>
          <a:xfrm>
            <a:off x="0" y="9973"/>
            <a:ext cx="9144000" cy="523220"/>
          </a:xfrm>
          <a:prstGeom prst="rect">
            <a:avLst/>
          </a:prstGeom>
          <a:noFill/>
        </p:spPr>
        <p:txBody>
          <a:bodyPr wrap="square" rtlCol="0">
            <a:spAutoFit/>
          </a:bodyPr>
          <a:lstStyle/>
          <a:p>
            <a:pPr algn="ctr" defTabSz="457200" eaLnBrk="1" fontAlgn="auto" hangingPunct="1">
              <a:spcBef>
                <a:spcPts val="0"/>
              </a:spcBef>
              <a:spcAft>
                <a:spcPts val="0"/>
              </a:spcAft>
            </a:pPr>
            <a:r>
              <a:rPr lang="en-US" sz="2800" b="1" dirty="0" smtClean="0">
                <a:solidFill>
                  <a:prstClr val="black"/>
                </a:solidFill>
                <a:latin typeface="Calibri"/>
                <a:ea typeface="+mn-ea"/>
                <a:cs typeface="+mn-cs"/>
              </a:rPr>
              <a:t>National HF Radar Network in South Africa</a:t>
            </a:r>
            <a:endParaRPr lang="en-US" sz="2800" b="1" dirty="0">
              <a:solidFill>
                <a:prstClr val="black"/>
              </a:solidFill>
              <a:latin typeface="Calibri"/>
              <a:ea typeface="+mn-ea"/>
              <a:cs typeface="+mn-cs"/>
            </a:endParaRPr>
          </a:p>
        </p:txBody>
      </p:sp>
      <p:sp>
        <p:nvSpPr>
          <p:cNvPr id="3" name="TextBox 2"/>
          <p:cNvSpPr txBox="1"/>
          <p:nvPr/>
        </p:nvSpPr>
        <p:spPr>
          <a:xfrm>
            <a:off x="4446718" y="2971800"/>
            <a:ext cx="4697282" cy="369332"/>
          </a:xfrm>
          <a:prstGeom prst="rect">
            <a:avLst/>
          </a:prstGeom>
          <a:noFill/>
        </p:spPr>
        <p:txBody>
          <a:bodyPr wrap="none" rtlCol="0">
            <a:spAutoFit/>
          </a:bodyPr>
          <a:lstStyle/>
          <a:p>
            <a:pPr defTabSz="457200" eaLnBrk="1" fontAlgn="auto" hangingPunct="1">
              <a:spcBef>
                <a:spcPts val="0"/>
              </a:spcBef>
              <a:spcAft>
                <a:spcPts val="0"/>
              </a:spcAft>
            </a:pPr>
            <a:r>
              <a:rPr lang="en-US" sz="1800" dirty="0" smtClean="0">
                <a:solidFill>
                  <a:prstClr val="black"/>
                </a:solidFill>
                <a:latin typeface="Calibri"/>
                <a:ea typeface="+mn-ea"/>
                <a:cs typeface="+mn-cs"/>
              </a:rPr>
              <a:t>HF Radar Course at University Cape Town 2015</a:t>
            </a:r>
            <a:endParaRPr lang="en-US" sz="1800" dirty="0">
              <a:solidFill>
                <a:prstClr val="black"/>
              </a:solidFill>
              <a:latin typeface="Calibri"/>
              <a:ea typeface="+mn-ea"/>
              <a:cs typeface="+mn-cs"/>
            </a:endParaRPr>
          </a:p>
        </p:txBody>
      </p:sp>
      <p:sp>
        <p:nvSpPr>
          <p:cNvPr id="5" name="TextBox 4"/>
          <p:cNvSpPr txBox="1"/>
          <p:nvPr/>
        </p:nvSpPr>
        <p:spPr>
          <a:xfrm>
            <a:off x="298439" y="5867400"/>
            <a:ext cx="3511561" cy="369332"/>
          </a:xfrm>
          <a:prstGeom prst="rect">
            <a:avLst/>
          </a:prstGeom>
          <a:noFill/>
        </p:spPr>
        <p:txBody>
          <a:bodyPr wrap="none" rtlCol="0">
            <a:spAutoFit/>
          </a:bodyPr>
          <a:lstStyle/>
          <a:p>
            <a:pPr defTabSz="457200" eaLnBrk="1" fontAlgn="auto" hangingPunct="1">
              <a:spcBef>
                <a:spcPts val="0"/>
              </a:spcBef>
              <a:spcAft>
                <a:spcPts val="0"/>
              </a:spcAft>
            </a:pPr>
            <a:r>
              <a:rPr lang="en-US" sz="1800" dirty="0" smtClean="0">
                <a:solidFill>
                  <a:prstClr val="black"/>
                </a:solidFill>
                <a:latin typeface="Calibri"/>
                <a:ea typeface="+mn-ea"/>
                <a:cs typeface="+mn-cs"/>
              </a:rPr>
              <a:t>HF Radar Deployment with SA Navy</a:t>
            </a:r>
            <a:endParaRPr lang="en-US" sz="1800" dirty="0">
              <a:solidFill>
                <a:prstClr val="black"/>
              </a:solidFill>
              <a:latin typeface="Calibri"/>
              <a:ea typeface="+mn-ea"/>
              <a:cs typeface="+mn-cs"/>
            </a:endParaRPr>
          </a:p>
        </p:txBody>
      </p:sp>
      <p:sp>
        <p:nvSpPr>
          <p:cNvPr id="8" name="TextBox 7"/>
          <p:cNvSpPr txBox="1"/>
          <p:nvPr/>
        </p:nvSpPr>
        <p:spPr>
          <a:xfrm>
            <a:off x="381000" y="3048000"/>
            <a:ext cx="3379238" cy="369332"/>
          </a:xfrm>
          <a:prstGeom prst="rect">
            <a:avLst/>
          </a:prstGeom>
          <a:noFill/>
        </p:spPr>
        <p:txBody>
          <a:bodyPr wrap="none" rtlCol="0">
            <a:spAutoFit/>
          </a:bodyPr>
          <a:lstStyle/>
          <a:p>
            <a:pPr defTabSz="457200" eaLnBrk="1" fontAlgn="auto" hangingPunct="1">
              <a:spcBef>
                <a:spcPts val="0"/>
              </a:spcBef>
              <a:spcAft>
                <a:spcPts val="0"/>
              </a:spcAft>
            </a:pPr>
            <a:r>
              <a:rPr lang="en-US" sz="1800" dirty="0" smtClean="0">
                <a:solidFill>
                  <a:prstClr val="black"/>
                </a:solidFill>
                <a:latin typeface="Calibri"/>
                <a:ea typeface="+mn-ea"/>
                <a:cs typeface="+mn-cs"/>
              </a:rPr>
              <a:t>National Planning Workshop 2014 </a:t>
            </a:r>
            <a:endParaRPr lang="en-US" sz="1800" dirty="0">
              <a:solidFill>
                <a:prstClr val="black"/>
              </a:solidFill>
              <a:latin typeface="Calibri"/>
              <a:ea typeface="+mn-ea"/>
              <a:cs typeface="+mn-cs"/>
            </a:endParaRPr>
          </a:p>
        </p:txBody>
      </p:sp>
      <p:sp>
        <p:nvSpPr>
          <p:cNvPr id="10" name="TextBox 9"/>
          <p:cNvSpPr txBox="1"/>
          <p:nvPr/>
        </p:nvSpPr>
        <p:spPr>
          <a:xfrm>
            <a:off x="4038600" y="5181600"/>
            <a:ext cx="2438400" cy="923330"/>
          </a:xfrm>
          <a:prstGeom prst="rect">
            <a:avLst/>
          </a:prstGeom>
          <a:noFill/>
        </p:spPr>
        <p:txBody>
          <a:bodyPr wrap="square" rtlCol="0">
            <a:spAutoFit/>
          </a:bodyPr>
          <a:lstStyle/>
          <a:p>
            <a:pPr defTabSz="457200" eaLnBrk="1" fontAlgn="auto" hangingPunct="1">
              <a:spcBef>
                <a:spcPts val="0"/>
              </a:spcBef>
              <a:spcAft>
                <a:spcPts val="0"/>
              </a:spcAft>
            </a:pPr>
            <a:r>
              <a:rPr lang="en-US" sz="1800" dirty="0" smtClean="0">
                <a:solidFill>
                  <a:prstClr val="black"/>
                </a:solidFill>
                <a:latin typeface="Calibri"/>
                <a:ea typeface="+mn-ea"/>
                <a:cs typeface="+mn-cs"/>
              </a:rPr>
              <a:t>Intensive Classroom &amp; Field Program followed by Skype Sessions</a:t>
            </a:r>
            <a:endParaRPr lang="en-US" sz="1800" dirty="0">
              <a:solidFill>
                <a:prstClr val="black"/>
              </a:solidFill>
              <a:latin typeface="Calibri"/>
              <a:ea typeface="+mn-ea"/>
              <a:cs typeface="+mn-cs"/>
            </a:endParaRPr>
          </a:p>
        </p:txBody>
      </p:sp>
      <p:pic>
        <p:nvPicPr>
          <p:cNvPr id="11" name="Picture 10" descr="Oceanographic Application of High Frequency Radar_ver2.pdf"/>
          <p:cNvPicPr>
            <a:picLocks noChangeAspect="1"/>
          </p:cNvPicPr>
          <p:nvPr/>
        </p:nvPicPr>
        <p:blipFill rotWithShape="1">
          <a:blip r:embed="rId5">
            <a:extLst>
              <a:ext uri="{28A0092B-C50C-407E-A947-70E740481C1C}">
                <a14:useLocalDpi xmlns:a14="http://schemas.microsoft.com/office/drawing/2010/main" val="0"/>
              </a:ext>
            </a:extLst>
          </a:blip>
          <a:srcRect t="14074" b="38518"/>
          <a:stretch/>
        </p:blipFill>
        <p:spPr>
          <a:xfrm>
            <a:off x="4114800" y="3352800"/>
            <a:ext cx="4871991" cy="1784756"/>
          </a:xfrm>
          <a:prstGeom prst="rect">
            <a:avLst/>
          </a:prstGeom>
          <a:solidFill>
            <a:schemeClr val="bg1"/>
          </a:solidFill>
          <a:ln>
            <a:solidFill>
              <a:schemeClr val="tx1"/>
            </a:solidFill>
          </a:ln>
        </p:spPr>
      </p:pic>
      <p:pic>
        <p:nvPicPr>
          <p:cNvPr id="12" name="Picture 11" descr="Screen shot 2015-02-19 at 10.17.56 A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17311" y="5141119"/>
            <a:ext cx="2726689" cy="1704181"/>
          </a:xfrm>
          <a:prstGeom prst="rect">
            <a:avLst/>
          </a:prstGeom>
        </p:spPr>
      </p:pic>
    </p:spTree>
    <p:extLst>
      <p:ext uri="{BB962C8B-B14F-4D97-AF65-F5344CB8AC3E}">
        <p14:creationId xmlns:p14="http://schemas.microsoft.com/office/powerpoint/2010/main" val="2139138332"/>
      </p:ext>
    </p:extLst>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8209356886_4c69c3222f_b.jpg"/>
          <p:cNvPicPr>
            <a:picLocks noChangeAspect="1"/>
          </p:cNvPicPr>
          <p:nvPr/>
        </p:nvPicPr>
        <p:blipFill rotWithShape="1">
          <a:blip r:embed="rId2">
            <a:alphaModFix amt="67000"/>
            <a:extLst>
              <a:ext uri="{28A0092B-C50C-407E-A947-70E740481C1C}">
                <a14:useLocalDpi xmlns:a14="http://schemas.microsoft.com/office/drawing/2010/main" val="0"/>
              </a:ext>
            </a:extLst>
          </a:blip>
          <a:srcRect l="9091" t="6084" b="2650"/>
          <a:stretch/>
        </p:blipFill>
        <p:spPr>
          <a:xfrm>
            <a:off x="0" y="-609600"/>
            <a:ext cx="9144000" cy="6858000"/>
          </a:xfrm>
          <a:prstGeom prst="rect">
            <a:avLst/>
          </a:prstGeom>
        </p:spPr>
      </p:pic>
      <p:sp>
        <p:nvSpPr>
          <p:cNvPr id="5" name="TextBox 4"/>
          <p:cNvSpPr txBox="1"/>
          <p:nvPr/>
        </p:nvSpPr>
        <p:spPr>
          <a:xfrm>
            <a:off x="2362200" y="-50800"/>
            <a:ext cx="6781800" cy="3139321"/>
          </a:xfrm>
          <a:prstGeom prst="rect">
            <a:avLst/>
          </a:prstGeom>
          <a:noFill/>
        </p:spPr>
        <p:txBody>
          <a:bodyPr wrap="square" rtlCol="0">
            <a:spAutoFit/>
          </a:bodyPr>
          <a:lstStyle/>
          <a:p>
            <a:pPr>
              <a:spcAft>
                <a:spcPts val="600"/>
              </a:spcAft>
            </a:pPr>
            <a:r>
              <a:rPr lang="en-US" sz="2800" b="1" u="sng" dirty="0" smtClean="0">
                <a:solidFill>
                  <a:prstClr val="black"/>
                </a:solidFill>
              </a:rPr>
              <a:t>Lessons Learned</a:t>
            </a:r>
            <a:r>
              <a:rPr lang="en-US" sz="2800" b="1" dirty="0" smtClean="0">
                <a:solidFill>
                  <a:prstClr val="black"/>
                </a:solidFill>
              </a:rPr>
              <a:t>:</a:t>
            </a:r>
          </a:p>
          <a:p>
            <a:pPr marL="457200" indent="-457200">
              <a:spcAft>
                <a:spcPts val="600"/>
              </a:spcAft>
              <a:buFont typeface="Arial"/>
              <a:buChar char="•"/>
            </a:pPr>
            <a:r>
              <a:rPr lang="en-US" sz="2000" dirty="0" smtClean="0">
                <a:solidFill>
                  <a:prstClr val="black"/>
                </a:solidFill>
              </a:rPr>
              <a:t>Establish Noble Goals</a:t>
            </a:r>
          </a:p>
          <a:p>
            <a:pPr marL="457200" indent="-457200">
              <a:spcAft>
                <a:spcPts val="600"/>
              </a:spcAft>
              <a:buFont typeface="Arial"/>
              <a:buChar char="•"/>
            </a:pPr>
            <a:r>
              <a:rPr lang="en-US" sz="2000" dirty="0" smtClean="0">
                <a:solidFill>
                  <a:prstClr val="black"/>
                </a:solidFill>
              </a:rPr>
              <a:t>Academic–Industry–Government Partnerships accelerate development.</a:t>
            </a:r>
          </a:p>
          <a:p>
            <a:pPr marL="457200" indent="-457200">
              <a:spcAft>
                <a:spcPts val="600"/>
              </a:spcAft>
              <a:buFont typeface="Arial"/>
              <a:buChar char="•"/>
            </a:pPr>
            <a:r>
              <a:rPr lang="en-US" sz="2000" dirty="0" smtClean="0">
                <a:solidFill>
                  <a:prstClr val="black"/>
                </a:solidFill>
              </a:rPr>
              <a:t>Integration Matrix approach to Implementation</a:t>
            </a:r>
          </a:p>
          <a:p>
            <a:pPr marL="457200" indent="-457200">
              <a:spcAft>
                <a:spcPts val="600"/>
              </a:spcAft>
              <a:buFont typeface="Arial"/>
              <a:buChar char="•"/>
            </a:pPr>
            <a:r>
              <a:rPr lang="en-US" sz="2000" dirty="0" smtClean="0">
                <a:solidFill>
                  <a:prstClr val="black"/>
                </a:solidFill>
              </a:rPr>
              <a:t>Free, Open &amp; Sustained Access to Quality Data</a:t>
            </a:r>
          </a:p>
          <a:p>
            <a:pPr marL="457200" indent="-457200">
              <a:spcAft>
                <a:spcPts val="600"/>
              </a:spcAft>
              <a:buFont typeface="Arial"/>
              <a:buChar char="•"/>
            </a:pPr>
            <a:r>
              <a:rPr lang="en-US" sz="2000" dirty="0" smtClean="0">
                <a:solidFill>
                  <a:prstClr val="black"/>
                </a:solidFill>
              </a:rPr>
              <a:t>Products Serve Multiple Societal &amp; Science Needs</a:t>
            </a:r>
          </a:p>
          <a:p>
            <a:pPr marL="457200" indent="-457200">
              <a:spcAft>
                <a:spcPts val="600"/>
              </a:spcAft>
              <a:buFont typeface="Arial"/>
              <a:buChar char="•"/>
            </a:pPr>
            <a:r>
              <a:rPr lang="en-US" sz="2000" dirty="0" smtClean="0">
                <a:solidFill>
                  <a:prstClr val="black"/>
                </a:solidFill>
              </a:rPr>
              <a:t>Workforce Training is Essential </a:t>
            </a:r>
          </a:p>
        </p:txBody>
      </p:sp>
      <p:pic>
        <p:nvPicPr>
          <p:cNvPr id="8" name="Picture 7" descr="Screen Shot 2016-04-17 at 6.19.17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8806" y="5410200"/>
            <a:ext cx="3615194" cy="838200"/>
          </a:xfrm>
          <a:prstGeom prst="rect">
            <a:avLst/>
          </a:prstGeom>
        </p:spPr>
      </p:pic>
      <p:pic>
        <p:nvPicPr>
          <p:cNvPr id="9" name="Picture 8" descr="Screen Shot 2016-04-17 at 6.22.57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3400" y="5410200"/>
            <a:ext cx="990600" cy="418110"/>
          </a:xfrm>
          <a:prstGeom prst="rect">
            <a:avLst/>
          </a:prstGeom>
        </p:spPr>
      </p:pic>
    </p:spTree>
    <p:extLst>
      <p:ext uri="{BB962C8B-B14F-4D97-AF65-F5344CB8AC3E}">
        <p14:creationId xmlns:p14="http://schemas.microsoft.com/office/powerpoint/2010/main" val="398859314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6-10-13 at 4.31.50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2400" y="685800"/>
            <a:ext cx="4876800" cy="2858219"/>
          </a:xfrm>
          <a:prstGeom prst="rect">
            <a:avLst/>
          </a:prstGeom>
          <a:ln>
            <a:solidFill>
              <a:schemeClr val="tx1"/>
            </a:solidFill>
          </a:ln>
        </p:spPr>
      </p:pic>
      <p:pic>
        <p:nvPicPr>
          <p:cNvPr id="5" name="Picture 4" descr="Screen Shot 2015-11-02 at 7.45.34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649069"/>
            <a:ext cx="3492948" cy="4953000"/>
          </a:xfrm>
          <a:prstGeom prst="rect">
            <a:avLst/>
          </a:prstGeom>
        </p:spPr>
      </p:pic>
      <p:sp>
        <p:nvSpPr>
          <p:cNvPr id="6" name="TextBox 5"/>
          <p:cNvSpPr txBox="1"/>
          <p:nvPr/>
        </p:nvSpPr>
        <p:spPr>
          <a:xfrm>
            <a:off x="4038600" y="3657600"/>
            <a:ext cx="4583306" cy="2677656"/>
          </a:xfrm>
          <a:prstGeom prst="rect">
            <a:avLst/>
          </a:prstGeom>
          <a:noFill/>
        </p:spPr>
        <p:txBody>
          <a:bodyPr wrap="none" rtlCol="0">
            <a:spAutoFit/>
          </a:bodyPr>
          <a:lstStyle/>
          <a:p>
            <a:r>
              <a:rPr lang="en-US" dirty="0" smtClean="0"/>
              <a:t>WMO/IOC JCOMM</a:t>
            </a:r>
          </a:p>
          <a:p>
            <a:r>
              <a:rPr lang="en-US" dirty="0" smtClean="0"/>
              <a:t>Ocean Glider Working Groups:</a:t>
            </a:r>
          </a:p>
          <a:p>
            <a:pPr marL="457200" indent="-457200">
              <a:buAutoNum type="arabicParenR"/>
            </a:pPr>
            <a:r>
              <a:rPr lang="en-US" dirty="0" smtClean="0"/>
              <a:t>Boundary Currents</a:t>
            </a:r>
          </a:p>
          <a:p>
            <a:pPr marL="457200" indent="-457200">
              <a:buAutoNum type="arabicParenR"/>
            </a:pPr>
            <a:r>
              <a:rPr lang="en-US" dirty="0" smtClean="0"/>
              <a:t>Storms</a:t>
            </a:r>
          </a:p>
          <a:p>
            <a:pPr marL="457200" indent="-457200">
              <a:buAutoNum type="arabicParenR"/>
            </a:pPr>
            <a:r>
              <a:rPr lang="en-US" dirty="0" smtClean="0"/>
              <a:t>Deep Convection</a:t>
            </a:r>
          </a:p>
          <a:p>
            <a:pPr marL="457200" indent="-457200">
              <a:buAutoNum type="arabicParenR"/>
            </a:pPr>
            <a:r>
              <a:rPr lang="en-US" dirty="0" smtClean="0"/>
              <a:t>Data Management Cross-cut</a:t>
            </a:r>
          </a:p>
          <a:p>
            <a:pPr marL="457200" indent="-457200">
              <a:buAutoNum type="arabicParenR"/>
            </a:pPr>
            <a:endParaRPr lang="en-US" dirty="0"/>
          </a:p>
        </p:txBody>
      </p:sp>
      <p:sp>
        <p:nvSpPr>
          <p:cNvPr id="7" name="TextBox 6"/>
          <p:cNvSpPr txBox="1"/>
          <p:nvPr/>
        </p:nvSpPr>
        <p:spPr>
          <a:xfrm>
            <a:off x="0" y="5602069"/>
            <a:ext cx="3733800" cy="646331"/>
          </a:xfrm>
          <a:prstGeom prst="rect">
            <a:avLst/>
          </a:prstGeom>
          <a:noFill/>
        </p:spPr>
        <p:txBody>
          <a:bodyPr wrap="square" rtlCol="0">
            <a:spAutoFit/>
          </a:bodyPr>
          <a:lstStyle/>
          <a:p>
            <a:pPr algn="ctr"/>
            <a:r>
              <a:rPr lang="en-US" sz="1800" dirty="0" smtClean="0"/>
              <a:t>Glider Challenge: High resolution for 4D oceanic measurements</a:t>
            </a:r>
          </a:p>
        </p:txBody>
      </p:sp>
      <p:sp>
        <p:nvSpPr>
          <p:cNvPr id="2" name="TextBox 1"/>
          <p:cNvSpPr txBox="1"/>
          <p:nvPr/>
        </p:nvSpPr>
        <p:spPr>
          <a:xfrm>
            <a:off x="0" y="0"/>
            <a:ext cx="9144000" cy="461665"/>
          </a:xfrm>
          <a:prstGeom prst="rect">
            <a:avLst/>
          </a:prstGeom>
          <a:noFill/>
        </p:spPr>
        <p:txBody>
          <a:bodyPr wrap="square" rtlCol="0">
            <a:spAutoFit/>
          </a:bodyPr>
          <a:lstStyle/>
          <a:p>
            <a:pPr algn="ctr"/>
            <a:r>
              <a:rPr lang="en-US" b="1" dirty="0" smtClean="0"/>
              <a:t>WMO/IOC JCOMM Ocean Glider Science/Steering Committee</a:t>
            </a:r>
            <a:r>
              <a:rPr lang="en-US" dirty="0" smtClean="0"/>
              <a:t> </a:t>
            </a:r>
            <a:endParaRPr lang="en-US" dirty="0"/>
          </a:p>
        </p:txBody>
      </p:sp>
      <p:sp>
        <p:nvSpPr>
          <p:cNvPr id="3" name="TextBox 2"/>
          <p:cNvSpPr txBox="1"/>
          <p:nvPr/>
        </p:nvSpPr>
        <p:spPr>
          <a:xfrm>
            <a:off x="1676400" y="990600"/>
            <a:ext cx="2057400" cy="923330"/>
          </a:xfrm>
          <a:prstGeom prst="rect">
            <a:avLst/>
          </a:prstGeom>
          <a:noFill/>
        </p:spPr>
        <p:txBody>
          <a:bodyPr wrap="square" rtlCol="0">
            <a:spAutoFit/>
          </a:bodyPr>
          <a:lstStyle/>
          <a:p>
            <a:pPr algn="ctr"/>
            <a:r>
              <a:rPr lang="en-US" sz="1800" dirty="0" smtClean="0"/>
              <a:t>Intergovernmental Oceanographic Commission</a:t>
            </a:r>
            <a:endParaRPr lang="en-US" sz="1800" dirty="0"/>
          </a:p>
        </p:txBody>
      </p:sp>
    </p:spTree>
    <p:extLst>
      <p:ext uri="{BB962C8B-B14F-4D97-AF65-F5344CB8AC3E}">
        <p14:creationId xmlns:p14="http://schemas.microsoft.com/office/powerpoint/2010/main" val="172118664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0" y="5867400"/>
            <a:ext cx="9144000" cy="1143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459" name="TextBox 2"/>
          <p:cNvSpPr txBox="1">
            <a:spLocks noChangeArrowheads="1"/>
          </p:cNvSpPr>
          <p:nvPr/>
        </p:nvSpPr>
        <p:spPr bwMode="auto">
          <a:xfrm>
            <a:off x="5334000" y="2857496"/>
            <a:ext cx="990600" cy="738188"/>
          </a:xfrm>
          <a:prstGeom prst="rect">
            <a:avLst/>
          </a:prstGeom>
          <a:noFill/>
          <a:ln w="9525">
            <a:noFill/>
            <a:miter lim="800000"/>
            <a:headEnd/>
            <a:tailEnd/>
          </a:ln>
        </p:spPr>
        <p:txBody>
          <a:bodyPr>
            <a:prstTxWarp prst="textNoShape">
              <a:avLst/>
            </a:prstTxWarp>
            <a:spAutoFit/>
          </a:bodyPr>
          <a:lstStyle/>
          <a:p>
            <a:r>
              <a:rPr lang="en-US" sz="1400">
                <a:solidFill>
                  <a:srgbClr val="FFFFFF"/>
                </a:solidFill>
                <a:latin typeface="Calibri"/>
              </a:rPr>
              <a:t>Vessels - </a:t>
            </a:r>
          </a:p>
          <a:p>
            <a:endParaRPr lang="en-US" sz="1400">
              <a:solidFill>
                <a:srgbClr val="FFFFFF"/>
              </a:solidFill>
              <a:latin typeface="Calibri"/>
            </a:endParaRPr>
          </a:p>
          <a:p>
            <a:r>
              <a:rPr lang="en-US" sz="1400">
                <a:solidFill>
                  <a:srgbClr val="FFFFFF"/>
                </a:solidFill>
                <a:latin typeface="Calibri"/>
              </a:rPr>
              <a:t>Satellite</a:t>
            </a:r>
          </a:p>
        </p:txBody>
      </p:sp>
      <p:sp>
        <p:nvSpPr>
          <p:cNvPr id="19460" name="TextBox 7"/>
          <p:cNvSpPr txBox="1">
            <a:spLocks noChangeArrowheads="1"/>
          </p:cNvSpPr>
          <p:nvPr/>
        </p:nvSpPr>
        <p:spPr bwMode="auto">
          <a:xfrm>
            <a:off x="6027738" y="3640128"/>
            <a:ext cx="1492250" cy="290512"/>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Satellite</a:t>
            </a:r>
          </a:p>
        </p:txBody>
      </p:sp>
      <p:sp>
        <p:nvSpPr>
          <p:cNvPr id="19461" name="TextBox 8"/>
          <p:cNvSpPr txBox="1">
            <a:spLocks noChangeArrowheads="1"/>
          </p:cNvSpPr>
          <p:nvPr/>
        </p:nvSpPr>
        <p:spPr bwMode="auto">
          <a:xfrm>
            <a:off x="6027738" y="3959215"/>
            <a:ext cx="1177925" cy="290513"/>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Ships/ Vessels</a:t>
            </a:r>
          </a:p>
        </p:txBody>
      </p:sp>
      <p:sp>
        <p:nvSpPr>
          <p:cNvPr id="19462" name="TextBox 9"/>
          <p:cNvSpPr txBox="1">
            <a:spLocks noChangeArrowheads="1"/>
          </p:cNvSpPr>
          <p:nvPr/>
        </p:nvSpPr>
        <p:spPr bwMode="auto">
          <a:xfrm>
            <a:off x="6027738" y="4278303"/>
            <a:ext cx="1100137" cy="288925"/>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REMUS</a:t>
            </a:r>
          </a:p>
        </p:txBody>
      </p:sp>
      <p:sp>
        <p:nvSpPr>
          <p:cNvPr id="19463" name="TextBox 10"/>
          <p:cNvSpPr txBox="1">
            <a:spLocks noChangeArrowheads="1"/>
          </p:cNvSpPr>
          <p:nvPr/>
        </p:nvSpPr>
        <p:spPr bwMode="auto">
          <a:xfrm>
            <a:off x="6027738" y="4597390"/>
            <a:ext cx="863600" cy="288925"/>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Modeling</a:t>
            </a:r>
          </a:p>
        </p:txBody>
      </p:sp>
      <p:sp>
        <p:nvSpPr>
          <p:cNvPr id="19464" name="TextBox 11"/>
          <p:cNvSpPr txBox="1">
            <a:spLocks noChangeArrowheads="1"/>
          </p:cNvSpPr>
          <p:nvPr/>
        </p:nvSpPr>
        <p:spPr bwMode="auto">
          <a:xfrm>
            <a:off x="6027738" y="4916478"/>
            <a:ext cx="1020762" cy="288925"/>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Leadership</a:t>
            </a:r>
          </a:p>
        </p:txBody>
      </p:sp>
      <p:sp>
        <p:nvSpPr>
          <p:cNvPr id="19465" name="TextBox 12"/>
          <p:cNvSpPr txBox="1">
            <a:spLocks noChangeArrowheads="1"/>
          </p:cNvSpPr>
          <p:nvPr/>
        </p:nvSpPr>
        <p:spPr bwMode="auto">
          <a:xfrm>
            <a:off x="7440613" y="3640128"/>
            <a:ext cx="708025" cy="290512"/>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CODAR</a:t>
            </a:r>
          </a:p>
        </p:txBody>
      </p:sp>
      <p:sp>
        <p:nvSpPr>
          <p:cNvPr id="19466" name="TextBox 13"/>
          <p:cNvSpPr txBox="1">
            <a:spLocks noChangeArrowheads="1"/>
          </p:cNvSpPr>
          <p:nvPr/>
        </p:nvSpPr>
        <p:spPr bwMode="auto">
          <a:xfrm>
            <a:off x="7440613" y="3959215"/>
            <a:ext cx="708025" cy="290513"/>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Glider</a:t>
            </a:r>
          </a:p>
        </p:txBody>
      </p:sp>
      <p:sp>
        <p:nvSpPr>
          <p:cNvPr id="19467" name="TextBox 14"/>
          <p:cNvSpPr txBox="1">
            <a:spLocks noChangeArrowheads="1"/>
          </p:cNvSpPr>
          <p:nvPr/>
        </p:nvSpPr>
        <p:spPr bwMode="auto">
          <a:xfrm>
            <a:off x="7440613" y="4278303"/>
            <a:ext cx="787400" cy="288925"/>
          </a:xfrm>
          <a:prstGeom prst="rect">
            <a:avLst/>
          </a:prstGeom>
          <a:noFill/>
          <a:ln w="9525">
            <a:noFill/>
            <a:miter lim="800000"/>
            <a:headEnd/>
            <a:tailEnd/>
          </a:ln>
        </p:spPr>
        <p:txBody>
          <a:bodyPr>
            <a:prstTxWarp prst="textNoShape">
              <a:avLst/>
            </a:prstTxWarp>
            <a:spAutoFit/>
          </a:bodyPr>
          <a:lstStyle/>
          <a:p>
            <a:r>
              <a:rPr lang="en-US" sz="1200" dirty="0">
                <a:solidFill>
                  <a:srgbClr val="FFFFFF"/>
                </a:solidFill>
                <a:latin typeface="Calibri"/>
              </a:rPr>
              <a:t>Data Vis.</a:t>
            </a:r>
          </a:p>
        </p:txBody>
      </p:sp>
      <p:sp>
        <p:nvSpPr>
          <p:cNvPr id="19468" name="TextBox 15"/>
          <p:cNvSpPr txBox="1">
            <a:spLocks noChangeArrowheads="1"/>
          </p:cNvSpPr>
          <p:nvPr/>
        </p:nvSpPr>
        <p:spPr bwMode="auto">
          <a:xfrm>
            <a:off x="7440613" y="4597390"/>
            <a:ext cx="708025" cy="288925"/>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Security</a:t>
            </a:r>
          </a:p>
        </p:txBody>
      </p:sp>
      <p:sp>
        <p:nvSpPr>
          <p:cNvPr id="19469" name="TextBox 16"/>
          <p:cNvSpPr txBox="1">
            <a:spLocks noChangeArrowheads="1"/>
          </p:cNvSpPr>
          <p:nvPr/>
        </p:nvSpPr>
        <p:spPr bwMode="auto">
          <a:xfrm>
            <a:off x="7440613" y="4916478"/>
            <a:ext cx="865187" cy="288925"/>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Education</a:t>
            </a:r>
          </a:p>
        </p:txBody>
      </p:sp>
      <p:sp>
        <p:nvSpPr>
          <p:cNvPr id="18" name="Rectangle 17"/>
          <p:cNvSpPr/>
          <p:nvPr/>
        </p:nvSpPr>
        <p:spPr>
          <a:xfrm>
            <a:off x="5791200" y="3481378"/>
            <a:ext cx="2436813" cy="183356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a typeface="ＭＳ Ｐゴシック"/>
            </a:endParaRPr>
          </a:p>
        </p:txBody>
      </p:sp>
      <p:pic>
        <p:nvPicPr>
          <p:cNvPr id="22" name="Picture 2"/>
          <p:cNvPicPr>
            <a:picLocks noChangeAspect="1" noChangeArrowheads="1"/>
          </p:cNvPicPr>
          <p:nvPr/>
        </p:nvPicPr>
        <p:blipFill>
          <a:blip r:embed="rId2"/>
          <a:srcRect/>
          <a:stretch>
            <a:fillRect/>
          </a:stretch>
        </p:blipFill>
        <p:spPr bwMode="auto">
          <a:xfrm>
            <a:off x="142058" y="778935"/>
            <a:ext cx="2702628" cy="1092201"/>
          </a:xfrm>
          <a:prstGeom prst="rect">
            <a:avLst/>
          </a:prstGeom>
          <a:solidFill>
            <a:schemeClr val="bg1"/>
          </a:solidFill>
          <a:ln w="9525">
            <a:noFill/>
            <a:miter lim="800000"/>
            <a:headEnd/>
            <a:tailEnd/>
          </a:ln>
          <a:effectLst>
            <a:outerShdw blurRad="63500" dist="50800" algn="ctr" rotWithShape="0">
              <a:srgbClr val="000000">
                <a:alpha val="20999"/>
              </a:srgbClr>
            </a:outerShdw>
          </a:effectLst>
        </p:spPr>
      </p:pic>
      <p:sp>
        <p:nvSpPr>
          <p:cNvPr id="19479" name="TextBox 30"/>
          <p:cNvSpPr txBox="1">
            <a:spLocks noChangeArrowheads="1"/>
          </p:cNvSpPr>
          <p:nvPr/>
        </p:nvSpPr>
        <p:spPr bwMode="auto">
          <a:xfrm>
            <a:off x="2924175" y="762000"/>
            <a:ext cx="2105025" cy="830997"/>
          </a:xfrm>
          <a:prstGeom prst="rect">
            <a:avLst/>
          </a:prstGeom>
          <a:noFill/>
          <a:ln w="9525">
            <a:noFill/>
            <a:miter lim="800000"/>
            <a:headEnd/>
            <a:tailEnd/>
          </a:ln>
        </p:spPr>
        <p:txBody>
          <a:bodyPr wrap="square">
            <a:prstTxWarp prst="textNoShape">
              <a:avLst/>
            </a:prstTxWarp>
            <a:spAutoFit/>
          </a:bodyPr>
          <a:lstStyle/>
          <a:p>
            <a:r>
              <a:rPr lang="en-US" dirty="0">
                <a:solidFill>
                  <a:srgbClr val="000000"/>
                </a:solidFill>
                <a:latin typeface="Calibri"/>
              </a:rPr>
              <a:t>Global Component</a:t>
            </a:r>
          </a:p>
        </p:txBody>
      </p:sp>
      <p:sp>
        <p:nvSpPr>
          <p:cNvPr id="19480" name="TextBox 31"/>
          <p:cNvSpPr txBox="1">
            <a:spLocks noChangeArrowheads="1"/>
          </p:cNvSpPr>
          <p:nvPr/>
        </p:nvSpPr>
        <p:spPr bwMode="auto">
          <a:xfrm>
            <a:off x="2590800" y="1946853"/>
            <a:ext cx="2314575" cy="914097"/>
          </a:xfrm>
          <a:prstGeom prst="rect">
            <a:avLst/>
          </a:prstGeom>
          <a:noFill/>
          <a:ln w="9525">
            <a:noFill/>
            <a:miter lim="800000"/>
            <a:headEnd/>
            <a:tailEnd/>
          </a:ln>
        </p:spPr>
        <p:txBody>
          <a:bodyPr wrap="square">
            <a:prstTxWarp prst="textNoShape">
              <a:avLst/>
            </a:prstTxWarp>
            <a:spAutoFit/>
          </a:bodyPr>
          <a:lstStyle/>
          <a:p>
            <a:r>
              <a:rPr lang="en-US" dirty="0">
                <a:solidFill>
                  <a:srgbClr val="000000"/>
                </a:solidFill>
                <a:latin typeface="Calibri"/>
              </a:rPr>
              <a:t>National Component</a:t>
            </a:r>
          </a:p>
        </p:txBody>
      </p:sp>
      <p:sp>
        <p:nvSpPr>
          <p:cNvPr id="19481" name="TextBox 32"/>
          <p:cNvSpPr txBox="1">
            <a:spLocks noChangeArrowheads="1"/>
          </p:cNvSpPr>
          <p:nvPr/>
        </p:nvSpPr>
        <p:spPr bwMode="auto">
          <a:xfrm>
            <a:off x="825500" y="2209800"/>
            <a:ext cx="2070100" cy="830997"/>
          </a:xfrm>
          <a:prstGeom prst="rect">
            <a:avLst/>
          </a:prstGeom>
          <a:noFill/>
          <a:ln w="9525">
            <a:noFill/>
            <a:miter lim="800000"/>
            <a:headEnd/>
            <a:tailEnd/>
          </a:ln>
        </p:spPr>
        <p:txBody>
          <a:bodyPr wrap="square">
            <a:prstTxWarp prst="textNoShape">
              <a:avLst/>
            </a:prstTxWarp>
            <a:spAutoFit/>
          </a:bodyPr>
          <a:lstStyle/>
          <a:p>
            <a:r>
              <a:rPr lang="en-US" dirty="0">
                <a:solidFill>
                  <a:srgbClr val="000000"/>
                </a:solidFill>
                <a:latin typeface="Calibri"/>
              </a:rPr>
              <a:t>Regional Component</a:t>
            </a:r>
          </a:p>
        </p:txBody>
      </p:sp>
      <p:sp>
        <p:nvSpPr>
          <p:cNvPr id="19482" name="TextBox 33"/>
          <p:cNvSpPr txBox="1">
            <a:spLocks noChangeArrowheads="1"/>
          </p:cNvSpPr>
          <p:nvPr/>
        </p:nvSpPr>
        <p:spPr bwMode="auto">
          <a:xfrm>
            <a:off x="0" y="0"/>
            <a:ext cx="9144000" cy="523220"/>
          </a:xfrm>
          <a:prstGeom prst="rect">
            <a:avLst/>
          </a:prstGeom>
          <a:noFill/>
          <a:ln w="9525">
            <a:noFill/>
            <a:miter lim="800000"/>
            <a:headEnd/>
            <a:tailEnd/>
          </a:ln>
        </p:spPr>
        <p:txBody>
          <a:bodyPr wrap="square">
            <a:prstTxWarp prst="textNoShape">
              <a:avLst/>
            </a:prstTxWarp>
            <a:spAutoFit/>
          </a:bodyPr>
          <a:lstStyle/>
          <a:p>
            <a:pPr algn="ctr"/>
            <a:r>
              <a:rPr lang="en-US" sz="2800" b="1" dirty="0">
                <a:solidFill>
                  <a:srgbClr val="000000"/>
                </a:solidFill>
                <a:latin typeface="Calibri"/>
              </a:rPr>
              <a:t>U.S. Integrated Ocean Observing System (IOOS)</a:t>
            </a:r>
          </a:p>
        </p:txBody>
      </p:sp>
      <p:sp>
        <p:nvSpPr>
          <p:cNvPr id="35" name="Right Arrow 34"/>
          <p:cNvSpPr/>
          <p:nvPr/>
        </p:nvSpPr>
        <p:spPr>
          <a:xfrm>
            <a:off x="3040063" y="1552571"/>
            <a:ext cx="979487" cy="282575"/>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Arial"/>
              <a:ea typeface="ＭＳ Ｐゴシック"/>
            </a:endParaRPr>
          </a:p>
        </p:txBody>
      </p:sp>
      <p:sp>
        <p:nvSpPr>
          <p:cNvPr id="36" name="Right Arrow 35"/>
          <p:cNvSpPr/>
          <p:nvPr/>
        </p:nvSpPr>
        <p:spPr>
          <a:xfrm rot="1837255">
            <a:off x="3530600" y="2882896"/>
            <a:ext cx="977900" cy="239713"/>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Arial"/>
              <a:ea typeface="ＭＳ Ｐゴシック"/>
            </a:endParaRPr>
          </a:p>
        </p:txBody>
      </p:sp>
      <p:sp>
        <p:nvSpPr>
          <p:cNvPr id="37" name="Right Arrow 36"/>
          <p:cNvSpPr/>
          <p:nvPr/>
        </p:nvSpPr>
        <p:spPr>
          <a:xfrm rot="5400000">
            <a:off x="196057" y="2518565"/>
            <a:ext cx="977900" cy="280987"/>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Arial"/>
              <a:ea typeface="ＭＳ Ｐゴシック"/>
            </a:endParaRPr>
          </a:p>
        </p:txBody>
      </p:sp>
      <p:sp>
        <p:nvSpPr>
          <p:cNvPr id="19487" name="TextBox 38"/>
          <p:cNvSpPr txBox="1">
            <a:spLocks noChangeArrowheads="1"/>
          </p:cNvSpPr>
          <p:nvPr/>
        </p:nvSpPr>
        <p:spPr bwMode="auto">
          <a:xfrm>
            <a:off x="4953000" y="5715000"/>
            <a:ext cx="3756531" cy="461665"/>
          </a:xfrm>
          <a:prstGeom prst="rect">
            <a:avLst/>
          </a:prstGeom>
          <a:noFill/>
          <a:ln w="9525">
            <a:noFill/>
            <a:miter lim="800000"/>
            <a:headEnd/>
            <a:tailEnd/>
          </a:ln>
        </p:spPr>
        <p:txBody>
          <a:bodyPr wrap="none">
            <a:prstTxWarp prst="textNoShape">
              <a:avLst/>
            </a:prstTxWarp>
            <a:spAutoFit/>
          </a:bodyPr>
          <a:lstStyle/>
          <a:p>
            <a:r>
              <a:rPr lang="en-US" i="1" dirty="0">
                <a:solidFill>
                  <a:srgbClr val="000000"/>
                </a:solidFill>
                <a:latin typeface="Calibri"/>
              </a:rPr>
              <a:t>17 U.S. Federal Agencies</a:t>
            </a:r>
          </a:p>
        </p:txBody>
      </p:sp>
      <p:sp>
        <p:nvSpPr>
          <p:cNvPr id="19488" name="TextBox 39"/>
          <p:cNvSpPr txBox="1">
            <a:spLocks noChangeArrowheads="1"/>
          </p:cNvSpPr>
          <p:nvPr/>
        </p:nvSpPr>
        <p:spPr bwMode="auto">
          <a:xfrm>
            <a:off x="257175" y="5715000"/>
            <a:ext cx="3682593" cy="461665"/>
          </a:xfrm>
          <a:prstGeom prst="rect">
            <a:avLst/>
          </a:prstGeom>
          <a:noFill/>
          <a:ln w="9525">
            <a:noFill/>
            <a:miter lim="800000"/>
            <a:headEnd/>
            <a:tailEnd/>
          </a:ln>
        </p:spPr>
        <p:txBody>
          <a:bodyPr wrap="none">
            <a:prstTxWarp prst="textNoShape">
              <a:avLst/>
            </a:prstTxWarp>
            <a:spAutoFit/>
          </a:bodyPr>
          <a:lstStyle/>
          <a:p>
            <a:r>
              <a:rPr lang="en-US" i="1" dirty="0">
                <a:solidFill>
                  <a:srgbClr val="000000"/>
                </a:solidFill>
                <a:latin typeface="Calibri"/>
              </a:rPr>
              <a:t>11 Regional Associations</a:t>
            </a:r>
          </a:p>
        </p:txBody>
      </p:sp>
      <p:pic>
        <p:nvPicPr>
          <p:cNvPr id="2" name="Picture 1" descr="BOEMRE.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3556" y="4533049"/>
            <a:ext cx="597477" cy="597477"/>
          </a:xfrm>
          <a:prstGeom prst="rect">
            <a:avLst/>
          </a:prstGeom>
        </p:spPr>
      </p:pic>
      <p:pic>
        <p:nvPicPr>
          <p:cNvPr id="3" name="Picture 2" descr="CSREES.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75670" y="5194997"/>
            <a:ext cx="543598" cy="543598"/>
          </a:xfrm>
          <a:prstGeom prst="rect">
            <a:avLst/>
          </a:prstGeom>
        </p:spPr>
      </p:pic>
      <p:pic>
        <p:nvPicPr>
          <p:cNvPr id="4" name="Picture 3" descr="DOE.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70836" y="3782552"/>
            <a:ext cx="615757" cy="615757"/>
          </a:xfrm>
          <a:prstGeom prst="rect">
            <a:avLst/>
          </a:prstGeom>
        </p:spPr>
      </p:pic>
      <p:pic>
        <p:nvPicPr>
          <p:cNvPr id="5" name="Picture 4" descr="DOS.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84877" y="4531269"/>
            <a:ext cx="583045" cy="583045"/>
          </a:xfrm>
          <a:prstGeom prst="rect">
            <a:avLst/>
          </a:prstGeom>
        </p:spPr>
      </p:pic>
      <p:pic>
        <p:nvPicPr>
          <p:cNvPr id="6" name="Picture 5" descr="DOT.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55138" y="4527378"/>
            <a:ext cx="589779" cy="589779"/>
          </a:xfrm>
          <a:prstGeom prst="rect">
            <a:avLst/>
          </a:prstGeom>
        </p:spPr>
      </p:pic>
      <p:pic>
        <p:nvPicPr>
          <p:cNvPr id="7" name="Picture 6" descr="EPA.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46517" y="4501208"/>
            <a:ext cx="595552" cy="595552"/>
          </a:xfrm>
          <a:prstGeom prst="rect">
            <a:avLst/>
          </a:prstGeom>
        </p:spPr>
      </p:pic>
      <p:pic>
        <p:nvPicPr>
          <p:cNvPr id="8" name="Picture 7" descr="FDA.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73613" y="4596990"/>
            <a:ext cx="977013" cy="394469"/>
          </a:xfrm>
          <a:prstGeom prst="rect">
            <a:avLst/>
          </a:prstGeom>
        </p:spPr>
      </p:pic>
      <p:pic>
        <p:nvPicPr>
          <p:cNvPr id="9" name="Picture 8" descr="JCS.gi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690458" y="5180076"/>
            <a:ext cx="562845" cy="562845"/>
          </a:xfrm>
          <a:prstGeom prst="rect">
            <a:avLst/>
          </a:prstGeom>
        </p:spPr>
      </p:pic>
      <p:pic>
        <p:nvPicPr>
          <p:cNvPr id="10" name="Picture 9" descr="MMC.gi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70290" y="5168005"/>
            <a:ext cx="596516" cy="596516"/>
          </a:xfrm>
          <a:prstGeom prst="rect">
            <a:avLst/>
          </a:prstGeom>
        </p:spPr>
      </p:pic>
      <p:pic>
        <p:nvPicPr>
          <p:cNvPr id="11" name="Picture 10" descr="NASA.p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690404" y="3076306"/>
            <a:ext cx="693690" cy="693690"/>
          </a:xfrm>
          <a:prstGeom prst="rect">
            <a:avLst/>
          </a:prstGeom>
        </p:spPr>
      </p:pic>
      <p:pic>
        <p:nvPicPr>
          <p:cNvPr id="12" name="Picture 11" descr="NOAA.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957849" y="3109982"/>
            <a:ext cx="626342" cy="626342"/>
          </a:xfrm>
          <a:prstGeom prst="rect">
            <a:avLst/>
          </a:prstGeom>
        </p:spPr>
      </p:pic>
      <p:pic>
        <p:nvPicPr>
          <p:cNvPr id="13" name="Picture 12" descr="NSF.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754439" y="3130573"/>
            <a:ext cx="593629" cy="593629"/>
          </a:xfrm>
          <a:prstGeom prst="rect">
            <a:avLst/>
          </a:prstGeom>
        </p:spPr>
      </p:pic>
      <p:pic>
        <p:nvPicPr>
          <p:cNvPr id="14" name="Picture 13" descr="ONR.gif"/>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424404" y="3139869"/>
            <a:ext cx="1234403" cy="554537"/>
          </a:xfrm>
          <a:prstGeom prst="rect">
            <a:avLst/>
          </a:prstGeom>
        </p:spPr>
      </p:pic>
      <p:pic>
        <p:nvPicPr>
          <p:cNvPr id="15" name="Picture 14" descr="USACE.gif"/>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713594" y="3759888"/>
            <a:ext cx="691765" cy="691765"/>
          </a:xfrm>
          <a:prstGeom prst="rect">
            <a:avLst/>
          </a:prstGeom>
        </p:spPr>
      </p:pic>
      <p:pic>
        <p:nvPicPr>
          <p:cNvPr id="16" name="Picture 15" descr="USARC.gif"/>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992914" y="3817089"/>
            <a:ext cx="608063" cy="608063"/>
          </a:xfrm>
          <a:prstGeom prst="rect">
            <a:avLst/>
          </a:prstGeom>
        </p:spPr>
      </p:pic>
      <p:pic>
        <p:nvPicPr>
          <p:cNvPr id="17" name="Picture 16" descr="USCG.gif"/>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539913" y="3785054"/>
            <a:ext cx="623455" cy="623455"/>
          </a:xfrm>
          <a:prstGeom prst="rect">
            <a:avLst/>
          </a:prstGeom>
        </p:spPr>
      </p:pic>
      <p:pic>
        <p:nvPicPr>
          <p:cNvPr id="19" name="Picture 18" descr="USGS.gif"/>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049774" y="5265951"/>
            <a:ext cx="1250394" cy="459894"/>
          </a:xfrm>
          <a:prstGeom prst="rect">
            <a:avLst/>
          </a:prstGeom>
        </p:spPr>
      </p:pic>
      <p:pic>
        <p:nvPicPr>
          <p:cNvPr id="45" name="Picture 44" descr="Screen shot 2011-11-15 at 4.08.34 AM.png"/>
          <p:cNvPicPr>
            <a:picLocks noChangeAspect="1"/>
          </p:cNvPicPr>
          <p:nvPr/>
        </p:nvPicPr>
        <p:blipFill>
          <a:blip r:embed="rId20"/>
          <a:stretch>
            <a:fillRect/>
          </a:stretch>
        </p:blipFill>
        <p:spPr>
          <a:xfrm>
            <a:off x="0" y="6368123"/>
            <a:ext cx="9144000" cy="642277"/>
          </a:xfrm>
          <a:prstGeom prst="rect">
            <a:avLst/>
          </a:prstGeom>
        </p:spPr>
      </p:pic>
      <p:sp>
        <p:nvSpPr>
          <p:cNvPr id="46" name="TextBox 45"/>
          <p:cNvSpPr txBox="1"/>
          <p:nvPr/>
        </p:nvSpPr>
        <p:spPr>
          <a:xfrm>
            <a:off x="7021287" y="6457890"/>
            <a:ext cx="1954381" cy="400110"/>
          </a:xfrm>
          <a:prstGeom prst="rect">
            <a:avLst/>
          </a:prstGeom>
          <a:noFill/>
        </p:spPr>
        <p:txBody>
          <a:bodyPr wrap="none" rtlCol="0">
            <a:spAutoFit/>
          </a:bodyPr>
          <a:lstStyle/>
          <a:p>
            <a:r>
              <a:rPr lang="en-US" sz="2000" b="1" dirty="0">
                <a:solidFill>
                  <a:srgbClr val="FFFFFF"/>
                </a:solidFill>
                <a:latin typeface="Calibri"/>
              </a:rPr>
              <a:t>http://</a:t>
            </a:r>
            <a:r>
              <a:rPr lang="en-US" sz="2000" b="1" dirty="0" err="1">
                <a:solidFill>
                  <a:srgbClr val="FFFFFF"/>
                </a:solidFill>
                <a:latin typeface="Calibri"/>
              </a:rPr>
              <a:t>ioos.gov</a:t>
            </a:r>
            <a:endParaRPr lang="en-US" sz="2000" b="1" dirty="0">
              <a:solidFill>
                <a:srgbClr val="FFFFFF"/>
              </a:solidFill>
              <a:latin typeface="Calibri"/>
            </a:endParaRPr>
          </a:p>
        </p:txBody>
      </p:sp>
      <p:sp>
        <p:nvSpPr>
          <p:cNvPr id="49" name="TextBox 37"/>
          <p:cNvSpPr txBox="1">
            <a:spLocks noChangeArrowheads="1"/>
          </p:cNvSpPr>
          <p:nvPr/>
        </p:nvSpPr>
        <p:spPr bwMode="auto">
          <a:xfrm>
            <a:off x="4648200" y="2508246"/>
            <a:ext cx="4454525" cy="461665"/>
          </a:xfrm>
          <a:prstGeom prst="rect">
            <a:avLst/>
          </a:prstGeom>
          <a:noFill/>
          <a:ln w="9525">
            <a:noFill/>
            <a:miter lim="800000"/>
            <a:headEnd/>
            <a:tailEnd/>
          </a:ln>
        </p:spPr>
        <p:txBody>
          <a:bodyPr wrap="square">
            <a:prstTxWarp prst="textNoShape">
              <a:avLst/>
            </a:prstTxWarp>
            <a:spAutoFit/>
          </a:bodyPr>
          <a:lstStyle/>
          <a:p>
            <a:r>
              <a:rPr lang="en-US" i="1" dirty="0">
                <a:solidFill>
                  <a:srgbClr val="000000"/>
                </a:solidFill>
                <a:latin typeface="Calibri"/>
              </a:rPr>
              <a:t>15 Regional Alliances in GOOS</a:t>
            </a:r>
          </a:p>
        </p:txBody>
      </p:sp>
      <p:pic>
        <p:nvPicPr>
          <p:cNvPr id="21" name="Picture 20" descr="map_all_regions_text_500.png"/>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47749" y="3276600"/>
            <a:ext cx="3209851" cy="2484425"/>
          </a:xfrm>
          <a:prstGeom prst="rect">
            <a:avLst/>
          </a:prstGeom>
        </p:spPr>
      </p:pic>
      <p:pic>
        <p:nvPicPr>
          <p:cNvPr id="23" name="Picture 22" descr="gramap2013.jpg"/>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4822682" y="609600"/>
            <a:ext cx="4092717" cy="1828800"/>
          </a:xfrm>
          <a:prstGeom prst="rect">
            <a:avLst/>
          </a:prstGeom>
        </p:spPr>
      </p:pic>
      <p:sp>
        <p:nvSpPr>
          <p:cNvPr id="20" name="TextBox 19"/>
          <p:cNvSpPr txBox="1"/>
          <p:nvPr/>
        </p:nvSpPr>
        <p:spPr>
          <a:xfrm>
            <a:off x="2514600" y="6435880"/>
            <a:ext cx="3794278" cy="461665"/>
          </a:xfrm>
          <a:prstGeom prst="rect">
            <a:avLst/>
          </a:prstGeom>
          <a:noFill/>
        </p:spPr>
        <p:txBody>
          <a:bodyPr wrap="none" rtlCol="0">
            <a:spAutoFit/>
          </a:bodyPr>
          <a:lstStyle/>
          <a:p>
            <a:r>
              <a:rPr lang="en-US" dirty="0" smtClean="0">
                <a:solidFill>
                  <a:schemeClr val="bg1"/>
                </a:solidFill>
              </a:rPr>
              <a:t>Serving Society &amp; Science</a:t>
            </a:r>
            <a:endParaRPr lang="en-US" dirty="0">
              <a:solidFill>
                <a:schemeClr val="bg1"/>
              </a:solidFill>
            </a:endParaRPr>
          </a:p>
        </p:txBody>
      </p:sp>
      <p:sp>
        <p:nvSpPr>
          <p:cNvPr id="25" name="Oval 24"/>
          <p:cNvSpPr/>
          <p:nvPr/>
        </p:nvSpPr>
        <p:spPr>
          <a:xfrm>
            <a:off x="2743200" y="4584700"/>
            <a:ext cx="914400" cy="228600"/>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06268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04800" y="2057400"/>
            <a:ext cx="4724400" cy="3429000"/>
          </a:xfrm>
        </p:spPr>
        <p:txBody>
          <a:bodyPr>
            <a:normAutofit fontScale="70000" lnSpcReduction="20000"/>
          </a:bodyPr>
          <a:lstStyle/>
          <a:p>
            <a:r>
              <a:rPr lang="en-US" sz="2900" b="1" dirty="0" smtClean="0">
                <a:latin typeface="+mj-lt"/>
                <a:cs typeface="Arial" panose="020B0604020202020204" pitchFamily="34" charset="0"/>
              </a:rPr>
              <a:t>Computer Science Component:</a:t>
            </a:r>
          </a:p>
          <a:p>
            <a:r>
              <a:rPr lang="en-US" dirty="0" smtClean="0">
                <a:latin typeface="+mj-lt"/>
                <a:cs typeface="Arial" panose="020B0604020202020204" pitchFamily="34" charset="0"/>
              </a:rPr>
              <a:t>Manish </a:t>
            </a:r>
            <a:r>
              <a:rPr lang="en-US" dirty="0" err="1" smtClean="0">
                <a:latin typeface="+mj-lt"/>
                <a:cs typeface="Arial" panose="020B0604020202020204" pitchFamily="34" charset="0"/>
              </a:rPr>
              <a:t>Parashar</a:t>
            </a:r>
            <a:r>
              <a:rPr lang="en-US" dirty="0" smtClean="0">
                <a:latin typeface="+mj-lt"/>
                <a:cs typeface="Arial" panose="020B0604020202020204" pitchFamily="34" charset="0"/>
              </a:rPr>
              <a:t>, Ivan </a:t>
            </a:r>
            <a:r>
              <a:rPr lang="en-US" dirty="0" err="1" smtClean="0">
                <a:latin typeface="+mj-lt"/>
                <a:cs typeface="Arial" panose="020B0604020202020204" pitchFamily="34" charset="0"/>
              </a:rPr>
              <a:t>Rodero</a:t>
            </a:r>
            <a:endParaRPr lang="en-US" dirty="0" smtClean="0">
              <a:latin typeface="+mj-lt"/>
              <a:cs typeface="Arial" panose="020B0604020202020204" pitchFamily="34" charset="0"/>
            </a:endParaRPr>
          </a:p>
          <a:p>
            <a:r>
              <a:rPr lang="en-US" sz="3100" b="1" dirty="0">
                <a:latin typeface="+mj-lt"/>
                <a:cs typeface="Arial" panose="020B0604020202020204" pitchFamily="34" charset="0"/>
              </a:rPr>
              <a:t>+</a:t>
            </a:r>
            <a:endParaRPr lang="en-US" sz="3100" b="1" dirty="0" smtClean="0">
              <a:latin typeface="+mj-lt"/>
              <a:cs typeface="Arial" panose="020B0604020202020204" pitchFamily="34" charset="0"/>
            </a:endParaRPr>
          </a:p>
          <a:p>
            <a:r>
              <a:rPr lang="en-US" sz="2900" b="1" dirty="0" smtClean="0">
                <a:latin typeface="+mj-lt"/>
                <a:cs typeface="Arial" panose="020B0604020202020204" pitchFamily="34" charset="0"/>
              </a:rPr>
              <a:t>Ocean Observing Component:</a:t>
            </a:r>
          </a:p>
          <a:p>
            <a:r>
              <a:rPr lang="en-US" dirty="0" smtClean="0">
                <a:latin typeface="+mj-lt"/>
                <a:cs typeface="Arial" panose="020B0604020202020204" pitchFamily="34" charset="0"/>
              </a:rPr>
              <a:t>S. Glenn, O. Schofield,</a:t>
            </a:r>
          </a:p>
          <a:p>
            <a:r>
              <a:rPr lang="en-US" dirty="0" smtClean="0">
                <a:latin typeface="+mj-lt"/>
                <a:cs typeface="Arial" panose="020B0604020202020204" pitchFamily="34" charset="0"/>
              </a:rPr>
              <a:t>M. Crowley &amp; M. </a:t>
            </a:r>
            <a:r>
              <a:rPr lang="en-US" dirty="0" err="1" smtClean="0">
                <a:latin typeface="+mj-lt"/>
                <a:cs typeface="Arial" panose="020B0604020202020204" pitchFamily="34" charset="0"/>
              </a:rPr>
              <a:t>Vardaro</a:t>
            </a:r>
            <a:endParaRPr lang="en-US" dirty="0" smtClean="0">
              <a:latin typeface="+mj-lt"/>
              <a:cs typeface="Arial" panose="020B0604020202020204" pitchFamily="34" charset="0"/>
            </a:endParaRPr>
          </a:p>
          <a:p>
            <a:r>
              <a:rPr lang="en-US" sz="3400" b="1" dirty="0" smtClean="0">
                <a:latin typeface="+mj-lt"/>
                <a:cs typeface="Arial" panose="020B0604020202020204" pitchFamily="34" charset="0"/>
              </a:rPr>
              <a:t>=</a:t>
            </a:r>
          </a:p>
          <a:p>
            <a:r>
              <a:rPr lang="en-US" sz="2900" b="1" dirty="0" smtClean="0">
                <a:latin typeface="+mj-lt"/>
                <a:cs typeface="Arial" panose="020B0604020202020204" pitchFamily="34" charset="0"/>
              </a:rPr>
              <a:t>Cyber-Oceanography</a:t>
            </a:r>
            <a:endParaRPr lang="en-US" sz="2900" b="1" dirty="0">
              <a:latin typeface="+mj-lt"/>
              <a:cs typeface="Arial" panose="020B0604020202020204" pitchFamily="34" charset="0"/>
            </a:endParaRPr>
          </a:p>
          <a:p>
            <a:r>
              <a:rPr lang="en-US" dirty="0" smtClean="0">
                <a:latin typeface="+mj-lt"/>
                <a:cs typeface="Arial" panose="020B0604020202020204" pitchFamily="34" charset="0"/>
              </a:rPr>
              <a:t> Rutgers University</a:t>
            </a:r>
          </a:p>
          <a:p>
            <a:r>
              <a:rPr lang="en-US" dirty="0" smtClean="0">
                <a:latin typeface="+mj-lt"/>
                <a:cs typeface="Arial" panose="020B0604020202020204" pitchFamily="34" charset="0"/>
              </a:rPr>
              <a:t> </a:t>
            </a:r>
            <a:r>
              <a:rPr lang="en-US" dirty="0">
                <a:latin typeface="+mj-lt"/>
                <a:cs typeface="Arial" panose="020B0604020202020204" pitchFamily="34" charset="0"/>
              </a:rPr>
              <a:t>New Brunswick, </a:t>
            </a:r>
            <a:r>
              <a:rPr lang="en-US" dirty="0" smtClean="0">
                <a:latin typeface="+mj-lt"/>
                <a:cs typeface="Arial" panose="020B0604020202020204" pitchFamily="34" charset="0"/>
              </a:rPr>
              <a:t>NJ</a:t>
            </a:r>
            <a:endParaRPr lang="en-US" dirty="0">
              <a:latin typeface="+mj-lt"/>
              <a:cs typeface="Arial" panose="020B0604020202020204" pitchFamily="34" charset="0"/>
            </a:endParaRPr>
          </a:p>
        </p:txBody>
      </p:sp>
      <p:sp>
        <p:nvSpPr>
          <p:cNvPr id="3" name="Title 2"/>
          <p:cNvSpPr>
            <a:spLocks noGrp="1"/>
          </p:cNvSpPr>
          <p:nvPr>
            <p:ph type="ctrTitle"/>
          </p:nvPr>
        </p:nvSpPr>
        <p:spPr>
          <a:xfrm>
            <a:off x="-152400" y="304800"/>
            <a:ext cx="5517998" cy="1549400"/>
          </a:xfrm>
        </p:spPr>
        <p:txBody>
          <a:bodyPr>
            <a:noAutofit/>
          </a:bodyPr>
          <a:lstStyle/>
          <a:p>
            <a:r>
              <a:rPr lang="en-US" sz="3200" dirty="0"/>
              <a:t>The </a:t>
            </a:r>
            <a:r>
              <a:rPr lang="en-US" sz="3200" dirty="0" smtClean="0"/>
              <a:t>U.S. </a:t>
            </a:r>
            <a:br>
              <a:rPr lang="en-US" sz="3200" dirty="0" smtClean="0"/>
            </a:br>
            <a:r>
              <a:rPr lang="en-US" sz="3200" dirty="0" smtClean="0"/>
              <a:t>National Science Foundation’s</a:t>
            </a:r>
            <a:br>
              <a:rPr lang="en-US" sz="3200" dirty="0" smtClean="0"/>
            </a:br>
            <a:r>
              <a:rPr lang="en-US" sz="3200" dirty="0" smtClean="0"/>
              <a:t>Ocean </a:t>
            </a:r>
            <a:r>
              <a:rPr lang="en-US" sz="3200" dirty="0"/>
              <a:t>Observatories </a:t>
            </a:r>
            <a:r>
              <a:rPr lang="en-US" sz="3200" dirty="0" smtClean="0"/>
              <a:t>Initiative</a:t>
            </a:r>
            <a:endParaRPr lang="en-US" sz="3200"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75091" y="540750"/>
            <a:ext cx="3510770" cy="4843562"/>
          </a:xfrm>
          <a:prstGeom prst="rect">
            <a:avLst/>
          </a:prstGeom>
          <a:effectLst>
            <a:outerShdw blurRad="50800" dist="76200" dir="2700000" algn="tl" rotWithShape="0">
              <a:prstClr val="black">
                <a:alpha val="40000"/>
              </a:prstClr>
            </a:outerShdw>
          </a:effectLst>
          <a:scene3d>
            <a:camera prst="perspectiveLeft"/>
            <a:lightRig rig="threePt" dir="t"/>
          </a:scene3d>
        </p:spPr>
      </p:pic>
    </p:spTree>
    <p:extLst>
      <p:ext uri="{BB962C8B-B14F-4D97-AF65-F5344CB8AC3E}">
        <p14:creationId xmlns:p14="http://schemas.microsoft.com/office/powerpoint/2010/main" val="3158673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5EF5D831-06B2-D543-8946-72CD43B5155C}" type="slidenum">
              <a:rPr lang="en-US" smtClean="0">
                <a:solidFill>
                  <a:prstClr val="white"/>
                </a:solidFill>
                <a:latin typeface="Cambria"/>
              </a:rPr>
              <a:pPr/>
              <a:t>14</a:t>
            </a:fld>
            <a:endParaRPr lang="en-US">
              <a:solidFill>
                <a:prstClr val="white"/>
              </a:solidFill>
              <a:latin typeface="Cambria"/>
            </a:endParaRPr>
          </a:p>
        </p:txBody>
      </p:sp>
      <p:sp>
        <p:nvSpPr>
          <p:cNvPr id="6" name="Rectangle 2"/>
          <p:cNvSpPr>
            <a:spLocks noChangeArrowheads="1"/>
          </p:cNvSpPr>
          <p:nvPr/>
        </p:nvSpPr>
        <p:spPr bwMode="auto">
          <a:xfrm>
            <a:off x="-14562" y="609602"/>
            <a:ext cx="7482161"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19050" rIns="19050" bIns="19050" anchor="ctr"/>
          <a:lstStyle>
            <a:lvl1pPr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1pPr>
            <a:lvl2pPr marL="742950" indent="-28575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2pPr>
            <a:lvl3pPr marL="1143000" indent="-22860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3pPr>
            <a:lvl4pPr marL="1600200" indent="-22860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4pPr>
            <a:lvl5pPr marL="2057400" indent="-22860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5pPr>
            <a:lvl6pPr marL="25146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6pPr>
            <a:lvl7pPr marL="29718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7pPr>
            <a:lvl8pPr marL="34290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8pPr>
            <a:lvl9pPr marL="38862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9pPr>
          </a:lstStyle>
          <a:p>
            <a:pPr eaLnBrk="1" fontAlgn="auto" hangingPunct="1">
              <a:lnSpc>
                <a:spcPct val="100000"/>
              </a:lnSpc>
              <a:spcBef>
                <a:spcPts val="0"/>
              </a:spcBef>
              <a:spcAft>
                <a:spcPts val="0"/>
              </a:spcAft>
              <a:buClrTx/>
              <a:buSzTx/>
              <a:buFontTx/>
              <a:buNone/>
            </a:pPr>
            <a:r>
              <a:rPr lang="en-US" altLang="en-US" sz="3200" dirty="0">
                <a:solidFill>
                  <a:srgbClr val="0C588D"/>
                </a:solidFill>
                <a:latin typeface="Helvetica" panose="020B0604020202020204" pitchFamily="34" charset="0"/>
                <a:cs typeface="Arial" panose="020B0604020202020204" pitchFamily="34" charset="0"/>
              </a:rPr>
              <a:t>   </a:t>
            </a:r>
            <a:r>
              <a:rPr lang="en-US" altLang="en-US" sz="3200" dirty="0" smtClean="0">
                <a:solidFill>
                  <a:srgbClr val="0C588D"/>
                </a:solidFill>
                <a:latin typeface="Helvetica" panose="020B0604020202020204" pitchFamily="34" charset="0"/>
                <a:cs typeface="Arial" panose="020B0604020202020204" pitchFamily="34" charset="0"/>
              </a:rPr>
              <a:t>OOI’s 7 Arrays: UW, WHOI, OSU</a:t>
            </a:r>
            <a:endParaRPr lang="en-US" altLang="en-US" sz="3200" dirty="0">
              <a:solidFill>
                <a:srgbClr val="0C588D"/>
              </a:solidFill>
              <a:latin typeface="Helvetica" panose="020B0604020202020204" pitchFamily="34" charset="0"/>
              <a:cs typeface="Arial" panose="020B0604020202020204" pitchFamily="34" charset="0"/>
            </a:endParaRPr>
          </a:p>
        </p:txBody>
      </p:sp>
      <p:pic>
        <p:nvPicPr>
          <p:cNvPr id="14" name="Picture 1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60210" y="1281114"/>
            <a:ext cx="1372015" cy="1576358"/>
          </a:xfrm>
          <a:prstGeom prst="rect">
            <a:avLst/>
          </a:prstGeom>
          <a:ln>
            <a:solidFill>
              <a:schemeClr val="tx1"/>
            </a:solidFill>
          </a:ln>
          <a:effectLst>
            <a:outerShdw blurRad="50800" dist="88900" dir="2700000" algn="ctr" rotWithShape="0">
              <a:schemeClr val="tx1">
                <a:alpha val="40000"/>
              </a:schemeClr>
            </a:outerShdw>
          </a:effectLst>
        </p:spPr>
      </p:pic>
      <p:pic>
        <p:nvPicPr>
          <p:cNvPr id="15" name="Picture 14"/>
          <p:cNvPicPr>
            <a:picLocks noChangeAspect="1"/>
          </p:cNvPicPr>
          <p:nvPr/>
        </p:nvPicPr>
        <p:blipFill rotWithShape="1">
          <a:blip r:embed="rId3" cstate="screen">
            <a:lum bright="4000"/>
            <a:extLst>
              <a:ext uri="{28A0092B-C50C-407E-A947-70E740481C1C}">
                <a14:useLocalDpi xmlns:a14="http://schemas.microsoft.com/office/drawing/2010/main"/>
              </a:ext>
            </a:extLst>
          </a:blip>
          <a:srcRect/>
          <a:stretch/>
        </p:blipFill>
        <p:spPr>
          <a:xfrm>
            <a:off x="4449367" y="4492633"/>
            <a:ext cx="1304924" cy="1370979"/>
          </a:xfrm>
          <a:prstGeom prst="rect">
            <a:avLst/>
          </a:prstGeom>
          <a:ln>
            <a:solidFill>
              <a:schemeClr val="tx1"/>
            </a:solidFill>
          </a:ln>
          <a:effectLst>
            <a:outerShdw blurRad="50800" dist="88900" dir="2700000" algn="ctr" rotWithShape="0">
              <a:schemeClr val="tx1">
                <a:alpha val="40000"/>
              </a:schemeClr>
            </a:outerShdw>
          </a:effectLst>
        </p:spPr>
      </p:pic>
      <p:sp>
        <p:nvSpPr>
          <p:cNvPr id="19" name="Rectangle 2"/>
          <p:cNvSpPr>
            <a:spLocks noChangeArrowheads="1"/>
          </p:cNvSpPr>
          <p:nvPr/>
        </p:nvSpPr>
        <p:spPr bwMode="auto">
          <a:xfrm>
            <a:off x="2207423" y="3581400"/>
            <a:ext cx="137397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19050" rIns="19050" bIns="19050" anchor="ctr"/>
          <a:lstStyle>
            <a:lvl1pPr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1pPr>
            <a:lvl2pPr marL="742950" indent="-28575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2pPr>
            <a:lvl3pPr marL="1143000" indent="-22860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3pPr>
            <a:lvl4pPr marL="1600200" indent="-22860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4pPr>
            <a:lvl5pPr marL="2057400" indent="-22860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5pPr>
            <a:lvl6pPr marL="25146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6pPr>
            <a:lvl7pPr marL="29718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7pPr>
            <a:lvl8pPr marL="34290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8pPr>
            <a:lvl9pPr marL="38862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9pPr>
          </a:lstStyle>
          <a:p>
            <a:pPr eaLnBrk="1" fontAlgn="auto" hangingPunct="1">
              <a:lnSpc>
                <a:spcPct val="100000"/>
              </a:lnSpc>
              <a:spcBef>
                <a:spcPts val="0"/>
              </a:spcBef>
              <a:spcAft>
                <a:spcPts val="0"/>
              </a:spcAft>
              <a:buClrTx/>
              <a:buSzTx/>
              <a:buFontTx/>
              <a:buNone/>
            </a:pPr>
            <a:r>
              <a:rPr lang="en-US" altLang="en-US" sz="2000" b="1" dirty="0">
                <a:solidFill>
                  <a:srgbClr val="0C588D"/>
                </a:solidFill>
                <a:latin typeface="Helvetica" panose="020B0604020202020204" pitchFamily="34" charset="0"/>
                <a:cs typeface="Arial" panose="020B0604020202020204" pitchFamily="34" charset="0"/>
              </a:rPr>
              <a:t>   </a:t>
            </a:r>
            <a:r>
              <a:rPr lang="en-US" altLang="en-US" sz="2000" b="1" dirty="0" smtClean="0">
                <a:solidFill>
                  <a:srgbClr val="0C588D"/>
                </a:solidFill>
                <a:latin typeface="Helvetica" panose="020B0604020202020204" pitchFamily="34" charset="0"/>
                <a:cs typeface="Arial" panose="020B0604020202020204" pitchFamily="34" charset="0"/>
              </a:rPr>
              <a:t>Endurance</a:t>
            </a:r>
            <a:endParaRPr lang="en-US" altLang="en-US" sz="2000" b="1" dirty="0">
              <a:solidFill>
                <a:srgbClr val="0C588D"/>
              </a:solidFill>
              <a:latin typeface="Helvetica" panose="020B0604020202020204" pitchFamily="34" charset="0"/>
              <a:cs typeface="Arial" panose="020B0604020202020204" pitchFamily="34" charset="0"/>
            </a:endParaRPr>
          </a:p>
        </p:txBody>
      </p:sp>
      <p:pic>
        <p:nvPicPr>
          <p:cNvPr id="22" name="Picture 2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00128" y="1281117"/>
            <a:ext cx="3228873" cy="2017277"/>
          </a:xfrm>
          <a:prstGeom prst="rect">
            <a:avLst/>
          </a:prstGeom>
          <a:effectLst>
            <a:outerShdw blurRad="50800" dist="101600" dir="2700000" algn="ctr" rotWithShape="0">
              <a:schemeClr val="tx1">
                <a:alpha val="40000"/>
              </a:schemeClr>
            </a:outerShdw>
          </a:effectLst>
        </p:spPr>
      </p:pic>
      <p:pic>
        <p:nvPicPr>
          <p:cNvPr id="23" name="Picture 22"/>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688281" y="4339526"/>
            <a:ext cx="1844498" cy="1493824"/>
          </a:xfrm>
          <a:prstGeom prst="rect">
            <a:avLst/>
          </a:prstGeom>
          <a:ln>
            <a:solidFill>
              <a:schemeClr val="tx1"/>
            </a:solidFill>
          </a:ln>
          <a:effectLst>
            <a:outerShdw blurRad="50800" dist="88900" dir="2700000" algn="ctr" rotWithShape="0">
              <a:schemeClr val="tx1">
                <a:alpha val="40000"/>
              </a:schemeClr>
            </a:outerShdw>
          </a:effectLst>
        </p:spPr>
      </p:pic>
      <p:pic>
        <p:nvPicPr>
          <p:cNvPr id="24" name="Picture 23"/>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40448" y="3828359"/>
            <a:ext cx="1822448" cy="1477761"/>
          </a:xfrm>
          <a:prstGeom prst="rect">
            <a:avLst/>
          </a:prstGeom>
          <a:ln>
            <a:solidFill>
              <a:schemeClr val="tx1"/>
            </a:solidFill>
          </a:ln>
          <a:effectLst>
            <a:outerShdw blurRad="50800" dist="88900" dir="2700000" algn="ctr" rotWithShape="0">
              <a:schemeClr val="tx1">
                <a:alpha val="40000"/>
              </a:schemeClr>
            </a:outerShdw>
          </a:effectLst>
        </p:spPr>
      </p:pic>
      <p:pic>
        <p:nvPicPr>
          <p:cNvPr id="25" name="Picture 2" descr="PioneerArray_2013-03-20_ver_1-03"/>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3364"/>
          <a:stretch/>
        </p:blipFill>
        <p:spPr bwMode="auto">
          <a:xfrm>
            <a:off x="3743878" y="1262508"/>
            <a:ext cx="2502972" cy="2997381"/>
          </a:xfrm>
          <a:prstGeom prst="rect">
            <a:avLst/>
          </a:prstGeom>
          <a:noFill/>
          <a:ln>
            <a:noFill/>
          </a:ln>
          <a:effectLst>
            <a:outerShdw blurRad="114300" dist="889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p:cNvPicPr>
            <a:picLocks noChangeAspect="1"/>
          </p:cNvPicPr>
          <p:nvPr/>
        </p:nvPicPr>
        <p:blipFill rotWithShape="1">
          <a:blip r:embed="rId8"/>
          <a:srcRect b="3357"/>
          <a:stretch/>
        </p:blipFill>
        <p:spPr>
          <a:xfrm>
            <a:off x="6457951" y="3507240"/>
            <a:ext cx="2542604" cy="2291997"/>
          </a:xfrm>
          <a:prstGeom prst="rect">
            <a:avLst/>
          </a:prstGeom>
          <a:effectLst>
            <a:outerShdw blurRad="114300" dist="88900" dir="2700000" algn="tl" rotWithShape="0">
              <a:prstClr val="black">
                <a:alpha val="40000"/>
              </a:prstClr>
            </a:outerShdw>
          </a:effectLst>
        </p:spPr>
      </p:pic>
      <p:sp>
        <p:nvSpPr>
          <p:cNvPr id="20" name="Rectangle 2"/>
          <p:cNvSpPr>
            <a:spLocks noChangeArrowheads="1"/>
          </p:cNvSpPr>
          <p:nvPr/>
        </p:nvSpPr>
        <p:spPr bwMode="auto">
          <a:xfrm>
            <a:off x="200128" y="2753678"/>
            <a:ext cx="177582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19050" rIns="19050" bIns="19050" anchor="ctr"/>
          <a:lstStyle>
            <a:lvl1pPr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1pPr>
            <a:lvl2pPr marL="742950" indent="-28575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2pPr>
            <a:lvl3pPr marL="1143000" indent="-22860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3pPr>
            <a:lvl4pPr marL="1600200" indent="-22860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4pPr>
            <a:lvl5pPr marL="2057400" indent="-22860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5pPr>
            <a:lvl6pPr marL="25146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6pPr>
            <a:lvl7pPr marL="29718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7pPr>
            <a:lvl8pPr marL="34290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8pPr>
            <a:lvl9pPr marL="38862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9pPr>
          </a:lstStyle>
          <a:p>
            <a:pPr eaLnBrk="1" fontAlgn="auto" hangingPunct="1">
              <a:lnSpc>
                <a:spcPct val="100000"/>
              </a:lnSpc>
              <a:spcBef>
                <a:spcPts val="0"/>
              </a:spcBef>
              <a:spcAft>
                <a:spcPts val="0"/>
              </a:spcAft>
              <a:buClrTx/>
              <a:buSzTx/>
              <a:buFontTx/>
              <a:buNone/>
            </a:pPr>
            <a:r>
              <a:rPr lang="en-US" altLang="en-US" sz="2000" b="1" dirty="0">
                <a:solidFill>
                  <a:prstClr val="white"/>
                </a:solidFill>
                <a:latin typeface="Helvetica" panose="020B0604020202020204" pitchFamily="34" charset="0"/>
                <a:cs typeface="Arial" panose="020B0604020202020204" pitchFamily="34" charset="0"/>
              </a:rPr>
              <a:t>   </a:t>
            </a:r>
            <a:r>
              <a:rPr lang="en-US" altLang="en-US" sz="2000" b="1" dirty="0" smtClean="0">
                <a:solidFill>
                  <a:prstClr val="white"/>
                </a:solidFill>
                <a:latin typeface="Helvetica" panose="020B0604020202020204" pitchFamily="34" charset="0"/>
                <a:cs typeface="Arial" panose="020B0604020202020204" pitchFamily="34" charset="0"/>
              </a:rPr>
              <a:t>Cabled</a:t>
            </a:r>
            <a:endParaRPr lang="en-US" altLang="en-US" sz="2000" b="1" dirty="0">
              <a:solidFill>
                <a:prstClr val="white"/>
              </a:solidFill>
              <a:latin typeface="Helvetica" panose="020B0604020202020204" pitchFamily="34" charset="0"/>
              <a:cs typeface="Arial" panose="020B0604020202020204" pitchFamily="34" charset="0"/>
            </a:endParaRPr>
          </a:p>
        </p:txBody>
      </p:sp>
      <p:sp>
        <p:nvSpPr>
          <p:cNvPr id="17" name="Rectangle 2"/>
          <p:cNvSpPr>
            <a:spLocks noChangeArrowheads="1"/>
          </p:cNvSpPr>
          <p:nvPr/>
        </p:nvSpPr>
        <p:spPr bwMode="auto">
          <a:xfrm>
            <a:off x="7785100" y="3290887"/>
            <a:ext cx="1371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19050" rIns="19050" bIns="19050" anchor="ctr"/>
          <a:lstStyle>
            <a:lvl1pPr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1pPr>
            <a:lvl2pPr marL="742950" indent="-28575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2pPr>
            <a:lvl3pPr marL="1143000" indent="-22860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3pPr>
            <a:lvl4pPr marL="1600200" indent="-22860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4pPr>
            <a:lvl5pPr marL="2057400" indent="-22860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5pPr>
            <a:lvl6pPr marL="25146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6pPr>
            <a:lvl7pPr marL="29718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7pPr>
            <a:lvl8pPr marL="34290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8pPr>
            <a:lvl9pPr marL="38862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9pPr>
          </a:lstStyle>
          <a:p>
            <a:pPr eaLnBrk="1" fontAlgn="auto" hangingPunct="1">
              <a:lnSpc>
                <a:spcPct val="100000"/>
              </a:lnSpc>
              <a:spcBef>
                <a:spcPts val="0"/>
              </a:spcBef>
              <a:spcAft>
                <a:spcPts val="0"/>
              </a:spcAft>
              <a:buClrTx/>
              <a:buSzTx/>
              <a:buFontTx/>
              <a:buNone/>
            </a:pPr>
            <a:r>
              <a:rPr lang="en-US" altLang="en-US" sz="2000" b="1" dirty="0" smtClean="0">
                <a:solidFill>
                  <a:srgbClr val="0C588D"/>
                </a:solidFill>
                <a:latin typeface="Helvetica" panose="020B0604020202020204" pitchFamily="34" charset="0"/>
                <a:cs typeface="Arial" panose="020B0604020202020204" pitchFamily="34" charset="0"/>
              </a:rPr>
              <a:t> 4 Global</a:t>
            </a:r>
            <a:endParaRPr lang="en-US" altLang="en-US" sz="2000" b="1" dirty="0">
              <a:solidFill>
                <a:srgbClr val="0C588D"/>
              </a:solidFill>
              <a:latin typeface="Helvetica" panose="020B0604020202020204" pitchFamily="34" charset="0"/>
              <a:cs typeface="Arial" panose="020B0604020202020204" pitchFamily="34" charset="0"/>
            </a:endParaRPr>
          </a:p>
        </p:txBody>
      </p:sp>
      <p:sp>
        <p:nvSpPr>
          <p:cNvPr id="18" name="Rectangle 2"/>
          <p:cNvSpPr>
            <a:spLocks noChangeArrowheads="1"/>
          </p:cNvSpPr>
          <p:nvPr/>
        </p:nvSpPr>
        <p:spPr bwMode="auto">
          <a:xfrm>
            <a:off x="5257800" y="1143001"/>
            <a:ext cx="1164259"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19050" rIns="19050" bIns="19050" anchor="ctr"/>
          <a:lstStyle>
            <a:lvl1pPr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1pPr>
            <a:lvl2pPr marL="742950" indent="-28575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2pPr>
            <a:lvl3pPr marL="1143000" indent="-22860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3pPr>
            <a:lvl4pPr marL="1600200" indent="-22860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4pPr>
            <a:lvl5pPr marL="2057400" indent="-22860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5pPr>
            <a:lvl6pPr marL="25146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6pPr>
            <a:lvl7pPr marL="29718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7pPr>
            <a:lvl8pPr marL="34290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8pPr>
            <a:lvl9pPr marL="38862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9pPr>
          </a:lstStyle>
          <a:p>
            <a:pPr eaLnBrk="1" fontAlgn="auto" hangingPunct="1">
              <a:lnSpc>
                <a:spcPct val="100000"/>
              </a:lnSpc>
              <a:spcBef>
                <a:spcPts val="0"/>
              </a:spcBef>
              <a:spcAft>
                <a:spcPts val="0"/>
              </a:spcAft>
              <a:buClrTx/>
              <a:buSzTx/>
              <a:buFontTx/>
              <a:buNone/>
            </a:pPr>
            <a:r>
              <a:rPr lang="en-US" altLang="en-US" sz="2000" b="1" dirty="0">
                <a:solidFill>
                  <a:srgbClr val="0C588D"/>
                </a:solidFill>
                <a:latin typeface="Helvetica" panose="020B0604020202020204" pitchFamily="34" charset="0"/>
                <a:cs typeface="Arial" panose="020B0604020202020204" pitchFamily="34" charset="0"/>
              </a:rPr>
              <a:t>   </a:t>
            </a:r>
            <a:r>
              <a:rPr lang="en-US" altLang="en-US" sz="2000" b="1" dirty="0" smtClean="0">
                <a:solidFill>
                  <a:srgbClr val="0C588D"/>
                </a:solidFill>
                <a:latin typeface="Helvetica" panose="020B0604020202020204" pitchFamily="34" charset="0"/>
                <a:cs typeface="Arial" panose="020B0604020202020204" pitchFamily="34" charset="0"/>
              </a:rPr>
              <a:t>Pioneer</a:t>
            </a:r>
            <a:endParaRPr lang="en-US" altLang="en-US" sz="2000" b="1" dirty="0">
              <a:solidFill>
                <a:srgbClr val="0C588D"/>
              </a:solidFill>
              <a:latin typeface="Helvetica" panose="020B0604020202020204" pitchFamily="34" charset="0"/>
              <a:cs typeface="Arial" panose="020B0604020202020204" pitchFamily="34" charset="0"/>
            </a:endParaRPr>
          </a:p>
        </p:txBody>
      </p:sp>
    </p:spTree>
    <p:extLst>
      <p:ext uri="{BB962C8B-B14F-4D97-AF65-F5344CB8AC3E}">
        <p14:creationId xmlns:p14="http://schemas.microsoft.com/office/powerpoint/2010/main" val="509071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5EF5D831-06B2-D543-8946-72CD43B5155C}" type="slidenum">
              <a:rPr lang="en-US" smtClean="0">
                <a:solidFill>
                  <a:prstClr val="white"/>
                </a:solidFill>
                <a:latin typeface="Cambria"/>
              </a:rPr>
              <a:pPr/>
              <a:t>15</a:t>
            </a:fld>
            <a:endParaRPr lang="en-US">
              <a:solidFill>
                <a:prstClr val="white"/>
              </a:solidFill>
              <a:latin typeface="Cambria"/>
            </a:endParaRPr>
          </a:p>
        </p:txBody>
      </p:sp>
      <p:pic>
        <p:nvPicPr>
          <p:cNvPr id="9" name="Picture 7" descr="OOI_map_new004.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52400" y="1524000"/>
            <a:ext cx="3062288"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14561" y="609602"/>
            <a:ext cx="6858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19050" rIns="19050" bIns="19050" anchor="ctr"/>
          <a:lstStyle>
            <a:lvl1pPr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1pPr>
            <a:lvl2pPr marL="742950" indent="-28575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2pPr>
            <a:lvl3pPr marL="1143000" indent="-22860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3pPr>
            <a:lvl4pPr marL="1600200" indent="-22860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4pPr>
            <a:lvl5pPr marL="2057400" indent="-22860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5pPr>
            <a:lvl6pPr marL="25146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6pPr>
            <a:lvl7pPr marL="29718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7pPr>
            <a:lvl8pPr marL="34290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8pPr>
            <a:lvl9pPr marL="38862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9pPr>
          </a:lstStyle>
          <a:p>
            <a:pPr eaLnBrk="1" fontAlgn="auto" hangingPunct="1">
              <a:lnSpc>
                <a:spcPct val="100000"/>
              </a:lnSpc>
              <a:spcBef>
                <a:spcPts val="0"/>
              </a:spcBef>
              <a:spcAft>
                <a:spcPts val="0"/>
              </a:spcAft>
              <a:buClrTx/>
              <a:buSzTx/>
              <a:buFontTx/>
              <a:buNone/>
            </a:pPr>
            <a:r>
              <a:rPr lang="en-US" altLang="en-US" sz="3200" dirty="0">
                <a:solidFill>
                  <a:srgbClr val="0C588D"/>
                </a:solidFill>
                <a:latin typeface="Helvetica" panose="020B0604020202020204" pitchFamily="34" charset="0"/>
                <a:cs typeface="Arial" panose="020B0604020202020204" pitchFamily="34" charset="0"/>
              </a:rPr>
              <a:t>   </a:t>
            </a:r>
            <a:r>
              <a:rPr lang="en-US" altLang="en-US" sz="3200" dirty="0" smtClean="0">
                <a:solidFill>
                  <a:srgbClr val="0C588D"/>
                </a:solidFill>
                <a:latin typeface="Helvetica" panose="020B0604020202020204" pitchFamily="34" charset="0"/>
                <a:cs typeface="Arial" panose="020B0604020202020204" pitchFamily="34" charset="0"/>
              </a:rPr>
              <a:t>OOI By the Numbers</a:t>
            </a:r>
            <a:endParaRPr lang="en-US" altLang="en-US" sz="3200" dirty="0">
              <a:solidFill>
                <a:srgbClr val="0C588D"/>
              </a:solidFill>
              <a:latin typeface="Helvetica" panose="020B0604020202020204" pitchFamily="34" charset="0"/>
              <a:cs typeface="Arial" panose="020B0604020202020204" pitchFamily="34" charset="0"/>
            </a:endParaRPr>
          </a:p>
        </p:txBody>
      </p:sp>
      <p:sp>
        <p:nvSpPr>
          <p:cNvPr id="11" name="TextBox 10"/>
          <p:cNvSpPr txBox="1"/>
          <p:nvPr/>
        </p:nvSpPr>
        <p:spPr>
          <a:xfrm>
            <a:off x="5429202" y="1254670"/>
            <a:ext cx="3804122" cy="4832092"/>
          </a:xfrm>
          <a:prstGeom prst="rect">
            <a:avLst/>
          </a:prstGeom>
          <a:noFill/>
        </p:spPr>
        <p:txBody>
          <a:bodyPr wrap="square" rtlCol="0">
            <a:spAutoFit/>
          </a:bodyPr>
          <a:lstStyle/>
          <a:p>
            <a:pPr eaLnBrk="1" fontAlgn="auto" hangingPunct="1">
              <a:spcBef>
                <a:spcPts val="0"/>
              </a:spcBef>
              <a:spcAft>
                <a:spcPts val="0"/>
              </a:spcAft>
            </a:pPr>
            <a:r>
              <a:rPr lang="en-US" sz="2200" dirty="0" smtClean="0">
                <a:solidFill>
                  <a:prstClr val="black"/>
                </a:solidFill>
                <a:latin typeface="Cambria"/>
              </a:rPr>
              <a:t>Arrays</a:t>
            </a:r>
          </a:p>
          <a:p>
            <a:pPr eaLnBrk="1" fontAlgn="auto" hangingPunct="1">
              <a:spcBef>
                <a:spcPts val="0"/>
              </a:spcBef>
              <a:spcAft>
                <a:spcPts val="0"/>
              </a:spcAft>
            </a:pPr>
            <a:r>
              <a:rPr lang="en-US" sz="1800" dirty="0" smtClean="0">
                <a:solidFill>
                  <a:prstClr val="black"/>
                </a:solidFill>
                <a:latin typeface="Cambria"/>
              </a:rPr>
              <a:t>4 Global, Pioneer, Endurance, Cabled</a:t>
            </a:r>
            <a:endParaRPr lang="en-US" sz="1800" dirty="0">
              <a:solidFill>
                <a:prstClr val="black"/>
              </a:solidFill>
              <a:latin typeface="Cambria"/>
            </a:endParaRPr>
          </a:p>
          <a:p>
            <a:pPr eaLnBrk="1" fontAlgn="auto" hangingPunct="1">
              <a:spcBef>
                <a:spcPts val="0"/>
              </a:spcBef>
              <a:spcAft>
                <a:spcPts val="0"/>
              </a:spcAft>
            </a:pPr>
            <a:endParaRPr lang="en-US" sz="1200" dirty="0">
              <a:solidFill>
                <a:prstClr val="black"/>
              </a:solidFill>
              <a:latin typeface="Cambria"/>
            </a:endParaRPr>
          </a:p>
          <a:p>
            <a:pPr eaLnBrk="1" fontAlgn="auto" hangingPunct="1">
              <a:spcBef>
                <a:spcPts val="0"/>
              </a:spcBef>
              <a:spcAft>
                <a:spcPts val="0"/>
              </a:spcAft>
            </a:pPr>
            <a:r>
              <a:rPr lang="en-US" sz="2200" dirty="0">
                <a:solidFill>
                  <a:prstClr val="black"/>
                </a:solidFill>
                <a:latin typeface="Cambria"/>
              </a:rPr>
              <a:t>Sites</a:t>
            </a:r>
          </a:p>
          <a:p>
            <a:pPr eaLnBrk="1" fontAlgn="auto" hangingPunct="1">
              <a:spcBef>
                <a:spcPts val="0"/>
              </a:spcBef>
              <a:spcAft>
                <a:spcPts val="0"/>
              </a:spcAft>
            </a:pPr>
            <a:r>
              <a:rPr lang="en-US" sz="1800" dirty="0">
                <a:solidFill>
                  <a:prstClr val="black"/>
                </a:solidFill>
                <a:latin typeface="Cambria"/>
              </a:rPr>
              <a:t>Moorings, Profilers, Nodes</a:t>
            </a:r>
          </a:p>
          <a:p>
            <a:pPr eaLnBrk="1" fontAlgn="auto" hangingPunct="1">
              <a:spcBef>
                <a:spcPts val="0"/>
              </a:spcBef>
              <a:spcAft>
                <a:spcPts val="0"/>
              </a:spcAft>
            </a:pPr>
            <a:endParaRPr lang="en-US" sz="1400" dirty="0">
              <a:solidFill>
                <a:prstClr val="black"/>
              </a:solidFill>
              <a:latin typeface="Cambria"/>
            </a:endParaRPr>
          </a:p>
          <a:p>
            <a:pPr eaLnBrk="1" fontAlgn="auto" hangingPunct="1">
              <a:spcBef>
                <a:spcPts val="0"/>
              </a:spcBef>
              <a:spcAft>
                <a:spcPts val="0"/>
              </a:spcAft>
            </a:pPr>
            <a:r>
              <a:rPr lang="en-US" sz="2200" dirty="0">
                <a:solidFill>
                  <a:prstClr val="black"/>
                </a:solidFill>
                <a:latin typeface="Cambria"/>
              </a:rPr>
              <a:t>Mobile Assets</a:t>
            </a:r>
          </a:p>
          <a:p>
            <a:pPr eaLnBrk="1" fontAlgn="auto" hangingPunct="1">
              <a:spcBef>
                <a:spcPts val="0"/>
              </a:spcBef>
              <a:spcAft>
                <a:spcPts val="0"/>
              </a:spcAft>
            </a:pPr>
            <a:r>
              <a:rPr lang="en-US" sz="1800" dirty="0">
                <a:solidFill>
                  <a:prstClr val="black"/>
                </a:solidFill>
                <a:latin typeface="Cambria"/>
              </a:rPr>
              <a:t>Gliders, AUVs</a:t>
            </a:r>
          </a:p>
          <a:p>
            <a:pPr eaLnBrk="1" fontAlgn="auto" hangingPunct="1">
              <a:spcBef>
                <a:spcPts val="0"/>
              </a:spcBef>
              <a:spcAft>
                <a:spcPts val="0"/>
              </a:spcAft>
            </a:pPr>
            <a:endParaRPr lang="en-US" sz="1800" dirty="0">
              <a:solidFill>
                <a:prstClr val="black"/>
              </a:solidFill>
              <a:latin typeface="Cambria"/>
            </a:endParaRPr>
          </a:p>
          <a:p>
            <a:pPr eaLnBrk="1" fontAlgn="auto" hangingPunct="1">
              <a:spcBef>
                <a:spcPts val="0"/>
              </a:spcBef>
              <a:spcAft>
                <a:spcPts val="0"/>
              </a:spcAft>
            </a:pPr>
            <a:r>
              <a:rPr lang="en-US" sz="2200" dirty="0">
                <a:solidFill>
                  <a:prstClr val="black"/>
                </a:solidFill>
                <a:latin typeface="Cambria"/>
              </a:rPr>
              <a:t>Instruments</a:t>
            </a:r>
          </a:p>
          <a:p>
            <a:pPr eaLnBrk="1" fontAlgn="auto" hangingPunct="1">
              <a:spcBef>
                <a:spcPts val="0"/>
              </a:spcBef>
              <a:spcAft>
                <a:spcPts val="0"/>
              </a:spcAft>
            </a:pPr>
            <a:endParaRPr lang="en-US" sz="2800" dirty="0">
              <a:solidFill>
                <a:prstClr val="black"/>
              </a:solidFill>
              <a:latin typeface="Cambria"/>
            </a:endParaRPr>
          </a:p>
          <a:p>
            <a:pPr eaLnBrk="1" fontAlgn="auto" hangingPunct="1">
              <a:spcBef>
                <a:spcPts val="0"/>
              </a:spcBef>
              <a:spcAft>
                <a:spcPts val="0"/>
              </a:spcAft>
            </a:pPr>
            <a:r>
              <a:rPr lang="en-US" sz="2200" dirty="0">
                <a:solidFill>
                  <a:prstClr val="black"/>
                </a:solidFill>
                <a:latin typeface="Cambria"/>
              </a:rPr>
              <a:t>Science Data Products</a:t>
            </a:r>
          </a:p>
          <a:p>
            <a:pPr eaLnBrk="1" fontAlgn="auto" hangingPunct="1">
              <a:spcBef>
                <a:spcPts val="0"/>
              </a:spcBef>
              <a:spcAft>
                <a:spcPts val="0"/>
              </a:spcAft>
            </a:pPr>
            <a:endParaRPr lang="en-US" sz="2800" dirty="0">
              <a:solidFill>
                <a:prstClr val="black"/>
              </a:solidFill>
              <a:latin typeface="Cambria"/>
            </a:endParaRPr>
          </a:p>
          <a:p>
            <a:pPr eaLnBrk="1" fontAlgn="auto" hangingPunct="1">
              <a:spcBef>
                <a:spcPts val="0"/>
              </a:spcBef>
              <a:spcAft>
                <a:spcPts val="0"/>
              </a:spcAft>
            </a:pPr>
            <a:r>
              <a:rPr lang="en-US" sz="2200" dirty="0">
                <a:solidFill>
                  <a:prstClr val="black"/>
                </a:solidFill>
                <a:latin typeface="Cambria"/>
              </a:rPr>
              <a:t>Science/Engineering Data Products</a:t>
            </a:r>
          </a:p>
        </p:txBody>
      </p:sp>
      <p:sp>
        <p:nvSpPr>
          <p:cNvPr id="13" name="TextBox 12"/>
          <p:cNvSpPr txBox="1"/>
          <p:nvPr/>
        </p:nvSpPr>
        <p:spPr>
          <a:xfrm>
            <a:off x="3276600" y="1208506"/>
            <a:ext cx="2152602" cy="4708981"/>
          </a:xfrm>
          <a:prstGeom prst="rect">
            <a:avLst/>
          </a:prstGeom>
          <a:noFill/>
        </p:spPr>
        <p:txBody>
          <a:bodyPr wrap="none" rtlCol="0">
            <a:spAutoFit/>
          </a:bodyPr>
          <a:lstStyle/>
          <a:p>
            <a:pPr algn="r" eaLnBrk="1" fontAlgn="auto" hangingPunct="1">
              <a:spcBef>
                <a:spcPts val="0"/>
              </a:spcBef>
              <a:spcAft>
                <a:spcPts val="0"/>
              </a:spcAft>
            </a:pPr>
            <a:r>
              <a:rPr lang="en-US" sz="5000" b="1" dirty="0">
                <a:solidFill>
                  <a:srgbClr val="0C588D"/>
                </a:solidFill>
                <a:latin typeface="Cambria"/>
              </a:rPr>
              <a:t>7</a:t>
            </a:r>
          </a:p>
          <a:p>
            <a:pPr algn="r" eaLnBrk="1" fontAlgn="auto" hangingPunct="1">
              <a:spcBef>
                <a:spcPts val="0"/>
              </a:spcBef>
              <a:spcAft>
                <a:spcPts val="0"/>
              </a:spcAft>
            </a:pPr>
            <a:r>
              <a:rPr lang="en-US" sz="5000" b="1" dirty="0">
                <a:solidFill>
                  <a:srgbClr val="0C588D"/>
                </a:solidFill>
                <a:latin typeface="Cambria"/>
              </a:rPr>
              <a:t>50</a:t>
            </a:r>
          </a:p>
          <a:p>
            <a:pPr algn="r" eaLnBrk="1" fontAlgn="auto" hangingPunct="1">
              <a:spcBef>
                <a:spcPts val="0"/>
              </a:spcBef>
              <a:spcAft>
                <a:spcPts val="0"/>
              </a:spcAft>
            </a:pPr>
            <a:r>
              <a:rPr lang="en-US" sz="5000" b="1" dirty="0">
                <a:solidFill>
                  <a:srgbClr val="0C588D"/>
                </a:solidFill>
                <a:latin typeface="Cambria"/>
              </a:rPr>
              <a:t>33</a:t>
            </a:r>
          </a:p>
          <a:p>
            <a:pPr algn="r" eaLnBrk="1" fontAlgn="auto" hangingPunct="1">
              <a:spcBef>
                <a:spcPts val="0"/>
              </a:spcBef>
              <a:spcAft>
                <a:spcPts val="0"/>
              </a:spcAft>
            </a:pPr>
            <a:r>
              <a:rPr lang="en-US" sz="5000" b="1" dirty="0" smtClean="0">
                <a:solidFill>
                  <a:srgbClr val="0C588D"/>
                </a:solidFill>
                <a:latin typeface="Cambria"/>
              </a:rPr>
              <a:t>&gt;900</a:t>
            </a:r>
            <a:endParaRPr lang="en-US" sz="5000" b="1" dirty="0">
              <a:solidFill>
                <a:srgbClr val="0C588D"/>
              </a:solidFill>
              <a:latin typeface="Cambria"/>
            </a:endParaRPr>
          </a:p>
          <a:p>
            <a:pPr algn="r" eaLnBrk="1" fontAlgn="auto" hangingPunct="1">
              <a:spcBef>
                <a:spcPts val="0"/>
              </a:spcBef>
              <a:spcAft>
                <a:spcPts val="0"/>
              </a:spcAft>
            </a:pPr>
            <a:r>
              <a:rPr lang="en-US" sz="5000" b="1" dirty="0" smtClean="0">
                <a:solidFill>
                  <a:srgbClr val="0C588D"/>
                </a:solidFill>
                <a:latin typeface="Cambria"/>
              </a:rPr>
              <a:t>&gt;2500</a:t>
            </a:r>
            <a:endParaRPr lang="en-US" sz="5000" b="1" dirty="0">
              <a:solidFill>
                <a:srgbClr val="0C588D"/>
              </a:solidFill>
              <a:latin typeface="Cambria"/>
            </a:endParaRPr>
          </a:p>
          <a:p>
            <a:pPr algn="r" eaLnBrk="1" fontAlgn="auto" hangingPunct="1">
              <a:spcBef>
                <a:spcPts val="0"/>
              </a:spcBef>
              <a:spcAft>
                <a:spcPts val="0"/>
              </a:spcAft>
            </a:pPr>
            <a:r>
              <a:rPr lang="en-US" sz="5000" b="1" dirty="0">
                <a:solidFill>
                  <a:srgbClr val="0C588D"/>
                </a:solidFill>
                <a:latin typeface="Cambria"/>
              </a:rPr>
              <a:t>&gt;100K</a:t>
            </a:r>
          </a:p>
        </p:txBody>
      </p:sp>
    </p:spTree>
    <p:extLst>
      <p:ext uri="{BB962C8B-B14F-4D97-AF65-F5344CB8AC3E}">
        <p14:creationId xmlns:p14="http://schemas.microsoft.com/office/powerpoint/2010/main" val="1470368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5EF5D831-06B2-D543-8946-72CD43B5155C}" type="slidenum">
              <a:rPr lang="en-US" smtClean="0">
                <a:solidFill>
                  <a:prstClr val="white"/>
                </a:solidFill>
                <a:latin typeface="Cambria"/>
              </a:rPr>
              <a:pPr/>
              <a:t>16</a:t>
            </a:fld>
            <a:endParaRPr lang="en-US">
              <a:solidFill>
                <a:prstClr val="white"/>
              </a:solidFill>
              <a:latin typeface="Cambria"/>
            </a:endParaRPr>
          </a:p>
        </p:txBody>
      </p:sp>
      <p:sp>
        <p:nvSpPr>
          <p:cNvPr id="5" name="Rectangle 2"/>
          <p:cNvSpPr>
            <a:spLocks noChangeArrowheads="1"/>
          </p:cNvSpPr>
          <p:nvPr/>
        </p:nvSpPr>
        <p:spPr bwMode="auto">
          <a:xfrm>
            <a:off x="3657600" y="1143000"/>
            <a:ext cx="5189804" cy="1366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19050" rIns="19050" bIns="19050" anchor="ctr"/>
          <a:lstStyle>
            <a:lvl1pPr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1pPr>
            <a:lvl2pPr marL="742950" indent="-28575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2pPr>
            <a:lvl3pPr marL="1143000" indent="-22860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3pPr>
            <a:lvl4pPr marL="1600200" indent="-22860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4pPr>
            <a:lvl5pPr marL="2057400" indent="-22860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5pPr>
            <a:lvl6pPr marL="25146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6pPr>
            <a:lvl7pPr marL="29718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7pPr>
            <a:lvl8pPr marL="34290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8pPr>
            <a:lvl9pPr marL="38862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9pPr>
          </a:lstStyle>
          <a:p>
            <a:pPr indent="-457200" eaLnBrk="1" fontAlgn="auto" hangingPunct="1">
              <a:lnSpc>
                <a:spcPct val="100000"/>
              </a:lnSpc>
              <a:spcBef>
                <a:spcPts val="0"/>
              </a:spcBef>
              <a:spcAft>
                <a:spcPts val="0"/>
              </a:spcAft>
              <a:buClrTx/>
              <a:buSzTx/>
            </a:pPr>
            <a:endParaRPr lang="en-US" altLang="en-US" dirty="0" smtClean="0">
              <a:solidFill>
                <a:srgbClr val="0C588D"/>
              </a:solidFill>
              <a:latin typeface="Helvetica" panose="020B0604020202020204" pitchFamily="34" charset="0"/>
              <a:cs typeface="Arial" panose="020B0604020202020204" pitchFamily="34" charset="0"/>
            </a:endParaRPr>
          </a:p>
          <a:p>
            <a:pPr eaLnBrk="1" fontAlgn="auto" hangingPunct="1">
              <a:lnSpc>
                <a:spcPct val="100000"/>
              </a:lnSpc>
              <a:spcBef>
                <a:spcPts val="0"/>
              </a:spcBef>
              <a:spcAft>
                <a:spcPts val="0"/>
              </a:spcAft>
              <a:buClrTx/>
              <a:buSzTx/>
              <a:buNone/>
            </a:pPr>
            <a:r>
              <a:rPr lang="en-US" altLang="en-US" dirty="0" smtClean="0">
                <a:solidFill>
                  <a:srgbClr val="0C588D"/>
                </a:solidFill>
                <a:latin typeface="Helvetica" panose="020B0604020202020204" pitchFamily="34" charset="0"/>
                <a:cs typeface="Arial" panose="020B0604020202020204" pitchFamily="34" charset="0"/>
              </a:rPr>
              <a:t>Serving Science &amp; Education:</a:t>
            </a:r>
          </a:p>
          <a:p>
            <a:pPr indent="-457200" eaLnBrk="1" fontAlgn="auto" hangingPunct="1">
              <a:lnSpc>
                <a:spcPct val="100000"/>
              </a:lnSpc>
              <a:spcBef>
                <a:spcPts val="0"/>
              </a:spcBef>
              <a:spcAft>
                <a:spcPts val="0"/>
              </a:spcAft>
              <a:buClrTx/>
              <a:buSzTx/>
            </a:pPr>
            <a:r>
              <a:rPr lang="en-US" altLang="en-US" dirty="0" err="1" smtClean="0">
                <a:solidFill>
                  <a:srgbClr val="0C588D"/>
                </a:solidFill>
                <a:latin typeface="Helvetica" panose="020B0604020202020204" pitchFamily="34" charset="0"/>
                <a:cs typeface="Arial" panose="020B0604020202020204" pitchFamily="34" charset="0"/>
              </a:rPr>
              <a:t>Oceanobservatories.org</a:t>
            </a:r>
            <a:endParaRPr lang="en-US" altLang="en-US" sz="1200" dirty="0">
              <a:solidFill>
                <a:srgbClr val="0C588D"/>
              </a:solidFill>
              <a:latin typeface="Helvetica" panose="020B0604020202020204" pitchFamily="34" charset="0"/>
              <a:cs typeface="Arial" panose="020B0604020202020204" pitchFamily="34" charset="0"/>
            </a:endParaRPr>
          </a:p>
          <a:p>
            <a:pPr indent="-457200" eaLnBrk="1" fontAlgn="auto" hangingPunct="1">
              <a:lnSpc>
                <a:spcPct val="100000"/>
              </a:lnSpc>
              <a:spcBef>
                <a:spcPts val="0"/>
              </a:spcBef>
              <a:spcAft>
                <a:spcPts val="0"/>
              </a:spcAft>
              <a:buClrTx/>
              <a:buSzTx/>
            </a:pPr>
            <a:r>
              <a:rPr lang="en-US" altLang="en-US" dirty="0" smtClean="0">
                <a:solidFill>
                  <a:srgbClr val="0C588D"/>
                </a:solidFill>
                <a:latin typeface="Helvetica" panose="020B0604020202020204" pitchFamily="34" charset="0"/>
                <a:cs typeface="Arial" panose="020B0604020202020204" pitchFamily="34" charset="0"/>
              </a:rPr>
              <a:t>Ooinet.oceanobservatories.org</a:t>
            </a:r>
            <a:endParaRPr lang="en-US" altLang="en-US" sz="1200" dirty="0">
              <a:solidFill>
                <a:srgbClr val="0C588D"/>
              </a:solidFill>
              <a:latin typeface="Helvetica" panose="020B0604020202020204" pitchFamily="34" charset="0"/>
              <a:cs typeface="Arial" panose="020B0604020202020204" pitchFamily="34" charset="0"/>
            </a:endParaRPr>
          </a:p>
          <a:p>
            <a:pPr indent="-457200" eaLnBrk="1" fontAlgn="auto" hangingPunct="1">
              <a:lnSpc>
                <a:spcPct val="100000"/>
              </a:lnSpc>
              <a:spcBef>
                <a:spcPts val="0"/>
              </a:spcBef>
              <a:spcAft>
                <a:spcPts val="0"/>
              </a:spcAft>
              <a:buClrTx/>
              <a:buSzTx/>
            </a:pPr>
            <a:r>
              <a:rPr lang="en-US" altLang="en-US" dirty="0" smtClean="0">
                <a:solidFill>
                  <a:srgbClr val="0C588D"/>
                </a:solidFill>
                <a:latin typeface="Helvetica" panose="020B0604020202020204" pitchFamily="34" charset="0"/>
                <a:cs typeface="Arial" panose="020B0604020202020204" pitchFamily="34" charset="0"/>
              </a:rPr>
              <a:t>Education.oceanobservatories.org</a:t>
            </a:r>
            <a:endParaRPr lang="en-US" altLang="en-US" dirty="0">
              <a:solidFill>
                <a:srgbClr val="0C588D"/>
              </a:solidFill>
              <a:latin typeface="Helvetica" panose="020B0604020202020204" pitchFamily="34" charset="0"/>
              <a:cs typeface="Arial" panose="020B0604020202020204" pitchFamily="34" charset="0"/>
            </a:endParaRPr>
          </a:p>
        </p:txBody>
      </p:sp>
      <p:pic>
        <p:nvPicPr>
          <p:cNvPr id="2" name="Picture 1"/>
          <p:cNvPicPr>
            <a:picLocks noChangeAspect="1"/>
          </p:cNvPicPr>
          <p:nvPr/>
        </p:nvPicPr>
        <p:blipFill>
          <a:blip r:embed="rId2"/>
          <a:stretch>
            <a:fillRect/>
          </a:stretch>
        </p:blipFill>
        <p:spPr>
          <a:xfrm>
            <a:off x="152400" y="1585604"/>
            <a:ext cx="3362400" cy="4129396"/>
          </a:xfrm>
          <a:prstGeom prst="rect">
            <a:avLst/>
          </a:prstGeom>
          <a:effectLst>
            <a:outerShdw blurRad="50800" dist="76200" dir="2700000" algn="tl" rotWithShape="0">
              <a:prstClr val="black">
                <a:alpha val="40000"/>
              </a:prstClr>
            </a:outerShdw>
          </a:effectLst>
        </p:spPr>
      </p:pic>
      <p:sp>
        <p:nvSpPr>
          <p:cNvPr id="6" name="Rectangle 2"/>
          <p:cNvSpPr>
            <a:spLocks noChangeArrowheads="1"/>
          </p:cNvSpPr>
          <p:nvPr/>
        </p:nvSpPr>
        <p:spPr bwMode="auto">
          <a:xfrm>
            <a:off x="-14562" y="609602"/>
            <a:ext cx="9158561"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19050" rIns="19050" bIns="19050" anchor="ctr"/>
          <a:lstStyle>
            <a:lvl1pPr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1pPr>
            <a:lvl2pPr marL="742950" indent="-28575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2pPr>
            <a:lvl3pPr marL="1143000" indent="-22860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3pPr>
            <a:lvl4pPr marL="1600200" indent="-22860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4pPr>
            <a:lvl5pPr marL="2057400" indent="-228600" defTabSz="342900">
              <a:lnSpc>
                <a:spcPct val="150000"/>
              </a:lnSpc>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5pPr>
            <a:lvl6pPr marL="25146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6pPr>
            <a:lvl7pPr marL="29718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7pPr>
            <a:lvl8pPr marL="34290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8pPr>
            <a:lvl9pPr marL="3886200" indent="-228600" defTabSz="342900" eaLnBrk="0" fontAlgn="base" hangingPunct="0">
              <a:lnSpc>
                <a:spcPct val="150000"/>
              </a:lnSpc>
              <a:spcBef>
                <a:spcPct val="0"/>
              </a:spcBef>
              <a:spcAft>
                <a:spcPct val="0"/>
              </a:spcAft>
              <a:buClr>
                <a:srgbClr val="0C588D"/>
              </a:buClr>
              <a:buSzPct val="94000"/>
              <a:buFont typeface="Gill Sans"/>
              <a:buChar char="•"/>
              <a:defRPr sz="2400">
                <a:solidFill>
                  <a:srgbClr val="3C3C3C"/>
                </a:solidFill>
                <a:latin typeface="Arial" panose="020B0604020202020204" pitchFamily="34" charset="0"/>
                <a:ea typeface="ヒラギノ角ゴ ProN W3"/>
                <a:cs typeface="ヒラギノ角ゴ ProN W3"/>
                <a:sym typeface="Gill Sans"/>
              </a:defRPr>
            </a:lvl9pPr>
          </a:lstStyle>
          <a:p>
            <a:pPr eaLnBrk="1" fontAlgn="auto" hangingPunct="1">
              <a:lnSpc>
                <a:spcPct val="100000"/>
              </a:lnSpc>
              <a:spcBef>
                <a:spcPts val="0"/>
              </a:spcBef>
              <a:spcAft>
                <a:spcPts val="0"/>
              </a:spcAft>
              <a:buClrTx/>
              <a:buSzTx/>
              <a:buFontTx/>
              <a:buNone/>
            </a:pPr>
            <a:r>
              <a:rPr lang="en-US" altLang="en-US" sz="3200" dirty="0">
                <a:solidFill>
                  <a:srgbClr val="0C588D"/>
                </a:solidFill>
                <a:latin typeface="Helvetica" panose="020B0604020202020204" pitchFamily="34" charset="0"/>
                <a:cs typeface="Arial" panose="020B0604020202020204" pitchFamily="34" charset="0"/>
              </a:rPr>
              <a:t>   </a:t>
            </a:r>
            <a:r>
              <a:rPr lang="en-US" altLang="en-US" dirty="0" smtClean="0">
                <a:solidFill>
                  <a:srgbClr val="0C588D"/>
                </a:solidFill>
                <a:latin typeface="Helvetica" panose="020B0604020202020204" pitchFamily="34" charset="0"/>
                <a:cs typeface="Arial" panose="020B0604020202020204" pitchFamily="34" charset="0"/>
              </a:rPr>
              <a:t>OOI Data Management, Quality Control &amp; Web Access: Rutgers</a:t>
            </a:r>
            <a:r>
              <a:rPr lang="en-US" altLang="en-US" sz="3200" dirty="0" smtClean="0">
                <a:solidFill>
                  <a:srgbClr val="0C588D"/>
                </a:solidFill>
                <a:latin typeface="Helvetica" panose="020B0604020202020204" pitchFamily="34" charset="0"/>
                <a:cs typeface="Arial" panose="020B0604020202020204" pitchFamily="34" charset="0"/>
              </a:rPr>
              <a:t> </a:t>
            </a:r>
            <a:endParaRPr lang="en-US" altLang="en-US" sz="3200" dirty="0">
              <a:solidFill>
                <a:srgbClr val="0C588D"/>
              </a:solidFill>
              <a:latin typeface="Helvetica" panose="020B0604020202020204" pitchFamily="34" charset="0"/>
              <a:cs typeface="Arial" panose="020B0604020202020204" pitchFamily="34" charset="0"/>
            </a:endParaRPr>
          </a:p>
        </p:txBody>
      </p: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b="16275"/>
          <a:stretch/>
        </p:blipFill>
        <p:spPr>
          <a:xfrm>
            <a:off x="6573277" y="2872189"/>
            <a:ext cx="2468503" cy="2797483"/>
          </a:xfrm>
          <a:prstGeom prst="rect">
            <a:avLst/>
          </a:prstGeom>
          <a:ln>
            <a:solidFill>
              <a:schemeClr val="tx1"/>
            </a:solidFill>
          </a:ln>
          <a:effectLst>
            <a:outerShdw blurRad="50800" dist="88900" dir="2700000" algn="ctr" rotWithShape="0">
              <a:schemeClr val="tx1">
                <a:alpha val="40000"/>
              </a:schemeClr>
            </a:outerShdw>
          </a:effectLst>
        </p:spPr>
      </p:pic>
      <p:pic>
        <p:nvPicPr>
          <p:cNvPr id="8" name="Picture 7"/>
          <p:cNvPicPr>
            <a:picLocks noChangeAspect="1"/>
          </p:cNvPicPr>
          <p:nvPr/>
        </p:nvPicPr>
        <p:blipFill>
          <a:blip r:embed="rId4"/>
          <a:stretch>
            <a:fillRect/>
          </a:stretch>
        </p:blipFill>
        <p:spPr>
          <a:xfrm>
            <a:off x="3733800" y="2872189"/>
            <a:ext cx="2669406" cy="2797483"/>
          </a:xfrm>
          <a:prstGeom prst="rect">
            <a:avLst/>
          </a:prstGeom>
          <a:effectLst>
            <a:outerShdw blurRad="88900" dist="114300" dir="2700000" algn="tl" rotWithShape="0">
              <a:prstClr val="black">
                <a:alpha val="40000"/>
              </a:prstClr>
            </a:outerShdw>
          </a:effectLst>
        </p:spPr>
      </p:pic>
    </p:spTree>
    <p:extLst>
      <p:ext uri="{BB962C8B-B14F-4D97-AF65-F5344CB8AC3E}">
        <p14:creationId xmlns:p14="http://schemas.microsoft.com/office/powerpoint/2010/main" val="1064683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0" y="5867400"/>
            <a:ext cx="9144000" cy="1143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Calibri"/>
            </a:endParaRPr>
          </a:p>
        </p:txBody>
      </p:sp>
      <p:sp>
        <p:nvSpPr>
          <p:cNvPr id="19459" name="TextBox 2"/>
          <p:cNvSpPr txBox="1">
            <a:spLocks noChangeArrowheads="1"/>
          </p:cNvSpPr>
          <p:nvPr/>
        </p:nvSpPr>
        <p:spPr bwMode="auto">
          <a:xfrm>
            <a:off x="5334000" y="2857496"/>
            <a:ext cx="990600" cy="738188"/>
          </a:xfrm>
          <a:prstGeom prst="rect">
            <a:avLst/>
          </a:prstGeom>
          <a:noFill/>
          <a:ln w="9525">
            <a:noFill/>
            <a:miter lim="800000"/>
            <a:headEnd/>
            <a:tailEnd/>
          </a:ln>
        </p:spPr>
        <p:txBody>
          <a:bodyPr>
            <a:prstTxWarp prst="textNoShape">
              <a:avLst/>
            </a:prstTxWarp>
            <a:spAutoFit/>
          </a:bodyPr>
          <a:lstStyle/>
          <a:p>
            <a:r>
              <a:rPr lang="en-US" sz="1400">
                <a:solidFill>
                  <a:srgbClr val="FFFFFF"/>
                </a:solidFill>
                <a:latin typeface="Calibri"/>
              </a:rPr>
              <a:t>Vessels - </a:t>
            </a:r>
          </a:p>
          <a:p>
            <a:endParaRPr lang="en-US" sz="1400">
              <a:solidFill>
                <a:srgbClr val="FFFFFF"/>
              </a:solidFill>
              <a:latin typeface="Calibri"/>
            </a:endParaRPr>
          </a:p>
          <a:p>
            <a:r>
              <a:rPr lang="en-US" sz="1400">
                <a:solidFill>
                  <a:srgbClr val="FFFFFF"/>
                </a:solidFill>
                <a:latin typeface="Calibri"/>
              </a:rPr>
              <a:t>Satellite</a:t>
            </a:r>
          </a:p>
        </p:txBody>
      </p:sp>
      <p:sp>
        <p:nvSpPr>
          <p:cNvPr id="19460" name="TextBox 7"/>
          <p:cNvSpPr txBox="1">
            <a:spLocks noChangeArrowheads="1"/>
          </p:cNvSpPr>
          <p:nvPr/>
        </p:nvSpPr>
        <p:spPr bwMode="auto">
          <a:xfrm>
            <a:off x="6027738" y="3640128"/>
            <a:ext cx="1492250" cy="290512"/>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Satellite</a:t>
            </a:r>
          </a:p>
        </p:txBody>
      </p:sp>
      <p:sp>
        <p:nvSpPr>
          <p:cNvPr id="19461" name="TextBox 8"/>
          <p:cNvSpPr txBox="1">
            <a:spLocks noChangeArrowheads="1"/>
          </p:cNvSpPr>
          <p:nvPr/>
        </p:nvSpPr>
        <p:spPr bwMode="auto">
          <a:xfrm>
            <a:off x="6027738" y="3959215"/>
            <a:ext cx="1177925" cy="290513"/>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Ships/ Vessels</a:t>
            </a:r>
          </a:p>
        </p:txBody>
      </p:sp>
      <p:sp>
        <p:nvSpPr>
          <p:cNvPr id="19462" name="TextBox 9"/>
          <p:cNvSpPr txBox="1">
            <a:spLocks noChangeArrowheads="1"/>
          </p:cNvSpPr>
          <p:nvPr/>
        </p:nvSpPr>
        <p:spPr bwMode="auto">
          <a:xfrm>
            <a:off x="6027738" y="4278303"/>
            <a:ext cx="1100137" cy="288925"/>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REMUS</a:t>
            </a:r>
          </a:p>
        </p:txBody>
      </p:sp>
      <p:sp>
        <p:nvSpPr>
          <p:cNvPr id="19463" name="TextBox 10"/>
          <p:cNvSpPr txBox="1">
            <a:spLocks noChangeArrowheads="1"/>
          </p:cNvSpPr>
          <p:nvPr/>
        </p:nvSpPr>
        <p:spPr bwMode="auto">
          <a:xfrm>
            <a:off x="6027738" y="4597390"/>
            <a:ext cx="863600" cy="288925"/>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Modeling</a:t>
            </a:r>
          </a:p>
        </p:txBody>
      </p:sp>
      <p:sp>
        <p:nvSpPr>
          <p:cNvPr id="19464" name="TextBox 11"/>
          <p:cNvSpPr txBox="1">
            <a:spLocks noChangeArrowheads="1"/>
          </p:cNvSpPr>
          <p:nvPr/>
        </p:nvSpPr>
        <p:spPr bwMode="auto">
          <a:xfrm>
            <a:off x="6027738" y="4916478"/>
            <a:ext cx="1020762" cy="288925"/>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Leadership</a:t>
            </a:r>
          </a:p>
        </p:txBody>
      </p:sp>
      <p:sp>
        <p:nvSpPr>
          <p:cNvPr id="19465" name="TextBox 12"/>
          <p:cNvSpPr txBox="1">
            <a:spLocks noChangeArrowheads="1"/>
          </p:cNvSpPr>
          <p:nvPr/>
        </p:nvSpPr>
        <p:spPr bwMode="auto">
          <a:xfrm>
            <a:off x="7440613" y="3640128"/>
            <a:ext cx="708025" cy="290512"/>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CODAR</a:t>
            </a:r>
          </a:p>
        </p:txBody>
      </p:sp>
      <p:sp>
        <p:nvSpPr>
          <p:cNvPr id="19466" name="TextBox 13"/>
          <p:cNvSpPr txBox="1">
            <a:spLocks noChangeArrowheads="1"/>
          </p:cNvSpPr>
          <p:nvPr/>
        </p:nvSpPr>
        <p:spPr bwMode="auto">
          <a:xfrm>
            <a:off x="7440613" y="3959215"/>
            <a:ext cx="708025" cy="290513"/>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Glider</a:t>
            </a:r>
          </a:p>
        </p:txBody>
      </p:sp>
      <p:sp>
        <p:nvSpPr>
          <p:cNvPr id="19467" name="TextBox 14"/>
          <p:cNvSpPr txBox="1">
            <a:spLocks noChangeArrowheads="1"/>
          </p:cNvSpPr>
          <p:nvPr/>
        </p:nvSpPr>
        <p:spPr bwMode="auto">
          <a:xfrm>
            <a:off x="7440613" y="4278303"/>
            <a:ext cx="787400" cy="288925"/>
          </a:xfrm>
          <a:prstGeom prst="rect">
            <a:avLst/>
          </a:prstGeom>
          <a:noFill/>
          <a:ln w="9525">
            <a:noFill/>
            <a:miter lim="800000"/>
            <a:headEnd/>
            <a:tailEnd/>
          </a:ln>
        </p:spPr>
        <p:txBody>
          <a:bodyPr>
            <a:prstTxWarp prst="textNoShape">
              <a:avLst/>
            </a:prstTxWarp>
            <a:spAutoFit/>
          </a:bodyPr>
          <a:lstStyle/>
          <a:p>
            <a:r>
              <a:rPr lang="en-US" sz="1200" dirty="0">
                <a:solidFill>
                  <a:srgbClr val="FFFFFF"/>
                </a:solidFill>
                <a:latin typeface="Calibri"/>
              </a:rPr>
              <a:t>Data Vis.</a:t>
            </a:r>
          </a:p>
        </p:txBody>
      </p:sp>
      <p:sp>
        <p:nvSpPr>
          <p:cNvPr id="19468" name="TextBox 15"/>
          <p:cNvSpPr txBox="1">
            <a:spLocks noChangeArrowheads="1"/>
          </p:cNvSpPr>
          <p:nvPr/>
        </p:nvSpPr>
        <p:spPr bwMode="auto">
          <a:xfrm>
            <a:off x="7440613" y="4597390"/>
            <a:ext cx="708025" cy="288925"/>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Security</a:t>
            </a:r>
          </a:p>
        </p:txBody>
      </p:sp>
      <p:sp>
        <p:nvSpPr>
          <p:cNvPr id="19469" name="TextBox 16"/>
          <p:cNvSpPr txBox="1">
            <a:spLocks noChangeArrowheads="1"/>
          </p:cNvSpPr>
          <p:nvPr/>
        </p:nvSpPr>
        <p:spPr bwMode="auto">
          <a:xfrm>
            <a:off x="7440613" y="4916478"/>
            <a:ext cx="865187" cy="288925"/>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Education</a:t>
            </a:r>
          </a:p>
        </p:txBody>
      </p:sp>
      <p:sp>
        <p:nvSpPr>
          <p:cNvPr id="18" name="Rectangle 17"/>
          <p:cNvSpPr/>
          <p:nvPr/>
        </p:nvSpPr>
        <p:spPr>
          <a:xfrm>
            <a:off x="5791200" y="3481378"/>
            <a:ext cx="2436813" cy="183356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a typeface="ＭＳ Ｐゴシック"/>
            </a:endParaRPr>
          </a:p>
        </p:txBody>
      </p:sp>
      <p:pic>
        <p:nvPicPr>
          <p:cNvPr id="22" name="Picture 2"/>
          <p:cNvPicPr>
            <a:picLocks noChangeAspect="1" noChangeArrowheads="1"/>
          </p:cNvPicPr>
          <p:nvPr/>
        </p:nvPicPr>
        <p:blipFill>
          <a:blip r:embed="rId2"/>
          <a:srcRect/>
          <a:stretch>
            <a:fillRect/>
          </a:stretch>
        </p:blipFill>
        <p:spPr bwMode="auto">
          <a:xfrm>
            <a:off x="142058" y="778935"/>
            <a:ext cx="2702628" cy="1092201"/>
          </a:xfrm>
          <a:prstGeom prst="rect">
            <a:avLst/>
          </a:prstGeom>
          <a:solidFill>
            <a:schemeClr val="bg1"/>
          </a:solidFill>
          <a:ln w="9525">
            <a:noFill/>
            <a:miter lim="800000"/>
            <a:headEnd/>
            <a:tailEnd/>
          </a:ln>
          <a:effectLst>
            <a:outerShdw blurRad="63500" dist="50800" algn="ctr" rotWithShape="0">
              <a:srgbClr val="000000">
                <a:alpha val="20999"/>
              </a:srgbClr>
            </a:outerShdw>
          </a:effectLst>
        </p:spPr>
      </p:pic>
      <p:sp>
        <p:nvSpPr>
          <p:cNvPr id="19479" name="TextBox 30"/>
          <p:cNvSpPr txBox="1">
            <a:spLocks noChangeArrowheads="1"/>
          </p:cNvSpPr>
          <p:nvPr/>
        </p:nvSpPr>
        <p:spPr bwMode="auto">
          <a:xfrm>
            <a:off x="2924175" y="762000"/>
            <a:ext cx="2105025" cy="830997"/>
          </a:xfrm>
          <a:prstGeom prst="rect">
            <a:avLst/>
          </a:prstGeom>
          <a:noFill/>
          <a:ln w="9525">
            <a:noFill/>
            <a:miter lim="800000"/>
            <a:headEnd/>
            <a:tailEnd/>
          </a:ln>
        </p:spPr>
        <p:txBody>
          <a:bodyPr wrap="square">
            <a:prstTxWarp prst="textNoShape">
              <a:avLst/>
            </a:prstTxWarp>
            <a:spAutoFit/>
          </a:bodyPr>
          <a:lstStyle/>
          <a:p>
            <a:r>
              <a:rPr lang="en-US" dirty="0">
                <a:solidFill>
                  <a:srgbClr val="000000"/>
                </a:solidFill>
                <a:latin typeface="Calibri"/>
              </a:rPr>
              <a:t>Global Component</a:t>
            </a:r>
          </a:p>
        </p:txBody>
      </p:sp>
      <p:sp>
        <p:nvSpPr>
          <p:cNvPr id="19480" name="TextBox 31"/>
          <p:cNvSpPr txBox="1">
            <a:spLocks noChangeArrowheads="1"/>
          </p:cNvSpPr>
          <p:nvPr/>
        </p:nvSpPr>
        <p:spPr bwMode="auto">
          <a:xfrm>
            <a:off x="2590800" y="1946853"/>
            <a:ext cx="2314575" cy="914097"/>
          </a:xfrm>
          <a:prstGeom prst="rect">
            <a:avLst/>
          </a:prstGeom>
          <a:noFill/>
          <a:ln w="9525">
            <a:noFill/>
            <a:miter lim="800000"/>
            <a:headEnd/>
            <a:tailEnd/>
          </a:ln>
        </p:spPr>
        <p:txBody>
          <a:bodyPr wrap="square">
            <a:prstTxWarp prst="textNoShape">
              <a:avLst/>
            </a:prstTxWarp>
            <a:spAutoFit/>
          </a:bodyPr>
          <a:lstStyle/>
          <a:p>
            <a:r>
              <a:rPr lang="en-US" dirty="0">
                <a:solidFill>
                  <a:srgbClr val="000000"/>
                </a:solidFill>
                <a:latin typeface="Calibri"/>
              </a:rPr>
              <a:t>National Component</a:t>
            </a:r>
          </a:p>
        </p:txBody>
      </p:sp>
      <p:sp>
        <p:nvSpPr>
          <p:cNvPr id="19481" name="TextBox 32"/>
          <p:cNvSpPr txBox="1">
            <a:spLocks noChangeArrowheads="1"/>
          </p:cNvSpPr>
          <p:nvPr/>
        </p:nvSpPr>
        <p:spPr bwMode="auto">
          <a:xfrm>
            <a:off x="825500" y="2209800"/>
            <a:ext cx="2070100" cy="830997"/>
          </a:xfrm>
          <a:prstGeom prst="rect">
            <a:avLst/>
          </a:prstGeom>
          <a:noFill/>
          <a:ln w="9525">
            <a:noFill/>
            <a:miter lim="800000"/>
            <a:headEnd/>
            <a:tailEnd/>
          </a:ln>
        </p:spPr>
        <p:txBody>
          <a:bodyPr wrap="square">
            <a:prstTxWarp prst="textNoShape">
              <a:avLst/>
            </a:prstTxWarp>
            <a:spAutoFit/>
          </a:bodyPr>
          <a:lstStyle/>
          <a:p>
            <a:r>
              <a:rPr lang="en-US" dirty="0">
                <a:solidFill>
                  <a:srgbClr val="000000"/>
                </a:solidFill>
                <a:latin typeface="Calibri"/>
              </a:rPr>
              <a:t>Regional Component</a:t>
            </a:r>
          </a:p>
        </p:txBody>
      </p:sp>
      <p:sp>
        <p:nvSpPr>
          <p:cNvPr id="19482" name="TextBox 33"/>
          <p:cNvSpPr txBox="1">
            <a:spLocks noChangeArrowheads="1"/>
          </p:cNvSpPr>
          <p:nvPr/>
        </p:nvSpPr>
        <p:spPr bwMode="auto">
          <a:xfrm>
            <a:off x="0" y="0"/>
            <a:ext cx="9144000" cy="523220"/>
          </a:xfrm>
          <a:prstGeom prst="rect">
            <a:avLst/>
          </a:prstGeom>
          <a:noFill/>
          <a:ln w="9525">
            <a:noFill/>
            <a:miter lim="800000"/>
            <a:headEnd/>
            <a:tailEnd/>
          </a:ln>
        </p:spPr>
        <p:txBody>
          <a:bodyPr wrap="square">
            <a:prstTxWarp prst="textNoShape">
              <a:avLst/>
            </a:prstTxWarp>
            <a:spAutoFit/>
          </a:bodyPr>
          <a:lstStyle/>
          <a:p>
            <a:pPr algn="ctr"/>
            <a:r>
              <a:rPr lang="en-US" sz="2800" b="1" dirty="0">
                <a:solidFill>
                  <a:srgbClr val="000000"/>
                </a:solidFill>
                <a:latin typeface="Calibri"/>
              </a:rPr>
              <a:t>U.S. Integrated Ocean Observing System (IOOS)</a:t>
            </a:r>
          </a:p>
        </p:txBody>
      </p:sp>
      <p:sp>
        <p:nvSpPr>
          <p:cNvPr id="35" name="Right Arrow 34"/>
          <p:cNvSpPr/>
          <p:nvPr/>
        </p:nvSpPr>
        <p:spPr>
          <a:xfrm>
            <a:off x="3040063" y="1552571"/>
            <a:ext cx="979487" cy="282575"/>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Arial"/>
              <a:ea typeface="ＭＳ Ｐゴシック"/>
            </a:endParaRPr>
          </a:p>
        </p:txBody>
      </p:sp>
      <p:sp>
        <p:nvSpPr>
          <p:cNvPr id="36" name="Right Arrow 35"/>
          <p:cNvSpPr/>
          <p:nvPr/>
        </p:nvSpPr>
        <p:spPr>
          <a:xfrm rot="1837255">
            <a:off x="3530600" y="2882896"/>
            <a:ext cx="977900" cy="239713"/>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Arial"/>
              <a:ea typeface="ＭＳ Ｐゴシック"/>
            </a:endParaRPr>
          </a:p>
        </p:txBody>
      </p:sp>
      <p:sp>
        <p:nvSpPr>
          <p:cNvPr id="37" name="Right Arrow 36"/>
          <p:cNvSpPr/>
          <p:nvPr/>
        </p:nvSpPr>
        <p:spPr>
          <a:xfrm rot="5400000">
            <a:off x="196057" y="2518565"/>
            <a:ext cx="977900" cy="280987"/>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Arial"/>
              <a:ea typeface="ＭＳ Ｐゴシック"/>
            </a:endParaRPr>
          </a:p>
        </p:txBody>
      </p:sp>
      <p:sp>
        <p:nvSpPr>
          <p:cNvPr id="19487" name="TextBox 38"/>
          <p:cNvSpPr txBox="1">
            <a:spLocks noChangeArrowheads="1"/>
          </p:cNvSpPr>
          <p:nvPr/>
        </p:nvSpPr>
        <p:spPr bwMode="auto">
          <a:xfrm>
            <a:off x="4953000" y="5715000"/>
            <a:ext cx="3756531" cy="461665"/>
          </a:xfrm>
          <a:prstGeom prst="rect">
            <a:avLst/>
          </a:prstGeom>
          <a:noFill/>
          <a:ln w="9525">
            <a:noFill/>
            <a:miter lim="800000"/>
            <a:headEnd/>
            <a:tailEnd/>
          </a:ln>
        </p:spPr>
        <p:txBody>
          <a:bodyPr wrap="none">
            <a:prstTxWarp prst="textNoShape">
              <a:avLst/>
            </a:prstTxWarp>
            <a:spAutoFit/>
          </a:bodyPr>
          <a:lstStyle/>
          <a:p>
            <a:r>
              <a:rPr lang="en-US" i="1" dirty="0">
                <a:solidFill>
                  <a:srgbClr val="000000"/>
                </a:solidFill>
                <a:latin typeface="Calibri"/>
              </a:rPr>
              <a:t>17 U.S. Federal Agencies</a:t>
            </a:r>
          </a:p>
        </p:txBody>
      </p:sp>
      <p:sp>
        <p:nvSpPr>
          <p:cNvPr id="19488" name="TextBox 39"/>
          <p:cNvSpPr txBox="1">
            <a:spLocks noChangeArrowheads="1"/>
          </p:cNvSpPr>
          <p:nvPr/>
        </p:nvSpPr>
        <p:spPr bwMode="auto">
          <a:xfrm>
            <a:off x="257175" y="5715000"/>
            <a:ext cx="3682593" cy="461665"/>
          </a:xfrm>
          <a:prstGeom prst="rect">
            <a:avLst/>
          </a:prstGeom>
          <a:noFill/>
          <a:ln w="9525">
            <a:noFill/>
            <a:miter lim="800000"/>
            <a:headEnd/>
            <a:tailEnd/>
          </a:ln>
        </p:spPr>
        <p:txBody>
          <a:bodyPr wrap="none">
            <a:prstTxWarp prst="textNoShape">
              <a:avLst/>
            </a:prstTxWarp>
            <a:spAutoFit/>
          </a:bodyPr>
          <a:lstStyle/>
          <a:p>
            <a:r>
              <a:rPr lang="en-US" i="1" dirty="0">
                <a:solidFill>
                  <a:srgbClr val="000000"/>
                </a:solidFill>
                <a:latin typeface="Calibri"/>
              </a:rPr>
              <a:t>11 Regional Associations</a:t>
            </a:r>
          </a:p>
        </p:txBody>
      </p:sp>
      <p:pic>
        <p:nvPicPr>
          <p:cNvPr id="2" name="Picture 1" descr="BOEMRE.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3556" y="4533049"/>
            <a:ext cx="597477" cy="597477"/>
          </a:xfrm>
          <a:prstGeom prst="rect">
            <a:avLst/>
          </a:prstGeom>
        </p:spPr>
      </p:pic>
      <p:pic>
        <p:nvPicPr>
          <p:cNvPr id="3" name="Picture 2" descr="CSREES.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75670" y="5194997"/>
            <a:ext cx="543598" cy="543598"/>
          </a:xfrm>
          <a:prstGeom prst="rect">
            <a:avLst/>
          </a:prstGeom>
        </p:spPr>
      </p:pic>
      <p:pic>
        <p:nvPicPr>
          <p:cNvPr id="4" name="Picture 3" descr="DOE.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70836" y="3782552"/>
            <a:ext cx="615757" cy="615757"/>
          </a:xfrm>
          <a:prstGeom prst="rect">
            <a:avLst/>
          </a:prstGeom>
        </p:spPr>
      </p:pic>
      <p:pic>
        <p:nvPicPr>
          <p:cNvPr id="5" name="Picture 4" descr="DOS.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84877" y="4531269"/>
            <a:ext cx="583045" cy="583045"/>
          </a:xfrm>
          <a:prstGeom prst="rect">
            <a:avLst/>
          </a:prstGeom>
        </p:spPr>
      </p:pic>
      <p:pic>
        <p:nvPicPr>
          <p:cNvPr id="6" name="Picture 5" descr="DOT.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55138" y="4527378"/>
            <a:ext cx="589779" cy="589779"/>
          </a:xfrm>
          <a:prstGeom prst="rect">
            <a:avLst/>
          </a:prstGeom>
        </p:spPr>
      </p:pic>
      <p:pic>
        <p:nvPicPr>
          <p:cNvPr id="7" name="Picture 6" descr="EPA.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46517" y="4501208"/>
            <a:ext cx="595552" cy="595552"/>
          </a:xfrm>
          <a:prstGeom prst="rect">
            <a:avLst/>
          </a:prstGeom>
        </p:spPr>
      </p:pic>
      <p:pic>
        <p:nvPicPr>
          <p:cNvPr id="8" name="Picture 7" descr="FDA.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73613" y="4596990"/>
            <a:ext cx="977013" cy="394469"/>
          </a:xfrm>
          <a:prstGeom prst="rect">
            <a:avLst/>
          </a:prstGeom>
        </p:spPr>
      </p:pic>
      <p:pic>
        <p:nvPicPr>
          <p:cNvPr id="9" name="Picture 8" descr="JCS.gi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690458" y="5180076"/>
            <a:ext cx="562845" cy="562845"/>
          </a:xfrm>
          <a:prstGeom prst="rect">
            <a:avLst/>
          </a:prstGeom>
        </p:spPr>
      </p:pic>
      <p:pic>
        <p:nvPicPr>
          <p:cNvPr id="10" name="Picture 9" descr="MMC.gi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70290" y="5168005"/>
            <a:ext cx="596516" cy="596516"/>
          </a:xfrm>
          <a:prstGeom prst="rect">
            <a:avLst/>
          </a:prstGeom>
        </p:spPr>
      </p:pic>
      <p:pic>
        <p:nvPicPr>
          <p:cNvPr id="11" name="Picture 10" descr="NASA.p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690404" y="3076306"/>
            <a:ext cx="693690" cy="693690"/>
          </a:xfrm>
          <a:prstGeom prst="rect">
            <a:avLst/>
          </a:prstGeom>
        </p:spPr>
      </p:pic>
      <p:pic>
        <p:nvPicPr>
          <p:cNvPr id="12" name="Picture 11" descr="NOAA.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957849" y="3109982"/>
            <a:ext cx="626342" cy="626342"/>
          </a:xfrm>
          <a:prstGeom prst="rect">
            <a:avLst/>
          </a:prstGeom>
        </p:spPr>
      </p:pic>
      <p:pic>
        <p:nvPicPr>
          <p:cNvPr id="13" name="Picture 12" descr="NSF.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754439" y="3130573"/>
            <a:ext cx="593629" cy="593629"/>
          </a:xfrm>
          <a:prstGeom prst="rect">
            <a:avLst/>
          </a:prstGeom>
        </p:spPr>
      </p:pic>
      <p:pic>
        <p:nvPicPr>
          <p:cNvPr id="14" name="Picture 13" descr="ONR.gif"/>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424404" y="3139869"/>
            <a:ext cx="1234403" cy="554537"/>
          </a:xfrm>
          <a:prstGeom prst="rect">
            <a:avLst/>
          </a:prstGeom>
        </p:spPr>
      </p:pic>
      <p:pic>
        <p:nvPicPr>
          <p:cNvPr id="15" name="Picture 14" descr="USACE.gif"/>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713594" y="3759888"/>
            <a:ext cx="691765" cy="691765"/>
          </a:xfrm>
          <a:prstGeom prst="rect">
            <a:avLst/>
          </a:prstGeom>
        </p:spPr>
      </p:pic>
      <p:pic>
        <p:nvPicPr>
          <p:cNvPr id="16" name="Picture 15" descr="USARC.gif"/>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992914" y="3817089"/>
            <a:ext cx="608063" cy="608063"/>
          </a:xfrm>
          <a:prstGeom prst="rect">
            <a:avLst/>
          </a:prstGeom>
        </p:spPr>
      </p:pic>
      <p:pic>
        <p:nvPicPr>
          <p:cNvPr id="17" name="Picture 16" descr="USCG.gif"/>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539913" y="3785054"/>
            <a:ext cx="623455" cy="623455"/>
          </a:xfrm>
          <a:prstGeom prst="rect">
            <a:avLst/>
          </a:prstGeom>
        </p:spPr>
      </p:pic>
      <p:pic>
        <p:nvPicPr>
          <p:cNvPr id="19" name="Picture 18" descr="USGS.gif"/>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049774" y="5265951"/>
            <a:ext cx="1250394" cy="459894"/>
          </a:xfrm>
          <a:prstGeom prst="rect">
            <a:avLst/>
          </a:prstGeom>
        </p:spPr>
      </p:pic>
      <p:pic>
        <p:nvPicPr>
          <p:cNvPr id="45" name="Picture 44" descr="Screen shot 2011-11-15 at 4.08.34 AM.png"/>
          <p:cNvPicPr>
            <a:picLocks noChangeAspect="1"/>
          </p:cNvPicPr>
          <p:nvPr/>
        </p:nvPicPr>
        <p:blipFill>
          <a:blip r:embed="rId20"/>
          <a:stretch>
            <a:fillRect/>
          </a:stretch>
        </p:blipFill>
        <p:spPr>
          <a:xfrm>
            <a:off x="0" y="6368123"/>
            <a:ext cx="9144000" cy="642277"/>
          </a:xfrm>
          <a:prstGeom prst="rect">
            <a:avLst/>
          </a:prstGeom>
        </p:spPr>
      </p:pic>
      <p:sp>
        <p:nvSpPr>
          <p:cNvPr id="46" name="TextBox 45"/>
          <p:cNvSpPr txBox="1"/>
          <p:nvPr/>
        </p:nvSpPr>
        <p:spPr>
          <a:xfrm>
            <a:off x="7021287" y="6457890"/>
            <a:ext cx="1954381" cy="400110"/>
          </a:xfrm>
          <a:prstGeom prst="rect">
            <a:avLst/>
          </a:prstGeom>
          <a:noFill/>
        </p:spPr>
        <p:txBody>
          <a:bodyPr wrap="none" rtlCol="0">
            <a:spAutoFit/>
          </a:bodyPr>
          <a:lstStyle/>
          <a:p>
            <a:r>
              <a:rPr lang="en-US" sz="2000" b="1" dirty="0">
                <a:solidFill>
                  <a:srgbClr val="FFFFFF"/>
                </a:solidFill>
                <a:latin typeface="Calibri"/>
              </a:rPr>
              <a:t>http://</a:t>
            </a:r>
            <a:r>
              <a:rPr lang="en-US" sz="2000" b="1" dirty="0" err="1">
                <a:solidFill>
                  <a:srgbClr val="FFFFFF"/>
                </a:solidFill>
                <a:latin typeface="Calibri"/>
              </a:rPr>
              <a:t>ioos.gov</a:t>
            </a:r>
            <a:endParaRPr lang="en-US" sz="2000" b="1" dirty="0">
              <a:solidFill>
                <a:srgbClr val="FFFFFF"/>
              </a:solidFill>
              <a:latin typeface="Calibri"/>
            </a:endParaRPr>
          </a:p>
        </p:txBody>
      </p:sp>
      <p:sp>
        <p:nvSpPr>
          <p:cNvPr id="49" name="TextBox 37"/>
          <p:cNvSpPr txBox="1">
            <a:spLocks noChangeArrowheads="1"/>
          </p:cNvSpPr>
          <p:nvPr/>
        </p:nvSpPr>
        <p:spPr bwMode="auto">
          <a:xfrm>
            <a:off x="4648200" y="2508246"/>
            <a:ext cx="4454525" cy="461665"/>
          </a:xfrm>
          <a:prstGeom prst="rect">
            <a:avLst/>
          </a:prstGeom>
          <a:noFill/>
          <a:ln w="9525">
            <a:noFill/>
            <a:miter lim="800000"/>
            <a:headEnd/>
            <a:tailEnd/>
          </a:ln>
        </p:spPr>
        <p:txBody>
          <a:bodyPr wrap="square">
            <a:prstTxWarp prst="textNoShape">
              <a:avLst/>
            </a:prstTxWarp>
            <a:spAutoFit/>
          </a:bodyPr>
          <a:lstStyle/>
          <a:p>
            <a:r>
              <a:rPr lang="en-US" i="1" dirty="0">
                <a:solidFill>
                  <a:srgbClr val="000000"/>
                </a:solidFill>
                <a:latin typeface="Calibri"/>
              </a:rPr>
              <a:t>15 Regional Alliances in GOOS</a:t>
            </a:r>
          </a:p>
        </p:txBody>
      </p:sp>
      <p:pic>
        <p:nvPicPr>
          <p:cNvPr id="21" name="Picture 20" descr="map_all_regions_text_500.png"/>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47749" y="3276600"/>
            <a:ext cx="3209851" cy="2484425"/>
          </a:xfrm>
          <a:prstGeom prst="rect">
            <a:avLst/>
          </a:prstGeom>
        </p:spPr>
      </p:pic>
      <p:pic>
        <p:nvPicPr>
          <p:cNvPr id="23" name="Picture 22" descr="gramap2013.jpg"/>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4822682" y="609600"/>
            <a:ext cx="4092717" cy="1828800"/>
          </a:xfrm>
          <a:prstGeom prst="rect">
            <a:avLst/>
          </a:prstGeom>
        </p:spPr>
      </p:pic>
      <p:sp>
        <p:nvSpPr>
          <p:cNvPr id="20" name="TextBox 19"/>
          <p:cNvSpPr txBox="1"/>
          <p:nvPr/>
        </p:nvSpPr>
        <p:spPr>
          <a:xfrm>
            <a:off x="2514600" y="6435880"/>
            <a:ext cx="3794278" cy="461665"/>
          </a:xfrm>
          <a:prstGeom prst="rect">
            <a:avLst/>
          </a:prstGeom>
          <a:noFill/>
        </p:spPr>
        <p:txBody>
          <a:bodyPr wrap="none" rtlCol="0">
            <a:spAutoFit/>
          </a:bodyPr>
          <a:lstStyle/>
          <a:p>
            <a:r>
              <a:rPr lang="en-US" dirty="0" smtClean="0">
                <a:solidFill>
                  <a:prstClr val="white"/>
                </a:solidFill>
              </a:rPr>
              <a:t>Serving Society &amp; Science</a:t>
            </a:r>
            <a:endParaRPr lang="en-US" dirty="0">
              <a:solidFill>
                <a:prstClr val="white"/>
              </a:solidFill>
            </a:endParaRPr>
          </a:p>
        </p:txBody>
      </p:sp>
      <p:sp>
        <p:nvSpPr>
          <p:cNvPr id="25" name="Oval 24"/>
          <p:cNvSpPr/>
          <p:nvPr/>
        </p:nvSpPr>
        <p:spPr>
          <a:xfrm>
            <a:off x="2743200" y="4584700"/>
            <a:ext cx="914400" cy="228600"/>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Calibri"/>
            </a:endParaRPr>
          </a:p>
        </p:txBody>
      </p:sp>
    </p:spTree>
    <p:extLst>
      <p:ext uri="{BB962C8B-B14F-4D97-AF65-F5344CB8AC3E}">
        <p14:creationId xmlns:p14="http://schemas.microsoft.com/office/powerpoint/2010/main" val="310187040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0" y="-47625"/>
            <a:ext cx="9144000" cy="6248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latin typeface="Arial"/>
                <a:ea typeface="ＭＳ Ｐゴシック"/>
              </a:rPr>
              <a:t>U..</a:t>
            </a:r>
          </a:p>
        </p:txBody>
      </p:sp>
      <p:pic>
        <p:nvPicPr>
          <p:cNvPr id="14338" name="Picture 2" descr="mab_vue7c"/>
          <p:cNvPicPr>
            <a:picLocks noChangeAspect="1" noChangeArrowheads="1"/>
          </p:cNvPicPr>
          <p:nvPr/>
        </p:nvPicPr>
        <p:blipFill>
          <a:blip r:embed="rId3">
            <a:extLst>
              <a:ext uri="{28A0092B-C50C-407E-A947-70E740481C1C}">
                <a14:useLocalDpi xmlns:a14="http://schemas.microsoft.com/office/drawing/2010/main" val="0"/>
              </a:ext>
            </a:extLst>
          </a:blip>
          <a:srcRect l="9773" t="6015" b="3760"/>
          <a:stretch>
            <a:fillRect/>
          </a:stretch>
        </p:blipFill>
        <p:spPr bwMode="auto">
          <a:xfrm>
            <a:off x="812800" y="-22225"/>
            <a:ext cx="8331200" cy="6223000"/>
          </a:xfrm>
          <a:prstGeom prst="rect">
            <a:avLst/>
          </a:prstGeom>
          <a:solidFill>
            <a:srgbClr val="D000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4339" name="Text Box 7"/>
          <p:cNvSpPr txBox="1">
            <a:spLocks noChangeArrowheads="1"/>
          </p:cNvSpPr>
          <p:nvPr/>
        </p:nvSpPr>
        <p:spPr bwMode="auto">
          <a:xfrm>
            <a:off x="7191673" y="0"/>
            <a:ext cx="96807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2000" b="1" dirty="0">
                <a:solidFill>
                  <a:srgbClr val="FFFFFF"/>
                </a:solidFill>
                <a:latin typeface="Calibri" charset="0"/>
              </a:rPr>
              <a:t>Cape</a:t>
            </a:r>
          </a:p>
          <a:p>
            <a:pPr algn="ctr"/>
            <a:r>
              <a:rPr lang="en-US" sz="2000" b="1" dirty="0">
                <a:solidFill>
                  <a:srgbClr val="FFFFFF"/>
                </a:solidFill>
                <a:latin typeface="Calibri" charset="0"/>
              </a:rPr>
              <a:t>Cod</a:t>
            </a:r>
          </a:p>
        </p:txBody>
      </p:sp>
      <p:sp>
        <p:nvSpPr>
          <p:cNvPr id="14340" name="Text Box 8"/>
          <p:cNvSpPr txBox="1">
            <a:spLocks noChangeArrowheads="1"/>
          </p:cNvSpPr>
          <p:nvPr/>
        </p:nvSpPr>
        <p:spPr bwMode="auto">
          <a:xfrm>
            <a:off x="1301852" y="5299075"/>
            <a:ext cx="109517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2000" b="1" dirty="0">
                <a:solidFill>
                  <a:srgbClr val="FFFFFF"/>
                </a:solidFill>
                <a:latin typeface="Calibri" charset="0"/>
              </a:rPr>
              <a:t>Cape</a:t>
            </a:r>
          </a:p>
          <a:p>
            <a:pPr algn="ctr"/>
            <a:r>
              <a:rPr lang="en-US" sz="2000" b="1" dirty="0">
                <a:solidFill>
                  <a:srgbClr val="FFFFFF"/>
                </a:solidFill>
                <a:latin typeface="Calibri" charset="0"/>
              </a:rPr>
              <a:t>Hatteras</a:t>
            </a:r>
          </a:p>
        </p:txBody>
      </p:sp>
      <p:sp>
        <p:nvSpPr>
          <p:cNvPr id="14341" name="Text Box 9"/>
          <p:cNvSpPr txBox="1">
            <a:spLocks noChangeArrowheads="1"/>
          </p:cNvSpPr>
          <p:nvPr/>
        </p:nvSpPr>
        <p:spPr bwMode="auto">
          <a:xfrm>
            <a:off x="3579813" y="1219200"/>
            <a:ext cx="4111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b="1">
                <a:solidFill>
                  <a:srgbClr val="FFFFFF"/>
                </a:solidFill>
                <a:latin typeface="Calibri" charset="0"/>
              </a:rPr>
              <a:t>NJ</a:t>
            </a:r>
          </a:p>
        </p:txBody>
      </p:sp>
      <p:sp>
        <p:nvSpPr>
          <p:cNvPr id="14342" name="Text Box 9"/>
          <p:cNvSpPr txBox="1">
            <a:spLocks noChangeArrowheads="1"/>
          </p:cNvSpPr>
          <p:nvPr/>
        </p:nvSpPr>
        <p:spPr bwMode="auto">
          <a:xfrm>
            <a:off x="6553200" y="152400"/>
            <a:ext cx="5222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b="1" dirty="0">
                <a:solidFill>
                  <a:srgbClr val="FFFFFF"/>
                </a:solidFill>
                <a:latin typeface="Calibri" charset="0"/>
              </a:rPr>
              <a:t>MA</a:t>
            </a:r>
          </a:p>
        </p:txBody>
      </p:sp>
      <p:sp>
        <p:nvSpPr>
          <p:cNvPr id="14343" name="Text Box 9"/>
          <p:cNvSpPr txBox="1">
            <a:spLocks noChangeArrowheads="1"/>
          </p:cNvSpPr>
          <p:nvPr/>
        </p:nvSpPr>
        <p:spPr bwMode="auto">
          <a:xfrm>
            <a:off x="5005388" y="0"/>
            <a:ext cx="4175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b="1" dirty="0">
                <a:solidFill>
                  <a:srgbClr val="FFFFFF"/>
                </a:solidFill>
                <a:latin typeface="Calibri" charset="0"/>
              </a:rPr>
              <a:t>CT</a:t>
            </a:r>
          </a:p>
        </p:txBody>
      </p:sp>
      <p:sp>
        <p:nvSpPr>
          <p:cNvPr id="14344" name="Text Box 9"/>
          <p:cNvSpPr txBox="1">
            <a:spLocks noChangeArrowheads="1"/>
          </p:cNvSpPr>
          <p:nvPr/>
        </p:nvSpPr>
        <p:spPr bwMode="auto">
          <a:xfrm>
            <a:off x="1428750" y="4171950"/>
            <a:ext cx="762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b="1" dirty="0">
                <a:solidFill>
                  <a:srgbClr val="FFFFFF"/>
                </a:solidFill>
                <a:latin typeface="Calibri" charset="0"/>
              </a:rPr>
              <a:t>VA</a:t>
            </a:r>
          </a:p>
        </p:txBody>
      </p:sp>
      <p:sp>
        <p:nvSpPr>
          <p:cNvPr id="14345" name="Text Box 9"/>
          <p:cNvSpPr txBox="1">
            <a:spLocks noChangeArrowheads="1"/>
          </p:cNvSpPr>
          <p:nvPr/>
        </p:nvSpPr>
        <p:spPr bwMode="auto">
          <a:xfrm>
            <a:off x="2754313" y="1974850"/>
            <a:ext cx="4397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b="1" dirty="0">
                <a:solidFill>
                  <a:srgbClr val="FFFFFF"/>
                </a:solidFill>
                <a:latin typeface="Calibri" charset="0"/>
              </a:rPr>
              <a:t>DE</a:t>
            </a:r>
          </a:p>
        </p:txBody>
      </p:sp>
      <p:sp>
        <p:nvSpPr>
          <p:cNvPr id="14346" name="Text Box 9"/>
          <p:cNvSpPr txBox="1">
            <a:spLocks noChangeArrowheads="1"/>
          </p:cNvSpPr>
          <p:nvPr/>
        </p:nvSpPr>
        <p:spPr bwMode="auto">
          <a:xfrm>
            <a:off x="4370388" y="574675"/>
            <a:ext cx="4540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b="1" dirty="0">
                <a:solidFill>
                  <a:srgbClr val="FFFFFF"/>
                </a:solidFill>
                <a:latin typeface="Calibri" charset="0"/>
              </a:rPr>
              <a:t>NY</a:t>
            </a:r>
          </a:p>
        </p:txBody>
      </p:sp>
      <p:sp>
        <p:nvSpPr>
          <p:cNvPr id="14347" name="Text Box 9"/>
          <p:cNvSpPr txBox="1">
            <a:spLocks noChangeArrowheads="1"/>
          </p:cNvSpPr>
          <p:nvPr/>
        </p:nvSpPr>
        <p:spPr bwMode="auto">
          <a:xfrm>
            <a:off x="992188" y="5029200"/>
            <a:ext cx="45561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b="1">
                <a:solidFill>
                  <a:srgbClr val="FFFFFF"/>
                </a:solidFill>
                <a:latin typeface="Calibri" charset="0"/>
              </a:rPr>
              <a:t>NC</a:t>
            </a:r>
          </a:p>
        </p:txBody>
      </p:sp>
      <p:sp>
        <p:nvSpPr>
          <p:cNvPr id="14348" name="Text Box 9"/>
          <p:cNvSpPr txBox="1">
            <a:spLocks noChangeArrowheads="1"/>
          </p:cNvSpPr>
          <p:nvPr/>
        </p:nvSpPr>
        <p:spPr bwMode="auto">
          <a:xfrm>
            <a:off x="5835650" y="-112713"/>
            <a:ext cx="6032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b="1" dirty="0">
                <a:solidFill>
                  <a:srgbClr val="FFFFFF"/>
                </a:solidFill>
                <a:latin typeface="Calibri" charset="0"/>
              </a:rPr>
              <a:t>RI</a:t>
            </a:r>
          </a:p>
        </p:txBody>
      </p:sp>
      <p:sp>
        <p:nvSpPr>
          <p:cNvPr id="14349" name="Text Box 9"/>
          <p:cNvSpPr txBox="1">
            <a:spLocks noChangeArrowheads="1"/>
          </p:cNvSpPr>
          <p:nvPr/>
        </p:nvSpPr>
        <p:spPr bwMode="auto">
          <a:xfrm>
            <a:off x="2227263" y="2305050"/>
            <a:ext cx="5286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b="1" dirty="0">
                <a:solidFill>
                  <a:srgbClr val="FFFFFF"/>
                </a:solidFill>
                <a:latin typeface="Calibri" charset="0"/>
              </a:rPr>
              <a:t>MD</a:t>
            </a:r>
          </a:p>
        </p:txBody>
      </p:sp>
      <p:sp>
        <p:nvSpPr>
          <p:cNvPr id="14350" name="Text Box 9"/>
          <p:cNvSpPr txBox="1">
            <a:spLocks noChangeArrowheads="1"/>
          </p:cNvSpPr>
          <p:nvPr/>
        </p:nvSpPr>
        <p:spPr bwMode="auto">
          <a:xfrm>
            <a:off x="2660650" y="990600"/>
            <a:ext cx="4445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b="1">
                <a:solidFill>
                  <a:srgbClr val="FFFFFF"/>
                </a:solidFill>
                <a:latin typeface="Calibri" charset="0"/>
              </a:rPr>
              <a:t>PA</a:t>
            </a:r>
          </a:p>
        </p:txBody>
      </p:sp>
      <p:sp>
        <p:nvSpPr>
          <p:cNvPr id="14351" name="Text Box 9"/>
          <p:cNvSpPr txBox="1">
            <a:spLocks noChangeArrowheads="1"/>
          </p:cNvSpPr>
          <p:nvPr/>
        </p:nvSpPr>
        <p:spPr bwMode="auto">
          <a:xfrm>
            <a:off x="1120775" y="0"/>
            <a:ext cx="3810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2000" b="1" dirty="0" smtClean="0">
                <a:solidFill>
                  <a:srgbClr val="FFFFFF"/>
                </a:solidFill>
                <a:latin typeface="Calibri" charset="0"/>
              </a:rPr>
              <a:t>78 </a:t>
            </a:r>
            <a:r>
              <a:rPr lang="en-US" sz="2000" b="1" dirty="0">
                <a:solidFill>
                  <a:srgbClr val="FFFFFF"/>
                </a:solidFill>
                <a:latin typeface="Calibri" charset="0"/>
              </a:rPr>
              <a:t>Million </a:t>
            </a:r>
            <a:r>
              <a:rPr lang="en-US" sz="2000" b="1" dirty="0" smtClean="0">
                <a:solidFill>
                  <a:srgbClr val="FFFFFF"/>
                </a:solidFill>
                <a:latin typeface="Calibri" charset="0"/>
              </a:rPr>
              <a:t>People (1/4 of U.S.)</a:t>
            </a:r>
          </a:p>
          <a:p>
            <a:pPr algn="ctr"/>
            <a:r>
              <a:rPr lang="en-US" sz="2000" b="1" dirty="0">
                <a:solidFill>
                  <a:srgbClr val="FFFFFF"/>
                </a:solidFill>
                <a:latin typeface="Calibri" charset="0"/>
              </a:rPr>
              <a:t>1000 km Cape to Cape</a:t>
            </a:r>
          </a:p>
        </p:txBody>
      </p:sp>
      <p:sp>
        <p:nvSpPr>
          <p:cNvPr id="19" name="TextBox 18"/>
          <p:cNvSpPr txBox="1"/>
          <p:nvPr/>
        </p:nvSpPr>
        <p:spPr>
          <a:xfrm>
            <a:off x="0" y="0"/>
            <a:ext cx="2405063" cy="3046413"/>
          </a:xfrm>
          <a:prstGeom prst="rect">
            <a:avLst/>
          </a:prstGeom>
          <a:noFill/>
        </p:spPr>
        <p:txBody>
          <a:bodyPr>
            <a:spAutoFit/>
          </a:bodyPr>
          <a:lstStyle/>
          <a:p>
            <a:pPr fontAlgn="auto">
              <a:spcBef>
                <a:spcPts val="0"/>
              </a:spcBef>
              <a:spcAft>
                <a:spcPts val="0"/>
              </a:spcAft>
              <a:defRPr/>
            </a:pPr>
            <a:r>
              <a:rPr lang="en-US" b="1" u="sng" cap="small" dirty="0">
                <a:solidFill>
                  <a:srgbClr val="FFFF00"/>
                </a:solidFill>
                <a:latin typeface="Arial"/>
                <a:ea typeface="ＭＳ Ｐゴシック"/>
              </a:rPr>
              <a:t>M</a:t>
            </a:r>
            <a:r>
              <a:rPr lang="en-US" cap="small" dirty="0">
                <a:solidFill>
                  <a:srgbClr val="FF0000"/>
                </a:solidFill>
                <a:latin typeface="Arial"/>
                <a:ea typeface="ＭＳ Ｐゴシック"/>
              </a:rPr>
              <a:t>iddle </a:t>
            </a:r>
            <a:r>
              <a:rPr lang="en-US" b="1" u="sng" cap="small" dirty="0">
                <a:solidFill>
                  <a:srgbClr val="FFFF00"/>
                </a:solidFill>
                <a:latin typeface="Arial"/>
                <a:ea typeface="ＭＳ Ｐゴシック"/>
              </a:rPr>
              <a:t>A</a:t>
            </a:r>
            <a:r>
              <a:rPr lang="en-US" cap="small" dirty="0">
                <a:solidFill>
                  <a:srgbClr val="FF0000"/>
                </a:solidFill>
                <a:latin typeface="Arial"/>
                <a:ea typeface="ＭＳ Ｐゴシック"/>
              </a:rPr>
              <a:t>tlantic</a:t>
            </a:r>
          </a:p>
          <a:p>
            <a:pPr fontAlgn="auto">
              <a:spcBef>
                <a:spcPts val="0"/>
              </a:spcBef>
              <a:spcAft>
                <a:spcPts val="0"/>
              </a:spcAft>
              <a:defRPr/>
            </a:pPr>
            <a:r>
              <a:rPr lang="en-US" b="1" u="sng" cap="small" dirty="0">
                <a:solidFill>
                  <a:srgbClr val="FFFF00"/>
                </a:solidFill>
                <a:latin typeface="Arial"/>
                <a:ea typeface="ＭＳ Ｐゴシック"/>
              </a:rPr>
              <a:t>R</a:t>
            </a:r>
            <a:r>
              <a:rPr lang="en-US" cap="small" dirty="0">
                <a:solidFill>
                  <a:srgbClr val="FF0000"/>
                </a:solidFill>
                <a:latin typeface="Arial"/>
                <a:ea typeface="ＭＳ Ｐゴシック"/>
              </a:rPr>
              <a:t>egional </a:t>
            </a:r>
            <a:r>
              <a:rPr lang="en-US" b="1" u="sng" cap="small" dirty="0">
                <a:solidFill>
                  <a:srgbClr val="FFFF00"/>
                </a:solidFill>
                <a:latin typeface="Arial"/>
                <a:ea typeface="ＭＳ Ｐゴシック"/>
              </a:rPr>
              <a:t>A</a:t>
            </a:r>
            <a:r>
              <a:rPr lang="en-US" cap="small" dirty="0">
                <a:solidFill>
                  <a:srgbClr val="FF0000"/>
                </a:solidFill>
                <a:latin typeface="Arial"/>
                <a:ea typeface="ＭＳ Ｐゴシック"/>
              </a:rPr>
              <a:t>ssociation </a:t>
            </a:r>
          </a:p>
          <a:p>
            <a:pPr fontAlgn="auto">
              <a:spcBef>
                <a:spcPts val="0"/>
              </a:spcBef>
              <a:spcAft>
                <a:spcPts val="0"/>
              </a:spcAft>
              <a:defRPr/>
            </a:pPr>
            <a:r>
              <a:rPr lang="en-US" b="1" u="sng" cap="small" dirty="0">
                <a:solidFill>
                  <a:srgbClr val="FFFF00"/>
                </a:solidFill>
                <a:latin typeface="Arial"/>
                <a:ea typeface="ＭＳ Ｐゴシック"/>
              </a:rPr>
              <a:t>C</a:t>
            </a:r>
            <a:r>
              <a:rPr lang="en-US" cap="small" dirty="0">
                <a:solidFill>
                  <a:srgbClr val="FF0000"/>
                </a:solidFill>
                <a:latin typeface="Arial"/>
                <a:ea typeface="ＭＳ Ｐゴシック"/>
              </a:rPr>
              <a:t>oastal </a:t>
            </a:r>
          </a:p>
          <a:p>
            <a:pPr fontAlgn="auto">
              <a:spcBef>
                <a:spcPts val="0"/>
              </a:spcBef>
              <a:spcAft>
                <a:spcPts val="0"/>
              </a:spcAft>
              <a:defRPr/>
            </a:pPr>
            <a:r>
              <a:rPr lang="en-US" b="1" u="sng" cap="small" dirty="0">
                <a:solidFill>
                  <a:srgbClr val="FFFF00"/>
                </a:solidFill>
                <a:latin typeface="Arial"/>
                <a:ea typeface="ＭＳ Ｐゴシック"/>
              </a:rPr>
              <a:t>O</a:t>
            </a:r>
            <a:r>
              <a:rPr lang="en-US" cap="small" dirty="0">
                <a:solidFill>
                  <a:srgbClr val="FF0000"/>
                </a:solidFill>
                <a:latin typeface="Arial"/>
                <a:ea typeface="ＭＳ Ｐゴシック"/>
              </a:rPr>
              <a:t>cean </a:t>
            </a:r>
            <a:r>
              <a:rPr lang="en-US" b="1" u="sng" cap="small" dirty="0">
                <a:solidFill>
                  <a:srgbClr val="FFFF00"/>
                </a:solidFill>
                <a:latin typeface="Arial"/>
                <a:ea typeface="ＭＳ Ｐゴシック"/>
              </a:rPr>
              <a:t>O</a:t>
            </a:r>
            <a:r>
              <a:rPr lang="en-US" cap="small" dirty="0">
                <a:solidFill>
                  <a:srgbClr val="FF0000"/>
                </a:solidFill>
                <a:latin typeface="Arial"/>
                <a:ea typeface="ＭＳ Ｐゴシック"/>
              </a:rPr>
              <a:t>bserving </a:t>
            </a:r>
            <a:r>
              <a:rPr lang="en-US" b="1" u="sng" cap="small" dirty="0">
                <a:solidFill>
                  <a:srgbClr val="FFFF00"/>
                </a:solidFill>
                <a:latin typeface="Arial"/>
                <a:ea typeface="ＭＳ Ｐゴシック"/>
              </a:rPr>
              <a:t>S</a:t>
            </a:r>
            <a:r>
              <a:rPr lang="en-US" cap="small" dirty="0">
                <a:solidFill>
                  <a:srgbClr val="FF0000"/>
                </a:solidFill>
                <a:latin typeface="Arial"/>
                <a:ea typeface="ＭＳ Ｐゴシック"/>
              </a:rPr>
              <a:t>ystem</a:t>
            </a:r>
          </a:p>
        </p:txBody>
      </p:sp>
      <p:sp>
        <p:nvSpPr>
          <p:cNvPr id="14353" name="Text Box 3"/>
          <p:cNvSpPr txBox="1">
            <a:spLocks noChangeArrowheads="1"/>
          </p:cNvSpPr>
          <p:nvPr/>
        </p:nvSpPr>
        <p:spPr bwMode="auto">
          <a:xfrm>
            <a:off x="700088" y="350838"/>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endParaRPr lang="en-US" b="1">
              <a:solidFill>
                <a:srgbClr val="000000"/>
              </a:solidFill>
              <a:latin typeface="Calibri" charset="0"/>
            </a:endParaRPr>
          </a:p>
        </p:txBody>
      </p:sp>
      <p:sp>
        <p:nvSpPr>
          <p:cNvPr id="14354" name="TextBox 26"/>
          <p:cNvSpPr txBox="1">
            <a:spLocks noChangeArrowheads="1"/>
          </p:cNvSpPr>
          <p:nvPr/>
        </p:nvSpPr>
        <p:spPr bwMode="auto">
          <a:xfrm>
            <a:off x="5326063" y="6545263"/>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endParaRPr lang="en-US">
              <a:solidFill>
                <a:srgbClr val="000000"/>
              </a:solidFill>
            </a:endParaRPr>
          </a:p>
        </p:txBody>
      </p:sp>
      <p:sp>
        <p:nvSpPr>
          <p:cNvPr id="14355" name="TextBox 41"/>
          <p:cNvSpPr txBox="1">
            <a:spLocks noChangeArrowheads="1"/>
          </p:cNvSpPr>
          <p:nvPr/>
        </p:nvSpPr>
        <p:spPr bwMode="auto">
          <a:xfrm>
            <a:off x="4910918" y="1819268"/>
            <a:ext cx="4338663"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2800" b="1" dirty="0" smtClean="0">
                <a:solidFill>
                  <a:srgbClr val="FFFFFF"/>
                </a:solidFill>
              </a:rPr>
              <a:t>MARACOOS:</a:t>
            </a:r>
          </a:p>
          <a:p>
            <a:pPr algn="ctr"/>
            <a:r>
              <a:rPr lang="en-US" sz="2800" b="1" dirty="0" smtClean="0">
                <a:solidFill>
                  <a:srgbClr val="FFFFFF"/>
                </a:solidFill>
              </a:rPr>
              <a:t>A Sustained Real-time Observation &amp; Forecast System</a:t>
            </a:r>
            <a:endParaRPr lang="en-US" sz="2800" b="1" dirty="0">
              <a:solidFill>
                <a:srgbClr val="FFFFFF"/>
              </a:solidFill>
            </a:endParaRPr>
          </a:p>
        </p:txBody>
      </p:sp>
      <p:pic>
        <p:nvPicPr>
          <p:cNvPr id="43" name="Picture 41" descr="13"/>
          <p:cNvPicPr>
            <a:picLocks noChangeAspect="1" noChangeArrowheads="1"/>
          </p:cNvPicPr>
          <p:nvPr/>
        </p:nvPicPr>
        <p:blipFill>
          <a:blip r:embed="rId4"/>
          <a:stretch>
            <a:fillRect/>
          </a:stretch>
        </p:blipFill>
        <p:spPr bwMode="auto">
          <a:xfrm>
            <a:off x="6251575" y="5610225"/>
            <a:ext cx="506413" cy="509588"/>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44" name="Picture 42" descr="1"/>
          <p:cNvPicPr>
            <a:picLocks noChangeAspect="1" noChangeArrowheads="1"/>
          </p:cNvPicPr>
          <p:nvPr/>
        </p:nvPicPr>
        <p:blipFill>
          <a:blip r:embed="rId5"/>
          <a:srcRect/>
          <a:stretch>
            <a:fillRect/>
          </a:stretch>
        </p:blipFill>
        <p:spPr bwMode="auto">
          <a:xfrm>
            <a:off x="7712075" y="4259263"/>
            <a:ext cx="1119188" cy="568325"/>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45" name="Picture 43" descr="2"/>
          <p:cNvPicPr>
            <a:picLocks noChangeAspect="1" noChangeArrowheads="1"/>
          </p:cNvPicPr>
          <p:nvPr/>
        </p:nvPicPr>
        <p:blipFill>
          <a:blip r:embed="rId6"/>
          <a:stretch>
            <a:fillRect/>
          </a:stretch>
        </p:blipFill>
        <p:spPr bwMode="auto">
          <a:xfrm>
            <a:off x="4229100" y="5595938"/>
            <a:ext cx="882650" cy="531812"/>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46" name="Picture 44" descr="3"/>
          <p:cNvPicPr>
            <a:picLocks noChangeAspect="1" noChangeArrowheads="1"/>
          </p:cNvPicPr>
          <p:nvPr/>
        </p:nvPicPr>
        <p:blipFill>
          <a:blip r:embed="rId7"/>
          <a:stretch>
            <a:fillRect/>
          </a:stretch>
        </p:blipFill>
        <p:spPr bwMode="auto">
          <a:xfrm>
            <a:off x="7069138" y="4286250"/>
            <a:ext cx="542925" cy="530225"/>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47" name="Picture 45" descr="4"/>
          <p:cNvPicPr>
            <a:picLocks noChangeAspect="1" noChangeArrowheads="1"/>
          </p:cNvPicPr>
          <p:nvPr/>
        </p:nvPicPr>
        <p:blipFill>
          <a:blip r:embed="rId8"/>
          <a:srcRect/>
          <a:stretch>
            <a:fillRect/>
          </a:stretch>
        </p:blipFill>
        <p:spPr bwMode="auto">
          <a:xfrm>
            <a:off x="7697788" y="4879975"/>
            <a:ext cx="1119187" cy="568325"/>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48" name="Picture 46" descr="5"/>
          <p:cNvPicPr>
            <a:picLocks noChangeAspect="1" noChangeArrowheads="1"/>
          </p:cNvPicPr>
          <p:nvPr/>
        </p:nvPicPr>
        <p:blipFill>
          <a:blip r:embed="rId9"/>
          <a:srcRect/>
          <a:stretch>
            <a:fillRect/>
          </a:stretch>
        </p:blipFill>
        <p:spPr bwMode="auto">
          <a:xfrm>
            <a:off x="7759700" y="5610225"/>
            <a:ext cx="1117600" cy="541338"/>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49" name="Picture 47" descr="6"/>
          <p:cNvPicPr>
            <a:picLocks noChangeAspect="1" noChangeArrowheads="1"/>
          </p:cNvPicPr>
          <p:nvPr/>
        </p:nvPicPr>
        <p:blipFill>
          <a:blip r:embed="rId10"/>
          <a:srcRect/>
          <a:stretch>
            <a:fillRect/>
          </a:stretch>
        </p:blipFill>
        <p:spPr bwMode="auto">
          <a:xfrm>
            <a:off x="6176963" y="4186238"/>
            <a:ext cx="631825" cy="606425"/>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50" name="Picture 48" descr="7"/>
          <p:cNvPicPr>
            <a:picLocks noChangeAspect="1" noChangeArrowheads="1"/>
          </p:cNvPicPr>
          <p:nvPr/>
        </p:nvPicPr>
        <p:blipFill>
          <a:blip r:embed="rId11"/>
          <a:srcRect/>
          <a:stretch>
            <a:fillRect/>
          </a:stretch>
        </p:blipFill>
        <p:spPr bwMode="auto">
          <a:xfrm>
            <a:off x="6188075" y="4857750"/>
            <a:ext cx="614363" cy="590550"/>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51" name="Picture 49" descr="8"/>
          <p:cNvPicPr>
            <a:picLocks noChangeAspect="1" noChangeArrowheads="1"/>
          </p:cNvPicPr>
          <p:nvPr/>
        </p:nvPicPr>
        <p:blipFill>
          <a:blip r:embed="rId12"/>
          <a:srcRect/>
          <a:stretch>
            <a:fillRect/>
          </a:stretch>
        </p:blipFill>
        <p:spPr bwMode="auto">
          <a:xfrm>
            <a:off x="5334000" y="4221163"/>
            <a:ext cx="593725" cy="568325"/>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52" name="Picture 52" descr="11"/>
          <p:cNvPicPr>
            <a:picLocks noChangeAspect="1" noChangeArrowheads="1"/>
          </p:cNvPicPr>
          <p:nvPr/>
        </p:nvPicPr>
        <p:blipFill>
          <a:blip r:embed="rId13"/>
          <a:srcRect/>
          <a:stretch>
            <a:fillRect/>
          </a:stretch>
        </p:blipFill>
        <p:spPr bwMode="auto">
          <a:xfrm>
            <a:off x="7100888" y="5607050"/>
            <a:ext cx="533400" cy="509588"/>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53" name="Picture 53" descr="12"/>
          <p:cNvPicPr>
            <a:picLocks noChangeAspect="1" noChangeArrowheads="1"/>
          </p:cNvPicPr>
          <p:nvPr/>
        </p:nvPicPr>
        <p:blipFill>
          <a:blip r:embed="rId14"/>
          <a:srcRect/>
          <a:stretch>
            <a:fillRect/>
          </a:stretch>
        </p:blipFill>
        <p:spPr bwMode="auto">
          <a:xfrm>
            <a:off x="5367338" y="4857750"/>
            <a:ext cx="593725" cy="568325"/>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14367" name="Picture 30" descr="2.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5367338" y="5610225"/>
            <a:ext cx="539750" cy="50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68" name="Picture 31" descr="IOOS_logo_white.gif"/>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4148138" y="4306888"/>
            <a:ext cx="10128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69" name="Picture 55" descr="Screen shot 2012-02-19 at 1.29.16 PM.pn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4321175" y="4933950"/>
            <a:ext cx="741363"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Picture 57"/>
          <p:cNvPicPr>
            <a:picLocks noChangeAspect="1"/>
          </p:cNvPicPr>
          <p:nvPr/>
        </p:nvPicPr>
        <p:blipFill>
          <a:blip r:embed="rId18"/>
          <a:stretch>
            <a:fillRect/>
          </a:stretch>
        </p:blipFill>
        <p:spPr>
          <a:xfrm>
            <a:off x="7141021" y="4942798"/>
            <a:ext cx="455385" cy="455385"/>
          </a:xfrm>
          <a:prstGeom prst="ellipse">
            <a:avLst/>
          </a:prstGeom>
        </p:spPr>
      </p:pic>
      <p:sp>
        <p:nvSpPr>
          <p:cNvPr id="14371" name="TextBox 1"/>
          <p:cNvSpPr txBox="1">
            <a:spLocks noChangeArrowheads="1"/>
          </p:cNvSpPr>
          <p:nvPr/>
        </p:nvSpPr>
        <p:spPr bwMode="auto">
          <a:xfrm>
            <a:off x="0" y="3048000"/>
            <a:ext cx="18081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a:solidFill>
                  <a:srgbClr val="FFFFFF"/>
                </a:solidFill>
              </a:rPr>
              <a:t>&gt;40 PIs</a:t>
            </a:r>
          </a:p>
          <a:p>
            <a:r>
              <a:rPr lang="en-US" sz="1800">
                <a:solidFill>
                  <a:srgbClr val="FFFFFF"/>
                </a:solidFill>
              </a:rPr>
              <a:t>&gt;20 Institutions</a:t>
            </a:r>
          </a:p>
          <a:p>
            <a:r>
              <a:rPr lang="en-US" sz="1800">
                <a:solidFill>
                  <a:srgbClr val="FFFFFF"/>
                </a:solidFill>
              </a:rPr>
              <a:t>&gt;50 Members</a:t>
            </a:r>
          </a:p>
          <a:p>
            <a:r>
              <a:rPr lang="en-US" sz="1800">
                <a:solidFill>
                  <a:srgbClr val="FFFFFF"/>
                </a:solidFill>
              </a:rPr>
              <a:t>&gt;2000 Contacts</a:t>
            </a:r>
          </a:p>
        </p:txBody>
      </p:sp>
      <p:sp>
        <p:nvSpPr>
          <p:cNvPr id="14372" name="Freeform 10"/>
          <p:cNvSpPr>
            <a:spLocks/>
          </p:cNvSpPr>
          <p:nvPr/>
        </p:nvSpPr>
        <p:spPr bwMode="auto">
          <a:xfrm>
            <a:off x="4343400" y="1752600"/>
            <a:ext cx="1236663" cy="1608138"/>
          </a:xfrm>
          <a:custGeom>
            <a:avLst/>
            <a:gdLst>
              <a:gd name="T0" fmla="*/ 0 w 1236134"/>
              <a:gd name="T1" fmla="*/ 1607610 h 1608666"/>
              <a:gd name="T2" fmla="*/ 898235 w 1236134"/>
              <a:gd name="T3" fmla="*/ 524589 h 1608666"/>
              <a:gd name="T4" fmla="*/ 1237192 w 1236134"/>
              <a:gd name="T5" fmla="*/ 0 h 1608666"/>
              <a:gd name="T6" fmla="*/ 0 60000 65536"/>
              <a:gd name="T7" fmla="*/ 0 60000 65536"/>
              <a:gd name="T8" fmla="*/ 0 60000 65536"/>
            </a:gdLst>
            <a:ahLst/>
            <a:cxnLst>
              <a:cxn ang="T6">
                <a:pos x="T0" y="T1"/>
              </a:cxn>
              <a:cxn ang="T7">
                <a:pos x="T2" y="T3"/>
              </a:cxn>
              <a:cxn ang="T8">
                <a:pos x="T4" y="T5"/>
              </a:cxn>
            </a:cxnLst>
            <a:rect l="0" t="0" r="r" b="b"/>
            <a:pathLst>
              <a:path w="1236134" h="1608666">
                <a:moveTo>
                  <a:pt x="0" y="1608666"/>
                </a:moveTo>
                <a:cubicBezTo>
                  <a:pt x="345722" y="1200855"/>
                  <a:pt x="691445" y="793044"/>
                  <a:pt x="897467" y="524933"/>
                </a:cubicBezTo>
                <a:cubicBezTo>
                  <a:pt x="1103489" y="256822"/>
                  <a:pt x="1236134" y="0"/>
                  <a:pt x="1236134" y="0"/>
                </a:cubicBez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000000"/>
              </a:solidFill>
            </a:endParaRPr>
          </a:p>
        </p:txBody>
      </p:sp>
      <p:cxnSp>
        <p:nvCxnSpPr>
          <p:cNvPr id="54" name="Straight Connector 53"/>
          <p:cNvCxnSpPr>
            <a:cxnSpLocks noChangeShapeType="1"/>
          </p:cNvCxnSpPr>
          <p:nvPr/>
        </p:nvCxnSpPr>
        <p:spPr bwMode="auto">
          <a:xfrm flipH="1">
            <a:off x="609600" y="990600"/>
            <a:ext cx="1905000" cy="4648200"/>
          </a:xfrm>
          <a:prstGeom prst="line">
            <a:avLst/>
          </a:prstGeom>
          <a:noFill/>
          <a:ln w="38100">
            <a:solidFill>
              <a:schemeClr val="bg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55" name="Straight Connector 54"/>
          <p:cNvCxnSpPr>
            <a:cxnSpLocks noChangeShapeType="1"/>
          </p:cNvCxnSpPr>
          <p:nvPr/>
        </p:nvCxnSpPr>
        <p:spPr bwMode="auto">
          <a:xfrm flipV="1">
            <a:off x="2514600" y="152400"/>
            <a:ext cx="4419600" cy="838200"/>
          </a:xfrm>
          <a:prstGeom prst="line">
            <a:avLst/>
          </a:prstGeom>
          <a:noFill/>
          <a:ln w="38100">
            <a:solidFill>
              <a:schemeClr val="bg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4" name="TextBox 3"/>
          <p:cNvSpPr txBox="1"/>
          <p:nvPr/>
        </p:nvSpPr>
        <p:spPr>
          <a:xfrm>
            <a:off x="4143375" y="3619500"/>
            <a:ext cx="4730869" cy="461665"/>
          </a:xfrm>
          <a:prstGeom prst="rect">
            <a:avLst/>
          </a:prstGeom>
          <a:noFill/>
        </p:spPr>
        <p:txBody>
          <a:bodyPr wrap="square" rtlCol="0">
            <a:spAutoFit/>
          </a:bodyPr>
          <a:lstStyle/>
          <a:p>
            <a:pPr eaLnBrk="1" hangingPunct="1"/>
            <a:r>
              <a:rPr lang="en-US" dirty="0">
                <a:solidFill>
                  <a:srgbClr val="FFFFFF"/>
                </a:solidFill>
                <a:ea typeface="ＭＳ Ｐゴシック" charset="-128"/>
                <a:cs typeface="ＭＳ Ｐゴシック" charset="-128"/>
              </a:rPr>
              <a:t>Scott Glenn                     + Many</a:t>
            </a:r>
          </a:p>
        </p:txBody>
      </p:sp>
      <p:pic>
        <p:nvPicPr>
          <p:cNvPr id="57" name="Picture 9" descr="Screen shot 2012-02-19 at 1.33.13 PM.pn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6026150" y="3629025"/>
            <a:ext cx="1447800"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878265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aribbeanfromspace"/>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371600"/>
            <a:ext cx="12039600" cy="9677400"/>
          </a:xfrm>
          <a:prstGeom prst="rect">
            <a:avLst/>
          </a:prstGeom>
          <a:solidFill>
            <a:srgbClr val="BAFFDD">
              <a:alpha val="13000"/>
            </a:srgbClr>
          </a:solidFill>
          <a:ln>
            <a:noFill/>
          </a:ln>
        </p:spPr>
      </p:pic>
      <p:grpSp>
        <p:nvGrpSpPr>
          <p:cNvPr id="8" name="Group 7"/>
          <p:cNvGrpSpPr/>
          <p:nvPr/>
        </p:nvGrpSpPr>
        <p:grpSpPr>
          <a:xfrm>
            <a:off x="5673431" y="118174"/>
            <a:ext cx="3306058" cy="1418547"/>
            <a:chOff x="230329" y="278726"/>
            <a:chExt cx="3306058" cy="1418547"/>
          </a:xfrm>
        </p:grpSpPr>
        <p:pic>
          <p:nvPicPr>
            <p:cNvPr id="5" name="Picture 4" descr="IOCARIBE GOOS.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329" y="278726"/>
              <a:ext cx="3306058" cy="1218493"/>
            </a:xfrm>
            <a:prstGeom prst="rect">
              <a:avLst/>
            </a:prstGeom>
            <a:solidFill>
              <a:schemeClr val="bg1"/>
            </a:solidFill>
            <a:ln>
              <a:noFill/>
            </a:ln>
          </p:spPr>
        </p:pic>
        <p:sp>
          <p:nvSpPr>
            <p:cNvPr id="6" name="TextBox 5"/>
            <p:cNvSpPr txBox="1"/>
            <p:nvPr/>
          </p:nvSpPr>
          <p:spPr>
            <a:xfrm>
              <a:off x="230329" y="1174053"/>
              <a:ext cx="3306058" cy="523220"/>
            </a:xfrm>
            <a:prstGeom prst="rect">
              <a:avLst/>
            </a:prstGeom>
            <a:solidFill>
              <a:schemeClr val="bg1"/>
            </a:solidFill>
          </p:spPr>
          <p:txBody>
            <a:bodyPr wrap="square" lIns="0" rIns="0" rtlCol="0">
              <a:spAutoFit/>
            </a:bodyPr>
            <a:lstStyle/>
            <a:p>
              <a:pPr algn="ctr" defTabSz="457200" eaLnBrk="1" fontAlgn="auto" hangingPunct="1">
                <a:spcBef>
                  <a:spcPts val="0"/>
                </a:spcBef>
                <a:spcAft>
                  <a:spcPts val="0"/>
                </a:spcAft>
              </a:pPr>
              <a:r>
                <a:rPr lang="en-US" sz="1400" b="1" dirty="0" smtClean="0">
                  <a:solidFill>
                    <a:prstClr val="black"/>
                  </a:solidFill>
                  <a:latin typeface="Calibri"/>
                  <a:ea typeface="+mn-ea"/>
                  <a:cs typeface="+mn-cs"/>
                </a:rPr>
                <a:t>The Global Ocean Observing System</a:t>
              </a:r>
            </a:p>
            <a:p>
              <a:pPr algn="ctr" defTabSz="457200" eaLnBrk="1" fontAlgn="auto" hangingPunct="1">
                <a:spcBef>
                  <a:spcPts val="0"/>
                </a:spcBef>
                <a:spcAft>
                  <a:spcPts val="0"/>
                </a:spcAft>
              </a:pPr>
              <a:r>
                <a:rPr lang="en-US" sz="1400" b="1" dirty="0" smtClean="0">
                  <a:solidFill>
                    <a:prstClr val="black"/>
                  </a:solidFill>
                  <a:latin typeface="Calibri"/>
                  <a:ea typeface="+mn-ea"/>
                  <a:cs typeface="+mn-cs"/>
                </a:rPr>
                <a:t> Regional Alliance for the Wider Caribbean</a:t>
              </a:r>
              <a:endParaRPr lang="en-US" sz="1400" b="1" dirty="0">
                <a:solidFill>
                  <a:prstClr val="black"/>
                </a:solidFill>
                <a:latin typeface="Calibri"/>
                <a:ea typeface="+mn-ea"/>
                <a:cs typeface="+mn-cs"/>
              </a:endParaRPr>
            </a:p>
          </p:txBody>
        </p:sp>
      </p:grpSp>
      <p:sp>
        <p:nvSpPr>
          <p:cNvPr id="10" name="Rectangle 9"/>
          <p:cNvSpPr/>
          <p:nvPr/>
        </p:nvSpPr>
        <p:spPr>
          <a:xfrm>
            <a:off x="152400" y="3200400"/>
            <a:ext cx="7068257" cy="3416320"/>
          </a:xfrm>
          <a:prstGeom prst="rect">
            <a:avLst/>
          </a:prstGeom>
        </p:spPr>
        <p:txBody>
          <a:bodyPr wrap="square">
            <a:spAutoFit/>
          </a:bodyPr>
          <a:lstStyle/>
          <a:p>
            <a:pPr defTabSz="457200" eaLnBrk="1" fontAlgn="auto" hangingPunct="1">
              <a:spcBef>
                <a:spcPts val="0"/>
              </a:spcBef>
              <a:spcAft>
                <a:spcPts val="0"/>
              </a:spcAft>
            </a:pPr>
            <a:r>
              <a:rPr lang="en-US" sz="2800" b="1" dirty="0">
                <a:solidFill>
                  <a:prstClr val="black"/>
                </a:solidFill>
                <a:latin typeface="Calibri"/>
                <a:ea typeface="+mn-ea"/>
                <a:cs typeface="+mn-cs"/>
              </a:rPr>
              <a:t>Report on IOCARIBE-</a:t>
            </a:r>
            <a:r>
              <a:rPr lang="en-US" sz="2800" b="1" dirty="0" smtClean="0">
                <a:solidFill>
                  <a:prstClr val="black"/>
                </a:solidFill>
                <a:latin typeface="Calibri"/>
                <a:ea typeface="+mn-ea"/>
                <a:cs typeface="+mn-cs"/>
              </a:rPr>
              <a:t>GOOS to the </a:t>
            </a:r>
          </a:p>
          <a:p>
            <a:pPr defTabSz="457200" eaLnBrk="1" fontAlgn="auto" hangingPunct="1">
              <a:spcBef>
                <a:spcPts val="0"/>
              </a:spcBef>
              <a:spcAft>
                <a:spcPts val="0"/>
              </a:spcAft>
            </a:pPr>
            <a:r>
              <a:rPr lang="en-US" sz="2800" b="1" dirty="0" smtClean="0">
                <a:solidFill>
                  <a:prstClr val="black"/>
                </a:solidFill>
                <a:latin typeface="Calibri"/>
                <a:ea typeface="+mn-ea"/>
                <a:cs typeface="+mn-cs"/>
              </a:rPr>
              <a:t>XII Intergovernmental Session </a:t>
            </a:r>
            <a:r>
              <a:rPr lang="en-US" sz="2800" b="1" dirty="0">
                <a:solidFill>
                  <a:prstClr val="black"/>
                </a:solidFill>
                <a:latin typeface="Calibri"/>
                <a:ea typeface="+mn-ea"/>
                <a:cs typeface="+mn-cs"/>
              </a:rPr>
              <a:t>of </a:t>
            </a:r>
            <a:r>
              <a:rPr lang="en-US" sz="2800" b="1" dirty="0" smtClean="0">
                <a:solidFill>
                  <a:prstClr val="black"/>
                </a:solidFill>
                <a:latin typeface="Calibri"/>
                <a:ea typeface="+mn-ea"/>
                <a:cs typeface="+mn-cs"/>
              </a:rPr>
              <a:t>IOCARIBE</a:t>
            </a:r>
          </a:p>
          <a:p>
            <a:pPr defTabSz="457200" eaLnBrk="1" fontAlgn="auto" hangingPunct="1">
              <a:spcBef>
                <a:spcPts val="0"/>
              </a:spcBef>
              <a:spcAft>
                <a:spcPts val="0"/>
              </a:spcAft>
            </a:pPr>
            <a:endParaRPr lang="en-US" sz="2000" dirty="0">
              <a:solidFill>
                <a:prstClr val="black"/>
              </a:solidFill>
              <a:latin typeface="Calibri"/>
              <a:ea typeface="+mn-ea"/>
              <a:cs typeface="+mn-cs"/>
            </a:endParaRPr>
          </a:p>
          <a:p>
            <a:pPr defTabSz="457200" eaLnBrk="1" fontAlgn="auto" hangingPunct="1">
              <a:spcBef>
                <a:spcPts val="0"/>
              </a:spcBef>
              <a:spcAft>
                <a:spcPts val="0"/>
              </a:spcAft>
            </a:pPr>
            <a:r>
              <a:rPr lang="en-US" sz="2000" b="1" dirty="0">
                <a:solidFill>
                  <a:prstClr val="black"/>
                </a:solidFill>
                <a:latin typeface="Calibri"/>
                <a:ea typeface="+mn-ea"/>
                <a:cs typeface="+mn-cs"/>
              </a:rPr>
              <a:t>12-14 April </a:t>
            </a:r>
            <a:r>
              <a:rPr lang="en-US" sz="2000" b="1" dirty="0" smtClean="0">
                <a:solidFill>
                  <a:prstClr val="black"/>
                </a:solidFill>
                <a:latin typeface="Calibri"/>
                <a:ea typeface="+mn-ea"/>
                <a:cs typeface="+mn-cs"/>
              </a:rPr>
              <a:t>2013, Panama</a:t>
            </a:r>
          </a:p>
          <a:p>
            <a:pPr defTabSz="457200" eaLnBrk="1" fontAlgn="auto" hangingPunct="1">
              <a:spcBef>
                <a:spcPts val="0"/>
              </a:spcBef>
              <a:spcAft>
                <a:spcPts val="0"/>
              </a:spcAft>
            </a:pPr>
            <a:endParaRPr lang="en-US" sz="2000" dirty="0">
              <a:solidFill>
                <a:prstClr val="black"/>
              </a:solidFill>
              <a:latin typeface="Calibri"/>
              <a:ea typeface="+mn-ea"/>
              <a:cs typeface="+mn-cs"/>
            </a:endParaRPr>
          </a:p>
          <a:p>
            <a:pPr defTabSz="457200" eaLnBrk="1" fontAlgn="auto" hangingPunct="1">
              <a:spcBef>
                <a:spcPts val="0"/>
              </a:spcBef>
              <a:spcAft>
                <a:spcPts val="0"/>
              </a:spcAft>
            </a:pPr>
            <a:r>
              <a:rPr lang="en-US" sz="2000" b="1" dirty="0">
                <a:solidFill>
                  <a:prstClr val="black"/>
                </a:solidFill>
                <a:latin typeface="Calibri"/>
                <a:ea typeface="+mn-ea"/>
                <a:cs typeface="+mn-cs"/>
              </a:rPr>
              <a:t>Submitted by W. Douglas </a:t>
            </a:r>
            <a:r>
              <a:rPr lang="en-US" sz="2000" b="1" dirty="0" smtClean="0">
                <a:solidFill>
                  <a:prstClr val="black"/>
                </a:solidFill>
                <a:latin typeface="Calibri"/>
                <a:ea typeface="+mn-ea"/>
                <a:cs typeface="+mn-cs"/>
              </a:rPr>
              <a:t>Wilson</a:t>
            </a:r>
          </a:p>
          <a:p>
            <a:pPr defTabSz="457200" eaLnBrk="1" fontAlgn="auto" hangingPunct="1">
              <a:spcBef>
                <a:spcPts val="0"/>
              </a:spcBef>
              <a:spcAft>
                <a:spcPts val="0"/>
              </a:spcAft>
            </a:pPr>
            <a:endParaRPr lang="en-US" sz="2000" b="1" dirty="0" smtClean="0">
              <a:solidFill>
                <a:prstClr val="black"/>
              </a:solidFill>
              <a:latin typeface="Calibri"/>
              <a:ea typeface="+mn-ea"/>
              <a:cs typeface="+mn-cs"/>
            </a:endParaRPr>
          </a:p>
          <a:p>
            <a:pPr defTabSz="457200" eaLnBrk="1" fontAlgn="auto" hangingPunct="1">
              <a:spcBef>
                <a:spcPts val="0"/>
              </a:spcBef>
              <a:spcAft>
                <a:spcPts val="0"/>
              </a:spcAft>
            </a:pPr>
            <a:r>
              <a:rPr lang="en-US" sz="2000" b="1" dirty="0" smtClean="0">
                <a:solidFill>
                  <a:prstClr val="black"/>
                </a:solidFill>
                <a:latin typeface="Calibri"/>
                <a:ea typeface="+mn-ea"/>
                <a:cs typeface="+mn-cs"/>
              </a:rPr>
              <a:t>IOCARIBE</a:t>
            </a:r>
            <a:r>
              <a:rPr lang="en-US" sz="2000" b="1" dirty="0">
                <a:solidFill>
                  <a:prstClr val="black"/>
                </a:solidFill>
                <a:latin typeface="Calibri"/>
                <a:ea typeface="+mn-ea"/>
                <a:cs typeface="+mn-cs"/>
              </a:rPr>
              <a:t>-GOOS Project Coordinator</a:t>
            </a:r>
            <a:endParaRPr lang="en-US" sz="2000" dirty="0">
              <a:solidFill>
                <a:prstClr val="black"/>
              </a:solidFill>
              <a:latin typeface="Calibri"/>
              <a:ea typeface="+mn-ea"/>
              <a:cs typeface="+mn-cs"/>
            </a:endParaRPr>
          </a:p>
          <a:p>
            <a:pPr defTabSz="457200" eaLnBrk="1" fontAlgn="auto" hangingPunct="1">
              <a:spcBef>
                <a:spcPts val="0"/>
              </a:spcBef>
              <a:spcAft>
                <a:spcPts val="0"/>
              </a:spcAft>
            </a:pPr>
            <a:r>
              <a:rPr lang="en-US" sz="2000" b="1" dirty="0">
                <a:solidFill>
                  <a:prstClr val="black"/>
                </a:solidFill>
                <a:latin typeface="Calibri"/>
                <a:ea typeface="+mn-ea"/>
                <a:cs typeface="+mn-cs"/>
              </a:rPr>
              <a:t>Founding Co-Chairman of IOCARIBE-GOOS </a:t>
            </a:r>
            <a:endParaRPr lang="en-US" sz="2000" b="1" dirty="0" smtClean="0">
              <a:solidFill>
                <a:prstClr val="black"/>
              </a:solidFill>
              <a:latin typeface="Calibri"/>
              <a:ea typeface="+mn-ea"/>
              <a:cs typeface="+mn-cs"/>
            </a:endParaRPr>
          </a:p>
          <a:p>
            <a:pPr defTabSz="457200" eaLnBrk="1" fontAlgn="auto" hangingPunct="1">
              <a:spcBef>
                <a:spcPts val="0"/>
              </a:spcBef>
              <a:spcAft>
                <a:spcPts val="0"/>
              </a:spcAft>
            </a:pPr>
            <a:r>
              <a:rPr lang="en-US" sz="2000" b="1" dirty="0" smtClean="0">
                <a:solidFill>
                  <a:prstClr val="black"/>
                </a:solidFill>
                <a:latin typeface="Calibri"/>
                <a:ea typeface="+mn-ea"/>
                <a:cs typeface="+mn-cs"/>
              </a:rPr>
              <a:t>	Group </a:t>
            </a:r>
            <a:r>
              <a:rPr lang="en-US" sz="2000" b="1" dirty="0">
                <a:solidFill>
                  <a:prstClr val="black"/>
                </a:solidFill>
                <a:latin typeface="Calibri"/>
                <a:ea typeface="+mn-ea"/>
                <a:cs typeface="+mn-cs"/>
              </a:rPr>
              <a:t>of Experts and Steering Committee</a:t>
            </a:r>
            <a:endParaRPr lang="en-US" sz="2000" dirty="0">
              <a:solidFill>
                <a:prstClr val="black"/>
              </a:solidFill>
              <a:latin typeface="Calibri"/>
              <a:ea typeface="+mn-ea"/>
              <a:cs typeface="+mn-cs"/>
            </a:endParaRPr>
          </a:p>
        </p:txBody>
      </p:sp>
    </p:spTree>
    <p:extLst>
      <p:ext uri="{BB962C8B-B14F-4D97-AF65-F5344CB8AC3E}">
        <p14:creationId xmlns:p14="http://schemas.microsoft.com/office/powerpoint/2010/main" val="345342390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panorama_imc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43000"/>
            <a:ext cx="9155938" cy="4495800"/>
          </a:xfrm>
          <a:prstGeom prst="rect">
            <a:avLst/>
          </a:prstGeom>
        </p:spPr>
      </p:pic>
      <p:sp>
        <p:nvSpPr>
          <p:cNvPr id="13" name="TextBox 12"/>
          <p:cNvSpPr txBox="1"/>
          <p:nvPr/>
        </p:nvSpPr>
        <p:spPr>
          <a:xfrm>
            <a:off x="533400" y="4744641"/>
            <a:ext cx="9525000" cy="1846659"/>
          </a:xfrm>
          <a:prstGeom prst="rect">
            <a:avLst/>
          </a:prstGeom>
          <a:noFill/>
        </p:spPr>
        <p:txBody>
          <a:bodyPr wrap="square" numCol="2" rtlCol="0">
            <a:spAutoFit/>
          </a:bodyPr>
          <a:lstStyle/>
          <a:p>
            <a:r>
              <a:rPr lang="en-US" sz="2000" b="1" dirty="0" smtClean="0"/>
              <a:t>Dr. Scott Glenn</a:t>
            </a:r>
          </a:p>
          <a:p>
            <a:r>
              <a:rPr lang="en-US" sz="1800" dirty="0" smtClean="0"/>
              <a:t>Distinguished Professor</a:t>
            </a:r>
          </a:p>
          <a:p>
            <a:r>
              <a:rPr lang="en-US" sz="1800" dirty="0" smtClean="0"/>
              <a:t>MARACOOS Principal Investigator</a:t>
            </a:r>
          </a:p>
          <a:p>
            <a:r>
              <a:rPr lang="en-US" sz="1800" dirty="0" smtClean="0"/>
              <a:t>National HF Radar Steering Committee</a:t>
            </a:r>
          </a:p>
          <a:p>
            <a:r>
              <a:rPr lang="en-US" sz="1800" dirty="0" err="1" smtClean="0"/>
              <a:t>glenn@marine.rutgers.edu</a:t>
            </a:r>
            <a:endParaRPr lang="en-US" sz="1800" dirty="0" smtClean="0"/>
          </a:p>
          <a:p>
            <a:endParaRPr lang="en-US" sz="2000" b="1" dirty="0" smtClean="0"/>
          </a:p>
          <a:p>
            <a:r>
              <a:rPr lang="en-US" sz="2000" b="1" dirty="0" smtClean="0"/>
              <a:t>Dr. Hugh Roarty</a:t>
            </a:r>
          </a:p>
          <a:p>
            <a:r>
              <a:rPr lang="en-US" sz="1800" dirty="0" smtClean="0"/>
              <a:t>Operations Center Director</a:t>
            </a:r>
          </a:p>
          <a:p>
            <a:r>
              <a:rPr lang="en-US" sz="1800" dirty="0" smtClean="0"/>
              <a:t>MARACOOS HFR Coordinator</a:t>
            </a:r>
          </a:p>
          <a:p>
            <a:r>
              <a:rPr lang="en-US" sz="1800" dirty="0" smtClean="0"/>
              <a:t>Global HF Radar Network Chair</a:t>
            </a:r>
          </a:p>
          <a:p>
            <a:r>
              <a:rPr lang="en-US" sz="1800" dirty="0" err="1" smtClean="0"/>
              <a:t>hroarty@marine.rutgers.edu</a:t>
            </a:r>
            <a:r>
              <a:rPr lang="en-US" sz="1800" dirty="0" smtClean="0"/>
              <a:t> </a:t>
            </a:r>
            <a:endParaRPr lang="en-US" sz="1800" dirty="0"/>
          </a:p>
        </p:txBody>
      </p:sp>
      <p:sp>
        <p:nvSpPr>
          <p:cNvPr id="14" name="TextBox 13"/>
          <p:cNvSpPr txBox="1"/>
          <p:nvPr/>
        </p:nvSpPr>
        <p:spPr>
          <a:xfrm>
            <a:off x="0" y="3318934"/>
            <a:ext cx="9144000" cy="1538883"/>
          </a:xfrm>
          <a:prstGeom prst="rect">
            <a:avLst/>
          </a:prstGeom>
          <a:noFill/>
        </p:spPr>
        <p:txBody>
          <a:bodyPr wrap="square" rtlCol="0">
            <a:spAutoFit/>
          </a:bodyPr>
          <a:lstStyle/>
          <a:p>
            <a:pPr algn="ctr"/>
            <a:r>
              <a:rPr lang="en-US" sz="2000" b="1" dirty="0"/>
              <a:t>Rutgers University (RU)</a:t>
            </a:r>
            <a:br>
              <a:rPr lang="en-US" sz="2000" b="1" dirty="0"/>
            </a:br>
            <a:r>
              <a:rPr lang="en-US" sz="2000" b="1" dirty="0" smtClean="0"/>
              <a:t>Center for </a:t>
            </a:r>
            <a:r>
              <a:rPr lang="en-US" sz="2000" b="1" dirty="0"/>
              <a:t>Ocean Observation </a:t>
            </a:r>
            <a:r>
              <a:rPr lang="en-US" sz="2000" b="1" dirty="0" smtClean="0"/>
              <a:t>Leadership </a:t>
            </a:r>
            <a:r>
              <a:rPr lang="en-US" sz="2000" b="1" dirty="0"/>
              <a:t>(COOL)</a:t>
            </a:r>
            <a:br>
              <a:rPr lang="en-US" sz="2000" b="1" dirty="0"/>
            </a:br>
            <a:r>
              <a:rPr lang="en-US" sz="1800" dirty="0" err="1" smtClean="0"/>
              <a:t>S.Glenn</a:t>
            </a:r>
            <a:r>
              <a:rPr lang="en-US" sz="1800" dirty="0" smtClean="0"/>
              <a:t>, </a:t>
            </a:r>
            <a:r>
              <a:rPr lang="en-US" sz="1800" dirty="0" err="1" smtClean="0"/>
              <a:t>O.Schofield</a:t>
            </a:r>
            <a:r>
              <a:rPr lang="en-US" sz="1800" dirty="0" smtClean="0"/>
              <a:t>, </a:t>
            </a:r>
            <a:r>
              <a:rPr lang="en-US" sz="1800" dirty="0" err="1" smtClean="0"/>
              <a:t>J.Kohut</a:t>
            </a:r>
            <a:r>
              <a:rPr lang="en-US" sz="1800" dirty="0" smtClean="0"/>
              <a:t>, </a:t>
            </a:r>
            <a:r>
              <a:rPr lang="en-US" sz="1800" dirty="0" err="1" smtClean="0"/>
              <a:t>G.Saba</a:t>
            </a:r>
            <a:r>
              <a:rPr lang="en-US" sz="1800" dirty="0" smtClean="0"/>
              <a:t>, </a:t>
            </a:r>
            <a:r>
              <a:rPr lang="en-US" sz="1800" dirty="0" err="1" smtClean="0"/>
              <a:t>T.Miles</a:t>
            </a:r>
            <a:r>
              <a:rPr lang="en-US" sz="1800" dirty="0" smtClean="0"/>
              <a:t>, </a:t>
            </a:r>
            <a:r>
              <a:rPr lang="en-US" sz="1800" dirty="0" err="1" smtClean="0"/>
              <a:t>H.Roarty</a:t>
            </a:r>
            <a:endParaRPr lang="en-US" sz="1800" dirty="0" smtClean="0"/>
          </a:p>
          <a:p>
            <a:pPr algn="ctr"/>
            <a:r>
              <a:rPr lang="en-US" sz="1800" dirty="0" smtClean="0"/>
              <a:t>New </a:t>
            </a:r>
            <a:r>
              <a:rPr lang="en-US" sz="1800" dirty="0"/>
              <a:t>Brunswick, New Jersey, </a:t>
            </a:r>
            <a:r>
              <a:rPr lang="en-US" sz="1800" dirty="0" smtClean="0"/>
              <a:t>USA</a:t>
            </a:r>
          </a:p>
          <a:p>
            <a:pPr algn="ctr"/>
            <a:r>
              <a:rPr lang="en-US" sz="1800" dirty="0" smtClean="0"/>
              <a:t>http://</a:t>
            </a:r>
            <a:r>
              <a:rPr lang="en-US" sz="1800" dirty="0" err="1" smtClean="0"/>
              <a:t>rucool.marine.rutgers.edu</a:t>
            </a:r>
            <a:endParaRPr lang="en-US" sz="1800" dirty="0"/>
          </a:p>
        </p:txBody>
      </p:sp>
      <p:sp>
        <p:nvSpPr>
          <p:cNvPr id="7" name="TextBox 6"/>
          <p:cNvSpPr txBox="1"/>
          <p:nvPr/>
        </p:nvSpPr>
        <p:spPr>
          <a:xfrm>
            <a:off x="1961223" y="-51376"/>
            <a:ext cx="6115977" cy="584776"/>
          </a:xfrm>
          <a:prstGeom prst="rect">
            <a:avLst/>
          </a:prstGeom>
          <a:noFill/>
        </p:spPr>
        <p:txBody>
          <a:bodyPr wrap="none" rtlCol="0">
            <a:spAutoFit/>
          </a:bodyPr>
          <a:lstStyle/>
          <a:p>
            <a:r>
              <a:rPr lang="en-US" sz="3200" dirty="0" smtClean="0"/>
              <a:t>26 Years of Ocean Observing at:</a:t>
            </a:r>
            <a:endParaRPr lang="en-US" sz="3200" dirty="0"/>
          </a:p>
        </p:txBody>
      </p:sp>
      <p:pic>
        <p:nvPicPr>
          <p:cNvPr id="8" name="Picture 9" descr="Screen shot 2012-02-19 at 1.33.13 PM.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08900" y="2895600"/>
            <a:ext cx="1447800"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03341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6-10-10 at 10.48.28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400"/>
            <a:ext cx="9144000" cy="6804249"/>
          </a:xfrm>
          <a:prstGeom prst="rect">
            <a:avLst/>
          </a:prstGeom>
        </p:spPr>
      </p:pic>
      <p:sp>
        <p:nvSpPr>
          <p:cNvPr id="3" name="TextBox 2"/>
          <p:cNvSpPr txBox="1"/>
          <p:nvPr/>
        </p:nvSpPr>
        <p:spPr>
          <a:xfrm>
            <a:off x="5029200" y="3886200"/>
            <a:ext cx="3040766" cy="1200328"/>
          </a:xfrm>
          <a:prstGeom prst="rect">
            <a:avLst/>
          </a:prstGeom>
          <a:noFill/>
        </p:spPr>
        <p:txBody>
          <a:bodyPr wrap="none" rtlCol="0">
            <a:spAutoFit/>
          </a:bodyPr>
          <a:lstStyle/>
          <a:p>
            <a:r>
              <a:rPr lang="en-US" b="1" dirty="0" smtClean="0">
                <a:solidFill>
                  <a:srgbClr val="FFFF00"/>
                </a:solidFill>
              </a:rPr>
              <a:t>Coastal Colombia:</a:t>
            </a:r>
          </a:p>
          <a:p>
            <a:r>
              <a:rPr lang="en-US" b="1" dirty="0" smtClean="0">
                <a:solidFill>
                  <a:srgbClr val="FFFF00"/>
                </a:solidFill>
              </a:rPr>
              <a:t>Two ~1000 km</a:t>
            </a:r>
          </a:p>
          <a:p>
            <a:r>
              <a:rPr lang="en-US" b="1" dirty="0" smtClean="0">
                <a:solidFill>
                  <a:srgbClr val="FFFF00"/>
                </a:solidFill>
              </a:rPr>
              <a:t>Regional Segments</a:t>
            </a:r>
            <a:endParaRPr lang="en-US" b="1" dirty="0">
              <a:solidFill>
                <a:srgbClr val="FFFF00"/>
              </a:solidFill>
            </a:endParaRPr>
          </a:p>
        </p:txBody>
      </p:sp>
      <p:sp>
        <p:nvSpPr>
          <p:cNvPr id="5" name="Freeform 4"/>
          <p:cNvSpPr/>
          <p:nvPr/>
        </p:nvSpPr>
        <p:spPr>
          <a:xfrm>
            <a:off x="4051300" y="3822700"/>
            <a:ext cx="635000" cy="2298700"/>
          </a:xfrm>
          <a:custGeom>
            <a:avLst/>
            <a:gdLst>
              <a:gd name="connsiteX0" fmla="*/ 0 w 635000"/>
              <a:gd name="connsiteY0" fmla="*/ 2298700 h 2298700"/>
              <a:gd name="connsiteX1" fmla="*/ 635000 w 635000"/>
              <a:gd name="connsiteY1" fmla="*/ 1295400 h 2298700"/>
              <a:gd name="connsiteX2" fmla="*/ 355600 w 635000"/>
              <a:gd name="connsiteY2" fmla="*/ 0 h 2298700"/>
            </a:gdLst>
            <a:ahLst/>
            <a:cxnLst>
              <a:cxn ang="0">
                <a:pos x="connsiteX0" y="connsiteY0"/>
              </a:cxn>
              <a:cxn ang="0">
                <a:pos x="connsiteX1" y="connsiteY1"/>
              </a:cxn>
              <a:cxn ang="0">
                <a:pos x="connsiteX2" y="connsiteY2"/>
              </a:cxn>
            </a:cxnLst>
            <a:rect l="l" t="t" r="r" b="b"/>
            <a:pathLst>
              <a:path w="635000" h="2298700">
                <a:moveTo>
                  <a:pt x="0" y="2298700"/>
                </a:moveTo>
                <a:lnTo>
                  <a:pt x="635000" y="1295400"/>
                </a:lnTo>
                <a:lnTo>
                  <a:pt x="355600" y="0"/>
                </a:lnTo>
              </a:path>
            </a:pathLst>
          </a:custGeom>
          <a:noFill/>
          <a:ln w="76200" cmpd="sng">
            <a:solidFill>
              <a:srgbClr val="FFFF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 name="Freeform 5"/>
          <p:cNvSpPr/>
          <p:nvPr/>
        </p:nvSpPr>
        <p:spPr>
          <a:xfrm>
            <a:off x="4597400" y="1473200"/>
            <a:ext cx="2400300" cy="1828800"/>
          </a:xfrm>
          <a:custGeom>
            <a:avLst/>
            <a:gdLst>
              <a:gd name="connsiteX0" fmla="*/ 0 w 2400300"/>
              <a:gd name="connsiteY0" fmla="*/ 1828800 h 1828800"/>
              <a:gd name="connsiteX1" fmla="*/ 609600 w 2400300"/>
              <a:gd name="connsiteY1" fmla="*/ 1308100 h 1828800"/>
              <a:gd name="connsiteX2" fmla="*/ 609600 w 2400300"/>
              <a:gd name="connsiteY2" fmla="*/ 812800 h 1828800"/>
              <a:gd name="connsiteX3" fmla="*/ 1384300 w 2400300"/>
              <a:gd name="connsiteY3" fmla="*/ 482600 h 1828800"/>
              <a:gd name="connsiteX4" fmla="*/ 2146300 w 2400300"/>
              <a:gd name="connsiteY4" fmla="*/ 0 h 1828800"/>
              <a:gd name="connsiteX5" fmla="*/ 2400300 w 2400300"/>
              <a:gd name="connsiteY5" fmla="*/ 127000 h 182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0300" h="1828800">
                <a:moveTo>
                  <a:pt x="0" y="1828800"/>
                </a:moveTo>
                <a:lnTo>
                  <a:pt x="609600" y="1308100"/>
                </a:lnTo>
                <a:lnTo>
                  <a:pt x="609600" y="812800"/>
                </a:lnTo>
                <a:lnTo>
                  <a:pt x="1384300" y="482600"/>
                </a:lnTo>
                <a:lnTo>
                  <a:pt x="2146300" y="0"/>
                </a:lnTo>
                <a:lnTo>
                  <a:pt x="2400300" y="127000"/>
                </a:lnTo>
              </a:path>
            </a:pathLst>
          </a:custGeom>
          <a:ln w="76200" cmpd="sng">
            <a:solidFill>
              <a:srgbClr val="FFFF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 name="TextBox 1"/>
          <p:cNvSpPr txBox="1"/>
          <p:nvPr/>
        </p:nvSpPr>
        <p:spPr>
          <a:xfrm>
            <a:off x="5334000" y="2438400"/>
            <a:ext cx="1228521" cy="461665"/>
          </a:xfrm>
          <a:prstGeom prst="rect">
            <a:avLst/>
          </a:prstGeom>
          <a:noFill/>
        </p:spPr>
        <p:txBody>
          <a:bodyPr wrap="none" rtlCol="0">
            <a:spAutoFit/>
          </a:bodyPr>
          <a:lstStyle/>
          <a:p>
            <a:r>
              <a:rPr lang="en-US" b="1" dirty="0" smtClean="0">
                <a:solidFill>
                  <a:srgbClr val="FFFF00"/>
                </a:solidFill>
              </a:rPr>
              <a:t>840 km</a:t>
            </a:r>
            <a:endParaRPr lang="en-US" b="1" dirty="0">
              <a:solidFill>
                <a:srgbClr val="FFFF00"/>
              </a:solidFill>
            </a:endParaRPr>
          </a:p>
        </p:txBody>
      </p:sp>
      <p:sp>
        <p:nvSpPr>
          <p:cNvPr id="7" name="TextBox 6"/>
          <p:cNvSpPr txBox="1"/>
          <p:nvPr/>
        </p:nvSpPr>
        <p:spPr>
          <a:xfrm>
            <a:off x="4495800" y="5562600"/>
            <a:ext cx="1228521" cy="461665"/>
          </a:xfrm>
          <a:prstGeom prst="rect">
            <a:avLst/>
          </a:prstGeom>
          <a:noFill/>
        </p:spPr>
        <p:txBody>
          <a:bodyPr wrap="none" rtlCol="0">
            <a:spAutoFit/>
          </a:bodyPr>
          <a:lstStyle/>
          <a:p>
            <a:r>
              <a:rPr lang="en-US" b="1" dirty="0" smtClean="0">
                <a:solidFill>
                  <a:srgbClr val="FFFF00"/>
                </a:solidFill>
              </a:rPr>
              <a:t>670 km</a:t>
            </a:r>
            <a:endParaRPr lang="en-US" b="1" dirty="0">
              <a:solidFill>
                <a:srgbClr val="FFFF00"/>
              </a:solidFill>
            </a:endParaRPr>
          </a:p>
        </p:txBody>
      </p:sp>
    </p:spTree>
    <p:extLst>
      <p:ext uri="{BB962C8B-B14F-4D97-AF65-F5344CB8AC3E}">
        <p14:creationId xmlns:p14="http://schemas.microsoft.com/office/powerpoint/2010/main" val="1926244140"/>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descr="Screen Shot 2016-10-11 at 3.51.26 PM.png"/>
          <p:cNvPicPr>
            <a:picLocks noChangeAspect="1"/>
          </p:cNvPicPr>
          <p:nvPr/>
        </p:nvPicPr>
        <p:blipFill rotWithShape="1">
          <a:blip r:embed="rId2" cstate="print">
            <a:extLst>
              <a:ext uri="{28A0092B-C50C-407E-A947-70E740481C1C}">
                <a14:useLocalDpi xmlns:a14="http://schemas.microsoft.com/office/drawing/2010/main" val="0"/>
              </a:ext>
            </a:extLst>
          </a:blip>
          <a:srcRect l="20802" t="10580" r="3329" b="6668"/>
          <a:stretch/>
        </p:blipFill>
        <p:spPr>
          <a:xfrm>
            <a:off x="0" y="155448"/>
            <a:ext cx="9171432" cy="6099048"/>
          </a:xfrm>
          <a:prstGeom prst="rect">
            <a:avLst/>
          </a:prstGeom>
        </p:spPr>
      </p:pic>
      <p:sp>
        <p:nvSpPr>
          <p:cNvPr id="4" name="Title 2"/>
          <p:cNvSpPr txBox="1">
            <a:spLocks/>
          </p:cNvSpPr>
          <p:nvPr/>
        </p:nvSpPr>
        <p:spPr>
          <a:xfrm>
            <a:off x="927100" y="419100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smtClean="0">
                <a:solidFill>
                  <a:schemeClr val="bg1"/>
                </a:solidFill>
              </a:rPr>
              <a:t>HYCOM- Navy</a:t>
            </a:r>
            <a:endParaRPr lang="en-US" b="1" dirty="0">
              <a:solidFill>
                <a:schemeClr val="bg1"/>
              </a:solidFill>
            </a:endParaRPr>
          </a:p>
        </p:txBody>
      </p:sp>
    </p:spTree>
    <p:extLst>
      <p:ext uri="{BB962C8B-B14F-4D97-AF65-F5344CB8AC3E}">
        <p14:creationId xmlns:p14="http://schemas.microsoft.com/office/powerpoint/2010/main" val="358365635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6-10-11 at 3.50.52 PM.png"/>
          <p:cNvPicPr>
            <a:picLocks noChangeAspect="1"/>
          </p:cNvPicPr>
          <p:nvPr/>
        </p:nvPicPr>
        <p:blipFill rotWithShape="1">
          <a:blip r:embed="rId2" cstate="print">
            <a:extLst>
              <a:ext uri="{28A0092B-C50C-407E-A947-70E740481C1C}">
                <a14:useLocalDpi xmlns:a14="http://schemas.microsoft.com/office/drawing/2010/main" val="0"/>
              </a:ext>
            </a:extLst>
          </a:blip>
          <a:srcRect l="20694" t="8659" r="3472" b="8628"/>
          <a:stretch/>
        </p:blipFill>
        <p:spPr>
          <a:xfrm>
            <a:off x="0" y="152400"/>
            <a:ext cx="9169190" cy="6096000"/>
          </a:xfrm>
          <a:prstGeom prst="rect">
            <a:avLst/>
          </a:prstGeom>
        </p:spPr>
      </p:pic>
      <p:sp>
        <p:nvSpPr>
          <p:cNvPr id="3" name="Title 2"/>
          <p:cNvSpPr>
            <a:spLocks noGrp="1"/>
          </p:cNvSpPr>
          <p:nvPr>
            <p:ph type="title"/>
          </p:nvPr>
        </p:nvSpPr>
        <p:spPr>
          <a:xfrm>
            <a:off x="927100" y="4191000"/>
            <a:ext cx="8229600" cy="1143000"/>
          </a:xfrm>
        </p:spPr>
        <p:txBody>
          <a:bodyPr/>
          <a:lstStyle/>
          <a:p>
            <a:r>
              <a:rPr lang="en-US" b="1" dirty="0" smtClean="0">
                <a:solidFill>
                  <a:schemeClr val="bg1"/>
                </a:solidFill>
              </a:rPr>
              <a:t>RTOFS</a:t>
            </a:r>
            <a:endParaRPr lang="en-US" b="1" dirty="0">
              <a:solidFill>
                <a:schemeClr val="bg1"/>
              </a:solidFill>
            </a:endParaRPr>
          </a:p>
        </p:txBody>
      </p:sp>
    </p:spTree>
    <p:extLst>
      <p:ext uri="{BB962C8B-B14F-4D97-AF65-F5344CB8AC3E}">
        <p14:creationId xmlns:p14="http://schemas.microsoft.com/office/powerpoint/2010/main" val="4255098776"/>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6-10-11 at 3.51.17 PM.png"/>
          <p:cNvPicPr>
            <a:picLocks noChangeAspect="1"/>
          </p:cNvPicPr>
          <p:nvPr/>
        </p:nvPicPr>
        <p:blipFill rotWithShape="1">
          <a:blip r:embed="rId2" cstate="print">
            <a:extLst>
              <a:ext uri="{28A0092B-C50C-407E-A947-70E740481C1C}">
                <a14:useLocalDpi xmlns:a14="http://schemas.microsoft.com/office/drawing/2010/main" val="0"/>
              </a:ext>
            </a:extLst>
          </a:blip>
          <a:srcRect l="20802" t="8624" r="3329" b="8624"/>
          <a:stretch/>
        </p:blipFill>
        <p:spPr>
          <a:xfrm>
            <a:off x="0" y="155448"/>
            <a:ext cx="9171432" cy="6099048"/>
          </a:xfrm>
          <a:prstGeom prst="rect">
            <a:avLst/>
          </a:prstGeom>
        </p:spPr>
      </p:pic>
      <p:sp>
        <p:nvSpPr>
          <p:cNvPr id="4" name="Title 3"/>
          <p:cNvSpPr>
            <a:spLocks noGrp="1"/>
          </p:cNvSpPr>
          <p:nvPr>
            <p:ph type="title"/>
          </p:nvPr>
        </p:nvSpPr>
        <p:spPr/>
        <p:txBody>
          <a:bodyPr/>
          <a:lstStyle/>
          <a:p>
            <a:endParaRPr lang="en-US"/>
          </a:p>
        </p:txBody>
      </p:sp>
      <p:sp>
        <p:nvSpPr>
          <p:cNvPr id="5" name="Title 2"/>
          <p:cNvSpPr txBox="1">
            <a:spLocks/>
          </p:cNvSpPr>
          <p:nvPr/>
        </p:nvSpPr>
        <p:spPr>
          <a:xfrm>
            <a:off x="927100" y="419100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smtClean="0">
                <a:solidFill>
                  <a:schemeClr val="bg1"/>
                </a:solidFill>
              </a:rPr>
              <a:t>OSCAR</a:t>
            </a:r>
            <a:endParaRPr lang="en-US" b="1" dirty="0">
              <a:solidFill>
                <a:schemeClr val="bg1"/>
              </a:solidFill>
            </a:endParaRPr>
          </a:p>
        </p:txBody>
      </p:sp>
    </p:spTree>
    <p:extLst>
      <p:ext uri="{BB962C8B-B14F-4D97-AF65-F5344CB8AC3E}">
        <p14:creationId xmlns:p14="http://schemas.microsoft.com/office/powerpoint/2010/main" val="1850051719"/>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GlobalShippingImpactsHalpernetal_"/>
          <p:cNvPicPr>
            <a:picLocks noChangeAspect="1" noChangeArrowheads="1"/>
          </p:cNvPicPr>
          <p:nvPr/>
        </p:nvPicPr>
        <p:blipFill>
          <a:blip r:embed="rId2"/>
          <a:srcRect t="18129" b="18129"/>
          <a:stretch>
            <a:fillRect/>
          </a:stretch>
        </p:blipFill>
        <p:spPr bwMode="auto">
          <a:xfrm>
            <a:off x="4813007" y="886283"/>
            <a:ext cx="4196738" cy="2060117"/>
          </a:xfrm>
          <a:prstGeom prst="rect">
            <a:avLst/>
          </a:prstGeom>
          <a:noFill/>
          <a:ln w="9525">
            <a:noFill/>
            <a:miter lim="800000"/>
            <a:headEnd/>
            <a:tailEnd/>
          </a:ln>
        </p:spPr>
      </p:pic>
      <p:pic>
        <p:nvPicPr>
          <p:cNvPr id="7" name="Picture 1"/>
          <p:cNvPicPr>
            <a:picLocks noChangeAspect="1" noChangeArrowheads="1"/>
          </p:cNvPicPr>
          <p:nvPr/>
        </p:nvPicPr>
        <p:blipFill>
          <a:blip r:embed="rId3"/>
          <a:srcRect/>
          <a:stretch>
            <a:fillRect/>
          </a:stretch>
        </p:blipFill>
        <p:spPr bwMode="auto">
          <a:xfrm>
            <a:off x="4826605" y="3555795"/>
            <a:ext cx="3815108" cy="2260805"/>
          </a:xfrm>
          <a:prstGeom prst="rect">
            <a:avLst/>
          </a:prstGeom>
          <a:noFill/>
          <a:ln w="12700">
            <a:noFill/>
            <a:miter lim="800000"/>
            <a:headEnd/>
            <a:tailEnd/>
          </a:ln>
        </p:spPr>
      </p:pic>
      <p:pic>
        <p:nvPicPr>
          <p:cNvPr id="9" name="Picture 8" descr="Population_density.png"/>
          <p:cNvPicPr>
            <a:picLocks noChangeAspect="1"/>
          </p:cNvPicPr>
          <p:nvPr/>
        </p:nvPicPr>
        <p:blipFill>
          <a:blip r:embed="rId4"/>
          <a:stretch>
            <a:fillRect/>
          </a:stretch>
        </p:blipFill>
        <p:spPr>
          <a:xfrm>
            <a:off x="355600" y="702431"/>
            <a:ext cx="4454072" cy="2227036"/>
          </a:xfrm>
          <a:prstGeom prst="rect">
            <a:avLst/>
          </a:prstGeom>
        </p:spPr>
      </p:pic>
      <p:pic>
        <p:nvPicPr>
          <p:cNvPr id="10" name="Picture 9" descr="Screen shot 2012-05-15 at 6.21.35 PM.png"/>
          <p:cNvPicPr>
            <a:picLocks noChangeAspect="1"/>
          </p:cNvPicPr>
          <p:nvPr/>
        </p:nvPicPr>
        <p:blipFill>
          <a:blip r:embed="rId5"/>
          <a:stretch>
            <a:fillRect/>
          </a:stretch>
        </p:blipFill>
        <p:spPr>
          <a:xfrm>
            <a:off x="330199" y="3566582"/>
            <a:ext cx="4331751" cy="2175347"/>
          </a:xfrm>
          <a:prstGeom prst="rect">
            <a:avLst/>
          </a:prstGeom>
        </p:spPr>
      </p:pic>
      <p:sp>
        <p:nvSpPr>
          <p:cNvPr id="11" name="TextBox 10"/>
          <p:cNvSpPr txBox="1"/>
          <p:nvPr/>
        </p:nvSpPr>
        <p:spPr>
          <a:xfrm>
            <a:off x="3090334" y="101600"/>
            <a:ext cx="3340578" cy="646331"/>
          </a:xfrm>
          <a:prstGeom prst="rect">
            <a:avLst/>
          </a:prstGeom>
          <a:noFill/>
        </p:spPr>
        <p:txBody>
          <a:bodyPr wrap="none" rtlCol="0">
            <a:spAutoFit/>
          </a:bodyPr>
          <a:lstStyle/>
          <a:p>
            <a:pPr eaLnBrk="1" hangingPunct="1"/>
            <a:r>
              <a:rPr lang="en-US" sz="3600" b="1" dirty="0" smtClean="0">
                <a:solidFill>
                  <a:prstClr val="black"/>
                </a:solidFill>
                <a:ea typeface="ＭＳ Ｐゴシック" charset="-128"/>
                <a:cs typeface="ＭＳ Ｐゴシック" charset="-128"/>
              </a:rPr>
              <a:t>Global Drivers</a:t>
            </a:r>
            <a:endParaRPr lang="en-US" sz="3600" b="1" dirty="0">
              <a:solidFill>
                <a:prstClr val="black"/>
              </a:solidFill>
              <a:ea typeface="ＭＳ Ｐゴシック" charset="-128"/>
              <a:cs typeface="ＭＳ Ｐゴシック" charset="-128"/>
            </a:endParaRPr>
          </a:p>
        </p:txBody>
      </p:sp>
      <p:sp>
        <p:nvSpPr>
          <p:cNvPr id="12" name="TextBox 11"/>
          <p:cNvSpPr txBox="1"/>
          <p:nvPr/>
        </p:nvSpPr>
        <p:spPr>
          <a:xfrm>
            <a:off x="1151467" y="2988733"/>
            <a:ext cx="2994780" cy="369332"/>
          </a:xfrm>
          <a:prstGeom prst="rect">
            <a:avLst/>
          </a:prstGeom>
          <a:noFill/>
        </p:spPr>
        <p:txBody>
          <a:bodyPr wrap="none" rtlCol="0">
            <a:spAutoFit/>
          </a:bodyPr>
          <a:lstStyle/>
          <a:p>
            <a:pPr eaLnBrk="1" hangingPunct="1"/>
            <a:r>
              <a:rPr lang="en-US" sz="1800" dirty="0" smtClean="0">
                <a:solidFill>
                  <a:prstClr val="black"/>
                </a:solidFill>
                <a:ea typeface="ＭＳ Ｐゴシック" charset="-128"/>
                <a:cs typeface="ＭＳ Ｐゴシック" charset="-128"/>
              </a:rPr>
              <a:t>Coastal Population Centers</a:t>
            </a:r>
            <a:endParaRPr lang="en-US" sz="1800" dirty="0">
              <a:solidFill>
                <a:prstClr val="black"/>
              </a:solidFill>
              <a:ea typeface="ＭＳ Ｐゴシック" charset="-128"/>
              <a:cs typeface="ＭＳ Ｐゴシック" charset="-128"/>
            </a:endParaRPr>
          </a:p>
        </p:txBody>
      </p:sp>
      <p:sp>
        <p:nvSpPr>
          <p:cNvPr id="13" name="TextBox 12"/>
          <p:cNvSpPr txBox="1"/>
          <p:nvPr/>
        </p:nvSpPr>
        <p:spPr>
          <a:xfrm>
            <a:off x="5774262" y="3039533"/>
            <a:ext cx="2647968" cy="369332"/>
          </a:xfrm>
          <a:prstGeom prst="rect">
            <a:avLst/>
          </a:prstGeom>
          <a:noFill/>
        </p:spPr>
        <p:txBody>
          <a:bodyPr wrap="none" rtlCol="0">
            <a:spAutoFit/>
          </a:bodyPr>
          <a:lstStyle/>
          <a:p>
            <a:pPr eaLnBrk="1" hangingPunct="1"/>
            <a:r>
              <a:rPr lang="en-US" sz="1800" dirty="0" smtClean="0">
                <a:solidFill>
                  <a:prstClr val="black"/>
                </a:solidFill>
                <a:ea typeface="ＭＳ Ｐゴシック" charset="-128"/>
                <a:cs typeface="ＭＳ Ｐゴシック" charset="-128"/>
              </a:rPr>
              <a:t>International Commerce</a:t>
            </a:r>
            <a:endParaRPr lang="en-US" sz="1800" dirty="0">
              <a:solidFill>
                <a:prstClr val="black"/>
              </a:solidFill>
              <a:ea typeface="ＭＳ Ｐゴシック" charset="-128"/>
              <a:cs typeface="ＭＳ Ｐゴシック" charset="-128"/>
            </a:endParaRPr>
          </a:p>
        </p:txBody>
      </p:sp>
      <p:sp>
        <p:nvSpPr>
          <p:cNvPr id="14" name="TextBox 13"/>
          <p:cNvSpPr txBox="1"/>
          <p:nvPr/>
        </p:nvSpPr>
        <p:spPr>
          <a:xfrm>
            <a:off x="1253066" y="5731934"/>
            <a:ext cx="2122283" cy="369332"/>
          </a:xfrm>
          <a:prstGeom prst="rect">
            <a:avLst/>
          </a:prstGeom>
          <a:noFill/>
        </p:spPr>
        <p:txBody>
          <a:bodyPr wrap="none" rtlCol="0">
            <a:spAutoFit/>
          </a:bodyPr>
          <a:lstStyle/>
          <a:p>
            <a:pPr eaLnBrk="1" hangingPunct="1"/>
            <a:r>
              <a:rPr lang="en-US" sz="1800" dirty="0" smtClean="0">
                <a:solidFill>
                  <a:prstClr val="black"/>
                </a:solidFill>
                <a:ea typeface="ＭＳ Ｐゴシック" charset="-128"/>
                <a:cs typeface="ＭＳ Ｐゴシック" charset="-128"/>
              </a:rPr>
              <a:t>Ocean Seasonality</a:t>
            </a:r>
            <a:endParaRPr lang="en-US" sz="1800" dirty="0">
              <a:solidFill>
                <a:prstClr val="black"/>
              </a:solidFill>
              <a:ea typeface="ＭＳ Ｐゴシック" charset="-128"/>
              <a:cs typeface="ＭＳ Ｐゴシック" charset="-128"/>
            </a:endParaRPr>
          </a:p>
        </p:txBody>
      </p:sp>
      <p:sp>
        <p:nvSpPr>
          <p:cNvPr id="15" name="TextBox 14"/>
          <p:cNvSpPr txBox="1"/>
          <p:nvPr/>
        </p:nvSpPr>
        <p:spPr>
          <a:xfrm>
            <a:off x="5706534" y="5850467"/>
            <a:ext cx="2010586" cy="369332"/>
          </a:xfrm>
          <a:prstGeom prst="rect">
            <a:avLst/>
          </a:prstGeom>
          <a:noFill/>
        </p:spPr>
        <p:txBody>
          <a:bodyPr wrap="none" rtlCol="0">
            <a:spAutoFit/>
          </a:bodyPr>
          <a:lstStyle/>
          <a:p>
            <a:pPr eaLnBrk="1" hangingPunct="1"/>
            <a:r>
              <a:rPr lang="en-US" sz="1800" dirty="0" smtClean="0">
                <a:solidFill>
                  <a:prstClr val="black"/>
                </a:solidFill>
                <a:ea typeface="ＭＳ Ｐゴシック" charset="-128"/>
                <a:cs typeface="ＭＳ Ｐゴシック" charset="-128"/>
              </a:rPr>
              <a:t>Tropical Cyclones</a:t>
            </a:r>
            <a:endParaRPr lang="en-US" sz="1800" dirty="0">
              <a:solidFill>
                <a:prstClr val="black"/>
              </a:solidFill>
              <a:ea typeface="ＭＳ Ｐゴシック" charset="-128"/>
              <a:cs typeface="ＭＳ Ｐゴシック" charset="-128"/>
            </a:endParaRPr>
          </a:p>
        </p:txBody>
      </p:sp>
    </p:spTree>
    <p:extLst>
      <p:ext uri="{BB962C8B-B14F-4D97-AF65-F5344CB8AC3E}">
        <p14:creationId xmlns:p14="http://schemas.microsoft.com/office/powerpoint/2010/main" val="931814201"/>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Box 5"/>
          <p:cNvSpPr txBox="1">
            <a:spLocks noChangeArrowheads="1"/>
          </p:cNvSpPr>
          <p:nvPr/>
        </p:nvSpPr>
        <p:spPr bwMode="auto">
          <a:xfrm>
            <a:off x="0" y="0"/>
            <a:ext cx="9144000" cy="584776"/>
          </a:xfrm>
          <a:prstGeom prst="rect">
            <a:avLst/>
          </a:prstGeom>
          <a:noFill/>
          <a:ln w="9525">
            <a:noFill/>
            <a:miter lim="800000"/>
            <a:headEnd/>
            <a:tailEnd/>
          </a:ln>
        </p:spPr>
        <p:txBody>
          <a:bodyPr wrap="square">
            <a:prstTxWarp prst="textNoShape">
              <a:avLst/>
            </a:prstTxWarp>
            <a:spAutoFit/>
          </a:bodyPr>
          <a:lstStyle/>
          <a:p>
            <a:pPr algn="ctr" eaLnBrk="1" hangingPunct="1"/>
            <a:r>
              <a:rPr lang="en-US" b="1" dirty="0">
                <a:solidFill>
                  <a:srgbClr val="333399"/>
                </a:solidFill>
                <a:latin typeface="Calibri"/>
                <a:ea typeface="MS PGothic" pitchFamily="34" charset="-128"/>
                <a:cs typeface="MS PGothic" pitchFamily="34" charset="-128"/>
              </a:rPr>
              <a:t> </a:t>
            </a:r>
            <a:r>
              <a:rPr lang="en-US" sz="3200" b="1" dirty="0">
                <a:solidFill>
                  <a:prstClr val="black"/>
                </a:solidFill>
                <a:latin typeface="Calibri"/>
                <a:ea typeface="MS PGothic" pitchFamily="34" charset="-128"/>
                <a:cs typeface="MS PGothic" pitchFamily="34" charset="-128"/>
              </a:rPr>
              <a:t>MID-ATLANTIC  REGIONAL  </a:t>
            </a:r>
            <a:r>
              <a:rPr lang="en-US" sz="3200" b="1" dirty="0" smtClean="0">
                <a:solidFill>
                  <a:prstClr val="black"/>
                </a:solidFill>
                <a:latin typeface="Calibri"/>
                <a:ea typeface="MS PGothic" pitchFamily="34" charset="-128"/>
                <a:cs typeface="MS PGothic" pitchFamily="34" charset="-128"/>
              </a:rPr>
              <a:t>DRIVERS</a:t>
            </a:r>
            <a:endParaRPr lang="en-US" sz="3200" b="1" dirty="0">
              <a:solidFill>
                <a:prstClr val="black"/>
              </a:solidFill>
              <a:latin typeface="Calibri"/>
              <a:ea typeface="MS PGothic" pitchFamily="34" charset="-128"/>
              <a:cs typeface="MS PGothic" pitchFamily="34" charset="-128"/>
            </a:endParaRPr>
          </a:p>
        </p:txBody>
      </p:sp>
      <p:pic>
        <p:nvPicPr>
          <p:cNvPr id="43010" name="Picture 26" descr="Screen shot 2011-05-10 at 4.48.08 PM.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7000" y="657225"/>
            <a:ext cx="3648075" cy="3092450"/>
          </a:xfrm>
          <a:prstGeom prst="rect">
            <a:avLst/>
          </a:prstGeom>
          <a:noFill/>
          <a:ln w="9525">
            <a:noFill/>
            <a:miter lim="800000"/>
            <a:headEnd/>
            <a:tailEnd/>
          </a:ln>
        </p:spPr>
      </p:pic>
      <p:sp>
        <p:nvSpPr>
          <p:cNvPr id="28" name="TextBox 27"/>
          <p:cNvSpPr txBox="1"/>
          <p:nvPr/>
        </p:nvSpPr>
        <p:spPr>
          <a:xfrm>
            <a:off x="2433638" y="2970213"/>
            <a:ext cx="1320800" cy="646112"/>
          </a:xfrm>
          <a:prstGeom prst="rect">
            <a:avLst/>
          </a:prstGeom>
          <a:noFill/>
        </p:spPr>
        <p:txBody>
          <a:bodyPr>
            <a:spAutoFit/>
          </a:bodyPr>
          <a:lstStyle/>
          <a:p>
            <a:pPr algn="r" eaLnBrk="1" fontAlgn="auto" hangingPunct="1">
              <a:spcBef>
                <a:spcPts val="0"/>
              </a:spcBef>
              <a:spcAft>
                <a:spcPts val="0"/>
              </a:spcAft>
              <a:defRPr/>
            </a:pPr>
            <a:r>
              <a:rPr lang="en-US" sz="1800" dirty="0">
                <a:solidFill>
                  <a:srgbClr val="FFFFFF"/>
                </a:solidFill>
                <a:latin typeface="Calibri"/>
                <a:ea typeface="ＭＳ Ｐゴシック" charset="-128"/>
                <a:cs typeface="ＭＳ Ｐゴシック" charset="-128"/>
              </a:rPr>
              <a:t>Ocean Circulation</a:t>
            </a:r>
          </a:p>
        </p:txBody>
      </p:sp>
      <p:pic>
        <p:nvPicPr>
          <p:cNvPr id="43012" name="Picture 28"/>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3975100" y="559857"/>
            <a:ext cx="2438400" cy="1839913"/>
          </a:xfrm>
          <a:prstGeom prst="rect">
            <a:avLst/>
          </a:prstGeom>
          <a:noFill/>
          <a:ln w="28575">
            <a:solidFill>
              <a:schemeClr val="tx1"/>
            </a:solidFill>
            <a:miter lim="800000"/>
            <a:headEnd/>
            <a:tailEnd/>
          </a:ln>
        </p:spPr>
      </p:pic>
      <p:sp>
        <p:nvSpPr>
          <p:cNvPr id="30" name="TextBox 29"/>
          <p:cNvSpPr txBox="1"/>
          <p:nvPr/>
        </p:nvSpPr>
        <p:spPr>
          <a:xfrm>
            <a:off x="4787900" y="1963738"/>
            <a:ext cx="1625600" cy="368300"/>
          </a:xfrm>
          <a:prstGeom prst="rect">
            <a:avLst/>
          </a:prstGeom>
          <a:noFill/>
        </p:spPr>
        <p:txBody>
          <a:bodyPr wrap="none">
            <a:spAutoFit/>
          </a:bodyPr>
          <a:lstStyle/>
          <a:p>
            <a:pPr eaLnBrk="1" fontAlgn="auto" hangingPunct="1">
              <a:spcBef>
                <a:spcPts val="0"/>
              </a:spcBef>
              <a:spcAft>
                <a:spcPts val="0"/>
              </a:spcAft>
              <a:defRPr/>
            </a:pPr>
            <a:r>
              <a:rPr lang="en-US" sz="1800" dirty="0">
                <a:solidFill>
                  <a:prstClr val="black"/>
                </a:solidFill>
                <a:latin typeface="Calibri"/>
                <a:ea typeface="ＭＳ Ｐゴシック" charset="-128"/>
                <a:cs typeface="ＭＳ Ｐゴシック" charset="-128"/>
              </a:rPr>
              <a:t>Tropical Storms</a:t>
            </a:r>
          </a:p>
        </p:txBody>
      </p:sp>
      <p:pic>
        <p:nvPicPr>
          <p:cNvPr id="43014" name="Picture 30"/>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3975100" y="2478088"/>
            <a:ext cx="2438400" cy="1547812"/>
          </a:xfrm>
          <a:prstGeom prst="rect">
            <a:avLst/>
          </a:prstGeom>
          <a:noFill/>
          <a:ln w="28575">
            <a:solidFill>
              <a:schemeClr val="tx1"/>
            </a:solidFill>
            <a:round/>
            <a:headEnd/>
            <a:tailEnd/>
          </a:ln>
        </p:spPr>
      </p:pic>
      <p:pic>
        <p:nvPicPr>
          <p:cNvPr id="43015" name="Picture 31" descr="Screen shot 2011-07-26 at 2.54.31 PM.pn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3343275" y="4025900"/>
            <a:ext cx="3276600" cy="2074863"/>
          </a:xfrm>
          <a:prstGeom prst="rect">
            <a:avLst/>
          </a:prstGeom>
          <a:noFill/>
          <a:ln w="38100">
            <a:solidFill>
              <a:schemeClr val="tx1"/>
            </a:solidFill>
            <a:miter lim="800000"/>
            <a:headEnd/>
            <a:tailEnd/>
          </a:ln>
        </p:spPr>
      </p:pic>
      <p:pic>
        <p:nvPicPr>
          <p:cNvPr id="43016" name="Picture 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27000" y="4025900"/>
            <a:ext cx="3200400" cy="2117725"/>
          </a:xfrm>
          <a:prstGeom prst="rect">
            <a:avLst/>
          </a:prstGeom>
          <a:noFill/>
          <a:ln w="9525">
            <a:noFill/>
            <a:miter lim="800000"/>
            <a:headEnd/>
            <a:tailEnd/>
          </a:ln>
        </p:spPr>
      </p:pic>
      <p:pic>
        <p:nvPicPr>
          <p:cNvPr id="43017" name="Picture 33" descr="Screen shot 2011-05-10 at 4.50.59 PM.png"/>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6642100" y="641350"/>
            <a:ext cx="2344738" cy="1690688"/>
          </a:xfrm>
          <a:prstGeom prst="rect">
            <a:avLst/>
          </a:prstGeom>
          <a:noFill/>
          <a:ln w="9525">
            <a:noFill/>
            <a:miter lim="800000"/>
            <a:headEnd/>
            <a:tailEnd/>
          </a:ln>
        </p:spPr>
      </p:pic>
      <p:grpSp>
        <p:nvGrpSpPr>
          <p:cNvPr id="2" name="Group 5"/>
          <p:cNvGrpSpPr>
            <a:grpSpLocks/>
          </p:cNvGrpSpPr>
          <p:nvPr/>
        </p:nvGrpSpPr>
        <p:grpSpPr bwMode="auto">
          <a:xfrm>
            <a:off x="6799263" y="2733675"/>
            <a:ext cx="2209800" cy="2921000"/>
            <a:chOff x="2971800" y="347663"/>
            <a:chExt cx="3657600" cy="4757737"/>
          </a:xfrm>
        </p:grpSpPr>
        <p:pic>
          <p:nvPicPr>
            <p:cNvPr id="43024" name="Picture 5"/>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971800" y="347663"/>
              <a:ext cx="3657600" cy="1752600"/>
            </a:xfrm>
            <a:prstGeom prst="rect">
              <a:avLst/>
            </a:prstGeom>
            <a:noFill/>
            <a:ln w="9525">
              <a:noFill/>
              <a:miter lim="800000"/>
              <a:headEnd/>
              <a:tailEnd/>
            </a:ln>
          </p:spPr>
        </p:pic>
        <p:pic>
          <p:nvPicPr>
            <p:cNvPr id="43025" name="Picture 6"/>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009900" y="2028825"/>
              <a:ext cx="3543300" cy="1947122"/>
            </a:xfrm>
            <a:prstGeom prst="rect">
              <a:avLst/>
            </a:prstGeom>
            <a:noFill/>
            <a:ln w="9525">
              <a:noFill/>
              <a:miter lim="800000"/>
              <a:headEnd/>
              <a:tailEnd/>
            </a:ln>
          </p:spPr>
        </p:pic>
        <p:pic>
          <p:nvPicPr>
            <p:cNvPr id="43026" name="Picture 7"/>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2971800" y="3352800"/>
              <a:ext cx="3581400" cy="1752600"/>
            </a:xfrm>
            <a:prstGeom prst="rect">
              <a:avLst/>
            </a:prstGeom>
            <a:noFill/>
            <a:ln w="9525">
              <a:noFill/>
              <a:miter lim="800000"/>
              <a:headEnd/>
              <a:tailEnd/>
            </a:ln>
          </p:spPr>
        </p:pic>
      </p:grpSp>
      <p:sp>
        <p:nvSpPr>
          <p:cNvPr id="39" name="TextBox 38"/>
          <p:cNvSpPr txBox="1"/>
          <p:nvPr/>
        </p:nvSpPr>
        <p:spPr>
          <a:xfrm>
            <a:off x="2051050" y="3983038"/>
            <a:ext cx="1276350" cy="369887"/>
          </a:xfrm>
          <a:prstGeom prst="rect">
            <a:avLst/>
          </a:prstGeom>
          <a:noFill/>
        </p:spPr>
        <p:txBody>
          <a:bodyPr wrap="none">
            <a:spAutoFit/>
          </a:bodyPr>
          <a:lstStyle/>
          <a:p>
            <a:pPr eaLnBrk="1" fontAlgn="auto" hangingPunct="1">
              <a:spcBef>
                <a:spcPts val="0"/>
              </a:spcBef>
              <a:spcAft>
                <a:spcPts val="0"/>
              </a:spcAft>
              <a:defRPr/>
            </a:pPr>
            <a:r>
              <a:rPr lang="en-US" sz="1800" dirty="0">
                <a:solidFill>
                  <a:srgbClr val="FFFFFF"/>
                </a:solidFill>
                <a:latin typeface="Calibri"/>
                <a:ea typeface="ＭＳ Ｐゴシック" charset="-128"/>
                <a:cs typeface="ＭＳ Ｐゴシック" charset="-128"/>
              </a:rPr>
              <a:t>Population</a:t>
            </a:r>
          </a:p>
        </p:txBody>
      </p:sp>
      <p:sp>
        <p:nvSpPr>
          <p:cNvPr id="40" name="TextBox 39"/>
          <p:cNvSpPr txBox="1"/>
          <p:nvPr/>
        </p:nvSpPr>
        <p:spPr>
          <a:xfrm>
            <a:off x="5524500" y="4041775"/>
            <a:ext cx="671513" cy="369888"/>
          </a:xfrm>
          <a:prstGeom prst="rect">
            <a:avLst/>
          </a:prstGeom>
          <a:noFill/>
        </p:spPr>
        <p:txBody>
          <a:bodyPr wrap="none">
            <a:spAutoFit/>
          </a:bodyPr>
          <a:lstStyle/>
          <a:p>
            <a:pPr eaLnBrk="1" fontAlgn="auto" hangingPunct="1">
              <a:spcBef>
                <a:spcPts val="0"/>
              </a:spcBef>
              <a:spcAft>
                <a:spcPts val="0"/>
              </a:spcAft>
              <a:defRPr/>
            </a:pPr>
            <a:r>
              <a:rPr lang="en-US" sz="1800" dirty="0">
                <a:solidFill>
                  <a:prstClr val="black"/>
                </a:solidFill>
                <a:latin typeface="Calibri"/>
                <a:ea typeface="ＭＳ Ｐゴシック" charset="-128"/>
                <a:cs typeface="ＭＳ Ｐゴシック" charset="-128"/>
              </a:rPr>
              <a:t>Ports</a:t>
            </a:r>
          </a:p>
        </p:txBody>
      </p:sp>
      <p:sp>
        <p:nvSpPr>
          <p:cNvPr id="41" name="TextBox 40"/>
          <p:cNvSpPr txBox="1"/>
          <p:nvPr/>
        </p:nvSpPr>
        <p:spPr>
          <a:xfrm>
            <a:off x="4981575" y="3557588"/>
            <a:ext cx="1404938" cy="369887"/>
          </a:xfrm>
          <a:prstGeom prst="rect">
            <a:avLst/>
          </a:prstGeom>
          <a:noFill/>
        </p:spPr>
        <p:txBody>
          <a:bodyPr wrap="none">
            <a:spAutoFit/>
          </a:bodyPr>
          <a:lstStyle/>
          <a:p>
            <a:pPr eaLnBrk="1" fontAlgn="auto" hangingPunct="1">
              <a:spcBef>
                <a:spcPts val="0"/>
              </a:spcBef>
              <a:spcAft>
                <a:spcPts val="0"/>
              </a:spcAft>
              <a:defRPr/>
            </a:pPr>
            <a:r>
              <a:rPr lang="en-US" sz="1800" dirty="0">
                <a:solidFill>
                  <a:prstClr val="white"/>
                </a:solidFill>
                <a:latin typeface="Calibri"/>
                <a:ea typeface="ＭＳ Ｐゴシック" charset="-128"/>
                <a:cs typeface="ＭＳ Ｐゴシック" charset="-128"/>
              </a:rPr>
              <a:t>Northeasters</a:t>
            </a:r>
          </a:p>
        </p:txBody>
      </p:sp>
      <p:sp>
        <p:nvSpPr>
          <p:cNvPr id="42" name="TextBox 41"/>
          <p:cNvSpPr txBox="1"/>
          <p:nvPr/>
        </p:nvSpPr>
        <p:spPr>
          <a:xfrm>
            <a:off x="6935788" y="2293938"/>
            <a:ext cx="1839912" cy="368300"/>
          </a:xfrm>
          <a:prstGeom prst="rect">
            <a:avLst/>
          </a:prstGeom>
          <a:noFill/>
        </p:spPr>
        <p:txBody>
          <a:bodyPr wrap="none">
            <a:spAutoFit/>
          </a:bodyPr>
          <a:lstStyle/>
          <a:p>
            <a:pPr eaLnBrk="1" fontAlgn="auto" hangingPunct="1">
              <a:spcBef>
                <a:spcPts val="0"/>
              </a:spcBef>
              <a:spcAft>
                <a:spcPts val="0"/>
              </a:spcAft>
              <a:defRPr/>
            </a:pPr>
            <a:r>
              <a:rPr lang="en-US" sz="1800" dirty="0">
                <a:solidFill>
                  <a:prstClr val="black"/>
                </a:solidFill>
                <a:latin typeface="Calibri"/>
                <a:ea typeface="ＭＳ Ｐゴシック" charset="-128"/>
                <a:cs typeface="ＭＳ Ｐゴシック" charset="-128"/>
              </a:rPr>
              <a:t>Climate Change</a:t>
            </a:r>
          </a:p>
        </p:txBody>
      </p:sp>
      <p:sp>
        <p:nvSpPr>
          <p:cNvPr id="43" name="TextBox 42"/>
          <p:cNvSpPr txBox="1"/>
          <p:nvPr/>
        </p:nvSpPr>
        <p:spPr>
          <a:xfrm>
            <a:off x="6823075" y="2970213"/>
            <a:ext cx="973138" cy="646112"/>
          </a:xfrm>
          <a:prstGeom prst="rect">
            <a:avLst/>
          </a:prstGeom>
          <a:noFill/>
        </p:spPr>
        <p:txBody>
          <a:bodyPr>
            <a:spAutoFit/>
          </a:bodyPr>
          <a:lstStyle/>
          <a:p>
            <a:pPr eaLnBrk="1" fontAlgn="auto" hangingPunct="1">
              <a:spcBef>
                <a:spcPts val="0"/>
              </a:spcBef>
              <a:spcAft>
                <a:spcPts val="0"/>
              </a:spcAft>
              <a:defRPr/>
            </a:pPr>
            <a:r>
              <a:rPr lang="en-US" sz="1800" dirty="0">
                <a:solidFill>
                  <a:prstClr val="black"/>
                </a:solidFill>
                <a:latin typeface="Calibri"/>
                <a:ea typeface="ＭＳ Ｐゴシック" charset="-128"/>
                <a:cs typeface="ＭＳ Ｐゴシック" charset="-128"/>
              </a:rPr>
              <a:t>Critical Habitat</a:t>
            </a:r>
          </a:p>
        </p:txBody>
      </p:sp>
    </p:spTree>
    <p:extLst>
      <p:ext uri="{BB962C8B-B14F-4D97-AF65-F5344CB8AC3E}">
        <p14:creationId xmlns:p14="http://schemas.microsoft.com/office/powerpoint/2010/main" val="255703572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Colombia Drivers</a:t>
            </a:r>
            <a:endParaRPr lang="en-US" dirty="0"/>
          </a:p>
        </p:txBody>
      </p:sp>
      <p:pic>
        <p:nvPicPr>
          <p:cNvPr id="3" name="Picture 2" descr="Screen Shot 2016-10-11 at 4.16.35 PM.png"/>
          <p:cNvPicPr>
            <a:picLocks noChangeAspect="1"/>
          </p:cNvPicPr>
          <p:nvPr/>
        </p:nvPicPr>
        <p:blipFill rotWithShape="1">
          <a:blip r:embed="rId2">
            <a:extLst>
              <a:ext uri="{28A0092B-C50C-407E-A947-70E740481C1C}">
                <a14:useLocalDpi xmlns:a14="http://schemas.microsoft.com/office/drawing/2010/main" val="0"/>
              </a:ext>
            </a:extLst>
          </a:blip>
          <a:srcRect b="2219"/>
          <a:stretch/>
        </p:blipFill>
        <p:spPr>
          <a:xfrm>
            <a:off x="0" y="0"/>
            <a:ext cx="9144000" cy="6184900"/>
          </a:xfrm>
          <a:prstGeom prst="rect">
            <a:avLst/>
          </a:prstGeom>
        </p:spPr>
      </p:pic>
    </p:spTree>
    <p:extLst>
      <p:ext uri="{BB962C8B-B14F-4D97-AF65-F5344CB8AC3E}">
        <p14:creationId xmlns:p14="http://schemas.microsoft.com/office/powerpoint/2010/main" val="2495711521"/>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South America Hurricane Tracks</a:t>
            </a:r>
            <a:endParaRPr lang="en-US" dirty="0"/>
          </a:p>
        </p:txBody>
      </p:sp>
      <p:pic>
        <p:nvPicPr>
          <p:cNvPr id="3" name="Picture 2" descr="South_American_hurricane_tracks.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676400"/>
            <a:ext cx="9144000" cy="3657600"/>
          </a:xfrm>
          <a:prstGeom prst="rect">
            <a:avLst/>
          </a:prstGeom>
        </p:spPr>
      </p:pic>
    </p:spTree>
    <p:extLst>
      <p:ext uri="{BB962C8B-B14F-4D97-AF65-F5344CB8AC3E}">
        <p14:creationId xmlns:p14="http://schemas.microsoft.com/office/powerpoint/2010/main" val="2218818749"/>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extBox 5"/>
          <p:cNvSpPr txBox="1">
            <a:spLocks noChangeArrowheads="1"/>
          </p:cNvSpPr>
          <p:nvPr/>
        </p:nvSpPr>
        <p:spPr bwMode="auto">
          <a:xfrm>
            <a:off x="0" y="38100"/>
            <a:ext cx="9144000" cy="584776"/>
          </a:xfrm>
          <a:prstGeom prst="rect">
            <a:avLst/>
          </a:prstGeom>
          <a:noFill/>
          <a:ln w="9525">
            <a:noFill/>
            <a:miter lim="800000"/>
            <a:headEnd/>
            <a:tailEnd/>
          </a:ln>
        </p:spPr>
        <p:txBody>
          <a:bodyPr wrap="square">
            <a:prstTxWarp prst="textNoShape">
              <a:avLst/>
            </a:prstTxWarp>
            <a:spAutoFit/>
          </a:bodyPr>
          <a:lstStyle/>
          <a:p>
            <a:pPr algn="ctr" defTabSz="914400" fontAlgn="base">
              <a:spcBef>
                <a:spcPct val="0"/>
              </a:spcBef>
              <a:spcAft>
                <a:spcPct val="0"/>
              </a:spcAft>
            </a:pPr>
            <a:r>
              <a:rPr lang="en-US" sz="3200" b="1" dirty="0">
                <a:solidFill>
                  <a:srgbClr val="000000"/>
                </a:solidFill>
                <a:latin typeface="Calibri"/>
                <a:ea typeface="MS PGothic" pitchFamily="34" charset="-128"/>
                <a:cs typeface="MS PGothic" pitchFamily="34" charset="-128"/>
              </a:rPr>
              <a:t>MARACOOS REGIONAL </a:t>
            </a:r>
            <a:r>
              <a:rPr lang="en-US" sz="3200" b="1" dirty="0" smtClean="0">
                <a:solidFill>
                  <a:srgbClr val="000000"/>
                </a:solidFill>
                <a:latin typeface="Calibri"/>
                <a:ea typeface="MS PGothic" pitchFamily="34" charset="-128"/>
                <a:cs typeface="MS PGothic" pitchFamily="34" charset="-128"/>
              </a:rPr>
              <a:t>RESPONSE THEMES</a:t>
            </a:r>
            <a:endParaRPr lang="en-US" sz="3200" b="1" dirty="0">
              <a:solidFill>
                <a:srgbClr val="000000"/>
              </a:solidFill>
              <a:latin typeface="Calibri"/>
              <a:ea typeface="MS PGothic" pitchFamily="34" charset="-128"/>
              <a:cs typeface="MS PGothic" pitchFamily="34" charset="-128"/>
            </a:endParaRPr>
          </a:p>
        </p:txBody>
      </p:sp>
      <p:pic>
        <p:nvPicPr>
          <p:cNvPr id="52226" name="Picture 8" descr="Screen shot 2010-11-12 at 4.44.53 PM.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30704" y="823913"/>
            <a:ext cx="3713162" cy="2514600"/>
          </a:xfrm>
          <a:prstGeom prst="rect">
            <a:avLst/>
          </a:prstGeom>
          <a:noFill/>
          <a:ln w="9525">
            <a:noFill/>
            <a:miter lim="800000"/>
            <a:headEnd/>
            <a:tailEnd/>
          </a:ln>
        </p:spPr>
      </p:pic>
      <p:sp>
        <p:nvSpPr>
          <p:cNvPr id="7" name="TextBox 6"/>
          <p:cNvSpPr txBox="1"/>
          <p:nvPr/>
        </p:nvSpPr>
        <p:spPr>
          <a:xfrm>
            <a:off x="0" y="3524778"/>
            <a:ext cx="3862917" cy="307777"/>
          </a:xfrm>
          <a:prstGeom prst="rect">
            <a:avLst/>
          </a:prstGeom>
          <a:noFill/>
        </p:spPr>
        <p:txBody>
          <a:bodyPr wrap="square">
            <a:spAutoFit/>
          </a:bodyPr>
          <a:lstStyle/>
          <a:p>
            <a:pPr defTabSz="914400">
              <a:defRPr/>
            </a:pPr>
            <a:r>
              <a:rPr lang="en-US" sz="1400" b="1" dirty="0">
                <a:solidFill>
                  <a:prstClr val="black"/>
                </a:solidFill>
                <a:latin typeface="Calibri"/>
                <a:ea typeface="ＭＳ Ｐゴシック" charset="-128"/>
                <a:cs typeface="ＭＳ Ｐゴシック" charset="-128"/>
              </a:rPr>
              <a:t>2) Ecosystem Decision Support - Fisheries</a:t>
            </a:r>
          </a:p>
        </p:txBody>
      </p:sp>
      <p:pic>
        <p:nvPicPr>
          <p:cNvPr id="52228" name="Picture 7" descr="Screen shot 2011-02-14 at 9.58.30 PM.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204788" y="3878791"/>
            <a:ext cx="3268662" cy="2320925"/>
          </a:xfrm>
          <a:prstGeom prst="rect">
            <a:avLst/>
          </a:prstGeom>
          <a:noFill/>
          <a:ln w="9525">
            <a:noFill/>
            <a:miter lim="800000"/>
            <a:headEnd/>
            <a:tailEnd/>
          </a:ln>
        </p:spPr>
      </p:pic>
      <p:pic>
        <p:nvPicPr>
          <p:cNvPr id="52229" name="Picture 9" descr="050409"/>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424363" y="906461"/>
            <a:ext cx="1745720" cy="2501371"/>
          </a:xfrm>
          <a:prstGeom prst="rect">
            <a:avLst/>
          </a:prstGeom>
          <a:noFill/>
          <a:ln w="9525">
            <a:noFill/>
            <a:miter lim="800000"/>
            <a:headEnd/>
            <a:tailEnd/>
          </a:ln>
        </p:spPr>
      </p:pic>
      <p:pic>
        <p:nvPicPr>
          <p:cNvPr id="52230" name="Picture 2" descr="050406"/>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180667" y="931333"/>
            <a:ext cx="2455333" cy="2483534"/>
          </a:xfrm>
          <a:prstGeom prst="rect">
            <a:avLst/>
          </a:prstGeom>
          <a:noFill/>
          <a:ln w="9525">
            <a:noFill/>
            <a:miter lim="800000"/>
            <a:headEnd/>
            <a:tailEnd/>
          </a:ln>
        </p:spPr>
      </p:pic>
      <p:sp>
        <p:nvSpPr>
          <p:cNvPr id="12" name="TextBox 11"/>
          <p:cNvSpPr txBox="1"/>
          <p:nvPr/>
        </p:nvSpPr>
        <p:spPr>
          <a:xfrm>
            <a:off x="3653367" y="3835931"/>
            <a:ext cx="3045883" cy="307777"/>
          </a:xfrm>
          <a:prstGeom prst="rect">
            <a:avLst/>
          </a:prstGeom>
          <a:noFill/>
        </p:spPr>
        <p:txBody>
          <a:bodyPr wrap="square">
            <a:spAutoFit/>
          </a:bodyPr>
          <a:lstStyle/>
          <a:p>
            <a:pPr defTabSz="914400">
              <a:defRPr/>
            </a:pPr>
            <a:r>
              <a:rPr lang="en-US" sz="1400" b="1" dirty="0">
                <a:solidFill>
                  <a:prstClr val="black"/>
                </a:solidFill>
                <a:latin typeface="Calibri"/>
                <a:ea typeface="ＭＳ Ｐゴシック" charset="-128"/>
                <a:cs typeface="ＭＳ Ｐゴシック" charset="-128"/>
              </a:rPr>
              <a:t>4) Coastal Inundation - Flooding</a:t>
            </a:r>
          </a:p>
        </p:txBody>
      </p:sp>
      <p:pic>
        <p:nvPicPr>
          <p:cNvPr id="52232" name="Picture 12" descr="Screen shot 2011-02-14 at 10.29.08 PM.png"/>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3489855" y="4128430"/>
            <a:ext cx="3219978" cy="1967570"/>
          </a:xfrm>
          <a:prstGeom prst="rect">
            <a:avLst/>
          </a:prstGeom>
          <a:noFill/>
          <a:ln w="9525">
            <a:noFill/>
            <a:miter lim="800000"/>
            <a:headEnd/>
            <a:tailEnd/>
          </a:ln>
        </p:spPr>
      </p:pic>
      <p:sp>
        <p:nvSpPr>
          <p:cNvPr id="52233" name="TextBox 13"/>
          <p:cNvSpPr txBox="1">
            <a:spLocks noChangeArrowheads="1"/>
          </p:cNvSpPr>
          <p:nvPr/>
        </p:nvSpPr>
        <p:spPr bwMode="auto">
          <a:xfrm>
            <a:off x="6564843" y="3456517"/>
            <a:ext cx="2462742" cy="307777"/>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1400" b="1" dirty="0">
                <a:solidFill>
                  <a:srgbClr val="000000"/>
                </a:solidFill>
                <a:latin typeface="Calibri"/>
                <a:ea typeface="MS PGothic" pitchFamily="34" charset="-128"/>
                <a:cs typeface="MS PGothic" pitchFamily="34" charset="-128"/>
              </a:rPr>
              <a:t>5) Energy – Offshore Wind</a:t>
            </a:r>
          </a:p>
        </p:txBody>
      </p:sp>
      <p:pic>
        <p:nvPicPr>
          <p:cNvPr id="52234" name="Picture 14" descr="Areas-Under-Consideration-for-Wind-Energy-Areas.pdf"/>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6799792" y="3736446"/>
            <a:ext cx="2037292" cy="2465388"/>
          </a:xfrm>
          <a:prstGeom prst="rect">
            <a:avLst/>
          </a:prstGeom>
          <a:noFill/>
          <a:ln w="9525">
            <a:noFill/>
            <a:miter lim="800000"/>
            <a:headEnd/>
            <a:tailEnd/>
          </a:ln>
        </p:spPr>
      </p:pic>
      <p:sp>
        <p:nvSpPr>
          <p:cNvPr id="13" name="TextBox 4"/>
          <p:cNvSpPr txBox="1">
            <a:spLocks noChangeArrowheads="1"/>
          </p:cNvSpPr>
          <p:nvPr/>
        </p:nvSpPr>
        <p:spPr bwMode="auto">
          <a:xfrm>
            <a:off x="275166" y="477305"/>
            <a:ext cx="3454792" cy="307777"/>
          </a:xfrm>
          <a:prstGeom prst="rect">
            <a:avLst/>
          </a:prstGeom>
          <a:noFill/>
          <a:ln w="9525">
            <a:noFill/>
            <a:miter lim="800000"/>
            <a:headEnd/>
            <a:tailEnd/>
          </a:ln>
        </p:spPr>
        <p:txBody>
          <a:bodyPr wrap="none">
            <a:prstTxWarp prst="textNoShape">
              <a:avLst/>
            </a:prstTxWarp>
            <a:spAutoFit/>
          </a:bodyPr>
          <a:lstStyle/>
          <a:p>
            <a:pPr defTabSz="914400" fontAlgn="base">
              <a:spcBef>
                <a:spcPct val="0"/>
              </a:spcBef>
              <a:spcAft>
                <a:spcPct val="0"/>
              </a:spcAft>
            </a:pPr>
            <a:r>
              <a:rPr lang="en-US" sz="1400" b="1" dirty="0">
                <a:solidFill>
                  <a:srgbClr val="000000"/>
                </a:solidFill>
                <a:latin typeface="Arial" charset="0"/>
                <a:ea typeface="ＭＳ Ｐゴシック" charset="-128"/>
                <a:cs typeface="ＭＳ Ｐゴシック" charset="-128"/>
              </a:rPr>
              <a:t>1) Maritime Operations – Safety at Sea</a:t>
            </a:r>
          </a:p>
        </p:txBody>
      </p:sp>
      <p:sp>
        <p:nvSpPr>
          <p:cNvPr id="14" name="TextBox 8"/>
          <p:cNvSpPr txBox="1">
            <a:spLocks noChangeArrowheads="1"/>
          </p:cNvSpPr>
          <p:nvPr/>
        </p:nvSpPr>
        <p:spPr bwMode="auto">
          <a:xfrm>
            <a:off x="4093633" y="561970"/>
            <a:ext cx="4956668" cy="307777"/>
          </a:xfrm>
          <a:prstGeom prst="rect">
            <a:avLst/>
          </a:prstGeom>
          <a:noFill/>
          <a:ln w="9525">
            <a:noFill/>
            <a:miter lim="800000"/>
            <a:headEnd/>
            <a:tailEnd/>
          </a:ln>
        </p:spPr>
        <p:txBody>
          <a:bodyPr wrap="none">
            <a:prstTxWarp prst="textNoShape">
              <a:avLst/>
            </a:prstTxWarp>
            <a:spAutoFit/>
          </a:bodyPr>
          <a:lstStyle/>
          <a:p>
            <a:pPr defTabSz="914400" fontAlgn="base">
              <a:spcBef>
                <a:spcPct val="0"/>
              </a:spcBef>
              <a:spcAft>
                <a:spcPct val="0"/>
              </a:spcAft>
            </a:pPr>
            <a:r>
              <a:rPr lang="en-US" sz="1400" b="1" dirty="0">
                <a:solidFill>
                  <a:srgbClr val="000000"/>
                </a:solidFill>
                <a:latin typeface="Arial" charset="0"/>
                <a:ea typeface="ＭＳ Ｐゴシック" charset="-128"/>
                <a:cs typeface="ＭＳ Ｐゴシック" charset="-128"/>
              </a:rPr>
              <a:t>3) Water Quality – a) Floatables, </a:t>
            </a:r>
            <a:r>
              <a:rPr lang="en-US" sz="1400" b="1" dirty="0" err="1">
                <a:solidFill>
                  <a:srgbClr val="000000"/>
                </a:solidFill>
                <a:latin typeface="Arial" charset="0"/>
                <a:ea typeface="ＭＳ Ｐゴシック" charset="-128"/>
                <a:cs typeface="ＭＳ Ｐゴシック" charset="-128"/>
              </a:rPr>
              <a:t>b</a:t>
            </a:r>
            <a:r>
              <a:rPr lang="en-US" sz="1400" b="1" dirty="0">
                <a:solidFill>
                  <a:srgbClr val="000000"/>
                </a:solidFill>
                <a:latin typeface="Arial" charset="0"/>
                <a:ea typeface="ＭＳ Ｐゴシック" charset="-128"/>
                <a:cs typeface="ＭＳ Ｐゴシック" charset="-128"/>
              </a:rPr>
              <a:t>) Hypoxia, </a:t>
            </a:r>
            <a:r>
              <a:rPr lang="en-US" sz="1400" b="1" dirty="0" err="1">
                <a:solidFill>
                  <a:srgbClr val="000000"/>
                </a:solidFill>
                <a:latin typeface="Arial" charset="0"/>
                <a:ea typeface="ＭＳ Ｐゴシック" charset="-128"/>
                <a:cs typeface="ＭＳ Ｐゴシック" charset="-128"/>
              </a:rPr>
              <a:t>c</a:t>
            </a:r>
            <a:r>
              <a:rPr lang="en-US" sz="1400" b="1" dirty="0">
                <a:solidFill>
                  <a:srgbClr val="000000"/>
                </a:solidFill>
                <a:latin typeface="Arial" charset="0"/>
                <a:ea typeface="ＭＳ Ｐゴシック" charset="-128"/>
                <a:cs typeface="ＭＳ Ｐゴシック" charset="-128"/>
              </a:rPr>
              <a:t>) Nutrients</a:t>
            </a:r>
          </a:p>
        </p:txBody>
      </p:sp>
    </p:spTree>
    <p:extLst>
      <p:ext uri="{BB962C8B-B14F-4D97-AF65-F5344CB8AC3E}">
        <p14:creationId xmlns:p14="http://schemas.microsoft.com/office/powerpoint/2010/main" val="395673232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7" descr="2011-03-01_12-09-01_781.jpg"/>
          <p:cNvPicPr>
            <a:picLocks noChangeAspect="1"/>
          </p:cNvPicPr>
          <p:nvPr/>
        </p:nvPicPr>
        <p:blipFill>
          <a:blip r:embed="rId2">
            <a:extLst>
              <a:ext uri="{28A0092B-C50C-407E-A947-70E740481C1C}">
                <a14:useLocalDpi xmlns:a14="http://schemas.microsoft.com/office/drawing/2010/main" val="0"/>
              </a:ext>
            </a:extLst>
          </a:blip>
          <a:srcRect l="13000" r="26334"/>
          <a:stretch>
            <a:fillRect/>
          </a:stretch>
        </p:blipFill>
        <p:spPr bwMode="auto">
          <a:xfrm>
            <a:off x="7461250" y="4430713"/>
            <a:ext cx="1682750" cy="1563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146" name="Picture 2"/>
          <p:cNvPicPr>
            <a:picLocks noChangeAspect="1" noChangeArrowheads="1"/>
          </p:cNvPicPr>
          <p:nvPr/>
        </p:nvPicPr>
        <p:blipFill>
          <a:blip r:embed="rId3" cstate="print"/>
          <a:srcRect/>
          <a:stretch>
            <a:fillRect/>
          </a:stretch>
        </p:blipFill>
        <p:spPr bwMode="auto">
          <a:xfrm>
            <a:off x="6815138" y="952500"/>
            <a:ext cx="2087562" cy="1487488"/>
          </a:xfrm>
          <a:prstGeom prst="rect">
            <a:avLst/>
          </a:prstGeom>
          <a:ln>
            <a:noFill/>
          </a:ln>
          <a:effectLst>
            <a:outerShdw blurRad="292100" dist="139700" dir="2700000" algn="tl" rotWithShape="0">
              <a:srgbClr val="333333">
                <a:alpha val="87000"/>
              </a:srgbClr>
            </a:outerShdw>
          </a:effectLst>
        </p:spPr>
      </p:pic>
      <p:pic>
        <p:nvPicPr>
          <p:cNvPr id="6148" name="Picture 4" descr="Installed X-Band dish"/>
          <p:cNvPicPr>
            <a:picLocks noChangeAspect="1" noChangeArrowheads="1"/>
          </p:cNvPicPr>
          <p:nvPr/>
        </p:nvPicPr>
        <p:blipFill>
          <a:blip r:embed="rId4" cstate="print"/>
          <a:srcRect/>
          <a:stretch>
            <a:fillRect/>
          </a:stretch>
        </p:blipFill>
        <p:spPr bwMode="auto">
          <a:xfrm>
            <a:off x="4038600" y="690563"/>
            <a:ext cx="1808163" cy="1219200"/>
          </a:xfrm>
          <a:prstGeom prst="rect">
            <a:avLst/>
          </a:prstGeom>
          <a:ln>
            <a:noFill/>
          </a:ln>
          <a:effectLst>
            <a:outerShdw blurRad="292100" dist="139700" dir="2700000" algn="tl" rotWithShape="0">
              <a:srgbClr val="333333">
                <a:alpha val="87000"/>
              </a:srgbClr>
            </a:outerShdw>
          </a:effectLst>
        </p:spPr>
      </p:pic>
      <p:pic>
        <p:nvPicPr>
          <p:cNvPr id="6149" name="Picture 5"/>
          <p:cNvPicPr>
            <a:picLocks noChangeAspect="1" noChangeArrowheads="1"/>
          </p:cNvPicPr>
          <p:nvPr/>
        </p:nvPicPr>
        <p:blipFill>
          <a:blip r:embed="rId5" cstate="print"/>
          <a:srcRect/>
          <a:stretch>
            <a:fillRect/>
          </a:stretch>
        </p:blipFill>
        <p:spPr bwMode="auto">
          <a:xfrm>
            <a:off x="5799138" y="4389438"/>
            <a:ext cx="1600200" cy="1600200"/>
          </a:xfrm>
          <a:prstGeom prst="rect">
            <a:avLst/>
          </a:prstGeom>
          <a:ln>
            <a:noFill/>
          </a:ln>
          <a:effectLst>
            <a:outerShdw blurRad="292100" dist="139700" dir="2700000" algn="tl" rotWithShape="0">
              <a:srgbClr val="333333">
                <a:alpha val="87000"/>
              </a:srgbClr>
            </a:outerShdw>
          </a:effectLst>
        </p:spPr>
      </p:pic>
      <p:pic>
        <p:nvPicPr>
          <p:cNvPr id="6152" name="Picture 8" descr="http://marine.rutgers.edu/mrs/sat_data/images_rucool/Jen_L-BandDish.jpg"/>
          <p:cNvPicPr>
            <a:picLocks noChangeAspect="1" noChangeArrowheads="1"/>
          </p:cNvPicPr>
          <p:nvPr/>
        </p:nvPicPr>
        <p:blipFill>
          <a:blip r:embed="rId6" cstate="print"/>
          <a:srcRect/>
          <a:stretch>
            <a:fillRect/>
          </a:stretch>
        </p:blipFill>
        <p:spPr bwMode="auto">
          <a:xfrm>
            <a:off x="6434138" y="2611438"/>
            <a:ext cx="1520825" cy="1577975"/>
          </a:xfrm>
          <a:prstGeom prst="rect">
            <a:avLst/>
          </a:prstGeom>
          <a:ln>
            <a:noFill/>
          </a:ln>
          <a:effectLst>
            <a:outerShdw blurRad="292100" dist="139700" dir="2700000" algn="tl" rotWithShape="0">
              <a:srgbClr val="333333">
                <a:alpha val="87000"/>
              </a:srgbClr>
            </a:outerShdw>
          </a:effectLst>
        </p:spPr>
      </p:pic>
      <p:pic>
        <p:nvPicPr>
          <p:cNvPr id="6154" name="Picture 10" descr="http://marine.rutgers.edu/mrs/sat_data/images_rucool/XBand_SatelliteDish_brighter.jpg"/>
          <p:cNvPicPr>
            <a:picLocks noChangeAspect="1" noChangeArrowheads="1"/>
          </p:cNvPicPr>
          <p:nvPr/>
        </p:nvPicPr>
        <p:blipFill>
          <a:blip r:embed="rId7" cstate="print"/>
          <a:srcRect/>
          <a:stretch>
            <a:fillRect/>
          </a:stretch>
        </p:blipFill>
        <p:spPr bwMode="auto">
          <a:xfrm>
            <a:off x="4683125" y="2552700"/>
            <a:ext cx="1762125" cy="1655763"/>
          </a:xfrm>
          <a:prstGeom prst="rect">
            <a:avLst/>
          </a:prstGeom>
          <a:ln>
            <a:noFill/>
          </a:ln>
          <a:effectLst>
            <a:outerShdw blurRad="292100" dist="139700" dir="2700000" algn="tl" rotWithShape="0">
              <a:srgbClr val="333333">
                <a:alpha val="87000"/>
              </a:srgbClr>
            </a:outerShdw>
          </a:effectLst>
        </p:spPr>
      </p:pic>
      <p:grpSp>
        <p:nvGrpSpPr>
          <p:cNvPr id="21511" name="Group 12"/>
          <p:cNvGrpSpPr>
            <a:grpSpLocks/>
          </p:cNvGrpSpPr>
          <p:nvPr/>
        </p:nvGrpSpPr>
        <p:grpSpPr bwMode="auto">
          <a:xfrm>
            <a:off x="457200" y="1447800"/>
            <a:ext cx="3200400" cy="4189413"/>
            <a:chOff x="533400" y="1295400"/>
            <a:chExt cx="3200400" cy="4188941"/>
          </a:xfrm>
        </p:grpSpPr>
        <p:pic>
          <p:nvPicPr>
            <p:cNvPr id="6150" name="Picture 6"/>
            <p:cNvPicPr>
              <a:picLocks noChangeAspect="1" noChangeArrowheads="1"/>
            </p:cNvPicPr>
            <p:nvPr/>
          </p:nvPicPr>
          <p:blipFill>
            <a:blip r:embed="rId8" cstate="print"/>
            <a:srcRect/>
            <a:stretch>
              <a:fillRect/>
            </a:stretch>
          </p:blipFill>
          <p:spPr bwMode="auto">
            <a:xfrm>
              <a:off x="533400" y="1295400"/>
              <a:ext cx="3200400" cy="4188941"/>
            </a:xfrm>
            <a:prstGeom prst="rect">
              <a:avLst/>
            </a:prstGeom>
            <a:ln>
              <a:noFill/>
            </a:ln>
            <a:effectLst>
              <a:outerShdw blurRad="292100" dist="139700" dir="2700000" algn="tl" rotWithShape="0">
                <a:srgbClr val="333333">
                  <a:alpha val="87000"/>
                </a:srgbClr>
              </a:outerShdw>
            </a:effectLst>
          </p:spPr>
        </p:pic>
        <p:sp>
          <p:nvSpPr>
            <p:cNvPr id="8" name="Oval 7"/>
            <p:cNvSpPr/>
            <p:nvPr/>
          </p:nvSpPr>
          <p:spPr>
            <a:xfrm>
              <a:off x="1524000" y="3428760"/>
              <a:ext cx="152400" cy="152383"/>
            </a:xfrm>
            <a:prstGeom prst="ellipse">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Calibri"/>
              </a:endParaRPr>
            </a:p>
          </p:txBody>
        </p:sp>
        <p:sp>
          <p:nvSpPr>
            <p:cNvPr id="9" name="Oval 8"/>
            <p:cNvSpPr/>
            <p:nvPr/>
          </p:nvSpPr>
          <p:spPr>
            <a:xfrm>
              <a:off x="1676400" y="3276377"/>
              <a:ext cx="152400" cy="152383"/>
            </a:xfrm>
            <a:prstGeom prst="ellipse">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Calibri"/>
              </a:endParaRPr>
            </a:p>
          </p:txBody>
        </p:sp>
        <p:sp>
          <p:nvSpPr>
            <p:cNvPr id="10" name="Oval 9"/>
            <p:cNvSpPr/>
            <p:nvPr/>
          </p:nvSpPr>
          <p:spPr>
            <a:xfrm>
              <a:off x="1143000" y="3733525"/>
              <a:ext cx="152400" cy="152383"/>
            </a:xfrm>
            <a:prstGeom prst="ellipse">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Calibri"/>
              </a:endParaRPr>
            </a:p>
          </p:txBody>
        </p:sp>
        <p:sp>
          <p:nvSpPr>
            <p:cNvPr id="11" name="Oval 10"/>
            <p:cNvSpPr/>
            <p:nvPr/>
          </p:nvSpPr>
          <p:spPr>
            <a:xfrm>
              <a:off x="914400" y="3885908"/>
              <a:ext cx="152400" cy="152383"/>
            </a:xfrm>
            <a:prstGeom prst="ellipse">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Calibri"/>
              </a:endParaRPr>
            </a:p>
          </p:txBody>
        </p:sp>
        <p:sp>
          <p:nvSpPr>
            <p:cNvPr id="12" name="Oval 11"/>
            <p:cNvSpPr/>
            <p:nvPr/>
          </p:nvSpPr>
          <p:spPr>
            <a:xfrm>
              <a:off x="3048000" y="1828740"/>
              <a:ext cx="152400" cy="152383"/>
            </a:xfrm>
            <a:prstGeom prst="ellipse">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Calibri"/>
              </a:endParaRPr>
            </a:p>
          </p:txBody>
        </p:sp>
      </p:grpSp>
      <p:sp>
        <p:nvSpPr>
          <p:cNvPr id="21512" name="TextBox 13"/>
          <p:cNvSpPr txBox="1">
            <a:spLocks noChangeArrowheads="1"/>
          </p:cNvSpPr>
          <p:nvPr/>
        </p:nvSpPr>
        <p:spPr bwMode="auto">
          <a:xfrm>
            <a:off x="0" y="0"/>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fontAlgn="base">
              <a:spcBef>
                <a:spcPct val="0"/>
              </a:spcBef>
              <a:spcAft>
                <a:spcPct val="0"/>
              </a:spcAft>
            </a:pPr>
            <a:r>
              <a:rPr lang="en-US" sz="2800" b="1" dirty="0">
                <a:solidFill>
                  <a:srgbClr val="0000FF"/>
                </a:solidFill>
                <a:latin typeface="Times New Roman"/>
                <a:cs typeface="Times New Roman"/>
              </a:rPr>
              <a:t>Real-Time Satellite Ground Stations in the Northeast U.S.</a:t>
            </a:r>
          </a:p>
        </p:txBody>
      </p:sp>
      <p:cxnSp>
        <p:nvCxnSpPr>
          <p:cNvPr id="16" name="Straight Connector 15"/>
          <p:cNvCxnSpPr>
            <a:stCxn id="10" idx="5"/>
          </p:cNvCxnSpPr>
          <p:nvPr/>
        </p:nvCxnSpPr>
        <p:spPr>
          <a:xfrm>
            <a:off x="1196975" y="4016375"/>
            <a:ext cx="4576763" cy="38576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21514" name="Picture 2" descr="http://sd-www.jhuapl.edu/fermi/avhrr/geometry/dish_s.gif"/>
          <p:cNvPicPr>
            <a:picLocks noChangeAspect="1" noChangeArrowheads="1"/>
          </p:cNvPicPr>
          <p:nvPr/>
        </p:nvPicPr>
        <p:blipFill>
          <a:blip r:embed="rId9">
            <a:extLst>
              <a:ext uri="{28A0092B-C50C-407E-A947-70E740481C1C}">
                <a14:useLocalDpi xmlns:a14="http://schemas.microsoft.com/office/drawing/2010/main" val="0"/>
              </a:ext>
            </a:extLst>
          </a:blip>
          <a:srcRect l="19263" t="8998" r="22952" b="10014"/>
          <a:stretch>
            <a:fillRect/>
          </a:stretch>
        </p:blipFill>
        <p:spPr bwMode="auto">
          <a:xfrm>
            <a:off x="3886200" y="4554538"/>
            <a:ext cx="1524000" cy="161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4" name="Straight Connector 23"/>
          <p:cNvCxnSpPr>
            <a:stCxn id="8" idx="6"/>
            <a:endCxn id="6154" idx="1"/>
          </p:cNvCxnSpPr>
          <p:nvPr/>
        </p:nvCxnSpPr>
        <p:spPr>
          <a:xfrm flipV="1">
            <a:off x="1600200" y="3381375"/>
            <a:ext cx="3082925" cy="27622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9" idx="6"/>
            <a:endCxn id="6146" idx="1"/>
          </p:cNvCxnSpPr>
          <p:nvPr/>
        </p:nvCxnSpPr>
        <p:spPr>
          <a:xfrm flipV="1">
            <a:off x="1752600" y="1695450"/>
            <a:ext cx="5062538" cy="18097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12" idx="7"/>
            <a:endCxn id="6148" idx="1"/>
          </p:cNvCxnSpPr>
          <p:nvPr/>
        </p:nvCxnSpPr>
        <p:spPr>
          <a:xfrm flipV="1">
            <a:off x="3101975" y="1300163"/>
            <a:ext cx="936625" cy="7032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a:stCxn id="11" idx="5"/>
            <a:endCxn id="21514" idx="1"/>
          </p:cNvCxnSpPr>
          <p:nvPr/>
        </p:nvCxnSpPr>
        <p:spPr>
          <a:xfrm>
            <a:off x="968375" y="4168775"/>
            <a:ext cx="2917825" cy="11938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519" name="TextBox 21"/>
          <p:cNvSpPr txBox="1">
            <a:spLocks noChangeArrowheads="1"/>
          </p:cNvSpPr>
          <p:nvPr/>
        </p:nvSpPr>
        <p:spPr bwMode="auto">
          <a:xfrm>
            <a:off x="6027738" y="3970338"/>
            <a:ext cx="762000" cy="234950"/>
          </a:xfrm>
          <a:prstGeom prst="rect">
            <a:avLst/>
          </a:prstGeom>
          <a:solidFill>
            <a:schemeClr val="bg1"/>
          </a:solidFill>
          <a:ln w="9525">
            <a:solidFill>
              <a:schemeClr val="tx1"/>
            </a:solidFill>
            <a:miter lim="800000"/>
            <a:headEnd/>
            <a:tailEnd/>
          </a:ln>
        </p:spPr>
        <p:txBody>
          <a:bodyPr lIns="45720" tIns="9144" rIns="45720" bIns="914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fontAlgn="base">
              <a:spcBef>
                <a:spcPct val="0"/>
              </a:spcBef>
              <a:spcAft>
                <a:spcPct val="0"/>
              </a:spcAft>
            </a:pPr>
            <a:r>
              <a:rPr lang="en-US" sz="1400">
                <a:solidFill>
                  <a:prstClr val="black"/>
                </a:solidFill>
              </a:rPr>
              <a:t>Rutgers</a:t>
            </a:r>
          </a:p>
        </p:txBody>
      </p:sp>
      <p:sp>
        <p:nvSpPr>
          <p:cNvPr id="21520" name="TextBox 26"/>
          <p:cNvSpPr txBox="1">
            <a:spLocks noChangeArrowheads="1"/>
          </p:cNvSpPr>
          <p:nvPr/>
        </p:nvSpPr>
        <p:spPr bwMode="auto">
          <a:xfrm>
            <a:off x="4165600" y="5910263"/>
            <a:ext cx="1303338" cy="233362"/>
          </a:xfrm>
          <a:prstGeom prst="rect">
            <a:avLst/>
          </a:prstGeom>
          <a:solidFill>
            <a:schemeClr val="bg1"/>
          </a:solidFill>
          <a:ln w="9525">
            <a:solidFill>
              <a:schemeClr val="tx1"/>
            </a:solidFill>
            <a:miter lim="800000"/>
            <a:headEnd/>
            <a:tailEnd/>
          </a:ln>
        </p:spPr>
        <p:txBody>
          <a:bodyPr lIns="45720" tIns="9144" rIns="45720" bIns="914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fontAlgn="base">
              <a:spcBef>
                <a:spcPct val="0"/>
              </a:spcBef>
              <a:spcAft>
                <a:spcPct val="0"/>
              </a:spcAft>
            </a:pPr>
            <a:r>
              <a:rPr lang="en-US" sz="1400">
                <a:solidFill>
                  <a:prstClr val="black"/>
                </a:solidFill>
              </a:rPr>
              <a:t>Johns Hopkins</a:t>
            </a:r>
          </a:p>
        </p:txBody>
      </p:sp>
      <p:sp>
        <p:nvSpPr>
          <p:cNvPr id="21521" name="TextBox 27"/>
          <p:cNvSpPr txBox="1">
            <a:spLocks noChangeArrowheads="1"/>
          </p:cNvSpPr>
          <p:nvPr/>
        </p:nvSpPr>
        <p:spPr bwMode="auto">
          <a:xfrm>
            <a:off x="6934200" y="5757863"/>
            <a:ext cx="1125538" cy="236537"/>
          </a:xfrm>
          <a:prstGeom prst="rect">
            <a:avLst/>
          </a:prstGeom>
          <a:solidFill>
            <a:schemeClr val="bg1"/>
          </a:solidFill>
          <a:ln w="9525">
            <a:solidFill>
              <a:schemeClr val="tx1"/>
            </a:solidFill>
            <a:miter lim="800000"/>
            <a:headEnd/>
            <a:tailEnd/>
          </a:ln>
        </p:spPr>
        <p:txBody>
          <a:bodyPr lIns="45720" tIns="9144" rIns="45720" bIns="914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fontAlgn="base">
              <a:spcBef>
                <a:spcPct val="0"/>
              </a:spcBef>
              <a:spcAft>
                <a:spcPct val="0"/>
              </a:spcAft>
            </a:pPr>
            <a:r>
              <a:rPr lang="en-US" sz="1400">
                <a:solidFill>
                  <a:prstClr val="black"/>
                </a:solidFill>
              </a:rPr>
              <a:t>U. Delaware</a:t>
            </a:r>
          </a:p>
        </p:txBody>
      </p:sp>
      <p:sp>
        <p:nvSpPr>
          <p:cNvPr id="21522" name="TextBox 28"/>
          <p:cNvSpPr txBox="1">
            <a:spLocks noChangeArrowheads="1"/>
          </p:cNvSpPr>
          <p:nvPr/>
        </p:nvSpPr>
        <p:spPr bwMode="auto">
          <a:xfrm>
            <a:off x="7035800" y="2116138"/>
            <a:ext cx="1633538" cy="238125"/>
          </a:xfrm>
          <a:prstGeom prst="rect">
            <a:avLst/>
          </a:prstGeom>
          <a:solidFill>
            <a:schemeClr val="bg1"/>
          </a:solidFill>
          <a:ln w="9525">
            <a:solidFill>
              <a:schemeClr val="tx1"/>
            </a:solidFill>
            <a:miter lim="800000"/>
            <a:headEnd/>
            <a:tailEnd/>
          </a:ln>
        </p:spPr>
        <p:txBody>
          <a:bodyPr lIns="45720" tIns="9144" rIns="45720" bIns="914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fontAlgn="base">
              <a:spcBef>
                <a:spcPct val="0"/>
              </a:spcBef>
              <a:spcAft>
                <a:spcPct val="0"/>
              </a:spcAft>
            </a:pPr>
            <a:r>
              <a:rPr lang="en-US" sz="1400">
                <a:solidFill>
                  <a:prstClr val="black"/>
                </a:solidFill>
              </a:rPr>
              <a:t>City College of N.Y.</a:t>
            </a:r>
          </a:p>
        </p:txBody>
      </p:sp>
      <p:sp>
        <p:nvSpPr>
          <p:cNvPr id="21523" name="TextBox 29"/>
          <p:cNvSpPr txBox="1">
            <a:spLocks noChangeArrowheads="1"/>
          </p:cNvSpPr>
          <p:nvPr/>
        </p:nvSpPr>
        <p:spPr bwMode="auto">
          <a:xfrm>
            <a:off x="5003800" y="1693863"/>
            <a:ext cx="855663" cy="233362"/>
          </a:xfrm>
          <a:prstGeom prst="rect">
            <a:avLst/>
          </a:prstGeom>
          <a:solidFill>
            <a:schemeClr val="bg1"/>
          </a:solidFill>
          <a:ln w="9525">
            <a:solidFill>
              <a:schemeClr val="tx1"/>
            </a:solidFill>
            <a:miter lim="800000"/>
            <a:headEnd/>
            <a:tailEnd/>
          </a:ln>
        </p:spPr>
        <p:txBody>
          <a:bodyPr lIns="45720" tIns="9144" rIns="45720" bIns="9144">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fontAlgn="base">
              <a:spcBef>
                <a:spcPct val="0"/>
              </a:spcBef>
              <a:spcAft>
                <a:spcPct val="0"/>
              </a:spcAft>
            </a:pPr>
            <a:r>
              <a:rPr lang="en-US" sz="1400">
                <a:solidFill>
                  <a:prstClr val="black"/>
                </a:solidFill>
              </a:rPr>
              <a:t>U. Maine</a:t>
            </a:r>
          </a:p>
        </p:txBody>
      </p:sp>
      <p:sp>
        <p:nvSpPr>
          <p:cNvPr id="21524" name="TextBox 30"/>
          <p:cNvSpPr txBox="1">
            <a:spLocks noChangeArrowheads="1"/>
          </p:cNvSpPr>
          <p:nvPr/>
        </p:nvSpPr>
        <p:spPr bwMode="auto">
          <a:xfrm>
            <a:off x="388938" y="710624"/>
            <a:ext cx="3421062"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600" dirty="0">
                <a:solidFill>
                  <a:prstClr val="black"/>
                </a:solidFill>
              </a:rPr>
              <a:t>Satellites: NOAA Polar </a:t>
            </a:r>
            <a:r>
              <a:rPr lang="en-US" sz="1600" dirty="0" smtClean="0">
                <a:solidFill>
                  <a:prstClr val="black"/>
                </a:solidFill>
              </a:rPr>
              <a:t>Orbiters, NPP</a:t>
            </a:r>
            <a:r>
              <a:rPr lang="en-US" sz="1600" dirty="0">
                <a:solidFill>
                  <a:prstClr val="black"/>
                </a:solidFill>
              </a:rPr>
              <a:t>, Terra, Aqua</a:t>
            </a:r>
            <a:r>
              <a:rPr lang="en-US" sz="1600" dirty="0" smtClean="0">
                <a:solidFill>
                  <a:prstClr val="black"/>
                </a:solidFill>
              </a:rPr>
              <a:t>, </a:t>
            </a:r>
            <a:r>
              <a:rPr lang="en-US" sz="1600" dirty="0" err="1" smtClean="0">
                <a:solidFill>
                  <a:prstClr val="black"/>
                </a:solidFill>
              </a:rPr>
              <a:t>Metop</a:t>
            </a:r>
            <a:r>
              <a:rPr lang="en-US" sz="1600" dirty="0" smtClean="0">
                <a:solidFill>
                  <a:prstClr val="black"/>
                </a:solidFill>
              </a:rPr>
              <a:t> </a:t>
            </a:r>
            <a:r>
              <a:rPr lang="en-US" sz="1600" dirty="0">
                <a:solidFill>
                  <a:prstClr val="black"/>
                </a:solidFill>
              </a:rPr>
              <a:t>&amp; GOES </a:t>
            </a:r>
          </a:p>
        </p:txBody>
      </p:sp>
      <p:pic>
        <p:nvPicPr>
          <p:cNvPr id="2" name="Picture 1" descr="Screen Shot 2014-04-06 at 2.42.54 AM.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47800" y="5744391"/>
            <a:ext cx="2209800" cy="426176"/>
          </a:xfrm>
          <a:prstGeom prst="rect">
            <a:avLst/>
          </a:prstGeom>
        </p:spPr>
      </p:pic>
      <p:sp>
        <p:nvSpPr>
          <p:cNvPr id="3" name="TextBox 2"/>
          <p:cNvSpPr txBox="1"/>
          <p:nvPr/>
        </p:nvSpPr>
        <p:spPr>
          <a:xfrm>
            <a:off x="365833" y="5638800"/>
            <a:ext cx="1005767" cy="646331"/>
          </a:xfrm>
          <a:prstGeom prst="rect">
            <a:avLst/>
          </a:prstGeom>
          <a:noFill/>
        </p:spPr>
        <p:txBody>
          <a:bodyPr wrap="none" rtlCol="0">
            <a:spAutoFit/>
          </a:bodyPr>
          <a:lstStyle/>
          <a:p>
            <a:r>
              <a:rPr lang="en-US" sz="1800" dirty="0" smtClean="0"/>
              <a:t>Industry</a:t>
            </a:r>
          </a:p>
          <a:p>
            <a:r>
              <a:rPr lang="en-US" sz="1800" dirty="0" smtClean="0"/>
              <a:t>Partner</a:t>
            </a:r>
            <a:endParaRPr lang="en-US" sz="1800" dirty="0"/>
          </a:p>
        </p:txBody>
      </p:sp>
    </p:spTree>
    <p:extLst>
      <p:ext uri="{BB962C8B-B14F-4D97-AF65-F5344CB8AC3E}">
        <p14:creationId xmlns:p14="http://schemas.microsoft.com/office/powerpoint/2010/main" val="131304128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SCN0128.JPG"/>
          <p:cNvPicPr>
            <a:picLocks noChangeAspect="1"/>
          </p:cNvPicPr>
          <p:nvPr/>
        </p:nvPicPr>
        <p:blipFill>
          <a:blip r:embed="rId2" cstate="email">
            <a:alphaModFix/>
            <a:extLst>
              <a:ext uri="{28A0092B-C50C-407E-A947-70E740481C1C}">
                <a14:useLocalDpi xmlns:a14="http://schemas.microsoft.com/office/drawing/2010/main"/>
              </a:ext>
            </a:extLst>
          </a:blip>
          <a:stretch>
            <a:fillRect/>
          </a:stretch>
        </p:blipFill>
        <p:spPr>
          <a:xfrm>
            <a:off x="0" y="-609600"/>
            <a:ext cx="9144000" cy="6858000"/>
          </a:xfrm>
          <a:prstGeom prst="rect">
            <a:avLst/>
          </a:prstGeom>
        </p:spPr>
      </p:pic>
      <p:sp>
        <p:nvSpPr>
          <p:cNvPr id="5" name="TextBox 4"/>
          <p:cNvSpPr txBox="1"/>
          <p:nvPr/>
        </p:nvSpPr>
        <p:spPr>
          <a:xfrm>
            <a:off x="6324600" y="4648200"/>
            <a:ext cx="2514600" cy="1569660"/>
          </a:xfrm>
          <a:prstGeom prst="rect">
            <a:avLst/>
          </a:prstGeom>
          <a:noFill/>
        </p:spPr>
        <p:txBody>
          <a:bodyPr wrap="square" rtlCol="0">
            <a:spAutoFit/>
          </a:bodyPr>
          <a:lstStyle/>
          <a:p>
            <a:pPr algn="ctr"/>
            <a:r>
              <a:rPr lang="en-US" dirty="0" smtClean="0">
                <a:solidFill>
                  <a:schemeClr val="bg1"/>
                </a:solidFill>
              </a:rPr>
              <a:t>CODAR </a:t>
            </a:r>
          </a:p>
          <a:p>
            <a:pPr algn="ctr"/>
            <a:r>
              <a:rPr lang="en-US" dirty="0" smtClean="0">
                <a:solidFill>
                  <a:schemeClr val="bg1"/>
                </a:solidFill>
              </a:rPr>
              <a:t>HF Radar on </a:t>
            </a:r>
          </a:p>
          <a:p>
            <a:pPr algn="ctr"/>
            <a:r>
              <a:rPr lang="en-US" dirty="0" smtClean="0">
                <a:solidFill>
                  <a:schemeClr val="bg1"/>
                </a:solidFill>
              </a:rPr>
              <a:t>Mona Island, Puerto Rico</a:t>
            </a:r>
            <a:endParaRPr lang="en-US" dirty="0">
              <a:solidFill>
                <a:schemeClr val="bg1"/>
              </a:solidFill>
            </a:endParaRPr>
          </a:p>
        </p:txBody>
      </p:sp>
      <p:pic>
        <p:nvPicPr>
          <p:cNvPr id="8" name="Picture 7" descr="CoverGliderImage.jpg"/>
          <p:cNvPicPr>
            <a:picLocks noChangeAspect="1"/>
          </p:cNvPicPr>
          <p:nvPr/>
        </p:nvPicPr>
        <p:blipFill rotWithShape="1">
          <a:blip r:embed="rId3" cstate="print">
            <a:extLst>
              <a:ext uri="{28A0092B-C50C-407E-A947-70E740481C1C}">
                <a14:useLocalDpi xmlns:a14="http://schemas.microsoft.com/office/drawing/2010/main"/>
              </a:ext>
            </a:extLst>
          </a:blip>
          <a:srcRect t="20703"/>
          <a:stretch/>
        </p:blipFill>
        <p:spPr>
          <a:xfrm>
            <a:off x="0" y="4510856"/>
            <a:ext cx="3200400" cy="1731936"/>
          </a:xfrm>
          <a:prstGeom prst="rect">
            <a:avLst/>
          </a:prstGeom>
        </p:spPr>
      </p:pic>
      <p:sp>
        <p:nvSpPr>
          <p:cNvPr id="9" name="TextBox 8"/>
          <p:cNvSpPr txBox="1"/>
          <p:nvPr/>
        </p:nvSpPr>
        <p:spPr>
          <a:xfrm>
            <a:off x="152400" y="0"/>
            <a:ext cx="8763000" cy="3046988"/>
          </a:xfrm>
          <a:prstGeom prst="rect">
            <a:avLst/>
          </a:prstGeom>
          <a:noFill/>
        </p:spPr>
        <p:txBody>
          <a:bodyPr wrap="square" rtlCol="0">
            <a:spAutoFit/>
          </a:bodyPr>
          <a:lstStyle/>
          <a:p>
            <a:r>
              <a:rPr lang="en-US" u="sng" dirty="0" smtClean="0"/>
              <a:t>Today’s Talk</a:t>
            </a:r>
            <a:r>
              <a:rPr lang="en-US" dirty="0" smtClean="0"/>
              <a:t>:</a:t>
            </a:r>
          </a:p>
          <a:p>
            <a:r>
              <a:rPr lang="en-US" dirty="0" smtClean="0"/>
              <a:t>           </a:t>
            </a:r>
          </a:p>
          <a:p>
            <a:pPr marL="457200" indent="-457200">
              <a:buAutoNum type="arabicParenR"/>
            </a:pPr>
            <a:r>
              <a:rPr lang="en-US" dirty="0" smtClean="0"/>
              <a:t>New Technologies for the many scales of Ocean Observing</a:t>
            </a:r>
          </a:p>
          <a:p>
            <a:endParaRPr lang="en-US" dirty="0" smtClean="0"/>
          </a:p>
          <a:p>
            <a:pPr marL="457200" indent="-457200">
              <a:buAutoNum type="arabicParenR"/>
            </a:pPr>
            <a:r>
              <a:rPr lang="en-US" dirty="0" smtClean="0"/>
              <a:t>HF Radar Applications - </a:t>
            </a:r>
            <a:endParaRPr lang="en-US" dirty="0"/>
          </a:p>
          <a:p>
            <a:r>
              <a:rPr lang="en-US" dirty="0" smtClean="0"/>
              <a:t>         River Plumes, Search And Rescue, Oil Spills &amp; Ports</a:t>
            </a:r>
          </a:p>
          <a:p>
            <a:endParaRPr lang="en-US" dirty="0"/>
          </a:p>
          <a:p>
            <a:r>
              <a:rPr lang="en-US" dirty="0" smtClean="0"/>
              <a:t>3)  Full Observatory Application - Hurricanes</a:t>
            </a:r>
          </a:p>
        </p:txBody>
      </p:sp>
      <p:sp>
        <p:nvSpPr>
          <p:cNvPr id="2" name="TextBox 1"/>
          <p:cNvSpPr txBox="1"/>
          <p:nvPr/>
        </p:nvSpPr>
        <p:spPr>
          <a:xfrm>
            <a:off x="1143000" y="4495800"/>
            <a:ext cx="2057400" cy="830997"/>
          </a:xfrm>
          <a:prstGeom prst="rect">
            <a:avLst/>
          </a:prstGeom>
          <a:noFill/>
        </p:spPr>
        <p:txBody>
          <a:bodyPr wrap="square" rtlCol="0">
            <a:spAutoFit/>
          </a:bodyPr>
          <a:lstStyle/>
          <a:p>
            <a:pPr algn="r"/>
            <a:r>
              <a:rPr lang="en-US" dirty="0" smtClean="0">
                <a:solidFill>
                  <a:srgbClr val="FFFFFF"/>
                </a:solidFill>
              </a:rPr>
              <a:t>Trans-Atlantic Glider RU27</a:t>
            </a:r>
            <a:endParaRPr lang="en-US" dirty="0">
              <a:solidFill>
                <a:srgbClr val="FFFFFF"/>
              </a:solidFill>
            </a:endParaRPr>
          </a:p>
        </p:txBody>
      </p:sp>
    </p:spTree>
    <p:extLst>
      <p:ext uri="{BB962C8B-B14F-4D97-AF65-F5344CB8AC3E}">
        <p14:creationId xmlns:p14="http://schemas.microsoft.com/office/powerpoint/2010/main" val="2589672707"/>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691719" y="2"/>
            <a:ext cx="1452282" cy="5532782"/>
          </a:xfrm>
          <a:prstGeom prst="rect">
            <a:avLst/>
          </a:prstGeom>
          <a:gradFill flip="none" rotWithShape="1">
            <a:gsLst>
              <a:gs pos="0">
                <a:schemeClr val="accent3">
                  <a:lumMod val="0"/>
                  <a:lumOff val="100000"/>
                </a:schemeClr>
              </a:gs>
              <a:gs pos="53000">
                <a:schemeClr val="accent3">
                  <a:lumMod val="0"/>
                  <a:lumOff val="100000"/>
                </a:schemeClr>
              </a:gs>
              <a:gs pos="99000">
                <a:schemeClr val="accent3">
                  <a:lumMod val="100000"/>
                  <a:alpha val="51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latin typeface="Calibri"/>
            </a:endParaRPr>
          </a:p>
        </p:txBody>
      </p:sp>
      <p:sp>
        <p:nvSpPr>
          <p:cNvPr id="4" name="Rectangle 3"/>
          <p:cNvSpPr/>
          <p:nvPr/>
        </p:nvSpPr>
        <p:spPr>
          <a:xfrm>
            <a:off x="0" y="1"/>
            <a:ext cx="9144000" cy="806824"/>
          </a:xfrm>
          <a:prstGeom prst="rect">
            <a:avLst/>
          </a:prstGeom>
          <a:ln>
            <a:noFill/>
          </a:ln>
          <a:effectLst>
            <a:outerShdw sx="1000" sy="1000" algn="tl"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latin typeface="Calibri"/>
            </a:endParaRPr>
          </a:p>
        </p:txBody>
      </p:sp>
      <p:sp>
        <p:nvSpPr>
          <p:cNvPr id="5" name="Rectangle 4"/>
          <p:cNvSpPr/>
          <p:nvPr/>
        </p:nvSpPr>
        <p:spPr>
          <a:xfrm>
            <a:off x="0" y="0"/>
            <a:ext cx="9144000" cy="723153"/>
          </a:xfrm>
          <a:prstGeom prst="rect">
            <a:avLst/>
          </a:prstGeom>
          <a:solidFill>
            <a:srgbClr val="011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en-US" dirty="0" smtClean="0">
                <a:solidFill>
                  <a:prstClr val="white"/>
                </a:solidFill>
                <a:latin typeface="Calibri"/>
              </a:rPr>
              <a:t>SST Products – coldest pixel composite</a:t>
            </a:r>
            <a:endParaRPr lang="en-US" dirty="0">
              <a:solidFill>
                <a:prstClr val="white"/>
              </a:solidFill>
              <a:latin typeface="Calibri"/>
            </a:endParaRPr>
          </a:p>
        </p:txBody>
      </p:sp>
      <p:sp>
        <p:nvSpPr>
          <p:cNvPr id="7" name="TextBox 6"/>
          <p:cNvSpPr txBox="1"/>
          <p:nvPr/>
        </p:nvSpPr>
        <p:spPr>
          <a:xfrm>
            <a:off x="7691719" y="806825"/>
            <a:ext cx="1452280" cy="369332"/>
          </a:xfrm>
          <a:prstGeom prst="rect">
            <a:avLst/>
          </a:prstGeom>
          <a:noFill/>
        </p:spPr>
        <p:txBody>
          <a:bodyPr wrap="square" rtlCol="0">
            <a:spAutoFit/>
          </a:bodyPr>
          <a:lstStyle/>
          <a:p>
            <a:pPr eaLnBrk="1" fontAlgn="auto" hangingPunct="1">
              <a:spcBef>
                <a:spcPts val="0"/>
              </a:spcBef>
              <a:spcAft>
                <a:spcPts val="0"/>
              </a:spcAft>
            </a:pPr>
            <a:endParaRPr lang="en-US" sz="1800" dirty="0">
              <a:solidFill>
                <a:prstClr val="black"/>
              </a:solidFill>
              <a:latin typeface="Calibri"/>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5133" t="15081" r="3696" b="19792"/>
          <a:stretch/>
        </p:blipFill>
        <p:spPr>
          <a:xfrm>
            <a:off x="6765323" y="6400800"/>
            <a:ext cx="2286001" cy="358346"/>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505" y="6414013"/>
            <a:ext cx="1875183" cy="357847"/>
          </a:xfrm>
          <a:prstGeom prst="rect">
            <a:avLst/>
          </a:prstGeom>
        </p:spPr>
      </p:pic>
      <p:pic>
        <p:nvPicPr>
          <p:cNvPr id="10" name="Picture 9" descr="2.png"/>
          <p:cNvPicPr>
            <a:picLocks noChangeAspect="1"/>
          </p:cNvPicPr>
          <p:nvPr/>
        </p:nvPicPr>
        <p:blipFill>
          <a:blip r:embed="rId5"/>
          <a:srcRect/>
          <a:stretch>
            <a:fillRect/>
          </a:stretch>
        </p:blipFill>
        <p:spPr bwMode="auto">
          <a:xfrm>
            <a:off x="8115324" y="1137121"/>
            <a:ext cx="812800" cy="762000"/>
          </a:xfrm>
          <a:prstGeom prst="rect">
            <a:avLst/>
          </a:prstGeom>
          <a:noFill/>
          <a:ln>
            <a:noFill/>
          </a:ln>
          <a:effectLst>
            <a:outerShdw blurRad="50800" dist="38100" dir="5400000" algn="t" rotWithShape="0">
              <a:prstClr val="black">
                <a:alpha val="40000"/>
              </a:prstClr>
            </a:outerShdw>
          </a:effectLst>
          <a:extLst/>
        </p:spPr>
      </p:pic>
      <p:sp>
        <p:nvSpPr>
          <p:cNvPr id="11" name="TextBox 10"/>
          <p:cNvSpPr txBox="1"/>
          <p:nvPr/>
        </p:nvSpPr>
        <p:spPr>
          <a:xfrm>
            <a:off x="66159" y="914400"/>
            <a:ext cx="6793556" cy="5509201"/>
          </a:xfrm>
          <a:prstGeom prst="rect">
            <a:avLst/>
          </a:prstGeom>
          <a:noFill/>
        </p:spPr>
        <p:txBody>
          <a:bodyPr wrap="square" rtlCol="0">
            <a:spAutoFit/>
          </a:bodyPr>
          <a:lstStyle/>
          <a:p>
            <a:pPr marL="342900" indent="-342900" eaLnBrk="1" fontAlgn="auto" hangingPunct="1">
              <a:spcBef>
                <a:spcPts val="0"/>
              </a:spcBef>
              <a:spcAft>
                <a:spcPts val="0"/>
              </a:spcAft>
              <a:buFont typeface="Arial"/>
              <a:buChar char="•"/>
            </a:pPr>
            <a:r>
              <a:rPr lang="en-US" sz="2200" b="1" dirty="0" smtClean="0">
                <a:solidFill>
                  <a:prstClr val="black"/>
                </a:solidFill>
                <a:latin typeface="Calibri"/>
                <a:cs typeface="Calibri"/>
              </a:rPr>
              <a:t>Coldest pixel SST composite used to retain </a:t>
            </a:r>
            <a:br>
              <a:rPr lang="en-US" sz="2200" b="1" dirty="0" smtClean="0">
                <a:solidFill>
                  <a:prstClr val="black"/>
                </a:solidFill>
                <a:latin typeface="Calibri"/>
                <a:cs typeface="Calibri"/>
              </a:rPr>
            </a:br>
            <a:r>
              <a:rPr lang="en-US" sz="2200" b="1" dirty="0" smtClean="0">
                <a:solidFill>
                  <a:prstClr val="black"/>
                </a:solidFill>
                <a:latin typeface="Calibri"/>
                <a:cs typeface="Calibri"/>
              </a:rPr>
              <a:t>coastal upwelling &amp; storm mixing processes</a:t>
            </a:r>
          </a:p>
          <a:p>
            <a:pPr marL="342900" indent="-342900" eaLnBrk="1" fontAlgn="auto" hangingPunct="1">
              <a:spcBef>
                <a:spcPts val="0"/>
              </a:spcBef>
              <a:spcAft>
                <a:spcPts val="0"/>
              </a:spcAft>
              <a:buFont typeface="Arial"/>
              <a:buChar char="•"/>
            </a:pPr>
            <a:r>
              <a:rPr lang="en-US" sz="2200" b="1" dirty="0" smtClean="0">
                <a:solidFill>
                  <a:prstClr val="black"/>
                </a:solidFill>
                <a:latin typeface="Calibri"/>
                <a:cs typeface="Calibri"/>
              </a:rPr>
              <a:t>Steps to creation:</a:t>
            </a:r>
          </a:p>
          <a:p>
            <a:pPr marL="627063" indent="-344488" eaLnBrk="1" fontAlgn="auto" hangingPunct="1">
              <a:spcBef>
                <a:spcPts val="0"/>
              </a:spcBef>
              <a:spcAft>
                <a:spcPts val="0"/>
              </a:spcAft>
              <a:buFont typeface="+mj-lt"/>
              <a:buAutoNum type="arabicPeriod"/>
            </a:pPr>
            <a:r>
              <a:rPr lang="en-US" sz="2200" b="1" dirty="0" smtClean="0">
                <a:solidFill>
                  <a:prstClr val="black"/>
                </a:solidFill>
                <a:latin typeface="Calibri"/>
                <a:cs typeface="Calibri"/>
              </a:rPr>
              <a:t>Clean up AVHRR scans</a:t>
            </a:r>
          </a:p>
          <a:p>
            <a:pPr marL="971550" lvl="1" indent="-514350" eaLnBrk="1" fontAlgn="auto" hangingPunct="1">
              <a:spcBef>
                <a:spcPts val="0"/>
              </a:spcBef>
              <a:spcAft>
                <a:spcPts val="0"/>
              </a:spcAft>
              <a:buFont typeface="+mj-lt"/>
              <a:buAutoNum type="romanLcPeriod"/>
            </a:pPr>
            <a:r>
              <a:rPr lang="en-US" sz="1800" dirty="0" smtClean="0">
                <a:solidFill>
                  <a:prstClr val="black"/>
                </a:solidFill>
                <a:latin typeface="Calibri"/>
                <a:cs typeface="Calibri"/>
              </a:rPr>
              <a:t>Remove sun glint, data close to edge</a:t>
            </a:r>
          </a:p>
          <a:p>
            <a:pPr marL="627063" indent="-344488" eaLnBrk="1" fontAlgn="auto" hangingPunct="1">
              <a:spcBef>
                <a:spcPts val="0"/>
              </a:spcBef>
              <a:spcAft>
                <a:spcPts val="0"/>
              </a:spcAft>
              <a:buFont typeface="+mj-lt"/>
              <a:buAutoNum type="arabicPeriod"/>
            </a:pPr>
            <a:r>
              <a:rPr lang="en-US" sz="2200" b="1" dirty="0" err="1" smtClean="0">
                <a:solidFill>
                  <a:prstClr val="black"/>
                </a:solidFill>
                <a:latin typeface="Calibri"/>
                <a:cs typeface="Calibri"/>
              </a:rPr>
              <a:t>Decloud</a:t>
            </a:r>
            <a:r>
              <a:rPr lang="en-US" sz="2200" b="1" dirty="0" smtClean="0">
                <a:solidFill>
                  <a:prstClr val="black"/>
                </a:solidFill>
                <a:latin typeface="Calibri"/>
                <a:cs typeface="Calibri"/>
              </a:rPr>
              <a:t> (specific to MAB)</a:t>
            </a:r>
          </a:p>
          <a:p>
            <a:pPr marL="971550" lvl="1" indent="-514350" eaLnBrk="1" fontAlgn="auto" hangingPunct="1">
              <a:spcBef>
                <a:spcPts val="0"/>
              </a:spcBef>
              <a:spcAft>
                <a:spcPts val="0"/>
              </a:spcAft>
              <a:buFont typeface="+mj-lt"/>
              <a:buAutoNum type="romanLcPeriod"/>
            </a:pPr>
            <a:r>
              <a:rPr lang="en-US" sz="1800" dirty="0">
                <a:solidFill>
                  <a:prstClr val="black"/>
                </a:solidFill>
                <a:latin typeface="Calibri"/>
                <a:cs typeface="Calibri"/>
              </a:rPr>
              <a:t>AVHRR </a:t>
            </a:r>
            <a:r>
              <a:rPr lang="en-US" sz="1800" i="1" dirty="0">
                <a:solidFill>
                  <a:prstClr val="black"/>
                </a:solidFill>
                <a:latin typeface="Calibri"/>
                <a:cs typeface="Calibri"/>
              </a:rPr>
              <a:t>Channel 2</a:t>
            </a:r>
            <a:r>
              <a:rPr lang="en-US" sz="1800" dirty="0">
                <a:solidFill>
                  <a:prstClr val="black"/>
                </a:solidFill>
                <a:latin typeface="Calibri"/>
                <a:cs typeface="Calibri"/>
              </a:rPr>
              <a:t> (0.725-1 </a:t>
            </a:r>
            <a:r>
              <a:rPr lang="el-GR" sz="1800" dirty="0">
                <a:solidFill>
                  <a:prstClr val="black"/>
                </a:solidFill>
                <a:latin typeface="Calibri"/>
                <a:cs typeface="Calibri"/>
              </a:rPr>
              <a:t>μ</a:t>
            </a:r>
            <a:r>
              <a:rPr lang="en-US" sz="1800" dirty="0">
                <a:solidFill>
                  <a:prstClr val="black"/>
                </a:solidFill>
                <a:latin typeface="Calibri"/>
                <a:cs typeface="Calibri"/>
              </a:rPr>
              <a:t>m) </a:t>
            </a:r>
            <a:r>
              <a:rPr lang="en-US" sz="1800" dirty="0" smtClean="0">
                <a:solidFill>
                  <a:prstClr val="black"/>
                </a:solidFill>
                <a:latin typeface="Calibri"/>
                <a:cs typeface="Calibri"/>
              </a:rPr>
              <a:t>tests:</a:t>
            </a:r>
            <a:endParaRPr lang="en-US" sz="1800" dirty="0">
              <a:solidFill>
                <a:prstClr val="black"/>
              </a:solidFill>
              <a:latin typeface="Calibri"/>
              <a:cs typeface="Calibri"/>
            </a:endParaRPr>
          </a:p>
          <a:p>
            <a:pPr marL="1257300" lvl="2" indent="-342900" eaLnBrk="1" fontAlgn="auto" hangingPunct="1">
              <a:spcBef>
                <a:spcPts val="0"/>
              </a:spcBef>
              <a:spcAft>
                <a:spcPts val="0"/>
              </a:spcAft>
              <a:buFont typeface="Arial"/>
              <a:buChar char="•"/>
            </a:pPr>
            <a:r>
              <a:rPr lang="en-US" sz="1800" dirty="0">
                <a:solidFill>
                  <a:prstClr val="black"/>
                </a:solidFill>
                <a:latin typeface="Calibri"/>
                <a:cs typeface="Calibri"/>
              </a:rPr>
              <a:t>Remove if near IR albedo &gt; 2.3%</a:t>
            </a:r>
          </a:p>
          <a:p>
            <a:pPr marL="1257300" lvl="2" indent="-342900" eaLnBrk="1" fontAlgn="auto" hangingPunct="1">
              <a:spcBef>
                <a:spcPts val="0"/>
              </a:spcBef>
              <a:spcAft>
                <a:spcPts val="0"/>
              </a:spcAft>
              <a:buFont typeface="Arial"/>
              <a:buChar char="•"/>
            </a:pPr>
            <a:r>
              <a:rPr lang="en-US" sz="1800" dirty="0">
                <a:solidFill>
                  <a:prstClr val="black"/>
                </a:solidFill>
                <a:latin typeface="Calibri"/>
                <a:cs typeface="Calibri"/>
              </a:rPr>
              <a:t>Remove if </a:t>
            </a:r>
            <a:r>
              <a:rPr lang="en-US" sz="1800" dirty="0" err="1" smtClean="0">
                <a:solidFill>
                  <a:prstClr val="black"/>
                </a:solidFill>
                <a:latin typeface="Calibri"/>
                <a:cs typeface="Calibri"/>
              </a:rPr>
              <a:t>Δnear</a:t>
            </a:r>
            <a:r>
              <a:rPr lang="en-US" sz="1800" dirty="0" smtClean="0">
                <a:solidFill>
                  <a:prstClr val="black"/>
                </a:solidFill>
                <a:latin typeface="Calibri"/>
                <a:cs typeface="Calibri"/>
              </a:rPr>
              <a:t> </a:t>
            </a:r>
            <a:r>
              <a:rPr lang="en-US" sz="1800" dirty="0">
                <a:solidFill>
                  <a:prstClr val="black"/>
                </a:solidFill>
                <a:latin typeface="Calibri"/>
                <a:cs typeface="Calibri"/>
              </a:rPr>
              <a:t>IR albedo &gt; 0.15% within </a:t>
            </a:r>
            <a:r>
              <a:rPr lang="en-US" sz="1800" dirty="0" smtClean="0">
                <a:solidFill>
                  <a:prstClr val="black"/>
                </a:solidFill>
                <a:latin typeface="Calibri"/>
                <a:cs typeface="Calibri"/>
              </a:rPr>
              <a:t/>
            </a:r>
            <a:br>
              <a:rPr lang="en-US" sz="1800" dirty="0" smtClean="0">
                <a:solidFill>
                  <a:prstClr val="black"/>
                </a:solidFill>
                <a:latin typeface="Calibri"/>
                <a:cs typeface="Calibri"/>
              </a:rPr>
            </a:br>
            <a:r>
              <a:rPr lang="en-US" sz="1800" dirty="0" smtClean="0">
                <a:solidFill>
                  <a:prstClr val="black"/>
                </a:solidFill>
                <a:latin typeface="Calibri"/>
                <a:cs typeface="Calibri"/>
              </a:rPr>
              <a:t>3km </a:t>
            </a:r>
            <a:r>
              <a:rPr lang="en-US" sz="1800" dirty="0">
                <a:solidFill>
                  <a:prstClr val="black"/>
                </a:solidFill>
                <a:latin typeface="Calibri"/>
                <a:cs typeface="Calibri"/>
              </a:rPr>
              <a:t>x 3km </a:t>
            </a:r>
            <a:r>
              <a:rPr lang="en-US" sz="1800" dirty="0" smtClean="0">
                <a:solidFill>
                  <a:prstClr val="black"/>
                </a:solidFill>
                <a:latin typeface="Calibri"/>
                <a:cs typeface="Calibri"/>
              </a:rPr>
              <a:t>box</a:t>
            </a:r>
          </a:p>
          <a:p>
            <a:pPr marL="800100" lvl="1" indent="-342900" eaLnBrk="1" fontAlgn="auto" hangingPunct="1">
              <a:spcBef>
                <a:spcPts val="0"/>
              </a:spcBef>
              <a:spcAft>
                <a:spcPts val="0"/>
              </a:spcAft>
              <a:buFont typeface="+mj-lt"/>
              <a:buAutoNum type="romanLcPeriod"/>
            </a:pPr>
            <a:r>
              <a:rPr lang="en-US" sz="1800" dirty="0" smtClean="0">
                <a:solidFill>
                  <a:prstClr val="black"/>
                </a:solidFill>
                <a:latin typeface="Calibri"/>
                <a:cs typeface="Calibri"/>
              </a:rPr>
              <a:t>   AVHRR </a:t>
            </a:r>
            <a:r>
              <a:rPr lang="en-US" sz="1800" i="1" dirty="0" smtClean="0">
                <a:solidFill>
                  <a:prstClr val="black"/>
                </a:solidFill>
                <a:latin typeface="Calibri"/>
                <a:cs typeface="Calibri"/>
              </a:rPr>
              <a:t>Channel 4 </a:t>
            </a:r>
            <a:r>
              <a:rPr lang="en-US" sz="1800" dirty="0" smtClean="0">
                <a:solidFill>
                  <a:prstClr val="black"/>
                </a:solidFill>
                <a:latin typeface="Calibri"/>
                <a:cs typeface="Calibri"/>
              </a:rPr>
              <a:t>(10.3-11.3 </a:t>
            </a:r>
            <a:r>
              <a:rPr lang="el-GR" sz="1800" dirty="0">
                <a:solidFill>
                  <a:prstClr val="black"/>
                </a:solidFill>
                <a:latin typeface="Calibri"/>
                <a:cs typeface="Calibri"/>
              </a:rPr>
              <a:t>μ</a:t>
            </a:r>
            <a:r>
              <a:rPr lang="en-US" sz="1800" dirty="0" smtClean="0">
                <a:solidFill>
                  <a:prstClr val="black"/>
                </a:solidFill>
                <a:latin typeface="Calibri"/>
                <a:cs typeface="Calibri"/>
              </a:rPr>
              <a:t>m) tests:</a:t>
            </a:r>
          </a:p>
          <a:p>
            <a:pPr marL="1257300" lvl="2" indent="-342900" eaLnBrk="1" fontAlgn="auto" hangingPunct="1">
              <a:spcBef>
                <a:spcPts val="0"/>
              </a:spcBef>
              <a:spcAft>
                <a:spcPts val="0"/>
              </a:spcAft>
              <a:buFont typeface="Arial"/>
              <a:buChar char="•"/>
            </a:pPr>
            <a:r>
              <a:rPr lang="en-US" sz="1800" dirty="0" smtClean="0">
                <a:solidFill>
                  <a:prstClr val="black"/>
                </a:solidFill>
                <a:latin typeface="Calibri"/>
                <a:cs typeface="Calibri"/>
              </a:rPr>
              <a:t>Remove if T &lt; 5</a:t>
            </a:r>
            <a:r>
              <a:rPr lang="en-US" sz="1800" dirty="0">
                <a:solidFill>
                  <a:prstClr val="black"/>
                </a:solidFill>
                <a:latin typeface="Calibri"/>
                <a:cs typeface="Calibri"/>
              </a:rPr>
              <a:t>°</a:t>
            </a:r>
            <a:r>
              <a:rPr lang="en-US" sz="1800" dirty="0" smtClean="0">
                <a:solidFill>
                  <a:prstClr val="black"/>
                </a:solidFill>
                <a:latin typeface="Calibri"/>
                <a:cs typeface="Calibri"/>
              </a:rPr>
              <a:t>C (summer), 3.5</a:t>
            </a:r>
            <a:r>
              <a:rPr lang="en-US" sz="1800" dirty="0">
                <a:solidFill>
                  <a:prstClr val="black"/>
                </a:solidFill>
                <a:latin typeface="Calibri"/>
                <a:cs typeface="Calibri"/>
              </a:rPr>
              <a:t>°</a:t>
            </a:r>
            <a:r>
              <a:rPr lang="en-US" sz="1800" dirty="0" smtClean="0">
                <a:solidFill>
                  <a:prstClr val="black"/>
                </a:solidFill>
                <a:latin typeface="Calibri"/>
                <a:cs typeface="Calibri"/>
              </a:rPr>
              <a:t>C (winter)</a:t>
            </a:r>
          </a:p>
          <a:p>
            <a:pPr marL="1257300" lvl="2" indent="-342900" eaLnBrk="1" fontAlgn="auto" hangingPunct="1">
              <a:spcBef>
                <a:spcPts val="0"/>
              </a:spcBef>
              <a:spcAft>
                <a:spcPts val="0"/>
              </a:spcAft>
              <a:buFont typeface="Arial"/>
              <a:buChar char="•"/>
            </a:pPr>
            <a:r>
              <a:rPr lang="en-US" sz="1800" dirty="0">
                <a:solidFill>
                  <a:prstClr val="black"/>
                </a:solidFill>
                <a:latin typeface="Calibri"/>
                <a:cs typeface="Calibri"/>
              </a:rPr>
              <a:t>Remove if ΔT &gt; </a:t>
            </a:r>
            <a:r>
              <a:rPr lang="en-US" sz="1800" dirty="0" smtClean="0">
                <a:solidFill>
                  <a:prstClr val="black"/>
                </a:solidFill>
                <a:latin typeface="Calibri"/>
                <a:cs typeface="Calibri"/>
              </a:rPr>
              <a:t>1</a:t>
            </a:r>
            <a:r>
              <a:rPr lang="en-US" sz="1800" dirty="0">
                <a:solidFill>
                  <a:prstClr val="black"/>
                </a:solidFill>
                <a:latin typeface="Calibri"/>
                <a:cs typeface="Calibri"/>
              </a:rPr>
              <a:t>°</a:t>
            </a:r>
            <a:r>
              <a:rPr lang="en-US" sz="1800" dirty="0" smtClean="0">
                <a:solidFill>
                  <a:prstClr val="black"/>
                </a:solidFill>
                <a:latin typeface="Calibri"/>
                <a:cs typeface="Calibri"/>
              </a:rPr>
              <a:t>C </a:t>
            </a:r>
            <a:r>
              <a:rPr lang="en-US" sz="1800" dirty="0">
                <a:solidFill>
                  <a:prstClr val="black"/>
                </a:solidFill>
                <a:latin typeface="Calibri"/>
                <a:cs typeface="Calibri"/>
              </a:rPr>
              <a:t>within </a:t>
            </a:r>
            <a:r>
              <a:rPr lang="en-US" sz="1800" dirty="0" smtClean="0">
                <a:solidFill>
                  <a:prstClr val="black"/>
                </a:solidFill>
                <a:latin typeface="Calibri"/>
                <a:cs typeface="Calibri"/>
              </a:rPr>
              <a:t>~3km x 3km box</a:t>
            </a:r>
            <a:endParaRPr lang="en-US" sz="1800" dirty="0">
              <a:solidFill>
                <a:prstClr val="black"/>
              </a:solidFill>
              <a:latin typeface="Calibri"/>
              <a:cs typeface="Calibri"/>
            </a:endParaRPr>
          </a:p>
          <a:p>
            <a:pPr marL="627063" indent="-344488" eaLnBrk="1" fontAlgn="auto" hangingPunct="1">
              <a:spcBef>
                <a:spcPts val="0"/>
              </a:spcBef>
              <a:spcAft>
                <a:spcPts val="0"/>
              </a:spcAft>
              <a:buFont typeface="+mj-lt"/>
              <a:buAutoNum type="arabicPeriod"/>
            </a:pPr>
            <a:r>
              <a:rPr lang="en-US" sz="2200" b="1" dirty="0" smtClean="0">
                <a:solidFill>
                  <a:prstClr val="black"/>
                </a:solidFill>
                <a:latin typeface="Calibri"/>
                <a:cs typeface="Calibri"/>
              </a:rPr>
              <a:t>3-day coldest pixel composite with NASA </a:t>
            </a:r>
            <a:r>
              <a:rPr lang="en-US" sz="2200" b="1" dirty="0" err="1" smtClean="0">
                <a:solidFill>
                  <a:prstClr val="black"/>
                </a:solidFill>
                <a:latin typeface="Calibri"/>
                <a:cs typeface="Calibri"/>
              </a:rPr>
              <a:t>SPoRT</a:t>
            </a:r>
            <a:r>
              <a:rPr lang="en-US" sz="2200" b="1" dirty="0" smtClean="0">
                <a:solidFill>
                  <a:prstClr val="black"/>
                </a:solidFill>
                <a:latin typeface="Calibri"/>
                <a:cs typeface="Calibri"/>
              </a:rPr>
              <a:t> 2km SST</a:t>
            </a:r>
          </a:p>
          <a:p>
            <a:pPr marL="971550" lvl="1" indent="-514350" eaLnBrk="1" fontAlgn="auto" hangingPunct="1">
              <a:spcBef>
                <a:spcPts val="0"/>
              </a:spcBef>
              <a:spcAft>
                <a:spcPts val="0"/>
              </a:spcAft>
              <a:buFont typeface="+mj-lt"/>
              <a:buAutoNum type="romanLcPeriod"/>
            </a:pPr>
            <a:r>
              <a:rPr lang="en-US" sz="1800" dirty="0" smtClean="0">
                <a:solidFill>
                  <a:prstClr val="black"/>
                </a:solidFill>
                <a:latin typeface="Calibri"/>
                <a:cs typeface="Calibri"/>
              </a:rPr>
              <a:t>Keep only coldest pixel between </a:t>
            </a:r>
            <a:r>
              <a:rPr lang="en-US" sz="1800" dirty="0" err="1" smtClean="0">
                <a:solidFill>
                  <a:prstClr val="black"/>
                </a:solidFill>
                <a:latin typeface="Calibri"/>
                <a:cs typeface="Calibri"/>
              </a:rPr>
              <a:t>SPoRT</a:t>
            </a:r>
            <a:r>
              <a:rPr lang="en-US" sz="1800" dirty="0" smtClean="0">
                <a:solidFill>
                  <a:prstClr val="black"/>
                </a:solidFill>
                <a:latin typeface="Calibri"/>
                <a:cs typeface="Calibri"/>
              </a:rPr>
              <a:t> SST and 12-21 UTC AVHRR scans</a:t>
            </a:r>
          </a:p>
          <a:p>
            <a:pPr marL="1257300" lvl="2" indent="-342900" eaLnBrk="1" fontAlgn="auto" hangingPunct="1">
              <a:spcBef>
                <a:spcPts val="0"/>
              </a:spcBef>
              <a:spcAft>
                <a:spcPts val="0"/>
              </a:spcAft>
              <a:buFont typeface="Arial"/>
              <a:buChar char="•"/>
            </a:pPr>
            <a:r>
              <a:rPr lang="en-US" sz="1800" dirty="0" smtClean="0">
                <a:solidFill>
                  <a:prstClr val="black"/>
                </a:solidFill>
                <a:latin typeface="Calibri"/>
                <a:cs typeface="Calibri"/>
              </a:rPr>
              <a:t>AVHRR Channel 2 needs daytime</a:t>
            </a:r>
            <a:endParaRPr lang="en-US" sz="1600" dirty="0" smtClean="0">
              <a:solidFill>
                <a:prstClr val="black"/>
              </a:solidFill>
              <a:latin typeface="Calibri"/>
              <a:cs typeface="Calibri"/>
            </a:endParaRPr>
          </a:p>
        </p:txBody>
      </p:sp>
      <p:pic>
        <p:nvPicPr>
          <p:cNvPr id="12" name="Picture 11" descr="composite_20110831T070000_flat.png"/>
          <p:cNvPicPr>
            <a:picLocks noChangeAspect="1"/>
          </p:cNvPicPr>
          <p:nvPr/>
        </p:nvPicPr>
        <p:blipFill rotWithShape="1">
          <a:blip r:embed="rId6" cstate="print">
            <a:extLst>
              <a:ext uri="{28A0092B-C50C-407E-A947-70E740481C1C}">
                <a14:useLocalDpi xmlns:a14="http://schemas.microsoft.com/office/drawing/2010/main" val="0"/>
              </a:ext>
            </a:extLst>
          </a:blip>
          <a:srcRect l="20585" t="3268" r="20088" b="7895"/>
          <a:stretch/>
        </p:blipFill>
        <p:spPr>
          <a:xfrm>
            <a:off x="5608843" y="846025"/>
            <a:ext cx="2438400" cy="2737704"/>
          </a:xfrm>
          <a:prstGeom prst="rect">
            <a:avLst/>
          </a:prstGeom>
        </p:spPr>
      </p:pic>
      <p:pic>
        <p:nvPicPr>
          <p:cNvPr id="13" name="Picture 12" descr="3rutgers_20130708T060000.png"/>
          <p:cNvPicPr>
            <a:picLocks noChangeAspect="1"/>
          </p:cNvPicPr>
          <p:nvPr/>
        </p:nvPicPr>
        <p:blipFill rotWithShape="1">
          <a:blip r:embed="rId7" cstate="print">
            <a:extLst>
              <a:ext uri="{28A0092B-C50C-407E-A947-70E740481C1C}">
                <a14:useLocalDpi xmlns:a14="http://schemas.microsoft.com/office/drawing/2010/main" val="0"/>
              </a:ext>
            </a:extLst>
          </a:blip>
          <a:srcRect l="27751" t="6044" r="28321" b="7141"/>
          <a:stretch/>
        </p:blipFill>
        <p:spPr>
          <a:xfrm>
            <a:off x="6944786" y="3682928"/>
            <a:ext cx="1828800" cy="2710032"/>
          </a:xfrm>
          <a:prstGeom prst="rect">
            <a:avLst/>
          </a:prstGeom>
        </p:spPr>
      </p:pic>
      <p:sp>
        <p:nvSpPr>
          <p:cNvPr id="14" name="TextBox 13"/>
          <p:cNvSpPr txBox="1"/>
          <p:nvPr/>
        </p:nvSpPr>
        <p:spPr>
          <a:xfrm>
            <a:off x="7300382" y="5587928"/>
            <a:ext cx="1750942" cy="707886"/>
          </a:xfrm>
          <a:prstGeom prst="rect">
            <a:avLst/>
          </a:prstGeom>
          <a:noFill/>
        </p:spPr>
        <p:txBody>
          <a:bodyPr wrap="square" rtlCol="0">
            <a:spAutoFit/>
          </a:bodyPr>
          <a:lstStyle/>
          <a:p>
            <a:pPr algn="ctr" eaLnBrk="1" fontAlgn="auto" hangingPunct="1">
              <a:spcBef>
                <a:spcPts val="0"/>
              </a:spcBef>
              <a:spcAft>
                <a:spcPts val="0"/>
              </a:spcAft>
            </a:pPr>
            <a:r>
              <a:rPr lang="en-US" sz="2000" dirty="0" smtClean="0">
                <a:solidFill>
                  <a:srgbClr val="000000"/>
                </a:solidFill>
                <a:latin typeface="Calibri" panose="020F0502020204030204" pitchFamily="34" charset="0"/>
                <a:cs typeface="Franklin Gothic Book"/>
              </a:rPr>
              <a:t>Coastal upwelling</a:t>
            </a:r>
          </a:p>
        </p:txBody>
      </p:sp>
      <p:sp>
        <p:nvSpPr>
          <p:cNvPr id="15" name="TextBox 14"/>
          <p:cNvSpPr txBox="1"/>
          <p:nvPr/>
        </p:nvSpPr>
        <p:spPr>
          <a:xfrm>
            <a:off x="6194923" y="2776426"/>
            <a:ext cx="1750942" cy="707886"/>
          </a:xfrm>
          <a:prstGeom prst="rect">
            <a:avLst/>
          </a:prstGeom>
          <a:noFill/>
        </p:spPr>
        <p:txBody>
          <a:bodyPr wrap="square" rtlCol="0">
            <a:spAutoFit/>
          </a:bodyPr>
          <a:lstStyle/>
          <a:p>
            <a:pPr algn="ctr" eaLnBrk="1" fontAlgn="auto" hangingPunct="1">
              <a:spcBef>
                <a:spcPts val="0"/>
              </a:spcBef>
              <a:spcAft>
                <a:spcPts val="0"/>
              </a:spcAft>
            </a:pPr>
            <a:r>
              <a:rPr lang="en-US" sz="2000" dirty="0" smtClean="0">
                <a:solidFill>
                  <a:srgbClr val="000000"/>
                </a:solidFill>
                <a:latin typeface="Calibri" panose="020F0502020204030204" pitchFamily="34" charset="0"/>
                <a:cs typeface="Franklin Gothic Book"/>
              </a:rPr>
              <a:t>Hurricane cooling</a:t>
            </a:r>
          </a:p>
        </p:txBody>
      </p:sp>
    </p:spTree>
    <p:extLst>
      <p:ext uri="{BB962C8B-B14F-4D97-AF65-F5344CB8AC3E}">
        <p14:creationId xmlns:p14="http://schemas.microsoft.com/office/powerpoint/2010/main" val="1763624508"/>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Number Placeholder 3"/>
          <p:cNvSpPr>
            <a:spLocks noGrp="1"/>
          </p:cNvSpPr>
          <p:nvPr>
            <p:ph type="sldNum" sz="quarter" idx="12"/>
          </p:nvPr>
        </p:nvSpPr>
        <p:spPr>
          <a:xfrm>
            <a:off x="457200" y="6356350"/>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a:fld id="{99DF0DD8-9F42-174A-B545-B3702B4F4F68}" type="slidenum">
              <a:rPr lang="en-US" sz="1200">
                <a:solidFill>
                  <a:srgbClr val="898989"/>
                </a:solidFill>
                <a:latin typeface="Calibri" charset="0"/>
              </a:rPr>
              <a:pPr algn="l"/>
              <a:t>31</a:t>
            </a:fld>
            <a:endParaRPr lang="en-US" sz="1200">
              <a:solidFill>
                <a:srgbClr val="898989"/>
              </a:solidFill>
              <a:latin typeface="Calibri" charset="0"/>
            </a:endParaRPr>
          </a:p>
        </p:txBody>
      </p:sp>
      <p:sp>
        <p:nvSpPr>
          <p:cNvPr id="22530" name="TextBox 7"/>
          <p:cNvSpPr txBox="1">
            <a:spLocks noChangeArrowheads="1"/>
          </p:cNvSpPr>
          <p:nvPr/>
        </p:nvSpPr>
        <p:spPr bwMode="auto">
          <a:xfrm>
            <a:off x="1219200" y="76200"/>
            <a:ext cx="67056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fontAlgn="base">
              <a:spcBef>
                <a:spcPct val="0"/>
              </a:spcBef>
              <a:spcAft>
                <a:spcPct val="0"/>
              </a:spcAft>
            </a:pPr>
            <a:r>
              <a:rPr lang="en-US" sz="3000" b="1" dirty="0">
                <a:solidFill>
                  <a:srgbClr val="000000"/>
                </a:solidFill>
                <a:latin typeface="Times New Roman"/>
                <a:cs typeface="Times New Roman"/>
              </a:rPr>
              <a:t>Mid-Atlantic Bight HF Radar Network</a:t>
            </a:r>
            <a:endParaRPr lang="en-US" sz="2600" b="1" dirty="0">
              <a:solidFill>
                <a:srgbClr val="000000"/>
              </a:solidFill>
              <a:latin typeface="Times New Roman"/>
              <a:cs typeface="Times New Roman"/>
            </a:endParaRPr>
          </a:p>
        </p:txBody>
      </p:sp>
      <p:pic>
        <p:nvPicPr>
          <p:cNvPr id="22531"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 y="685800"/>
            <a:ext cx="8991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extBox 7"/>
          <p:cNvSpPr txBox="1">
            <a:spLocks noChangeArrowheads="1"/>
          </p:cNvSpPr>
          <p:nvPr/>
        </p:nvSpPr>
        <p:spPr bwMode="auto">
          <a:xfrm>
            <a:off x="4387850" y="2438400"/>
            <a:ext cx="4710755" cy="2831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fontAlgn="base">
              <a:spcBef>
                <a:spcPct val="0"/>
              </a:spcBef>
              <a:spcAft>
                <a:spcPct val="0"/>
              </a:spcAft>
            </a:pPr>
            <a:r>
              <a:rPr lang="en-US" sz="1800" b="1" u="sng" dirty="0">
                <a:solidFill>
                  <a:prstClr val="white"/>
                </a:solidFill>
              </a:rPr>
              <a:t>Mid-Atlantic HF Radar Network</a:t>
            </a:r>
          </a:p>
          <a:p>
            <a:pPr defTabSz="914400" fontAlgn="base">
              <a:spcBef>
                <a:spcPct val="0"/>
              </a:spcBef>
              <a:spcAft>
                <a:spcPct val="0"/>
              </a:spcAft>
            </a:pPr>
            <a:r>
              <a:rPr lang="en-US" sz="1800" b="1" dirty="0" smtClean="0">
                <a:solidFill>
                  <a:srgbClr val="FF0000"/>
                </a:solidFill>
              </a:rPr>
              <a:t>17 </a:t>
            </a:r>
            <a:r>
              <a:rPr lang="en-US" sz="1800" b="1" dirty="0">
                <a:solidFill>
                  <a:srgbClr val="FF0000"/>
                </a:solidFill>
              </a:rPr>
              <a:t>Long-Range CODARs</a:t>
            </a:r>
          </a:p>
          <a:p>
            <a:pPr defTabSz="914400" fontAlgn="base">
              <a:spcBef>
                <a:spcPct val="0"/>
              </a:spcBef>
              <a:spcAft>
                <a:spcPct val="0"/>
              </a:spcAft>
            </a:pPr>
            <a:r>
              <a:rPr lang="en-US" sz="1800" b="1" dirty="0">
                <a:solidFill>
                  <a:prstClr val="white"/>
                </a:solidFill>
              </a:rPr>
              <a:t> </a:t>
            </a:r>
            <a:r>
              <a:rPr lang="en-US" sz="1800" b="1" dirty="0">
                <a:solidFill>
                  <a:srgbClr val="FFFF00"/>
                </a:solidFill>
              </a:rPr>
              <a:t> </a:t>
            </a:r>
            <a:r>
              <a:rPr lang="en-US" sz="1800" b="1" dirty="0" smtClean="0">
                <a:solidFill>
                  <a:srgbClr val="FFFF00"/>
                </a:solidFill>
              </a:rPr>
              <a:t>7 </a:t>
            </a:r>
            <a:r>
              <a:rPr lang="en-US" sz="1800" b="1" dirty="0">
                <a:solidFill>
                  <a:srgbClr val="FFFF00"/>
                </a:solidFill>
              </a:rPr>
              <a:t>Medium-Range CODARs</a:t>
            </a:r>
          </a:p>
          <a:p>
            <a:pPr defTabSz="914400" fontAlgn="base">
              <a:spcBef>
                <a:spcPct val="0"/>
              </a:spcBef>
              <a:spcAft>
                <a:spcPct val="0"/>
              </a:spcAft>
            </a:pPr>
            <a:r>
              <a:rPr lang="en-US" sz="1800" b="1" u="sng" dirty="0">
                <a:solidFill>
                  <a:srgbClr val="00FF00"/>
                </a:solidFill>
              </a:rPr>
              <a:t>17</a:t>
            </a:r>
            <a:r>
              <a:rPr lang="en-US" sz="1800" b="1" dirty="0">
                <a:solidFill>
                  <a:srgbClr val="00FF00"/>
                </a:solidFill>
              </a:rPr>
              <a:t> Short-Range CODARs</a:t>
            </a:r>
          </a:p>
          <a:p>
            <a:pPr defTabSz="914400" fontAlgn="base">
              <a:spcBef>
                <a:spcPct val="0"/>
              </a:spcBef>
              <a:spcAft>
                <a:spcPct val="0"/>
              </a:spcAft>
            </a:pPr>
            <a:r>
              <a:rPr lang="en-US" sz="1800" b="1" dirty="0">
                <a:solidFill>
                  <a:prstClr val="white"/>
                </a:solidFill>
              </a:rPr>
              <a:t>41 </a:t>
            </a:r>
            <a:r>
              <a:rPr lang="en-US" sz="1800" b="1" dirty="0" smtClean="0">
                <a:solidFill>
                  <a:prstClr val="white"/>
                </a:solidFill>
              </a:rPr>
              <a:t>Total CODARs in Region</a:t>
            </a:r>
          </a:p>
          <a:p>
            <a:pPr defTabSz="914400" fontAlgn="base">
              <a:spcBef>
                <a:spcPct val="0"/>
              </a:spcBef>
              <a:spcAft>
                <a:spcPct val="0"/>
              </a:spcAft>
            </a:pPr>
            <a:endParaRPr lang="en-US" sz="800" b="1" dirty="0">
              <a:solidFill>
                <a:prstClr val="white"/>
              </a:solidFill>
            </a:endParaRPr>
          </a:p>
          <a:p>
            <a:pPr defTabSz="914400" fontAlgn="base">
              <a:spcBef>
                <a:spcPct val="0"/>
              </a:spcBef>
              <a:spcAft>
                <a:spcPct val="0"/>
              </a:spcAft>
            </a:pPr>
            <a:r>
              <a:rPr lang="en-US" sz="1800" b="1" i="1" u="sng" dirty="0" smtClean="0">
                <a:solidFill>
                  <a:prstClr val="white"/>
                </a:solidFill>
              </a:rPr>
              <a:t>+5</a:t>
            </a:r>
            <a:r>
              <a:rPr lang="en-US" sz="1800" b="1" i="1" dirty="0" smtClean="0">
                <a:solidFill>
                  <a:prstClr val="white"/>
                </a:solidFill>
              </a:rPr>
              <a:t> CODARs outside Region</a:t>
            </a:r>
          </a:p>
          <a:p>
            <a:pPr defTabSz="914400" fontAlgn="base">
              <a:spcBef>
                <a:spcPct val="0"/>
              </a:spcBef>
              <a:spcAft>
                <a:spcPct val="0"/>
              </a:spcAft>
            </a:pPr>
            <a:r>
              <a:rPr lang="en-US" sz="1800" b="1" i="1" dirty="0" smtClean="0">
                <a:solidFill>
                  <a:prstClr val="white"/>
                </a:solidFill>
              </a:rPr>
              <a:t> 46 Total CODARs</a:t>
            </a:r>
          </a:p>
          <a:p>
            <a:pPr defTabSz="914400" fontAlgn="base">
              <a:spcBef>
                <a:spcPct val="0"/>
              </a:spcBef>
              <a:spcAft>
                <a:spcPct val="0"/>
              </a:spcAft>
            </a:pPr>
            <a:endParaRPr lang="en-US" sz="800" b="1" dirty="0">
              <a:solidFill>
                <a:prstClr val="white"/>
              </a:solidFill>
            </a:endParaRPr>
          </a:p>
          <a:p>
            <a:pPr defTabSz="914400" fontAlgn="base">
              <a:spcBef>
                <a:spcPct val="0"/>
              </a:spcBef>
              <a:spcAft>
                <a:spcPct val="0"/>
              </a:spcAft>
            </a:pPr>
            <a:r>
              <a:rPr lang="en-US" sz="1800" b="1" dirty="0">
                <a:solidFill>
                  <a:prstClr val="white"/>
                </a:solidFill>
              </a:rPr>
              <a:t>Triple Nested, Multi-static, Multi-use</a:t>
            </a:r>
          </a:p>
          <a:p>
            <a:pPr defTabSz="914400" fontAlgn="base">
              <a:spcBef>
                <a:spcPct val="0"/>
              </a:spcBef>
              <a:spcAft>
                <a:spcPct val="0"/>
              </a:spcAft>
            </a:pPr>
            <a:r>
              <a:rPr lang="en-US" sz="1800" b="1" dirty="0">
                <a:solidFill>
                  <a:prstClr val="white"/>
                </a:solidFill>
              </a:rPr>
              <a:t>Industry Partner: CODAR Ocean Sensors</a:t>
            </a:r>
          </a:p>
        </p:txBody>
      </p:sp>
      <p:cxnSp>
        <p:nvCxnSpPr>
          <p:cNvPr id="10" name="Straight Connector 9"/>
          <p:cNvCxnSpPr/>
          <p:nvPr/>
        </p:nvCxnSpPr>
        <p:spPr>
          <a:xfrm rot="10800000" flipV="1">
            <a:off x="2624138" y="922338"/>
            <a:ext cx="2557462" cy="873125"/>
          </a:xfrm>
          <a:prstGeom prst="line">
            <a:avLst/>
          </a:prstGeom>
          <a:ln w="38100" cap="flat" cmpd="sng" algn="ctr">
            <a:solidFill>
              <a:srgbClr val="FFFF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a:off x="261938" y="2760663"/>
            <a:ext cx="3352800" cy="1422400"/>
          </a:xfrm>
          <a:prstGeom prst="line">
            <a:avLst/>
          </a:prstGeom>
          <a:ln w="38100" cap="flat" cmpd="sng" algn="ctr">
            <a:solidFill>
              <a:srgbClr val="FFFF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2253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0" y="3908425"/>
            <a:ext cx="1079500" cy="1538288"/>
          </a:xfrm>
          <a:prstGeom prst="rect">
            <a:avLst/>
          </a:prstGeom>
          <a:noFill/>
          <a:ln w="38100">
            <a:solidFill>
              <a:srgbClr val="008000"/>
            </a:solidFill>
            <a:miter lim="800000"/>
            <a:headEnd/>
            <a:tailEnd/>
          </a:ln>
          <a:extLst>
            <a:ext uri="{909E8E84-426E-40dd-AFC4-6F175D3DCCD1}">
              <a14:hiddenFill xmlns:a14="http://schemas.microsoft.com/office/drawing/2010/main">
                <a:solidFill>
                  <a:srgbClr val="FFFFFF"/>
                </a:solidFill>
              </a14:hiddenFill>
            </a:ext>
          </a:extLst>
        </p:spPr>
      </p:pic>
      <p:pic>
        <p:nvPicPr>
          <p:cNvPr id="2253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713" y="2081213"/>
            <a:ext cx="1143000" cy="1582737"/>
          </a:xfrm>
          <a:prstGeom prst="rect">
            <a:avLst/>
          </a:prstGeom>
          <a:noFill/>
          <a:ln w="38100">
            <a:solidFill>
              <a:srgbClr val="FFFF00"/>
            </a:solidFill>
            <a:miter lim="800000"/>
            <a:headEnd/>
            <a:tailEnd/>
          </a:ln>
          <a:extLst>
            <a:ext uri="{909E8E84-426E-40dd-AFC4-6F175D3DCCD1}">
              <a14:hiddenFill xmlns:a14="http://schemas.microsoft.com/office/drawing/2010/main">
                <a:solidFill>
                  <a:srgbClr val="FFFFFF"/>
                </a:solidFill>
              </a14:hiddenFill>
            </a:ext>
          </a:extLst>
        </p:spPr>
      </p:pic>
      <p:grpSp>
        <p:nvGrpSpPr>
          <p:cNvPr id="22537" name="Group 9"/>
          <p:cNvGrpSpPr>
            <a:grpSpLocks/>
          </p:cNvGrpSpPr>
          <p:nvPr/>
        </p:nvGrpSpPr>
        <p:grpSpPr bwMode="auto">
          <a:xfrm>
            <a:off x="152400" y="776288"/>
            <a:ext cx="1963738" cy="993775"/>
            <a:chOff x="5204177" y="1478844"/>
            <a:chExt cx="3766629" cy="3127024"/>
          </a:xfrm>
        </p:grpSpPr>
        <p:pic>
          <p:nvPicPr>
            <p:cNvPr id="2254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04177" y="1478846"/>
              <a:ext cx="1341012" cy="3127022"/>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22545"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90235" y="1478844"/>
              <a:ext cx="2380571" cy="3127023"/>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grpSp>
      <p:pic>
        <p:nvPicPr>
          <p:cNvPr id="22538" name="Picture 15" descr="IMG_9578.jpg"/>
          <p:cNvPicPr>
            <a:picLocks noChangeAspect="1"/>
          </p:cNvPicPr>
          <p:nvPr/>
        </p:nvPicPr>
        <p:blipFill>
          <a:blip r:embed="rId7">
            <a:extLst>
              <a:ext uri="{28A0092B-C50C-407E-A947-70E740481C1C}">
                <a14:useLocalDpi xmlns:a14="http://schemas.microsoft.com/office/drawing/2010/main" val="0"/>
              </a:ext>
            </a:extLst>
          </a:blip>
          <a:srcRect b="8546"/>
          <a:stretch>
            <a:fillRect/>
          </a:stretch>
        </p:blipFill>
        <p:spPr bwMode="auto">
          <a:xfrm>
            <a:off x="7639050" y="838200"/>
            <a:ext cx="1219200" cy="1671637"/>
          </a:xfrm>
          <a:prstGeom prst="rect">
            <a:avLst/>
          </a:prstGeom>
          <a:noFill/>
          <a:ln w="3810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17" name="Picture 44" descr="3"/>
          <p:cNvPicPr>
            <a:picLocks noChangeAspect="1" noChangeArrowheads="1"/>
          </p:cNvPicPr>
          <p:nvPr/>
        </p:nvPicPr>
        <p:blipFill>
          <a:blip r:embed="rId8"/>
          <a:stretch>
            <a:fillRect/>
          </a:stretch>
        </p:blipFill>
        <p:spPr bwMode="auto">
          <a:xfrm>
            <a:off x="6477000" y="5157787"/>
            <a:ext cx="582613" cy="569913"/>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18" name="Picture 49" descr="8"/>
          <p:cNvPicPr>
            <a:picLocks noChangeAspect="1" noChangeArrowheads="1"/>
          </p:cNvPicPr>
          <p:nvPr/>
        </p:nvPicPr>
        <p:blipFill>
          <a:blip r:embed="rId9"/>
          <a:srcRect/>
          <a:stretch>
            <a:fillRect/>
          </a:stretch>
        </p:blipFill>
        <p:spPr bwMode="auto">
          <a:xfrm>
            <a:off x="5786438" y="5175250"/>
            <a:ext cx="593725" cy="568325"/>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22541" name="Picture 31" descr="IOOS_logo_white.gif"/>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670425" y="5243512"/>
            <a:ext cx="1012825"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2" name="Picture 19" descr="USCG.gif"/>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202488" y="5175250"/>
            <a:ext cx="59055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3" name="Text Box 9"/>
          <p:cNvSpPr txBox="1">
            <a:spLocks noChangeArrowheads="1"/>
          </p:cNvSpPr>
          <p:nvPr/>
        </p:nvSpPr>
        <p:spPr bwMode="auto">
          <a:xfrm>
            <a:off x="2195513" y="704850"/>
            <a:ext cx="193833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fontAlgn="base">
              <a:spcBef>
                <a:spcPct val="0"/>
              </a:spcBef>
              <a:spcAft>
                <a:spcPct val="0"/>
              </a:spcAft>
            </a:pPr>
            <a:r>
              <a:rPr lang="en-US" sz="2000" b="1">
                <a:solidFill>
                  <a:srgbClr val="FFFF00"/>
                </a:solidFill>
                <a:latin typeface="Calibri" charset="0"/>
              </a:rPr>
              <a:t>1000 km </a:t>
            </a:r>
          </a:p>
          <a:p>
            <a:pPr algn="ctr" defTabSz="914400" fontAlgn="base">
              <a:spcBef>
                <a:spcPct val="0"/>
              </a:spcBef>
              <a:spcAft>
                <a:spcPct val="0"/>
              </a:spcAft>
            </a:pPr>
            <a:r>
              <a:rPr lang="en-US" sz="2000" b="1">
                <a:solidFill>
                  <a:srgbClr val="FFFF00"/>
                </a:solidFill>
                <a:latin typeface="Calibri" charset="0"/>
              </a:rPr>
              <a:t>Cape to Cape</a:t>
            </a:r>
          </a:p>
        </p:txBody>
      </p:sp>
      <p:pic>
        <p:nvPicPr>
          <p:cNvPr id="2" name="Picture 1" descr="Screen Shot 2013-10-21 at 8.16.35 PM.p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588250" y="3039577"/>
            <a:ext cx="1260078" cy="802172"/>
          </a:xfrm>
          <a:prstGeom prst="rect">
            <a:avLst/>
          </a:prstGeom>
        </p:spPr>
      </p:pic>
    </p:spTree>
    <p:extLst>
      <p:ext uri="{BB962C8B-B14F-4D97-AF65-F5344CB8AC3E}">
        <p14:creationId xmlns:p14="http://schemas.microsoft.com/office/powerpoint/2010/main" val="1711474691"/>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RACOOS_6km_grid_15bathy_150dis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673100"/>
            <a:ext cx="7324527" cy="5493395"/>
          </a:xfrm>
          <a:prstGeom prst="rect">
            <a:avLst/>
          </a:prstGeom>
        </p:spPr>
      </p:pic>
      <p:sp>
        <p:nvSpPr>
          <p:cNvPr id="3" name="TextBox 2"/>
          <p:cNvSpPr txBox="1"/>
          <p:nvPr/>
        </p:nvSpPr>
        <p:spPr>
          <a:xfrm>
            <a:off x="0" y="117920"/>
            <a:ext cx="9144000" cy="584776"/>
          </a:xfrm>
          <a:prstGeom prst="rect">
            <a:avLst/>
          </a:prstGeom>
          <a:noFill/>
        </p:spPr>
        <p:txBody>
          <a:bodyPr wrap="square" rtlCol="0">
            <a:spAutoFit/>
          </a:bodyPr>
          <a:lstStyle/>
          <a:p>
            <a:pPr algn="ctr"/>
            <a:r>
              <a:rPr lang="en-US" sz="3200" b="1" dirty="0" smtClean="0"/>
              <a:t>Grid Points for USCG 80-80 Metric</a:t>
            </a:r>
            <a:endParaRPr lang="en-US" sz="3200" b="1" dirty="0"/>
          </a:p>
        </p:txBody>
      </p:sp>
      <p:sp>
        <p:nvSpPr>
          <p:cNvPr id="4" name="TextBox 3"/>
          <p:cNvSpPr txBox="1"/>
          <p:nvPr/>
        </p:nvSpPr>
        <p:spPr>
          <a:xfrm>
            <a:off x="5638800" y="838200"/>
            <a:ext cx="3276600" cy="2308324"/>
          </a:xfrm>
          <a:prstGeom prst="rect">
            <a:avLst/>
          </a:prstGeom>
          <a:noFill/>
        </p:spPr>
        <p:txBody>
          <a:bodyPr wrap="square" rtlCol="0">
            <a:spAutoFit/>
          </a:bodyPr>
          <a:lstStyle/>
          <a:p>
            <a:r>
              <a:rPr lang="en-US" b="1" dirty="0" smtClean="0"/>
              <a:t>U.S. Coast Guard</a:t>
            </a:r>
          </a:p>
          <a:p>
            <a:r>
              <a:rPr lang="en-US" b="1" dirty="0" smtClean="0"/>
              <a:t>HF Radar Metric</a:t>
            </a:r>
          </a:p>
          <a:p>
            <a:endParaRPr lang="en-US" dirty="0" smtClean="0"/>
          </a:p>
          <a:p>
            <a:r>
              <a:rPr lang="en-US" dirty="0" smtClean="0"/>
              <a:t>Total Current Vectors:</a:t>
            </a:r>
            <a:endParaRPr lang="en-US" dirty="0"/>
          </a:p>
          <a:p>
            <a:r>
              <a:rPr lang="en-US" dirty="0" smtClean="0"/>
              <a:t>80% Spatial Coverage</a:t>
            </a:r>
          </a:p>
          <a:p>
            <a:r>
              <a:rPr lang="en-US" dirty="0" smtClean="0"/>
              <a:t>80% of the Time</a:t>
            </a:r>
            <a:endParaRPr lang="en-US" dirty="0"/>
          </a:p>
        </p:txBody>
      </p:sp>
      <p:sp>
        <p:nvSpPr>
          <p:cNvPr id="5" name="TextBox 4"/>
          <p:cNvSpPr txBox="1"/>
          <p:nvPr/>
        </p:nvSpPr>
        <p:spPr>
          <a:xfrm>
            <a:off x="3181318" y="4876800"/>
            <a:ext cx="2070323" cy="646331"/>
          </a:xfrm>
          <a:prstGeom prst="rect">
            <a:avLst/>
          </a:prstGeom>
          <a:noFill/>
        </p:spPr>
        <p:txBody>
          <a:bodyPr wrap="none" rtlCol="0">
            <a:spAutoFit/>
          </a:bodyPr>
          <a:lstStyle/>
          <a:p>
            <a:pPr algn="r"/>
            <a:r>
              <a:rPr lang="en-US" sz="1800" dirty="0">
                <a:solidFill>
                  <a:srgbClr val="000000"/>
                </a:solidFill>
              </a:rPr>
              <a:t>USCG SAR </a:t>
            </a:r>
            <a:r>
              <a:rPr lang="en-US" sz="1800" dirty="0" smtClean="0">
                <a:solidFill>
                  <a:srgbClr val="000000"/>
                </a:solidFill>
              </a:rPr>
              <a:t>Grid</a:t>
            </a:r>
          </a:p>
          <a:p>
            <a:pPr algn="r"/>
            <a:r>
              <a:rPr lang="en-US" sz="1800" dirty="0" smtClean="0">
                <a:solidFill>
                  <a:srgbClr val="FF0000"/>
                </a:solidFill>
              </a:rPr>
              <a:t>National HFR Grid</a:t>
            </a:r>
          </a:p>
        </p:txBody>
      </p:sp>
    </p:spTree>
    <p:extLst>
      <p:ext uri="{BB962C8B-B14F-4D97-AF65-F5344CB8AC3E}">
        <p14:creationId xmlns:p14="http://schemas.microsoft.com/office/powerpoint/2010/main" val="4173992299"/>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Documents and Settings\RUCool\Desktop\progress_grid_oilsq080910CEDR.png"/>
          <p:cNvPicPr>
            <a:picLocks noChangeAspect="1"/>
          </p:cNvPicPr>
          <p:nvPr/>
        </p:nvPicPr>
        <p:blipFill>
          <a:blip r:embed="rId2" cstate="print"/>
          <a:srcRect l="14056" r="15637" b="3139"/>
          <a:stretch>
            <a:fillRect/>
          </a:stretch>
        </p:blipFill>
        <p:spPr bwMode="auto">
          <a:xfrm>
            <a:off x="1429366" y="-1368"/>
            <a:ext cx="6285268" cy="6362749"/>
          </a:xfrm>
          <a:prstGeom prst="rect">
            <a:avLst/>
          </a:prstGeom>
          <a:noFill/>
          <a:ln w="9525">
            <a:noFill/>
            <a:miter lim="800000"/>
            <a:headEnd/>
            <a:tailEnd/>
          </a:ln>
        </p:spPr>
      </p:pic>
      <p:sp>
        <p:nvSpPr>
          <p:cNvPr id="2" name="TextBox 1"/>
          <p:cNvSpPr txBox="1"/>
          <p:nvPr/>
        </p:nvSpPr>
        <p:spPr>
          <a:xfrm rot="2880000">
            <a:off x="3568700" y="3022600"/>
            <a:ext cx="1432604" cy="830997"/>
          </a:xfrm>
          <a:prstGeom prst="rect">
            <a:avLst/>
          </a:prstGeom>
          <a:solidFill>
            <a:schemeClr val="bg1">
              <a:alpha val="50000"/>
            </a:schemeClr>
          </a:solidFill>
        </p:spPr>
        <p:txBody>
          <a:bodyPr wrap="none" rtlCol="0">
            <a:spAutoFit/>
          </a:bodyPr>
          <a:lstStyle/>
          <a:p>
            <a:r>
              <a:rPr lang="en-US" sz="4800" dirty="0" smtClean="0">
                <a:solidFill>
                  <a:srgbClr val="0000FF"/>
                </a:solidFill>
              </a:rPr>
              <a:t>2008</a:t>
            </a:r>
            <a:endParaRPr lang="en-US" sz="4800" dirty="0">
              <a:solidFill>
                <a:srgbClr val="0000FF"/>
              </a:solidFill>
            </a:endParaRPr>
          </a:p>
        </p:txBody>
      </p:sp>
      <p:sp>
        <p:nvSpPr>
          <p:cNvPr id="5" name="TextBox 4"/>
          <p:cNvSpPr txBox="1"/>
          <p:nvPr/>
        </p:nvSpPr>
        <p:spPr>
          <a:xfrm rot="2880000">
            <a:off x="4953001" y="1541618"/>
            <a:ext cx="1432604" cy="830997"/>
          </a:xfrm>
          <a:prstGeom prst="rect">
            <a:avLst/>
          </a:prstGeom>
          <a:solidFill>
            <a:schemeClr val="bg1">
              <a:alpha val="50000"/>
            </a:schemeClr>
          </a:solidFill>
        </p:spPr>
        <p:txBody>
          <a:bodyPr wrap="none" rtlCol="0">
            <a:spAutoFit/>
          </a:bodyPr>
          <a:lstStyle/>
          <a:p>
            <a:r>
              <a:rPr lang="en-US" sz="4800" dirty="0" smtClean="0">
                <a:solidFill>
                  <a:srgbClr val="FF0000"/>
                </a:solidFill>
              </a:rPr>
              <a:t>2009</a:t>
            </a:r>
            <a:endParaRPr lang="en-US" sz="4800" dirty="0">
              <a:solidFill>
                <a:srgbClr val="FF0000"/>
              </a:solidFill>
            </a:endParaRPr>
          </a:p>
        </p:txBody>
      </p:sp>
      <p:sp>
        <p:nvSpPr>
          <p:cNvPr id="6" name="TextBox 5"/>
          <p:cNvSpPr txBox="1"/>
          <p:nvPr/>
        </p:nvSpPr>
        <p:spPr>
          <a:xfrm rot="2880000">
            <a:off x="4356776" y="2351958"/>
            <a:ext cx="1432604" cy="830997"/>
          </a:xfrm>
          <a:prstGeom prst="rect">
            <a:avLst/>
          </a:prstGeom>
          <a:solidFill>
            <a:schemeClr val="bg1">
              <a:alpha val="50000"/>
            </a:schemeClr>
          </a:solidFill>
        </p:spPr>
        <p:txBody>
          <a:bodyPr wrap="none" rtlCol="0">
            <a:spAutoFit/>
          </a:bodyPr>
          <a:lstStyle/>
          <a:p>
            <a:r>
              <a:rPr lang="en-US" sz="4800" dirty="0" smtClean="0">
                <a:solidFill>
                  <a:srgbClr val="008000"/>
                </a:solidFill>
              </a:rPr>
              <a:t>2010</a:t>
            </a:r>
            <a:endParaRPr lang="en-US" sz="4800" dirty="0">
              <a:solidFill>
                <a:srgbClr val="008000"/>
              </a:solidFill>
            </a:endParaRPr>
          </a:p>
        </p:txBody>
      </p:sp>
    </p:spTree>
    <p:extLst>
      <p:ext uri="{BB962C8B-B14F-4D97-AF65-F5344CB8AC3E}">
        <p14:creationId xmlns:p14="http://schemas.microsoft.com/office/powerpoint/2010/main" val="38639823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p:stCondLst>
                              <p:cond delay="500"/>
                            </p:stCondLst>
                            <p:childTnLst>
                              <p:par>
                                <p:cTn id="9" presetID="9" presetClass="entr" presetSubtype="0" fill="hold" grpId="0" nodeType="afterEffect">
                                  <p:stCondLst>
                                    <p:cond delay="2000"/>
                                  </p:stCondLst>
                                  <p:childTnLst>
                                    <p:set>
                                      <p:cBhvr>
                                        <p:cTn id="10" dur="1" fill="hold">
                                          <p:stCondLst>
                                            <p:cond delay="0"/>
                                          </p:stCondLst>
                                        </p:cTn>
                                        <p:tgtEl>
                                          <p:spTgt spid="5"/>
                                        </p:tgtEl>
                                        <p:attrNameLst>
                                          <p:attrName>style.visibility</p:attrName>
                                        </p:attrNameLst>
                                      </p:cBhvr>
                                      <p:to>
                                        <p:strVal val="visible"/>
                                      </p:to>
                                    </p:set>
                                    <p:animEffect transition="in" filter="dissolve">
                                      <p:cBhvr>
                                        <p:cTn id="11" dur="500"/>
                                        <p:tgtEl>
                                          <p:spTgt spid="5"/>
                                        </p:tgtEl>
                                      </p:cBhvr>
                                    </p:animEffect>
                                  </p:childTnLst>
                                </p:cTn>
                              </p:par>
                            </p:childTnLst>
                          </p:cTn>
                        </p:par>
                        <p:par>
                          <p:cTn id="12" fill="hold">
                            <p:stCondLst>
                              <p:cond delay="3000"/>
                            </p:stCondLst>
                            <p:childTnLst>
                              <p:par>
                                <p:cTn id="13" presetID="9" presetClass="entr" presetSubtype="0" fill="hold" grpId="0" nodeType="afterEffect">
                                  <p:stCondLst>
                                    <p:cond delay="2000"/>
                                  </p:stCondLst>
                                  <p:childTnLst>
                                    <p:set>
                                      <p:cBhvr>
                                        <p:cTn id="14" dur="1" fill="hold">
                                          <p:stCondLst>
                                            <p:cond delay="0"/>
                                          </p:stCondLst>
                                        </p:cTn>
                                        <p:tgtEl>
                                          <p:spTgt spid="6"/>
                                        </p:tgtEl>
                                        <p:attrNameLst>
                                          <p:attrName>style.visibility</p:attrName>
                                        </p:attrNameLst>
                                      </p:cBhvr>
                                      <p:to>
                                        <p:strVal val="visible"/>
                                      </p:to>
                                    </p:set>
                                    <p:animEffect transition="in" filter="dissolv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a:xfrm>
            <a:off x="0" y="88372"/>
            <a:ext cx="9144000" cy="1143000"/>
          </a:xfrm>
        </p:spPr>
        <p:txBody>
          <a:bodyPr>
            <a:normAutofit fontScale="90000"/>
          </a:bodyPr>
          <a:lstStyle/>
          <a:p>
            <a:r>
              <a:rPr lang="en-US" dirty="0" smtClean="0">
                <a:latin typeface="Calibri" charset="0"/>
                <a:ea typeface="ＭＳ Ｐゴシック" charset="0"/>
                <a:cs typeface="ＭＳ Ｐゴシック" charset="0"/>
              </a:rPr>
              <a:t>Resilient CODAR Shore Site: </a:t>
            </a:r>
            <a:br>
              <a:rPr lang="en-US" dirty="0" smtClean="0">
                <a:latin typeface="Calibri" charset="0"/>
                <a:ea typeface="ＭＳ Ｐゴシック" charset="0"/>
                <a:cs typeface="ＭＳ Ｐゴシック" charset="0"/>
              </a:rPr>
            </a:br>
            <a:r>
              <a:rPr lang="en-US" sz="3200" dirty="0" smtClean="0">
                <a:latin typeface="Calibri" charset="0"/>
                <a:ea typeface="ＭＳ Ｐゴシック" charset="0"/>
                <a:cs typeface="ＭＳ Ｐゴシック" charset="0"/>
              </a:rPr>
              <a:t>Shed, Enclosure, </a:t>
            </a:r>
            <a:r>
              <a:rPr lang="en-US" sz="3200" dirty="0" err="1" smtClean="0">
                <a:latin typeface="Calibri" charset="0"/>
                <a:ea typeface="ＭＳ Ｐゴシック" charset="0"/>
                <a:cs typeface="ＭＳ Ｐゴシック" charset="0"/>
              </a:rPr>
              <a:t>Tx</a:t>
            </a:r>
            <a:r>
              <a:rPr lang="en-US" sz="3200" dirty="0" smtClean="0">
                <a:latin typeface="Calibri" charset="0"/>
                <a:ea typeface="ＭＳ Ｐゴシック" charset="0"/>
                <a:cs typeface="ＭＳ Ｐゴシック" charset="0"/>
              </a:rPr>
              <a:t>/Rx, </a:t>
            </a:r>
            <a:r>
              <a:rPr lang="en-US" sz="3200" dirty="0" err="1" smtClean="0">
                <a:latin typeface="Calibri" charset="0"/>
                <a:ea typeface="ＭＳ Ｐゴシック" charset="0"/>
                <a:cs typeface="ＭＳ Ｐゴシック" charset="0"/>
              </a:rPr>
              <a:t>Comms</a:t>
            </a:r>
            <a:r>
              <a:rPr lang="en-US" sz="3200" dirty="0" smtClean="0">
                <a:latin typeface="Calibri" charset="0"/>
                <a:ea typeface="ＭＳ Ｐゴシック" charset="0"/>
                <a:cs typeface="ＭＳ Ｐゴシック" charset="0"/>
              </a:rPr>
              <a:t>, Power, GPS, AIS</a:t>
            </a:r>
            <a:r>
              <a:rPr lang="en-US" dirty="0" smtClean="0">
                <a:latin typeface="Calibri" charset="0"/>
                <a:ea typeface="ＭＳ Ｐゴシック" charset="0"/>
                <a:cs typeface="ＭＳ Ｐゴシック" charset="0"/>
              </a:rPr>
              <a:t> </a:t>
            </a:r>
            <a:endParaRPr lang="en-US" dirty="0">
              <a:latin typeface="Calibri" charset="0"/>
              <a:ea typeface="ＭＳ Ｐゴシック" charset="0"/>
              <a:cs typeface="ＭＳ Ｐゴシック" charset="0"/>
            </a:endParaRPr>
          </a:p>
        </p:txBody>
      </p:sp>
      <p:pic>
        <p:nvPicPr>
          <p:cNvPr id="15362"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497513" y="1377950"/>
            <a:ext cx="2182812" cy="404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5363" name="TextBox 3"/>
          <p:cNvSpPr txBox="1">
            <a:spLocks noChangeArrowheads="1"/>
          </p:cNvSpPr>
          <p:nvPr/>
        </p:nvSpPr>
        <p:spPr bwMode="auto">
          <a:xfrm>
            <a:off x="6043613" y="5353050"/>
            <a:ext cx="2089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ts val="0"/>
              </a:spcBef>
              <a:spcAft>
                <a:spcPts val="0"/>
              </a:spcAft>
            </a:pPr>
            <a:r>
              <a:rPr lang="en-US" sz="1800">
                <a:solidFill>
                  <a:prstClr val="black"/>
                </a:solidFill>
              </a:rPr>
              <a:t>Enclosure</a:t>
            </a:r>
          </a:p>
        </p:txBody>
      </p:sp>
      <p:pic>
        <p:nvPicPr>
          <p:cNvPr id="15364" name="Picture 4"/>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61950" y="1389063"/>
            <a:ext cx="3195638" cy="40068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5365" name="TextBox 7"/>
          <p:cNvSpPr txBox="1">
            <a:spLocks noChangeArrowheads="1"/>
          </p:cNvSpPr>
          <p:nvPr/>
        </p:nvSpPr>
        <p:spPr bwMode="auto">
          <a:xfrm>
            <a:off x="1633538" y="5335588"/>
            <a:ext cx="8413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ts val="0"/>
              </a:spcBef>
              <a:spcAft>
                <a:spcPts val="0"/>
              </a:spcAft>
            </a:pPr>
            <a:r>
              <a:rPr lang="en-US" sz="1800">
                <a:solidFill>
                  <a:prstClr val="black"/>
                </a:solidFill>
              </a:rPr>
              <a:t>Shed</a:t>
            </a:r>
          </a:p>
        </p:txBody>
      </p:sp>
      <p:cxnSp>
        <p:nvCxnSpPr>
          <p:cNvPr id="12" name="Straight Arrow Connector 11"/>
          <p:cNvCxnSpPr>
            <a:cxnSpLocks noChangeShapeType="1"/>
          </p:cNvCxnSpPr>
          <p:nvPr/>
        </p:nvCxnSpPr>
        <p:spPr bwMode="auto">
          <a:xfrm>
            <a:off x="5022850" y="2020888"/>
            <a:ext cx="1141413" cy="536575"/>
          </a:xfrm>
          <a:prstGeom prst="straightConnector1">
            <a:avLst/>
          </a:prstGeom>
          <a:noFill/>
          <a:ln w="25400">
            <a:solidFill>
              <a:schemeClr val="tx1"/>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14" name="Straight Arrow Connector 13"/>
          <p:cNvCxnSpPr>
            <a:cxnSpLocks noChangeShapeType="1"/>
          </p:cNvCxnSpPr>
          <p:nvPr/>
        </p:nvCxnSpPr>
        <p:spPr bwMode="auto">
          <a:xfrm flipH="1">
            <a:off x="6680200" y="3132138"/>
            <a:ext cx="1295400" cy="50800"/>
          </a:xfrm>
          <a:prstGeom prst="straightConnector1">
            <a:avLst/>
          </a:prstGeom>
          <a:noFill/>
          <a:ln w="25400">
            <a:solidFill>
              <a:schemeClr val="tx1"/>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16" name="Straight Arrow Connector 15"/>
          <p:cNvCxnSpPr>
            <a:cxnSpLocks noChangeShapeType="1"/>
          </p:cNvCxnSpPr>
          <p:nvPr/>
        </p:nvCxnSpPr>
        <p:spPr bwMode="auto">
          <a:xfrm>
            <a:off x="4800600" y="2801938"/>
            <a:ext cx="990600" cy="398462"/>
          </a:xfrm>
          <a:prstGeom prst="straightConnector1">
            <a:avLst/>
          </a:prstGeom>
          <a:noFill/>
          <a:ln w="25400">
            <a:solidFill>
              <a:schemeClr val="tx1"/>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18" name="Straight Arrow Connector 17"/>
          <p:cNvCxnSpPr>
            <a:cxnSpLocks noChangeShapeType="1"/>
          </p:cNvCxnSpPr>
          <p:nvPr/>
        </p:nvCxnSpPr>
        <p:spPr bwMode="auto">
          <a:xfrm>
            <a:off x="4859338" y="3598863"/>
            <a:ext cx="1447800" cy="152400"/>
          </a:xfrm>
          <a:prstGeom prst="straightConnector1">
            <a:avLst/>
          </a:prstGeom>
          <a:noFill/>
          <a:ln w="25400">
            <a:solidFill>
              <a:schemeClr val="tx1"/>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23" name="Straight Arrow Connector 22"/>
          <p:cNvCxnSpPr>
            <a:cxnSpLocks noChangeShapeType="1"/>
          </p:cNvCxnSpPr>
          <p:nvPr/>
        </p:nvCxnSpPr>
        <p:spPr bwMode="auto">
          <a:xfrm flipH="1" flipV="1">
            <a:off x="6713538" y="4005263"/>
            <a:ext cx="1270000" cy="66675"/>
          </a:xfrm>
          <a:prstGeom prst="straightConnector1">
            <a:avLst/>
          </a:prstGeom>
          <a:noFill/>
          <a:ln w="25400">
            <a:solidFill>
              <a:schemeClr val="tx1"/>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37" name="Straight Arrow Connector 36"/>
          <p:cNvCxnSpPr>
            <a:cxnSpLocks noChangeShapeType="1"/>
          </p:cNvCxnSpPr>
          <p:nvPr/>
        </p:nvCxnSpPr>
        <p:spPr bwMode="auto">
          <a:xfrm flipH="1">
            <a:off x="6781800" y="2387600"/>
            <a:ext cx="1084263" cy="482600"/>
          </a:xfrm>
          <a:prstGeom prst="straightConnector1">
            <a:avLst/>
          </a:prstGeom>
          <a:noFill/>
          <a:ln w="25400">
            <a:solidFill>
              <a:schemeClr val="tx1"/>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15372" name="TextBox 39"/>
          <p:cNvSpPr txBox="1">
            <a:spLocks noChangeArrowheads="1"/>
          </p:cNvSpPr>
          <p:nvPr/>
        </p:nvSpPr>
        <p:spPr bwMode="auto">
          <a:xfrm>
            <a:off x="4148138" y="1727200"/>
            <a:ext cx="11096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ts val="0"/>
              </a:spcBef>
              <a:spcAft>
                <a:spcPts val="0"/>
              </a:spcAft>
            </a:pPr>
            <a:r>
              <a:rPr lang="en-US" sz="1800">
                <a:solidFill>
                  <a:prstClr val="black"/>
                </a:solidFill>
              </a:rPr>
              <a:t>monitor</a:t>
            </a:r>
          </a:p>
        </p:txBody>
      </p:sp>
      <p:sp>
        <p:nvSpPr>
          <p:cNvPr id="15373" name="TextBox 40"/>
          <p:cNvSpPr txBox="1">
            <a:spLocks noChangeArrowheads="1"/>
          </p:cNvSpPr>
          <p:nvPr/>
        </p:nvSpPr>
        <p:spPr bwMode="auto">
          <a:xfrm>
            <a:off x="3860800" y="2506663"/>
            <a:ext cx="11096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ts val="0"/>
              </a:spcBef>
              <a:spcAft>
                <a:spcPts val="0"/>
              </a:spcAft>
            </a:pPr>
            <a:r>
              <a:rPr lang="en-US" sz="1800">
                <a:solidFill>
                  <a:prstClr val="black"/>
                </a:solidFill>
              </a:rPr>
              <a:t>A.C. unit</a:t>
            </a:r>
          </a:p>
        </p:txBody>
      </p:sp>
      <p:sp>
        <p:nvSpPr>
          <p:cNvPr id="15374" name="TextBox 41"/>
          <p:cNvSpPr txBox="1">
            <a:spLocks noChangeArrowheads="1"/>
          </p:cNvSpPr>
          <p:nvPr/>
        </p:nvSpPr>
        <p:spPr bwMode="auto">
          <a:xfrm>
            <a:off x="3802063" y="3284538"/>
            <a:ext cx="14382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ts val="0"/>
              </a:spcBef>
              <a:spcAft>
                <a:spcPts val="0"/>
              </a:spcAft>
            </a:pPr>
            <a:r>
              <a:rPr lang="en-US" sz="1800">
                <a:solidFill>
                  <a:prstClr val="black"/>
                </a:solidFill>
              </a:rPr>
              <a:t>transmitter</a:t>
            </a:r>
          </a:p>
        </p:txBody>
      </p:sp>
      <p:sp>
        <p:nvSpPr>
          <p:cNvPr id="15375" name="TextBox 42"/>
          <p:cNvSpPr txBox="1">
            <a:spLocks noChangeArrowheads="1"/>
          </p:cNvSpPr>
          <p:nvPr/>
        </p:nvSpPr>
        <p:spPr bwMode="auto">
          <a:xfrm>
            <a:off x="7874000" y="1752600"/>
            <a:ext cx="1295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ts val="0"/>
              </a:spcBef>
              <a:spcAft>
                <a:spcPts val="0"/>
              </a:spcAft>
            </a:pPr>
            <a:r>
              <a:rPr lang="en-US" sz="1800">
                <a:solidFill>
                  <a:prstClr val="black"/>
                </a:solidFill>
              </a:rPr>
              <a:t>computer &amp; external hard drive</a:t>
            </a:r>
          </a:p>
        </p:txBody>
      </p:sp>
      <p:sp>
        <p:nvSpPr>
          <p:cNvPr id="15376" name="TextBox 45"/>
          <p:cNvSpPr txBox="1">
            <a:spLocks noChangeArrowheads="1"/>
          </p:cNvSpPr>
          <p:nvPr/>
        </p:nvSpPr>
        <p:spPr bwMode="auto">
          <a:xfrm>
            <a:off x="7958138" y="2921000"/>
            <a:ext cx="11096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ts val="0"/>
              </a:spcBef>
              <a:spcAft>
                <a:spcPts val="0"/>
              </a:spcAft>
            </a:pPr>
            <a:r>
              <a:rPr lang="en-US" sz="1800">
                <a:solidFill>
                  <a:prstClr val="black"/>
                </a:solidFill>
              </a:rPr>
              <a:t>UPS system</a:t>
            </a:r>
          </a:p>
        </p:txBody>
      </p:sp>
      <p:sp>
        <p:nvSpPr>
          <p:cNvPr id="15377" name="TextBox 47"/>
          <p:cNvSpPr txBox="1">
            <a:spLocks noChangeArrowheads="1"/>
          </p:cNvSpPr>
          <p:nvPr/>
        </p:nvSpPr>
        <p:spPr bwMode="auto">
          <a:xfrm>
            <a:off x="7916863" y="3894138"/>
            <a:ext cx="11080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ts val="0"/>
              </a:spcBef>
              <a:spcAft>
                <a:spcPts val="0"/>
              </a:spcAft>
            </a:pPr>
            <a:r>
              <a:rPr lang="en-US" sz="1800">
                <a:solidFill>
                  <a:prstClr val="black"/>
                </a:solidFill>
              </a:rPr>
              <a:t>receiver</a:t>
            </a:r>
          </a:p>
        </p:txBody>
      </p:sp>
      <p:cxnSp>
        <p:nvCxnSpPr>
          <p:cNvPr id="50" name="Straight Arrow Connector 49"/>
          <p:cNvCxnSpPr>
            <a:cxnSpLocks noChangeShapeType="1"/>
          </p:cNvCxnSpPr>
          <p:nvPr/>
        </p:nvCxnSpPr>
        <p:spPr bwMode="auto">
          <a:xfrm flipH="1">
            <a:off x="6654800" y="4826000"/>
            <a:ext cx="1236663" cy="169863"/>
          </a:xfrm>
          <a:prstGeom prst="straightConnector1">
            <a:avLst/>
          </a:prstGeom>
          <a:noFill/>
          <a:ln w="25400">
            <a:solidFill>
              <a:schemeClr val="tx1"/>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15379" name="TextBox 51"/>
          <p:cNvSpPr txBox="1">
            <a:spLocks noChangeArrowheads="1"/>
          </p:cNvSpPr>
          <p:nvPr/>
        </p:nvSpPr>
        <p:spPr bwMode="auto">
          <a:xfrm>
            <a:off x="7715303" y="4572000"/>
            <a:ext cx="1428697"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ts val="0"/>
              </a:spcBef>
              <a:spcAft>
                <a:spcPts val="0"/>
              </a:spcAft>
            </a:pPr>
            <a:r>
              <a:rPr lang="en-US" sz="1800" dirty="0" smtClean="0">
                <a:solidFill>
                  <a:prstClr val="black"/>
                </a:solidFill>
              </a:rPr>
              <a:t>Two lines of </a:t>
            </a:r>
            <a:r>
              <a:rPr lang="en-US" sz="1400" dirty="0" smtClean="0">
                <a:solidFill>
                  <a:prstClr val="black"/>
                </a:solidFill>
              </a:rPr>
              <a:t>Communication</a:t>
            </a:r>
            <a:endParaRPr lang="en-US" sz="1400" dirty="0">
              <a:solidFill>
                <a:prstClr val="black"/>
              </a:solidFill>
            </a:endParaRPr>
          </a:p>
        </p:txBody>
      </p:sp>
      <p:pic>
        <p:nvPicPr>
          <p:cNvPr id="15380" name="Picture 1"/>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868738" y="4086225"/>
            <a:ext cx="1879600" cy="14097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5381" name="TextBox 41"/>
          <p:cNvSpPr txBox="1">
            <a:spLocks noChangeArrowheads="1"/>
          </p:cNvSpPr>
          <p:nvPr/>
        </p:nvSpPr>
        <p:spPr bwMode="auto">
          <a:xfrm>
            <a:off x="3646488" y="5540375"/>
            <a:ext cx="2238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ts val="0"/>
              </a:spcBef>
              <a:spcAft>
                <a:spcPts val="0"/>
              </a:spcAft>
            </a:pPr>
            <a:r>
              <a:rPr lang="en-US" sz="1800">
                <a:solidFill>
                  <a:prstClr val="black"/>
                </a:solidFill>
              </a:rPr>
              <a:t>Lightning Protection</a:t>
            </a:r>
          </a:p>
        </p:txBody>
      </p:sp>
    </p:spTree>
    <p:extLst>
      <p:ext uri="{BB962C8B-B14F-4D97-AF65-F5344CB8AC3E}">
        <p14:creationId xmlns:p14="http://schemas.microsoft.com/office/powerpoint/2010/main" val="14456768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0"/>
            <a:ext cx="5535613" cy="6858000"/>
            <a:chOff x="152400" y="0"/>
            <a:chExt cx="5535613" cy="6858000"/>
          </a:xfrm>
        </p:grpSpPr>
        <p:pic>
          <p:nvPicPr>
            <p:cNvPr id="4" name="Picture 5" descr="MARCOOS_New_Long_Range"/>
            <p:cNvPicPr>
              <a:picLocks noChangeAspect="1" noChangeArrowheads="1"/>
            </p:cNvPicPr>
            <p:nvPr/>
          </p:nvPicPr>
          <p:blipFill>
            <a:blip r:embed="rId2"/>
            <a:srcRect/>
            <a:stretch>
              <a:fillRect/>
            </a:stretch>
          </p:blipFill>
          <p:spPr bwMode="auto">
            <a:xfrm>
              <a:off x="152400" y="0"/>
              <a:ext cx="5535613" cy="6858000"/>
            </a:xfrm>
            <a:prstGeom prst="rect">
              <a:avLst/>
            </a:prstGeom>
            <a:noFill/>
          </p:spPr>
        </p:pic>
        <p:sp>
          <p:nvSpPr>
            <p:cNvPr id="5" name="Line 6"/>
            <p:cNvSpPr>
              <a:spLocks noChangeShapeType="1"/>
            </p:cNvSpPr>
            <p:nvPr/>
          </p:nvSpPr>
          <p:spPr bwMode="auto">
            <a:xfrm flipH="1" flipV="1">
              <a:off x="1390650" y="5068888"/>
              <a:ext cx="114300" cy="560387"/>
            </a:xfrm>
            <a:prstGeom prst="line">
              <a:avLst/>
            </a:prstGeom>
            <a:noFill/>
            <a:ln w="38100">
              <a:solidFill>
                <a:srgbClr val="FF3300"/>
              </a:solidFill>
              <a:round/>
              <a:headEnd/>
              <a:tailEnd/>
            </a:ln>
            <a:effectLst/>
          </p:spPr>
          <p:txBody>
            <a:bodyPr>
              <a:prstTxWarp prst="textNoShape">
                <a:avLst/>
              </a:prstTxWarp>
            </a:bodyPr>
            <a:lstStyle/>
            <a:p>
              <a:pPr defTabSz="457200" eaLnBrk="1" fontAlgn="auto" hangingPunct="1">
                <a:spcBef>
                  <a:spcPts val="0"/>
                </a:spcBef>
                <a:spcAft>
                  <a:spcPts val="0"/>
                </a:spcAft>
              </a:pPr>
              <a:endParaRPr lang="en-US" sz="1800">
                <a:solidFill>
                  <a:prstClr val="black"/>
                </a:solidFill>
                <a:latin typeface="Calibri"/>
                <a:ea typeface="+mn-ea"/>
                <a:cs typeface="+mn-cs"/>
              </a:endParaRPr>
            </a:p>
          </p:txBody>
        </p:sp>
        <p:sp>
          <p:nvSpPr>
            <p:cNvPr id="6" name="Line 7"/>
            <p:cNvSpPr>
              <a:spLocks noChangeShapeType="1"/>
            </p:cNvSpPr>
            <p:nvPr/>
          </p:nvSpPr>
          <p:spPr bwMode="auto">
            <a:xfrm flipH="1">
              <a:off x="3810000" y="1306513"/>
              <a:ext cx="700088" cy="65087"/>
            </a:xfrm>
            <a:prstGeom prst="line">
              <a:avLst/>
            </a:prstGeom>
            <a:noFill/>
            <a:ln w="38100">
              <a:solidFill>
                <a:srgbClr val="FF3300"/>
              </a:solidFill>
              <a:round/>
              <a:headEnd/>
              <a:tailEnd/>
            </a:ln>
            <a:effectLst/>
          </p:spPr>
          <p:txBody>
            <a:bodyPr>
              <a:prstTxWarp prst="textNoShape">
                <a:avLst/>
              </a:prstTxWarp>
            </a:bodyPr>
            <a:lstStyle/>
            <a:p>
              <a:pPr defTabSz="457200" eaLnBrk="1" fontAlgn="auto" hangingPunct="1">
                <a:spcBef>
                  <a:spcPts val="0"/>
                </a:spcBef>
                <a:spcAft>
                  <a:spcPts val="0"/>
                </a:spcAft>
              </a:pPr>
              <a:endParaRPr lang="en-US" sz="1800">
                <a:solidFill>
                  <a:prstClr val="black"/>
                </a:solidFill>
                <a:latin typeface="Calibri"/>
                <a:ea typeface="+mn-ea"/>
                <a:cs typeface="+mn-cs"/>
              </a:endParaRPr>
            </a:p>
          </p:txBody>
        </p:sp>
        <p:sp>
          <p:nvSpPr>
            <p:cNvPr id="7" name="Line 8"/>
            <p:cNvSpPr>
              <a:spLocks noChangeShapeType="1"/>
            </p:cNvSpPr>
            <p:nvPr/>
          </p:nvSpPr>
          <p:spPr bwMode="auto">
            <a:xfrm flipH="1" flipV="1">
              <a:off x="1295400" y="4724400"/>
              <a:ext cx="53975" cy="215900"/>
            </a:xfrm>
            <a:prstGeom prst="line">
              <a:avLst/>
            </a:prstGeom>
            <a:noFill/>
            <a:ln w="38100">
              <a:solidFill>
                <a:srgbClr val="66FF66"/>
              </a:solidFill>
              <a:round/>
              <a:headEnd/>
              <a:tailEnd/>
            </a:ln>
            <a:effectLst/>
          </p:spPr>
          <p:txBody>
            <a:bodyPr>
              <a:prstTxWarp prst="textNoShape">
                <a:avLst/>
              </a:prstTxWarp>
            </a:bodyPr>
            <a:lstStyle/>
            <a:p>
              <a:pPr defTabSz="457200" eaLnBrk="1" fontAlgn="auto" hangingPunct="1">
                <a:spcBef>
                  <a:spcPts val="0"/>
                </a:spcBef>
                <a:spcAft>
                  <a:spcPts val="0"/>
                </a:spcAft>
              </a:pPr>
              <a:endParaRPr lang="en-US" sz="1800">
                <a:solidFill>
                  <a:prstClr val="black"/>
                </a:solidFill>
                <a:latin typeface="Calibri"/>
                <a:ea typeface="+mn-ea"/>
                <a:cs typeface="+mn-cs"/>
              </a:endParaRPr>
            </a:p>
          </p:txBody>
        </p:sp>
        <p:sp>
          <p:nvSpPr>
            <p:cNvPr id="8" name="Line 9"/>
            <p:cNvSpPr>
              <a:spLocks noChangeShapeType="1"/>
            </p:cNvSpPr>
            <p:nvPr/>
          </p:nvSpPr>
          <p:spPr bwMode="auto">
            <a:xfrm flipV="1">
              <a:off x="1303338" y="3994150"/>
              <a:ext cx="153987" cy="595313"/>
            </a:xfrm>
            <a:prstGeom prst="line">
              <a:avLst/>
            </a:prstGeom>
            <a:noFill/>
            <a:ln w="38100">
              <a:solidFill>
                <a:srgbClr val="FF3300"/>
              </a:solidFill>
              <a:round/>
              <a:headEnd/>
              <a:tailEnd/>
            </a:ln>
            <a:effectLst/>
          </p:spPr>
          <p:txBody>
            <a:bodyPr>
              <a:prstTxWarp prst="textNoShape">
                <a:avLst/>
              </a:prstTxWarp>
            </a:bodyPr>
            <a:lstStyle/>
            <a:p>
              <a:pPr defTabSz="457200" eaLnBrk="1" fontAlgn="auto" hangingPunct="1">
                <a:spcBef>
                  <a:spcPts val="0"/>
                </a:spcBef>
                <a:spcAft>
                  <a:spcPts val="0"/>
                </a:spcAft>
              </a:pPr>
              <a:endParaRPr lang="en-US" sz="1800">
                <a:solidFill>
                  <a:prstClr val="black"/>
                </a:solidFill>
                <a:latin typeface="Calibri"/>
                <a:ea typeface="+mn-ea"/>
                <a:cs typeface="+mn-cs"/>
              </a:endParaRPr>
            </a:p>
          </p:txBody>
        </p:sp>
        <p:sp>
          <p:nvSpPr>
            <p:cNvPr id="9" name="Line 10"/>
            <p:cNvSpPr>
              <a:spLocks noChangeShapeType="1"/>
            </p:cNvSpPr>
            <p:nvPr/>
          </p:nvSpPr>
          <p:spPr bwMode="auto">
            <a:xfrm flipV="1">
              <a:off x="1530350" y="3598863"/>
              <a:ext cx="180975" cy="249237"/>
            </a:xfrm>
            <a:prstGeom prst="line">
              <a:avLst/>
            </a:prstGeom>
            <a:noFill/>
            <a:ln w="38100">
              <a:solidFill>
                <a:srgbClr val="FF9900"/>
              </a:solidFill>
              <a:round/>
              <a:headEnd/>
              <a:tailEnd/>
            </a:ln>
            <a:effectLst/>
          </p:spPr>
          <p:txBody>
            <a:bodyPr>
              <a:prstTxWarp prst="textNoShape">
                <a:avLst/>
              </a:prstTxWarp>
            </a:bodyPr>
            <a:lstStyle/>
            <a:p>
              <a:pPr defTabSz="457200" eaLnBrk="1" fontAlgn="auto" hangingPunct="1">
                <a:spcBef>
                  <a:spcPts val="0"/>
                </a:spcBef>
                <a:spcAft>
                  <a:spcPts val="0"/>
                </a:spcAft>
              </a:pPr>
              <a:endParaRPr lang="en-US" sz="1800">
                <a:solidFill>
                  <a:prstClr val="black"/>
                </a:solidFill>
                <a:latin typeface="Calibri"/>
                <a:ea typeface="+mn-ea"/>
                <a:cs typeface="+mn-cs"/>
              </a:endParaRPr>
            </a:p>
          </p:txBody>
        </p:sp>
        <p:sp>
          <p:nvSpPr>
            <p:cNvPr id="10" name="Line 11"/>
            <p:cNvSpPr>
              <a:spLocks noChangeShapeType="1"/>
            </p:cNvSpPr>
            <p:nvPr/>
          </p:nvSpPr>
          <p:spPr bwMode="auto">
            <a:xfrm flipV="1">
              <a:off x="1789113" y="3048000"/>
              <a:ext cx="115887" cy="406400"/>
            </a:xfrm>
            <a:prstGeom prst="line">
              <a:avLst/>
            </a:prstGeom>
            <a:noFill/>
            <a:ln w="38100">
              <a:solidFill>
                <a:srgbClr val="FF9900"/>
              </a:solidFill>
              <a:round/>
              <a:headEnd/>
              <a:tailEnd/>
            </a:ln>
            <a:effectLst/>
          </p:spPr>
          <p:txBody>
            <a:bodyPr>
              <a:prstTxWarp prst="textNoShape">
                <a:avLst/>
              </a:prstTxWarp>
            </a:bodyPr>
            <a:lstStyle/>
            <a:p>
              <a:pPr defTabSz="457200" eaLnBrk="1" fontAlgn="auto" hangingPunct="1">
                <a:spcBef>
                  <a:spcPts val="0"/>
                </a:spcBef>
                <a:spcAft>
                  <a:spcPts val="0"/>
                </a:spcAft>
              </a:pPr>
              <a:endParaRPr lang="en-US" sz="1800">
                <a:solidFill>
                  <a:prstClr val="black"/>
                </a:solidFill>
                <a:latin typeface="Calibri"/>
                <a:ea typeface="+mn-ea"/>
                <a:cs typeface="+mn-cs"/>
              </a:endParaRPr>
            </a:p>
          </p:txBody>
        </p:sp>
        <p:sp>
          <p:nvSpPr>
            <p:cNvPr id="11" name="Line 12"/>
            <p:cNvSpPr>
              <a:spLocks noChangeShapeType="1"/>
            </p:cNvSpPr>
            <p:nvPr/>
          </p:nvSpPr>
          <p:spPr bwMode="auto">
            <a:xfrm flipV="1">
              <a:off x="1976438" y="2706688"/>
              <a:ext cx="182562" cy="222250"/>
            </a:xfrm>
            <a:prstGeom prst="line">
              <a:avLst/>
            </a:prstGeom>
            <a:noFill/>
            <a:ln w="38100">
              <a:solidFill>
                <a:srgbClr val="66FF66"/>
              </a:solidFill>
              <a:round/>
              <a:headEnd/>
              <a:tailEnd/>
            </a:ln>
            <a:effectLst/>
          </p:spPr>
          <p:txBody>
            <a:bodyPr>
              <a:prstTxWarp prst="textNoShape">
                <a:avLst/>
              </a:prstTxWarp>
            </a:bodyPr>
            <a:lstStyle/>
            <a:p>
              <a:pPr defTabSz="457200" eaLnBrk="1" fontAlgn="auto" hangingPunct="1">
                <a:spcBef>
                  <a:spcPts val="0"/>
                </a:spcBef>
                <a:spcAft>
                  <a:spcPts val="0"/>
                </a:spcAft>
              </a:pPr>
              <a:endParaRPr lang="en-US" sz="1800">
                <a:solidFill>
                  <a:prstClr val="black"/>
                </a:solidFill>
                <a:latin typeface="Calibri"/>
                <a:ea typeface="+mn-ea"/>
                <a:cs typeface="+mn-cs"/>
              </a:endParaRPr>
            </a:p>
          </p:txBody>
        </p:sp>
        <p:sp>
          <p:nvSpPr>
            <p:cNvPr id="12" name="Line 13"/>
            <p:cNvSpPr>
              <a:spLocks noChangeShapeType="1"/>
            </p:cNvSpPr>
            <p:nvPr/>
          </p:nvSpPr>
          <p:spPr bwMode="auto">
            <a:xfrm flipV="1">
              <a:off x="2239963" y="2481263"/>
              <a:ext cx="76200" cy="122237"/>
            </a:xfrm>
            <a:prstGeom prst="line">
              <a:avLst/>
            </a:prstGeom>
            <a:noFill/>
            <a:ln w="38100">
              <a:solidFill>
                <a:srgbClr val="66FF66"/>
              </a:solidFill>
              <a:round/>
              <a:headEnd/>
              <a:tailEnd/>
            </a:ln>
            <a:effectLst/>
          </p:spPr>
          <p:txBody>
            <a:bodyPr>
              <a:prstTxWarp prst="textNoShape">
                <a:avLst/>
              </a:prstTxWarp>
            </a:bodyPr>
            <a:lstStyle/>
            <a:p>
              <a:pPr defTabSz="457200" eaLnBrk="1" fontAlgn="auto" hangingPunct="1">
                <a:spcBef>
                  <a:spcPts val="0"/>
                </a:spcBef>
                <a:spcAft>
                  <a:spcPts val="0"/>
                </a:spcAft>
              </a:pPr>
              <a:endParaRPr lang="en-US" sz="1800">
                <a:solidFill>
                  <a:prstClr val="black"/>
                </a:solidFill>
                <a:latin typeface="Calibri"/>
                <a:ea typeface="+mn-ea"/>
                <a:cs typeface="+mn-cs"/>
              </a:endParaRPr>
            </a:p>
          </p:txBody>
        </p:sp>
        <p:sp>
          <p:nvSpPr>
            <p:cNvPr id="13" name="Line 14"/>
            <p:cNvSpPr>
              <a:spLocks noChangeShapeType="1"/>
            </p:cNvSpPr>
            <p:nvPr/>
          </p:nvSpPr>
          <p:spPr bwMode="auto">
            <a:xfrm flipV="1">
              <a:off x="2370138" y="1981200"/>
              <a:ext cx="34925" cy="355600"/>
            </a:xfrm>
            <a:prstGeom prst="line">
              <a:avLst/>
            </a:prstGeom>
            <a:noFill/>
            <a:ln w="38100">
              <a:solidFill>
                <a:srgbClr val="FF9900"/>
              </a:solidFill>
              <a:round/>
              <a:headEnd/>
              <a:tailEnd/>
            </a:ln>
            <a:effectLst/>
          </p:spPr>
          <p:txBody>
            <a:bodyPr>
              <a:prstTxWarp prst="textNoShape">
                <a:avLst/>
              </a:prstTxWarp>
            </a:bodyPr>
            <a:lstStyle/>
            <a:p>
              <a:pPr defTabSz="457200" eaLnBrk="1" fontAlgn="auto" hangingPunct="1">
                <a:spcBef>
                  <a:spcPts val="0"/>
                </a:spcBef>
                <a:spcAft>
                  <a:spcPts val="0"/>
                </a:spcAft>
              </a:pPr>
              <a:endParaRPr lang="en-US" sz="1800">
                <a:solidFill>
                  <a:prstClr val="black"/>
                </a:solidFill>
                <a:latin typeface="Calibri"/>
                <a:ea typeface="+mn-ea"/>
                <a:cs typeface="+mn-cs"/>
              </a:endParaRPr>
            </a:p>
          </p:txBody>
        </p:sp>
        <p:sp>
          <p:nvSpPr>
            <p:cNvPr id="14" name="Line 15"/>
            <p:cNvSpPr>
              <a:spLocks noChangeShapeType="1"/>
            </p:cNvSpPr>
            <p:nvPr/>
          </p:nvSpPr>
          <p:spPr bwMode="auto">
            <a:xfrm flipV="1">
              <a:off x="2492375" y="1690688"/>
              <a:ext cx="536575" cy="193675"/>
            </a:xfrm>
            <a:prstGeom prst="line">
              <a:avLst/>
            </a:prstGeom>
            <a:noFill/>
            <a:ln w="38100">
              <a:solidFill>
                <a:srgbClr val="FF3300"/>
              </a:solidFill>
              <a:round/>
              <a:headEnd/>
              <a:tailEnd/>
            </a:ln>
            <a:effectLst/>
          </p:spPr>
          <p:txBody>
            <a:bodyPr>
              <a:prstTxWarp prst="textNoShape">
                <a:avLst/>
              </a:prstTxWarp>
            </a:bodyPr>
            <a:lstStyle/>
            <a:p>
              <a:pPr defTabSz="457200" eaLnBrk="1" fontAlgn="auto" hangingPunct="1">
                <a:spcBef>
                  <a:spcPts val="0"/>
                </a:spcBef>
                <a:spcAft>
                  <a:spcPts val="0"/>
                </a:spcAft>
              </a:pPr>
              <a:endParaRPr lang="en-US" sz="1800">
                <a:solidFill>
                  <a:prstClr val="black"/>
                </a:solidFill>
                <a:latin typeface="Calibri"/>
                <a:ea typeface="+mn-ea"/>
                <a:cs typeface="+mn-cs"/>
              </a:endParaRPr>
            </a:p>
          </p:txBody>
        </p:sp>
        <p:sp>
          <p:nvSpPr>
            <p:cNvPr id="15" name="Line 16"/>
            <p:cNvSpPr>
              <a:spLocks noChangeShapeType="1"/>
            </p:cNvSpPr>
            <p:nvPr/>
          </p:nvSpPr>
          <p:spPr bwMode="auto">
            <a:xfrm flipV="1">
              <a:off x="3163888" y="1416050"/>
              <a:ext cx="506412" cy="203200"/>
            </a:xfrm>
            <a:prstGeom prst="line">
              <a:avLst/>
            </a:prstGeom>
            <a:noFill/>
            <a:ln w="38100">
              <a:solidFill>
                <a:srgbClr val="FF3300"/>
              </a:solidFill>
              <a:round/>
              <a:headEnd/>
              <a:tailEnd/>
            </a:ln>
            <a:effectLst/>
          </p:spPr>
          <p:txBody>
            <a:bodyPr>
              <a:prstTxWarp prst="textNoShape">
                <a:avLst/>
              </a:prstTxWarp>
            </a:bodyPr>
            <a:lstStyle/>
            <a:p>
              <a:pPr defTabSz="457200" eaLnBrk="1" fontAlgn="auto" hangingPunct="1">
                <a:spcBef>
                  <a:spcPts val="0"/>
                </a:spcBef>
                <a:spcAft>
                  <a:spcPts val="0"/>
                </a:spcAft>
              </a:pPr>
              <a:endParaRPr lang="en-US" sz="1800">
                <a:solidFill>
                  <a:prstClr val="black"/>
                </a:solidFill>
                <a:latin typeface="Calibri"/>
                <a:ea typeface="+mn-ea"/>
                <a:cs typeface="+mn-cs"/>
              </a:endParaRPr>
            </a:p>
          </p:txBody>
        </p:sp>
        <p:sp>
          <p:nvSpPr>
            <p:cNvPr id="16" name="Line 17"/>
            <p:cNvSpPr>
              <a:spLocks noChangeShapeType="1"/>
            </p:cNvSpPr>
            <p:nvPr/>
          </p:nvSpPr>
          <p:spPr bwMode="auto">
            <a:xfrm flipH="1" flipV="1">
              <a:off x="4581525" y="955675"/>
              <a:ext cx="4763" cy="249238"/>
            </a:xfrm>
            <a:prstGeom prst="line">
              <a:avLst/>
            </a:prstGeom>
            <a:noFill/>
            <a:ln w="38100">
              <a:solidFill>
                <a:srgbClr val="66FF66"/>
              </a:solidFill>
              <a:round/>
              <a:headEnd/>
              <a:tailEnd/>
            </a:ln>
            <a:effectLst/>
          </p:spPr>
          <p:txBody>
            <a:bodyPr>
              <a:prstTxWarp prst="textNoShape">
                <a:avLst/>
              </a:prstTxWarp>
            </a:bodyPr>
            <a:lstStyle/>
            <a:p>
              <a:pPr defTabSz="457200" eaLnBrk="1" fontAlgn="auto" hangingPunct="1">
                <a:spcBef>
                  <a:spcPts val="0"/>
                </a:spcBef>
                <a:spcAft>
                  <a:spcPts val="0"/>
                </a:spcAft>
              </a:pPr>
              <a:endParaRPr lang="en-US" sz="1800">
                <a:solidFill>
                  <a:prstClr val="black"/>
                </a:solidFill>
                <a:latin typeface="Calibri"/>
                <a:ea typeface="+mn-ea"/>
                <a:cs typeface="+mn-cs"/>
              </a:endParaRPr>
            </a:p>
          </p:txBody>
        </p:sp>
      </p:grpSp>
      <p:sp>
        <p:nvSpPr>
          <p:cNvPr id="18" name="TextBox 17"/>
          <p:cNvSpPr txBox="1"/>
          <p:nvPr/>
        </p:nvSpPr>
        <p:spPr>
          <a:xfrm>
            <a:off x="2209800" y="3124200"/>
            <a:ext cx="3378787" cy="1477328"/>
          </a:xfrm>
          <a:prstGeom prst="rect">
            <a:avLst/>
          </a:prstGeom>
          <a:noFill/>
        </p:spPr>
        <p:txBody>
          <a:bodyPr wrap="none" rtlCol="0">
            <a:spAutoFit/>
          </a:bodyPr>
          <a:lstStyle/>
          <a:p>
            <a:pPr defTabSz="457200" eaLnBrk="1" fontAlgn="auto" hangingPunct="1">
              <a:spcBef>
                <a:spcPts val="0"/>
              </a:spcBef>
              <a:spcAft>
                <a:spcPts val="0"/>
              </a:spcAft>
            </a:pPr>
            <a:r>
              <a:rPr lang="en-US" sz="1800" dirty="0" smtClean="0">
                <a:solidFill>
                  <a:srgbClr val="FFFF00"/>
                </a:solidFill>
                <a:latin typeface="Calibri"/>
                <a:ea typeface="+mn-ea"/>
                <a:cs typeface="+mn-cs"/>
              </a:rPr>
              <a:t>HFR Network Design Example:</a:t>
            </a:r>
          </a:p>
          <a:p>
            <a:pPr defTabSz="457200" eaLnBrk="1" fontAlgn="auto" hangingPunct="1">
              <a:spcBef>
                <a:spcPts val="0"/>
              </a:spcBef>
              <a:spcAft>
                <a:spcPts val="0"/>
              </a:spcAft>
            </a:pPr>
            <a:endParaRPr lang="en-US" sz="1800" dirty="0" smtClean="0">
              <a:solidFill>
                <a:srgbClr val="FFFF00"/>
              </a:solidFill>
              <a:latin typeface="Calibri"/>
              <a:ea typeface="+mn-ea"/>
              <a:cs typeface="+mn-cs"/>
            </a:endParaRPr>
          </a:p>
          <a:p>
            <a:pPr defTabSz="457200" eaLnBrk="1" fontAlgn="auto" hangingPunct="1">
              <a:spcBef>
                <a:spcPts val="0"/>
              </a:spcBef>
              <a:spcAft>
                <a:spcPts val="0"/>
              </a:spcAft>
            </a:pPr>
            <a:r>
              <a:rPr lang="en-US" sz="1800" dirty="0" smtClean="0">
                <a:solidFill>
                  <a:srgbClr val="FFFF00"/>
                </a:solidFill>
                <a:latin typeface="Calibri"/>
                <a:ea typeface="+mn-ea"/>
                <a:cs typeface="+mn-cs"/>
              </a:rPr>
              <a:t>1000 km / ( 75 km/segment )</a:t>
            </a:r>
          </a:p>
          <a:p>
            <a:pPr defTabSz="457200" eaLnBrk="1" fontAlgn="auto" hangingPunct="1">
              <a:spcBef>
                <a:spcPts val="0"/>
              </a:spcBef>
              <a:spcAft>
                <a:spcPts val="0"/>
              </a:spcAft>
            </a:pPr>
            <a:endParaRPr lang="en-US" sz="1800" dirty="0" smtClean="0">
              <a:solidFill>
                <a:srgbClr val="FFFF00"/>
              </a:solidFill>
              <a:latin typeface="Calibri"/>
              <a:ea typeface="+mn-ea"/>
              <a:cs typeface="+mn-cs"/>
            </a:endParaRPr>
          </a:p>
          <a:p>
            <a:pPr defTabSz="457200" eaLnBrk="1" fontAlgn="auto" hangingPunct="1">
              <a:spcBef>
                <a:spcPts val="0"/>
              </a:spcBef>
              <a:spcAft>
                <a:spcPts val="0"/>
              </a:spcAft>
            </a:pPr>
            <a:r>
              <a:rPr lang="en-US" sz="1800" dirty="0" smtClean="0">
                <a:solidFill>
                  <a:srgbClr val="FFFF00"/>
                </a:solidFill>
                <a:latin typeface="Calibri"/>
                <a:ea typeface="+mn-ea"/>
                <a:cs typeface="+mn-cs"/>
              </a:rPr>
              <a:t>= 13 Segments of Coast</a:t>
            </a:r>
            <a:endParaRPr lang="en-US" sz="1800" dirty="0">
              <a:solidFill>
                <a:srgbClr val="FFFF00"/>
              </a:solidFill>
              <a:latin typeface="Calibri"/>
              <a:ea typeface="+mn-ea"/>
              <a:cs typeface="+mn-cs"/>
            </a:endParaRPr>
          </a:p>
        </p:txBody>
      </p:sp>
      <p:sp>
        <p:nvSpPr>
          <p:cNvPr id="19" name="TextBox 18"/>
          <p:cNvSpPr txBox="1"/>
          <p:nvPr/>
        </p:nvSpPr>
        <p:spPr>
          <a:xfrm>
            <a:off x="76200" y="67734"/>
            <a:ext cx="3785837" cy="1631216"/>
          </a:xfrm>
          <a:prstGeom prst="rect">
            <a:avLst/>
          </a:prstGeom>
          <a:noFill/>
        </p:spPr>
        <p:txBody>
          <a:bodyPr wrap="none" rtlCol="0">
            <a:spAutoFit/>
          </a:bodyPr>
          <a:lstStyle/>
          <a:p>
            <a:pPr defTabSz="457200" eaLnBrk="1" fontAlgn="auto" hangingPunct="1">
              <a:spcBef>
                <a:spcPts val="0"/>
              </a:spcBef>
              <a:spcAft>
                <a:spcPts val="0"/>
              </a:spcAft>
            </a:pPr>
            <a:r>
              <a:rPr lang="en-US" sz="2000" dirty="0" smtClean="0">
                <a:solidFill>
                  <a:srgbClr val="FFFF00"/>
                </a:solidFill>
                <a:latin typeface="Calibri"/>
                <a:ea typeface="+mn-ea"/>
                <a:cs typeface="+mn-cs"/>
              </a:rPr>
              <a:t>Acquisition &amp; Installation and </a:t>
            </a:r>
          </a:p>
          <a:p>
            <a:pPr defTabSz="457200" eaLnBrk="1" fontAlgn="auto" hangingPunct="1">
              <a:spcBef>
                <a:spcPts val="0"/>
              </a:spcBef>
              <a:spcAft>
                <a:spcPts val="0"/>
              </a:spcAft>
            </a:pPr>
            <a:r>
              <a:rPr lang="en-US" sz="2000" dirty="0" smtClean="0">
                <a:solidFill>
                  <a:srgbClr val="FFFF00"/>
                </a:solidFill>
                <a:latin typeface="Calibri"/>
                <a:ea typeface="+mn-ea"/>
                <a:cs typeface="+mn-cs"/>
              </a:rPr>
              <a:t>Annual Technician Support cost </a:t>
            </a:r>
          </a:p>
          <a:p>
            <a:pPr defTabSz="457200" eaLnBrk="1" fontAlgn="auto" hangingPunct="1">
              <a:spcBef>
                <a:spcPts val="0"/>
              </a:spcBef>
              <a:spcAft>
                <a:spcPts val="0"/>
              </a:spcAft>
            </a:pPr>
            <a:r>
              <a:rPr lang="en-US" sz="2000" dirty="0">
                <a:solidFill>
                  <a:srgbClr val="FFFF00"/>
                </a:solidFill>
                <a:latin typeface="Calibri"/>
                <a:ea typeface="+mn-ea"/>
                <a:cs typeface="+mn-cs"/>
              </a:rPr>
              <a:t>e</a:t>
            </a:r>
            <a:r>
              <a:rPr lang="en-US" sz="2000" dirty="0" smtClean="0">
                <a:solidFill>
                  <a:srgbClr val="FFFF00"/>
                </a:solidFill>
                <a:latin typeface="Calibri"/>
                <a:ea typeface="+mn-ea"/>
                <a:cs typeface="+mn-cs"/>
              </a:rPr>
              <a:t>stimates based on the U.S. </a:t>
            </a:r>
          </a:p>
          <a:p>
            <a:pPr defTabSz="457200" eaLnBrk="1" fontAlgn="auto" hangingPunct="1">
              <a:spcBef>
                <a:spcPts val="0"/>
              </a:spcBef>
              <a:spcAft>
                <a:spcPts val="0"/>
              </a:spcAft>
            </a:pPr>
            <a:r>
              <a:rPr lang="en-US" sz="2000" dirty="0" smtClean="0">
                <a:solidFill>
                  <a:srgbClr val="FFFF00"/>
                </a:solidFill>
                <a:latin typeface="Calibri"/>
                <a:ea typeface="+mn-ea"/>
                <a:cs typeface="+mn-cs"/>
              </a:rPr>
              <a:t>National HF Radar Network </a:t>
            </a:r>
          </a:p>
          <a:p>
            <a:pPr defTabSz="457200" eaLnBrk="1" fontAlgn="auto" hangingPunct="1">
              <a:spcBef>
                <a:spcPts val="0"/>
              </a:spcBef>
              <a:spcAft>
                <a:spcPts val="0"/>
              </a:spcAft>
            </a:pPr>
            <a:r>
              <a:rPr lang="en-US" sz="2000" dirty="0">
                <a:solidFill>
                  <a:srgbClr val="FFFF00"/>
                </a:solidFill>
                <a:latin typeface="Calibri"/>
                <a:ea typeface="+mn-ea"/>
                <a:cs typeface="+mn-cs"/>
              </a:rPr>
              <a:t>d</a:t>
            </a:r>
            <a:r>
              <a:rPr lang="en-US" sz="2000" dirty="0" smtClean="0">
                <a:solidFill>
                  <a:srgbClr val="FFFF00"/>
                </a:solidFill>
                <a:latin typeface="Calibri"/>
                <a:ea typeface="+mn-ea"/>
                <a:cs typeface="+mn-cs"/>
              </a:rPr>
              <a:t>esign parameters.</a:t>
            </a:r>
            <a:endParaRPr lang="en-US" sz="2000" dirty="0">
              <a:solidFill>
                <a:srgbClr val="FFFF00"/>
              </a:solidFill>
              <a:latin typeface="Calibri"/>
              <a:ea typeface="+mn-ea"/>
              <a:cs typeface="+mn-cs"/>
            </a:endParaRPr>
          </a:p>
        </p:txBody>
      </p:sp>
      <p:sp>
        <p:nvSpPr>
          <p:cNvPr id="20" name="TextBox 19"/>
          <p:cNvSpPr txBox="1"/>
          <p:nvPr/>
        </p:nvSpPr>
        <p:spPr>
          <a:xfrm>
            <a:off x="2438400" y="5486400"/>
            <a:ext cx="2737912" cy="1200329"/>
          </a:xfrm>
          <a:prstGeom prst="rect">
            <a:avLst/>
          </a:prstGeom>
          <a:noFill/>
        </p:spPr>
        <p:txBody>
          <a:bodyPr wrap="none" rtlCol="0">
            <a:spAutoFit/>
          </a:bodyPr>
          <a:lstStyle/>
          <a:p>
            <a:pPr defTabSz="457200" eaLnBrk="1" fontAlgn="auto" hangingPunct="1">
              <a:spcBef>
                <a:spcPts val="0"/>
              </a:spcBef>
              <a:spcAft>
                <a:spcPts val="0"/>
              </a:spcAft>
            </a:pPr>
            <a:r>
              <a:rPr lang="en-US" sz="1800" u="sng" dirty="0" smtClean="0">
                <a:solidFill>
                  <a:prstClr val="white"/>
                </a:solidFill>
                <a:latin typeface="Calibri"/>
                <a:ea typeface="+mn-ea"/>
                <a:cs typeface="+mn-cs"/>
              </a:rPr>
              <a:t>Segment Color Key</a:t>
            </a:r>
          </a:p>
          <a:p>
            <a:pPr defTabSz="457200" eaLnBrk="1" fontAlgn="auto" hangingPunct="1">
              <a:spcBef>
                <a:spcPts val="0"/>
              </a:spcBef>
              <a:spcAft>
                <a:spcPts val="0"/>
              </a:spcAft>
            </a:pPr>
            <a:r>
              <a:rPr lang="en-US" sz="1800" dirty="0" smtClean="0">
                <a:solidFill>
                  <a:srgbClr val="FF0000"/>
                </a:solidFill>
                <a:latin typeface="Calibri"/>
                <a:ea typeface="+mn-ea"/>
                <a:cs typeface="+mn-cs"/>
              </a:rPr>
              <a:t>Red  &gt; 90 km</a:t>
            </a:r>
          </a:p>
          <a:p>
            <a:pPr defTabSz="457200" eaLnBrk="1" fontAlgn="auto" hangingPunct="1">
              <a:spcBef>
                <a:spcPts val="0"/>
              </a:spcBef>
              <a:spcAft>
                <a:spcPts val="0"/>
              </a:spcAft>
            </a:pPr>
            <a:r>
              <a:rPr lang="en-US" sz="1800" dirty="0" smtClean="0">
                <a:solidFill>
                  <a:srgbClr val="FF6600"/>
                </a:solidFill>
                <a:latin typeface="Calibri"/>
                <a:ea typeface="+mn-ea"/>
                <a:cs typeface="+mn-cs"/>
              </a:rPr>
              <a:t>90 km &gt; Orange &gt; 70 km</a:t>
            </a:r>
          </a:p>
          <a:p>
            <a:pPr defTabSz="457200" eaLnBrk="1" fontAlgn="auto" hangingPunct="1">
              <a:spcBef>
                <a:spcPts val="0"/>
              </a:spcBef>
              <a:spcAft>
                <a:spcPts val="0"/>
              </a:spcAft>
            </a:pPr>
            <a:r>
              <a:rPr lang="en-US" sz="1800" dirty="0" smtClean="0">
                <a:solidFill>
                  <a:srgbClr val="008000"/>
                </a:solidFill>
                <a:latin typeface="Calibri"/>
                <a:ea typeface="+mn-ea"/>
                <a:cs typeface="+mn-cs"/>
              </a:rPr>
              <a:t>70 km &gt; Green</a:t>
            </a:r>
            <a:endParaRPr lang="en-US" sz="1800" dirty="0">
              <a:solidFill>
                <a:srgbClr val="008000"/>
              </a:solidFill>
              <a:latin typeface="Calibri"/>
              <a:ea typeface="+mn-ea"/>
              <a:cs typeface="+mn-cs"/>
            </a:endParaRPr>
          </a:p>
        </p:txBody>
      </p:sp>
      <p:sp>
        <p:nvSpPr>
          <p:cNvPr id="2" name="TextBox 1"/>
          <p:cNvSpPr txBox="1"/>
          <p:nvPr/>
        </p:nvSpPr>
        <p:spPr>
          <a:xfrm>
            <a:off x="5588587" y="361504"/>
            <a:ext cx="3555413" cy="5386090"/>
          </a:xfrm>
          <a:prstGeom prst="rect">
            <a:avLst/>
          </a:prstGeom>
          <a:noFill/>
        </p:spPr>
        <p:txBody>
          <a:bodyPr wrap="square" rtlCol="0">
            <a:spAutoFit/>
          </a:bodyPr>
          <a:lstStyle/>
          <a:p>
            <a:pPr algn="ctr" defTabSz="457200" eaLnBrk="1" fontAlgn="auto" hangingPunct="1">
              <a:spcBef>
                <a:spcPts val="0"/>
              </a:spcBef>
              <a:spcAft>
                <a:spcPts val="0"/>
              </a:spcAft>
            </a:pPr>
            <a:r>
              <a:rPr lang="en-US" sz="3200" b="1" dirty="0" smtClean="0">
                <a:solidFill>
                  <a:prstClr val="black"/>
                </a:solidFill>
                <a:latin typeface="Calibri"/>
                <a:ea typeface="+mn-ea"/>
                <a:cs typeface="+mn-cs"/>
              </a:rPr>
              <a:t>Active Spares Approach</a:t>
            </a:r>
          </a:p>
          <a:p>
            <a:pPr defTabSz="457200" eaLnBrk="1" fontAlgn="auto" hangingPunct="1">
              <a:spcBef>
                <a:spcPts val="0"/>
              </a:spcBef>
              <a:spcAft>
                <a:spcPts val="0"/>
              </a:spcAft>
            </a:pPr>
            <a:endParaRPr lang="en-US" sz="2800" dirty="0">
              <a:solidFill>
                <a:prstClr val="black"/>
              </a:solidFill>
              <a:latin typeface="Calibri"/>
              <a:ea typeface="+mn-ea"/>
              <a:cs typeface="+mn-cs"/>
            </a:endParaRPr>
          </a:p>
          <a:p>
            <a:pPr marL="457200" indent="-457200" defTabSz="457200" eaLnBrk="1" fontAlgn="auto" hangingPunct="1">
              <a:spcBef>
                <a:spcPts val="0"/>
              </a:spcBef>
              <a:spcAft>
                <a:spcPts val="0"/>
              </a:spcAft>
              <a:buFont typeface="Arial"/>
              <a:buChar char="•"/>
            </a:pPr>
            <a:r>
              <a:rPr lang="en-US" sz="2800" dirty="0" smtClean="0">
                <a:solidFill>
                  <a:prstClr val="black"/>
                </a:solidFill>
                <a:latin typeface="Calibri"/>
                <a:ea typeface="+mn-ea"/>
                <a:cs typeface="+mn-cs"/>
              </a:rPr>
              <a:t>Spares used to fill the largest gaps.</a:t>
            </a:r>
          </a:p>
          <a:p>
            <a:pPr defTabSz="457200" eaLnBrk="1" fontAlgn="auto" hangingPunct="1">
              <a:spcBef>
                <a:spcPts val="0"/>
              </a:spcBef>
              <a:spcAft>
                <a:spcPts val="0"/>
              </a:spcAft>
            </a:pPr>
            <a:endParaRPr lang="en-US" sz="1400" dirty="0" smtClean="0">
              <a:solidFill>
                <a:prstClr val="black"/>
              </a:solidFill>
              <a:latin typeface="Calibri"/>
              <a:ea typeface="+mn-ea"/>
              <a:cs typeface="+mn-cs"/>
            </a:endParaRPr>
          </a:p>
          <a:p>
            <a:pPr marL="457200" indent="-457200" defTabSz="457200" eaLnBrk="1" fontAlgn="auto" hangingPunct="1">
              <a:spcBef>
                <a:spcPts val="0"/>
              </a:spcBef>
              <a:spcAft>
                <a:spcPts val="0"/>
              </a:spcAft>
              <a:buFont typeface="Arial"/>
              <a:buChar char="•"/>
            </a:pPr>
            <a:r>
              <a:rPr lang="en-US" sz="2800" dirty="0" smtClean="0">
                <a:solidFill>
                  <a:prstClr val="black"/>
                </a:solidFill>
                <a:latin typeface="Calibri"/>
                <a:ea typeface="+mn-ea"/>
                <a:cs typeface="+mn-cs"/>
              </a:rPr>
              <a:t>Improve data  quality when all </a:t>
            </a:r>
            <a:r>
              <a:rPr lang="en-US" sz="2800" dirty="0">
                <a:solidFill>
                  <a:prstClr val="black"/>
                </a:solidFill>
                <a:latin typeface="Calibri"/>
                <a:ea typeface="+mn-ea"/>
                <a:cs typeface="+mn-cs"/>
              </a:rPr>
              <a:t> </a:t>
            </a:r>
            <a:r>
              <a:rPr lang="en-US" sz="2800" dirty="0" smtClean="0">
                <a:solidFill>
                  <a:prstClr val="black"/>
                </a:solidFill>
                <a:latin typeface="Calibri"/>
                <a:ea typeface="+mn-ea"/>
                <a:cs typeface="+mn-cs"/>
              </a:rPr>
              <a:t> are running.</a:t>
            </a:r>
          </a:p>
          <a:p>
            <a:pPr defTabSz="457200" eaLnBrk="1" fontAlgn="auto" hangingPunct="1">
              <a:spcBef>
                <a:spcPts val="0"/>
              </a:spcBef>
              <a:spcAft>
                <a:spcPts val="0"/>
              </a:spcAft>
            </a:pPr>
            <a:endParaRPr lang="en-US" sz="1400" dirty="0" smtClean="0">
              <a:solidFill>
                <a:prstClr val="black"/>
              </a:solidFill>
              <a:latin typeface="Calibri"/>
              <a:ea typeface="+mn-ea"/>
              <a:cs typeface="+mn-cs"/>
            </a:endParaRPr>
          </a:p>
          <a:p>
            <a:pPr marL="457200" indent="-457200" defTabSz="457200" eaLnBrk="1" fontAlgn="auto" hangingPunct="1">
              <a:spcBef>
                <a:spcPts val="0"/>
              </a:spcBef>
              <a:spcAft>
                <a:spcPts val="0"/>
              </a:spcAft>
              <a:buFont typeface="Arial"/>
              <a:buChar char="•"/>
            </a:pPr>
            <a:r>
              <a:rPr lang="en-US" sz="2800" dirty="0" smtClean="0">
                <a:solidFill>
                  <a:prstClr val="black"/>
                </a:solidFill>
                <a:latin typeface="Calibri"/>
                <a:ea typeface="+mn-ea"/>
                <a:cs typeface="+mn-cs"/>
              </a:rPr>
              <a:t>Improve network resiliency when one site goes down.</a:t>
            </a:r>
          </a:p>
        </p:txBody>
      </p:sp>
    </p:spTree>
    <p:extLst>
      <p:ext uri="{BB962C8B-B14F-4D97-AF65-F5344CB8AC3E}">
        <p14:creationId xmlns:p14="http://schemas.microsoft.com/office/powerpoint/2010/main" val="3321197455"/>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79966" y="228600"/>
            <a:ext cx="3064034" cy="5970866"/>
          </a:xfrm>
          <a:prstGeom prst="rect">
            <a:avLst/>
          </a:prstGeom>
          <a:noFill/>
        </p:spPr>
        <p:txBody>
          <a:bodyPr wrap="square" rtlCol="0">
            <a:spAutoFit/>
          </a:bodyPr>
          <a:lstStyle/>
          <a:p>
            <a:pPr algn="ctr" defTabSz="457200" eaLnBrk="1" fontAlgn="auto" hangingPunct="1">
              <a:spcBef>
                <a:spcPts val="0"/>
              </a:spcBef>
              <a:spcAft>
                <a:spcPts val="0"/>
              </a:spcAft>
            </a:pPr>
            <a:r>
              <a:rPr lang="en-US" sz="2800" b="1" dirty="0" smtClean="0">
                <a:solidFill>
                  <a:prstClr val="black"/>
                </a:solidFill>
                <a:latin typeface="Calibri"/>
                <a:ea typeface="+mn-ea"/>
                <a:cs typeface="+mn-cs"/>
              </a:rPr>
              <a:t>MARACOOS Exceeds USCG 80-80 Metric</a:t>
            </a:r>
          </a:p>
          <a:p>
            <a:pPr defTabSz="457200" eaLnBrk="1" fontAlgn="auto" hangingPunct="1">
              <a:spcBef>
                <a:spcPts val="0"/>
              </a:spcBef>
              <a:spcAft>
                <a:spcPts val="0"/>
              </a:spcAft>
            </a:pPr>
            <a:endParaRPr lang="en-US" sz="1400" dirty="0" smtClean="0">
              <a:solidFill>
                <a:prstClr val="black"/>
              </a:solidFill>
              <a:latin typeface="Calibri"/>
              <a:ea typeface="+mn-ea"/>
              <a:cs typeface="+mn-cs"/>
            </a:endParaRPr>
          </a:p>
          <a:p>
            <a:pPr marL="457200" indent="-457200" defTabSz="457200" eaLnBrk="1" fontAlgn="auto" hangingPunct="1">
              <a:spcBef>
                <a:spcPts val="0"/>
              </a:spcBef>
              <a:spcAft>
                <a:spcPts val="0"/>
              </a:spcAft>
              <a:buFont typeface="Arial"/>
              <a:buChar char="•"/>
            </a:pPr>
            <a:r>
              <a:rPr lang="en-US" sz="2800" dirty="0" smtClean="0">
                <a:solidFill>
                  <a:prstClr val="black"/>
                </a:solidFill>
                <a:latin typeface="Calibri"/>
                <a:ea typeface="+mn-ea"/>
                <a:cs typeface="+mn-cs"/>
              </a:rPr>
              <a:t>Through Improved Site Resiliency &amp; Active Spares</a:t>
            </a:r>
          </a:p>
          <a:p>
            <a:pPr defTabSz="457200" eaLnBrk="1" fontAlgn="auto" hangingPunct="1">
              <a:spcBef>
                <a:spcPts val="0"/>
              </a:spcBef>
              <a:spcAft>
                <a:spcPts val="0"/>
              </a:spcAft>
            </a:pPr>
            <a:endParaRPr lang="en-US" sz="1400" dirty="0">
              <a:solidFill>
                <a:prstClr val="black"/>
              </a:solidFill>
              <a:latin typeface="Calibri"/>
              <a:ea typeface="+mn-ea"/>
              <a:cs typeface="+mn-cs"/>
            </a:endParaRPr>
          </a:p>
          <a:p>
            <a:pPr marL="457200" indent="-457200" defTabSz="457200" eaLnBrk="1" fontAlgn="auto" hangingPunct="1">
              <a:spcBef>
                <a:spcPts val="0"/>
              </a:spcBef>
              <a:spcAft>
                <a:spcPts val="0"/>
              </a:spcAft>
              <a:buFont typeface="Arial"/>
              <a:buChar char="•"/>
            </a:pPr>
            <a:r>
              <a:rPr lang="en-US" sz="2800" dirty="0">
                <a:solidFill>
                  <a:prstClr val="black"/>
                </a:solidFill>
                <a:latin typeface="Calibri"/>
                <a:ea typeface="+mn-ea"/>
                <a:cs typeface="+mn-cs"/>
              </a:rPr>
              <a:t>W</a:t>
            </a:r>
            <a:r>
              <a:rPr lang="en-US" sz="2800" dirty="0" smtClean="0">
                <a:solidFill>
                  <a:prstClr val="black"/>
                </a:solidFill>
                <a:latin typeface="Calibri"/>
                <a:ea typeface="+mn-ea"/>
                <a:cs typeface="+mn-cs"/>
              </a:rPr>
              <a:t>ith 1/2 of the U.S. IOOS Recommended Technician Support</a:t>
            </a:r>
          </a:p>
          <a:p>
            <a:pPr defTabSz="457200" eaLnBrk="1" fontAlgn="auto" hangingPunct="1">
              <a:spcBef>
                <a:spcPts val="0"/>
              </a:spcBef>
              <a:spcAft>
                <a:spcPts val="0"/>
              </a:spcAft>
            </a:pPr>
            <a:endParaRPr lang="en-US" sz="1400" dirty="0">
              <a:solidFill>
                <a:prstClr val="black"/>
              </a:solidFill>
              <a:latin typeface="Calibri"/>
              <a:ea typeface="+mn-ea"/>
              <a:cs typeface="+mn-cs"/>
            </a:endParaRPr>
          </a:p>
        </p:txBody>
      </p:sp>
      <p:pic>
        <p:nvPicPr>
          <p:cNvPr id="5" name="Picture 4" descr="MARACOOS_Coverage_2010_2015.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 y="381000"/>
            <a:ext cx="7315200" cy="5486400"/>
          </a:xfrm>
          <a:prstGeom prst="rect">
            <a:avLst/>
          </a:prstGeom>
        </p:spPr>
      </p:pic>
    </p:spTree>
    <p:extLst>
      <p:ext uri="{BB962C8B-B14F-4D97-AF65-F5344CB8AC3E}">
        <p14:creationId xmlns:p14="http://schemas.microsoft.com/office/powerpoint/2010/main" val="968706172"/>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Box 7"/>
          <p:cNvSpPr txBox="1">
            <a:spLocks noChangeArrowheads="1"/>
          </p:cNvSpPr>
          <p:nvPr/>
        </p:nvSpPr>
        <p:spPr bwMode="auto">
          <a:xfrm>
            <a:off x="0" y="0"/>
            <a:ext cx="9144000"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4291" tIns="32146" rIns="64291" bIns="32146">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4200" b="1" dirty="0" smtClean="0">
                <a:solidFill>
                  <a:srgbClr val="0000FF"/>
                </a:solidFill>
                <a:latin typeface="Times New Roman"/>
                <a:cs typeface="Times New Roman"/>
                <a:sym typeface="Gill Sans" charset="0"/>
              </a:rPr>
              <a:t>Mid-Atlantic Bight Glider </a:t>
            </a:r>
            <a:r>
              <a:rPr lang="en-US" sz="4200" b="1" dirty="0">
                <a:solidFill>
                  <a:srgbClr val="0000FF"/>
                </a:solidFill>
                <a:latin typeface="Times New Roman"/>
                <a:cs typeface="Times New Roman"/>
                <a:sym typeface="Gill Sans" charset="0"/>
              </a:rPr>
              <a:t>Network</a:t>
            </a:r>
          </a:p>
        </p:txBody>
      </p:sp>
      <p:pic>
        <p:nvPicPr>
          <p:cNvPr id="23555" name="Picture 5" descr="marcoos_glider_sst_chla"/>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2083" t="5562"/>
          <a:stretch>
            <a:fillRect/>
          </a:stretch>
        </p:blipFill>
        <p:spPr bwMode="auto">
          <a:xfrm>
            <a:off x="347663" y="2497138"/>
            <a:ext cx="3938587" cy="344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4763" y="2411413"/>
            <a:ext cx="2219326" cy="280987"/>
          </a:xfrm>
          <a:prstGeom prst="rect">
            <a:avLst/>
          </a:prstGeom>
          <a:noFill/>
        </p:spPr>
        <p:txBody>
          <a:bodyPr lIns="64291" tIns="32146" rIns="64291" bIns="32146">
            <a:spAutoFit/>
          </a:bodyPr>
          <a:lstStyle/>
          <a:p>
            <a:pPr eaLnBrk="1" hangingPunct="1">
              <a:defRPr/>
            </a:pPr>
            <a:r>
              <a:rPr lang="en-US" sz="1400" dirty="0">
                <a:solidFill>
                  <a:prstClr val="black"/>
                </a:solidFill>
                <a:latin typeface="Calibri"/>
                <a:ea typeface="ＭＳ Ｐゴシック" charset="-128"/>
                <a:cs typeface="ＭＳ Ｐゴシック" charset="-128"/>
              </a:rPr>
              <a:t>Satellite Ocean Color</a:t>
            </a:r>
          </a:p>
        </p:txBody>
      </p:sp>
      <p:sp>
        <p:nvSpPr>
          <p:cNvPr id="9" name="TextBox 8"/>
          <p:cNvSpPr txBox="1"/>
          <p:nvPr/>
        </p:nvSpPr>
        <p:spPr>
          <a:xfrm>
            <a:off x="0" y="3322638"/>
            <a:ext cx="1416050" cy="280987"/>
          </a:xfrm>
          <a:prstGeom prst="rect">
            <a:avLst/>
          </a:prstGeom>
          <a:noFill/>
        </p:spPr>
        <p:txBody>
          <a:bodyPr lIns="64291" tIns="32146" rIns="64291" bIns="32146">
            <a:spAutoFit/>
          </a:bodyPr>
          <a:lstStyle/>
          <a:p>
            <a:pPr eaLnBrk="1" hangingPunct="1">
              <a:defRPr/>
            </a:pPr>
            <a:r>
              <a:rPr lang="en-US" sz="1400" dirty="0">
                <a:solidFill>
                  <a:prstClr val="black"/>
                </a:solidFill>
                <a:latin typeface="Calibri"/>
                <a:ea typeface="ＭＳ Ｐゴシック" charset="-128"/>
                <a:cs typeface="ＭＳ Ｐゴシック" charset="-128"/>
              </a:rPr>
              <a:t>Satellite SST</a:t>
            </a:r>
          </a:p>
        </p:txBody>
      </p:sp>
      <p:sp>
        <p:nvSpPr>
          <p:cNvPr id="10" name="TextBox 9"/>
          <p:cNvSpPr txBox="1"/>
          <p:nvPr/>
        </p:nvSpPr>
        <p:spPr>
          <a:xfrm>
            <a:off x="-4763" y="4125913"/>
            <a:ext cx="1201738" cy="714375"/>
          </a:xfrm>
          <a:prstGeom prst="rect">
            <a:avLst/>
          </a:prstGeom>
          <a:noFill/>
        </p:spPr>
        <p:txBody>
          <a:bodyPr lIns="64291" tIns="32146" rIns="64291" bIns="32146">
            <a:spAutoFit/>
          </a:bodyPr>
          <a:lstStyle/>
          <a:p>
            <a:pPr eaLnBrk="1" hangingPunct="1">
              <a:defRPr/>
            </a:pPr>
            <a:r>
              <a:rPr lang="en-US" sz="1400" dirty="0">
                <a:solidFill>
                  <a:prstClr val="black"/>
                </a:solidFill>
                <a:latin typeface="Calibri"/>
                <a:ea typeface="ＭＳ Ｐゴシック" charset="-128"/>
                <a:cs typeface="ＭＳ Ｐゴシック" charset="-128"/>
              </a:rPr>
              <a:t>Subsurface </a:t>
            </a:r>
          </a:p>
          <a:p>
            <a:pPr eaLnBrk="1" hangingPunct="1">
              <a:defRPr/>
            </a:pPr>
            <a:r>
              <a:rPr lang="en-US" sz="1400" dirty="0">
                <a:solidFill>
                  <a:prstClr val="black"/>
                </a:solidFill>
                <a:latin typeface="Calibri"/>
                <a:ea typeface="ＭＳ Ｐゴシック" charset="-128"/>
                <a:cs typeface="ＭＳ Ｐゴシック" charset="-128"/>
              </a:rPr>
              <a:t>Glider </a:t>
            </a:r>
          </a:p>
          <a:p>
            <a:pPr eaLnBrk="1" hangingPunct="1">
              <a:defRPr/>
            </a:pPr>
            <a:r>
              <a:rPr lang="en-US" sz="1400" dirty="0">
                <a:solidFill>
                  <a:prstClr val="black"/>
                </a:solidFill>
                <a:latin typeface="Calibri"/>
                <a:ea typeface="ＭＳ Ｐゴシック" charset="-128"/>
                <a:cs typeface="ＭＳ Ｐゴシック" charset="-128"/>
              </a:rPr>
              <a:t>Data</a:t>
            </a:r>
          </a:p>
        </p:txBody>
      </p:sp>
      <p:pic>
        <p:nvPicPr>
          <p:cNvPr id="23559" name="Picture 5"/>
          <p:cNvPicPr>
            <a:picLocks noChangeAspect="1" noChangeArrowheads="1"/>
          </p:cNvPicPr>
          <p:nvPr/>
        </p:nvPicPr>
        <p:blipFill>
          <a:blip r:embed="rId3">
            <a:extLst>
              <a:ext uri="{28A0092B-C50C-407E-A947-70E740481C1C}">
                <a14:useLocalDpi xmlns:a14="http://schemas.microsoft.com/office/drawing/2010/main" val="0"/>
              </a:ext>
            </a:extLst>
          </a:blip>
          <a:srcRect t="43533" b="3500"/>
          <a:stretch>
            <a:fillRect/>
          </a:stretch>
        </p:blipFill>
        <p:spPr bwMode="auto">
          <a:xfrm>
            <a:off x="2332038" y="733425"/>
            <a:ext cx="3883025" cy="1558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3562" name="Picture 12" descr="SideBySideGliders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000" y="744538"/>
            <a:ext cx="1795463" cy="1511300"/>
          </a:xfrm>
          <a:prstGeom prst="rect">
            <a:avLst/>
          </a:prstGeom>
          <a:noFill/>
          <a:ln w="28575">
            <a:solidFill>
              <a:srgbClr val="336699"/>
            </a:solidFill>
            <a:miter lim="800000"/>
            <a:headEnd/>
            <a:tailEnd/>
          </a:ln>
          <a:extLst>
            <a:ext uri="{909E8E84-426E-40dd-AFC4-6F175D3DCCD1}">
              <a14:hiddenFill xmlns:a14="http://schemas.microsoft.com/office/drawing/2010/main">
                <a:solidFill>
                  <a:srgbClr val="FFFFFF"/>
                </a:solidFill>
              </a14:hiddenFill>
            </a:ext>
          </a:extLst>
        </p:spPr>
      </p:pic>
      <p:pic>
        <p:nvPicPr>
          <p:cNvPr id="23563" name="Picture 5"/>
          <p:cNvPicPr>
            <a:picLocks noChangeAspect="1"/>
          </p:cNvPicPr>
          <p:nvPr/>
        </p:nvPicPr>
        <p:blipFill>
          <a:blip r:embed="rId5">
            <a:extLst>
              <a:ext uri="{28A0092B-C50C-407E-A947-70E740481C1C}">
                <a14:useLocalDpi xmlns:a14="http://schemas.microsoft.com/office/drawing/2010/main" val="0"/>
              </a:ext>
            </a:extLst>
          </a:blip>
          <a:srcRect l="8661" t="21931"/>
          <a:stretch>
            <a:fillRect/>
          </a:stretch>
        </p:blipFill>
        <p:spPr bwMode="auto">
          <a:xfrm>
            <a:off x="6438900" y="677863"/>
            <a:ext cx="2519363" cy="161448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23564" name="TextBox 1"/>
          <p:cNvSpPr txBox="1">
            <a:spLocks noChangeArrowheads="1"/>
          </p:cNvSpPr>
          <p:nvPr/>
        </p:nvSpPr>
        <p:spPr bwMode="auto">
          <a:xfrm>
            <a:off x="322263" y="744538"/>
            <a:ext cx="12779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solidFill>
                  <a:srgbClr val="FFFFFF"/>
                </a:solidFill>
              </a:rPr>
              <a:t>RU01</a:t>
            </a:r>
          </a:p>
        </p:txBody>
      </p:sp>
      <p:sp>
        <p:nvSpPr>
          <p:cNvPr id="23565" name="TextBox 19"/>
          <p:cNvSpPr txBox="1">
            <a:spLocks noChangeArrowheads="1"/>
          </p:cNvSpPr>
          <p:nvPr/>
        </p:nvSpPr>
        <p:spPr bwMode="auto">
          <a:xfrm>
            <a:off x="2590800" y="744538"/>
            <a:ext cx="774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dirty="0">
                <a:solidFill>
                  <a:srgbClr val="FFFFFF"/>
                </a:solidFill>
              </a:rPr>
              <a:t>RU15</a:t>
            </a:r>
          </a:p>
        </p:txBody>
      </p:sp>
      <p:sp>
        <p:nvSpPr>
          <p:cNvPr id="23566" name="TextBox 20"/>
          <p:cNvSpPr txBox="1">
            <a:spLocks noChangeArrowheads="1"/>
          </p:cNvSpPr>
          <p:nvPr/>
        </p:nvSpPr>
        <p:spPr bwMode="auto">
          <a:xfrm>
            <a:off x="6756400" y="744538"/>
            <a:ext cx="774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solidFill>
                  <a:srgbClr val="FFFFFF"/>
                </a:solidFill>
              </a:rPr>
              <a:t>RU29</a:t>
            </a:r>
          </a:p>
        </p:txBody>
      </p:sp>
      <p:sp>
        <p:nvSpPr>
          <p:cNvPr id="23567" name="TextBox 2"/>
          <p:cNvSpPr txBox="1">
            <a:spLocks noChangeArrowheads="1"/>
          </p:cNvSpPr>
          <p:nvPr/>
        </p:nvSpPr>
        <p:spPr bwMode="auto">
          <a:xfrm>
            <a:off x="120155" y="5791200"/>
            <a:ext cx="460424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dirty="0">
                <a:solidFill>
                  <a:prstClr val="black"/>
                </a:solidFill>
              </a:rPr>
              <a:t>Industry Partner: Teledyne Webb Researc</a:t>
            </a:r>
            <a:r>
              <a:rPr lang="en-US" sz="2000" dirty="0">
                <a:solidFill>
                  <a:prstClr val="black"/>
                </a:solidFill>
              </a:rPr>
              <a:t>h</a:t>
            </a:r>
          </a:p>
        </p:txBody>
      </p:sp>
      <p:pic>
        <p:nvPicPr>
          <p:cNvPr id="18" name="Pictur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089650" y="5429250"/>
            <a:ext cx="29591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571625" y="1889125"/>
            <a:ext cx="492593" cy="369332"/>
          </a:xfrm>
          <a:prstGeom prst="rect">
            <a:avLst/>
          </a:prstGeom>
          <a:noFill/>
        </p:spPr>
        <p:txBody>
          <a:bodyPr wrap="none" rtlCol="0">
            <a:spAutoFit/>
          </a:bodyPr>
          <a:lstStyle/>
          <a:p>
            <a:pPr eaLnBrk="1" hangingPunct="1"/>
            <a:r>
              <a:rPr lang="en-US" sz="1800" dirty="0" smtClean="0">
                <a:solidFill>
                  <a:prstClr val="white"/>
                </a:solidFill>
                <a:ea typeface="ＭＳ Ｐゴシック" charset="-128"/>
                <a:cs typeface="ＭＳ Ｐゴシック" charset="-128"/>
              </a:rPr>
              <a:t>G1</a:t>
            </a:r>
            <a:endParaRPr lang="en-US" sz="1800" dirty="0">
              <a:solidFill>
                <a:prstClr val="white"/>
              </a:solidFill>
              <a:ea typeface="ＭＳ Ｐゴシック" charset="-128"/>
              <a:cs typeface="ＭＳ Ｐゴシック" charset="-128"/>
            </a:endParaRPr>
          </a:p>
        </p:txBody>
      </p:sp>
      <p:sp>
        <p:nvSpPr>
          <p:cNvPr id="3" name="TextBox 2"/>
          <p:cNvSpPr txBox="1"/>
          <p:nvPr/>
        </p:nvSpPr>
        <p:spPr>
          <a:xfrm>
            <a:off x="4508500" y="1920875"/>
            <a:ext cx="1801507" cy="369332"/>
          </a:xfrm>
          <a:prstGeom prst="rect">
            <a:avLst/>
          </a:prstGeom>
          <a:noFill/>
        </p:spPr>
        <p:txBody>
          <a:bodyPr wrap="none" rtlCol="0">
            <a:spAutoFit/>
          </a:bodyPr>
          <a:lstStyle/>
          <a:p>
            <a:pPr eaLnBrk="1" hangingPunct="1"/>
            <a:r>
              <a:rPr lang="en-US" sz="1800" dirty="0" smtClean="0">
                <a:solidFill>
                  <a:srgbClr val="FFFFFF"/>
                </a:solidFill>
                <a:ea typeface="ＭＳ Ｐゴシック" charset="-128"/>
                <a:cs typeface="ＭＳ Ｐゴシック" charset="-128"/>
              </a:rPr>
              <a:t>G1-Ruggedized</a:t>
            </a:r>
            <a:endParaRPr lang="en-US" sz="1800" dirty="0">
              <a:solidFill>
                <a:srgbClr val="FFFFFF"/>
              </a:solidFill>
              <a:ea typeface="ＭＳ Ｐゴシック" charset="-128"/>
              <a:cs typeface="ＭＳ Ｐゴシック" charset="-128"/>
            </a:endParaRPr>
          </a:p>
        </p:txBody>
      </p:sp>
      <p:sp>
        <p:nvSpPr>
          <p:cNvPr id="4" name="TextBox 3"/>
          <p:cNvSpPr txBox="1"/>
          <p:nvPr/>
        </p:nvSpPr>
        <p:spPr>
          <a:xfrm>
            <a:off x="8413750" y="1936750"/>
            <a:ext cx="492593" cy="369332"/>
          </a:xfrm>
          <a:prstGeom prst="rect">
            <a:avLst/>
          </a:prstGeom>
          <a:noFill/>
        </p:spPr>
        <p:txBody>
          <a:bodyPr wrap="none" rtlCol="0">
            <a:spAutoFit/>
          </a:bodyPr>
          <a:lstStyle/>
          <a:p>
            <a:pPr eaLnBrk="1" hangingPunct="1"/>
            <a:r>
              <a:rPr lang="en-US" sz="1800" dirty="0" smtClean="0">
                <a:solidFill>
                  <a:srgbClr val="FFFFFF"/>
                </a:solidFill>
                <a:ea typeface="ＭＳ Ｐゴシック" charset="-128"/>
                <a:cs typeface="ＭＳ Ｐゴシック" charset="-128"/>
              </a:rPr>
              <a:t>G2</a:t>
            </a:r>
            <a:endParaRPr lang="en-US" sz="1800" dirty="0">
              <a:solidFill>
                <a:srgbClr val="FFFFFF"/>
              </a:solidFill>
              <a:ea typeface="ＭＳ Ｐゴシック" charset="-128"/>
              <a:cs typeface="ＭＳ Ｐゴシック" charset="-128"/>
            </a:endParaRPr>
          </a:p>
        </p:txBody>
      </p:sp>
      <p:pic>
        <p:nvPicPr>
          <p:cNvPr id="19" name="Picture 22"/>
          <p:cNvPicPr>
            <a:picLocks noChangeAspect="1" noChangeArrowheads="1"/>
          </p:cNvPicPr>
          <p:nvPr/>
        </p:nvPicPr>
        <p:blipFill>
          <a:blip r:embed="rId7"/>
          <a:srcRect l="10814" t="5260" r="12453" b="-1753"/>
          <a:stretch>
            <a:fillRect/>
          </a:stretch>
        </p:blipFill>
        <p:spPr bwMode="auto">
          <a:xfrm>
            <a:off x="4921251" y="5361969"/>
            <a:ext cx="1143000" cy="1045426"/>
          </a:xfrm>
          <a:prstGeom prst="rect">
            <a:avLst/>
          </a:prstGeom>
          <a:noFill/>
          <a:ln w="9525">
            <a:noFill/>
            <a:miter lim="800000"/>
            <a:headEnd/>
            <a:tailEnd/>
          </a:ln>
        </p:spPr>
      </p:pic>
      <p:pic>
        <p:nvPicPr>
          <p:cNvPr id="7" name="Picture 6" descr="rucool_global_map_black_axis.pn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69515" y="2514600"/>
            <a:ext cx="4961785" cy="2743200"/>
          </a:xfrm>
          <a:prstGeom prst="rect">
            <a:avLst/>
          </a:prstGeom>
        </p:spPr>
      </p:pic>
    </p:spTree>
    <p:extLst>
      <p:ext uri="{BB962C8B-B14F-4D97-AF65-F5344CB8AC3E}">
        <p14:creationId xmlns:p14="http://schemas.microsoft.com/office/powerpoint/2010/main" val="183742241"/>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glider_AQD"/>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5133788" y="3423652"/>
            <a:ext cx="1907989" cy="170714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965418" y="3669344"/>
            <a:ext cx="2178581" cy="1122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IMG_840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080001" y="1591733"/>
            <a:ext cx="2260616" cy="1630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VR2C_glider"/>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a:off x="7247467" y="1295400"/>
            <a:ext cx="1896533" cy="227488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5147733" y="0"/>
            <a:ext cx="1947334" cy="1461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9" name="Picture 3" descr="IMG_7813"/>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7010400" y="5283199"/>
            <a:ext cx="1896533"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2556935" y="963792"/>
            <a:ext cx="2472265" cy="1854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1" name="Picture 3" descr="SAM_on_Glider_2 002"/>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0" y="4766734"/>
            <a:ext cx="2456346" cy="18542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9" descr="BreveBuste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2641600" y="2898420"/>
            <a:ext cx="2427112" cy="182033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0" y="2995997"/>
            <a:ext cx="2472265" cy="1688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4" name="Picture 4" descr="PumpedCTD1"/>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0" y="989988"/>
            <a:ext cx="2387600" cy="180577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3" descr="2965403542_248075ea0e"/>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rot="5400000">
            <a:off x="2931620" y="4527099"/>
            <a:ext cx="1926092" cy="2370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 descr="IMG_8549"/>
          <p:cNvPicPr>
            <a:picLocks noChangeAspect="1" noChangeArrowheads="1"/>
          </p:cNvPicPr>
          <p:nvPr/>
        </p:nvPicPr>
        <p:blipFill>
          <a:blip r:embed="rId14" cstate="print">
            <a:extLst>
              <a:ext uri="{28A0092B-C50C-407E-A947-70E740481C1C}">
                <a14:useLocalDpi xmlns:a14="http://schemas.microsoft.com/office/drawing/2010/main"/>
              </a:ext>
            </a:extLst>
          </a:blip>
          <a:srcRect l="-3177"/>
          <a:stretch>
            <a:fillRect/>
          </a:stretch>
        </p:blipFill>
        <p:spPr bwMode="auto">
          <a:xfrm>
            <a:off x="7225914" y="0"/>
            <a:ext cx="1918086" cy="948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1" descr="sensor1"/>
          <p:cNvPicPr>
            <a:picLocks noChangeAspect="1" noChangeArrowheads="1"/>
          </p:cNvPicPr>
          <p:nvPr/>
        </p:nvPicPr>
        <p:blipFill>
          <a:blip r:embed="rId15">
            <a:extLst>
              <a:ext uri="{28A0092B-C50C-407E-A947-70E740481C1C}">
                <a14:useLocalDpi xmlns:a14="http://schemas.microsoft.com/office/drawing/2010/main"/>
              </a:ext>
            </a:extLst>
          </a:blip>
          <a:srcRect/>
          <a:stretch>
            <a:fillRect/>
          </a:stretch>
        </p:blipFill>
        <p:spPr bwMode="auto">
          <a:xfrm>
            <a:off x="5779558" y="5173662"/>
            <a:ext cx="600075" cy="168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p:cNvSpPr txBox="1"/>
          <p:nvPr/>
        </p:nvSpPr>
        <p:spPr>
          <a:xfrm>
            <a:off x="965201" y="0"/>
            <a:ext cx="3691861" cy="1169551"/>
          </a:xfrm>
          <a:prstGeom prst="rect">
            <a:avLst/>
          </a:prstGeom>
          <a:noFill/>
        </p:spPr>
        <p:txBody>
          <a:bodyPr wrap="none" rtlCol="0">
            <a:spAutoFit/>
          </a:bodyPr>
          <a:lstStyle/>
          <a:p>
            <a:pPr eaLnBrk="1" hangingPunct="1"/>
            <a:r>
              <a:rPr lang="en-US" sz="3600" b="1" dirty="0" smtClean="0">
                <a:solidFill>
                  <a:prstClr val="black"/>
                </a:solidFill>
                <a:ea typeface="ＭＳ Ｐゴシック" charset="-128"/>
                <a:cs typeface="ＭＳ Ｐゴシック" charset="-128"/>
              </a:rPr>
              <a:t>Glider Sensors</a:t>
            </a:r>
          </a:p>
          <a:p>
            <a:pPr eaLnBrk="1" hangingPunct="1"/>
            <a:r>
              <a:rPr lang="en-US" sz="2000" dirty="0" smtClean="0">
                <a:solidFill>
                  <a:prstClr val="black"/>
                </a:solidFill>
                <a:ea typeface="ＭＳ Ｐゴシック" charset="-128"/>
                <a:cs typeface="ＭＳ Ｐゴシック" charset="-128"/>
              </a:rPr>
              <a:t>Inside Payload Bay or External</a:t>
            </a:r>
          </a:p>
          <a:p>
            <a:pPr eaLnBrk="1" hangingPunct="1"/>
            <a:endParaRPr lang="en-US" sz="1400" b="1" dirty="0">
              <a:solidFill>
                <a:prstClr val="black"/>
              </a:solidFill>
              <a:ea typeface="ＭＳ Ｐゴシック" charset="-128"/>
              <a:cs typeface="ＭＳ Ｐゴシック" charset="-128"/>
            </a:endParaRPr>
          </a:p>
        </p:txBody>
      </p:sp>
    </p:spTree>
    <p:extLst>
      <p:ext uri="{BB962C8B-B14F-4D97-AF65-F5344CB8AC3E}">
        <p14:creationId xmlns:p14="http://schemas.microsoft.com/office/powerpoint/2010/main" val="850890810"/>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444500"/>
            <a:ext cx="9144000" cy="5960765"/>
          </a:xfrm>
          <a:prstGeom prst="rect">
            <a:avLst/>
          </a:prstGeom>
        </p:spPr>
      </p:pic>
      <p:sp>
        <p:nvSpPr>
          <p:cNvPr id="7" name="TextBox 6"/>
          <p:cNvSpPr txBox="1"/>
          <p:nvPr/>
        </p:nvSpPr>
        <p:spPr>
          <a:xfrm>
            <a:off x="0" y="-4465"/>
            <a:ext cx="9144000" cy="461665"/>
          </a:xfrm>
          <a:prstGeom prst="rect">
            <a:avLst/>
          </a:prstGeom>
          <a:noFill/>
        </p:spPr>
        <p:txBody>
          <a:bodyPr wrap="square" rtlCol="0">
            <a:spAutoFit/>
          </a:bodyPr>
          <a:lstStyle/>
          <a:p>
            <a:r>
              <a:rPr lang="en-US" b="1" dirty="0" smtClean="0"/>
              <a:t>Global Challenger Glider Mission: South Atlantic 2013-2016</a:t>
            </a:r>
            <a:endParaRPr lang="en-US" b="1" dirty="0"/>
          </a:p>
        </p:txBody>
      </p:sp>
    </p:spTree>
    <p:extLst>
      <p:ext uri="{BB962C8B-B14F-4D97-AF65-F5344CB8AC3E}">
        <p14:creationId xmlns:p14="http://schemas.microsoft.com/office/powerpoint/2010/main" val="50321175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523220"/>
          </a:xfrm>
          <a:prstGeom prst="rect">
            <a:avLst/>
          </a:prstGeom>
          <a:noFill/>
        </p:spPr>
        <p:txBody>
          <a:bodyPr wrap="square" rtlCol="0">
            <a:spAutoFit/>
          </a:bodyPr>
          <a:lstStyle/>
          <a:p>
            <a:pPr algn="ctr" defTabSz="457200" eaLnBrk="1" fontAlgn="auto" hangingPunct="1">
              <a:spcBef>
                <a:spcPts val="0"/>
              </a:spcBef>
              <a:spcAft>
                <a:spcPts val="0"/>
              </a:spcAft>
            </a:pPr>
            <a:r>
              <a:rPr lang="en-US" sz="2800" b="1" dirty="0">
                <a:solidFill>
                  <a:prstClr val="black"/>
                </a:solidFill>
                <a:latin typeface="Calibri"/>
                <a:ea typeface="+mn-ea"/>
                <a:cs typeface="+mn-cs"/>
              </a:rPr>
              <a:t>T</a:t>
            </a:r>
            <a:r>
              <a:rPr lang="en-US" sz="2800" b="1" dirty="0" smtClean="0">
                <a:solidFill>
                  <a:prstClr val="black"/>
                </a:solidFill>
                <a:latin typeface="Calibri"/>
                <a:ea typeface="+mn-ea"/>
                <a:cs typeface="+mn-cs"/>
              </a:rPr>
              <a:t>he Ocean is Physically Complex &amp; Biologically Diverse</a:t>
            </a:r>
            <a:endParaRPr lang="en-US" sz="2800" b="1" dirty="0">
              <a:solidFill>
                <a:prstClr val="black"/>
              </a:solidFill>
              <a:latin typeface="Calibri"/>
              <a:ea typeface="+mn-ea"/>
              <a:cs typeface="+mn-cs"/>
            </a:endParaRPr>
          </a:p>
        </p:txBody>
      </p:sp>
      <p:pic>
        <p:nvPicPr>
          <p:cNvPr id="8" name="Picture 7" descr="Screen Shot 2014-02-24 at 9.28.57 AM.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65100" y="688320"/>
            <a:ext cx="5573294" cy="3073400"/>
          </a:xfrm>
          <a:prstGeom prst="rect">
            <a:avLst/>
          </a:prstGeom>
        </p:spPr>
      </p:pic>
      <p:sp>
        <p:nvSpPr>
          <p:cNvPr id="2" name="TextBox 1"/>
          <p:cNvSpPr txBox="1"/>
          <p:nvPr/>
        </p:nvSpPr>
        <p:spPr>
          <a:xfrm>
            <a:off x="6055895" y="887982"/>
            <a:ext cx="2503905" cy="1200328"/>
          </a:xfrm>
          <a:prstGeom prst="rect">
            <a:avLst/>
          </a:prstGeom>
          <a:noFill/>
        </p:spPr>
        <p:txBody>
          <a:bodyPr wrap="square" rtlCol="0">
            <a:spAutoFit/>
          </a:bodyPr>
          <a:lstStyle/>
          <a:p>
            <a:pPr defTabSz="457200" eaLnBrk="1" fontAlgn="auto" hangingPunct="1">
              <a:spcBef>
                <a:spcPts val="0"/>
              </a:spcBef>
              <a:spcAft>
                <a:spcPts val="0"/>
              </a:spcAft>
            </a:pPr>
            <a:r>
              <a:rPr lang="en-US" dirty="0" smtClean="0">
                <a:solidFill>
                  <a:prstClr val="black"/>
                </a:solidFill>
                <a:latin typeface="Calibri"/>
                <a:ea typeface="+mn-ea"/>
                <a:cs typeface="+mn-cs"/>
              </a:rPr>
              <a:t>Global circulation dominated by the </a:t>
            </a:r>
            <a:r>
              <a:rPr lang="en-US" dirty="0" err="1" smtClean="0">
                <a:solidFill>
                  <a:prstClr val="black"/>
                </a:solidFill>
                <a:latin typeface="Calibri"/>
                <a:ea typeface="+mn-ea"/>
                <a:cs typeface="+mn-cs"/>
              </a:rPr>
              <a:t>Mesoscale</a:t>
            </a:r>
            <a:endParaRPr lang="en-US" dirty="0">
              <a:solidFill>
                <a:prstClr val="black"/>
              </a:solidFill>
              <a:latin typeface="Calibri"/>
              <a:ea typeface="+mn-ea"/>
              <a:cs typeface="+mn-cs"/>
            </a:endParaRPr>
          </a:p>
        </p:txBody>
      </p:sp>
      <p:pic>
        <p:nvPicPr>
          <p:cNvPr id="6" name="Picture 5" descr="lme_fishabundance.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241800" y="2658370"/>
            <a:ext cx="4580180" cy="3539229"/>
          </a:xfrm>
          <a:prstGeom prst="rect">
            <a:avLst/>
          </a:prstGeom>
          <a:solidFill>
            <a:schemeClr val="bg1"/>
          </a:solidFill>
        </p:spPr>
      </p:pic>
      <p:sp>
        <p:nvSpPr>
          <p:cNvPr id="7" name="TextBox 6"/>
          <p:cNvSpPr txBox="1"/>
          <p:nvPr/>
        </p:nvSpPr>
        <p:spPr>
          <a:xfrm>
            <a:off x="165100" y="4614794"/>
            <a:ext cx="3985135" cy="830997"/>
          </a:xfrm>
          <a:prstGeom prst="rect">
            <a:avLst/>
          </a:prstGeom>
          <a:solidFill>
            <a:srgbClr val="FFFFFF"/>
          </a:solidFill>
        </p:spPr>
        <p:txBody>
          <a:bodyPr wrap="none" rtlCol="0">
            <a:spAutoFit/>
          </a:bodyPr>
          <a:lstStyle/>
          <a:p>
            <a:pPr defTabSz="457200" eaLnBrk="1" fontAlgn="auto" hangingPunct="1">
              <a:spcBef>
                <a:spcPts val="0"/>
              </a:spcBef>
              <a:spcAft>
                <a:spcPts val="0"/>
              </a:spcAft>
            </a:pPr>
            <a:r>
              <a:rPr lang="en-US" dirty="0" smtClean="0">
                <a:solidFill>
                  <a:prstClr val="black"/>
                </a:solidFill>
                <a:latin typeface="Calibri"/>
                <a:ea typeface="+mn-ea"/>
                <a:cs typeface="+mn-cs"/>
              </a:rPr>
              <a:t>61 Large Marine Ecosystems</a:t>
            </a:r>
          </a:p>
          <a:p>
            <a:pPr defTabSz="457200" eaLnBrk="1" fontAlgn="auto" hangingPunct="1">
              <a:spcBef>
                <a:spcPts val="0"/>
              </a:spcBef>
              <a:spcAft>
                <a:spcPts val="0"/>
              </a:spcAft>
            </a:pPr>
            <a:r>
              <a:rPr lang="en-US" dirty="0" smtClean="0">
                <a:solidFill>
                  <a:prstClr val="black"/>
                </a:solidFill>
                <a:latin typeface="Calibri"/>
                <a:ea typeface="+mn-ea"/>
                <a:cs typeface="+mn-cs"/>
              </a:rPr>
              <a:t>Dominated by Coastal Regions</a:t>
            </a:r>
            <a:endParaRPr lang="en-US" dirty="0">
              <a:solidFill>
                <a:prstClr val="black"/>
              </a:solidFill>
              <a:latin typeface="Calibri"/>
              <a:ea typeface="+mn-ea"/>
              <a:cs typeface="+mn-cs"/>
            </a:endParaRPr>
          </a:p>
        </p:txBody>
      </p:sp>
    </p:spTree>
    <p:extLst>
      <p:ext uri="{BB962C8B-B14F-4D97-AF65-F5344CB8AC3E}">
        <p14:creationId xmlns:p14="http://schemas.microsoft.com/office/powerpoint/2010/main" val="3795748634"/>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9144000" cy="806824"/>
          </a:xfrm>
          <a:prstGeom prst="rect">
            <a:avLst/>
          </a:prstGeom>
          <a:ln>
            <a:noFill/>
          </a:ln>
          <a:effectLst>
            <a:outerShdw sx="1000" sy="1000" algn="tl"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sz="1800">
              <a:solidFill>
                <a:prstClr val="white"/>
              </a:solidFill>
              <a:latin typeface="Calibri"/>
            </a:endParaRPr>
          </a:p>
        </p:txBody>
      </p:sp>
      <p:sp>
        <p:nvSpPr>
          <p:cNvPr id="5" name="Rectangle 4"/>
          <p:cNvSpPr/>
          <p:nvPr/>
        </p:nvSpPr>
        <p:spPr>
          <a:xfrm>
            <a:off x="0" y="0"/>
            <a:ext cx="9144000" cy="723153"/>
          </a:xfrm>
          <a:prstGeom prst="rect">
            <a:avLst/>
          </a:prstGeom>
          <a:solidFill>
            <a:srgbClr val="011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eaLnBrk="1" fontAlgn="auto" hangingPunct="1">
              <a:spcBef>
                <a:spcPts val="0"/>
              </a:spcBef>
              <a:spcAft>
                <a:spcPts val="0"/>
              </a:spcAft>
            </a:pPr>
            <a:r>
              <a:rPr lang="en-US" dirty="0" smtClean="0">
                <a:solidFill>
                  <a:prstClr val="white"/>
                </a:solidFill>
                <a:latin typeface="Calibri"/>
              </a:rPr>
              <a:t>Rapid Response Glider Development</a:t>
            </a:r>
            <a:endParaRPr lang="en-US" dirty="0">
              <a:solidFill>
                <a:prstClr val="white"/>
              </a:solidFill>
              <a:latin typeface="Calibri"/>
            </a:endParaRPr>
          </a:p>
        </p:txBody>
      </p:sp>
      <p:pic>
        <p:nvPicPr>
          <p:cNvPr id="13" name="Picture 8" descr="2014-10-05 11.27.57.jpg"/>
          <p:cNvPicPr>
            <a:picLocks noChangeAspect="1"/>
          </p:cNvPicPr>
          <p:nvPr/>
        </p:nvPicPr>
        <p:blipFill rotWithShape="1">
          <a:blip r:embed="rId3">
            <a:extLst>
              <a:ext uri="{28A0092B-C50C-407E-A947-70E740481C1C}">
                <a14:useLocalDpi xmlns:a14="http://schemas.microsoft.com/office/drawing/2010/main" val="0"/>
              </a:ext>
            </a:extLst>
          </a:blip>
          <a:srcRect t="26419" b="5693"/>
          <a:stretch/>
        </p:blipFill>
        <p:spPr bwMode="auto">
          <a:xfrm>
            <a:off x="40189" y="2498094"/>
            <a:ext cx="2224405" cy="195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IMG_0810.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189" y="4471543"/>
            <a:ext cx="2474995" cy="1856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2"/>
          <p:cNvSpPr txBox="1">
            <a:spLocks noChangeArrowheads="1"/>
          </p:cNvSpPr>
          <p:nvPr/>
        </p:nvSpPr>
        <p:spPr bwMode="auto">
          <a:xfrm>
            <a:off x="-124512" y="806825"/>
            <a:ext cx="3872385" cy="1754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457200" eaLnBrk="1" fontAlgn="auto" hangingPunct="1">
              <a:spcBef>
                <a:spcPts val="0"/>
              </a:spcBef>
              <a:spcAft>
                <a:spcPts val="0"/>
              </a:spcAft>
            </a:pPr>
            <a:r>
              <a:rPr lang="en-US" sz="1800" b="1" u="sng" dirty="0" smtClean="0">
                <a:solidFill>
                  <a:prstClr val="black"/>
                </a:solidFill>
                <a:latin typeface="Calibri"/>
                <a:cs typeface="Calibri"/>
              </a:rPr>
              <a:t>Rapid Response Glider (</a:t>
            </a:r>
            <a:r>
              <a:rPr lang="en-US" sz="1800" b="1" u="sng" dirty="0">
                <a:solidFill>
                  <a:prstClr val="black"/>
                </a:solidFill>
                <a:latin typeface="Calibri"/>
                <a:cs typeface="Calibri"/>
              </a:rPr>
              <a:t>v1)</a:t>
            </a:r>
          </a:p>
          <a:p>
            <a:pPr algn="ctr" defTabSz="457200" eaLnBrk="1" fontAlgn="auto" hangingPunct="1">
              <a:spcBef>
                <a:spcPts val="0"/>
              </a:spcBef>
              <a:spcAft>
                <a:spcPts val="0"/>
              </a:spcAft>
            </a:pPr>
            <a:r>
              <a:rPr lang="en-US" sz="1800" b="1" dirty="0" smtClean="0">
                <a:solidFill>
                  <a:prstClr val="black"/>
                </a:solidFill>
                <a:latin typeface="Calibri"/>
                <a:cs typeface="Calibri"/>
              </a:rPr>
              <a:t>Un-pumped Seabird Conductivity Temperature Depth (CTD), </a:t>
            </a:r>
            <a:r>
              <a:rPr lang="en-US" sz="1800" b="1" dirty="0" err="1" smtClean="0">
                <a:solidFill>
                  <a:prstClr val="black"/>
                </a:solidFill>
                <a:latin typeface="Calibri"/>
                <a:cs typeface="Calibri"/>
              </a:rPr>
              <a:t>Wetlabs</a:t>
            </a:r>
            <a:r>
              <a:rPr lang="en-US" sz="1800" b="1" dirty="0" smtClean="0">
                <a:solidFill>
                  <a:prstClr val="black"/>
                </a:solidFill>
                <a:latin typeface="Calibri"/>
                <a:cs typeface="Calibri"/>
              </a:rPr>
              <a:t> </a:t>
            </a:r>
            <a:r>
              <a:rPr lang="en-US" sz="1800" b="1" dirty="0" err="1" smtClean="0">
                <a:solidFill>
                  <a:prstClr val="black"/>
                </a:solidFill>
                <a:latin typeface="Calibri"/>
                <a:cs typeface="Calibri"/>
              </a:rPr>
              <a:t>ECOpuck</a:t>
            </a:r>
            <a:r>
              <a:rPr lang="en-US" sz="1800" b="1" dirty="0" smtClean="0">
                <a:solidFill>
                  <a:prstClr val="black"/>
                </a:solidFill>
                <a:latin typeface="Calibri"/>
                <a:cs typeface="Calibri"/>
              </a:rPr>
              <a:t> (CDOM, Chlorophyll, Backscatter), </a:t>
            </a:r>
            <a:r>
              <a:rPr lang="en-US" sz="1800" b="1" dirty="0" err="1" smtClean="0">
                <a:solidFill>
                  <a:prstClr val="black"/>
                </a:solidFill>
                <a:latin typeface="Calibri"/>
                <a:cs typeface="Calibri"/>
              </a:rPr>
              <a:t>Aandera</a:t>
            </a:r>
            <a:r>
              <a:rPr lang="en-US" sz="1800" b="1" dirty="0" smtClean="0">
                <a:solidFill>
                  <a:prstClr val="black"/>
                </a:solidFill>
                <a:latin typeface="Calibri"/>
                <a:cs typeface="Calibri"/>
              </a:rPr>
              <a:t> </a:t>
            </a:r>
            <a:r>
              <a:rPr lang="en-US" sz="1800" b="1" dirty="0" err="1" smtClean="0">
                <a:solidFill>
                  <a:prstClr val="black"/>
                </a:solidFill>
                <a:latin typeface="Calibri"/>
                <a:cs typeface="Calibri"/>
              </a:rPr>
              <a:t>Optode</a:t>
            </a:r>
            <a:r>
              <a:rPr lang="en-US" sz="1800" b="1" dirty="0" smtClean="0">
                <a:solidFill>
                  <a:prstClr val="black"/>
                </a:solidFill>
                <a:latin typeface="Calibri"/>
                <a:cs typeface="Calibri"/>
              </a:rPr>
              <a:t> (Oxygen).</a:t>
            </a:r>
            <a:endParaRPr lang="en-US" sz="1800" b="1" dirty="0">
              <a:solidFill>
                <a:prstClr val="black"/>
              </a:solidFill>
              <a:latin typeface="Calibri"/>
              <a:cs typeface="Calibri"/>
            </a:endParaRPr>
          </a:p>
        </p:txBody>
      </p:sp>
      <p:grpSp>
        <p:nvGrpSpPr>
          <p:cNvPr id="20" name="Group 14"/>
          <p:cNvGrpSpPr>
            <a:grpSpLocks/>
          </p:cNvGrpSpPr>
          <p:nvPr/>
        </p:nvGrpSpPr>
        <p:grpSpPr bwMode="auto">
          <a:xfrm>
            <a:off x="5367407" y="811587"/>
            <a:ext cx="2963862" cy="1463874"/>
            <a:chOff x="152400" y="5105400"/>
            <a:chExt cx="1912938" cy="993775"/>
          </a:xfrm>
        </p:grpSpPr>
        <p:pic>
          <p:nvPicPr>
            <p:cNvPr id="21" name="Picture 14" descr="sensor6"/>
            <p:cNvPicPr>
              <a:picLocks noChangeAspect="1" noChangeArrowheads="1"/>
            </p:cNvPicPr>
            <p:nvPr/>
          </p:nvPicPr>
          <p:blipFill>
            <a:blip r:embed="rId5">
              <a:extLst>
                <a:ext uri="{28A0092B-C50C-407E-A947-70E740481C1C}">
                  <a14:useLocalDpi xmlns:a14="http://schemas.microsoft.com/office/drawing/2010/main" val="0"/>
                </a:ext>
              </a:extLst>
            </a:blip>
            <a:srcRect t="18073" b="13297"/>
            <a:stretch>
              <a:fillRect/>
            </a:stretch>
          </p:blipFill>
          <p:spPr bwMode="auto">
            <a:xfrm>
              <a:off x="152400" y="5105400"/>
              <a:ext cx="14478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5" descr="sensor7"/>
            <p:cNvPicPr>
              <a:picLocks noChangeAspect="1" noChangeArrowheads="1"/>
            </p:cNvPicPr>
            <p:nvPr/>
          </p:nvPicPr>
          <p:blipFill>
            <a:blip r:embed="rId6">
              <a:extLst>
                <a:ext uri="{28A0092B-C50C-407E-A947-70E740481C1C}">
                  <a14:useLocalDpi xmlns:a14="http://schemas.microsoft.com/office/drawing/2010/main" val="0"/>
                </a:ext>
              </a:extLst>
            </a:blip>
            <a:srcRect l="28902" r="24124"/>
            <a:stretch>
              <a:fillRect/>
            </a:stretch>
          </p:blipFill>
          <p:spPr bwMode="auto">
            <a:xfrm>
              <a:off x="1600200" y="5105400"/>
              <a:ext cx="465138"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3" name="Picture 21" descr="sensor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31269" y="811587"/>
            <a:ext cx="659925" cy="1852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p:cNvPicPr>
            <a:picLocks noChangeAspect="1"/>
          </p:cNvPicPr>
          <p:nvPr/>
        </p:nvPicPr>
        <p:blipFill>
          <a:blip r:embed="rId8"/>
          <a:stretch>
            <a:fillRect/>
          </a:stretch>
        </p:blipFill>
        <p:spPr>
          <a:xfrm>
            <a:off x="6542046" y="2751006"/>
            <a:ext cx="2825163" cy="1700963"/>
          </a:xfrm>
          <a:prstGeom prst="rect">
            <a:avLst/>
          </a:prstGeom>
        </p:spPr>
      </p:pic>
      <p:pic>
        <p:nvPicPr>
          <p:cNvPr id="3" name="Picture 2"/>
          <p:cNvPicPr>
            <a:picLocks noChangeAspect="1"/>
          </p:cNvPicPr>
          <p:nvPr/>
        </p:nvPicPr>
        <p:blipFill>
          <a:blip r:embed="rId9"/>
          <a:stretch>
            <a:fillRect/>
          </a:stretch>
        </p:blipFill>
        <p:spPr>
          <a:xfrm>
            <a:off x="2515184" y="4451969"/>
            <a:ext cx="2745384" cy="1833116"/>
          </a:xfrm>
          <a:prstGeom prst="rect">
            <a:avLst/>
          </a:prstGeom>
        </p:spPr>
      </p:pic>
      <p:pic>
        <p:nvPicPr>
          <p:cNvPr id="18" name="Picture 1"/>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513119" y="0"/>
            <a:ext cx="2630881" cy="58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14" descr="glider_sensor_on_pictur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747873" y="811587"/>
            <a:ext cx="1619534" cy="1901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27"/>
          <p:cNvSpPr txBox="1"/>
          <p:nvPr/>
        </p:nvSpPr>
        <p:spPr>
          <a:xfrm>
            <a:off x="2150720" y="2751007"/>
            <a:ext cx="3651633" cy="1477328"/>
          </a:xfrm>
          <a:prstGeom prst="rect">
            <a:avLst/>
          </a:prstGeom>
          <a:noFill/>
        </p:spPr>
        <p:txBody>
          <a:bodyPr wrap="square" rtlCol="0">
            <a:spAutoFit/>
          </a:bodyPr>
          <a:lstStyle/>
          <a:p>
            <a:pPr algn="ctr" defTabSz="457200" eaLnBrk="1" fontAlgn="auto" hangingPunct="1">
              <a:spcBef>
                <a:spcPts val="0"/>
              </a:spcBef>
              <a:spcAft>
                <a:spcPts val="0"/>
              </a:spcAft>
            </a:pPr>
            <a:r>
              <a:rPr lang="en-US" sz="1800" b="1" u="sng" dirty="0" smtClean="0">
                <a:solidFill>
                  <a:prstClr val="black"/>
                </a:solidFill>
                <a:latin typeface="Calibri"/>
                <a:ea typeface="+mn-ea"/>
                <a:cs typeface="+mn-cs"/>
              </a:rPr>
              <a:t>Rapid Response Glider (v2)</a:t>
            </a:r>
          </a:p>
          <a:p>
            <a:pPr algn="ctr" defTabSz="457200" eaLnBrk="1" fontAlgn="auto" hangingPunct="1">
              <a:spcBef>
                <a:spcPts val="0"/>
              </a:spcBef>
              <a:spcAft>
                <a:spcPts val="0"/>
              </a:spcAft>
            </a:pPr>
            <a:r>
              <a:rPr lang="en-US" sz="1800" b="1" dirty="0" smtClean="0">
                <a:solidFill>
                  <a:prstClr val="black"/>
                </a:solidFill>
                <a:latin typeface="Calibri"/>
                <a:ea typeface="+mn-ea"/>
                <a:cs typeface="+mn-cs"/>
              </a:rPr>
              <a:t>Pumped CTD, Externally mounted Nortek </a:t>
            </a:r>
            <a:r>
              <a:rPr lang="en-US" sz="1800" b="1" dirty="0" err="1" smtClean="0">
                <a:solidFill>
                  <a:prstClr val="black"/>
                </a:solidFill>
                <a:latin typeface="Calibri"/>
                <a:ea typeface="+mn-ea"/>
                <a:cs typeface="+mn-cs"/>
              </a:rPr>
              <a:t>Aquadopp</a:t>
            </a:r>
            <a:r>
              <a:rPr lang="en-US" sz="1800" b="1" dirty="0" smtClean="0">
                <a:solidFill>
                  <a:prstClr val="black"/>
                </a:solidFill>
                <a:latin typeface="Calibri"/>
                <a:ea typeface="+mn-ea"/>
                <a:cs typeface="+mn-cs"/>
              </a:rPr>
              <a:t> Current Profiler, integrated accelerometer, extended battery bay, Thruster G1.</a:t>
            </a:r>
            <a:endParaRPr lang="en-US" sz="1800" b="1" dirty="0">
              <a:solidFill>
                <a:prstClr val="black"/>
              </a:solidFill>
              <a:latin typeface="Calibri"/>
              <a:ea typeface="+mn-ea"/>
              <a:cs typeface="+mn-cs"/>
            </a:endParaRPr>
          </a:p>
        </p:txBody>
      </p:sp>
      <p:pic>
        <p:nvPicPr>
          <p:cNvPr id="29" name="Picture 16" descr="aquadopp beam mapping.png"/>
          <p:cNvPicPr>
            <a:picLocks noChangeAspect="1"/>
          </p:cNvPicPr>
          <p:nvPr/>
        </p:nvPicPr>
        <p:blipFill>
          <a:blip r:embed="rId12">
            <a:extLst>
              <a:ext uri="{28A0092B-C50C-407E-A947-70E740481C1C}">
                <a14:useLocalDpi xmlns:a14="http://schemas.microsoft.com/office/drawing/2010/main" val="0"/>
              </a:ext>
            </a:extLst>
          </a:blip>
          <a:srcRect b="26208"/>
          <a:stretch>
            <a:fillRect/>
          </a:stretch>
        </p:blipFill>
        <p:spPr bwMode="auto">
          <a:xfrm>
            <a:off x="5740098" y="2751007"/>
            <a:ext cx="801948" cy="170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29"/>
          <p:cNvSpPr txBox="1"/>
          <p:nvPr/>
        </p:nvSpPr>
        <p:spPr>
          <a:xfrm>
            <a:off x="5260568" y="4494039"/>
            <a:ext cx="3651633" cy="1754327"/>
          </a:xfrm>
          <a:prstGeom prst="rect">
            <a:avLst/>
          </a:prstGeom>
          <a:noFill/>
        </p:spPr>
        <p:txBody>
          <a:bodyPr wrap="square" rtlCol="0">
            <a:spAutoFit/>
          </a:bodyPr>
          <a:lstStyle/>
          <a:p>
            <a:pPr algn="ctr" defTabSz="457200" eaLnBrk="1" fontAlgn="auto" hangingPunct="1">
              <a:spcBef>
                <a:spcPts val="0"/>
              </a:spcBef>
              <a:spcAft>
                <a:spcPts val="0"/>
              </a:spcAft>
            </a:pPr>
            <a:r>
              <a:rPr lang="en-US" sz="1800" b="1" u="sng" dirty="0" smtClean="0">
                <a:solidFill>
                  <a:prstClr val="black"/>
                </a:solidFill>
                <a:latin typeface="Calibri"/>
                <a:ea typeface="+mn-ea"/>
                <a:cs typeface="+mn-cs"/>
              </a:rPr>
              <a:t>Rapid Response Glider (v3)</a:t>
            </a:r>
          </a:p>
          <a:p>
            <a:pPr algn="ctr" defTabSz="457200" eaLnBrk="1" fontAlgn="auto" hangingPunct="1">
              <a:spcBef>
                <a:spcPts val="0"/>
              </a:spcBef>
              <a:spcAft>
                <a:spcPts val="0"/>
              </a:spcAft>
            </a:pPr>
            <a:r>
              <a:rPr lang="en-US" sz="1800" b="1" dirty="0" smtClean="0">
                <a:solidFill>
                  <a:prstClr val="black"/>
                </a:solidFill>
                <a:latin typeface="Calibri"/>
                <a:ea typeface="+mn-ea"/>
                <a:cs typeface="+mn-cs"/>
              </a:rPr>
              <a:t>Integrated current </a:t>
            </a:r>
            <a:r>
              <a:rPr lang="en-US" sz="1800" b="1" dirty="0">
                <a:solidFill>
                  <a:prstClr val="black"/>
                </a:solidFill>
                <a:latin typeface="Calibri"/>
                <a:ea typeface="+mn-ea"/>
                <a:cs typeface="+mn-cs"/>
              </a:rPr>
              <a:t>p</a:t>
            </a:r>
            <a:r>
              <a:rPr lang="en-US" sz="1800" b="1" dirty="0" smtClean="0">
                <a:solidFill>
                  <a:prstClr val="black"/>
                </a:solidFill>
                <a:latin typeface="Calibri"/>
                <a:ea typeface="+mn-ea"/>
                <a:cs typeface="+mn-cs"/>
              </a:rPr>
              <a:t>rofilers, </a:t>
            </a:r>
            <a:r>
              <a:rPr lang="en-US" sz="1800" b="1" dirty="0">
                <a:solidFill>
                  <a:prstClr val="black"/>
                </a:solidFill>
                <a:latin typeface="Calibri"/>
                <a:ea typeface="+mn-ea"/>
                <a:cs typeface="+mn-cs"/>
              </a:rPr>
              <a:t>e</a:t>
            </a:r>
            <a:r>
              <a:rPr lang="en-US" sz="1800" b="1" dirty="0" smtClean="0">
                <a:solidFill>
                  <a:prstClr val="black"/>
                </a:solidFill>
                <a:latin typeface="Calibri"/>
                <a:ea typeface="+mn-ea"/>
                <a:cs typeface="+mn-cs"/>
              </a:rPr>
              <a:t>xpanded capacity buoyancy pumps, </a:t>
            </a:r>
            <a:r>
              <a:rPr lang="en-US" sz="1800" b="1" dirty="0">
                <a:solidFill>
                  <a:prstClr val="black"/>
                </a:solidFill>
                <a:latin typeface="Calibri"/>
                <a:ea typeface="+mn-ea"/>
                <a:cs typeface="+mn-cs"/>
              </a:rPr>
              <a:t>t</a:t>
            </a:r>
            <a:r>
              <a:rPr lang="en-US" sz="1800" b="1" dirty="0" smtClean="0">
                <a:solidFill>
                  <a:prstClr val="black"/>
                </a:solidFill>
                <a:latin typeface="Calibri"/>
                <a:ea typeface="+mn-ea"/>
                <a:cs typeface="+mn-cs"/>
              </a:rPr>
              <a:t>hruster G2, integrated LISST-200X particle </a:t>
            </a:r>
            <a:r>
              <a:rPr lang="en-US" sz="1800" b="1" dirty="0" err="1" smtClean="0">
                <a:solidFill>
                  <a:prstClr val="black"/>
                </a:solidFill>
                <a:latin typeface="Calibri"/>
                <a:ea typeface="+mn-ea"/>
                <a:cs typeface="+mn-cs"/>
              </a:rPr>
              <a:t>sizer</a:t>
            </a:r>
            <a:r>
              <a:rPr lang="en-US" sz="1800" b="1" dirty="0" smtClean="0">
                <a:solidFill>
                  <a:prstClr val="black"/>
                </a:solidFill>
                <a:latin typeface="Calibri"/>
                <a:ea typeface="+mn-ea"/>
                <a:cs typeface="+mn-cs"/>
              </a:rPr>
              <a:t> (sediment, oil droplet, phytoplankton, etc.).</a:t>
            </a:r>
            <a:endParaRPr lang="en-US" sz="1800" b="1" dirty="0">
              <a:solidFill>
                <a:prstClr val="black"/>
              </a:solidFill>
              <a:latin typeface="Calibri"/>
              <a:ea typeface="+mn-ea"/>
              <a:cs typeface="+mn-cs"/>
            </a:endParaRPr>
          </a:p>
        </p:txBody>
      </p:sp>
    </p:spTree>
    <p:extLst>
      <p:ext uri="{BB962C8B-B14F-4D97-AF65-F5344CB8AC3E}">
        <p14:creationId xmlns:p14="http://schemas.microsoft.com/office/powerpoint/2010/main" val="4085934029"/>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892863" y="0"/>
            <a:ext cx="2201333" cy="1002829"/>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r="14038"/>
          <a:stretch/>
        </p:blipFill>
        <p:spPr>
          <a:xfrm>
            <a:off x="82461" y="1021611"/>
            <a:ext cx="3105098" cy="3212882"/>
          </a:xfrm>
          <a:prstGeom prst="rect">
            <a:avLst/>
          </a:prstGeom>
        </p:spPr>
      </p:pic>
      <p:sp>
        <p:nvSpPr>
          <p:cNvPr id="7" name="TextBox 6"/>
          <p:cNvSpPr txBox="1"/>
          <p:nvPr/>
        </p:nvSpPr>
        <p:spPr>
          <a:xfrm>
            <a:off x="3461490" y="1021611"/>
            <a:ext cx="5682510" cy="5632312"/>
          </a:xfrm>
          <a:prstGeom prst="rect">
            <a:avLst/>
          </a:prstGeom>
          <a:noFill/>
        </p:spPr>
        <p:txBody>
          <a:bodyPr wrap="square" rtlCol="0">
            <a:spAutoFit/>
          </a:bodyPr>
          <a:lstStyle/>
          <a:p>
            <a:pPr defTabSz="457200" eaLnBrk="1" fontAlgn="auto" hangingPunct="1">
              <a:spcBef>
                <a:spcPts val="0"/>
              </a:spcBef>
              <a:spcAft>
                <a:spcPts val="0"/>
              </a:spcAft>
            </a:pPr>
            <a:r>
              <a:rPr lang="en-US" sz="1800" b="1" dirty="0" err="1" smtClean="0">
                <a:solidFill>
                  <a:prstClr val="black"/>
                </a:solidFill>
                <a:latin typeface="Calibri"/>
                <a:ea typeface="+mn-ea"/>
                <a:cs typeface="+mn-cs"/>
              </a:rPr>
              <a:t>Deepwater</a:t>
            </a:r>
            <a:r>
              <a:rPr lang="en-US" sz="1800" b="1" dirty="0" smtClean="0">
                <a:solidFill>
                  <a:prstClr val="black"/>
                </a:solidFill>
                <a:latin typeface="Calibri"/>
                <a:ea typeface="+mn-ea"/>
                <a:cs typeface="+mn-cs"/>
              </a:rPr>
              <a:t> Horizon Oil Spill:</a:t>
            </a:r>
            <a:r>
              <a:rPr lang="en-US" sz="1800" dirty="0" smtClean="0">
                <a:solidFill>
                  <a:prstClr val="black"/>
                </a:solidFill>
                <a:latin typeface="Calibri"/>
                <a:ea typeface="+mn-ea"/>
                <a:cs typeface="+mn-cs"/>
              </a:rPr>
              <a:t> U.S. Environmental Protection Agency required that LISSTs are equipped on all vessels used for monitoring the oil spill.</a:t>
            </a:r>
          </a:p>
          <a:p>
            <a:pPr marL="742950" lvl="1" indent="-285750" defTabSz="457200" eaLnBrk="1" fontAlgn="auto" hangingPunct="1">
              <a:spcBef>
                <a:spcPts val="0"/>
              </a:spcBef>
              <a:spcAft>
                <a:spcPts val="0"/>
              </a:spcAft>
              <a:buFont typeface="Arial"/>
              <a:buChar char="•"/>
            </a:pPr>
            <a:endParaRPr lang="en-US" sz="1800" dirty="0" smtClean="0">
              <a:solidFill>
                <a:prstClr val="black"/>
              </a:solidFill>
              <a:latin typeface="Calibri"/>
              <a:ea typeface="+mn-ea"/>
              <a:cs typeface="+mn-cs"/>
            </a:endParaRPr>
          </a:p>
          <a:p>
            <a:pPr marL="742950" lvl="1" indent="-285750" defTabSz="457200" eaLnBrk="1" fontAlgn="auto" hangingPunct="1">
              <a:spcBef>
                <a:spcPts val="0"/>
              </a:spcBef>
              <a:spcAft>
                <a:spcPts val="0"/>
              </a:spcAft>
              <a:buFont typeface="Arial"/>
              <a:buChar char="•"/>
            </a:pPr>
            <a:r>
              <a:rPr lang="en-US" sz="1800" dirty="0" smtClean="0">
                <a:solidFill>
                  <a:prstClr val="black"/>
                </a:solidFill>
                <a:latin typeface="Calibri"/>
                <a:ea typeface="+mn-ea"/>
                <a:cs typeface="+mn-cs"/>
              </a:rPr>
              <a:t>LISST measurements used for measuring the size and concentration of dispersed oil droplets.</a:t>
            </a:r>
          </a:p>
          <a:p>
            <a:pPr marL="742950" lvl="1" indent="-285750" defTabSz="457200" eaLnBrk="1" fontAlgn="auto" hangingPunct="1">
              <a:spcBef>
                <a:spcPts val="0"/>
              </a:spcBef>
              <a:spcAft>
                <a:spcPts val="0"/>
              </a:spcAft>
              <a:buFont typeface="Arial"/>
              <a:buChar char="•"/>
            </a:pPr>
            <a:endParaRPr lang="en-US" sz="1800" dirty="0" smtClean="0">
              <a:solidFill>
                <a:prstClr val="black"/>
              </a:solidFill>
              <a:latin typeface="Calibri"/>
              <a:ea typeface="+mn-ea"/>
              <a:cs typeface="+mn-cs"/>
            </a:endParaRPr>
          </a:p>
          <a:p>
            <a:pPr marL="742950" lvl="1" indent="-285750" defTabSz="457200" eaLnBrk="1" fontAlgn="auto" hangingPunct="1">
              <a:spcBef>
                <a:spcPts val="0"/>
              </a:spcBef>
              <a:spcAft>
                <a:spcPts val="0"/>
              </a:spcAft>
              <a:buFont typeface="Arial"/>
              <a:buChar char="•"/>
            </a:pPr>
            <a:r>
              <a:rPr lang="en-US" sz="1800" dirty="0" smtClean="0">
                <a:solidFill>
                  <a:prstClr val="black"/>
                </a:solidFill>
                <a:latin typeface="Calibri"/>
                <a:ea typeface="+mn-ea"/>
                <a:cs typeface="+mn-cs"/>
              </a:rPr>
              <a:t>Size of oil droplets as input to NOAA models to predict water column position and plume distribution.</a:t>
            </a:r>
          </a:p>
          <a:p>
            <a:pPr defTabSz="457200" eaLnBrk="1" fontAlgn="auto" hangingPunct="1">
              <a:spcBef>
                <a:spcPts val="0"/>
              </a:spcBef>
              <a:spcAft>
                <a:spcPts val="0"/>
              </a:spcAft>
            </a:pPr>
            <a:r>
              <a:rPr lang="en-US" sz="1800" b="1" dirty="0" smtClean="0">
                <a:solidFill>
                  <a:prstClr val="black"/>
                </a:solidFill>
                <a:latin typeface="Calibri"/>
                <a:ea typeface="+mn-ea"/>
                <a:cs typeface="+mn-cs"/>
              </a:rPr>
              <a:t>New Sensor development: </a:t>
            </a:r>
            <a:r>
              <a:rPr lang="en-US" sz="1800" dirty="0" smtClean="0">
                <a:solidFill>
                  <a:prstClr val="black"/>
                </a:solidFill>
                <a:latin typeface="Calibri"/>
                <a:ea typeface="+mn-ea"/>
                <a:cs typeface="+mn-cs"/>
              </a:rPr>
              <a:t>Integration into Teledyne-Webb Slocum gliders with real-time data telemetry.</a:t>
            </a:r>
          </a:p>
          <a:p>
            <a:pPr marL="742950" lvl="1" indent="-285750" defTabSz="457200" eaLnBrk="1" fontAlgn="auto" hangingPunct="1">
              <a:spcBef>
                <a:spcPts val="0"/>
              </a:spcBef>
              <a:spcAft>
                <a:spcPts val="0"/>
              </a:spcAft>
              <a:buFont typeface="Arial"/>
              <a:buChar char="•"/>
            </a:pPr>
            <a:endParaRPr lang="en-US" sz="1800" dirty="0" smtClean="0">
              <a:solidFill>
                <a:prstClr val="black"/>
              </a:solidFill>
              <a:latin typeface="Calibri"/>
              <a:ea typeface="+mn-ea"/>
              <a:cs typeface="+mn-cs"/>
            </a:endParaRPr>
          </a:p>
          <a:p>
            <a:pPr marL="742950" lvl="1" indent="-285750" defTabSz="457200" eaLnBrk="1" fontAlgn="auto" hangingPunct="1">
              <a:spcBef>
                <a:spcPts val="0"/>
              </a:spcBef>
              <a:spcAft>
                <a:spcPts val="0"/>
              </a:spcAft>
              <a:buFont typeface="Arial"/>
              <a:buChar char="•"/>
            </a:pPr>
            <a:r>
              <a:rPr lang="en-US" sz="1800" dirty="0" smtClean="0">
                <a:solidFill>
                  <a:prstClr val="black"/>
                </a:solidFill>
                <a:latin typeface="Calibri"/>
                <a:ea typeface="+mn-ea"/>
                <a:cs typeface="+mn-cs"/>
              </a:rPr>
              <a:t>Capabilities will include particle size distribution and concentrations (sediment, phytoplankton, oil droplets)</a:t>
            </a:r>
          </a:p>
          <a:p>
            <a:pPr marL="742950" lvl="1" indent="-285750" defTabSz="457200" eaLnBrk="1" fontAlgn="auto" hangingPunct="1">
              <a:spcBef>
                <a:spcPts val="0"/>
              </a:spcBef>
              <a:spcAft>
                <a:spcPts val="0"/>
              </a:spcAft>
              <a:buFont typeface="Arial"/>
              <a:buChar char="•"/>
            </a:pPr>
            <a:endParaRPr lang="en-US" sz="1800" b="1" dirty="0" smtClean="0">
              <a:solidFill>
                <a:prstClr val="black"/>
              </a:solidFill>
              <a:latin typeface="Calibri"/>
              <a:ea typeface="+mn-ea"/>
              <a:cs typeface="+mn-cs"/>
            </a:endParaRPr>
          </a:p>
          <a:p>
            <a:pPr marL="742950" lvl="1" indent="-285750" defTabSz="457200" eaLnBrk="1" fontAlgn="auto" hangingPunct="1">
              <a:spcBef>
                <a:spcPts val="0"/>
              </a:spcBef>
              <a:spcAft>
                <a:spcPts val="0"/>
              </a:spcAft>
              <a:buFont typeface="Arial"/>
              <a:buChar char="•"/>
            </a:pPr>
            <a:r>
              <a:rPr lang="en-US" sz="1800" b="1" dirty="0" smtClean="0">
                <a:solidFill>
                  <a:prstClr val="black"/>
                </a:solidFill>
                <a:latin typeface="Calibri"/>
                <a:ea typeface="+mn-ea"/>
                <a:cs typeface="+mn-cs"/>
              </a:rPr>
              <a:t>10 Science bays</a:t>
            </a:r>
            <a:r>
              <a:rPr lang="en-US" sz="1800" dirty="0" smtClean="0">
                <a:solidFill>
                  <a:prstClr val="black"/>
                </a:solidFill>
                <a:latin typeface="Calibri"/>
                <a:ea typeface="+mn-ea"/>
                <a:cs typeface="+mn-cs"/>
              </a:rPr>
              <a:t> currently being built for global scale deployments of opportunity.</a:t>
            </a:r>
          </a:p>
          <a:p>
            <a:pPr defTabSz="457200" eaLnBrk="1" fontAlgn="auto" hangingPunct="1">
              <a:spcBef>
                <a:spcPts val="0"/>
              </a:spcBef>
              <a:spcAft>
                <a:spcPts val="0"/>
              </a:spcAft>
            </a:pPr>
            <a:endParaRPr lang="en-US" sz="1800" dirty="0">
              <a:solidFill>
                <a:prstClr val="black"/>
              </a:solidFill>
              <a:latin typeface="Calibri"/>
              <a:ea typeface="+mn-ea"/>
              <a:cs typeface="+mn-cs"/>
            </a:endParaRPr>
          </a:p>
        </p:txBody>
      </p:sp>
      <p:pic>
        <p:nvPicPr>
          <p:cNvPr id="11" name="Picture 10"/>
          <p:cNvPicPr>
            <a:picLocks noChangeAspect="1"/>
          </p:cNvPicPr>
          <p:nvPr/>
        </p:nvPicPr>
        <p:blipFill>
          <a:blip r:embed="rId4"/>
          <a:stretch>
            <a:fillRect/>
          </a:stretch>
        </p:blipFill>
        <p:spPr>
          <a:xfrm>
            <a:off x="2565" y="276037"/>
            <a:ext cx="1964758" cy="696596"/>
          </a:xfrm>
          <a:prstGeom prst="rect">
            <a:avLst/>
          </a:prstGeom>
        </p:spPr>
      </p:pic>
      <p:sp>
        <p:nvSpPr>
          <p:cNvPr id="12" name="TextBox 11"/>
          <p:cNvSpPr txBox="1"/>
          <p:nvPr/>
        </p:nvSpPr>
        <p:spPr>
          <a:xfrm>
            <a:off x="82461" y="5331375"/>
            <a:ext cx="3626859" cy="923330"/>
          </a:xfrm>
          <a:prstGeom prst="rect">
            <a:avLst/>
          </a:prstGeom>
          <a:noFill/>
        </p:spPr>
        <p:txBody>
          <a:bodyPr wrap="square" rtlCol="0">
            <a:spAutoFit/>
          </a:bodyPr>
          <a:lstStyle/>
          <a:p>
            <a:pPr defTabSz="457200" eaLnBrk="1" fontAlgn="auto" hangingPunct="1">
              <a:spcBef>
                <a:spcPts val="0"/>
              </a:spcBef>
              <a:spcAft>
                <a:spcPts val="0"/>
              </a:spcAft>
            </a:pPr>
            <a:r>
              <a:rPr lang="en-US" sz="1800" dirty="0" smtClean="0">
                <a:solidFill>
                  <a:prstClr val="black"/>
                </a:solidFill>
                <a:latin typeface="Calibri"/>
                <a:ea typeface="+mn-ea"/>
                <a:cs typeface="+mn-cs"/>
              </a:rPr>
              <a:t>http://</a:t>
            </a:r>
            <a:r>
              <a:rPr lang="en-US" sz="1800" dirty="0" err="1" smtClean="0">
                <a:solidFill>
                  <a:prstClr val="black"/>
                </a:solidFill>
                <a:latin typeface="Calibri"/>
                <a:ea typeface="+mn-ea"/>
                <a:cs typeface="+mn-cs"/>
              </a:rPr>
              <a:t>www.sequoiasci.com</a:t>
            </a:r>
            <a:r>
              <a:rPr lang="en-US" sz="1800" dirty="0" smtClean="0">
                <a:solidFill>
                  <a:prstClr val="black"/>
                </a:solidFill>
                <a:latin typeface="Calibri"/>
                <a:ea typeface="+mn-ea"/>
                <a:cs typeface="+mn-cs"/>
              </a:rPr>
              <a:t>/article/</a:t>
            </a:r>
            <a:r>
              <a:rPr lang="en-US" sz="1800" dirty="0" err="1" smtClean="0">
                <a:solidFill>
                  <a:prstClr val="black"/>
                </a:solidFill>
                <a:latin typeface="Calibri"/>
                <a:ea typeface="+mn-ea"/>
                <a:cs typeface="+mn-cs"/>
              </a:rPr>
              <a:t>deepwater</a:t>
            </a:r>
            <a:r>
              <a:rPr lang="en-US" sz="1800" dirty="0" smtClean="0">
                <a:solidFill>
                  <a:prstClr val="black"/>
                </a:solidFill>
                <a:latin typeface="Calibri"/>
                <a:ea typeface="+mn-ea"/>
                <a:cs typeface="+mn-cs"/>
              </a:rPr>
              <a:t>-horizon-oil-spill-in-the-gulf-of-</a:t>
            </a:r>
            <a:r>
              <a:rPr lang="en-US" sz="1800" dirty="0" err="1" smtClean="0">
                <a:solidFill>
                  <a:prstClr val="black"/>
                </a:solidFill>
                <a:latin typeface="Calibri"/>
                <a:ea typeface="+mn-ea"/>
                <a:cs typeface="+mn-cs"/>
              </a:rPr>
              <a:t>mexico</a:t>
            </a:r>
            <a:r>
              <a:rPr lang="en-US" sz="1800" dirty="0" smtClean="0">
                <a:solidFill>
                  <a:prstClr val="black"/>
                </a:solidFill>
                <a:latin typeface="Calibri"/>
                <a:ea typeface="+mn-ea"/>
                <a:cs typeface="+mn-cs"/>
              </a:rPr>
              <a:t>/</a:t>
            </a:r>
            <a:endParaRPr lang="en-US" sz="1800" dirty="0">
              <a:solidFill>
                <a:prstClr val="black"/>
              </a:solidFill>
              <a:latin typeface="Calibri"/>
              <a:ea typeface="+mn-ea"/>
              <a:cs typeface="+mn-cs"/>
            </a:endParaRPr>
          </a:p>
        </p:txBody>
      </p:sp>
      <p:pic>
        <p:nvPicPr>
          <p:cNvPr id="20" name="Picture 19" descr="S:\Sequoia logos\ssi-logo-clear.GIF"/>
          <p:cNvPicPr>
            <a:picLocks noChangeAspect="1"/>
          </p:cNvPicPr>
          <p:nvPr/>
        </p:nvPicPr>
        <p:blipFill rotWithShape="1">
          <a:blip r:embed="rId5" cstate="print">
            <a:extLst>
              <a:ext uri="{28A0092B-C50C-407E-A947-70E740481C1C}">
                <a14:useLocalDpi xmlns:a14="http://schemas.microsoft.com/office/drawing/2010/main" val="0"/>
              </a:ext>
            </a:extLst>
          </a:blip>
          <a:srcRect t="9272"/>
          <a:stretch/>
        </p:blipFill>
        <p:spPr bwMode="auto">
          <a:xfrm>
            <a:off x="1963789" y="0"/>
            <a:ext cx="2166216" cy="825269"/>
          </a:xfrm>
          <a:prstGeom prst="rect">
            <a:avLst/>
          </a:prstGeom>
          <a:noFill/>
          <a:ln>
            <a:noFill/>
          </a:ln>
        </p:spPr>
      </p:pic>
      <p:pic>
        <p:nvPicPr>
          <p:cNvPr id="21" name="Pictur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130005" y="203622"/>
            <a:ext cx="2630881" cy="58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8759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ll-stations_Northeas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552085" cy="6200588"/>
          </a:xfrm>
          <a:prstGeom prst="rect">
            <a:avLst/>
          </a:prstGeom>
        </p:spPr>
      </p:pic>
      <p:pic>
        <p:nvPicPr>
          <p:cNvPr id="6" name="Picture 5" descr="Screen Shot 2012-10-24 at 10.24.16 AM.png"/>
          <p:cNvPicPr>
            <a:picLocks noChangeAspect="1"/>
          </p:cNvPicPr>
          <p:nvPr/>
        </p:nvPicPr>
        <p:blipFill rotWithShape="1">
          <a:blip r:embed="rId3">
            <a:extLst>
              <a:ext uri="{28A0092B-C50C-407E-A947-70E740481C1C}">
                <a14:useLocalDpi xmlns:a14="http://schemas.microsoft.com/office/drawing/2010/main" val="0"/>
              </a:ext>
            </a:extLst>
          </a:blip>
          <a:srcRect l="17509" t="7224" r="31340" b="17569"/>
          <a:stretch/>
        </p:blipFill>
        <p:spPr>
          <a:xfrm>
            <a:off x="-1" y="0"/>
            <a:ext cx="2869201" cy="2659529"/>
          </a:xfrm>
          <a:prstGeom prst="rect">
            <a:avLst/>
          </a:prstGeom>
          <a:ln>
            <a:solidFill>
              <a:schemeClr val="tx1"/>
            </a:solidFill>
          </a:ln>
        </p:spPr>
      </p:pic>
      <p:pic>
        <p:nvPicPr>
          <p:cNvPr id="8" name="Picture 2" descr="http://portal.weatherflow.com/files/location/45700/files/IMG_4281.JPG"/>
          <p:cNvPicPr>
            <a:picLocks noChangeAspect="1" noChangeArrowheads="1"/>
          </p:cNvPicPr>
          <p:nvPr/>
        </p:nvPicPr>
        <p:blipFill rotWithShape="1">
          <a:blip r:embed="rId4" cstate="print"/>
          <a:srcRect l="49869" t="7383" r="32158" b="10302"/>
          <a:stretch/>
        </p:blipFill>
        <p:spPr bwMode="auto">
          <a:xfrm>
            <a:off x="7313344" y="25400"/>
            <a:ext cx="1813723" cy="6146800"/>
          </a:xfrm>
          <a:prstGeom prst="rect">
            <a:avLst/>
          </a:prstGeom>
          <a:noFill/>
          <a:ln>
            <a:solidFill>
              <a:srgbClr val="000000"/>
            </a:solidFill>
          </a:ln>
        </p:spPr>
      </p:pic>
      <p:pic>
        <p:nvPicPr>
          <p:cNvPr id="9" name="Picture 2" descr="http://portal.weatherflow.com/files/location/49393/files/IMG_4190.JPG"/>
          <p:cNvPicPr>
            <a:picLocks noChangeAspect="1" noChangeArrowheads="1"/>
          </p:cNvPicPr>
          <p:nvPr/>
        </p:nvPicPr>
        <p:blipFill rotWithShape="1">
          <a:blip r:embed="rId5" cstate="print"/>
          <a:srcRect l="17128" r="68176" b="80068"/>
          <a:stretch/>
        </p:blipFill>
        <p:spPr bwMode="auto">
          <a:xfrm>
            <a:off x="5861920" y="2133599"/>
            <a:ext cx="1980951" cy="2015066"/>
          </a:xfrm>
          <a:prstGeom prst="rect">
            <a:avLst/>
          </a:prstGeom>
          <a:noFill/>
          <a:ln>
            <a:solidFill>
              <a:srgbClr val="000000"/>
            </a:solidFill>
          </a:ln>
        </p:spPr>
      </p:pic>
      <p:sp>
        <p:nvSpPr>
          <p:cNvPr id="10" name="TextBox 9"/>
          <p:cNvSpPr txBox="1"/>
          <p:nvPr/>
        </p:nvSpPr>
        <p:spPr>
          <a:xfrm>
            <a:off x="3183468" y="0"/>
            <a:ext cx="5960532" cy="584776"/>
          </a:xfrm>
          <a:prstGeom prst="rect">
            <a:avLst/>
          </a:prstGeom>
          <a:noFill/>
          <a:ln>
            <a:noFill/>
          </a:ln>
        </p:spPr>
        <p:txBody>
          <a:bodyPr wrap="square" rtlCol="0">
            <a:spAutoFit/>
          </a:bodyPr>
          <a:lstStyle/>
          <a:p>
            <a:r>
              <a:rPr lang="en-US" sz="3200" dirty="0">
                <a:solidFill>
                  <a:prstClr val="white"/>
                </a:solidFill>
                <a:latin typeface="Calibri"/>
              </a:rPr>
              <a:t>MARACOOS Weather Network</a:t>
            </a:r>
          </a:p>
        </p:txBody>
      </p:sp>
      <p:sp>
        <p:nvSpPr>
          <p:cNvPr id="11" name="TextBox 10"/>
          <p:cNvSpPr txBox="1"/>
          <p:nvPr/>
        </p:nvSpPr>
        <p:spPr>
          <a:xfrm>
            <a:off x="0" y="-50799"/>
            <a:ext cx="1211352" cy="923330"/>
          </a:xfrm>
          <a:prstGeom prst="rect">
            <a:avLst/>
          </a:prstGeom>
          <a:noFill/>
        </p:spPr>
        <p:txBody>
          <a:bodyPr wrap="none" rtlCol="0">
            <a:spAutoFit/>
          </a:bodyPr>
          <a:lstStyle/>
          <a:p>
            <a:pPr algn="ctr"/>
            <a:r>
              <a:rPr lang="en-US" dirty="0">
                <a:solidFill>
                  <a:prstClr val="black"/>
                </a:solidFill>
                <a:latin typeface="Calibri"/>
              </a:rPr>
              <a:t>NDBC</a:t>
            </a:r>
          </a:p>
          <a:p>
            <a:pPr algn="ctr"/>
            <a:r>
              <a:rPr lang="en-US" dirty="0">
                <a:solidFill>
                  <a:prstClr val="black"/>
                </a:solidFill>
                <a:latin typeface="Calibri"/>
              </a:rPr>
              <a:t>Backbone</a:t>
            </a:r>
          </a:p>
          <a:p>
            <a:pPr algn="ctr"/>
            <a:r>
              <a:rPr lang="en-US" dirty="0">
                <a:solidFill>
                  <a:prstClr val="black"/>
                </a:solidFill>
                <a:latin typeface="Calibri"/>
              </a:rPr>
              <a:t>&gt; 50 sites</a:t>
            </a:r>
          </a:p>
        </p:txBody>
      </p:sp>
      <p:sp>
        <p:nvSpPr>
          <p:cNvPr id="12" name="TextBox 11"/>
          <p:cNvSpPr txBox="1"/>
          <p:nvPr/>
        </p:nvSpPr>
        <p:spPr>
          <a:xfrm>
            <a:off x="3539361" y="2878666"/>
            <a:ext cx="1981056" cy="1200329"/>
          </a:xfrm>
          <a:prstGeom prst="rect">
            <a:avLst/>
          </a:prstGeom>
          <a:noFill/>
        </p:spPr>
        <p:txBody>
          <a:bodyPr wrap="none" rtlCol="0">
            <a:spAutoFit/>
          </a:bodyPr>
          <a:lstStyle/>
          <a:p>
            <a:pPr algn="ctr"/>
            <a:r>
              <a:rPr lang="en-US" dirty="0">
                <a:solidFill>
                  <a:srgbClr val="FFFFFF"/>
                </a:solidFill>
                <a:latin typeface="Calibri"/>
              </a:rPr>
              <a:t>Regional Industry</a:t>
            </a:r>
          </a:p>
          <a:p>
            <a:pPr algn="ctr"/>
            <a:r>
              <a:rPr lang="en-US" dirty="0">
                <a:solidFill>
                  <a:srgbClr val="FFFFFF"/>
                </a:solidFill>
                <a:latin typeface="Calibri"/>
              </a:rPr>
              <a:t>Enhancement</a:t>
            </a:r>
          </a:p>
          <a:p>
            <a:pPr algn="ctr"/>
            <a:r>
              <a:rPr lang="en-US" dirty="0">
                <a:solidFill>
                  <a:srgbClr val="FFFFFF"/>
                </a:solidFill>
                <a:latin typeface="Calibri"/>
              </a:rPr>
              <a:t>&gt; 100 sites</a:t>
            </a:r>
          </a:p>
          <a:p>
            <a:endParaRPr lang="en-US" dirty="0">
              <a:solidFill>
                <a:srgbClr val="FFFFFF"/>
              </a:solidFill>
              <a:latin typeface="Calibri"/>
            </a:endParaRPr>
          </a:p>
        </p:txBody>
      </p:sp>
      <p:pic>
        <p:nvPicPr>
          <p:cNvPr id="2" name="Picture 1" descr="3m.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28800" y="1438504"/>
            <a:ext cx="1032934" cy="1216153"/>
          </a:xfrm>
          <a:prstGeom prst="rect">
            <a:avLst/>
          </a:prstGeom>
        </p:spPr>
      </p:pic>
      <p:pic>
        <p:nvPicPr>
          <p:cNvPr id="13" name="Picture 12" descr="NOAA.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19200" y="1981200"/>
            <a:ext cx="626342" cy="626342"/>
          </a:xfrm>
          <a:prstGeom prst="rect">
            <a:avLst/>
          </a:prstGeom>
        </p:spPr>
      </p:pic>
    </p:spTree>
    <p:extLst>
      <p:ext uri="{BB962C8B-B14F-4D97-AF65-F5344CB8AC3E}">
        <p14:creationId xmlns:p14="http://schemas.microsoft.com/office/powerpoint/2010/main" val="3958668262"/>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a:xfrm>
            <a:off x="685800" y="95513"/>
            <a:ext cx="7772400" cy="1143000"/>
          </a:xfrm>
        </p:spPr>
        <p:txBody>
          <a:bodyPr>
            <a:normAutofit/>
          </a:bodyPr>
          <a:lstStyle/>
          <a:p>
            <a:pPr eaLnBrk="1" hangingPunct="1"/>
            <a:r>
              <a:rPr lang="en-US" sz="2800" b="1" dirty="0">
                <a:latin typeface="Calibri"/>
                <a:ea typeface="ＭＳ Ｐゴシック" charset="0"/>
                <a:cs typeface="Calibri"/>
              </a:rPr>
              <a:t>Atmospheric Modeling: </a:t>
            </a:r>
            <a:r>
              <a:rPr lang="en-US" sz="2800" dirty="0">
                <a:latin typeface="Calibri"/>
                <a:ea typeface="ＭＳ Ｐゴシック" charset="0"/>
                <a:cs typeface="Calibri"/>
              </a:rPr>
              <a:t>Rutgers University </a:t>
            </a:r>
            <a:br>
              <a:rPr lang="en-US" sz="2800" dirty="0">
                <a:latin typeface="Calibri"/>
                <a:ea typeface="ＭＳ Ｐゴシック" charset="0"/>
                <a:cs typeface="Calibri"/>
              </a:rPr>
            </a:br>
            <a:r>
              <a:rPr lang="en-US" sz="2800" dirty="0">
                <a:latin typeface="Calibri"/>
                <a:ea typeface="ＭＳ Ｐゴシック" charset="0"/>
                <a:cs typeface="Calibri"/>
              </a:rPr>
              <a:t>Weather Research and Forecasting (RU-WRF) Model</a:t>
            </a:r>
          </a:p>
        </p:txBody>
      </p:sp>
      <p:pic>
        <p:nvPicPr>
          <p:cNvPr id="2" name="Picture 1" descr="RUWRF_9km_3km_1km.png"/>
          <p:cNvPicPr>
            <a:picLocks noChangeAspect="1"/>
          </p:cNvPicPr>
          <p:nvPr/>
        </p:nvPicPr>
        <p:blipFill rotWithShape="1">
          <a:blip r:embed="rId3">
            <a:extLst>
              <a:ext uri="{28A0092B-C50C-407E-A947-70E740481C1C}">
                <a14:useLocalDpi xmlns:a14="http://schemas.microsoft.com/office/drawing/2010/main" val="0"/>
              </a:ext>
            </a:extLst>
          </a:blip>
          <a:srcRect l="-1779" t="15385" r="10256" b="20262"/>
          <a:stretch/>
        </p:blipFill>
        <p:spPr>
          <a:xfrm>
            <a:off x="4737101" y="1675101"/>
            <a:ext cx="4406900" cy="3389071"/>
          </a:xfrm>
          <a:prstGeom prst="rect">
            <a:avLst/>
          </a:prstGeom>
        </p:spPr>
      </p:pic>
      <p:sp>
        <p:nvSpPr>
          <p:cNvPr id="8" name="Rectangle 3"/>
          <p:cNvSpPr txBox="1">
            <a:spLocks noChangeArrowheads="1"/>
          </p:cNvSpPr>
          <p:nvPr/>
        </p:nvSpPr>
        <p:spPr>
          <a:xfrm>
            <a:off x="244593" y="1276752"/>
            <a:ext cx="4722517" cy="5167327"/>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spcAft>
                <a:spcPts val="0"/>
              </a:spcAft>
            </a:pPr>
            <a:r>
              <a:rPr lang="en-US" sz="2000" b="1" dirty="0">
                <a:solidFill>
                  <a:prstClr val="black"/>
                </a:solidFill>
                <a:latin typeface="Calibri"/>
                <a:ea typeface="ＭＳ Ｐゴシック" charset="0"/>
                <a:cs typeface="Calibri"/>
              </a:rPr>
              <a:t>Triple nested: </a:t>
            </a:r>
            <a:r>
              <a:rPr lang="en-US" sz="2000" dirty="0">
                <a:solidFill>
                  <a:prstClr val="black"/>
                </a:solidFill>
                <a:latin typeface="Calibri"/>
                <a:ea typeface="ＭＳ Ｐゴシック" charset="0"/>
                <a:cs typeface="Calibri"/>
              </a:rPr>
              <a:t>9-3-1km</a:t>
            </a:r>
          </a:p>
          <a:p>
            <a:pPr lvl="1" fontAlgn="auto">
              <a:spcAft>
                <a:spcPts val="0"/>
              </a:spcAft>
            </a:pPr>
            <a:r>
              <a:rPr lang="en-US" sz="1600" dirty="0">
                <a:solidFill>
                  <a:prstClr val="black"/>
                </a:solidFill>
                <a:latin typeface="Calibri"/>
                <a:ea typeface="ＭＳ Ｐゴシック" charset="0"/>
                <a:cs typeface="Calibri"/>
              </a:rPr>
              <a:t>9km: 0, 6, 12, 18Z cycles</a:t>
            </a:r>
          </a:p>
          <a:p>
            <a:pPr lvl="1" fontAlgn="auto">
              <a:spcAft>
                <a:spcPts val="0"/>
              </a:spcAft>
            </a:pPr>
            <a:r>
              <a:rPr lang="en-US" sz="1600" dirty="0">
                <a:solidFill>
                  <a:prstClr val="black"/>
                </a:solidFill>
                <a:latin typeface="Calibri"/>
                <a:ea typeface="ＭＳ Ｐゴシック" charset="0"/>
                <a:cs typeface="Calibri"/>
              </a:rPr>
              <a:t>3km: 0, 12Z cycles</a:t>
            </a:r>
          </a:p>
          <a:p>
            <a:pPr lvl="1" fontAlgn="auto">
              <a:spcAft>
                <a:spcPts val="0"/>
              </a:spcAft>
            </a:pPr>
            <a:r>
              <a:rPr lang="en-US" sz="1600" dirty="0">
                <a:solidFill>
                  <a:prstClr val="black"/>
                </a:solidFill>
                <a:latin typeface="Calibri"/>
                <a:ea typeface="ＭＳ Ｐゴシック" charset="0"/>
                <a:cs typeface="Calibri"/>
              </a:rPr>
              <a:t>1km: 12Z cycle</a:t>
            </a:r>
            <a:endParaRPr lang="en-US" sz="2000" dirty="0">
              <a:solidFill>
                <a:prstClr val="black"/>
              </a:solidFill>
              <a:latin typeface="Calibri"/>
              <a:ea typeface="ＭＳ Ｐゴシック" charset="0"/>
              <a:cs typeface="Calibri"/>
            </a:endParaRPr>
          </a:p>
          <a:p>
            <a:pPr fontAlgn="auto">
              <a:spcAft>
                <a:spcPts val="0"/>
              </a:spcAft>
            </a:pPr>
            <a:r>
              <a:rPr lang="en-US" sz="2000" b="1" dirty="0">
                <a:solidFill>
                  <a:prstClr val="black"/>
                </a:solidFill>
                <a:latin typeface="Calibri"/>
                <a:ea typeface="ＭＳ Ｐゴシック" charset="0"/>
                <a:cs typeface="Calibri"/>
              </a:rPr>
              <a:t>3-hourly forecast: </a:t>
            </a:r>
            <a:r>
              <a:rPr lang="en-US" sz="2000" dirty="0">
                <a:solidFill>
                  <a:prstClr val="black"/>
                </a:solidFill>
                <a:latin typeface="Calibri"/>
                <a:ea typeface="ＭＳ Ｐゴシック" charset="0"/>
                <a:cs typeface="Calibri"/>
              </a:rPr>
              <a:t>out to 5 days (9km), 2 days (3km) and 1 day (1km)</a:t>
            </a:r>
          </a:p>
          <a:p>
            <a:pPr fontAlgn="auto">
              <a:spcAft>
                <a:spcPts val="0"/>
              </a:spcAft>
            </a:pPr>
            <a:r>
              <a:rPr lang="en-US" sz="2000" b="1" dirty="0">
                <a:solidFill>
                  <a:prstClr val="black"/>
                </a:solidFill>
                <a:latin typeface="Calibri"/>
                <a:ea typeface="ＭＳ Ｐゴシック" charset="0"/>
                <a:cs typeface="Calibri"/>
              </a:rPr>
              <a:t>Initial Conditions:</a:t>
            </a:r>
            <a:endParaRPr lang="en-US" sz="2000" dirty="0">
              <a:solidFill>
                <a:prstClr val="black"/>
              </a:solidFill>
              <a:latin typeface="Calibri"/>
              <a:ea typeface="ＭＳ Ｐゴシック" charset="0"/>
              <a:cs typeface="Calibri"/>
            </a:endParaRPr>
          </a:p>
          <a:p>
            <a:pPr lvl="1" fontAlgn="auto">
              <a:spcAft>
                <a:spcPts val="0"/>
              </a:spcAft>
            </a:pPr>
            <a:r>
              <a:rPr lang="en-US" sz="1600" b="1" dirty="0">
                <a:solidFill>
                  <a:prstClr val="black"/>
                </a:solidFill>
                <a:latin typeface="Calibri"/>
                <a:ea typeface="ＭＳ Ｐゴシック" charset="0"/>
                <a:cs typeface="Calibri"/>
              </a:rPr>
              <a:t>9km: </a:t>
            </a:r>
            <a:r>
              <a:rPr lang="en-US" sz="1600" dirty="0">
                <a:solidFill>
                  <a:prstClr val="black"/>
                </a:solidFill>
                <a:latin typeface="Calibri"/>
                <a:ea typeface="ＭＳ Ｐゴシック" charset="0"/>
                <a:cs typeface="Calibri"/>
              </a:rPr>
              <a:t>0.25 degree GFS</a:t>
            </a:r>
          </a:p>
          <a:p>
            <a:pPr lvl="1" fontAlgn="auto">
              <a:spcAft>
                <a:spcPts val="0"/>
              </a:spcAft>
            </a:pPr>
            <a:r>
              <a:rPr lang="en-US" sz="1600" b="1" dirty="0">
                <a:solidFill>
                  <a:prstClr val="black"/>
                </a:solidFill>
                <a:latin typeface="Calibri"/>
                <a:ea typeface="ＭＳ Ｐゴシック" charset="0"/>
                <a:cs typeface="Calibri"/>
              </a:rPr>
              <a:t>3km: </a:t>
            </a:r>
            <a:r>
              <a:rPr lang="en-US" sz="1600" dirty="0">
                <a:solidFill>
                  <a:prstClr val="black"/>
                </a:solidFill>
                <a:latin typeface="Calibri"/>
                <a:ea typeface="ＭＳ Ｐゴシック" charset="0"/>
                <a:cs typeface="Calibri"/>
              </a:rPr>
              <a:t>4km NAM</a:t>
            </a:r>
          </a:p>
          <a:p>
            <a:pPr lvl="1" fontAlgn="auto">
              <a:spcAft>
                <a:spcPts val="0"/>
              </a:spcAft>
            </a:pPr>
            <a:r>
              <a:rPr lang="en-US" sz="1600" b="1" dirty="0">
                <a:solidFill>
                  <a:prstClr val="black"/>
                </a:solidFill>
                <a:latin typeface="Calibri"/>
                <a:ea typeface="ＭＳ Ｐゴシック" charset="0"/>
                <a:cs typeface="Calibri"/>
              </a:rPr>
              <a:t>1km: </a:t>
            </a:r>
            <a:r>
              <a:rPr lang="en-US" sz="1600" dirty="0">
                <a:solidFill>
                  <a:prstClr val="black"/>
                </a:solidFill>
                <a:latin typeface="Calibri"/>
                <a:ea typeface="ＭＳ Ｐゴシック" charset="0"/>
                <a:cs typeface="Calibri"/>
              </a:rPr>
              <a:t>RU-WRF 3km</a:t>
            </a:r>
          </a:p>
          <a:p>
            <a:pPr fontAlgn="auto">
              <a:spcAft>
                <a:spcPts val="0"/>
              </a:spcAft>
            </a:pPr>
            <a:r>
              <a:rPr lang="en-US" sz="2000" b="1" dirty="0">
                <a:solidFill>
                  <a:prstClr val="black"/>
                </a:solidFill>
                <a:latin typeface="Calibri"/>
                <a:ea typeface="ＭＳ Ｐゴシック" charset="0"/>
                <a:cs typeface="Calibri"/>
              </a:rPr>
              <a:t>Boundary Conditions:</a:t>
            </a:r>
          </a:p>
          <a:p>
            <a:pPr lvl="1" fontAlgn="auto">
              <a:spcAft>
                <a:spcPts val="0"/>
              </a:spcAft>
            </a:pPr>
            <a:r>
              <a:rPr lang="en-US" sz="1600" b="1" dirty="0">
                <a:solidFill>
                  <a:prstClr val="black"/>
                </a:solidFill>
                <a:latin typeface="Calibri"/>
                <a:ea typeface="ＭＳ Ｐゴシック" charset="0"/>
                <a:cs typeface="Calibri"/>
              </a:rPr>
              <a:t>9km:</a:t>
            </a:r>
            <a:r>
              <a:rPr lang="en-US" sz="1600" dirty="0">
                <a:solidFill>
                  <a:prstClr val="black"/>
                </a:solidFill>
                <a:latin typeface="Calibri"/>
                <a:ea typeface="ＭＳ Ｐゴシック" charset="0"/>
                <a:cs typeface="Calibri"/>
              </a:rPr>
              <a:t> 0.25 degree GFS</a:t>
            </a:r>
          </a:p>
          <a:p>
            <a:pPr lvl="1" fontAlgn="auto">
              <a:spcAft>
                <a:spcPts val="0"/>
              </a:spcAft>
            </a:pPr>
            <a:r>
              <a:rPr lang="en-US" sz="1600" b="1" dirty="0">
                <a:solidFill>
                  <a:prstClr val="black"/>
                </a:solidFill>
                <a:latin typeface="Calibri"/>
                <a:ea typeface="ＭＳ Ｐゴシック" charset="0"/>
                <a:cs typeface="Calibri"/>
              </a:rPr>
              <a:t>3km: </a:t>
            </a:r>
            <a:r>
              <a:rPr lang="en-US" sz="1600" dirty="0">
                <a:solidFill>
                  <a:prstClr val="black"/>
                </a:solidFill>
                <a:latin typeface="Calibri"/>
                <a:ea typeface="ＭＳ Ｐゴシック" charset="0"/>
                <a:cs typeface="Calibri"/>
              </a:rPr>
              <a:t>RU-WRF 9km</a:t>
            </a:r>
          </a:p>
          <a:p>
            <a:pPr lvl="1" fontAlgn="auto">
              <a:spcAft>
                <a:spcPts val="0"/>
              </a:spcAft>
            </a:pPr>
            <a:r>
              <a:rPr lang="en-US" sz="1600" b="1" dirty="0">
                <a:solidFill>
                  <a:prstClr val="black"/>
                </a:solidFill>
                <a:latin typeface="Calibri"/>
                <a:ea typeface="ＭＳ Ｐゴシック" charset="0"/>
                <a:cs typeface="Calibri"/>
              </a:rPr>
              <a:t>1km: </a:t>
            </a:r>
            <a:r>
              <a:rPr lang="en-US" sz="1600" dirty="0">
                <a:solidFill>
                  <a:prstClr val="black"/>
                </a:solidFill>
                <a:latin typeface="Calibri"/>
                <a:ea typeface="ＭＳ Ｐゴシック" charset="0"/>
                <a:cs typeface="Calibri"/>
              </a:rPr>
              <a:t>RU-WRF 3km</a:t>
            </a:r>
            <a:endParaRPr lang="en-US" sz="1600" b="1" dirty="0">
              <a:solidFill>
                <a:prstClr val="black"/>
              </a:solidFill>
              <a:latin typeface="Calibri"/>
              <a:ea typeface="ＭＳ Ｐゴシック" charset="0"/>
              <a:cs typeface="Calibri"/>
            </a:endParaRPr>
          </a:p>
          <a:p>
            <a:pPr fontAlgn="auto">
              <a:spcAft>
                <a:spcPts val="0"/>
              </a:spcAft>
            </a:pPr>
            <a:r>
              <a:rPr lang="en-US" sz="2000" b="1" dirty="0">
                <a:solidFill>
                  <a:prstClr val="black"/>
                </a:solidFill>
                <a:latin typeface="Calibri"/>
                <a:ea typeface="ＭＳ Ｐゴシック" charset="0"/>
                <a:cs typeface="Calibri"/>
              </a:rPr>
              <a:t>Version:</a:t>
            </a:r>
            <a:r>
              <a:rPr lang="en-US" sz="2000" dirty="0">
                <a:solidFill>
                  <a:prstClr val="black"/>
                </a:solidFill>
                <a:latin typeface="Calibri"/>
                <a:ea typeface="ＭＳ Ｐゴシック" charset="0"/>
                <a:cs typeface="Calibri"/>
              </a:rPr>
              <a:t> 3.7.1</a:t>
            </a:r>
          </a:p>
          <a:p>
            <a:pPr fontAlgn="auto">
              <a:spcAft>
                <a:spcPts val="0"/>
              </a:spcAft>
            </a:pPr>
            <a:r>
              <a:rPr lang="en-US" sz="2000" b="1" dirty="0">
                <a:solidFill>
                  <a:prstClr val="black"/>
                </a:solidFill>
                <a:latin typeface="Calibri"/>
                <a:ea typeface="ＭＳ Ｐゴシック" charset="0"/>
                <a:cs typeface="Calibri"/>
              </a:rPr>
              <a:t>Physics options: </a:t>
            </a:r>
            <a:r>
              <a:rPr lang="en-US" sz="2000" dirty="0">
                <a:solidFill>
                  <a:prstClr val="black"/>
                </a:solidFill>
                <a:latin typeface="Calibri"/>
                <a:ea typeface="ＭＳ Ｐゴシック" charset="0"/>
                <a:cs typeface="Calibri"/>
              </a:rPr>
              <a:t>(New Thompson microphysics; MYNN2 PBL; no cumulus parameterization; RRTMG LW, New Goddard SW radiation; MYNN surface layer; NOAH land surface model, NOAH UCM urban physics, Simple Ocean Mixed Layer)</a:t>
            </a:r>
          </a:p>
          <a:p>
            <a:pPr fontAlgn="auto">
              <a:spcAft>
                <a:spcPts val="0"/>
              </a:spcAft>
            </a:pPr>
            <a:r>
              <a:rPr lang="en-US" sz="2000" b="1" dirty="0">
                <a:solidFill>
                  <a:prstClr val="black"/>
                </a:solidFill>
                <a:latin typeface="Calibri"/>
                <a:ea typeface="ＭＳ Ｐゴシック" charset="0"/>
                <a:cs typeface="Calibri"/>
              </a:rPr>
              <a:t>Satellite SSTs: </a:t>
            </a:r>
            <a:r>
              <a:rPr lang="en-US" sz="2000" dirty="0">
                <a:solidFill>
                  <a:prstClr val="black"/>
                </a:solidFill>
                <a:latin typeface="Calibri"/>
                <a:ea typeface="ＭＳ Ｐゴシック" charset="0"/>
                <a:cs typeface="Calibri"/>
              </a:rPr>
              <a:t>state-of-the-science </a:t>
            </a:r>
            <a:r>
              <a:rPr lang="en-US" sz="2000" dirty="0" err="1">
                <a:solidFill>
                  <a:prstClr val="black"/>
                </a:solidFill>
                <a:latin typeface="Calibri"/>
                <a:ea typeface="ＭＳ Ｐゴシック" charset="0"/>
                <a:cs typeface="Calibri"/>
              </a:rPr>
              <a:t>declouded</a:t>
            </a:r>
            <a:r>
              <a:rPr lang="en-US" sz="2000" dirty="0">
                <a:solidFill>
                  <a:prstClr val="black"/>
                </a:solidFill>
                <a:latin typeface="Calibri"/>
                <a:ea typeface="ＭＳ Ｐゴシック" charset="0"/>
                <a:cs typeface="Calibri"/>
              </a:rPr>
              <a:t> coldest pixel composite SST to resolve </a:t>
            </a:r>
            <a:r>
              <a:rPr lang="en-US" sz="2000" i="1" dirty="0">
                <a:solidFill>
                  <a:prstClr val="black"/>
                </a:solidFill>
                <a:latin typeface="Calibri"/>
                <a:ea typeface="ＭＳ Ｐゴシック" charset="0"/>
                <a:cs typeface="Calibri"/>
              </a:rPr>
              <a:t>coastal upwelling </a:t>
            </a:r>
            <a:r>
              <a:rPr lang="en-US" sz="2000" dirty="0">
                <a:solidFill>
                  <a:prstClr val="black"/>
                </a:solidFill>
                <a:latin typeface="Calibri"/>
                <a:ea typeface="ＭＳ Ｐゴシック" charset="0"/>
                <a:cs typeface="Calibri"/>
              </a:rPr>
              <a:t>and </a:t>
            </a:r>
            <a:r>
              <a:rPr lang="en-US" sz="2000" i="1" dirty="0">
                <a:solidFill>
                  <a:prstClr val="black"/>
                </a:solidFill>
                <a:latin typeface="Calibri"/>
                <a:ea typeface="ＭＳ Ｐゴシック" charset="0"/>
                <a:cs typeface="Calibri"/>
              </a:rPr>
              <a:t>storm mixing</a:t>
            </a:r>
            <a:endParaRPr lang="en-US" sz="2000" dirty="0">
              <a:solidFill>
                <a:prstClr val="black"/>
              </a:solidFill>
              <a:latin typeface="Calibri"/>
              <a:ea typeface="ＭＳ Ｐゴシック" charset="0"/>
              <a:cs typeface="Calibri"/>
            </a:endParaRPr>
          </a:p>
          <a:p>
            <a:pPr fontAlgn="auto">
              <a:spcAft>
                <a:spcPts val="0"/>
              </a:spcAft>
            </a:pPr>
            <a:endParaRPr lang="en-US" sz="2000" dirty="0">
              <a:solidFill>
                <a:prstClr val="black"/>
              </a:solidFill>
              <a:latin typeface="Arial" charset="0"/>
              <a:ea typeface="ＭＳ Ｐゴシック" charset="0"/>
              <a:cs typeface="ＭＳ Ｐゴシック" charset="0"/>
            </a:endParaRPr>
          </a:p>
          <a:p>
            <a:pPr fontAlgn="auto">
              <a:spcAft>
                <a:spcPts val="0"/>
              </a:spcAft>
            </a:pPr>
            <a:endParaRPr lang="en-US" sz="2000" dirty="0">
              <a:solidFill>
                <a:prstClr val="black"/>
              </a:solidFill>
              <a:latin typeface="Arial" charset="0"/>
              <a:ea typeface="ＭＳ Ｐゴシック" charset="0"/>
              <a:cs typeface="ＭＳ Ｐゴシック" charset="0"/>
            </a:endParaRPr>
          </a:p>
          <a:p>
            <a:pPr fontAlgn="auto">
              <a:spcAft>
                <a:spcPts val="0"/>
              </a:spcAft>
            </a:pPr>
            <a:endParaRPr lang="en-US" sz="2000" dirty="0">
              <a:solidFill>
                <a:prstClr val="black"/>
              </a:solidFill>
              <a:latin typeface="Arial" charset="0"/>
              <a:ea typeface="ＭＳ Ｐゴシック" charset="0"/>
              <a:cs typeface="ＭＳ Ｐゴシック" charset="0"/>
            </a:endParaRPr>
          </a:p>
          <a:p>
            <a:pPr fontAlgn="auto">
              <a:spcAft>
                <a:spcPts val="0"/>
              </a:spcAft>
            </a:pPr>
            <a:endParaRPr lang="en-US" sz="2000" dirty="0">
              <a:solidFill>
                <a:prstClr val="black"/>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30678329"/>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7430042" y="2712958"/>
            <a:ext cx="1664403" cy="646331"/>
          </a:xfrm>
          <a:prstGeom prst="rect">
            <a:avLst/>
          </a:prstGeom>
          <a:solidFill>
            <a:schemeClr val="bg1"/>
          </a:solidFill>
        </p:spPr>
        <p:txBody>
          <a:bodyPr wrap="square" rtlCol="0">
            <a:spAutoFit/>
          </a:bodyPr>
          <a:lstStyle/>
          <a:p>
            <a:pPr algn="r" defTabSz="457200" eaLnBrk="1" fontAlgn="auto" hangingPunct="1">
              <a:spcBef>
                <a:spcPts val="0"/>
              </a:spcBef>
              <a:spcAft>
                <a:spcPts val="0"/>
              </a:spcAft>
            </a:pPr>
            <a:r>
              <a:rPr lang="en-US" sz="1800" dirty="0">
                <a:solidFill>
                  <a:prstClr val="black"/>
                </a:solidFill>
                <a:latin typeface="Calibri"/>
                <a:ea typeface="+mn-ea"/>
                <a:cs typeface="+mn-cs"/>
              </a:rPr>
              <a:t>Bottom temperature</a:t>
            </a:r>
          </a:p>
        </p:txBody>
      </p:sp>
      <p:pic>
        <p:nvPicPr>
          <p:cNvPr id="7" name="Picture 3" descr="kk5"/>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9059" t="5655" r="63966"/>
          <a:stretch/>
        </p:blipFill>
        <p:spPr bwMode="auto">
          <a:xfrm>
            <a:off x="5989871" y="183467"/>
            <a:ext cx="1635556" cy="3058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1730" name="Content Placeholder 2"/>
          <p:cNvSpPr>
            <a:spLocks noGrp="1"/>
          </p:cNvSpPr>
          <p:nvPr>
            <p:ph sz="half" idx="1"/>
          </p:nvPr>
        </p:nvSpPr>
        <p:spPr>
          <a:xfrm>
            <a:off x="113894" y="3622882"/>
            <a:ext cx="6256097" cy="2926327"/>
          </a:xfrm>
        </p:spPr>
        <p:txBody>
          <a:bodyPr>
            <a:normAutofit lnSpcReduction="10000"/>
          </a:bodyPr>
          <a:lstStyle/>
          <a:p>
            <a:pPr eaLnBrk="1" hangingPunct="1">
              <a:buNone/>
            </a:pPr>
            <a:r>
              <a:rPr lang="en-US" sz="1600" i="1" dirty="0" smtClean="0">
                <a:latin typeface="Calibri" charset="0"/>
                <a:ea typeface="ＭＳ Ｐゴシック" charset="0"/>
                <a:cs typeface="Arial" charset="0"/>
              </a:rPr>
              <a:t>Data used</a:t>
            </a:r>
            <a:r>
              <a:rPr lang="en-US" sz="1600" i="1" dirty="0">
                <a:latin typeface="Calibri" charset="0"/>
                <a:ea typeface="ＭＳ Ｐゴシック" charset="0"/>
                <a:cs typeface="Arial" charset="0"/>
              </a:rPr>
              <a:t> </a:t>
            </a:r>
            <a:r>
              <a:rPr lang="en-US" sz="1600" i="1" dirty="0" smtClean="0">
                <a:latin typeface="Calibri" charset="0"/>
                <a:ea typeface="ＭＳ Ｐゴシック" charset="0"/>
                <a:cs typeface="Arial" charset="0"/>
              </a:rPr>
              <a:t>                                                                [… real-time SOURCE]</a:t>
            </a:r>
            <a:br>
              <a:rPr lang="en-US" sz="1600" i="1" dirty="0" smtClean="0">
                <a:latin typeface="Calibri" charset="0"/>
                <a:ea typeface="ＭＳ Ｐゴシック" charset="0"/>
                <a:cs typeface="Arial" charset="0"/>
              </a:rPr>
            </a:br>
            <a:r>
              <a:rPr lang="en-US" sz="1600" i="1" dirty="0" smtClean="0">
                <a:latin typeface="Calibri" charset="0"/>
                <a:ea typeface="ＭＳ Ｐゴシック" charset="0"/>
                <a:cs typeface="Arial" charset="0"/>
              </a:rPr>
              <a:t>                                                                                </a:t>
            </a:r>
            <a:r>
              <a:rPr lang="en-US" sz="1600" i="1" dirty="0">
                <a:latin typeface="Calibri" charset="0"/>
                <a:ea typeface="ＭＳ Ｐゴシック" charset="0"/>
                <a:cs typeface="Arial" charset="0"/>
              </a:rPr>
              <a:t> </a:t>
            </a:r>
            <a:r>
              <a:rPr lang="en-US" sz="1600" i="1" dirty="0" smtClean="0">
                <a:latin typeface="Calibri" charset="0"/>
                <a:ea typeface="ＭＳ Ｐゴシック" charset="0"/>
                <a:cs typeface="Arial" charset="0"/>
              </a:rPr>
              <a:t>     </a:t>
            </a:r>
            <a:r>
              <a:rPr lang="en-US" sz="1050" i="1" dirty="0" smtClean="0">
                <a:solidFill>
                  <a:prstClr val="black"/>
                </a:solidFill>
                <a:latin typeface="Calibri" charset="0"/>
                <a:ea typeface="ＭＳ Ｐゴシック" charset="0"/>
                <a:cs typeface="Arial" charset="0"/>
              </a:rPr>
              <a:t>*</a:t>
            </a:r>
            <a:r>
              <a:rPr lang="en-US" sz="1050" i="1" dirty="0">
                <a:solidFill>
                  <a:prstClr val="black"/>
                </a:solidFill>
                <a:latin typeface="Calibri" charset="0"/>
                <a:ea typeface="ＭＳ Ｐゴシック" charset="0"/>
                <a:cs typeface="Arial" charset="0"/>
              </a:rPr>
              <a:t>THREDDS Data </a:t>
            </a:r>
            <a:r>
              <a:rPr lang="en-US" sz="1050" i="1" dirty="0" smtClean="0">
                <a:solidFill>
                  <a:prstClr val="black"/>
                </a:solidFill>
                <a:latin typeface="Calibri" charset="0"/>
                <a:ea typeface="ＭＳ Ｐゴシック" charset="0"/>
                <a:cs typeface="Arial" charset="0"/>
              </a:rPr>
              <a:t>Server</a:t>
            </a:r>
            <a:endParaRPr lang="en-US" sz="1600" dirty="0">
              <a:latin typeface="Calibri" charset="0"/>
              <a:ea typeface="ＭＳ Ｐゴシック" charset="0"/>
              <a:cs typeface="Arial" charset="0"/>
            </a:endParaRPr>
          </a:p>
          <a:p>
            <a:pPr eaLnBrk="1" hangingPunct="1">
              <a:spcBef>
                <a:spcPts val="0"/>
              </a:spcBef>
              <a:spcAft>
                <a:spcPts val="0"/>
              </a:spcAft>
            </a:pPr>
            <a:r>
              <a:rPr lang="en-US" sz="1600" dirty="0">
                <a:latin typeface="Calibri" charset="0"/>
                <a:ea typeface="ＭＳ Ｐゴシック" charset="0"/>
                <a:cs typeface="Arial" charset="0"/>
              </a:rPr>
              <a:t>72-hour forecast </a:t>
            </a:r>
            <a:r>
              <a:rPr lang="en-US" sz="1600" dirty="0" smtClean="0">
                <a:latin typeface="Calibri" charset="0"/>
                <a:ea typeface="ＭＳ Ｐゴシック" charset="0"/>
                <a:cs typeface="Arial" charset="0"/>
              </a:rPr>
              <a:t>NAM 0Z </a:t>
            </a:r>
            <a:r>
              <a:rPr lang="en-US" sz="1600" dirty="0">
                <a:latin typeface="Calibri" charset="0"/>
                <a:ea typeface="ＭＳ Ｐゴシック" charset="0"/>
                <a:cs typeface="Arial" charset="0"/>
              </a:rPr>
              <a:t>cycle at 2</a:t>
            </a:r>
            <a:r>
              <a:rPr lang="en-US" sz="1600" dirty="0" smtClean="0">
                <a:latin typeface="Calibri" charset="0"/>
                <a:ea typeface="ＭＳ Ｐゴシック" charset="0"/>
                <a:cs typeface="Arial" charset="0"/>
              </a:rPr>
              <a:t> am EST       </a:t>
            </a:r>
            <a:r>
              <a:rPr lang="en-US" sz="1600" i="1" dirty="0" smtClean="0">
                <a:latin typeface="Calibri" charset="0"/>
                <a:ea typeface="ＭＳ Ｐゴシック" charset="0"/>
                <a:cs typeface="Arial" charset="0"/>
              </a:rPr>
              <a:t>[NCEP NOMADS]</a:t>
            </a:r>
            <a:endParaRPr lang="en-US" sz="1600" i="1" dirty="0">
              <a:latin typeface="Calibri" charset="0"/>
              <a:ea typeface="ＭＳ Ｐゴシック" charset="0"/>
              <a:cs typeface="Arial" charset="0"/>
            </a:endParaRPr>
          </a:p>
          <a:p>
            <a:pPr eaLnBrk="1" hangingPunct="1">
              <a:spcBef>
                <a:spcPts val="0"/>
              </a:spcBef>
              <a:spcAft>
                <a:spcPts val="0"/>
              </a:spcAft>
            </a:pPr>
            <a:r>
              <a:rPr lang="en-US" sz="1600" dirty="0">
                <a:latin typeface="Calibri" charset="0"/>
                <a:ea typeface="ＭＳ Ｐゴシック" charset="0"/>
                <a:cs typeface="Arial" charset="0"/>
              </a:rPr>
              <a:t>RU </a:t>
            </a:r>
            <a:r>
              <a:rPr lang="en-US" sz="1600" dirty="0" smtClean="0">
                <a:latin typeface="Calibri" charset="0"/>
                <a:ea typeface="ＭＳ Ｐゴシック" charset="0"/>
                <a:cs typeface="Arial" charset="0"/>
              </a:rPr>
              <a:t>regional CODAR hourly: </a:t>
            </a:r>
            <a:r>
              <a:rPr lang="en-US" sz="1600" dirty="0">
                <a:latin typeface="Calibri" charset="0"/>
                <a:ea typeface="ＭＳ Ｐゴシック" charset="0"/>
                <a:cs typeface="Arial" charset="0"/>
              </a:rPr>
              <a:t>4-hour </a:t>
            </a:r>
            <a:r>
              <a:rPr lang="en-US" sz="1600" dirty="0" smtClean="0">
                <a:latin typeface="Calibri" charset="0"/>
                <a:ea typeface="ＭＳ Ｐゴシック" charset="0"/>
                <a:cs typeface="Arial" charset="0"/>
              </a:rPr>
              <a:t>latency delay          </a:t>
            </a:r>
            <a:r>
              <a:rPr lang="en-US" sz="1600" i="1" dirty="0" smtClean="0">
                <a:latin typeface="Calibri" charset="0"/>
                <a:ea typeface="ＭＳ Ｐゴシック" charset="0"/>
                <a:cs typeface="Arial" charset="0"/>
              </a:rPr>
              <a:t>[RU TDS*]</a:t>
            </a:r>
            <a:endParaRPr lang="en-US" sz="1600" i="1" dirty="0">
              <a:latin typeface="Calibri" charset="0"/>
              <a:ea typeface="ＭＳ Ｐゴシック" charset="0"/>
              <a:cs typeface="Arial" charset="0"/>
            </a:endParaRPr>
          </a:p>
          <a:p>
            <a:pPr eaLnBrk="1" hangingPunct="1">
              <a:spcBef>
                <a:spcPts val="0"/>
              </a:spcBef>
              <a:spcAft>
                <a:spcPts val="0"/>
              </a:spcAft>
            </a:pPr>
            <a:r>
              <a:rPr lang="en-US" sz="1600" dirty="0">
                <a:latin typeface="Calibri" charset="0"/>
                <a:ea typeface="ＭＳ Ｐゴシック" charset="0"/>
                <a:cs typeface="Arial" charset="0"/>
              </a:rPr>
              <a:t>RU glider T,S </a:t>
            </a:r>
            <a:r>
              <a:rPr lang="en-US" sz="1600" dirty="0" smtClean="0">
                <a:latin typeface="Calibri" charset="0"/>
                <a:ea typeface="ＭＳ Ｐゴシック" charset="0"/>
                <a:cs typeface="Arial" charset="0"/>
              </a:rPr>
              <a:t>when available (</a:t>
            </a:r>
            <a:r>
              <a:rPr lang="en-US" sz="1600" dirty="0">
                <a:latin typeface="Calibri" charset="0"/>
                <a:ea typeface="ＭＳ Ｐゴシック" charset="0"/>
                <a:cs typeface="Arial" charset="0"/>
              </a:rPr>
              <a:t>~</a:t>
            </a:r>
            <a:r>
              <a:rPr lang="en-US" sz="1600" dirty="0" smtClean="0">
                <a:latin typeface="Calibri" charset="0"/>
                <a:ea typeface="ＭＳ Ｐゴシック" charset="0"/>
                <a:cs typeface="Arial" charset="0"/>
              </a:rPr>
              <a:t> </a:t>
            </a:r>
            <a:r>
              <a:rPr lang="en-US" sz="1600" dirty="0">
                <a:latin typeface="Calibri" charset="0"/>
                <a:ea typeface="ＭＳ Ｐゴシック" charset="0"/>
                <a:cs typeface="Arial" charset="0"/>
              </a:rPr>
              <a:t>1 hour </a:t>
            </a:r>
            <a:r>
              <a:rPr lang="en-US" sz="1600" dirty="0" smtClean="0">
                <a:latin typeface="Calibri" charset="0"/>
                <a:ea typeface="ＭＳ Ｐゴシック" charset="0"/>
                <a:cs typeface="Arial" charset="0"/>
              </a:rPr>
              <a:t>delay)                  </a:t>
            </a:r>
            <a:r>
              <a:rPr lang="en-US" sz="1600" i="1" dirty="0" smtClean="0">
                <a:latin typeface="Calibri" charset="0"/>
                <a:ea typeface="ＭＳ Ｐゴシック" charset="0"/>
                <a:cs typeface="Arial" charset="0"/>
              </a:rPr>
              <a:t>[RU TDS]</a:t>
            </a:r>
            <a:endParaRPr lang="en-US" sz="1600" i="1" dirty="0">
              <a:latin typeface="Calibri" charset="0"/>
              <a:ea typeface="ＭＳ Ｐゴシック" charset="0"/>
              <a:cs typeface="Arial" charset="0"/>
            </a:endParaRPr>
          </a:p>
          <a:p>
            <a:pPr eaLnBrk="1" hangingPunct="1">
              <a:spcBef>
                <a:spcPts val="0"/>
              </a:spcBef>
              <a:spcAft>
                <a:spcPts val="0"/>
              </a:spcAft>
            </a:pPr>
            <a:r>
              <a:rPr lang="en-US" sz="1600" dirty="0">
                <a:latin typeface="Calibri" charset="0"/>
                <a:ea typeface="ＭＳ Ｐゴシック" charset="0"/>
                <a:cs typeface="Arial" charset="0"/>
              </a:rPr>
              <a:t>USGS daily average flow available 11:00 </a:t>
            </a:r>
            <a:r>
              <a:rPr lang="en-US" sz="1600" dirty="0" smtClean="0">
                <a:latin typeface="Calibri" charset="0"/>
                <a:ea typeface="ＭＳ Ｐゴシック" charset="0"/>
                <a:cs typeface="Arial" charset="0"/>
              </a:rPr>
              <a:t>EST   </a:t>
            </a:r>
            <a:r>
              <a:rPr lang="en-US" sz="1600" i="1" dirty="0" smtClean="0">
                <a:latin typeface="Calibri" charset="0"/>
                <a:ea typeface="ＭＳ Ｐゴシック" charset="0"/>
                <a:cs typeface="Arial" charset="0"/>
              </a:rPr>
              <a:t>[USGS </a:t>
            </a:r>
            <a:r>
              <a:rPr lang="en-US" sz="1600" i="1" dirty="0" err="1" smtClean="0">
                <a:latin typeface="Calibri" charset="0"/>
                <a:ea typeface="ＭＳ Ｐゴシック" charset="0"/>
                <a:cs typeface="Arial" charset="0"/>
              </a:rPr>
              <a:t>waterdata</a:t>
            </a:r>
            <a:r>
              <a:rPr lang="en-US" sz="1600" i="1" dirty="0" smtClean="0">
                <a:latin typeface="Calibri" charset="0"/>
                <a:ea typeface="ＭＳ Ｐゴシック" charset="0"/>
                <a:cs typeface="Arial" charset="0"/>
              </a:rPr>
              <a:t>]</a:t>
            </a:r>
            <a:endParaRPr lang="en-US" sz="1600" i="1" dirty="0">
              <a:latin typeface="Calibri" charset="0"/>
              <a:ea typeface="ＭＳ Ｐゴシック" charset="0"/>
              <a:cs typeface="Arial" charset="0"/>
            </a:endParaRPr>
          </a:p>
          <a:p>
            <a:pPr eaLnBrk="1" hangingPunct="1">
              <a:spcBef>
                <a:spcPts val="0"/>
              </a:spcBef>
              <a:spcAft>
                <a:spcPts val="0"/>
              </a:spcAft>
            </a:pPr>
            <a:r>
              <a:rPr lang="en-US" sz="1600" dirty="0">
                <a:latin typeface="Calibri" charset="0"/>
                <a:ea typeface="ＭＳ Ｐゴシック" charset="0"/>
                <a:cs typeface="Arial" charset="0"/>
              </a:rPr>
              <a:t>AVHRR IR passes 6-8 per day </a:t>
            </a:r>
            <a:r>
              <a:rPr lang="en-US" sz="1600" dirty="0" smtClean="0">
                <a:latin typeface="Calibri" charset="0"/>
                <a:ea typeface="ＭＳ Ｐゴシック" charset="0"/>
                <a:cs typeface="Arial" charset="0"/>
              </a:rPr>
              <a:t>(~ </a:t>
            </a:r>
            <a:r>
              <a:rPr lang="en-US" sz="1600" dirty="0">
                <a:latin typeface="Calibri" charset="0"/>
                <a:ea typeface="ＭＳ Ｐゴシック" charset="0"/>
                <a:cs typeface="Arial" charset="0"/>
              </a:rPr>
              <a:t>2 hour delay</a:t>
            </a:r>
            <a:r>
              <a:rPr lang="en-US" sz="1600" dirty="0" smtClean="0">
                <a:latin typeface="Calibri" charset="0"/>
                <a:ea typeface="ＭＳ Ｐゴシック" charset="0"/>
                <a:cs typeface="Arial" charset="0"/>
              </a:rPr>
              <a:t>) </a:t>
            </a:r>
            <a:r>
              <a:rPr lang="en-US" sz="1600" i="1" dirty="0" smtClean="0">
                <a:latin typeface="Calibri" charset="0"/>
                <a:ea typeface="ＭＳ Ｐゴシック" charset="0"/>
                <a:cs typeface="Arial" charset="0"/>
              </a:rPr>
              <a:t>[MARACOOS TDS]</a:t>
            </a:r>
          </a:p>
          <a:p>
            <a:pPr eaLnBrk="1" hangingPunct="1">
              <a:spcBef>
                <a:spcPts val="0"/>
              </a:spcBef>
              <a:spcAft>
                <a:spcPts val="0"/>
              </a:spcAft>
            </a:pPr>
            <a:r>
              <a:rPr lang="en-US" sz="1600" dirty="0" smtClean="0">
                <a:latin typeface="Calibri" charset="0"/>
                <a:ea typeface="ＭＳ Ｐゴシック" charset="0"/>
                <a:cs typeface="Arial" charset="0"/>
              </a:rPr>
              <a:t>REMSS MW-IR blended SST daily average         </a:t>
            </a:r>
            <a:r>
              <a:rPr lang="en-US" sz="1600" i="1" dirty="0" smtClean="0">
                <a:latin typeface="Calibri" charset="0"/>
                <a:ea typeface="ＭＳ Ｐゴシック" charset="0"/>
                <a:cs typeface="Arial" charset="0"/>
              </a:rPr>
              <a:t>[NASA PO-DAAC]</a:t>
            </a:r>
            <a:endParaRPr lang="en-US" sz="1600" i="1" dirty="0">
              <a:latin typeface="Calibri" charset="0"/>
              <a:ea typeface="ＭＳ Ｐゴシック" charset="0"/>
              <a:cs typeface="Arial" charset="0"/>
            </a:endParaRPr>
          </a:p>
          <a:p>
            <a:pPr eaLnBrk="1" hangingPunct="1">
              <a:spcBef>
                <a:spcPts val="0"/>
              </a:spcBef>
              <a:spcAft>
                <a:spcPts val="0"/>
              </a:spcAft>
            </a:pPr>
            <a:r>
              <a:rPr lang="en-US" sz="1600" dirty="0" smtClean="0">
                <a:latin typeface="Calibri" charset="0"/>
                <a:ea typeface="ＭＳ Ｐゴシック" charset="0"/>
                <a:cs typeface="Arial" charset="0"/>
              </a:rPr>
              <a:t>HYCOM </a:t>
            </a:r>
            <a:r>
              <a:rPr lang="en-US" sz="1600" dirty="0">
                <a:latin typeface="Calibri" charset="0"/>
                <a:ea typeface="ＭＳ Ｐゴシック" charset="0"/>
                <a:cs typeface="Arial" charset="0"/>
              </a:rPr>
              <a:t>NCODA 7-day forecast updated </a:t>
            </a:r>
            <a:r>
              <a:rPr lang="en-US" sz="1600" dirty="0" smtClean="0">
                <a:latin typeface="Calibri" charset="0"/>
                <a:ea typeface="ＭＳ Ｐゴシック" charset="0"/>
                <a:cs typeface="Arial" charset="0"/>
              </a:rPr>
              <a:t>daily                       </a:t>
            </a:r>
            <a:r>
              <a:rPr lang="en-US" sz="1600" i="1" dirty="0" smtClean="0">
                <a:latin typeface="Calibri" charset="0"/>
                <a:ea typeface="ＭＳ Ｐゴシック" charset="0"/>
                <a:cs typeface="Arial" charset="0"/>
              </a:rPr>
              <a:t>[NRL]</a:t>
            </a:r>
            <a:endParaRPr lang="en-US" sz="1600" i="1" dirty="0">
              <a:latin typeface="Calibri" charset="0"/>
              <a:ea typeface="ＭＳ Ｐゴシック" charset="0"/>
              <a:cs typeface="Arial" charset="0"/>
            </a:endParaRPr>
          </a:p>
          <a:p>
            <a:pPr eaLnBrk="1" hangingPunct="1">
              <a:spcBef>
                <a:spcPts val="0"/>
              </a:spcBef>
              <a:spcAft>
                <a:spcPts val="0"/>
              </a:spcAft>
            </a:pPr>
            <a:r>
              <a:rPr lang="en-US" sz="1600" dirty="0" smtClean="0">
                <a:latin typeface="Calibri" charset="0"/>
                <a:ea typeface="ＭＳ Ｐゴシック" charset="0"/>
                <a:cs typeface="Arial" charset="0"/>
              </a:rPr>
              <a:t>Jason-2, </a:t>
            </a:r>
            <a:r>
              <a:rPr lang="en-US" sz="1600" dirty="0" err="1" smtClean="0">
                <a:latin typeface="Calibri" charset="0"/>
                <a:ea typeface="ＭＳ Ｐゴシック" charset="0"/>
                <a:cs typeface="Arial" charset="0"/>
              </a:rPr>
              <a:t>CryoSat</a:t>
            </a:r>
            <a:r>
              <a:rPr lang="en-US" sz="1600" dirty="0" smtClean="0">
                <a:latin typeface="Calibri" charset="0"/>
                <a:ea typeface="ＭＳ Ｐゴシック" charset="0"/>
                <a:cs typeface="Arial" charset="0"/>
              </a:rPr>
              <a:t>, </a:t>
            </a:r>
            <a:r>
              <a:rPr lang="en-US" sz="1600" dirty="0" err="1" smtClean="0">
                <a:latin typeface="Calibri" charset="0"/>
                <a:ea typeface="ＭＳ Ｐゴシック" charset="0"/>
                <a:cs typeface="Arial" charset="0"/>
              </a:rPr>
              <a:t>AltiKa</a:t>
            </a:r>
            <a:r>
              <a:rPr lang="en-US" sz="1600" dirty="0" smtClean="0">
                <a:latin typeface="Calibri" charset="0"/>
                <a:ea typeface="ＭＳ Ｐゴシック" charset="0"/>
                <a:cs typeface="Arial" charset="0"/>
              </a:rPr>
              <a:t> </a:t>
            </a:r>
            <a:r>
              <a:rPr lang="en-US" sz="1600" dirty="0">
                <a:latin typeface="Calibri" charset="0"/>
                <a:ea typeface="ＭＳ Ｐゴシック" charset="0"/>
                <a:cs typeface="Arial" charset="0"/>
              </a:rPr>
              <a:t>along-track </a:t>
            </a:r>
            <a:r>
              <a:rPr lang="en-US" sz="1600" dirty="0" smtClean="0">
                <a:latin typeface="Calibri" charset="0"/>
                <a:ea typeface="ＭＳ Ｐゴシック" charset="0"/>
                <a:cs typeface="Arial" charset="0"/>
              </a:rPr>
              <a:t>altimeter OGDR    </a:t>
            </a:r>
            <a:r>
              <a:rPr lang="en-US" sz="1600" i="1" dirty="0" smtClean="0">
                <a:latin typeface="Calibri" charset="0"/>
                <a:ea typeface="ＭＳ Ｐゴシック" charset="0"/>
                <a:cs typeface="Arial" charset="0"/>
              </a:rPr>
              <a:t>[</a:t>
            </a:r>
            <a:r>
              <a:rPr lang="en-US" sz="1600" i="1" dirty="0" err="1" smtClean="0">
                <a:latin typeface="Calibri" charset="0"/>
                <a:ea typeface="ＭＳ Ｐゴシック" charset="0"/>
                <a:cs typeface="Arial" charset="0"/>
              </a:rPr>
              <a:t>RADS.nl</a:t>
            </a:r>
            <a:r>
              <a:rPr lang="en-US" sz="1600" i="1" dirty="0" smtClean="0">
                <a:latin typeface="Calibri" charset="0"/>
                <a:ea typeface="ＭＳ Ｐゴシック" charset="0"/>
                <a:cs typeface="Arial" charset="0"/>
              </a:rPr>
              <a:t>]</a:t>
            </a:r>
            <a:endParaRPr lang="en-US" sz="1600" i="1" dirty="0">
              <a:latin typeface="Calibri" charset="0"/>
              <a:ea typeface="ＭＳ Ｐゴシック" charset="0"/>
              <a:cs typeface="Arial" charset="0"/>
            </a:endParaRPr>
          </a:p>
          <a:p>
            <a:pPr eaLnBrk="1" hangingPunct="1">
              <a:spcBef>
                <a:spcPts val="0"/>
              </a:spcBef>
              <a:spcAft>
                <a:spcPts val="0"/>
              </a:spcAft>
            </a:pPr>
            <a:r>
              <a:rPr lang="en-US" sz="1600" dirty="0" smtClean="0">
                <a:latin typeface="Calibri" charset="0"/>
                <a:ea typeface="ＭＳ Ｐゴシック" charset="0"/>
                <a:cs typeface="Arial" charset="0"/>
              </a:rPr>
              <a:t>SOOP </a:t>
            </a:r>
            <a:r>
              <a:rPr lang="en-US" sz="1600" dirty="0">
                <a:latin typeface="Calibri" charset="0"/>
                <a:ea typeface="ＭＳ Ｐゴシック" charset="0"/>
                <a:cs typeface="Arial" charset="0"/>
              </a:rPr>
              <a:t>XBT/CTD, Argo floats</a:t>
            </a:r>
            <a:r>
              <a:rPr lang="en-US" sz="1600" dirty="0" smtClean="0">
                <a:latin typeface="Calibri" charset="0"/>
                <a:ea typeface="ＭＳ Ｐゴシック" charset="0"/>
                <a:cs typeface="Arial" charset="0"/>
              </a:rPr>
              <a:t>, on GTS         </a:t>
            </a:r>
            <a:r>
              <a:rPr lang="en-US" sz="1600" i="1" dirty="0" smtClean="0">
                <a:latin typeface="Calibri" charset="0"/>
                <a:ea typeface="ＭＳ Ｐゴシック" charset="0"/>
                <a:cs typeface="Arial" charset="0"/>
              </a:rPr>
              <a:t>[NOAA OSMC ERDDAP]</a:t>
            </a:r>
            <a:r>
              <a:rPr lang="en-US" sz="2000" i="1" dirty="0" smtClean="0">
                <a:latin typeface="Calibri" charset="0"/>
                <a:ea typeface="ＭＳ Ｐゴシック" charset="0"/>
                <a:cs typeface="Arial" charset="0"/>
              </a:rPr>
              <a:t/>
            </a:r>
            <a:br>
              <a:rPr lang="en-US" sz="2000" i="1" dirty="0" smtClean="0">
                <a:latin typeface="Calibri" charset="0"/>
                <a:ea typeface="ＭＳ Ｐゴシック" charset="0"/>
                <a:cs typeface="Arial" charset="0"/>
              </a:rPr>
            </a:br>
            <a:endParaRPr lang="en-US" sz="2000" i="1" dirty="0">
              <a:latin typeface="Calibri" charset="0"/>
              <a:ea typeface="ＭＳ Ｐゴシック" charset="0"/>
              <a:cs typeface="Arial" charset="0"/>
            </a:endParaRPr>
          </a:p>
        </p:txBody>
      </p:sp>
      <p:sp>
        <p:nvSpPr>
          <p:cNvPr id="5" name="Slide Number Placeholder 3"/>
          <p:cNvSpPr>
            <a:spLocks noGrp="1"/>
          </p:cNvSpPr>
          <p:nvPr>
            <p:ph type="sldNum" sz="quarter" idx="12"/>
          </p:nvPr>
        </p:nvSpPr>
        <p:spPr>
          <a:xfrm>
            <a:off x="8446324" y="5978237"/>
            <a:ext cx="685800" cy="381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fld id="{9989DD56-F4A9-0446-85C1-7E31F7689E86}" type="slidenum">
              <a:rPr lang="en-US" sz="1400">
                <a:solidFill>
                  <a:srgbClr val="000000"/>
                </a:solidFill>
                <a:latin typeface="Calibri" charset="0"/>
                <a:cs typeface="Calibri" charset="0"/>
              </a:rPr>
              <a:pPr/>
              <a:t>44</a:t>
            </a:fld>
            <a:endParaRPr lang="en-US" sz="1400" dirty="0">
              <a:solidFill>
                <a:srgbClr val="000000"/>
              </a:solidFill>
              <a:latin typeface="Calibri" charset="0"/>
              <a:cs typeface="Calibri" charset="0"/>
            </a:endParaRPr>
          </a:p>
        </p:txBody>
      </p:sp>
      <p:sp>
        <p:nvSpPr>
          <p:cNvPr id="6" name="Rectangle 3"/>
          <p:cNvSpPr txBox="1">
            <a:spLocks noChangeArrowheads="1"/>
          </p:cNvSpPr>
          <p:nvPr/>
        </p:nvSpPr>
        <p:spPr bwMode="auto">
          <a:xfrm>
            <a:off x="228600" y="72622"/>
            <a:ext cx="5790701"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eaLnBrk="1" hangingPunct="1">
              <a:spcBef>
                <a:spcPct val="0"/>
              </a:spcBef>
              <a:spcAft>
                <a:spcPts val="600"/>
              </a:spcAft>
              <a:buFont typeface="Arial" charset="0"/>
              <a:buNone/>
            </a:pPr>
            <a:r>
              <a:rPr lang="en-US" sz="2200" b="1" dirty="0" smtClean="0">
                <a:solidFill>
                  <a:prstClr val="black"/>
                </a:solidFill>
                <a:latin typeface="Calibri" charset="0"/>
                <a:ea typeface="ＭＳ Ｐゴシック" charset="0"/>
                <a:cs typeface="ＭＳ Ｐゴシック" charset="0"/>
              </a:rPr>
              <a:t>Rutgers ROMS 4DVAR uses all available data </a:t>
            </a:r>
            <a:br>
              <a:rPr lang="en-US" sz="2200" b="1" dirty="0" smtClean="0">
                <a:solidFill>
                  <a:prstClr val="black"/>
                </a:solidFill>
                <a:latin typeface="Calibri" charset="0"/>
                <a:ea typeface="ＭＳ Ｐゴシック" charset="0"/>
                <a:cs typeface="ＭＳ Ｐゴシック" charset="0"/>
              </a:rPr>
            </a:br>
            <a:r>
              <a:rPr lang="en-US" sz="2200" b="1" dirty="0" smtClean="0">
                <a:solidFill>
                  <a:prstClr val="black"/>
                </a:solidFill>
                <a:latin typeface="Calibri" charset="0"/>
                <a:ea typeface="ＭＳ Ｐゴシック" charset="0"/>
                <a:cs typeface="ＭＳ Ｐゴシック" charset="0"/>
              </a:rPr>
              <a:t>from a modern coastal ocean observing system </a:t>
            </a:r>
          </a:p>
          <a:p>
            <a:pPr marL="295275" lvl="1" indent="-239713" eaLnBrk="1" hangingPunct="1">
              <a:spcBef>
                <a:spcPct val="0"/>
              </a:spcBef>
              <a:spcAft>
                <a:spcPts val="600"/>
              </a:spcAft>
            </a:pPr>
            <a:r>
              <a:rPr lang="en-US" sz="2000" dirty="0" smtClean="0">
                <a:solidFill>
                  <a:prstClr val="black"/>
                </a:solidFill>
                <a:latin typeface="Calibri" charset="0"/>
                <a:ea typeface="ＭＳ Ｐゴシック" charset="0"/>
              </a:rPr>
              <a:t>more and diverse data is better (T, S, </a:t>
            </a:r>
            <a:r>
              <a:rPr lang="en-US" sz="2000" b="1" dirty="0" smtClean="0">
                <a:solidFill>
                  <a:prstClr val="black"/>
                </a:solidFill>
                <a:latin typeface="Calibri" charset="0"/>
                <a:ea typeface="ＭＳ Ｐゴシック" charset="0"/>
              </a:rPr>
              <a:t>u</a:t>
            </a:r>
            <a:r>
              <a:rPr lang="en-US" sz="2000" dirty="0" smtClean="0">
                <a:solidFill>
                  <a:prstClr val="black"/>
                </a:solidFill>
                <a:latin typeface="Calibri" charset="0"/>
                <a:ea typeface="ＭＳ Ｐゴシック" charset="0"/>
              </a:rPr>
              <a:t>, sea level)</a:t>
            </a:r>
          </a:p>
          <a:p>
            <a:pPr marL="295275" lvl="1" indent="-239713" eaLnBrk="1" hangingPunct="1">
              <a:spcBef>
                <a:spcPct val="0"/>
              </a:spcBef>
              <a:spcAft>
                <a:spcPts val="600"/>
              </a:spcAft>
            </a:pPr>
            <a:r>
              <a:rPr lang="en-US" sz="2000" dirty="0" smtClean="0">
                <a:solidFill>
                  <a:prstClr val="black"/>
                </a:solidFill>
                <a:latin typeface="Calibri" charset="0"/>
                <a:ea typeface="ＭＳ Ｐゴシック" charset="0"/>
              </a:rPr>
              <a:t>bias correction to OBC and MDT is essential</a:t>
            </a:r>
          </a:p>
          <a:p>
            <a:pPr marL="0" indent="0" eaLnBrk="1" hangingPunct="1">
              <a:spcBef>
                <a:spcPct val="0"/>
              </a:spcBef>
              <a:spcAft>
                <a:spcPts val="600"/>
              </a:spcAft>
              <a:buFont typeface="Arial" charset="0"/>
              <a:buNone/>
            </a:pPr>
            <a:r>
              <a:rPr lang="en-US" sz="2000" dirty="0" smtClean="0">
                <a:solidFill>
                  <a:prstClr val="black"/>
                </a:solidFill>
                <a:latin typeface="Calibri" charset="0"/>
                <a:ea typeface="ＭＳ Ｐゴシック" charset="0"/>
                <a:cs typeface="ＭＳ Ｐゴシック" charset="0"/>
              </a:rPr>
              <a:t>Useful subsurface skill for real-time applications:</a:t>
            </a:r>
          </a:p>
          <a:p>
            <a:pPr marL="295275" lvl="1" indent="-239713" eaLnBrk="1" hangingPunct="1">
              <a:spcBef>
                <a:spcPct val="0"/>
              </a:spcBef>
              <a:spcAft>
                <a:spcPts val="600"/>
              </a:spcAft>
            </a:pPr>
            <a:r>
              <a:rPr lang="en-US" sz="2000" dirty="0" smtClean="0">
                <a:solidFill>
                  <a:prstClr val="black"/>
                </a:solidFill>
                <a:latin typeface="Calibri" charset="0"/>
                <a:ea typeface="ＭＳ Ｐゴシック" charset="0"/>
              </a:rPr>
              <a:t>4 days for temperature and salinity; </a:t>
            </a:r>
          </a:p>
          <a:p>
            <a:pPr marL="295275" lvl="1" indent="-239713" eaLnBrk="1" hangingPunct="1">
              <a:spcBef>
                <a:spcPct val="0"/>
              </a:spcBef>
              <a:spcAft>
                <a:spcPts val="600"/>
              </a:spcAft>
            </a:pPr>
            <a:r>
              <a:rPr lang="en-US" sz="2000" dirty="0" smtClean="0">
                <a:solidFill>
                  <a:prstClr val="black"/>
                </a:solidFill>
                <a:latin typeface="Calibri" charset="0"/>
                <a:ea typeface="ＭＳ Ｐゴシック" charset="0"/>
              </a:rPr>
              <a:t>1-2 days for velocity</a:t>
            </a:r>
          </a:p>
          <a:p>
            <a:pPr marL="0" indent="0" eaLnBrk="1" hangingPunct="1">
              <a:spcBef>
                <a:spcPct val="0"/>
              </a:spcBef>
              <a:spcAft>
                <a:spcPts val="600"/>
              </a:spcAft>
              <a:buFont typeface="Arial" charset="0"/>
              <a:buNone/>
            </a:pPr>
            <a:r>
              <a:rPr lang="en-US" sz="2000" b="1" u="sng" dirty="0" smtClean="0">
                <a:solidFill>
                  <a:prstClr val="black"/>
                </a:solidFill>
                <a:latin typeface="Calibri" charset="0"/>
                <a:ea typeface="ＭＳ Ｐゴシック" charset="0"/>
                <a:cs typeface="ＭＳ Ｐゴシック" charset="0"/>
              </a:rPr>
              <a:t>Future directions</a:t>
            </a:r>
            <a:r>
              <a:rPr lang="en-US" sz="2000" b="1" dirty="0" smtClean="0">
                <a:solidFill>
                  <a:prstClr val="black"/>
                </a:solidFill>
                <a:latin typeface="Calibri" charset="0"/>
                <a:ea typeface="ＭＳ Ｐゴシック" charset="0"/>
                <a:cs typeface="ＭＳ Ｐゴシック" charset="0"/>
              </a:rPr>
              <a:t>: variational methods for </a:t>
            </a:r>
            <a:br>
              <a:rPr lang="en-US" sz="2000" b="1" dirty="0" smtClean="0">
                <a:solidFill>
                  <a:prstClr val="black"/>
                </a:solidFill>
                <a:latin typeface="Calibri" charset="0"/>
                <a:ea typeface="ＭＳ Ｐゴシック" charset="0"/>
                <a:cs typeface="ＭＳ Ｐゴシック" charset="0"/>
              </a:rPr>
            </a:br>
            <a:r>
              <a:rPr lang="en-US" sz="2000" b="1" dirty="0" smtClean="0">
                <a:solidFill>
                  <a:prstClr val="black"/>
                </a:solidFill>
                <a:latin typeface="Calibri" charset="0"/>
                <a:ea typeface="ＭＳ Ｐゴシック" charset="0"/>
                <a:cs typeface="ＭＳ Ｐゴシック" charset="0"/>
              </a:rPr>
              <a:t>observing system design; coupling; ecosystems</a:t>
            </a:r>
            <a:r>
              <a:rPr lang="en-US" sz="2000" b="1" dirty="0" smtClean="0">
                <a:solidFill>
                  <a:srgbClr val="000000"/>
                </a:solidFill>
                <a:latin typeface="Calibri" charset="0"/>
                <a:ea typeface="ＭＳ Ｐゴシック" charset="0"/>
              </a:rPr>
              <a:t> </a:t>
            </a:r>
          </a:p>
          <a:p>
            <a:pPr marL="273050" indent="-273050" eaLnBrk="1" hangingPunct="1">
              <a:spcAft>
                <a:spcPts val="600"/>
              </a:spcAft>
              <a:buFontTx/>
              <a:buNone/>
            </a:pPr>
            <a:r>
              <a:rPr lang="en-US" sz="2000" dirty="0" smtClean="0">
                <a:solidFill>
                  <a:prstClr val="black"/>
                </a:solidFill>
                <a:latin typeface="Calibri" charset="0"/>
                <a:ea typeface="ＭＳ Ｐゴシック" charset="0"/>
                <a:cs typeface="ＭＳ Ｐゴシック" charset="0"/>
              </a:rPr>
              <a:t>   </a:t>
            </a:r>
            <a:endParaRPr lang="en-US" sz="2000" dirty="0">
              <a:solidFill>
                <a:prstClr val="black"/>
              </a:solidFill>
              <a:latin typeface="Calibri" charset="0"/>
              <a:ea typeface="ＭＳ Ｐゴシック" charset="0"/>
              <a:cs typeface="ＭＳ Ｐゴシック" charset="0"/>
            </a:endParaRPr>
          </a:p>
        </p:txBody>
      </p:sp>
      <p:sp>
        <p:nvSpPr>
          <p:cNvPr id="8" name="Rectangle 7"/>
          <p:cNvSpPr/>
          <p:nvPr/>
        </p:nvSpPr>
        <p:spPr>
          <a:xfrm>
            <a:off x="7618894" y="1935020"/>
            <a:ext cx="2000590" cy="307777"/>
          </a:xfrm>
          <a:prstGeom prst="rect">
            <a:avLst/>
          </a:prstGeom>
        </p:spPr>
        <p:txBody>
          <a:bodyPr wrap="square">
            <a:spAutoFit/>
          </a:bodyPr>
          <a:lstStyle/>
          <a:p>
            <a:pPr defTabSz="457200" eaLnBrk="1" fontAlgn="auto" hangingPunct="1">
              <a:spcBef>
                <a:spcPts val="0"/>
              </a:spcBef>
              <a:spcAft>
                <a:spcPts val="0"/>
              </a:spcAft>
              <a:defRPr/>
            </a:pPr>
            <a:r>
              <a:rPr lang="en-US" sz="1400" b="1" dirty="0">
                <a:solidFill>
                  <a:srgbClr val="9900FF"/>
                </a:solidFill>
                <a:latin typeface="Calibri"/>
                <a:ea typeface="+mn-ea"/>
                <a:cs typeface="+mn-cs"/>
              </a:rPr>
              <a:t>4-day forecast</a:t>
            </a:r>
          </a:p>
        </p:txBody>
      </p:sp>
      <p:sp>
        <p:nvSpPr>
          <p:cNvPr id="9" name="Rectangle 8"/>
          <p:cNvSpPr/>
          <p:nvPr/>
        </p:nvSpPr>
        <p:spPr>
          <a:xfrm>
            <a:off x="7634069" y="1628048"/>
            <a:ext cx="2305231" cy="307777"/>
          </a:xfrm>
          <a:prstGeom prst="rect">
            <a:avLst/>
          </a:prstGeom>
        </p:spPr>
        <p:txBody>
          <a:bodyPr wrap="square">
            <a:spAutoFit/>
          </a:bodyPr>
          <a:lstStyle/>
          <a:p>
            <a:pPr defTabSz="457200" eaLnBrk="1" fontAlgn="auto" hangingPunct="1">
              <a:spcBef>
                <a:spcPts val="0"/>
              </a:spcBef>
              <a:spcAft>
                <a:spcPts val="0"/>
              </a:spcAft>
              <a:defRPr/>
            </a:pPr>
            <a:r>
              <a:rPr lang="en-US" sz="1400" b="1" dirty="0">
                <a:solidFill>
                  <a:srgbClr val="00CCCC"/>
                </a:solidFill>
                <a:latin typeface="Calibri"/>
                <a:ea typeface="+mn-ea"/>
                <a:cs typeface="+mn-cs"/>
              </a:rPr>
              <a:t>2-day forecast</a:t>
            </a:r>
          </a:p>
        </p:txBody>
      </p:sp>
      <p:sp>
        <p:nvSpPr>
          <p:cNvPr id="10" name="Rectangle 9"/>
          <p:cNvSpPr/>
          <p:nvPr/>
        </p:nvSpPr>
        <p:spPr>
          <a:xfrm>
            <a:off x="7615661" y="1104767"/>
            <a:ext cx="2740142" cy="523220"/>
          </a:xfrm>
          <a:prstGeom prst="rect">
            <a:avLst/>
          </a:prstGeom>
        </p:spPr>
        <p:txBody>
          <a:bodyPr wrap="square">
            <a:spAutoFit/>
          </a:bodyPr>
          <a:lstStyle/>
          <a:p>
            <a:pPr defTabSz="457200" eaLnBrk="1" fontAlgn="auto" hangingPunct="1">
              <a:spcBef>
                <a:spcPts val="0"/>
              </a:spcBef>
              <a:spcAft>
                <a:spcPts val="0"/>
              </a:spcAft>
              <a:defRPr/>
            </a:pPr>
            <a:r>
              <a:rPr lang="en-US" sz="1400" b="1" dirty="0">
                <a:solidFill>
                  <a:srgbClr val="FF0000"/>
                </a:solidFill>
                <a:latin typeface="Calibri"/>
                <a:ea typeface="+mn-ea"/>
                <a:cs typeface="+mn-cs"/>
              </a:rPr>
              <a:t>Data assimilation</a:t>
            </a:r>
            <a:br>
              <a:rPr lang="en-US" sz="1400" b="1" dirty="0">
                <a:solidFill>
                  <a:srgbClr val="FF0000"/>
                </a:solidFill>
                <a:latin typeface="Calibri"/>
                <a:ea typeface="+mn-ea"/>
                <a:cs typeface="+mn-cs"/>
              </a:rPr>
            </a:br>
            <a:r>
              <a:rPr lang="en-US" sz="1400" b="1" dirty="0">
                <a:solidFill>
                  <a:srgbClr val="FF0000"/>
                </a:solidFill>
                <a:latin typeface="Calibri"/>
                <a:ea typeface="+mn-ea"/>
                <a:cs typeface="+mn-cs"/>
              </a:rPr>
              <a:t>analysis/</a:t>
            </a:r>
            <a:r>
              <a:rPr lang="en-US" sz="1400" b="1" dirty="0" err="1">
                <a:solidFill>
                  <a:srgbClr val="FF0000"/>
                </a:solidFill>
                <a:latin typeface="Calibri"/>
                <a:ea typeface="+mn-ea"/>
                <a:cs typeface="+mn-cs"/>
              </a:rPr>
              <a:t>hindcast</a:t>
            </a:r>
            <a:endParaRPr lang="en-US" sz="1400" b="1" dirty="0">
              <a:solidFill>
                <a:srgbClr val="FF0000"/>
              </a:solidFill>
              <a:latin typeface="Calibri"/>
              <a:ea typeface="+mn-ea"/>
              <a:cs typeface="+mn-cs"/>
            </a:endParaRPr>
          </a:p>
        </p:txBody>
      </p:sp>
      <p:sp>
        <p:nvSpPr>
          <p:cNvPr id="11" name="Rectangle 10"/>
          <p:cNvSpPr/>
          <p:nvPr/>
        </p:nvSpPr>
        <p:spPr>
          <a:xfrm>
            <a:off x="7615661" y="655167"/>
            <a:ext cx="2568662" cy="523220"/>
          </a:xfrm>
          <a:prstGeom prst="rect">
            <a:avLst/>
          </a:prstGeom>
        </p:spPr>
        <p:txBody>
          <a:bodyPr wrap="square">
            <a:spAutoFit/>
          </a:bodyPr>
          <a:lstStyle/>
          <a:p>
            <a:pPr defTabSz="457200" eaLnBrk="1" fontAlgn="auto" hangingPunct="1">
              <a:spcBef>
                <a:spcPts val="0"/>
              </a:spcBef>
              <a:spcAft>
                <a:spcPts val="0"/>
              </a:spcAft>
              <a:defRPr/>
            </a:pPr>
            <a:r>
              <a:rPr lang="en-US" sz="1400" b="1" dirty="0">
                <a:solidFill>
                  <a:srgbClr val="008000"/>
                </a:solidFill>
                <a:latin typeface="Calibri"/>
                <a:ea typeface="+mn-ea"/>
                <a:cs typeface="+mn-cs"/>
              </a:rPr>
              <a:t>Forward model</a:t>
            </a:r>
            <a:br>
              <a:rPr lang="en-US" sz="1400" b="1" dirty="0">
                <a:solidFill>
                  <a:srgbClr val="008000"/>
                </a:solidFill>
                <a:latin typeface="Calibri"/>
                <a:ea typeface="+mn-ea"/>
                <a:cs typeface="+mn-cs"/>
              </a:rPr>
            </a:br>
            <a:r>
              <a:rPr lang="en-US" sz="1400" b="1" dirty="0">
                <a:solidFill>
                  <a:srgbClr val="008000"/>
                </a:solidFill>
                <a:latin typeface="Calibri"/>
                <a:ea typeface="+mn-ea"/>
                <a:cs typeface="+mn-cs"/>
              </a:rPr>
              <a:t>after bias removal</a:t>
            </a:r>
          </a:p>
        </p:txBody>
      </p:sp>
      <p:sp>
        <p:nvSpPr>
          <p:cNvPr id="12" name="Rectangle 11"/>
          <p:cNvSpPr/>
          <p:nvPr/>
        </p:nvSpPr>
        <p:spPr>
          <a:xfrm>
            <a:off x="7604446" y="347390"/>
            <a:ext cx="3410452" cy="307777"/>
          </a:xfrm>
          <a:prstGeom prst="rect">
            <a:avLst/>
          </a:prstGeom>
        </p:spPr>
        <p:txBody>
          <a:bodyPr wrap="square">
            <a:spAutoFit/>
          </a:bodyPr>
          <a:lstStyle/>
          <a:p>
            <a:pPr defTabSz="457200" eaLnBrk="1" fontAlgn="auto" hangingPunct="1">
              <a:spcBef>
                <a:spcPts val="0"/>
              </a:spcBef>
              <a:spcAft>
                <a:spcPts val="0"/>
              </a:spcAft>
              <a:defRPr/>
            </a:pPr>
            <a:r>
              <a:rPr lang="en-US" sz="1400" b="1" dirty="0">
                <a:solidFill>
                  <a:srgbClr val="0000FF"/>
                </a:solidFill>
                <a:latin typeface="Calibri"/>
                <a:ea typeface="+mn-ea"/>
                <a:cs typeface="+mn-cs"/>
              </a:rPr>
              <a:t>Forward model</a:t>
            </a:r>
          </a:p>
        </p:txBody>
      </p:sp>
      <p:sp>
        <p:nvSpPr>
          <p:cNvPr id="4" name="TextBox 3"/>
          <p:cNvSpPr txBox="1"/>
          <p:nvPr/>
        </p:nvSpPr>
        <p:spPr>
          <a:xfrm rot="16200000">
            <a:off x="5600582" y="1749540"/>
            <a:ext cx="740670" cy="369332"/>
          </a:xfrm>
          <a:prstGeom prst="rect">
            <a:avLst/>
          </a:prstGeom>
          <a:noFill/>
        </p:spPr>
        <p:txBody>
          <a:bodyPr wrap="none" rtlCol="0">
            <a:spAutoFit/>
          </a:bodyPr>
          <a:lstStyle/>
          <a:p>
            <a:pPr defTabSz="457200" eaLnBrk="1" fontAlgn="auto" hangingPunct="1">
              <a:spcBef>
                <a:spcPts val="0"/>
              </a:spcBef>
              <a:spcAft>
                <a:spcPts val="0"/>
              </a:spcAft>
            </a:pPr>
            <a:r>
              <a:rPr lang="en-US" sz="1800" dirty="0">
                <a:solidFill>
                  <a:prstClr val="black"/>
                </a:solidFill>
                <a:latin typeface="Calibri"/>
                <a:ea typeface="+mn-ea"/>
                <a:cs typeface="+mn-cs"/>
              </a:rPr>
              <a:t>depth</a:t>
            </a:r>
          </a:p>
        </p:txBody>
      </p:sp>
      <p:sp>
        <p:nvSpPr>
          <p:cNvPr id="13" name="TextBox 12"/>
          <p:cNvSpPr txBox="1"/>
          <p:nvPr/>
        </p:nvSpPr>
        <p:spPr>
          <a:xfrm>
            <a:off x="6250880" y="-3295"/>
            <a:ext cx="1664403" cy="369332"/>
          </a:xfrm>
          <a:prstGeom prst="rect">
            <a:avLst/>
          </a:prstGeom>
          <a:solidFill>
            <a:schemeClr val="bg1"/>
          </a:solidFill>
        </p:spPr>
        <p:txBody>
          <a:bodyPr wrap="square" rtlCol="0">
            <a:spAutoFit/>
          </a:bodyPr>
          <a:lstStyle/>
          <a:p>
            <a:pPr defTabSz="457200" eaLnBrk="1" fontAlgn="auto" hangingPunct="1">
              <a:spcBef>
                <a:spcPts val="0"/>
              </a:spcBef>
              <a:spcAft>
                <a:spcPts val="0"/>
              </a:spcAft>
            </a:pPr>
            <a:r>
              <a:rPr lang="en-US" sz="1800" dirty="0">
                <a:solidFill>
                  <a:prstClr val="black"/>
                </a:solidFill>
                <a:latin typeface="Calibri"/>
                <a:ea typeface="+mn-ea"/>
                <a:cs typeface="+mn-cs"/>
              </a:rPr>
              <a:t>correlation</a:t>
            </a:r>
          </a:p>
        </p:txBody>
      </p:sp>
      <p:pic>
        <p:nvPicPr>
          <p:cNvPr id="15" name="Picture 14" descr="EspressoV2_MemDayForecastBottomTemp.tif"/>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t="5703"/>
          <a:stretch/>
        </p:blipFill>
        <p:spPr>
          <a:xfrm>
            <a:off x="5273587" y="3310981"/>
            <a:ext cx="4369241" cy="3089160"/>
          </a:xfrm>
          <a:prstGeom prst="rect">
            <a:avLst/>
          </a:prstGeom>
        </p:spPr>
      </p:pic>
    </p:spTree>
    <p:extLst>
      <p:ext uri="{BB962C8B-B14F-4D97-AF65-F5344CB8AC3E}">
        <p14:creationId xmlns:p14="http://schemas.microsoft.com/office/powerpoint/2010/main" val="1040498155"/>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426024" y="2"/>
            <a:ext cx="1717977" cy="5532782"/>
          </a:xfrm>
          <a:prstGeom prst="rect">
            <a:avLst/>
          </a:prstGeom>
          <a:gradFill flip="none" rotWithShape="1">
            <a:gsLst>
              <a:gs pos="0">
                <a:schemeClr val="accent3">
                  <a:lumMod val="0"/>
                  <a:lumOff val="100000"/>
                </a:schemeClr>
              </a:gs>
              <a:gs pos="53000">
                <a:schemeClr val="accent3">
                  <a:lumMod val="0"/>
                  <a:lumOff val="100000"/>
                </a:schemeClr>
              </a:gs>
              <a:gs pos="99000">
                <a:schemeClr val="accent3">
                  <a:lumMod val="100000"/>
                  <a:alpha val="51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latin typeface="Calibri"/>
            </a:endParaRPr>
          </a:p>
        </p:txBody>
      </p:sp>
      <p:sp>
        <p:nvSpPr>
          <p:cNvPr id="4" name="Rectangle 3"/>
          <p:cNvSpPr/>
          <p:nvPr/>
        </p:nvSpPr>
        <p:spPr>
          <a:xfrm>
            <a:off x="0" y="1"/>
            <a:ext cx="9144000" cy="806824"/>
          </a:xfrm>
          <a:prstGeom prst="rect">
            <a:avLst/>
          </a:prstGeom>
          <a:ln>
            <a:noFill/>
          </a:ln>
          <a:effectLst>
            <a:outerShdw sx="1000" sy="1000" algn="tl"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latin typeface="Calibri"/>
            </a:endParaRPr>
          </a:p>
        </p:txBody>
      </p:sp>
      <p:sp>
        <p:nvSpPr>
          <p:cNvPr id="5" name="Rectangle 4"/>
          <p:cNvSpPr/>
          <p:nvPr/>
        </p:nvSpPr>
        <p:spPr>
          <a:xfrm>
            <a:off x="0" y="0"/>
            <a:ext cx="9144000" cy="723153"/>
          </a:xfrm>
          <a:prstGeom prst="rect">
            <a:avLst/>
          </a:prstGeom>
          <a:solidFill>
            <a:srgbClr val="011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en-US" dirty="0" smtClean="0">
                <a:solidFill>
                  <a:prstClr val="white"/>
                </a:solidFill>
                <a:latin typeface="Calibri"/>
              </a:rPr>
              <a:t>Data assimilative </a:t>
            </a:r>
            <a:r>
              <a:rPr lang="en-US" dirty="0">
                <a:solidFill>
                  <a:prstClr val="white"/>
                </a:solidFill>
                <a:latin typeface="Calibri"/>
              </a:rPr>
              <a:t>m</a:t>
            </a:r>
            <a:r>
              <a:rPr lang="en-US" dirty="0" smtClean="0">
                <a:solidFill>
                  <a:prstClr val="white"/>
                </a:solidFill>
                <a:latin typeface="Calibri"/>
              </a:rPr>
              <a:t>odeling, with nesting, for forecasting and reanalysis in the MAB and Gulf of Maine with ROMS</a:t>
            </a:r>
            <a:endParaRPr lang="en-US" dirty="0">
              <a:solidFill>
                <a:prstClr val="white"/>
              </a:solidFill>
              <a:latin typeface="Calibri"/>
            </a:endParaRPr>
          </a:p>
        </p:txBody>
      </p:sp>
      <p:sp>
        <p:nvSpPr>
          <p:cNvPr id="7" name="TextBox 6"/>
          <p:cNvSpPr txBox="1"/>
          <p:nvPr/>
        </p:nvSpPr>
        <p:spPr>
          <a:xfrm>
            <a:off x="7539275" y="806825"/>
            <a:ext cx="1604724" cy="954107"/>
          </a:xfrm>
          <a:prstGeom prst="rect">
            <a:avLst/>
          </a:prstGeom>
          <a:noFill/>
        </p:spPr>
        <p:txBody>
          <a:bodyPr wrap="square" rtlCol="0">
            <a:spAutoFit/>
          </a:bodyPr>
          <a:lstStyle/>
          <a:p>
            <a:pPr eaLnBrk="1" fontAlgn="auto" hangingPunct="1">
              <a:spcBef>
                <a:spcPts val="0"/>
              </a:spcBef>
              <a:spcAft>
                <a:spcPts val="0"/>
              </a:spcAft>
            </a:pPr>
            <a:r>
              <a:rPr lang="en-US" sz="1400" i="1" dirty="0" smtClean="0">
                <a:solidFill>
                  <a:prstClr val="black"/>
                </a:solidFill>
                <a:latin typeface="Calibri"/>
                <a:ea typeface="+mn-ea"/>
                <a:cs typeface="+mn-cs"/>
              </a:rPr>
              <a:t>With NASA OSTST (D. </a:t>
            </a:r>
            <a:r>
              <a:rPr lang="en-US" sz="1400" i="1" dirty="0" err="1" smtClean="0">
                <a:solidFill>
                  <a:prstClr val="black"/>
                </a:solidFill>
                <a:latin typeface="Calibri"/>
                <a:ea typeface="+mn-ea"/>
                <a:cs typeface="+mn-cs"/>
              </a:rPr>
              <a:t>Vandemark</a:t>
            </a:r>
            <a:r>
              <a:rPr lang="en-US" sz="1400" i="1" dirty="0" smtClean="0">
                <a:solidFill>
                  <a:prstClr val="black"/>
                </a:solidFill>
                <a:latin typeface="Calibri"/>
                <a:ea typeface="+mn-ea"/>
                <a:cs typeface="+mn-cs"/>
              </a:rPr>
              <a:t>, UNH) and NSF OOI (A. Moore UCSC)</a:t>
            </a:r>
            <a:endParaRPr lang="en-US" sz="1400" i="1" dirty="0">
              <a:solidFill>
                <a:prstClr val="black"/>
              </a:solidFill>
              <a:latin typeface="Calibri"/>
              <a:ea typeface="+mn-ea"/>
              <a:cs typeface="+mn-cs"/>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5133" t="15081" r="3696" b="19792"/>
          <a:stretch/>
        </p:blipFill>
        <p:spPr>
          <a:xfrm>
            <a:off x="6765323" y="6400800"/>
            <a:ext cx="2286001" cy="358346"/>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505" y="6414013"/>
            <a:ext cx="1875183" cy="357847"/>
          </a:xfrm>
          <a:prstGeom prst="rect">
            <a:avLst/>
          </a:prstGeom>
        </p:spPr>
      </p:pic>
      <p:sp>
        <p:nvSpPr>
          <p:cNvPr id="13" name="Rectangle 12"/>
          <p:cNvSpPr/>
          <p:nvPr/>
        </p:nvSpPr>
        <p:spPr>
          <a:xfrm>
            <a:off x="4456166" y="5754848"/>
            <a:ext cx="1721219" cy="276999"/>
          </a:xfrm>
          <a:prstGeom prst="rect">
            <a:avLst/>
          </a:prstGeom>
        </p:spPr>
        <p:txBody>
          <a:bodyPr wrap="none">
            <a:spAutoFit/>
          </a:bodyPr>
          <a:lstStyle/>
          <a:p>
            <a:pPr eaLnBrk="1" fontAlgn="auto" hangingPunct="1">
              <a:spcBef>
                <a:spcPts val="0"/>
              </a:spcBef>
              <a:spcAft>
                <a:spcPts val="0"/>
              </a:spcAft>
            </a:pPr>
            <a:r>
              <a:rPr lang="en-US" sz="1200" dirty="0" smtClean="0">
                <a:solidFill>
                  <a:prstClr val="black"/>
                </a:solidFill>
                <a:latin typeface="Calibri"/>
                <a:ea typeface="+mn-ea"/>
                <a:cs typeface="+mn-cs"/>
              </a:rPr>
              <a:t>** It’s a double espresso</a:t>
            </a:r>
            <a:endParaRPr lang="en-US" sz="1200" dirty="0">
              <a:solidFill>
                <a:prstClr val="black"/>
              </a:solidFill>
              <a:latin typeface="Calibri"/>
              <a:ea typeface="+mn-ea"/>
              <a:cs typeface="+mn-cs"/>
            </a:endParaRPr>
          </a:p>
        </p:txBody>
      </p:sp>
      <p:grpSp>
        <p:nvGrpSpPr>
          <p:cNvPr id="2" name="Group 1"/>
          <p:cNvGrpSpPr/>
          <p:nvPr/>
        </p:nvGrpSpPr>
        <p:grpSpPr>
          <a:xfrm>
            <a:off x="-67344" y="581661"/>
            <a:ext cx="6550164" cy="5253567"/>
            <a:chOff x="-67344" y="10963"/>
            <a:chExt cx="6550164" cy="5253567"/>
          </a:xfrm>
        </p:grpSpPr>
        <p:pic>
          <p:nvPicPr>
            <p:cNvPr id="14" name="Picture 13" descr="grid_doppio_with_RioMDT.png"/>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11297" t="2280" r="9204" b="10491"/>
            <a:stretch/>
          </p:blipFill>
          <p:spPr>
            <a:xfrm>
              <a:off x="-67344" y="10963"/>
              <a:ext cx="6550164" cy="5253567"/>
            </a:xfrm>
            <a:prstGeom prst="rect">
              <a:avLst/>
            </a:prstGeom>
          </p:spPr>
        </p:pic>
        <p:sp>
          <p:nvSpPr>
            <p:cNvPr id="17" name="Rectangle 16"/>
            <p:cNvSpPr/>
            <p:nvPr/>
          </p:nvSpPr>
          <p:spPr>
            <a:xfrm rot="18998307">
              <a:off x="1070388" y="2323219"/>
              <a:ext cx="2723171" cy="1424657"/>
            </a:xfrm>
            <a:prstGeom prst="rect">
              <a:avLst/>
            </a:prstGeom>
            <a:noFill/>
            <a:ln w="25400"/>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solidFill>
                  <a:prstClr val="white"/>
                </a:solidFill>
                <a:latin typeface="Calibri"/>
              </a:endParaRPr>
            </a:p>
          </p:txBody>
        </p:sp>
      </p:grpSp>
      <p:sp>
        <p:nvSpPr>
          <p:cNvPr id="19" name="Rectangle 18"/>
          <p:cNvSpPr/>
          <p:nvPr/>
        </p:nvSpPr>
        <p:spPr>
          <a:xfrm>
            <a:off x="117429" y="1017260"/>
            <a:ext cx="2325124" cy="1200329"/>
          </a:xfrm>
          <a:prstGeom prst="rect">
            <a:avLst/>
          </a:prstGeom>
          <a:solidFill>
            <a:schemeClr val="bg1"/>
          </a:solidFill>
          <a:ln>
            <a:solidFill>
              <a:schemeClr val="bg1">
                <a:lumMod val="65000"/>
              </a:schemeClr>
            </a:solidFill>
          </a:ln>
          <a:effectLst>
            <a:outerShdw blurRad="50800" dist="38100" dir="2700000" algn="tl" rotWithShape="0">
              <a:srgbClr val="000000">
                <a:alpha val="43000"/>
              </a:srgbClr>
            </a:outerShdw>
          </a:effectLst>
        </p:spPr>
        <p:txBody>
          <a:bodyPr wrap="square">
            <a:spAutoFit/>
          </a:bodyPr>
          <a:lstStyle/>
          <a:p>
            <a:pPr eaLnBrk="1" fontAlgn="auto" hangingPunct="1">
              <a:spcBef>
                <a:spcPts val="0"/>
              </a:spcBef>
              <a:spcAft>
                <a:spcPts val="0"/>
              </a:spcAft>
            </a:pPr>
            <a:r>
              <a:rPr lang="en-US" sz="1800" dirty="0" smtClean="0">
                <a:solidFill>
                  <a:srgbClr val="000000"/>
                </a:solidFill>
                <a:latin typeface="Calibri" charset="0"/>
                <a:cs typeface="Arial" charset="0"/>
              </a:rPr>
              <a:t>Scope of the existing </a:t>
            </a:r>
            <a:r>
              <a:rPr lang="en-US" sz="1800" dirty="0" err="1" smtClean="0">
                <a:solidFill>
                  <a:srgbClr val="000000"/>
                </a:solidFill>
                <a:latin typeface="Calibri" charset="0"/>
                <a:cs typeface="Arial" charset="0"/>
              </a:rPr>
              <a:t>ESPreSSO</a:t>
            </a:r>
            <a:r>
              <a:rPr lang="en-US" sz="1800" dirty="0">
                <a:solidFill>
                  <a:srgbClr val="000000"/>
                </a:solidFill>
                <a:latin typeface="Calibri" charset="0"/>
                <a:cs typeface="Arial" charset="0"/>
              </a:rPr>
              <a:t>* real-time </a:t>
            </a:r>
            <a:r>
              <a:rPr lang="en-US" sz="1800" dirty="0" smtClean="0">
                <a:solidFill>
                  <a:srgbClr val="000000"/>
                </a:solidFill>
                <a:latin typeface="Calibri" charset="0"/>
                <a:cs typeface="Arial" charset="0"/>
              </a:rPr>
              <a:t>forecast and </a:t>
            </a:r>
            <a:r>
              <a:rPr lang="en-US" sz="1800" dirty="0">
                <a:solidFill>
                  <a:srgbClr val="000000"/>
                </a:solidFill>
                <a:latin typeface="Calibri" charset="0"/>
                <a:cs typeface="Arial" charset="0"/>
              </a:rPr>
              <a:t>reanalysis ROMS system</a:t>
            </a:r>
          </a:p>
        </p:txBody>
      </p:sp>
      <p:sp>
        <p:nvSpPr>
          <p:cNvPr id="20" name="Rectangle 19"/>
          <p:cNvSpPr/>
          <p:nvPr/>
        </p:nvSpPr>
        <p:spPr>
          <a:xfrm>
            <a:off x="327681" y="5754848"/>
            <a:ext cx="3890809" cy="276999"/>
          </a:xfrm>
          <a:prstGeom prst="rect">
            <a:avLst/>
          </a:prstGeom>
        </p:spPr>
        <p:txBody>
          <a:bodyPr wrap="none">
            <a:spAutoFit/>
          </a:bodyPr>
          <a:lstStyle/>
          <a:p>
            <a:pPr eaLnBrk="1" fontAlgn="auto" hangingPunct="1">
              <a:spcBef>
                <a:spcPts val="0"/>
              </a:spcBef>
              <a:spcAft>
                <a:spcPts val="0"/>
              </a:spcAft>
            </a:pPr>
            <a:r>
              <a:rPr lang="en-US" sz="1200" dirty="0" smtClean="0">
                <a:solidFill>
                  <a:prstClr val="black"/>
                </a:solidFill>
                <a:latin typeface="Calibri"/>
                <a:ea typeface="+mn-ea"/>
                <a:cs typeface="+mn-cs"/>
              </a:rPr>
              <a:t>*Experimental System for Predicting Shelf and Slope Optics</a:t>
            </a:r>
            <a:endParaRPr lang="en-US" sz="1200" dirty="0">
              <a:solidFill>
                <a:prstClr val="black"/>
              </a:solidFill>
              <a:latin typeface="Calibri"/>
              <a:ea typeface="+mn-ea"/>
              <a:cs typeface="+mn-cs"/>
            </a:endParaRPr>
          </a:p>
        </p:txBody>
      </p:sp>
      <p:cxnSp>
        <p:nvCxnSpPr>
          <p:cNvPr id="22" name="Straight Arrow Connector 21"/>
          <p:cNvCxnSpPr/>
          <p:nvPr/>
        </p:nvCxnSpPr>
        <p:spPr>
          <a:xfrm flipH="1">
            <a:off x="5803291" y="2025451"/>
            <a:ext cx="626950" cy="367179"/>
          </a:xfrm>
          <a:prstGeom prst="straightConnector1">
            <a:avLst/>
          </a:prstGeom>
          <a:ln w="25400">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a:stCxn id="19" idx="2"/>
            <a:endCxn id="17" idx="0"/>
          </p:cNvCxnSpPr>
          <p:nvPr/>
        </p:nvCxnSpPr>
        <p:spPr>
          <a:xfrm>
            <a:off x="1279991" y="2217589"/>
            <a:ext cx="662898" cy="870768"/>
          </a:xfrm>
          <a:prstGeom prst="straightConnector1">
            <a:avLst/>
          </a:prstGeom>
          <a:ln w="25400">
            <a:tailEnd type="arrow"/>
          </a:ln>
        </p:spPr>
        <p:style>
          <a:lnRef idx="2">
            <a:schemeClr val="accent1"/>
          </a:lnRef>
          <a:fillRef idx="0">
            <a:schemeClr val="accent1"/>
          </a:fillRef>
          <a:effectRef idx="1">
            <a:schemeClr val="accent1"/>
          </a:effectRef>
          <a:fontRef idx="minor">
            <a:schemeClr val="tx1"/>
          </a:fontRef>
        </p:style>
      </p:cxnSp>
      <p:pic>
        <p:nvPicPr>
          <p:cNvPr id="15" name="Picture 2" descr="marcoos_070413_zaspect=2"/>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8942" t="819" r="9180" b="7201"/>
          <a:stretch>
            <a:fillRect/>
          </a:stretch>
        </p:blipFill>
        <p:spPr bwMode="auto">
          <a:xfrm>
            <a:off x="4411781" y="2233072"/>
            <a:ext cx="4449028" cy="37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5"/>
          <p:cNvSpPr txBox="1">
            <a:spLocks noChangeArrowheads="1"/>
          </p:cNvSpPr>
          <p:nvPr/>
        </p:nvSpPr>
        <p:spPr bwMode="auto">
          <a:xfrm>
            <a:off x="6574918" y="4937652"/>
            <a:ext cx="2379191" cy="1323439"/>
          </a:xfrm>
          <a:prstGeom prst="rect">
            <a:avLst/>
          </a:prstGeom>
          <a:solidFill>
            <a:schemeClr val="bg1"/>
          </a:solidFill>
          <a:ln>
            <a:solidFill>
              <a:schemeClr val="bg1">
                <a:lumMod val="65000"/>
              </a:schemeClr>
            </a:solidFill>
          </a:ln>
          <a:effectLst>
            <a:outerShdw blurRad="50800" dist="38100" dir="2700000" algn="tl" rotWithShape="0">
              <a:srgbClr val="000000">
                <a:alpha val="43000"/>
              </a:srgbClr>
            </a:outerShdw>
          </a:effectLst>
          <a:extLst/>
        </p:spPr>
        <p:txBody>
          <a:bodyPr wrap="square">
            <a:spAutoFit/>
          </a:bodyPr>
          <a:lstStyle>
            <a:lvl1pPr defTabSz="457200">
              <a:defRPr sz="2400">
                <a:solidFill>
                  <a:schemeClr val="tx1"/>
                </a:solidFill>
                <a:latin typeface="Arial" charset="0"/>
                <a:ea typeface="ＭＳ Ｐゴシック" charset="0"/>
                <a:cs typeface="ＭＳ Ｐゴシック" charset="0"/>
              </a:defRPr>
            </a:lvl1pPr>
            <a:lvl2pPr marL="37931725" indent="-37474525" defTabSz="457200">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fontAlgn="auto" hangingPunct="1">
              <a:spcBef>
                <a:spcPts val="0"/>
              </a:spcBef>
              <a:spcAft>
                <a:spcPts val="0"/>
              </a:spcAft>
            </a:pPr>
            <a:r>
              <a:rPr lang="en-US" sz="2000" b="1" i="1" dirty="0" smtClean="0">
                <a:solidFill>
                  <a:srgbClr val="000000"/>
                </a:solidFill>
                <a:latin typeface="Calibri" charset="0"/>
                <a:cs typeface="Arial" charset="0"/>
              </a:rPr>
              <a:t>All</a:t>
            </a:r>
            <a:r>
              <a:rPr lang="en-US" sz="2000" dirty="0" smtClean="0">
                <a:solidFill>
                  <a:srgbClr val="000000"/>
                </a:solidFill>
                <a:latin typeface="Calibri" charset="0"/>
                <a:cs typeface="Arial" charset="0"/>
              </a:rPr>
              <a:t> available </a:t>
            </a:r>
            <a:r>
              <a:rPr lang="en-US" sz="2000" i="1" dirty="0" smtClean="0">
                <a:solidFill>
                  <a:srgbClr val="000000"/>
                </a:solidFill>
                <a:latin typeface="Calibri" charset="0"/>
                <a:cs typeface="Arial" charset="0"/>
              </a:rPr>
              <a:t>in situ </a:t>
            </a:r>
            <a:r>
              <a:rPr lang="en-US" sz="2000" dirty="0" smtClean="0">
                <a:solidFill>
                  <a:srgbClr val="000000"/>
                </a:solidFill>
                <a:latin typeface="Calibri" charset="0"/>
                <a:cs typeface="Arial" charset="0"/>
              </a:rPr>
              <a:t>IOOS and satellite data are assimilated using 4DVAR</a:t>
            </a:r>
          </a:p>
        </p:txBody>
      </p:sp>
      <p:sp>
        <p:nvSpPr>
          <p:cNvPr id="21" name="TextBox 5"/>
          <p:cNvSpPr txBox="1">
            <a:spLocks noChangeArrowheads="1"/>
          </p:cNvSpPr>
          <p:nvPr/>
        </p:nvSpPr>
        <p:spPr bwMode="auto">
          <a:xfrm>
            <a:off x="6397885" y="1771360"/>
            <a:ext cx="2645198" cy="1015663"/>
          </a:xfrm>
          <a:prstGeom prst="rect">
            <a:avLst/>
          </a:prstGeom>
          <a:solidFill>
            <a:schemeClr val="bg1"/>
          </a:solidFill>
          <a:ln>
            <a:solidFill>
              <a:schemeClr val="bg1">
                <a:lumMod val="65000"/>
              </a:schemeClr>
            </a:solidFill>
          </a:ln>
          <a:effectLst>
            <a:outerShdw blurRad="50800" dist="38100" dir="2700000" algn="tl" rotWithShape="0">
              <a:srgbClr val="000000">
                <a:alpha val="43000"/>
              </a:srgbClr>
            </a:outerShdw>
          </a:effectLst>
          <a:extLst/>
        </p:spPr>
        <p:txBody>
          <a:bodyPr wrap="square">
            <a:spAutoFit/>
          </a:bodyPr>
          <a:lstStyle>
            <a:lvl1pPr defTabSz="457200">
              <a:defRPr sz="2400">
                <a:solidFill>
                  <a:schemeClr val="tx1"/>
                </a:solidFill>
                <a:latin typeface="Arial" charset="0"/>
                <a:ea typeface="ＭＳ Ｐゴシック" charset="0"/>
                <a:cs typeface="ＭＳ Ｐゴシック" charset="0"/>
              </a:defRPr>
            </a:lvl1pPr>
            <a:lvl2pPr marL="37931725" indent="-37474525" defTabSz="457200">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fontAlgn="auto" hangingPunct="1">
              <a:spcBef>
                <a:spcPts val="0"/>
              </a:spcBef>
              <a:spcAft>
                <a:spcPts val="0"/>
              </a:spcAft>
            </a:pPr>
            <a:r>
              <a:rPr lang="en-US" sz="2000" dirty="0" smtClean="0">
                <a:solidFill>
                  <a:srgbClr val="000000"/>
                </a:solidFill>
                <a:latin typeface="Calibri" charset="0"/>
                <a:cs typeface="Arial" charset="0"/>
              </a:rPr>
              <a:t>Scope of new </a:t>
            </a:r>
            <a:r>
              <a:rPr lang="en-US" sz="2000" dirty="0" err="1" smtClean="0">
                <a:solidFill>
                  <a:srgbClr val="000000"/>
                </a:solidFill>
                <a:latin typeface="Calibri" charset="0"/>
                <a:cs typeface="Arial" charset="0"/>
              </a:rPr>
              <a:t>Doppio</a:t>
            </a:r>
            <a:r>
              <a:rPr lang="en-US" sz="2000" dirty="0" smtClean="0">
                <a:solidFill>
                  <a:srgbClr val="000000"/>
                </a:solidFill>
                <a:latin typeface="Calibri" charset="0"/>
                <a:cs typeface="Arial" charset="0"/>
              </a:rPr>
              <a:t>** </a:t>
            </a:r>
            <a:br>
              <a:rPr lang="en-US" sz="2000" dirty="0" smtClean="0">
                <a:solidFill>
                  <a:srgbClr val="000000"/>
                </a:solidFill>
                <a:latin typeface="Calibri" charset="0"/>
                <a:cs typeface="Arial" charset="0"/>
              </a:rPr>
            </a:br>
            <a:r>
              <a:rPr lang="en-US" sz="2000" dirty="0" smtClean="0">
                <a:solidFill>
                  <a:srgbClr val="000000"/>
                </a:solidFill>
                <a:latin typeface="Calibri" charset="0"/>
                <a:cs typeface="Arial" charset="0"/>
              </a:rPr>
              <a:t>real-time/reanalysis system  </a:t>
            </a:r>
          </a:p>
        </p:txBody>
      </p:sp>
      <p:pic>
        <p:nvPicPr>
          <p:cNvPr id="16" name="Picture 15"/>
          <p:cNvPicPr>
            <a:picLocks noChangeAspect="1"/>
          </p:cNvPicPr>
          <p:nvPr/>
        </p:nvPicPr>
        <p:blipFill>
          <a:blip r:embed="rId7"/>
          <a:stretch>
            <a:fillRect/>
          </a:stretch>
        </p:blipFill>
        <p:spPr>
          <a:xfrm>
            <a:off x="8621916" y="2504999"/>
            <a:ext cx="364969" cy="364969"/>
          </a:xfrm>
          <a:prstGeom prst="rect">
            <a:avLst/>
          </a:prstGeom>
          <a:effectLst>
            <a:outerShdw blurRad="50800" dist="38100" dir="2700000" algn="tl" rotWithShape="0">
              <a:srgbClr val="000000">
                <a:alpha val="43000"/>
              </a:srgbClr>
            </a:outerShdw>
          </a:effectLst>
        </p:spPr>
      </p:pic>
      <p:pic>
        <p:nvPicPr>
          <p:cNvPr id="18" name="Picture 17"/>
          <p:cNvPicPr>
            <a:picLocks noChangeAspect="1"/>
          </p:cNvPicPr>
          <p:nvPr/>
        </p:nvPicPr>
        <p:blipFill>
          <a:blip r:embed="rId8"/>
          <a:stretch>
            <a:fillRect/>
          </a:stretch>
        </p:blipFill>
        <p:spPr>
          <a:xfrm>
            <a:off x="1992240" y="1971352"/>
            <a:ext cx="364281" cy="364281"/>
          </a:xfrm>
          <a:prstGeom prst="rect">
            <a:avLst/>
          </a:prstGeom>
          <a:effectLst>
            <a:outerShdw blurRad="50800" dist="38100" dir="2700000" algn="tl" rotWithShape="0">
              <a:srgbClr val="000000">
                <a:alpha val="43000"/>
              </a:srgbClr>
            </a:outerShdw>
          </a:effectLst>
        </p:spPr>
      </p:pic>
      <p:cxnSp>
        <p:nvCxnSpPr>
          <p:cNvPr id="31" name="Straight Arrow Connector 30"/>
          <p:cNvCxnSpPr>
            <a:stCxn id="28" idx="0"/>
          </p:cNvCxnSpPr>
          <p:nvPr/>
        </p:nvCxnSpPr>
        <p:spPr>
          <a:xfrm flipH="1" flipV="1">
            <a:off x="7086600" y="4432300"/>
            <a:ext cx="677914" cy="505352"/>
          </a:xfrm>
          <a:prstGeom prst="straightConnector1">
            <a:avLst/>
          </a:prstGeom>
          <a:ln w="25400">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09981481"/>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1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179513"/>
            <a:ext cx="8767762" cy="3098800"/>
          </a:xfrm>
          <a:prstGeom prst="rect">
            <a:avLst/>
          </a:prstGeom>
          <a:noFill/>
          <a:ln w="34925">
            <a:solidFill>
              <a:schemeClr val="tx1"/>
            </a:solidFill>
            <a:round/>
            <a:headEnd/>
            <a:tailEnd/>
          </a:ln>
          <a:extLst>
            <a:ext uri="{909E8E84-426E-40dd-AFC4-6F175D3DCCD1}">
              <a14:hiddenFill xmlns:a14="http://schemas.microsoft.com/office/drawing/2010/main">
                <a:solidFill>
                  <a:srgbClr val="FFFFFF"/>
                </a:solidFill>
              </a14:hiddenFill>
            </a:ext>
          </a:extLst>
        </p:spPr>
      </p:pic>
      <p:sp>
        <p:nvSpPr>
          <p:cNvPr id="24578" name="Text Box 3"/>
          <p:cNvSpPr txBox="1">
            <a:spLocks noChangeArrowheads="1"/>
          </p:cNvSpPr>
          <p:nvPr/>
        </p:nvSpPr>
        <p:spPr bwMode="auto">
          <a:xfrm>
            <a:off x="3232150" y="5894388"/>
            <a:ext cx="2036763" cy="28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4291" tIns="32146" rIns="64291" bIns="32146">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ts val="0"/>
              </a:spcBef>
              <a:spcAft>
                <a:spcPts val="0"/>
              </a:spcAft>
            </a:pPr>
            <a:r>
              <a:rPr lang="en-US" sz="1400">
                <a:solidFill>
                  <a:srgbClr val="000000"/>
                </a:solidFill>
                <a:latin typeface="Calibri" charset="0"/>
                <a:ea typeface="ヒラギノ角ゴ ProN W3" charset="0"/>
                <a:cs typeface="ヒラギノ角ゴ ProN W3" charset="0"/>
                <a:sym typeface="Gill Sans" charset="0"/>
              </a:rPr>
              <a:t>CODAR Network</a:t>
            </a:r>
          </a:p>
        </p:txBody>
      </p:sp>
      <p:sp>
        <p:nvSpPr>
          <p:cNvPr id="24579" name="Text Box 4"/>
          <p:cNvSpPr txBox="1">
            <a:spLocks noChangeArrowheads="1"/>
          </p:cNvSpPr>
          <p:nvPr/>
        </p:nvSpPr>
        <p:spPr bwMode="auto">
          <a:xfrm>
            <a:off x="5106988" y="5894388"/>
            <a:ext cx="1876425" cy="28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4291" tIns="32146" rIns="64291" bIns="32146">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ts val="0"/>
              </a:spcBef>
              <a:spcAft>
                <a:spcPts val="0"/>
              </a:spcAft>
            </a:pPr>
            <a:r>
              <a:rPr lang="en-US" sz="1400">
                <a:solidFill>
                  <a:srgbClr val="000000"/>
                </a:solidFill>
                <a:latin typeface="Calibri" charset="0"/>
                <a:ea typeface="ヒラギノ角ゴ ProN W3" charset="0"/>
                <a:cs typeface="ヒラギノ角ゴ ProN W3" charset="0"/>
                <a:sym typeface="Gill Sans" charset="0"/>
              </a:rPr>
              <a:t>Glider Fleet</a:t>
            </a:r>
          </a:p>
        </p:txBody>
      </p:sp>
      <p:sp>
        <p:nvSpPr>
          <p:cNvPr id="24580" name="Text Box 5"/>
          <p:cNvSpPr txBox="1">
            <a:spLocks noChangeArrowheads="1"/>
          </p:cNvSpPr>
          <p:nvPr/>
        </p:nvSpPr>
        <p:spPr bwMode="auto">
          <a:xfrm>
            <a:off x="0" y="5894388"/>
            <a:ext cx="3179763" cy="28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4291" tIns="32146" rIns="64291" bIns="32146">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ts val="0"/>
              </a:spcBef>
              <a:spcAft>
                <a:spcPts val="0"/>
              </a:spcAft>
            </a:pPr>
            <a:r>
              <a:rPr lang="en-US" sz="1400">
                <a:solidFill>
                  <a:srgbClr val="000000"/>
                </a:solidFill>
                <a:latin typeface="Calibri" charset="0"/>
                <a:ea typeface="ヒラギノ角ゴ ProN W3" charset="0"/>
                <a:cs typeface="ヒラギノ角ゴ ProN W3" charset="0"/>
                <a:sym typeface="Gill Sans" charset="0"/>
              </a:rPr>
              <a:t>Satellite Data Acquisition Stations</a:t>
            </a:r>
          </a:p>
        </p:txBody>
      </p:sp>
      <p:pic>
        <p:nvPicPr>
          <p:cNvPr id="6" name="Picture 8" descr="SideBySideGliders1"/>
          <p:cNvPicPr>
            <a:picLocks noChangeAspect="1" noChangeArrowheads="1"/>
          </p:cNvPicPr>
          <p:nvPr/>
        </p:nvPicPr>
        <p:blipFill>
          <a:blip r:embed="rId3"/>
          <a:stretch>
            <a:fillRect/>
          </a:stretch>
        </p:blipFill>
        <p:spPr bwMode="auto">
          <a:xfrm>
            <a:off x="5106988" y="4446588"/>
            <a:ext cx="1876425" cy="1416050"/>
          </a:xfrm>
          <a:prstGeom prst="rect">
            <a:avLst/>
          </a:prstGeom>
          <a:noFill/>
          <a:ln w="25400">
            <a:solidFill>
              <a:schemeClr val="tx1">
                <a:lumMod val="85000"/>
              </a:schemeClr>
            </a:solidFill>
            <a:miter lim="800000"/>
            <a:headEnd/>
            <a:tailEnd/>
          </a:ln>
        </p:spPr>
      </p:pic>
      <p:sp>
        <p:nvSpPr>
          <p:cNvPr id="24582" name="Text Box 10"/>
          <p:cNvSpPr txBox="1">
            <a:spLocks noChangeArrowheads="1"/>
          </p:cNvSpPr>
          <p:nvPr/>
        </p:nvSpPr>
        <p:spPr bwMode="auto">
          <a:xfrm>
            <a:off x="7089775" y="5894388"/>
            <a:ext cx="1849438" cy="28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4291" tIns="32146" rIns="64291" bIns="32146">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ts val="0"/>
              </a:spcBef>
              <a:spcAft>
                <a:spcPts val="0"/>
              </a:spcAft>
            </a:pPr>
            <a:r>
              <a:rPr lang="en-US" sz="1400">
                <a:solidFill>
                  <a:srgbClr val="000000"/>
                </a:solidFill>
                <a:latin typeface="Calibri" charset="0"/>
                <a:ea typeface="ヒラギノ角ゴ ProN W3" charset="0"/>
                <a:cs typeface="ヒラギノ角ゴ ProN W3" charset="0"/>
                <a:sym typeface="Gill Sans" charset="0"/>
              </a:rPr>
              <a:t>3-D Forecasts</a:t>
            </a:r>
          </a:p>
        </p:txBody>
      </p:sp>
      <p:pic>
        <p:nvPicPr>
          <p:cNvPr id="9" name="Picture 34" descr="XBand_SatelliteDish"/>
          <p:cNvPicPr>
            <a:picLocks noChangeAspect="1" noChangeArrowheads="1"/>
          </p:cNvPicPr>
          <p:nvPr/>
        </p:nvPicPr>
        <p:blipFill>
          <a:blip r:embed="rId4"/>
          <a:stretch>
            <a:fillRect/>
          </a:stretch>
        </p:blipFill>
        <p:spPr bwMode="auto">
          <a:xfrm>
            <a:off x="1303338" y="4446588"/>
            <a:ext cx="1903412" cy="1419225"/>
          </a:xfrm>
          <a:prstGeom prst="rect">
            <a:avLst/>
          </a:prstGeom>
          <a:noFill/>
          <a:ln w="25400">
            <a:solidFill>
              <a:schemeClr val="tx1">
                <a:lumMod val="85000"/>
              </a:schemeClr>
            </a:solidFill>
            <a:miter lim="800000"/>
            <a:headEnd/>
            <a:tailEnd/>
          </a:ln>
        </p:spPr>
      </p:pic>
      <p:pic>
        <p:nvPicPr>
          <p:cNvPr id="10" name="Picture 35" descr="1468414560_d638cdb7d2_o"/>
          <p:cNvPicPr>
            <a:picLocks noChangeAspect="1" noChangeArrowheads="1"/>
          </p:cNvPicPr>
          <p:nvPr/>
        </p:nvPicPr>
        <p:blipFill>
          <a:blip r:embed="rId5"/>
          <a:stretch>
            <a:fillRect/>
          </a:stretch>
        </p:blipFill>
        <p:spPr bwMode="auto">
          <a:xfrm>
            <a:off x="3232150" y="4446588"/>
            <a:ext cx="1882775" cy="1412875"/>
          </a:xfrm>
          <a:prstGeom prst="rect">
            <a:avLst/>
          </a:prstGeom>
          <a:noFill/>
          <a:ln w="25400">
            <a:solidFill>
              <a:schemeClr val="tx1">
                <a:lumMod val="85000"/>
              </a:schemeClr>
            </a:solidFill>
            <a:miter lim="800000"/>
            <a:headEnd/>
            <a:tailEnd/>
          </a:ln>
        </p:spPr>
      </p:pic>
      <p:pic>
        <p:nvPicPr>
          <p:cNvPr id="11" name="Picture 36" descr="20070928 093"/>
          <p:cNvPicPr>
            <a:picLocks noChangeAspect="1" noChangeArrowheads="1"/>
          </p:cNvPicPr>
          <p:nvPr/>
        </p:nvPicPr>
        <p:blipFill>
          <a:blip r:embed="rId6"/>
          <a:stretch>
            <a:fillRect/>
          </a:stretch>
        </p:blipFill>
        <p:spPr bwMode="auto">
          <a:xfrm>
            <a:off x="6983413" y="4446588"/>
            <a:ext cx="1892300" cy="1419225"/>
          </a:xfrm>
          <a:prstGeom prst="rect">
            <a:avLst/>
          </a:prstGeom>
          <a:noFill/>
          <a:ln w="25400">
            <a:solidFill>
              <a:schemeClr val="tx1">
                <a:lumMod val="85000"/>
              </a:schemeClr>
            </a:solidFill>
            <a:miter lim="800000"/>
            <a:headEnd/>
            <a:tailEnd/>
          </a:ln>
        </p:spPr>
      </p:pic>
      <p:pic>
        <p:nvPicPr>
          <p:cNvPr id="12" name="Picture 6" descr="jen"/>
          <p:cNvPicPr>
            <a:picLocks noChangeAspect="1" noChangeArrowheads="1"/>
          </p:cNvPicPr>
          <p:nvPr/>
        </p:nvPicPr>
        <p:blipFill>
          <a:blip r:embed="rId7"/>
          <a:stretch>
            <a:fillRect/>
          </a:stretch>
        </p:blipFill>
        <p:spPr bwMode="auto">
          <a:xfrm>
            <a:off x="107950" y="4446588"/>
            <a:ext cx="1165225" cy="1419225"/>
          </a:xfrm>
          <a:prstGeom prst="rect">
            <a:avLst/>
          </a:prstGeom>
          <a:noFill/>
          <a:ln w="25400">
            <a:solidFill>
              <a:schemeClr val="tx1">
                <a:lumMod val="85000"/>
              </a:schemeClr>
            </a:solidFill>
            <a:miter lim="800000"/>
            <a:headEnd/>
            <a:tailEnd/>
          </a:ln>
        </p:spPr>
      </p:pic>
      <p:sp>
        <p:nvSpPr>
          <p:cNvPr id="13" name="Text Box 18"/>
          <p:cNvSpPr txBox="1">
            <a:spLocks noChangeArrowheads="1"/>
          </p:cNvSpPr>
          <p:nvPr/>
        </p:nvSpPr>
        <p:spPr bwMode="auto">
          <a:xfrm>
            <a:off x="0" y="0"/>
            <a:ext cx="9144000" cy="1419137"/>
          </a:xfrm>
          <a:prstGeom prst="rect">
            <a:avLst/>
          </a:prstGeom>
          <a:noFill/>
          <a:ln w="9525">
            <a:noFill/>
            <a:miter lim="800000"/>
            <a:headEnd/>
            <a:tailEnd/>
          </a:ln>
        </p:spPr>
        <p:txBody>
          <a:bodyPr lIns="64291" tIns="32146" rIns="64291" bIns="32146">
            <a:spAutoFit/>
          </a:bodyPr>
          <a:lstStyle/>
          <a:p>
            <a:pPr algn="ctr" defTabSz="457200" eaLnBrk="1" fontAlgn="auto" hangingPunct="1">
              <a:spcBef>
                <a:spcPts val="0"/>
              </a:spcBef>
              <a:spcAft>
                <a:spcPts val="0"/>
              </a:spcAft>
              <a:defRPr/>
            </a:pPr>
            <a:r>
              <a:rPr lang="en-US" sz="3600" dirty="0" smtClean="0">
                <a:solidFill>
                  <a:srgbClr val="0000FF"/>
                </a:solidFill>
                <a:latin typeface="Times New Roman"/>
                <a:cs typeface="Times New Roman"/>
              </a:rPr>
              <a:t>Rutgers - Center for </a:t>
            </a:r>
            <a:r>
              <a:rPr lang="en-US" sz="3600" dirty="0">
                <a:solidFill>
                  <a:srgbClr val="0000FF"/>
                </a:solidFill>
                <a:latin typeface="Times New Roman"/>
                <a:cs typeface="Times New Roman"/>
              </a:rPr>
              <a:t>Ocean Observation </a:t>
            </a:r>
            <a:r>
              <a:rPr lang="en-US" sz="3600" dirty="0" smtClean="0">
                <a:solidFill>
                  <a:srgbClr val="0000FF"/>
                </a:solidFill>
                <a:latin typeface="Times New Roman"/>
                <a:cs typeface="Times New Roman"/>
              </a:rPr>
              <a:t>Labs:</a:t>
            </a:r>
          </a:p>
          <a:p>
            <a:pPr algn="ctr" defTabSz="457200" eaLnBrk="1" fontAlgn="auto" hangingPunct="1">
              <a:spcBef>
                <a:spcPts val="0"/>
              </a:spcBef>
              <a:spcAft>
                <a:spcPts val="0"/>
              </a:spcAft>
              <a:defRPr/>
            </a:pPr>
            <a:r>
              <a:rPr lang="en-US" sz="3200" i="1" dirty="0" smtClean="0">
                <a:solidFill>
                  <a:srgbClr val="0000FF"/>
                </a:solidFill>
                <a:latin typeface="Times New Roman"/>
                <a:ea typeface="+mn-ea"/>
                <a:cs typeface="Times New Roman"/>
              </a:rPr>
              <a:t>MARACOOS </a:t>
            </a:r>
            <a:r>
              <a:rPr lang="en-US" sz="3200" i="1" dirty="0">
                <a:solidFill>
                  <a:srgbClr val="0000FF"/>
                </a:solidFill>
                <a:latin typeface="Times New Roman"/>
                <a:ea typeface="+mn-ea"/>
                <a:cs typeface="Times New Roman"/>
              </a:rPr>
              <a:t>Operations </a:t>
            </a:r>
            <a:r>
              <a:rPr lang="en-US" sz="3200" i="1" dirty="0" smtClean="0">
                <a:solidFill>
                  <a:srgbClr val="0000FF"/>
                </a:solidFill>
                <a:latin typeface="Times New Roman"/>
                <a:ea typeface="+mn-ea"/>
                <a:cs typeface="Times New Roman"/>
              </a:rPr>
              <a:t>Lab</a:t>
            </a:r>
            <a:endParaRPr lang="en-US" sz="3200" i="1" dirty="0">
              <a:solidFill>
                <a:srgbClr val="0000FF"/>
              </a:solidFill>
              <a:latin typeface="Times New Roman"/>
              <a:ea typeface="+mn-ea"/>
              <a:cs typeface="Times New Roman"/>
            </a:endParaRPr>
          </a:p>
          <a:p>
            <a:pPr algn="ctr" defTabSz="457200" eaLnBrk="1" fontAlgn="auto" hangingPunct="1">
              <a:spcBef>
                <a:spcPts val="0"/>
              </a:spcBef>
              <a:spcAft>
                <a:spcPts val="0"/>
              </a:spcAft>
              <a:defRPr/>
            </a:pPr>
            <a:r>
              <a:rPr lang="en-US" sz="2000" b="1" dirty="0" smtClean="0">
                <a:solidFill>
                  <a:srgbClr val="0000FF"/>
                </a:solidFill>
                <a:latin typeface="Times New Roman"/>
                <a:ea typeface="+mn-ea"/>
                <a:cs typeface="Times New Roman"/>
              </a:rPr>
              <a:t> </a:t>
            </a:r>
            <a:endParaRPr lang="en-US" sz="2000" b="1" dirty="0">
              <a:solidFill>
                <a:srgbClr val="0000FF"/>
              </a:solidFill>
              <a:latin typeface="Times New Roman"/>
              <a:ea typeface="+mn-ea"/>
              <a:cs typeface="Times New Roman"/>
            </a:endParaRPr>
          </a:p>
        </p:txBody>
      </p:sp>
    </p:spTree>
    <p:extLst>
      <p:ext uri="{BB962C8B-B14F-4D97-AF65-F5344CB8AC3E}">
        <p14:creationId xmlns:p14="http://schemas.microsoft.com/office/powerpoint/2010/main" val="59661439"/>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8"/>
          <p:cNvSpPr txBox="1">
            <a:spLocks noChangeArrowheads="1"/>
          </p:cNvSpPr>
          <p:nvPr/>
        </p:nvSpPr>
        <p:spPr bwMode="auto">
          <a:xfrm>
            <a:off x="0" y="0"/>
            <a:ext cx="9144000" cy="1419137"/>
          </a:xfrm>
          <a:prstGeom prst="rect">
            <a:avLst/>
          </a:prstGeom>
          <a:noFill/>
          <a:ln w="9525">
            <a:noFill/>
            <a:miter lim="800000"/>
            <a:headEnd/>
            <a:tailEnd/>
          </a:ln>
        </p:spPr>
        <p:txBody>
          <a:bodyPr lIns="64291" tIns="32146" rIns="64291" bIns="32146">
            <a:spAutoFit/>
          </a:bodyPr>
          <a:lstStyle/>
          <a:p>
            <a:pPr algn="ctr" defTabSz="457200" eaLnBrk="1" fontAlgn="auto" hangingPunct="1">
              <a:spcBef>
                <a:spcPts val="0"/>
              </a:spcBef>
              <a:spcAft>
                <a:spcPts val="0"/>
              </a:spcAft>
              <a:defRPr/>
            </a:pPr>
            <a:r>
              <a:rPr lang="en-US" sz="3600" dirty="0" smtClean="0">
                <a:solidFill>
                  <a:srgbClr val="0000FF"/>
                </a:solidFill>
                <a:latin typeface="Times New Roman"/>
                <a:cs typeface="Times New Roman"/>
              </a:rPr>
              <a:t>Rutgers - Center for </a:t>
            </a:r>
            <a:r>
              <a:rPr lang="en-US" sz="3600" dirty="0">
                <a:solidFill>
                  <a:srgbClr val="0000FF"/>
                </a:solidFill>
                <a:latin typeface="Times New Roman"/>
                <a:cs typeface="Times New Roman"/>
              </a:rPr>
              <a:t>Ocean Observation </a:t>
            </a:r>
            <a:r>
              <a:rPr lang="en-US" sz="3600" dirty="0" smtClean="0">
                <a:solidFill>
                  <a:srgbClr val="0000FF"/>
                </a:solidFill>
                <a:latin typeface="Times New Roman"/>
                <a:cs typeface="Times New Roman"/>
              </a:rPr>
              <a:t>Labs:</a:t>
            </a:r>
          </a:p>
          <a:p>
            <a:pPr algn="ctr" defTabSz="457200" eaLnBrk="1" fontAlgn="auto" hangingPunct="1">
              <a:spcBef>
                <a:spcPts val="0"/>
              </a:spcBef>
              <a:spcAft>
                <a:spcPts val="0"/>
              </a:spcAft>
              <a:defRPr/>
            </a:pPr>
            <a:r>
              <a:rPr lang="en-US" sz="3200" i="1" dirty="0" smtClean="0">
                <a:solidFill>
                  <a:srgbClr val="0000FF"/>
                </a:solidFill>
                <a:latin typeface="Times New Roman"/>
                <a:ea typeface="+mn-ea"/>
                <a:cs typeface="Times New Roman"/>
              </a:rPr>
              <a:t> Global Ocean Education Lab</a:t>
            </a:r>
            <a:endParaRPr lang="en-US" sz="3200" i="1" dirty="0">
              <a:solidFill>
                <a:srgbClr val="0000FF"/>
              </a:solidFill>
              <a:latin typeface="Times New Roman"/>
              <a:ea typeface="+mn-ea"/>
              <a:cs typeface="Times New Roman"/>
            </a:endParaRPr>
          </a:p>
          <a:p>
            <a:pPr algn="ctr" defTabSz="457200" eaLnBrk="1" fontAlgn="auto" hangingPunct="1">
              <a:spcBef>
                <a:spcPts val="0"/>
              </a:spcBef>
              <a:spcAft>
                <a:spcPts val="0"/>
              </a:spcAft>
              <a:defRPr/>
            </a:pPr>
            <a:r>
              <a:rPr lang="en-US" sz="2000" b="1" dirty="0" smtClean="0">
                <a:solidFill>
                  <a:srgbClr val="0000FF"/>
                </a:solidFill>
                <a:latin typeface="Times New Roman"/>
                <a:ea typeface="+mn-ea"/>
                <a:cs typeface="Times New Roman"/>
              </a:rPr>
              <a:t> </a:t>
            </a:r>
            <a:endParaRPr lang="en-US" sz="2000" b="1" dirty="0">
              <a:solidFill>
                <a:srgbClr val="0000FF"/>
              </a:solidFill>
              <a:latin typeface="Times New Roman"/>
              <a:ea typeface="+mn-ea"/>
              <a:cs typeface="Times New Roman"/>
            </a:endParaRPr>
          </a:p>
        </p:txBody>
      </p:sp>
      <p:pic>
        <p:nvPicPr>
          <p:cNvPr id="14" name="Picture 13" descr="p1.jpg"/>
          <p:cNvPicPr>
            <a:picLocks noChangeAspect="1"/>
          </p:cNvPicPr>
          <p:nvPr/>
        </p:nvPicPr>
        <p:blipFill>
          <a:blip r:embed="rId2" cstate="print"/>
          <a:stretch>
            <a:fillRect/>
          </a:stretch>
        </p:blipFill>
        <p:spPr>
          <a:xfrm>
            <a:off x="304800" y="3733800"/>
            <a:ext cx="3604134" cy="2402756"/>
          </a:xfrm>
          <a:prstGeom prst="rect">
            <a:avLst/>
          </a:prstGeom>
          <a:ln>
            <a:noFill/>
          </a:ln>
          <a:effectLst>
            <a:softEdge rad="112500"/>
          </a:effectLst>
        </p:spPr>
      </p:pic>
      <p:pic>
        <p:nvPicPr>
          <p:cNvPr id="15" name="Picture 14" descr="6081119350_ee3c6b059b_o-2.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953000" y="3733800"/>
            <a:ext cx="3505200" cy="2336800"/>
          </a:xfrm>
          <a:prstGeom prst="rect">
            <a:avLst/>
          </a:prstGeom>
        </p:spPr>
      </p:pic>
      <p:pic>
        <p:nvPicPr>
          <p:cNvPr id="2" name="Picture 1" descr="11311464024_7f3304db29_b.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33" y="1295400"/>
            <a:ext cx="9144000" cy="2366367"/>
          </a:xfrm>
          <a:prstGeom prst="rect">
            <a:avLst/>
          </a:prstGeom>
        </p:spPr>
      </p:pic>
    </p:spTree>
    <p:extLst>
      <p:ext uri="{BB962C8B-B14F-4D97-AF65-F5344CB8AC3E}">
        <p14:creationId xmlns:p14="http://schemas.microsoft.com/office/powerpoint/2010/main" val="1154740119"/>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6" descr="map_codar.bmp"/>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475538" y="1135063"/>
            <a:ext cx="11747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28675" name="Picture 2" descr="C:\Documents and Settings\RUCool\Desktop\marcoos_dot.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288088" y="1143000"/>
            <a:ext cx="1177925"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5" name="Picture 4" descr="map_satellite.bmp"/>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bwMode="auto">
          <a:xfrm>
            <a:off x="5108575" y="1143000"/>
            <a:ext cx="1176338" cy="633413"/>
          </a:xfrm>
          <a:prstGeom prst="rect">
            <a:avLst/>
          </a:prstGeom>
          <a:ln w="25400">
            <a:noFill/>
          </a:ln>
          <a:effectLst/>
          <a:scene3d>
            <a:camera prst="orthographicFront"/>
            <a:lightRig rig="threePt" dir="t"/>
          </a:scene3d>
          <a:sp3d/>
        </p:spPr>
      </p:pic>
      <p:pic>
        <p:nvPicPr>
          <p:cNvPr id="28677" name="Picture 3" descr="map_codar.bmp"/>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2746375" y="1141413"/>
            <a:ext cx="1179513"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pic>
      <p:pic>
        <p:nvPicPr>
          <p:cNvPr id="28678" name="Picture 6" descr="map_codar.bmp"/>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1570038" y="1135063"/>
            <a:ext cx="1174750"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28679" name="Picture 8" descr="map_codar.bmp"/>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3929063" y="1143000"/>
            <a:ext cx="117475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graphicFrame>
        <p:nvGraphicFramePr>
          <p:cNvPr id="2619" name="Group 571"/>
          <p:cNvGraphicFramePr>
            <a:graphicFrameLocks noGrp="1"/>
          </p:cNvGraphicFramePr>
          <p:nvPr>
            <p:extLst>
              <p:ext uri="{D42A27DB-BD31-4B8C-83A1-F6EECF244321}">
                <p14:modId xmlns:p14="http://schemas.microsoft.com/office/powerpoint/2010/main" val="374981099"/>
              </p:ext>
            </p:extLst>
          </p:nvPr>
        </p:nvGraphicFramePr>
        <p:xfrm>
          <a:off x="508000" y="685800"/>
          <a:ext cx="8140700" cy="5259390"/>
        </p:xfrm>
        <a:graphic>
          <a:graphicData uri="http://schemas.openxmlformats.org/drawingml/2006/table">
            <a:tbl>
              <a:tblPr/>
              <a:tblGrid>
                <a:gridCol w="1054100"/>
                <a:gridCol w="1181100"/>
                <a:gridCol w="1181100"/>
                <a:gridCol w="1181100"/>
                <a:gridCol w="1181100"/>
                <a:gridCol w="1181100"/>
                <a:gridCol w="1181100"/>
              </a:tblGrid>
              <a:tr h="449263">
                <a:tc rowSpan="2">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333399"/>
                          </a:solidFill>
                          <a:effectLst/>
                          <a:latin typeface="Arial" charset="0"/>
                          <a:ea typeface="MS PGothic" charset="0"/>
                          <a:cs typeface="Arial" charset="0"/>
                        </a:rPr>
                        <a:t>Regional</a:t>
                      </a:r>
                    </a:p>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333399"/>
                          </a:solidFill>
                          <a:effectLst/>
                          <a:latin typeface="Arial" charset="0"/>
                          <a:ea typeface="MS PGothic" charset="0"/>
                          <a:cs typeface="Arial" charset="0"/>
                        </a:rPr>
                        <a:t>Priority Themes</a:t>
                      </a:r>
                      <a:endParaRPr kumimoji="0" lang="en-US" sz="14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6">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ea typeface="MS PGothic" charset="0"/>
                          <a:cs typeface="Arial" charset="0"/>
                        </a:rPr>
                        <a:t>Regional Observation &amp; Modeling Capabilities</a:t>
                      </a: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647700">
                <a:tc vMerge="1">
                  <a:txBody>
                    <a:bodyPr/>
                    <a:lstStyle/>
                    <a:p>
                      <a:endParaRPr lang="en-US"/>
                    </a:p>
                  </a:txBody>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Weather Mesonet</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HF Radar Network</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Statistical </a:t>
                      </a:r>
                    </a:p>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STPS</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tx1"/>
                          </a:solidFill>
                          <a:effectLst/>
                          <a:latin typeface="Arial" charset="0"/>
                          <a:ea typeface="MS PGothic" charset="0"/>
                          <a:cs typeface="Arial" charset="0"/>
                        </a:rPr>
                        <a:t>Satellite Imagery</a:t>
                      </a:r>
                      <a:endParaRPr kumimoji="0" lang="en-US" sz="1100" b="0" i="0" u="none" strike="noStrike" cap="none" normalizeH="0" baseline="0">
                        <a:ln>
                          <a:noFill/>
                        </a:ln>
                        <a:solidFill>
                          <a:schemeClr val="tx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Glider </a:t>
                      </a:r>
                    </a:p>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Surveys</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Dynamical Ocean Forecasts</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508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rgbClr val="333399"/>
                          </a:solidFill>
                          <a:effectLst/>
                          <a:latin typeface="Arial" charset="0"/>
                          <a:ea typeface="MS PGothic" charset="0"/>
                          <a:cs typeface="Arial" charset="0"/>
                        </a:rPr>
                        <a:t>Theme 1. </a:t>
                      </a:r>
                      <a:br>
                        <a:rPr kumimoji="0" lang="en-US" sz="1000" b="1" i="0" u="none" strike="noStrike" cap="none" normalizeH="0" baseline="0">
                          <a:ln>
                            <a:noFill/>
                          </a:ln>
                          <a:solidFill>
                            <a:srgbClr val="333399"/>
                          </a:solidFill>
                          <a:effectLst/>
                          <a:latin typeface="Arial" charset="0"/>
                          <a:ea typeface="MS PGothic" charset="0"/>
                          <a:cs typeface="Arial" charset="0"/>
                        </a:rPr>
                      </a:br>
                      <a:r>
                        <a:rPr kumimoji="0" lang="en-US" sz="1000" b="1" i="0" u="none" strike="noStrike" cap="none" normalizeH="0" baseline="0">
                          <a:ln>
                            <a:noFill/>
                          </a:ln>
                          <a:solidFill>
                            <a:srgbClr val="333399"/>
                          </a:solidFill>
                          <a:effectLst/>
                          <a:latin typeface="Arial" charset="0"/>
                          <a:ea typeface="MS PGothic" charset="0"/>
                          <a:cs typeface="Arial" charset="0"/>
                        </a:rPr>
                        <a:t>Maritime Safety</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Operational Input to USCG SAROPS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Operational input to USCG SAROPS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Operational input to USCG SAROPS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SST for survivability planning</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Assimilation dataset for forecast models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Surface currents for SAROPS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70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rgbClr val="333399"/>
                          </a:solidFill>
                          <a:effectLst/>
                          <a:latin typeface="Arial" charset="0"/>
                          <a:ea typeface="MS PGothic" charset="0"/>
                          <a:cs typeface="Arial" charset="0"/>
                        </a:rPr>
                        <a:t>Theme 2. </a:t>
                      </a:r>
                      <a:br>
                        <a:rPr kumimoji="0" lang="en-US" sz="1000" b="1" i="0" u="none" strike="noStrike" cap="none" normalizeH="0" baseline="0">
                          <a:ln>
                            <a:noFill/>
                          </a:ln>
                          <a:solidFill>
                            <a:srgbClr val="333399"/>
                          </a:solidFill>
                          <a:effectLst/>
                          <a:latin typeface="Arial" charset="0"/>
                          <a:ea typeface="MS PGothic" charset="0"/>
                          <a:cs typeface="Arial" charset="0"/>
                        </a:rPr>
                      </a:br>
                      <a:r>
                        <a:rPr kumimoji="0" lang="en-US" sz="1000" b="1" i="0" u="none" strike="noStrike" cap="none" normalizeH="0" baseline="0">
                          <a:ln>
                            <a:noFill/>
                          </a:ln>
                          <a:solidFill>
                            <a:srgbClr val="333399"/>
                          </a:solidFill>
                          <a:effectLst/>
                          <a:latin typeface="Arial" charset="0"/>
                          <a:ea typeface="MS PGothic" charset="0"/>
                          <a:cs typeface="Arial" charset="0"/>
                        </a:rPr>
                        <a:t>Ecological Decision Support</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Weather forecast ensemble validation</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Circulation and divergence maps for habitat</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 </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SST &amp; Color for habitat</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Subsurface T &amp; S for habitat</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3-D fields of T, S, circulation for habitat</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70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rgbClr val="333399"/>
                          </a:solidFill>
                          <a:effectLst/>
                          <a:latin typeface="Arial" charset="0"/>
                          <a:ea typeface="MS PGothic" charset="0"/>
                          <a:cs typeface="Arial" charset="0"/>
                        </a:rPr>
                        <a:t>Theme 3. </a:t>
                      </a:r>
                      <a:br>
                        <a:rPr kumimoji="0" lang="en-US" sz="1000" b="1" i="0" u="none" strike="noStrike" cap="none" normalizeH="0" baseline="0">
                          <a:ln>
                            <a:noFill/>
                          </a:ln>
                          <a:solidFill>
                            <a:srgbClr val="333399"/>
                          </a:solidFill>
                          <a:effectLst/>
                          <a:latin typeface="Arial" charset="0"/>
                          <a:ea typeface="MS PGothic" charset="0"/>
                          <a:cs typeface="Arial" charset="0"/>
                        </a:rPr>
                      </a:br>
                      <a:r>
                        <a:rPr kumimoji="0" lang="en-US" sz="1000" b="1" i="0" u="none" strike="noStrike" cap="none" normalizeH="0" baseline="0">
                          <a:ln>
                            <a:noFill/>
                          </a:ln>
                          <a:solidFill>
                            <a:srgbClr val="333399"/>
                          </a:solidFill>
                          <a:effectLst/>
                          <a:latin typeface="Arial" charset="0"/>
                          <a:ea typeface="MS PGothic" charset="0"/>
                          <a:cs typeface="Arial" charset="0"/>
                        </a:rPr>
                        <a:t>Water Quality</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Winds for transport, river plumes, &amp; upwelling</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Surface currents for </a:t>
                      </a:r>
                      <a:r>
                        <a:rPr kumimoji="0" lang="en-US" sz="1000" b="0" i="0" u="none" strike="noStrike" cap="none" normalizeH="0" baseline="0" dirty="0" smtClean="0">
                          <a:ln>
                            <a:noFill/>
                          </a:ln>
                          <a:solidFill>
                            <a:schemeClr val="tx1"/>
                          </a:solidFill>
                          <a:effectLst/>
                          <a:latin typeface="Arial" charset="0"/>
                          <a:ea typeface="MS PGothic" charset="0"/>
                          <a:cs typeface="Arial" charset="0"/>
                        </a:rPr>
                        <a:t>floatables</a:t>
                      </a:r>
                      <a:r>
                        <a:rPr kumimoji="0" lang="en-US" sz="1000" b="0" i="0" u="none" strike="noStrike" cap="none" normalizeH="0" baseline="0" dirty="0">
                          <a:ln>
                            <a:noFill/>
                          </a:ln>
                          <a:solidFill>
                            <a:schemeClr val="tx1"/>
                          </a:solidFill>
                          <a:effectLst/>
                          <a:latin typeface="Arial" charset="0"/>
                          <a:ea typeface="MS PGothic" charset="0"/>
                          <a:cs typeface="Arial" charset="0"/>
                        </a:rPr>
                        <a:t>, bacteria, spill response</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Surface currents for </a:t>
                      </a:r>
                      <a:r>
                        <a:rPr kumimoji="0" lang="en-US" sz="1000" b="0" i="0" u="none" strike="noStrike" cap="none" normalizeH="0" baseline="0" dirty="0" smtClean="0">
                          <a:ln>
                            <a:noFill/>
                          </a:ln>
                          <a:solidFill>
                            <a:schemeClr val="tx1"/>
                          </a:solidFill>
                          <a:effectLst/>
                          <a:latin typeface="Arial" charset="0"/>
                          <a:ea typeface="MS PGothic" charset="0"/>
                          <a:cs typeface="Arial" charset="0"/>
                        </a:rPr>
                        <a:t>floatables</a:t>
                      </a:r>
                      <a:r>
                        <a:rPr kumimoji="0" lang="en-US" sz="1000" b="0" i="0" u="none" strike="noStrike" cap="none" normalizeH="0" baseline="0" dirty="0">
                          <a:ln>
                            <a:noFill/>
                          </a:ln>
                          <a:solidFill>
                            <a:schemeClr val="tx1"/>
                          </a:solidFill>
                          <a:effectLst/>
                          <a:latin typeface="Arial" charset="0"/>
                          <a:ea typeface="MS PGothic" charset="0"/>
                          <a:cs typeface="Arial" charset="0"/>
                        </a:rPr>
                        <a:t>, bacteria, spill response</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Ocean color for river plumes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Nearshore dissolved oxygen surveys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Surface currents for floatables, bacteria, spill response</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508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rgbClr val="333399"/>
                          </a:solidFill>
                          <a:effectLst/>
                          <a:latin typeface="Arial" charset="0"/>
                          <a:ea typeface="MS PGothic" charset="0"/>
                          <a:cs typeface="Arial" charset="0"/>
                        </a:rPr>
                        <a:t>Theme 4. </a:t>
                      </a:r>
                      <a:br>
                        <a:rPr kumimoji="0" lang="en-US" sz="1000" b="1" i="0" u="none" strike="noStrike" cap="none" normalizeH="0" baseline="0">
                          <a:ln>
                            <a:noFill/>
                          </a:ln>
                          <a:solidFill>
                            <a:srgbClr val="333399"/>
                          </a:solidFill>
                          <a:effectLst/>
                          <a:latin typeface="Arial" charset="0"/>
                          <a:ea typeface="MS PGothic" charset="0"/>
                          <a:cs typeface="Arial" charset="0"/>
                        </a:rPr>
                      </a:br>
                      <a:r>
                        <a:rPr kumimoji="0" lang="en-US" sz="1000" b="1" i="0" u="none" strike="noStrike" cap="none" normalizeH="0" baseline="0">
                          <a:ln>
                            <a:noFill/>
                          </a:ln>
                          <a:solidFill>
                            <a:srgbClr val="333399"/>
                          </a:solidFill>
                          <a:effectLst/>
                          <a:latin typeface="Arial" charset="0"/>
                          <a:ea typeface="MS PGothic" charset="0"/>
                          <a:cs typeface="Arial" charset="0"/>
                        </a:rPr>
                        <a:t>Coastal Inundation</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Weather forecast ensemble validation</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Current forecast model validation</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 </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SSTs assimilation into forecast models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Assimilation dataset for forecast models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Nested forecast ensembles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06475">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rgbClr val="333399"/>
                          </a:solidFill>
                          <a:effectLst/>
                          <a:latin typeface="Arial" charset="0"/>
                          <a:ea typeface="MS PGothic" charset="0"/>
                          <a:cs typeface="Arial" charset="0"/>
                        </a:rPr>
                        <a:t>Theme 5. </a:t>
                      </a:r>
                      <a:br>
                        <a:rPr kumimoji="0" lang="en-US" sz="1000" b="1" i="0" u="none" strike="noStrike" cap="none" normalizeH="0" baseline="0">
                          <a:ln>
                            <a:noFill/>
                          </a:ln>
                          <a:solidFill>
                            <a:srgbClr val="333399"/>
                          </a:solidFill>
                          <a:effectLst/>
                          <a:latin typeface="Arial" charset="0"/>
                          <a:ea typeface="MS PGothic" charset="0"/>
                          <a:cs typeface="Arial" charset="0"/>
                        </a:rPr>
                      </a:br>
                      <a:r>
                        <a:rPr kumimoji="0" lang="en-US" sz="1000" b="1" i="0" u="none" strike="noStrike" cap="none" normalizeH="0" baseline="0">
                          <a:ln>
                            <a:noFill/>
                          </a:ln>
                          <a:solidFill>
                            <a:srgbClr val="333399"/>
                          </a:solidFill>
                          <a:effectLst/>
                          <a:latin typeface="Arial" charset="0"/>
                          <a:ea typeface="MS PGothic" charset="0"/>
                          <a:cs typeface="Arial" charset="0"/>
                        </a:rPr>
                        <a:t>Offshore Energy</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Historical analysis &amp; wind model validation</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Historical current analysis &amp; wind model validation</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 </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Historical analysis surface fronts &amp; plumes for siting</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Historical analysis of subsurface fronts &amp; plumes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Coupled ocean-atmosphere models for resource estimates</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8741" name="TextBox 5"/>
          <p:cNvSpPr txBox="1">
            <a:spLocks noChangeArrowheads="1"/>
          </p:cNvSpPr>
          <p:nvPr/>
        </p:nvSpPr>
        <p:spPr bwMode="auto">
          <a:xfrm>
            <a:off x="0" y="113771"/>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MS PGothic" charset="0"/>
                <a:cs typeface="MS PGothic" charset="0"/>
              </a:defRPr>
            </a:lvl1pPr>
            <a:lvl2pPr marL="37931725" indent="-37474525"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457200" eaLnBrk="0" fontAlgn="base" hangingPunct="0">
              <a:spcBef>
                <a:spcPct val="0"/>
              </a:spcBef>
              <a:spcAft>
                <a:spcPct val="0"/>
              </a:spcAft>
              <a:defRPr sz="2400">
                <a:solidFill>
                  <a:schemeClr val="tx1"/>
                </a:solidFill>
                <a:latin typeface="Calibri" charset="0"/>
                <a:ea typeface="MS PGothic" charset="0"/>
                <a:cs typeface="MS PGothic" charset="0"/>
              </a:defRPr>
            </a:lvl6pPr>
            <a:lvl7pPr marL="914400" eaLnBrk="0" fontAlgn="base" hangingPunct="0">
              <a:spcBef>
                <a:spcPct val="0"/>
              </a:spcBef>
              <a:spcAft>
                <a:spcPct val="0"/>
              </a:spcAft>
              <a:defRPr sz="2400">
                <a:solidFill>
                  <a:schemeClr val="tx1"/>
                </a:solidFill>
                <a:latin typeface="Calibri" charset="0"/>
                <a:ea typeface="MS PGothic" charset="0"/>
                <a:cs typeface="MS PGothic" charset="0"/>
              </a:defRPr>
            </a:lvl7pPr>
            <a:lvl8pPr marL="1371600" eaLnBrk="0" fontAlgn="base" hangingPunct="0">
              <a:spcBef>
                <a:spcPct val="0"/>
              </a:spcBef>
              <a:spcAft>
                <a:spcPct val="0"/>
              </a:spcAft>
              <a:defRPr sz="2400">
                <a:solidFill>
                  <a:schemeClr val="tx1"/>
                </a:solidFill>
                <a:latin typeface="Calibri" charset="0"/>
                <a:ea typeface="MS PGothic" charset="0"/>
                <a:cs typeface="MS PGothic" charset="0"/>
              </a:defRPr>
            </a:lvl8pPr>
            <a:lvl9pPr marL="18288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r>
              <a:rPr lang="en-US" sz="2800" b="1" dirty="0" smtClean="0">
                <a:solidFill>
                  <a:srgbClr val="000000"/>
                </a:solidFill>
                <a:latin typeface="Calibri"/>
              </a:rPr>
              <a:t>Integration Matrix: Capabilities Support </a:t>
            </a:r>
            <a:r>
              <a:rPr lang="en-US" sz="2800" b="1" dirty="0">
                <a:solidFill>
                  <a:srgbClr val="000000"/>
                </a:solidFill>
                <a:latin typeface="Calibri"/>
              </a:rPr>
              <a:t>M</a:t>
            </a:r>
            <a:r>
              <a:rPr lang="en-US" sz="2800" b="1" dirty="0" smtClean="0">
                <a:solidFill>
                  <a:srgbClr val="000000"/>
                </a:solidFill>
                <a:latin typeface="Calibri"/>
              </a:rPr>
              <a:t>ultiple Themes</a:t>
            </a:r>
            <a:endParaRPr lang="en-US" sz="2800" b="1" dirty="0">
              <a:solidFill>
                <a:srgbClr val="000000"/>
              </a:solidFill>
              <a:latin typeface="Calibri"/>
            </a:endParaRPr>
          </a:p>
        </p:txBody>
      </p:sp>
    </p:spTree>
    <p:extLst>
      <p:ext uri="{BB962C8B-B14F-4D97-AF65-F5344CB8AC3E}">
        <p14:creationId xmlns:p14="http://schemas.microsoft.com/office/powerpoint/2010/main" val="2260336726"/>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6" descr="map_codar.bmp"/>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475538" y="1135063"/>
            <a:ext cx="11747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28675" name="Picture 2" descr="C:\Documents and Settings\RUCool\Desktop\marcoos_dot.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288088" y="1143000"/>
            <a:ext cx="1177925"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5" name="Picture 4" descr="map_satellite.bmp"/>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bwMode="auto">
          <a:xfrm>
            <a:off x="5108575" y="1143000"/>
            <a:ext cx="1176338" cy="633413"/>
          </a:xfrm>
          <a:prstGeom prst="rect">
            <a:avLst/>
          </a:prstGeom>
          <a:ln w="25400">
            <a:noFill/>
          </a:ln>
          <a:effectLst/>
          <a:scene3d>
            <a:camera prst="orthographicFront"/>
            <a:lightRig rig="threePt" dir="t"/>
          </a:scene3d>
          <a:sp3d/>
        </p:spPr>
      </p:pic>
      <p:pic>
        <p:nvPicPr>
          <p:cNvPr id="28677" name="Picture 3" descr="map_codar.bmp"/>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2746375" y="1141413"/>
            <a:ext cx="1179513"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pic>
      <p:pic>
        <p:nvPicPr>
          <p:cNvPr id="28678" name="Picture 6" descr="map_codar.bmp"/>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1570038" y="1135063"/>
            <a:ext cx="1174750"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28679" name="Picture 8" descr="map_codar.bmp"/>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3929063" y="1143000"/>
            <a:ext cx="117475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graphicFrame>
        <p:nvGraphicFramePr>
          <p:cNvPr id="2619" name="Group 571"/>
          <p:cNvGraphicFramePr>
            <a:graphicFrameLocks noGrp="1"/>
          </p:cNvGraphicFramePr>
          <p:nvPr>
            <p:extLst>
              <p:ext uri="{D42A27DB-BD31-4B8C-83A1-F6EECF244321}">
                <p14:modId xmlns:p14="http://schemas.microsoft.com/office/powerpoint/2010/main" val="95050271"/>
              </p:ext>
            </p:extLst>
          </p:nvPr>
        </p:nvGraphicFramePr>
        <p:xfrm>
          <a:off x="508000" y="685800"/>
          <a:ext cx="8140700" cy="5259390"/>
        </p:xfrm>
        <a:graphic>
          <a:graphicData uri="http://schemas.openxmlformats.org/drawingml/2006/table">
            <a:tbl>
              <a:tblPr/>
              <a:tblGrid>
                <a:gridCol w="1054100"/>
                <a:gridCol w="1181100"/>
                <a:gridCol w="1181100"/>
                <a:gridCol w="1181100"/>
                <a:gridCol w="1181100"/>
                <a:gridCol w="1181100"/>
                <a:gridCol w="1181100"/>
              </a:tblGrid>
              <a:tr h="449263">
                <a:tc rowSpan="2">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333399"/>
                          </a:solidFill>
                          <a:effectLst/>
                          <a:latin typeface="Arial" charset="0"/>
                          <a:ea typeface="MS PGothic" charset="0"/>
                          <a:cs typeface="Arial" charset="0"/>
                        </a:rPr>
                        <a:t>Regional</a:t>
                      </a:r>
                    </a:p>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333399"/>
                          </a:solidFill>
                          <a:effectLst/>
                          <a:latin typeface="Arial" charset="0"/>
                          <a:ea typeface="MS PGothic" charset="0"/>
                          <a:cs typeface="Arial" charset="0"/>
                        </a:rPr>
                        <a:t>Priority Themes</a:t>
                      </a:r>
                      <a:endParaRPr kumimoji="0" lang="en-US" sz="14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6">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ea typeface="MS PGothic" charset="0"/>
                          <a:cs typeface="Arial" charset="0"/>
                        </a:rPr>
                        <a:t>Regional Observation &amp; Modeling Capabilities</a:t>
                      </a: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647700">
                <a:tc vMerge="1">
                  <a:txBody>
                    <a:bodyPr/>
                    <a:lstStyle/>
                    <a:p>
                      <a:endParaRPr lang="en-US"/>
                    </a:p>
                  </a:txBody>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Weather Mesonet</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HF Radar Network</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Statistical </a:t>
                      </a:r>
                    </a:p>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STPS</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tx1"/>
                          </a:solidFill>
                          <a:effectLst/>
                          <a:latin typeface="Arial" charset="0"/>
                          <a:ea typeface="MS PGothic" charset="0"/>
                          <a:cs typeface="Arial" charset="0"/>
                        </a:rPr>
                        <a:t>Satellite Imagery</a:t>
                      </a:r>
                      <a:endParaRPr kumimoji="0" lang="en-US" sz="1100" b="0" i="0" u="none" strike="noStrike" cap="none" normalizeH="0" baseline="0">
                        <a:ln>
                          <a:noFill/>
                        </a:ln>
                        <a:solidFill>
                          <a:schemeClr val="tx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Glider </a:t>
                      </a:r>
                    </a:p>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Surveys</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Dynamical Ocean Forecasts</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508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rgbClr val="333399"/>
                          </a:solidFill>
                          <a:effectLst/>
                          <a:latin typeface="Arial" charset="0"/>
                          <a:ea typeface="MS PGothic" charset="0"/>
                          <a:cs typeface="Arial" charset="0"/>
                        </a:rPr>
                        <a:t>Theme 1. </a:t>
                      </a:r>
                      <a:br>
                        <a:rPr kumimoji="0" lang="en-US" sz="1000" b="1" i="0" u="none" strike="noStrike" cap="none" normalizeH="0" baseline="0" dirty="0">
                          <a:ln>
                            <a:noFill/>
                          </a:ln>
                          <a:solidFill>
                            <a:srgbClr val="333399"/>
                          </a:solidFill>
                          <a:effectLst/>
                          <a:latin typeface="Arial" charset="0"/>
                          <a:ea typeface="MS PGothic" charset="0"/>
                          <a:cs typeface="Arial" charset="0"/>
                        </a:rPr>
                      </a:br>
                      <a:r>
                        <a:rPr kumimoji="0" lang="en-US" sz="1000" b="1" i="0" u="none" strike="noStrike" cap="none" normalizeH="0" baseline="0" dirty="0">
                          <a:ln>
                            <a:noFill/>
                          </a:ln>
                          <a:solidFill>
                            <a:srgbClr val="333399"/>
                          </a:solidFill>
                          <a:effectLst/>
                          <a:latin typeface="Arial" charset="0"/>
                          <a:ea typeface="MS PGothic" charset="0"/>
                          <a:cs typeface="Arial" charset="0"/>
                        </a:rPr>
                        <a:t>Maritime Safety</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Operational Input to USCG SAROPS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Operational input to USCG SAROPS</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Operational input to USCG SAROPS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SST for survivability planning</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Assimilation dataset for forecast models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Surface currents for SAROPS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70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rgbClr val="333399"/>
                          </a:solidFill>
                          <a:effectLst/>
                          <a:latin typeface="Arial" charset="0"/>
                          <a:ea typeface="MS PGothic" charset="0"/>
                          <a:cs typeface="Arial" charset="0"/>
                        </a:rPr>
                        <a:t>Theme 2. </a:t>
                      </a:r>
                      <a:br>
                        <a:rPr kumimoji="0" lang="en-US" sz="1000" b="1" i="0" u="none" strike="noStrike" cap="none" normalizeH="0" baseline="0">
                          <a:ln>
                            <a:noFill/>
                          </a:ln>
                          <a:solidFill>
                            <a:srgbClr val="333399"/>
                          </a:solidFill>
                          <a:effectLst/>
                          <a:latin typeface="Arial" charset="0"/>
                          <a:ea typeface="MS PGothic" charset="0"/>
                          <a:cs typeface="Arial" charset="0"/>
                        </a:rPr>
                      </a:br>
                      <a:r>
                        <a:rPr kumimoji="0" lang="en-US" sz="1000" b="1" i="0" u="none" strike="noStrike" cap="none" normalizeH="0" baseline="0">
                          <a:ln>
                            <a:noFill/>
                          </a:ln>
                          <a:solidFill>
                            <a:srgbClr val="333399"/>
                          </a:solidFill>
                          <a:effectLst/>
                          <a:latin typeface="Arial" charset="0"/>
                          <a:ea typeface="MS PGothic" charset="0"/>
                          <a:cs typeface="Arial" charset="0"/>
                        </a:rPr>
                        <a:t>Ecological Decision Support</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Weather forecast ensemble validation</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Circulation and divergence maps for habitat</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 </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SST &amp; Color for habitat</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Subsurface T &amp; S for habitat</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3-D fields of T, S, circulation for habitat</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70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rgbClr val="333399"/>
                          </a:solidFill>
                          <a:effectLst/>
                          <a:latin typeface="Arial" charset="0"/>
                          <a:ea typeface="MS PGothic" charset="0"/>
                          <a:cs typeface="Arial" charset="0"/>
                        </a:rPr>
                        <a:t>Theme 3. </a:t>
                      </a:r>
                      <a:br>
                        <a:rPr kumimoji="0" lang="en-US" sz="1000" b="1" i="0" u="none" strike="noStrike" cap="none" normalizeH="0" baseline="0">
                          <a:ln>
                            <a:noFill/>
                          </a:ln>
                          <a:solidFill>
                            <a:srgbClr val="333399"/>
                          </a:solidFill>
                          <a:effectLst/>
                          <a:latin typeface="Arial" charset="0"/>
                          <a:ea typeface="MS PGothic" charset="0"/>
                          <a:cs typeface="Arial" charset="0"/>
                        </a:rPr>
                      </a:br>
                      <a:r>
                        <a:rPr kumimoji="0" lang="en-US" sz="1000" b="1" i="0" u="none" strike="noStrike" cap="none" normalizeH="0" baseline="0">
                          <a:ln>
                            <a:noFill/>
                          </a:ln>
                          <a:solidFill>
                            <a:srgbClr val="333399"/>
                          </a:solidFill>
                          <a:effectLst/>
                          <a:latin typeface="Arial" charset="0"/>
                          <a:ea typeface="MS PGothic" charset="0"/>
                          <a:cs typeface="Arial" charset="0"/>
                        </a:rPr>
                        <a:t>Water Quality</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Winds for transport, river plumes, &amp; upwelling</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Surface currents for </a:t>
                      </a:r>
                      <a:r>
                        <a:rPr kumimoji="0" lang="en-US" sz="1000" b="0" i="0" u="none" strike="noStrike" cap="none" normalizeH="0" baseline="0" dirty="0" smtClean="0">
                          <a:ln>
                            <a:noFill/>
                          </a:ln>
                          <a:solidFill>
                            <a:schemeClr val="tx1"/>
                          </a:solidFill>
                          <a:effectLst/>
                          <a:latin typeface="Arial" charset="0"/>
                          <a:ea typeface="MS PGothic" charset="0"/>
                          <a:cs typeface="Arial" charset="0"/>
                        </a:rPr>
                        <a:t>floatables</a:t>
                      </a:r>
                      <a:r>
                        <a:rPr kumimoji="0" lang="en-US" sz="1000" b="0" i="0" u="none" strike="noStrike" cap="none" normalizeH="0" baseline="0" dirty="0">
                          <a:ln>
                            <a:noFill/>
                          </a:ln>
                          <a:solidFill>
                            <a:schemeClr val="tx1"/>
                          </a:solidFill>
                          <a:effectLst/>
                          <a:latin typeface="Arial" charset="0"/>
                          <a:ea typeface="MS PGothic" charset="0"/>
                          <a:cs typeface="Arial" charset="0"/>
                        </a:rPr>
                        <a:t>, bacteria, spill response</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Surface currents for </a:t>
                      </a:r>
                      <a:r>
                        <a:rPr kumimoji="0" lang="en-US" sz="1000" b="0" i="0" u="none" strike="noStrike" cap="none" normalizeH="0" baseline="0" dirty="0" smtClean="0">
                          <a:ln>
                            <a:noFill/>
                          </a:ln>
                          <a:solidFill>
                            <a:schemeClr val="tx1"/>
                          </a:solidFill>
                          <a:effectLst/>
                          <a:latin typeface="Arial" charset="0"/>
                          <a:ea typeface="MS PGothic" charset="0"/>
                          <a:cs typeface="Arial" charset="0"/>
                        </a:rPr>
                        <a:t>floatables</a:t>
                      </a:r>
                      <a:r>
                        <a:rPr kumimoji="0" lang="en-US" sz="1000" b="0" i="0" u="none" strike="noStrike" cap="none" normalizeH="0" baseline="0" dirty="0">
                          <a:ln>
                            <a:noFill/>
                          </a:ln>
                          <a:solidFill>
                            <a:schemeClr val="tx1"/>
                          </a:solidFill>
                          <a:effectLst/>
                          <a:latin typeface="Arial" charset="0"/>
                          <a:ea typeface="MS PGothic" charset="0"/>
                          <a:cs typeface="Arial" charset="0"/>
                        </a:rPr>
                        <a:t>, bacteria, spill response</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Ocean color for river plumes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Nearshore dissolved oxygen surveys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Surface currents for floatables, bacteria, spill response</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508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rgbClr val="333399"/>
                          </a:solidFill>
                          <a:effectLst/>
                          <a:latin typeface="Arial" charset="0"/>
                          <a:ea typeface="MS PGothic" charset="0"/>
                          <a:cs typeface="Arial" charset="0"/>
                        </a:rPr>
                        <a:t>Theme 4. </a:t>
                      </a:r>
                      <a:br>
                        <a:rPr kumimoji="0" lang="en-US" sz="1000" b="1" i="0" u="none" strike="noStrike" cap="none" normalizeH="0" baseline="0">
                          <a:ln>
                            <a:noFill/>
                          </a:ln>
                          <a:solidFill>
                            <a:srgbClr val="333399"/>
                          </a:solidFill>
                          <a:effectLst/>
                          <a:latin typeface="Arial" charset="0"/>
                          <a:ea typeface="MS PGothic" charset="0"/>
                          <a:cs typeface="Arial" charset="0"/>
                        </a:rPr>
                      </a:br>
                      <a:r>
                        <a:rPr kumimoji="0" lang="en-US" sz="1000" b="1" i="0" u="none" strike="noStrike" cap="none" normalizeH="0" baseline="0">
                          <a:ln>
                            <a:noFill/>
                          </a:ln>
                          <a:solidFill>
                            <a:srgbClr val="333399"/>
                          </a:solidFill>
                          <a:effectLst/>
                          <a:latin typeface="Arial" charset="0"/>
                          <a:ea typeface="MS PGothic" charset="0"/>
                          <a:cs typeface="Arial" charset="0"/>
                        </a:rPr>
                        <a:t>Coastal Inundation</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Weather forecast ensemble validation</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Current forecast model validation</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 </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SSTs assimilation into forecast models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Assimilation dataset for forecast models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Nested forecast ensembles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06475">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rgbClr val="333399"/>
                          </a:solidFill>
                          <a:effectLst/>
                          <a:latin typeface="Arial" charset="0"/>
                          <a:ea typeface="MS PGothic" charset="0"/>
                          <a:cs typeface="Arial" charset="0"/>
                        </a:rPr>
                        <a:t>Theme 5. </a:t>
                      </a:r>
                      <a:br>
                        <a:rPr kumimoji="0" lang="en-US" sz="1000" b="1" i="0" u="none" strike="noStrike" cap="none" normalizeH="0" baseline="0">
                          <a:ln>
                            <a:noFill/>
                          </a:ln>
                          <a:solidFill>
                            <a:srgbClr val="333399"/>
                          </a:solidFill>
                          <a:effectLst/>
                          <a:latin typeface="Arial" charset="0"/>
                          <a:ea typeface="MS PGothic" charset="0"/>
                          <a:cs typeface="Arial" charset="0"/>
                        </a:rPr>
                      </a:br>
                      <a:r>
                        <a:rPr kumimoji="0" lang="en-US" sz="1000" b="1" i="0" u="none" strike="noStrike" cap="none" normalizeH="0" baseline="0">
                          <a:ln>
                            <a:noFill/>
                          </a:ln>
                          <a:solidFill>
                            <a:srgbClr val="333399"/>
                          </a:solidFill>
                          <a:effectLst/>
                          <a:latin typeface="Arial" charset="0"/>
                          <a:ea typeface="MS PGothic" charset="0"/>
                          <a:cs typeface="Arial" charset="0"/>
                        </a:rPr>
                        <a:t>Offshore Energy</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Historical analysis &amp; wind model validation</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Historical current analysis &amp; wind model validation</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 </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Historical analysis surface fronts &amp; plumes for siting</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Historical analysis of subsurface fronts &amp; plumes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Coupled ocean-atmosphere models for resource estimates</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8741" name="TextBox 5"/>
          <p:cNvSpPr txBox="1">
            <a:spLocks noChangeArrowheads="1"/>
          </p:cNvSpPr>
          <p:nvPr/>
        </p:nvSpPr>
        <p:spPr bwMode="auto">
          <a:xfrm>
            <a:off x="0" y="113771"/>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MS PGothic" charset="0"/>
                <a:cs typeface="MS PGothic" charset="0"/>
              </a:defRPr>
            </a:lvl1pPr>
            <a:lvl2pPr marL="37931725" indent="-37474525"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457200" eaLnBrk="0" fontAlgn="base" hangingPunct="0">
              <a:spcBef>
                <a:spcPct val="0"/>
              </a:spcBef>
              <a:spcAft>
                <a:spcPct val="0"/>
              </a:spcAft>
              <a:defRPr sz="2400">
                <a:solidFill>
                  <a:schemeClr val="tx1"/>
                </a:solidFill>
                <a:latin typeface="Calibri" charset="0"/>
                <a:ea typeface="MS PGothic" charset="0"/>
                <a:cs typeface="MS PGothic" charset="0"/>
              </a:defRPr>
            </a:lvl6pPr>
            <a:lvl7pPr marL="914400" eaLnBrk="0" fontAlgn="base" hangingPunct="0">
              <a:spcBef>
                <a:spcPct val="0"/>
              </a:spcBef>
              <a:spcAft>
                <a:spcPct val="0"/>
              </a:spcAft>
              <a:defRPr sz="2400">
                <a:solidFill>
                  <a:schemeClr val="tx1"/>
                </a:solidFill>
                <a:latin typeface="Calibri" charset="0"/>
                <a:ea typeface="MS PGothic" charset="0"/>
                <a:cs typeface="MS PGothic" charset="0"/>
              </a:defRPr>
            </a:lvl7pPr>
            <a:lvl8pPr marL="1371600" eaLnBrk="0" fontAlgn="base" hangingPunct="0">
              <a:spcBef>
                <a:spcPct val="0"/>
              </a:spcBef>
              <a:spcAft>
                <a:spcPct val="0"/>
              </a:spcAft>
              <a:defRPr sz="2400">
                <a:solidFill>
                  <a:schemeClr val="tx1"/>
                </a:solidFill>
                <a:latin typeface="Calibri" charset="0"/>
                <a:ea typeface="MS PGothic" charset="0"/>
                <a:cs typeface="MS PGothic" charset="0"/>
              </a:defRPr>
            </a:lvl8pPr>
            <a:lvl9pPr marL="18288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r>
              <a:rPr lang="en-US" sz="2800" b="1" dirty="0" smtClean="0">
                <a:solidFill>
                  <a:srgbClr val="000000"/>
                </a:solidFill>
                <a:latin typeface="Calibri"/>
              </a:rPr>
              <a:t>Integration Matrix: Capabilities Support </a:t>
            </a:r>
            <a:r>
              <a:rPr lang="en-US" sz="2800" b="1" dirty="0">
                <a:solidFill>
                  <a:srgbClr val="000000"/>
                </a:solidFill>
                <a:latin typeface="Calibri"/>
              </a:rPr>
              <a:t>M</a:t>
            </a:r>
            <a:r>
              <a:rPr lang="en-US" sz="2800" b="1" dirty="0" smtClean="0">
                <a:solidFill>
                  <a:srgbClr val="000000"/>
                </a:solidFill>
                <a:latin typeface="Calibri"/>
              </a:rPr>
              <a:t>ultiple Themes</a:t>
            </a:r>
            <a:endParaRPr lang="en-US" sz="2800" b="1" dirty="0">
              <a:solidFill>
                <a:srgbClr val="000000"/>
              </a:solidFill>
              <a:latin typeface="Calibri"/>
            </a:endParaRPr>
          </a:p>
        </p:txBody>
      </p:sp>
      <p:cxnSp>
        <p:nvCxnSpPr>
          <p:cNvPr id="3" name="Straight Arrow Connector 2"/>
          <p:cNvCxnSpPr/>
          <p:nvPr/>
        </p:nvCxnSpPr>
        <p:spPr>
          <a:xfrm>
            <a:off x="1384302" y="2451100"/>
            <a:ext cx="1435098" cy="0"/>
          </a:xfrm>
          <a:prstGeom prst="straightConnector1">
            <a:avLst/>
          </a:prstGeom>
          <a:ln w="38100" cmpd="sng">
            <a:solidFill>
              <a:srgbClr val="01FF09"/>
            </a:solidFill>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flipH="1">
            <a:off x="2819400" y="2451100"/>
            <a:ext cx="1" cy="3327400"/>
          </a:xfrm>
          <a:prstGeom prst="straightConnector1">
            <a:avLst/>
          </a:prstGeom>
          <a:ln w="38100" cmpd="sng">
            <a:solidFill>
              <a:srgbClr val="01FF09"/>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0413911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0" y="5867400"/>
            <a:ext cx="9144000" cy="1143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459" name="TextBox 2"/>
          <p:cNvSpPr txBox="1">
            <a:spLocks noChangeArrowheads="1"/>
          </p:cNvSpPr>
          <p:nvPr/>
        </p:nvSpPr>
        <p:spPr bwMode="auto">
          <a:xfrm>
            <a:off x="5334000" y="2857496"/>
            <a:ext cx="990600" cy="738188"/>
          </a:xfrm>
          <a:prstGeom prst="rect">
            <a:avLst/>
          </a:prstGeom>
          <a:noFill/>
          <a:ln w="9525">
            <a:noFill/>
            <a:miter lim="800000"/>
            <a:headEnd/>
            <a:tailEnd/>
          </a:ln>
        </p:spPr>
        <p:txBody>
          <a:bodyPr>
            <a:prstTxWarp prst="textNoShape">
              <a:avLst/>
            </a:prstTxWarp>
            <a:spAutoFit/>
          </a:bodyPr>
          <a:lstStyle/>
          <a:p>
            <a:r>
              <a:rPr lang="en-US" sz="1400">
                <a:solidFill>
                  <a:srgbClr val="FFFFFF"/>
                </a:solidFill>
                <a:latin typeface="Calibri"/>
              </a:rPr>
              <a:t>Vessels - </a:t>
            </a:r>
          </a:p>
          <a:p>
            <a:endParaRPr lang="en-US" sz="1400">
              <a:solidFill>
                <a:srgbClr val="FFFFFF"/>
              </a:solidFill>
              <a:latin typeface="Calibri"/>
            </a:endParaRPr>
          </a:p>
          <a:p>
            <a:r>
              <a:rPr lang="en-US" sz="1400">
                <a:solidFill>
                  <a:srgbClr val="FFFFFF"/>
                </a:solidFill>
                <a:latin typeface="Calibri"/>
              </a:rPr>
              <a:t>Satellite</a:t>
            </a:r>
          </a:p>
        </p:txBody>
      </p:sp>
      <p:sp>
        <p:nvSpPr>
          <p:cNvPr id="19460" name="TextBox 7"/>
          <p:cNvSpPr txBox="1">
            <a:spLocks noChangeArrowheads="1"/>
          </p:cNvSpPr>
          <p:nvPr/>
        </p:nvSpPr>
        <p:spPr bwMode="auto">
          <a:xfrm>
            <a:off x="6027738" y="3640128"/>
            <a:ext cx="1492250" cy="290512"/>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Satellite</a:t>
            </a:r>
          </a:p>
        </p:txBody>
      </p:sp>
      <p:sp>
        <p:nvSpPr>
          <p:cNvPr id="19461" name="TextBox 8"/>
          <p:cNvSpPr txBox="1">
            <a:spLocks noChangeArrowheads="1"/>
          </p:cNvSpPr>
          <p:nvPr/>
        </p:nvSpPr>
        <p:spPr bwMode="auto">
          <a:xfrm>
            <a:off x="6027738" y="3959215"/>
            <a:ext cx="1177925" cy="290513"/>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Ships/ Vessels</a:t>
            </a:r>
          </a:p>
        </p:txBody>
      </p:sp>
      <p:sp>
        <p:nvSpPr>
          <p:cNvPr id="19462" name="TextBox 9"/>
          <p:cNvSpPr txBox="1">
            <a:spLocks noChangeArrowheads="1"/>
          </p:cNvSpPr>
          <p:nvPr/>
        </p:nvSpPr>
        <p:spPr bwMode="auto">
          <a:xfrm>
            <a:off x="6027738" y="4278303"/>
            <a:ext cx="1100137" cy="288925"/>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REMUS</a:t>
            </a:r>
          </a:p>
        </p:txBody>
      </p:sp>
      <p:sp>
        <p:nvSpPr>
          <p:cNvPr id="19463" name="TextBox 10"/>
          <p:cNvSpPr txBox="1">
            <a:spLocks noChangeArrowheads="1"/>
          </p:cNvSpPr>
          <p:nvPr/>
        </p:nvSpPr>
        <p:spPr bwMode="auto">
          <a:xfrm>
            <a:off x="6027738" y="4597390"/>
            <a:ext cx="863600" cy="288925"/>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Modeling</a:t>
            </a:r>
          </a:p>
        </p:txBody>
      </p:sp>
      <p:sp>
        <p:nvSpPr>
          <p:cNvPr id="19464" name="TextBox 11"/>
          <p:cNvSpPr txBox="1">
            <a:spLocks noChangeArrowheads="1"/>
          </p:cNvSpPr>
          <p:nvPr/>
        </p:nvSpPr>
        <p:spPr bwMode="auto">
          <a:xfrm>
            <a:off x="6027738" y="4916478"/>
            <a:ext cx="1020762" cy="288925"/>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Leadership</a:t>
            </a:r>
          </a:p>
        </p:txBody>
      </p:sp>
      <p:sp>
        <p:nvSpPr>
          <p:cNvPr id="19465" name="TextBox 12"/>
          <p:cNvSpPr txBox="1">
            <a:spLocks noChangeArrowheads="1"/>
          </p:cNvSpPr>
          <p:nvPr/>
        </p:nvSpPr>
        <p:spPr bwMode="auto">
          <a:xfrm>
            <a:off x="7440613" y="3640128"/>
            <a:ext cx="708025" cy="290512"/>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CODAR</a:t>
            </a:r>
          </a:p>
        </p:txBody>
      </p:sp>
      <p:sp>
        <p:nvSpPr>
          <p:cNvPr id="19466" name="TextBox 13"/>
          <p:cNvSpPr txBox="1">
            <a:spLocks noChangeArrowheads="1"/>
          </p:cNvSpPr>
          <p:nvPr/>
        </p:nvSpPr>
        <p:spPr bwMode="auto">
          <a:xfrm>
            <a:off x="7440613" y="3959215"/>
            <a:ext cx="708025" cy="290513"/>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Glider</a:t>
            </a:r>
          </a:p>
        </p:txBody>
      </p:sp>
      <p:sp>
        <p:nvSpPr>
          <p:cNvPr id="19467" name="TextBox 14"/>
          <p:cNvSpPr txBox="1">
            <a:spLocks noChangeArrowheads="1"/>
          </p:cNvSpPr>
          <p:nvPr/>
        </p:nvSpPr>
        <p:spPr bwMode="auto">
          <a:xfrm>
            <a:off x="7440613" y="4278303"/>
            <a:ext cx="787400" cy="288925"/>
          </a:xfrm>
          <a:prstGeom prst="rect">
            <a:avLst/>
          </a:prstGeom>
          <a:noFill/>
          <a:ln w="9525">
            <a:noFill/>
            <a:miter lim="800000"/>
            <a:headEnd/>
            <a:tailEnd/>
          </a:ln>
        </p:spPr>
        <p:txBody>
          <a:bodyPr>
            <a:prstTxWarp prst="textNoShape">
              <a:avLst/>
            </a:prstTxWarp>
            <a:spAutoFit/>
          </a:bodyPr>
          <a:lstStyle/>
          <a:p>
            <a:r>
              <a:rPr lang="en-US" sz="1200" dirty="0">
                <a:solidFill>
                  <a:srgbClr val="FFFFFF"/>
                </a:solidFill>
                <a:latin typeface="Calibri"/>
              </a:rPr>
              <a:t>Data Vis.</a:t>
            </a:r>
          </a:p>
        </p:txBody>
      </p:sp>
      <p:sp>
        <p:nvSpPr>
          <p:cNvPr id="19468" name="TextBox 15"/>
          <p:cNvSpPr txBox="1">
            <a:spLocks noChangeArrowheads="1"/>
          </p:cNvSpPr>
          <p:nvPr/>
        </p:nvSpPr>
        <p:spPr bwMode="auto">
          <a:xfrm>
            <a:off x="7440613" y="4597390"/>
            <a:ext cx="708025" cy="288925"/>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Security</a:t>
            </a:r>
          </a:p>
        </p:txBody>
      </p:sp>
      <p:sp>
        <p:nvSpPr>
          <p:cNvPr id="19469" name="TextBox 16"/>
          <p:cNvSpPr txBox="1">
            <a:spLocks noChangeArrowheads="1"/>
          </p:cNvSpPr>
          <p:nvPr/>
        </p:nvSpPr>
        <p:spPr bwMode="auto">
          <a:xfrm>
            <a:off x="7440613" y="4916478"/>
            <a:ext cx="865187" cy="288925"/>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Education</a:t>
            </a:r>
          </a:p>
        </p:txBody>
      </p:sp>
      <p:sp>
        <p:nvSpPr>
          <p:cNvPr id="18" name="Rectangle 17"/>
          <p:cNvSpPr/>
          <p:nvPr/>
        </p:nvSpPr>
        <p:spPr>
          <a:xfrm>
            <a:off x="5791200" y="3481378"/>
            <a:ext cx="2436813" cy="183356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a typeface="ＭＳ Ｐゴシック"/>
            </a:endParaRPr>
          </a:p>
        </p:txBody>
      </p:sp>
      <p:pic>
        <p:nvPicPr>
          <p:cNvPr id="22" name="Picture 2"/>
          <p:cNvPicPr>
            <a:picLocks noChangeAspect="1" noChangeArrowheads="1"/>
          </p:cNvPicPr>
          <p:nvPr/>
        </p:nvPicPr>
        <p:blipFill>
          <a:blip r:embed="rId2"/>
          <a:srcRect/>
          <a:stretch>
            <a:fillRect/>
          </a:stretch>
        </p:blipFill>
        <p:spPr bwMode="auto">
          <a:xfrm>
            <a:off x="142058" y="778935"/>
            <a:ext cx="2702628" cy="1092201"/>
          </a:xfrm>
          <a:prstGeom prst="rect">
            <a:avLst/>
          </a:prstGeom>
          <a:solidFill>
            <a:schemeClr val="bg1"/>
          </a:solidFill>
          <a:ln w="9525">
            <a:noFill/>
            <a:miter lim="800000"/>
            <a:headEnd/>
            <a:tailEnd/>
          </a:ln>
          <a:effectLst>
            <a:outerShdw blurRad="63500" dist="50800" algn="ctr" rotWithShape="0">
              <a:srgbClr val="000000">
                <a:alpha val="20999"/>
              </a:srgbClr>
            </a:outerShdw>
          </a:effectLst>
        </p:spPr>
      </p:pic>
      <p:sp>
        <p:nvSpPr>
          <p:cNvPr id="19479" name="TextBox 30"/>
          <p:cNvSpPr txBox="1">
            <a:spLocks noChangeArrowheads="1"/>
          </p:cNvSpPr>
          <p:nvPr/>
        </p:nvSpPr>
        <p:spPr bwMode="auto">
          <a:xfrm>
            <a:off x="2924175" y="762000"/>
            <a:ext cx="2105025" cy="830997"/>
          </a:xfrm>
          <a:prstGeom prst="rect">
            <a:avLst/>
          </a:prstGeom>
          <a:noFill/>
          <a:ln w="9525">
            <a:noFill/>
            <a:miter lim="800000"/>
            <a:headEnd/>
            <a:tailEnd/>
          </a:ln>
        </p:spPr>
        <p:txBody>
          <a:bodyPr wrap="square">
            <a:prstTxWarp prst="textNoShape">
              <a:avLst/>
            </a:prstTxWarp>
            <a:spAutoFit/>
          </a:bodyPr>
          <a:lstStyle/>
          <a:p>
            <a:r>
              <a:rPr lang="en-US" dirty="0">
                <a:solidFill>
                  <a:srgbClr val="000000"/>
                </a:solidFill>
                <a:latin typeface="Calibri"/>
              </a:rPr>
              <a:t>Global Component</a:t>
            </a:r>
          </a:p>
        </p:txBody>
      </p:sp>
      <p:sp>
        <p:nvSpPr>
          <p:cNvPr id="19480" name="TextBox 31"/>
          <p:cNvSpPr txBox="1">
            <a:spLocks noChangeArrowheads="1"/>
          </p:cNvSpPr>
          <p:nvPr/>
        </p:nvSpPr>
        <p:spPr bwMode="auto">
          <a:xfrm>
            <a:off x="2590800" y="1946853"/>
            <a:ext cx="2314575" cy="914097"/>
          </a:xfrm>
          <a:prstGeom prst="rect">
            <a:avLst/>
          </a:prstGeom>
          <a:noFill/>
          <a:ln w="9525">
            <a:noFill/>
            <a:miter lim="800000"/>
            <a:headEnd/>
            <a:tailEnd/>
          </a:ln>
        </p:spPr>
        <p:txBody>
          <a:bodyPr wrap="square">
            <a:prstTxWarp prst="textNoShape">
              <a:avLst/>
            </a:prstTxWarp>
            <a:spAutoFit/>
          </a:bodyPr>
          <a:lstStyle/>
          <a:p>
            <a:r>
              <a:rPr lang="en-US" dirty="0">
                <a:solidFill>
                  <a:srgbClr val="000000"/>
                </a:solidFill>
                <a:latin typeface="Calibri"/>
              </a:rPr>
              <a:t>National Component</a:t>
            </a:r>
          </a:p>
        </p:txBody>
      </p:sp>
      <p:sp>
        <p:nvSpPr>
          <p:cNvPr id="19481" name="TextBox 32"/>
          <p:cNvSpPr txBox="1">
            <a:spLocks noChangeArrowheads="1"/>
          </p:cNvSpPr>
          <p:nvPr/>
        </p:nvSpPr>
        <p:spPr bwMode="auto">
          <a:xfrm>
            <a:off x="825500" y="2209800"/>
            <a:ext cx="2070100" cy="830997"/>
          </a:xfrm>
          <a:prstGeom prst="rect">
            <a:avLst/>
          </a:prstGeom>
          <a:noFill/>
          <a:ln w="9525">
            <a:noFill/>
            <a:miter lim="800000"/>
            <a:headEnd/>
            <a:tailEnd/>
          </a:ln>
        </p:spPr>
        <p:txBody>
          <a:bodyPr wrap="square">
            <a:prstTxWarp prst="textNoShape">
              <a:avLst/>
            </a:prstTxWarp>
            <a:spAutoFit/>
          </a:bodyPr>
          <a:lstStyle/>
          <a:p>
            <a:r>
              <a:rPr lang="en-US" dirty="0">
                <a:solidFill>
                  <a:srgbClr val="000000"/>
                </a:solidFill>
                <a:latin typeface="Calibri"/>
              </a:rPr>
              <a:t>Regional Component</a:t>
            </a:r>
          </a:p>
        </p:txBody>
      </p:sp>
      <p:sp>
        <p:nvSpPr>
          <p:cNvPr id="19482" name="TextBox 33"/>
          <p:cNvSpPr txBox="1">
            <a:spLocks noChangeArrowheads="1"/>
          </p:cNvSpPr>
          <p:nvPr/>
        </p:nvSpPr>
        <p:spPr bwMode="auto">
          <a:xfrm>
            <a:off x="0" y="0"/>
            <a:ext cx="9144000" cy="523220"/>
          </a:xfrm>
          <a:prstGeom prst="rect">
            <a:avLst/>
          </a:prstGeom>
          <a:noFill/>
          <a:ln w="9525">
            <a:noFill/>
            <a:miter lim="800000"/>
            <a:headEnd/>
            <a:tailEnd/>
          </a:ln>
        </p:spPr>
        <p:txBody>
          <a:bodyPr wrap="square">
            <a:prstTxWarp prst="textNoShape">
              <a:avLst/>
            </a:prstTxWarp>
            <a:spAutoFit/>
          </a:bodyPr>
          <a:lstStyle/>
          <a:p>
            <a:pPr algn="ctr"/>
            <a:r>
              <a:rPr lang="en-US" sz="2800" b="1" dirty="0">
                <a:solidFill>
                  <a:srgbClr val="000000"/>
                </a:solidFill>
                <a:latin typeface="Calibri"/>
              </a:rPr>
              <a:t>U.S. Integrated Ocean Observing System (IOOS)</a:t>
            </a:r>
          </a:p>
        </p:txBody>
      </p:sp>
      <p:sp>
        <p:nvSpPr>
          <p:cNvPr id="35" name="Right Arrow 34"/>
          <p:cNvSpPr/>
          <p:nvPr/>
        </p:nvSpPr>
        <p:spPr>
          <a:xfrm>
            <a:off x="3040063" y="1552571"/>
            <a:ext cx="979487" cy="282575"/>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Arial"/>
              <a:ea typeface="ＭＳ Ｐゴシック"/>
            </a:endParaRPr>
          </a:p>
        </p:txBody>
      </p:sp>
      <p:sp>
        <p:nvSpPr>
          <p:cNvPr id="36" name="Right Arrow 35"/>
          <p:cNvSpPr/>
          <p:nvPr/>
        </p:nvSpPr>
        <p:spPr>
          <a:xfrm rot="1837255">
            <a:off x="3530600" y="2882896"/>
            <a:ext cx="977900" cy="239713"/>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Arial"/>
              <a:ea typeface="ＭＳ Ｐゴシック"/>
            </a:endParaRPr>
          </a:p>
        </p:txBody>
      </p:sp>
      <p:sp>
        <p:nvSpPr>
          <p:cNvPr id="37" name="Right Arrow 36"/>
          <p:cNvSpPr/>
          <p:nvPr/>
        </p:nvSpPr>
        <p:spPr>
          <a:xfrm rot="5400000">
            <a:off x="196057" y="2518565"/>
            <a:ext cx="977900" cy="280987"/>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Arial"/>
              <a:ea typeface="ＭＳ Ｐゴシック"/>
            </a:endParaRPr>
          </a:p>
        </p:txBody>
      </p:sp>
      <p:sp>
        <p:nvSpPr>
          <p:cNvPr id="19487" name="TextBox 38"/>
          <p:cNvSpPr txBox="1">
            <a:spLocks noChangeArrowheads="1"/>
          </p:cNvSpPr>
          <p:nvPr/>
        </p:nvSpPr>
        <p:spPr bwMode="auto">
          <a:xfrm>
            <a:off x="4953000" y="5715000"/>
            <a:ext cx="3756531" cy="461665"/>
          </a:xfrm>
          <a:prstGeom prst="rect">
            <a:avLst/>
          </a:prstGeom>
          <a:noFill/>
          <a:ln w="9525">
            <a:noFill/>
            <a:miter lim="800000"/>
            <a:headEnd/>
            <a:tailEnd/>
          </a:ln>
        </p:spPr>
        <p:txBody>
          <a:bodyPr wrap="none">
            <a:prstTxWarp prst="textNoShape">
              <a:avLst/>
            </a:prstTxWarp>
            <a:spAutoFit/>
          </a:bodyPr>
          <a:lstStyle/>
          <a:p>
            <a:r>
              <a:rPr lang="en-US" i="1" dirty="0">
                <a:solidFill>
                  <a:srgbClr val="000000"/>
                </a:solidFill>
                <a:latin typeface="Calibri"/>
              </a:rPr>
              <a:t>17 U.S. Federal Agencies</a:t>
            </a:r>
          </a:p>
        </p:txBody>
      </p:sp>
      <p:sp>
        <p:nvSpPr>
          <p:cNvPr id="19488" name="TextBox 39"/>
          <p:cNvSpPr txBox="1">
            <a:spLocks noChangeArrowheads="1"/>
          </p:cNvSpPr>
          <p:nvPr/>
        </p:nvSpPr>
        <p:spPr bwMode="auto">
          <a:xfrm>
            <a:off x="257175" y="5715000"/>
            <a:ext cx="3682593" cy="461665"/>
          </a:xfrm>
          <a:prstGeom prst="rect">
            <a:avLst/>
          </a:prstGeom>
          <a:noFill/>
          <a:ln w="9525">
            <a:noFill/>
            <a:miter lim="800000"/>
            <a:headEnd/>
            <a:tailEnd/>
          </a:ln>
        </p:spPr>
        <p:txBody>
          <a:bodyPr wrap="none">
            <a:prstTxWarp prst="textNoShape">
              <a:avLst/>
            </a:prstTxWarp>
            <a:spAutoFit/>
          </a:bodyPr>
          <a:lstStyle/>
          <a:p>
            <a:r>
              <a:rPr lang="en-US" i="1" dirty="0">
                <a:solidFill>
                  <a:srgbClr val="000000"/>
                </a:solidFill>
                <a:latin typeface="Calibri"/>
              </a:rPr>
              <a:t>11 Regional Associations</a:t>
            </a:r>
          </a:p>
        </p:txBody>
      </p:sp>
      <p:pic>
        <p:nvPicPr>
          <p:cNvPr id="2" name="Picture 1" descr="BOEMRE.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3556" y="4533049"/>
            <a:ext cx="597477" cy="597477"/>
          </a:xfrm>
          <a:prstGeom prst="rect">
            <a:avLst/>
          </a:prstGeom>
        </p:spPr>
      </p:pic>
      <p:pic>
        <p:nvPicPr>
          <p:cNvPr id="3" name="Picture 2" descr="CSREES.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75670" y="5194997"/>
            <a:ext cx="543598" cy="543598"/>
          </a:xfrm>
          <a:prstGeom prst="rect">
            <a:avLst/>
          </a:prstGeom>
        </p:spPr>
      </p:pic>
      <p:pic>
        <p:nvPicPr>
          <p:cNvPr id="4" name="Picture 3" descr="DOE.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70836" y="3782552"/>
            <a:ext cx="615757" cy="615757"/>
          </a:xfrm>
          <a:prstGeom prst="rect">
            <a:avLst/>
          </a:prstGeom>
        </p:spPr>
      </p:pic>
      <p:pic>
        <p:nvPicPr>
          <p:cNvPr id="5" name="Picture 4" descr="DOS.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84877" y="4531269"/>
            <a:ext cx="583045" cy="583045"/>
          </a:xfrm>
          <a:prstGeom prst="rect">
            <a:avLst/>
          </a:prstGeom>
        </p:spPr>
      </p:pic>
      <p:pic>
        <p:nvPicPr>
          <p:cNvPr id="6" name="Picture 5" descr="DOT.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55138" y="4527378"/>
            <a:ext cx="589779" cy="589779"/>
          </a:xfrm>
          <a:prstGeom prst="rect">
            <a:avLst/>
          </a:prstGeom>
        </p:spPr>
      </p:pic>
      <p:pic>
        <p:nvPicPr>
          <p:cNvPr id="7" name="Picture 6" descr="EPA.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46517" y="4501208"/>
            <a:ext cx="595552" cy="595552"/>
          </a:xfrm>
          <a:prstGeom prst="rect">
            <a:avLst/>
          </a:prstGeom>
        </p:spPr>
      </p:pic>
      <p:pic>
        <p:nvPicPr>
          <p:cNvPr id="8" name="Picture 7" descr="FDA.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73613" y="4596990"/>
            <a:ext cx="977013" cy="394469"/>
          </a:xfrm>
          <a:prstGeom prst="rect">
            <a:avLst/>
          </a:prstGeom>
        </p:spPr>
      </p:pic>
      <p:pic>
        <p:nvPicPr>
          <p:cNvPr id="9" name="Picture 8" descr="JCS.gi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690458" y="5180076"/>
            <a:ext cx="562845" cy="562845"/>
          </a:xfrm>
          <a:prstGeom prst="rect">
            <a:avLst/>
          </a:prstGeom>
        </p:spPr>
      </p:pic>
      <p:pic>
        <p:nvPicPr>
          <p:cNvPr id="10" name="Picture 9" descr="MMC.gi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70290" y="5168005"/>
            <a:ext cx="596516" cy="596516"/>
          </a:xfrm>
          <a:prstGeom prst="rect">
            <a:avLst/>
          </a:prstGeom>
        </p:spPr>
      </p:pic>
      <p:pic>
        <p:nvPicPr>
          <p:cNvPr id="11" name="Picture 10" descr="NASA.p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690404" y="3076306"/>
            <a:ext cx="693690" cy="693690"/>
          </a:xfrm>
          <a:prstGeom prst="rect">
            <a:avLst/>
          </a:prstGeom>
        </p:spPr>
      </p:pic>
      <p:pic>
        <p:nvPicPr>
          <p:cNvPr id="12" name="Picture 11" descr="NOAA.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957849" y="3109982"/>
            <a:ext cx="626342" cy="626342"/>
          </a:xfrm>
          <a:prstGeom prst="rect">
            <a:avLst/>
          </a:prstGeom>
        </p:spPr>
      </p:pic>
      <p:pic>
        <p:nvPicPr>
          <p:cNvPr id="13" name="Picture 12" descr="NSF.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754439" y="3130573"/>
            <a:ext cx="593629" cy="593629"/>
          </a:xfrm>
          <a:prstGeom prst="rect">
            <a:avLst/>
          </a:prstGeom>
        </p:spPr>
      </p:pic>
      <p:pic>
        <p:nvPicPr>
          <p:cNvPr id="14" name="Picture 13" descr="ONR.gif"/>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424404" y="3139869"/>
            <a:ext cx="1234403" cy="554537"/>
          </a:xfrm>
          <a:prstGeom prst="rect">
            <a:avLst/>
          </a:prstGeom>
        </p:spPr>
      </p:pic>
      <p:pic>
        <p:nvPicPr>
          <p:cNvPr id="15" name="Picture 14" descr="USACE.gif"/>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713594" y="3759888"/>
            <a:ext cx="691765" cy="691765"/>
          </a:xfrm>
          <a:prstGeom prst="rect">
            <a:avLst/>
          </a:prstGeom>
        </p:spPr>
      </p:pic>
      <p:pic>
        <p:nvPicPr>
          <p:cNvPr id="16" name="Picture 15" descr="USARC.gif"/>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992914" y="3817089"/>
            <a:ext cx="608063" cy="608063"/>
          </a:xfrm>
          <a:prstGeom prst="rect">
            <a:avLst/>
          </a:prstGeom>
        </p:spPr>
      </p:pic>
      <p:pic>
        <p:nvPicPr>
          <p:cNvPr id="17" name="Picture 16" descr="USCG.gif"/>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539913" y="3785054"/>
            <a:ext cx="623455" cy="623455"/>
          </a:xfrm>
          <a:prstGeom prst="rect">
            <a:avLst/>
          </a:prstGeom>
        </p:spPr>
      </p:pic>
      <p:pic>
        <p:nvPicPr>
          <p:cNvPr id="19" name="Picture 18" descr="USGS.gif"/>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049774" y="5265951"/>
            <a:ext cx="1250394" cy="459894"/>
          </a:xfrm>
          <a:prstGeom prst="rect">
            <a:avLst/>
          </a:prstGeom>
        </p:spPr>
      </p:pic>
      <p:pic>
        <p:nvPicPr>
          <p:cNvPr id="45" name="Picture 44" descr="Screen shot 2011-11-15 at 4.08.34 AM.png"/>
          <p:cNvPicPr>
            <a:picLocks noChangeAspect="1"/>
          </p:cNvPicPr>
          <p:nvPr/>
        </p:nvPicPr>
        <p:blipFill>
          <a:blip r:embed="rId20"/>
          <a:stretch>
            <a:fillRect/>
          </a:stretch>
        </p:blipFill>
        <p:spPr>
          <a:xfrm>
            <a:off x="0" y="6368123"/>
            <a:ext cx="9144000" cy="642277"/>
          </a:xfrm>
          <a:prstGeom prst="rect">
            <a:avLst/>
          </a:prstGeom>
        </p:spPr>
      </p:pic>
      <p:sp>
        <p:nvSpPr>
          <p:cNvPr id="46" name="TextBox 45"/>
          <p:cNvSpPr txBox="1"/>
          <p:nvPr/>
        </p:nvSpPr>
        <p:spPr>
          <a:xfrm>
            <a:off x="7021287" y="6457890"/>
            <a:ext cx="1954381" cy="400110"/>
          </a:xfrm>
          <a:prstGeom prst="rect">
            <a:avLst/>
          </a:prstGeom>
          <a:noFill/>
        </p:spPr>
        <p:txBody>
          <a:bodyPr wrap="none" rtlCol="0">
            <a:spAutoFit/>
          </a:bodyPr>
          <a:lstStyle/>
          <a:p>
            <a:r>
              <a:rPr lang="en-US" sz="2000" b="1" dirty="0">
                <a:solidFill>
                  <a:srgbClr val="FFFFFF"/>
                </a:solidFill>
                <a:latin typeface="Calibri"/>
              </a:rPr>
              <a:t>http://</a:t>
            </a:r>
            <a:r>
              <a:rPr lang="en-US" sz="2000" b="1" dirty="0" err="1">
                <a:solidFill>
                  <a:srgbClr val="FFFFFF"/>
                </a:solidFill>
                <a:latin typeface="Calibri"/>
              </a:rPr>
              <a:t>ioos.gov</a:t>
            </a:r>
            <a:endParaRPr lang="en-US" sz="2000" b="1" dirty="0">
              <a:solidFill>
                <a:srgbClr val="FFFFFF"/>
              </a:solidFill>
              <a:latin typeface="Calibri"/>
            </a:endParaRPr>
          </a:p>
        </p:txBody>
      </p:sp>
      <p:sp>
        <p:nvSpPr>
          <p:cNvPr id="49" name="TextBox 37"/>
          <p:cNvSpPr txBox="1">
            <a:spLocks noChangeArrowheads="1"/>
          </p:cNvSpPr>
          <p:nvPr/>
        </p:nvSpPr>
        <p:spPr bwMode="auto">
          <a:xfrm>
            <a:off x="4648200" y="2508246"/>
            <a:ext cx="4454525" cy="461665"/>
          </a:xfrm>
          <a:prstGeom prst="rect">
            <a:avLst/>
          </a:prstGeom>
          <a:noFill/>
          <a:ln w="9525">
            <a:noFill/>
            <a:miter lim="800000"/>
            <a:headEnd/>
            <a:tailEnd/>
          </a:ln>
        </p:spPr>
        <p:txBody>
          <a:bodyPr wrap="square">
            <a:prstTxWarp prst="textNoShape">
              <a:avLst/>
            </a:prstTxWarp>
            <a:spAutoFit/>
          </a:bodyPr>
          <a:lstStyle/>
          <a:p>
            <a:r>
              <a:rPr lang="en-US" i="1" dirty="0">
                <a:solidFill>
                  <a:srgbClr val="000000"/>
                </a:solidFill>
                <a:latin typeface="Calibri"/>
              </a:rPr>
              <a:t>15 Regional Alliances in GOOS</a:t>
            </a:r>
          </a:p>
        </p:txBody>
      </p:sp>
      <p:pic>
        <p:nvPicPr>
          <p:cNvPr id="21" name="Picture 20" descr="map_all_regions_text_500.png"/>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47749" y="3276600"/>
            <a:ext cx="3209851" cy="2484425"/>
          </a:xfrm>
          <a:prstGeom prst="rect">
            <a:avLst/>
          </a:prstGeom>
        </p:spPr>
      </p:pic>
      <p:pic>
        <p:nvPicPr>
          <p:cNvPr id="23" name="Picture 22" descr="gramap2013.jpg"/>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4822682" y="609600"/>
            <a:ext cx="4092717" cy="1828800"/>
          </a:xfrm>
          <a:prstGeom prst="rect">
            <a:avLst/>
          </a:prstGeom>
        </p:spPr>
      </p:pic>
      <p:sp>
        <p:nvSpPr>
          <p:cNvPr id="20" name="TextBox 19"/>
          <p:cNvSpPr txBox="1"/>
          <p:nvPr/>
        </p:nvSpPr>
        <p:spPr>
          <a:xfrm>
            <a:off x="2514600" y="6435880"/>
            <a:ext cx="3794278" cy="461665"/>
          </a:xfrm>
          <a:prstGeom prst="rect">
            <a:avLst/>
          </a:prstGeom>
          <a:noFill/>
        </p:spPr>
        <p:txBody>
          <a:bodyPr wrap="none" rtlCol="0">
            <a:spAutoFit/>
          </a:bodyPr>
          <a:lstStyle/>
          <a:p>
            <a:r>
              <a:rPr lang="en-US" dirty="0" smtClean="0">
                <a:solidFill>
                  <a:schemeClr val="bg1"/>
                </a:solidFill>
              </a:rPr>
              <a:t>Serving Society &amp; Science</a:t>
            </a:r>
            <a:endParaRPr lang="en-US" dirty="0">
              <a:solidFill>
                <a:schemeClr val="bg1"/>
              </a:solidFill>
            </a:endParaRPr>
          </a:p>
        </p:txBody>
      </p:sp>
      <p:sp>
        <p:nvSpPr>
          <p:cNvPr id="25" name="Oval 24"/>
          <p:cNvSpPr/>
          <p:nvPr/>
        </p:nvSpPr>
        <p:spPr>
          <a:xfrm>
            <a:off x="2743200" y="4584700"/>
            <a:ext cx="914400" cy="228600"/>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5149847"/>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6" descr="map_codar.bmp"/>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475538" y="1135063"/>
            <a:ext cx="11747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28675" name="Picture 2" descr="C:\Documents and Settings\RUCool\Desktop\marcoos_dot.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288088" y="1143000"/>
            <a:ext cx="1177925"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5" name="Picture 4" descr="map_satellite.bmp"/>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bwMode="auto">
          <a:xfrm>
            <a:off x="5108575" y="1143000"/>
            <a:ext cx="1176338" cy="633413"/>
          </a:xfrm>
          <a:prstGeom prst="rect">
            <a:avLst/>
          </a:prstGeom>
          <a:ln w="25400">
            <a:noFill/>
          </a:ln>
          <a:effectLst/>
          <a:scene3d>
            <a:camera prst="orthographicFront"/>
            <a:lightRig rig="threePt" dir="t"/>
          </a:scene3d>
          <a:sp3d/>
        </p:spPr>
      </p:pic>
      <p:pic>
        <p:nvPicPr>
          <p:cNvPr id="28677" name="Picture 3" descr="map_codar.bmp"/>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2746375" y="1141413"/>
            <a:ext cx="1179513"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pic>
      <p:pic>
        <p:nvPicPr>
          <p:cNvPr id="28678" name="Picture 6" descr="map_codar.bmp"/>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1570038" y="1135063"/>
            <a:ext cx="1174750"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28679" name="Picture 8" descr="map_codar.bmp"/>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3929063" y="1143000"/>
            <a:ext cx="117475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graphicFrame>
        <p:nvGraphicFramePr>
          <p:cNvPr id="2619" name="Group 571"/>
          <p:cNvGraphicFramePr>
            <a:graphicFrameLocks noGrp="1"/>
          </p:cNvGraphicFramePr>
          <p:nvPr>
            <p:extLst>
              <p:ext uri="{D42A27DB-BD31-4B8C-83A1-F6EECF244321}">
                <p14:modId xmlns:p14="http://schemas.microsoft.com/office/powerpoint/2010/main" val="301248822"/>
              </p:ext>
            </p:extLst>
          </p:nvPr>
        </p:nvGraphicFramePr>
        <p:xfrm>
          <a:off x="508000" y="685800"/>
          <a:ext cx="8140700" cy="5259390"/>
        </p:xfrm>
        <a:graphic>
          <a:graphicData uri="http://schemas.openxmlformats.org/drawingml/2006/table">
            <a:tbl>
              <a:tblPr/>
              <a:tblGrid>
                <a:gridCol w="1054100"/>
                <a:gridCol w="1181100"/>
                <a:gridCol w="1181100"/>
                <a:gridCol w="1181100"/>
                <a:gridCol w="1181100"/>
                <a:gridCol w="1181100"/>
                <a:gridCol w="1181100"/>
              </a:tblGrid>
              <a:tr h="449263">
                <a:tc rowSpan="2">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333399"/>
                          </a:solidFill>
                          <a:effectLst/>
                          <a:latin typeface="Arial" charset="0"/>
                          <a:ea typeface="MS PGothic" charset="0"/>
                          <a:cs typeface="Arial" charset="0"/>
                        </a:rPr>
                        <a:t>Regional</a:t>
                      </a:r>
                    </a:p>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333399"/>
                          </a:solidFill>
                          <a:effectLst/>
                          <a:latin typeface="Arial" charset="0"/>
                          <a:ea typeface="MS PGothic" charset="0"/>
                          <a:cs typeface="Arial" charset="0"/>
                        </a:rPr>
                        <a:t>Priority Themes</a:t>
                      </a:r>
                      <a:endParaRPr kumimoji="0" lang="en-US" sz="14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6">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ea typeface="MS PGothic" charset="0"/>
                          <a:cs typeface="Arial" charset="0"/>
                        </a:rPr>
                        <a:t>Regional Observation &amp; Modeling Capabilities</a:t>
                      </a: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647700">
                <a:tc vMerge="1">
                  <a:txBody>
                    <a:bodyPr/>
                    <a:lstStyle/>
                    <a:p>
                      <a:endParaRPr lang="en-US"/>
                    </a:p>
                  </a:txBody>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Weather Mesonet</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HF Radar Network</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Statistical </a:t>
                      </a:r>
                    </a:p>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STPS</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tx1"/>
                          </a:solidFill>
                          <a:effectLst/>
                          <a:latin typeface="Arial" charset="0"/>
                          <a:ea typeface="MS PGothic" charset="0"/>
                          <a:cs typeface="Arial" charset="0"/>
                        </a:rPr>
                        <a:t>Satellite Imagery</a:t>
                      </a:r>
                      <a:endParaRPr kumimoji="0" lang="en-US" sz="1100" b="0" i="0" u="none" strike="noStrike" cap="none" normalizeH="0" baseline="0">
                        <a:ln>
                          <a:noFill/>
                        </a:ln>
                        <a:solidFill>
                          <a:schemeClr val="tx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Glider </a:t>
                      </a:r>
                    </a:p>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Surveys</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chemeClr val="bg1"/>
                          </a:solidFill>
                          <a:effectLst/>
                          <a:latin typeface="Arial" charset="0"/>
                          <a:ea typeface="MS PGothic" charset="0"/>
                          <a:cs typeface="Arial" charset="0"/>
                        </a:rPr>
                        <a:t>Dynamical Ocean Forecasts</a:t>
                      </a:r>
                      <a:endParaRPr kumimoji="0" lang="en-US" sz="1100" b="0" i="0" u="none" strike="noStrike" cap="none" normalizeH="0" baseline="0">
                        <a:ln>
                          <a:noFill/>
                        </a:ln>
                        <a:solidFill>
                          <a:schemeClr val="bg1"/>
                        </a:solidFill>
                        <a:effectLst/>
                        <a:latin typeface="Arial" charset="0"/>
                        <a:ea typeface="MS PGothic" charset="0"/>
                        <a:cs typeface="Arial" charset="0"/>
                      </a:endParaRPr>
                    </a:p>
                  </a:txBody>
                  <a:tcPr marT="45713" marB="4571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508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rgbClr val="333399"/>
                          </a:solidFill>
                          <a:effectLst/>
                          <a:latin typeface="Arial" charset="0"/>
                          <a:ea typeface="MS PGothic" charset="0"/>
                          <a:cs typeface="Arial" charset="0"/>
                        </a:rPr>
                        <a:t>Theme 1. </a:t>
                      </a:r>
                      <a:br>
                        <a:rPr kumimoji="0" lang="en-US" sz="1000" b="1" i="0" u="none" strike="noStrike" cap="none" normalizeH="0" baseline="0" dirty="0">
                          <a:ln>
                            <a:noFill/>
                          </a:ln>
                          <a:solidFill>
                            <a:srgbClr val="333399"/>
                          </a:solidFill>
                          <a:effectLst/>
                          <a:latin typeface="Arial" charset="0"/>
                          <a:ea typeface="MS PGothic" charset="0"/>
                          <a:cs typeface="Arial" charset="0"/>
                        </a:rPr>
                      </a:br>
                      <a:r>
                        <a:rPr kumimoji="0" lang="en-US" sz="1000" b="1" i="0" u="none" strike="noStrike" cap="none" normalizeH="0" baseline="0" dirty="0">
                          <a:ln>
                            <a:noFill/>
                          </a:ln>
                          <a:solidFill>
                            <a:srgbClr val="333399"/>
                          </a:solidFill>
                          <a:effectLst/>
                          <a:latin typeface="Arial" charset="0"/>
                          <a:ea typeface="MS PGothic" charset="0"/>
                          <a:cs typeface="Arial" charset="0"/>
                        </a:rPr>
                        <a:t>Maritime Safety</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Operational Input to USCG SAROPS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Operational input to USCG SAROPS</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Operational input to USCG SAROPS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SST for survivability planning</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Assimilation dataset for forecast models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Surface currents for SAROPS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70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rgbClr val="333399"/>
                          </a:solidFill>
                          <a:effectLst/>
                          <a:latin typeface="Arial" charset="0"/>
                          <a:ea typeface="MS PGothic" charset="0"/>
                          <a:cs typeface="Arial" charset="0"/>
                        </a:rPr>
                        <a:t>Theme 2. </a:t>
                      </a:r>
                      <a:br>
                        <a:rPr kumimoji="0" lang="en-US" sz="1000" b="1" i="0" u="none" strike="noStrike" cap="none" normalizeH="0" baseline="0">
                          <a:ln>
                            <a:noFill/>
                          </a:ln>
                          <a:solidFill>
                            <a:srgbClr val="333399"/>
                          </a:solidFill>
                          <a:effectLst/>
                          <a:latin typeface="Arial" charset="0"/>
                          <a:ea typeface="MS PGothic" charset="0"/>
                          <a:cs typeface="Arial" charset="0"/>
                        </a:rPr>
                      </a:br>
                      <a:r>
                        <a:rPr kumimoji="0" lang="en-US" sz="1000" b="1" i="0" u="none" strike="noStrike" cap="none" normalizeH="0" baseline="0">
                          <a:ln>
                            <a:noFill/>
                          </a:ln>
                          <a:solidFill>
                            <a:srgbClr val="333399"/>
                          </a:solidFill>
                          <a:effectLst/>
                          <a:latin typeface="Arial" charset="0"/>
                          <a:ea typeface="MS PGothic" charset="0"/>
                          <a:cs typeface="Arial" charset="0"/>
                        </a:rPr>
                        <a:t>Ecological Decision Support</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Weather forecast ensemble validation</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Circulation and divergence maps for habitat</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 </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SST &amp; Color for habitat</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6600">
                        <a:alpha val="50000"/>
                      </a:srgbClr>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Subsurface T &amp; S for habitat</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3-D fields of T, S, circulation for habitat</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70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rgbClr val="333399"/>
                          </a:solidFill>
                          <a:effectLst/>
                          <a:latin typeface="Arial" charset="0"/>
                          <a:ea typeface="MS PGothic" charset="0"/>
                          <a:cs typeface="Arial" charset="0"/>
                        </a:rPr>
                        <a:t>Theme 3. </a:t>
                      </a:r>
                      <a:br>
                        <a:rPr kumimoji="0" lang="en-US" sz="1000" b="1" i="0" u="none" strike="noStrike" cap="none" normalizeH="0" baseline="0" dirty="0">
                          <a:ln>
                            <a:noFill/>
                          </a:ln>
                          <a:solidFill>
                            <a:srgbClr val="333399"/>
                          </a:solidFill>
                          <a:effectLst/>
                          <a:latin typeface="Arial" charset="0"/>
                          <a:ea typeface="MS PGothic" charset="0"/>
                          <a:cs typeface="Arial" charset="0"/>
                        </a:rPr>
                      </a:br>
                      <a:r>
                        <a:rPr kumimoji="0" lang="en-US" sz="1000" b="1" i="0" u="none" strike="noStrike" cap="none" normalizeH="0" baseline="0" dirty="0">
                          <a:ln>
                            <a:noFill/>
                          </a:ln>
                          <a:solidFill>
                            <a:srgbClr val="333399"/>
                          </a:solidFill>
                          <a:effectLst/>
                          <a:latin typeface="Arial" charset="0"/>
                          <a:ea typeface="MS PGothic" charset="0"/>
                          <a:cs typeface="Arial" charset="0"/>
                        </a:rPr>
                        <a:t>Water Quality</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Winds for transport, river plumes, &amp; upwelling</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Surface currents for </a:t>
                      </a:r>
                      <a:r>
                        <a:rPr kumimoji="0" lang="en-US" sz="1000" b="0" i="0" u="none" strike="noStrike" cap="none" normalizeH="0" baseline="0" dirty="0" smtClean="0">
                          <a:ln>
                            <a:noFill/>
                          </a:ln>
                          <a:solidFill>
                            <a:schemeClr val="tx1"/>
                          </a:solidFill>
                          <a:effectLst/>
                          <a:latin typeface="Arial" charset="0"/>
                          <a:ea typeface="MS PGothic" charset="0"/>
                          <a:cs typeface="Arial" charset="0"/>
                        </a:rPr>
                        <a:t>floatables</a:t>
                      </a:r>
                      <a:r>
                        <a:rPr kumimoji="0" lang="en-US" sz="1000" b="0" i="0" u="none" strike="noStrike" cap="none" normalizeH="0" baseline="0" dirty="0">
                          <a:ln>
                            <a:noFill/>
                          </a:ln>
                          <a:solidFill>
                            <a:schemeClr val="tx1"/>
                          </a:solidFill>
                          <a:effectLst/>
                          <a:latin typeface="Arial" charset="0"/>
                          <a:ea typeface="MS PGothic" charset="0"/>
                          <a:cs typeface="Arial" charset="0"/>
                        </a:rPr>
                        <a:t>, bacteria, spill response</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Surface currents for </a:t>
                      </a:r>
                      <a:r>
                        <a:rPr kumimoji="0" lang="en-US" sz="1000" b="0" i="0" u="none" strike="noStrike" cap="none" normalizeH="0" baseline="0" dirty="0" smtClean="0">
                          <a:ln>
                            <a:noFill/>
                          </a:ln>
                          <a:solidFill>
                            <a:schemeClr val="tx1"/>
                          </a:solidFill>
                          <a:effectLst/>
                          <a:latin typeface="Arial" charset="0"/>
                          <a:ea typeface="MS PGothic" charset="0"/>
                          <a:cs typeface="Arial" charset="0"/>
                        </a:rPr>
                        <a:t>floatables</a:t>
                      </a:r>
                      <a:r>
                        <a:rPr kumimoji="0" lang="en-US" sz="1000" b="0" i="0" u="none" strike="noStrike" cap="none" normalizeH="0" baseline="0" dirty="0">
                          <a:ln>
                            <a:noFill/>
                          </a:ln>
                          <a:solidFill>
                            <a:schemeClr val="tx1"/>
                          </a:solidFill>
                          <a:effectLst/>
                          <a:latin typeface="Arial" charset="0"/>
                          <a:ea typeface="MS PGothic" charset="0"/>
                          <a:cs typeface="Arial" charset="0"/>
                        </a:rPr>
                        <a:t>, bacteria, spill response</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Ocean color for river plumes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err="1">
                          <a:ln>
                            <a:noFill/>
                          </a:ln>
                          <a:solidFill>
                            <a:schemeClr val="tx1"/>
                          </a:solidFill>
                          <a:effectLst/>
                          <a:latin typeface="Arial" charset="0"/>
                          <a:ea typeface="MS PGothic" charset="0"/>
                          <a:cs typeface="Arial" charset="0"/>
                        </a:rPr>
                        <a:t>Nearshore</a:t>
                      </a:r>
                      <a:r>
                        <a:rPr kumimoji="0" lang="en-US" sz="1000" b="0" i="0" u="none" strike="noStrike" cap="none" normalizeH="0" baseline="0" dirty="0">
                          <a:ln>
                            <a:noFill/>
                          </a:ln>
                          <a:solidFill>
                            <a:schemeClr val="tx1"/>
                          </a:solidFill>
                          <a:effectLst/>
                          <a:latin typeface="Arial" charset="0"/>
                          <a:ea typeface="MS PGothic" charset="0"/>
                          <a:cs typeface="Arial" charset="0"/>
                        </a:rPr>
                        <a:t> dissolved oxygen surveys</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66FF">
                        <a:alpha val="50000"/>
                      </a:srgbClr>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Surface currents for floatables, bacteria, spill response</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508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rgbClr val="333399"/>
                          </a:solidFill>
                          <a:effectLst/>
                          <a:latin typeface="Arial" charset="0"/>
                          <a:ea typeface="MS PGothic" charset="0"/>
                          <a:cs typeface="Arial" charset="0"/>
                        </a:rPr>
                        <a:t>Theme 4. </a:t>
                      </a:r>
                      <a:br>
                        <a:rPr kumimoji="0" lang="en-US" sz="1000" b="1" i="0" u="none" strike="noStrike" cap="none" normalizeH="0" baseline="0">
                          <a:ln>
                            <a:noFill/>
                          </a:ln>
                          <a:solidFill>
                            <a:srgbClr val="333399"/>
                          </a:solidFill>
                          <a:effectLst/>
                          <a:latin typeface="Arial" charset="0"/>
                          <a:ea typeface="MS PGothic" charset="0"/>
                          <a:cs typeface="Arial" charset="0"/>
                        </a:rPr>
                      </a:br>
                      <a:r>
                        <a:rPr kumimoji="0" lang="en-US" sz="1000" b="1" i="0" u="none" strike="noStrike" cap="none" normalizeH="0" baseline="0">
                          <a:ln>
                            <a:noFill/>
                          </a:ln>
                          <a:solidFill>
                            <a:srgbClr val="333399"/>
                          </a:solidFill>
                          <a:effectLst/>
                          <a:latin typeface="Arial" charset="0"/>
                          <a:ea typeface="MS PGothic" charset="0"/>
                          <a:cs typeface="Arial" charset="0"/>
                        </a:rPr>
                        <a:t>Coastal Inundation</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Weather forecast ensemble validation</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Current forecast model validation</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 </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SSTs assimilation into forecast models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Assimilation dataset for forecast models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Nested forecast ensembles</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alpha val="50000"/>
                      </a:srgbClr>
                    </a:solidFill>
                  </a:tcPr>
                </a:tc>
              </a:tr>
              <a:tr h="1006475">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rgbClr val="333399"/>
                          </a:solidFill>
                          <a:effectLst/>
                          <a:latin typeface="Arial" charset="0"/>
                          <a:ea typeface="MS PGothic" charset="0"/>
                          <a:cs typeface="Arial" charset="0"/>
                        </a:rPr>
                        <a:t>Theme 5. </a:t>
                      </a:r>
                      <a:br>
                        <a:rPr kumimoji="0" lang="en-US" sz="1000" b="1" i="0" u="none" strike="noStrike" cap="none" normalizeH="0" baseline="0">
                          <a:ln>
                            <a:noFill/>
                          </a:ln>
                          <a:solidFill>
                            <a:srgbClr val="333399"/>
                          </a:solidFill>
                          <a:effectLst/>
                          <a:latin typeface="Arial" charset="0"/>
                          <a:ea typeface="MS PGothic" charset="0"/>
                          <a:cs typeface="Arial" charset="0"/>
                        </a:rPr>
                      </a:br>
                      <a:r>
                        <a:rPr kumimoji="0" lang="en-US" sz="1000" b="1" i="0" u="none" strike="noStrike" cap="none" normalizeH="0" baseline="0">
                          <a:ln>
                            <a:noFill/>
                          </a:ln>
                          <a:solidFill>
                            <a:srgbClr val="333399"/>
                          </a:solidFill>
                          <a:effectLst/>
                          <a:latin typeface="Arial" charset="0"/>
                          <a:ea typeface="MS PGothic" charset="0"/>
                          <a:cs typeface="Arial" charset="0"/>
                        </a:rPr>
                        <a:t>Offshore Energy</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Historical analysis &amp; wind model validation</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0066">
                        <a:alpha val="50000"/>
                      </a:srgbClr>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Historical current analysis &amp; wind model validation</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 </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Historical analysis surface fronts &amp; plumes for siting</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ea typeface="MS PGothic" charset="0"/>
                          <a:cs typeface="Arial" charset="0"/>
                        </a:rPr>
                        <a:t>Historical analysis of subsurface fronts &amp; plumes</a:t>
                      </a:r>
                      <a:endParaRPr kumimoji="0" lang="en-US" sz="1800" b="0" i="0" u="none" strike="noStrike" cap="none" normalizeH="0" baseline="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ea typeface="MS PGothic" charset="0"/>
                          <a:cs typeface="Arial" charset="0"/>
                        </a:rPr>
                        <a:t>Coupled ocean-atmosphere models for resource estimates</a:t>
                      </a:r>
                      <a:endParaRPr kumimoji="0" lang="en-US" sz="1800" b="0" i="0" u="none" strike="noStrike" cap="none" normalizeH="0" baseline="0" dirty="0">
                        <a:ln>
                          <a:noFill/>
                        </a:ln>
                        <a:solidFill>
                          <a:schemeClr val="tx1"/>
                        </a:solidFill>
                        <a:effectLst/>
                        <a:latin typeface="Arial" charset="0"/>
                        <a:ea typeface="MS PGothic" charset="0"/>
                        <a:cs typeface="Arial" charset="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8741" name="TextBox 5"/>
          <p:cNvSpPr txBox="1">
            <a:spLocks noChangeArrowheads="1"/>
          </p:cNvSpPr>
          <p:nvPr/>
        </p:nvSpPr>
        <p:spPr bwMode="auto">
          <a:xfrm>
            <a:off x="0" y="113771"/>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MS PGothic" charset="0"/>
                <a:cs typeface="MS PGothic" charset="0"/>
              </a:defRPr>
            </a:lvl1pPr>
            <a:lvl2pPr marL="37931725" indent="-37474525"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457200" eaLnBrk="0" fontAlgn="base" hangingPunct="0">
              <a:spcBef>
                <a:spcPct val="0"/>
              </a:spcBef>
              <a:spcAft>
                <a:spcPct val="0"/>
              </a:spcAft>
              <a:defRPr sz="2400">
                <a:solidFill>
                  <a:schemeClr val="tx1"/>
                </a:solidFill>
                <a:latin typeface="Calibri" charset="0"/>
                <a:ea typeface="MS PGothic" charset="0"/>
                <a:cs typeface="MS PGothic" charset="0"/>
              </a:defRPr>
            </a:lvl6pPr>
            <a:lvl7pPr marL="914400" eaLnBrk="0" fontAlgn="base" hangingPunct="0">
              <a:spcBef>
                <a:spcPct val="0"/>
              </a:spcBef>
              <a:spcAft>
                <a:spcPct val="0"/>
              </a:spcAft>
              <a:defRPr sz="2400">
                <a:solidFill>
                  <a:schemeClr val="tx1"/>
                </a:solidFill>
                <a:latin typeface="Calibri" charset="0"/>
                <a:ea typeface="MS PGothic" charset="0"/>
                <a:cs typeface="MS PGothic" charset="0"/>
              </a:defRPr>
            </a:lvl7pPr>
            <a:lvl8pPr marL="1371600" eaLnBrk="0" fontAlgn="base" hangingPunct="0">
              <a:spcBef>
                <a:spcPct val="0"/>
              </a:spcBef>
              <a:spcAft>
                <a:spcPct val="0"/>
              </a:spcAft>
              <a:defRPr sz="2400">
                <a:solidFill>
                  <a:schemeClr val="tx1"/>
                </a:solidFill>
                <a:latin typeface="Calibri" charset="0"/>
                <a:ea typeface="MS PGothic" charset="0"/>
                <a:cs typeface="MS PGothic" charset="0"/>
              </a:defRPr>
            </a:lvl8pPr>
            <a:lvl9pPr marL="18288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r>
              <a:rPr lang="en-US" sz="2800" b="1" dirty="0" smtClean="0">
                <a:solidFill>
                  <a:srgbClr val="000000"/>
                </a:solidFill>
                <a:latin typeface="Calibri"/>
              </a:rPr>
              <a:t>Integration Matrix: Capabilities Support </a:t>
            </a:r>
            <a:r>
              <a:rPr lang="en-US" sz="2800" b="1" dirty="0">
                <a:solidFill>
                  <a:srgbClr val="000000"/>
                </a:solidFill>
                <a:latin typeface="Calibri"/>
              </a:rPr>
              <a:t>M</a:t>
            </a:r>
            <a:r>
              <a:rPr lang="en-US" sz="2800" b="1" dirty="0" smtClean="0">
                <a:solidFill>
                  <a:srgbClr val="000000"/>
                </a:solidFill>
                <a:latin typeface="Calibri"/>
              </a:rPr>
              <a:t>ultiple Themes</a:t>
            </a:r>
            <a:endParaRPr lang="en-US" sz="2800" b="1" dirty="0">
              <a:solidFill>
                <a:srgbClr val="000000"/>
              </a:solidFill>
              <a:latin typeface="Calibri"/>
            </a:endParaRPr>
          </a:p>
        </p:txBody>
      </p:sp>
      <p:cxnSp>
        <p:nvCxnSpPr>
          <p:cNvPr id="3" name="Straight Arrow Connector 2"/>
          <p:cNvCxnSpPr/>
          <p:nvPr/>
        </p:nvCxnSpPr>
        <p:spPr>
          <a:xfrm>
            <a:off x="1384302" y="2451100"/>
            <a:ext cx="1435098" cy="0"/>
          </a:xfrm>
          <a:prstGeom prst="straightConnector1">
            <a:avLst/>
          </a:prstGeom>
          <a:ln w="38100" cmpd="sng">
            <a:solidFill>
              <a:srgbClr val="01FF09"/>
            </a:solidFill>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flipH="1">
            <a:off x="2819400" y="2451100"/>
            <a:ext cx="1" cy="3327400"/>
          </a:xfrm>
          <a:prstGeom prst="straightConnector1">
            <a:avLst/>
          </a:prstGeom>
          <a:ln w="38100" cmpd="sng">
            <a:solidFill>
              <a:srgbClr val="01FF09"/>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1384302" y="3213100"/>
            <a:ext cx="3784598" cy="0"/>
          </a:xfrm>
          <a:prstGeom prst="straightConnector1">
            <a:avLst/>
          </a:prstGeom>
          <a:ln w="38100" cmpd="sng">
            <a:solidFill>
              <a:srgbClr val="FF6600"/>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5168900" y="3213100"/>
            <a:ext cx="0" cy="2732090"/>
          </a:xfrm>
          <a:prstGeom prst="straightConnector1">
            <a:avLst/>
          </a:prstGeom>
          <a:ln w="38100" cmpd="sng">
            <a:solidFill>
              <a:srgbClr val="FF6600"/>
            </a:solidFill>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flipV="1">
            <a:off x="5180013" y="1828800"/>
            <a:ext cx="1587" cy="1384301"/>
          </a:xfrm>
          <a:prstGeom prst="straightConnector1">
            <a:avLst/>
          </a:prstGeom>
          <a:ln w="38100" cmpd="sng">
            <a:solidFill>
              <a:srgbClr val="FF6600"/>
            </a:solidFill>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flipV="1">
            <a:off x="1397002" y="4076700"/>
            <a:ext cx="4952998" cy="2"/>
          </a:xfrm>
          <a:prstGeom prst="straightConnector1">
            <a:avLst/>
          </a:prstGeom>
          <a:ln w="38100" cmpd="sng">
            <a:solidFill>
              <a:srgbClr val="3366FF"/>
            </a:solidFill>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a:off x="6350000" y="4076700"/>
            <a:ext cx="0" cy="1868490"/>
          </a:xfrm>
          <a:prstGeom prst="straightConnector1">
            <a:avLst/>
          </a:prstGeom>
          <a:ln w="38100" cmpd="sng">
            <a:solidFill>
              <a:srgbClr val="3366FF"/>
            </a:solidFill>
            <a:tailEnd type="arrow"/>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flipV="1">
            <a:off x="6361113" y="1828800"/>
            <a:ext cx="1587" cy="2247902"/>
          </a:xfrm>
          <a:prstGeom prst="straightConnector1">
            <a:avLst/>
          </a:prstGeom>
          <a:ln w="38100" cmpd="sng">
            <a:solidFill>
              <a:srgbClr val="3366FF"/>
            </a:solidFill>
            <a:tailEnd type="arrow"/>
          </a:ln>
        </p:spPr>
        <p:style>
          <a:lnRef idx="2">
            <a:schemeClr val="accent1"/>
          </a:lnRef>
          <a:fillRef idx="0">
            <a:schemeClr val="accent1"/>
          </a:fillRef>
          <a:effectRef idx="1">
            <a:schemeClr val="accent1"/>
          </a:effectRef>
          <a:fontRef idx="minor">
            <a:schemeClr val="tx1"/>
          </a:fontRef>
        </p:style>
      </p:cxnSp>
      <p:cxnSp>
        <p:nvCxnSpPr>
          <p:cNvPr id="47" name="Straight Arrow Connector 46"/>
          <p:cNvCxnSpPr/>
          <p:nvPr/>
        </p:nvCxnSpPr>
        <p:spPr>
          <a:xfrm>
            <a:off x="1397002" y="4864100"/>
            <a:ext cx="6157910" cy="0"/>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48" name="Straight Arrow Connector 47"/>
          <p:cNvCxnSpPr/>
          <p:nvPr/>
        </p:nvCxnSpPr>
        <p:spPr>
          <a:xfrm>
            <a:off x="7554912" y="4864100"/>
            <a:ext cx="0" cy="1081090"/>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flipH="1" flipV="1">
            <a:off x="7554912" y="1782763"/>
            <a:ext cx="11114" cy="3081340"/>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p:nvPr/>
        </p:nvCxnSpPr>
        <p:spPr>
          <a:xfrm>
            <a:off x="1397002" y="5778500"/>
            <a:ext cx="241296" cy="0"/>
          </a:xfrm>
          <a:prstGeom prst="straightConnector1">
            <a:avLst/>
          </a:prstGeom>
          <a:ln w="38100" cmpd="sng">
            <a:solidFill>
              <a:srgbClr val="660066"/>
            </a:solidFill>
            <a:tailEnd type="arrow"/>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p:nvPr/>
        </p:nvCxnSpPr>
        <p:spPr>
          <a:xfrm flipH="1" flipV="1">
            <a:off x="1638298" y="1782764"/>
            <a:ext cx="2" cy="3995736"/>
          </a:xfrm>
          <a:prstGeom prst="straightConnector1">
            <a:avLst/>
          </a:prstGeom>
          <a:ln w="38100" cmpd="sng">
            <a:solidFill>
              <a:srgbClr val="660066"/>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4486087"/>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liberty"/>
          <p:cNvPicPr>
            <a:picLocks noChangeAspect="1" noChangeArrowheads="1"/>
          </p:cNvPicPr>
          <p:nvPr/>
        </p:nvPicPr>
        <p:blipFill>
          <a:blip r:embed="rId3">
            <a:extLst>
              <a:ext uri="{28A0092B-C50C-407E-A947-70E740481C1C}">
                <a14:useLocalDpi xmlns:a14="http://schemas.microsoft.com/office/drawing/2010/main" val="0"/>
              </a:ext>
            </a:extLst>
          </a:blip>
          <a:srcRect l="1587" t="1898" r="1587" b="1643"/>
          <a:stretch>
            <a:fillRect/>
          </a:stretch>
        </p:blipFill>
        <p:spPr bwMode="auto">
          <a:xfrm>
            <a:off x="0" y="-201613"/>
            <a:ext cx="9144000" cy="7059613"/>
          </a:xfrm>
          <a:prstGeom prst="rect">
            <a:avLst/>
          </a:prstGeom>
          <a:noFill/>
          <a:extLst>
            <a:ext uri="{909E8E84-426E-40dd-AFC4-6F175D3DCCD1}">
              <a14:hiddenFill xmlns:a14="http://schemas.microsoft.com/office/drawing/2010/main">
                <a:solidFill>
                  <a:srgbClr val="FFFFFF"/>
                </a:solidFill>
              </a14:hiddenFill>
            </a:ext>
          </a:extLst>
        </p:spPr>
      </p:pic>
      <p:sp>
        <p:nvSpPr>
          <p:cNvPr id="57347" name="Rectangle 3"/>
          <p:cNvSpPr>
            <a:spLocks noChangeArrowheads="1"/>
          </p:cNvSpPr>
          <p:nvPr/>
        </p:nvSpPr>
        <p:spPr bwMode="auto">
          <a:xfrm>
            <a:off x="4038600" y="1066800"/>
            <a:ext cx="51054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2075" tIns="46037" rIns="92075" bIns="46037">
            <a:spAutoFit/>
          </a:bodyPr>
          <a:lstStyle/>
          <a:p>
            <a:pPr marL="342900" indent="-342900" algn="ctr" eaLnBrk="1" hangingPunct="1"/>
            <a:r>
              <a:rPr lang="ja-JP" altLang="en-US" sz="1800" b="1" smtClean="0">
                <a:solidFill>
                  <a:srgbClr val="FF3300"/>
                </a:solidFill>
                <a:latin typeface="Arial"/>
                <a:cs typeface="+mn-cs"/>
              </a:rPr>
              <a:t>“</a:t>
            </a:r>
            <a:r>
              <a:rPr lang="en-US" sz="1800" b="1" smtClean="0">
                <a:solidFill>
                  <a:srgbClr val="FF3300"/>
                </a:solidFill>
                <a:cs typeface="+mn-cs"/>
              </a:rPr>
              <a:t>An Interdisciplinary Process Study </a:t>
            </a:r>
          </a:p>
          <a:p>
            <a:pPr marL="342900" indent="-342900" algn="ctr" eaLnBrk="1" hangingPunct="1"/>
            <a:r>
              <a:rPr lang="en-US" sz="1800" b="1" smtClean="0">
                <a:solidFill>
                  <a:srgbClr val="FF3300"/>
                </a:solidFill>
                <a:cs typeface="+mn-cs"/>
              </a:rPr>
              <a:t>of the Hudson River Plume </a:t>
            </a:r>
          </a:p>
          <a:p>
            <a:pPr marL="342900" indent="-342900" algn="ctr" eaLnBrk="1" hangingPunct="1"/>
            <a:r>
              <a:rPr lang="en-US" sz="1800" b="1" smtClean="0">
                <a:solidFill>
                  <a:srgbClr val="FF3300"/>
                </a:solidFill>
                <a:cs typeface="+mn-cs"/>
              </a:rPr>
              <a:t>in a Sustained Coastal Observatory</a:t>
            </a:r>
            <a:r>
              <a:rPr lang="ja-JP" altLang="en-US" sz="1800" b="1" smtClean="0">
                <a:solidFill>
                  <a:srgbClr val="FF3300"/>
                </a:solidFill>
                <a:latin typeface="Arial"/>
                <a:cs typeface="+mn-cs"/>
              </a:rPr>
              <a:t>”</a:t>
            </a:r>
            <a:endParaRPr lang="en-US" sz="1800" b="1" smtClean="0">
              <a:solidFill>
                <a:srgbClr val="FF3300"/>
              </a:solidFill>
              <a:cs typeface="+mn-cs"/>
            </a:endParaRPr>
          </a:p>
        </p:txBody>
      </p:sp>
      <p:sp>
        <p:nvSpPr>
          <p:cNvPr id="57348" name="Rectangle 4"/>
          <p:cNvSpPr>
            <a:spLocks noChangeArrowheads="1"/>
          </p:cNvSpPr>
          <p:nvPr/>
        </p:nvSpPr>
        <p:spPr bwMode="auto">
          <a:xfrm>
            <a:off x="152400" y="990600"/>
            <a:ext cx="2987675" cy="3419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7" rIns="92075" bIns="46037"/>
          <a:lstStyle/>
          <a:p>
            <a:pPr marL="342900" indent="-342900" eaLnBrk="1" hangingPunct="1">
              <a:lnSpc>
                <a:spcPct val="80000"/>
              </a:lnSpc>
              <a:spcBef>
                <a:spcPct val="20000"/>
              </a:spcBef>
            </a:pPr>
            <a:endParaRPr lang="en-US" sz="1800" b="1" smtClean="0">
              <a:solidFill>
                <a:srgbClr val="000000"/>
              </a:solidFill>
              <a:cs typeface="+mn-cs"/>
            </a:endParaRPr>
          </a:p>
          <a:p>
            <a:pPr marL="342900" indent="-342900" eaLnBrk="1" hangingPunct="1">
              <a:lnSpc>
                <a:spcPct val="80000"/>
              </a:lnSpc>
              <a:spcBef>
                <a:spcPct val="20000"/>
              </a:spcBef>
            </a:pPr>
            <a:r>
              <a:rPr lang="en-US" sz="1800" b="1" smtClean="0">
                <a:solidFill>
                  <a:srgbClr val="000000"/>
                </a:solidFill>
                <a:cs typeface="+mn-cs"/>
              </a:rPr>
              <a:t>LaTTE </a:t>
            </a:r>
          </a:p>
          <a:p>
            <a:pPr marL="342900" indent="-342900" eaLnBrk="1" hangingPunct="1">
              <a:lnSpc>
                <a:spcPct val="80000"/>
              </a:lnSpc>
              <a:spcBef>
                <a:spcPct val="20000"/>
              </a:spcBef>
            </a:pPr>
            <a:r>
              <a:rPr lang="en-US" sz="1800" b="1" smtClean="0">
                <a:solidFill>
                  <a:srgbClr val="000000"/>
                </a:solidFill>
                <a:cs typeface="+mn-cs"/>
              </a:rPr>
              <a:t>Principal Investigators</a:t>
            </a:r>
          </a:p>
          <a:p>
            <a:pPr marL="342900" indent="-342900" eaLnBrk="1" hangingPunct="1">
              <a:lnSpc>
                <a:spcPct val="80000"/>
              </a:lnSpc>
              <a:spcBef>
                <a:spcPct val="20000"/>
              </a:spcBef>
            </a:pPr>
            <a:r>
              <a:rPr lang="en-US" sz="1000" b="1" smtClean="0">
                <a:solidFill>
                  <a:srgbClr val="000000"/>
                </a:solidFill>
                <a:cs typeface="+mn-cs"/>
              </a:rPr>
              <a:t> </a:t>
            </a:r>
          </a:p>
          <a:p>
            <a:pPr marL="342900" indent="-342900" eaLnBrk="1" hangingPunct="1">
              <a:lnSpc>
                <a:spcPct val="80000"/>
              </a:lnSpc>
              <a:spcBef>
                <a:spcPct val="20000"/>
              </a:spcBef>
            </a:pPr>
            <a:r>
              <a:rPr lang="en-US" sz="1400" b="1" smtClean="0">
                <a:solidFill>
                  <a:srgbClr val="000000"/>
                </a:solidFill>
                <a:cs typeface="+mn-cs"/>
              </a:rPr>
              <a:t>Physics</a:t>
            </a:r>
            <a:endParaRPr lang="en-US" sz="600" b="1" smtClean="0">
              <a:solidFill>
                <a:srgbClr val="000000"/>
              </a:solidFill>
              <a:cs typeface="+mn-cs"/>
            </a:endParaRPr>
          </a:p>
          <a:p>
            <a:pPr marL="342900" indent="-342900" eaLnBrk="1" hangingPunct="1">
              <a:lnSpc>
                <a:spcPct val="80000"/>
              </a:lnSpc>
              <a:spcBef>
                <a:spcPct val="20000"/>
              </a:spcBef>
            </a:pPr>
            <a:r>
              <a:rPr lang="en-US" sz="1400" smtClean="0">
                <a:solidFill>
                  <a:srgbClr val="000000"/>
                </a:solidFill>
                <a:cs typeface="+mn-cs"/>
              </a:rPr>
              <a:t>Bob Chant (Rutgers)</a:t>
            </a:r>
          </a:p>
          <a:p>
            <a:pPr marL="342900" indent="-342900" eaLnBrk="1" hangingPunct="1">
              <a:lnSpc>
                <a:spcPct val="80000"/>
              </a:lnSpc>
              <a:spcBef>
                <a:spcPct val="20000"/>
              </a:spcBef>
            </a:pPr>
            <a:r>
              <a:rPr lang="en-US" sz="1400" smtClean="0">
                <a:solidFill>
                  <a:srgbClr val="000000"/>
                </a:solidFill>
                <a:cs typeface="+mn-cs"/>
              </a:rPr>
              <a:t>Bernie Gardner (U. Mass)</a:t>
            </a:r>
          </a:p>
          <a:p>
            <a:pPr marL="342900" indent="-342900" eaLnBrk="1" hangingPunct="1">
              <a:lnSpc>
                <a:spcPct val="80000"/>
              </a:lnSpc>
              <a:spcBef>
                <a:spcPct val="20000"/>
              </a:spcBef>
            </a:pPr>
            <a:r>
              <a:rPr lang="en-US" sz="1400" smtClean="0">
                <a:solidFill>
                  <a:srgbClr val="000000"/>
                </a:solidFill>
                <a:cs typeface="+mn-cs"/>
              </a:rPr>
              <a:t>Scott Glenn (Rutgers)</a:t>
            </a:r>
          </a:p>
          <a:p>
            <a:pPr marL="342900" indent="-342900" eaLnBrk="1" hangingPunct="1">
              <a:lnSpc>
                <a:spcPct val="80000"/>
              </a:lnSpc>
              <a:spcBef>
                <a:spcPct val="20000"/>
              </a:spcBef>
            </a:pPr>
            <a:r>
              <a:rPr lang="en-US" sz="1400" smtClean="0">
                <a:solidFill>
                  <a:srgbClr val="000000"/>
                </a:solidFill>
                <a:cs typeface="+mn-cs"/>
              </a:rPr>
              <a:t>Bob Houghton (Lamont)</a:t>
            </a:r>
          </a:p>
          <a:p>
            <a:pPr marL="342900" indent="-342900" eaLnBrk="1" hangingPunct="1">
              <a:lnSpc>
                <a:spcPct val="80000"/>
              </a:lnSpc>
              <a:spcBef>
                <a:spcPct val="20000"/>
              </a:spcBef>
            </a:pPr>
            <a:r>
              <a:rPr lang="en-US" sz="1400" smtClean="0">
                <a:solidFill>
                  <a:srgbClr val="000000"/>
                </a:solidFill>
                <a:cs typeface="+mn-cs"/>
              </a:rPr>
              <a:t>John Wilkin (Rutgers)</a:t>
            </a:r>
            <a:br>
              <a:rPr lang="en-US" sz="1400" smtClean="0">
                <a:solidFill>
                  <a:srgbClr val="000000"/>
                </a:solidFill>
                <a:cs typeface="+mn-cs"/>
              </a:rPr>
            </a:br>
            <a:r>
              <a:rPr lang="en-US" sz="1000" smtClean="0">
                <a:solidFill>
                  <a:srgbClr val="000000"/>
                </a:solidFill>
                <a:cs typeface="+mn-cs"/>
              </a:rPr>
              <a:t>	</a:t>
            </a:r>
          </a:p>
          <a:p>
            <a:pPr marL="342900" indent="-342900" eaLnBrk="1" hangingPunct="1">
              <a:lnSpc>
                <a:spcPct val="80000"/>
              </a:lnSpc>
              <a:spcBef>
                <a:spcPct val="20000"/>
              </a:spcBef>
            </a:pPr>
            <a:r>
              <a:rPr lang="en-US" sz="1400" b="1" smtClean="0">
                <a:solidFill>
                  <a:srgbClr val="000000"/>
                </a:solidFill>
                <a:cs typeface="+mn-cs"/>
              </a:rPr>
              <a:t>Chemistry</a:t>
            </a:r>
            <a:endParaRPr lang="en-US" sz="600" smtClean="0">
              <a:solidFill>
                <a:srgbClr val="000000"/>
              </a:solidFill>
              <a:cs typeface="+mn-cs"/>
            </a:endParaRPr>
          </a:p>
          <a:p>
            <a:pPr marL="342900" indent="-342900" eaLnBrk="1" hangingPunct="1">
              <a:lnSpc>
                <a:spcPct val="80000"/>
              </a:lnSpc>
              <a:spcBef>
                <a:spcPct val="20000"/>
              </a:spcBef>
            </a:pPr>
            <a:r>
              <a:rPr lang="en-US" sz="1400" smtClean="0">
                <a:solidFill>
                  <a:srgbClr val="000000"/>
                </a:solidFill>
                <a:cs typeface="+mn-cs"/>
              </a:rPr>
              <a:t>John Reinfelder (Rutgers)</a:t>
            </a:r>
          </a:p>
          <a:p>
            <a:pPr marL="342900" indent="-342900" eaLnBrk="1" hangingPunct="1">
              <a:lnSpc>
                <a:spcPct val="80000"/>
              </a:lnSpc>
              <a:spcBef>
                <a:spcPct val="20000"/>
              </a:spcBef>
            </a:pPr>
            <a:r>
              <a:rPr lang="en-US" sz="1400" smtClean="0">
                <a:solidFill>
                  <a:srgbClr val="000000"/>
                </a:solidFill>
                <a:cs typeface="+mn-cs"/>
              </a:rPr>
              <a:t>Bob Chen (U. Mass)</a:t>
            </a:r>
          </a:p>
          <a:p>
            <a:pPr marL="342900" indent="-342900" eaLnBrk="1" hangingPunct="1">
              <a:lnSpc>
                <a:spcPct val="80000"/>
              </a:lnSpc>
              <a:spcBef>
                <a:spcPct val="20000"/>
              </a:spcBef>
            </a:pPr>
            <a:r>
              <a:rPr lang="en-US" sz="1000" smtClean="0">
                <a:solidFill>
                  <a:srgbClr val="000000"/>
                </a:solidFill>
                <a:cs typeface="+mn-cs"/>
              </a:rPr>
              <a:t>   </a:t>
            </a:r>
          </a:p>
          <a:p>
            <a:pPr marL="342900" indent="-342900" eaLnBrk="1" hangingPunct="1">
              <a:lnSpc>
                <a:spcPct val="80000"/>
              </a:lnSpc>
              <a:spcBef>
                <a:spcPct val="20000"/>
              </a:spcBef>
            </a:pPr>
            <a:r>
              <a:rPr lang="en-US" sz="1400" b="1" smtClean="0">
                <a:solidFill>
                  <a:srgbClr val="000000"/>
                </a:solidFill>
                <a:cs typeface="+mn-cs"/>
              </a:rPr>
              <a:t>Biology</a:t>
            </a:r>
            <a:endParaRPr lang="en-US" sz="1200" b="1" smtClean="0">
              <a:solidFill>
                <a:srgbClr val="000000"/>
              </a:solidFill>
              <a:cs typeface="+mn-cs"/>
            </a:endParaRPr>
          </a:p>
          <a:p>
            <a:pPr marL="342900" indent="-342900" eaLnBrk="1" hangingPunct="1">
              <a:lnSpc>
                <a:spcPct val="80000"/>
              </a:lnSpc>
              <a:spcBef>
                <a:spcPct val="20000"/>
              </a:spcBef>
            </a:pPr>
            <a:r>
              <a:rPr lang="en-US" sz="1400" smtClean="0">
                <a:solidFill>
                  <a:srgbClr val="000000"/>
                </a:solidFill>
                <a:cs typeface="+mn-cs"/>
              </a:rPr>
              <a:t>Paul Bissett (FERI)</a:t>
            </a:r>
          </a:p>
          <a:p>
            <a:pPr marL="342900" indent="-342900" eaLnBrk="1" hangingPunct="1">
              <a:lnSpc>
                <a:spcPct val="80000"/>
              </a:lnSpc>
              <a:spcBef>
                <a:spcPct val="20000"/>
              </a:spcBef>
            </a:pPr>
            <a:r>
              <a:rPr lang="en-US" sz="1400" smtClean="0">
                <a:solidFill>
                  <a:srgbClr val="000000"/>
                </a:solidFill>
                <a:cs typeface="+mn-cs"/>
              </a:rPr>
              <a:t>Tom Frazer (U. Florida)</a:t>
            </a:r>
          </a:p>
          <a:p>
            <a:pPr marL="342900" indent="-342900" eaLnBrk="1" hangingPunct="1">
              <a:lnSpc>
                <a:spcPct val="80000"/>
              </a:lnSpc>
              <a:spcBef>
                <a:spcPct val="20000"/>
              </a:spcBef>
            </a:pPr>
            <a:r>
              <a:rPr lang="en-US" sz="1400" smtClean="0">
                <a:solidFill>
                  <a:srgbClr val="000000"/>
                </a:solidFill>
                <a:cs typeface="+mn-cs"/>
              </a:rPr>
              <a:t>Mark Moline (Cal-Poly)</a:t>
            </a:r>
          </a:p>
          <a:p>
            <a:pPr marL="342900" indent="-342900" eaLnBrk="1" hangingPunct="1">
              <a:lnSpc>
                <a:spcPct val="80000"/>
              </a:lnSpc>
              <a:spcBef>
                <a:spcPct val="20000"/>
              </a:spcBef>
            </a:pPr>
            <a:r>
              <a:rPr lang="en-US" sz="1400" smtClean="0">
                <a:solidFill>
                  <a:srgbClr val="000000"/>
                </a:solidFill>
                <a:cs typeface="+mn-cs"/>
              </a:rPr>
              <a:t>Oscar Schofield (Rutgers)</a:t>
            </a:r>
          </a:p>
          <a:p>
            <a:pPr marL="342900" indent="-342900" eaLnBrk="1" hangingPunct="1">
              <a:lnSpc>
                <a:spcPct val="80000"/>
              </a:lnSpc>
              <a:spcBef>
                <a:spcPct val="20000"/>
              </a:spcBef>
            </a:pPr>
            <a:r>
              <a:rPr lang="en-US" sz="1400" smtClean="0">
                <a:solidFill>
                  <a:srgbClr val="000000"/>
                </a:solidFill>
                <a:cs typeface="+mn-cs"/>
              </a:rPr>
              <a:t>Meng Zhou (U. Mass)</a:t>
            </a:r>
          </a:p>
          <a:p>
            <a:pPr marL="342900" indent="-342900" eaLnBrk="1" hangingPunct="1">
              <a:lnSpc>
                <a:spcPct val="80000"/>
              </a:lnSpc>
              <a:spcBef>
                <a:spcPct val="20000"/>
              </a:spcBef>
            </a:pPr>
            <a:endParaRPr lang="en-US" sz="1400" smtClean="0">
              <a:solidFill>
                <a:srgbClr val="000000"/>
              </a:solidFill>
              <a:cs typeface="+mn-cs"/>
            </a:endParaRPr>
          </a:p>
          <a:p>
            <a:pPr marL="342900" indent="-342900" eaLnBrk="1" hangingPunct="1">
              <a:lnSpc>
                <a:spcPct val="80000"/>
              </a:lnSpc>
              <a:spcBef>
                <a:spcPct val="20000"/>
              </a:spcBef>
            </a:pPr>
            <a:r>
              <a:rPr lang="en-US" sz="1400" b="1" smtClean="0">
                <a:solidFill>
                  <a:srgbClr val="000000"/>
                </a:solidFill>
                <a:cs typeface="+mn-cs"/>
              </a:rPr>
              <a:t>Plus Many Others</a:t>
            </a:r>
          </a:p>
        </p:txBody>
      </p:sp>
      <p:sp>
        <p:nvSpPr>
          <p:cNvPr id="57349" name="Rectangle 5"/>
          <p:cNvSpPr>
            <a:spLocks noChangeArrowheads="1"/>
          </p:cNvSpPr>
          <p:nvPr/>
        </p:nvSpPr>
        <p:spPr bwMode="auto">
          <a:xfrm>
            <a:off x="0" y="6070600"/>
            <a:ext cx="9144000" cy="787400"/>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1800" smtClean="0">
              <a:solidFill>
                <a:srgbClr val="000000"/>
              </a:solidFill>
              <a:cs typeface="+mn-cs"/>
            </a:endParaRPr>
          </a:p>
        </p:txBody>
      </p:sp>
      <p:pic>
        <p:nvPicPr>
          <p:cNvPr id="5735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443663"/>
            <a:ext cx="990600" cy="4143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57351" name="Picture 7" descr="nsf_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6432550"/>
            <a:ext cx="1066800" cy="425450"/>
          </a:xfrm>
          <a:prstGeom prst="rect">
            <a:avLst/>
          </a:prstGeom>
          <a:noFill/>
          <a:extLst>
            <a:ext uri="{909E8E84-426E-40dd-AFC4-6F175D3DCCD1}">
              <a14:hiddenFill xmlns:a14="http://schemas.microsoft.com/office/drawing/2010/main">
                <a:solidFill>
                  <a:srgbClr val="FFFFFF"/>
                </a:solidFill>
              </a14:hiddenFill>
            </a:ext>
          </a:extLst>
        </p:spPr>
      </p:pic>
      <p:pic>
        <p:nvPicPr>
          <p:cNvPr id="5735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81200" y="6429375"/>
            <a:ext cx="1143000" cy="4286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grpSp>
        <p:nvGrpSpPr>
          <p:cNvPr id="57353" name="Group 9"/>
          <p:cNvGrpSpPr>
            <a:grpSpLocks/>
          </p:cNvGrpSpPr>
          <p:nvPr/>
        </p:nvGrpSpPr>
        <p:grpSpPr bwMode="auto">
          <a:xfrm>
            <a:off x="187325" y="0"/>
            <a:ext cx="8956675" cy="990600"/>
            <a:chOff x="96" y="0"/>
            <a:chExt cx="5642" cy="624"/>
          </a:xfrm>
        </p:grpSpPr>
        <p:sp>
          <p:nvSpPr>
            <p:cNvPr id="57354" name="Rectangle 10"/>
            <p:cNvSpPr>
              <a:spLocks noChangeArrowheads="1"/>
            </p:cNvSpPr>
            <p:nvPr/>
          </p:nvSpPr>
          <p:spPr bwMode="auto">
            <a:xfrm>
              <a:off x="96" y="0"/>
              <a:ext cx="5568" cy="624"/>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endParaRPr lang="en-US" sz="1800" smtClean="0">
                <a:solidFill>
                  <a:srgbClr val="000000"/>
                </a:solidFill>
                <a:cs typeface="+mn-cs"/>
              </a:endParaRPr>
            </a:p>
          </p:txBody>
        </p:sp>
        <p:sp>
          <p:nvSpPr>
            <p:cNvPr id="57355" name="Text Box 11"/>
            <p:cNvSpPr txBox="1">
              <a:spLocks noChangeArrowheads="1"/>
            </p:cNvSpPr>
            <p:nvPr/>
          </p:nvSpPr>
          <p:spPr bwMode="auto">
            <a:xfrm>
              <a:off x="295" y="187"/>
              <a:ext cx="5443"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spcBef>
                  <a:spcPct val="50000"/>
                </a:spcBef>
              </a:pPr>
              <a:r>
                <a:rPr lang="en-US" sz="2200" b="1" smtClean="0">
                  <a:solidFill>
                    <a:srgbClr val="000000"/>
                  </a:solidFill>
                  <a:cs typeface="+mn-cs"/>
                </a:rPr>
                <a:t>Lagrangian Transport &amp; Transformation Experiment</a:t>
              </a:r>
            </a:p>
          </p:txBody>
        </p:sp>
        <p:pic>
          <p:nvPicPr>
            <p:cNvPr id="57356" name="Picture 12"/>
            <p:cNvPicPr>
              <a:picLocks noChangeAspect="1" noChangeArrowheads="1"/>
            </p:cNvPicPr>
            <p:nvPr/>
          </p:nvPicPr>
          <p:blipFill>
            <a:blip r:embed="rId7">
              <a:extLst>
                <a:ext uri="{28A0092B-C50C-407E-A947-70E740481C1C}">
                  <a14:useLocalDpi xmlns:a14="http://schemas.microsoft.com/office/drawing/2010/main" val="0"/>
                </a:ext>
              </a:extLst>
            </a:blip>
            <a:srcRect l="38089" t="39877" r="10185" b="23376"/>
            <a:stretch>
              <a:fillRect/>
            </a:stretch>
          </p:blipFill>
          <p:spPr bwMode="auto">
            <a:xfrm>
              <a:off x="226" y="305"/>
              <a:ext cx="521"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7" name="Picture 13" descr="nsf_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1" y="36"/>
              <a:ext cx="597" cy="212"/>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7358" name="Picture 14" descr="Latte_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58" y="16"/>
              <a:ext cx="344" cy="567"/>
            </a:xfrm>
            <a:prstGeom prst="rect">
              <a:avLst/>
            </a:prstGeom>
            <a:noFill/>
            <a:extLst>
              <a:ext uri="{909E8E84-426E-40dd-AFC4-6F175D3DCCD1}">
                <a14:hiddenFill xmlns:a14="http://schemas.microsoft.com/office/drawing/2010/main">
                  <a:solidFill>
                    <a:srgbClr val="FFFFFF"/>
                  </a:solidFill>
                </a14:hiddenFill>
              </a:ext>
            </a:extLst>
          </p:spPr>
        </p:pic>
      </p:grpSp>
      <p:pic>
        <p:nvPicPr>
          <p:cNvPr id="57359" name="Picture 15" descr="DSC00338"/>
          <p:cNvPicPr>
            <a:picLocks noChangeAspect="1" noChangeArrowheads="1"/>
          </p:cNvPicPr>
          <p:nvPr/>
        </p:nvPicPr>
        <p:blipFill>
          <a:blip r:embed="rId9">
            <a:extLst>
              <a:ext uri="{28A0092B-C50C-407E-A947-70E740481C1C}">
                <a14:useLocalDpi xmlns:a14="http://schemas.microsoft.com/office/drawing/2010/main" val="0"/>
              </a:ext>
            </a:extLst>
          </a:blip>
          <a:srcRect t="19873" r="5588"/>
          <a:stretch>
            <a:fillRect/>
          </a:stretch>
        </p:blipFill>
        <p:spPr bwMode="auto">
          <a:xfrm>
            <a:off x="4648200" y="2286000"/>
            <a:ext cx="4114800" cy="25527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7360" name="Picture 16" descr="pseandg_logo"/>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39075" y="6096000"/>
            <a:ext cx="1304925" cy="385763"/>
          </a:xfrm>
          <a:prstGeom prst="rect">
            <a:avLst/>
          </a:prstGeom>
          <a:noFill/>
          <a:extLst>
            <a:ext uri="{909E8E84-426E-40dd-AFC4-6F175D3DCCD1}">
              <a14:hiddenFill xmlns:a14="http://schemas.microsoft.com/office/drawing/2010/main">
                <a:solidFill>
                  <a:srgbClr val="FFFFFF"/>
                </a:solidFill>
              </a14:hiddenFill>
            </a:ext>
          </a:extLst>
        </p:spPr>
      </p:pic>
      <p:pic>
        <p:nvPicPr>
          <p:cNvPr id="57361" name="Picture 1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810000" y="6129338"/>
            <a:ext cx="744538" cy="728662"/>
          </a:xfrm>
          <a:prstGeom prst="rect">
            <a:avLst/>
          </a:prstGeom>
          <a:noFill/>
          <a:extLst>
            <a:ext uri="{909E8E84-426E-40dd-AFC4-6F175D3DCCD1}">
              <a14:hiddenFill xmlns:a14="http://schemas.microsoft.com/office/drawing/2010/main">
                <a:solidFill>
                  <a:srgbClr val="FFFFFF"/>
                </a:solidFill>
              </a14:hiddenFill>
            </a:ext>
          </a:extLst>
        </p:spPr>
      </p:pic>
      <p:pic>
        <p:nvPicPr>
          <p:cNvPr id="57362" name="Picture 1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124200" y="6172200"/>
            <a:ext cx="6858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57363" name="Picture 19" descr="U.S. Department of Homeland Security">
            <a:hlinkClick r:id="rId13"/>
          </p:cNvPr>
          <p:cNvPicPr>
            <a:picLocks noChangeAspect="1" noChangeArrowheads="1"/>
          </p:cNvPicPr>
          <p:nvPr/>
        </p:nvPicPr>
        <p:blipFill>
          <a:blip r:embed="rId14">
            <a:extLst>
              <a:ext uri="{28A0092B-C50C-407E-A947-70E740481C1C}">
                <a14:useLocalDpi xmlns:a14="http://schemas.microsoft.com/office/drawing/2010/main" val="0"/>
              </a:ext>
            </a:extLst>
          </a:blip>
          <a:srcRect l="2495" t="2530" r="68478" b="2530"/>
          <a:stretch>
            <a:fillRect/>
          </a:stretch>
        </p:blipFill>
        <p:spPr bwMode="auto">
          <a:xfrm>
            <a:off x="4572000" y="6197600"/>
            <a:ext cx="685800" cy="660400"/>
          </a:xfrm>
          <a:prstGeom prst="rect">
            <a:avLst/>
          </a:prstGeom>
          <a:noFill/>
          <a:extLst>
            <a:ext uri="{909E8E84-426E-40dd-AFC4-6F175D3DCCD1}">
              <a14:hiddenFill xmlns:a14="http://schemas.microsoft.com/office/drawing/2010/main">
                <a:solidFill>
                  <a:srgbClr val="FFFFFF"/>
                </a:solidFill>
              </a14:hiddenFill>
            </a:ext>
          </a:extLst>
        </p:spPr>
      </p:pic>
      <p:pic>
        <p:nvPicPr>
          <p:cNvPr id="57364" name="Picture 20"/>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781800" y="6570663"/>
            <a:ext cx="236220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57365" name="Picture 21" descr="vetlesen"/>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rot="-10800000" flipH="1" flipV="1">
            <a:off x="5257800" y="6019800"/>
            <a:ext cx="2209800" cy="195263"/>
          </a:xfrm>
          <a:prstGeom prst="rect">
            <a:avLst/>
          </a:prstGeom>
          <a:noFill/>
          <a:extLst>
            <a:ext uri="{909E8E84-426E-40dd-AFC4-6F175D3DCCD1}">
              <a14:hiddenFill xmlns:a14="http://schemas.microsoft.com/office/drawing/2010/main">
                <a:solidFill>
                  <a:srgbClr val="FFFFFF"/>
                </a:solidFill>
              </a14:hiddenFill>
            </a:ext>
          </a:extLst>
        </p:spPr>
      </p:pic>
      <p:sp>
        <p:nvSpPr>
          <p:cNvPr id="57366" name="Text Box 22"/>
          <p:cNvSpPr txBox="1">
            <a:spLocks noChangeArrowheads="1"/>
          </p:cNvSpPr>
          <p:nvPr/>
        </p:nvSpPr>
        <p:spPr bwMode="auto">
          <a:xfrm>
            <a:off x="5013325" y="3695700"/>
            <a:ext cx="37020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800" b="1" smtClean="0">
                <a:solidFill>
                  <a:srgbClr val="FFFFFF"/>
                </a:solidFill>
                <a:latin typeface="Times New Roman" charset="0"/>
                <a:cs typeface="+mn-cs"/>
              </a:rPr>
              <a:t>Dye Release Studies –</a:t>
            </a:r>
            <a:r>
              <a:rPr lang="en-US" sz="1800" smtClean="0">
                <a:solidFill>
                  <a:srgbClr val="FFFFFF"/>
                </a:solidFill>
                <a:latin typeface="Times New Roman" charset="0"/>
                <a:cs typeface="+mn-cs"/>
              </a:rPr>
              <a:t> </a:t>
            </a:r>
          </a:p>
          <a:p>
            <a:pPr eaLnBrk="1" hangingPunct="1"/>
            <a:r>
              <a:rPr lang="en-US" sz="1800" smtClean="0">
                <a:solidFill>
                  <a:srgbClr val="FFFFFF"/>
                </a:solidFill>
                <a:latin typeface="Times New Roman" charset="0"/>
                <a:cs typeface="+mn-cs"/>
              </a:rPr>
              <a:t>    May 2004 Pilot: 1/3, 2/3 Split</a:t>
            </a:r>
          </a:p>
          <a:p>
            <a:pPr eaLnBrk="1" hangingPunct="1"/>
            <a:r>
              <a:rPr lang="en-US" sz="1800" smtClean="0">
                <a:solidFill>
                  <a:srgbClr val="FFFFFF"/>
                </a:solidFill>
                <a:latin typeface="Times New Roman" charset="0"/>
                <a:cs typeface="+mn-cs"/>
              </a:rPr>
              <a:t>    April 2005 High Flow:  2 Injections</a:t>
            </a:r>
          </a:p>
          <a:p>
            <a:pPr eaLnBrk="1" hangingPunct="1"/>
            <a:r>
              <a:rPr lang="en-US" sz="1800" smtClean="0">
                <a:solidFill>
                  <a:srgbClr val="FFFFFF"/>
                </a:solidFill>
                <a:latin typeface="Times New Roman" charset="0"/>
                <a:cs typeface="+mn-cs"/>
              </a:rPr>
              <a:t>    May 2006 Follow-up: 1 Injection</a:t>
            </a:r>
          </a:p>
        </p:txBody>
      </p:sp>
      <p:sp>
        <p:nvSpPr>
          <p:cNvPr id="57367" name="Text Box 23"/>
          <p:cNvSpPr txBox="1">
            <a:spLocks noChangeArrowheads="1"/>
          </p:cNvSpPr>
          <p:nvPr/>
        </p:nvSpPr>
        <p:spPr bwMode="auto">
          <a:xfrm>
            <a:off x="0" y="6019800"/>
            <a:ext cx="3155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800" b="1" smtClean="0">
                <a:solidFill>
                  <a:srgbClr val="000000"/>
                </a:solidFill>
                <a:latin typeface="Times New Roman" charset="0"/>
                <a:cs typeface="+mn-cs"/>
              </a:rPr>
              <a:t>Coastal Observatory Sponsors</a:t>
            </a:r>
          </a:p>
        </p:txBody>
      </p:sp>
      <p:pic>
        <p:nvPicPr>
          <p:cNvPr id="57368" name="Picture 24" descr="epafiles_aara_logo_epaseal"/>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257800" y="6191250"/>
            <a:ext cx="685800" cy="666750"/>
          </a:xfrm>
          <a:prstGeom prst="rect">
            <a:avLst/>
          </a:prstGeom>
          <a:noFill/>
          <a:extLst>
            <a:ext uri="{909E8E84-426E-40dd-AFC4-6F175D3DCCD1}">
              <a14:hiddenFill xmlns:a14="http://schemas.microsoft.com/office/drawing/2010/main">
                <a:solidFill>
                  <a:srgbClr val="FFFFFF"/>
                </a:solidFill>
              </a14:hiddenFill>
            </a:ext>
          </a:extLst>
        </p:spPr>
      </p:pic>
      <p:pic>
        <p:nvPicPr>
          <p:cNvPr id="57369" name="Picture 25" descr="DEP logo2  - new"/>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239000" y="6096000"/>
            <a:ext cx="533400" cy="533400"/>
          </a:xfrm>
          <a:prstGeom prst="rect">
            <a:avLst/>
          </a:prstGeom>
          <a:noFill/>
          <a:extLst>
            <a:ext uri="{909E8E84-426E-40dd-AFC4-6F175D3DCCD1}">
              <a14:hiddenFill xmlns:a14="http://schemas.microsoft.com/office/drawing/2010/main">
                <a:solidFill>
                  <a:srgbClr val="FFFFFF"/>
                </a:solidFill>
              </a14:hiddenFill>
            </a:ext>
          </a:extLst>
        </p:spPr>
      </p:pic>
      <p:pic>
        <p:nvPicPr>
          <p:cNvPr id="57370" name="Picture 26" descr="logo_nasa"/>
          <p:cNvPicPr>
            <a:picLocks noChangeAspect="1" noChangeArrowheads="1"/>
          </p:cNvPicPr>
          <p:nvPr/>
        </p:nvPicPr>
        <p:blipFill>
          <a:blip r:embed="rId19">
            <a:extLst>
              <a:ext uri="{28A0092B-C50C-407E-A947-70E740481C1C}">
                <a14:useLocalDpi xmlns:a14="http://schemas.microsoft.com/office/drawing/2010/main" val="0"/>
              </a:ext>
            </a:extLst>
          </a:blip>
          <a:srcRect r="72165"/>
          <a:stretch>
            <a:fillRect/>
          </a:stretch>
        </p:blipFill>
        <p:spPr bwMode="auto">
          <a:xfrm>
            <a:off x="5867400" y="6324600"/>
            <a:ext cx="8382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7450926"/>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6-10-13 at 6.28.00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700"/>
            <a:ext cx="9144000" cy="6826338"/>
          </a:xfrm>
          <a:prstGeom prst="rect">
            <a:avLst/>
          </a:prstGeom>
        </p:spPr>
      </p:pic>
    </p:spTree>
    <p:extLst>
      <p:ext uri="{BB962C8B-B14F-4D97-AF65-F5344CB8AC3E}">
        <p14:creationId xmlns:p14="http://schemas.microsoft.com/office/powerpoint/2010/main" val="1559879202"/>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ChangeArrowheads="1"/>
          </p:cNvSpPr>
          <p:nvPr/>
        </p:nvSpPr>
        <p:spPr bwMode="auto">
          <a:xfrm>
            <a:off x="0" y="0"/>
            <a:ext cx="9144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lgn="ctr" eaLnBrk="1" hangingPunct="1"/>
            <a:r>
              <a:rPr lang="en-US" b="1" smtClean="0">
                <a:solidFill>
                  <a:srgbClr val="FFFF00"/>
                </a:solidFill>
                <a:latin typeface="Times New Roman" charset="0"/>
                <a:cs typeface="+mn-cs"/>
              </a:rPr>
              <a:t>The Nearshore Recirculation: An Incubator for Phytoplankton</a:t>
            </a:r>
          </a:p>
          <a:p>
            <a:pPr algn="ctr" eaLnBrk="1" hangingPunct="1"/>
            <a:endParaRPr lang="en-US" b="1" smtClean="0">
              <a:solidFill>
                <a:srgbClr val="FFFF00"/>
              </a:solidFill>
              <a:latin typeface="Comic Sans MS" charset="0"/>
              <a:cs typeface="+mn-cs"/>
            </a:endParaRPr>
          </a:p>
        </p:txBody>
      </p:sp>
      <p:sp>
        <p:nvSpPr>
          <p:cNvPr id="71683" name="Text Box 3"/>
          <p:cNvSpPr txBox="1">
            <a:spLocks noChangeArrowheads="1"/>
          </p:cNvSpPr>
          <p:nvPr/>
        </p:nvSpPr>
        <p:spPr bwMode="auto">
          <a:xfrm>
            <a:off x="0" y="4953000"/>
            <a:ext cx="60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endParaRPr lang="en-US" smtClean="0">
              <a:solidFill>
                <a:srgbClr val="000000"/>
              </a:solidFill>
              <a:latin typeface="Times New Roman" charset="0"/>
              <a:cs typeface="+mn-cs"/>
            </a:endParaRPr>
          </a:p>
        </p:txBody>
      </p:sp>
      <p:pic>
        <p:nvPicPr>
          <p:cNvPr id="71684" name="Picture 4" descr="CodarOceanusTrak_04_11_05_terra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533400"/>
            <a:ext cx="3962400" cy="31575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1685" name="Picture 5" descr="HudsonPlumeYumm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4419600"/>
            <a:ext cx="18288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71686" name="Picture 6" descr="SSC"/>
          <p:cNvPicPr>
            <a:picLocks noChangeAspect="1" noChangeArrowheads="1"/>
          </p:cNvPicPr>
          <p:nvPr/>
        </p:nvPicPr>
        <p:blipFill>
          <a:blip r:embed="rId4">
            <a:extLst>
              <a:ext uri="{28A0092B-C50C-407E-A947-70E740481C1C}">
                <a14:useLocalDpi xmlns:a14="http://schemas.microsoft.com/office/drawing/2010/main" val="0"/>
              </a:ext>
            </a:extLst>
          </a:blip>
          <a:srcRect l="10001" t="8888" r="10834" b="8888"/>
          <a:stretch>
            <a:fillRect/>
          </a:stretch>
        </p:blipFill>
        <p:spPr bwMode="auto">
          <a:xfrm>
            <a:off x="5029200" y="3829050"/>
            <a:ext cx="3886200" cy="3028950"/>
          </a:xfrm>
          <a:prstGeom prst="rect">
            <a:avLst/>
          </a:prstGeom>
          <a:noFill/>
          <a:extLst>
            <a:ext uri="{909E8E84-426E-40dd-AFC4-6F175D3DCCD1}">
              <a14:hiddenFill xmlns:a14="http://schemas.microsoft.com/office/drawing/2010/main">
                <a:solidFill>
                  <a:srgbClr val="FFFFFF"/>
                </a:solidFill>
              </a14:hiddenFill>
            </a:ext>
          </a:extLst>
        </p:spPr>
      </p:pic>
      <p:pic>
        <p:nvPicPr>
          <p:cNvPr id="71687" name="Picture 7" descr="050409_OCMCodarOverla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33400"/>
            <a:ext cx="4953000" cy="39385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1688" name="Picture 8" descr="planktonnet1"/>
          <p:cNvPicPr>
            <a:picLocks noChangeAspect="1" noChangeArrowheads="1"/>
          </p:cNvPicPr>
          <p:nvPr/>
        </p:nvPicPr>
        <p:blipFill>
          <a:blip r:embed="rId6">
            <a:extLst>
              <a:ext uri="{28A0092B-C50C-407E-A947-70E740481C1C}">
                <a14:useLocalDpi xmlns:a14="http://schemas.microsoft.com/office/drawing/2010/main" val="0"/>
              </a:ext>
            </a:extLst>
          </a:blip>
          <a:srcRect r="22034"/>
          <a:stretch>
            <a:fillRect/>
          </a:stretch>
        </p:blipFill>
        <p:spPr bwMode="auto">
          <a:xfrm>
            <a:off x="0" y="4495800"/>
            <a:ext cx="1676400" cy="16129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1689" name="Text Box 9"/>
          <p:cNvSpPr txBox="1">
            <a:spLocks noChangeArrowheads="1"/>
          </p:cNvSpPr>
          <p:nvPr/>
        </p:nvSpPr>
        <p:spPr bwMode="auto">
          <a:xfrm>
            <a:off x="2117725" y="3314700"/>
            <a:ext cx="2076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800" b="1" smtClean="0">
                <a:solidFill>
                  <a:srgbClr val="FFFFFF"/>
                </a:solidFill>
                <a:latin typeface="Times New Roman" charset="0"/>
                <a:cs typeface="+mn-cs"/>
              </a:rPr>
              <a:t>Observatory Finds </a:t>
            </a:r>
          </a:p>
          <a:p>
            <a:pPr eaLnBrk="1" hangingPunct="1"/>
            <a:r>
              <a:rPr lang="en-US" sz="1800" b="1" smtClean="0">
                <a:solidFill>
                  <a:srgbClr val="FFFFFF"/>
                </a:solidFill>
                <a:latin typeface="Times New Roman" charset="0"/>
                <a:cs typeface="+mn-cs"/>
              </a:rPr>
              <a:t>The Frazer Eddy!</a:t>
            </a:r>
          </a:p>
        </p:txBody>
      </p:sp>
      <p:sp>
        <p:nvSpPr>
          <p:cNvPr id="71690" name="Rectangle 10"/>
          <p:cNvSpPr>
            <a:spLocks noChangeArrowheads="1"/>
          </p:cNvSpPr>
          <p:nvPr/>
        </p:nvSpPr>
        <p:spPr bwMode="auto">
          <a:xfrm>
            <a:off x="6553200" y="4114800"/>
            <a:ext cx="914400" cy="3048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1800" smtClean="0">
              <a:solidFill>
                <a:srgbClr val="FFFFFF"/>
              </a:solidFill>
              <a:latin typeface="Times New Roman" charset="0"/>
              <a:cs typeface="+mn-cs"/>
            </a:endParaRPr>
          </a:p>
        </p:txBody>
      </p:sp>
      <p:sp>
        <p:nvSpPr>
          <p:cNvPr id="71691" name="Text Box 11"/>
          <p:cNvSpPr txBox="1">
            <a:spLocks noChangeArrowheads="1"/>
          </p:cNvSpPr>
          <p:nvPr/>
        </p:nvSpPr>
        <p:spPr bwMode="auto">
          <a:xfrm>
            <a:off x="6629400" y="4100513"/>
            <a:ext cx="1524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r>
              <a:rPr lang="en-US" sz="1600" smtClean="0">
                <a:solidFill>
                  <a:srgbClr val="000000"/>
                </a:solidFill>
                <a:latin typeface="Times New Roman" charset="0"/>
                <a:cs typeface="+mn-cs"/>
              </a:rPr>
              <a:t>Hudson River</a:t>
            </a:r>
          </a:p>
        </p:txBody>
      </p:sp>
      <p:sp>
        <p:nvSpPr>
          <p:cNvPr id="71692" name="Text Box 12"/>
          <p:cNvSpPr txBox="1">
            <a:spLocks noChangeArrowheads="1"/>
          </p:cNvSpPr>
          <p:nvPr/>
        </p:nvSpPr>
        <p:spPr bwMode="auto">
          <a:xfrm>
            <a:off x="6553200" y="2971800"/>
            <a:ext cx="19939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800" smtClean="0">
                <a:solidFill>
                  <a:srgbClr val="FFFFFF"/>
                </a:solidFill>
                <a:latin typeface="Times New Roman" charset="0"/>
                <a:cs typeface="+mn-cs"/>
              </a:rPr>
              <a:t>Drifters Recirculate</a:t>
            </a:r>
          </a:p>
        </p:txBody>
      </p:sp>
      <p:sp>
        <p:nvSpPr>
          <p:cNvPr id="71693" name="Text Box 13"/>
          <p:cNvSpPr txBox="1">
            <a:spLocks noChangeArrowheads="1"/>
          </p:cNvSpPr>
          <p:nvPr/>
        </p:nvSpPr>
        <p:spPr bwMode="auto">
          <a:xfrm>
            <a:off x="0" y="6032500"/>
            <a:ext cx="1471613"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600" b="1" smtClean="0">
                <a:solidFill>
                  <a:srgbClr val="FFFFFF"/>
                </a:solidFill>
                <a:latin typeface="Times New Roman" charset="0"/>
                <a:cs typeface="+mn-cs"/>
              </a:rPr>
              <a:t>Large </a:t>
            </a:r>
          </a:p>
          <a:p>
            <a:pPr eaLnBrk="1" hangingPunct="1"/>
            <a:r>
              <a:rPr lang="en-US" sz="1600" b="1" smtClean="0">
                <a:solidFill>
                  <a:srgbClr val="FFFFFF"/>
                </a:solidFill>
                <a:latin typeface="Times New Roman" charset="0"/>
                <a:cs typeface="+mn-cs"/>
              </a:rPr>
              <a:t>Phytoplankton</a:t>
            </a:r>
          </a:p>
          <a:p>
            <a:pPr eaLnBrk="1" hangingPunct="1"/>
            <a:r>
              <a:rPr lang="en-US" sz="1600" b="1" smtClean="0">
                <a:solidFill>
                  <a:srgbClr val="FFFFFF"/>
                </a:solidFill>
                <a:latin typeface="Times New Roman" charset="0"/>
                <a:cs typeface="+mn-cs"/>
              </a:rPr>
              <a:t>Dominate</a:t>
            </a:r>
          </a:p>
        </p:txBody>
      </p:sp>
      <p:sp>
        <p:nvSpPr>
          <p:cNvPr id="71694" name="Text Box 14"/>
          <p:cNvSpPr txBox="1">
            <a:spLocks noChangeArrowheads="1"/>
          </p:cNvSpPr>
          <p:nvPr/>
        </p:nvSpPr>
        <p:spPr bwMode="auto">
          <a:xfrm>
            <a:off x="6003925" y="5753100"/>
            <a:ext cx="15875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800" b="1" smtClean="0">
                <a:solidFill>
                  <a:srgbClr val="FF0000"/>
                </a:solidFill>
                <a:latin typeface="Times New Roman" charset="0"/>
                <a:cs typeface="+mn-cs"/>
              </a:rPr>
              <a:t>Oxygen Drops</a:t>
            </a:r>
          </a:p>
        </p:txBody>
      </p:sp>
      <p:pic>
        <p:nvPicPr>
          <p:cNvPr id="71695" name="Picture 15" descr="Skeletonema"/>
          <p:cNvPicPr>
            <a:picLocks noChangeAspect="1" noChangeArrowheads="1"/>
          </p:cNvPicPr>
          <p:nvPr/>
        </p:nvPicPr>
        <p:blipFill>
          <a:blip r:embed="rId7">
            <a:extLst>
              <a:ext uri="{28A0092B-C50C-407E-A947-70E740481C1C}">
                <a14:useLocalDpi xmlns:a14="http://schemas.microsoft.com/office/drawing/2010/main" val="0"/>
              </a:ext>
            </a:extLst>
          </a:blip>
          <a:srcRect l="20847" b="10570"/>
          <a:stretch>
            <a:fillRect/>
          </a:stretch>
        </p:blipFill>
        <p:spPr bwMode="auto">
          <a:xfrm>
            <a:off x="3581400" y="4648200"/>
            <a:ext cx="1447800" cy="144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1055091"/>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2"/>
          <p:cNvSpPr txBox="1">
            <a:spLocks noChangeArrowheads="1"/>
          </p:cNvSpPr>
          <p:nvPr/>
        </p:nvSpPr>
        <p:spPr bwMode="auto">
          <a:xfrm>
            <a:off x="0" y="0"/>
            <a:ext cx="9144000"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r>
              <a:rPr lang="en-US" b="1" smtClean="0">
                <a:solidFill>
                  <a:srgbClr val="FFFF00"/>
                </a:solidFill>
                <a:latin typeface="Times New Roman" charset="0"/>
                <a:cs typeface="+mn-cs"/>
              </a:rPr>
              <a:t>Freshwater Plume moves Cross-Shelf, down the Hudson Shelf Valley</a:t>
            </a:r>
          </a:p>
          <a:p>
            <a:pPr algn="ctr" eaLnBrk="1" hangingPunct="1"/>
            <a:endParaRPr lang="en-US" sz="1800" i="1" smtClean="0">
              <a:solidFill>
                <a:srgbClr val="FFFF00"/>
              </a:solidFill>
              <a:latin typeface="Comic Sans MS" charset="0"/>
              <a:cs typeface="+mn-cs"/>
            </a:endParaRPr>
          </a:p>
        </p:txBody>
      </p:sp>
      <p:pic>
        <p:nvPicPr>
          <p:cNvPr id="72707" name="Picture 3" descr="050412"/>
          <p:cNvPicPr>
            <a:picLocks noChangeAspect="1" noChangeArrowheads="1"/>
          </p:cNvPicPr>
          <p:nvPr/>
        </p:nvPicPr>
        <p:blipFill>
          <a:blip r:embed="rId2">
            <a:extLst>
              <a:ext uri="{28A0092B-C50C-407E-A947-70E740481C1C}">
                <a14:useLocalDpi xmlns:a14="http://schemas.microsoft.com/office/drawing/2010/main" val="0"/>
              </a:ext>
            </a:extLst>
          </a:blip>
          <a:srcRect r="29231"/>
          <a:stretch>
            <a:fillRect/>
          </a:stretch>
        </p:blipFill>
        <p:spPr bwMode="auto">
          <a:xfrm>
            <a:off x="5638800" y="457200"/>
            <a:ext cx="3143250" cy="39608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2708" name="Text Box 4"/>
          <p:cNvSpPr txBox="1">
            <a:spLocks noChangeArrowheads="1"/>
          </p:cNvSpPr>
          <p:nvPr/>
        </p:nvSpPr>
        <p:spPr bwMode="auto">
          <a:xfrm>
            <a:off x="7086600" y="3886200"/>
            <a:ext cx="14351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800" b="1" smtClean="0">
                <a:solidFill>
                  <a:srgbClr val="000000"/>
                </a:solidFill>
                <a:latin typeface="Times New Roman" charset="0"/>
                <a:cs typeface="+mn-cs"/>
              </a:rPr>
              <a:t>Satellite SST</a:t>
            </a:r>
          </a:p>
        </p:txBody>
      </p:sp>
      <p:grpSp>
        <p:nvGrpSpPr>
          <p:cNvPr id="72709" name="Group 5"/>
          <p:cNvGrpSpPr>
            <a:grpSpLocks/>
          </p:cNvGrpSpPr>
          <p:nvPr/>
        </p:nvGrpSpPr>
        <p:grpSpPr bwMode="auto">
          <a:xfrm>
            <a:off x="0" y="457200"/>
            <a:ext cx="4038600" cy="3676650"/>
            <a:chOff x="0" y="288"/>
            <a:chExt cx="2544" cy="2316"/>
          </a:xfrm>
        </p:grpSpPr>
        <p:pic>
          <p:nvPicPr>
            <p:cNvPr id="72710" name="Picture 6" descr="0504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88"/>
              <a:ext cx="2544" cy="231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2711" name="Text Box 7"/>
            <p:cNvSpPr txBox="1">
              <a:spLocks noChangeArrowheads="1"/>
            </p:cNvSpPr>
            <p:nvPr/>
          </p:nvSpPr>
          <p:spPr bwMode="auto">
            <a:xfrm>
              <a:off x="672" y="1948"/>
              <a:ext cx="1440" cy="40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800" b="1" smtClean="0">
                  <a:solidFill>
                    <a:srgbClr val="000000"/>
                  </a:solidFill>
                  <a:latin typeface="Times New Roman" charset="0"/>
                  <a:cs typeface="+mn-cs"/>
                </a:rPr>
                <a:t>Long-Range CODAR</a:t>
              </a:r>
            </a:p>
            <a:p>
              <a:pPr eaLnBrk="1" hangingPunct="1"/>
              <a:r>
                <a:rPr lang="en-US" sz="1800" b="1" smtClean="0">
                  <a:solidFill>
                    <a:srgbClr val="000000"/>
                  </a:solidFill>
                  <a:latin typeface="Times New Roman" charset="0"/>
                  <a:cs typeface="+mn-cs"/>
                </a:rPr>
                <a:t>Surface Currents</a:t>
              </a:r>
            </a:p>
          </p:txBody>
        </p:sp>
      </p:grpSp>
      <p:grpSp>
        <p:nvGrpSpPr>
          <p:cNvPr id="72712" name="Group 8"/>
          <p:cNvGrpSpPr>
            <a:grpSpLocks/>
          </p:cNvGrpSpPr>
          <p:nvPr/>
        </p:nvGrpSpPr>
        <p:grpSpPr bwMode="auto">
          <a:xfrm>
            <a:off x="381000" y="3886200"/>
            <a:ext cx="8763000" cy="3048000"/>
            <a:chOff x="240" y="2448"/>
            <a:chExt cx="5520" cy="1920"/>
          </a:xfrm>
        </p:grpSpPr>
        <p:grpSp>
          <p:nvGrpSpPr>
            <p:cNvPr id="72713" name="Group 9"/>
            <p:cNvGrpSpPr>
              <a:grpSpLocks/>
            </p:cNvGrpSpPr>
            <p:nvPr/>
          </p:nvGrpSpPr>
          <p:grpSpPr bwMode="auto">
            <a:xfrm>
              <a:off x="240" y="2448"/>
              <a:ext cx="5520" cy="1920"/>
              <a:chOff x="240" y="2448"/>
              <a:chExt cx="5520" cy="1920"/>
            </a:xfrm>
          </p:grpSpPr>
          <p:grpSp>
            <p:nvGrpSpPr>
              <p:cNvPr id="72714" name="Group 10"/>
              <p:cNvGrpSpPr>
                <a:grpSpLocks/>
              </p:cNvGrpSpPr>
              <p:nvPr/>
            </p:nvGrpSpPr>
            <p:grpSpPr bwMode="auto">
              <a:xfrm>
                <a:off x="240" y="2448"/>
                <a:ext cx="5520" cy="1920"/>
                <a:chOff x="240" y="2448"/>
                <a:chExt cx="5520" cy="1920"/>
              </a:xfrm>
            </p:grpSpPr>
            <p:pic>
              <p:nvPicPr>
                <p:cNvPr id="72715" name="Picture 11" descr="ru05_latte2005_salinity_latte_region_wtitle"/>
                <p:cNvPicPr>
                  <a:picLocks noChangeAspect="1" noChangeArrowheads="1"/>
                </p:cNvPicPr>
                <p:nvPr/>
              </p:nvPicPr>
              <p:blipFill>
                <a:blip r:embed="rId4">
                  <a:extLst>
                    <a:ext uri="{28A0092B-C50C-407E-A947-70E740481C1C}">
                      <a14:useLocalDpi xmlns:a14="http://schemas.microsoft.com/office/drawing/2010/main" val="0"/>
                    </a:ext>
                  </a:extLst>
                </a:blip>
                <a:srcRect l="17863" t="6334" r="28751" b="8000"/>
                <a:stretch>
                  <a:fillRect/>
                </a:stretch>
              </p:blipFill>
              <p:spPr bwMode="auto">
                <a:xfrm>
                  <a:off x="1488" y="2448"/>
                  <a:ext cx="1595" cy="1920"/>
                </a:xfrm>
                <a:prstGeom prst="rect">
                  <a:avLst/>
                </a:prstGeom>
                <a:noFill/>
                <a:extLst>
                  <a:ext uri="{909E8E84-426E-40dd-AFC4-6F175D3DCCD1}">
                    <a14:hiddenFill xmlns:a14="http://schemas.microsoft.com/office/drawing/2010/main">
                      <a:solidFill>
                        <a:srgbClr val="FFFFFF"/>
                      </a:solidFill>
                    </a14:hiddenFill>
                  </a:ext>
                </a:extLst>
              </p:spPr>
            </p:pic>
            <p:pic>
              <p:nvPicPr>
                <p:cNvPr id="72716" name="Picture 12" descr="050418-050428-ru05_050423T1248_050424T1535_latte_sal_xse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17" y="2889"/>
                  <a:ext cx="2543" cy="1431"/>
                </a:xfrm>
                <a:prstGeom prst="rect">
                  <a:avLst/>
                </a:prstGeom>
                <a:noFill/>
                <a:extLst>
                  <a:ext uri="{909E8E84-426E-40dd-AFC4-6F175D3DCCD1}">
                    <a14:hiddenFill xmlns:a14="http://schemas.microsoft.com/office/drawing/2010/main">
                      <a:solidFill>
                        <a:srgbClr val="FFFFFF"/>
                      </a:solidFill>
                    </a14:hiddenFill>
                  </a:ext>
                </a:extLst>
              </p:spPr>
            </p:pic>
            <p:pic>
              <p:nvPicPr>
                <p:cNvPr id="72717" name="Picture 13" descr="P000167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0" y="2592"/>
                  <a:ext cx="1152" cy="1728"/>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2718" name="Text Box 14"/>
                <p:cNvSpPr txBox="1">
                  <a:spLocks noChangeArrowheads="1"/>
                </p:cNvSpPr>
                <p:nvPr/>
              </p:nvSpPr>
              <p:spPr bwMode="auto">
                <a:xfrm>
                  <a:off x="4080" y="3744"/>
                  <a:ext cx="143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800" smtClean="0">
                      <a:solidFill>
                        <a:srgbClr val="FFFFFF"/>
                      </a:solidFill>
                      <a:latin typeface="Times New Roman" charset="0"/>
                      <a:cs typeface="+mn-cs"/>
                    </a:rPr>
                    <a:t>Glider Salinity Section</a:t>
                  </a:r>
                </a:p>
              </p:txBody>
            </p:sp>
            <p:sp>
              <p:nvSpPr>
                <p:cNvPr id="72719" name="Text Box 15"/>
                <p:cNvSpPr txBox="1">
                  <a:spLocks noChangeArrowheads="1"/>
                </p:cNvSpPr>
                <p:nvPr/>
              </p:nvSpPr>
              <p:spPr bwMode="auto">
                <a:xfrm>
                  <a:off x="2016" y="3600"/>
                  <a:ext cx="92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800" b="1" smtClean="0">
                      <a:solidFill>
                        <a:srgbClr val="000000"/>
                      </a:solidFill>
                      <a:latin typeface="Times New Roman" charset="0"/>
                      <a:cs typeface="+mn-cs"/>
                    </a:rPr>
                    <a:t>Glider Track</a:t>
                  </a:r>
                </a:p>
              </p:txBody>
            </p:sp>
            <p:pic>
              <p:nvPicPr>
                <p:cNvPr id="72720" name="Picture 16" descr="glider-surfac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96" y="3856"/>
                  <a:ext cx="476" cy="371"/>
                </a:xfrm>
                <a:prstGeom prst="rect">
                  <a:avLst/>
                </a:prstGeom>
                <a:noFill/>
                <a:extLst>
                  <a:ext uri="{909E8E84-426E-40dd-AFC4-6F175D3DCCD1}">
                    <a14:hiddenFill xmlns:a14="http://schemas.microsoft.com/office/drawing/2010/main">
                      <a:solidFill>
                        <a:srgbClr val="FFFFFF"/>
                      </a:solidFill>
                    </a14:hiddenFill>
                  </a:ext>
                </a:extLst>
              </p:spPr>
            </p:pic>
            <p:sp>
              <p:nvSpPr>
                <p:cNvPr id="72721" name="Text Box 17"/>
                <p:cNvSpPr txBox="1">
                  <a:spLocks noChangeArrowheads="1"/>
                </p:cNvSpPr>
                <p:nvPr/>
              </p:nvSpPr>
              <p:spPr bwMode="auto">
                <a:xfrm>
                  <a:off x="850" y="3624"/>
                  <a:ext cx="584" cy="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eaLnBrk="1" hangingPunct="1"/>
                  <a:r>
                    <a:rPr lang="en-US" sz="1800" b="1" smtClean="0">
                      <a:solidFill>
                        <a:srgbClr val="FFFFFF"/>
                      </a:solidFill>
                      <a:latin typeface="Times New Roman" charset="0"/>
                      <a:cs typeface="+mn-cs"/>
                    </a:rPr>
                    <a:t>Deploy </a:t>
                  </a:r>
                </a:p>
                <a:p>
                  <a:pPr algn="ctr" eaLnBrk="1" hangingPunct="1"/>
                  <a:r>
                    <a:rPr lang="en-US" sz="1800" b="1" smtClean="0">
                      <a:solidFill>
                        <a:srgbClr val="FFFFFF"/>
                      </a:solidFill>
                      <a:latin typeface="Times New Roman" charset="0"/>
                      <a:cs typeface="+mn-cs"/>
                    </a:rPr>
                    <a:t>The </a:t>
                  </a:r>
                </a:p>
                <a:p>
                  <a:pPr algn="ctr" eaLnBrk="1" hangingPunct="1"/>
                  <a:r>
                    <a:rPr lang="en-US" sz="1800" b="1" smtClean="0">
                      <a:solidFill>
                        <a:srgbClr val="FFFFFF"/>
                      </a:solidFill>
                      <a:latin typeface="Times New Roman" charset="0"/>
                      <a:cs typeface="+mn-cs"/>
                    </a:rPr>
                    <a:t>Robot</a:t>
                  </a:r>
                </a:p>
              </p:txBody>
            </p:sp>
          </p:grpSp>
          <p:sp>
            <p:nvSpPr>
              <p:cNvPr id="72722" name="Line 18"/>
              <p:cNvSpPr>
                <a:spLocks noChangeShapeType="1"/>
              </p:cNvSpPr>
              <p:nvPr/>
            </p:nvSpPr>
            <p:spPr bwMode="auto">
              <a:xfrm>
                <a:off x="2768" y="3528"/>
                <a:ext cx="528" cy="96"/>
              </a:xfrm>
              <a:prstGeom prst="line">
                <a:avLst/>
              </a:prstGeom>
              <a:noFill/>
              <a:ln w="38100">
                <a:solidFill>
                  <a:schemeClr val="tx1"/>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endParaRPr lang="en-US" sz="1800" smtClean="0">
                  <a:solidFill>
                    <a:srgbClr val="000000"/>
                  </a:solidFill>
                  <a:cs typeface="+mn-cs"/>
                </a:endParaRPr>
              </a:p>
            </p:txBody>
          </p:sp>
        </p:grpSp>
        <p:sp>
          <p:nvSpPr>
            <p:cNvPr id="72723" name="Text Box 19"/>
            <p:cNvSpPr txBox="1">
              <a:spLocks noChangeArrowheads="1"/>
            </p:cNvSpPr>
            <p:nvPr/>
          </p:nvSpPr>
          <p:spPr bwMode="auto">
            <a:xfrm>
              <a:off x="3590" y="3336"/>
              <a:ext cx="892"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800" b="1" u="sng" smtClean="0">
                  <a:solidFill>
                    <a:srgbClr val="000000"/>
                  </a:solidFill>
                  <a:latin typeface="Times New Roman" charset="0"/>
                  <a:cs typeface="+mn-cs"/>
                </a:rPr>
                <a:t>Kerfoot et al</a:t>
              </a:r>
            </a:p>
            <a:p>
              <a:pPr eaLnBrk="1" hangingPunct="1"/>
              <a:r>
                <a:rPr lang="en-US" sz="1800" b="1" u="sng" smtClean="0">
                  <a:solidFill>
                    <a:srgbClr val="000000"/>
                  </a:solidFill>
                  <a:latin typeface="Times New Roman" charset="0"/>
                  <a:cs typeface="+mn-cs"/>
                </a:rPr>
                <a:t>OS45D-21</a:t>
              </a:r>
            </a:p>
          </p:txBody>
        </p:sp>
      </p:grpSp>
    </p:spTree>
    <p:extLst>
      <p:ext uri="{BB962C8B-B14F-4D97-AF65-F5344CB8AC3E}">
        <p14:creationId xmlns:p14="http://schemas.microsoft.com/office/powerpoint/2010/main" val="11745658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72709"/>
                                        </p:tgtEl>
                                        <p:attrNameLst>
                                          <p:attrName>style.visibility</p:attrName>
                                        </p:attrNameLst>
                                      </p:cBhvr>
                                      <p:to>
                                        <p:strVal val="visible"/>
                                      </p:to>
                                    </p:set>
                                    <p:animEffect transition="in" filter="wipe(left)">
                                      <p:cBhvr>
                                        <p:cTn id="7" dur="500"/>
                                        <p:tgtEl>
                                          <p:spTgt spid="7270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72712"/>
                                        </p:tgtEl>
                                        <p:attrNameLst>
                                          <p:attrName>style.visibility</p:attrName>
                                        </p:attrNameLst>
                                      </p:cBhvr>
                                      <p:to>
                                        <p:strVal val="visible"/>
                                      </p:to>
                                    </p:set>
                                    <p:animEffect transition="in" filter="wipe(left)">
                                      <p:cBhvr>
                                        <p:cTn id="12" dur="500"/>
                                        <p:tgtEl>
                                          <p:spTgt spid="727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ChangeAspect="1" noChangeArrowheads="1"/>
          </p:cNvPicPr>
          <p:nvPr/>
        </p:nvPicPr>
        <p:blipFill>
          <a:blip r:embed="rId2">
            <a:extLst>
              <a:ext uri="{28A0092B-C50C-407E-A947-70E740481C1C}">
                <a14:useLocalDpi xmlns:a14="http://schemas.microsoft.com/office/drawing/2010/main" val="0"/>
              </a:ext>
            </a:extLst>
          </a:blip>
          <a:srcRect t="6848" r="39034"/>
          <a:stretch>
            <a:fillRect/>
          </a:stretch>
        </p:blipFill>
        <p:spPr bwMode="auto">
          <a:xfrm>
            <a:off x="381000" y="457200"/>
            <a:ext cx="3124200" cy="37338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73731" name="Picture 3" descr="salts2a"/>
          <p:cNvPicPr>
            <a:picLocks noChangeAspect="1" noChangeArrowheads="1"/>
          </p:cNvPicPr>
          <p:nvPr/>
        </p:nvPicPr>
        <p:blipFill>
          <a:blip r:embed="rId3">
            <a:extLst>
              <a:ext uri="{28A0092B-C50C-407E-A947-70E740481C1C}">
                <a14:useLocalDpi xmlns:a14="http://schemas.microsoft.com/office/drawing/2010/main" val="0"/>
              </a:ext>
            </a:extLst>
          </a:blip>
          <a:srcRect l="53400" t="6755" r="7201" b="52888"/>
          <a:stretch>
            <a:fillRect/>
          </a:stretch>
        </p:blipFill>
        <p:spPr bwMode="auto">
          <a:xfrm>
            <a:off x="4114800" y="533400"/>
            <a:ext cx="4572000" cy="35163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3732" name="Line 4"/>
          <p:cNvSpPr>
            <a:spLocks noChangeShapeType="1"/>
          </p:cNvSpPr>
          <p:nvPr/>
        </p:nvSpPr>
        <p:spPr bwMode="auto">
          <a:xfrm flipH="1">
            <a:off x="2971800" y="1905000"/>
            <a:ext cx="1079500" cy="0"/>
          </a:xfrm>
          <a:prstGeom prst="line">
            <a:avLst/>
          </a:prstGeom>
          <a:noFill/>
          <a:ln w="3810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endParaRPr lang="en-US" sz="1800" smtClean="0">
              <a:solidFill>
                <a:srgbClr val="000000"/>
              </a:solidFill>
              <a:cs typeface="+mn-cs"/>
            </a:endParaRPr>
          </a:p>
        </p:txBody>
      </p:sp>
      <p:sp>
        <p:nvSpPr>
          <p:cNvPr id="73733" name="Text Box 5"/>
          <p:cNvSpPr txBox="1">
            <a:spLocks noChangeArrowheads="1"/>
          </p:cNvSpPr>
          <p:nvPr/>
        </p:nvSpPr>
        <p:spPr bwMode="auto">
          <a:xfrm>
            <a:off x="5562600" y="2819400"/>
            <a:ext cx="2928938"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eaLnBrk="1" hangingPunct="1"/>
            <a:r>
              <a:rPr lang="en-US" sz="1600" smtClean="0">
                <a:solidFill>
                  <a:srgbClr val="000000"/>
                </a:solidFill>
                <a:cs typeface="+mn-cs"/>
              </a:rPr>
              <a:t>Shipboard Salinity Section</a:t>
            </a:r>
          </a:p>
          <a:p>
            <a:pPr algn="ctr" eaLnBrk="1" hangingPunct="1"/>
            <a:r>
              <a:rPr lang="en-US" sz="1600" smtClean="0">
                <a:solidFill>
                  <a:srgbClr val="000000"/>
                </a:solidFill>
                <a:cs typeface="+mn-cs"/>
              </a:rPr>
              <a:t>Across the NJ Coastal Current</a:t>
            </a:r>
          </a:p>
          <a:p>
            <a:pPr algn="ctr" eaLnBrk="1" hangingPunct="1"/>
            <a:r>
              <a:rPr lang="en-US" sz="1600" smtClean="0">
                <a:solidFill>
                  <a:srgbClr val="000000"/>
                </a:solidFill>
                <a:cs typeface="+mn-cs"/>
              </a:rPr>
              <a:t>and the HSV Highway</a:t>
            </a:r>
          </a:p>
        </p:txBody>
      </p:sp>
      <p:pic>
        <p:nvPicPr>
          <p:cNvPr id="73734" name="Picture 6" descr="new2%200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4322763"/>
            <a:ext cx="1901825" cy="2535237"/>
          </a:xfrm>
          <a:prstGeom prst="rect">
            <a:avLst/>
          </a:prstGeom>
          <a:noFill/>
          <a:extLst>
            <a:ext uri="{909E8E84-426E-40dd-AFC4-6F175D3DCCD1}">
              <a14:hiddenFill xmlns:a14="http://schemas.microsoft.com/office/drawing/2010/main">
                <a:solidFill>
                  <a:srgbClr val="FFFFFF"/>
                </a:solidFill>
              </a14:hiddenFill>
            </a:ext>
          </a:extLst>
        </p:spPr>
      </p:pic>
      <p:pic>
        <p:nvPicPr>
          <p:cNvPr id="73735" name="Picture 7" descr="towing_pic"/>
          <p:cNvPicPr>
            <a:picLocks noChangeAspect="1" noChangeArrowheads="1"/>
          </p:cNvPicPr>
          <p:nvPr/>
        </p:nvPicPr>
        <p:blipFill>
          <a:blip r:embed="rId5">
            <a:extLst>
              <a:ext uri="{28A0092B-C50C-407E-A947-70E740481C1C}">
                <a14:useLocalDpi xmlns:a14="http://schemas.microsoft.com/office/drawing/2010/main" val="0"/>
              </a:ext>
            </a:extLst>
          </a:blip>
          <a:srcRect l="4060" t="9581" r="23268" b="18205"/>
          <a:stretch>
            <a:fillRect/>
          </a:stretch>
        </p:blipFill>
        <p:spPr bwMode="auto">
          <a:xfrm>
            <a:off x="381000" y="2514600"/>
            <a:ext cx="1676400" cy="1249363"/>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3736" name="Rectangle 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eaLnBrk="1" hangingPunct="1"/>
            <a:r>
              <a:rPr lang="en-US" b="1" smtClean="0">
                <a:solidFill>
                  <a:srgbClr val="FFFF00"/>
                </a:solidFill>
                <a:latin typeface="Times New Roman" charset="0"/>
                <a:cs typeface="+mn-cs"/>
              </a:rPr>
              <a:t>LaTTE 2005 -- After Luring the Cape Hatteras Offshore.</a:t>
            </a:r>
          </a:p>
        </p:txBody>
      </p:sp>
      <p:sp>
        <p:nvSpPr>
          <p:cNvPr id="73737" name="Rectangle 9"/>
          <p:cNvSpPr>
            <a:spLocks noChangeArrowheads="1"/>
          </p:cNvSpPr>
          <p:nvPr/>
        </p:nvSpPr>
        <p:spPr bwMode="auto">
          <a:xfrm>
            <a:off x="2362200" y="4191000"/>
            <a:ext cx="6629400" cy="2563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r>
              <a:rPr lang="ja-JP" altLang="en-US" sz="1800" smtClean="0">
                <a:solidFill>
                  <a:srgbClr val="FFFFFF"/>
                </a:solidFill>
                <a:latin typeface="Arial"/>
                <a:cs typeface="+mn-cs"/>
              </a:rPr>
              <a:t>“</a:t>
            </a:r>
            <a:r>
              <a:rPr lang="en-US" sz="1800" smtClean="0">
                <a:solidFill>
                  <a:srgbClr val="FFFFFF"/>
                </a:solidFill>
                <a:cs typeface="+mn-cs"/>
              </a:rPr>
              <a:t>The survey began on the </a:t>
            </a:r>
            <a:r>
              <a:rPr lang="ja-JP" altLang="en-US" sz="1800" smtClean="0">
                <a:solidFill>
                  <a:srgbClr val="FFFFFF"/>
                </a:solidFill>
                <a:latin typeface="Arial"/>
                <a:cs typeface="+mn-cs"/>
              </a:rPr>
              <a:t>‘</a:t>
            </a:r>
            <a:r>
              <a:rPr lang="en-US" sz="1800" u="sng" smtClean="0">
                <a:solidFill>
                  <a:srgbClr val="FFFFFF"/>
                </a:solidFill>
                <a:cs typeface="+mn-cs"/>
              </a:rPr>
              <a:t>Highway</a:t>
            </a:r>
            <a:r>
              <a:rPr lang="ja-JP" altLang="en-US" sz="1800" smtClean="0">
                <a:solidFill>
                  <a:srgbClr val="FFFFFF"/>
                </a:solidFill>
                <a:latin typeface="Arial"/>
                <a:cs typeface="+mn-cs"/>
              </a:rPr>
              <a:t>’</a:t>
            </a:r>
            <a:r>
              <a:rPr lang="en-US" sz="1800" smtClean="0">
                <a:solidFill>
                  <a:srgbClr val="FFFFFF"/>
                </a:solidFill>
                <a:cs typeface="+mn-cs"/>
              </a:rPr>
              <a:t>.  We were near the glider when it surfaced.  We saw currents ripping southward in a 10 m thick layer of freshwater along the highway -- </a:t>
            </a:r>
            <a:r>
              <a:rPr lang="en-US" sz="1800" u="sng" smtClean="0">
                <a:solidFill>
                  <a:srgbClr val="FFFFFF"/>
                </a:solidFill>
                <a:cs typeface="+mn-cs"/>
              </a:rPr>
              <a:t>perhaps the most significant freshwater transport we saw all week</a:t>
            </a:r>
            <a:r>
              <a:rPr lang="en-US" sz="1800" smtClean="0">
                <a:solidFill>
                  <a:srgbClr val="FFFFFF"/>
                </a:solidFill>
                <a:cs typeface="+mn-cs"/>
              </a:rPr>
              <a:t>.</a:t>
            </a:r>
            <a:r>
              <a:rPr lang="ja-JP" altLang="en-US" sz="1800" smtClean="0">
                <a:solidFill>
                  <a:srgbClr val="FFFFFF"/>
                </a:solidFill>
                <a:latin typeface="Arial"/>
                <a:cs typeface="+mn-cs"/>
              </a:rPr>
              <a:t>”</a:t>
            </a:r>
            <a:endParaRPr lang="en-US" sz="1800" smtClean="0">
              <a:solidFill>
                <a:srgbClr val="FFFFFF"/>
              </a:solidFill>
              <a:cs typeface="+mn-cs"/>
            </a:endParaRPr>
          </a:p>
          <a:p>
            <a:pPr eaLnBrk="1" hangingPunct="1"/>
            <a:r>
              <a:rPr lang="en-US" sz="1800" smtClean="0">
                <a:solidFill>
                  <a:srgbClr val="FFFFFF"/>
                </a:solidFill>
                <a:cs typeface="+mn-cs"/>
              </a:rPr>
              <a:t>      </a:t>
            </a:r>
            <a:r>
              <a:rPr lang="ja-JP" altLang="en-US" sz="1800" smtClean="0">
                <a:solidFill>
                  <a:srgbClr val="FFFFFF"/>
                </a:solidFill>
                <a:latin typeface="Arial"/>
                <a:cs typeface="+mn-cs"/>
              </a:rPr>
              <a:t>“</a:t>
            </a:r>
            <a:r>
              <a:rPr lang="en-US" sz="1800" smtClean="0">
                <a:solidFill>
                  <a:srgbClr val="FFFFFF"/>
                </a:solidFill>
                <a:cs typeface="+mn-cs"/>
              </a:rPr>
              <a:t>Perhaps the most perplexing to me is </a:t>
            </a:r>
            <a:r>
              <a:rPr lang="ja-JP" altLang="en-US" sz="1800" smtClean="0">
                <a:solidFill>
                  <a:srgbClr val="FFFFFF"/>
                </a:solidFill>
                <a:latin typeface="Arial"/>
                <a:cs typeface="+mn-cs"/>
              </a:rPr>
              <a:t>‘</a:t>
            </a:r>
            <a:r>
              <a:rPr lang="en-US" sz="1800" smtClean="0">
                <a:solidFill>
                  <a:srgbClr val="FFFFFF"/>
                </a:solidFill>
                <a:cs typeface="+mn-cs"/>
              </a:rPr>
              <a:t>the Highway</a:t>
            </a:r>
            <a:r>
              <a:rPr lang="ja-JP" altLang="en-US" sz="1800" smtClean="0">
                <a:solidFill>
                  <a:srgbClr val="FFFFFF"/>
                </a:solidFill>
                <a:latin typeface="Arial"/>
                <a:cs typeface="+mn-cs"/>
              </a:rPr>
              <a:t>’</a:t>
            </a:r>
            <a:r>
              <a:rPr lang="en-US" sz="1800" smtClean="0">
                <a:solidFill>
                  <a:srgbClr val="FFFFFF"/>
                </a:solidFill>
                <a:cs typeface="+mn-cs"/>
              </a:rPr>
              <a:t> and why there has been a lack of a strong coastally trapped flow this week.</a:t>
            </a:r>
            <a:r>
              <a:rPr lang="ja-JP" altLang="en-US" sz="1800" smtClean="0">
                <a:solidFill>
                  <a:srgbClr val="FFFFFF"/>
                </a:solidFill>
                <a:latin typeface="Arial"/>
                <a:cs typeface="+mn-cs"/>
              </a:rPr>
              <a:t>”</a:t>
            </a:r>
            <a:r>
              <a:rPr lang="en-US" sz="1800" smtClean="0">
                <a:solidFill>
                  <a:srgbClr val="FFFFFF"/>
                </a:solidFill>
                <a:cs typeface="+mn-cs"/>
              </a:rPr>
              <a:t>  </a:t>
            </a:r>
          </a:p>
          <a:p>
            <a:pPr eaLnBrk="1" hangingPunct="1"/>
            <a:endParaRPr lang="en-US" sz="1800" smtClean="0">
              <a:solidFill>
                <a:srgbClr val="FFFFFF"/>
              </a:solidFill>
              <a:cs typeface="+mn-cs"/>
            </a:endParaRPr>
          </a:p>
          <a:p>
            <a:pPr eaLnBrk="1" hangingPunct="1"/>
            <a:r>
              <a:rPr lang="en-US" sz="1800" smtClean="0">
                <a:solidFill>
                  <a:srgbClr val="FFFFFF"/>
                </a:solidFill>
                <a:cs typeface="+mn-cs"/>
              </a:rPr>
              <a:t>--- Bob Chant aboard  the Cape Hatteras,  April 21, 2005</a:t>
            </a:r>
          </a:p>
        </p:txBody>
      </p:sp>
    </p:spTree>
    <p:extLst>
      <p:ext uri="{BB962C8B-B14F-4D97-AF65-F5344CB8AC3E}">
        <p14:creationId xmlns:p14="http://schemas.microsoft.com/office/powerpoint/2010/main" val="3402325616"/>
      </p:ext>
    </p:extLst>
  </p:cSld>
  <p:clrMapOvr>
    <a:masterClrMapping/>
  </p:clrMapOvr>
  <p:transition xmlns:p14="http://schemas.microsoft.com/office/powerpoint/2010/main">
    <p:wipe/>
  </p:transition>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Number Placeholder 3"/>
          <p:cNvSpPr>
            <a:spLocks noGrp="1"/>
          </p:cNvSpPr>
          <p:nvPr>
            <p:ph type="sldNum" sz="quarter" idx="12"/>
          </p:nvPr>
        </p:nvSpPr>
        <p:spPr>
          <a:xfrm>
            <a:off x="457200" y="6356350"/>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a:fld id="{99DF0DD8-9F42-174A-B545-B3702B4F4F68}" type="slidenum">
              <a:rPr lang="en-US" sz="1200">
                <a:solidFill>
                  <a:srgbClr val="898989"/>
                </a:solidFill>
                <a:latin typeface="Calibri" charset="0"/>
              </a:rPr>
              <a:pPr algn="l"/>
              <a:t>56</a:t>
            </a:fld>
            <a:endParaRPr lang="en-US" sz="1200">
              <a:solidFill>
                <a:srgbClr val="898989"/>
              </a:solidFill>
              <a:latin typeface="Calibri" charset="0"/>
            </a:endParaRPr>
          </a:p>
        </p:txBody>
      </p:sp>
      <p:sp>
        <p:nvSpPr>
          <p:cNvPr id="22530" name="TextBox 7"/>
          <p:cNvSpPr txBox="1">
            <a:spLocks noChangeArrowheads="1"/>
          </p:cNvSpPr>
          <p:nvPr/>
        </p:nvSpPr>
        <p:spPr bwMode="auto">
          <a:xfrm>
            <a:off x="1219200" y="76200"/>
            <a:ext cx="67056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fontAlgn="base">
              <a:spcBef>
                <a:spcPct val="0"/>
              </a:spcBef>
              <a:spcAft>
                <a:spcPct val="0"/>
              </a:spcAft>
            </a:pPr>
            <a:r>
              <a:rPr lang="en-US" sz="3000" b="1" dirty="0">
                <a:solidFill>
                  <a:srgbClr val="000000"/>
                </a:solidFill>
                <a:latin typeface="Times New Roman"/>
                <a:cs typeface="Times New Roman"/>
              </a:rPr>
              <a:t>Mid-Atlantic Bight HF Radar Network</a:t>
            </a:r>
            <a:endParaRPr lang="en-US" sz="2600" b="1" dirty="0">
              <a:solidFill>
                <a:srgbClr val="000000"/>
              </a:solidFill>
              <a:latin typeface="Times New Roman"/>
              <a:cs typeface="Times New Roman"/>
            </a:endParaRPr>
          </a:p>
        </p:txBody>
      </p:sp>
      <p:pic>
        <p:nvPicPr>
          <p:cNvPr id="22531"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 y="685800"/>
            <a:ext cx="8991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extBox 7"/>
          <p:cNvSpPr txBox="1">
            <a:spLocks noChangeArrowheads="1"/>
          </p:cNvSpPr>
          <p:nvPr/>
        </p:nvSpPr>
        <p:spPr bwMode="auto">
          <a:xfrm>
            <a:off x="4387850" y="2438400"/>
            <a:ext cx="4710755" cy="2831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fontAlgn="base">
              <a:spcBef>
                <a:spcPct val="0"/>
              </a:spcBef>
              <a:spcAft>
                <a:spcPct val="0"/>
              </a:spcAft>
            </a:pPr>
            <a:r>
              <a:rPr lang="en-US" sz="1800" b="1" u="sng" dirty="0">
                <a:solidFill>
                  <a:prstClr val="white"/>
                </a:solidFill>
              </a:rPr>
              <a:t>Mid-Atlantic HF Radar Network</a:t>
            </a:r>
          </a:p>
          <a:p>
            <a:pPr defTabSz="914400" fontAlgn="base">
              <a:spcBef>
                <a:spcPct val="0"/>
              </a:spcBef>
              <a:spcAft>
                <a:spcPct val="0"/>
              </a:spcAft>
            </a:pPr>
            <a:r>
              <a:rPr lang="en-US" sz="1800" b="1" dirty="0" smtClean="0">
                <a:solidFill>
                  <a:srgbClr val="FF0000"/>
                </a:solidFill>
              </a:rPr>
              <a:t>17 </a:t>
            </a:r>
            <a:r>
              <a:rPr lang="en-US" sz="1800" b="1" dirty="0">
                <a:solidFill>
                  <a:srgbClr val="FF0000"/>
                </a:solidFill>
              </a:rPr>
              <a:t>Long-Range CODARs</a:t>
            </a:r>
          </a:p>
          <a:p>
            <a:pPr defTabSz="914400" fontAlgn="base">
              <a:spcBef>
                <a:spcPct val="0"/>
              </a:spcBef>
              <a:spcAft>
                <a:spcPct val="0"/>
              </a:spcAft>
            </a:pPr>
            <a:r>
              <a:rPr lang="en-US" sz="1800" b="1" dirty="0">
                <a:solidFill>
                  <a:prstClr val="white"/>
                </a:solidFill>
              </a:rPr>
              <a:t> </a:t>
            </a:r>
            <a:r>
              <a:rPr lang="en-US" sz="1800" b="1" dirty="0">
                <a:solidFill>
                  <a:srgbClr val="FFFF00"/>
                </a:solidFill>
              </a:rPr>
              <a:t> </a:t>
            </a:r>
            <a:r>
              <a:rPr lang="en-US" sz="1800" b="1" dirty="0" smtClean="0">
                <a:solidFill>
                  <a:srgbClr val="FFFF00"/>
                </a:solidFill>
              </a:rPr>
              <a:t>7 </a:t>
            </a:r>
            <a:r>
              <a:rPr lang="en-US" sz="1800" b="1" dirty="0">
                <a:solidFill>
                  <a:srgbClr val="FFFF00"/>
                </a:solidFill>
              </a:rPr>
              <a:t>Medium-Range CODARs</a:t>
            </a:r>
          </a:p>
          <a:p>
            <a:pPr defTabSz="914400" fontAlgn="base">
              <a:spcBef>
                <a:spcPct val="0"/>
              </a:spcBef>
              <a:spcAft>
                <a:spcPct val="0"/>
              </a:spcAft>
            </a:pPr>
            <a:r>
              <a:rPr lang="en-US" sz="1800" b="1" u="sng" dirty="0">
                <a:solidFill>
                  <a:srgbClr val="00FF00"/>
                </a:solidFill>
              </a:rPr>
              <a:t>17</a:t>
            </a:r>
            <a:r>
              <a:rPr lang="en-US" sz="1800" b="1" dirty="0">
                <a:solidFill>
                  <a:srgbClr val="00FF00"/>
                </a:solidFill>
              </a:rPr>
              <a:t> Short-Range CODARs</a:t>
            </a:r>
          </a:p>
          <a:p>
            <a:pPr defTabSz="914400" fontAlgn="base">
              <a:spcBef>
                <a:spcPct val="0"/>
              </a:spcBef>
              <a:spcAft>
                <a:spcPct val="0"/>
              </a:spcAft>
            </a:pPr>
            <a:r>
              <a:rPr lang="en-US" sz="1800" b="1" dirty="0">
                <a:solidFill>
                  <a:prstClr val="white"/>
                </a:solidFill>
              </a:rPr>
              <a:t>41 </a:t>
            </a:r>
            <a:r>
              <a:rPr lang="en-US" sz="1800" b="1" dirty="0" smtClean="0">
                <a:solidFill>
                  <a:prstClr val="white"/>
                </a:solidFill>
              </a:rPr>
              <a:t>Total CODARs in Region</a:t>
            </a:r>
          </a:p>
          <a:p>
            <a:pPr defTabSz="914400" fontAlgn="base">
              <a:spcBef>
                <a:spcPct val="0"/>
              </a:spcBef>
              <a:spcAft>
                <a:spcPct val="0"/>
              </a:spcAft>
            </a:pPr>
            <a:endParaRPr lang="en-US" sz="800" b="1" dirty="0">
              <a:solidFill>
                <a:prstClr val="white"/>
              </a:solidFill>
            </a:endParaRPr>
          </a:p>
          <a:p>
            <a:pPr defTabSz="914400" fontAlgn="base">
              <a:spcBef>
                <a:spcPct val="0"/>
              </a:spcBef>
              <a:spcAft>
                <a:spcPct val="0"/>
              </a:spcAft>
            </a:pPr>
            <a:r>
              <a:rPr lang="en-US" sz="1800" b="1" i="1" u="sng" dirty="0" smtClean="0">
                <a:solidFill>
                  <a:prstClr val="white"/>
                </a:solidFill>
              </a:rPr>
              <a:t>+5</a:t>
            </a:r>
            <a:r>
              <a:rPr lang="en-US" sz="1800" b="1" i="1" dirty="0" smtClean="0">
                <a:solidFill>
                  <a:prstClr val="white"/>
                </a:solidFill>
              </a:rPr>
              <a:t> CODARs outside Region</a:t>
            </a:r>
          </a:p>
          <a:p>
            <a:pPr defTabSz="914400" fontAlgn="base">
              <a:spcBef>
                <a:spcPct val="0"/>
              </a:spcBef>
              <a:spcAft>
                <a:spcPct val="0"/>
              </a:spcAft>
            </a:pPr>
            <a:r>
              <a:rPr lang="en-US" sz="1800" b="1" i="1" dirty="0" smtClean="0">
                <a:solidFill>
                  <a:prstClr val="white"/>
                </a:solidFill>
              </a:rPr>
              <a:t> 46 Total CODARs</a:t>
            </a:r>
          </a:p>
          <a:p>
            <a:pPr defTabSz="914400" fontAlgn="base">
              <a:spcBef>
                <a:spcPct val="0"/>
              </a:spcBef>
              <a:spcAft>
                <a:spcPct val="0"/>
              </a:spcAft>
            </a:pPr>
            <a:endParaRPr lang="en-US" sz="800" b="1" dirty="0">
              <a:solidFill>
                <a:prstClr val="white"/>
              </a:solidFill>
            </a:endParaRPr>
          </a:p>
          <a:p>
            <a:pPr defTabSz="914400" fontAlgn="base">
              <a:spcBef>
                <a:spcPct val="0"/>
              </a:spcBef>
              <a:spcAft>
                <a:spcPct val="0"/>
              </a:spcAft>
            </a:pPr>
            <a:r>
              <a:rPr lang="en-US" sz="1800" b="1" dirty="0">
                <a:solidFill>
                  <a:prstClr val="white"/>
                </a:solidFill>
              </a:rPr>
              <a:t>Triple Nested, Multi-static, Multi-use</a:t>
            </a:r>
          </a:p>
          <a:p>
            <a:pPr defTabSz="914400" fontAlgn="base">
              <a:spcBef>
                <a:spcPct val="0"/>
              </a:spcBef>
              <a:spcAft>
                <a:spcPct val="0"/>
              </a:spcAft>
            </a:pPr>
            <a:r>
              <a:rPr lang="en-US" sz="1800" b="1" dirty="0">
                <a:solidFill>
                  <a:prstClr val="white"/>
                </a:solidFill>
              </a:rPr>
              <a:t>Industry Partner: CODAR Ocean Sensors</a:t>
            </a:r>
          </a:p>
        </p:txBody>
      </p:sp>
      <p:cxnSp>
        <p:nvCxnSpPr>
          <p:cNvPr id="10" name="Straight Connector 9"/>
          <p:cNvCxnSpPr/>
          <p:nvPr/>
        </p:nvCxnSpPr>
        <p:spPr>
          <a:xfrm rot="10800000" flipV="1">
            <a:off x="2624138" y="922338"/>
            <a:ext cx="2557462" cy="873125"/>
          </a:xfrm>
          <a:prstGeom prst="line">
            <a:avLst/>
          </a:prstGeom>
          <a:ln w="38100" cap="flat" cmpd="sng" algn="ctr">
            <a:solidFill>
              <a:srgbClr val="FFFF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a:off x="261938" y="2760663"/>
            <a:ext cx="3352800" cy="1422400"/>
          </a:xfrm>
          <a:prstGeom prst="line">
            <a:avLst/>
          </a:prstGeom>
          <a:ln w="38100" cap="flat" cmpd="sng" algn="ctr">
            <a:solidFill>
              <a:srgbClr val="FFFF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2253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0" y="3908425"/>
            <a:ext cx="1079500" cy="1538288"/>
          </a:xfrm>
          <a:prstGeom prst="rect">
            <a:avLst/>
          </a:prstGeom>
          <a:noFill/>
          <a:ln w="38100">
            <a:solidFill>
              <a:srgbClr val="008000"/>
            </a:solidFill>
            <a:miter lim="800000"/>
            <a:headEnd/>
            <a:tailEnd/>
          </a:ln>
          <a:extLst>
            <a:ext uri="{909E8E84-426E-40dd-AFC4-6F175D3DCCD1}">
              <a14:hiddenFill xmlns:a14="http://schemas.microsoft.com/office/drawing/2010/main">
                <a:solidFill>
                  <a:srgbClr val="FFFFFF"/>
                </a:solidFill>
              </a14:hiddenFill>
            </a:ext>
          </a:extLst>
        </p:spPr>
      </p:pic>
      <p:pic>
        <p:nvPicPr>
          <p:cNvPr id="2253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713" y="2081213"/>
            <a:ext cx="1143000" cy="1582737"/>
          </a:xfrm>
          <a:prstGeom prst="rect">
            <a:avLst/>
          </a:prstGeom>
          <a:noFill/>
          <a:ln w="38100">
            <a:solidFill>
              <a:srgbClr val="FFFF00"/>
            </a:solidFill>
            <a:miter lim="800000"/>
            <a:headEnd/>
            <a:tailEnd/>
          </a:ln>
          <a:extLst>
            <a:ext uri="{909E8E84-426E-40dd-AFC4-6F175D3DCCD1}">
              <a14:hiddenFill xmlns:a14="http://schemas.microsoft.com/office/drawing/2010/main">
                <a:solidFill>
                  <a:srgbClr val="FFFFFF"/>
                </a:solidFill>
              </a14:hiddenFill>
            </a:ext>
          </a:extLst>
        </p:spPr>
      </p:pic>
      <p:grpSp>
        <p:nvGrpSpPr>
          <p:cNvPr id="22537" name="Group 9"/>
          <p:cNvGrpSpPr>
            <a:grpSpLocks/>
          </p:cNvGrpSpPr>
          <p:nvPr/>
        </p:nvGrpSpPr>
        <p:grpSpPr bwMode="auto">
          <a:xfrm>
            <a:off x="152400" y="776288"/>
            <a:ext cx="1963738" cy="993775"/>
            <a:chOff x="5204177" y="1478844"/>
            <a:chExt cx="3766629" cy="3127024"/>
          </a:xfrm>
        </p:grpSpPr>
        <p:pic>
          <p:nvPicPr>
            <p:cNvPr id="2254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04177" y="1478846"/>
              <a:ext cx="1341012" cy="3127022"/>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22545"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90235" y="1478844"/>
              <a:ext cx="2380571" cy="3127023"/>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grpSp>
      <p:pic>
        <p:nvPicPr>
          <p:cNvPr id="22538" name="Picture 15" descr="IMG_9578.jpg"/>
          <p:cNvPicPr>
            <a:picLocks noChangeAspect="1"/>
          </p:cNvPicPr>
          <p:nvPr/>
        </p:nvPicPr>
        <p:blipFill>
          <a:blip r:embed="rId7">
            <a:extLst>
              <a:ext uri="{28A0092B-C50C-407E-A947-70E740481C1C}">
                <a14:useLocalDpi xmlns:a14="http://schemas.microsoft.com/office/drawing/2010/main" val="0"/>
              </a:ext>
            </a:extLst>
          </a:blip>
          <a:srcRect b="8546"/>
          <a:stretch>
            <a:fillRect/>
          </a:stretch>
        </p:blipFill>
        <p:spPr bwMode="auto">
          <a:xfrm>
            <a:off x="7639050" y="838200"/>
            <a:ext cx="1219200" cy="1671637"/>
          </a:xfrm>
          <a:prstGeom prst="rect">
            <a:avLst/>
          </a:prstGeom>
          <a:noFill/>
          <a:ln w="3810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17" name="Picture 44" descr="3"/>
          <p:cNvPicPr>
            <a:picLocks noChangeAspect="1" noChangeArrowheads="1"/>
          </p:cNvPicPr>
          <p:nvPr/>
        </p:nvPicPr>
        <p:blipFill>
          <a:blip r:embed="rId8"/>
          <a:stretch>
            <a:fillRect/>
          </a:stretch>
        </p:blipFill>
        <p:spPr bwMode="auto">
          <a:xfrm>
            <a:off x="6477000" y="5157787"/>
            <a:ext cx="582613" cy="569913"/>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18" name="Picture 49" descr="8"/>
          <p:cNvPicPr>
            <a:picLocks noChangeAspect="1" noChangeArrowheads="1"/>
          </p:cNvPicPr>
          <p:nvPr/>
        </p:nvPicPr>
        <p:blipFill>
          <a:blip r:embed="rId9"/>
          <a:srcRect/>
          <a:stretch>
            <a:fillRect/>
          </a:stretch>
        </p:blipFill>
        <p:spPr bwMode="auto">
          <a:xfrm>
            <a:off x="5786438" y="5175250"/>
            <a:ext cx="593725" cy="568325"/>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22541" name="Picture 31" descr="IOOS_logo_white.gif"/>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670425" y="5243512"/>
            <a:ext cx="1012825"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2" name="Picture 19" descr="USCG.gif"/>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202488" y="5175250"/>
            <a:ext cx="59055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3" name="Text Box 9"/>
          <p:cNvSpPr txBox="1">
            <a:spLocks noChangeArrowheads="1"/>
          </p:cNvSpPr>
          <p:nvPr/>
        </p:nvSpPr>
        <p:spPr bwMode="auto">
          <a:xfrm>
            <a:off x="2195513" y="704850"/>
            <a:ext cx="193833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fontAlgn="base">
              <a:spcBef>
                <a:spcPct val="0"/>
              </a:spcBef>
              <a:spcAft>
                <a:spcPct val="0"/>
              </a:spcAft>
            </a:pPr>
            <a:r>
              <a:rPr lang="en-US" sz="2000" b="1">
                <a:solidFill>
                  <a:srgbClr val="FFFF00"/>
                </a:solidFill>
                <a:latin typeface="Calibri" charset="0"/>
              </a:rPr>
              <a:t>1000 km </a:t>
            </a:r>
          </a:p>
          <a:p>
            <a:pPr algn="ctr" defTabSz="914400" fontAlgn="base">
              <a:spcBef>
                <a:spcPct val="0"/>
              </a:spcBef>
              <a:spcAft>
                <a:spcPct val="0"/>
              </a:spcAft>
            </a:pPr>
            <a:r>
              <a:rPr lang="en-US" sz="2000" b="1">
                <a:solidFill>
                  <a:srgbClr val="FFFF00"/>
                </a:solidFill>
                <a:latin typeface="Calibri" charset="0"/>
              </a:rPr>
              <a:t>Cape to Cape</a:t>
            </a:r>
          </a:p>
        </p:txBody>
      </p:sp>
      <p:pic>
        <p:nvPicPr>
          <p:cNvPr id="2" name="Picture 1" descr="Screen Shot 2013-10-21 at 8.16.35 PM.p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588250" y="3039577"/>
            <a:ext cx="1260078" cy="802172"/>
          </a:xfrm>
          <a:prstGeom prst="rect">
            <a:avLst/>
          </a:prstGeom>
        </p:spPr>
      </p:pic>
    </p:spTree>
    <p:extLst>
      <p:ext uri="{BB962C8B-B14F-4D97-AF65-F5344CB8AC3E}">
        <p14:creationId xmlns:p14="http://schemas.microsoft.com/office/powerpoint/2010/main" val="2957245687"/>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1118206426_2340b3d5e9_o"/>
          <p:cNvPicPr>
            <a:picLocks noChangeAspect="1" noChangeArrowheads="1"/>
          </p:cNvPicPr>
          <p:nvPr/>
        </p:nvPicPr>
        <p:blipFill>
          <a:blip r:embed="rId2"/>
          <a:srcRect/>
          <a:stretch>
            <a:fillRect/>
          </a:stretch>
        </p:blipFill>
        <p:spPr bwMode="auto">
          <a:xfrm>
            <a:off x="0" y="-1588"/>
            <a:ext cx="9144000" cy="6859588"/>
          </a:xfrm>
          <a:prstGeom prst="rect">
            <a:avLst/>
          </a:prstGeom>
          <a:noFill/>
          <a:ln w="9525">
            <a:noFill/>
            <a:miter lim="800000"/>
            <a:headEnd/>
            <a:tailEnd/>
          </a:ln>
        </p:spPr>
      </p:pic>
      <p:sp>
        <p:nvSpPr>
          <p:cNvPr id="30723" name="Text Box 3"/>
          <p:cNvSpPr txBox="1">
            <a:spLocks noChangeArrowheads="1"/>
          </p:cNvSpPr>
          <p:nvPr/>
        </p:nvSpPr>
        <p:spPr bwMode="auto">
          <a:xfrm>
            <a:off x="0" y="0"/>
            <a:ext cx="9144000" cy="1508105"/>
          </a:xfrm>
          <a:prstGeom prst="rect">
            <a:avLst/>
          </a:prstGeom>
          <a:noFill/>
          <a:ln w="9525">
            <a:noFill/>
            <a:miter lim="800000"/>
            <a:headEnd/>
            <a:tailEnd/>
          </a:ln>
        </p:spPr>
        <p:txBody>
          <a:bodyPr>
            <a:prstTxWarp prst="textNoShape">
              <a:avLst/>
            </a:prstTxWarp>
            <a:spAutoFit/>
          </a:bodyPr>
          <a:lstStyle/>
          <a:p>
            <a:pPr eaLnBrk="1" hangingPunct="1"/>
            <a:r>
              <a:rPr lang="en-US" b="1" dirty="0">
                <a:solidFill>
                  <a:prstClr val="black"/>
                </a:solidFill>
                <a:ea typeface="ＭＳ Ｐゴシック" charset="-128"/>
                <a:cs typeface="ＭＳ Ｐゴシック" charset="-128"/>
              </a:rPr>
              <a:t>                            </a:t>
            </a:r>
            <a:r>
              <a:rPr lang="en-US" b="1" dirty="0" smtClean="0">
                <a:solidFill>
                  <a:prstClr val="black"/>
                </a:solidFill>
                <a:ea typeface="ＭＳ Ｐゴシック" charset="-128"/>
                <a:cs typeface="ＭＳ Ｐゴシック" charset="-128"/>
              </a:rPr>
              <a:t> Success </a:t>
            </a:r>
            <a:r>
              <a:rPr lang="en-US" b="1" dirty="0">
                <a:solidFill>
                  <a:prstClr val="black"/>
                </a:solidFill>
                <a:ea typeface="ＭＳ Ｐゴシック" charset="-128"/>
                <a:cs typeface="ＭＳ Ｐゴシック" charset="-128"/>
              </a:rPr>
              <a:t>Stories – Making a Difference</a:t>
            </a:r>
          </a:p>
          <a:p>
            <a:pPr eaLnBrk="1" hangingPunct="1"/>
            <a:endParaRPr lang="en-US" b="1" dirty="0">
              <a:solidFill>
                <a:prstClr val="black"/>
              </a:solidFill>
              <a:ea typeface="ＭＳ Ｐゴシック" charset="-128"/>
              <a:cs typeface="ＭＳ Ｐゴシック" charset="-128"/>
            </a:endParaRPr>
          </a:p>
          <a:p>
            <a:pPr eaLnBrk="1" hangingPunct="1"/>
            <a:r>
              <a:rPr lang="en-US" b="1" i="1" dirty="0">
                <a:solidFill>
                  <a:prstClr val="black"/>
                </a:solidFill>
                <a:ea typeface="ＭＳ Ｐゴシック" charset="-128"/>
                <a:cs typeface="ＭＳ Ｐゴシック" charset="-128"/>
              </a:rPr>
              <a:t>Optimizing HF Radar for SAR using USCG Surface Drifters</a:t>
            </a:r>
          </a:p>
          <a:p>
            <a:pPr eaLnBrk="1" hangingPunct="1"/>
            <a:endParaRPr lang="en-US" sz="2000" b="1" i="1" dirty="0">
              <a:solidFill>
                <a:prstClr val="black"/>
              </a:solidFill>
              <a:ea typeface="ＭＳ Ｐゴシック" charset="-128"/>
              <a:cs typeface="ＭＳ Ｐゴシック" charset="-128"/>
            </a:endParaRPr>
          </a:p>
        </p:txBody>
      </p:sp>
      <p:sp>
        <p:nvSpPr>
          <p:cNvPr id="30724" name="Text Box 4"/>
          <p:cNvSpPr txBox="1">
            <a:spLocks noChangeArrowheads="1"/>
          </p:cNvSpPr>
          <p:nvPr/>
        </p:nvSpPr>
        <p:spPr bwMode="auto">
          <a:xfrm>
            <a:off x="0" y="4114800"/>
            <a:ext cx="4289981" cy="2554545"/>
          </a:xfrm>
          <a:prstGeom prst="rect">
            <a:avLst/>
          </a:prstGeom>
          <a:noFill/>
          <a:ln w="9525">
            <a:noFill/>
            <a:miter lim="800000"/>
            <a:headEnd/>
            <a:tailEnd/>
          </a:ln>
        </p:spPr>
        <p:txBody>
          <a:bodyPr wrap="none">
            <a:prstTxWarp prst="textNoShape">
              <a:avLst/>
            </a:prstTxWarp>
            <a:spAutoFit/>
          </a:bodyPr>
          <a:lstStyle/>
          <a:p>
            <a:pPr eaLnBrk="1" hangingPunct="1"/>
            <a:r>
              <a:rPr lang="en-US" sz="2000" b="1" dirty="0">
                <a:solidFill>
                  <a:prstClr val="black"/>
                </a:solidFill>
                <a:ea typeface="ＭＳ Ｐゴシック" charset="-128"/>
                <a:cs typeface="ＭＳ Ｐゴシック" charset="-128"/>
              </a:rPr>
              <a:t>Art Allen </a:t>
            </a:r>
          </a:p>
          <a:p>
            <a:pPr eaLnBrk="1" hangingPunct="1"/>
            <a:r>
              <a:rPr lang="en-US" sz="2000" b="1" dirty="0">
                <a:solidFill>
                  <a:prstClr val="black"/>
                </a:solidFill>
                <a:ea typeface="ＭＳ Ｐゴシック" charset="-128"/>
                <a:cs typeface="ＭＳ Ｐゴシック" charset="-128"/>
              </a:rPr>
              <a:t>U.S. Coast Guard</a:t>
            </a:r>
          </a:p>
          <a:p>
            <a:pPr eaLnBrk="1" hangingPunct="1"/>
            <a:endParaRPr lang="en-US" sz="2000" b="1" dirty="0">
              <a:solidFill>
                <a:prstClr val="black"/>
              </a:solidFill>
              <a:ea typeface="ＭＳ Ｐゴシック" charset="-128"/>
              <a:cs typeface="ＭＳ Ｐゴシック" charset="-128"/>
            </a:endParaRPr>
          </a:p>
          <a:p>
            <a:pPr eaLnBrk="1" hangingPunct="1"/>
            <a:r>
              <a:rPr lang="en-US" sz="2000" b="1" dirty="0">
                <a:solidFill>
                  <a:prstClr val="black"/>
                </a:solidFill>
                <a:ea typeface="ＭＳ Ｐゴシック" charset="-128"/>
                <a:cs typeface="ＭＳ Ｐゴシック" charset="-128"/>
              </a:rPr>
              <a:t>Scott Glenn</a:t>
            </a:r>
          </a:p>
          <a:p>
            <a:pPr eaLnBrk="1" hangingPunct="1"/>
            <a:r>
              <a:rPr lang="en-US" sz="2000" b="1" dirty="0">
                <a:solidFill>
                  <a:prstClr val="black"/>
                </a:solidFill>
                <a:ea typeface="ＭＳ Ｐゴシック" charset="-128"/>
                <a:cs typeface="ＭＳ Ｐゴシック" charset="-128"/>
              </a:rPr>
              <a:t>Rutgers University</a:t>
            </a:r>
            <a:endParaRPr lang="en-US" sz="2000" b="1" dirty="0" smtClean="0">
              <a:solidFill>
                <a:prstClr val="black"/>
              </a:solidFill>
              <a:ea typeface="ＭＳ Ｐゴシック" charset="-128"/>
              <a:cs typeface="ＭＳ Ｐゴシック" charset="-128"/>
            </a:endParaRPr>
          </a:p>
          <a:p>
            <a:pPr eaLnBrk="1" hangingPunct="1"/>
            <a:endParaRPr lang="en-US" sz="2000" b="1" dirty="0" smtClean="0">
              <a:solidFill>
                <a:prstClr val="black"/>
              </a:solidFill>
              <a:ea typeface="ＭＳ Ｐゴシック" charset="-128"/>
              <a:cs typeface="ＭＳ Ｐゴシック" charset="-128"/>
            </a:endParaRPr>
          </a:p>
          <a:p>
            <a:pPr eaLnBrk="1" hangingPunct="1"/>
            <a:r>
              <a:rPr lang="en-US" sz="2000" b="1" dirty="0" smtClean="0">
                <a:solidFill>
                  <a:prstClr val="black"/>
                </a:solidFill>
                <a:ea typeface="ＭＳ Ｐゴシック" charset="-128"/>
                <a:cs typeface="ＭＳ Ｐゴシック" charset="-128"/>
              </a:rPr>
              <a:t>Mid</a:t>
            </a:r>
            <a:r>
              <a:rPr lang="en-US" sz="2000" b="1" dirty="0">
                <a:solidFill>
                  <a:prstClr val="black"/>
                </a:solidFill>
                <a:ea typeface="ＭＳ Ｐゴシック" charset="-128"/>
                <a:cs typeface="ＭＳ Ｐゴシック" charset="-128"/>
              </a:rPr>
              <a:t>-Atlantic </a:t>
            </a:r>
            <a:r>
              <a:rPr lang="en-US" sz="2000" b="1" dirty="0" smtClean="0">
                <a:solidFill>
                  <a:prstClr val="black"/>
                </a:solidFill>
                <a:ea typeface="ＭＳ Ｐゴシック" charset="-128"/>
                <a:cs typeface="ＭＳ Ｐゴシック" charset="-128"/>
              </a:rPr>
              <a:t>Regional Association</a:t>
            </a:r>
          </a:p>
          <a:p>
            <a:pPr eaLnBrk="1" hangingPunct="1"/>
            <a:r>
              <a:rPr lang="en-US" sz="2000" b="1" dirty="0">
                <a:solidFill>
                  <a:prstClr val="black"/>
                </a:solidFill>
                <a:ea typeface="ＭＳ Ｐゴシック" charset="-128"/>
                <a:cs typeface="ＭＳ Ｐゴシック" charset="-128"/>
              </a:rPr>
              <a:t>Coastal Ocean Observing System</a:t>
            </a:r>
          </a:p>
        </p:txBody>
      </p:sp>
      <p:pic>
        <p:nvPicPr>
          <p:cNvPr id="30725" name="Picture 5" descr="1468414560_d638cdb7d2_o"/>
          <p:cNvPicPr>
            <a:picLocks noChangeAspect="1" noChangeArrowheads="1"/>
          </p:cNvPicPr>
          <p:nvPr/>
        </p:nvPicPr>
        <p:blipFill>
          <a:blip r:embed="rId3"/>
          <a:srcRect/>
          <a:stretch>
            <a:fillRect/>
          </a:stretch>
        </p:blipFill>
        <p:spPr bwMode="auto">
          <a:xfrm>
            <a:off x="4267200" y="4800600"/>
            <a:ext cx="2438400" cy="1828800"/>
          </a:xfrm>
          <a:prstGeom prst="rect">
            <a:avLst/>
          </a:prstGeom>
          <a:noFill/>
          <a:ln w="38100">
            <a:solidFill>
              <a:srgbClr val="000000"/>
            </a:solidFill>
            <a:miter lim="800000"/>
            <a:headEnd/>
            <a:tailEnd/>
          </a:ln>
        </p:spPr>
      </p:pic>
      <p:pic>
        <p:nvPicPr>
          <p:cNvPr id="30726" name="Picture 6" descr="1490972357_d86649c7e2_o"/>
          <p:cNvPicPr>
            <a:picLocks noChangeAspect="1" noChangeArrowheads="1"/>
          </p:cNvPicPr>
          <p:nvPr/>
        </p:nvPicPr>
        <p:blipFill>
          <a:blip r:embed="rId4"/>
          <a:srcRect l="10001" t="282" r="49001" b="33427"/>
          <a:stretch>
            <a:fillRect/>
          </a:stretch>
        </p:blipFill>
        <p:spPr bwMode="auto">
          <a:xfrm>
            <a:off x="6858000" y="4419600"/>
            <a:ext cx="2130425" cy="2286000"/>
          </a:xfrm>
          <a:prstGeom prst="rect">
            <a:avLst/>
          </a:prstGeom>
          <a:noFill/>
          <a:ln w="38100">
            <a:solidFill>
              <a:srgbClr val="000000"/>
            </a:solidFill>
            <a:miter lim="800000"/>
            <a:headEnd/>
            <a:tailEnd/>
          </a:ln>
        </p:spPr>
      </p:pic>
      <p:pic>
        <p:nvPicPr>
          <p:cNvPr id="9" name="Picture 31" descr="IOOS_logo_white.gif"/>
          <p:cNvPicPr>
            <a:picLocks noChangeAspect="1"/>
          </p:cNvPicPr>
          <p:nvPr/>
        </p:nvPicPr>
        <p:blipFill>
          <a:blip r:embed="rId5"/>
          <a:srcRect/>
          <a:stretch>
            <a:fillRect/>
          </a:stretch>
        </p:blipFill>
        <p:spPr bwMode="auto">
          <a:xfrm>
            <a:off x="592667" y="0"/>
            <a:ext cx="1701802" cy="688190"/>
          </a:xfrm>
          <a:prstGeom prst="rect">
            <a:avLst/>
          </a:prstGeom>
          <a:noFill/>
          <a:ln w="9525">
            <a:noFill/>
            <a:miter lim="800000"/>
            <a:headEnd/>
            <a:tailEnd/>
          </a:ln>
        </p:spPr>
      </p:pic>
    </p:spTree>
    <p:extLst>
      <p:ext uri="{BB962C8B-B14F-4D97-AF65-F5344CB8AC3E}">
        <p14:creationId xmlns:p14="http://schemas.microsoft.com/office/powerpoint/2010/main" val="7529226"/>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54" name="Text Box 2"/>
          <p:cNvSpPr txBox="1">
            <a:spLocks noChangeArrowheads="1"/>
          </p:cNvSpPr>
          <p:nvPr/>
        </p:nvSpPr>
        <p:spPr bwMode="auto">
          <a:xfrm>
            <a:off x="1524000" y="346075"/>
            <a:ext cx="640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sz="2400">
              <a:latin typeface="Times New Roman" charset="0"/>
              <a:cs typeface="+mn-cs"/>
            </a:endParaRPr>
          </a:p>
        </p:txBody>
      </p:sp>
      <p:sp>
        <p:nvSpPr>
          <p:cNvPr id="561155" name="Text Box 3"/>
          <p:cNvSpPr txBox="1">
            <a:spLocks noChangeArrowheads="1"/>
          </p:cNvSpPr>
          <p:nvPr/>
        </p:nvSpPr>
        <p:spPr bwMode="auto">
          <a:xfrm>
            <a:off x="1371600" y="346075"/>
            <a:ext cx="678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sz="2400">
              <a:latin typeface="Times New Roman" charset="0"/>
              <a:cs typeface="+mn-cs"/>
            </a:endParaRPr>
          </a:p>
        </p:txBody>
      </p:sp>
      <p:sp>
        <p:nvSpPr>
          <p:cNvPr id="561156" name="Rectangle 4"/>
          <p:cNvSpPr>
            <a:spLocks noGrp="1" noChangeArrowheads="1"/>
          </p:cNvSpPr>
          <p:nvPr>
            <p:ph type="title"/>
          </p:nvPr>
        </p:nvSpPr>
        <p:spPr>
          <a:xfrm>
            <a:off x="762000" y="-76200"/>
            <a:ext cx="7772400" cy="1676400"/>
          </a:xfrm>
        </p:spPr>
        <p:txBody>
          <a:bodyPr/>
          <a:lstStyle/>
          <a:p>
            <a:pPr eaLnBrk="1" hangingPunct="1">
              <a:defRPr/>
            </a:pPr>
            <a:r>
              <a:rPr lang="en-US" sz="3200" b="1" dirty="0" smtClean="0">
                <a:solidFill>
                  <a:srgbClr val="0000FF"/>
                </a:solidFill>
                <a:cs typeface="+mj-cs"/>
              </a:rPr>
              <a:t>Self-Locating Data Marker Buoy </a:t>
            </a:r>
            <a:br>
              <a:rPr lang="en-US" sz="3200" b="1" dirty="0" smtClean="0">
                <a:solidFill>
                  <a:srgbClr val="0000FF"/>
                </a:solidFill>
                <a:cs typeface="+mj-cs"/>
              </a:rPr>
            </a:br>
            <a:r>
              <a:rPr lang="en-US" sz="3200" b="1" dirty="0" smtClean="0">
                <a:solidFill>
                  <a:srgbClr val="0000FF"/>
                </a:solidFill>
                <a:cs typeface="+mj-cs"/>
              </a:rPr>
              <a:t>(SLDMB) Deployments</a:t>
            </a:r>
            <a:br>
              <a:rPr lang="en-US" sz="3200" b="1" dirty="0" smtClean="0">
                <a:solidFill>
                  <a:srgbClr val="0000FF"/>
                </a:solidFill>
                <a:cs typeface="+mj-cs"/>
              </a:rPr>
            </a:br>
            <a:r>
              <a:rPr lang="en-US" sz="3200" b="1" dirty="0" smtClean="0">
                <a:solidFill>
                  <a:srgbClr val="0000FF"/>
                </a:solidFill>
                <a:cs typeface="+mj-cs"/>
              </a:rPr>
              <a:t>1 Jan 2006 – 31 Dec 2007</a:t>
            </a:r>
          </a:p>
        </p:txBody>
      </p:sp>
      <p:pic>
        <p:nvPicPr>
          <p:cNvPr id="7172" name="Picture 5" descr="cgmark"/>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0"/>
            <a:ext cx="183991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6" descr="SLDMB_2006_07_deployments"/>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0" y="1476375"/>
            <a:ext cx="9144000" cy="47085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61159" name="Picture 7"/>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1484313"/>
            <a:ext cx="3890963" cy="2530475"/>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graphicFrame>
        <p:nvGraphicFramePr>
          <p:cNvPr id="8" name="Object 14"/>
          <p:cNvGraphicFramePr>
            <a:graphicFrameLocks noChangeAspect="1"/>
          </p:cNvGraphicFramePr>
          <p:nvPr>
            <p:extLst>
              <p:ext uri="{D42A27DB-BD31-4B8C-83A1-F6EECF244321}">
                <p14:modId xmlns:p14="http://schemas.microsoft.com/office/powerpoint/2010/main" val="2717779952"/>
              </p:ext>
            </p:extLst>
          </p:nvPr>
        </p:nvGraphicFramePr>
        <p:xfrm>
          <a:off x="7518400" y="0"/>
          <a:ext cx="1625600" cy="1733008"/>
        </p:xfrm>
        <a:graphic>
          <a:graphicData uri="http://schemas.openxmlformats.org/presentationml/2006/ole">
            <mc:AlternateContent xmlns:mc="http://schemas.openxmlformats.org/markup-compatibility/2006">
              <mc:Choice xmlns:v="urn:schemas-microsoft-com:vml" Requires="v">
                <p:oleObj spid="_x0000_s2158" name="Document" r:id="rId8" imgW="3026664" imgH="3227832" progId="Word.Document.8">
                  <p:embed/>
                </p:oleObj>
              </mc:Choice>
              <mc:Fallback>
                <p:oleObj name="Document" r:id="rId8" imgW="3026664" imgH="3227832" progId="Word.Document.8">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18400" y="0"/>
                        <a:ext cx="1625600" cy="1733008"/>
                      </a:xfrm>
                      <a:prstGeom prst="rect">
                        <a:avLst/>
                      </a:prstGeom>
                      <a:noFill/>
                      <a:ln>
                        <a:noFill/>
                      </a:ln>
                      <a:effectLst/>
                      <a:extLst/>
                    </p:spPr>
                  </p:pic>
                </p:oleObj>
              </mc:Fallback>
            </mc:AlternateContent>
          </a:graphicData>
        </a:graphic>
      </p:graphicFrame>
      <p:pic>
        <p:nvPicPr>
          <p:cNvPr id="9" name="Picture 6" descr="1490972357_d86649c7e2_o"/>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5029200" y="4495800"/>
            <a:ext cx="1491298" cy="160020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824037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060575"/>
            <a:ext cx="4557038" cy="350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codar_rut.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644887" y="1866900"/>
            <a:ext cx="4499113" cy="3695700"/>
          </a:xfrm>
          <a:prstGeom prst="rect">
            <a:avLst/>
          </a:prstGeom>
        </p:spPr>
      </p:pic>
      <p:pic>
        <p:nvPicPr>
          <p:cNvPr id="5" name="Picture 7"/>
          <p:cNvPicPr>
            <a:picLocks noChangeAspect="1" noChangeArrowheads="1"/>
          </p:cNvPicPr>
          <p:nvPr/>
        </p:nvPicPr>
        <p:blipFill>
          <a:blip r:embed="rId6"/>
          <a:srcRect/>
          <a:stretch>
            <a:fillRect/>
          </a:stretch>
        </p:blipFill>
        <p:spPr bwMode="auto">
          <a:xfrm>
            <a:off x="7543800" y="0"/>
            <a:ext cx="1289050" cy="1371600"/>
          </a:xfrm>
          <a:prstGeom prst="rect">
            <a:avLst/>
          </a:prstGeom>
          <a:noFill/>
          <a:ln w="9525">
            <a:noFill/>
            <a:miter lim="800000"/>
            <a:headEnd/>
            <a:tailEnd/>
          </a:ln>
        </p:spPr>
      </p:pic>
      <p:sp>
        <p:nvSpPr>
          <p:cNvPr id="6" name="TextBox 5"/>
          <p:cNvSpPr txBox="1"/>
          <p:nvPr/>
        </p:nvSpPr>
        <p:spPr>
          <a:xfrm>
            <a:off x="76200" y="5772090"/>
            <a:ext cx="9601200" cy="400110"/>
          </a:xfrm>
          <a:prstGeom prst="rect">
            <a:avLst/>
          </a:prstGeom>
          <a:noFill/>
        </p:spPr>
        <p:txBody>
          <a:bodyPr wrap="square" rtlCol="0">
            <a:spAutoFit/>
          </a:bodyPr>
          <a:lstStyle/>
          <a:p>
            <a:r>
              <a:rPr lang="en-US" sz="2000" dirty="0" smtClean="0"/>
              <a:t>Can HF Radar provide improved estimates of the location of SLDMB?</a:t>
            </a:r>
            <a:endParaRPr lang="en-US" sz="2000" dirty="0"/>
          </a:p>
        </p:txBody>
      </p:sp>
      <p:pic>
        <p:nvPicPr>
          <p:cNvPr id="7" name="Picture 6" descr="2005_CG_Report.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2659852"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p:cNvSpPr txBox="1"/>
          <p:nvPr/>
        </p:nvSpPr>
        <p:spPr>
          <a:xfrm>
            <a:off x="2819400" y="304800"/>
            <a:ext cx="4495642" cy="954107"/>
          </a:xfrm>
          <a:prstGeom prst="rect">
            <a:avLst/>
          </a:prstGeom>
          <a:noFill/>
        </p:spPr>
        <p:txBody>
          <a:bodyPr wrap="none" rtlCol="0">
            <a:spAutoFit/>
          </a:bodyPr>
          <a:lstStyle/>
          <a:p>
            <a:pPr algn="ctr"/>
            <a:r>
              <a:rPr lang="en-US" sz="2800" dirty="0" smtClean="0"/>
              <a:t>USCG Search And Rescue</a:t>
            </a:r>
          </a:p>
          <a:p>
            <a:pPr algn="ctr"/>
            <a:r>
              <a:rPr lang="en-US" sz="2800" dirty="0" smtClean="0"/>
              <a:t>Status 2004</a:t>
            </a:r>
            <a:endParaRPr lang="en-US" sz="2800" dirty="0"/>
          </a:p>
        </p:txBody>
      </p:sp>
    </p:spTree>
    <p:extLst>
      <p:ext uri="{BB962C8B-B14F-4D97-AF65-F5344CB8AC3E}">
        <p14:creationId xmlns:p14="http://schemas.microsoft.com/office/powerpoint/2010/main" val="31452869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66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0" y="5867400"/>
            <a:ext cx="9144000" cy="1143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Calibri"/>
            </a:endParaRPr>
          </a:p>
        </p:txBody>
      </p:sp>
      <p:sp>
        <p:nvSpPr>
          <p:cNvPr id="19459" name="TextBox 2"/>
          <p:cNvSpPr txBox="1">
            <a:spLocks noChangeArrowheads="1"/>
          </p:cNvSpPr>
          <p:nvPr/>
        </p:nvSpPr>
        <p:spPr bwMode="auto">
          <a:xfrm>
            <a:off x="5334000" y="2857496"/>
            <a:ext cx="990600" cy="738188"/>
          </a:xfrm>
          <a:prstGeom prst="rect">
            <a:avLst/>
          </a:prstGeom>
          <a:noFill/>
          <a:ln w="9525">
            <a:noFill/>
            <a:miter lim="800000"/>
            <a:headEnd/>
            <a:tailEnd/>
          </a:ln>
        </p:spPr>
        <p:txBody>
          <a:bodyPr>
            <a:prstTxWarp prst="textNoShape">
              <a:avLst/>
            </a:prstTxWarp>
            <a:spAutoFit/>
          </a:bodyPr>
          <a:lstStyle/>
          <a:p>
            <a:r>
              <a:rPr lang="en-US" sz="1400">
                <a:solidFill>
                  <a:srgbClr val="FFFFFF"/>
                </a:solidFill>
                <a:latin typeface="Calibri"/>
              </a:rPr>
              <a:t>Vessels - </a:t>
            </a:r>
          </a:p>
          <a:p>
            <a:endParaRPr lang="en-US" sz="1400">
              <a:solidFill>
                <a:srgbClr val="FFFFFF"/>
              </a:solidFill>
              <a:latin typeface="Calibri"/>
            </a:endParaRPr>
          </a:p>
          <a:p>
            <a:r>
              <a:rPr lang="en-US" sz="1400">
                <a:solidFill>
                  <a:srgbClr val="FFFFFF"/>
                </a:solidFill>
                <a:latin typeface="Calibri"/>
              </a:rPr>
              <a:t>Satellite</a:t>
            </a:r>
          </a:p>
        </p:txBody>
      </p:sp>
      <p:sp>
        <p:nvSpPr>
          <p:cNvPr id="19460" name="TextBox 7"/>
          <p:cNvSpPr txBox="1">
            <a:spLocks noChangeArrowheads="1"/>
          </p:cNvSpPr>
          <p:nvPr/>
        </p:nvSpPr>
        <p:spPr bwMode="auto">
          <a:xfrm>
            <a:off x="6027738" y="3640128"/>
            <a:ext cx="1492250" cy="290512"/>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Satellite</a:t>
            </a:r>
          </a:p>
        </p:txBody>
      </p:sp>
      <p:sp>
        <p:nvSpPr>
          <p:cNvPr id="19461" name="TextBox 8"/>
          <p:cNvSpPr txBox="1">
            <a:spLocks noChangeArrowheads="1"/>
          </p:cNvSpPr>
          <p:nvPr/>
        </p:nvSpPr>
        <p:spPr bwMode="auto">
          <a:xfrm>
            <a:off x="6027738" y="3959215"/>
            <a:ext cx="1177925" cy="290513"/>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Ships/ Vessels</a:t>
            </a:r>
          </a:p>
        </p:txBody>
      </p:sp>
      <p:sp>
        <p:nvSpPr>
          <p:cNvPr id="19462" name="TextBox 9"/>
          <p:cNvSpPr txBox="1">
            <a:spLocks noChangeArrowheads="1"/>
          </p:cNvSpPr>
          <p:nvPr/>
        </p:nvSpPr>
        <p:spPr bwMode="auto">
          <a:xfrm>
            <a:off x="6027738" y="4278303"/>
            <a:ext cx="1100137" cy="288925"/>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REMUS</a:t>
            </a:r>
          </a:p>
        </p:txBody>
      </p:sp>
      <p:sp>
        <p:nvSpPr>
          <p:cNvPr id="19463" name="TextBox 10"/>
          <p:cNvSpPr txBox="1">
            <a:spLocks noChangeArrowheads="1"/>
          </p:cNvSpPr>
          <p:nvPr/>
        </p:nvSpPr>
        <p:spPr bwMode="auto">
          <a:xfrm>
            <a:off x="6027738" y="4597390"/>
            <a:ext cx="863600" cy="288925"/>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Modeling</a:t>
            </a:r>
          </a:p>
        </p:txBody>
      </p:sp>
      <p:sp>
        <p:nvSpPr>
          <p:cNvPr id="19464" name="TextBox 11"/>
          <p:cNvSpPr txBox="1">
            <a:spLocks noChangeArrowheads="1"/>
          </p:cNvSpPr>
          <p:nvPr/>
        </p:nvSpPr>
        <p:spPr bwMode="auto">
          <a:xfrm>
            <a:off x="6027738" y="4916478"/>
            <a:ext cx="1020762" cy="288925"/>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Leadership</a:t>
            </a:r>
          </a:p>
        </p:txBody>
      </p:sp>
      <p:sp>
        <p:nvSpPr>
          <p:cNvPr id="19465" name="TextBox 12"/>
          <p:cNvSpPr txBox="1">
            <a:spLocks noChangeArrowheads="1"/>
          </p:cNvSpPr>
          <p:nvPr/>
        </p:nvSpPr>
        <p:spPr bwMode="auto">
          <a:xfrm>
            <a:off x="7440613" y="3640128"/>
            <a:ext cx="708025" cy="290512"/>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CODAR</a:t>
            </a:r>
          </a:p>
        </p:txBody>
      </p:sp>
      <p:sp>
        <p:nvSpPr>
          <p:cNvPr id="19466" name="TextBox 13"/>
          <p:cNvSpPr txBox="1">
            <a:spLocks noChangeArrowheads="1"/>
          </p:cNvSpPr>
          <p:nvPr/>
        </p:nvSpPr>
        <p:spPr bwMode="auto">
          <a:xfrm>
            <a:off x="7440613" y="3959215"/>
            <a:ext cx="708025" cy="290513"/>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Glider</a:t>
            </a:r>
          </a:p>
        </p:txBody>
      </p:sp>
      <p:sp>
        <p:nvSpPr>
          <p:cNvPr id="19467" name="TextBox 14"/>
          <p:cNvSpPr txBox="1">
            <a:spLocks noChangeArrowheads="1"/>
          </p:cNvSpPr>
          <p:nvPr/>
        </p:nvSpPr>
        <p:spPr bwMode="auto">
          <a:xfrm>
            <a:off x="7440613" y="4278303"/>
            <a:ext cx="787400" cy="288925"/>
          </a:xfrm>
          <a:prstGeom prst="rect">
            <a:avLst/>
          </a:prstGeom>
          <a:noFill/>
          <a:ln w="9525">
            <a:noFill/>
            <a:miter lim="800000"/>
            <a:headEnd/>
            <a:tailEnd/>
          </a:ln>
        </p:spPr>
        <p:txBody>
          <a:bodyPr>
            <a:prstTxWarp prst="textNoShape">
              <a:avLst/>
            </a:prstTxWarp>
            <a:spAutoFit/>
          </a:bodyPr>
          <a:lstStyle/>
          <a:p>
            <a:r>
              <a:rPr lang="en-US" sz="1200" dirty="0">
                <a:solidFill>
                  <a:srgbClr val="FFFFFF"/>
                </a:solidFill>
                <a:latin typeface="Calibri"/>
              </a:rPr>
              <a:t>Data Vis.</a:t>
            </a:r>
          </a:p>
        </p:txBody>
      </p:sp>
      <p:sp>
        <p:nvSpPr>
          <p:cNvPr id="19468" name="TextBox 15"/>
          <p:cNvSpPr txBox="1">
            <a:spLocks noChangeArrowheads="1"/>
          </p:cNvSpPr>
          <p:nvPr/>
        </p:nvSpPr>
        <p:spPr bwMode="auto">
          <a:xfrm>
            <a:off x="7440613" y="4597390"/>
            <a:ext cx="708025" cy="288925"/>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Security</a:t>
            </a:r>
          </a:p>
        </p:txBody>
      </p:sp>
      <p:sp>
        <p:nvSpPr>
          <p:cNvPr id="19469" name="TextBox 16"/>
          <p:cNvSpPr txBox="1">
            <a:spLocks noChangeArrowheads="1"/>
          </p:cNvSpPr>
          <p:nvPr/>
        </p:nvSpPr>
        <p:spPr bwMode="auto">
          <a:xfrm>
            <a:off x="7440613" y="4916478"/>
            <a:ext cx="865187" cy="288925"/>
          </a:xfrm>
          <a:prstGeom prst="rect">
            <a:avLst/>
          </a:prstGeom>
          <a:noFill/>
          <a:ln w="9525">
            <a:noFill/>
            <a:miter lim="800000"/>
            <a:headEnd/>
            <a:tailEnd/>
          </a:ln>
        </p:spPr>
        <p:txBody>
          <a:bodyPr>
            <a:prstTxWarp prst="textNoShape">
              <a:avLst/>
            </a:prstTxWarp>
            <a:spAutoFit/>
          </a:bodyPr>
          <a:lstStyle/>
          <a:p>
            <a:r>
              <a:rPr lang="en-US" sz="1200">
                <a:solidFill>
                  <a:srgbClr val="FFFFFF"/>
                </a:solidFill>
                <a:latin typeface="Calibri"/>
              </a:rPr>
              <a:t>Education</a:t>
            </a:r>
          </a:p>
        </p:txBody>
      </p:sp>
      <p:sp>
        <p:nvSpPr>
          <p:cNvPr id="18" name="Rectangle 17"/>
          <p:cNvSpPr/>
          <p:nvPr/>
        </p:nvSpPr>
        <p:spPr>
          <a:xfrm>
            <a:off x="5791200" y="3481378"/>
            <a:ext cx="2436813" cy="183356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a typeface="ＭＳ Ｐゴシック"/>
            </a:endParaRPr>
          </a:p>
        </p:txBody>
      </p:sp>
      <p:pic>
        <p:nvPicPr>
          <p:cNvPr id="22" name="Picture 2"/>
          <p:cNvPicPr>
            <a:picLocks noChangeAspect="1" noChangeArrowheads="1"/>
          </p:cNvPicPr>
          <p:nvPr/>
        </p:nvPicPr>
        <p:blipFill>
          <a:blip r:embed="rId2"/>
          <a:srcRect/>
          <a:stretch>
            <a:fillRect/>
          </a:stretch>
        </p:blipFill>
        <p:spPr bwMode="auto">
          <a:xfrm>
            <a:off x="142058" y="778935"/>
            <a:ext cx="2702628" cy="1092201"/>
          </a:xfrm>
          <a:prstGeom prst="rect">
            <a:avLst/>
          </a:prstGeom>
          <a:solidFill>
            <a:schemeClr val="bg1"/>
          </a:solidFill>
          <a:ln w="9525">
            <a:noFill/>
            <a:miter lim="800000"/>
            <a:headEnd/>
            <a:tailEnd/>
          </a:ln>
          <a:effectLst>
            <a:outerShdw blurRad="63500" dist="50800" algn="ctr" rotWithShape="0">
              <a:srgbClr val="000000">
                <a:alpha val="20999"/>
              </a:srgbClr>
            </a:outerShdw>
          </a:effectLst>
        </p:spPr>
      </p:pic>
      <p:sp>
        <p:nvSpPr>
          <p:cNvPr id="19479" name="TextBox 30"/>
          <p:cNvSpPr txBox="1">
            <a:spLocks noChangeArrowheads="1"/>
          </p:cNvSpPr>
          <p:nvPr/>
        </p:nvSpPr>
        <p:spPr bwMode="auto">
          <a:xfrm>
            <a:off x="2924175" y="762000"/>
            <a:ext cx="2105025" cy="830997"/>
          </a:xfrm>
          <a:prstGeom prst="rect">
            <a:avLst/>
          </a:prstGeom>
          <a:noFill/>
          <a:ln w="9525">
            <a:noFill/>
            <a:miter lim="800000"/>
            <a:headEnd/>
            <a:tailEnd/>
          </a:ln>
        </p:spPr>
        <p:txBody>
          <a:bodyPr wrap="square">
            <a:prstTxWarp prst="textNoShape">
              <a:avLst/>
            </a:prstTxWarp>
            <a:spAutoFit/>
          </a:bodyPr>
          <a:lstStyle/>
          <a:p>
            <a:r>
              <a:rPr lang="en-US" dirty="0">
                <a:solidFill>
                  <a:srgbClr val="000000"/>
                </a:solidFill>
                <a:latin typeface="Calibri"/>
              </a:rPr>
              <a:t>Global Component</a:t>
            </a:r>
          </a:p>
        </p:txBody>
      </p:sp>
      <p:sp>
        <p:nvSpPr>
          <p:cNvPr id="19480" name="TextBox 31"/>
          <p:cNvSpPr txBox="1">
            <a:spLocks noChangeArrowheads="1"/>
          </p:cNvSpPr>
          <p:nvPr/>
        </p:nvSpPr>
        <p:spPr bwMode="auto">
          <a:xfrm>
            <a:off x="2590800" y="1946853"/>
            <a:ext cx="2314575" cy="914097"/>
          </a:xfrm>
          <a:prstGeom prst="rect">
            <a:avLst/>
          </a:prstGeom>
          <a:noFill/>
          <a:ln w="9525">
            <a:noFill/>
            <a:miter lim="800000"/>
            <a:headEnd/>
            <a:tailEnd/>
          </a:ln>
        </p:spPr>
        <p:txBody>
          <a:bodyPr wrap="square">
            <a:prstTxWarp prst="textNoShape">
              <a:avLst/>
            </a:prstTxWarp>
            <a:spAutoFit/>
          </a:bodyPr>
          <a:lstStyle/>
          <a:p>
            <a:r>
              <a:rPr lang="en-US" dirty="0">
                <a:solidFill>
                  <a:srgbClr val="000000"/>
                </a:solidFill>
                <a:latin typeface="Calibri"/>
              </a:rPr>
              <a:t>National Component</a:t>
            </a:r>
          </a:p>
        </p:txBody>
      </p:sp>
      <p:sp>
        <p:nvSpPr>
          <p:cNvPr id="19481" name="TextBox 32"/>
          <p:cNvSpPr txBox="1">
            <a:spLocks noChangeArrowheads="1"/>
          </p:cNvSpPr>
          <p:nvPr/>
        </p:nvSpPr>
        <p:spPr bwMode="auto">
          <a:xfrm>
            <a:off x="825500" y="2209800"/>
            <a:ext cx="2070100" cy="830997"/>
          </a:xfrm>
          <a:prstGeom prst="rect">
            <a:avLst/>
          </a:prstGeom>
          <a:noFill/>
          <a:ln w="9525">
            <a:noFill/>
            <a:miter lim="800000"/>
            <a:headEnd/>
            <a:tailEnd/>
          </a:ln>
        </p:spPr>
        <p:txBody>
          <a:bodyPr wrap="square">
            <a:prstTxWarp prst="textNoShape">
              <a:avLst/>
            </a:prstTxWarp>
            <a:spAutoFit/>
          </a:bodyPr>
          <a:lstStyle/>
          <a:p>
            <a:r>
              <a:rPr lang="en-US" dirty="0">
                <a:solidFill>
                  <a:srgbClr val="000000"/>
                </a:solidFill>
                <a:latin typeface="Calibri"/>
              </a:rPr>
              <a:t>Regional Component</a:t>
            </a:r>
          </a:p>
        </p:txBody>
      </p:sp>
      <p:sp>
        <p:nvSpPr>
          <p:cNvPr id="19482" name="TextBox 33"/>
          <p:cNvSpPr txBox="1">
            <a:spLocks noChangeArrowheads="1"/>
          </p:cNvSpPr>
          <p:nvPr/>
        </p:nvSpPr>
        <p:spPr bwMode="auto">
          <a:xfrm>
            <a:off x="0" y="0"/>
            <a:ext cx="9144000" cy="523220"/>
          </a:xfrm>
          <a:prstGeom prst="rect">
            <a:avLst/>
          </a:prstGeom>
          <a:noFill/>
          <a:ln w="9525">
            <a:noFill/>
            <a:miter lim="800000"/>
            <a:headEnd/>
            <a:tailEnd/>
          </a:ln>
        </p:spPr>
        <p:txBody>
          <a:bodyPr wrap="square">
            <a:prstTxWarp prst="textNoShape">
              <a:avLst/>
            </a:prstTxWarp>
            <a:spAutoFit/>
          </a:bodyPr>
          <a:lstStyle/>
          <a:p>
            <a:pPr algn="ctr"/>
            <a:r>
              <a:rPr lang="en-US" sz="2800" b="1" dirty="0">
                <a:solidFill>
                  <a:srgbClr val="000000"/>
                </a:solidFill>
                <a:latin typeface="Calibri"/>
              </a:rPr>
              <a:t>U.S. Integrated Ocean Observing System (IOOS)</a:t>
            </a:r>
          </a:p>
        </p:txBody>
      </p:sp>
      <p:sp>
        <p:nvSpPr>
          <p:cNvPr id="35" name="Right Arrow 34"/>
          <p:cNvSpPr/>
          <p:nvPr/>
        </p:nvSpPr>
        <p:spPr>
          <a:xfrm>
            <a:off x="3040063" y="1552571"/>
            <a:ext cx="979487" cy="282575"/>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Arial"/>
              <a:ea typeface="ＭＳ Ｐゴシック"/>
            </a:endParaRPr>
          </a:p>
        </p:txBody>
      </p:sp>
      <p:sp>
        <p:nvSpPr>
          <p:cNvPr id="36" name="Right Arrow 35"/>
          <p:cNvSpPr/>
          <p:nvPr/>
        </p:nvSpPr>
        <p:spPr>
          <a:xfrm rot="1837255">
            <a:off x="3530600" y="2882896"/>
            <a:ext cx="977900" cy="239713"/>
          </a:xfrm>
          <a:prstGeom prst="rightArrow">
            <a:avLst/>
          </a:prstGeom>
          <a:solidFill>
            <a:schemeClr val="accent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Arial"/>
              <a:ea typeface="ＭＳ Ｐゴシック"/>
            </a:endParaRPr>
          </a:p>
        </p:txBody>
      </p:sp>
      <p:sp>
        <p:nvSpPr>
          <p:cNvPr id="37" name="Right Arrow 36"/>
          <p:cNvSpPr/>
          <p:nvPr/>
        </p:nvSpPr>
        <p:spPr>
          <a:xfrm rot="5400000">
            <a:off x="196057" y="2518565"/>
            <a:ext cx="977900" cy="280987"/>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Arial"/>
              <a:ea typeface="ＭＳ Ｐゴシック"/>
            </a:endParaRPr>
          </a:p>
        </p:txBody>
      </p:sp>
      <p:sp>
        <p:nvSpPr>
          <p:cNvPr id="19487" name="TextBox 38"/>
          <p:cNvSpPr txBox="1">
            <a:spLocks noChangeArrowheads="1"/>
          </p:cNvSpPr>
          <p:nvPr/>
        </p:nvSpPr>
        <p:spPr bwMode="auto">
          <a:xfrm>
            <a:off x="4953000" y="5715000"/>
            <a:ext cx="3756531" cy="461665"/>
          </a:xfrm>
          <a:prstGeom prst="rect">
            <a:avLst/>
          </a:prstGeom>
          <a:noFill/>
          <a:ln w="9525">
            <a:noFill/>
            <a:miter lim="800000"/>
            <a:headEnd/>
            <a:tailEnd/>
          </a:ln>
        </p:spPr>
        <p:txBody>
          <a:bodyPr wrap="none">
            <a:prstTxWarp prst="textNoShape">
              <a:avLst/>
            </a:prstTxWarp>
            <a:spAutoFit/>
          </a:bodyPr>
          <a:lstStyle/>
          <a:p>
            <a:r>
              <a:rPr lang="en-US" i="1" dirty="0">
                <a:solidFill>
                  <a:srgbClr val="000000"/>
                </a:solidFill>
                <a:latin typeface="Calibri"/>
              </a:rPr>
              <a:t>17 U.S. Federal Agencies</a:t>
            </a:r>
          </a:p>
        </p:txBody>
      </p:sp>
      <p:sp>
        <p:nvSpPr>
          <p:cNvPr id="19488" name="TextBox 39"/>
          <p:cNvSpPr txBox="1">
            <a:spLocks noChangeArrowheads="1"/>
          </p:cNvSpPr>
          <p:nvPr/>
        </p:nvSpPr>
        <p:spPr bwMode="auto">
          <a:xfrm>
            <a:off x="257175" y="5715000"/>
            <a:ext cx="3682593" cy="461665"/>
          </a:xfrm>
          <a:prstGeom prst="rect">
            <a:avLst/>
          </a:prstGeom>
          <a:noFill/>
          <a:ln w="9525">
            <a:noFill/>
            <a:miter lim="800000"/>
            <a:headEnd/>
            <a:tailEnd/>
          </a:ln>
        </p:spPr>
        <p:txBody>
          <a:bodyPr wrap="none">
            <a:prstTxWarp prst="textNoShape">
              <a:avLst/>
            </a:prstTxWarp>
            <a:spAutoFit/>
          </a:bodyPr>
          <a:lstStyle/>
          <a:p>
            <a:r>
              <a:rPr lang="en-US" i="1" dirty="0">
                <a:solidFill>
                  <a:srgbClr val="000000"/>
                </a:solidFill>
                <a:latin typeface="Calibri"/>
              </a:rPr>
              <a:t>11 Regional Associations</a:t>
            </a:r>
          </a:p>
        </p:txBody>
      </p:sp>
      <p:pic>
        <p:nvPicPr>
          <p:cNvPr id="2" name="Picture 1" descr="BOEMRE.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3556" y="4533049"/>
            <a:ext cx="597477" cy="597477"/>
          </a:xfrm>
          <a:prstGeom prst="rect">
            <a:avLst/>
          </a:prstGeom>
        </p:spPr>
      </p:pic>
      <p:pic>
        <p:nvPicPr>
          <p:cNvPr id="3" name="Picture 2" descr="CSREES.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75670" y="5194997"/>
            <a:ext cx="543598" cy="543598"/>
          </a:xfrm>
          <a:prstGeom prst="rect">
            <a:avLst/>
          </a:prstGeom>
        </p:spPr>
      </p:pic>
      <p:pic>
        <p:nvPicPr>
          <p:cNvPr id="4" name="Picture 3" descr="DOE.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70836" y="3782552"/>
            <a:ext cx="615757" cy="615757"/>
          </a:xfrm>
          <a:prstGeom prst="rect">
            <a:avLst/>
          </a:prstGeom>
        </p:spPr>
      </p:pic>
      <p:pic>
        <p:nvPicPr>
          <p:cNvPr id="5" name="Picture 4" descr="DOS.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84877" y="4531269"/>
            <a:ext cx="583045" cy="583045"/>
          </a:xfrm>
          <a:prstGeom prst="rect">
            <a:avLst/>
          </a:prstGeom>
        </p:spPr>
      </p:pic>
      <p:pic>
        <p:nvPicPr>
          <p:cNvPr id="6" name="Picture 5" descr="DOT.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55138" y="4527378"/>
            <a:ext cx="589779" cy="589779"/>
          </a:xfrm>
          <a:prstGeom prst="rect">
            <a:avLst/>
          </a:prstGeom>
        </p:spPr>
      </p:pic>
      <p:pic>
        <p:nvPicPr>
          <p:cNvPr id="7" name="Picture 6" descr="EPA.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46517" y="4501208"/>
            <a:ext cx="595552" cy="595552"/>
          </a:xfrm>
          <a:prstGeom prst="rect">
            <a:avLst/>
          </a:prstGeom>
        </p:spPr>
      </p:pic>
      <p:pic>
        <p:nvPicPr>
          <p:cNvPr id="8" name="Picture 7" descr="FDA.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73613" y="4596990"/>
            <a:ext cx="977013" cy="394469"/>
          </a:xfrm>
          <a:prstGeom prst="rect">
            <a:avLst/>
          </a:prstGeom>
        </p:spPr>
      </p:pic>
      <p:pic>
        <p:nvPicPr>
          <p:cNvPr id="9" name="Picture 8" descr="JCS.gi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690458" y="5180076"/>
            <a:ext cx="562845" cy="562845"/>
          </a:xfrm>
          <a:prstGeom prst="rect">
            <a:avLst/>
          </a:prstGeom>
        </p:spPr>
      </p:pic>
      <p:pic>
        <p:nvPicPr>
          <p:cNvPr id="10" name="Picture 9" descr="MMC.gi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70290" y="5168005"/>
            <a:ext cx="596516" cy="596516"/>
          </a:xfrm>
          <a:prstGeom prst="rect">
            <a:avLst/>
          </a:prstGeom>
        </p:spPr>
      </p:pic>
      <p:pic>
        <p:nvPicPr>
          <p:cNvPr id="11" name="Picture 10" descr="NASA.p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690404" y="3076306"/>
            <a:ext cx="693690" cy="693690"/>
          </a:xfrm>
          <a:prstGeom prst="rect">
            <a:avLst/>
          </a:prstGeom>
        </p:spPr>
      </p:pic>
      <p:pic>
        <p:nvPicPr>
          <p:cNvPr id="12" name="Picture 11" descr="NOAA.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957849" y="3109982"/>
            <a:ext cx="626342" cy="626342"/>
          </a:xfrm>
          <a:prstGeom prst="rect">
            <a:avLst/>
          </a:prstGeom>
        </p:spPr>
      </p:pic>
      <p:pic>
        <p:nvPicPr>
          <p:cNvPr id="13" name="Picture 12" descr="NSF.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754439" y="3130573"/>
            <a:ext cx="593629" cy="593629"/>
          </a:xfrm>
          <a:prstGeom prst="rect">
            <a:avLst/>
          </a:prstGeom>
        </p:spPr>
      </p:pic>
      <p:pic>
        <p:nvPicPr>
          <p:cNvPr id="14" name="Picture 13" descr="ONR.gif"/>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424404" y="3139869"/>
            <a:ext cx="1234403" cy="554537"/>
          </a:xfrm>
          <a:prstGeom prst="rect">
            <a:avLst/>
          </a:prstGeom>
        </p:spPr>
      </p:pic>
      <p:pic>
        <p:nvPicPr>
          <p:cNvPr id="15" name="Picture 14" descr="USACE.gif"/>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713594" y="3759888"/>
            <a:ext cx="691765" cy="691765"/>
          </a:xfrm>
          <a:prstGeom prst="rect">
            <a:avLst/>
          </a:prstGeom>
        </p:spPr>
      </p:pic>
      <p:pic>
        <p:nvPicPr>
          <p:cNvPr id="16" name="Picture 15" descr="USARC.gif"/>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992914" y="3817089"/>
            <a:ext cx="608063" cy="608063"/>
          </a:xfrm>
          <a:prstGeom prst="rect">
            <a:avLst/>
          </a:prstGeom>
        </p:spPr>
      </p:pic>
      <p:pic>
        <p:nvPicPr>
          <p:cNvPr id="17" name="Picture 16" descr="USCG.gif"/>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539913" y="3785054"/>
            <a:ext cx="623455" cy="623455"/>
          </a:xfrm>
          <a:prstGeom prst="rect">
            <a:avLst/>
          </a:prstGeom>
        </p:spPr>
      </p:pic>
      <p:pic>
        <p:nvPicPr>
          <p:cNvPr id="19" name="Picture 18" descr="USGS.gif"/>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049774" y="5265951"/>
            <a:ext cx="1250394" cy="459894"/>
          </a:xfrm>
          <a:prstGeom prst="rect">
            <a:avLst/>
          </a:prstGeom>
        </p:spPr>
      </p:pic>
      <p:pic>
        <p:nvPicPr>
          <p:cNvPr id="45" name="Picture 44" descr="Screen shot 2011-11-15 at 4.08.34 AM.png"/>
          <p:cNvPicPr>
            <a:picLocks noChangeAspect="1"/>
          </p:cNvPicPr>
          <p:nvPr/>
        </p:nvPicPr>
        <p:blipFill>
          <a:blip r:embed="rId20"/>
          <a:stretch>
            <a:fillRect/>
          </a:stretch>
        </p:blipFill>
        <p:spPr>
          <a:xfrm>
            <a:off x="0" y="6368123"/>
            <a:ext cx="9144000" cy="642277"/>
          </a:xfrm>
          <a:prstGeom prst="rect">
            <a:avLst/>
          </a:prstGeom>
        </p:spPr>
      </p:pic>
      <p:sp>
        <p:nvSpPr>
          <p:cNvPr id="46" name="TextBox 45"/>
          <p:cNvSpPr txBox="1"/>
          <p:nvPr/>
        </p:nvSpPr>
        <p:spPr>
          <a:xfrm>
            <a:off x="7021287" y="6457890"/>
            <a:ext cx="1954381" cy="400110"/>
          </a:xfrm>
          <a:prstGeom prst="rect">
            <a:avLst/>
          </a:prstGeom>
          <a:noFill/>
        </p:spPr>
        <p:txBody>
          <a:bodyPr wrap="none" rtlCol="0">
            <a:spAutoFit/>
          </a:bodyPr>
          <a:lstStyle/>
          <a:p>
            <a:r>
              <a:rPr lang="en-US" sz="2000" b="1" dirty="0">
                <a:solidFill>
                  <a:srgbClr val="FFFFFF"/>
                </a:solidFill>
                <a:latin typeface="Calibri"/>
              </a:rPr>
              <a:t>http://</a:t>
            </a:r>
            <a:r>
              <a:rPr lang="en-US" sz="2000" b="1" dirty="0" err="1">
                <a:solidFill>
                  <a:srgbClr val="FFFFFF"/>
                </a:solidFill>
                <a:latin typeface="Calibri"/>
              </a:rPr>
              <a:t>ioos.gov</a:t>
            </a:r>
            <a:endParaRPr lang="en-US" sz="2000" b="1" dirty="0">
              <a:solidFill>
                <a:srgbClr val="FFFFFF"/>
              </a:solidFill>
              <a:latin typeface="Calibri"/>
            </a:endParaRPr>
          </a:p>
        </p:txBody>
      </p:sp>
      <p:sp>
        <p:nvSpPr>
          <p:cNvPr id="49" name="TextBox 37"/>
          <p:cNvSpPr txBox="1">
            <a:spLocks noChangeArrowheads="1"/>
          </p:cNvSpPr>
          <p:nvPr/>
        </p:nvSpPr>
        <p:spPr bwMode="auto">
          <a:xfrm>
            <a:off x="4648200" y="2508246"/>
            <a:ext cx="4454525" cy="461665"/>
          </a:xfrm>
          <a:prstGeom prst="rect">
            <a:avLst/>
          </a:prstGeom>
          <a:noFill/>
          <a:ln w="9525">
            <a:noFill/>
            <a:miter lim="800000"/>
            <a:headEnd/>
            <a:tailEnd/>
          </a:ln>
        </p:spPr>
        <p:txBody>
          <a:bodyPr wrap="square">
            <a:prstTxWarp prst="textNoShape">
              <a:avLst/>
            </a:prstTxWarp>
            <a:spAutoFit/>
          </a:bodyPr>
          <a:lstStyle/>
          <a:p>
            <a:r>
              <a:rPr lang="en-US" i="1" dirty="0">
                <a:solidFill>
                  <a:srgbClr val="000000"/>
                </a:solidFill>
                <a:latin typeface="Calibri"/>
              </a:rPr>
              <a:t>15 Regional Alliances in GOOS</a:t>
            </a:r>
          </a:p>
        </p:txBody>
      </p:sp>
      <p:pic>
        <p:nvPicPr>
          <p:cNvPr id="21" name="Picture 20" descr="map_all_regions_text_500.png"/>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47749" y="3276600"/>
            <a:ext cx="3209851" cy="2484425"/>
          </a:xfrm>
          <a:prstGeom prst="rect">
            <a:avLst/>
          </a:prstGeom>
        </p:spPr>
      </p:pic>
      <p:pic>
        <p:nvPicPr>
          <p:cNvPr id="23" name="Picture 22" descr="gramap2013.jpg"/>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4822682" y="609600"/>
            <a:ext cx="4092717" cy="1828800"/>
          </a:xfrm>
          <a:prstGeom prst="rect">
            <a:avLst/>
          </a:prstGeom>
        </p:spPr>
      </p:pic>
      <p:sp>
        <p:nvSpPr>
          <p:cNvPr id="20" name="TextBox 19"/>
          <p:cNvSpPr txBox="1"/>
          <p:nvPr/>
        </p:nvSpPr>
        <p:spPr>
          <a:xfrm>
            <a:off x="2514600" y="6435880"/>
            <a:ext cx="3794278" cy="461665"/>
          </a:xfrm>
          <a:prstGeom prst="rect">
            <a:avLst/>
          </a:prstGeom>
          <a:noFill/>
        </p:spPr>
        <p:txBody>
          <a:bodyPr wrap="none" rtlCol="0">
            <a:spAutoFit/>
          </a:bodyPr>
          <a:lstStyle/>
          <a:p>
            <a:r>
              <a:rPr lang="en-US" dirty="0" smtClean="0">
                <a:solidFill>
                  <a:prstClr val="white"/>
                </a:solidFill>
              </a:rPr>
              <a:t>Serving Society &amp; Science</a:t>
            </a:r>
            <a:endParaRPr lang="en-US" dirty="0">
              <a:solidFill>
                <a:prstClr val="white"/>
              </a:solidFill>
            </a:endParaRPr>
          </a:p>
        </p:txBody>
      </p:sp>
      <p:sp>
        <p:nvSpPr>
          <p:cNvPr id="25" name="Oval 24"/>
          <p:cNvSpPr/>
          <p:nvPr/>
        </p:nvSpPr>
        <p:spPr>
          <a:xfrm>
            <a:off x="2743200" y="4584700"/>
            <a:ext cx="914400" cy="228600"/>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Calibri"/>
            </a:endParaRPr>
          </a:p>
        </p:txBody>
      </p:sp>
    </p:spTree>
    <p:extLst>
      <p:ext uri="{BB962C8B-B14F-4D97-AF65-F5344CB8AC3E}">
        <p14:creationId xmlns:p14="http://schemas.microsoft.com/office/powerpoint/2010/main" val="2597264694"/>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60575"/>
            <a:ext cx="4557038" cy="350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p:cNvPicPr>
            <a:picLocks noChangeAspect="1" noChangeArrowheads="1"/>
          </p:cNvPicPr>
          <p:nvPr/>
        </p:nvPicPr>
        <p:blipFill>
          <a:blip r:embed="rId3"/>
          <a:srcRect/>
          <a:stretch>
            <a:fillRect/>
          </a:stretch>
        </p:blipFill>
        <p:spPr bwMode="auto">
          <a:xfrm>
            <a:off x="7543800" y="0"/>
            <a:ext cx="1289050" cy="1371600"/>
          </a:xfrm>
          <a:prstGeom prst="rect">
            <a:avLst/>
          </a:prstGeom>
          <a:noFill/>
          <a:ln w="9525">
            <a:noFill/>
            <a:miter lim="800000"/>
            <a:headEnd/>
            <a:tailEnd/>
          </a:ln>
        </p:spPr>
      </p:pic>
      <p:sp>
        <p:nvSpPr>
          <p:cNvPr id="6" name="TextBox 5"/>
          <p:cNvSpPr txBox="1"/>
          <p:nvPr/>
        </p:nvSpPr>
        <p:spPr>
          <a:xfrm>
            <a:off x="76200" y="5772090"/>
            <a:ext cx="9601200" cy="400110"/>
          </a:xfrm>
          <a:prstGeom prst="rect">
            <a:avLst/>
          </a:prstGeom>
          <a:noFill/>
        </p:spPr>
        <p:txBody>
          <a:bodyPr wrap="square" rtlCol="0">
            <a:spAutoFit/>
          </a:bodyPr>
          <a:lstStyle/>
          <a:p>
            <a:r>
              <a:rPr lang="en-US" sz="2000" dirty="0" smtClean="0"/>
              <a:t>Can HF Radar provide improved estimates of the location of SLDMB?</a:t>
            </a:r>
            <a:endParaRPr lang="en-US" sz="2000" dirty="0"/>
          </a:p>
        </p:txBody>
      </p:sp>
      <p:pic>
        <p:nvPicPr>
          <p:cNvPr id="7" name="Picture 6" descr="2005_CG_Repor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2659852"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p:cNvSpPr txBox="1"/>
          <p:nvPr/>
        </p:nvSpPr>
        <p:spPr>
          <a:xfrm>
            <a:off x="2819400" y="304800"/>
            <a:ext cx="4495642" cy="954107"/>
          </a:xfrm>
          <a:prstGeom prst="rect">
            <a:avLst/>
          </a:prstGeom>
          <a:noFill/>
        </p:spPr>
        <p:txBody>
          <a:bodyPr wrap="none" rtlCol="0">
            <a:spAutoFit/>
          </a:bodyPr>
          <a:lstStyle/>
          <a:p>
            <a:pPr algn="ctr"/>
            <a:r>
              <a:rPr lang="en-US" sz="2800" dirty="0" smtClean="0"/>
              <a:t>USCG Search And Rescue</a:t>
            </a:r>
          </a:p>
          <a:p>
            <a:pPr algn="ctr"/>
            <a:r>
              <a:rPr lang="en-US" sz="2800" dirty="0" smtClean="0"/>
              <a:t>Status 2004</a:t>
            </a:r>
            <a:endParaRPr lang="en-US" sz="2800" dirty="0"/>
          </a:p>
        </p:txBody>
      </p:sp>
      <p:pic>
        <p:nvPicPr>
          <p:cNvPr id="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8200" y="1775795"/>
            <a:ext cx="4394201" cy="386300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2605829"/>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1" name="Picture 6" descr="Screen shot 2010-11-12 at 4.38.20 PM.png"/>
          <p:cNvPicPr>
            <a:picLocks noChangeAspect="1"/>
          </p:cNvPicPr>
          <p:nvPr/>
        </p:nvPicPr>
        <p:blipFill rotWithShape="1">
          <a:blip r:embed="rId2"/>
          <a:srcRect l="1103" t="1725" r="4115" b="762"/>
          <a:stretch/>
        </p:blipFill>
        <p:spPr bwMode="auto">
          <a:xfrm>
            <a:off x="3641402" y="593865"/>
            <a:ext cx="5157672" cy="2918157"/>
          </a:xfrm>
          <a:prstGeom prst="rect">
            <a:avLst/>
          </a:prstGeom>
          <a:noFill/>
          <a:ln>
            <a:noFill/>
          </a:ln>
        </p:spPr>
      </p:pic>
      <p:pic>
        <p:nvPicPr>
          <p:cNvPr id="24578" name="Picture 4" descr="Figure04_color"/>
          <p:cNvPicPr>
            <a:picLocks noChangeAspect="1" noChangeArrowheads="1"/>
          </p:cNvPicPr>
          <p:nvPr/>
        </p:nvPicPr>
        <p:blipFill>
          <a:blip r:embed="rId3"/>
          <a:srcRect/>
          <a:stretch>
            <a:fillRect/>
          </a:stretch>
        </p:blipFill>
        <p:spPr bwMode="auto">
          <a:xfrm>
            <a:off x="0" y="838200"/>
            <a:ext cx="3200400" cy="2690813"/>
          </a:xfrm>
          <a:prstGeom prst="rect">
            <a:avLst/>
          </a:prstGeom>
          <a:noFill/>
          <a:ln w="9525">
            <a:noFill/>
            <a:miter lim="800000"/>
            <a:headEnd/>
            <a:tailEnd/>
          </a:ln>
        </p:spPr>
      </p:pic>
      <p:sp>
        <p:nvSpPr>
          <p:cNvPr id="24579" name="Slide Number Placeholder 3"/>
          <p:cNvSpPr>
            <a:spLocks noGrp="1"/>
          </p:cNvSpPr>
          <p:nvPr>
            <p:ph type="sldNum" sz="quarter" idx="12"/>
          </p:nvPr>
        </p:nvSpPr>
        <p:spPr>
          <a:xfrm>
            <a:off x="457200" y="6584950"/>
            <a:ext cx="2133600" cy="365125"/>
          </a:xfrm>
          <a:noFill/>
        </p:spPr>
        <p:txBody>
          <a:bodyPr/>
          <a:lstStyle/>
          <a:p>
            <a:pPr algn="l"/>
            <a:fld id="{6A00C64A-9FCA-1E4D-815C-FA28E9FD70B4}" type="slidenum">
              <a:rPr lang="en-US">
                <a:solidFill>
                  <a:srgbClr val="898989"/>
                </a:solidFill>
                <a:latin typeface="Calibri" charset="0"/>
              </a:rPr>
              <a:pPr algn="l"/>
              <a:t>61</a:t>
            </a:fld>
            <a:endParaRPr lang="en-US">
              <a:solidFill>
                <a:srgbClr val="898989"/>
              </a:solidFill>
              <a:latin typeface="Calibri" charset="0"/>
            </a:endParaRPr>
          </a:p>
        </p:txBody>
      </p:sp>
      <p:sp>
        <p:nvSpPr>
          <p:cNvPr id="24580" name="TextBox 7"/>
          <p:cNvSpPr txBox="1">
            <a:spLocks noChangeArrowheads="1"/>
          </p:cNvSpPr>
          <p:nvPr/>
        </p:nvSpPr>
        <p:spPr bwMode="auto">
          <a:xfrm>
            <a:off x="0" y="0"/>
            <a:ext cx="9144000" cy="707886"/>
          </a:xfrm>
          <a:prstGeom prst="rect">
            <a:avLst/>
          </a:prstGeom>
          <a:noFill/>
          <a:ln w="9525">
            <a:noFill/>
            <a:miter lim="800000"/>
            <a:headEnd/>
            <a:tailEnd/>
          </a:ln>
        </p:spPr>
        <p:txBody>
          <a:bodyPr>
            <a:prstTxWarp prst="textNoShape">
              <a:avLst/>
            </a:prstTxWarp>
            <a:spAutoFit/>
          </a:bodyPr>
          <a:lstStyle/>
          <a:p>
            <a:pPr algn="ctr" eaLnBrk="1" hangingPunct="1"/>
            <a:r>
              <a:rPr lang="en-US" sz="2000" b="1" u="sng" dirty="0">
                <a:solidFill>
                  <a:prstClr val="black"/>
                </a:solidFill>
                <a:ea typeface="Arial" charset="0"/>
                <a:cs typeface="Arial" charset="0"/>
              </a:rPr>
              <a:t>Transition</a:t>
            </a:r>
            <a:r>
              <a:rPr lang="en-US" sz="2000" b="1" dirty="0">
                <a:solidFill>
                  <a:prstClr val="black"/>
                </a:solidFill>
                <a:ea typeface="Arial" charset="0"/>
                <a:cs typeface="Arial" charset="0"/>
              </a:rPr>
              <a:t> Objective –</a:t>
            </a:r>
            <a:r>
              <a:rPr lang="en-US" sz="2000" b="1" dirty="0" smtClean="0">
                <a:solidFill>
                  <a:prstClr val="black"/>
                </a:solidFill>
                <a:ea typeface="Arial" charset="0"/>
                <a:cs typeface="Arial" charset="0"/>
              </a:rPr>
              <a:t> </a:t>
            </a:r>
          </a:p>
          <a:p>
            <a:pPr algn="ctr" eaLnBrk="1" hangingPunct="1"/>
            <a:r>
              <a:rPr lang="en-US" sz="2000" b="1" i="1" dirty="0" smtClean="0">
                <a:solidFill>
                  <a:prstClr val="black"/>
                </a:solidFill>
                <a:ea typeface="Arial" charset="0"/>
                <a:cs typeface="Arial" charset="0"/>
              </a:rPr>
              <a:t>Operational Use of HF Radar Surface Currents for Search And Rescue</a:t>
            </a:r>
          </a:p>
        </p:txBody>
      </p:sp>
      <p:pic>
        <p:nvPicPr>
          <p:cNvPr id="24582" name="Picture 2"/>
          <p:cNvPicPr>
            <a:picLocks noChangeAspect="1" noChangeArrowheads="1"/>
          </p:cNvPicPr>
          <p:nvPr/>
        </p:nvPicPr>
        <p:blipFill>
          <a:blip r:embed="rId4"/>
          <a:srcRect/>
          <a:stretch>
            <a:fillRect/>
          </a:stretch>
        </p:blipFill>
        <p:spPr bwMode="auto">
          <a:xfrm>
            <a:off x="5537200" y="3820026"/>
            <a:ext cx="3250276" cy="2352174"/>
          </a:xfrm>
          <a:prstGeom prst="rect">
            <a:avLst/>
          </a:prstGeom>
          <a:noFill/>
          <a:ln w="9525">
            <a:noFill/>
            <a:miter lim="800000"/>
            <a:headEnd/>
            <a:tailEnd/>
          </a:ln>
        </p:spPr>
      </p:pic>
      <p:sp>
        <p:nvSpPr>
          <p:cNvPr id="14" name="Up Arrow 13"/>
          <p:cNvSpPr/>
          <p:nvPr/>
        </p:nvSpPr>
        <p:spPr>
          <a:xfrm rot="5400000">
            <a:off x="3352800" y="1600200"/>
            <a:ext cx="363538" cy="363538"/>
          </a:xfrm>
          <a:prstGeom prst="up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sz="1800">
              <a:solidFill>
                <a:prstClr val="white"/>
              </a:solidFill>
              <a:latin typeface="Calibri"/>
            </a:endParaRPr>
          </a:p>
        </p:txBody>
      </p:sp>
      <p:sp>
        <p:nvSpPr>
          <p:cNvPr id="15" name="Up Arrow 14"/>
          <p:cNvSpPr/>
          <p:nvPr/>
        </p:nvSpPr>
        <p:spPr>
          <a:xfrm rot="10800000">
            <a:off x="7899400" y="3268134"/>
            <a:ext cx="363538" cy="355600"/>
          </a:xfrm>
          <a:prstGeom prst="up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sz="1800">
              <a:solidFill>
                <a:prstClr val="white"/>
              </a:solidFill>
              <a:latin typeface="Calibri"/>
            </a:endParaRPr>
          </a:p>
        </p:txBody>
      </p:sp>
      <p:sp>
        <p:nvSpPr>
          <p:cNvPr id="19" name="Up Arrow 18"/>
          <p:cNvSpPr/>
          <p:nvPr/>
        </p:nvSpPr>
        <p:spPr>
          <a:xfrm rot="16200000">
            <a:off x="3903134" y="4809067"/>
            <a:ext cx="363538" cy="355600"/>
          </a:xfrm>
          <a:prstGeom prst="up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sz="1800">
              <a:solidFill>
                <a:prstClr val="white"/>
              </a:solidFill>
              <a:latin typeface="Calibri"/>
            </a:endParaRPr>
          </a:p>
        </p:txBody>
      </p:sp>
      <p:sp>
        <p:nvSpPr>
          <p:cNvPr id="24590" name="TextBox 19"/>
          <p:cNvSpPr txBox="1">
            <a:spLocks noChangeArrowheads="1"/>
          </p:cNvSpPr>
          <p:nvPr/>
        </p:nvSpPr>
        <p:spPr bwMode="auto">
          <a:xfrm>
            <a:off x="3276600" y="762000"/>
            <a:ext cx="1503363" cy="708025"/>
          </a:xfrm>
          <a:prstGeom prst="rect">
            <a:avLst/>
          </a:prstGeom>
          <a:noFill/>
          <a:ln w="9525">
            <a:noFill/>
            <a:miter lim="800000"/>
            <a:headEnd/>
            <a:tailEnd/>
          </a:ln>
        </p:spPr>
        <p:txBody>
          <a:bodyPr>
            <a:prstTxWarp prst="textNoShape">
              <a:avLst/>
            </a:prstTxWarp>
            <a:spAutoFit/>
          </a:bodyPr>
          <a:lstStyle/>
          <a:p>
            <a:pPr eaLnBrk="1" hangingPunct="1"/>
            <a:r>
              <a:rPr lang="en-US" sz="2000">
                <a:solidFill>
                  <a:prstClr val="black"/>
                </a:solidFill>
                <a:ea typeface="Arial" charset="0"/>
                <a:cs typeface="Arial" charset="0"/>
              </a:rPr>
              <a:t>Surface Currents</a:t>
            </a:r>
          </a:p>
        </p:txBody>
      </p:sp>
      <p:pic>
        <p:nvPicPr>
          <p:cNvPr id="24" name="Picture 23" descr="8"/>
          <p:cNvPicPr>
            <a:picLocks noChangeAspect="1" noChangeArrowheads="1"/>
          </p:cNvPicPr>
          <p:nvPr/>
        </p:nvPicPr>
        <p:blipFill>
          <a:blip r:embed="rId5"/>
          <a:srcRect/>
          <a:stretch>
            <a:fillRect/>
          </a:stretch>
        </p:blipFill>
        <p:spPr bwMode="auto">
          <a:xfrm>
            <a:off x="3632200" y="2286001"/>
            <a:ext cx="831850" cy="796925"/>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24594" name="Picture 24"/>
          <p:cNvPicPr>
            <a:picLocks noChangeAspect="1"/>
          </p:cNvPicPr>
          <p:nvPr/>
        </p:nvPicPr>
        <p:blipFill>
          <a:blip r:embed="rId6"/>
          <a:srcRect/>
          <a:stretch>
            <a:fillRect/>
          </a:stretch>
        </p:blipFill>
        <p:spPr bwMode="auto">
          <a:xfrm>
            <a:off x="3420533" y="4224866"/>
            <a:ext cx="1752600" cy="419100"/>
          </a:xfrm>
          <a:prstGeom prst="rect">
            <a:avLst/>
          </a:prstGeom>
          <a:noFill/>
          <a:ln w="9525">
            <a:noFill/>
            <a:miter lim="800000"/>
            <a:headEnd/>
            <a:tailEnd/>
          </a:ln>
        </p:spPr>
      </p:pic>
      <p:sp>
        <p:nvSpPr>
          <p:cNvPr id="21" name="Up Arrow 20"/>
          <p:cNvSpPr/>
          <p:nvPr/>
        </p:nvSpPr>
        <p:spPr>
          <a:xfrm>
            <a:off x="1617134" y="3496734"/>
            <a:ext cx="363538" cy="355600"/>
          </a:xfrm>
          <a:prstGeom prst="up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sz="1800">
              <a:solidFill>
                <a:prstClr val="white"/>
              </a:solidFill>
              <a:latin typeface="Calibri"/>
            </a:endParaRPr>
          </a:p>
        </p:txBody>
      </p:sp>
      <p:pic>
        <p:nvPicPr>
          <p:cNvPr id="22" name="Picture 5"/>
          <p:cNvPicPr>
            <a:picLocks noChangeAspect="1" noChangeArrowheads="1"/>
          </p:cNvPicPr>
          <p:nvPr/>
        </p:nvPicPr>
        <p:blipFill>
          <a:blip r:embed="rId7" cstate="print"/>
          <a:srcRect/>
          <a:stretch>
            <a:fillRect/>
          </a:stretch>
        </p:blipFill>
        <p:spPr bwMode="auto">
          <a:xfrm>
            <a:off x="185055" y="4217104"/>
            <a:ext cx="3032278" cy="1768829"/>
          </a:xfrm>
          <a:prstGeom prst="rect">
            <a:avLst/>
          </a:prstGeom>
          <a:noFill/>
          <a:ln w="9525">
            <a:solidFill>
              <a:schemeClr val="tx1"/>
            </a:solidFill>
            <a:miter lim="800000"/>
            <a:headEnd/>
            <a:tailEnd/>
          </a:ln>
        </p:spPr>
      </p:pic>
      <p:sp>
        <p:nvSpPr>
          <p:cNvPr id="23" name="TextBox 22"/>
          <p:cNvSpPr txBox="1"/>
          <p:nvPr/>
        </p:nvSpPr>
        <p:spPr>
          <a:xfrm>
            <a:off x="3124201" y="5113864"/>
            <a:ext cx="2438399" cy="923330"/>
          </a:xfrm>
          <a:prstGeom prst="rect">
            <a:avLst/>
          </a:prstGeom>
          <a:noFill/>
        </p:spPr>
        <p:txBody>
          <a:bodyPr wrap="square" rtlCol="0">
            <a:spAutoFit/>
          </a:bodyPr>
          <a:lstStyle/>
          <a:p>
            <a:pPr algn="ctr" eaLnBrk="1" hangingPunct="1"/>
            <a:r>
              <a:rPr lang="en-US" sz="1800" dirty="0" smtClean="0">
                <a:solidFill>
                  <a:prstClr val="black"/>
                </a:solidFill>
                <a:ea typeface="ＭＳ Ｐゴシック" charset="-128"/>
                <a:cs typeface="ＭＳ Ｐゴシック" charset="-128"/>
              </a:rPr>
              <a:t>Search And Rescue Optimal Planning System (SAROPS)</a:t>
            </a:r>
            <a:endParaRPr lang="en-US" sz="1800" dirty="0">
              <a:solidFill>
                <a:prstClr val="black"/>
              </a:solidFill>
              <a:ea typeface="ＭＳ Ｐゴシック" charset="-128"/>
              <a:cs typeface="ＭＳ Ｐゴシック" charset="-128"/>
            </a:endParaRPr>
          </a:p>
        </p:txBody>
      </p:sp>
      <p:sp>
        <p:nvSpPr>
          <p:cNvPr id="25" name="TextBox 24"/>
          <p:cNvSpPr txBox="1"/>
          <p:nvPr/>
        </p:nvSpPr>
        <p:spPr>
          <a:xfrm>
            <a:off x="1337732" y="2336800"/>
            <a:ext cx="1286935" cy="646331"/>
          </a:xfrm>
          <a:prstGeom prst="rect">
            <a:avLst/>
          </a:prstGeom>
          <a:noFill/>
        </p:spPr>
        <p:txBody>
          <a:bodyPr wrap="square" rtlCol="0">
            <a:spAutoFit/>
          </a:bodyPr>
          <a:lstStyle/>
          <a:p>
            <a:pPr algn="ctr" eaLnBrk="1" hangingPunct="1"/>
            <a:r>
              <a:rPr lang="en-US" sz="1800" dirty="0" smtClean="0">
                <a:solidFill>
                  <a:prstClr val="black"/>
                </a:solidFill>
                <a:ea typeface="ＭＳ Ｐゴシック" charset="-128"/>
                <a:cs typeface="ＭＳ Ｐゴシック" charset="-128"/>
              </a:rPr>
              <a:t>Data Acquisition</a:t>
            </a:r>
            <a:endParaRPr lang="en-US" sz="1800" dirty="0">
              <a:solidFill>
                <a:prstClr val="black"/>
              </a:solidFill>
              <a:ea typeface="ＭＳ Ｐゴシック" charset="-128"/>
              <a:cs typeface="ＭＳ Ｐゴシック" charset="-128"/>
            </a:endParaRPr>
          </a:p>
        </p:txBody>
      </p:sp>
      <p:sp>
        <p:nvSpPr>
          <p:cNvPr id="26" name="TextBox 25"/>
          <p:cNvSpPr txBox="1"/>
          <p:nvPr/>
        </p:nvSpPr>
        <p:spPr>
          <a:xfrm>
            <a:off x="7222067" y="2243667"/>
            <a:ext cx="1566333" cy="923330"/>
          </a:xfrm>
          <a:prstGeom prst="rect">
            <a:avLst/>
          </a:prstGeom>
          <a:noFill/>
        </p:spPr>
        <p:txBody>
          <a:bodyPr wrap="square" rtlCol="0">
            <a:spAutoFit/>
          </a:bodyPr>
          <a:lstStyle/>
          <a:p>
            <a:pPr eaLnBrk="1" hangingPunct="1"/>
            <a:r>
              <a:rPr lang="en-US" sz="1800" dirty="0" smtClean="0">
                <a:solidFill>
                  <a:prstClr val="black"/>
                </a:solidFill>
                <a:ea typeface="ＭＳ Ｐゴシック" charset="-128"/>
                <a:cs typeface="ＭＳ Ｐゴシック" charset="-128"/>
              </a:rPr>
              <a:t>Data Product Generation &amp; Management</a:t>
            </a:r>
            <a:endParaRPr lang="en-US" sz="1800" dirty="0">
              <a:solidFill>
                <a:prstClr val="black"/>
              </a:solidFill>
              <a:ea typeface="ＭＳ Ｐゴシック" charset="-128"/>
              <a:cs typeface="ＭＳ Ｐゴシック" charset="-128"/>
            </a:endParaRPr>
          </a:p>
        </p:txBody>
      </p:sp>
      <p:pic>
        <p:nvPicPr>
          <p:cNvPr id="28" name="Picture 2"/>
          <p:cNvPicPr>
            <a:picLocks noChangeAspect="1" noChangeArrowheads="1"/>
          </p:cNvPicPr>
          <p:nvPr/>
        </p:nvPicPr>
        <p:blipFill>
          <a:blip r:embed="rId8"/>
          <a:srcRect/>
          <a:stretch>
            <a:fillRect/>
          </a:stretch>
        </p:blipFill>
        <p:spPr bwMode="auto">
          <a:xfrm>
            <a:off x="3105933" y="3259667"/>
            <a:ext cx="2011915" cy="812800"/>
          </a:xfrm>
          <a:prstGeom prst="rect">
            <a:avLst/>
          </a:prstGeom>
          <a:solidFill>
            <a:schemeClr val="bg1"/>
          </a:solidFill>
          <a:ln w="9525">
            <a:noFill/>
            <a:miter lim="800000"/>
            <a:headEnd/>
            <a:tailEnd/>
          </a:ln>
          <a:effectLst>
            <a:outerShdw blurRad="63500" dist="50800" algn="ctr" rotWithShape="0">
              <a:srgbClr val="000000">
                <a:alpha val="20999"/>
              </a:srgbClr>
            </a:outerShdw>
          </a:effectLst>
        </p:spPr>
      </p:pic>
    </p:spTree>
    <p:extLst>
      <p:ext uri="{BB962C8B-B14F-4D97-AF65-F5344CB8AC3E}">
        <p14:creationId xmlns:p14="http://schemas.microsoft.com/office/powerpoint/2010/main" val="3919775811"/>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3"/>
          <a:srcRect/>
          <a:stretch>
            <a:fillRect/>
          </a:stretch>
        </p:blipFill>
        <p:spPr bwMode="auto">
          <a:xfrm>
            <a:off x="146050" y="2019300"/>
            <a:ext cx="4295775" cy="3109913"/>
          </a:xfrm>
          <a:prstGeom prst="rect">
            <a:avLst/>
          </a:prstGeom>
          <a:noFill/>
          <a:ln w="9525">
            <a:noFill/>
            <a:miter lim="800000"/>
            <a:headEnd/>
            <a:tailEnd/>
          </a:ln>
        </p:spPr>
      </p:pic>
      <p:pic>
        <p:nvPicPr>
          <p:cNvPr id="41987" name="Picture 3"/>
          <p:cNvPicPr>
            <a:picLocks noChangeAspect="1" noChangeArrowheads="1"/>
          </p:cNvPicPr>
          <p:nvPr/>
        </p:nvPicPr>
        <p:blipFill>
          <a:blip r:embed="rId4"/>
          <a:srcRect/>
          <a:stretch>
            <a:fillRect/>
          </a:stretch>
        </p:blipFill>
        <p:spPr bwMode="auto">
          <a:xfrm>
            <a:off x="4789488" y="2009775"/>
            <a:ext cx="4295775" cy="3109913"/>
          </a:xfrm>
          <a:prstGeom prst="rect">
            <a:avLst/>
          </a:prstGeom>
          <a:noFill/>
          <a:ln w="9525">
            <a:noFill/>
            <a:miter lim="800000"/>
            <a:headEnd/>
            <a:tailEnd/>
          </a:ln>
        </p:spPr>
      </p:pic>
      <p:sp>
        <p:nvSpPr>
          <p:cNvPr id="41988" name="Rectangle 4"/>
          <p:cNvSpPr>
            <a:spLocks noGrp="1" noChangeArrowheads="1"/>
          </p:cNvSpPr>
          <p:nvPr>
            <p:ph type="title"/>
          </p:nvPr>
        </p:nvSpPr>
        <p:spPr>
          <a:ln>
            <a:miter lim="800000"/>
            <a:headEnd/>
            <a:tailEnd/>
          </a:ln>
        </p:spPr>
        <p:txBody>
          <a:bodyPr>
            <a:normAutofit fontScale="90000"/>
          </a:bodyPr>
          <a:lstStyle/>
          <a:p>
            <a:pPr eaLnBrk="1" hangingPunct="1"/>
            <a:r>
              <a:rPr lang="en-US" dirty="0" smtClean="0">
                <a:solidFill>
                  <a:srgbClr val="000000"/>
                </a:solidFill>
                <a:ea typeface="ＭＳ Ｐゴシック" charset="-128"/>
              </a:rPr>
              <a:t>5000 Virtual Drifters – </a:t>
            </a:r>
            <a:br>
              <a:rPr lang="en-US" dirty="0" smtClean="0">
                <a:solidFill>
                  <a:srgbClr val="000000"/>
                </a:solidFill>
                <a:ea typeface="ＭＳ Ｐゴシック" charset="-128"/>
              </a:rPr>
            </a:br>
            <a:r>
              <a:rPr lang="en-US" dirty="0" smtClean="0">
                <a:solidFill>
                  <a:srgbClr val="000000"/>
                </a:solidFill>
                <a:ea typeface="ＭＳ Ｐゴシック" charset="-128"/>
              </a:rPr>
              <a:t>Search </a:t>
            </a:r>
            <a:r>
              <a:rPr lang="en-US" dirty="0">
                <a:solidFill>
                  <a:srgbClr val="000000"/>
                </a:solidFill>
                <a:ea typeface="ＭＳ Ｐゴシック" charset="-128"/>
              </a:rPr>
              <a:t>Area After 96 Hours</a:t>
            </a:r>
          </a:p>
        </p:txBody>
      </p:sp>
      <p:sp>
        <p:nvSpPr>
          <p:cNvPr id="41989" name="Text Box 5"/>
          <p:cNvSpPr txBox="1">
            <a:spLocks noChangeArrowheads="1"/>
          </p:cNvSpPr>
          <p:nvPr/>
        </p:nvSpPr>
        <p:spPr bwMode="auto">
          <a:xfrm>
            <a:off x="1019175" y="5181600"/>
            <a:ext cx="2535238" cy="1016000"/>
          </a:xfrm>
          <a:prstGeom prst="rect">
            <a:avLst/>
          </a:prstGeom>
          <a:noFill/>
          <a:ln w="9525">
            <a:noFill/>
            <a:miter lim="800000"/>
            <a:headEnd/>
            <a:tailEnd/>
          </a:ln>
        </p:spPr>
        <p:txBody>
          <a:bodyPr>
            <a:prstTxWarp prst="textNoShape">
              <a:avLst/>
            </a:prstTxWarp>
            <a:spAutoFit/>
          </a:bodyPr>
          <a:lstStyle/>
          <a:p>
            <a:pPr algn="ctr" eaLnBrk="1" hangingPunct="1">
              <a:spcBef>
                <a:spcPct val="50000"/>
              </a:spcBef>
            </a:pPr>
            <a:r>
              <a:rPr lang="en-US">
                <a:solidFill>
                  <a:srgbClr val="000000"/>
                </a:solidFill>
                <a:ea typeface="ＭＳ Ｐゴシック" charset="-128"/>
                <a:cs typeface="ＭＳ Ｐゴシック" charset="-128"/>
              </a:rPr>
              <a:t>HYCOM </a:t>
            </a:r>
          </a:p>
          <a:p>
            <a:pPr algn="ctr" eaLnBrk="1" hangingPunct="1">
              <a:spcBef>
                <a:spcPct val="50000"/>
              </a:spcBef>
            </a:pPr>
            <a:r>
              <a:rPr lang="en-US">
                <a:solidFill>
                  <a:srgbClr val="000000"/>
                </a:solidFill>
                <a:ea typeface="ＭＳ Ｐゴシック" charset="-128"/>
                <a:cs typeface="ＭＳ Ｐゴシック" charset="-128"/>
              </a:rPr>
              <a:t>36,000 km</a:t>
            </a:r>
            <a:r>
              <a:rPr lang="en-US" baseline="30000">
                <a:solidFill>
                  <a:srgbClr val="000000"/>
                </a:solidFill>
                <a:ea typeface="ＭＳ Ｐゴシック" charset="-128"/>
                <a:cs typeface="ＭＳ Ｐゴシック" charset="-128"/>
              </a:rPr>
              <a:t>2</a:t>
            </a:r>
          </a:p>
        </p:txBody>
      </p:sp>
      <p:sp>
        <p:nvSpPr>
          <p:cNvPr id="41990" name="Text Box 6"/>
          <p:cNvSpPr txBox="1">
            <a:spLocks noChangeArrowheads="1"/>
          </p:cNvSpPr>
          <p:nvPr/>
        </p:nvSpPr>
        <p:spPr bwMode="auto">
          <a:xfrm>
            <a:off x="5510213" y="5181600"/>
            <a:ext cx="2535237" cy="1016000"/>
          </a:xfrm>
          <a:prstGeom prst="rect">
            <a:avLst/>
          </a:prstGeom>
          <a:noFill/>
          <a:ln w="9525">
            <a:noFill/>
            <a:miter lim="800000"/>
            <a:headEnd/>
            <a:tailEnd/>
          </a:ln>
        </p:spPr>
        <p:txBody>
          <a:bodyPr>
            <a:prstTxWarp prst="textNoShape">
              <a:avLst/>
            </a:prstTxWarp>
            <a:spAutoFit/>
          </a:bodyPr>
          <a:lstStyle/>
          <a:p>
            <a:pPr algn="ctr" eaLnBrk="1" hangingPunct="1">
              <a:spcBef>
                <a:spcPct val="50000"/>
              </a:spcBef>
            </a:pPr>
            <a:r>
              <a:rPr lang="en-US">
                <a:solidFill>
                  <a:srgbClr val="000000"/>
                </a:solidFill>
                <a:ea typeface="ＭＳ Ｐゴシック" charset="-128"/>
                <a:cs typeface="ＭＳ Ｐゴシック" charset="-128"/>
              </a:rPr>
              <a:t>CODAR</a:t>
            </a:r>
          </a:p>
          <a:p>
            <a:pPr algn="ctr" eaLnBrk="1" hangingPunct="1">
              <a:spcBef>
                <a:spcPct val="50000"/>
              </a:spcBef>
            </a:pPr>
            <a:r>
              <a:rPr lang="en-US">
                <a:solidFill>
                  <a:srgbClr val="000000"/>
                </a:solidFill>
                <a:ea typeface="ＭＳ Ｐゴシック" charset="-128"/>
                <a:cs typeface="ＭＳ Ｐゴシック" charset="-128"/>
              </a:rPr>
              <a:t>12,000 km</a:t>
            </a:r>
            <a:r>
              <a:rPr lang="en-US" baseline="30000">
                <a:solidFill>
                  <a:srgbClr val="000000"/>
                </a:solidFill>
                <a:ea typeface="ＭＳ Ｐゴシック" charset="-128"/>
                <a:cs typeface="ＭＳ Ｐゴシック" charset="-128"/>
              </a:rPr>
              <a:t>2</a:t>
            </a:r>
            <a:r>
              <a:rPr lang="en-US">
                <a:solidFill>
                  <a:srgbClr val="000000"/>
                </a:solidFill>
                <a:ea typeface="ＭＳ Ｐゴシック" charset="-128"/>
                <a:cs typeface="ＭＳ Ｐゴシック" charset="-128"/>
              </a:rPr>
              <a:t> </a:t>
            </a:r>
          </a:p>
        </p:txBody>
      </p:sp>
      <p:sp>
        <p:nvSpPr>
          <p:cNvPr id="41991" name="Text Box 7"/>
          <p:cNvSpPr txBox="1">
            <a:spLocks noChangeArrowheads="1"/>
          </p:cNvSpPr>
          <p:nvPr/>
        </p:nvSpPr>
        <p:spPr bwMode="auto">
          <a:xfrm>
            <a:off x="2292350" y="4340225"/>
            <a:ext cx="1179513" cy="366713"/>
          </a:xfrm>
          <a:prstGeom prst="rect">
            <a:avLst/>
          </a:prstGeom>
          <a:noFill/>
          <a:ln w="9525">
            <a:noFill/>
            <a:miter lim="800000"/>
            <a:headEnd/>
            <a:tailEnd/>
          </a:ln>
        </p:spPr>
        <p:txBody>
          <a:bodyPr>
            <a:prstTxWarp prst="textNoShape">
              <a:avLst/>
            </a:prstTxWarp>
            <a:spAutoFit/>
          </a:bodyPr>
          <a:lstStyle/>
          <a:p>
            <a:pPr eaLnBrk="1" hangingPunct="1">
              <a:spcBef>
                <a:spcPct val="50000"/>
              </a:spcBef>
            </a:pPr>
            <a:r>
              <a:rPr lang="en-US" sz="1800" b="1">
                <a:solidFill>
                  <a:srgbClr val="FF3300"/>
                </a:solidFill>
                <a:ea typeface="ＭＳ Ｐゴシック" charset="-128"/>
                <a:cs typeface="ＭＳ Ｐゴシック" charset="-128"/>
              </a:rPr>
              <a:t>232 km</a:t>
            </a:r>
          </a:p>
        </p:txBody>
      </p:sp>
      <p:sp>
        <p:nvSpPr>
          <p:cNvPr id="41992" name="Line 8"/>
          <p:cNvSpPr>
            <a:spLocks noChangeShapeType="1"/>
          </p:cNvSpPr>
          <p:nvPr/>
        </p:nvSpPr>
        <p:spPr bwMode="auto">
          <a:xfrm>
            <a:off x="3171825" y="4537075"/>
            <a:ext cx="1006475" cy="0"/>
          </a:xfrm>
          <a:prstGeom prst="line">
            <a:avLst/>
          </a:prstGeom>
          <a:noFill/>
          <a:ln w="57150">
            <a:solidFill>
              <a:srgbClr val="FF3300"/>
            </a:solidFill>
            <a:round/>
            <a:headEnd/>
            <a:tailEnd type="triangle" w="med" len="med"/>
          </a:ln>
        </p:spPr>
        <p:txBody>
          <a:bodyPr>
            <a:prstTxWarp prst="textNoShape">
              <a:avLst/>
            </a:prstTxWarp>
          </a:bodyPr>
          <a:lstStyle/>
          <a:p>
            <a:pPr eaLnBrk="1" hangingPunct="1"/>
            <a:endParaRPr lang="en-US" sz="1800">
              <a:solidFill>
                <a:prstClr val="black"/>
              </a:solidFill>
              <a:ea typeface="ＭＳ Ｐゴシック" charset="-128"/>
              <a:cs typeface="ＭＳ Ｐゴシック" charset="-128"/>
            </a:endParaRPr>
          </a:p>
        </p:txBody>
      </p:sp>
      <p:sp>
        <p:nvSpPr>
          <p:cNvPr id="41993" name="Line 9"/>
          <p:cNvSpPr>
            <a:spLocks noChangeShapeType="1"/>
          </p:cNvSpPr>
          <p:nvPr/>
        </p:nvSpPr>
        <p:spPr bwMode="auto">
          <a:xfrm flipH="1">
            <a:off x="1743075" y="4533900"/>
            <a:ext cx="625475" cy="0"/>
          </a:xfrm>
          <a:prstGeom prst="line">
            <a:avLst/>
          </a:prstGeom>
          <a:noFill/>
          <a:ln w="57150">
            <a:solidFill>
              <a:srgbClr val="FF3300"/>
            </a:solidFill>
            <a:round/>
            <a:headEnd/>
            <a:tailEnd type="triangle" w="med" len="med"/>
          </a:ln>
        </p:spPr>
        <p:txBody>
          <a:bodyPr>
            <a:prstTxWarp prst="textNoShape">
              <a:avLst/>
            </a:prstTxWarp>
          </a:bodyPr>
          <a:lstStyle/>
          <a:p>
            <a:pPr eaLnBrk="1" hangingPunct="1"/>
            <a:endParaRPr lang="en-US" sz="1800">
              <a:solidFill>
                <a:prstClr val="black"/>
              </a:solidFill>
              <a:ea typeface="ＭＳ Ｐゴシック" charset="-128"/>
              <a:cs typeface="ＭＳ Ｐゴシック" charset="-128"/>
            </a:endParaRPr>
          </a:p>
        </p:txBody>
      </p:sp>
      <p:sp>
        <p:nvSpPr>
          <p:cNvPr id="41994" name="Text Box 10"/>
          <p:cNvSpPr txBox="1">
            <a:spLocks noChangeArrowheads="1"/>
          </p:cNvSpPr>
          <p:nvPr/>
        </p:nvSpPr>
        <p:spPr bwMode="auto">
          <a:xfrm>
            <a:off x="1079500" y="3429000"/>
            <a:ext cx="1179513" cy="366713"/>
          </a:xfrm>
          <a:prstGeom prst="rect">
            <a:avLst/>
          </a:prstGeom>
          <a:noFill/>
          <a:ln w="9525">
            <a:noFill/>
            <a:miter lim="800000"/>
            <a:headEnd/>
            <a:tailEnd/>
          </a:ln>
        </p:spPr>
        <p:txBody>
          <a:bodyPr>
            <a:prstTxWarp prst="textNoShape">
              <a:avLst/>
            </a:prstTxWarp>
            <a:spAutoFit/>
          </a:bodyPr>
          <a:lstStyle/>
          <a:p>
            <a:pPr eaLnBrk="1" hangingPunct="1">
              <a:spcBef>
                <a:spcPct val="50000"/>
              </a:spcBef>
            </a:pPr>
            <a:r>
              <a:rPr lang="en-US" sz="1800" b="1">
                <a:solidFill>
                  <a:srgbClr val="FF3300"/>
                </a:solidFill>
                <a:ea typeface="ＭＳ Ｐゴシック" charset="-128"/>
                <a:cs typeface="ＭＳ Ｐゴシック" charset="-128"/>
              </a:rPr>
              <a:t>154 km</a:t>
            </a:r>
          </a:p>
        </p:txBody>
      </p:sp>
      <p:sp>
        <p:nvSpPr>
          <p:cNvPr id="41995" name="Line 11"/>
          <p:cNvSpPr>
            <a:spLocks noChangeShapeType="1"/>
          </p:cNvSpPr>
          <p:nvPr/>
        </p:nvSpPr>
        <p:spPr bwMode="auto">
          <a:xfrm>
            <a:off x="1538288" y="3744913"/>
            <a:ext cx="0" cy="534987"/>
          </a:xfrm>
          <a:prstGeom prst="line">
            <a:avLst/>
          </a:prstGeom>
          <a:noFill/>
          <a:ln w="57150">
            <a:solidFill>
              <a:srgbClr val="FF3300"/>
            </a:solidFill>
            <a:round/>
            <a:headEnd/>
            <a:tailEnd type="triangle" w="med" len="med"/>
          </a:ln>
        </p:spPr>
        <p:txBody>
          <a:bodyPr>
            <a:prstTxWarp prst="textNoShape">
              <a:avLst/>
            </a:prstTxWarp>
          </a:bodyPr>
          <a:lstStyle/>
          <a:p>
            <a:pPr eaLnBrk="1" hangingPunct="1"/>
            <a:endParaRPr lang="en-US" sz="1800">
              <a:solidFill>
                <a:prstClr val="black"/>
              </a:solidFill>
              <a:ea typeface="ＭＳ Ｐゴシック" charset="-128"/>
              <a:cs typeface="ＭＳ Ｐゴシック" charset="-128"/>
            </a:endParaRPr>
          </a:p>
        </p:txBody>
      </p:sp>
      <p:sp>
        <p:nvSpPr>
          <p:cNvPr id="41996" name="Line 12"/>
          <p:cNvSpPr>
            <a:spLocks noChangeShapeType="1"/>
          </p:cNvSpPr>
          <p:nvPr/>
        </p:nvSpPr>
        <p:spPr bwMode="auto">
          <a:xfrm flipH="1" flipV="1">
            <a:off x="1541463" y="2709863"/>
            <a:ext cx="3175" cy="719137"/>
          </a:xfrm>
          <a:prstGeom prst="line">
            <a:avLst/>
          </a:prstGeom>
          <a:noFill/>
          <a:ln w="57150">
            <a:solidFill>
              <a:srgbClr val="FF3300"/>
            </a:solidFill>
            <a:round/>
            <a:headEnd/>
            <a:tailEnd type="triangle" w="med" len="med"/>
          </a:ln>
        </p:spPr>
        <p:txBody>
          <a:bodyPr>
            <a:prstTxWarp prst="textNoShape">
              <a:avLst/>
            </a:prstTxWarp>
          </a:bodyPr>
          <a:lstStyle/>
          <a:p>
            <a:pPr eaLnBrk="1" hangingPunct="1"/>
            <a:endParaRPr lang="en-US" sz="1800">
              <a:solidFill>
                <a:prstClr val="black"/>
              </a:solidFill>
              <a:ea typeface="ＭＳ Ｐゴシック" charset="-128"/>
              <a:cs typeface="ＭＳ Ｐゴシック" charset="-128"/>
            </a:endParaRPr>
          </a:p>
        </p:txBody>
      </p:sp>
      <p:sp>
        <p:nvSpPr>
          <p:cNvPr id="41997" name="Text Box 13"/>
          <p:cNvSpPr txBox="1">
            <a:spLocks noChangeArrowheads="1"/>
          </p:cNvSpPr>
          <p:nvPr/>
        </p:nvSpPr>
        <p:spPr bwMode="auto">
          <a:xfrm>
            <a:off x="6389688" y="4391025"/>
            <a:ext cx="1179512" cy="366713"/>
          </a:xfrm>
          <a:prstGeom prst="rect">
            <a:avLst/>
          </a:prstGeom>
          <a:noFill/>
          <a:ln w="9525">
            <a:noFill/>
            <a:miter lim="800000"/>
            <a:headEnd/>
            <a:tailEnd/>
          </a:ln>
        </p:spPr>
        <p:txBody>
          <a:bodyPr>
            <a:prstTxWarp prst="textNoShape">
              <a:avLst/>
            </a:prstTxWarp>
            <a:spAutoFit/>
          </a:bodyPr>
          <a:lstStyle/>
          <a:p>
            <a:pPr eaLnBrk="1" hangingPunct="1">
              <a:spcBef>
                <a:spcPct val="50000"/>
              </a:spcBef>
            </a:pPr>
            <a:r>
              <a:rPr lang="en-US" sz="1800" b="1">
                <a:solidFill>
                  <a:srgbClr val="C0504D"/>
                </a:solidFill>
                <a:ea typeface="ＭＳ Ｐゴシック" charset="-128"/>
                <a:cs typeface="ＭＳ Ｐゴシック" charset="-128"/>
              </a:rPr>
              <a:t>123 km</a:t>
            </a:r>
          </a:p>
        </p:txBody>
      </p:sp>
      <p:sp>
        <p:nvSpPr>
          <p:cNvPr id="41998" name="Line 14"/>
          <p:cNvSpPr>
            <a:spLocks noChangeShapeType="1"/>
          </p:cNvSpPr>
          <p:nvPr/>
        </p:nvSpPr>
        <p:spPr bwMode="auto">
          <a:xfrm>
            <a:off x="7275513" y="4597400"/>
            <a:ext cx="261937" cy="0"/>
          </a:xfrm>
          <a:prstGeom prst="line">
            <a:avLst/>
          </a:prstGeom>
          <a:noFill/>
          <a:ln w="57150">
            <a:solidFill>
              <a:schemeClr val="accent2"/>
            </a:solidFill>
            <a:round/>
            <a:headEnd/>
            <a:tailEnd type="triangle" w="med" len="med"/>
          </a:ln>
        </p:spPr>
        <p:txBody>
          <a:bodyPr>
            <a:prstTxWarp prst="textNoShape">
              <a:avLst/>
            </a:prstTxWarp>
          </a:bodyPr>
          <a:lstStyle/>
          <a:p>
            <a:pPr eaLnBrk="1" hangingPunct="1"/>
            <a:endParaRPr lang="en-US" sz="1800">
              <a:solidFill>
                <a:prstClr val="black"/>
              </a:solidFill>
              <a:ea typeface="ＭＳ Ｐゴシック" charset="-128"/>
              <a:cs typeface="ＭＳ Ｐゴシック" charset="-128"/>
            </a:endParaRPr>
          </a:p>
        </p:txBody>
      </p:sp>
      <p:sp>
        <p:nvSpPr>
          <p:cNvPr id="41999" name="Line 15"/>
          <p:cNvSpPr>
            <a:spLocks noChangeShapeType="1"/>
          </p:cNvSpPr>
          <p:nvPr/>
        </p:nvSpPr>
        <p:spPr bwMode="auto">
          <a:xfrm flipH="1" flipV="1">
            <a:off x="6230938" y="4606925"/>
            <a:ext cx="252412" cy="3175"/>
          </a:xfrm>
          <a:prstGeom prst="line">
            <a:avLst/>
          </a:prstGeom>
          <a:noFill/>
          <a:ln w="57150">
            <a:solidFill>
              <a:schemeClr val="accent2"/>
            </a:solidFill>
            <a:round/>
            <a:headEnd/>
            <a:tailEnd type="triangle" w="med" len="med"/>
          </a:ln>
        </p:spPr>
        <p:txBody>
          <a:bodyPr>
            <a:prstTxWarp prst="textNoShape">
              <a:avLst/>
            </a:prstTxWarp>
          </a:bodyPr>
          <a:lstStyle/>
          <a:p>
            <a:pPr eaLnBrk="1" hangingPunct="1"/>
            <a:endParaRPr lang="en-US" sz="1800">
              <a:solidFill>
                <a:prstClr val="black"/>
              </a:solidFill>
              <a:ea typeface="ＭＳ Ｐゴシック" charset="-128"/>
              <a:cs typeface="ＭＳ Ｐゴシック" charset="-128"/>
            </a:endParaRPr>
          </a:p>
        </p:txBody>
      </p:sp>
      <p:sp>
        <p:nvSpPr>
          <p:cNvPr id="42000" name="Text Box 16"/>
          <p:cNvSpPr txBox="1">
            <a:spLocks noChangeArrowheads="1"/>
          </p:cNvSpPr>
          <p:nvPr/>
        </p:nvSpPr>
        <p:spPr bwMode="auto">
          <a:xfrm>
            <a:off x="5708650" y="3581400"/>
            <a:ext cx="1179513" cy="366713"/>
          </a:xfrm>
          <a:prstGeom prst="rect">
            <a:avLst/>
          </a:prstGeom>
          <a:noFill/>
          <a:ln w="9525">
            <a:noFill/>
            <a:miter lim="800000"/>
            <a:headEnd/>
            <a:tailEnd/>
          </a:ln>
        </p:spPr>
        <p:txBody>
          <a:bodyPr>
            <a:prstTxWarp prst="textNoShape">
              <a:avLst/>
            </a:prstTxWarp>
            <a:spAutoFit/>
          </a:bodyPr>
          <a:lstStyle/>
          <a:p>
            <a:pPr eaLnBrk="1" hangingPunct="1">
              <a:spcBef>
                <a:spcPct val="50000"/>
              </a:spcBef>
            </a:pPr>
            <a:r>
              <a:rPr lang="en-US" sz="1800" b="1">
                <a:solidFill>
                  <a:srgbClr val="C0504D"/>
                </a:solidFill>
                <a:ea typeface="ＭＳ Ｐゴシック" charset="-128"/>
                <a:cs typeface="ＭＳ Ｐゴシック" charset="-128"/>
              </a:rPr>
              <a:t>100 km</a:t>
            </a:r>
          </a:p>
        </p:txBody>
      </p:sp>
      <p:sp>
        <p:nvSpPr>
          <p:cNvPr id="42001" name="Line 17"/>
          <p:cNvSpPr>
            <a:spLocks noChangeShapeType="1"/>
          </p:cNvSpPr>
          <p:nvPr/>
        </p:nvSpPr>
        <p:spPr bwMode="auto">
          <a:xfrm>
            <a:off x="6167438" y="3897313"/>
            <a:ext cx="0" cy="428625"/>
          </a:xfrm>
          <a:prstGeom prst="line">
            <a:avLst/>
          </a:prstGeom>
          <a:noFill/>
          <a:ln w="57150">
            <a:solidFill>
              <a:schemeClr val="accent2"/>
            </a:solidFill>
            <a:round/>
            <a:headEnd/>
            <a:tailEnd type="triangle" w="med" len="med"/>
          </a:ln>
        </p:spPr>
        <p:txBody>
          <a:bodyPr>
            <a:prstTxWarp prst="textNoShape">
              <a:avLst/>
            </a:prstTxWarp>
          </a:bodyPr>
          <a:lstStyle/>
          <a:p>
            <a:pPr eaLnBrk="1" hangingPunct="1"/>
            <a:endParaRPr lang="en-US" sz="1800">
              <a:solidFill>
                <a:prstClr val="black"/>
              </a:solidFill>
              <a:ea typeface="ＭＳ Ｐゴシック" charset="-128"/>
              <a:cs typeface="ＭＳ Ｐゴシック" charset="-128"/>
            </a:endParaRPr>
          </a:p>
        </p:txBody>
      </p:sp>
      <p:sp>
        <p:nvSpPr>
          <p:cNvPr id="42002" name="Line 18"/>
          <p:cNvSpPr>
            <a:spLocks noChangeShapeType="1"/>
          </p:cNvSpPr>
          <p:nvPr/>
        </p:nvSpPr>
        <p:spPr bwMode="auto">
          <a:xfrm flipH="1" flipV="1">
            <a:off x="6170613" y="3317875"/>
            <a:ext cx="3175" cy="263525"/>
          </a:xfrm>
          <a:prstGeom prst="line">
            <a:avLst/>
          </a:prstGeom>
          <a:noFill/>
          <a:ln w="57150">
            <a:solidFill>
              <a:schemeClr val="accent2"/>
            </a:solidFill>
            <a:round/>
            <a:headEnd/>
            <a:tailEnd type="triangle" w="med" len="med"/>
          </a:ln>
        </p:spPr>
        <p:txBody>
          <a:bodyPr>
            <a:prstTxWarp prst="textNoShape">
              <a:avLst/>
            </a:prstTxWarp>
          </a:bodyPr>
          <a:lstStyle/>
          <a:p>
            <a:pPr eaLnBrk="1" hangingPunct="1"/>
            <a:endParaRPr lang="en-US" sz="1800">
              <a:solidFill>
                <a:prstClr val="black"/>
              </a:solidFill>
              <a:ea typeface="ＭＳ Ｐゴシック" charset="-128"/>
              <a:cs typeface="ＭＳ Ｐゴシック" charset="-128"/>
            </a:endParaRPr>
          </a:p>
        </p:txBody>
      </p:sp>
      <p:pic>
        <p:nvPicPr>
          <p:cNvPr id="19" name="Picture 7"/>
          <p:cNvPicPr>
            <a:picLocks noChangeAspect="1" noChangeArrowheads="1"/>
          </p:cNvPicPr>
          <p:nvPr/>
        </p:nvPicPr>
        <p:blipFill>
          <a:blip r:embed="rId5"/>
          <a:srcRect/>
          <a:stretch>
            <a:fillRect/>
          </a:stretch>
        </p:blipFill>
        <p:spPr bwMode="auto">
          <a:xfrm>
            <a:off x="389466" y="160867"/>
            <a:ext cx="1289050" cy="1371600"/>
          </a:xfrm>
          <a:prstGeom prst="rect">
            <a:avLst/>
          </a:prstGeom>
          <a:noFill/>
          <a:ln w="9525">
            <a:noFill/>
            <a:miter lim="800000"/>
            <a:headEnd/>
            <a:tailEnd/>
          </a:ln>
        </p:spPr>
      </p:pic>
    </p:spTree>
    <p:extLst>
      <p:ext uri="{BB962C8B-B14F-4D97-AF65-F5344CB8AC3E}">
        <p14:creationId xmlns:p14="http://schemas.microsoft.com/office/powerpoint/2010/main" val="2561059919"/>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5" descr="doc_front_page_050509"/>
          <p:cNvPicPr>
            <a:picLocks noChangeAspect="1" noChangeArrowheads="1"/>
          </p:cNvPicPr>
          <p:nvPr/>
        </p:nvPicPr>
        <p:blipFill>
          <a:blip r:embed="rId3"/>
          <a:srcRect/>
          <a:stretch>
            <a:fillRect/>
          </a:stretch>
        </p:blipFill>
        <p:spPr bwMode="auto">
          <a:xfrm>
            <a:off x="0" y="1397000"/>
            <a:ext cx="7010400" cy="5537200"/>
          </a:xfrm>
          <a:prstGeom prst="rect">
            <a:avLst/>
          </a:prstGeom>
          <a:noFill/>
          <a:ln w="9525">
            <a:noFill/>
            <a:miter lim="800000"/>
            <a:headEnd/>
            <a:tailEnd/>
          </a:ln>
        </p:spPr>
      </p:pic>
      <p:sp>
        <p:nvSpPr>
          <p:cNvPr id="44035" name="Text Box 6"/>
          <p:cNvSpPr txBox="1">
            <a:spLocks noChangeArrowheads="1"/>
          </p:cNvSpPr>
          <p:nvPr/>
        </p:nvSpPr>
        <p:spPr bwMode="auto">
          <a:xfrm>
            <a:off x="0" y="39688"/>
            <a:ext cx="9504363" cy="1200150"/>
          </a:xfrm>
          <a:prstGeom prst="rect">
            <a:avLst/>
          </a:prstGeom>
          <a:noFill/>
          <a:ln w="9525">
            <a:noFill/>
            <a:miter lim="800000"/>
            <a:headEnd/>
            <a:tailEnd/>
          </a:ln>
        </p:spPr>
        <p:txBody>
          <a:bodyPr>
            <a:prstTxWarp prst="textNoShape">
              <a:avLst/>
            </a:prstTxWarp>
            <a:spAutoFit/>
          </a:bodyPr>
          <a:lstStyle/>
          <a:p>
            <a:pPr eaLnBrk="1" hangingPunct="1"/>
            <a:r>
              <a:rPr lang="en-US" b="1">
                <a:solidFill>
                  <a:prstClr val="black"/>
                </a:solidFill>
                <a:ea typeface="ＭＳ Ｐゴシック" charset="-128"/>
                <a:cs typeface="ＭＳ Ｐゴシック" charset="-128"/>
              </a:rPr>
              <a:t>May 4, 2009: After a year of testing, NOAA  Announces on </a:t>
            </a:r>
          </a:p>
          <a:p>
            <a:pPr eaLnBrk="1" hangingPunct="1"/>
            <a:r>
              <a:rPr lang="en-US" b="1">
                <a:solidFill>
                  <a:prstClr val="black"/>
                </a:solidFill>
                <a:ea typeface="ＭＳ Ｐゴシック" charset="-128"/>
                <a:cs typeface="ＭＳ Ｐゴシック" charset="-128"/>
              </a:rPr>
              <a:t>U.S. Department of Commerce Website that</a:t>
            </a:r>
          </a:p>
          <a:p>
            <a:pPr eaLnBrk="1" hangingPunct="1"/>
            <a:r>
              <a:rPr lang="en-US" b="1">
                <a:solidFill>
                  <a:prstClr val="black"/>
                </a:solidFill>
                <a:ea typeface="ＭＳ Ｐゴシック" charset="-128"/>
                <a:cs typeface="ＭＳ Ｐゴシック" charset="-128"/>
              </a:rPr>
              <a:t>MARACOOS CODAR is Operational in SAROPS</a:t>
            </a:r>
          </a:p>
        </p:txBody>
      </p:sp>
      <p:sp>
        <p:nvSpPr>
          <p:cNvPr id="44036" name="TextBox 3"/>
          <p:cNvSpPr txBox="1">
            <a:spLocks noChangeArrowheads="1"/>
          </p:cNvSpPr>
          <p:nvPr/>
        </p:nvSpPr>
        <p:spPr bwMode="auto">
          <a:xfrm>
            <a:off x="7086600" y="1371600"/>
            <a:ext cx="2057400" cy="4247317"/>
          </a:xfrm>
          <a:prstGeom prst="rect">
            <a:avLst/>
          </a:prstGeom>
          <a:noFill/>
          <a:ln w="9525">
            <a:noFill/>
            <a:miter lim="800000"/>
            <a:headEnd/>
            <a:tailEnd/>
          </a:ln>
        </p:spPr>
        <p:txBody>
          <a:bodyPr>
            <a:prstTxWarp prst="textNoShape">
              <a:avLst/>
            </a:prstTxWarp>
            <a:spAutoFit/>
          </a:bodyPr>
          <a:lstStyle/>
          <a:p>
            <a:pPr eaLnBrk="1" hangingPunct="1"/>
            <a:r>
              <a:rPr lang="en-US" sz="1800" dirty="0" smtClean="0">
                <a:solidFill>
                  <a:srgbClr val="000000"/>
                </a:solidFill>
                <a:ea typeface="ＭＳ Ｐゴシック" charset="-128"/>
                <a:cs typeface="ＭＳ Ｐゴシック" charset="-128"/>
              </a:rPr>
              <a:t>2009-2010 Activity:</a:t>
            </a:r>
          </a:p>
          <a:p>
            <a:pPr eaLnBrk="1" hangingPunct="1"/>
            <a:endParaRPr lang="en-US" sz="1800" dirty="0" smtClean="0">
              <a:solidFill>
                <a:srgbClr val="000000"/>
              </a:solidFill>
              <a:ea typeface="ＭＳ Ｐゴシック" charset="-128"/>
              <a:cs typeface="ＭＳ Ｐゴシック" charset="-128"/>
            </a:endParaRPr>
          </a:p>
          <a:p>
            <a:pPr eaLnBrk="1" hangingPunct="1"/>
            <a:r>
              <a:rPr lang="en-US" sz="1800" dirty="0">
                <a:solidFill>
                  <a:srgbClr val="000000"/>
                </a:solidFill>
                <a:ea typeface="ＭＳ Ｐゴシック" charset="-128"/>
                <a:cs typeface="ＭＳ Ｐゴシック" charset="-128"/>
              </a:rPr>
              <a:t>Bring all</a:t>
            </a:r>
          </a:p>
          <a:p>
            <a:pPr eaLnBrk="1" hangingPunct="1"/>
            <a:r>
              <a:rPr lang="en-US" sz="1800" dirty="0">
                <a:solidFill>
                  <a:srgbClr val="000000"/>
                </a:solidFill>
                <a:ea typeface="ＭＳ Ｐゴシック" charset="-128"/>
                <a:cs typeface="ＭＳ Ｐゴシック" charset="-128"/>
              </a:rPr>
              <a:t>sustained regional-scale  HFR networks up to operational status in USCG SAROPS</a:t>
            </a:r>
          </a:p>
          <a:p>
            <a:pPr eaLnBrk="1" hangingPunct="1"/>
            <a:endParaRPr lang="en-US" sz="1800" dirty="0">
              <a:solidFill>
                <a:srgbClr val="000000"/>
              </a:solidFill>
              <a:ea typeface="ＭＳ Ｐゴシック" charset="-128"/>
              <a:cs typeface="ＭＳ Ｐゴシック" charset="-128"/>
            </a:endParaRPr>
          </a:p>
          <a:p>
            <a:pPr eaLnBrk="1" hangingPunct="1"/>
            <a:r>
              <a:rPr lang="en-US" sz="1800" dirty="0">
                <a:solidFill>
                  <a:srgbClr val="000000"/>
                </a:solidFill>
                <a:ea typeface="ＭＳ Ｐゴシック" charset="-128"/>
                <a:cs typeface="ＭＳ Ｐゴシック" charset="-128"/>
              </a:rPr>
              <a:t>3 West Coast Regions for </a:t>
            </a:r>
          </a:p>
          <a:p>
            <a:pPr eaLnBrk="1" hangingPunct="1"/>
            <a:r>
              <a:rPr lang="en-US" sz="1800" dirty="0">
                <a:solidFill>
                  <a:srgbClr val="000000"/>
                </a:solidFill>
                <a:ea typeface="ＭＳ Ｐゴシック" charset="-128"/>
                <a:cs typeface="ＭＳ Ｐゴシック" charset="-128"/>
              </a:rPr>
              <a:t>California &amp; </a:t>
            </a:r>
            <a:r>
              <a:rPr lang="en-US" sz="1800" dirty="0" smtClean="0">
                <a:solidFill>
                  <a:srgbClr val="000000"/>
                </a:solidFill>
                <a:ea typeface="ＭＳ Ｐゴシック" charset="-128"/>
                <a:cs typeface="ＭＳ Ｐゴシック" charset="-128"/>
              </a:rPr>
              <a:t>Oregon are ready.</a:t>
            </a:r>
            <a:endParaRPr lang="en-US" sz="1800" dirty="0">
              <a:solidFill>
                <a:srgbClr val="000000"/>
              </a:solidFill>
              <a:ea typeface="ＭＳ Ｐゴシック" charset="-128"/>
              <a:cs typeface="ＭＳ Ｐゴシック" charset="-128"/>
            </a:endParaRPr>
          </a:p>
        </p:txBody>
      </p:sp>
      <p:sp>
        <p:nvSpPr>
          <p:cNvPr id="2" name="Oval 1"/>
          <p:cNvSpPr/>
          <p:nvPr/>
        </p:nvSpPr>
        <p:spPr>
          <a:xfrm>
            <a:off x="990600" y="1981200"/>
            <a:ext cx="4953000" cy="2133600"/>
          </a:xfrm>
          <a:prstGeom prst="ellipse">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354833"/>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Google_OilSpill.jpg"/>
          <p:cNvPicPr>
            <a:picLocks noChangeAspect="1"/>
          </p:cNvPicPr>
          <p:nvPr/>
        </p:nvPicPr>
        <p:blipFill>
          <a:blip r:embed="rId2"/>
          <a:srcRect b="6154"/>
          <a:stretch>
            <a:fillRect/>
          </a:stretch>
        </p:blipFill>
        <p:spPr>
          <a:xfrm>
            <a:off x="0" y="0"/>
            <a:ext cx="9144000" cy="6197600"/>
          </a:xfrm>
          <a:prstGeom prst="rect">
            <a:avLst/>
          </a:prstGeom>
        </p:spPr>
      </p:pic>
      <p:sp>
        <p:nvSpPr>
          <p:cNvPr id="19461" name="TextBox 8"/>
          <p:cNvSpPr txBox="1">
            <a:spLocks noChangeArrowheads="1"/>
          </p:cNvSpPr>
          <p:nvPr/>
        </p:nvSpPr>
        <p:spPr bwMode="auto">
          <a:xfrm>
            <a:off x="7115628" y="2207985"/>
            <a:ext cx="976086" cy="369332"/>
          </a:xfrm>
          <a:prstGeom prst="rect">
            <a:avLst/>
          </a:prstGeom>
          <a:noFill/>
          <a:ln w="9525">
            <a:noFill/>
            <a:miter lim="800000"/>
            <a:headEnd/>
            <a:tailEnd/>
          </a:ln>
        </p:spPr>
        <p:txBody>
          <a:bodyPr wrap="square">
            <a:prstTxWarp prst="textNoShape">
              <a:avLst/>
            </a:prstTxWarp>
            <a:spAutoFit/>
          </a:bodyPr>
          <a:lstStyle/>
          <a:p>
            <a:pPr eaLnBrk="1" hangingPunct="1"/>
            <a:r>
              <a:rPr lang="en-US" sz="1800" b="1" dirty="0" smtClean="0">
                <a:solidFill>
                  <a:srgbClr val="CCFFCC"/>
                </a:solidFill>
                <a:ea typeface="ＭＳ Ｐゴシック" charset="-128"/>
                <a:cs typeface="ＭＳ Ｐゴシック" charset="-128"/>
              </a:rPr>
              <a:t>Madrid</a:t>
            </a:r>
          </a:p>
        </p:txBody>
      </p:sp>
      <p:sp>
        <p:nvSpPr>
          <p:cNvPr id="19462" name="TextBox 9"/>
          <p:cNvSpPr txBox="1">
            <a:spLocks noChangeArrowheads="1"/>
          </p:cNvSpPr>
          <p:nvPr/>
        </p:nvSpPr>
        <p:spPr bwMode="auto">
          <a:xfrm>
            <a:off x="143934" y="3285067"/>
            <a:ext cx="1352550" cy="646113"/>
          </a:xfrm>
          <a:prstGeom prst="rect">
            <a:avLst/>
          </a:prstGeom>
          <a:noFill/>
          <a:ln w="9525">
            <a:noFill/>
            <a:miter lim="800000"/>
            <a:headEnd/>
            <a:tailEnd/>
          </a:ln>
        </p:spPr>
        <p:txBody>
          <a:bodyPr wrap="none">
            <a:prstTxWarp prst="textNoShape">
              <a:avLst/>
            </a:prstTxWarp>
            <a:spAutoFit/>
          </a:bodyPr>
          <a:lstStyle/>
          <a:p>
            <a:pPr algn="ctr" eaLnBrk="1" hangingPunct="1"/>
            <a:r>
              <a:rPr lang="en-US" sz="1800" b="1" dirty="0">
                <a:solidFill>
                  <a:srgbClr val="CCFFCC"/>
                </a:solidFill>
                <a:ea typeface="ＭＳ Ｐゴシック" charset="-128"/>
                <a:cs typeface="ＭＳ Ｐゴシック" charset="-128"/>
              </a:rPr>
              <a:t>Deepwater</a:t>
            </a:r>
          </a:p>
          <a:p>
            <a:pPr algn="ctr" eaLnBrk="1" hangingPunct="1"/>
            <a:r>
              <a:rPr lang="en-US" sz="1800" b="1" dirty="0">
                <a:solidFill>
                  <a:srgbClr val="CCFFCC"/>
                </a:solidFill>
                <a:ea typeface="ＭＳ Ｐゴシック" charset="-128"/>
                <a:cs typeface="ＭＳ Ｐゴシック" charset="-128"/>
              </a:rPr>
              <a:t>Horizon</a:t>
            </a:r>
          </a:p>
        </p:txBody>
      </p:sp>
      <p:sp>
        <p:nvSpPr>
          <p:cNvPr id="19463" name="TextBox 10"/>
          <p:cNvSpPr txBox="1">
            <a:spLocks noChangeArrowheads="1"/>
          </p:cNvSpPr>
          <p:nvPr/>
        </p:nvSpPr>
        <p:spPr bwMode="auto">
          <a:xfrm rot="19609408">
            <a:off x="490130" y="4653133"/>
            <a:ext cx="3222457" cy="338554"/>
          </a:xfrm>
          <a:prstGeom prst="rect">
            <a:avLst/>
          </a:prstGeom>
          <a:noFill/>
          <a:ln w="9525">
            <a:noFill/>
            <a:miter lim="800000"/>
            <a:headEnd/>
            <a:tailEnd/>
          </a:ln>
        </p:spPr>
        <p:txBody>
          <a:bodyPr wrap="none">
            <a:prstTxWarp prst="textNoShape">
              <a:avLst/>
            </a:prstTxWarp>
            <a:spAutoFit/>
          </a:bodyPr>
          <a:lstStyle/>
          <a:p>
            <a:pPr eaLnBrk="1" hangingPunct="1"/>
            <a:r>
              <a:rPr lang="en-US" sz="1600" b="1" dirty="0">
                <a:solidFill>
                  <a:srgbClr val="CCFFCC"/>
                </a:solidFill>
                <a:ea typeface="ＭＳ Ｐゴシック" charset="-128"/>
                <a:cs typeface="ＭＳ Ｐゴシック" charset="-128"/>
              </a:rPr>
              <a:t>Loop Current -----&gt; Gulf Stream</a:t>
            </a:r>
          </a:p>
        </p:txBody>
      </p:sp>
      <p:sp>
        <p:nvSpPr>
          <p:cNvPr id="19465" name="TextBox 12"/>
          <p:cNvSpPr txBox="1">
            <a:spLocks noChangeArrowheads="1"/>
          </p:cNvSpPr>
          <p:nvPr/>
        </p:nvSpPr>
        <p:spPr bwMode="auto">
          <a:xfrm>
            <a:off x="1303866" y="2963333"/>
            <a:ext cx="1057275" cy="369888"/>
          </a:xfrm>
          <a:prstGeom prst="rect">
            <a:avLst/>
          </a:prstGeom>
          <a:noFill/>
          <a:ln w="9525">
            <a:noFill/>
            <a:miter lim="800000"/>
            <a:headEnd/>
            <a:tailEnd/>
          </a:ln>
        </p:spPr>
        <p:txBody>
          <a:bodyPr wrap="none">
            <a:prstTxWarp prst="textNoShape">
              <a:avLst/>
            </a:prstTxWarp>
            <a:spAutoFit/>
          </a:bodyPr>
          <a:lstStyle/>
          <a:p>
            <a:pPr eaLnBrk="1" hangingPunct="1"/>
            <a:r>
              <a:rPr lang="en-US" sz="1800" b="1" dirty="0">
                <a:solidFill>
                  <a:srgbClr val="CCFFCC"/>
                </a:solidFill>
                <a:ea typeface="ＭＳ Ｐゴシック" charset="-128"/>
                <a:cs typeface="ＭＳ Ｐゴシック" charset="-128"/>
              </a:rPr>
              <a:t>Rutgers</a:t>
            </a:r>
          </a:p>
        </p:txBody>
      </p:sp>
      <p:sp>
        <p:nvSpPr>
          <p:cNvPr id="19472" name="TextBox 21"/>
          <p:cNvSpPr txBox="1">
            <a:spLocks noChangeArrowheads="1"/>
          </p:cNvSpPr>
          <p:nvPr/>
        </p:nvSpPr>
        <p:spPr bwMode="auto">
          <a:xfrm>
            <a:off x="117929" y="544892"/>
            <a:ext cx="4919132" cy="1969770"/>
          </a:xfrm>
          <a:prstGeom prst="rect">
            <a:avLst/>
          </a:prstGeom>
          <a:solidFill>
            <a:srgbClr val="3366FF">
              <a:alpha val="85000"/>
            </a:srgbClr>
          </a:solidFill>
          <a:ln w="9525">
            <a:solidFill>
              <a:srgbClr val="008000"/>
            </a:solidFill>
            <a:miter lim="800000"/>
            <a:headEnd/>
            <a:tailEnd/>
          </a:ln>
        </p:spPr>
        <p:txBody>
          <a:bodyPr wrap="square">
            <a:prstTxWarp prst="textNoShape">
              <a:avLst/>
            </a:prstTxWarp>
            <a:spAutoFit/>
          </a:bodyPr>
          <a:lstStyle/>
          <a:p>
            <a:pPr algn="ctr" eaLnBrk="1" hangingPunct="1"/>
            <a:r>
              <a:rPr lang="en-US" sz="2800" b="1" dirty="0" smtClean="0">
                <a:solidFill>
                  <a:srgbClr val="FFFF00"/>
                </a:solidFill>
                <a:ea typeface="ＭＳ Ｐゴシック" charset="-128"/>
                <a:cs typeface="ＭＳ Ｐゴシック" charset="-128"/>
              </a:rPr>
              <a:t>U.S. IOOS Response to the Gulf of Mexico Oil Spill:</a:t>
            </a:r>
          </a:p>
          <a:p>
            <a:pPr algn="ctr" eaLnBrk="1" hangingPunct="1"/>
            <a:endParaRPr lang="en-US" sz="1000" b="1" dirty="0" smtClean="0">
              <a:solidFill>
                <a:srgbClr val="FFFF00"/>
              </a:solidFill>
              <a:ea typeface="ＭＳ Ｐゴシック" charset="-128"/>
              <a:cs typeface="ＭＳ Ｐゴシック" charset="-128"/>
            </a:endParaRPr>
          </a:p>
          <a:p>
            <a:pPr algn="ctr" eaLnBrk="1" hangingPunct="1"/>
            <a:r>
              <a:rPr lang="en-US" sz="2800" b="1" dirty="0" smtClean="0">
                <a:solidFill>
                  <a:srgbClr val="FFFF00"/>
                </a:solidFill>
                <a:ea typeface="ＭＳ Ｐゴシック" charset="-128"/>
                <a:cs typeface="ＭＳ Ｐゴシック" charset="-128"/>
              </a:rPr>
              <a:t>The Critical Role of Modern Ocean Observing Networks</a:t>
            </a:r>
            <a:endParaRPr lang="en-US" sz="2800" b="1" dirty="0">
              <a:solidFill>
                <a:srgbClr val="FFFF00"/>
              </a:solidFill>
              <a:ea typeface="ＭＳ Ｐゴシック" charset="-128"/>
              <a:cs typeface="ＭＳ Ｐゴシック" charset="-128"/>
            </a:endParaRPr>
          </a:p>
        </p:txBody>
      </p:sp>
      <p:sp>
        <p:nvSpPr>
          <p:cNvPr id="24" name="TextBox 23"/>
          <p:cNvSpPr txBox="1"/>
          <p:nvPr/>
        </p:nvSpPr>
        <p:spPr>
          <a:xfrm>
            <a:off x="4894944" y="4016223"/>
            <a:ext cx="3995058" cy="1200329"/>
          </a:xfrm>
          <a:prstGeom prst="rect">
            <a:avLst/>
          </a:prstGeom>
          <a:solidFill>
            <a:srgbClr val="3366FF">
              <a:alpha val="72000"/>
            </a:srgbClr>
          </a:solidFill>
        </p:spPr>
        <p:txBody>
          <a:bodyPr wrap="square" rtlCol="0">
            <a:spAutoFit/>
          </a:bodyPr>
          <a:lstStyle/>
          <a:p>
            <a:pPr eaLnBrk="1" hangingPunct="1"/>
            <a:r>
              <a:rPr lang="en-US" sz="1800" b="1" dirty="0" smtClean="0">
                <a:solidFill>
                  <a:prstClr val="white"/>
                </a:solidFill>
                <a:ea typeface="ＭＳ Ｐゴシック" charset="-128"/>
                <a:cs typeface="ＭＳ Ｐゴシック" charset="-128"/>
              </a:rPr>
              <a:t>Scott Glenn,</a:t>
            </a:r>
          </a:p>
          <a:p>
            <a:pPr eaLnBrk="1" hangingPunct="1"/>
            <a:r>
              <a:rPr lang="en-US" sz="1800" b="1" dirty="0" smtClean="0">
                <a:solidFill>
                  <a:prstClr val="white"/>
                </a:solidFill>
                <a:ea typeface="ＭＳ Ｐゴシック" charset="-128"/>
                <a:cs typeface="ＭＳ Ｐゴシック" charset="-128"/>
              </a:rPr>
              <a:t>Representing</a:t>
            </a:r>
          </a:p>
          <a:p>
            <a:pPr eaLnBrk="1" hangingPunct="1"/>
            <a:r>
              <a:rPr lang="en-US" sz="1800" b="1" dirty="0" smtClean="0">
                <a:solidFill>
                  <a:prstClr val="white"/>
                </a:solidFill>
                <a:ea typeface="ＭＳ Ｐゴシック" charset="-128"/>
                <a:cs typeface="ＭＳ Ｐゴシック" charset="-128"/>
              </a:rPr>
              <a:t>Many IOOS &amp; </a:t>
            </a:r>
          </a:p>
          <a:p>
            <a:pPr eaLnBrk="1" hangingPunct="1"/>
            <a:r>
              <a:rPr lang="en-US" sz="1800" b="1" dirty="0" smtClean="0">
                <a:solidFill>
                  <a:prstClr val="white"/>
                </a:solidFill>
                <a:ea typeface="ＭＳ Ｐゴシック" charset="-128"/>
                <a:cs typeface="ＭＳ Ｐゴシック" charset="-128"/>
              </a:rPr>
              <a:t>DHS Partners</a:t>
            </a:r>
            <a:r>
              <a:rPr lang="en-US" sz="1800" dirty="0" smtClean="0">
                <a:solidFill>
                  <a:prstClr val="white"/>
                </a:solidFill>
                <a:ea typeface="ＭＳ Ｐゴシック" charset="-128"/>
                <a:cs typeface="ＭＳ Ｐゴシック" charset="-128"/>
              </a:rPr>
              <a:t> </a:t>
            </a:r>
            <a:endParaRPr lang="en-US" sz="1800" dirty="0">
              <a:solidFill>
                <a:prstClr val="white"/>
              </a:solidFill>
              <a:ea typeface="ＭＳ Ｐゴシック" charset="-128"/>
              <a:cs typeface="ＭＳ Ｐゴシック" charset="-128"/>
            </a:endParaRPr>
          </a:p>
        </p:txBody>
      </p:sp>
      <p:sp>
        <p:nvSpPr>
          <p:cNvPr id="25" name="TextBox 24"/>
          <p:cNvSpPr txBox="1"/>
          <p:nvPr/>
        </p:nvSpPr>
        <p:spPr>
          <a:xfrm>
            <a:off x="3918857" y="5261430"/>
            <a:ext cx="4980214" cy="923330"/>
          </a:xfrm>
          <a:prstGeom prst="rect">
            <a:avLst/>
          </a:prstGeom>
          <a:solidFill>
            <a:srgbClr val="3366FF">
              <a:alpha val="69000"/>
            </a:srgbClr>
          </a:solidFill>
        </p:spPr>
        <p:txBody>
          <a:bodyPr wrap="square" rtlCol="0">
            <a:spAutoFit/>
          </a:bodyPr>
          <a:lstStyle/>
          <a:p>
            <a:pPr eaLnBrk="1" hangingPunct="1"/>
            <a:r>
              <a:rPr lang="en-US" sz="1800" b="1" dirty="0" smtClean="0">
                <a:solidFill>
                  <a:srgbClr val="FFFFFF"/>
                </a:solidFill>
                <a:ea typeface="ＭＳ Ｐゴシック" charset="-128"/>
                <a:cs typeface="ＭＳ Ｐゴシック" charset="-128"/>
              </a:rPr>
              <a:t>Many </a:t>
            </a:r>
          </a:p>
          <a:p>
            <a:pPr eaLnBrk="1" hangingPunct="1"/>
            <a:r>
              <a:rPr lang="en-US" sz="1800" b="1" dirty="0" smtClean="0">
                <a:solidFill>
                  <a:srgbClr val="FFFFFF"/>
                </a:solidFill>
                <a:ea typeface="ＭＳ Ｐゴシック" charset="-128"/>
                <a:cs typeface="ＭＳ Ｐゴシック" charset="-128"/>
              </a:rPr>
              <a:t>Sponsors,</a:t>
            </a:r>
          </a:p>
          <a:p>
            <a:pPr eaLnBrk="1" hangingPunct="1"/>
            <a:r>
              <a:rPr lang="en-US" sz="1800" b="1" dirty="0" smtClean="0">
                <a:solidFill>
                  <a:srgbClr val="FFFFFF"/>
                </a:solidFill>
                <a:ea typeface="ＭＳ Ｐゴシック" charset="-128"/>
                <a:cs typeface="ＭＳ Ｐゴシック" charset="-128"/>
              </a:rPr>
              <a:t>Including</a:t>
            </a:r>
          </a:p>
        </p:txBody>
      </p:sp>
      <p:pic>
        <p:nvPicPr>
          <p:cNvPr id="17" name="Picture 16" descr="3"/>
          <p:cNvPicPr>
            <a:picLocks noChangeAspect="1" noChangeArrowheads="1"/>
          </p:cNvPicPr>
          <p:nvPr/>
        </p:nvPicPr>
        <p:blipFill>
          <a:blip r:embed="rId3"/>
          <a:stretch>
            <a:fillRect/>
          </a:stretch>
        </p:blipFill>
        <p:spPr bwMode="auto">
          <a:xfrm>
            <a:off x="7103609" y="5304024"/>
            <a:ext cx="855662" cy="836612"/>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18" name="Picture 17" descr="6"/>
          <p:cNvPicPr>
            <a:picLocks noChangeAspect="1" noChangeArrowheads="1"/>
          </p:cNvPicPr>
          <p:nvPr/>
        </p:nvPicPr>
        <p:blipFill>
          <a:blip r:embed="rId4"/>
          <a:srcRect/>
          <a:stretch>
            <a:fillRect/>
          </a:stretch>
        </p:blipFill>
        <p:spPr bwMode="auto">
          <a:xfrm>
            <a:off x="7955642" y="5283386"/>
            <a:ext cx="914400" cy="877888"/>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19" name="Picture 18" descr="7"/>
          <p:cNvPicPr>
            <a:picLocks noChangeAspect="1" noChangeArrowheads="1"/>
          </p:cNvPicPr>
          <p:nvPr/>
        </p:nvPicPr>
        <p:blipFill>
          <a:blip r:embed="rId5"/>
          <a:srcRect/>
          <a:stretch>
            <a:fillRect/>
          </a:stretch>
        </p:blipFill>
        <p:spPr bwMode="auto">
          <a:xfrm>
            <a:off x="6103257" y="5282593"/>
            <a:ext cx="914400" cy="879475"/>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20" name="Picture 19" descr="8"/>
          <p:cNvPicPr>
            <a:picLocks noChangeAspect="1" noChangeArrowheads="1"/>
          </p:cNvPicPr>
          <p:nvPr/>
        </p:nvPicPr>
        <p:blipFill>
          <a:blip r:embed="rId6"/>
          <a:srcRect/>
          <a:stretch>
            <a:fillRect/>
          </a:stretch>
        </p:blipFill>
        <p:spPr bwMode="auto">
          <a:xfrm>
            <a:off x="5181600" y="5323868"/>
            <a:ext cx="831850" cy="796925"/>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8" name="Picture 7" descr="IOOSlogoWhiteRGB.gif"/>
          <p:cNvPicPr>
            <a:picLocks noChangeAspect="1"/>
          </p:cNvPicPr>
          <p:nvPr/>
        </p:nvPicPr>
        <p:blipFill>
          <a:blip r:embed="rId7"/>
          <a:stretch>
            <a:fillRect/>
          </a:stretch>
        </p:blipFill>
        <p:spPr>
          <a:xfrm>
            <a:off x="7032777" y="4002734"/>
            <a:ext cx="1539724" cy="617493"/>
          </a:xfrm>
          <a:prstGeom prst="rect">
            <a:avLst/>
          </a:prstGeom>
          <a:effectLst>
            <a:outerShdw blurRad="50800" dist="38100" dir="2700000" algn="tl" rotWithShape="0">
              <a:srgbClr val="000000">
                <a:alpha val="43000"/>
              </a:srgbClr>
            </a:outerShdw>
          </a:effectLst>
        </p:spPr>
      </p:pic>
      <p:grpSp>
        <p:nvGrpSpPr>
          <p:cNvPr id="23" name="Group 22"/>
          <p:cNvGrpSpPr/>
          <p:nvPr/>
        </p:nvGrpSpPr>
        <p:grpSpPr>
          <a:xfrm>
            <a:off x="6604001" y="4653037"/>
            <a:ext cx="2181981" cy="555328"/>
            <a:chOff x="6555619" y="4326467"/>
            <a:chExt cx="2181981" cy="555328"/>
          </a:xfrm>
        </p:grpSpPr>
        <p:sp>
          <p:nvSpPr>
            <p:cNvPr id="19466" name="TextBox 15"/>
            <p:cNvSpPr txBox="1">
              <a:spLocks noChangeArrowheads="1"/>
            </p:cNvSpPr>
            <p:nvPr/>
          </p:nvSpPr>
          <p:spPr bwMode="auto">
            <a:xfrm>
              <a:off x="7124700" y="4326467"/>
              <a:ext cx="1612900" cy="553998"/>
            </a:xfrm>
            <a:prstGeom prst="rect">
              <a:avLst/>
            </a:prstGeom>
            <a:solidFill>
              <a:schemeClr val="bg1"/>
            </a:solidFill>
            <a:ln w="9525">
              <a:noFill/>
              <a:miter lim="800000"/>
              <a:headEnd/>
              <a:tailEnd/>
            </a:ln>
          </p:spPr>
          <p:txBody>
            <a:bodyPr>
              <a:prstTxWarp prst="textNoShape">
                <a:avLst/>
              </a:prstTxWarp>
              <a:spAutoFit/>
            </a:bodyPr>
            <a:lstStyle/>
            <a:p>
              <a:pPr eaLnBrk="1" hangingPunct="1"/>
              <a:r>
                <a:rPr lang="en-US" sz="1000" dirty="0" smtClean="0">
                  <a:solidFill>
                    <a:srgbClr val="0A073E"/>
                  </a:solidFill>
                  <a:ea typeface="ＭＳ Ｐゴシック" charset="-128"/>
                  <a:cs typeface="ＭＳ Ｐゴシック" charset="-128"/>
                </a:rPr>
                <a:t>National </a:t>
              </a:r>
              <a:r>
                <a:rPr lang="en-US" sz="1000" dirty="0">
                  <a:solidFill>
                    <a:srgbClr val="0A073E"/>
                  </a:solidFill>
                  <a:ea typeface="ＭＳ Ｐゴシック" charset="-128"/>
                  <a:cs typeface="ＭＳ Ｐゴシック" charset="-128"/>
                </a:rPr>
                <a:t>Center for</a:t>
              </a:r>
            </a:p>
            <a:p>
              <a:pPr eaLnBrk="1" hangingPunct="1"/>
              <a:r>
                <a:rPr lang="en-US" sz="1000" dirty="0">
                  <a:solidFill>
                    <a:srgbClr val="0A073E"/>
                  </a:solidFill>
                  <a:ea typeface="ＭＳ Ｐゴシック" charset="-128"/>
                  <a:cs typeface="ＭＳ Ｐゴシック" charset="-128"/>
                </a:rPr>
                <a:t>Secure and Resilient </a:t>
              </a:r>
            </a:p>
            <a:p>
              <a:pPr eaLnBrk="1" hangingPunct="1"/>
              <a:r>
                <a:rPr lang="en-US" sz="1000" dirty="0">
                  <a:solidFill>
                    <a:srgbClr val="0A073E"/>
                  </a:solidFill>
                  <a:ea typeface="ＭＳ Ｐゴシック" charset="-128"/>
                  <a:cs typeface="ＭＳ Ｐゴシック" charset="-128"/>
                </a:rPr>
                <a:t>Maritime Commerce</a:t>
              </a:r>
            </a:p>
          </p:txBody>
        </p:sp>
        <p:pic>
          <p:nvPicPr>
            <p:cNvPr id="19471" name="Picture 9"/>
            <p:cNvPicPr>
              <a:picLocks noChangeAspect="1" noChangeArrowheads="1"/>
            </p:cNvPicPr>
            <p:nvPr/>
          </p:nvPicPr>
          <p:blipFill>
            <a:blip r:embed="rId8"/>
            <a:srcRect/>
            <a:stretch>
              <a:fillRect/>
            </a:stretch>
          </p:blipFill>
          <p:spPr bwMode="auto">
            <a:xfrm>
              <a:off x="6555619" y="4326467"/>
              <a:ext cx="562201" cy="555328"/>
            </a:xfrm>
            <a:prstGeom prst="rect">
              <a:avLst/>
            </a:prstGeom>
            <a:solidFill>
              <a:schemeClr val="bg1"/>
            </a:solidFill>
            <a:ln w="12700">
              <a:noFill/>
              <a:miter lim="800000"/>
              <a:headEnd/>
              <a:tailEnd/>
            </a:ln>
          </p:spPr>
        </p:pic>
      </p:grpSp>
      <p:sp>
        <p:nvSpPr>
          <p:cNvPr id="26" name="TextBox 25"/>
          <p:cNvSpPr txBox="1"/>
          <p:nvPr/>
        </p:nvSpPr>
        <p:spPr>
          <a:xfrm>
            <a:off x="7229930" y="3120571"/>
            <a:ext cx="774822" cy="369332"/>
          </a:xfrm>
          <a:prstGeom prst="rect">
            <a:avLst/>
          </a:prstGeom>
          <a:noFill/>
        </p:spPr>
        <p:txBody>
          <a:bodyPr wrap="none" rtlCol="0">
            <a:spAutoFit/>
          </a:bodyPr>
          <a:lstStyle/>
          <a:p>
            <a:pPr eaLnBrk="1" hangingPunct="1"/>
            <a:r>
              <a:rPr lang="en-US" sz="1800" b="1" dirty="0" smtClean="0">
                <a:solidFill>
                  <a:srgbClr val="FFFF00"/>
                </a:solidFill>
                <a:ea typeface="ＭＳ Ｐゴシック" charset="-128"/>
                <a:cs typeface="ＭＳ Ｐゴシック" charset="-128"/>
              </a:rPr>
              <a:t>RU27</a:t>
            </a:r>
            <a:endParaRPr lang="en-US" sz="1800" b="1" dirty="0">
              <a:solidFill>
                <a:srgbClr val="FFFF00"/>
              </a:solidFill>
              <a:ea typeface="ＭＳ Ｐゴシック" charset="-128"/>
              <a:cs typeface="ＭＳ Ｐゴシック" charset="-128"/>
            </a:endParaRPr>
          </a:p>
        </p:txBody>
      </p:sp>
      <p:sp>
        <p:nvSpPr>
          <p:cNvPr id="27" name="TextBox 26"/>
          <p:cNvSpPr txBox="1"/>
          <p:nvPr/>
        </p:nvSpPr>
        <p:spPr>
          <a:xfrm>
            <a:off x="5932714" y="2467428"/>
            <a:ext cx="748923" cy="369332"/>
          </a:xfrm>
          <a:prstGeom prst="rect">
            <a:avLst/>
          </a:prstGeom>
          <a:noFill/>
        </p:spPr>
        <p:txBody>
          <a:bodyPr wrap="none" rtlCol="0">
            <a:spAutoFit/>
          </a:bodyPr>
          <a:lstStyle/>
          <a:p>
            <a:pPr eaLnBrk="1" hangingPunct="1"/>
            <a:r>
              <a:rPr lang="en-US" sz="1800" b="1" dirty="0" err="1" smtClean="0">
                <a:solidFill>
                  <a:srgbClr val="FFFF00"/>
                </a:solidFill>
                <a:ea typeface="ＭＳ Ｐゴシック" charset="-128"/>
                <a:cs typeface="ＭＳ Ｐゴシック" charset="-128"/>
              </a:rPr>
              <a:t>Silbo</a:t>
            </a:r>
            <a:endParaRPr lang="en-US" sz="1800" b="1" dirty="0">
              <a:solidFill>
                <a:srgbClr val="FFFF00"/>
              </a:solidFill>
              <a:ea typeface="ＭＳ Ｐゴシック" charset="-128"/>
              <a:cs typeface="ＭＳ Ｐゴシック" charset="-128"/>
            </a:endParaRPr>
          </a:p>
        </p:txBody>
      </p:sp>
      <p:pic>
        <p:nvPicPr>
          <p:cNvPr id="2" name="Picture 1"/>
          <p:cNvPicPr>
            <a:picLocks noChangeAspect="1"/>
          </p:cNvPicPr>
          <p:nvPr/>
        </p:nvPicPr>
        <p:blipFill>
          <a:blip r:embed="rId9"/>
          <a:stretch>
            <a:fillRect/>
          </a:stretch>
        </p:blipFill>
        <p:spPr>
          <a:xfrm>
            <a:off x="6739889" y="0"/>
            <a:ext cx="2404111" cy="1828800"/>
          </a:xfrm>
          <a:prstGeom prst="rect">
            <a:avLst/>
          </a:prstGeom>
        </p:spPr>
      </p:pic>
    </p:spTree>
    <p:extLst>
      <p:ext uri="{BB962C8B-B14F-4D97-AF65-F5344CB8AC3E}">
        <p14:creationId xmlns:p14="http://schemas.microsoft.com/office/powerpoint/2010/main" val="47034991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descr="StatesOilSpill.jpg"/>
          <p:cNvPicPr>
            <a:picLocks noChangeAspect="1"/>
          </p:cNvPicPr>
          <p:nvPr/>
        </p:nvPicPr>
        <p:blipFill>
          <a:blip r:embed="rId2"/>
          <a:srcRect b="1521"/>
          <a:stretch>
            <a:fillRect/>
          </a:stretch>
        </p:blipFill>
        <p:spPr bwMode="auto">
          <a:xfrm>
            <a:off x="0" y="-685800"/>
            <a:ext cx="9144000" cy="6872514"/>
          </a:xfrm>
          <a:prstGeom prst="rect">
            <a:avLst/>
          </a:prstGeom>
          <a:noFill/>
          <a:ln w="9525">
            <a:noFill/>
            <a:miter lim="800000"/>
            <a:headEnd/>
            <a:tailEnd/>
          </a:ln>
        </p:spPr>
      </p:pic>
      <p:sp>
        <p:nvSpPr>
          <p:cNvPr id="20483" name="TextBox 3"/>
          <p:cNvSpPr txBox="1">
            <a:spLocks noChangeArrowheads="1"/>
          </p:cNvSpPr>
          <p:nvPr/>
        </p:nvSpPr>
        <p:spPr bwMode="auto">
          <a:xfrm>
            <a:off x="0" y="0"/>
            <a:ext cx="5638800" cy="2831544"/>
          </a:xfrm>
          <a:prstGeom prst="rect">
            <a:avLst/>
          </a:prstGeom>
          <a:solidFill>
            <a:srgbClr val="008000"/>
          </a:solidFill>
          <a:ln w="9525">
            <a:noFill/>
            <a:miter lim="800000"/>
            <a:headEnd/>
            <a:tailEnd/>
          </a:ln>
        </p:spPr>
        <p:txBody>
          <a:bodyPr wrap="square">
            <a:prstTxWarp prst="textNoShape">
              <a:avLst/>
            </a:prstTxWarp>
            <a:spAutoFit/>
          </a:bodyPr>
          <a:lstStyle/>
          <a:p>
            <a:pPr defTabSz="457200" eaLnBrk="1" fontAlgn="auto" hangingPunct="1">
              <a:spcBef>
                <a:spcPts val="0"/>
              </a:spcBef>
              <a:spcAft>
                <a:spcPts val="0"/>
              </a:spcAft>
            </a:pPr>
            <a:r>
              <a:rPr lang="en-US" dirty="0" smtClean="0">
                <a:solidFill>
                  <a:srgbClr val="CCFFCC"/>
                </a:solidFill>
                <a:latin typeface="Calibri"/>
                <a:ea typeface="+mn-ea"/>
                <a:cs typeface="+mn-cs"/>
              </a:rPr>
              <a:t>2010 Deepwater Horizon Oil Spill</a:t>
            </a:r>
          </a:p>
          <a:p>
            <a:pPr defTabSz="457200" eaLnBrk="1" fontAlgn="auto" hangingPunct="1">
              <a:spcBef>
                <a:spcPts val="0"/>
              </a:spcBef>
              <a:spcAft>
                <a:spcPts val="0"/>
              </a:spcAft>
            </a:pPr>
            <a:r>
              <a:rPr lang="en-US" u="sng" dirty="0" smtClean="0">
                <a:solidFill>
                  <a:srgbClr val="CCFFCC"/>
                </a:solidFill>
                <a:latin typeface="Calibri"/>
                <a:ea typeface="+mn-ea"/>
                <a:cs typeface="+mn-cs"/>
              </a:rPr>
              <a:t>Oil </a:t>
            </a:r>
            <a:r>
              <a:rPr lang="en-US" u="sng" dirty="0">
                <a:solidFill>
                  <a:srgbClr val="CCFFCC"/>
                </a:solidFill>
                <a:latin typeface="Calibri"/>
                <a:ea typeface="+mn-ea"/>
                <a:cs typeface="+mn-cs"/>
              </a:rPr>
              <a:t>Transport Questions:</a:t>
            </a:r>
            <a:r>
              <a:rPr lang="en-US" dirty="0">
                <a:solidFill>
                  <a:srgbClr val="CCFFCC"/>
                </a:solidFill>
                <a:latin typeface="Calibri"/>
                <a:ea typeface="+mn-ea"/>
                <a:cs typeface="+mn-cs"/>
              </a:rPr>
              <a:t> Will the oil….</a:t>
            </a:r>
            <a:endParaRPr lang="en-US" sz="1800" dirty="0">
              <a:solidFill>
                <a:srgbClr val="CCFFCC"/>
              </a:solidFill>
              <a:latin typeface="Calibri"/>
              <a:ea typeface="+mn-ea"/>
              <a:cs typeface="+mn-cs"/>
            </a:endParaRPr>
          </a:p>
          <a:p>
            <a:pPr defTabSz="457200" eaLnBrk="1" fontAlgn="auto" hangingPunct="1">
              <a:spcBef>
                <a:spcPts val="0"/>
              </a:spcBef>
              <a:spcAft>
                <a:spcPts val="0"/>
              </a:spcAft>
              <a:buFont typeface="Arial" charset="0"/>
              <a:buChar char="•"/>
            </a:pPr>
            <a:r>
              <a:rPr lang="en-US" sz="1800" dirty="0">
                <a:solidFill>
                  <a:srgbClr val="CCFFCC"/>
                </a:solidFill>
                <a:latin typeface="Calibri"/>
                <a:ea typeface="+mn-ea"/>
                <a:cs typeface="+mn-cs"/>
              </a:rPr>
              <a:t> </a:t>
            </a:r>
            <a:r>
              <a:rPr lang="en-US" sz="1600" dirty="0">
                <a:solidFill>
                  <a:srgbClr val="CCFFCC"/>
                </a:solidFill>
                <a:latin typeface="Calibri"/>
                <a:ea typeface="+mn-ea"/>
                <a:cs typeface="+mn-cs"/>
              </a:rPr>
              <a:t>Come ashore in Louisiana?</a:t>
            </a:r>
          </a:p>
          <a:p>
            <a:pPr defTabSz="457200" eaLnBrk="1" fontAlgn="auto" hangingPunct="1">
              <a:spcBef>
                <a:spcPts val="0"/>
              </a:spcBef>
              <a:spcAft>
                <a:spcPts val="0"/>
              </a:spcAft>
              <a:buFont typeface="Arial" charset="0"/>
              <a:buChar char="•"/>
            </a:pPr>
            <a:r>
              <a:rPr lang="en-US" sz="1600" dirty="0">
                <a:solidFill>
                  <a:srgbClr val="CCFFCC"/>
                </a:solidFill>
                <a:latin typeface="Calibri"/>
                <a:ea typeface="+mn-ea"/>
                <a:cs typeface="+mn-cs"/>
              </a:rPr>
              <a:t> Spread east to Texas or west to </a:t>
            </a:r>
            <a:r>
              <a:rPr lang="en-US" sz="1600" dirty="0" smtClean="0">
                <a:solidFill>
                  <a:srgbClr val="CCFFCC"/>
                </a:solidFill>
                <a:latin typeface="Calibri"/>
                <a:ea typeface="+mn-ea"/>
                <a:cs typeface="+mn-cs"/>
              </a:rPr>
              <a:t>Mississippi, Alabama and         Florida pan handle </a:t>
            </a:r>
            <a:r>
              <a:rPr lang="en-US" sz="1600" dirty="0">
                <a:solidFill>
                  <a:srgbClr val="CCFFCC"/>
                </a:solidFill>
                <a:latin typeface="Calibri"/>
                <a:ea typeface="+mn-ea"/>
                <a:cs typeface="+mn-cs"/>
              </a:rPr>
              <a:t>in the wind-driven coastal currents?</a:t>
            </a:r>
          </a:p>
          <a:p>
            <a:pPr defTabSz="457200" eaLnBrk="1" fontAlgn="auto" hangingPunct="1">
              <a:spcBef>
                <a:spcPts val="0"/>
              </a:spcBef>
              <a:spcAft>
                <a:spcPts val="0"/>
              </a:spcAft>
              <a:buFont typeface="Arial" charset="0"/>
              <a:buChar char="•"/>
            </a:pPr>
            <a:r>
              <a:rPr lang="en-US" sz="1600" dirty="0">
                <a:solidFill>
                  <a:srgbClr val="CCFFCC"/>
                </a:solidFill>
                <a:latin typeface="Calibri"/>
                <a:ea typeface="+mn-ea"/>
                <a:cs typeface="+mn-cs"/>
              </a:rPr>
              <a:t> Enter the Loop Current and be transported downstream?</a:t>
            </a:r>
          </a:p>
          <a:p>
            <a:pPr defTabSz="457200" eaLnBrk="1" fontAlgn="auto" hangingPunct="1">
              <a:spcBef>
                <a:spcPts val="0"/>
              </a:spcBef>
              <a:spcAft>
                <a:spcPts val="0"/>
              </a:spcAft>
              <a:buFont typeface="Arial" charset="0"/>
              <a:buChar char="•"/>
            </a:pPr>
            <a:r>
              <a:rPr lang="en-US" sz="1600" dirty="0">
                <a:solidFill>
                  <a:srgbClr val="CCFFCC"/>
                </a:solidFill>
                <a:latin typeface="Calibri"/>
                <a:ea typeface="+mn-ea"/>
                <a:cs typeface="+mn-cs"/>
              </a:rPr>
              <a:t> Hit the Florida Shelf and be driven shoreward by winds?</a:t>
            </a:r>
          </a:p>
          <a:p>
            <a:pPr defTabSz="457200" eaLnBrk="1" fontAlgn="auto" hangingPunct="1">
              <a:spcBef>
                <a:spcPts val="0"/>
              </a:spcBef>
              <a:spcAft>
                <a:spcPts val="0"/>
              </a:spcAft>
              <a:buFont typeface="Arial" charset="0"/>
              <a:buChar char="•"/>
            </a:pPr>
            <a:r>
              <a:rPr lang="en-US" sz="1600" dirty="0">
                <a:solidFill>
                  <a:srgbClr val="CCFFCC"/>
                </a:solidFill>
                <a:latin typeface="Calibri"/>
                <a:ea typeface="+mn-ea"/>
                <a:cs typeface="+mn-cs"/>
              </a:rPr>
              <a:t> Ride the Loop Current south and hit the Florida Keys?</a:t>
            </a:r>
          </a:p>
          <a:p>
            <a:pPr defTabSz="457200" eaLnBrk="1" fontAlgn="auto" hangingPunct="1">
              <a:spcBef>
                <a:spcPts val="0"/>
              </a:spcBef>
              <a:spcAft>
                <a:spcPts val="0"/>
              </a:spcAft>
              <a:buFont typeface="Arial" charset="0"/>
              <a:buChar char="•"/>
            </a:pPr>
            <a:r>
              <a:rPr lang="en-US" sz="1600" dirty="0">
                <a:solidFill>
                  <a:srgbClr val="CCFFCC"/>
                </a:solidFill>
                <a:latin typeface="Calibri"/>
                <a:ea typeface="+mn-ea"/>
                <a:cs typeface="+mn-cs"/>
              </a:rPr>
              <a:t> Be transported out of the Gulf of Mexico by the Gulf Stream and impact the East Coast</a:t>
            </a:r>
            <a:r>
              <a:rPr lang="en-US" sz="1600" dirty="0" smtClean="0">
                <a:solidFill>
                  <a:srgbClr val="CCFFCC"/>
                </a:solidFill>
                <a:latin typeface="Calibri"/>
                <a:ea typeface="+mn-ea"/>
                <a:cs typeface="+mn-cs"/>
              </a:rPr>
              <a:t>?</a:t>
            </a:r>
          </a:p>
        </p:txBody>
      </p:sp>
      <p:sp>
        <p:nvSpPr>
          <p:cNvPr id="4" name="TextBox 11"/>
          <p:cNvSpPr txBox="1">
            <a:spLocks noChangeArrowheads="1"/>
          </p:cNvSpPr>
          <p:nvPr/>
        </p:nvSpPr>
        <p:spPr bwMode="auto">
          <a:xfrm>
            <a:off x="1842104" y="4485520"/>
            <a:ext cx="1024467" cy="646331"/>
          </a:xfrm>
          <a:prstGeom prst="rect">
            <a:avLst/>
          </a:prstGeom>
          <a:noFill/>
          <a:ln w="9525">
            <a:noFill/>
            <a:miter lim="800000"/>
            <a:headEnd/>
            <a:tailEnd/>
          </a:ln>
        </p:spPr>
        <p:txBody>
          <a:bodyPr wrap="square">
            <a:prstTxWarp prst="textNoShape">
              <a:avLst/>
            </a:prstTxWarp>
            <a:spAutoFit/>
          </a:bodyPr>
          <a:lstStyle/>
          <a:p>
            <a:pPr defTabSz="457200" eaLnBrk="1" fontAlgn="auto" hangingPunct="1">
              <a:spcBef>
                <a:spcPts val="0"/>
              </a:spcBef>
              <a:spcAft>
                <a:spcPts val="0"/>
              </a:spcAft>
            </a:pPr>
            <a:r>
              <a:rPr lang="en-US" sz="1800" b="1" dirty="0">
                <a:solidFill>
                  <a:srgbClr val="CCFFCC"/>
                </a:solidFill>
                <a:latin typeface="Calibri"/>
                <a:ea typeface="+mn-ea"/>
                <a:cs typeface="+mn-cs"/>
              </a:rPr>
              <a:t>Gulf of Mexico</a:t>
            </a:r>
          </a:p>
        </p:txBody>
      </p:sp>
      <p:pic>
        <p:nvPicPr>
          <p:cNvPr id="5" name="Picture 3"/>
          <p:cNvPicPr>
            <a:picLocks noChangeAspect="1"/>
          </p:cNvPicPr>
          <p:nvPr/>
        </p:nvPicPr>
        <p:blipFill>
          <a:blip r:embed="rId3"/>
          <a:srcRect/>
          <a:stretch>
            <a:fillRect/>
          </a:stretch>
        </p:blipFill>
        <p:spPr bwMode="auto">
          <a:xfrm>
            <a:off x="6370809" y="3502261"/>
            <a:ext cx="2646191" cy="1501540"/>
          </a:xfrm>
          <a:prstGeom prst="rect">
            <a:avLst/>
          </a:prstGeom>
          <a:noFill/>
          <a:ln w="38100" cap="flat" cmpd="sng" algn="ctr">
            <a:solidFill>
              <a:schemeClr val="tx1"/>
            </a:solidFill>
            <a:prstDash val="solid"/>
            <a:miter lim="800000"/>
            <a:headEnd type="none" w="med" len="med"/>
            <a:tailEnd type="none" w="med" len="med"/>
          </a:ln>
        </p:spPr>
      </p:pic>
      <p:pic>
        <p:nvPicPr>
          <p:cNvPr id="6" name="Picture 5" descr="Screen shot 2011-11-15 at 4.08.34 AM.png"/>
          <p:cNvPicPr>
            <a:picLocks noChangeAspect="1"/>
          </p:cNvPicPr>
          <p:nvPr/>
        </p:nvPicPr>
        <p:blipFill>
          <a:blip r:embed="rId4"/>
          <a:stretch>
            <a:fillRect/>
          </a:stretch>
        </p:blipFill>
        <p:spPr>
          <a:xfrm>
            <a:off x="0" y="6233973"/>
            <a:ext cx="9144000" cy="642277"/>
          </a:xfrm>
          <a:prstGeom prst="rect">
            <a:avLst/>
          </a:prstGeom>
        </p:spPr>
      </p:pic>
    </p:spTree>
    <p:extLst>
      <p:ext uri="{BB962C8B-B14F-4D97-AF65-F5344CB8AC3E}">
        <p14:creationId xmlns:p14="http://schemas.microsoft.com/office/powerpoint/2010/main" val="411726139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6" name="Group 3"/>
          <p:cNvGrpSpPr>
            <a:grpSpLocks/>
          </p:cNvGrpSpPr>
          <p:nvPr/>
        </p:nvGrpSpPr>
        <p:grpSpPr bwMode="auto">
          <a:xfrm>
            <a:off x="228600" y="685800"/>
            <a:ext cx="8677275" cy="5459413"/>
            <a:chOff x="237744" y="475488"/>
            <a:chExt cx="8677656" cy="5458968"/>
          </a:xfrm>
        </p:grpSpPr>
        <p:pic>
          <p:nvPicPr>
            <p:cNvPr id="36868" name="Picture 4" descr="deepwater_assets_black.jpg"/>
            <p:cNvPicPr>
              <a:picLocks noChangeAspect="1"/>
            </p:cNvPicPr>
            <p:nvPr/>
          </p:nvPicPr>
          <p:blipFill>
            <a:blip r:embed="rId2">
              <a:extLst>
                <a:ext uri="{28A0092B-C50C-407E-A947-70E740481C1C}">
                  <a14:useLocalDpi xmlns:a14="http://schemas.microsoft.com/office/drawing/2010/main" val="0"/>
                </a:ext>
              </a:extLst>
            </a:blip>
            <a:srcRect t="2875" r="5099" b="10023"/>
            <a:stretch>
              <a:fillRect/>
            </a:stretch>
          </p:blipFill>
          <p:spPr bwMode="auto">
            <a:xfrm>
              <a:off x="237744" y="475488"/>
              <a:ext cx="8677656" cy="5458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869" name="Group 35"/>
            <p:cNvGrpSpPr>
              <a:grpSpLocks noChangeAspect="1"/>
            </p:cNvGrpSpPr>
            <p:nvPr/>
          </p:nvGrpSpPr>
          <p:grpSpPr bwMode="auto">
            <a:xfrm>
              <a:off x="237744" y="5120821"/>
              <a:ext cx="4182542" cy="779486"/>
              <a:chOff x="2566837" y="5458580"/>
              <a:chExt cx="5576723" cy="1039314"/>
            </a:xfrm>
          </p:grpSpPr>
          <p:sp>
            <p:nvSpPr>
              <p:cNvPr id="18" name="Rectangle 17"/>
              <p:cNvSpPr/>
              <p:nvPr/>
            </p:nvSpPr>
            <p:spPr>
              <a:xfrm>
                <a:off x="2643040" y="5521159"/>
                <a:ext cx="5376570" cy="8868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36882" name="Group 18"/>
              <p:cNvGrpSpPr>
                <a:grpSpLocks/>
              </p:cNvGrpSpPr>
              <p:nvPr/>
            </p:nvGrpSpPr>
            <p:grpSpPr bwMode="auto">
              <a:xfrm>
                <a:off x="2566837" y="5458580"/>
                <a:ext cx="5576723" cy="1039314"/>
                <a:chOff x="2091349" y="2779388"/>
                <a:chExt cx="5576723" cy="1039314"/>
              </a:xfrm>
            </p:grpSpPr>
            <p:pic>
              <p:nvPicPr>
                <p:cNvPr id="368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5917" y="3413156"/>
                  <a:ext cx="5238750" cy="153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5917" y="3357327"/>
                  <a:ext cx="5238750" cy="55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5917" y="3147607"/>
                  <a:ext cx="5238750" cy="55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5917" y="3200424"/>
                  <a:ext cx="5238750" cy="55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5917" y="3253332"/>
                  <a:ext cx="5238750" cy="55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5917" y="3306058"/>
                  <a:ext cx="5238750" cy="55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angle 25"/>
                <p:cNvSpPr/>
                <p:nvPr/>
              </p:nvSpPr>
              <p:spPr>
                <a:xfrm>
                  <a:off x="2290324" y="3123461"/>
                  <a:ext cx="5143727" cy="3979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n w="28575">
                      <a:solidFill>
                        <a:schemeClr val="tx1"/>
                      </a:solidFill>
                    </a:ln>
                  </a:endParaRPr>
                </a:p>
              </p:txBody>
            </p:sp>
            <p:sp>
              <p:nvSpPr>
                <p:cNvPr id="36890" name="TextBox 26"/>
                <p:cNvSpPr txBox="1">
                  <a:spLocks noChangeArrowheads="1"/>
                </p:cNvSpPr>
                <p:nvPr/>
              </p:nvSpPr>
              <p:spPr bwMode="auto">
                <a:xfrm>
                  <a:off x="2091349" y="3449370"/>
                  <a:ext cx="4556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Geneva" charset="0"/>
                    </a:defRPr>
                  </a:lvl1pPr>
                  <a:lvl2pPr marL="37931725" indent="-37474525" eaLnBrk="0" hangingPunct="0">
                    <a:defRPr sz="2400">
                      <a:solidFill>
                        <a:schemeClr val="tx1"/>
                      </a:solidFill>
                      <a:latin typeface="Arial" charset="0"/>
                      <a:ea typeface="Geneva" charset="0"/>
                      <a:cs typeface="Geneva" charset="0"/>
                    </a:defRPr>
                  </a:lvl2pPr>
                  <a:lvl3pPr eaLnBrk="0" hangingPunct="0">
                    <a:defRPr sz="2400">
                      <a:solidFill>
                        <a:schemeClr val="tx1"/>
                      </a:solidFill>
                      <a:latin typeface="Arial" charset="0"/>
                      <a:ea typeface="Geneva" charset="0"/>
                      <a:cs typeface="Geneva" charset="0"/>
                    </a:defRPr>
                  </a:lvl3pPr>
                  <a:lvl4pPr eaLnBrk="0" hangingPunct="0">
                    <a:defRPr sz="2400">
                      <a:solidFill>
                        <a:schemeClr val="tx1"/>
                      </a:solidFill>
                      <a:latin typeface="Arial" charset="0"/>
                      <a:ea typeface="Geneva" charset="0"/>
                      <a:cs typeface="Geneva" charset="0"/>
                    </a:defRPr>
                  </a:lvl4pPr>
                  <a:lvl5pPr eaLnBrk="0" hangingPunct="0">
                    <a:defRPr sz="2400">
                      <a:solidFill>
                        <a:schemeClr val="tx1"/>
                      </a:solidFill>
                      <a:latin typeface="Arial" charset="0"/>
                      <a:ea typeface="Geneva" charset="0"/>
                      <a:cs typeface="Geneva" charset="0"/>
                    </a:defRPr>
                  </a:lvl5pPr>
                  <a:lvl6pPr marL="457200" eaLnBrk="0" fontAlgn="base" hangingPunct="0">
                    <a:spcBef>
                      <a:spcPct val="0"/>
                    </a:spcBef>
                    <a:spcAft>
                      <a:spcPct val="0"/>
                    </a:spcAft>
                    <a:defRPr sz="2400">
                      <a:solidFill>
                        <a:schemeClr val="tx1"/>
                      </a:solidFill>
                      <a:latin typeface="Arial" charset="0"/>
                      <a:ea typeface="Geneva" charset="0"/>
                      <a:cs typeface="Geneva" charset="0"/>
                    </a:defRPr>
                  </a:lvl6pPr>
                  <a:lvl7pPr marL="914400" eaLnBrk="0" fontAlgn="base" hangingPunct="0">
                    <a:spcBef>
                      <a:spcPct val="0"/>
                    </a:spcBef>
                    <a:spcAft>
                      <a:spcPct val="0"/>
                    </a:spcAft>
                    <a:defRPr sz="2400">
                      <a:solidFill>
                        <a:schemeClr val="tx1"/>
                      </a:solidFill>
                      <a:latin typeface="Arial" charset="0"/>
                      <a:ea typeface="Geneva" charset="0"/>
                      <a:cs typeface="Geneva" charset="0"/>
                    </a:defRPr>
                  </a:lvl7pPr>
                  <a:lvl8pPr marL="1371600" eaLnBrk="0" fontAlgn="base" hangingPunct="0">
                    <a:spcBef>
                      <a:spcPct val="0"/>
                    </a:spcBef>
                    <a:spcAft>
                      <a:spcPct val="0"/>
                    </a:spcAft>
                    <a:defRPr sz="2400">
                      <a:solidFill>
                        <a:schemeClr val="tx1"/>
                      </a:solidFill>
                      <a:latin typeface="Arial" charset="0"/>
                      <a:ea typeface="Geneva" charset="0"/>
                      <a:cs typeface="Geneva" charset="0"/>
                    </a:defRPr>
                  </a:lvl8pPr>
                  <a:lvl9pPr marL="1828800" eaLnBrk="0" fontAlgn="base" hangingPunct="0">
                    <a:spcBef>
                      <a:spcPct val="0"/>
                    </a:spcBef>
                    <a:spcAft>
                      <a:spcPct val="0"/>
                    </a:spcAft>
                    <a:defRPr sz="2400">
                      <a:solidFill>
                        <a:schemeClr val="tx1"/>
                      </a:solidFill>
                      <a:latin typeface="Arial" charset="0"/>
                      <a:ea typeface="Geneva" charset="0"/>
                      <a:cs typeface="Geneva" charset="0"/>
                    </a:defRPr>
                  </a:lvl9pPr>
                </a:lstStyle>
                <a:p>
                  <a:pPr eaLnBrk="1" hangingPunct="1"/>
                  <a:r>
                    <a:rPr lang="en-US" sz="1200"/>
                    <a:t>22</a:t>
                  </a:r>
                </a:p>
              </p:txBody>
            </p:sp>
            <p:sp>
              <p:nvSpPr>
                <p:cNvPr id="36891" name="TextBox 27"/>
                <p:cNvSpPr txBox="1">
                  <a:spLocks noChangeArrowheads="1"/>
                </p:cNvSpPr>
                <p:nvPr/>
              </p:nvSpPr>
              <p:spPr bwMode="auto">
                <a:xfrm>
                  <a:off x="2944856" y="3449370"/>
                  <a:ext cx="4556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Geneva" charset="0"/>
                    </a:defRPr>
                  </a:lvl1pPr>
                  <a:lvl2pPr marL="37931725" indent="-37474525" eaLnBrk="0" hangingPunct="0">
                    <a:defRPr sz="2400">
                      <a:solidFill>
                        <a:schemeClr val="tx1"/>
                      </a:solidFill>
                      <a:latin typeface="Arial" charset="0"/>
                      <a:ea typeface="Geneva" charset="0"/>
                      <a:cs typeface="Geneva" charset="0"/>
                    </a:defRPr>
                  </a:lvl2pPr>
                  <a:lvl3pPr eaLnBrk="0" hangingPunct="0">
                    <a:defRPr sz="2400">
                      <a:solidFill>
                        <a:schemeClr val="tx1"/>
                      </a:solidFill>
                      <a:latin typeface="Arial" charset="0"/>
                      <a:ea typeface="Geneva" charset="0"/>
                      <a:cs typeface="Geneva" charset="0"/>
                    </a:defRPr>
                  </a:lvl3pPr>
                  <a:lvl4pPr eaLnBrk="0" hangingPunct="0">
                    <a:defRPr sz="2400">
                      <a:solidFill>
                        <a:schemeClr val="tx1"/>
                      </a:solidFill>
                      <a:latin typeface="Arial" charset="0"/>
                      <a:ea typeface="Geneva" charset="0"/>
                      <a:cs typeface="Geneva" charset="0"/>
                    </a:defRPr>
                  </a:lvl4pPr>
                  <a:lvl5pPr eaLnBrk="0" hangingPunct="0">
                    <a:defRPr sz="2400">
                      <a:solidFill>
                        <a:schemeClr val="tx1"/>
                      </a:solidFill>
                      <a:latin typeface="Arial" charset="0"/>
                      <a:ea typeface="Geneva" charset="0"/>
                      <a:cs typeface="Geneva" charset="0"/>
                    </a:defRPr>
                  </a:lvl5pPr>
                  <a:lvl6pPr marL="457200" eaLnBrk="0" fontAlgn="base" hangingPunct="0">
                    <a:spcBef>
                      <a:spcPct val="0"/>
                    </a:spcBef>
                    <a:spcAft>
                      <a:spcPct val="0"/>
                    </a:spcAft>
                    <a:defRPr sz="2400">
                      <a:solidFill>
                        <a:schemeClr val="tx1"/>
                      </a:solidFill>
                      <a:latin typeface="Arial" charset="0"/>
                      <a:ea typeface="Geneva" charset="0"/>
                      <a:cs typeface="Geneva" charset="0"/>
                    </a:defRPr>
                  </a:lvl6pPr>
                  <a:lvl7pPr marL="914400" eaLnBrk="0" fontAlgn="base" hangingPunct="0">
                    <a:spcBef>
                      <a:spcPct val="0"/>
                    </a:spcBef>
                    <a:spcAft>
                      <a:spcPct val="0"/>
                    </a:spcAft>
                    <a:defRPr sz="2400">
                      <a:solidFill>
                        <a:schemeClr val="tx1"/>
                      </a:solidFill>
                      <a:latin typeface="Arial" charset="0"/>
                      <a:ea typeface="Geneva" charset="0"/>
                      <a:cs typeface="Geneva" charset="0"/>
                    </a:defRPr>
                  </a:lvl7pPr>
                  <a:lvl8pPr marL="1371600" eaLnBrk="0" fontAlgn="base" hangingPunct="0">
                    <a:spcBef>
                      <a:spcPct val="0"/>
                    </a:spcBef>
                    <a:spcAft>
                      <a:spcPct val="0"/>
                    </a:spcAft>
                    <a:defRPr sz="2400">
                      <a:solidFill>
                        <a:schemeClr val="tx1"/>
                      </a:solidFill>
                      <a:latin typeface="Arial" charset="0"/>
                      <a:ea typeface="Geneva" charset="0"/>
                      <a:cs typeface="Geneva" charset="0"/>
                    </a:defRPr>
                  </a:lvl8pPr>
                  <a:lvl9pPr marL="1828800" eaLnBrk="0" fontAlgn="base" hangingPunct="0">
                    <a:spcBef>
                      <a:spcPct val="0"/>
                    </a:spcBef>
                    <a:spcAft>
                      <a:spcPct val="0"/>
                    </a:spcAft>
                    <a:defRPr sz="2400">
                      <a:solidFill>
                        <a:schemeClr val="tx1"/>
                      </a:solidFill>
                      <a:latin typeface="Arial" charset="0"/>
                      <a:ea typeface="Geneva" charset="0"/>
                      <a:cs typeface="Geneva" charset="0"/>
                    </a:defRPr>
                  </a:lvl9pPr>
                </a:lstStyle>
                <a:p>
                  <a:pPr eaLnBrk="1" hangingPunct="1"/>
                  <a:r>
                    <a:rPr lang="en-US" sz="1200"/>
                    <a:t>23</a:t>
                  </a:r>
                </a:p>
              </p:txBody>
            </p:sp>
            <p:sp>
              <p:nvSpPr>
                <p:cNvPr id="36892" name="TextBox 28"/>
                <p:cNvSpPr txBox="1">
                  <a:spLocks noChangeArrowheads="1"/>
                </p:cNvSpPr>
                <p:nvPr/>
              </p:nvSpPr>
              <p:spPr bwMode="auto">
                <a:xfrm>
                  <a:off x="3798362" y="3449370"/>
                  <a:ext cx="4556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Geneva" charset="0"/>
                    </a:defRPr>
                  </a:lvl1pPr>
                  <a:lvl2pPr marL="37931725" indent="-37474525" eaLnBrk="0" hangingPunct="0">
                    <a:defRPr sz="2400">
                      <a:solidFill>
                        <a:schemeClr val="tx1"/>
                      </a:solidFill>
                      <a:latin typeface="Arial" charset="0"/>
                      <a:ea typeface="Geneva" charset="0"/>
                      <a:cs typeface="Geneva" charset="0"/>
                    </a:defRPr>
                  </a:lvl2pPr>
                  <a:lvl3pPr eaLnBrk="0" hangingPunct="0">
                    <a:defRPr sz="2400">
                      <a:solidFill>
                        <a:schemeClr val="tx1"/>
                      </a:solidFill>
                      <a:latin typeface="Arial" charset="0"/>
                      <a:ea typeface="Geneva" charset="0"/>
                      <a:cs typeface="Geneva" charset="0"/>
                    </a:defRPr>
                  </a:lvl3pPr>
                  <a:lvl4pPr eaLnBrk="0" hangingPunct="0">
                    <a:defRPr sz="2400">
                      <a:solidFill>
                        <a:schemeClr val="tx1"/>
                      </a:solidFill>
                      <a:latin typeface="Arial" charset="0"/>
                      <a:ea typeface="Geneva" charset="0"/>
                      <a:cs typeface="Geneva" charset="0"/>
                    </a:defRPr>
                  </a:lvl4pPr>
                  <a:lvl5pPr eaLnBrk="0" hangingPunct="0">
                    <a:defRPr sz="2400">
                      <a:solidFill>
                        <a:schemeClr val="tx1"/>
                      </a:solidFill>
                      <a:latin typeface="Arial" charset="0"/>
                      <a:ea typeface="Geneva" charset="0"/>
                      <a:cs typeface="Geneva" charset="0"/>
                    </a:defRPr>
                  </a:lvl5pPr>
                  <a:lvl6pPr marL="457200" eaLnBrk="0" fontAlgn="base" hangingPunct="0">
                    <a:spcBef>
                      <a:spcPct val="0"/>
                    </a:spcBef>
                    <a:spcAft>
                      <a:spcPct val="0"/>
                    </a:spcAft>
                    <a:defRPr sz="2400">
                      <a:solidFill>
                        <a:schemeClr val="tx1"/>
                      </a:solidFill>
                      <a:latin typeface="Arial" charset="0"/>
                      <a:ea typeface="Geneva" charset="0"/>
                      <a:cs typeface="Geneva" charset="0"/>
                    </a:defRPr>
                  </a:lvl6pPr>
                  <a:lvl7pPr marL="914400" eaLnBrk="0" fontAlgn="base" hangingPunct="0">
                    <a:spcBef>
                      <a:spcPct val="0"/>
                    </a:spcBef>
                    <a:spcAft>
                      <a:spcPct val="0"/>
                    </a:spcAft>
                    <a:defRPr sz="2400">
                      <a:solidFill>
                        <a:schemeClr val="tx1"/>
                      </a:solidFill>
                      <a:latin typeface="Arial" charset="0"/>
                      <a:ea typeface="Geneva" charset="0"/>
                      <a:cs typeface="Geneva" charset="0"/>
                    </a:defRPr>
                  </a:lvl7pPr>
                  <a:lvl8pPr marL="1371600" eaLnBrk="0" fontAlgn="base" hangingPunct="0">
                    <a:spcBef>
                      <a:spcPct val="0"/>
                    </a:spcBef>
                    <a:spcAft>
                      <a:spcPct val="0"/>
                    </a:spcAft>
                    <a:defRPr sz="2400">
                      <a:solidFill>
                        <a:schemeClr val="tx1"/>
                      </a:solidFill>
                      <a:latin typeface="Arial" charset="0"/>
                      <a:ea typeface="Geneva" charset="0"/>
                      <a:cs typeface="Geneva" charset="0"/>
                    </a:defRPr>
                  </a:lvl8pPr>
                  <a:lvl9pPr marL="1828800" eaLnBrk="0" fontAlgn="base" hangingPunct="0">
                    <a:spcBef>
                      <a:spcPct val="0"/>
                    </a:spcBef>
                    <a:spcAft>
                      <a:spcPct val="0"/>
                    </a:spcAft>
                    <a:defRPr sz="2400">
                      <a:solidFill>
                        <a:schemeClr val="tx1"/>
                      </a:solidFill>
                      <a:latin typeface="Arial" charset="0"/>
                      <a:ea typeface="Geneva" charset="0"/>
                      <a:cs typeface="Geneva" charset="0"/>
                    </a:defRPr>
                  </a:lvl9pPr>
                </a:lstStyle>
                <a:p>
                  <a:pPr eaLnBrk="1" hangingPunct="1"/>
                  <a:r>
                    <a:rPr lang="en-US" sz="1200"/>
                    <a:t>24</a:t>
                  </a:r>
                </a:p>
              </p:txBody>
            </p:sp>
            <p:sp>
              <p:nvSpPr>
                <p:cNvPr id="36893" name="TextBox 29"/>
                <p:cNvSpPr txBox="1">
                  <a:spLocks noChangeArrowheads="1"/>
                </p:cNvSpPr>
                <p:nvPr/>
              </p:nvSpPr>
              <p:spPr bwMode="auto">
                <a:xfrm>
                  <a:off x="4651870" y="3449370"/>
                  <a:ext cx="4556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Geneva" charset="0"/>
                    </a:defRPr>
                  </a:lvl1pPr>
                  <a:lvl2pPr marL="37931725" indent="-37474525" eaLnBrk="0" hangingPunct="0">
                    <a:defRPr sz="2400">
                      <a:solidFill>
                        <a:schemeClr val="tx1"/>
                      </a:solidFill>
                      <a:latin typeface="Arial" charset="0"/>
                      <a:ea typeface="Geneva" charset="0"/>
                      <a:cs typeface="Geneva" charset="0"/>
                    </a:defRPr>
                  </a:lvl2pPr>
                  <a:lvl3pPr eaLnBrk="0" hangingPunct="0">
                    <a:defRPr sz="2400">
                      <a:solidFill>
                        <a:schemeClr val="tx1"/>
                      </a:solidFill>
                      <a:latin typeface="Arial" charset="0"/>
                      <a:ea typeface="Geneva" charset="0"/>
                      <a:cs typeface="Geneva" charset="0"/>
                    </a:defRPr>
                  </a:lvl3pPr>
                  <a:lvl4pPr eaLnBrk="0" hangingPunct="0">
                    <a:defRPr sz="2400">
                      <a:solidFill>
                        <a:schemeClr val="tx1"/>
                      </a:solidFill>
                      <a:latin typeface="Arial" charset="0"/>
                      <a:ea typeface="Geneva" charset="0"/>
                      <a:cs typeface="Geneva" charset="0"/>
                    </a:defRPr>
                  </a:lvl4pPr>
                  <a:lvl5pPr eaLnBrk="0" hangingPunct="0">
                    <a:defRPr sz="2400">
                      <a:solidFill>
                        <a:schemeClr val="tx1"/>
                      </a:solidFill>
                      <a:latin typeface="Arial" charset="0"/>
                      <a:ea typeface="Geneva" charset="0"/>
                      <a:cs typeface="Geneva" charset="0"/>
                    </a:defRPr>
                  </a:lvl5pPr>
                  <a:lvl6pPr marL="457200" eaLnBrk="0" fontAlgn="base" hangingPunct="0">
                    <a:spcBef>
                      <a:spcPct val="0"/>
                    </a:spcBef>
                    <a:spcAft>
                      <a:spcPct val="0"/>
                    </a:spcAft>
                    <a:defRPr sz="2400">
                      <a:solidFill>
                        <a:schemeClr val="tx1"/>
                      </a:solidFill>
                      <a:latin typeface="Arial" charset="0"/>
                      <a:ea typeface="Geneva" charset="0"/>
                      <a:cs typeface="Geneva" charset="0"/>
                    </a:defRPr>
                  </a:lvl6pPr>
                  <a:lvl7pPr marL="914400" eaLnBrk="0" fontAlgn="base" hangingPunct="0">
                    <a:spcBef>
                      <a:spcPct val="0"/>
                    </a:spcBef>
                    <a:spcAft>
                      <a:spcPct val="0"/>
                    </a:spcAft>
                    <a:defRPr sz="2400">
                      <a:solidFill>
                        <a:schemeClr val="tx1"/>
                      </a:solidFill>
                      <a:latin typeface="Arial" charset="0"/>
                      <a:ea typeface="Geneva" charset="0"/>
                      <a:cs typeface="Geneva" charset="0"/>
                    </a:defRPr>
                  </a:lvl7pPr>
                  <a:lvl8pPr marL="1371600" eaLnBrk="0" fontAlgn="base" hangingPunct="0">
                    <a:spcBef>
                      <a:spcPct val="0"/>
                    </a:spcBef>
                    <a:spcAft>
                      <a:spcPct val="0"/>
                    </a:spcAft>
                    <a:defRPr sz="2400">
                      <a:solidFill>
                        <a:schemeClr val="tx1"/>
                      </a:solidFill>
                      <a:latin typeface="Arial" charset="0"/>
                      <a:ea typeface="Geneva" charset="0"/>
                      <a:cs typeface="Geneva" charset="0"/>
                    </a:defRPr>
                  </a:lvl8pPr>
                  <a:lvl9pPr marL="1828800" eaLnBrk="0" fontAlgn="base" hangingPunct="0">
                    <a:spcBef>
                      <a:spcPct val="0"/>
                    </a:spcBef>
                    <a:spcAft>
                      <a:spcPct val="0"/>
                    </a:spcAft>
                    <a:defRPr sz="2400">
                      <a:solidFill>
                        <a:schemeClr val="tx1"/>
                      </a:solidFill>
                      <a:latin typeface="Arial" charset="0"/>
                      <a:ea typeface="Geneva" charset="0"/>
                      <a:cs typeface="Geneva" charset="0"/>
                    </a:defRPr>
                  </a:lvl9pPr>
                </a:lstStyle>
                <a:p>
                  <a:pPr eaLnBrk="1" hangingPunct="1"/>
                  <a:r>
                    <a:rPr lang="en-US" sz="1200"/>
                    <a:t>25</a:t>
                  </a:r>
                </a:p>
              </p:txBody>
            </p:sp>
            <p:sp>
              <p:nvSpPr>
                <p:cNvPr id="36894" name="TextBox 30"/>
                <p:cNvSpPr txBox="1">
                  <a:spLocks noChangeArrowheads="1"/>
                </p:cNvSpPr>
                <p:nvPr/>
              </p:nvSpPr>
              <p:spPr bwMode="auto">
                <a:xfrm>
                  <a:off x="5505377" y="3449370"/>
                  <a:ext cx="4556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Geneva" charset="0"/>
                    </a:defRPr>
                  </a:lvl1pPr>
                  <a:lvl2pPr marL="37931725" indent="-37474525" eaLnBrk="0" hangingPunct="0">
                    <a:defRPr sz="2400">
                      <a:solidFill>
                        <a:schemeClr val="tx1"/>
                      </a:solidFill>
                      <a:latin typeface="Arial" charset="0"/>
                      <a:ea typeface="Geneva" charset="0"/>
                      <a:cs typeface="Geneva" charset="0"/>
                    </a:defRPr>
                  </a:lvl2pPr>
                  <a:lvl3pPr eaLnBrk="0" hangingPunct="0">
                    <a:defRPr sz="2400">
                      <a:solidFill>
                        <a:schemeClr val="tx1"/>
                      </a:solidFill>
                      <a:latin typeface="Arial" charset="0"/>
                      <a:ea typeface="Geneva" charset="0"/>
                      <a:cs typeface="Geneva" charset="0"/>
                    </a:defRPr>
                  </a:lvl3pPr>
                  <a:lvl4pPr eaLnBrk="0" hangingPunct="0">
                    <a:defRPr sz="2400">
                      <a:solidFill>
                        <a:schemeClr val="tx1"/>
                      </a:solidFill>
                      <a:latin typeface="Arial" charset="0"/>
                      <a:ea typeface="Geneva" charset="0"/>
                      <a:cs typeface="Geneva" charset="0"/>
                    </a:defRPr>
                  </a:lvl4pPr>
                  <a:lvl5pPr eaLnBrk="0" hangingPunct="0">
                    <a:defRPr sz="2400">
                      <a:solidFill>
                        <a:schemeClr val="tx1"/>
                      </a:solidFill>
                      <a:latin typeface="Arial" charset="0"/>
                      <a:ea typeface="Geneva" charset="0"/>
                      <a:cs typeface="Geneva" charset="0"/>
                    </a:defRPr>
                  </a:lvl5pPr>
                  <a:lvl6pPr marL="457200" eaLnBrk="0" fontAlgn="base" hangingPunct="0">
                    <a:spcBef>
                      <a:spcPct val="0"/>
                    </a:spcBef>
                    <a:spcAft>
                      <a:spcPct val="0"/>
                    </a:spcAft>
                    <a:defRPr sz="2400">
                      <a:solidFill>
                        <a:schemeClr val="tx1"/>
                      </a:solidFill>
                      <a:latin typeface="Arial" charset="0"/>
                      <a:ea typeface="Geneva" charset="0"/>
                      <a:cs typeface="Geneva" charset="0"/>
                    </a:defRPr>
                  </a:lvl6pPr>
                  <a:lvl7pPr marL="914400" eaLnBrk="0" fontAlgn="base" hangingPunct="0">
                    <a:spcBef>
                      <a:spcPct val="0"/>
                    </a:spcBef>
                    <a:spcAft>
                      <a:spcPct val="0"/>
                    </a:spcAft>
                    <a:defRPr sz="2400">
                      <a:solidFill>
                        <a:schemeClr val="tx1"/>
                      </a:solidFill>
                      <a:latin typeface="Arial" charset="0"/>
                      <a:ea typeface="Geneva" charset="0"/>
                      <a:cs typeface="Geneva" charset="0"/>
                    </a:defRPr>
                  </a:lvl7pPr>
                  <a:lvl8pPr marL="1371600" eaLnBrk="0" fontAlgn="base" hangingPunct="0">
                    <a:spcBef>
                      <a:spcPct val="0"/>
                    </a:spcBef>
                    <a:spcAft>
                      <a:spcPct val="0"/>
                    </a:spcAft>
                    <a:defRPr sz="2400">
                      <a:solidFill>
                        <a:schemeClr val="tx1"/>
                      </a:solidFill>
                      <a:latin typeface="Arial" charset="0"/>
                      <a:ea typeface="Geneva" charset="0"/>
                      <a:cs typeface="Geneva" charset="0"/>
                    </a:defRPr>
                  </a:lvl8pPr>
                  <a:lvl9pPr marL="1828800" eaLnBrk="0" fontAlgn="base" hangingPunct="0">
                    <a:spcBef>
                      <a:spcPct val="0"/>
                    </a:spcBef>
                    <a:spcAft>
                      <a:spcPct val="0"/>
                    </a:spcAft>
                    <a:defRPr sz="2400">
                      <a:solidFill>
                        <a:schemeClr val="tx1"/>
                      </a:solidFill>
                      <a:latin typeface="Arial" charset="0"/>
                      <a:ea typeface="Geneva" charset="0"/>
                      <a:cs typeface="Geneva" charset="0"/>
                    </a:defRPr>
                  </a:lvl9pPr>
                </a:lstStyle>
                <a:p>
                  <a:pPr eaLnBrk="1" hangingPunct="1"/>
                  <a:r>
                    <a:rPr lang="en-US" sz="1200"/>
                    <a:t>26</a:t>
                  </a:r>
                </a:p>
              </p:txBody>
            </p:sp>
            <p:sp>
              <p:nvSpPr>
                <p:cNvPr id="36895" name="TextBox 31"/>
                <p:cNvSpPr txBox="1">
                  <a:spLocks noChangeArrowheads="1"/>
                </p:cNvSpPr>
                <p:nvPr/>
              </p:nvSpPr>
              <p:spPr bwMode="auto">
                <a:xfrm>
                  <a:off x="6358884" y="3449370"/>
                  <a:ext cx="4556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Geneva" charset="0"/>
                    </a:defRPr>
                  </a:lvl1pPr>
                  <a:lvl2pPr marL="37931725" indent="-37474525" eaLnBrk="0" hangingPunct="0">
                    <a:defRPr sz="2400">
                      <a:solidFill>
                        <a:schemeClr val="tx1"/>
                      </a:solidFill>
                      <a:latin typeface="Arial" charset="0"/>
                      <a:ea typeface="Geneva" charset="0"/>
                      <a:cs typeface="Geneva" charset="0"/>
                    </a:defRPr>
                  </a:lvl2pPr>
                  <a:lvl3pPr eaLnBrk="0" hangingPunct="0">
                    <a:defRPr sz="2400">
                      <a:solidFill>
                        <a:schemeClr val="tx1"/>
                      </a:solidFill>
                      <a:latin typeface="Arial" charset="0"/>
                      <a:ea typeface="Geneva" charset="0"/>
                      <a:cs typeface="Geneva" charset="0"/>
                    </a:defRPr>
                  </a:lvl3pPr>
                  <a:lvl4pPr eaLnBrk="0" hangingPunct="0">
                    <a:defRPr sz="2400">
                      <a:solidFill>
                        <a:schemeClr val="tx1"/>
                      </a:solidFill>
                      <a:latin typeface="Arial" charset="0"/>
                      <a:ea typeface="Geneva" charset="0"/>
                      <a:cs typeface="Geneva" charset="0"/>
                    </a:defRPr>
                  </a:lvl4pPr>
                  <a:lvl5pPr eaLnBrk="0" hangingPunct="0">
                    <a:defRPr sz="2400">
                      <a:solidFill>
                        <a:schemeClr val="tx1"/>
                      </a:solidFill>
                      <a:latin typeface="Arial" charset="0"/>
                      <a:ea typeface="Geneva" charset="0"/>
                      <a:cs typeface="Geneva" charset="0"/>
                    </a:defRPr>
                  </a:lvl5pPr>
                  <a:lvl6pPr marL="457200" eaLnBrk="0" fontAlgn="base" hangingPunct="0">
                    <a:spcBef>
                      <a:spcPct val="0"/>
                    </a:spcBef>
                    <a:spcAft>
                      <a:spcPct val="0"/>
                    </a:spcAft>
                    <a:defRPr sz="2400">
                      <a:solidFill>
                        <a:schemeClr val="tx1"/>
                      </a:solidFill>
                      <a:latin typeface="Arial" charset="0"/>
                      <a:ea typeface="Geneva" charset="0"/>
                      <a:cs typeface="Geneva" charset="0"/>
                    </a:defRPr>
                  </a:lvl6pPr>
                  <a:lvl7pPr marL="914400" eaLnBrk="0" fontAlgn="base" hangingPunct="0">
                    <a:spcBef>
                      <a:spcPct val="0"/>
                    </a:spcBef>
                    <a:spcAft>
                      <a:spcPct val="0"/>
                    </a:spcAft>
                    <a:defRPr sz="2400">
                      <a:solidFill>
                        <a:schemeClr val="tx1"/>
                      </a:solidFill>
                      <a:latin typeface="Arial" charset="0"/>
                      <a:ea typeface="Geneva" charset="0"/>
                      <a:cs typeface="Geneva" charset="0"/>
                    </a:defRPr>
                  </a:lvl7pPr>
                  <a:lvl8pPr marL="1371600" eaLnBrk="0" fontAlgn="base" hangingPunct="0">
                    <a:spcBef>
                      <a:spcPct val="0"/>
                    </a:spcBef>
                    <a:spcAft>
                      <a:spcPct val="0"/>
                    </a:spcAft>
                    <a:defRPr sz="2400">
                      <a:solidFill>
                        <a:schemeClr val="tx1"/>
                      </a:solidFill>
                      <a:latin typeface="Arial" charset="0"/>
                      <a:ea typeface="Geneva" charset="0"/>
                      <a:cs typeface="Geneva" charset="0"/>
                    </a:defRPr>
                  </a:lvl8pPr>
                  <a:lvl9pPr marL="1828800" eaLnBrk="0" fontAlgn="base" hangingPunct="0">
                    <a:spcBef>
                      <a:spcPct val="0"/>
                    </a:spcBef>
                    <a:spcAft>
                      <a:spcPct val="0"/>
                    </a:spcAft>
                    <a:defRPr sz="2400">
                      <a:solidFill>
                        <a:schemeClr val="tx1"/>
                      </a:solidFill>
                      <a:latin typeface="Arial" charset="0"/>
                      <a:ea typeface="Geneva" charset="0"/>
                      <a:cs typeface="Geneva" charset="0"/>
                    </a:defRPr>
                  </a:lvl9pPr>
                </a:lstStyle>
                <a:p>
                  <a:pPr eaLnBrk="1" hangingPunct="1"/>
                  <a:r>
                    <a:rPr lang="en-US" sz="1200"/>
                    <a:t>27</a:t>
                  </a:r>
                </a:p>
              </p:txBody>
            </p:sp>
            <p:sp>
              <p:nvSpPr>
                <p:cNvPr id="36896" name="TextBox 32"/>
                <p:cNvSpPr txBox="1">
                  <a:spLocks noChangeArrowheads="1"/>
                </p:cNvSpPr>
                <p:nvPr/>
              </p:nvSpPr>
              <p:spPr bwMode="auto">
                <a:xfrm>
                  <a:off x="7212392" y="3449370"/>
                  <a:ext cx="4556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Geneva" charset="0"/>
                    </a:defRPr>
                  </a:lvl1pPr>
                  <a:lvl2pPr marL="37931725" indent="-37474525" eaLnBrk="0" hangingPunct="0">
                    <a:defRPr sz="2400">
                      <a:solidFill>
                        <a:schemeClr val="tx1"/>
                      </a:solidFill>
                      <a:latin typeface="Arial" charset="0"/>
                      <a:ea typeface="Geneva" charset="0"/>
                      <a:cs typeface="Geneva" charset="0"/>
                    </a:defRPr>
                  </a:lvl2pPr>
                  <a:lvl3pPr eaLnBrk="0" hangingPunct="0">
                    <a:defRPr sz="2400">
                      <a:solidFill>
                        <a:schemeClr val="tx1"/>
                      </a:solidFill>
                      <a:latin typeface="Arial" charset="0"/>
                      <a:ea typeface="Geneva" charset="0"/>
                      <a:cs typeface="Geneva" charset="0"/>
                    </a:defRPr>
                  </a:lvl3pPr>
                  <a:lvl4pPr eaLnBrk="0" hangingPunct="0">
                    <a:defRPr sz="2400">
                      <a:solidFill>
                        <a:schemeClr val="tx1"/>
                      </a:solidFill>
                      <a:latin typeface="Arial" charset="0"/>
                      <a:ea typeface="Geneva" charset="0"/>
                      <a:cs typeface="Geneva" charset="0"/>
                    </a:defRPr>
                  </a:lvl4pPr>
                  <a:lvl5pPr eaLnBrk="0" hangingPunct="0">
                    <a:defRPr sz="2400">
                      <a:solidFill>
                        <a:schemeClr val="tx1"/>
                      </a:solidFill>
                      <a:latin typeface="Arial" charset="0"/>
                      <a:ea typeface="Geneva" charset="0"/>
                      <a:cs typeface="Geneva" charset="0"/>
                    </a:defRPr>
                  </a:lvl5pPr>
                  <a:lvl6pPr marL="457200" eaLnBrk="0" fontAlgn="base" hangingPunct="0">
                    <a:spcBef>
                      <a:spcPct val="0"/>
                    </a:spcBef>
                    <a:spcAft>
                      <a:spcPct val="0"/>
                    </a:spcAft>
                    <a:defRPr sz="2400">
                      <a:solidFill>
                        <a:schemeClr val="tx1"/>
                      </a:solidFill>
                      <a:latin typeface="Arial" charset="0"/>
                      <a:ea typeface="Geneva" charset="0"/>
                      <a:cs typeface="Geneva" charset="0"/>
                    </a:defRPr>
                  </a:lvl6pPr>
                  <a:lvl7pPr marL="914400" eaLnBrk="0" fontAlgn="base" hangingPunct="0">
                    <a:spcBef>
                      <a:spcPct val="0"/>
                    </a:spcBef>
                    <a:spcAft>
                      <a:spcPct val="0"/>
                    </a:spcAft>
                    <a:defRPr sz="2400">
                      <a:solidFill>
                        <a:schemeClr val="tx1"/>
                      </a:solidFill>
                      <a:latin typeface="Arial" charset="0"/>
                      <a:ea typeface="Geneva" charset="0"/>
                      <a:cs typeface="Geneva" charset="0"/>
                    </a:defRPr>
                  </a:lvl7pPr>
                  <a:lvl8pPr marL="1371600" eaLnBrk="0" fontAlgn="base" hangingPunct="0">
                    <a:spcBef>
                      <a:spcPct val="0"/>
                    </a:spcBef>
                    <a:spcAft>
                      <a:spcPct val="0"/>
                    </a:spcAft>
                    <a:defRPr sz="2400">
                      <a:solidFill>
                        <a:schemeClr val="tx1"/>
                      </a:solidFill>
                      <a:latin typeface="Arial" charset="0"/>
                      <a:ea typeface="Geneva" charset="0"/>
                      <a:cs typeface="Geneva" charset="0"/>
                    </a:defRPr>
                  </a:lvl8pPr>
                  <a:lvl9pPr marL="1828800" eaLnBrk="0" fontAlgn="base" hangingPunct="0">
                    <a:spcBef>
                      <a:spcPct val="0"/>
                    </a:spcBef>
                    <a:spcAft>
                      <a:spcPct val="0"/>
                    </a:spcAft>
                    <a:defRPr sz="2400">
                      <a:solidFill>
                        <a:schemeClr val="tx1"/>
                      </a:solidFill>
                      <a:latin typeface="Arial" charset="0"/>
                      <a:ea typeface="Geneva" charset="0"/>
                      <a:cs typeface="Geneva" charset="0"/>
                    </a:defRPr>
                  </a:lvl9pPr>
                </a:lstStyle>
                <a:p>
                  <a:pPr eaLnBrk="1" hangingPunct="1"/>
                  <a:r>
                    <a:rPr lang="en-US" sz="1200"/>
                    <a:t>28</a:t>
                  </a:r>
                </a:p>
              </p:txBody>
            </p:sp>
            <p:sp>
              <p:nvSpPr>
                <p:cNvPr id="36897" name="TextBox 33"/>
                <p:cNvSpPr txBox="1">
                  <a:spLocks noChangeArrowheads="1"/>
                </p:cNvSpPr>
                <p:nvPr/>
              </p:nvSpPr>
              <p:spPr bwMode="auto">
                <a:xfrm>
                  <a:off x="3186817" y="2779388"/>
                  <a:ext cx="3636124" cy="410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Geneva" charset="0"/>
                    </a:defRPr>
                  </a:lvl1pPr>
                  <a:lvl2pPr marL="37931725" indent="-37474525" eaLnBrk="0" hangingPunct="0">
                    <a:defRPr sz="2400">
                      <a:solidFill>
                        <a:schemeClr val="tx1"/>
                      </a:solidFill>
                      <a:latin typeface="Arial" charset="0"/>
                      <a:ea typeface="Geneva" charset="0"/>
                      <a:cs typeface="Geneva" charset="0"/>
                    </a:defRPr>
                  </a:lvl2pPr>
                  <a:lvl3pPr eaLnBrk="0" hangingPunct="0">
                    <a:defRPr sz="2400">
                      <a:solidFill>
                        <a:schemeClr val="tx1"/>
                      </a:solidFill>
                      <a:latin typeface="Arial" charset="0"/>
                      <a:ea typeface="Geneva" charset="0"/>
                      <a:cs typeface="Geneva" charset="0"/>
                    </a:defRPr>
                  </a:lvl3pPr>
                  <a:lvl4pPr eaLnBrk="0" hangingPunct="0">
                    <a:defRPr sz="2400">
                      <a:solidFill>
                        <a:schemeClr val="tx1"/>
                      </a:solidFill>
                      <a:latin typeface="Arial" charset="0"/>
                      <a:ea typeface="Geneva" charset="0"/>
                      <a:cs typeface="Geneva" charset="0"/>
                    </a:defRPr>
                  </a:lvl4pPr>
                  <a:lvl5pPr eaLnBrk="0" hangingPunct="0">
                    <a:defRPr sz="2400">
                      <a:solidFill>
                        <a:schemeClr val="tx1"/>
                      </a:solidFill>
                      <a:latin typeface="Arial" charset="0"/>
                      <a:ea typeface="Geneva" charset="0"/>
                      <a:cs typeface="Geneva" charset="0"/>
                    </a:defRPr>
                  </a:lvl5pPr>
                  <a:lvl6pPr marL="457200" eaLnBrk="0" fontAlgn="base" hangingPunct="0">
                    <a:spcBef>
                      <a:spcPct val="0"/>
                    </a:spcBef>
                    <a:spcAft>
                      <a:spcPct val="0"/>
                    </a:spcAft>
                    <a:defRPr sz="2400">
                      <a:solidFill>
                        <a:schemeClr val="tx1"/>
                      </a:solidFill>
                      <a:latin typeface="Arial" charset="0"/>
                      <a:ea typeface="Geneva" charset="0"/>
                      <a:cs typeface="Geneva" charset="0"/>
                    </a:defRPr>
                  </a:lvl6pPr>
                  <a:lvl7pPr marL="914400" eaLnBrk="0" fontAlgn="base" hangingPunct="0">
                    <a:spcBef>
                      <a:spcPct val="0"/>
                    </a:spcBef>
                    <a:spcAft>
                      <a:spcPct val="0"/>
                    </a:spcAft>
                    <a:defRPr sz="2400">
                      <a:solidFill>
                        <a:schemeClr val="tx1"/>
                      </a:solidFill>
                      <a:latin typeface="Arial" charset="0"/>
                      <a:ea typeface="Geneva" charset="0"/>
                      <a:cs typeface="Geneva" charset="0"/>
                    </a:defRPr>
                  </a:lvl7pPr>
                  <a:lvl8pPr marL="1371600" eaLnBrk="0" fontAlgn="base" hangingPunct="0">
                    <a:spcBef>
                      <a:spcPct val="0"/>
                    </a:spcBef>
                    <a:spcAft>
                      <a:spcPct val="0"/>
                    </a:spcAft>
                    <a:defRPr sz="2400">
                      <a:solidFill>
                        <a:schemeClr val="tx1"/>
                      </a:solidFill>
                      <a:latin typeface="Arial" charset="0"/>
                      <a:ea typeface="Geneva" charset="0"/>
                      <a:cs typeface="Geneva" charset="0"/>
                    </a:defRPr>
                  </a:lvl8pPr>
                  <a:lvl9pPr marL="1828800" eaLnBrk="0" fontAlgn="base" hangingPunct="0">
                    <a:spcBef>
                      <a:spcPct val="0"/>
                    </a:spcBef>
                    <a:spcAft>
                      <a:spcPct val="0"/>
                    </a:spcAft>
                    <a:defRPr sz="2400">
                      <a:solidFill>
                        <a:schemeClr val="tx1"/>
                      </a:solidFill>
                      <a:latin typeface="Arial" charset="0"/>
                      <a:ea typeface="Geneva" charset="0"/>
                      <a:cs typeface="Geneva" charset="0"/>
                    </a:defRPr>
                  </a:lvl9pPr>
                </a:lstStyle>
                <a:p>
                  <a:pPr eaLnBrk="1" hangingPunct="1"/>
                  <a:r>
                    <a:rPr lang="en-US" sz="1400"/>
                    <a:t>Sea Surface Temperature (⁰Celsius)</a:t>
                  </a:r>
                </a:p>
              </p:txBody>
            </p:sp>
          </p:grpSp>
        </p:grpSp>
        <p:sp>
          <p:nvSpPr>
            <p:cNvPr id="36870" name="TextBox 6"/>
            <p:cNvSpPr txBox="1">
              <a:spLocks noChangeArrowheads="1"/>
            </p:cNvSpPr>
            <p:nvPr/>
          </p:nvSpPr>
          <p:spPr bwMode="auto">
            <a:xfrm>
              <a:off x="3520440" y="2990088"/>
              <a:ext cx="832104" cy="30777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Geneva" charset="0"/>
                </a:defRPr>
              </a:lvl1pPr>
              <a:lvl2pPr marL="37931725" indent="-37474525" eaLnBrk="0" hangingPunct="0">
                <a:defRPr sz="2400">
                  <a:solidFill>
                    <a:schemeClr val="tx1"/>
                  </a:solidFill>
                  <a:latin typeface="Arial" charset="0"/>
                  <a:ea typeface="Geneva" charset="0"/>
                  <a:cs typeface="Geneva" charset="0"/>
                </a:defRPr>
              </a:lvl2pPr>
              <a:lvl3pPr eaLnBrk="0" hangingPunct="0">
                <a:defRPr sz="2400">
                  <a:solidFill>
                    <a:schemeClr val="tx1"/>
                  </a:solidFill>
                  <a:latin typeface="Arial" charset="0"/>
                  <a:ea typeface="Geneva" charset="0"/>
                  <a:cs typeface="Geneva" charset="0"/>
                </a:defRPr>
              </a:lvl3pPr>
              <a:lvl4pPr eaLnBrk="0" hangingPunct="0">
                <a:defRPr sz="2400">
                  <a:solidFill>
                    <a:schemeClr val="tx1"/>
                  </a:solidFill>
                  <a:latin typeface="Arial" charset="0"/>
                  <a:ea typeface="Geneva" charset="0"/>
                  <a:cs typeface="Geneva" charset="0"/>
                </a:defRPr>
              </a:lvl4pPr>
              <a:lvl5pPr eaLnBrk="0" hangingPunct="0">
                <a:defRPr sz="2400">
                  <a:solidFill>
                    <a:schemeClr val="tx1"/>
                  </a:solidFill>
                  <a:latin typeface="Arial" charset="0"/>
                  <a:ea typeface="Geneva" charset="0"/>
                  <a:cs typeface="Geneva" charset="0"/>
                </a:defRPr>
              </a:lvl5pPr>
              <a:lvl6pPr marL="457200" eaLnBrk="0" fontAlgn="base" hangingPunct="0">
                <a:spcBef>
                  <a:spcPct val="0"/>
                </a:spcBef>
                <a:spcAft>
                  <a:spcPct val="0"/>
                </a:spcAft>
                <a:defRPr sz="2400">
                  <a:solidFill>
                    <a:schemeClr val="tx1"/>
                  </a:solidFill>
                  <a:latin typeface="Arial" charset="0"/>
                  <a:ea typeface="Geneva" charset="0"/>
                  <a:cs typeface="Geneva" charset="0"/>
                </a:defRPr>
              </a:lvl6pPr>
              <a:lvl7pPr marL="914400" eaLnBrk="0" fontAlgn="base" hangingPunct="0">
                <a:spcBef>
                  <a:spcPct val="0"/>
                </a:spcBef>
                <a:spcAft>
                  <a:spcPct val="0"/>
                </a:spcAft>
                <a:defRPr sz="2400">
                  <a:solidFill>
                    <a:schemeClr val="tx1"/>
                  </a:solidFill>
                  <a:latin typeface="Arial" charset="0"/>
                  <a:ea typeface="Geneva" charset="0"/>
                  <a:cs typeface="Geneva" charset="0"/>
                </a:defRPr>
              </a:lvl7pPr>
              <a:lvl8pPr marL="1371600" eaLnBrk="0" fontAlgn="base" hangingPunct="0">
                <a:spcBef>
                  <a:spcPct val="0"/>
                </a:spcBef>
                <a:spcAft>
                  <a:spcPct val="0"/>
                </a:spcAft>
                <a:defRPr sz="2400">
                  <a:solidFill>
                    <a:schemeClr val="tx1"/>
                  </a:solidFill>
                  <a:latin typeface="Arial" charset="0"/>
                  <a:ea typeface="Geneva" charset="0"/>
                  <a:cs typeface="Geneva" charset="0"/>
                </a:defRPr>
              </a:lvl8pPr>
              <a:lvl9pPr marL="1828800" eaLnBrk="0" fontAlgn="base" hangingPunct="0">
                <a:spcBef>
                  <a:spcPct val="0"/>
                </a:spcBef>
                <a:spcAft>
                  <a:spcPct val="0"/>
                </a:spcAft>
                <a:defRPr sz="2400">
                  <a:solidFill>
                    <a:schemeClr val="tx1"/>
                  </a:solidFill>
                  <a:latin typeface="Arial" charset="0"/>
                  <a:ea typeface="Geneva" charset="0"/>
                  <a:cs typeface="Geneva" charset="0"/>
                </a:defRPr>
              </a:lvl9pPr>
            </a:lstStyle>
            <a:p>
              <a:pPr eaLnBrk="1" hangingPunct="1"/>
              <a:r>
                <a:rPr lang="en-US" sz="1400" b="1"/>
                <a:t>Glider</a:t>
              </a:r>
            </a:p>
          </p:txBody>
        </p:sp>
        <p:cxnSp>
          <p:nvCxnSpPr>
            <p:cNvPr id="8" name="Straight Arrow Connector 7"/>
            <p:cNvCxnSpPr/>
            <p:nvPr/>
          </p:nvCxnSpPr>
          <p:spPr>
            <a:xfrm flipV="1">
              <a:off x="4187617" y="2972422"/>
              <a:ext cx="320689" cy="14603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6872" name="TextBox 8"/>
            <p:cNvSpPr txBox="1">
              <a:spLocks noChangeArrowheads="1"/>
            </p:cNvSpPr>
            <p:nvPr/>
          </p:nvSpPr>
          <p:spPr bwMode="auto">
            <a:xfrm>
              <a:off x="6022848" y="1389888"/>
              <a:ext cx="844296" cy="30777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Geneva" charset="0"/>
                </a:defRPr>
              </a:lvl1pPr>
              <a:lvl2pPr marL="37931725" indent="-37474525" eaLnBrk="0" hangingPunct="0">
                <a:defRPr sz="2400">
                  <a:solidFill>
                    <a:schemeClr val="tx1"/>
                  </a:solidFill>
                  <a:latin typeface="Arial" charset="0"/>
                  <a:ea typeface="Geneva" charset="0"/>
                  <a:cs typeface="Geneva" charset="0"/>
                </a:defRPr>
              </a:lvl2pPr>
              <a:lvl3pPr eaLnBrk="0" hangingPunct="0">
                <a:defRPr sz="2400">
                  <a:solidFill>
                    <a:schemeClr val="tx1"/>
                  </a:solidFill>
                  <a:latin typeface="Arial" charset="0"/>
                  <a:ea typeface="Geneva" charset="0"/>
                  <a:cs typeface="Geneva" charset="0"/>
                </a:defRPr>
              </a:lvl3pPr>
              <a:lvl4pPr eaLnBrk="0" hangingPunct="0">
                <a:defRPr sz="2400">
                  <a:solidFill>
                    <a:schemeClr val="tx1"/>
                  </a:solidFill>
                  <a:latin typeface="Arial" charset="0"/>
                  <a:ea typeface="Geneva" charset="0"/>
                  <a:cs typeface="Geneva" charset="0"/>
                </a:defRPr>
              </a:lvl4pPr>
              <a:lvl5pPr eaLnBrk="0" hangingPunct="0">
                <a:defRPr sz="2400">
                  <a:solidFill>
                    <a:schemeClr val="tx1"/>
                  </a:solidFill>
                  <a:latin typeface="Arial" charset="0"/>
                  <a:ea typeface="Geneva" charset="0"/>
                  <a:cs typeface="Geneva" charset="0"/>
                </a:defRPr>
              </a:lvl5pPr>
              <a:lvl6pPr marL="457200" eaLnBrk="0" fontAlgn="base" hangingPunct="0">
                <a:spcBef>
                  <a:spcPct val="0"/>
                </a:spcBef>
                <a:spcAft>
                  <a:spcPct val="0"/>
                </a:spcAft>
                <a:defRPr sz="2400">
                  <a:solidFill>
                    <a:schemeClr val="tx1"/>
                  </a:solidFill>
                  <a:latin typeface="Arial" charset="0"/>
                  <a:ea typeface="Geneva" charset="0"/>
                  <a:cs typeface="Geneva" charset="0"/>
                </a:defRPr>
              </a:lvl6pPr>
              <a:lvl7pPr marL="914400" eaLnBrk="0" fontAlgn="base" hangingPunct="0">
                <a:spcBef>
                  <a:spcPct val="0"/>
                </a:spcBef>
                <a:spcAft>
                  <a:spcPct val="0"/>
                </a:spcAft>
                <a:defRPr sz="2400">
                  <a:solidFill>
                    <a:schemeClr val="tx1"/>
                  </a:solidFill>
                  <a:latin typeface="Arial" charset="0"/>
                  <a:ea typeface="Geneva" charset="0"/>
                  <a:cs typeface="Geneva" charset="0"/>
                </a:defRPr>
              </a:lvl7pPr>
              <a:lvl8pPr marL="1371600" eaLnBrk="0" fontAlgn="base" hangingPunct="0">
                <a:spcBef>
                  <a:spcPct val="0"/>
                </a:spcBef>
                <a:spcAft>
                  <a:spcPct val="0"/>
                </a:spcAft>
                <a:defRPr sz="2400">
                  <a:solidFill>
                    <a:schemeClr val="tx1"/>
                  </a:solidFill>
                  <a:latin typeface="Arial" charset="0"/>
                  <a:ea typeface="Geneva" charset="0"/>
                  <a:cs typeface="Geneva" charset="0"/>
                </a:defRPr>
              </a:lvl8pPr>
              <a:lvl9pPr marL="1828800" eaLnBrk="0" fontAlgn="base" hangingPunct="0">
                <a:spcBef>
                  <a:spcPct val="0"/>
                </a:spcBef>
                <a:spcAft>
                  <a:spcPct val="0"/>
                </a:spcAft>
                <a:defRPr sz="2400">
                  <a:solidFill>
                    <a:schemeClr val="tx1"/>
                  </a:solidFill>
                  <a:latin typeface="Arial" charset="0"/>
                  <a:ea typeface="Geneva" charset="0"/>
                  <a:cs typeface="Geneva" charset="0"/>
                </a:defRPr>
              </a:lvl9pPr>
            </a:lstStyle>
            <a:p>
              <a:pPr eaLnBrk="1" hangingPunct="1"/>
              <a:r>
                <a:rPr lang="en-US" sz="1400" b="1"/>
                <a:t>Gliders</a:t>
              </a:r>
            </a:p>
          </p:txBody>
        </p:sp>
        <p:cxnSp>
          <p:nvCxnSpPr>
            <p:cNvPr id="10" name="Straight Arrow Connector 9"/>
            <p:cNvCxnSpPr/>
            <p:nvPr/>
          </p:nvCxnSpPr>
          <p:spPr>
            <a:xfrm rot="5400000">
              <a:off x="5646643" y="1761216"/>
              <a:ext cx="768287" cy="66677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6400690" y="1710462"/>
              <a:ext cx="530248" cy="34763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6875" name="TextBox 11"/>
            <p:cNvSpPr txBox="1">
              <a:spLocks noChangeArrowheads="1"/>
            </p:cNvSpPr>
            <p:nvPr/>
          </p:nvSpPr>
          <p:spPr bwMode="auto">
            <a:xfrm>
              <a:off x="1222248" y="1898904"/>
              <a:ext cx="747769" cy="30777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Geneva" charset="0"/>
                </a:defRPr>
              </a:lvl1pPr>
              <a:lvl2pPr marL="37931725" indent="-37474525" eaLnBrk="0" hangingPunct="0">
                <a:defRPr sz="2400">
                  <a:solidFill>
                    <a:schemeClr val="tx1"/>
                  </a:solidFill>
                  <a:latin typeface="Arial" charset="0"/>
                  <a:ea typeface="Geneva" charset="0"/>
                  <a:cs typeface="Geneva" charset="0"/>
                </a:defRPr>
              </a:lvl2pPr>
              <a:lvl3pPr eaLnBrk="0" hangingPunct="0">
                <a:defRPr sz="2400">
                  <a:solidFill>
                    <a:schemeClr val="tx1"/>
                  </a:solidFill>
                  <a:latin typeface="Arial" charset="0"/>
                  <a:ea typeface="Geneva" charset="0"/>
                  <a:cs typeface="Geneva" charset="0"/>
                </a:defRPr>
              </a:lvl3pPr>
              <a:lvl4pPr eaLnBrk="0" hangingPunct="0">
                <a:defRPr sz="2400">
                  <a:solidFill>
                    <a:schemeClr val="tx1"/>
                  </a:solidFill>
                  <a:latin typeface="Arial" charset="0"/>
                  <a:ea typeface="Geneva" charset="0"/>
                  <a:cs typeface="Geneva" charset="0"/>
                </a:defRPr>
              </a:lvl4pPr>
              <a:lvl5pPr eaLnBrk="0" hangingPunct="0">
                <a:defRPr sz="2400">
                  <a:solidFill>
                    <a:schemeClr val="tx1"/>
                  </a:solidFill>
                  <a:latin typeface="Arial" charset="0"/>
                  <a:ea typeface="Geneva" charset="0"/>
                  <a:cs typeface="Geneva" charset="0"/>
                </a:defRPr>
              </a:lvl5pPr>
              <a:lvl6pPr marL="457200" eaLnBrk="0" fontAlgn="base" hangingPunct="0">
                <a:spcBef>
                  <a:spcPct val="0"/>
                </a:spcBef>
                <a:spcAft>
                  <a:spcPct val="0"/>
                </a:spcAft>
                <a:defRPr sz="2400">
                  <a:solidFill>
                    <a:schemeClr val="tx1"/>
                  </a:solidFill>
                  <a:latin typeface="Arial" charset="0"/>
                  <a:ea typeface="Geneva" charset="0"/>
                  <a:cs typeface="Geneva" charset="0"/>
                </a:defRPr>
              </a:lvl6pPr>
              <a:lvl7pPr marL="914400" eaLnBrk="0" fontAlgn="base" hangingPunct="0">
                <a:spcBef>
                  <a:spcPct val="0"/>
                </a:spcBef>
                <a:spcAft>
                  <a:spcPct val="0"/>
                </a:spcAft>
                <a:defRPr sz="2400">
                  <a:solidFill>
                    <a:schemeClr val="tx1"/>
                  </a:solidFill>
                  <a:latin typeface="Arial" charset="0"/>
                  <a:ea typeface="Geneva" charset="0"/>
                  <a:cs typeface="Geneva" charset="0"/>
                </a:defRPr>
              </a:lvl7pPr>
              <a:lvl8pPr marL="1371600" eaLnBrk="0" fontAlgn="base" hangingPunct="0">
                <a:spcBef>
                  <a:spcPct val="0"/>
                </a:spcBef>
                <a:spcAft>
                  <a:spcPct val="0"/>
                </a:spcAft>
                <a:defRPr sz="2400">
                  <a:solidFill>
                    <a:schemeClr val="tx1"/>
                  </a:solidFill>
                  <a:latin typeface="Arial" charset="0"/>
                  <a:ea typeface="Geneva" charset="0"/>
                  <a:cs typeface="Geneva" charset="0"/>
                </a:defRPr>
              </a:lvl8pPr>
              <a:lvl9pPr marL="1828800" eaLnBrk="0" fontAlgn="base" hangingPunct="0">
                <a:spcBef>
                  <a:spcPct val="0"/>
                </a:spcBef>
                <a:spcAft>
                  <a:spcPct val="0"/>
                </a:spcAft>
                <a:defRPr sz="2400">
                  <a:solidFill>
                    <a:schemeClr val="tx1"/>
                  </a:solidFill>
                  <a:latin typeface="Arial" charset="0"/>
                  <a:ea typeface="Geneva" charset="0"/>
                  <a:cs typeface="Geneva" charset="0"/>
                </a:defRPr>
              </a:lvl9pPr>
            </a:lstStyle>
            <a:p>
              <a:pPr eaLnBrk="1" hangingPunct="1"/>
              <a:r>
                <a:rPr lang="en-US" sz="1400" b="1"/>
                <a:t>Drifters</a:t>
              </a:r>
            </a:p>
          </p:txBody>
        </p:sp>
        <p:cxnSp>
          <p:nvCxnSpPr>
            <p:cNvPr id="13" name="Straight Arrow Connector 12"/>
            <p:cNvCxnSpPr/>
            <p:nvPr/>
          </p:nvCxnSpPr>
          <p:spPr>
            <a:xfrm flipV="1">
              <a:off x="2011060" y="1953331"/>
              <a:ext cx="317514" cy="10476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6877" name="TextBox 13"/>
            <p:cNvSpPr txBox="1">
              <a:spLocks noChangeArrowheads="1"/>
            </p:cNvSpPr>
            <p:nvPr/>
          </p:nvSpPr>
          <p:spPr bwMode="auto">
            <a:xfrm>
              <a:off x="5071872" y="4056888"/>
              <a:ext cx="1185672" cy="30777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Geneva" charset="0"/>
                </a:defRPr>
              </a:lvl1pPr>
              <a:lvl2pPr marL="37931725" indent="-37474525" eaLnBrk="0" hangingPunct="0">
                <a:defRPr sz="2400">
                  <a:solidFill>
                    <a:schemeClr val="tx1"/>
                  </a:solidFill>
                  <a:latin typeface="Arial" charset="0"/>
                  <a:ea typeface="Geneva" charset="0"/>
                  <a:cs typeface="Geneva" charset="0"/>
                </a:defRPr>
              </a:lvl2pPr>
              <a:lvl3pPr eaLnBrk="0" hangingPunct="0">
                <a:defRPr sz="2400">
                  <a:solidFill>
                    <a:schemeClr val="tx1"/>
                  </a:solidFill>
                  <a:latin typeface="Arial" charset="0"/>
                  <a:ea typeface="Geneva" charset="0"/>
                  <a:cs typeface="Geneva" charset="0"/>
                </a:defRPr>
              </a:lvl3pPr>
              <a:lvl4pPr eaLnBrk="0" hangingPunct="0">
                <a:defRPr sz="2400">
                  <a:solidFill>
                    <a:schemeClr val="tx1"/>
                  </a:solidFill>
                  <a:latin typeface="Arial" charset="0"/>
                  <a:ea typeface="Geneva" charset="0"/>
                  <a:cs typeface="Geneva" charset="0"/>
                </a:defRPr>
              </a:lvl4pPr>
              <a:lvl5pPr eaLnBrk="0" hangingPunct="0">
                <a:defRPr sz="2400">
                  <a:solidFill>
                    <a:schemeClr val="tx1"/>
                  </a:solidFill>
                  <a:latin typeface="Arial" charset="0"/>
                  <a:ea typeface="Geneva" charset="0"/>
                  <a:cs typeface="Geneva" charset="0"/>
                </a:defRPr>
              </a:lvl5pPr>
              <a:lvl6pPr marL="457200" eaLnBrk="0" fontAlgn="base" hangingPunct="0">
                <a:spcBef>
                  <a:spcPct val="0"/>
                </a:spcBef>
                <a:spcAft>
                  <a:spcPct val="0"/>
                </a:spcAft>
                <a:defRPr sz="2400">
                  <a:solidFill>
                    <a:schemeClr val="tx1"/>
                  </a:solidFill>
                  <a:latin typeface="Arial" charset="0"/>
                  <a:ea typeface="Geneva" charset="0"/>
                  <a:cs typeface="Geneva" charset="0"/>
                </a:defRPr>
              </a:lvl6pPr>
              <a:lvl7pPr marL="914400" eaLnBrk="0" fontAlgn="base" hangingPunct="0">
                <a:spcBef>
                  <a:spcPct val="0"/>
                </a:spcBef>
                <a:spcAft>
                  <a:spcPct val="0"/>
                </a:spcAft>
                <a:defRPr sz="2400">
                  <a:solidFill>
                    <a:schemeClr val="tx1"/>
                  </a:solidFill>
                  <a:latin typeface="Arial" charset="0"/>
                  <a:ea typeface="Geneva" charset="0"/>
                  <a:cs typeface="Geneva" charset="0"/>
                </a:defRPr>
              </a:lvl7pPr>
              <a:lvl8pPr marL="1371600" eaLnBrk="0" fontAlgn="base" hangingPunct="0">
                <a:spcBef>
                  <a:spcPct val="0"/>
                </a:spcBef>
                <a:spcAft>
                  <a:spcPct val="0"/>
                </a:spcAft>
                <a:defRPr sz="2400">
                  <a:solidFill>
                    <a:schemeClr val="tx1"/>
                  </a:solidFill>
                  <a:latin typeface="Arial" charset="0"/>
                  <a:ea typeface="Geneva" charset="0"/>
                  <a:cs typeface="Geneva" charset="0"/>
                </a:defRPr>
              </a:lvl8pPr>
              <a:lvl9pPr marL="1828800" eaLnBrk="0" fontAlgn="base" hangingPunct="0">
                <a:spcBef>
                  <a:spcPct val="0"/>
                </a:spcBef>
                <a:spcAft>
                  <a:spcPct val="0"/>
                </a:spcAft>
                <a:defRPr sz="2400">
                  <a:solidFill>
                    <a:schemeClr val="tx1"/>
                  </a:solidFill>
                  <a:latin typeface="Arial" charset="0"/>
                  <a:ea typeface="Geneva" charset="0"/>
                  <a:cs typeface="Geneva" charset="0"/>
                </a:defRPr>
              </a:lvl9pPr>
            </a:lstStyle>
            <a:p>
              <a:pPr eaLnBrk="1" hangingPunct="1"/>
              <a:r>
                <a:rPr lang="en-US" sz="1400" b="1"/>
                <a:t>Argo Floats</a:t>
              </a:r>
            </a:p>
          </p:txBody>
        </p:sp>
        <p:cxnSp>
          <p:nvCxnSpPr>
            <p:cNvPr id="15" name="Straight Arrow Connector 14"/>
            <p:cNvCxnSpPr/>
            <p:nvPr/>
          </p:nvCxnSpPr>
          <p:spPr>
            <a:xfrm flipV="1">
              <a:off x="5575153" y="3658167"/>
              <a:ext cx="450870" cy="39843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6879" name="TextBox 15"/>
            <p:cNvSpPr txBox="1">
              <a:spLocks noChangeArrowheads="1"/>
            </p:cNvSpPr>
            <p:nvPr/>
          </p:nvSpPr>
          <p:spPr bwMode="auto">
            <a:xfrm>
              <a:off x="4660392" y="1389888"/>
              <a:ext cx="987552" cy="31387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Geneva" charset="0"/>
                </a:defRPr>
              </a:lvl1pPr>
              <a:lvl2pPr marL="37931725" indent="-37474525" eaLnBrk="0" hangingPunct="0">
                <a:defRPr sz="2400">
                  <a:solidFill>
                    <a:schemeClr val="tx1"/>
                  </a:solidFill>
                  <a:latin typeface="Arial" charset="0"/>
                  <a:ea typeface="Geneva" charset="0"/>
                  <a:cs typeface="Geneva" charset="0"/>
                </a:defRPr>
              </a:lvl2pPr>
              <a:lvl3pPr eaLnBrk="0" hangingPunct="0">
                <a:defRPr sz="2400">
                  <a:solidFill>
                    <a:schemeClr val="tx1"/>
                  </a:solidFill>
                  <a:latin typeface="Arial" charset="0"/>
                  <a:ea typeface="Geneva" charset="0"/>
                  <a:cs typeface="Geneva" charset="0"/>
                </a:defRPr>
              </a:lvl3pPr>
              <a:lvl4pPr eaLnBrk="0" hangingPunct="0">
                <a:defRPr sz="2400">
                  <a:solidFill>
                    <a:schemeClr val="tx1"/>
                  </a:solidFill>
                  <a:latin typeface="Arial" charset="0"/>
                  <a:ea typeface="Geneva" charset="0"/>
                  <a:cs typeface="Geneva" charset="0"/>
                </a:defRPr>
              </a:lvl4pPr>
              <a:lvl5pPr eaLnBrk="0" hangingPunct="0">
                <a:defRPr sz="2400">
                  <a:solidFill>
                    <a:schemeClr val="tx1"/>
                  </a:solidFill>
                  <a:latin typeface="Arial" charset="0"/>
                  <a:ea typeface="Geneva" charset="0"/>
                  <a:cs typeface="Geneva" charset="0"/>
                </a:defRPr>
              </a:lvl5pPr>
              <a:lvl6pPr marL="457200" eaLnBrk="0" fontAlgn="base" hangingPunct="0">
                <a:spcBef>
                  <a:spcPct val="0"/>
                </a:spcBef>
                <a:spcAft>
                  <a:spcPct val="0"/>
                </a:spcAft>
                <a:defRPr sz="2400">
                  <a:solidFill>
                    <a:schemeClr val="tx1"/>
                  </a:solidFill>
                  <a:latin typeface="Arial" charset="0"/>
                  <a:ea typeface="Geneva" charset="0"/>
                  <a:cs typeface="Geneva" charset="0"/>
                </a:defRPr>
              </a:lvl6pPr>
              <a:lvl7pPr marL="914400" eaLnBrk="0" fontAlgn="base" hangingPunct="0">
                <a:spcBef>
                  <a:spcPct val="0"/>
                </a:spcBef>
                <a:spcAft>
                  <a:spcPct val="0"/>
                </a:spcAft>
                <a:defRPr sz="2400">
                  <a:solidFill>
                    <a:schemeClr val="tx1"/>
                  </a:solidFill>
                  <a:latin typeface="Arial" charset="0"/>
                  <a:ea typeface="Geneva" charset="0"/>
                  <a:cs typeface="Geneva" charset="0"/>
                </a:defRPr>
              </a:lvl7pPr>
              <a:lvl8pPr marL="1371600" eaLnBrk="0" fontAlgn="base" hangingPunct="0">
                <a:spcBef>
                  <a:spcPct val="0"/>
                </a:spcBef>
                <a:spcAft>
                  <a:spcPct val="0"/>
                </a:spcAft>
                <a:defRPr sz="2400">
                  <a:solidFill>
                    <a:schemeClr val="tx1"/>
                  </a:solidFill>
                  <a:latin typeface="Arial" charset="0"/>
                  <a:ea typeface="Geneva" charset="0"/>
                  <a:cs typeface="Geneva" charset="0"/>
                </a:defRPr>
              </a:lvl8pPr>
              <a:lvl9pPr marL="1828800" eaLnBrk="0" fontAlgn="base" hangingPunct="0">
                <a:spcBef>
                  <a:spcPct val="0"/>
                </a:spcBef>
                <a:spcAft>
                  <a:spcPct val="0"/>
                </a:spcAft>
                <a:defRPr sz="2400">
                  <a:solidFill>
                    <a:schemeClr val="tx1"/>
                  </a:solidFill>
                  <a:latin typeface="Arial" charset="0"/>
                  <a:ea typeface="Geneva" charset="0"/>
                  <a:cs typeface="Geneva" charset="0"/>
                </a:defRPr>
              </a:lvl9pPr>
            </a:lstStyle>
            <a:p>
              <a:pPr eaLnBrk="1" hangingPunct="1"/>
              <a:r>
                <a:rPr lang="en-US" sz="1400" b="1"/>
                <a:t>HF Radar</a:t>
              </a:r>
            </a:p>
          </p:txBody>
        </p:sp>
        <p:cxnSp>
          <p:nvCxnSpPr>
            <p:cNvPr id="17" name="Straight Arrow Connector 16"/>
            <p:cNvCxnSpPr/>
            <p:nvPr/>
          </p:nvCxnSpPr>
          <p:spPr>
            <a:xfrm rot="10800000">
              <a:off x="4481318" y="1097737"/>
              <a:ext cx="517548" cy="234931"/>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36867" name="TextBox 34"/>
          <p:cNvSpPr txBox="1">
            <a:spLocks noChangeArrowheads="1"/>
          </p:cNvSpPr>
          <p:nvPr/>
        </p:nvSpPr>
        <p:spPr bwMode="auto">
          <a:xfrm>
            <a:off x="0" y="0"/>
            <a:ext cx="914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Geneva" charset="0"/>
              </a:defRPr>
            </a:lvl1pPr>
            <a:lvl2pPr marL="37931725" indent="-37474525" eaLnBrk="0" hangingPunct="0">
              <a:defRPr sz="2400">
                <a:solidFill>
                  <a:schemeClr val="tx1"/>
                </a:solidFill>
                <a:latin typeface="Arial" charset="0"/>
                <a:ea typeface="Geneva" charset="0"/>
                <a:cs typeface="Geneva" charset="0"/>
              </a:defRPr>
            </a:lvl2pPr>
            <a:lvl3pPr eaLnBrk="0" hangingPunct="0">
              <a:defRPr sz="2400">
                <a:solidFill>
                  <a:schemeClr val="tx1"/>
                </a:solidFill>
                <a:latin typeface="Arial" charset="0"/>
                <a:ea typeface="Geneva" charset="0"/>
                <a:cs typeface="Geneva" charset="0"/>
              </a:defRPr>
            </a:lvl3pPr>
            <a:lvl4pPr eaLnBrk="0" hangingPunct="0">
              <a:defRPr sz="2400">
                <a:solidFill>
                  <a:schemeClr val="tx1"/>
                </a:solidFill>
                <a:latin typeface="Arial" charset="0"/>
                <a:ea typeface="Geneva" charset="0"/>
                <a:cs typeface="Geneva" charset="0"/>
              </a:defRPr>
            </a:lvl4pPr>
            <a:lvl5pPr eaLnBrk="0" hangingPunct="0">
              <a:defRPr sz="2400">
                <a:solidFill>
                  <a:schemeClr val="tx1"/>
                </a:solidFill>
                <a:latin typeface="Arial" charset="0"/>
                <a:ea typeface="Geneva" charset="0"/>
                <a:cs typeface="Geneva" charset="0"/>
              </a:defRPr>
            </a:lvl5pPr>
            <a:lvl6pPr marL="457200" eaLnBrk="0" fontAlgn="base" hangingPunct="0">
              <a:spcBef>
                <a:spcPct val="0"/>
              </a:spcBef>
              <a:spcAft>
                <a:spcPct val="0"/>
              </a:spcAft>
              <a:defRPr sz="2400">
                <a:solidFill>
                  <a:schemeClr val="tx1"/>
                </a:solidFill>
                <a:latin typeface="Arial" charset="0"/>
                <a:ea typeface="Geneva" charset="0"/>
                <a:cs typeface="Geneva" charset="0"/>
              </a:defRPr>
            </a:lvl6pPr>
            <a:lvl7pPr marL="914400" eaLnBrk="0" fontAlgn="base" hangingPunct="0">
              <a:spcBef>
                <a:spcPct val="0"/>
              </a:spcBef>
              <a:spcAft>
                <a:spcPct val="0"/>
              </a:spcAft>
              <a:defRPr sz="2400">
                <a:solidFill>
                  <a:schemeClr val="tx1"/>
                </a:solidFill>
                <a:latin typeface="Arial" charset="0"/>
                <a:ea typeface="Geneva" charset="0"/>
                <a:cs typeface="Geneva" charset="0"/>
              </a:defRPr>
            </a:lvl7pPr>
            <a:lvl8pPr marL="1371600" eaLnBrk="0" fontAlgn="base" hangingPunct="0">
              <a:spcBef>
                <a:spcPct val="0"/>
              </a:spcBef>
              <a:spcAft>
                <a:spcPct val="0"/>
              </a:spcAft>
              <a:defRPr sz="2400">
                <a:solidFill>
                  <a:schemeClr val="tx1"/>
                </a:solidFill>
                <a:latin typeface="Arial" charset="0"/>
                <a:ea typeface="Geneva" charset="0"/>
                <a:cs typeface="Geneva" charset="0"/>
              </a:defRPr>
            </a:lvl8pPr>
            <a:lvl9pPr marL="1828800" eaLnBrk="0" fontAlgn="base" hangingPunct="0">
              <a:spcBef>
                <a:spcPct val="0"/>
              </a:spcBef>
              <a:spcAft>
                <a:spcPct val="0"/>
              </a:spcAft>
              <a:defRPr sz="2400">
                <a:solidFill>
                  <a:schemeClr val="tx1"/>
                </a:solidFill>
                <a:latin typeface="Arial" charset="0"/>
                <a:ea typeface="Geneva" charset="0"/>
                <a:cs typeface="Geneva" charset="0"/>
              </a:defRPr>
            </a:lvl9pPr>
          </a:lstStyle>
          <a:p>
            <a:pPr algn="ctr" eaLnBrk="1" hangingPunct="1"/>
            <a:r>
              <a:rPr lang="en-US" b="1"/>
              <a:t>Deepwater Horizon Incident: IOOS assets</a:t>
            </a:r>
          </a:p>
        </p:txBody>
      </p:sp>
    </p:spTree>
    <p:extLst>
      <p:ext uri="{BB962C8B-B14F-4D97-AF65-F5344CB8AC3E}">
        <p14:creationId xmlns:p14="http://schemas.microsoft.com/office/powerpoint/2010/main" val="434376611"/>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100602_spill_ioos.jpg"/>
          <p:cNvPicPr>
            <a:picLocks noChangeAspect="1"/>
          </p:cNvPicPr>
          <p:nvPr/>
        </p:nvPicPr>
        <p:blipFill>
          <a:blip r:embed="rId3"/>
          <a:stretch>
            <a:fillRect/>
          </a:stretch>
        </p:blipFill>
        <p:spPr>
          <a:xfrm>
            <a:off x="3801004" y="406008"/>
            <a:ext cx="5139795" cy="3217726"/>
          </a:xfrm>
          <a:prstGeom prst="rect">
            <a:avLst/>
          </a:prstGeom>
        </p:spPr>
      </p:pic>
      <p:pic>
        <p:nvPicPr>
          <p:cNvPr id="20" name="Picture 19" descr="Screen shot 2011-11-15 at 4.08.34 AM.png"/>
          <p:cNvPicPr>
            <a:picLocks noChangeAspect="1"/>
          </p:cNvPicPr>
          <p:nvPr/>
        </p:nvPicPr>
        <p:blipFill>
          <a:blip r:embed="rId4"/>
          <a:stretch>
            <a:fillRect/>
          </a:stretch>
        </p:blipFill>
        <p:spPr>
          <a:xfrm>
            <a:off x="0" y="6233973"/>
            <a:ext cx="9144000" cy="642277"/>
          </a:xfrm>
          <a:prstGeom prst="rect">
            <a:avLst/>
          </a:prstGeom>
        </p:spPr>
      </p:pic>
      <p:sp>
        <p:nvSpPr>
          <p:cNvPr id="31746" name="TextBox 1"/>
          <p:cNvSpPr txBox="1">
            <a:spLocks noChangeArrowheads="1"/>
          </p:cNvSpPr>
          <p:nvPr/>
        </p:nvSpPr>
        <p:spPr bwMode="auto">
          <a:xfrm>
            <a:off x="0" y="0"/>
            <a:ext cx="9144000" cy="461962"/>
          </a:xfrm>
          <a:prstGeom prst="rect">
            <a:avLst/>
          </a:prstGeom>
          <a:noFill/>
          <a:ln w="9525">
            <a:noFill/>
            <a:miter lim="800000"/>
            <a:headEnd/>
            <a:tailEnd/>
          </a:ln>
        </p:spPr>
        <p:txBody>
          <a:bodyPr>
            <a:prstTxWarp prst="textNoShape">
              <a:avLst/>
            </a:prstTxWarp>
            <a:spAutoFit/>
          </a:bodyPr>
          <a:lstStyle/>
          <a:p>
            <a:pPr algn="ctr" defTabSz="457200" fontAlgn="auto">
              <a:spcBef>
                <a:spcPts val="0"/>
              </a:spcBef>
              <a:spcAft>
                <a:spcPts val="0"/>
              </a:spcAft>
            </a:pPr>
            <a:r>
              <a:rPr lang="en-US" b="1" dirty="0">
                <a:solidFill>
                  <a:srgbClr val="002060"/>
                </a:solidFill>
                <a:latin typeface="Calibri"/>
                <a:ea typeface="+mn-ea"/>
                <a:cs typeface="+mn-cs"/>
              </a:rPr>
              <a:t>Responding to Crisis: Deepwater Horizon</a:t>
            </a:r>
          </a:p>
        </p:txBody>
      </p:sp>
      <p:sp>
        <p:nvSpPr>
          <p:cNvPr id="31747" name="TextBox 4"/>
          <p:cNvSpPr txBox="1">
            <a:spLocks noChangeArrowheads="1"/>
          </p:cNvSpPr>
          <p:nvPr/>
        </p:nvSpPr>
        <p:spPr bwMode="auto">
          <a:xfrm>
            <a:off x="0" y="533400"/>
            <a:ext cx="3505200" cy="3232150"/>
          </a:xfrm>
          <a:prstGeom prst="rect">
            <a:avLst/>
          </a:prstGeom>
          <a:noFill/>
          <a:ln w="9525">
            <a:noFill/>
            <a:miter lim="800000"/>
            <a:headEnd/>
            <a:tailEnd/>
          </a:ln>
        </p:spPr>
        <p:txBody>
          <a:bodyPr>
            <a:prstTxWarp prst="textNoShape">
              <a:avLst/>
            </a:prstTxWarp>
            <a:spAutoFit/>
          </a:bodyPr>
          <a:lstStyle/>
          <a:p>
            <a:pPr defTabSz="457200" fontAlgn="auto">
              <a:spcBef>
                <a:spcPts val="0"/>
              </a:spcBef>
              <a:spcAft>
                <a:spcPts val="0"/>
              </a:spcAft>
            </a:pPr>
            <a:r>
              <a:rPr lang="en-US" sz="1800" b="1">
                <a:solidFill>
                  <a:srgbClr val="002060"/>
                </a:solidFill>
                <a:latin typeface="Calibri" charset="0"/>
                <a:ea typeface="+mn-ea"/>
                <a:cs typeface="+mn-cs"/>
              </a:rPr>
              <a:t>U.S. IOOS partnership demonstrated ability to:  </a:t>
            </a:r>
          </a:p>
          <a:p>
            <a:pPr defTabSz="457200" fontAlgn="auto">
              <a:spcBef>
                <a:spcPts val="0"/>
              </a:spcBef>
              <a:spcAft>
                <a:spcPts val="0"/>
              </a:spcAft>
            </a:pPr>
            <a:endParaRPr lang="en-US" sz="800" b="1">
              <a:solidFill>
                <a:srgbClr val="002060"/>
              </a:solidFill>
              <a:latin typeface="Calibri" charset="0"/>
              <a:ea typeface="+mn-ea"/>
              <a:cs typeface="+mn-cs"/>
            </a:endParaRPr>
          </a:p>
          <a:p>
            <a:pPr defTabSz="457200" fontAlgn="auto">
              <a:spcBef>
                <a:spcPts val="0"/>
              </a:spcBef>
              <a:spcAft>
                <a:spcPts val="0"/>
              </a:spcAft>
              <a:buFont typeface="Arial" charset="0"/>
              <a:buChar char="•"/>
            </a:pPr>
            <a:r>
              <a:rPr lang="en-US" sz="1800">
                <a:solidFill>
                  <a:srgbClr val="002060"/>
                </a:solidFill>
                <a:latin typeface="Calibri" charset="0"/>
                <a:ea typeface="+mn-ea"/>
                <a:cs typeface="+mn-cs"/>
              </a:rPr>
              <a:t>Quickly deploy technologies: Gliders and HF radar, saving resources/improving safety</a:t>
            </a:r>
          </a:p>
          <a:p>
            <a:pPr defTabSz="457200" fontAlgn="auto">
              <a:spcBef>
                <a:spcPts val="0"/>
              </a:spcBef>
              <a:spcAft>
                <a:spcPts val="0"/>
              </a:spcAft>
              <a:buFont typeface="Arial" charset="0"/>
              <a:buChar char="•"/>
            </a:pPr>
            <a:endParaRPr lang="en-US" sz="800">
              <a:solidFill>
                <a:srgbClr val="002060"/>
              </a:solidFill>
              <a:latin typeface="Calibri" charset="0"/>
              <a:ea typeface="+mn-ea"/>
              <a:cs typeface="+mn-cs"/>
            </a:endParaRPr>
          </a:p>
          <a:p>
            <a:pPr defTabSz="457200" fontAlgn="auto">
              <a:spcBef>
                <a:spcPts val="0"/>
              </a:spcBef>
              <a:spcAft>
                <a:spcPts val="0"/>
              </a:spcAft>
              <a:buFont typeface="Arial" charset="0"/>
              <a:buChar char="•"/>
            </a:pPr>
            <a:r>
              <a:rPr lang="en-US" sz="1800">
                <a:solidFill>
                  <a:srgbClr val="002060"/>
                </a:solidFill>
                <a:latin typeface="Calibri" charset="0"/>
                <a:ea typeface="+mn-ea"/>
                <a:cs typeface="+mn-cs"/>
              </a:rPr>
              <a:t>Models/Imagery ingested into NOAA/Navy models</a:t>
            </a:r>
          </a:p>
          <a:p>
            <a:pPr defTabSz="457200" fontAlgn="auto">
              <a:spcBef>
                <a:spcPts val="0"/>
              </a:spcBef>
              <a:spcAft>
                <a:spcPts val="0"/>
              </a:spcAft>
              <a:buFont typeface="Arial" charset="0"/>
              <a:buChar char="•"/>
            </a:pPr>
            <a:endParaRPr lang="en-US" sz="800">
              <a:solidFill>
                <a:srgbClr val="002060"/>
              </a:solidFill>
              <a:latin typeface="Calibri" charset="0"/>
              <a:ea typeface="+mn-ea"/>
              <a:cs typeface="+mn-cs"/>
            </a:endParaRPr>
          </a:p>
          <a:p>
            <a:pPr defTabSz="457200" fontAlgn="auto">
              <a:spcBef>
                <a:spcPts val="0"/>
              </a:spcBef>
              <a:spcAft>
                <a:spcPts val="0"/>
              </a:spcAft>
              <a:buFont typeface="Arial" charset="0"/>
              <a:buChar char="•"/>
            </a:pPr>
            <a:r>
              <a:rPr lang="en-US" sz="1800">
                <a:solidFill>
                  <a:srgbClr val="002060"/>
                </a:solidFill>
                <a:latin typeface="Calibri" charset="0"/>
                <a:ea typeface="+mn-ea"/>
                <a:cs typeface="+mn-cs"/>
              </a:rPr>
              <a:t>Data assimilation improved spill response decision-making and public understanding</a:t>
            </a:r>
            <a:endParaRPr lang="en-US" sz="1800">
              <a:solidFill>
                <a:srgbClr val="000000"/>
              </a:solidFill>
              <a:latin typeface="Calibri"/>
              <a:ea typeface="+mn-ea"/>
              <a:cs typeface="+mn-cs"/>
            </a:endParaRPr>
          </a:p>
        </p:txBody>
      </p:sp>
      <p:sp>
        <p:nvSpPr>
          <p:cNvPr id="31748" name="TextBox 6"/>
          <p:cNvSpPr txBox="1">
            <a:spLocks noChangeArrowheads="1"/>
          </p:cNvSpPr>
          <p:nvPr/>
        </p:nvSpPr>
        <p:spPr bwMode="auto">
          <a:xfrm>
            <a:off x="6265335" y="812800"/>
            <a:ext cx="1004888" cy="307975"/>
          </a:xfrm>
          <a:prstGeom prst="rect">
            <a:avLst/>
          </a:prstGeom>
          <a:noFill/>
          <a:ln w="9525">
            <a:noFill/>
            <a:miter lim="800000"/>
            <a:headEnd/>
            <a:tailEnd/>
          </a:ln>
        </p:spPr>
        <p:txBody>
          <a:bodyPr wrap="none">
            <a:prstTxWarp prst="textNoShape">
              <a:avLst/>
            </a:prstTxWarp>
            <a:spAutoFit/>
          </a:bodyPr>
          <a:lstStyle/>
          <a:p>
            <a:pPr defTabSz="457200" fontAlgn="auto">
              <a:spcBef>
                <a:spcPts val="0"/>
              </a:spcBef>
              <a:spcAft>
                <a:spcPts val="0"/>
              </a:spcAft>
            </a:pPr>
            <a:r>
              <a:rPr lang="en-US" sz="1400" b="1" dirty="0">
                <a:solidFill>
                  <a:srgbClr val="FFFFFF"/>
                </a:solidFill>
                <a:latin typeface="Calibri"/>
                <a:ea typeface="+mn-ea"/>
                <a:cs typeface="+mn-cs"/>
              </a:rPr>
              <a:t>USM HFR</a:t>
            </a:r>
          </a:p>
        </p:txBody>
      </p:sp>
      <p:sp>
        <p:nvSpPr>
          <p:cNvPr id="31749" name="TextBox 7"/>
          <p:cNvSpPr txBox="1">
            <a:spLocks noChangeArrowheads="1"/>
          </p:cNvSpPr>
          <p:nvPr/>
        </p:nvSpPr>
        <p:spPr bwMode="auto">
          <a:xfrm>
            <a:off x="7747001" y="1634066"/>
            <a:ext cx="966788" cy="307975"/>
          </a:xfrm>
          <a:prstGeom prst="rect">
            <a:avLst/>
          </a:prstGeom>
          <a:noFill/>
          <a:ln w="9525">
            <a:noFill/>
            <a:miter lim="800000"/>
            <a:headEnd/>
            <a:tailEnd/>
          </a:ln>
        </p:spPr>
        <p:txBody>
          <a:bodyPr wrap="none">
            <a:prstTxWarp prst="textNoShape">
              <a:avLst/>
            </a:prstTxWarp>
            <a:spAutoFit/>
          </a:bodyPr>
          <a:lstStyle/>
          <a:p>
            <a:pPr defTabSz="457200" fontAlgn="auto">
              <a:spcBef>
                <a:spcPts val="0"/>
              </a:spcBef>
              <a:spcAft>
                <a:spcPts val="0"/>
              </a:spcAft>
            </a:pPr>
            <a:r>
              <a:rPr lang="en-US" sz="1400" b="1" dirty="0">
                <a:solidFill>
                  <a:srgbClr val="FFFFFF"/>
                </a:solidFill>
                <a:latin typeface="Calibri"/>
                <a:ea typeface="+mn-ea"/>
                <a:cs typeface="+mn-cs"/>
              </a:rPr>
              <a:t>USF HFR</a:t>
            </a:r>
          </a:p>
        </p:txBody>
      </p:sp>
      <p:pic>
        <p:nvPicPr>
          <p:cNvPr id="31751" name="Picture 4" descr="Screen shot 2010-10-29 at 7.35.15 AM.png"/>
          <p:cNvPicPr>
            <a:picLocks noChangeAspect="1"/>
          </p:cNvPicPr>
          <p:nvPr/>
        </p:nvPicPr>
        <p:blipFill>
          <a:blip r:embed="rId5"/>
          <a:srcRect/>
          <a:stretch>
            <a:fillRect/>
          </a:stretch>
        </p:blipFill>
        <p:spPr bwMode="auto">
          <a:xfrm>
            <a:off x="0" y="3886200"/>
            <a:ext cx="1908175" cy="1922463"/>
          </a:xfrm>
          <a:prstGeom prst="rect">
            <a:avLst/>
          </a:prstGeom>
          <a:noFill/>
          <a:ln w="9525">
            <a:solidFill>
              <a:schemeClr val="tx1"/>
            </a:solidFill>
            <a:miter lim="800000"/>
            <a:headEnd/>
            <a:tailEnd/>
          </a:ln>
        </p:spPr>
      </p:pic>
      <p:sp>
        <p:nvSpPr>
          <p:cNvPr id="31752" name="TextBox 12"/>
          <p:cNvSpPr txBox="1">
            <a:spLocks noChangeArrowheads="1"/>
          </p:cNvSpPr>
          <p:nvPr/>
        </p:nvSpPr>
        <p:spPr bwMode="auto">
          <a:xfrm>
            <a:off x="0" y="5791200"/>
            <a:ext cx="1752600" cy="338138"/>
          </a:xfrm>
          <a:prstGeom prst="rect">
            <a:avLst/>
          </a:prstGeom>
          <a:noFill/>
          <a:ln w="9525">
            <a:noFill/>
            <a:miter lim="800000"/>
            <a:headEnd/>
            <a:tailEnd/>
          </a:ln>
        </p:spPr>
        <p:txBody>
          <a:bodyPr>
            <a:prstTxWarp prst="textNoShape">
              <a:avLst/>
            </a:prstTxWarp>
            <a:spAutoFit/>
          </a:bodyPr>
          <a:lstStyle/>
          <a:p>
            <a:pPr defTabSz="457200" fontAlgn="auto">
              <a:spcBef>
                <a:spcPts val="0"/>
              </a:spcBef>
              <a:spcAft>
                <a:spcPts val="0"/>
              </a:spcAft>
            </a:pPr>
            <a:r>
              <a:rPr lang="en-US" sz="1600" b="1">
                <a:solidFill>
                  <a:srgbClr val="002060"/>
                </a:solidFill>
                <a:latin typeface="Calibri" charset="0"/>
                <a:ea typeface="+mn-ea"/>
                <a:cs typeface="+mn-cs"/>
              </a:rPr>
              <a:t>Web Portal</a:t>
            </a:r>
          </a:p>
        </p:txBody>
      </p:sp>
      <p:pic>
        <p:nvPicPr>
          <p:cNvPr id="31755" name="Picture 5" descr="Screen shot 2011-03-16 at 3.58.32 PM.png"/>
          <p:cNvPicPr>
            <a:picLocks noChangeAspect="1"/>
          </p:cNvPicPr>
          <p:nvPr/>
        </p:nvPicPr>
        <p:blipFill>
          <a:blip r:embed="rId6"/>
          <a:srcRect/>
          <a:stretch>
            <a:fillRect/>
          </a:stretch>
        </p:blipFill>
        <p:spPr bwMode="auto">
          <a:xfrm>
            <a:off x="5251446" y="3496733"/>
            <a:ext cx="1706563" cy="2667000"/>
          </a:xfrm>
          <a:prstGeom prst="rect">
            <a:avLst/>
          </a:prstGeom>
          <a:noFill/>
          <a:ln w="9525">
            <a:solidFill>
              <a:schemeClr val="tx1"/>
            </a:solidFill>
            <a:miter lim="800000"/>
            <a:headEnd/>
            <a:tailEnd/>
          </a:ln>
        </p:spPr>
      </p:pic>
      <p:pic>
        <p:nvPicPr>
          <p:cNvPr id="31756" name="Picture 2"/>
          <p:cNvPicPr>
            <a:picLocks noChangeAspect="1" noChangeArrowheads="1"/>
          </p:cNvPicPr>
          <p:nvPr/>
        </p:nvPicPr>
        <p:blipFill>
          <a:blip r:embed="rId7"/>
          <a:srcRect/>
          <a:stretch>
            <a:fillRect/>
          </a:stretch>
        </p:blipFill>
        <p:spPr bwMode="auto">
          <a:xfrm>
            <a:off x="7196667" y="3810000"/>
            <a:ext cx="1828800" cy="2355850"/>
          </a:xfrm>
          <a:prstGeom prst="rect">
            <a:avLst/>
          </a:prstGeom>
          <a:noFill/>
          <a:ln w="9525">
            <a:solidFill>
              <a:schemeClr val="tx1"/>
            </a:solidFill>
            <a:miter lim="800000"/>
            <a:headEnd/>
            <a:tailEnd/>
          </a:ln>
        </p:spPr>
      </p:pic>
      <p:pic>
        <p:nvPicPr>
          <p:cNvPr id="31757" name="Picture 4" descr="100722_slick_sabgom_cstars.jpg"/>
          <p:cNvPicPr>
            <a:picLocks noChangeAspect="1"/>
          </p:cNvPicPr>
          <p:nvPr/>
        </p:nvPicPr>
        <p:blipFill>
          <a:blip r:embed="rId8"/>
          <a:srcRect/>
          <a:stretch>
            <a:fillRect/>
          </a:stretch>
        </p:blipFill>
        <p:spPr bwMode="auto">
          <a:xfrm>
            <a:off x="2110312" y="3479800"/>
            <a:ext cx="3049588" cy="2035175"/>
          </a:xfrm>
          <a:prstGeom prst="rect">
            <a:avLst/>
          </a:prstGeom>
          <a:noFill/>
          <a:ln w="19050">
            <a:solidFill>
              <a:srgbClr val="FFFFFF"/>
            </a:solidFill>
            <a:miter lim="800000"/>
            <a:headEnd/>
            <a:tailEnd/>
          </a:ln>
        </p:spPr>
      </p:pic>
      <p:grpSp>
        <p:nvGrpSpPr>
          <p:cNvPr id="2" name="Group 17"/>
          <p:cNvGrpSpPr>
            <a:grpSpLocks/>
          </p:cNvGrpSpPr>
          <p:nvPr/>
        </p:nvGrpSpPr>
        <p:grpSpPr bwMode="auto">
          <a:xfrm>
            <a:off x="6265335" y="6183523"/>
            <a:ext cx="2784323" cy="692727"/>
            <a:chOff x="9372600" y="4876800"/>
            <a:chExt cx="1905000" cy="838200"/>
          </a:xfrm>
        </p:grpSpPr>
        <p:sp>
          <p:nvSpPr>
            <p:cNvPr id="31761" name="Rectangle 16"/>
            <p:cNvSpPr>
              <a:spLocks noChangeArrowheads="1"/>
            </p:cNvSpPr>
            <p:nvPr/>
          </p:nvSpPr>
          <p:spPr bwMode="auto">
            <a:xfrm>
              <a:off x="9372600" y="4876800"/>
              <a:ext cx="1905000" cy="838200"/>
            </a:xfrm>
            <a:prstGeom prst="rect">
              <a:avLst/>
            </a:prstGeom>
            <a:solidFill>
              <a:schemeClr val="accent1"/>
            </a:solidFill>
            <a:ln w="9525">
              <a:solidFill>
                <a:schemeClr val="tx1"/>
              </a:solidFill>
              <a:round/>
              <a:headEnd/>
              <a:tailEnd/>
            </a:ln>
          </p:spPr>
          <p:txBody>
            <a:bodyPr>
              <a:prstTxWarp prst="textNoShape">
                <a:avLst/>
              </a:prstTxWarp>
            </a:bodyPr>
            <a:lstStyle/>
            <a:p>
              <a:pPr defTabSz="457200" fontAlgn="auto">
                <a:spcBef>
                  <a:spcPts val="0"/>
                </a:spcBef>
                <a:spcAft>
                  <a:spcPts val="0"/>
                </a:spcAft>
              </a:pPr>
              <a:endParaRPr lang="en-US">
                <a:solidFill>
                  <a:srgbClr val="000000"/>
                </a:solidFill>
                <a:latin typeface="Calibri"/>
                <a:ea typeface="+mn-ea"/>
                <a:cs typeface="+mn-cs"/>
              </a:endParaRPr>
            </a:p>
          </p:txBody>
        </p:sp>
        <p:sp>
          <p:nvSpPr>
            <p:cNvPr id="31762" name="TextBox 12"/>
            <p:cNvSpPr txBox="1">
              <a:spLocks noChangeArrowheads="1"/>
            </p:cNvSpPr>
            <p:nvPr/>
          </p:nvSpPr>
          <p:spPr bwMode="auto">
            <a:xfrm>
              <a:off x="9372600" y="4876800"/>
              <a:ext cx="1828800" cy="830997"/>
            </a:xfrm>
            <a:prstGeom prst="rect">
              <a:avLst/>
            </a:prstGeom>
            <a:noFill/>
            <a:ln w="9525">
              <a:noFill/>
              <a:miter lim="800000"/>
              <a:headEnd/>
              <a:tailEnd/>
            </a:ln>
          </p:spPr>
          <p:txBody>
            <a:bodyPr wrap="square">
              <a:prstTxWarp prst="textNoShape">
                <a:avLst/>
              </a:prstTxWarp>
              <a:spAutoFit/>
            </a:bodyPr>
            <a:lstStyle/>
            <a:p>
              <a:pPr defTabSz="457200" fontAlgn="auto">
                <a:spcBef>
                  <a:spcPts val="0"/>
                </a:spcBef>
                <a:spcAft>
                  <a:spcPts val="0"/>
                </a:spcAft>
              </a:pPr>
              <a:r>
                <a:rPr lang="en-US" sz="1600" b="1" dirty="0">
                  <a:solidFill>
                    <a:srgbClr val="002060"/>
                  </a:solidFill>
                  <a:latin typeface="Calibri" charset="0"/>
                  <a:ea typeface="+mn-ea"/>
                  <a:cs typeface="+mn-cs"/>
                </a:rPr>
                <a:t>HFR data informed  NOAA </a:t>
              </a:r>
            </a:p>
            <a:p>
              <a:pPr defTabSz="457200" fontAlgn="auto">
                <a:spcBef>
                  <a:spcPts val="0"/>
                </a:spcBef>
                <a:spcAft>
                  <a:spcPts val="0"/>
                </a:spcAft>
              </a:pPr>
              <a:r>
                <a:rPr lang="en-US" sz="1600" b="1" dirty="0">
                  <a:solidFill>
                    <a:srgbClr val="002060"/>
                  </a:solidFill>
                  <a:latin typeface="Calibri" charset="0"/>
                  <a:ea typeface="+mn-ea"/>
                  <a:cs typeface="+mn-cs"/>
                </a:rPr>
                <a:t>trajectory forecasts</a:t>
              </a:r>
            </a:p>
          </p:txBody>
        </p:sp>
      </p:grpSp>
      <p:sp>
        <p:nvSpPr>
          <p:cNvPr id="31759" name="TextBox 11"/>
          <p:cNvSpPr txBox="1">
            <a:spLocks noChangeArrowheads="1"/>
          </p:cNvSpPr>
          <p:nvPr/>
        </p:nvSpPr>
        <p:spPr bwMode="auto">
          <a:xfrm>
            <a:off x="5901268" y="5621923"/>
            <a:ext cx="1295399" cy="584776"/>
          </a:xfrm>
          <a:prstGeom prst="rect">
            <a:avLst/>
          </a:prstGeom>
          <a:solidFill>
            <a:schemeClr val="bg1"/>
          </a:solidFill>
          <a:ln w="9525">
            <a:noFill/>
            <a:miter lim="800000"/>
            <a:headEnd/>
            <a:tailEnd/>
          </a:ln>
        </p:spPr>
        <p:txBody>
          <a:bodyPr wrap="square">
            <a:prstTxWarp prst="textNoShape">
              <a:avLst/>
            </a:prstTxWarp>
            <a:spAutoFit/>
          </a:bodyPr>
          <a:lstStyle/>
          <a:p>
            <a:pPr algn="ctr" defTabSz="457200" fontAlgn="auto">
              <a:spcBef>
                <a:spcPts val="0"/>
              </a:spcBef>
              <a:spcAft>
                <a:spcPts val="0"/>
              </a:spcAft>
            </a:pPr>
            <a:r>
              <a:rPr lang="en-US" sz="1600" b="1" dirty="0">
                <a:solidFill>
                  <a:srgbClr val="002060"/>
                </a:solidFill>
                <a:latin typeface="Calibri" charset="0"/>
                <a:ea typeface="+mn-ea"/>
                <a:cs typeface="+mn-cs"/>
              </a:rPr>
              <a:t>Briefing </a:t>
            </a:r>
            <a:r>
              <a:rPr lang="en-US" sz="1600" b="1" dirty="0" smtClean="0">
                <a:solidFill>
                  <a:srgbClr val="002060"/>
                </a:solidFill>
                <a:latin typeface="Calibri" charset="0"/>
                <a:ea typeface="+mn-ea"/>
                <a:cs typeface="+mn-cs"/>
              </a:rPr>
              <a:t>Blog</a:t>
            </a:r>
          </a:p>
          <a:p>
            <a:pPr algn="ctr" defTabSz="457200" fontAlgn="auto">
              <a:spcBef>
                <a:spcPts val="0"/>
              </a:spcBef>
              <a:spcAft>
                <a:spcPts val="0"/>
              </a:spcAft>
            </a:pPr>
            <a:r>
              <a:rPr lang="en-US" sz="1600" b="1" dirty="0" smtClean="0">
                <a:solidFill>
                  <a:srgbClr val="002060"/>
                </a:solidFill>
                <a:latin typeface="Calibri" charset="0"/>
                <a:ea typeface="+mn-ea"/>
                <a:cs typeface="+mn-cs"/>
              </a:rPr>
              <a:t>127 Briefs</a:t>
            </a:r>
            <a:endParaRPr lang="en-US" sz="1600" b="1" dirty="0">
              <a:solidFill>
                <a:srgbClr val="002060"/>
              </a:solidFill>
              <a:latin typeface="Calibri" charset="0"/>
              <a:ea typeface="+mn-ea"/>
              <a:cs typeface="+mn-cs"/>
            </a:endParaRPr>
          </a:p>
        </p:txBody>
      </p:sp>
      <p:sp>
        <p:nvSpPr>
          <p:cNvPr id="19" name="TextBox 10"/>
          <p:cNvSpPr txBox="1">
            <a:spLocks noChangeArrowheads="1"/>
          </p:cNvSpPr>
          <p:nvPr/>
        </p:nvSpPr>
        <p:spPr bwMode="auto">
          <a:xfrm>
            <a:off x="2169579" y="5477934"/>
            <a:ext cx="2971800" cy="738188"/>
          </a:xfrm>
          <a:prstGeom prst="rect">
            <a:avLst/>
          </a:prstGeom>
          <a:noFill/>
          <a:ln w="9525">
            <a:noFill/>
            <a:miter lim="800000"/>
            <a:headEnd/>
            <a:tailEnd/>
          </a:ln>
        </p:spPr>
        <p:txBody>
          <a:bodyPr>
            <a:spAutoFit/>
          </a:bodyPr>
          <a:lstStyle/>
          <a:p>
            <a:pPr defTabSz="457200" eaLnBrk="1" fontAlgn="auto" hangingPunct="1">
              <a:spcBef>
                <a:spcPts val="0"/>
              </a:spcBef>
              <a:spcAft>
                <a:spcPts val="0"/>
              </a:spcAft>
              <a:defRPr/>
            </a:pPr>
            <a:r>
              <a:rPr lang="en-US" sz="1400" b="1" dirty="0">
                <a:solidFill>
                  <a:srgbClr val="2D2D8A">
                    <a:lumMod val="75000"/>
                  </a:srgbClr>
                </a:solidFill>
                <a:latin typeface="Arial" pitchFamily="34" charset="0"/>
                <a:ea typeface="ＭＳ Ｐゴシック"/>
                <a:cs typeface="ＭＳ Ｐゴシック"/>
              </a:rPr>
              <a:t>HFR validation of SABGOM Forecast</a:t>
            </a:r>
            <a:r>
              <a:rPr lang="en-US" sz="1400" b="1" dirty="0" smtClean="0">
                <a:solidFill>
                  <a:srgbClr val="2D2D8A">
                    <a:lumMod val="75000"/>
                  </a:srgbClr>
                </a:solidFill>
                <a:latin typeface="Arial" pitchFamily="34" charset="0"/>
                <a:ea typeface="ＭＳ Ｐゴシック"/>
                <a:cs typeface="ＭＳ Ｐゴシック"/>
              </a:rPr>
              <a:t> combined with </a:t>
            </a:r>
            <a:r>
              <a:rPr lang="en-US" sz="1400" b="1" dirty="0">
                <a:solidFill>
                  <a:srgbClr val="2D2D8A">
                    <a:lumMod val="75000"/>
                  </a:srgbClr>
                </a:solidFill>
                <a:latin typeface="Arial" pitchFamily="34" charset="0"/>
                <a:ea typeface="ＭＳ Ｐゴシック"/>
                <a:cs typeface="ＭＳ Ｐゴシック"/>
              </a:rPr>
              <a:t>satellite detected oil slicks</a:t>
            </a:r>
          </a:p>
        </p:txBody>
      </p:sp>
      <p:sp>
        <p:nvSpPr>
          <p:cNvPr id="22" name="TextBox 21"/>
          <p:cNvSpPr txBox="1"/>
          <p:nvPr/>
        </p:nvSpPr>
        <p:spPr>
          <a:xfrm>
            <a:off x="3818466" y="2523066"/>
            <a:ext cx="877727" cy="369332"/>
          </a:xfrm>
          <a:prstGeom prst="rect">
            <a:avLst/>
          </a:prstGeom>
          <a:noFill/>
        </p:spPr>
        <p:txBody>
          <a:bodyPr wrap="none" rtlCol="0">
            <a:spAutoFit/>
          </a:bodyPr>
          <a:lstStyle/>
          <a:p>
            <a:pPr defTabSz="457200" eaLnBrk="1" fontAlgn="auto" hangingPunct="1">
              <a:spcBef>
                <a:spcPts val="0"/>
              </a:spcBef>
              <a:spcAft>
                <a:spcPts val="0"/>
              </a:spcAft>
            </a:pPr>
            <a:r>
              <a:rPr lang="en-US" sz="1800" dirty="0" smtClean="0">
                <a:solidFill>
                  <a:prstClr val="white"/>
                </a:solidFill>
                <a:latin typeface="Calibri"/>
                <a:ea typeface="+mn-ea"/>
                <a:cs typeface="+mn-cs"/>
              </a:rPr>
              <a:t>June 2</a:t>
            </a:r>
            <a:endParaRPr lang="en-US" sz="1800" dirty="0">
              <a:solidFill>
                <a:prstClr val="white"/>
              </a:solidFill>
              <a:latin typeface="Calibri"/>
              <a:ea typeface="+mn-ea"/>
              <a:cs typeface="+mn-cs"/>
            </a:endParaRPr>
          </a:p>
        </p:txBody>
      </p:sp>
    </p:spTree>
    <p:extLst>
      <p:ext uri="{BB962C8B-B14F-4D97-AF65-F5344CB8AC3E}">
        <p14:creationId xmlns:p14="http://schemas.microsoft.com/office/powerpoint/2010/main" val="2240566189"/>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100629_zoom_north_hfradar.jpg"/>
          <p:cNvPicPr>
            <a:picLocks noChangeAspect="1"/>
          </p:cNvPicPr>
          <p:nvPr/>
        </p:nvPicPr>
        <p:blipFill>
          <a:blip r:embed="rId2"/>
          <a:srcRect/>
          <a:stretch>
            <a:fillRect/>
          </a:stretch>
        </p:blipFill>
        <p:spPr bwMode="auto">
          <a:xfrm>
            <a:off x="381000" y="609600"/>
            <a:ext cx="3924300" cy="2773363"/>
          </a:xfrm>
          <a:prstGeom prst="rect">
            <a:avLst/>
          </a:prstGeom>
          <a:noFill/>
          <a:ln w="9525">
            <a:noFill/>
            <a:miter lim="800000"/>
            <a:headEnd/>
            <a:tailEnd/>
          </a:ln>
        </p:spPr>
      </p:pic>
      <p:pic>
        <p:nvPicPr>
          <p:cNvPr id="25603" name="Picture 3" descr="100703_zoom_hfr.jpg"/>
          <p:cNvPicPr>
            <a:picLocks noChangeAspect="1"/>
          </p:cNvPicPr>
          <p:nvPr/>
        </p:nvPicPr>
        <p:blipFill>
          <a:blip r:embed="rId3"/>
          <a:srcRect/>
          <a:stretch>
            <a:fillRect/>
          </a:stretch>
        </p:blipFill>
        <p:spPr bwMode="auto">
          <a:xfrm>
            <a:off x="4741635" y="609600"/>
            <a:ext cx="3886200" cy="2744788"/>
          </a:xfrm>
          <a:prstGeom prst="rect">
            <a:avLst/>
          </a:prstGeom>
          <a:noFill/>
          <a:ln w="9525">
            <a:noFill/>
            <a:miter lim="800000"/>
            <a:headEnd/>
            <a:tailEnd/>
          </a:ln>
        </p:spPr>
      </p:pic>
      <p:pic>
        <p:nvPicPr>
          <p:cNvPr id="25604" name="Picture 4" descr="100704_slick_hfr.jpg"/>
          <p:cNvPicPr>
            <a:picLocks noChangeAspect="1"/>
          </p:cNvPicPr>
          <p:nvPr/>
        </p:nvPicPr>
        <p:blipFill>
          <a:blip r:embed="rId4"/>
          <a:srcRect/>
          <a:stretch>
            <a:fillRect/>
          </a:stretch>
        </p:blipFill>
        <p:spPr bwMode="auto">
          <a:xfrm>
            <a:off x="438150" y="3459843"/>
            <a:ext cx="3810000" cy="2690813"/>
          </a:xfrm>
          <a:prstGeom prst="rect">
            <a:avLst/>
          </a:prstGeom>
          <a:noFill/>
          <a:ln w="9525">
            <a:noFill/>
            <a:miter lim="800000"/>
            <a:headEnd/>
            <a:tailEnd/>
          </a:ln>
        </p:spPr>
      </p:pic>
      <p:sp>
        <p:nvSpPr>
          <p:cNvPr id="25605" name="TextBox 8"/>
          <p:cNvSpPr txBox="1">
            <a:spLocks noChangeArrowheads="1"/>
          </p:cNvSpPr>
          <p:nvPr/>
        </p:nvSpPr>
        <p:spPr bwMode="auto">
          <a:xfrm>
            <a:off x="0" y="0"/>
            <a:ext cx="9305841" cy="369332"/>
          </a:xfrm>
          <a:prstGeom prst="rect">
            <a:avLst/>
          </a:prstGeom>
          <a:noFill/>
          <a:ln w="9525">
            <a:noFill/>
            <a:miter lim="800000"/>
            <a:headEnd/>
            <a:tailEnd/>
          </a:ln>
        </p:spPr>
        <p:txBody>
          <a:bodyPr wrap="square">
            <a:prstTxWarp prst="textNoShape">
              <a:avLst/>
            </a:prstTxWarp>
            <a:spAutoFit/>
          </a:bodyPr>
          <a:lstStyle/>
          <a:p>
            <a:pPr eaLnBrk="1" hangingPunct="1"/>
            <a:r>
              <a:rPr lang="en-US" sz="1800" b="1" dirty="0" smtClean="0">
                <a:solidFill>
                  <a:prstClr val="black"/>
                </a:solidFill>
                <a:ea typeface="ＭＳ Ｐゴシック" charset="-128"/>
                <a:cs typeface="ＭＳ Ｐゴシック" charset="-128"/>
              </a:rPr>
              <a:t>Near </a:t>
            </a:r>
            <a:r>
              <a:rPr lang="en-US" sz="1800" b="1" dirty="0">
                <a:solidFill>
                  <a:prstClr val="black"/>
                </a:solidFill>
                <a:ea typeface="ＭＳ Ｐゴシック" charset="-128"/>
                <a:cs typeface="ＭＳ Ｐゴシック" charset="-128"/>
              </a:rPr>
              <a:t>Field Environmental </a:t>
            </a:r>
            <a:r>
              <a:rPr lang="en-US" sz="1800" b="1" dirty="0" smtClean="0">
                <a:solidFill>
                  <a:prstClr val="black"/>
                </a:solidFill>
                <a:ea typeface="ＭＳ Ｐゴシック" charset="-128"/>
                <a:cs typeface="ＭＳ Ｐゴシック" charset="-128"/>
              </a:rPr>
              <a:t>Analyses: Wind Shift – Strong Winds &amp; Waves from SE</a:t>
            </a:r>
            <a:endParaRPr lang="en-US" sz="1800" b="1" dirty="0">
              <a:solidFill>
                <a:prstClr val="black"/>
              </a:solidFill>
              <a:ea typeface="ＭＳ Ｐゴシック" charset="-128"/>
              <a:cs typeface="ＭＳ Ｐゴシック" charset="-128"/>
            </a:endParaRPr>
          </a:p>
        </p:txBody>
      </p:sp>
      <p:pic>
        <p:nvPicPr>
          <p:cNvPr id="25606" name="Picture 6"/>
          <p:cNvPicPr>
            <a:picLocks noChangeAspect="1"/>
          </p:cNvPicPr>
          <p:nvPr/>
        </p:nvPicPr>
        <p:blipFill>
          <a:blip r:embed="rId5"/>
          <a:srcRect/>
          <a:stretch>
            <a:fillRect/>
          </a:stretch>
        </p:blipFill>
        <p:spPr bwMode="auto">
          <a:xfrm>
            <a:off x="4732564" y="3424649"/>
            <a:ext cx="3904343" cy="2757756"/>
          </a:xfrm>
          <a:prstGeom prst="rect">
            <a:avLst/>
          </a:prstGeom>
          <a:noFill/>
          <a:ln w="9525">
            <a:noFill/>
            <a:miter lim="800000"/>
            <a:headEnd/>
            <a:tailEnd/>
          </a:ln>
        </p:spPr>
      </p:pic>
      <p:sp>
        <p:nvSpPr>
          <p:cNvPr id="7" name="TextBox 6"/>
          <p:cNvSpPr txBox="1"/>
          <p:nvPr/>
        </p:nvSpPr>
        <p:spPr>
          <a:xfrm>
            <a:off x="3347357" y="2403929"/>
            <a:ext cx="1006105" cy="369332"/>
          </a:xfrm>
          <a:prstGeom prst="rect">
            <a:avLst/>
          </a:prstGeom>
          <a:noFill/>
        </p:spPr>
        <p:txBody>
          <a:bodyPr wrap="none" rtlCol="0">
            <a:spAutoFit/>
          </a:bodyPr>
          <a:lstStyle/>
          <a:p>
            <a:pPr eaLnBrk="1" hangingPunct="1"/>
            <a:r>
              <a:rPr lang="en-US" sz="1800" dirty="0" smtClean="0">
                <a:solidFill>
                  <a:srgbClr val="FFFFFF"/>
                </a:solidFill>
                <a:ea typeface="ＭＳ Ｐゴシック" charset="-128"/>
                <a:cs typeface="ＭＳ Ｐゴシック" charset="-128"/>
              </a:rPr>
              <a:t>June 29</a:t>
            </a:r>
            <a:endParaRPr lang="en-US" sz="1800" dirty="0">
              <a:solidFill>
                <a:srgbClr val="FFFFFF"/>
              </a:solidFill>
              <a:ea typeface="ＭＳ Ｐゴシック" charset="-128"/>
              <a:cs typeface="ＭＳ Ｐゴシック" charset="-128"/>
            </a:endParaRPr>
          </a:p>
        </p:txBody>
      </p:sp>
      <p:sp>
        <p:nvSpPr>
          <p:cNvPr id="8" name="TextBox 7"/>
          <p:cNvSpPr txBox="1"/>
          <p:nvPr/>
        </p:nvSpPr>
        <p:spPr>
          <a:xfrm>
            <a:off x="7792357" y="2013858"/>
            <a:ext cx="787671" cy="369332"/>
          </a:xfrm>
          <a:prstGeom prst="rect">
            <a:avLst/>
          </a:prstGeom>
          <a:noFill/>
        </p:spPr>
        <p:txBody>
          <a:bodyPr wrap="none" rtlCol="0">
            <a:spAutoFit/>
          </a:bodyPr>
          <a:lstStyle/>
          <a:p>
            <a:pPr eaLnBrk="1" hangingPunct="1"/>
            <a:r>
              <a:rPr lang="en-US" sz="1800" dirty="0" smtClean="0">
                <a:solidFill>
                  <a:srgbClr val="FFFFFF"/>
                </a:solidFill>
                <a:ea typeface="ＭＳ Ｐゴシック" charset="-128"/>
                <a:cs typeface="ＭＳ Ｐゴシック" charset="-128"/>
              </a:rPr>
              <a:t>July 3</a:t>
            </a:r>
            <a:endParaRPr lang="en-US" sz="1800" dirty="0">
              <a:solidFill>
                <a:srgbClr val="FFFFFF"/>
              </a:solidFill>
              <a:ea typeface="ＭＳ Ｐゴシック" charset="-128"/>
              <a:cs typeface="ＭＳ Ｐゴシック" charset="-128"/>
            </a:endParaRPr>
          </a:p>
        </p:txBody>
      </p:sp>
      <p:sp>
        <p:nvSpPr>
          <p:cNvPr id="9" name="TextBox 8"/>
          <p:cNvSpPr txBox="1"/>
          <p:nvPr/>
        </p:nvSpPr>
        <p:spPr>
          <a:xfrm>
            <a:off x="7763329" y="5105400"/>
            <a:ext cx="787671" cy="369332"/>
          </a:xfrm>
          <a:prstGeom prst="rect">
            <a:avLst/>
          </a:prstGeom>
          <a:noFill/>
        </p:spPr>
        <p:txBody>
          <a:bodyPr wrap="none" rtlCol="0">
            <a:spAutoFit/>
          </a:bodyPr>
          <a:lstStyle/>
          <a:p>
            <a:pPr eaLnBrk="1" hangingPunct="1"/>
            <a:r>
              <a:rPr lang="en-US" sz="1800" dirty="0" smtClean="0">
                <a:solidFill>
                  <a:srgbClr val="FFFFFF"/>
                </a:solidFill>
                <a:ea typeface="ＭＳ Ｐゴシック" charset="-128"/>
                <a:cs typeface="ＭＳ Ｐゴシック" charset="-128"/>
              </a:rPr>
              <a:t>July 7</a:t>
            </a:r>
            <a:endParaRPr lang="en-US" sz="1800" dirty="0">
              <a:solidFill>
                <a:srgbClr val="FFFFFF"/>
              </a:solidFill>
              <a:ea typeface="ＭＳ Ｐゴシック" charset="-128"/>
              <a:cs typeface="ＭＳ Ｐゴシック" charset="-128"/>
            </a:endParaRPr>
          </a:p>
        </p:txBody>
      </p:sp>
      <p:sp>
        <p:nvSpPr>
          <p:cNvPr id="10" name="TextBox 9"/>
          <p:cNvSpPr txBox="1"/>
          <p:nvPr/>
        </p:nvSpPr>
        <p:spPr>
          <a:xfrm>
            <a:off x="3488872" y="4985657"/>
            <a:ext cx="787671" cy="369332"/>
          </a:xfrm>
          <a:prstGeom prst="rect">
            <a:avLst/>
          </a:prstGeom>
          <a:noFill/>
        </p:spPr>
        <p:txBody>
          <a:bodyPr wrap="none" rtlCol="0">
            <a:spAutoFit/>
          </a:bodyPr>
          <a:lstStyle/>
          <a:p>
            <a:pPr eaLnBrk="1" hangingPunct="1"/>
            <a:r>
              <a:rPr lang="en-US" sz="1800" dirty="0" smtClean="0">
                <a:solidFill>
                  <a:srgbClr val="FFFFFF"/>
                </a:solidFill>
                <a:ea typeface="ＭＳ Ｐゴシック" charset="-128"/>
                <a:cs typeface="ＭＳ Ｐゴシック" charset="-128"/>
              </a:rPr>
              <a:t>July 4</a:t>
            </a:r>
            <a:endParaRPr lang="en-US" sz="1800" dirty="0">
              <a:solidFill>
                <a:srgbClr val="FFFFFF"/>
              </a:solidFill>
              <a:ea typeface="ＭＳ Ｐゴシック" charset="-128"/>
              <a:cs typeface="ＭＳ Ｐゴシック" charset="-128"/>
            </a:endParaRPr>
          </a:p>
        </p:txBody>
      </p:sp>
    </p:spTree>
    <p:extLst>
      <p:ext uri="{BB962C8B-B14F-4D97-AF65-F5344CB8AC3E}">
        <p14:creationId xmlns:p14="http://schemas.microsoft.com/office/powerpoint/2010/main" val="73375868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6" descr="100604_ioos_assets_v4.jpg"/>
          <p:cNvPicPr>
            <a:picLocks noChangeAspect="1"/>
          </p:cNvPicPr>
          <p:nvPr/>
        </p:nvPicPr>
        <p:blipFill>
          <a:blip r:embed="rId2"/>
          <a:srcRect/>
          <a:stretch>
            <a:fillRect/>
          </a:stretch>
        </p:blipFill>
        <p:spPr bwMode="auto">
          <a:xfrm>
            <a:off x="3971925" y="406400"/>
            <a:ext cx="5006975" cy="3203575"/>
          </a:xfrm>
          <a:prstGeom prst="rect">
            <a:avLst/>
          </a:prstGeom>
          <a:noFill/>
          <a:ln w="9525">
            <a:noFill/>
            <a:miter lim="800000"/>
            <a:headEnd/>
            <a:tailEnd/>
          </a:ln>
        </p:spPr>
      </p:pic>
      <p:pic>
        <p:nvPicPr>
          <p:cNvPr id="27651" name="Picture 4" descr="100604_slick_hfr_wfs_v4.jpg"/>
          <p:cNvPicPr>
            <a:picLocks noChangeAspect="1"/>
          </p:cNvPicPr>
          <p:nvPr/>
        </p:nvPicPr>
        <p:blipFill>
          <a:blip r:embed="rId3"/>
          <a:srcRect/>
          <a:stretch>
            <a:fillRect/>
          </a:stretch>
        </p:blipFill>
        <p:spPr bwMode="auto">
          <a:xfrm>
            <a:off x="190500" y="2341489"/>
            <a:ext cx="5753100" cy="3822774"/>
          </a:xfrm>
          <a:prstGeom prst="rect">
            <a:avLst/>
          </a:prstGeom>
          <a:noFill/>
          <a:ln w="12700">
            <a:solidFill>
              <a:schemeClr val="bg1"/>
            </a:solidFill>
            <a:miter lim="800000"/>
            <a:headEnd/>
            <a:tailEnd/>
          </a:ln>
        </p:spPr>
      </p:pic>
      <p:sp>
        <p:nvSpPr>
          <p:cNvPr id="27652" name="TextBox 5"/>
          <p:cNvSpPr txBox="1">
            <a:spLocks noChangeArrowheads="1"/>
          </p:cNvSpPr>
          <p:nvPr/>
        </p:nvSpPr>
        <p:spPr bwMode="auto">
          <a:xfrm>
            <a:off x="266700" y="0"/>
            <a:ext cx="7521034" cy="369332"/>
          </a:xfrm>
          <a:prstGeom prst="rect">
            <a:avLst/>
          </a:prstGeom>
          <a:noFill/>
          <a:ln w="9525">
            <a:noFill/>
            <a:miter lim="800000"/>
            <a:headEnd/>
            <a:tailEnd/>
          </a:ln>
        </p:spPr>
        <p:txBody>
          <a:bodyPr wrap="none">
            <a:prstTxWarp prst="textNoShape">
              <a:avLst/>
            </a:prstTxWarp>
            <a:spAutoFit/>
          </a:bodyPr>
          <a:lstStyle/>
          <a:p>
            <a:pPr eaLnBrk="1" hangingPunct="1"/>
            <a:r>
              <a:rPr lang="en-US" sz="1800" b="1" dirty="0" smtClean="0">
                <a:solidFill>
                  <a:prstClr val="black"/>
                </a:solidFill>
                <a:ea typeface="ＭＳ Ｐゴシック" charset="-128"/>
                <a:cs typeface="ＭＳ Ｐゴシック" charset="-128"/>
              </a:rPr>
              <a:t>Approach </a:t>
            </a:r>
            <a:r>
              <a:rPr lang="en-US" sz="1800" b="1" dirty="0">
                <a:solidFill>
                  <a:prstClr val="black"/>
                </a:solidFill>
                <a:ea typeface="ＭＳ Ｐゴシック" charset="-128"/>
                <a:cs typeface="ＭＳ Ｐゴシック" charset="-128"/>
              </a:rPr>
              <a:t>to West Florida </a:t>
            </a:r>
            <a:r>
              <a:rPr lang="en-US" sz="1800" b="1" dirty="0" smtClean="0">
                <a:solidFill>
                  <a:prstClr val="black"/>
                </a:solidFill>
                <a:ea typeface="ＭＳ Ｐゴシック" charset="-128"/>
                <a:cs typeface="ＭＳ Ｐゴシック" charset="-128"/>
              </a:rPr>
              <a:t>Shelf: Asset Maps, HFR, Gliders, </a:t>
            </a:r>
            <a:r>
              <a:rPr lang="en-US" sz="1800" b="1" dirty="0" err="1" smtClean="0">
                <a:solidFill>
                  <a:prstClr val="black"/>
                </a:solidFill>
                <a:ea typeface="ＭＳ Ｐゴシック" charset="-128"/>
                <a:cs typeface="ＭＳ Ｐゴシック" charset="-128"/>
              </a:rPr>
              <a:t>HyCOM</a:t>
            </a:r>
            <a:endParaRPr lang="en-US" sz="1800" b="1" dirty="0">
              <a:solidFill>
                <a:prstClr val="black"/>
              </a:solidFill>
              <a:ea typeface="ＭＳ Ｐゴシック" charset="-128"/>
              <a:cs typeface="ＭＳ Ｐゴシック" charset="-128"/>
            </a:endParaRPr>
          </a:p>
        </p:txBody>
      </p:sp>
      <p:sp>
        <p:nvSpPr>
          <p:cNvPr id="5" name="TextBox 4"/>
          <p:cNvSpPr txBox="1"/>
          <p:nvPr/>
        </p:nvSpPr>
        <p:spPr>
          <a:xfrm>
            <a:off x="7126514" y="3225800"/>
            <a:ext cx="877727" cy="369332"/>
          </a:xfrm>
          <a:prstGeom prst="rect">
            <a:avLst/>
          </a:prstGeom>
          <a:noFill/>
        </p:spPr>
        <p:txBody>
          <a:bodyPr wrap="none" rtlCol="0">
            <a:spAutoFit/>
          </a:bodyPr>
          <a:lstStyle/>
          <a:p>
            <a:pPr eaLnBrk="1" hangingPunct="1"/>
            <a:r>
              <a:rPr lang="en-US" sz="1800" dirty="0" smtClean="0">
                <a:solidFill>
                  <a:srgbClr val="FFFFFF"/>
                </a:solidFill>
                <a:ea typeface="ＭＳ Ｐゴシック" charset="-128"/>
                <a:cs typeface="ＭＳ Ｐゴシック" charset="-128"/>
              </a:rPr>
              <a:t>June 3</a:t>
            </a:r>
            <a:endParaRPr lang="en-US" sz="1800" dirty="0">
              <a:solidFill>
                <a:srgbClr val="FFFFFF"/>
              </a:solidFill>
              <a:ea typeface="ＭＳ Ｐゴシック" charset="-128"/>
              <a:cs typeface="ＭＳ Ｐゴシック" charset="-128"/>
            </a:endParaRPr>
          </a:p>
        </p:txBody>
      </p:sp>
      <p:sp>
        <p:nvSpPr>
          <p:cNvPr id="6" name="TextBox 5"/>
          <p:cNvSpPr txBox="1"/>
          <p:nvPr/>
        </p:nvSpPr>
        <p:spPr>
          <a:xfrm>
            <a:off x="208643" y="4871357"/>
            <a:ext cx="877727" cy="369332"/>
          </a:xfrm>
          <a:prstGeom prst="rect">
            <a:avLst/>
          </a:prstGeom>
          <a:noFill/>
        </p:spPr>
        <p:txBody>
          <a:bodyPr wrap="none" rtlCol="0">
            <a:spAutoFit/>
          </a:bodyPr>
          <a:lstStyle/>
          <a:p>
            <a:pPr eaLnBrk="1" hangingPunct="1"/>
            <a:r>
              <a:rPr lang="en-US" sz="1800" dirty="0" smtClean="0">
                <a:solidFill>
                  <a:srgbClr val="FFFFFF"/>
                </a:solidFill>
                <a:ea typeface="ＭＳ Ｐゴシック" charset="-128"/>
                <a:cs typeface="ＭＳ Ｐゴシック" charset="-128"/>
              </a:rPr>
              <a:t>June 4</a:t>
            </a:r>
            <a:endParaRPr lang="en-US" sz="1800" dirty="0">
              <a:solidFill>
                <a:srgbClr val="FFFFFF"/>
              </a:solidFill>
              <a:ea typeface="ＭＳ Ｐゴシック" charset="-128"/>
              <a:cs typeface="ＭＳ Ｐゴシック" charset="-128"/>
            </a:endParaRPr>
          </a:p>
        </p:txBody>
      </p:sp>
      <p:pic>
        <p:nvPicPr>
          <p:cNvPr id="7" name="Picture 6" descr="100603_fla_codar.jpg"/>
          <p:cNvPicPr>
            <a:picLocks noChangeAspect="1"/>
          </p:cNvPicPr>
          <p:nvPr/>
        </p:nvPicPr>
        <p:blipFill>
          <a:blip r:embed="rId4"/>
          <a:stretch>
            <a:fillRect/>
          </a:stretch>
        </p:blipFill>
        <p:spPr>
          <a:xfrm>
            <a:off x="939800" y="372642"/>
            <a:ext cx="2616200" cy="1919455"/>
          </a:xfrm>
          <a:prstGeom prst="rect">
            <a:avLst/>
          </a:prstGeom>
        </p:spPr>
      </p:pic>
      <p:pic>
        <p:nvPicPr>
          <p:cNvPr id="8" name="Picture 7" descr="100603_fla_zoom.jpg"/>
          <p:cNvPicPr>
            <a:picLocks noChangeAspect="1"/>
          </p:cNvPicPr>
          <p:nvPr/>
        </p:nvPicPr>
        <p:blipFill>
          <a:blip r:embed="rId5"/>
          <a:stretch>
            <a:fillRect/>
          </a:stretch>
        </p:blipFill>
        <p:spPr>
          <a:xfrm>
            <a:off x="6108700" y="3882386"/>
            <a:ext cx="2870200" cy="2105810"/>
          </a:xfrm>
          <a:prstGeom prst="rect">
            <a:avLst/>
          </a:prstGeom>
        </p:spPr>
      </p:pic>
    </p:spTree>
    <p:extLst>
      <p:ext uri="{BB962C8B-B14F-4D97-AF65-F5344CB8AC3E}">
        <p14:creationId xmlns:p14="http://schemas.microsoft.com/office/powerpoint/2010/main" val="429488005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2"/>
          <p:cNvSpPr txBox="1">
            <a:spLocks/>
          </p:cNvSpPr>
          <p:nvPr/>
        </p:nvSpPr>
        <p:spPr bwMode="auto">
          <a:xfrm>
            <a:off x="250825" y="1268413"/>
            <a:ext cx="8972550" cy="331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20000"/>
              </a:spcBef>
            </a:pPr>
            <a:endParaRPr lang="en-US" sz="2000" i="1" dirty="0" smtClean="0">
              <a:solidFill>
                <a:srgbClr val="000000"/>
              </a:solidFill>
            </a:endParaRPr>
          </a:p>
          <a:p>
            <a:pPr>
              <a:spcBef>
                <a:spcPct val="20000"/>
              </a:spcBef>
            </a:pPr>
            <a:r>
              <a:rPr lang="en-US" sz="2000" i="1" dirty="0" smtClean="0">
                <a:solidFill>
                  <a:srgbClr val="000000"/>
                </a:solidFill>
              </a:rPr>
              <a:t>A permanent global system for observations, </a:t>
            </a:r>
            <a:r>
              <a:rPr lang="en-US" sz="2000" i="1" dirty="0" err="1" smtClean="0">
                <a:solidFill>
                  <a:srgbClr val="000000"/>
                </a:solidFill>
              </a:rPr>
              <a:t>modelling</a:t>
            </a:r>
            <a:r>
              <a:rPr lang="en-US" sz="2000" i="1" dirty="0" smtClean="0">
                <a:solidFill>
                  <a:srgbClr val="000000"/>
                </a:solidFill>
              </a:rPr>
              <a:t> and analysis of marine and ocean variables to support operational ocean services worldwide. </a:t>
            </a:r>
            <a:endParaRPr lang="en-US" sz="2000" dirty="0" smtClean="0">
              <a:solidFill>
                <a:srgbClr val="000000"/>
              </a:solidFill>
            </a:endParaRPr>
          </a:p>
          <a:p>
            <a:pPr>
              <a:spcBef>
                <a:spcPct val="20000"/>
              </a:spcBef>
            </a:pPr>
            <a:endParaRPr lang="en-US" sz="2000" b="1" dirty="0" smtClean="0">
              <a:solidFill>
                <a:srgbClr val="000000"/>
              </a:solidFill>
            </a:endParaRPr>
          </a:p>
          <a:p>
            <a:pPr>
              <a:spcBef>
                <a:spcPct val="20000"/>
              </a:spcBef>
            </a:pPr>
            <a:r>
              <a:rPr lang="en-US" sz="2000" b="1" dirty="0" smtClean="0">
                <a:solidFill>
                  <a:srgbClr val="000000"/>
                </a:solidFill>
              </a:rPr>
              <a:t>Provides:</a:t>
            </a:r>
          </a:p>
          <a:p>
            <a:pPr>
              <a:spcBef>
                <a:spcPct val="20000"/>
              </a:spcBef>
            </a:pPr>
            <a:r>
              <a:rPr lang="en-US" sz="2000" dirty="0" smtClean="0">
                <a:solidFill>
                  <a:srgbClr val="000000"/>
                </a:solidFill>
              </a:rPr>
              <a:t>	-accurate descriptions of the present state of the oceans</a:t>
            </a:r>
          </a:p>
          <a:p>
            <a:pPr>
              <a:spcBef>
                <a:spcPct val="20000"/>
              </a:spcBef>
            </a:pPr>
            <a:r>
              <a:rPr lang="en-US" sz="2000" dirty="0" smtClean="0">
                <a:solidFill>
                  <a:srgbClr val="000000"/>
                </a:solidFill>
              </a:rPr>
              <a:t>	(Essential Variables: climate, ocean, biodiversity)</a:t>
            </a:r>
          </a:p>
          <a:p>
            <a:pPr>
              <a:spcBef>
                <a:spcPct val="20000"/>
              </a:spcBef>
            </a:pPr>
            <a:r>
              <a:rPr lang="en-US" sz="2000" dirty="0" smtClean="0">
                <a:solidFill>
                  <a:srgbClr val="000000"/>
                </a:solidFill>
              </a:rPr>
              <a:t>	-continuous forecasts of the future conditions of the sea </a:t>
            </a:r>
          </a:p>
          <a:p>
            <a:pPr>
              <a:spcBef>
                <a:spcPct val="20000"/>
              </a:spcBef>
            </a:pPr>
            <a:r>
              <a:rPr lang="en-US" sz="2000" dirty="0" smtClean="0">
                <a:solidFill>
                  <a:srgbClr val="000000"/>
                </a:solidFill>
              </a:rPr>
              <a:t>	-the basis for forecasts of climate change</a:t>
            </a:r>
          </a:p>
          <a:p>
            <a:pPr>
              <a:spcBef>
                <a:spcPct val="20000"/>
              </a:spcBef>
            </a:pPr>
            <a:endParaRPr lang="en-US" sz="2000" dirty="0" smtClean="0">
              <a:solidFill>
                <a:srgbClr val="000000"/>
              </a:solidFill>
            </a:endParaRPr>
          </a:p>
        </p:txBody>
      </p:sp>
      <p:pic>
        <p:nvPicPr>
          <p:cNvPr id="22531"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88913"/>
            <a:ext cx="2241550" cy="117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itle 1"/>
          <p:cNvSpPr txBox="1">
            <a:spLocks/>
          </p:cNvSpPr>
          <p:nvPr/>
        </p:nvSpPr>
        <p:spPr bwMode="auto">
          <a:xfrm>
            <a:off x="1042988" y="341313"/>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en-US" b="1" smtClean="0">
                <a:solidFill>
                  <a:srgbClr val="000000"/>
                </a:solidFill>
              </a:rPr>
              <a:t>Ocean observations for societal benefit</a:t>
            </a:r>
            <a:r>
              <a:rPr lang="en-US" smtClean="0">
                <a:solidFill>
                  <a:srgbClr val="000000"/>
                </a:solidFill>
              </a:rPr>
              <a:t/>
            </a:r>
            <a:br>
              <a:rPr lang="en-US" smtClean="0">
                <a:solidFill>
                  <a:srgbClr val="000000"/>
                </a:solidFill>
              </a:rPr>
            </a:br>
            <a:r>
              <a:rPr lang="en-US" i="1" smtClean="0">
                <a:solidFill>
                  <a:srgbClr val="000000"/>
                </a:solidFill>
              </a:rPr>
              <a:t>Climate, real time services, ocean health</a:t>
            </a:r>
          </a:p>
        </p:txBody>
      </p:sp>
      <p:pic>
        <p:nvPicPr>
          <p:cNvPr id="22533"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513" y="4872038"/>
            <a:ext cx="9190038" cy="179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21881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descr="100625_sabgom.jpg"/>
          <p:cNvPicPr>
            <a:picLocks noChangeAspect="1"/>
          </p:cNvPicPr>
          <p:nvPr/>
        </p:nvPicPr>
        <p:blipFill>
          <a:blip r:embed="rId2"/>
          <a:srcRect/>
          <a:stretch>
            <a:fillRect/>
          </a:stretch>
        </p:blipFill>
        <p:spPr bwMode="auto">
          <a:xfrm>
            <a:off x="-2106613" y="1576388"/>
            <a:ext cx="6313488" cy="4460875"/>
          </a:xfrm>
          <a:prstGeom prst="rect">
            <a:avLst/>
          </a:prstGeom>
          <a:noFill/>
          <a:ln w="9525">
            <a:noFill/>
            <a:miter lim="800000"/>
            <a:headEnd/>
            <a:tailEnd/>
          </a:ln>
        </p:spPr>
      </p:pic>
      <p:pic>
        <p:nvPicPr>
          <p:cNvPr id="28675" name="Picture 4" descr="codar_MAB_v9_rf_drifterSB2_20090910T00_20090920T00"/>
          <p:cNvPicPr>
            <a:picLocks noChangeAspect="1" noChangeArrowheads="1"/>
          </p:cNvPicPr>
          <p:nvPr/>
        </p:nvPicPr>
        <p:blipFill>
          <a:blip r:embed="rId3"/>
          <a:srcRect l="14465" t="7292" r="10992" b="11198"/>
          <a:stretch>
            <a:fillRect/>
          </a:stretch>
        </p:blipFill>
        <p:spPr bwMode="auto">
          <a:xfrm>
            <a:off x="3038475" y="0"/>
            <a:ext cx="2882900" cy="3502025"/>
          </a:xfrm>
          <a:prstGeom prst="rect">
            <a:avLst/>
          </a:prstGeom>
          <a:noFill/>
          <a:ln w="9525">
            <a:solidFill>
              <a:schemeClr val="tx1"/>
            </a:solidFill>
            <a:miter lim="800000"/>
            <a:headEnd/>
            <a:tailEnd/>
          </a:ln>
        </p:spPr>
      </p:pic>
      <p:pic>
        <p:nvPicPr>
          <p:cNvPr id="28676" name="Picture 5" descr="codar_MAB_v9_rf_drifterSB2_20090810T00_20090820T00"/>
          <p:cNvPicPr>
            <a:picLocks noChangeAspect="1" noChangeArrowheads="1"/>
          </p:cNvPicPr>
          <p:nvPr/>
        </p:nvPicPr>
        <p:blipFill>
          <a:blip r:embed="rId4"/>
          <a:srcRect l="14917" t="7176" r="11317" b="11111"/>
          <a:stretch>
            <a:fillRect/>
          </a:stretch>
        </p:blipFill>
        <p:spPr bwMode="auto">
          <a:xfrm>
            <a:off x="4515077" y="1899331"/>
            <a:ext cx="3043237" cy="3744912"/>
          </a:xfrm>
          <a:prstGeom prst="rect">
            <a:avLst/>
          </a:prstGeom>
          <a:noFill/>
          <a:ln w="9525">
            <a:solidFill>
              <a:schemeClr val="tx1"/>
            </a:solidFill>
            <a:miter lim="800000"/>
            <a:headEnd/>
            <a:tailEnd/>
          </a:ln>
        </p:spPr>
      </p:pic>
      <p:pic>
        <p:nvPicPr>
          <p:cNvPr id="28677" name="Picture 6" descr="codar_MAB_v9_rf_drifterSB2_20090710T00_20090720T00"/>
          <p:cNvPicPr>
            <a:picLocks noChangeAspect="1" noChangeArrowheads="1"/>
          </p:cNvPicPr>
          <p:nvPr/>
        </p:nvPicPr>
        <p:blipFill>
          <a:blip r:embed="rId5"/>
          <a:srcRect l="14844" t="7542" r="11014" b="10991"/>
          <a:stretch>
            <a:fillRect/>
          </a:stretch>
        </p:blipFill>
        <p:spPr bwMode="auto">
          <a:xfrm>
            <a:off x="6211888" y="3406775"/>
            <a:ext cx="2932112" cy="3578225"/>
          </a:xfrm>
          <a:prstGeom prst="rect">
            <a:avLst/>
          </a:prstGeom>
          <a:noFill/>
          <a:ln w="9525">
            <a:solidFill>
              <a:schemeClr val="tx1"/>
            </a:solidFill>
            <a:miter lim="800000"/>
            <a:headEnd/>
            <a:tailEnd/>
          </a:ln>
        </p:spPr>
      </p:pic>
      <p:sp>
        <p:nvSpPr>
          <p:cNvPr id="28678" name="Text Box 7"/>
          <p:cNvSpPr txBox="1">
            <a:spLocks noChangeArrowheads="1"/>
          </p:cNvSpPr>
          <p:nvPr/>
        </p:nvSpPr>
        <p:spPr bwMode="auto">
          <a:xfrm>
            <a:off x="3068185" y="0"/>
            <a:ext cx="1270000" cy="396875"/>
          </a:xfrm>
          <a:prstGeom prst="rect">
            <a:avLst/>
          </a:prstGeom>
          <a:noFill/>
          <a:ln w="9525">
            <a:noFill/>
            <a:miter lim="800000"/>
            <a:headEnd/>
            <a:tailEnd/>
          </a:ln>
        </p:spPr>
        <p:txBody>
          <a:bodyPr wrap="none">
            <a:prstTxWarp prst="textNoShape">
              <a:avLst/>
            </a:prstTxWarp>
            <a:spAutoFit/>
          </a:bodyPr>
          <a:lstStyle/>
          <a:p>
            <a:pPr eaLnBrk="1" hangingPunct="1"/>
            <a:r>
              <a:rPr lang="en-US" sz="1800" i="1" dirty="0">
                <a:solidFill>
                  <a:prstClr val="black"/>
                </a:solidFill>
                <a:latin typeface="Times New Roman" charset="0"/>
                <a:ea typeface="ＭＳ Ｐゴシック" charset="-128"/>
                <a:cs typeface="ＭＳ Ｐゴシック" charset="-128"/>
              </a:rPr>
              <a:t>July, 2009</a:t>
            </a:r>
          </a:p>
        </p:txBody>
      </p:sp>
      <p:sp>
        <p:nvSpPr>
          <p:cNvPr id="28679" name="Text Box 8"/>
          <p:cNvSpPr txBox="1">
            <a:spLocks noChangeArrowheads="1"/>
          </p:cNvSpPr>
          <p:nvPr/>
        </p:nvSpPr>
        <p:spPr bwMode="auto">
          <a:xfrm>
            <a:off x="4517571" y="1901145"/>
            <a:ext cx="1566863" cy="396875"/>
          </a:xfrm>
          <a:prstGeom prst="rect">
            <a:avLst/>
          </a:prstGeom>
          <a:noFill/>
          <a:ln w="9525">
            <a:noFill/>
            <a:miter lim="800000"/>
            <a:headEnd/>
            <a:tailEnd/>
          </a:ln>
        </p:spPr>
        <p:txBody>
          <a:bodyPr wrap="none">
            <a:prstTxWarp prst="textNoShape">
              <a:avLst/>
            </a:prstTxWarp>
            <a:spAutoFit/>
          </a:bodyPr>
          <a:lstStyle/>
          <a:p>
            <a:pPr eaLnBrk="1" hangingPunct="1"/>
            <a:r>
              <a:rPr lang="en-US" sz="1800" i="1" dirty="0">
                <a:solidFill>
                  <a:prstClr val="black"/>
                </a:solidFill>
                <a:latin typeface="Times New Roman" charset="0"/>
                <a:ea typeface="ＭＳ Ｐゴシック" charset="-128"/>
                <a:cs typeface="ＭＳ Ｐゴシック" charset="-128"/>
              </a:rPr>
              <a:t>August, 2009</a:t>
            </a:r>
          </a:p>
        </p:txBody>
      </p:sp>
      <p:sp>
        <p:nvSpPr>
          <p:cNvPr id="28680" name="Text Box 9"/>
          <p:cNvSpPr txBox="1">
            <a:spLocks noChangeArrowheads="1"/>
          </p:cNvSpPr>
          <p:nvPr/>
        </p:nvSpPr>
        <p:spPr bwMode="auto">
          <a:xfrm>
            <a:off x="6195332" y="3385911"/>
            <a:ext cx="1917700" cy="396875"/>
          </a:xfrm>
          <a:prstGeom prst="rect">
            <a:avLst/>
          </a:prstGeom>
          <a:noFill/>
          <a:ln w="9525">
            <a:noFill/>
            <a:miter lim="800000"/>
            <a:headEnd/>
            <a:tailEnd/>
          </a:ln>
        </p:spPr>
        <p:txBody>
          <a:bodyPr wrap="none">
            <a:prstTxWarp prst="textNoShape">
              <a:avLst/>
            </a:prstTxWarp>
            <a:spAutoFit/>
          </a:bodyPr>
          <a:lstStyle/>
          <a:p>
            <a:pPr eaLnBrk="1" hangingPunct="1"/>
            <a:r>
              <a:rPr lang="en-US" sz="1800" i="1" dirty="0">
                <a:solidFill>
                  <a:prstClr val="black"/>
                </a:solidFill>
                <a:latin typeface="Times New Roman" charset="0"/>
                <a:ea typeface="ＭＳ Ｐゴシック" charset="-128"/>
                <a:cs typeface="ＭＳ Ｐゴシック" charset="-128"/>
              </a:rPr>
              <a:t>September, 2009</a:t>
            </a:r>
          </a:p>
        </p:txBody>
      </p:sp>
      <p:sp>
        <p:nvSpPr>
          <p:cNvPr id="28681" name="TextBox 8"/>
          <p:cNvSpPr txBox="1">
            <a:spLocks noChangeArrowheads="1"/>
          </p:cNvSpPr>
          <p:nvPr/>
        </p:nvSpPr>
        <p:spPr bwMode="auto">
          <a:xfrm>
            <a:off x="203200" y="210004"/>
            <a:ext cx="2678112" cy="1200329"/>
          </a:xfrm>
          <a:prstGeom prst="rect">
            <a:avLst/>
          </a:prstGeom>
          <a:noFill/>
          <a:ln w="9525">
            <a:noFill/>
            <a:miter lim="800000"/>
            <a:headEnd/>
            <a:tailEnd/>
          </a:ln>
        </p:spPr>
        <p:txBody>
          <a:bodyPr wrap="square">
            <a:prstTxWarp prst="textNoShape">
              <a:avLst/>
            </a:prstTxWarp>
            <a:spAutoFit/>
          </a:bodyPr>
          <a:lstStyle/>
          <a:p>
            <a:pPr eaLnBrk="1" hangingPunct="1"/>
            <a:r>
              <a:rPr lang="en-US" sz="1800" b="1" dirty="0" smtClean="0">
                <a:solidFill>
                  <a:prstClr val="black"/>
                </a:solidFill>
                <a:ea typeface="ＭＳ Ｐゴシック" charset="-128"/>
                <a:cs typeface="ＭＳ Ｐゴシック" charset="-128"/>
              </a:rPr>
              <a:t>Extreme Far Field: </a:t>
            </a:r>
          </a:p>
          <a:p>
            <a:pPr eaLnBrk="1" hangingPunct="1"/>
            <a:r>
              <a:rPr lang="en-US" sz="1800" b="1" dirty="0" smtClean="0">
                <a:solidFill>
                  <a:prstClr val="black"/>
                </a:solidFill>
                <a:ea typeface="ＭＳ Ｐゴシック" charset="-128"/>
                <a:cs typeface="ＭＳ Ｐゴシック" charset="-128"/>
              </a:rPr>
              <a:t>East </a:t>
            </a:r>
            <a:r>
              <a:rPr lang="en-US" sz="1800" b="1" dirty="0">
                <a:solidFill>
                  <a:prstClr val="black"/>
                </a:solidFill>
                <a:ea typeface="ＭＳ Ｐゴシック" charset="-128"/>
                <a:cs typeface="ＭＳ Ｐゴシック" charset="-128"/>
              </a:rPr>
              <a:t>Coast</a:t>
            </a:r>
            <a:r>
              <a:rPr lang="en-US" sz="1800" b="1" dirty="0" smtClean="0">
                <a:solidFill>
                  <a:prstClr val="black"/>
                </a:solidFill>
                <a:ea typeface="ＭＳ Ｐゴシック" charset="-128"/>
                <a:cs typeface="ＭＳ Ｐゴシック" charset="-128"/>
              </a:rPr>
              <a:t> Risk Assessments:</a:t>
            </a:r>
          </a:p>
          <a:p>
            <a:pPr eaLnBrk="1" hangingPunct="1"/>
            <a:r>
              <a:rPr lang="en-US" sz="1800" b="1" dirty="0" smtClean="0">
                <a:solidFill>
                  <a:prstClr val="black"/>
                </a:solidFill>
                <a:ea typeface="ＭＳ Ｐゴシック" charset="-128"/>
                <a:cs typeface="ＭＳ Ｐゴシック" charset="-128"/>
              </a:rPr>
              <a:t>HFR Fields from 2009</a:t>
            </a:r>
            <a:endParaRPr lang="en-US" sz="1800" b="1" dirty="0">
              <a:solidFill>
                <a:prstClr val="black"/>
              </a:solidFill>
              <a:ea typeface="ＭＳ Ｐゴシック" charset="-128"/>
              <a:cs typeface="ＭＳ Ｐゴシック" charset="-128"/>
            </a:endParaRPr>
          </a:p>
        </p:txBody>
      </p:sp>
      <p:pic>
        <p:nvPicPr>
          <p:cNvPr id="10" name="Picture 9"/>
          <p:cNvPicPr>
            <a:picLocks noChangeAspect="1"/>
          </p:cNvPicPr>
          <p:nvPr/>
        </p:nvPicPr>
        <p:blipFill>
          <a:blip r:embed="rId6"/>
          <a:stretch>
            <a:fillRect/>
          </a:stretch>
        </p:blipFill>
        <p:spPr>
          <a:xfrm>
            <a:off x="6209234" y="0"/>
            <a:ext cx="2934766" cy="1877785"/>
          </a:xfrm>
          <a:prstGeom prst="rect">
            <a:avLst/>
          </a:prstGeom>
        </p:spPr>
      </p:pic>
      <p:sp>
        <p:nvSpPr>
          <p:cNvPr id="11" name="TextBox 10"/>
          <p:cNvSpPr txBox="1"/>
          <p:nvPr/>
        </p:nvSpPr>
        <p:spPr>
          <a:xfrm>
            <a:off x="-1387929" y="5315857"/>
            <a:ext cx="1006105" cy="369332"/>
          </a:xfrm>
          <a:prstGeom prst="rect">
            <a:avLst/>
          </a:prstGeom>
          <a:noFill/>
        </p:spPr>
        <p:txBody>
          <a:bodyPr wrap="none" rtlCol="0">
            <a:spAutoFit/>
          </a:bodyPr>
          <a:lstStyle/>
          <a:p>
            <a:pPr eaLnBrk="1" hangingPunct="1"/>
            <a:r>
              <a:rPr lang="en-US" sz="1800" dirty="0" smtClean="0">
                <a:solidFill>
                  <a:srgbClr val="FFFFFF"/>
                </a:solidFill>
                <a:ea typeface="ＭＳ Ｐゴシック" charset="-128"/>
                <a:cs typeface="ＭＳ Ｐゴシック" charset="-128"/>
              </a:rPr>
              <a:t>June 25</a:t>
            </a:r>
            <a:endParaRPr lang="en-US" sz="1800" dirty="0">
              <a:solidFill>
                <a:srgbClr val="FFFFFF"/>
              </a:solidFill>
              <a:ea typeface="ＭＳ Ｐゴシック" charset="-128"/>
              <a:cs typeface="ＭＳ Ｐゴシック" charset="-128"/>
            </a:endParaRPr>
          </a:p>
        </p:txBody>
      </p:sp>
      <p:sp>
        <p:nvSpPr>
          <p:cNvPr id="12" name="TextBox 11"/>
          <p:cNvSpPr txBox="1"/>
          <p:nvPr/>
        </p:nvSpPr>
        <p:spPr>
          <a:xfrm>
            <a:off x="6404429" y="217714"/>
            <a:ext cx="787671" cy="369332"/>
          </a:xfrm>
          <a:prstGeom prst="rect">
            <a:avLst/>
          </a:prstGeom>
          <a:noFill/>
        </p:spPr>
        <p:txBody>
          <a:bodyPr wrap="none" rtlCol="0">
            <a:spAutoFit/>
          </a:bodyPr>
          <a:lstStyle/>
          <a:p>
            <a:pPr eaLnBrk="1" hangingPunct="1"/>
            <a:r>
              <a:rPr lang="en-US" sz="1800" dirty="0" smtClean="0">
                <a:solidFill>
                  <a:srgbClr val="FFFFFF"/>
                </a:solidFill>
                <a:ea typeface="ＭＳ Ｐゴシック" charset="-128"/>
                <a:cs typeface="ＭＳ Ｐゴシック" charset="-128"/>
              </a:rPr>
              <a:t>July 6</a:t>
            </a:r>
            <a:endParaRPr lang="en-US" sz="1800" dirty="0">
              <a:solidFill>
                <a:srgbClr val="FFFFFF"/>
              </a:solidFill>
              <a:ea typeface="ＭＳ Ｐゴシック" charset="-128"/>
              <a:cs typeface="ＭＳ Ｐゴシック" charset="-128"/>
            </a:endParaRPr>
          </a:p>
        </p:txBody>
      </p:sp>
    </p:spTree>
    <p:extLst>
      <p:ext uri="{BB962C8B-B14F-4D97-AF65-F5344CB8AC3E}">
        <p14:creationId xmlns:p14="http://schemas.microsoft.com/office/powerpoint/2010/main" val="65105616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0" y="228600"/>
            <a:ext cx="3352800" cy="1828800"/>
          </a:xfrm>
        </p:spPr>
        <p:txBody>
          <a:bodyPr>
            <a:normAutofit/>
          </a:bodyPr>
          <a:lstStyle/>
          <a:p>
            <a:r>
              <a:rPr lang="en-US" sz="2800" dirty="0" smtClean="0">
                <a:solidFill>
                  <a:schemeClr val="tx1"/>
                </a:solidFill>
                <a:ea typeface="Geneva" charset="0"/>
                <a:cs typeface="Geneva" charset="0"/>
              </a:rPr>
              <a:t>Feedback from the Deepwater Horizon </a:t>
            </a:r>
            <a:br>
              <a:rPr lang="en-US" sz="2800" dirty="0" smtClean="0">
                <a:solidFill>
                  <a:schemeClr val="tx1"/>
                </a:solidFill>
                <a:ea typeface="Geneva" charset="0"/>
                <a:cs typeface="Geneva" charset="0"/>
              </a:rPr>
            </a:br>
            <a:r>
              <a:rPr lang="en-US" sz="2800" dirty="0" smtClean="0">
                <a:ea typeface="Geneva" charset="0"/>
                <a:cs typeface="Geneva" charset="0"/>
              </a:rPr>
              <a:t>Incident</a:t>
            </a:r>
            <a:r>
              <a:rPr lang="en-US" sz="2800" dirty="0" smtClean="0">
                <a:solidFill>
                  <a:schemeClr val="tx1"/>
                </a:solidFill>
                <a:ea typeface="Geneva" charset="0"/>
                <a:cs typeface="Geneva" charset="0"/>
              </a:rPr>
              <a:t> Command Center</a:t>
            </a:r>
          </a:p>
        </p:txBody>
      </p:sp>
      <p:sp>
        <p:nvSpPr>
          <p:cNvPr id="33795" name="TextBox 3"/>
          <p:cNvSpPr txBox="1">
            <a:spLocks noChangeArrowheads="1"/>
          </p:cNvSpPr>
          <p:nvPr/>
        </p:nvSpPr>
        <p:spPr bwMode="auto">
          <a:xfrm>
            <a:off x="228600" y="5257800"/>
            <a:ext cx="8458200" cy="954088"/>
          </a:xfrm>
          <a:prstGeom prst="rect">
            <a:avLst/>
          </a:prstGeom>
          <a:noFill/>
          <a:ln w="9525">
            <a:noFill/>
            <a:miter lim="800000"/>
            <a:headEnd/>
            <a:tailEnd/>
          </a:ln>
        </p:spPr>
        <p:txBody>
          <a:bodyPr>
            <a:prstTxWarp prst="textNoShape">
              <a:avLst/>
            </a:prstTxWarp>
            <a:spAutoFit/>
          </a:bodyPr>
          <a:lstStyle/>
          <a:p>
            <a:pPr eaLnBrk="1" hangingPunct="1"/>
            <a:r>
              <a:rPr lang="en-US" sz="1400" dirty="0">
                <a:solidFill>
                  <a:prstClr val="black"/>
                </a:solidFill>
                <a:ea typeface="ＭＳ Ｐゴシック" charset="-128"/>
                <a:cs typeface="ＭＳ Ｐゴシック" charset="-128"/>
              </a:rPr>
              <a:t>“…Thanks to everyone for all of your efforts to support the Response and the very professional and competent manner in which you have executed your efforts.  IOOS has played a </a:t>
            </a:r>
            <a:r>
              <a:rPr lang="en-US" sz="1400" u="sng" dirty="0">
                <a:solidFill>
                  <a:prstClr val="black"/>
                </a:solidFill>
                <a:ea typeface="ＭＳ Ｐゴシック" charset="-128"/>
                <a:cs typeface="ＭＳ Ｐゴシック" charset="-128"/>
              </a:rPr>
              <a:t>huge role in informing the modeling teams and the Unified Command</a:t>
            </a:r>
            <a:r>
              <a:rPr lang="en-US" sz="1400" dirty="0">
                <a:solidFill>
                  <a:prstClr val="black"/>
                </a:solidFill>
                <a:ea typeface="ＭＳ Ｐゴシック" charset="-128"/>
                <a:cs typeface="ＭＳ Ｐゴシック" charset="-128"/>
              </a:rPr>
              <a:t> through your extraordinary service. “</a:t>
            </a:r>
          </a:p>
          <a:p>
            <a:pPr eaLnBrk="1" hangingPunct="1"/>
            <a:r>
              <a:rPr lang="en-US" sz="1400" dirty="0">
                <a:solidFill>
                  <a:prstClr val="black"/>
                </a:solidFill>
                <a:ea typeface="ＭＳ Ｐゴシック" charset="-128"/>
                <a:cs typeface="ＭＳ Ｐゴシック" charset="-128"/>
              </a:rPr>
              <a:t>	</a:t>
            </a:r>
            <a:r>
              <a:rPr lang="en-US" sz="1200" i="1" dirty="0">
                <a:solidFill>
                  <a:prstClr val="black"/>
                </a:solidFill>
                <a:ea typeface="ＭＳ Ｐゴシック" charset="-128"/>
                <a:cs typeface="ＭＳ Ｐゴシック" charset="-128"/>
              </a:rPr>
              <a:t>- Sam Walker (IOOS representative to </a:t>
            </a:r>
            <a:r>
              <a:rPr lang="en-US" sz="1200" i="1" dirty="0" err="1">
                <a:solidFill>
                  <a:prstClr val="black"/>
                </a:solidFill>
                <a:ea typeface="ＭＳ Ｐゴシック" charset="-128"/>
                <a:cs typeface="ＭＳ Ｐゴシック" charset="-128"/>
              </a:rPr>
              <a:t>Deepwater</a:t>
            </a:r>
            <a:r>
              <a:rPr lang="en-US" sz="1200" i="1" dirty="0">
                <a:solidFill>
                  <a:prstClr val="black"/>
                </a:solidFill>
                <a:ea typeface="ＭＳ Ｐゴシック" charset="-128"/>
                <a:cs typeface="ＭＳ Ｐゴシック" charset="-128"/>
              </a:rPr>
              <a:t> Horizon Unified Command Center), August 6, 2010</a:t>
            </a:r>
          </a:p>
        </p:txBody>
      </p:sp>
      <p:sp>
        <p:nvSpPr>
          <p:cNvPr id="33796" name="TextBox 4"/>
          <p:cNvSpPr txBox="1">
            <a:spLocks noChangeArrowheads="1"/>
          </p:cNvSpPr>
          <p:nvPr/>
        </p:nvSpPr>
        <p:spPr bwMode="auto">
          <a:xfrm>
            <a:off x="152400" y="4495800"/>
            <a:ext cx="8458200" cy="738188"/>
          </a:xfrm>
          <a:prstGeom prst="rect">
            <a:avLst/>
          </a:prstGeom>
          <a:noFill/>
          <a:ln w="9525">
            <a:noFill/>
            <a:miter lim="800000"/>
            <a:headEnd/>
            <a:tailEnd/>
          </a:ln>
        </p:spPr>
        <p:txBody>
          <a:bodyPr>
            <a:prstTxWarp prst="textNoShape">
              <a:avLst/>
            </a:prstTxWarp>
            <a:spAutoFit/>
          </a:bodyPr>
          <a:lstStyle/>
          <a:p>
            <a:pPr eaLnBrk="1" hangingPunct="1"/>
            <a:r>
              <a:rPr lang="en-US" sz="1400" dirty="0">
                <a:solidFill>
                  <a:prstClr val="black"/>
                </a:solidFill>
                <a:ea typeface="ＭＳ Ｐゴシック" charset="-128"/>
                <a:cs typeface="ＭＳ Ｐゴシック" charset="-128"/>
              </a:rPr>
              <a:t>“… AWESOME JOB - that call that we had last week was a very good thing.  </a:t>
            </a:r>
            <a:r>
              <a:rPr lang="en-US" sz="1400" u="sng" dirty="0">
                <a:solidFill>
                  <a:prstClr val="black"/>
                </a:solidFill>
                <a:ea typeface="ＭＳ Ｐゴシック" charset="-128"/>
                <a:cs typeface="ＭＳ Ｐゴシック" charset="-128"/>
              </a:rPr>
              <a:t>You are taking a huge burden off of the team</a:t>
            </a:r>
            <a:r>
              <a:rPr lang="en-US" sz="1400" dirty="0">
                <a:solidFill>
                  <a:prstClr val="black"/>
                </a:solidFill>
                <a:ea typeface="ＭＳ Ｐゴシック" charset="-128"/>
                <a:cs typeface="ＭＳ Ｐゴシック" charset="-128"/>
              </a:rPr>
              <a:t> here who is trying to simply capture the deluge of assets now being deployed. “</a:t>
            </a:r>
          </a:p>
          <a:p>
            <a:pPr eaLnBrk="1" hangingPunct="1"/>
            <a:r>
              <a:rPr lang="en-US" sz="1400" dirty="0">
                <a:solidFill>
                  <a:prstClr val="black"/>
                </a:solidFill>
                <a:ea typeface="ＭＳ Ｐゴシック" charset="-128"/>
                <a:cs typeface="ＭＳ Ｐゴシック" charset="-128"/>
              </a:rPr>
              <a:t>	</a:t>
            </a:r>
            <a:r>
              <a:rPr lang="en-US" sz="1200" i="1" dirty="0">
                <a:solidFill>
                  <a:prstClr val="black"/>
                </a:solidFill>
                <a:ea typeface="ＭＳ Ｐゴシック" charset="-128"/>
                <a:cs typeface="ＭＳ Ｐゴシック" charset="-128"/>
              </a:rPr>
              <a:t>- Sam Walker (IOOS representative to </a:t>
            </a:r>
            <a:r>
              <a:rPr lang="en-US" sz="1200" i="1" dirty="0" err="1">
                <a:solidFill>
                  <a:prstClr val="black"/>
                </a:solidFill>
                <a:ea typeface="ＭＳ Ｐゴシック" charset="-128"/>
                <a:cs typeface="ＭＳ Ｐゴシック" charset="-128"/>
              </a:rPr>
              <a:t>Deepwater</a:t>
            </a:r>
            <a:r>
              <a:rPr lang="en-US" sz="1200" i="1" dirty="0">
                <a:solidFill>
                  <a:prstClr val="black"/>
                </a:solidFill>
                <a:ea typeface="ＭＳ Ｐゴシック" charset="-128"/>
                <a:cs typeface="ＭＳ Ｐゴシック" charset="-128"/>
              </a:rPr>
              <a:t> Horizon Unified Command Center), July 2, 2010</a:t>
            </a:r>
          </a:p>
        </p:txBody>
      </p:sp>
      <p:sp>
        <p:nvSpPr>
          <p:cNvPr id="33797" name="TextBox 5"/>
          <p:cNvSpPr txBox="1">
            <a:spLocks noChangeArrowheads="1"/>
          </p:cNvSpPr>
          <p:nvPr/>
        </p:nvSpPr>
        <p:spPr bwMode="auto">
          <a:xfrm>
            <a:off x="152400" y="3276600"/>
            <a:ext cx="8610600" cy="1138238"/>
          </a:xfrm>
          <a:prstGeom prst="rect">
            <a:avLst/>
          </a:prstGeom>
          <a:noFill/>
          <a:ln w="9525">
            <a:noFill/>
            <a:miter lim="800000"/>
            <a:headEnd/>
            <a:tailEnd/>
          </a:ln>
        </p:spPr>
        <p:txBody>
          <a:bodyPr>
            <a:prstTxWarp prst="textNoShape">
              <a:avLst/>
            </a:prstTxWarp>
            <a:spAutoFit/>
          </a:bodyPr>
          <a:lstStyle/>
          <a:p>
            <a:pPr eaLnBrk="1" hangingPunct="1"/>
            <a:r>
              <a:rPr lang="en-US" sz="1400" dirty="0">
                <a:solidFill>
                  <a:prstClr val="black"/>
                </a:solidFill>
                <a:ea typeface="ＭＳ Ｐゴシック" charset="-128"/>
                <a:cs typeface="ＭＳ Ｐゴシック" charset="-128"/>
              </a:rPr>
              <a:t>“All - Greetings from Unified Area Command in New Orleans.  I couldn't agree more - the IOOS community has acquitted itself very well during this  entire incident.  </a:t>
            </a:r>
            <a:r>
              <a:rPr lang="en-US" sz="1400" u="sng" dirty="0">
                <a:solidFill>
                  <a:prstClr val="black"/>
                </a:solidFill>
                <a:ea typeface="ＭＳ Ｐゴシック" charset="-128"/>
                <a:cs typeface="ＭＳ Ｐゴシック" charset="-128"/>
              </a:rPr>
              <a:t>Not only has everyone provided valuable information - you have done it without getting in the way of the ongoing operations.</a:t>
            </a:r>
            <a:r>
              <a:rPr lang="en-US" sz="1400" dirty="0">
                <a:solidFill>
                  <a:prstClr val="black"/>
                </a:solidFill>
                <a:ea typeface="ＭＳ Ｐゴシック" charset="-128"/>
                <a:cs typeface="ＭＳ Ｐゴシック" charset="-128"/>
              </a:rPr>
              <a:t> It's been a pleasure to represent IOOS here and see all the great contributions from the larger IOOS community. “</a:t>
            </a:r>
          </a:p>
          <a:p>
            <a:pPr eaLnBrk="1" hangingPunct="1"/>
            <a:r>
              <a:rPr lang="en-US" sz="1200" dirty="0">
                <a:solidFill>
                  <a:prstClr val="black"/>
                </a:solidFill>
                <a:ea typeface="ＭＳ Ｐゴシック" charset="-128"/>
                <a:cs typeface="ＭＳ Ｐゴシック" charset="-128"/>
              </a:rPr>
              <a:t>	</a:t>
            </a:r>
            <a:r>
              <a:rPr lang="en-US" sz="1200" i="1" dirty="0">
                <a:solidFill>
                  <a:prstClr val="black"/>
                </a:solidFill>
                <a:ea typeface="ＭＳ Ｐゴシック" charset="-128"/>
                <a:cs typeface="ＭＳ Ｐゴシック" charset="-128"/>
              </a:rPr>
              <a:t>- Sam Walker (IOOS representative to </a:t>
            </a:r>
            <a:r>
              <a:rPr lang="en-US" sz="1200" i="1" dirty="0" err="1">
                <a:solidFill>
                  <a:prstClr val="black"/>
                </a:solidFill>
                <a:ea typeface="ＭＳ Ｐゴシック" charset="-128"/>
                <a:cs typeface="ＭＳ Ｐゴシック" charset="-128"/>
              </a:rPr>
              <a:t>Deepwater</a:t>
            </a:r>
            <a:r>
              <a:rPr lang="en-US" sz="1200" i="1" dirty="0">
                <a:solidFill>
                  <a:prstClr val="black"/>
                </a:solidFill>
                <a:ea typeface="ＭＳ Ｐゴシック" charset="-128"/>
                <a:cs typeface="ＭＳ Ｐゴシック" charset="-128"/>
              </a:rPr>
              <a:t> Horizon Unified Command Center), June 18, 2010</a:t>
            </a:r>
          </a:p>
        </p:txBody>
      </p:sp>
      <p:pic>
        <p:nvPicPr>
          <p:cNvPr id="33798" name="Picture 3"/>
          <p:cNvPicPr>
            <a:picLocks noChangeAspect="1"/>
          </p:cNvPicPr>
          <p:nvPr/>
        </p:nvPicPr>
        <p:blipFill>
          <a:blip r:embed="rId2"/>
          <a:srcRect/>
          <a:stretch>
            <a:fillRect/>
          </a:stretch>
        </p:blipFill>
        <p:spPr bwMode="auto">
          <a:xfrm>
            <a:off x="3352800" y="0"/>
            <a:ext cx="5791200" cy="3286125"/>
          </a:xfrm>
          <a:prstGeom prst="rect">
            <a:avLst/>
          </a:prstGeom>
          <a:noFill/>
          <a:ln w="9525">
            <a:noFill/>
            <a:miter lim="800000"/>
            <a:headEnd/>
            <a:tailEnd/>
          </a:ln>
        </p:spPr>
      </p:pic>
      <p:sp>
        <p:nvSpPr>
          <p:cNvPr id="33799" name="TextBox 6"/>
          <p:cNvSpPr txBox="1">
            <a:spLocks noChangeArrowheads="1"/>
          </p:cNvSpPr>
          <p:nvPr/>
        </p:nvSpPr>
        <p:spPr bwMode="auto">
          <a:xfrm>
            <a:off x="3429000" y="0"/>
            <a:ext cx="5394325" cy="369888"/>
          </a:xfrm>
          <a:prstGeom prst="rect">
            <a:avLst/>
          </a:prstGeom>
          <a:noFill/>
          <a:ln w="9525">
            <a:noFill/>
            <a:miter lim="800000"/>
            <a:headEnd/>
            <a:tailEnd/>
          </a:ln>
        </p:spPr>
        <p:txBody>
          <a:bodyPr wrap="none">
            <a:prstTxWarp prst="textNoShape">
              <a:avLst/>
            </a:prstTxWarp>
            <a:spAutoFit/>
          </a:bodyPr>
          <a:lstStyle/>
          <a:p>
            <a:pPr eaLnBrk="1" hangingPunct="1"/>
            <a:r>
              <a:rPr lang="en-US" sz="1800">
                <a:solidFill>
                  <a:prstClr val="white"/>
                </a:solidFill>
                <a:ea typeface="ＭＳ Ｐゴシック" charset="-128"/>
                <a:cs typeface="ＭＳ Ｐゴシック" charset="-128"/>
              </a:rPr>
              <a:t>Composite of Satellite Observed Oil Spill Locations </a:t>
            </a:r>
          </a:p>
        </p:txBody>
      </p:sp>
    </p:spTree>
    <p:extLst>
      <p:ext uri="{BB962C8B-B14F-4D97-AF65-F5344CB8AC3E}">
        <p14:creationId xmlns:p14="http://schemas.microsoft.com/office/powerpoint/2010/main" val="339784306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0" y="228600"/>
            <a:ext cx="3352800" cy="1828800"/>
          </a:xfrm>
        </p:spPr>
        <p:txBody>
          <a:bodyPr>
            <a:normAutofit/>
          </a:bodyPr>
          <a:lstStyle/>
          <a:p>
            <a:r>
              <a:rPr lang="en-US" sz="2800" dirty="0" smtClean="0">
                <a:solidFill>
                  <a:schemeClr val="tx1"/>
                </a:solidFill>
                <a:ea typeface="Geneva" charset="0"/>
                <a:cs typeface="Geneva" charset="0"/>
              </a:rPr>
              <a:t>Feedback from the Deepwater Horizon </a:t>
            </a:r>
            <a:br>
              <a:rPr lang="en-US" sz="2800" dirty="0" smtClean="0">
                <a:solidFill>
                  <a:schemeClr val="tx1"/>
                </a:solidFill>
                <a:ea typeface="Geneva" charset="0"/>
                <a:cs typeface="Geneva" charset="0"/>
              </a:rPr>
            </a:br>
            <a:r>
              <a:rPr lang="en-US" sz="2800" dirty="0" smtClean="0">
                <a:ea typeface="Geneva" charset="0"/>
                <a:cs typeface="Geneva" charset="0"/>
              </a:rPr>
              <a:t>Incident</a:t>
            </a:r>
            <a:r>
              <a:rPr lang="en-US" sz="2800" dirty="0" smtClean="0">
                <a:solidFill>
                  <a:schemeClr val="tx1"/>
                </a:solidFill>
                <a:ea typeface="Geneva" charset="0"/>
                <a:cs typeface="Geneva" charset="0"/>
              </a:rPr>
              <a:t> Command Center</a:t>
            </a:r>
          </a:p>
        </p:txBody>
      </p:sp>
      <p:sp>
        <p:nvSpPr>
          <p:cNvPr id="33795" name="TextBox 3"/>
          <p:cNvSpPr txBox="1">
            <a:spLocks noChangeArrowheads="1"/>
          </p:cNvSpPr>
          <p:nvPr/>
        </p:nvSpPr>
        <p:spPr bwMode="auto">
          <a:xfrm>
            <a:off x="228600" y="5257800"/>
            <a:ext cx="8458200" cy="954088"/>
          </a:xfrm>
          <a:prstGeom prst="rect">
            <a:avLst/>
          </a:prstGeom>
          <a:noFill/>
          <a:ln w="9525">
            <a:noFill/>
            <a:miter lim="800000"/>
            <a:headEnd/>
            <a:tailEnd/>
          </a:ln>
        </p:spPr>
        <p:txBody>
          <a:bodyPr>
            <a:prstTxWarp prst="textNoShape">
              <a:avLst/>
            </a:prstTxWarp>
            <a:spAutoFit/>
          </a:bodyPr>
          <a:lstStyle/>
          <a:p>
            <a:pPr eaLnBrk="1" hangingPunct="1"/>
            <a:r>
              <a:rPr lang="en-US" sz="1400">
                <a:solidFill>
                  <a:prstClr val="black"/>
                </a:solidFill>
                <a:ea typeface="ＭＳ Ｐゴシック" charset="-128"/>
                <a:cs typeface="ＭＳ Ｐゴシック" charset="-128"/>
              </a:rPr>
              <a:t>“…Thanks to everyone for all of your efforts to support the Response and the very professional and competent manner in which you have executed your efforts.  IOOS has played a huge role in informing the modeling teams and the Unified Command through your extraordinary service. “</a:t>
            </a:r>
          </a:p>
          <a:p>
            <a:pPr eaLnBrk="1" hangingPunct="1"/>
            <a:r>
              <a:rPr lang="en-US" sz="1400">
                <a:solidFill>
                  <a:prstClr val="black"/>
                </a:solidFill>
                <a:ea typeface="ＭＳ Ｐゴシック" charset="-128"/>
                <a:cs typeface="ＭＳ Ｐゴシック" charset="-128"/>
              </a:rPr>
              <a:t>	</a:t>
            </a:r>
            <a:r>
              <a:rPr lang="en-US" sz="1200" i="1">
                <a:solidFill>
                  <a:prstClr val="black"/>
                </a:solidFill>
                <a:ea typeface="ＭＳ Ｐゴシック" charset="-128"/>
                <a:cs typeface="ＭＳ Ｐゴシック" charset="-128"/>
              </a:rPr>
              <a:t>- Sam Walker (IOOS representative to Deepwater Horizon Unified Command Center), August 6, 2010</a:t>
            </a:r>
          </a:p>
        </p:txBody>
      </p:sp>
      <p:sp>
        <p:nvSpPr>
          <p:cNvPr id="33796" name="TextBox 4"/>
          <p:cNvSpPr txBox="1">
            <a:spLocks noChangeArrowheads="1"/>
          </p:cNvSpPr>
          <p:nvPr/>
        </p:nvSpPr>
        <p:spPr bwMode="auto">
          <a:xfrm>
            <a:off x="152400" y="4495800"/>
            <a:ext cx="8458200" cy="738188"/>
          </a:xfrm>
          <a:prstGeom prst="rect">
            <a:avLst/>
          </a:prstGeom>
          <a:noFill/>
          <a:ln w="9525">
            <a:noFill/>
            <a:miter lim="800000"/>
            <a:headEnd/>
            <a:tailEnd/>
          </a:ln>
        </p:spPr>
        <p:txBody>
          <a:bodyPr>
            <a:prstTxWarp prst="textNoShape">
              <a:avLst/>
            </a:prstTxWarp>
            <a:spAutoFit/>
          </a:bodyPr>
          <a:lstStyle/>
          <a:p>
            <a:pPr eaLnBrk="1" hangingPunct="1"/>
            <a:r>
              <a:rPr lang="en-US" sz="1400">
                <a:solidFill>
                  <a:prstClr val="black"/>
                </a:solidFill>
                <a:ea typeface="ＭＳ Ｐゴシック" charset="-128"/>
                <a:cs typeface="ＭＳ Ｐゴシック" charset="-128"/>
              </a:rPr>
              <a:t>“… AWESOME JOB - that call that we had last week was a very good thing.  You are taking a huge burden off of the team here who is trying to simply capture the deluge of assets now being deployed. “</a:t>
            </a:r>
          </a:p>
          <a:p>
            <a:pPr eaLnBrk="1" hangingPunct="1"/>
            <a:r>
              <a:rPr lang="en-US" sz="1400">
                <a:solidFill>
                  <a:prstClr val="black"/>
                </a:solidFill>
                <a:ea typeface="ＭＳ Ｐゴシック" charset="-128"/>
                <a:cs typeface="ＭＳ Ｐゴシック" charset="-128"/>
              </a:rPr>
              <a:t>	</a:t>
            </a:r>
            <a:r>
              <a:rPr lang="en-US" sz="1200" i="1">
                <a:solidFill>
                  <a:prstClr val="black"/>
                </a:solidFill>
                <a:ea typeface="ＭＳ Ｐゴシック" charset="-128"/>
                <a:cs typeface="ＭＳ Ｐゴシック" charset="-128"/>
              </a:rPr>
              <a:t>- Sam Walker (IOOS representative to Deepwater Horizon Unified Command Center), July 2, 2010</a:t>
            </a:r>
          </a:p>
        </p:txBody>
      </p:sp>
      <p:sp>
        <p:nvSpPr>
          <p:cNvPr id="33797" name="TextBox 5"/>
          <p:cNvSpPr txBox="1">
            <a:spLocks noChangeArrowheads="1"/>
          </p:cNvSpPr>
          <p:nvPr/>
        </p:nvSpPr>
        <p:spPr bwMode="auto">
          <a:xfrm>
            <a:off x="152400" y="3276600"/>
            <a:ext cx="8610600" cy="1138238"/>
          </a:xfrm>
          <a:prstGeom prst="rect">
            <a:avLst/>
          </a:prstGeom>
          <a:noFill/>
          <a:ln w="9525">
            <a:noFill/>
            <a:miter lim="800000"/>
            <a:headEnd/>
            <a:tailEnd/>
          </a:ln>
        </p:spPr>
        <p:txBody>
          <a:bodyPr>
            <a:prstTxWarp prst="textNoShape">
              <a:avLst/>
            </a:prstTxWarp>
            <a:spAutoFit/>
          </a:bodyPr>
          <a:lstStyle/>
          <a:p>
            <a:pPr eaLnBrk="1" hangingPunct="1"/>
            <a:r>
              <a:rPr lang="en-US" sz="1400" dirty="0">
                <a:solidFill>
                  <a:prstClr val="black"/>
                </a:solidFill>
                <a:ea typeface="ＭＳ Ｐゴシック" charset="-128"/>
                <a:cs typeface="ＭＳ Ｐゴシック" charset="-128"/>
              </a:rPr>
              <a:t>“All - Greetings from Unified Area Command in New Orleans.  I couldn't agree more - the IOOS community has acquitted itself very well during this  entire incident.  Not only has everyone provided valuable information - you have </a:t>
            </a:r>
            <a:r>
              <a:rPr lang="en-US" sz="1400" dirty="0" smtClean="0">
                <a:solidFill>
                  <a:prstClr val="black"/>
                </a:solidFill>
                <a:ea typeface="ＭＳ Ｐゴシック" charset="-128"/>
                <a:cs typeface="ＭＳ Ｐゴシック" charset="-128"/>
              </a:rPr>
              <a:t>done </a:t>
            </a:r>
            <a:r>
              <a:rPr lang="en-US" sz="1400" dirty="0">
                <a:solidFill>
                  <a:prstClr val="black"/>
                </a:solidFill>
                <a:ea typeface="ＭＳ Ｐゴシック" charset="-128"/>
                <a:cs typeface="ＭＳ Ｐゴシック" charset="-128"/>
              </a:rPr>
              <a:t>it without getting in the way of the ongoing operations. It's been a pleasure to represent IOOS here and see all the great contributions from the larger IOOS community. “</a:t>
            </a:r>
          </a:p>
          <a:p>
            <a:pPr eaLnBrk="1" hangingPunct="1"/>
            <a:r>
              <a:rPr lang="en-US" sz="1200" dirty="0">
                <a:solidFill>
                  <a:prstClr val="black"/>
                </a:solidFill>
                <a:ea typeface="ＭＳ Ｐゴシック" charset="-128"/>
                <a:cs typeface="ＭＳ Ｐゴシック" charset="-128"/>
              </a:rPr>
              <a:t>	</a:t>
            </a:r>
            <a:r>
              <a:rPr lang="en-US" sz="1200" i="1" dirty="0">
                <a:solidFill>
                  <a:prstClr val="black"/>
                </a:solidFill>
                <a:ea typeface="ＭＳ Ｐゴシック" charset="-128"/>
                <a:cs typeface="ＭＳ Ｐゴシック" charset="-128"/>
              </a:rPr>
              <a:t>- Sam Walker (IOOS representative to Deepwater Horizon Unified Command Center), June 18, 2010</a:t>
            </a:r>
          </a:p>
        </p:txBody>
      </p:sp>
      <p:pic>
        <p:nvPicPr>
          <p:cNvPr id="33798" name="Picture 3"/>
          <p:cNvPicPr>
            <a:picLocks noChangeAspect="1"/>
          </p:cNvPicPr>
          <p:nvPr/>
        </p:nvPicPr>
        <p:blipFill>
          <a:blip r:embed="rId2"/>
          <a:srcRect/>
          <a:stretch>
            <a:fillRect/>
          </a:stretch>
        </p:blipFill>
        <p:spPr bwMode="auto">
          <a:xfrm>
            <a:off x="3352800" y="0"/>
            <a:ext cx="5791200" cy="3286125"/>
          </a:xfrm>
          <a:prstGeom prst="rect">
            <a:avLst/>
          </a:prstGeom>
          <a:noFill/>
          <a:ln w="9525">
            <a:noFill/>
            <a:miter lim="800000"/>
            <a:headEnd/>
            <a:tailEnd/>
          </a:ln>
        </p:spPr>
      </p:pic>
      <p:sp>
        <p:nvSpPr>
          <p:cNvPr id="33799" name="TextBox 6"/>
          <p:cNvSpPr txBox="1">
            <a:spLocks noChangeArrowheads="1"/>
          </p:cNvSpPr>
          <p:nvPr/>
        </p:nvSpPr>
        <p:spPr bwMode="auto">
          <a:xfrm>
            <a:off x="3429000" y="0"/>
            <a:ext cx="5394325" cy="369888"/>
          </a:xfrm>
          <a:prstGeom prst="rect">
            <a:avLst/>
          </a:prstGeom>
          <a:noFill/>
          <a:ln w="9525">
            <a:noFill/>
            <a:miter lim="800000"/>
            <a:headEnd/>
            <a:tailEnd/>
          </a:ln>
        </p:spPr>
        <p:txBody>
          <a:bodyPr wrap="none">
            <a:prstTxWarp prst="textNoShape">
              <a:avLst/>
            </a:prstTxWarp>
            <a:spAutoFit/>
          </a:bodyPr>
          <a:lstStyle/>
          <a:p>
            <a:pPr eaLnBrk="1" hangingPunct="1"/>
            <a:r>
              <a:rPr lang="en-US" sz="1800">
                <a:solidFill>
                  <a:prstClr val="white"/>
                </a:solidFill>
                <a:ea typeface="ＭＳ Ｐゴシック" charset="-128"/>
                <a:cs typeface="ＭＳ Ｐゴシック" charset="-128"/>
              </a:rPr>
              <a:t>Composite of Satellite Observed Oil Spill Locations </a:t>
            </a:r>
          </a:p>
        </p:txBody>
      </p:sp>
      <p:sp>
        <p:nvSpPr>
          <p:cNvPr id="9" name="TextBox 8"/>
          <p:cNvSpPr txBox="1"/>
          <p:nvPr/>
        </p:nvSpPr>
        <p:spPr>
          <a:xfrm>
            <a:off x="2545830" y="3311072"/>
            <a:ext cx="3634980" cy="461665"/>
          </a:xfrm>
          <a:prstGeom prst="rect">
            <a:avLst/>
          </a:prstGeom>
          <a:solidFill>
            <a:srgbClr val="008000"/>
          </a:solidFill>
        </p:spPr>
        <p:txBody>
          <a:bodyPr wrap="none" rtlCol="0">
            <a:spAutoFit/>
          </a:bodyPr>
          <a:lstStyle/>
          <a:p>
            <a:pPr eaLnBrk="1" hangingPunct="1"/>
            <a:r>
              <a:rPr lang="en-US" dirty="0" smtClean="0">
                <a:solidFill>
                  <a:prstClr val="black"/>
                </a:solidFill>
                <a:ea typeface="ＭＳ Ｐゴシック" charset="-128"/>
                <a:cs typeface="ＭＳ Ｐゴシック" charset="-128"/>
              </a:rPr>
              <a:t>We did not get in the way</a:t>
            </a:r>
            <a:endParaRPr lang="en-US" dirty="0">
              <a:solidFill>
                <a:prstClr val="black"/>
              </a:solidFill>
              <a:ea typeface="ＭＳ Ｐゴシック" charset="-128"/>
              <a:cs typeface="ＭＳ Ｐゴシック" charset="-128"/>
            </a:endParaRPr>
          </a:p>
        </p:txBody>
      </p:sp>
      <p:sp>
        <p:nvSpPr>
          <p:cNvPr id="10" name="TextBox 9"/>
          <p:cNvSpPr txBox="1"/>
          <p:nvPr/>
        </p:nvSpPr>
        <p:spPr>
          <a:xfrm>
            <a:off x="2665455" y="4497613"/>
            <a:ext cx="3395731" cy="461665"/>
          </a:xfrm>
          <a:prstGeom prst="rect">
            <a:avLst/>
          </a:prstGeom>
          <a:solidFill>
            <a:srgbClr val="008000"/>
          </a:solidFill>
        </p:spPr>
        <p:txBody>
          <a:bodyPr wrap="none" rtlCol="0">
            <a:spAutoFit/>
          </a:bodyPr>
          <a:lstStyle/>
          <a:p>
            <a:pPr eaLnBrk="1" hangingPunct="1"/>
            <a:r>
              <a:rPr lang="en-US" dirty="0" smtClean="0">
                <a:solidFill>
                  <a:prstClr val="black"/>
                </a:solidFill>
                <a:ea typeface="ＭＳ Ｐゴシック" charset="-128"/>
                <a:cs typeface="ＭＳ Ｐゴシック" charset="-128"/>
              </a:rPr>
              <a:t>We reduced the burden</a:t>
            </a:r>
            <a:endParaRPr lang="en-US" dirty="0">
              <a:solidFill>
                <a:prstClr val="black"/>
              </a:solidFill>
              <a:ea typeface="ＭＳ Ｐゴシック" charset="-128"/>
              <a:cs typeface="ＭＳ Ｐゴシック" charset="-128"/>
            </a:endParaRPr>
          </a:p>
        </p:txBody>
      </p:sp>
      <p:sp>
        <p:nvSpPr>
          <p:cNvPr id="11" name="TextBox 10"/>
          <p:cNvSpPr txBox="1"/>
          <p:nvPr/>
        </p:nvSpPr>
        <p:spPr>
          <a:xfrm>
            <a:off x="1374161" y="5275943"/>
            <a:ext cx="5978319" cy="461665"/>
          </a:xfrm>
          <a:prstGeom prst="rect">
            <a:avLst/>
          </a:prstGeom>
          <a:solidFill>
            <a:srgbClr val="008000"/>
          </a:solidFill>
        </p:spPr>
        <p:txBody>
          <a:bodyPr wrap="none" rtlCol="0">
            <a:spAutoFit/>
          </a:bodyPr>
          <a:lstStyle/>
          <a:p>
            <a:pPr eaLnBrk="1" hangingPunct="1"/>
            <a:r>
              <a:rPr lang="en-US" dirty="0" smtClean="0">
                <a:solidFill>
                  <a:prstClr val="black"/>
                </a:solidFill>
                <a:ea typeface="ＭＳ Ｐゴシック" charset="-128"/>
                <a:cs typeface="ＭＳ Ｐゴシック" charset="-128"/>
              </a:rPr>
              <a:t>We informed modeling teams &amp; leadership</a:t>
            </a:r>
            <a:endParaRPr lang="en-US" dirty="0">
              <a:solidFill>
                <a:prstClr val="black"/>
              </a:solidFill>
              <a:ea typeface="ＭＳ Ｐゴシック" charset="-128"/>
              <a:cs typeface="ＭＳ Ｐゴシック" charset="-128"/>
            </a:endParaRPr>
          </a:p>
        </p:txBody>
      </p:sp>
      <p:pic>
        <p:nvPicPr>
          <p:cNvPr id="12" name="Picture 11" descr="ST_Impact_Award.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601" y="457200"/>
            <a:ext cx="3201486" cy="2568508"/>
          </a:xfrm>
          <a:prstGeom prst="rect">
            <a:avLst/>
          </a:prstGeom>
          <a:ln w="38100" cmpd="sng">
            <a:solidFill>
              <a:srgbClr val="008000"/>
            </a:solidFill>
          </a:ln>
        </p:spPr>
      </p:pic>
      <p:sp>
        <p:nvSpPr>
          <p:cNvPr id="13" name="TextBox 12"/>
          <p:cNvSpPr txBox="1"/>
          <p:nvPr/>
        </p:nvSpPr>
        <p:spPr>
          <a:xfrm>
            <a:off x="0" y="0"/>
            <a:ext cx="3457497" cy="461665"/>
          </a:xfrm>
          <a:prstGeom prst="rect">
            <a:avLst/>
          </a:prstGeom>
          <a:solidFill>
            <a:srgbClr val="008000"/>
          </a:solidFill>
        </p:spPr>
        <p:txBody>
          <a:bodyPr wrap="none" rtlCol="0">
            <a:spAutoFit/>
          </a:bodyPr>
          <a:lstStyle/>
          <a:p>
            <a:pPr eaLnBrk="1" hangingPunct="1"/>
            <a:r>
              <a:rPr lang="en-US" dirty="0" smtClean="0">
                <a:solidFill>
                  <a:prstClr val="black"/>
                </a:solidFill>
                <a:ea typeface="ＭＳ Ｐゴシック" charset="-128"/>
                <a:cs typeface="ＭＳ Ｐゴシック" charset="-128"/>
              </a:rPr>
              <a:t>DHS S&amp;T Impact Award</a:t>
            </a:r>
            <a:endParaRPr lang="en-US" dirty="0">
              <a:solidFill>
                <a:prstClr val="black"/>
              </a:solidFill>
              <a:ea typeface="ＭＳ Ｐゴシック" charset="-128"/>
              <a:cs typeface="ＭＳ Ｐゴシック" charset="-128"/>
            </a:endParaRPr>
          </a:p>
        </p:txBody>
      </p:sp>
    </p:spTree>
    <p:extLst>
      <p:ext uri="{BB962C8B-B14F-4D97-AF65-F5344CB8AC3E}">
        <p14:creationId xmlns:p14="http://schemas.microsoft.com/office/powerpoint/2010/main" val="166405009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22" name="Picture 2"/>
          <p:cNvPicPr>
            <a:picLocks noChangeAspect="1" noChangeArrowheads="1"/>
          </p:cNvPicPr>
          <p:nvPr/>
        </p:nvPicPr>
        <p:blipFill>
          <a:blip r:embed="rId3">
            <a:extLst>
              <a:ext uri="{28A0092B-C50C-407E-A947-70E740481C1C}">
                <a14:useLocalDpi xmlns:a14="http://schemas.microsoft.com/office/drawing/2010/main" val="0"/>
              </a:ext>
            </a:extLst>
          </a:blip>
          <a:srcRect l="14285" t="23155" r="11247" b="13432"/>
          <a:stretch>
            <a:fillRect/>
          </a:stretch>
        </p:blipFill>
        <p:spPr bwMode="auto">
          <a:xfrm>
            <a:off x="1062038" y="0"/>
            <a:ext cx="7018337" cy="3735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84324" name="Text Box 4"/>
          <p:cNvSpPr txBox="1">
            <a:spLocks noChangeArrowheads="1"/>
          </p:cNvSpPr>
          <p:nvPr/>
        </p:nvSpPr>
        <p:spPr bwMode="auto">
          <a:xfrm>
            <a:off x="1" y="5754687"/>
            <a:ext cx="91440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eaLnBrk="1" hangingPunct="1">
              <a:defRPr/>
            </a:pPr>
            <a:r>
              <a:rPr lang="en-US" sz="1800" i="1" dirty="0">
                <a:solidFill>
                  <a:prstClr val="black"/>
                </a:solidFill>
                <a:cs typeface="Geneva" charset="0"/>
              </a:rPr>
              <a:t>www.legislative.</a:t>
            </a:r>
            <a:r>
              <a:rPr lang="en-US" sz="1800" b="1" i="1" dirty="0">
                <a:solidFill>
                  <a:prstClr val="black"/>
                </a:solidFill>
                <a:cs typeface="Geneva" charset="0"/>
              </a:rPr>
              <a:t>noaa</a:t>
            </a:r>
            <a:r>
              <a:rPr lang="en-US" sz="1800" i="1" dirty="0">
                <a:solidFill>
                  <a:prstClr val="black"/>
                </a:solidFill>
                <a:cs typeface="Geneva" charset="0"/>
              </a:rPr>
              <a:t>.gov/Testimony/Lubchenco033111.pdf</a:t>
            </a:r>
            <a:r>
              <a:rPr lang="en-US" sz="1800" dirty="0">
                <a:solidFill>
                  <a:prstClr val="black"/>
                </a:solidFill>
                <a:cs typeface="Geneva" charset="0"/>
              </a:rPr>
              <a:t> </a:t>
            </a:r>
          </a:p>
        </p:txBody>
      </p:sp>
      <p:sp>
        <p:nvSpPr>
          <p:cNvPr id="5" name="TextBox 4"/>
          <p:cNvSpPr txBox="1"/>
          <p:nvPr/>
        </p:nvSpPr>
        <p:spPr>
          <a:xfrm>
            <a:off x="254001" y="3649134"/>
            <a:ext cx="8542866" cy="2031325"/>
          </a:xfrm>
          <a:prstGeom prst="rect">
            <a:avLst/>
          </a:prstGeom>
          <a:noFill/>
        </p:spPr>
        <p:txBody>
          <a:bodyPr wrap="square" rtlCol="0">
            <a:spAutoFit/>
          </a:bodyPr>
          <a:lstStyle/>
          <a:p>
            <a:pPr eaLnBrk="1" hangingPunct="1"/>
            <a:r>
              <a:rPr lang="en-US" sz="1800" i="1" u="sng" dirty="0" smtClean="0">
                <a:solidFill>
                  <a:prstClr val="black"/>
                </a:solidFill>
                <a:ea typeface="ＭＳ Ｐゴシック" charset="-128"/>
                <a:cs typeface="ＭＳ Ｐゴシック" charset="-128"/>
              </a:rPr>
              <a:t>From Page 10:</a:t>
            </a:r>
          </a:p>
          <a:p>
            <a:pPr eaLnBrk="1" hangingPunct="1"/>
            <a:r>
              <a:rPr lang="en-US" sz="1800" dirty="0" smtClean="0">
                <a:solidFill>
                  <a:prstClr val="black"/>
                </a:solidFill>
                <a:ea typeface="ＭＳ Ｐゴシック" charset="-128"/>
                <a:cs typeface="ＭＳ Ｐゴシック" charset="-128"/>
              </a:rPr>
              <a:t>Also </a:t>
            </a:r>
            <a:r>
              <a:rPr lang="en-US" sz="1800" dirty="0">
                <a:solidFill>
                  <a:prstClr val="black"/>
                </a:solidFill>
                <a:ea typeface="ＭＳ Ｐゴシック" charset="-128"/>
                <a:cs typeface="ＭＳ Ｐゴシック" charset="-128"/>
              </a:rPr>
              <a:t>in support of oil spill response, NOAA requests a </a:t>
            </a:r>
            <a:r>
              <a:rPr lang="en-US" sz="1800" dirty="0">
                <a:solidFill>
                  <a:srgbClr val="FF0000"/>
                </a:solidFill>
                <a:ea typeface="ＭＳ Ｐゴシック" charset="-128"/>
                <a:cs typeface="ＭＳ Ｐゴシック" charset="-128"/>
              </a:rPr>
              <a:t>$5.0 million</a:t>
            </a:r>
            <a:r>
              <a:rPr lang="en-US" sz="1800" dirty="0">
                <a:solidFill>
                  <a:prstClr val="black"/>
                </a:solidFill>
                <a:ea typeface="ＭＳ Ｐゴシック" charset="-128"/>
                <a:cs typeface="ＭＳ Ｐゴシック" charset="-128"/>
              </a:rPr>
              <a:t> increase to implement the U.S. Integrated Ocean Observing System (</a:t>
            </a:r>
            <a:r>
              <a:rPr lang="en-US" sz="1800" dirty="0">
                <a:solidFill>
                  <a:srgbClr val="FF0000"/>
                </a:solidFill>
                <a:ea typeface="ＭＳ Ｐゴシック" charset="-128"/>
                <a:cs typeface="ＭＳ Ｐゴシック" charset="-128"/>
              </a:rPr>
              <a:t>IOOS</a:t>
            </a:r>
            <a:r>
              <a:rPr lang="en-US" sz="1800" dirty="0">
                <a:solidFill>
                  <a:prstClr val="black"/>
                </a:solidFill>
                <a:ea typeface="ＭＳ Ｐゴシック" charset="-128"/>
                <a:cs typeface="ＭＳ Ｐゴシック" charset="-128"/>
              </a:rPr>
              <a:t>®) </a:t>
            </a:r>
            <a:r>
              <a:rPr lang="en-US" sz="1800" dirty="0">
                <a:solidFill>
                  <a:srgbClr val="FF0000"/>
                </a:solidFill>
                <a:ea typeface="ＭＳ Ｐゴシック" charset="-128"/>
                <a:cs typeface="ＭＳ Ｐゴシック" charset="-128"/>
              </a:rPr>
              <a:t>Surface Current Mapping Plan</a:t>
            </a:r>
            <a:r>
              <a:rPr lang="en-US" sz="1800" dirty="0">
                <a:solidFill>
                  <a:prstClr val="black"/>
                </a:solidFill>
                <a:ea typeface="ＭＳ Ｐゴシック" charset="-128"/>
                <a:cs typeface="ＭＳ Ｐゴシック" charset="-128"/>
              </a:rPr>
              <a:t> using high frequency (HF) radar surface current measurements.</a:t>
            </a:r>
            <a:r>
              <a:rPr lang="en-US" sz="1800" dirty="0" smtClean="0">
                <a:solidFill>
                  <a:prstClr val="black"/>
                </a:solidFill>
                <a:ea typeface="ＭＳ Ｐゴシック" charset="-128"/>
                <a:cs typeface="ＭＳ Ｐゴシック" charset="-128"/>
              </a:rPr>
              <a:t>   HF </a:t>
            </a:r>
            <a:r>
              <a:rPr lang="en-US" sz="1800" dirty="0">
                <a:solidFill>
                  <a:prstClr val="black"/>
                </a:solidFill>
                <a:ea typeface="ＭＳ Ｐゴシック" charset="-128"/>
                <a:cs typeface="ＭＳ Ｐゴシック" charset="-128"/>
              </a:rPr>
              <a:t>radar provides information vital to oil spill response, national defense, homeland security, search and rescue operations, safe marine transportation, water quality and pollutant tracking, and harmful algal bloom forecasting.</a:t>
            </a:r>
          </a:p>
        </p:txBody>
      </p:sp>
      <p:cxnSp>
        <p:nvCxnSpPr>
          <p:cNvPr id="7" name="Straight Connector 6"/>
          <p:cNvCxnSpPr/>
          <p:nvPr/>
        </p:nvCxnSpPr>
        <p:spPr>
          <a:xfrm>
            <a:off x="3374571" y="598714"/>
            <a:ext cx="2249715"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V="1">
            <a:off x="3000828" y="3256643"/>
            <a:ext cx="3040743" cy="1632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V="1">
            <a:off x="3347357" y="2249714"/>
            <a:ext cx="2358572" cy="18144"/>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4696478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3" descr="Macintosh HD:Users:new_user:Desktop:irenenew.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494338" cy="370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0" name="Picture 4" descr="Macintosh HD:Users:new_user:Desktop:sandy1029c_cloud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2590800"/>
            <a:ext cx="5486400" cy="364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extBox 5"/>
          <p:cNvSpPr txBox="1">
            <a:spLocks noChangeArrowheads="1"/>
          </p:cNvSpPr>
          <p:nvPr/>
        </p:nvSpPr>
        <p:spPr bwMode="auto">
          <a:xfrm>
            <a:off x="5443289" y="0"/>
            <a:ext cx="3537447" cy="2554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457200" fontAlgn="auto">
              <a:spcBef>
                <a:spcPts val="0"/>
              </a:spcBef>
              <a:spcAft>
                <a:spcPts val="0"/>
              </a:spcAft>
            </a:pPr>
            <a:r>
              <a:rPr lang="en-US" b="1" dirty="0">
                <a:solidFill>
                  <a:srgbClr val="000000"/>
                </a:solidFill>
              </a:rPr>
              <a:t>Hurricane Irene</a:t>
            </a:r>
          </a:p>
          <a:p>
            <a:pPr algn="ctr" defTabSz="457200" fontAlgn="auto">
              <a:spcBef>
                <a:spcPts val="0"/>
              </a:spcBef>
              <a:spcAft>
                <a:spcPts val="0"/>
              </a:spcAft>
            </a:pPr>
            <a:r>
              <a:rPr lang="en-US" dirty="0">
                <a:solidFill>
                  <a:srgbClr val="000000"/>
                </a:solidFill>
              </a:rPr>
              <a:t>August </a:t>
            </a:r>
            <a:r>
              <a:rPr lang="en-US" dirty="0" smtClean="0">
                <a:solidFill>
                  <a:srgbClr val="000000"/>
                </a:solidFill>
              </a:rPr>
              <a:t>28, </a:t>
            </a:r>
            <a:r>
              <a:rPr lang="en-US" dirty="0">
                <a:solidFill>
                  <a:srgbClr val="000000"/>
                </a:solidFill>
              </a:rPr>
              <a:t>2011</a:t>
            </a:r>
          </a:p>
          <a:p>
            <a:pPr algn="ctr" defTabSz="457200" fontAlgn="auto">
              <a:spcBef>
                <a:spcPts val="0"/>
              </a:spcBef>
              <a:spcAft>
                <a:spcPts val="0"/>
              </a:spcAft>
            </a:pPr>
            <a:endParaRPr lang="en-US" sz="800" dirty="0">
              <a:solidFill>
                <a:srgbClr val="000000"/>
              </a:solidFill>
            </a:endParaRPr>
          </a:p>
          <a:p>
            <a:pPr algn="ctr" defTabSz="457200" fontAlgn="auto">
              <a:spcBef>
                <a:spcPts val="0"/>
              </a:spcBef>
              <a:spcAft>
                <a:spcPts val="0"/>
              </a:spcAft>
            </a:pPr>
            <a:r>
              <a:rPr lang="en-US" dirty="0">
                <a:solidFill>
                  <a:srgbClr val="000000"/>
                </a:solidFill>
              </a:rPr>
              <a:t>NOAA/NHC Damage: </a:t>
            </a:r>
          </a:p>
          <a:p>
            <a:pPr algn="ctr" defTabSz="457200" fontAlgn="auto">
              <a:spcBef>
                <a:spcPts val="0"/>
              </a:spcBef>
              <a:spcAft>
                <a:spcPts val="0"/>
              </a:spcAft>
            </a:pPr>
            <a:r>
              <a:rPr lang="en-US" dirty="0" smtClean="0">
                <a:solidFill>
                  <a:srgbClr val="000000"/>
                </a:solidFill>
              </a:rPr>
              <a:t>#7 </a:t>
            </a:r>
            <a:r>
              <a:rPr lang="en-US" dirty="0">
                <a:solidFill>
                  <a:srgbClr val="000000"/>
                </a:solidFill>
              </a:rPr>
              <a:t>with &gt;$</a:t>
            </a:r>
            <a:r>
              <a:rPr lang="en-US" dirty="0" smtClean="0">
                <a:solidFill>
                  <a:srgbClr val="000000"/>
                </a:solidFill>
              </a:rPr>
              <a:t>16 </a:t>
            </a:r>
            <a:r>
              <a:rPr lang="en-US" dirty="0">
                <a:solidFill>
                  <a:srgbClr val="000000"/>
                </a:solidFill>
              </a:rPr>
              <a:t>Billion.</a:t>
            </a:r>
          </a:p>
          <a:p>
            <a:pPr algn="ctr" defTabSz="457200" fontAlgn="auto">
              <a:spcBef>
                <a:spcPts val="0"/>
              </a:spcBef>
              <a:spcAft>
                <a:spcPts val="0"/>
              </a:spcAft>
            </a:pPr>
            <a:endParaRPr lang="en-US" sz="800" dirty="0">
              <a:solidFill>
                <a:srgbClr val="000000"/>
              </a:solidFill>
            </a:endParaRPr>
          </a:p>
          <a:p>
            <a:pPr algn="ctr" defTabSz="457200" fontAlgn="auto">
              <a:spcBef>
                <a:spcPts val="0"/>
              </a:spcBef>
              <a:spcAft>
                <a:spcPts val="0"/>
              </a:spcAft>
            </a:pPr>
            <a:r>
              <a:rPr lang="en-US" dirty="0">
                <a:solidFill>
                  <a:srgbClr val="000000"/>
                </a:solidFill>
              </a:rPr>
              <a:t>Track Accurate;</a:t>
            </a:r>
          </a:p>
          <a:p>
            <a:pPr algn="ctr" defTabSz="457200" fontAlgn="auto">
              <a:spcBef>
                <a:spcPts val="0"/>
              </a:spcBef>
              <a:spcAft>
                <a:spcPts val="0"/>
              </a:spcAft>
            </a:pPr>
            <a:r>
              <a:rPr lang="en-US" dirty="0">
                <a:solidFill>
                  <a:srgbClr val="000000"/>
                </a:solidFill>
              </a:rPr>
              <a:t>Intensity Over-predicted.</a:t>
            </a:r>
          </a:p>
        </p:txBody>
      </p:sp>
      <p:sp>
        <p:nvSpPr>
          <p:cNvPr id="17412" name="TextBox 6"/>
          <p:cNvSpPr txBox="1">
            <a:spLocks noChangeArrowheads="1"/>
          </p:cNvSpPr>
          <p:nvPr/>
        </p:nvSpPr>
        <p:spPr bwMode="auto">
          <a:xfrm>
            <a:off x="0" y="3733800"/>
            <a:ext cx="3810000" cy="2554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457200" fontAlgn="auto">
              <a:spcBef>
                <a:spcPts val="0"/>
              </a:spcBef>
              <a:spcAft>
                <a:spcPts val="0"/>
              </a:spcAft>
            </a:pPr>
            <a:r>
              <a:rPr lang="en-US" b="1" dirty="0">
                <a:solidFill>
                  <a:prstClr val="black"/>
                </a:solidFill>
              </a:rPr>
              <a:t>Hurricane Sandy</a:t>
            </a:r>
          </a:p>
          <a:p>
            <a:pPr algn="ctr" defTabSz="457200" fontAlgn="auto">
              <a:spcBef>
                <a:spcPts val="0"/>
              </a:spcBef>
              <a:spcAft>
                <a:spcPts val="0"/>
              </a:spcAft>
            </a:pPr>
            <a:r>
              <a:rPr lang="en-US" dirty="0">
                <a:solidFill>
                  <a:srgbClr val="000000"/>
                </a:solidFill>
              </a:rPr>
              <a:t>October 29, 2012</a:t>
            </a:r>
          </a:p>
          <a:p>
            <a:pPr algn="ctr" defTabSz="457200" fontAlgn="auto">
              <a:spcBef>
                <a:spcPts val="0"/>
              </a:spcBef>
              <a:spcAft>
                <a:spcPts val="0"/>
              </a:spcAft>
            </a:pPr>
            <a:endParaRPr lang="en-US" sz="800" dirty="0">
              <a:solidFill>
                <a:srgbClr val="000000"/>
              </a:solidFill>
            </a:endParaRPr>
          </a:p>
          <a:p>
            <a:pPr algn="ctr" defTabSz="457200" fontAlgn="auto">
              <a:spcBef>
                <a:spcPts val="0"/>
              </a:spcBef>
              <a:spcAft>
                <a:spcPts val="0"/>
              </a:spcAft>
            </a:pPr>
            <a:r>
              <a:rPr lang="en-US" dirty="0">
                <a:solidFill>
                  <a:srgbClr val="000000"/>
                </a:solidFill>
              </a:rPr>
              <a:t>NOAA/NHC Damage: </a:t>
            </a:r>
          </a:p>
          <a:p>
            <a:pPr algn="ctr" defTabSz="457200" fontAlgn="auto">
              <a:spcBef>
                <a:spcPts val="0"/>
              </a:spcBef>
              <a:spcAft>
                <a:spcPts val="0"/>
              </a:spcAft>
            </a:pPr>
            <a:r>
              <a:rPr lang="en-US" dirty="0">
                <a:solidFill>
                  <a:srgbClr val="000000"/>
                </a:solidFill>
              </a:rPr>
              <a:t>#2 with &gt;$</a:t>
            </a:r>
            <a:r>
              <a:rPr lang="en-US" dirty="0" smtClean="0">
                <a:solidFill>
                  <a:srgbClr val="000000"/>
                </a:solidFill>
              </a:rPr>
              <a:t>68 </a:t>
            </a:r>
            <a:r>
              <a:rPr lang="en-US" dirty="0">
                <a:solidFill>
                  <a:srgbClr val="000000"/>
                </a:solidFill>
              </a:rPr>
              <a:t>Billion.</a:t>
            </a:r>
          </a:p>
          <a:p>
            <a:pPr algn="ctr" defTabSz="457200" fontAlgn="auto">
              <a:spcBef>
                <a:spcPts val="0"/>
              </a:spcBef>
              <a:spcAft>
                <a:spcPts val="0"/>
              </a:spcAft>
            </a:pPr>
            <a:endParaRPr lang="en-US" sz="800" dirty="0">
              <a:solidFill>
                <a:srgbClr val="000000"/>
              </a:solidFill>
            </a:endParaRPr>
          </a:p>
          <a:p>
            <a:pPr algn="ctr" defTabSz="457200" fontAlgn="auto">
              <a:spcBef>
                <a:spcPts val="0"/>
              </a:spcBef>
              <a:spcAft>
                <a:spcPts val="0"/>
              </a:spcAft>
            </a:pPr>
            <a:r>
              <a:rPr lang="en-US" dirty="0">
                <a:solidFill>
                  <a:srgbClr val="000000"/>
                </a:solidFill>
              </a:rPr>
              <a:t>Track </a:t>
            </a:r>
            <a:r>
              <a:rPr lang="en-US" dirty="0" smtClean="0">
                <a:solidFill>
                  <a:srgbClr val="000000"/>
                </a:solidFill>
              </a:rPr>
              <a:t>Accurate;</a:t>
            </a:r>
            <a:endParaRPr lang="en-US" dirty="0">
              <a:solidFill>
                <a:srgbClr val="000000"/>
              </a:solidFill>
            </a:endParaRPr>
          </a:p>
          <a:p>
            <a:pPr algn="ctr" defTabSz="457200" fontAlgn="auto">
              <a:spcBef>
                <a:spcPts val="0"/>
              </a:spcBef>
              <a:spcAft>
                <a:spcPts val="0"/>
              </a:spcAft>
            </a:pPr>
            <a:r>
              <a:rPr lang="en-US" dirty="0" smtClean="0">
                <a:solidFill>
                  <a:srgbClr val="000000"/>
                </a:solidFill>
              </a:rPr>
              <a:t>Surge </a:t>
            </a:r>
            <a:r>
              <a:rPr lang="en-US" dirty="0">
                <a:solidFill>
                  <a:srgbClr val="000000"/>
                </a:solidFill>
              </a:rPr>
              <a:t>Under-predicted.</a:t>
            </a:r>
          </a:p>
        </p:txBody>
      </p:sp>
      <p:sp>
        <p:nvSpPr>
          <p:cNvPr id="17413" name="Left Arrow 4"/>
          <p:cNvSpPr>
            <a:spLocks noChangeArrowheads="1"/>
          </p:cNvSpPr>
          <p:nvPr/>
        </p:nvSpPr>
        <p:spPr bwMode="auto">
          <a:xfrm>
            <a:off x="5486400" y="152400"/>
            <a:ext cx="457200" cy="533400"/>
          </a:xfrm>
          <a:prstGeom prst="leftArrow">
            <a:avLst>
              <a:gd name="adj1" fmla="val 50000"/>
              <a:gd name="adj2" fmla="val 50000"/>
            </a:avLst>
          </a:prstGeom>
          <a:solidFill>
            <a:schemeClr val="accent1"/>
          </a:solidFill>
          <a:ln w="9525">
            <a:solidFill>
              <a:schemeClr val="tx1"/>
            </a:solidFill>
            <a:round/>
            <a:headEnd/>
            <a:tailEnd/>
          </a:ln>
        </p:spPr>
        <p:txBody>
          <a:bodyPr/>
          <a:lstStyle/>
          <a:p>
            <a:pPr defTabSz="457200" fontAlgn="auto">
              <a:spcBef>
                <a:spcPts val="0"/>
              </a:spcBef>
              <a:spcAft>
                <a:spcPts val="0"/>
              </a:spcAft>
            </a:pPr>
            <a:endParaRPr lang="en-US">
              <a:solidFill>
                <a:srgbClr val="000000"/>
              </a:solidFill>
              <a:latin typeface="Calibri"/>
            </a:endParaRPr>
          </a:p>
        </p:txBody>
      </p:sp>
      <p:sp>
        <p:nvSpPr>
          <p:cNvPr id="17414" name="Left Arrow 9"/>
          <p:cNvSpPr>
            <a:spLocks noChangeArrowheads="1"/>
          </p:cNvSpPr>
          <p:nvPr/>
        </p:nvSpPr>
        <p:spPr bwMode="auto">
          <a:xfrm flipH="1">
            <a:off x="3200400" y="3886200"/>
            <a:ext cx="457200" cy="533400"/>
          </a:xfrm>
          <a:prstGeom prst="leftArrow">
            <a:avLst>
              <a:gd name="adj1" fmla="val 50000"/>
              <a:gd name="adj2" fmla="val 50000"/>
            </a:avLst>
          </a:prstGeom>
          <a:solidFill>
            <a:schemeClr val="accent1"/>
          </a:solidFill>
          <a:ln w="9525">
            <a:solidFill>
              <a:schemeClr val="tx1"/>
            </a:solidFill>
            <a:round/>
            <a:headEnd/>
            <a:tailEnd/>
          </a:ln>
        </p:spPr>
        <p:txBody>
          <a:bodyPr/>
          <a:lstStyle/>
          <a:p>
            <a:pPr defTabSz="457200" fontAlgn="auto">
              <a:spcBef>
                <a:spcPts val="0"/>
              </a:spcBef>
              <a:spcAft>
                <a:spcPts val="0"/>
              </a:spcAft>
            </a:pPr>
            <a:endParaRPr lang="en-US">
              <a:solidFill>
                <a:srgbClr val="000000"/>
              </a:solidFill>
              <a:latin typeface="Calibri"/>
            </a:endParaRPr>
          </a:p>
        </p:txBody>
      </p:sp>
      <p:sp>
        <p:nvSpPr>
          <p:cNvPr id="9" name="TextBox 8"/>
          <p:cNvSpPr txBox="1"/>
          <p:nvPr/>
        </p:nvSpPr>
        <p:spPr>
          <a:xfrm>
            <a:off x="3550989" y="1676350"/>
            <a:ext cx="1922711" cy="923330"/>
          </a:xfrm>
          <a:prstGeom prst="rect">
            <a:avLst/>
          </a:prstGeom>
          <a:solidFill>
            <a:srgbClr val="C4BD97">
              <a:alpha val="50000"/>
            </a:srgbClr>
          </a:solidFill>
        </p:spPr>
        <p:txBody>
          <a:bodyPr wrap="square" rtlCol="0">
            <a:spAutoFit/>
          </a:bodyPr>
          <a:lstStyle/>
          <a:p>
            <a:pPr defTabSz="457200" eaLnBrk="1" fontAlgn="auto" hangingPunct="1">
              <a:spcBef>
                <a:spcPts val="0"/>
              </a:spcBef>
              <a:spcAft>
                <a:spcPts val="0"/>
              </a:spcAft>
            </a:pPr>
            <a:r>
              <a:rPr lang="en-US" sz="1800" dirty="0" smtClean="0">
                <a:solidFill>
                  <a:prstClr val="white"/>
                </a:solidFill>
                <a:latin typeface="Calibri"/>
                <a:ea typeface="+mn-ea"/>
                <a:cs typeface="+mn-cs"/>
              </a:rPr>
              <a:t>Avila &amp; </a:t>
            </a:r>
            <a:r>
              <a:rPr lang="en-US" sz="1800" dirty="0" err="1" smtClean="0">
                <a:solidFill>
                  <a:prstClr val="white"/>
                </a:solidFill>
                <a:latin typeface="Calibri"/>
                <a:ea typeface="+mn-ea"/>
                <a:cs typeface="+mn-cs"/>
              </a:rPr>
              <a:t>Cangialosi</a:t>
            </a:r>
            <a:r>
              <a:rPr lang="en-US" sz="1800" dirty="0" smtClean="0">
                <a:solidFill>
                  <a:prstClr val="white"/>
                </a:solidFill>
                <a:latin typeface="Calibri"/>
                <a:ea typeface="+mn-ea"/>
                <a:cs typeface="+mn-cs"/>
              </a:rPr>
              <a:t>, 2012, </a:t>
            </a:r>
            <a:r>
              <a:rPr lang="en-US" sz="1800" i="1" dirty="0" smtClean="0">
                <a:solidFill>
                  <a:prstClr val="white"/>
                </a:solidFill>
                <a:latin typeface="Calibri"/>
                <a:ea typeface="+mn-ea"/>
                <a:cs typeface="+mn-cs"/>
              </a:rPr>
              <a:t>Tropical Cyclone Report</a:t>
            </a:r>
            <a:r>
              <a:rPr lang="en-US" sz="1800" dirty="0" smtClean="0">
                <a:solidFill>
                  <a:prstClr val="white"/>
                </a:solidFill>
                <a:latin typeface="Calibri"/>
                <a:ea typeface="+mn-ea"/>
                <a:cs typeface="+mn-cs"/>
              </a:rPr>
              <a:t> </a:t>
            </a:r>
          </a:p>
        </p:txBody>
      </p:sp>
      <p:sp>
        <p:nvSpPr>
          <p:cNvPr id="10" name="TextBox 9"/>
          <p:cNvSpPr txBox="1"/>
          <p:nvPr/>
        </p:nvSpPr>
        <p:spPr>
          <a:xfrm>
            <a:off x="3657600" y="5593844"/>
            <a:ext cx="3657600" cy="646331"/>
          </a:xfrm>
          <a:prstGeom prst="rect">
            <a:avLst/>
          </a:prstGeom>
          <a:solidFill>
            <a:srgbClr val="C4BD97">
              <a:alpha val="67000"/>
            </a:srgbClr>
          </a:solidFill>
        </p:spPr>
        <p:txBody>
          <a:bodyPr wrap="square" rtlCol="0">
            <a:spAutoFit/>
          </a:bodyPr>
          <a:lstStyle/>
          <a:p>
            <a:pPr defTabSz="457200" eaLnBrk="1" fontAlgn="auto" hangingPunct="1">
              <a:spcBef>
                <a:spcPts val="0"/>
              </a:spcBef>
              <a:spcAft>
                <a:spcPts val="0"/>
              </a:spcAft>
            </a:pPr>
            <a:r>
              <a:rPr lang="en-US" sz="1800" dirty="0" smtClean="0">
                <a:solidFill>
                  <a:prstClr val="white"/>
                </a:solidFill>
                <a:latin typeface="Calibri"/>
                <a:ea typeface="+mn-ea"/>
                <a:cs typeface="+mn-cs"/>
              </a:rPr>
              <a:t>Georgas et al., 2014,  </a:t>
            </a:r>
            <a:r>
              <a:rPr lang="en-US" sz="1800" i="1" dirty="0" smtClean="0">
                <a:solidFill>
                  <a:prstClr val="white"/>
                </a:solidFill>
                <a:latin typeface="Calibri"/>
                <a:ea typeface="+mn-ea"/>
                <a:cs typeface="+mn-cs"/>
              </a:rPr>
              <a:t>J. of </a:t>
            </a:r>
            <a:r>
              <a:rPr lang="en-US" sz="1800" i="1" dirty="0" err="1" smtClean="0">
                <a:solidFill>
                  <a:prstClr val="white"/>
                </a:solidFill>
                <a:latin typeface="Calibri"/>
                <a:ea typeface="+mn-ea"/>
                <a:cs typeface="+mn-cs"/>
              </a:rPr>
              <a:t>Extr</a:t>
            </a:r>
            <a:r>
              <a:rPr lang="en-US" sz="1800" i="1" dirty="0" smtClean="0">
                <a:solidFill>
                  <a:prstClr val="white"/>
                </a:solidFill>
                <a:latin typeface="Calibri"/>
                <a:ea typeface="+mn-ea"/>
                <a:cs typeface="+mn-cs"/>
              </a:rPr>
              <a:t>. Even.</a:t>
            </a:r>
            <a:r>
              <a:rPr lang="en-US" sz="1800" dirty="0" smtClean="0">
                <a:solidFill>
                  <a:prstClr val="white"/>
                </a:solidFill>
                <a:latin typeface="Calibri"/>
                <a:ea typeface="+mn-ea"/>
                <a:cs typeface="+mn-cs"/>
              </a:rPr>
              <a:t> </a:t>
            </a:r>
            <a:endParaRPr lang="en-US" sz="800" dirty="0">
              <a:solidFill>
                <a:prstClr val="white"/>
              </a:solidFill>
              <a:latin typeface="Calibri"/>
              <a:ea typeface="+mn-ea"/>
              <a:cs typeface="+mn-cs"/>
            </a:endParaRPr>
          </a:p>
          <a:p>
            <a:pPr defTabSz="457200" eaLnBrk="1" fontAlgn="auto" hangingPunct="1">
              <a:spcBef>
                <a:spcPts val="0"/>
              </a:spcBef>
              <a:spcAft>
                <a:spcPts val="0"/>
              </a:spcAft>
            </a:pPr>
            <a:r>
              <a:rPr lang="en-US" sz="1800" dirty="0" err="1" smtClean="0">
                <a:solidFill>
                  <a:prstClr val="white"/>
                </a:solidFill>
                <a:latin typeface="Calibri"/>
                <a:ea typeface="+mn-ea"/>
                <a:cs typeface="+mn-cs"/>
              </a:rPr>
              <a:t>Colle</a:t>
            </a:r>
            <a:r>
              <a:rPr lang="en-US" sz="1800" dirty="0" smtClean="0">
                <a:solidFill>
                  <a:prstClr val="white"/>
                </a:solidFill>
                <a:latin typeface="Calibri"/>
                <a:ea typeface="+mn-ea"/>
                <a:cs typeface="+mn-cs"/>
              </a:rPr>
              <a:t> et al., 2015, </a:t>
            </a:r>
            <a:r>
              <a:rPr lang="en-US" sz="1800" i="1" dirty="0" smtClean="0">
                <a:solidFill>
                  <a:prstClr val="white"/>
                </a:solidFill>
                <a:latin typeface="Calibri"/>
                <a:ea typeface="+mn-ea"/>
                <a:cs typeface="+mn-cs"/>
              </a:rPr>
              <a:t>J. Mar. Sci. &amp; Engr.</a:t>
            </a:r>
          </a:p>
        </p:txBody>
      </p:sp>
    </p:spTree>
    <p:extLst>
      <p:ext uri="{BB962C8B-B14F-4D97-AF65-F5344CB8AC3E}">
        <p14:creationId xmlns:p14="http://schemas.microsoft.com/office/powerpoint/2010/main" val="1192052564"/>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0" y="-47625"/>
            <a:ext cx="9144000" cy="6248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latin typeface="Arial"/>
                <a:ea typeface="ＭＳ Ｐゴシック"/>
              </a:rPr>
              <a:t>U..</a:t>
            </a:r>
          </a:p>
        </p:txBody>
      </p:sp>
      <p:pic>
        <p:nvPicPr>
          <p:cNvPr id="14338" name="Picture 2" descr="mab_vue7c"/>
          <p:cNvPicPr>
            <a:picLocks noChangeAspect="1" noChangeArrowheads="1"/>
          </p:cNvPicPr>
          <p:nvPr/>
        </p:nvPicPr>
        <p:blipFill>
          <a:blip r:embed="rId3">
            <a:extLst>
              <a:ext uri="{28A0092B-C50C-407E-A947-70E740481C1C}">
                <a14:useLocalDpi xmlns:a14="http://schemas.microsoft.com/office/drawing/2010/main" val="0"/>
              </a:ext>
            </a:extLst>
          </a:blip>
          <a:srcRect l="9773" t="6015" b="3760"/>
          <a:stretch>
            <a:fillRect/>
          </a:stretch>
        </p:blipFill>
        <p:spPr bwMode="auto">
          <a:xfrm>
            <a:off x="800100" y="-22225"/>
            <a:ext cx="8343900" cy="6223000"/>
          </a:xfrm>
          <a:prstGeom prst="rect">
            <a:avLst/>
          </a:prstGeom>
          <a:solidFill>
            <a:srgbClr val="D000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4339" name="Text Box 7"/>
          <p:cNvSpPr txBox="1">
            <a:spLocks noChangeArrowheads="1"/>
          </p:cNvSpPr>
          <p:nvPr/>
        </p:nvSpPr>
        <p:spPr bwMode="auto">
          <a:xfrm>
            <a:off x="7191673" y="0"/>
            <a:ext cx="96807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2000" b="1" dirty="0">
                <a:solidFill>
                  <a:srgbClr val="FFFFFF"/>
                </a:solidFill>
                <a:latin typeface="Calibri" charset="0"/>
              </a:rPr>
              <a:t>Cape</a:t>
            </a:r>
          </a:p>
          <a:p>
            <a:pPr algn="ctr"/>
            <a:r>
              <a:rPr lang="en-US" sz="2000" b="1" dirty="0">
                <a:solidFill>
                  <a:srgbClr val="FFFFFF"/>
                </a:solidFill>
                <a:latin typeface="Calibri" charset="0"/>
              </a:rPr>
              <a:t>Cod</a:t>
            </a:r>
          </a:p>
        </p:txBody>
      </p:sp>
      <p:sp>
        <p:nvSpPr>
          <p:cNvPr id="14340" name="Text Box 8"/>
          <p:cNvSpPr txBox="1">
            <a:spLocks noChangeArrowheads="1"/>
          </p:cNvSpPr>
          <p:nvPr/>
        </p:nvSpPr>
        <p:spPr bwMode="auto">
          <a:xfrm>
            <a:off x="1301852" y="5299075"/>
            <a:ext cx="109517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2000" b="1" dirty="0">
                <a:solidFill>
                  <a:srgbClr val="FFFFFF"/>
                </a:solidFill>
                <a:latin typeface="Calibri" charset="0"/>
              </a:rPr>
              <a:t>Cape</a:t>
            </a:r>
          </a:p>
          <a:p>
            <a:pPr algn="ctr"/>
            <a:r>
              <a:rPr lang="en-US" sz="2000" b="1" dirty="0">
                <a:solidFill>
                  <a:srgbClr val="FFFFFF"/>
                </a:solidFill>
                <a:latin typeface="Calibri" charset="0"/>
              </a:rPr>
              <a:t>Hatteras</a:t>
            </a:r>
          </a:p>
        </p:txBody>
      </p:sp>
      <p:sp>
        <p:nvSpPr>
          <p:cNvPr id="14351" name="Text Box 9"/>
          <p:cNvSpPr txBox="1">
            <a:spLocks noChangeArrowheads="1"/>
          </p:cNvSpPr>
          <p:nvPr/>
        </p:nvSpPr>
        <p:spPr bwMode="auto">
          <a:xfrm>
            <a:off x="2082800" y="-63500"/>
            <a:ext cx="3429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2000" b="1" dirty="0" smtClean="0">
                <a:solidFill>
                  <a:srgbClr val="FFFFFF"/>
                </a:solidFill>
                <a:latin typeface="Calibri" charset="0"/>
              </a:rPr>
              <a:t>78 Million People (1/4 of U.S.)</a:t>
            </a:r>
          </a:p>
          <a:p>
            <a:r>
              <a:rPr lang="en-US" sz="2000" b="1" dirty="0">
                <a:solidFill>
                  <a:srgbClr val="FFFFFF"/>
                </a:solidFill>
                <a:latin typeface="Calibri" charset="0"/>
              </a:rPr>
              <a:t>1000 km Cape to Cape</a:t>
            </a:r>
          </a:p>
        </p:txBody>
      </p:sp>
      <p:sp>
        <p:nvSpPr>
          <p:cNvPr id="19" name="TextBox 18"/>
          <p:cNvSpPr txBox="1"/>
          <p:nvPr/>
        </p:nvSpPr>
        <p:spPr>
          <a:xfrm>
            <a:off x="0" y="0"/>
            <a:ext cx="2405063" cy="3046413"/>
          </a:xfrm>
          <a:prstGeom prst="rect">
            <a:avLst/>
          </a:prstGeom>
          <a:noFill/>
        </p:spPr>
        <p:txBody>
          <a:bodyPr>
            <a:spAutoFit/>
          </a:bodyPr>
          <a:lstStyle/>
          <a:p>
            <a:pPr fontAlgn="auto">
              <a:spcBef>
                <a:spcPts val="0"/>
              </a:spcBef>
              <a:spcAft>
                <a:spcPts val="0"/>
              </a:spcAft>
              <a:defRPr/>
            </a:pPr>
            <a:r>
              <a:rPr lang="en-US" b="1" cap="small" dirty="0">
                <a:solidFill>
                  <a:srgbClr val="FF0000"/>
                </a:solidFill>
                <a:latin typeface="Arial"/>
                <a:ea typeface="ＭＳ Ｐゴシック"/>
              </a:rPr>
              <a:t>M</a:t>
            </a:r>
            <a:r>
              <a:rPr lang="en-US" cap="small" dirty="0">
                <a:solidFill>
                  <a:srgbClr val="FFFF00"/>
                </a:solidFill>
                <a:latin typeface="Arial"/>
                <a:ea typeface="ＭＳ Ｐゴシック"/>
              </a:rPr>
              <a:t>iddle </a:t>
            </a:r>
            <a:r>
              <a:rPr lang="en-US" b="1" cap="small" dirty="0">
                <a:solidFill>
                  <a:srgbClr val="FF0000"/>
                </a:solidFill>
                <a:latin typeface="Arial"/>
                <a:ea typeface="ＭＳ Ｐゴシック"/>
              </a:rPr>
              <a:t>A</a:t>
            </a:r>
            <a:r>
              <a:rPr lang="en-US" cap="small" dirty="0">
                <a:solidFill>
                  <a:srgbClr val="FFFF00"/>
                </a:solidFill>
                <a:latin typeface="Arial"/>
                <a:ea typeface="ＭＳ Ｐゴシック"/>
              </a:rPr>
              <a:t>tlantic</a:t>
            </a:r>
          </a:p>
          <a:p>
            <a:pPr fontAlgn="auto">
              <a:spcBef>
                <a:spcPts val="0"/>
              </a:spcBef>
              <a:spcAft>
                <a:spcPts val="0"/>
              </a:spcAft>
              <a:defRPr/>
            </a:pPr>
            <a:r>
              <a:rPr lang="en-US" b="1" cap="small" dirty="0">
                <a:solidFill>
                  <a:srgbClr val="FF0000"/>
                </a:solidFill>
                <a:latin typeface="Arial"/>
                <a:ea typeface="ＭＳ Ｐゴシック"/>
              </a:rPr>
              <a:t>R</a:t>
            </a:r>
            <a:r>
              <a:rPr lang="en-US" cap="small" dirty="0">
                <a:solidFill>
                  <a:srgbClr val="FFFF00"/>
                </a:solidFill>
                <a:latin typeface="Arial"/>
                <a:ea typeface="ＭＳ Ｐゴシック"/>
              </a:rPr>
              <a:t>egional </a:t>
            </a:r>
            <a:r>
              <a:rPr lang="en-US" b="1" cap="small" dirty="0">
                <a:solidFill>
                  <a:srgbClr val="FF0000"/>
                </a:solidFill>
                <a:latin typeface="Arial"/>
                <a:ea typeface="ＭＳ Ｐゴシック"/>
              </a:rPr>
              <a:t>A</a:t>
            </a:r>
            <a:r>
              <a:rPr lang="en-US" cap="small" dirty="0">
                <a:solidFill>
                  <a:srgbClr val="FFFF00"/>
                </a:solidFill>
                <a:latin typeface="Arial"/>
                <a:ea typeface="ＭＳ Ｐゴシック"/>
              </a:rPr>
              <a:t>ssociation </a:t>
            </a:r>
          </a:p>
          <a:p>
            <a:pPr fontAlgn="auto">
              <a:spcBef>
                <a:spcPts val="0"/>
              </a:spcBef>
              <a:spcAft>
                <a:spcPts val="0"/>
              </a:spcAft>
              <a:defRPr/>
            </a:pPr>
            <a:r>
              <a:rPr lang="en-US" b="1" cap="small" dirty="0">
                <a:solidFill>
                  <a:srgbClr val="FF0000"/>
                </a:solidFill>
                <a:latin typeface="Arial"/>
                <a:ea typeface="ＭＳ Ｐゴシック"/>
              </a:rPr>
              <a:t>C</a:t>
            </a:r>
            <a:r>
              <a:rPr lang="en-US" cap="small" dirty="0">
                <a:solidFill>
                  <a:srgbClr val="FFFF00"/>
                </a:solidFill>
                <a:latin typeface="Arial"/>
                <a:ea typeface="ＭＳ Ｐゴシック"/>
              </a:rPr>
              <a:t>oastal </a:t>
            </a:r>
          </a:p>
          <a:p>
            <a:pPr fontAlgn="auto">
              <a:spcBef>
                <a:spcPts val="0"/>
              </a:spcBef>
              <a:spcAft>
                <a:spcPts val="0"/>
              </a:spcAft>
              <a:defRPr/>
            </a:pPr>
            <a:r>
              <a:rPr lang="en-US" b="1" cap="small" dirty="0">
                <a:solidFill>
                  <a:srgbClr val="FF0000"/>
                </a:solidFill>
                <a:latin typeface="Arial"/>
                <a:ea typeface="ＭＳ Ｐゴシック"/>
              </a:rPr>
              <a:t>O</a:t>
            </a:r>
            <a:r>
              <a:rPr lang="en-US" cap="small" dirty="0">
                <a:solidFill>
                  <a:srgbClr val="FFFF00"/>
                </a:solidFill>
                <a:latin typeface="Arial"/>
                <a:ea typeface="ＭＳ Ｐゴシック"/>
              </a:rPr>
              <a:t>cean </a:t>
            </a:r>
            <a:r>
              <a:rPr lang="en-US" b="1" cap="small" dirty="0">
                <a:solidFill>
                  <a:srgbClr val="FF0000"/>
                </a:solidFill>
                <a:latin typeface="Arial"/>
                <a:ea typeface="ＭＳ Ｐゴシック"/>
              </a:rPr>
              <a:t>O</a:t>
            </a:r>
            <a:r>
              <a:rPr lang="en-US" cap="small" dirty="0">
                <a:solidFill>
                  <a:srgbClr val="FFFF00"/>
                </a:solidFill>
                <a:latin typeface="Arial"/>
                <a:ea typeface="ＭＳ Ｐゴシック"/>
              </a:rPr>
              <a:t>bserving </a:t>
            </a:r>
            <a:r>
              <a:rPr lang="en-US" b="1" cap="small" dirty="0">
                <a:solidFill>
                  <a:srgbClr val="FF0000"/>
                </a:solidFill>
                <a:latin typeface="Arial"/>
                <a:ea typeface="ＭＳ Ｐゴシック"/>
              </a:rPr>
              <a:t>S</a:t>
            </a:r>
            <a:r>
              <a:rPr lang="en-US" cap="small" dirty="0">
                <a:solidFill>
                  <a:srgbClr val="FFFF00"/>
                </a:solidFill>
                <a:latin typeface="Arial"/>
                <a:ea typeface="ＭＳ Ｐゴシック"/>
              </a:rPr>
              <a:t>ystem</a:t>
            </a:r>
          </a:p>
        </p:txBody>
      </p:sp>
      <p:sp>
        <p:nvSpPr>
          <p:cNvPr id="14353" name="Text Box 3"/>
          <p:cNvSpPr txBox="1">
            <a:spLocks noChangeArrowheads="1"/>
          </p:cNvSpPr>
          <p:nvPr/>
        </p:nvSpPr>
        <p:spPr bwMode="auto">
          <a:xfrm>
            <a:off x="700088" y="350838"/>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endParaRPr lang="en-US" b="1">
              <a:solidFill>
                <a:srgbClr val="000000"/>
              </a:solidFill>
              <a:latin typeface="Calibri" charset="0"/>
            </a:endParaRPr>
          </a:p>
        </p:txBody>
      </p:sp>
      <p:sp>
        <p:nvSpPr>
          <p:cNvPr id="14354" name="TextBox 26"/>
          <p:cNvSpPr txBox="1">
            <a:spLocks noChangeArrowheads="1"/>
          </p:cNvSpPr>
          <p:nvPr/>
        </p:nvSpPr>
        <p:spPr bwMode="auto">
          <a:xfrm>
            <a:off x="5326063" y="6545263"/>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endParaRPr lang="en-US">
              <a:solidFill>
                <a:srgbClr val="000000"/>
              </a:solidFill>
            </a:endParaRPr>
          </a:p>
        </p:txBody>
      </p:sp>
      <p:sp>
        <p:nvSpPr>
          <p:cNvPr id="14372" name="Freeform 10"/>
          <p:cNvSpPr>
            <a:spLocks/>
          </p:cNvSpPr>
          <p:nvPr/>
        </p:nvSpPr>
        <p:spPr bwMode="auto">
          <a:xfrm>
            <a:off x="4343400" y="1752600"/>
            <a:ext cx="1236663" cy="1608138"/>
          </a:xfrm>
          <a:custGeom>
            <a:avLst/>
            <a:gdLst>
              <a:gd name="T0" fmla="*/ 0 w 1236134"/>
              <a:gd name="T1" fmla="*/ 1607610 h 1608666"/>
              <a:gd name="T2" fmla="*/ 898235 w 1236134"/>
              <a:gd name="T3" fmla="*/ 524589 h 1608666"/>
              <a:gd name="T4" fmla="*/ 1237192 w 1236134"/>
              <a:gd name="T5" fmla="*/ 0 h 1608666"/>
              <a:gd name="T6" fmla="*/ 0 60000 65536"/>
              <a:gd name="T7" fmla="*/ 0 60000 65536"/>
              <a:gd name="T8" fmla="*/ 0 60000 65536"/>
            </a:gdLst>
            <a:ahLst/>
            <a:cxnLst>
              <a:cxn ang="T6">
                <a:pos x="T0" y="T1"/>
              </a:cxn>
              <a:cxn ang="T7">
                <a:pos x="T2" y="T3"/>
              </a:cxn>
              <a:cxn ang="T8">
                <a:pos x="T4" y="T5"/>
              </a:cxn>
            </a:cxnLst>
            <a:rect l="0" t="0" r="r" b="b"/>
            <a:pathLst>
              <a:path w="1236134" h="1608666">
                <a:moveTo>
                  <a:pt x="0" y="1608666"/>
                </a:moveTo>
                <a:cubicBezTo>
                  <a:pt x="345722" y="1200855"/>
                  <a:pt x="691445" y="793044"/>
                  <a:pt x="897467" y="524933"/>
                </a:cubicBezTo>
                <a:cubicBezTo>
                  <a:pt x="1103489" y="256822"/>
                  <a:pt x="1236134" y="0"/>
                  <a:pt x="1236134" y="0"/>
                </a:cubicBez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000000"/>
              </a:solidFill>
            </a:endParaRPr>
          </a:p>
        </p:txBody>
      </p:sp>
      <p:sp>
        <p:nvSpPr>
          <p:cNvPr id="14373" name="Right Arrow 12"/>
          <p:cNvSpPr>
            <a:spLocks noChangeArrowheads="1"/>
          </p:cNvSpPr>
          <p:nvPr/>
        </p:nvSpPr>
        <p:spPr bwMode="auto">
          <a:xfrm rot="-3248988">
            <a:off x="2235200" y="2687638"/>
            <a:ext cx="1968500" cy="381000"/>
          </a:xfrm>
          <a:prstGeom prst="rightArrow">
            <a:avLst>
              <a:gd name="adj1" fmla="val 50000"/>
              <a:gd name="adj2" fmla="val 50016"/>
            </a:avLst>
          </a:prstGeom>
          <a:noFill/>
          <a:ln w="38100">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14374" name="Right Arrow 53"/>
          <p:cNvSpPr>
            <a:spLocks noChangeArrowheads="1"/>
          </p:cNvSpPr>
          <p:nvPr/>
        </p:nvSpPr>
        <p:spPr bwMode="auto">
          <a:xfrm rot="-8200802">
            <a:off x="4081463" y="2159000"/>
            <a:ext cx="1357312" cy="439738"/>
          </a:xfrm>
          <a:prstGeom prst="rightArrow">
            <a:avLst>
              <a:gd name="adj1" fmla="val 41546"/>
              <a:gd name="adj2" fmla="val 50101"/>
            </a:avLst>
          </a:pr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14375" name="TextBox 14"/>
          <p:cNvSpPr txBox="1">
            <a:spLocks noChangeArrowheads="1"/>
          </p:cNvSpPr>
          <p:nvPr/>
        </p:nvSpPr>
        <p:spPr bwMode="auto">
          <a:xfrm rot="-3305857">
            <a:off x="2941638" y="2833687"/>
            <a:ext cx="9080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dirty="0">
                <a:solidFill>
                  <a:srgbClr val="FFFFFF"/>
                </a:solidFill>
              </a:rPr>
              <a:t>Irene</a:t>
            </a:r>
          </a:p>
        </p:txBody>
      </p:sp>
      <p:sp>
        <p:nvSpPr>
          <p:cNvPr id="14376" name="TextBox 54"/>
          <p:cNvSpPr txBox="1">
            <a:spLocks noChangeArrowheads="1"/>
          </p:cNvSpPr>
          <p:nvPr/>
        </p:nvSpPr>
        <p:spPr bwMode="auto">
          <a:xfrm rot="2539117">
            <a:off x="4056063" y="2519363"/>
            <a:ext cx="11366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solidFill>
                  <a:srgbClr val="FFFFFF"/>
                </a:solidFill>
              </a:rPr>
              <a:t>Sandy</a:t>
            </a:r>
          </a:p>
        </p:txBody>
      </p:sp>
      <p:cxnSp>
        <p:nvCxnSpPr>
          <p:cNvPr id="54" name="Straight Connector 53"/>
          <p:cNvCxnSpPr>
            <a:cxnSpLocks noChangeShapeType="1"/>
          </p:cNvCxnSpPr>
          <p:nvPr/>
        </p:nvCxnSpPr>
        <p:spPr bwMode="auto">
          <a:xfrm rot="5400000">
            <a:off x="-831850" y="2400300"/>
            <a:ext cx="4800600" cy="1905000"/>
          </a:xfrm>
          <a:prstGeom prst="line">
            <a:avLst/>
          </a:prstGeom>
          <a:noFill/>
          <a:ln w="38100">
            <a:solidFill>
              <a:schemeClr val="bg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55" name="Straight Connector 54"/>
          <p:cNvCxnSpPr>
            <a:cxnSpLocks noChangeShapeType="1"/>
          </p:cNvCxnSpPr>
          <p:nvPr/>
        </p:nvCxnSpPr>
        <p:spPr bwMode="auto">
          <a:xfrm flipV="1">
            <a:off x="2514600" y="127001"/>
            <a:ext cx="4552950" cy="838199"/>
          </a:xfrm>
          <a:prstGeom prst="line">
            <a:avLst/>
          </a:prstGeom>
          <a:noFill/>
          <a:ln w="38100">
            <a:solidFill>
              <a:schemeClr val="bg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56" name="TextBox 41"/>
          <p:cNvSpPr txBox="1">
            <a:spLocks noChangeArrowheads="1"/>
          </p:cNvSpPr>
          <p:nvPr/>
        </p:nvSpPr>
        <p:spPr bwMode="auto">
          <a:xfrm>
            <a:off x="5041900" y="1507064"/>
            <a:ext cx="41529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3200" b="1" dirty="0" smtClean="0">
                <a:solidFill>
                  <a:prstClr val="white"/>
                </a:solidFill>
              </a:rPr>
              <a:t>Stratified </a:t>
            </a:r>
          </a:p>
          <a:p>
            <a:pPr algn="ctr" eaLnBrk="1" hangingPunct="1"/>
            <a:r>
              <a:rPr lang="en-US" sz="3200" b="1" dirty="0" smtClean="0">
                <a:solidFill>
                  <a:prstClr val="white"/>
                </a:solidFill>
              </a:rPr>
              <a:t>Coastal Ocean Interactions with </a:t>
            </a:r>
          </a:p>
          <a:p>
            <a:pPr algn="ctr" eaLnBrk="1" hangingPunct="1"/>
            <a:r>
              <a:rPr lang="en-US" sz="3200" b="1" dirty="0" smtClean="0">
                <a:solidFill>
                  <a:prstClr val="white"/>
                </a:solidFill>
              </a:rPr>
              <a:t>Tropical Cyclones</a:t>
            </a:r>
            <a:endParaRPr lang="en-US" sz="3200" b="1" i="1" u="sng" dirty="0">
              <a:solidFill>
                <a:srgbClr val="FFFFFF"/>
              </a:solidFill>
            </a:endParaRPr>
          </a:p>
        </p:txBody>
      </p:sp>
      <p:sp>
        <p:nvSpPr>
          <p:cNvPr id="59" name="Right Arrow 12"/>
          <p:cNvSpPr>
            <a:spLocks noChangeArrowheads="1"/>
          </p:cNvSpPr>
          <p:nvPr/>
        </p:nvSpPr>
        <p:spPr bwMode="auto">
          <a:xfrm rot="18351012">
            <a:off x="3162298" y="3733271"/>
            <a:ext cx="1968500" cy="381000"/>
          </a:xfrm>
          <a:prstGeom prst="rightArrow">
            <a:avLst>
              <a:gd name="adj1" fmla="val 50000"/>
              <a:gd name="adj2" fmla="val 50016"/>
            </a:avLst>
          </a:prstGeom>
          <a:noFill/>
          <a:ln w="38100">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p>
            <a:pPr eaLnBrk="1" hangingPunct="1"/>
            <a:endParaRPr lang="en-US" sz="1800">
              <a:solidFill>
                <a:prstClr val="black"/>
              </a:solidFill>
              <a:ea typeface="ＭＳ Ｐゴシック" charset="-128"/>
              <a:cs typeface="ＭＳ Ｐゴシック" charset="-128"/>
            </a:endParaRPr>
          </a:p>
        </p:txBody>
      </p:sp>
      <p:sp>
        <p:nvSpPr>
          <p:cNvPr id="60" name="TextBox 14"/>
          <p:cNvSpPr txBox="1">
            <a:spLocks noChangeArrowheads="1"/>
          </p:cNvSpPr>
          <p:nvPr/>
        </p:nvSpPr>
        <p:spPr bwMode="auto">
          <a:xfrm rot="18294143">
            <a:off x="3654551" y="3788797"/>
            <a:ext cx="13749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dirty="0" smtClean="0">
                <a:solidFill>
                  <a:prstClr val="white"/>
                </a:solidFill>
              </a:rPr>
              <a:t>Arthur</a:t>
            </a:r>
            <a:endParaRPr lang="en-US" dirty="0">
              <a:solidFill>
                <a:prstClr val="white"/>
              </a:solidFill>
            </a:endParaRPr>
          </a:p>
        </p:txBody>
      </p:sp>
      <p:sp>
        <p:nvSpPr>
          <p:cNvPr id="61" name="TextBox 60"/>
          <p:cNvSpPr txBox="1"/>
          <p:nvPr/>
        </p:nvSpPr>
        <p:spPr>
          <a:xfrm>
            <a:off x="4671365" y="3661834"/>
            <a:ext cx="4472635" cy="2554545"/>
          </a:xfrm>
          <a:prstGeom prst="rect">
            <a:avLst/>
          </a:prstGeom>
          <a:noFill/>
        </p:spPr>
        <p:txBody>
          <a:bodyPr wrap="square" rtlCol="0">
            <a:spAutoFit/>
          </a:bodyPr>
          <a:lstStyle/>
          <a:p>
            <a:pPr algn="ctr" eaLnBrk="1" hangingPunct="1"/>
            <a:r>
              <a:rPr lang="en-US" dirty="0" smtClean="0">
                <a:solidFill>
                  <a:srgbClr val="FFFFFF"/>
                </a:solidFill>
                <a:ea typeface="ＭＳ Ｐゴシック" charset="-128"/>
                <a:cs typeface="ＭＳ Ｐゴシック" charset="-128"/>
              </a:rPr>
              <a:t>Scott Glenn, Travis Miles, </a:t>
            </a:r>
          </a:p>
          <a:p>
            <a:pPr algn="ctr" eaLnBrk="1" hangingPunct="1"/>
            <a:r>
              <a:rPr lang="en-US" dirty="0" smtClean="0">
                <a:solidFill>
                  <a:srgbClr val="FFFFFF"/>
                </a:solidFill>
                <a:ea typeface="ＭＳ Ｐゴシック" charset="-128"/>
                <a:cs typeface="ＭＳ Ｐゴシック" charset="-128"/>
              </a:rPr>
              <a:t>Greg </a:t>
            </a:r>
            <a:r>
              <a:rPr lang="en-US" dirty="0" err="1" smtClean="0">
                <a:solidFill>
                  <a:srgbClr val="FFFFFF"/>
                </a:solidFill>
                <a:ea typeface="ＭＳ Ｐゴシック" charset="-128"/>
                <a:cs typeface="ＭＳ Ｐゴシック" charset="-128"/>
              </a:rPr>
              <a:t>Seroka</a:t>
            </a:r>
            <a:r>
              <a:rPr lang="en-US" dirty="0" smtClean="0">
                <a:solidFill>
                  <a:srgbClr val="FFFFFF"/>
                </a:solidFill>
                <a:ea typeface="ＭＳ Ｐゴシック" charset="-128"/>
                <a:cs typeface="ＭＳ Ｐゴシック" charset="-128"/>
              </a:rPr>
              <a:t>, Robert Forney,</a:t>
            </a:r>
          </a:p>
          <a:p>
            <a:pPr algn="ctr" eaLnBrk="1" hangingPunct="1"/>
            <a:r>
              <a:rPr lang="en-US" dirty="0" smtClean="0">
                <a:solidFill>
                  <a:srgbClr val="FFFFFF"/>
                </a:solidFill>
                <a:ea typeface="ＭＳ Ｐゴシック" charset="-128"/>
                <a:cs typeface="ＭＳ Ｐゴシック" charset="-128"/>
              </a:rPr>
              <a:t>Hugh </a:t>
            </a:r>
            <a:r>
              <a:rPr lang="en-US" dirty="0" err="1" smtClean="0">
                <a:solidFill>
                  <a:srgbClr val="FFFFFF"/>
                </a:solidFill>
                <a:ea typeface="ＭＳ Ｐゴシック" charset="-128"/>
                <a:cs typeface="ＭＳ Ｐゴシック" charset="-128"/>
              </a:rPr>
              <a:t>Roarty</a:t>
            </a:r>
            <a:r>
              <a:rPr lang="en-US" dirty="0" smtClean="0">
                <a:solidFill>
                  <a:srgbClr val="FFFFFF"/>
                </a:solidFill>
                <a:ea typeface="ＭＳ Ｐゴシック" charset="-128"/>
                <a:cs typeface="ＭＳ Ｐゴシック" charset="-128"/>
              </a:rPr>
              <a:t>, Oscar Schofield</a:t>
            </a:r>
            <a:r>
              <a:rPr lang="en-US" dirty="0">
                <a:solidFill>
                  <a:srgbClr val="FFFFFF"/>
                </a:solidFill>
                <a:ea typeface="ＭＳ Ｐゴシック" charset="-128"/>
                <a:cs typeface="ＭＳ Ｐゴシック" charset="-128"/>
              </a:rPr>
              <a:t>, Josh </a:t>
            </a:r>
            <a:r>
              <a:rPr lang="en-US" dirty="0" err="1" smtClean="0">
                <a:solidFill>
                  <a:srgbClr val="FFFFFF"/>
                </a:solidFill>
                <a:ea typeface="ＭＳ Ｐゴシック" charset="-128"/>
                <a:cs typeface="ＭＳ Ｐゴシック" charset="-128"/>
              </a:rPr>
              <a:t>Kohut</a:t>
            </a:r>
            <a:r>
              <a:rPr lang="en-US" dirty="0" smtClean="0">
                <a:solidFill>
                  <a:srgbClr val="FFFFFF"/>
                </a:solidFill>
                <a:ea typeface="ＭＳ Ｐゴシック" charset="-128"/>
                <a:cs typeface="ＭＳ Ｐゴシック" charset="-128"/>
              </a:rPr>
              <a:t> (Rutgers),</a:t>
            </a:r>
          </a:p>
          <a:p>
            <a:pPr algn="ctr" eaLnBrk="1" hangingPunct="1"/>
            <a:r>
              <a:rPr lang="en-US" dirty="0" smtClean="0">
                <a:solidFill>
                  <a:srgbClr val="FFFFFF"/>
                </a:solidFill>
                <a:ea typeface="ＭＳ Ｐゴシック" charset="-128"/>
                <a:cs typeface="ＭＳ Ｐゴシック" charset="-128"/>
              </a:rPr>
              <a:t>Yi </a:t>
            </a:r>
            <a:r>
              <a:rPr lang="en-US" dirty="0" err="1" smtClean="0">
                <a:solidFill>
                  <a:srgbClr val="FFFFFF"/>
                </a:solidFill>
                <a:ea typeface="ＭＳ Ｐゴシック" charset="-128"/>
                <a:cs typeface="ＭＳ Ｐゴシック" charset="-128"/>
              </a:rPr>
              <a:t>Xu</a:t>
            </a:r>
            <a:r>
              <a:rPr lang="en-US" dirty="0" smtClean="0">
                <a:solidFill>
                  <a:srgbClr val="FFFFFF"/>
                </a:solidFill>
                <a:ea typeface="ＭＳ Ｐゴシック" charset="-128"/>
                <a:cs typeface="ＭＳ Ｐゴシック" charset="-128"/>
              </a:rPr>
              <a:t> (China) &amp; </a:t>
            </a:r>
            <a:r>
              <a:rPr lang="en-US" dirty="0" err="1" smtClean="0">
                <a:solidFill>
                  <a:srgbClr val="FFFFFF"/>
                </a:solidFill>
                <a:ea typeface="ＭＳ Ｐゴシック" charset="-128"/>
                <a:cs typeface="ＭＳ Ｐゴシック" charset="-128"/>
              </a:rPr>
              <a:t>Fei</a:t>
            </a:r>
            <a:r>
              <a:rPr lang="en-US" dirty="0" smtClean="0">
                <a:solidFill>
                  <a:srgbClr val="FFFFFF"/>
                </a:solidFill>
                <a:ea typeface="ＭＳ Ｐゴシック" charset="-128"/>
                <a:cs typeface="ＭＳ Ｐゴシック" charset="-128"/>
              </a:rPr>
              <a:t> Yu (China)</a:t>
            </a:r>
          </a:p>
          <a:p>
            <a:pPr algn="ctr" eaLnBrk="1" hangingPunct="1"/>
            <a:endParaRPr lang="en-US" sz="1600" dirty="0" smtClean="0">
              <a:solidFill>
                <a:srgbClr val="FFFFFF"/>
              </a:solidFill>
              <a:ea typeface="ＭＳ Ｐゴシック" charset="-128"/>
              <a:cs typeface="ＭＳ Ｐゴシック" charset="-128"/>
            </a:endParaRPr>
          </a:p>
          <a:p>
            <a:pPr algn="ctr" eaLnBrk="1" hangingPunct="1"/>
            <a:r>
              <a:rPr lang="en-US" i="1" dirty="0" smtClean="0">
                <a:solidFill>
                  <a:srgbClr val="FFFFFF"/>
                </a:solidFill>
                <a:ea typeface="ＭＳ Ｐゴシック" charset="-128"/>
                <a:cs typeface="ＭＳ Ｐゴシック" charset="-128"/>
              </a:rPr>
              <a:t>Nature Communications (2016)</a:t>
            </a:r>
            <a:r>
              <a:rPr lang="en-US" dirty="0" smtClean="0">
                <a:solidFill>
                  <a:srgbClr val="FFFFFF"/>
                </a:solidFill>
                <a:ea typeface="ＭＳ Ｐゴシック" charset="-128"/>
                <a:cs typeface="ＭＳ Ｐゴシック" charset="-128"/>
              </a:rPr>
              <a:t> </a:t>
            </a:r>
            <a:endParaRPr lang="en-US" dirty="0">
              <a:solidFill>
                <a:srgbClr val="FFFFFF"/>
              </a:solidFill>
              <a:ea typeface="ＭＳ Ｐゴシック" charset="-128"/>
              <a:cs typeface="ＭＳ Ｐゴシック" charset="-128"/>
            </a:endParaRPr>
          </a:p>
        </p:txBody>
      </p:sp>
      <p:pic>
        <p:nvPicPr>
          <p:cNvPr id="2" name="Picture 1" descr="RU_LOGOTYPE_CMYK.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0100" y="1066801"/>
            <a:ext cx="946150" cy="254570"/>
          </a:xfrm>
          <a:prstGeom prst="rect">
            <a:avLst/>
          </a:prstGeom>
        </p:spPr>
      </p:pic>
      <p:sp>
        <p:nvSpPr>
          <p:cNvPr id="23" name="Right Arrow 12"/>
          <p:cNvSpPr>
            <a:spLocks noChangeArrowheads="1"/>
          </p:cNvSpPr>
          <p:nvPr/>
        </p:nvSpPr>
        <p:spPr bwMode="auto">
          <a:xfrm rot="18351012">
            <a:off x="2552701" y="3386138"/>
            <a:ext cx="1968500" cy="381000"/>
          </a:xfrm>
          <a:prstGeom prst="rightArrow">
            <a:avLst>
              <a:gd name="adj1" fmla="val 50000"/>
              <a:gd name="adj2" fmla="val 50016"/>
            </a:avLst>
          </a:prstGeom>
          <a:noFill/>
          <a:ln w="38100">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24" name="TextBox 14"/>
          <p:cNvSpPr txBox="1">
            <a:spLocks noChangeArrowheads="1"/>
          </p:cNvSpPr>
          <p:nvPr/>
        </p:nvSpPr>
        <p:spPr bwMode="auto">
          <a:xfrm rot="18294143">
            <a:off x="3259139" y="3531542"/>
            <a:ext cx="9080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dirty="0" smtClean="0">
                <a:solidFill>
                  <a:srgbClr val="FFFFFF"/>
                </a:solidFill>
              </a:rPr>
              <a:t>Barry</a:t>
            </a:r>
            <a:endParaRPr lang="en-US" dirty="0">
              <a:solidFill>
                <a:srgbClr val="FFFFFF"/>
              </a:solidFill>
            </a:endParaRPr>
          </a:p>
        </p:txBody>
      </p:sp>
      <p:pic>
        <p:nvPicPr>
          <p:cNvPr id="25" name="Picture 24" descr="CinarLogo.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2548" y="5497745"/>
            <a:ext cx="1272952" cy="649055"/>
          </a:xfrm>
          <a:prstGeom prst="rect">
            <a:avLst/>
          </a:prstGeom>
        </p:spPr>
      </p:pic>
      <p:pic>
        <p:nvPicPr>
          <p:cNvPr id="26" name="Picture 25" descr="Screen Shot 2016-02-25 at 9.57.48 A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64028" y="5251450"/>
            <a:ext cx="1271472" cy="247650"/>
          </a:xfrm>
          <a:prstGeom prst="rect">
            <a:avLst/>
          </a:prstGeom>
        </p:spPr>
      </p:pic>
      <p:sp>
        <p:nvSpPr>
          <p:cNvPr id="27" name="Right Arrow 12"/>
          <p:cNvSpPr>
            <a:spLocks noChangeArrowheads="1"/>
          </p:cNvSpPr>
          <p:nvPr/>
        </p:nvSpPr>
        <p:spPr bwMode="auto">
          <a:xfrm rot="20882304">
            <a:off x="1714499" y="4901671"/>
            <a:ext cx="1968500" cy="381000"/>
          </a:xfrm>
          <a:prstGeom prst="rightArrow">
            <a:avLst>
              <a:gd name="adj1" fmla="val 50000"/>
              <a:gd name="adj2" fmla="val 50016"/>
            </a:avLst>
          </a:prstGeom>
          <a:noFill/>
          <a:ln w="38100">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p>
            <a:pPr eaLnBrk="1" hangingPunct="1"/>
            <a:endParaRPr lang="en-US" sz="1800">
              <a:solidFill>
                <a:prstClr val="black"/>
              </a:solidFill>
              <a:ea typeface="ＭＳ Ｐゴシック" charset="-128"/>
              <a:cs typeface="ＭＳ Ｐゴシック" charset="-128"/>
            </a:endParaRPr>
          </a:p>
        </p:txBody>
      </p:sp>
      <p:sp>
        <p:nvSpPr>
          <p:cNvPr id="28" name="TextBox 14"/>
          <p:cNvSpPr txBox="1">
            <a:spLocks noChangeArrowheads="1"/>
          </p:cNvSpPr>
          <p:nvPr/>
        </p:nvSpPr>
        <p:spPr bwMode="auto">
          <a:xfrm rot="20911343">
            <a:off x="1698752" y="4563497"/>
            <a:ext cx="13749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dirty="0" err="1" smtClean="0">
                <a:solidFill>
                  <a:prstClr val="white"/>
                </a:solidFill>
              </a:rPr>
              <a:t>Hermine</a:t>
            </a:r>
            <a:endParaRPr lang="en-US" dirty="0">
              <a:solidFill>
                <a:prstClr val="white"/>
              </a:solidFill>
            </a:endParaRPr>
          </a:p>
        </p:txBody>
      </p:sp>
    </p:spTree>
    <p:extLst>
      <p:ext uri="{BB962C8B-B14F-4D97-AF65-F5344CB8AC3E}">
        <p14:creationId xmlns:p14="http://schemas.microsoft.com/office/powerpoint/2010/main" val="2712022421"/>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374"/>
                                        </p:tgtEl>
                                        <p:attrNameLst>
                                          <p:attrName>style.visibility</p:attrName>
                                        </p:attrNameLst>
                                      </p:cBhvr>
                                      <p:to>
                                        <p:strVal val="visible"/>
                                      </p:to>
                                    </p:set>
                                    <p:anim calcmode="lin" valueType="num">
                                      <p:cBhvr additive="base">
                                        <p:cTn id="7" dur="500" fill="hold"/>
                                        <p:tgtEl>
                                          <p:spTgt spid="14374"/>
                                        </p:tgtEl>
                                        <p:attrNameLst>
                                          <p:attrName>ppt_x</p:attrName>
                                        </p:attrNameLst>
                                      </p:cBhvr>
                                      <p:tavLst>
                                        <p:tav tm="0">
                                          <p:val>
                                            <p:strVal val="#ppt_x"/>
                                          </p:val>
                                        </p:tav>
                                        <p:tav tm="100000">
                                          <p:val>
                                            <p:strVal val="#ppt_x"/>
                                          </p:val>
                                        </p:tav>
                                      </p:tavLst>
                                    </p:anim>
                                    <p:anim calcmode="lin" valueType="num">
                                      <p:cBhvr additive="base">
                                        <p:cTn id="8" dur="500" fill="hold"/>
                                        <p:tgtEl>
                                          <p:spTgt spid="1437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376"/>
                                        </p:tgtEl>
                                        <p:attrNameLst>
                                          <p:attrName>style.visibility</p:attrName>
                                        </p:attrNameLst>
                                      </p:cBhvr>
                                      <p:to>
                                        <p:strVal val="visible"/>
                                      </p:to>
                                    </p:set>
                                    <p:anim calcmode="lin" valueType="num">
                                      <p:cBhvr additive="base">
                                        <p:cTn id="11" dur="500" fill="hold"/>
                                        <p:tgtEl>
                                          <p:spTgt spid="14376"/>
                                        </p:tgtEl>
                                        <p:attrNameLst>
                                          <p:attrName>ppt_x</p:attrName>
                                        </p:attrNameLst>
                                      </p:cBhvr>
                                      <p:tavLst>
                                        <p:tav tm="0">
                                          <p:val>
                                            <p:strVal val="#ppt_x"/>
                                          </p:val>
                                        </p:tav>
                                        <p:tav tm="100000">
                                          <p:val>
                                            <p:strVal val="#ppt_x"/>
                                          </p:val>
                                        </p:tav>
                                      </p:tavLst>
                                    </p:anim>
                                    <p:anim calcmode="lin" valueType="num">
                                      <p:cBhvr additive="base">
                                        <p:cTn id="12" dur="500" fill="hold"/>
                                        <p:tgtEl>
                                          <p:spTgt spid="1437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4373"/>
                                        </p:tgtEl>
                                        <p:attrNameLst>
                                          <p:attrName>style.visibility</p:attrName>
                                        </p:attrNameLst>
                                      </p:cBhvr>
                                      <p:to>
                                        <p:strVal val="visible"/>
                                      </p:to>
                                    </p:set>
                                    <p:anim calcmode="lin" valueType="num">
                                      <p:cBhvr additive="base">
                                        <p:cTn id="15" dur="500" fill="hold"/>
                                        <p:tgtEl>
                                          <p:spTgt spid="14373"/>
                                        </p:tgtEl>
                                        <p:attrNameLst>
                                          <p:attrName>ppt_x</p:attrName>
                                        </p:attrNameLst>
                                      </p:cBhvr>
                                      <p:tavLst>
                                        <p:tav tm="0">
                                          <p:val>
                                            <p:strVal val="#ppt_x"/>
                                          </p:val>
                                        </p:tav>
                                        <p:tav tm="100000">
                                          <p:val>
                                            <p:strVal val="#ppt_x"/>
                                          </p:val>
                                        </p:tav>
                                      </p:tavLst>
                                    </p:anim>
                                    <p:anim calcmode="lin" valueType="num">
                                      <p:cBhvr additive="base">
                                        <p:cTn id="16" dur="500" fill="hold"/>
                                        <p:tgtEl>
                                          <p:spTgt spid="1437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4375"/>
                                        </p:tgtEl>
                                        <p:attrNameLst>
                                          <p:attrName>style.visibility</p:attrName>
                                        </p:attrNameLst>
                                      </p:cBhvr>
                                      <p:to>
                                        <p:strVal val="visible"/>
                                      </p:to>
                                    </p:set>
                                    <p:anim calcmode="lin" valueType="num">
                                      <p:cBhvr additive="base">
                                        <p:cTn id="19" dur="500" fill="hold"/>
                                        <p:tgtEl>
                                          <p:spTgt spid="14375"/>
                                        </p:tgtEl>
                                        <p:attrNameLst>
                                          <p:attrName>ppt_x</p:attrName>
                                        </p:attrNameLst>
                                      </p:cBhvr>
                                      <p:tavLst>
                                        <p:tav tm="0">
                                          <p:val>
                                            <p:strVal val="#ppt_x"/>
                                          </p:val>
                                        </p:tav>
                                        <p:tav tm="100000">
                                          <p:val>
                                            <p:strVal val="#ppt_x"/>
                                          </p:val>
                                        </p:tav>
                                      </p:tavLst>
                                    </p:anim>
                                    <p:anim calcmode="lin" valueType="num">
                                      <p:cBhvr additive="base">
                                        <p:cTn id="20" dur="500" fill="hold"/>
                                        <p:tgtEl>
                                          <p:spTgt spid="1437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0"/>
                                        </p:tgtEl>
                                        <p:attrNameLst>
                                          <p:attrName>style.visibility</p:attrName>
                                        </p:attrNameLst>
                                      </p:cBhvr>
                                      <p:to>
                                        <p:strVal val="visible"/>
                                      </p:to>
                                    </p:set>
                                    <p:anim calcmode="lin" valueType="num">
                                      <p:cBhvr additive="base">
                                        <p:cTn id="23" dur="500" fill="hold"/>
                                        <p:tgtEl>
                                          <p:spTgt spid="60"/>
                                        </p:tgtEl>
                                        <p:attrNameLst>
                                          <p:attrName>ppt_x</p:attrName>
                                        </p:attrNameLst>
                                      </p:cBhvr>
                                      <p:tavLst>
                                        <p:tav tm="0">
                                          <p:val>
                                            <p:strVal val="#ppt_x"/>
                                          </p:val>
                                        </p:tav>
                                        <p:tav tm="100000">
                                          <p:val>
                                            <p:strVal val="#ppt_x"/>
                                          </p:val>
                                        </p:tav>
                                      </p:tavLst>
                                    </p:anim>
                                    <p:anim calcmode="lin" valueType="num">
                                      <p:cBhvr additive="base">
                                        <p:cTn id="24" dur="500" fill="hold"/>
                                        <p:tgtEl>
                                          <p:spTgt spid="6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9"/>
                                        </p:tgtEl>
                                        <p:attrNameLst>
                                          <p:attrName>style.visibility</p:attrName>
                                        </p:attrNameLst>
                                      </p:cBhvr>
                                      <p:to>
                                        <p:strVal val="visible"/>
                                      </p:to>
                                    </p:set>
                                    <p:anim calcmode="lin" valueType="num">
                                      <p:cBhvr additive="base">
                                        <p:cTn id="27" dur="500" fill="hold"/>
                                        <p:tgtEl>
                                          <p:spTgt spid="59"/>
                                        </p:tgtEl>
                                        <p:attrNameLst>
                                          <p:attrName>ppt_x</p:attrName>
                                        </p:attrNameLst>
                                      </p:cBhvr>
                                      <p:tavLst>
                                        <p:tav tm="0">
                                          <p:val>
                                            <p:strVal val="#ppt_x"/>
                                          </p:val>
                                        </p:tav>
                                        <p:tav tm="100000">
                                          <p:val>
                                            <p:strVal val="#ppt_x"/>
                                          </p:val>
                                        </p:tav>
                                      </p:tavLst>
                                    </p:anim>
                                    <p:anim calcmode="lin" valueType="num">
                                      <p:cBhvr additive="base">
                                        <p:cTn id="28" dur="500" fill="hold"/>
                                        <p:tgtEl>
                                          <p:spTgt spid="59"/>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anim calcmode="lin" valueType="num">
                                      <p:cBhvr additive="base">
                                        <p:cTn id="35" dur="500" fill="hold"/>
                                        <p:tgtEl>
                                          <p:spTgt spid="24"/>
                                        </p:tgtEl>
                                        <p:attrNameLst>
                                          <p:attrName>ppt_x</p:attrName>
                                        </p:attrNameLst>
                                      </p:cBhvr>
                                      <p:tavLst>
                                        <p:tav tm="0">
                                          <p:val>
                                            <p:strVal val="#ppt_x"/>
                                          </p:val>
                                        </p:tav>
                                        <p:tav tm="100000">
                                          <p:val>
                                            <p:strVal val="#ppt_x"/>
                                          </p:val>
                                        </p:tav>
                                      </p:tavLst>
                                    </p:anim>
                                    <p:anim calcmode="lin" valueType="num">
                                      <p:cBhvr additive="base">
                                        <p:cTn id="36" dur="500" fill="hold"/>
                                        <p:tgtEl>
                                          <p:spTgt spid="24"/>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anim calcmode="lin" valueType="num">
                                      <p:cBhvr additive="base">
                                        <p:cTn id="39" dur="500" fill="hold"/>
                                        <p:tgtEl>
                                          <p:spTgt spid="27"/>
                                        </p:tgtEl>
                                        <p:attrNameLst>
                                          <p:attrName>ppt_x</p:attrName>
                                        </p:attrNameLst>
                                      </p:cBhvr>
                                      <p:tavLst>
                                        <p:tav tm="0">
                                          <p:val>
                                            <p:strVal val="#ppt_x"/>
                                          </p:val>
                                        </p:tav>
                                        <p:tav tm="100000">
                                          <p:val>
                                            <p:strVal val="#ppt_x"/>
                                          </p:val>
                                        </p:tav>
                                      </p:tavLst>
                                    </p:anim>
                                    <p:anim calcmode="lin" valueType="num">
                                      <p:cBhvr additive="base">
                                        <p:cTn id="40" dur="500" fill="hold"/>
                                        <p:tgtEl>
                                          <p:spTgt spid="27"/>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additive="base">
                                        <p:cTn id="43" dur="500" fill="hold"/>
                                        <p:tgtEl>
                                          <p:spTgt spid="28"/>
                                        </p:tgtEl>
                                        <p:attrNameLst>
                                          <p:attrName>ppt_x</p:attrName>
                                        </p:attrNameLst>
                                      </p:cBhvr>
                                      <p:tavLst>
                                        <p:tav tm="0">
                                          <p:val>
                                            <p:strVal val="#ppt_x"/>
                                          </p:val>
                                        </p:tav>
                                        <p:tav tm="100000">
                                          <p:val>
                                            <p:strVal val="#ppt_x"/>
                                          </p:val>
                                        </p:tav>
                                      </p:tavLst>
                                    </p:anim>
                                    <p:anim calcmode="lin" valueType="num">
                                      <p:cBhvr additive="base">
                                        <p:cTn id="4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73" grpId="0" animBg="1"/>
      <p:bldP spid="14374" grpId="0" animBg="1"/>
      <p:bldP spid="14375" grpId="0"/>
      <p:bldP spid="14376" grpId="0"/>
      <p:bldP spid="59" grpId="0" animBg="1"/>
      <p:bldP spid="60" grpId="0"/>
      <p:bldP spid="23" grpId="0" animBg="1"/>
      <p:bldP spid="24" grpId="0"/>
      <p:bldP spid="27" grpId="0" animBg="1"/>
      <p:bldP spid="28"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540000"/>
            <a:ext cx="7315200" cy="3693319"/>
          </a:xfrm>
          <a:prstGeom prst="rect">
            <a:avLst/>
          </a:prstGeom>
          <a:noFill/>
        </p:spPr>
        <p:txBody>
          <a:bodyPr wrap="square" rtlCol="0">
            <a:spAutoFit/>
          </a:bodyPr>
          <a:lstStyle/>
          <a:p>
            <a:pPr eaLnBrk="1" hangingPunct="1"/>
            <a:r>
              <a:rPr lang="en-US" sz="1800" dirty="0" smtClean="0">
                <a:solidFill>
                  <a:prstClr val="black"/>
                </a:solidFill>
                <a:ea typeface="ＭＳ Ｐゴシック" charset="-128"/>
                <a:cs typeface="ＭＳ Ｐゴシック" charset="-128"/>
              </a:rPr>
              <a:t>Over 2 million people ordered to “flee the storm’s path”.</a:t>
            </a:r>
          </a:p>
          <a:p>
            <a:pPr eaLnBrk="1" hangingPunct="1"/>
            <a:endParaRPr lang="en-US" sz="1800" dirty="0">
              <a:solidFill>
                <a:prstClr val="black"/>
              </a:solidFill>
              <a:ea typeface="ＭＳ Ｐゴシック" charset="-128"/>
              <a:cs typeface="ＭＳ Ｐゴシック" charset="-128"/>
            </a:endParaRPr>
          </a:p>
          <a:p>
            <a:pPr eaLnBrk="1" hangingPunct="1"/>
            <a:r>
              <a:rPr lang="en-US" sz="1800" dirty="0" smtClean="0">
                <a:solidFill>
                  <a:prstClr val="black"/>
                </a:solidFill>
                <a:ea typeface="ＭＳ Ｐゴシック" charset="-128"/>
                <a:cs typeface="ＭＳ Ｐゴシック" charset="-128"/>
              </a:rPr>
              <a:t>President Obama: Shaping up to be a “historic hurricane” and urged residents to “be prepared for the worst”. “Don’t wait. Don’t delay.”</a:t>
            </a:r>
          </a:p>
          <a:p>
            <a:pPr eaLnBrk="1" hangingPunct="1"/>
            <a:endParaRPr lang="en-US" sz="1800" dirty="0">
              <a:solidFill>
                <a:prstClr val="black"/>
              </a:solidFill>
              <a:ea typeface="ＭＳ Ｐゴシック" charset="-128"/>
              <a:cs typeface="ＭＳ Ｐゴシック" charset="-128"/>
            </a:endParaRPr>
          </a:p>
          <a:p>
            <a:pPr eaLnBrk="1" hangingPunct="1"/>
            <a:r>
              <a:rPr lang="en-US" sz="1800" dirty="0" smtClean="0">
                <a:solidFill>
                  <a:prstClr val="black"/>
                </a:solidFill>
                <a:ea typeface="ＭＳ Ｐゴシック" charset="-128"/>
                <a:cs typeface="ＭＳ Ｐゴシック" charset="-128"/>
              </a:rPr>
              <a:t>New Jersey Governor Christie:  Ordered evacuation of 1 million people  - “Get the hell off the beach”. “Do not waste any more time working on your tan”.</a:t>
            </a:r>
          </a:p>
          <a:p>
            <a:pPr eaLnBrk="1" hangingPunct="1"/>
            <a:endParaRPr lang="en-US" sz="1800" dirty="0">
              <a:solidFill>
                <a:prstClr val="black"/>
              </a:solidFill>
              <a:ea typeface="ＭＳ Ｐゴシック" charset="-128"/>
              <a:cs typeface="ＭＳ Ｐゴシック" charset="-128"/>
            </a:endParaRPr>
          </a:p>
          <a:p>
            <a:pPr eaLnBrk="1" hangingPunct="1"/>
            <a:r>
              <a:rPr lang="en-US" sz="1800" dirty="0" smtClean="0">
                <a:solidFill>
                  <a:prstClr val="black"/>
                </a:solidFill>
                <a:ea typeface="ＭＳ Ｐゴシック" charset="-128"/>
                <a:cs typeface="ＭＳ Ｐゴシック" charset="-128"/>
              </a:rPr>
              <a:t>New York Mayor Blumberg: “Staying behind is dangerous, staying behind is foolish, and its against the law”.  “The time to leave is right now”. The </a:t>
            </a:r>
            <a:r>
              <a:rPr lang="en-US" sz="1800" dirty="0">
                <a:solidFill>
                  <a:prstClr val="black"/>
                </a:solidFill>
                <a:ea typeface="ＭＳ Ｐゴシック" charset="-128"/>
                <a:cs typeface="ＭＳ Ｐゴシック" charset="-128"/>
              </a:rPr>
              <a:t>bridges, streets and subways were nearly empty ahead of a nearly unprecedented mass transit shutdown.</a:t>
            </a:r>
          </a:p>
        </p:txBody>
      </p:sp>
      <p:pic>
        <p:nvPicPr>
          <p:cNvPr id="5" name="Picture 4"/>
          <p:cNvPicPr>
            <a:picLocks noChangeAspect="1"/>
          </p:cNvPicPr>
          <p:nvPr/>
        </p:nvPicPr>
        <p:blipFill>
          <a:blip r:embed="rId2"/>
          <a:stretch>
            <a:fillRect/>
          </a:stretch>
        </p:blipFill>
        <p:spPr>
          <a:xfrm>
            <a:off x="7353301" y="-1"/>
            <a:ext cx="1790700" cy="6957697"/>
          </a:xfrm>
          <a:prstGeom prst="rect">
            <a:avLst/>
          </a:prstGeom>
        </p:spPr>
      </p:pic>
      <p:pic>
        <p:nvPicPr>
          <p:cNvPr id="7" name="Picture 6" descr="Screen Shot 2015-10-17 at 7.33.34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3825" y="0"/>
            <a:ext cx="4467225" cy="2552700"/>
          </a:xfrm>
          <a:prstGeom prst="rect">
            <a:avLst/>
          </a:prstGeom>
        </p:spPr>
      </p:pic>
      <p:sp>
        <p:nvSpPr>
          <p:cNvPr id="8" name="TextBox 7"/>
          <p:cNvSpPr txBox="1"/>
          <p:nvPr/>
        </p:nvSpPr>
        <p:spPr>
          <a:xfrm>
            <a:off x="292101" y="368300"/>
            <a:ext cx="2362200" cy="1569660"/>
          </a:xfrm>
          <a:prstGeom prst="rect">
            <a:avLst/>
          </a:prstGeom>
          <a:noFill/>
        </p:spPr>
        <p:txBody>
          <a:bodyPr wrap="square" rtlCol="0">
            <a:spAutoFit/>
          </a:bodyPr>
          <a:lstStyle/>
          <a:p>
            <a:pPr eaLnBrk="1" hangingPunct="1"/>
            <a:r>
              <a:rPr lang="en-US" sz="3200" b="1" dirty="0" smtClean="0">
                <a:solidFill>
                  <a:prstClr val="black"/>
                </a:solidFill>
                <a:ea typeface="ＭＳ Ｐゴシック" charset="-128"/>
                <a:cs typeface="ＭＳ Ｐゴシック" charset="-128"/>
              </a:rPr>
              <a:t>Pre-Irene Storm Warnings</a:t>
            </a:r>
            <a:endParaRPr lang="en-US" sz="3200" b="1" dirty="0">
              <a:solidFill>
                <a:prstClr val="black"/>
              </a:solidFill>
              <a:ea typeface="ＭＳ Ｐゴシック" charset="-128"/>
              <a:cs typeface="ＭＳ Ｐゴシック" charset="-128"/>
            </a:endParaRPr>
          </a:p>
        </p:txBody>
      </p:sp>
    </p:spTree>
    <p:extLst>
      <p:ext uri="{BB962C8B-B14F-4D97-AF65-F5344CB8AC3E}">
        <p14:creationId xmlns:p14="http://schemas.microsoft.com/office/powerpoint/2010/main" val="1548189528"/>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descr="miami_herald.png"/>
          <p:cNvPicPr>
            <a:picLocks noChangeAspect="1"/>
          </p:cNvPicPr>
          <p:nvPr/>
        </p:nvPicPr>
        <p:blipFill>
          <a:blip r:embed="rId2">
            <a:extLst>
              <a:ext uri="{28A0092B-C50C-407E-A947-70E740481C1C}">
                <a14:useLocalDpi xmlns:a14="http://schemas.microsoft.com/office/drawing/2010/main" val="0"/>
              </a:ext>
            </a:extLst>
          </a:blip>
          <a:srcRect l="4628"/>
          <a:stretch>
            <a:fillRect/>
          </a:stretch>
        </p:blipFill>
        <p:spPr bwMode="auto">
          <a:xfrm>
            <a:off x="0" y="1798638"/>
            <a:ext cx="7440613" cy="43989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 name="Picture 2" descr="nytime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62513" y="23813"/>
            <a:ext cx="4281487" cy="43100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0"/>
            <a:ext cx="4864100" cy="1815882"/>
          </a:xfrm>
          <a:prstGeom prst="rect">
            <a:avLst/>
          </a:prstGeom>
          <a:noFill/>
        </p:spPr>
        <p:txBody>
          <a:bodyPr wrap="square">
            <a:spAutoFit/>
          </a:bodyPr>
          <a:lstStyle/>
          <a:p>
            <a:pPr eaLnBrk="1" hangingPunct="1">
              <a:defRPr/>
            </a:pPr>
            <a:r>
              <a:rPr lang="en-US" sz="3200" b="1" dirty="0" smtClean="0">
                <a:solidFill>
                  <a:srgbClr val="000000"/>
                </a:solidFill>
              </a:rPr>
              <a:t>Post-Irene Analysis:</a:t>
            </a:r>
            <a:endParaRPr lang="en-US" sz="3200" b="1" dirty="0">
              <a:solidFill>
                <a:srgbClr val="000000"/>
              </a:solidFill>
            </a:endParaRPr>
          </a:p>
          <a:p>
            <a:pPr marL="285750" indent="-285750" eaLnBrk="1" hangingPunct="1">
              <a:buFont typeface="Arial"/>
              <a:buChar char="•"/>
              <a:defRPr/>
            </a:pPr>
            <a:r>
              <a:rPr lang="en-US" sz="2000" dirty="0">
                <a:solidFill>
                  <a:srgbClr val="000000"/>
                </a:solidFill>
              </a:rPr>
              <a:t>Track accurately forecast </a:t>
            </a:r>
          </a:p>
          <a:p>
            <a:pPr eaLnBrk="1" hangingPunct="1">
              <a:defRPr/>
            </a:pPr>
            <a:r>
              <a:rPr lang="en-US" sz="2000" dirty="0">
                <a:solidFill>
                  <a:srgbClr val="000000"/>
                </a:solidFill>
              </a:rPr>
              <a:t>    days in advance.</a:t>
            </a:r>
          </a:p>
          <a:p>
            <a:pPr marL="285750" indent="-285750" eaLnBrk="1" hangingPunct="1">
              <a:buFont typeface="Arial"/>
              <a:buChar char="•"/>
              <a:defRPr/>
            </a:pPr>
            <a:r>
              <a:rPr lang="en-US" sz="2000" dirty="0">
                <a:solidFill>
                  <a:srgbClr val="000000"/>
                </a:solidFill>
              </a:rPr>
              <a:t>Intensity (wind speed</a:t>
            </a:r>
            <a:r>
              <a:rPr lang="en-US" sz="2000" dirty="0" smtClean="0">
                <a:solidFill>
                  <a:srgbClr val="000000"/>
                </a:solidFill>
              </a:rPr>
              <a:t>), and the resulting impacts, were over</a:t>
            </a:r>
            <a:r>
              <a:rPr lang="en-US" sz="2000" dirty="0">
                <a:solidFill>
                  <a:srgbClr val="000000"/>
                </a:solidFill>
              </a:rPr>
              <a:t>-predicted.</a:t>
            </a:r>
          </a:p>
        </p:txBody>
      </p:sp>
      <p:sp>
        <p:nvSpPr>
          <p:cNvPr id="5" name="TextBox 4"/>
          <p:cNvSpPr txBox="1">
            <a:spLocks noChangeArrowheads="1"/>
          </p:cNvSpPr>
          <p:nvPr/>
        </p:nvSpPr>
        <p:spPr bwMode="auto">
          <a:xfrm>
            <a:off x="7467600" y="4335463"/>
            <a:ext cx="16764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dirty="0">
                <a:solidFill>
                  <a:srgbClr val="FF0000"/>
                </a:solidFill>
                <a:cs typeface="ＭＳ Ｐゴシック" charset="-128"/>
              </a:rPr>
              <a:t>C</a:t>
            </a:r>
            <a:r>
              <a:rPr lang="en-US" altLang="en-US" dirty="0" smtClean="0">
                <a:solidFill>
                  <a:srgbClr val="FF0000"/>
                </a:solidFill>
                <a:cs typeface="ＭＳ Ｐゴシック" charset="-128"/>
              </a:rPr>
              <a:t>lose the Intensity Science Gap!</a:t>
            </a:r>
          </a:p>
        </p:txBody>
      </p:sp>
      <p:sp>
        <p:nvSpPr>
          <p:cNvPr id="2" name="Oval 1"/>
          <p:cNvSpPr/>
          <p:nvPr/>
        </p:nvSpPr>
        <p:spPr>
          <a:xfrm>
            <a:off x="0" y="4254500"/>
            <a:ext cx="7010400" cy="673100"/>
          </a:xfrm>
          <a:prstGeom prst="ellipse">
            <a:avLst/>
          </a:prstGeom>
          <a:noFill/>
          <a:ln w="571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sp>
        <p:nvSpPr>
          <p:cNvPr id="7" name="Oval 6"/>
          <p:cNvSpPr/>
          <p:nvPr/>
        </p:nvSpPr>
        <p:spPr>
          <a:xfrm>
            <a:off x="4787900" y="1473200"/>
            <a:ext cx="4025900" cy="393700"/>
          </a:xfrm>
          <a:prstGeom prst="ellipse">
            <a:avLst/>
          </a:prstGeom>
          <a:noFill/>
          <a:ln w="571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spTree>
    <p:extLst>
      <p:ext uri="{BB962C8B-B14F-4D97-AF65-F5344CB8AC3E}">
        <p14:creationId xmlns:p14="http://schemas.microsoft.com/office/powerpoint/2010/main" val="338058025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animBg="1"/>
      <p:bldP spid="7"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creen shot 2011-11-15 at 4.08.34 AM.png"/>
          <p:cNvPicPr>
            <a:picLocks noChangeAspect="1"/>
          </p:cNvPicPr>
          <p:nvPr/>
        </p:nvPicPr>
        <p:blipFill>
          <a:blip r:embed="rId3"/>
          <a:stretch>
            <a:fillRect/>
          </a:stretch>
        </p:blipFill>
        <p:spPr>
          <a:xfrm>
            <a:off x="-25400" y="6197600"/>
            <a:ext cx="9169400" cy="691349"/>
          </a:xfrm>
          <a:prstGeom prst="rect">
            <a:avLst/>
          </a:prstGeom>
        </p:spPr>
      </p:pic>
      <p:graphicFrame>
        <p:nvGraphicFramePr>
          <p:cNvPr id="18433" name="Object 6"/>
          <p:cNvGraphicFramePr>
            <a:graphicFrameLocks/>
          </p:cNvGraphicFramePr>
          <p:nvPr>
            <p:extLst>
              <p:ext uri="{D42A27DB-BD31-4B8C-83A1-F6EECF244321}">
                <p14:modId xmlns:p14="http://schemas.microsoft.com/office/powerpoint/2010/main" val="118302672"/>
              </p:ext>
            </p:extLst>
          </p:nvPr>
        </p:nvGraphicFramePr>
        <p:xfrm>
          <a:off x="111125" y="6096000"/>
          <a:ext cx="1905000" cy="762000"/>
        </p:xfrm>
        <a:graphic>
          <a:graphicData uri="http://schemas.openxmlformats.org/presentationml/2006/ole">
            <mc:AlternateContent xmlns:mc="http://schemas.openxmlformats.org/markup-compatibility/2006">
              <mc:Choice xmlns:v="urn:schemas-microsoft-com:vml" Requires="v">
                <p:oleObj spid="_x0000_s3104" name="Drawing" r:id="rId4" imgW="2857500" imgH="1569720" progId="WPDraw30.Drawing">
                  <p:embed/>
                </p:oleObj>
              </mc:Choice>
              <mc:Fallback>
                <p:oleObj name="Drawing" r:id="rId4" imgW="2857500" imgH="1569720" progId="WPDraw30.Drawing">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125" y="6096000"/>
                        <a:ext cx="1905000" cy="762000"/>
                      </a:xfrm>
                      <a:prstGeom prst="rect">
                        <a:avLst/>
                      </a:prstGeom>
                      <a:solidFill>
                        <a:srgbClr val="3E5589"/>
                      </a:solidFill>
                      <a:ln>
                        <a:noFill/>
                      </a:ln>
                      <a:extLst/>
                    </p:spPr>
                  </p:pic>
                </p:oleObj>
              </mc:Fallback>
            </mc:AlternateContent>
          </a:graphicData>
        </a:graphic>
      </p:graphicFrame>
      <p:sp>
        <p:nvSpPr>
          <p:cNvPr id="18434" name="TextBox 5"/>
          <p:cNvSpPr txBox="1">
            <a:spLocks noChangeArrowheads="1"/>
          </p:cNvSpPr>
          <p:nvPr/>
        </p:nvSpPr>
        <p:spPr bwMode="auto">
          <a:xfrm>
            <a:off x="2286000" y="6248400"/>
            <a:ext cx="65817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b="1" dirty="0">
                <a:solidFill>
                  <a:srgbClr val="FFFFFF"/>
                </a:solidFill>
              </a:rPr>
              <a:t>Production Suite Review: December 4, 2012</a:t>
            </a:r>
          </a:p>
        </p:txBody>
      </p:sp>
      <p:sp>
        <p:nvSpPr>
          <p:cNvPr id="18435" name="TextBox 9"/>
          <p:cNvSpPr txBox="1">
            <a:spLocks noChangeArrowheads="1"/>
          </p:cNvSpPr>
          <p:nvPr/>
        </p:nvSpPr>
        <p:spPr bwMode="auto">
          <a:xfrm>
            <a:off x="0" y="-1587"/>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2800" b="1" dirty="0" smtClean="0">
                <a:solidFill>
                  <a:prstClr val="black"/>
                </a:solidFill>
                <a:latin typeface="Calibri"/>
                <a:cs typeface="Times New Roman"/>
              </a:rPr>
              <a:t>Motivation: Research to Operations to Research (R2O2R)</a:t>
            </a:r>
            <a:r>
              <a:rPr lang="en-US" b="1" dirty="0" smtClean="0">
                <a:solidFill>
                  <a:prstClr val="black"/>
                </a:solidFill>
                <a:latin typeface="Calibri"/>
                <a:cs typeface="Times New Roman"/>
              </a:rPr>
              <a:t> </a:t>
            </a:r>
            <a:endParaRPr lang="en-US" sz="2800" b="1" dirty="0">
              <a:solidFill>
                <a:srgbClr val="0000FF"/>
              </a:solidFill>
              <a:latin typeface="Times New Roman"/>
              <a:cs typeface="Times New Roman"/>
            </a:endParaRPr>
          </a:p>
        </p:txBody>
      </p:sp>
      <p:pic>
        <p:nvPicPr>
          <p:cNvPr id="18436" name="Picture 3" descr="Screen Shot 2013-03-11 at 3.08.48 PM.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938" y="609600"/>
            <a:ext cx="4576762" cy="342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TextBox 7"/>
          <p:cNvSpPr txBox="1">
            <a:spLocks noChangeArrowheads="1"/>
          </p:cNvSpPr>
          <p:nvPr/>
        </p:nvSpPr>
        <p:spPr bwMode="auto">
          <a:xfrm>
            <a:off x="76200" y="3971925"/>
            <a:ext cx="90678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1800" b="1" u="sng" dirty="0" smtClean="0">
                <a:solidFill>
                  <a:srgbClr val="FF0000"/>
                </a:solidFill>
                <a:latin typeface="Times New Roman"/>
                <a:cs typeface="Times New Roman"/>
              </a:rPr>
              <a:t>Track Error</a:t>
            </a:r>
            <a:r>
              <a:rPr lang="en-US" sz="1800" b="1" dirty="0" smtClean="0">
                <a:solidFill>
                  <a:srgbClr val="FF0000"/>
                </a:solidFill>
                <a:latin typeface="Times New Roman"/>
                <a:cs typeface="Times New Roman"/>
              </a:rPr>
              <a:t>:</a:t>
            </a:r>
            <a:r>
              <a:rPr lang="en-US" sz="1800" dirty="0" smtClean="0">
                <a:solidFill>
                  <a:srgbClr val="FF0000"/>
                </a:solidFill>
                <a:latin typeface="Times New Roman"/>
                <a:cs typeface="Times New Roman"/>
              </a:rPr>
              <a:t> Decreases in 20-Year Trend</a:t>
            </a:r>
            <a:r>
              <a:rPr lang="en-US" sz="1800" dirty="0" smtClean="0">
                <a:solidFill>
                  <a:srgbClr val="000000"/>
                </a:solidFill>
                <a:latin typeface="Times New Roman"/>
                <a:cs typeface="Times New Roman"/>
              </a:rPr>
              <a:t>               </a:t>
            </a:r>
            <a:r>
              <a:rPr lang="en-US" sz="1800" b="1" u="sng" dirty="0" smtClean="0">
                <a:solidFill>
                  <a:srgbClr val="FF0000"/>
                </a:solidFill>
                <a:latin typeface="Times New Roman"/>
                <a:cs typeface="Times New Roman"/>
              </a:rPr>
              <a:t>Intensity Error</a:t>
            </a:r>
            <a:r>
              <a:rPr lang="en-US" sz="1800" b="1" dirty="0" smtClean="0">
                <a:solidFill>
                  <a:srgbClr val="FF0000"/>
                </a:solidFill>
                <a:latin typeface="Times New Roman"/>
                <a:cs typeface="Times New Roman"/>
              </a:rPr>
              <a:t>:</a:t>
            </a:r>
            <a:r>
              <a:rPr lang="en-US" sz="1800" dirty="0" smtClean="0">
                <a:solidFill>
                  <a:srgbClr val="FF0000"/>
                </a:solidFill>
                <a:latin typeface="Times New Roman"/>
                <a:cs typeface="Times New Roman"/>
              </a:rPr>
              <a:t> - “Long-term trend is flat”</a:t>
            </a:r>
            <a:endParaRPr lang="en-US" sz="1800" dirty="0">
              <a:solidFill>
                <a:srgbClr val="FF0000"/>
              </a:solidFill>
              <a:latin typeface="Times New Roman"/>
              <a:cs typeface="Times New Roman"/>
            </a:endParaRPr>
          </a:p>
          <a:p>
            <a:endParaRPr lang="en-US" sz="1600" dirty="0">
              <a:solidFill>
                <a:srgbClr val="000000"/>
              </a:solidFill>
              <a:latin typeface="Times New Roman"/>
              <a:cs typeface="Times New Roman"/>
            </a:endParaRPr>
          </a:p>
          <a:p>
            <a:r>
              <a:rPr lang="en-US" sz="2000" b="1" u="sng" dirty="0" smtClean="0">
                <a:solidFill>
                  <a:srgbClr val="000000"/>
                </a:solidFill>
                <a:latin typeface="Times New Roman"/>
                <a:cs typeface="Times New Roman"/>
              </a:rPr>
              <a:t>Track</a:t>
            </a:r>
            <a:r>
              <a:rPr lang="en-US" sz="2000" b="1" dirty="0" smtClean="0">
                <a:solidFill>
                  <a:srgbClr val="000000"/>
                </a:solidFill>
                <a:latin typeface="Times New Roman"/>
                <a:cs typeface="Times New Roman"/>
              </a:rPr>
              <a:t>:  </a:t>
            </a:r>
            <a:r>
              <a:rPr lang="en-US" sz="2000" dirty="0" smtClean="0">
                <a:solidFill>
                  <a:srgbClr val="000000"/>
                </a:solidFill>
                <a:latin typeface="Times New Roman"/>
                <a:cs typeface="Times New Roman"/>
              </a:rPr>
              <a:t>Improvements attributed to Global </a:t>
            </a:r>
            <a:r>
              <a:rPr lang="en-US" sz="2000" dirty="0">
                <a:solidFill>
                  <a:srgbClr val="000000"/>
                </a:solidFill>
                <a:latin typeface="Times New Roman"/>
                <a:cs typeface="Times New Roman"/>
              </a:rPr>
              <a:t>Forecast </a:t>
            </a:r>
            <a:r>
              <a:rPr lang="en-US" sz="2000" dirty="0" smtClean="0">
                <a:solidFill>
                  <a:srgbClr val="000000"/>
                </a:solidFill>
                <a:latin typeface="Times New Roman"/>
                <a:cs typeface="Times New Roman"/>
              </a:rPr>
              <a:t>Models &amp; the Super</a:t>
            </a:r>
            <a:r>
              <a:rPr lang="en-US" sz="2000" dirty="0">
                <a:solidFill>
                  <a:srgbClr val="000000"/>
                </a:solidFill>
                <a:latin typeface="Times New Roman"/>
                <a:cs typeface="Times New Roman"/>
              </a:rPr>
              <a:t>-</a:t>
            </a:r>
            <a:r>
              <a:rPr lang="en-US" sz="2000" dirty="0" smtClean="0">
                <a:solidFill>
                  <a:srgbClr val="000000"/>
                </a:solidFill>
                <a:latin typeface="Times New Roman"/>
                <a:cs typeface="Times New Roman"/>
              </a:rPr>
              <a:t>Ensemble</a:t>
            </a:r>
            <a:r>
              <a:rPr lang="en-US" sz="2000" dirty="0">
                <a:solidFill>
                  <a:srgbClr val="000000"/>
                </a:solidFill>
                <a:latin typeface="Times New Roman"/>
                <a:cs typeface="Times New Roman"/>
              </a:rPr>
              <a:t>.</a:t>
            </a:r>
            <a:endParaRPr lang="en-US" sz="2000" dirty="0" smtClean="0">
              <a:solidFill>
                <a:srgbClr val="000000"/>
              </a:solidFill>
              <a:latin typeface="Times New Roman"/>
              <a:cs typeface="Times New Roman"/>
            </a:endParaRPr>
          </a:p>
          <a:p>
            <a:endParaRPr lang="en-US" sz="1800" dirty="0">
              <a:solidFill>
                <a:srgbClr val="000000"/>
              </a:solidFill>
              <a:latin typeface="Times New Roman"/>
              <a:cs typeface="Times New Roman"/>
            </a:endParaRPr>
          </a:p>
          <a:p>
            <a:r>
              <a:rPr lang="en-US" sz="1800" b="1" u="sng" dirty="0" smtClean="0">
                <a:solidFill>
                  <a:srgbClr val="000000"/>
                </a:solidFill>
              </a:rPr>
              <a:t>Intensity</a:t>
            </a:r>
            <a:r>
              <a:rPr lang="en-US" sz="1800" b="1" dirty="0" smtClean="0">
                <a:solidFill>
                  <a:srgbClr val="000000"/>
                </a:solidFill>
              </a:rPr>
              <a:t>: </a:t>
            </a:r>
            <a:r>
              <a:rPr lang="en-US" sz="1800" b="1" i="1" dirty="0" smtClean="0">
                <a:solidFill>
                  <a:srgbClr val="000000"/>
                </a:solidFill>
              </a:rPr>
              <a:t> </a:t>
            </a:r>
            <a:r>
              <a:rPr lang="en-US" sz="1800" dirty="0" smtClean="0">
                <a:solidFill>
                  <a:srgbClr val="000000"/>
                </a:solidFill>
              </a:rPr>
              <a:t>“</a:t>
            </a:r>
            <a:r>
              <a:rPr lang="en-US" altLang="ja-JP" sz="1800" dirty="0">
                <a:solidFill>
                  <a:srgbClr val="000000"/>
                </a:solidFill>
              </a:rPr>
              <a:t>…upper-ocean thermal structure can affect the evolution of </a:t>
            </a:r>
            <a:r>
              <a:rPr lang="en-US" altLang="ja-JP" sz="1800" dirty="0" smtClean="0">
                <a:solidFill>
                  <a:srgbClr val="000000"/>
                </a:solidFill>
              </a:rPr>
              <a:t>storm intensity</a:t>
            </a:r>
            <a:r>
              <a:rPr lang="en-US" altLang="ja-JP" sz="1800" dirty="0">
                <a:solidFill>
                  <a:srgbClr val="000000"/>
                </a:solidFill>
              </a:rPr>
              <a:t>, </a:t>
            </a:r>
            <a:r>
              <a:rPr lang="en-US" altLang="ja-JP" sz="1800" dirty="0" smtClean="0">
                <a:solidFill>
                  <a:srgbClr val="000000"/>
                </a:solidFill>
              </a:rPr>
              <a:t>…Unfortunately</a:t>
            </a:r>
            <a:r>
              <a:rPr lang="en-US" altLang="ja-JP" sz="1800" dirty="0">
                <a:solidFill>
                  <a:srgbClr val="000000"/>
                </a:solidFill>
              </a:rPr>
              <a:t>, the </a:t>
            </a:r>
            <a:r>
              <a:rPr lang="en-US" altLang="ja-JP" sz="1800" u="sng" dirty="0">
                <a:solidFill>
                  <a:srgbClr val="000000"/>
                </a:solidFill>
              </a:rPr>
              <a:t>paucity of subsurface measurements</a:t>
            </a:r>
            <a:r>
              <a:rPr lang="en-US" altLang="ja-JP" sz="1800" dirty="0">
                <a:solidFill>
                  <a:srgbClr val="000000"/>
                </a:solidFill>
              </a:rPr>
              <a:t> limits </a:t>
            </a:r>
            <a:r>
              <a:rPr lang="en-US" altLang="ja-JP" sz="1800" dirty="0" smtClean="0">
                <a:solidFill>
                  <a:srgbClr val="000000"/>
                </a:solidFill>
              </a:rPr>
              <a:t>our </a:t>
            </a:r>
            <a:r>
              <a:rPr lang="en-US" altLang="ja-JP" sz="1800" dirty="0">
                <a:solidFill>
                  <a:srgbClr val="000000"/>
                </a:solidFill>
              </a:rPr>
              <a:t>ability to assess the effect of upper-ocean variability on tropical </a:t>
            </a:r>
            <a:r>
              <a:rPr lang="en-US" altLang="ja-JP" sz="1800" dirty="0" smtClean="0">
                <a:solidFill>
                  <a:srgbClr val="000000"/>
                </a:solidFill>
              </a:rPr>
              <a:t>cyclone intensity </a:t>
            </a:r>
            <a:r>
              <a:rPr lang="en-US" altLang="ja-JP" sz="1800" dirty="0">
                <a:solidFill>
                  <a:srgbClr val="000000"/>
                </a:solidFill>
              </a:rPr>
              <a:t>evolution.</a:t>
            </a:r>
            <a:r>
              <a:rPr lang="en-US" sz="1800" dirty="0">
                <a:solidFill>
                  <a:srgbClr val="000000"/>
                </a:solidFill>
              </a:rPr>
              <a:t>”</a:t>
            </a:r>
            <a:r>
              <a:rPr lang="en-US" altLang="ja-JP" sz="1800" dirty="0">
                <a:solidFill>
                  <a:srgbClr val="000000"/>
                </a:solidFill>
              </a:rPr>
              <a:t> </a:t>
            </a:r>
            <a:endParaRPr lang="en-US" altLang="ja-JP" sz="1800" dirty="0" smtClean="0">
              <a:solidFill>
                <a:srgbClr val="000000"/>
              </a:solidFill>
            </a:endParaRPr>
          </a:p>
          <a:p>
            <a:r>
              <a:rPr lang="en-US" altLang="ja-JP" sz="1800" dirty="0">
                <a:solidFill>
                  <a:srgbClr val="000000"/>
                </a:solidFill>
              </a:rPr>
              <a:t> </a:t>
            </a:r>
            <a:r>
              <a:rPr lang="en-US" altLang="ja-JP" sz="1800" dirty="0" smtClean="0">
                <a:solidFill>
                  <a:srgbClr val="000000"/>
                </a:solidFill>
              </a:rPr>
              <a:t>                                                                                            – </a:t>
            </a:r>
            <a:r>
              <a:rPr lang="en-US" altLang="ja-JP" sz="1800" dirty="0">
                <a:solidFill>
                  <a:srgbClr val="000000"/>
                </a:solidFill>
              </a:rPr>
              <a:t>Emanuel et al., (2004)</a:t>
            </a:r>
            <a:endParaRPr lang="en-US" sz="1800" dirty="0">
              <a:solidFill>
                <a:srgbClr val="000000"/>
              </a:solidFill>
              <a:latin typeface="Times New Roman"/>
              <a:cs typeface="Times New Roman"/>
            </a:endParaRPr>
          </a:p>
        </p:txBody>
      </p:sp>
      <p:pic>
        <p:nvPicPr>
          <p:cNvPr id="8" name="Picture 6" descr="Screen Shot 2013-03-11 at 3.26.01 PM.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546600" y="606425"/>
            <a:ext cx="45974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7639214"/>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21" descr="mab110826d_irenw.jpg"/>
          <p:cNvPicPr>
            <a:picLocks noChangeAspect="1"/>
          </p:cNvPicPr>
          <p:nvPr/>
        </p:nvPicPr>
        <p:blipFill>
          <a:blip r:embed="rId3">
            <a:extLst>
              <a:ext uri="{28A0092B-C50C-407E-A947-70E740481C1C}">
                <a14:useLocalDpi xmlns:a14="http://schemas.microsoft.com/office/drawing/2010/main" val="0"/>
              </a:ext>
            </a:extLst>
          </a:blip>
          <a:srcRect t="12251"/>
          <a:stretch>
            <a:fillRect/>
          </a:stretch>
        </p:blipFill>
        <p:spPr bwMode="auto">
          <a:xfrm>
            <a:off x="0" y="-6350"/>
            <a:ext cx="9144000" cy="621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p:nvSpPr>
        <p:spPr bwMode="auto">
          <a:xfrm>
            <a:off x="0" y="-12700"/>
            <a:ext cx="3978275" cy="1384995"/>
          </a:xfrm>
          <a:prstGeom prst="rect">
            <a:avLst/>
          </a:prstGeom>
          <a:noFill/>
          <a:ln>
            <a:noFill/>
          </a:ln>
          <a:effectLst>
            <a:outerShdw blurRad="50800" dist="38100" dir="2700000" rotWithShape="0">
              <a:schemeClr val="tx1">
                <a:alpha val="42999"/>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defRPr/>
            </a:pPr>
            <a:r>
              <a:rPr lang="en-US" sz="2800" b="1" dirty="0">
                <a:solidFill>
                  <a:srgbClr val="FFFF00"/>
                </a:solidFill>
                <a:latin typeface="Arial"/>
                <a:cs typeface="Arial"/>
              </a:rPr>
              <a:t>Hurricane </a:t>
            </a:r>
            <a:r>
              <a:rPr lang="en-US" sz="2800" b="1" dirty="0" smtClean="0">
                <a:solidFill>
                  <a:srgbClr val="FFFF00"/>
                </a:solidFill>
                <a:latin typeface="Arial"/>
                <a:cs typeface="Arial"/>
              </a:rPr>
              <a:t>Irene</a:t>
            </a:r>
          </a:p>
          <a:p>
            <a:pPr algn="ctr" eaLnBrk="1" hangingPunct="1">
              <a:defRPr/>
            </a:pPr>
            <a:r>
              <a:rPr lang="en-US" sz="2800" b="1" dirty="0" smtClean="0">
                <a:solidFill>
                  <a:srgbClr val="FFFF00"/>
                </a:solidFill>
                <a:latin typeface="Arial"/>
                <a:cs typeface="Arial"/>
              </a:rPr>
              <a:t>August 27-28, 2011</a:t>
            </a:r>
          </a:p>
          <a:p>
            <a:pPr algn="ctr" eaLnBrk="1" hangingPunct="1">
              <a:defRPr/>
            </a:pPr>
            <a:r>
              <a:rPr lang="en-US" sz="2800" b="1" dirty="0" smtClean="0">
                <a:solidFill>
                  <a:srgbClr val="FFFF00"/>
                </a:solidFill>
                <a:latin typeface="Arial"/>
                <a:cs typeface="Arial"/>
              </a:rPr>
              <a:t> </a:t>
            </a:r>
            <a:endParaRPr lang="en-US" sz="2800" b="1" dirty="0">
              <a:solidFill>
                <a:srgbClr val="FFFF00"/>
              </a:solidFill>
              <a:latin typeface="Arial"/>
              <a:cs typeface="Arial"/>
            </a:endParaRPr>
          </a:p>
        </p:txBody>
      </p:sp>
      <p:pic>
        <p:nvPicPr>
          <p:cNvPr id="26628" name="Picture 1" descr="1.tiff"/>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86400" y="3608388"/>
            <a:ext cx="3657600" cy="260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5"/>
          <p:cNvPicPr>
            <a:picLocks noChangeAspect="1" noChangeArrowheads="1"/>
          </p:cNvPicPr>
          <p:nvPr/>
        </p:nvPicPr>
        <p:blipFill>
          <a:blip r:embed="rId5">
            <a:extLst>
              <a:ext uri="{28A0092B-C50C-407E-A947-70E740481C1C}">
                <a14:useLocalDpi xmlns:a14="http://schemas.microsoft.com/office/drawing/2010/main" val="0"/>
              </a:ext>
            </a:extLst>
          </a:blip>
          <a:srcRect t="43533" b="3500"/>
          <a:stretch>
            <a:fillRect/>
          </a:stretch>
        </p:blipFill>
        <p:spPr bwMode="auto">
          <a:xfrm>
            <a:off x="5524500" y="2120900"/>
            <a:ext cx="3619500" cy="14525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6630" name="TextBox 1"/>
          <p:cNvSpPr txBox="1">
            <a:spLocks noChangeArrowheads="1"/>
          </p:cNvSpPr>
          <p:nvPr/>
        </p:nvSpPr>
        <p:spPr bwMode="auto">
          <a:xfrm>
            <a:off x="7213600" y="5329238"/>
            <a:ext cx="1905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mtClean="0">
                <a:solidFill>
                  <a:srgbClr val="FFFFFF"/>
                </a:solidFill>
                <a:cs typeface="ＭＳ Ｐゴシック" charset="-128"/>
              </a:rPr>
              <a:t>Two Gliders Deployed</a:t>
            </a:r>
          </a:p>
        </p:txBody>
      </p:sp>
      <p:sp>
        <p:nvSpPr>
          <p:cNvPr id="8" name="TextBox 7"/>
          <p:cNvSpPr txBox="1"/>
          <p:nvPr/>
        </p:nvSpPr>
        <p:spPr>
          <a:xfrm>
            <a:off x="32527" y="889000"/>
            <a:ext cx="3451937" cy="1569660"/>
          </a:xfrm>
          <a:prstGeom prst="rect">
            <a:avLst/>
          </a:prstGeom>
          <a:noFill/>
        </p:spPr>
        <p:txBody>
          <a:bodyPr wrap="none" rtlCol="0">
            <a:spAutoFit/>
          </a:bodyPr>
          <a:lstStyle/>
          <a:p>
            <a:pPr algn="ctr" eaLnBrk="1" hangingPunct="1"/>
            <a:r>
              <a:rPr lang="en-US" dirty="0" smtClean="0">
                <a:solidFill>
                  <a:prstClr val="white"/>
                </a:solidFill>
                <a:ea typeface="ＭＳ Ｐゴシック" charset="-128"/>
                <a:cs typeface="ＭＳ Ｐゴシック" charset="-128"/>
              </a:rPr>
              <a:t>NOAA/NHC:</a:t>
            </a:r>
          </a:p>
          <a:p>
            <a:pPr algn="ctr" eaLnBrk="1" hangingPunct="1"/>
            <a:r>
              <a:rPr lang="en-US" dirty="0" smtClean="0">
                <a:solidFill>
                  <a:prstClr val="white"/>
                </a:solidFill>
                <a:ea typeface="ＭＳ Ｐゴシック" charset="-128"/>
                <a:cs typeface="ＭＳ Ｐゴシック" charset="-128"/>
              </a:rPr>
              <a:t>Damage &gt;$16B ( #7)</a:t>
            </a:r>
          </a:p>
          <a:p>
            <a:pPr algn="ctr" eaLnBrk="1" hangingPunct="1"/>
            <a:r>
              <a:rPr lang="en-US" dirty="0" smtClean="0">
                <a:solidFill>
                  <a:prstClr val="white"/>
                </a:solidFill>
                <a:ea typeface="ＭＳ Ｐゴシック" charset="-128"/>
                <a:cs typeface="ＭＳ Ｐゴシック" charset="-128"/>
              </a:rPr>
              <a:t>Track Accurate</a:t>
            </a:r>
          </a:p>
          <a:p>
            <a:pPr algn="ctr" eaLnBrk="1" hangingPunct="1"/>
            <a:r>
              <a:rPr lang="en-US" dirty="0" smtClean="0">
                <a:solidFill>
                  <a:prstClr val="white"/>
                </a:solidFill>
                <a:ea typeface="ＭＳ Ｐゴシック" charset="-128"/>
                <a:cs typeface="ＭＳ Ｐゴシック" charset="-128"/>
              </a:rPr>
              <a:t>Intensity Over-predicted</a:t>
            </a:r>
            <a:endParaRPr lang="en-US" dirty="0">
              <a:solidFill>
                <a:prstClr val="white"/>
              </a:solidFill>
              <a:ea typeface="ＭＳ Ｐゴシック" charset="-128"/>
              <a:cs typeface="ＭＳ Ｐゴシック" charset="-128"/>
            </a:endParaRPr>
          </a:p>
        </p:txBody>
      </p:sp>
    </p:spTree>
    <p:extLst>
      <p:ext uri="{BB962C8B-B14F-4D97-AF65-F5344CB8AC3E}">
        <p14:creationId xmlns:p14="http://schemas.microsoft.com/office/powerpoint/2010/main" val="248727265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8838" y="5802313"/>
            <a:ext cx="7578725" cy="6651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latin typeface="Constantia"/>
            </a:endParaRPr>
          </a:p>
        </p:txBody>
      </p:sp>
      <p:sp>
        <p:nvSpPr>
          <p:cNvPr id="28675" name="Title 1"/>
          <p:cNvSpPr>
            <a:spLocks noGrp="1"/>
          </p:cNvSpPr>
          <p:nvPr>
            <p:ph type="title"/>
          </p:nvPr>
        </p:nvSpPr>
        <p:spPr>
          <a:xfrm>
            <a:off x="457200" y="704088"/>
            <a:ext cx="8229600" cy="591312"/>
          </a:xfrm>
        </p:spPr>
        <p:txBody>
          <a:bodyPr>
            <a:normAutofit fontScale="90000"/>
          </a:bodyPr>
          <a:lstStyle/>
          <a:p>
            <a:pPr eaLnBrk="1" hangingPunct="1"/>
            <a:r>
              <a:rPr lang="en-US" altLang="en-US" dirty="0" smtClean="0"/>
              <a:t>Global Ocean Observing System</a:t>
            </a:r>
          </a:p>
        </p:txBody>
      </p:sp>
      <p:sp>
        <p:nvSpPr>
          <p:cNvPr id="5" name="Content Placeholder 4"/>
          <p:cNvSpPr>
            <a:spLocks noGrp="1"/>
          </p:cNvSpPr>
          <p:nvPr>
            <p:ph idx="1"/>
          </p:nvPr>
        </p:nvSpPr>
        <p:spPr/>
        <p:txBody>
          <a:bodyPr/>
          <a:lstStyle/>
          <a:p>
            <a:r>
              <a:rPr lang="en-US" dirty="0" smtClean="0">
                <a:solidFill>
                  <a:srgbClr val="FF0000"/>
                </a:solidFill>
              </a:rPr>
              <a:t>Needs to be updated…</a:t>
            </a:r>
            <a:endParaRPr lang="en-US" dirty="0">
              <a:solidFill>
                <a:srgbClr val="FF0000"/>
              </a:solidFill>
            </a:endParaRPr>
          </a:p>
        </p:txBody>
      </p:sp>
      <p:sp>
        <p:nvSpPr>
          <p:cNvPr id="3" name="Footer Placeholder 2"/>
          <p:cNvSpPr>
            <a:spLocks noGrp="1"/>
          </p:cNvSpPr>
          <p:nvPr>
            <p:ph type="ftr" sz="quarter" idx="11"/>
          </p:nvPr>
        </p:nvSpPr>
        <p:spPr/>
        <p:txBody>
          <a:bodyPr/>
          <a:lstStyle/>
          <a:p>
            <a:pPr>
              <a:defRPr/>
            </a:pPr>
            <a:r>
              <a:rPr lang="en-US">
                <a:solidFill>
                  <a:srgbClr val="04617B">
                    <a:shade val="90000"/>
                  </a:srgbClr>
                </a:solidFill>
                <a:latin typeface="Constantia"/>
              </a:rPr>
              <a:t>IOC: Overview of the Intergovernmental Oceanographic Commission</a:t>
            </a:r>
          </a:p>
        </p:txBody>
      </p:sp>
      <p:sp>
        <p:nvSpPr>
          <p:cNvPr id="4" name="Slide Number Placeholder 3"/>
          <p:cNvSpPr>
            <a:spLocks noGrp="1"/>
          </p:cNvSpPr>
          <p:nvPr>
            <p:ph type="sldNum" sz="quarter" idx="12"/>
          </p:nvPr>
        </p:nvSpPr>
        <p:spPr/>
        <p:txBody>
          <a:bodyPr/>
          <a:lstStyle/>
          <a:p>
            <a:pPr>
              <a:defRPr/>
            </a:pPr>
            <a:fld id="{37C9ABC4-61E7-40C3-9E4A-D2E038F0EE8C}" type="slidenum">
              <a:rPr lang="en-US">
                <a:solidFill>
                  <a:srgbClr val="04617B">
                    <a:shade val="90000"/>
                  </a:srgbClr>
                </a:solidFill>
                <a:latin typeface="Constantia"/>
              </a:rPr>
              <a:pPr>
                <a:defRPr/>
              </a:pPr>
              <a:t>8</a:t>
            </a:fld>
            <a:endParaRPr lang="en-US">
              <a:solidFill>
                <a:srgbClr val="04617B">
                  <a:shade val="90000"/>
                </a:srgbClr>
              </a:solidFill>
              <a:latin typeface="Constantia"/>
            </a:endParaRPr>
          </a:p>
        </p:txBody>
      </p:sp>
      <p:pic>
        <p:nvPicPr>
          <p:cNvPr id="28677" name="Picture 3" descr="GOOS_logo_plain.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5946775"/>
            <a:ext cx="977900"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4" descr="GOOS_sponsors_logos.g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0563" y="5878513"/>
            <a:ext cx="38862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1295400"/>
            <a:ext cx="8262274" cy="4338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40077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21" descr="mab110826d_irenw.jpg"/>
          <p:cNvPicPr>
            <a:picLocks noChangeAspect="1"/>
          </p:cNvPicPr>
          <p:nvPr/>
        </p:nvPicPr>
        <p:blipFill>
          <a:blip r:embed="rId3">
            <a:extLst>
              <a:ext uri="{28A0092B-C50C-407E-A947-70E740481C1C}">
                <a14:useLocalDpi xmlns:a14="http://schemas.microsoft.com/office/drawing/2010/main" val="0"/>
              </a:ext>
            </a:extLst>
          </a:blip>
          <a:srcRect t="12251"/>
          <a:stretch>
            <a:fillRect/>
          </a:stretch>
        </p:blipFill>
        <p:spPr bwMode="auto">
          <a:xfrm>
            <a:off x="0" y="-6350"/>
            <a:ext cx="9144000" cy="621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p:nvSpPr>
        <p:spPr bwMode="auto">
          <a:xfrm>
            <a:off x="0" y="-12700"/>
            <a:ext cx="3978275" cy="1384995"/>
          </a:xfrm>
          <a:prstGeom prst="rect">
            <a:avLst/>
          </a:prstGeom>
          <a:noFill/>
          <a:ln>
            <a:noFill/>
          </a:ln>
          <a:effectLst>
            <a:outerShdw blurRad="50800" dist="38100" dir="2700000" rotWithShape="0">
              <a:schemeClr val="tx1">
                <a:alpha val="42999"/>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defRPr/>
            </a:pPr>
            <a:r>
              <a:rPr lang="en-US" sz="2800" b="1" dirty="0">
                <a:solidFill>
                  <a:srgbClr val="FFFF00"/>
                </a:solidFill>
                <a:latin typeface="Arial"/>
                <a:cs typeface="Arial"/>
              </a:rPr>
              <a:t>Hurricane </a:t>
            </a:r>
            <a:r>
              <a:rPr lang="en-US" sz="2800" b="1" dirty="0" smtClean="0">
                <a:solidFill>
                  <a:srgbClr val="FFFF00"/>
                </a:solidFill>
                <a:latin typeface="Arial"/>
                <a:cs typeface="Arial"/>
              </a:rPr>
              <a:t>Irene</a:t>
            </a:r>
          </a:p>
          <a:p>
            <a:pPr algn="ctr" eaLnBrk="1" hangingPunct="1">
              <a:defRPr/>
            </a:pPr>
            <a:r>
              <a:rPr lang="en-US" sz="2800" b="1" dirty="0" smtClean="0">
                <a:solidFill>
                  <a:srgbClr val="FFFF00"/>
                </a:solidFill>
                <a:latin typeface="Arial"/>
                <a:cs typeface="Arial"/>
              </a:rPr>
              <a:t>August 27-28, 2011</a:t>
            </a:r>
          </a:p>
          <a:p>
            <a:pPr algn="ctr" eaLnBrk="1" hangingPunct="1">
              <a:defRPr/>
            </a:pPr>
            <a:r>
              <a:rPr lang="en-US" sz="2800" b="1" dirty="0" smtClean="0">
                <a:solidFill>
                  <a:srgbClr val="FFFF00"/>
                </a:solidFill>
                <a:latin typeface="Arial"/>
                <a:cs typeface="Arial"/>
              </a:rPr>
              <a:t> </a:t>
            </a:r>
            <a:endParaRPr lang="en-US" sz="2800" b="1" dirty="0">
              <a:solidFill>
                <a:srgbClr val="FFFF00"/>
              </a:solidFill>
              <a:latin typeface="Arial"/>
              <a:cs typeface="Arial"/>
            </a:endParaRPr>
          </a:p>
        </p:txBody>
      </p:sp>
      <p:pic>
        <p:nvPicPr>
          <p:cNvPr id="26628" name="Picture 1" descr="1.tiff"/>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86400" y="3608388"/>
            <a:ext cx="3657600" cy="260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5"/>
          <p:cNvPicPr>
            <a:picLocks noChangeAspect="1" noChangeArrowheads="1"/>
          </p:cNvPicPr>
          <p:nvPr/>
        </p:nvPicPr>
        <p:blipFill>
          <a:blip r:embed="rId5">
            <a:extLst>
              <a:ext uri="{28A0092B-C50C-407E-A947-70E740481C1C}">
                <a14:useLocalDpi xmlns:a14="http://schemas.microsoft.com/office/drawing/2010/main" val="0"/>
              </a:ext>
            </a:extLst>
          </a:blip>
          <a:srcRect t="43533" b="3500"/>
          <a:stretch>
            <a:fillRect/>
          </a:stretch>
        </p:blipFill>
        <p:spPr bwMode="auto">
          <a:xfrm>
            <a:off x="5524500" y="2120900"/>
            <a:ext cx="3619500" cy="14525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6630" name="TextBox 1"/>
          <p:cNvSpPr txBox="1">
            <a:spLocks noChangeArrowheads="1"/>
          </p:cNvSpPr>
          <p:nvPr/>
        </p:nvSpPr>
        <p:spPr bwMode="auto">
          <a:xfrm>
            <a:off x="7213600" y="5329238"/>
            <a:ext cx="1905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mtClean="0">
                <a:solidFill>
                  <a:srgbClr val="FFFFFF"/>
                </a:solidFill>
                <a:cs typeface="ＭＳ Ｐゴシック" charset="-128"/>
              </a:rPr>
              <a:t>Two Gliders Deployed</a:t>
            </a:r>
          </a:p>
        </p:txBody>
      </p:sp>
      <p:grpSp>
        <p:nvGrpSpPr>
          <p:cNvPr id="8" name="Group 37"/>
          <p:cNvGrpSpPr/>
          <p:nvPr/>
        </p:nvGrpSpPr>
        <p:grpSpPr>
          <a:xfrm>
            <a:off x="5454693" y="784879"/>
            <a:ext cx="3778207" cy="5374106"/>
            <a:chOff x="4918130" y="505476"/>
            <a:chExt cx="3778207" cy="5374106"/>
          </a:xfrm>
        </p:grpSpPr>
        <p:pic>
          <p:nvPicPr>
            <p:cNvPr id="9" name="Picture 8"/>
            <p:cNvPicPr>
              <a:picLocks noChangeAspect="1"/>
            </p:cNvPicPr>
            <p:nvPr/>
          </p:nvPicPr>
          <p:blipFill>
            <a:blip r:embed="rId6" cstate="print"/>
            <a:stretch>
              <a:fillRect/>
            </a:stretch>
          </p:blipFill>
          <p:spPr>
            <a:xfrm>
              <a:off x="5203880" y="880128"/>
              <a:ext cx="3238500" cy="1619250"/>
            </a:xfrm>
            <a:prstGeom prst="rect">
              <a:avLst/>
            </a:prstGeom>
          </p:spPr>
        </p:pic>
        <p:pic>
          <p:nvPicPr>
            <p:cNvPr id="10" name="Picture 9"/>
            <p:cNvPicPr>
              <a:picLocks noChangeAspect="1"/>
            </p:cNvPicPr>
            <p:nvPr/>
          </p:nvPicPr>
          <p:blipFill>
            <a:blip r:embed="rId7" cstate="print"/>
            <a:stretch>
              <a:fillRect/>
            </a:stretch>
          </p:blipFill>
          <p:spPr>
            <a:xfrm>
              <a:off x="5203880" y="4093229"/>
              <a:ext cx="3238500" cy="1602383"/>
            </a:xfrm>
            <a:prstGeom prst="rect">
              <a:avLst/>
            </a:prstGeom>
          </p:spPr>
        </p:pic>
        <p:pic>
          <p:nvPicPr>
            <p:cNvPr id="11" name="Picture 10"/>
            <p:cNvPicPr>
              <a:picLocks noChangeAspect="1"/>
            </p:cNvPicPr>
            <p:nvPr/>
          </p:nvPicPr>
          <p:blipFill>
            <a:blip r:embed="rId8" cstate="print"/>
            <a:stretch>
              <a:fillRect/>
            </a:stretch>
          </p:blipFill>
          <p:spPr>
            <a:xfrm>
              <a:off x="5203880" y="2493029"/>
              <a:ext cx="3238500" cy="1602383"/>
            </a:xfrm>
            <a:prstGeom prst="rect">
              <a:avLst/>
            </a:prstGeom>
          </p:spPr>
        </p:pic>
        <p:sp>
          <p:nvSpPr>
            <p:cNvPr id="12" name="Rectangle 11"/>
            <p:cNvSpPr/>
            <p:nvPr/>
          </p:nvSpPr>
          <p:spPr>
            <a:xfrm>
              <a:off x="8283630" y="886478"/>
              <a:ext cx="330200" cy="4800600"/>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sp>
          <p:nvSpPr>
            <p:cNvPr id="13" name="TextBox 12"/>
            <p:cNvSpPr txBox="1"/>
            <p:nvPr/>
          </p:nvSpPr>
          <p:spPr>
            <a:xfrm>
              <a:off x="8188380" y="2137428"/>
              <a:ext cx="412893" cy="338554"/>
            </a:xfrm>
            <a:prstGeom prst="rect">
              <a:avLst/>
            </a:prstGeom>
            <a:noFill/>
          </p:spPr>
          <p:txBody>
            <a:bodyPr wrap="none" rtlCol="0">
              <a:spAutoFit/>
            </a:bodyPr>
            <a:lstStyle/>
            <a:p>
              <a:pPr eaLnBrk="1" hangingPunct="1"/>
              <a:r>
                <a:rPr lang="en-US" sz="1600" dirty="0" smtClean="0">
                  <a:solidFill>
                    <a:prstClr val="black"/>
                  </a:solidFill>
                  <a:ea typeface="ＭＳ Ｐゴシック" charset="-128"/>
                  <a:cs typeface="ＭＳ Ｐゴシック" charset="-128"/>
                </a:rPr>
                <a:t>14</a:t>
              </a:r>
              <a:endParaRPr lang="en-US" sz="1600" dirty="0">
                <a:solidFill>
                  <a:prstClr val="black"/>
                </a:solidFill>
                <a:ea typeface="ＭＳ Ｐゴシック" charset="-128"/>
                <a:cs typeface="ＭＳ Ｐゴシック" charset="-128"/>
              </a:endParaRPr>
            </a:p>
          </p:txBody>
        </p:sp>
        <p:sp>
          <p:nvSpPr>
            <p:cNvPr id="14" name="TextBox 13"/>
            <p:cNvSpPr txBox="1"/>
            <p:nvPr/>
          </p:nvSpPr>
          <p:spPr>
            <a:xfrm>
              <a:off x="8201080" y="2429528"/>
              <a:ext cx="412893" cy="338554"/>
            </a:xfrm>
            <a:prstGeom prst="rect">
              <a:avLst/>
            </a:prstGeom>
            <a:noFill/>
          </p:spPr>
          <p:txBody>
            <a:bodyPr wrap="none" rtlCol="0">
              <a:spAutoFit/>
            </a:bodyPr>
            <a:lstStyle/>
            <a:p>
              <a:pPr eaLnBrk="1" hangingPunct="1"/>
              <a:r>
                <a:rPr lang="en-US" sz="1600" dirty="0" smtClean="0">
                  <a:solidFill>
                    <a:prstClr val="black"/>
                  </a:solidFill>
                  <a:ea typeface="ＭＳ Ｐゴシック" charset="-128"/>
                  <a:cs typeface="ＭＳ Ｐゴシック" charset="-128"/>
                </a:rPr>
                <a:t>33</a:t>
              </a:r>
              <a:endParaRPr lang="en-US" sz="1600" dirty="0">
                <a:solidFill>
                  <a:prstClr val="black"/>
                </a:solidFill>
                <a:ea typeface="ＭＳ Ｐゴシック" charset="-128"/>
                <a:cs typeface="ＭＳ Ｐゴシック" charset="-128"/>
              </a:endParaRPr>
            </a:p>
          </p:txBody>
        </p:sp>
        <p:sp>
          <p:nvSpPr>
            <p:cNvPr id="15" name="TextBox 14"/>
            <p:cNvSpPr txBox="1"/>
            <p:nvPr/>
          </p:nvSpPr>
          <p:spPr>
            <a:xfrm>
              <a:off x="8207430" y="3693178"/>
              <a:ext cx="412893" cy="338554"/>
            </a:xfrm>
            <a:prstGeom prst="rect">
              <a:avLst/>
            </a:prstGeom>
            <a:noFill/>
          </p:spPr>
          <p:txBody>
            <a:bodyPr wrap="none" rtlCol="0">
              <a:spAutoFit/>
            </a:bodyPr>
            <a:lstStyle/>
            <a:p>
              <a:pPr eaLnBrk="1" hangingPunct="1"/>
              <a:r>
                <a:rPr lang="en-US" sz="1600" dirty="0" smtClean="0">
                  <a:solidFill>
                    <a:prstClr val="black"/>
                  </a:solidFill>
                  <a:ea typeface="ＭＳ Ｐゴシック" charset="-128"/>
                  <a:cs typeface="ＭＳ Ｐゴシック" charset="-128"/>
                </a:rPr>
                <a:t>29</a:t>
              </a:r>
              <a:endParaRPr lang="en-US" sz="1600" dirty="0">
                <a:solidFill>
                  <a:prstClr val="black"/>
                </a:solidFill>
                <a:ea typeface="ＭＳ Ｐゴシック" charset="-128"/>
                <a:cs typeface="ＭＳ Ｐゴシック" charset="-128"/>
              </a:endParaRPr>
            </a:p>
          </p:txBody>
        </p:sp>
        <p:sp>
          <p:nvSpPr>
            <p:cNvPr id="16" name="TextBox 15"/>
            <p:cNvSpPr txBox="1"/>
            <p:nvPr/>
          </p:nvSpPr>
          <p:spPr>
            <a:xfrm>
              <a:off x="8169330" y="4048778"/>
              <a:ext cx="527007" cy="338554"/>
            </a:xfrm>
            <a:prstGeom prst="rect">
              <a:avLst/>
            </a:prstGeom>
            <a:noFill/>
          </p:spPr>
          <p:txBody>
            <a:bodyPr wrap="none" rtlCol="0">
              <a:spAutoFit/>
            </a:bodyPr>
            <a:lstStyle/>
            <a:p>
              <a:pPr eaLnBrk="1" hangingPunct="1"/>
              <a:r>
                <a:rPr lang="en-US" sz="1600" dirty="0" smtClean="0">
                  <a:solidFill>
                    <a:prstClr val="black"/>
                  </a:solidFill>
                  <a:ea typeface="ＭＳ Ｐゴシック" charset="-128"/>
                  <a:cs typeface="ＭＳ Ｐゴシック" charset="-128"/>
                </a:rPr>
                <a:t>105</a:t>
              </a:r>
              <a:endParaRPr lang="en-US" sz="1600" dirty="0">
                <a:solidFill>
                  <a:prstClr val="black"/>
                </a:solidFill>
                <a:ea typeface="ＭＳ Ｐゴシック" charset="-128"/>
                <a:cs typeface="ＭＳ Ｐゴシック" charset="-128"/>
              </a:endParaRPr>
            </a:p>
          </p:txBody>
        </p:sp>
        <p:sp>
          <p:nvSpPr>
            <p:cNvPr id="17" name="TextBox 16"/>
            <p:cNvSpPr txBox="1"/>
            <p:nvPr/>
          </p:nvSpPr>
          <p:spPr>
            <a:xfrm>
              <a:off x="8201080" y="5331478"/>
              <a:ext cx="412893" cy="338554"/>
            </a:xfrm>
            <a:prstGeom prst="rect">
              <a:avLst/>
            </a:prstGeom>
            <a:noFill/>
          </p:spPr>
          <p:txBody>
            <a:bodyPr wrap="none" rtlCol="0">
              <a:spAutoFit/>
            </a:bodyPr>
            <a:lstStyle/>
            <a:p>
              <a:pPr eaLnBrk="1" hangingPunct="1"/>
              <a:r>
                <a:rPr lang="en-US" sz="1600" dirty="0" smtClean="0">
                  <a:solidFill>
                    <a:prstClr val="black"/>
                  </a:solidFill>
                  <a:ea typeface="ＭＳ Ｐゴシック" charset="-128"/>
                  <a:cs typeface="ＭＳ Ｐゴシック" charset="-128"/>
                </a:rPr>
                <a:t>60</a:t>
              </a:r>
              <a:endParaRPr lang="en-US" sz="1600" dirty="0">
                <a:solidFill>
                  <a:prstClr val="black"/>
                </a:solidFill>
                <a:ea typeface="ＭＳ Ｐゴシック" charset="-128"/>
                <a:cs typeface="ＭＳ Ｐゴシック" charset="-128"/>
              </a:endParaRPr>
            </a:p>
          </p:txBody>
        </p:sp>
        <p:sp>
          <p:nvSpPr>
            <p:cNvPr id="18" name="TextBox 17"/>
            <p:cNvSpPr txBox="1"/>
            <p:nvPr/>
          </p:nvSpPr>
          <p:spPr>
            <a:xfrm>
              <a:off x="5400730" y="3553478"/>
              <a:ext cx="890238" cy="369332"/>
            </a:xfrm>
            <a:prstGeom prst="rect">
              <a:avLst/>
            </a:prstGeom>
            <a:noFill/>
          </p:spPr>
          <p:txBody>
            <a:bodyPr wrap="none" rtlCol="0">
              <a:spAutoFit/>
            </a:bodyPr>
            <a:lstStyle/>
            <a:p>
              <a:pPr eaLnBrk="1" hangingPunct="1"/>
              <a:r>
                <a:rPr lang="en-US" sz="1800" dirty="0" smtClean="0">
                  <a:solidFill>
                    <a:srgbClr val="FFFFFF"/>
                  </a:solidFill>
                  <a:ea typeface="ＭＳ Ｐゴシック" charset="-128"/>
                  <a:cs typeface="ＭＳ Ｐゴシック" charset="-128"/>
                </a:rPr>
                <a:t>salinity</a:t>
              </a:r>
              <a:endParaRPr lang="en-US" sz="1800" dirty="0">
                <a:solidFill>
                  <a:srgbClr val="FFFFFF"/>
                </a:solidFill>
                <a:ea typeface="ＭＳ Ｐゴシック" charset="-128"/>
                <a:cs typeface="ＭＳ Ｐゴシック" charset="-128"/>
              </a:endParaRPr>
            </a:p>
          </p:txBody>
        </p:sp>
        <p:sp>
          <p:nvSpPr>
            <p:cNvPr id="19" name="TextBox 18"/>
            <p:cNvSpPr txBox="1"/>
            <p:nvPr/>
          </p:nvSpPr>
          <p:spPr>
            <a:xfrm>
              <a:off x="5375330" y="5160028"/>
              <a:ext cx="1198390" cy="369332"/>
            </a:xfrm>
            <a:prstGeom prst="rect">
              <a:avLst/>
            </a:prstGeom>
            <a:noFill/>
          </p:spPr>
          <p:txBody>
            <a:bodyPr wrap="none" rtlCol="0">
              <a:spAutoFit/>
            </a:bodyPr>
            <a:lstStyle/>
            <a:p>
              <a:pPr eaLnBrk="1" hangingPunct="1"/>
              <a:r>
                <a:rPr lang="en-US" sz="1800" dirty="0" smtClean="0">
                  <a:solidFill>
                    <a:srgbClr val="FFFFFF"/>
                  </a:solidFill>
                  <a:ea typeface="ＭＳ Ｐゴシック" charset="-128"/>
                  <a:cs typeface="ＭＳ Ｐゴシック" charset="-128"/>
                </a:rPr>
                <a:t>% oxygen</a:t>
              </a:r>
              <a:endParaRPr lang="en-US" sz="1800" dirty="0">
                <a:solidFill>
                  <a:srgbClr val="FFFFFF"/>
                </a:solidFill>
                <a:ea typeface="ＭＳ Ｐゴシック" charset="-128"/>
                <a:cs typeface="ＭＳ Ｐゴシック" charset="-128"/>
              </a:endParaRPr>
            </a:p>
          </p:txBody>
        </p:sp>
        <p:sp>
          <p:nvSpPr>
            <p:cNvPr id="20" name="TextBox 19"/>
            <p:cNvSpPr txBox="1"/>
            <p:nvPr/>
          </p:nvSpPr>
          <p:spPr>
            <a:xfrm>
              <a:off x="5406372" y="1955967"/>
              <a:ext cx="1290938" cy="338554"/>
            </a:xfrm>
            <a:prstGeom prst="rect">
              <a:avLst/>
            </a:prstGeom>
            <a:noFill/>
          </p:spPr>
          <p:txBody>
            <a:bodyPr wrap="none" rtlCol="0">
              <a:spAutoFit/>
            </a:bodyPr>
            <a:lstStyle/>
            <a:p>
              <a:pPr eaLnBrk="1" hangingPunct="1"/>
              <a:r>
                <a:rPr lang="en-US" sz="1600" dirty="0" smtClean="0">
                  <a:solidFill>
                    <a:prstClr val="white"/>
                  </a:solidFill>
                  <a:ea typeface="ＭＳ Ｐゴシック" charset="-128"/>
                  <a:cs typeface="ＭＳ Ｐゴシック" charset="-128"/>
                </a:rPr>
                <a:t>temperature</a:t>
              </a:r>
              <a:endParaRPr lang="en-US" sz="1600" dirty="0">
                <a:solidFill>
                  <a:prstClr val="white"/>
                </a:solidFill>
                <a:ea typeface="ＭＳ Ｐゴシック" charset="-128"/>
                <a:cs typeface="ＭＳ Ｐゴシック" charset="-128"/>
              </a:endParaRPr>
            </a:p>
          </p:txBody>
        </p:sp>
        <p:sp>
          <p:nvSpPr>
            <p:cNvPr id="21" name="Rectangle 20"/>
            <p:cNvSpPr/>
            <p:nvPr/>
          </p:nvSpPr>
          <p:spPr>
            <a:xfrm>
              <a:off x="4918130" y="886478"/>
              <a:ext cx="425450" cy="4800600"/>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sp>
          <p:nvSpPr>
            <p:cNvPr id="22" name="TextBox 21"/>
            <p:cNvSpPr txBox="1"/>
            <p:nvPr/>
          </p:nvSpPr>
          <p:spPr>
            <a:xfrm>
              <a:off x="4962580" y="2143778"/>
              <a:ext cx="412893" cy="338554"/>
            </a:xfrm>
            <a:prstGeom prst="rect">
              <a:avLst/>
            </a:prstGeom>
            <a:noFill/>
          </p:spPr>
          <p:txBody>
            <a:bodyPr wrap="none" rtlCol="0">
              <a:spAutoFit/>
            </a:bodyPr>
            <a:lstStyle/>
            <a:p>
              <a:pPr eaLnBrk="1" hangingPunct="1"/>
              <a:r>
                <a:rPr lang="en-US" sz="1600" dirty="0" smtClean="0">
                  <a:solidFill>
                    <a:prstClr val="black"/>
                  </a:solidFill>
                  <a:ea typeface="ＭＳ Ｐゴシック" charset="-128"/>
                  <a:cs typeface="ＭＳ Ｐゴシック" charset="-128"/>
                </a:rPr>
                <a:t>55</a:t>
              </a:r>
              <a:endParaRPr lang="en-US" sz="1600" dirty="0">
                <a:solidFill>
                  <a:prstClr val="black"/>
                </a:solidFill>
                <a:ea typeface="ＭＳ Ｐゴシック" charset="-128"/>
                <a:cs typeface="ＭＳ Ｐゴシック" charset="-128"/>
              </a:endParaRPr>
            </a:p>
          </p:txBody>
        </p:sp>
        <p:sp>
          <p:nvSpPr>
            <p:cNvPr id="23" name="TextBox 22"/>
            <p:cNvSpPr txBox="1"/>
            <p:nvPr/>
          </p:nvSpPr>
          <p:spPr>
            <a:xfrm>
              <a:off x="4981630" y="3731278"/>
              <a:ext cx="412893" cy="338554"/>
            </a:xfrm>
            <a:prstGeom prst="rect">
              <a:avLst/>
            </a:prstGeom>
            <a:noFill/>
          </p:spPr>
          <p:txBody>
            <a:bodyPr wrap="none" rtlCol="0">
              <a:spAutoFit/>
            </a:bodyPr>
            <a:lstStyle/>
            <a:p>
              <a:pPr eaLnBrk="1" hangingPunct="1"/>
              <a:r>
                <a:rPr lang="en-US" sz="1600" dirty="0" smtClean="0">
                  <a:solidFill>
                    <a:prstClr val="black"/>
                  </a:solidFill>
                  <a:ea typeface="ＭＳ Ｐゴシック" charset="-128"/>
                  <a:cs typeface="ＭＳ Ｐゴシック" charset="-128"/>
                </a:rPr>
                <a:t>55</a:t>
              </a:r>
              <a:endParaRPr lang="en-US" sz="1600" dirty="0">
                <a:solidFill>
                  <a:prstClr val="black"/>
                </a:solidFill>
                <a:ea typeface="ＭＳ Ｐゴシック" charset="-128"/>
                <a:cs typeface="ＭＳ Ｐゴシック" charset="-128"/>
              </a:endParaRPr>
            </a:p>
          </p:txBody>
        </p:sp>
        <p:sp>
          <p:nvSpPr>
            <p:cNvPr id="24" name="TextBox 23"/>
            <p:cNvSpPr txBox="1"/>
            <p:nvPr/>
          </p:nvSpPr>
          <p:spPr>
            <a:xfrm>
              <a:off x="5095930" y="2410478"/>
              <a:ext cx="298780" cy="338554"/>
            </a:xfrm>
            <a:prstGeom prst="rect">
              <a:avLst/>
            </a:prstGeom>
            <a:noFill/>
          </p:spPr>
          <p:txBody>
            <a:bodyPr wrap="none" rtlCol="0">
              <a:spAutoFit/>
            </a:bodyPr>
            <a:lstStyle/>
            <a:p>
              <a:pPr eaLnBrk="1" hangingPunct="1"/>
              <a:r>
                <a:rPr lang="en-US" sz="1600" dirty="0" smtClean="0">
                  <a:solidFill>
                    <a:prstClr val="black"/>
                  </a:solidFill>
                  <a:ea typeface="ＭＳ Ｐゴシック" charset="-128"/>
                  <a:cs typeface="ＭＳ Ｐゴシック" charset="-128"/>
                </a:rPr>
                <a:t>0</a:t>
              </a:r>
              <a:endParaRPr lang="en-US" sz="1600" dirty="0">
                <a:solidFill>
                  <a:prstClr val="black"/>
                </a:solidFill>
                <a:ea typeface="ＭＳ Ｐゴシック" charset="-128"/>
                <a:cs typeface="ＭＳ Ｐゴシック" charset="-128"/>
              </a:endParaRPr>
            </a:p>
          </p:txBody>
        </p:sp>
        <p:sp>
          <p:nvSpPr>
            <p:cNvPr id="25" name="TextBox 24"/>
            <p:cNvSpPr txBox="1"/>
            <p:nvPr/>
          </p:nvSpPr>
          <p:spPr>
            <a:xfrm>
              <a:off x="5089580" y="4010678"/>
              <a:ext cx="298780" cy="338554"/>
            </a:xfrm>
            <a:prstGeom prst="rect">
              <a:avLst/>
            </a:prstGeom>
            <a:noFill/>
          </p:spPr>
          <p:txBody>
            <a:bodyPr wrap="none" rtlCol="0">
              <a:spAutoFit/>
            </a:bodyPr>
            <a:lstStyle/>
            <a:p>
              <a:pPr eaLnBrk="1" hangingPunct="1"/>
              <a:r>
                <a:rPr lang="en-US" sz="1600" dirty="0" smtClean="0">
                  <a:solidFill>
                    <a:prstClr val="black"/>
                  </a:solidFill>
                  <a:ea typeface="ＭＳ Ｐゴシック" charset="-128"/>
                  <a:cs typeface="ＭＳ Ｐゴシック" charset="-128"/>
                </a:rPr>
                <a:t>0</a:t>
              </a:r>
              <a:endParaRPr lang="en-US" sz="1600" dirty="0">
                <a:solidFill>
                  <a:prstClr val="black"/>
                </a:solidFill>
                <a:ea typeface="ＭＳ Ｐゴシック" charset="-128"/>
                <a:cs typeface="ＭＳ Ｐゴシック" charset="-128"/>
              </a:endParaRPr>
            </a:p>
          </p:txBody>
        </p:sp>
        <p:sp>
          <p:nvSpPr>
            <p:cNvPr id="26" name="TextBox 25"/>
            <p:cNvSpPr txBox="1"/>
            <p:nvPr/>
          </p:nvSpPr>
          <p:spPr>
            <a:xfrm>
              <a:off x="4956230" y="5325128"/>
              <a:ext cx="412893" cy="338554"/>
            </a:xfrm>
            <a:prstGeom prst="rect">
              <a:avLst/>
            </a:prstGeom>
            <a:noFill/>
          </p:spPr>
          <p:txBody>
            <a:bodyPr wrap="none" rtlCol="0">
              <a:spAutoFit/>
            </a:bodyPr>
            <a:lstStyle/>
            <a:p>
              <a:pPr eaLnBrk="1" hangingPunct="1"/>
              <a:r>
                <a:rPr lang="en-US" sz="1600" dirty="0" smtClean="0">
                  <a:solidFill>
                    <a:prstClr val="black"/>
                  </a:solidFill>
                  <a:ea typeface="ＭＳ Ｐゴシック" charset="-128"/>
                  <a:cs typeface="ＭＳ Ｐゴシック" charset="-128"/>
                </a:rPr>
                <a:t>55</a:t>
              </a:r>
              <a:endParaRPr lang="en-US" sz="1600" dirty="0">
                <a:solidFill>
                  <a:prstClr val="black"/>
                </a:solidFill>
                <a:ea typeface="ＭＳ Ｐゴシック" charset="-128"/>
                <a:cs typeface="ＭＳ Ｐゴシック" charset="-128"/>
              </a:endParaRPr>
            </a:p>
          </p:txBody>
        </p:sp>
        <p:sp>
          <p:nvSpPr>
            <p:cNvPr id="27" name="TextBox 26"/>
            <p:cNvSpPr txBox="1"/>
            <p:nvPr/>
          </p:nvSpPr>
          <p:spPr>
            <a:xfrm rot="16200000">
              <a:off x="4759381" y="1438927"/>
              <a:ext cx="762311" cy="369332"/>
            </a:xfrm>
            <a:prstGeom prst="rect">
              <a:avLst/>
            </a:prstGeom>
            <a:noFill/>
          </p:spPr>
          <p:txBody>
            <a:bodyPr wrap="none" rtlCol="0">
              <a:spAutoFit/>
            </a:bodyPr>
            <a:lstStyle/>
            <a:p>
              <a:pPr eaLnBrk="1" hangingPunct="1"/>
              <a:r>
                <a:rPr lang="en-US" sz="1800" dirty="0" smtClean="0">
                  <a:solidFill>
                    <a:prstClr val="black"/>
                  </a:solidFill>
                  <a:ea typeface="ＭＳ Ｐゴシック" charset="-128"/>
                  <a:cs typeface="ＭＳ Ｐゴシック" charset="-128"/>
                </a:rPr>
                <a:t>depth</a:t>
              </a:r>
              <a:endParaRPr lang="en-US" sz="1800" dirty="0">
                <a:solidFill>
                  <a:prstClr val="black"/>
                </a:solidFill>
                <a:ea typeface="ＭＳ Ｐゴシック" charset="-128"/>
                <a:cs typeface="ＭＳ Ｐゴシック" charset="-128"/>
              </a:endParaRPr>
            </a:p>
          </p:txBody>
        </p:sp>
        <p:sp>
          <p:nvSpPr>
            <p:cNvPr id="28" name="TextBox 27"/>
            <p:cNvSpPr txBox="1"/>
            <p:nvPr/>
          </p:nvSpPr>
          <p:spPr>
            <a:xfrm rot="16200000">
              <a:off x="4765731" y="3045477"/>
              <a:ext cx="762311" cy="369332"/>
            </a:xfrm>
            <a:prstGeom prst="rect">
              <a:avLst/>
            </a:prstGeom>
            <a:noFill/>
          </p:spPr>
          <p:txBody>
            <a:bodyPr wrap="none" rtlCol="0">
              <a:spAutoFit/>
            </a:bodyPr>
            <a:lstStyle/>
            <a:p>
              <a:pPr eaLnBrk="1" hangingPunct="1"/>
              <a:r>
                <a:rPr lang="en-US" sz="1800" dirty="0" smtClean="0">
                  <a:solidFill>
                    <a:prstClr val="black"/>
                  </a:solidFill>
                  <a:ea typeface="ＭＳ Ｐゴシック" charset="-128"/>
                  <a:cs typeface="ＭＳ Ｐゴシック" charset="-128"/>
                </a:rPr>
                <a:t>depth</a:t>
              </a:r>
              <a:endParaRPr lang="en-US" sz="1800" dirty="0">
                <a:solidFill>
                  <a:prstClr val="black"/>
                </a:solidFill>
                <a:ea typeface="ＭＳ Ｐゴシック" charset="-128"/>
                <a:cs typeface="ＭＳ Ｐゴシック" charset="-128"/>
              </a:endParaRPr>
            </a:p>
          </p:txBody>
        </p:sp>
        <p:sp>
          <p:nvSpPr>
            <p:cNvPr id="29" name="TextBox 28"/>
            <p:cNvSpPr txBox="1"/>
            <p:nvPr/>
          </p:nvSpPr>
          <p:spPr>
            <a:xfrm rot="16200000">
              <a:off x="4772081" y="4652027"/>
              <a:ext cx="762311" cy="369332"/>
            </a:xfrm>
            <a:prstGeom prst="rect">
              <a:avLst/>
            </a:prstGeom>
            <a:noFill/>
          </p:spPr>
          <p:txBody>
            <a:bodyPr wrap="none" rtlCol="0">
              <a:spAutoFit/>
            </a:bodyPr>
            <a:lstStyle/>
            <a:p>
              <a:pPr eaLnBrk="1" hangingPunct="1"/>
              <a:r>
                <a:rPr lang="en-US" sz="1800" dirty="0" smtClean="0">
                  <a:solidFill>
                    <a:prstClr val="black"/>
                  </a:solidFill>
                  <a:ea typeface="ＭＳ Ｐゴシック" charset="-128"/>
                  <a:cs typeface="ＭＳ Ｐゴシック" charset="-128"/>
                </a:rPr>
                <a:t>depth</a:t>
              </a:r>
              <a:endParaRPr lang="en-US" sz="1800" dirty="0">
                <a:solidFill>
                  <a:prstClr val="black"/>
                </a:solidFill>
                <a:ea typeface="ＭＳ Ｐゴシック" charset="-128"/>
                <a:cs typeface="ＭＳ Ｐゴシック" charset="-128"/>
              </a:endParaRPr>
            </a:p>
          </p:txBody>
        </p:sp>
        <p:sp>
          <p:nvSpPr>
            <p:cNvPr id="30" name="Rectangle 29"/>
            <p:cNvSpPr/>
            <p:nvPr/>
          </p:nvSpPr>
          <p:spPr>
            <a:xfrm>
              <a:off x="4918130" y="5585478"/>
              <a:ext cx="3702050" cy="279400"/>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sp>
          <p:nvSpPr>
            <p:cNvPr id="31" name="TextBox 30"/>
            <p:cNvSpPr txBox="1"/>
            <p:nvPr/>
          </p:nvSpPr>
          <p:spPr>
            <a:xfrm>
              <a:off x="5254680" y="5541028"/>
              <a:ext cx="584014" cy="338554"/>
            </a:xfrm>
            <a:prstGeom prst="rect">
              <a:avLst/>
            </a:prstGeom>
            <a:noFill/>
          </p:spPr>
          <p:txBody>
            <a:bodyPr wrap="none" rtlCol="0">
              <a:spAutoFit/>
            </a:bodyPr>
            <a:lstStyle/>
            <a:p>
              <a:pPr eaLnBrk="1" hangingPunct="1"/>
              <a:r>
                <a:rPr lang="en-US" sz="1600" dirty="0" smtClean="0">
                  <a:solidFill>
                    <a:prstClr val="black"/>
                  </a:solidFill>
                  <a:ea typeface="ＭＳ Ｐゴシック" charset="-128"/>
                  <a:cs typeface="ＭＳ Ｐゴシック" charset="-128"/>
                </a:rPr>
                <a:t>8/12</a:t>
              </a:r>
              <a:endParaRPr lang="en-US" sz="1600" dirty="0">
                <a:solidFill>
                  <a:prstClr val="black"/>
                </a:solidFill>
                <a:ea typeface="ＭＳ Ｐゴシック" charset="-128"/>
                <a:cs typeface="ＭＳ Ｐゴシック" charset="-128"/>
              </a:endParaRPr>
            </a:p>
          </p:txBody>
        </p:sp>
        <p:sp>
          <p:nvSpPr>
            <p:cNvPr id="32" name="TextBox 31"/>
            <p:cNvSpPr txBox="1"/>
            <p:nvPr/>
          </p:nvSpPr>
          <p:spPr>
            <a:xfrm>
              <a:off x="7699430" y="5541028"/>
              <a:ext cx="584014" cy="338554"/>
            </a:xfrm>
            <a:prstGeom prst="rect">
              <a:avLst/>
            </a:prstGeom>
            <a:noFill/>
          </p:spPr>
          <p:txBody>
            <a:bodyPr wrap="none" rtlCol="0">
              <a:spAutoFit/>
            </a:bodyPr>
            <a:lstStyle/>
            <a:p>
              <a:pPr eaLnBrk="1" hangingPunct="1"/>
              <a:r>
                <a:rPr lang="en-US" sz="1600" dirty="0" smtClean="0">
                  <a:solidFill>
                    <a:prstClr val="black"/>
                  </a:solidFill>
                  <a:ea typeface="ＭＳ Ｐゴシック" charset="-128"/>
                  <a:cs typeface="ＭＳ Ｐゴシック" charset="-128"/>
                </a:rPr>
                <a:t>9/07</a:t>
              </a:r>
              <a:endParaRPr lang="en-US" sz="1600" dirty="0">
                <a:solidFill>
                  <a:prstClr val="black"/>
                </a:solidFill>
                <a:ea typeface="ＭＳ Ｐゴシック" charset="-128"/>
                <a:cs typeface="ＭＳ Ｐゴシック" charset="-128"/>
              </a:endParaRPr>
            </a:p>
          </p:txBody>
        </p:sp>
        <p:sp>
          <p:nvSpPr>
            <p:cNvPr id="33" name="TextBox 32"/>
            <p:cNvSpPr txBox="1"/>
            <p:nvPr/>
          </p:nvSpPr>
          <p:spPr>
            <a:xfrm>
              <a:off x="6416731" y="5509277"/>
              <a:ext cx="633933" cy="369332"/>
            </a:xfrm>
            <a:prstGeom prst="rect">
              <a:avLst/>
            </a:prstGeom>
            <a:noFill/>
          </p:spPr>
          <p:txBody>
            <a:bodyPr wrap="none" rtlCol="0">
              <a:spAutoFit/>
            </a:bodyPr>
            <a:lstStyle/>
            <a:p>
              <a:pPr eaLnBrk="1" hangingPunct="1"/>
              <a:r>
                <a:rPr lang="en-US" sz="1800" dirty="0" smtClean="0">
                  <a:solidFill>
                    <a:prstClr val="black"/>
                  </a:solidFill>
                  <a:ea typeface="ＭＳ Ｐゴシック" charset="-128"/>
                  <a:cs typeface="ＭＳ Ｐゴシック" charset="-128"/>
                </a:rPr>
                <a:t>date</a:t>
              </a:r>
              <a:endParaRPr lang="en-US" sz="1800" dirty="0">
                <a:solidFill>
                  <a:prstClr val="black"/>
                </a:solidFill>
                <a:ea typeface="ＭＳ Ｐゴシック" charset="-128"/>
                <a:cs typeface="ＭＳ Ｐゴシック" charset="-128"/>
              </a:endParaRPr>
            </a:p>
          </p:txBody>
        </p:sp>
        <p:sp>
          <p:nvSpPr>
            <p:cNvPr id="34" name="Rectangle 33"/>
            <p:cNvSpPr/>
            <p:nvPr/>
          </p:nvSpPr>
          <p:spPr>
            <a:xfrm>
              <a:off x="5356280" y="3966228"/>
              <a:ext cx="2774950" cy="190500"/>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sp>
          <p:nvSpPr>
            <p:cNvPr id="35" name="Rectangle 34"/>
            <p:cNvSpPr/>
            <p:nvPr/>
          </p:nvSpPr>
          <p:spPr>
            <a:xfrm>
              <a:off x="5368980" y="2366028"/>
              <a:ext cx="2774950" cy="190500"/>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sp>
          <p:nvSpPr>
            <p:cNvPr id="36" name="Rectangle 35"/>
            <p:cNvSpPr/>
            <p:nvPr/>
          </p:nvSpPr>
          <p:spPr>
            <a:xfrm>
              <a:off x="4919134" y="592668"/>
              <a:ext cx="3699933" cy="338667"/>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cxnSp>
          <p:nvCxnSpPr>
            <p:cNvPr id="37" name="Straight Arrow Connector 36"/>
            <p:cNvCxnSpPr/>
            <p:nvPr/>
          </p:nvCxnSpPr>
          <p:spPr>
            <a:xfrm>
              <a:off x="6968066" y="880539"/>
              <a:ext cx="273038" cy="14808"/>
            </a:xfrm>
            <a:prstGeom prst="straightConnector1">
              <a:avLst/>
            </a:prstGeom>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38" name="TextBox 37"/>
            <p:cNvSpPr txBox="1"/>
            <p:nvPr/>
          </p:nvSpPr>
          <p:spPr>
            <a:xfrm>
              <a:off x="8213780" y="816628"/>
              <a:ext cx="412893" cy="338554"/>
            </a:xfrm>
            <a:prstGeom prst="rect">
              <a:avLst/>
            </a:prstGeom>
            <a:noFill/>
          </p:spPr>
          <p:txBody>
            <a:bodyPr wrap="none" rtlCol="0">
              <a:spAutoFit/>
            </a:bodyPr>
            <a:lstStyle/>
            <a:p>
              <a:pPr eaLnBrk="1" hangingPunct="1"/>
              <a:r>
                <a:rPr lang="en-US" sz="1600" dirty="0" smtClean="0">
                  <a:solidFill>
                    <a:prstClr val="black"/>
                  </a:solidFill>
                  <a:ea typeface="ＭＳ Ｐゴシック" charset="-128"/>
                  <a:cs typeface="ＭＳ Ｐゴシック" charset="-128"/>
                </a:rPr>
                <a:t>26</a:t>
              </a:r>
              <a:endParaRPr lang="en-US" sz="1600" dirty="0">
                <a:solidFill>
                  <a:prstClr val="black"/>
                </a:solidFill>
                <a:ea typeface="ＭＳ Ｐゴシック" charset="-128"/>
                <a:cs typeface="ＭＳ Ｐゴシック" charset="-128"/>
              </a:endParaRPr>
            </a:p>
          </p:txBody>
        </p:sp>
        <p:sp>
          <p:nvSpPr>
            <p:cNvPr id="39" name="TextBox 38"/>
            <p:cNvSpPr txBox="1"/>
            <p:nvPr/>
          </p:nvSpPr>
          <p:spPr>
            <a:xfrm>
              <a:off x="5095930" y="816628"/>
              <a:ext cx="298780" cy="338554"/>
            </a:xfrm>
            <a:prstGeom prst="rect">
              <a:avLst/>
            </a:prstGeom>
            <a:noFill/>
          </p:spPr>
          <p:txBody>
            <a:bodyPr wrap="none" rtlCol="0">
              <a:spAutoFit/>
            </a:bodyPr>
            <a:lstStyle/>
            <a:p>
              <a:pPr eaLnBrk="1" hangingPunct="1"/>
              <a:r>
                <a:rPr lang="en-US" sz="1600" dirty="0" smtClean="0">
                  <a:solidFill>
                    <a:prstClr val="black"/>
                  </a:solidFill>
                  <a:ea typeface="ＭＳ Ｐゴシック" charset="-128"/>
                  <a:cs typeface="ＭＳ Ｐゴシック" charset="-128"/>
                </a:rPr>
                <a:t>0</a:t>
              </a:r>
              <a:endParaRPr lang="en-US" sz="1600" dirty="0">
                <a:solidFill>
                  <a:prstClr val="black"/>
                </a:solidFill>
                <a:ea typeface="ＭＳ Ｐゴシック" charset="-128"/>
                <a:cs typeface="ＭＳ Ｐゴシック" charset="-128"/>
              </a:endParaRPr>
            </a:p>
          </p:txBody>
        </p:sp>
        <p:sp>
          <p:nvSpPr>
            <p:cNvPr id="40" name="TextBox 39"/>
            <p:cNvSpPr txBox="1"/>
            <p:nvPr/>
          </p:nvSpPr>
          <p:spPr>
            <a:xfrm>
              <a:off x="6365932" y="505476"/>
              <a:ext cx="1775584" cy="369332"/>
            </a:xfrm>
            <a:prstGeom prst="rect">
              <a:avLst/>
            </a:prstGeom>
            <a:noFill/>
          </p:spPr>
          <p:txBody>
            <a:bodyPr wrap="none" rtlCol="0">
              <a:spAutoFit/>
            </a:bodyPr>
            <a:lstStyle/>
            <a:p>
              <a:pPr eaLnBrk="1" hangingPunct="1"/>
              <a:r>
                <a:rPr lang="en-US" sz="1800" dirty="0" smtClean="0">
                  <a:solidFill>
                    <a:prstClr val="black"/>
                  </a:solidFill>
                  <a:ea typeface="ＭＳ Ｐゴシック" charset="-128"/>
                  <a:cs typeface="ＭＳ Ｐゴシック" charset="-128"/>
                </a:rPr>
                <a:t>Hurricane Irene</a:t>
              </a:r>
              <a:endParaRPr lang="en-US" sz="1800" dirty="0">
                <a:solidFill>
                  <a:prstClr val="black"/>
                </a:solidFill>
                <a:ea typeface="ＭＳ Ｐゴシック" charset="-128"/>
                <a:cs typeface="ＭＳ Ｐゴシック" charset="-128"/>
              </a:endParaRPr>
            </a:p>
          </p:txBody>
        </p:sp>
      </p:grpSp>
      <p:sp>
        <p:nvSpPr>
          <p:cNvPr id="41" name="TextBox 40"/>
          <p:cNvSpPr txBox="1"/>
          <p:nvPr/>
        </p:nvSpPr>
        <p:spPr>
          <a:xfrm>
            <a:off x="32527" y="889000"/>
            <a:ext cx="3451937" cy="1569660"/>
          </a:xfrm>
          <a:prstGeom prst="rect">
            <a:avLst/>
          </a:prstGeom>
          <a:noFill/>
        </p:spPr>
        <p:txBody>
          <a:bodyPr wrap="none" rtlCol="0">
            <a:spAutoFit/>
          </a:bodyPr>
          <a:lstStyle/>
          <a:p>
            <a:pPr algn="ctr" eaLnBrk="1" hangingPunct="1"/>
            <a:r>
              <a:rPr lang="en-US" dirty="0" smtClean="0">
                <a:solidFill>
                  <a:prstClr val="white"/>
                </a:solidFill>
                <a:ea typeface="ＭＳ Ｐゴシック" charset="-128"/>
                <a:cs typeface="ＭＳ Ｐゴシック" charset="-128"/>
              </a:rPr>
              <a:t>NOAA/NHC:</a:t>
            </a:r>
          </a:p>
          <a:p>
            <a:pPr algn="ctr" eaLnBrk="1" hangingPunct="1"/>
            <a:r>
              <a:rPr lang="en-US" dirty="0" smtClean="0">
                <a:solidFill>
                  <a:prstClr val="white"/>
                </a:solidFill>
                <a:ea typeface="ＭＳ Ｐゴシック" charset="-128"/>
                <a:cs typeface="ＭＳ Ｐゴシック" charset="-128"/>
              </a:rPr>
              <a:t>Damage &gt;$16B ( #7)</a:t>
            </a:r>
          </a:p>
          <a:p>
            <a:pPr algn="ctr" eaLnBrk="1" hangingPunct="1"/>
            <a:r>
              <a:rPr lang="en-US" dirty="0" smtClean="0">
                <a:solidFill>
                  <a:prstClr val="white"/>
                </a:solidFill>
                <a:ea typeface="ＭＳ Ｐゴシック" charset="-128"/>
                <a:cs typeface="ＭＳ Ｐゴシック" charset="-128"/>
              </a:rPr>
              <a:t>Track Accurate</a:t>
            </a:r>
          </a:p>
          <a:p>
            <a:pPr algn="ctr" eaLnBrk="1" hangingPunct="1"/>
            <a:r>
              <a:rPr lang="en-US" dirty="0" smtClean="0">
                <a:solidFill>
                  <a:prstClr val="white"/>
                </a:solidFill>
                <a:ea typeface="ＭＳ Ｐゴシック" charset="-128"/>
                <a:cs typeface="ＭＳ Ｐゴシック" charset="-128"/>
              </a:rPr>
              <a:t>Intensity Over-predicted</a:t>
            </a:r>
            <a:endParaRPr lang="en-US" dirty="0">
              <a:solidFill>
                <a:prstClr val="white"/>
              </a:solidFill>
              <a:ea typeface="ＭＳ Ｐゴシック" charset="-128"/>
              <a:cs typeface="ＭＳ Ｐゴシック" charset="-128"/>
            </a:endParaRPr>
          </a:p>
        </p:txBody>
      </p:sp>
    </p:spTree>
    <p:extLst>
      <p:ext uri="{BB962C8B-B14F-4D97-AF65-F5344CB8AC3E}">
        <p14:creationId xmlns:p14="http://schemas.microsoft.com/office/powerpoint/2010/main" val="4247239251"/>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ru16-221_20110827T0000-20110829T0000_sea-water-temperature.png"/>
          <p:cNvPicPr>
            <a:picLocks noChangeAspect="1"/>
          </p:cNvPicPr>
          <p:nvPr/>
        </p:nvPicPr>
        <p:blipFill>
          <a:blip r:embed="rId2" cstate="print"/>
          <a:srcRect l="5566" t="21002" r="6165" b="21856"/>
          <a:stretch>
            <a:fillRect/>
          </a:stretch>
        </p:blipFill>
        <p:spPr>
          <a:xfrm>
            <a:off x="786190" y="0"/>
            <a:ext cx="7466374" cy="3625070"/>
          </a:xfrm>
          <a:prstGeom prst="rect">
            <a:avLst/>
          </a:prstGeom>
        </p:spPr>
      </p:pic>
      <p:pic>
        <p:nvPicPr>
          <p:cNvPr id="6" name="Picture 5" descr="ru16_2011_221_6_358_rawTrawV_profiles.png"/>
          <p:cNvPicPr>
            <a:picLocks noChangeAspect="1"/>
          </p:cNvPicPr>
          <p:nvPr/>
        </p:nvPicPr>
        <p:blipFill>
          <a:blip r:embed="rId3" cstate="print"/>
          <a:stretch>
            <a:fillRect/>
          </a:stretch>
        </p:blipFill>
        <p:spPr>
          <a:xfrm>
            <a:off x="6062167" y="3813263"/>
            <a:ext cx="3081833" cy="2381667"/>
          </a:xfrm>
          <a:prstGeom prst="rect">
            <a:avLst/>
          </a:prstGeom>
          <a:ln w="12700" cmpd="sng">
            <a:solidFill>
              <a:schemeClr val="tx1"/>
            </a:solidFill>
          </a:ln>
        </p:spPr>
      </p:pic>
      <p:pic>
        <p:nvPicPr>
          <p:cNvPr id="7" name="Picture 6" descr="ru16_2011_221_6_346_rawTrawV_profiles.png"/>
          <p:cNvPicPr>
            <a:picLocks noChangeAspect="1"/>
          </p:cNvPicPr>
          <p:nvPr/>
        </p:nvPicPr>
        <p:blipFill>
          <a:blip r:embed="rId4" cstate="print"/>
          <a:stretch>
            <a:fillRect/>
          </a:stretch>
        </p:blipFill>
        <p:spPr>
          <a:xfrm>
            <a:off x="3015197" y="3827138"/>
            <a:ext cx="3081832" cy="2381667"/>
          </a:xfrm>
          <a:prstGeom prst="rect">
            <a:avLst/>
          </a:prstGeom>
          <a:ln w="12700" cmpd="sng">
            <a:solidFill>
              <a:schemeClr val="tx1"/>
            </a:solidFill>
          </a:ln>
        </p:spPr>
      </p:pic>
      <p:pic>
        <p:nvPicPr>
          <p:cNvPr id="8" name="Picture 7" descr="ru16_2011_221_6_335_rawTrawV_profiles.png"/>
          <p:cNvPicPr>
            <a:picLocks noChangeAspect="1"/>
          </p:cNvPicPr>
          <p:nvPr/>
        </p:nvPicPr>
        <p:blipFill>
          <a:blip r:embed="rId5" cstate="print"/>
          <a:stretch>
            <a:fillRect/>
          </a:stretch>
        </p:blipFill>
        <p:spPr>
          <a:xfrm>
            <a:off x="0" y="3819450"/>
            <a:ext cx="3081832" cy="2381667"/>
          </a:xfrm>
          <a:prstGeom prst="rect">
            <a:avLst/>
          </a:prstGeom>
          <a:ln w="12700" cmpd="sng">
            <a:solidFill>
              <a:schemeClr val="tx1"/>
            </a:solidFill>
          </a:ln>
        </p:spPr>
      </p:pic>
      <p:cxnSp>
        <p:nvCxnSpPr>
          <p:cNvPr id="10" name="Straight Arrow Connector 9"/>
          <p:cNvCxnSpPr/>
          <p:nvPr/>
        </p:nvCxnSpPr>
        <p:spPr>
          <a:xfrm rot="5400000" flipH="1" flipV="1">
            <a:off x="2014566" y="1990150"/>
            <a:ext cx="1372583" cy="2302951"/>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rot="5400000" flipH="1" flipV="1">
            <a:off x="4347132" y="2781784"/>
            <a:ext cx="1313318" cy="728151"/>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rot="16200000" flipV="1">
            <a:off x="6640478" y="2867589"/>
            <a:ext cx="1298664" cy="66042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491066" y="5901266"/>
            <a:ext cx="2463801" cy="369332"/>
          </a:xfrm>
          <a:prstGeom prst="rect">
            <a:avLst/>
          </a:prstGeom>
          <a:noFill/>
        </p:spPr>
        <p:txBody>
          <a:bodyPr wrap="square" rtlCol="0">
            <a:spAutoFit/>
          </a:bodyPr>
          <a:lstStyle/>
          <a:p>
            <a:pPr eaLnBrk="1" hangingPunct="1"/>
            <a:r>
              <a:rPr lang="en-US" sz="1800" dirty="0" smtClean="0">
                <a:solidFill>
                  <a:prstClr val="black"/>
                </a:solidFill>
                <a:ea typeface="ＭＳ Ｐゴシック" charset="-128"/>
                <a:cs typeface="ＭＳ Ｐゴシック" charset="-128"/>
              </a:rPr>
              <a:t>Temp.          Vert. Vel.     </a:t>
            </a:r>
            <a:endParaRPr lang="en-US" sz="1800" dirty="0">
              <a:solidFill>
                <a:prstClr val="black"/>
              </a:solidFill>
              <a:ea typeface="ＭＳ Ｐゴシック" charset="-128"/>
              <a:cs typeface="ＭＳ Ｐゴシック" charset="-128"/>
            </a:endParaRPr>
          </a:p>
        </p:txBody>
      </p:sp>
      <p:sp>
        <p:nvSpPr>
          <p:cNvPr id="11" name="TextBox 10"/>
          <p:cNvSpPr txBox="1"/>
          <p:nvPr/>
        </p:nvSpPr>
        <p:spPr>
          <a:xfrm>
            <a:off x="3479800" y="5909734"/>
            <a:ext cx="2463801" cy="369332"/>
          </a:xfrm>
          <a:prstGeom prst="rect">
            <a:avLst/>
          </a:prstGeom>
          <a:noFill/>
        </p:spPr>
        <p:txBody>
          <a:bodyPr wrap="square" rtlCol="0">
            <a:spAutoFit/>
          </a:bodyPr>
          <a:lstStyle/>
          <a:p>
            <a:pPr eaLnBrk="1" hangingPunct="1"/>
            <a:r>
              <a:rPr lang="en-US" sz="1800" dirty="0" smtClean="0">
                <a:solidFill>
                  <a:prstClr val="black"/>
                </a:solidFill>
                <a:ea typeface="ＭＳ Ｐゴシック" charset="-128"/>
                <a:cs typeface="ＭＳ Ｐゴシック" charset="-128"/>
              </a:rPr>
              <a:t>Temp.          Vert. Vel.     </a:t>
            </a:r>
            <a:endParaRPr lang="en-US" sz="1800" dirty="0">
              <a:solidFill>
                <a:prstClr val="black"/>
              </a:solidFill>
              <a:ea typeface="ＭＳ Ｐゴシック" charset="-128"/>
              <a:cs typeface="ＭＳ Ｐゴシック" charset="-128"/>
            </a:endParaRPr>
          </a:p>
        </p:txBody>
      </p:sp>
      <p:sp>
        <p:nvSpPr>
          <p:cNvPr id="12" name="TextBox 11"/>
          <p:cNvSpPr txBox="1"/>
          <p:nvPr/>
        </p:nvSpPr>
        <p:spPr>
          <a:xfrm>
            <a:off x="6468532" y="5884334"/>
            <a:ext cx="2463801" cy="369332"/>
          </a:xfrm>
          <a:prstGeom prst="rect">
            <a:avLst/>
          </a:prstGeom>
          <a:noFill/>
        </p:spPr>
        <p:txBody>
          <a:bodyPr wrap="square" rtlCol="0">
            <a:spAutoFit/>
          </a:bodyPr>
          <a:lstStyle/>
          <a:p>
            <a:pPr eaLnBrk="1" hangingPunct="1"/>
            <a:r>
              <a:rPr lang="en-US" sz="1800" dirty="0" smtClean="0">
                <a:solidFill>
                  <a:prstClr val="black"/>
                </a:solidFill>
                <a:ea typeface="ＭＳ Ｐゴシック" charset="-128"/>
                <a:cs typeface="ＭＳ Ｐゴシック" charset="-128"/>
              </a:rPr>
              <a:t>Temp.          Vert. Vel.     </a:t>
            </a:r>
            <a:endParaRPr lang="en-US" sz="1800" dirty="0">
              <a:solidFill>
                <a:prstClr val="black"/>
              </a:solidFill>
              <a:ea typeface="ＭＳ Ｐゴシック" charset="-128"/>
              <a:cs typeface="ＭＳ Ｐゴシック" charset="-128"/>
            </a:endParaRPr>
          </a:p>
        </p:txBody>
      </p:sp>
      <p:sp>
        <p:nvSpPr>
          <p:cNvPr id="15" name="TextBox 14"/>
          <p:cNvSpPr txBox="1"/>
          <p:nvPr/>
        </p:nvSpPr>
        <p:spPr>
          <a:xfrm>
            <a:off x="110066" y="152399"/>
            <a:ext cx="954596" cy="923330"/>
          </a:xfrm>
          <a:prstGeom prst="rect">
            <a:avLst/>
          </a:prstGeom>
          <a:noFill/>
        </p:spPr>
        <p:txBody>
          <a:bodyPr wrap="none" rtlCol="0">
            <a:spAutoFit/>
          </a:bodyPr>
          <a:lstStyle/>
          <a:p>
            <a:pPr eaLnBrk="1" hangingPunct="1"/>
            <a:r>
              <a:rPr lang="en-US" sz="1800" dirty="0" smtClean="0">
                <a:solidFill>
                  <a:prstClr val="black"/>
                </a:solidFill>
                <a:ea typeface="ＭＳ Ｐゴシック" charset="-128"/>
                <a:cs typeface="ＭＳ Ｐゴシック" charset="-128"/>
              </a:rPr>
              <a:t>RU16</a:t>
            </a:r>
          </a:p>
          <a:p>
            <a:pPr eaLnBrk="1" hangingPunct="1"/>
            <a:r>
              <a:rPr lang="en-US" sz="1800" dirty="0" smtClean="0">
                <a:solidFill>
                  <a:prstClr val="black"/>
                </a:solidFill>
                <a:ea typeface="ＭＳ Ｐゴシック" charset="-128"/>
                <a:cs typeface="ＭＳ Ｐゴシック" charset="-128"/>
              </a:rPr>
              <a:t>Temp.</a:t>
            </a:r>
          </a:p>
          <a:p>
            <a:pPr eaLnBrk="1" hangingPunct="1"/>
            <a:r>
              <a:rPr lang="en-US" sz="1800" dirty="0" smtClean="0">
                <a:solidFill>
                  <a:prstClr val="black"/>
                </a:solidFill>
                <a:ea typeface="ＭＳ Ｐゴシック" charset="-128"/>
                <a:cs typeface="ＭＳ Ｐゴシック" charset="-128"/>
              </a:rPr>
              <a:t>Section</a:t>
            </a:r>
            <a:endParaRPr lang="en-US" sz="1800" dirty="0">
              <a:solidFill>
                <a:prstClr val="black"/>
              </a:solidFill>
              <a:ea typeface="ＭＳ Ｐゴシック" charset="-128"/>
              <a:cs typeface="ＭＳ Ｐゴシック" charset="-128"/>
            </a:endParaRPr>
          </a:p>
        </p:txBody>
      </p:sp>
      <p:sp>
        <p:nvSpPr>
          <p:cNvPr id="13" name="TextBox 12"/>
          <p:cNvSpPr txBox="1"/>
          <p:nvPr/>
        </p:nvSpPr>
        <p:spPr>
          <a:xfrm>
            <a:off x="0" y="3208866"/>
            <a:ext cx="1198165" cy="1200329"/>
          </a:xfrm>
          <a:prstGeom prst="rect">
            <a:avLst/>
          </a:prstGeom>
          <a:noFill/>
        </p:spPr>
        <p:txBody>
          <a:bodyPr wrap="none" rtlCol="0">
            <a:spAutoFit/>
          </a:bodyPr>
          <a:lstStyle/>
          <a:p>
            <a:pPr eaLnBrk="1" hangingPunct="1"/>
            <a:r>
              <a:rPr lang="en-US" sz="1800" dirty="0" err="1" smtClean="0">
                <a:solidFill>
                  <a:srgbClr val="0000FF"/>
                </a:solidFill>
                <a:ea typeface="ＭＳ Ｐゴシック" charset="-128"/>
                <a:cs typeface="ＭＳ Ｐゴシック" charset="-128"/>
              </a:rPr>
              <a:t>Upcast</a:t>
            </a:r>
            <a:endParaRPr lang="en-US" sz="1800" dirty="0" smtClean="0">
              <a:solidFill>
                <a:srgbClr val="0000FF"/>
              </a:solidFill>
              <a:ea typeface="ＭＳ Ｐゴシック" charset="-128"/>
              <a:cs typeface="ＭＳ Ｐゴシック" charset="-128"/>
            </a:endParaRPr>
          </a:p>
          <a:p>
            <a:pPr eaLnBrk="1" hangingPunct="1"/>
            <a:r>
              <a:rPr lang="en-US" sz="1800" dirty="0" smtClean="0">
                <a:solidFill>
                  <a:srgbClr val="FF0000"/>
                </a:solidFill>
                <a:ea typeface="ＭＳ Ｐゴシック" charset="-128"/>
                <a:cs typeface="ＭＳ Ｐゴシック" charset="-128"/>
              </a:rPr>
              <a:t>Downcast</a:t>
            </a:r>
          </a:p>
          <a:p>
            <a:pPr eaLnBrk="1" hangingPunct="1"/>
            <a:endParaRPr lang="en-US" sz="1800" dirty="0" smtClean="0">
              <a:solidFill>
                <a:srgbClr val="0000FF"/>
              </a:solidFill>
              <a:ea typeface="ＭＳ Ｐゴシック" charset="-128"/>
              <a:cs typeface="ＭＳ Ｐゴシック" charset="-128"/>
            </a:endParaRPr>
          </a:p>
          <a:p>
            <a:pPr eaLnBrk="1" hangingPunct="1"/>
            <a:endParaRPr lang="en-US" sz="1800" dirty="0">
              <a:solidFill>
                <a:srgbClr val="0000FF"/>
              </a:solidFill>
              <a:ea typeface="ＭＳ Ｐゴシック" charset="-128"/>
              <a:cs typeface="ＭＳ Ｐゴシック" charset="-128"/>
            </a:endParaRPr>
          </a:p>
        </p:txBody>
      </p:sp>
    </p:spTree>
    <p:extLst>
      <p:ext uri="{BB962C8B-B14F-4D97-AF65-F5344CB8AC3E}">
        <p14:creationId xmlns:p14="http://schemas.microsoft.com/office/powerpoint/2010/main" val="2441261718"/>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u16_2011_221_6_358_wAnomalyMeanTemperature.png"/>
          <p:cNvPicPr>
            <a:picLocks noChangeAspect="1"/>
          </p:cNvPicPr>
          <p:nvPr/>
        </p:nvPicPr>
        <p:blipFill>
          <a:blip r:embed="rId2" cstate="print"/>
          <a:stretch>
            <a:fillRect/>
          </a:stretch>
        </p:blipFill>
        <p:spPr>
          <a:xfrm>
            <a:off x="6222016" y="2398517"/>
            <a:ext cx="2921984" cy="3781597"/>
          </a:xfrm>
          <a:prstGeom prst="rect">
            <a:avLst/>
          </a:prstGeom>
        </p:spPr>
      </p:pic>
      <p:pic>
        <p:nvPicPr>
          <p:cNvPr id="3" name="Picture 2" descr="ru16_2011_221_6_335_wAnomalyMeanTemperature.png"/>
          <p:cNvPicPr>
            <a:picLocks noChangeAspect="1"/>
          </p:cNvPicPr>
          <p:nvPr/>
        </p:nvPicPr>
        <p:blipFill>
          <a:blip r:embed="rId3" cstate="print"/>
          <a:stretch>
            <a:fillRect/>
          </a:stretch>
        </p:blipFill>
        <p:spPr>
          <a:xfrm>
            <a:off x="287218" y="2419613"/>
            <a:ext cx="2921984" cy="3781597"/>
          </a:xfrm>
          <a:prstGeom prst="rect">
            <a:avLst/>
          </a:prstGeom>
        </p:spPr>
      </p:pic>
      <p:pic>
        <p:nvPicPr>
          <p:cNvPr id="4" name="Picture 3" descr="ru16_2011_221_6_346_wAnomalyMeanTemperature.png"/>
          <p:cNvPicPr>
            <a:picLocks noChangeAspect="1"/>
          </p:cNvPicPr>
          <p:nvPr/>
        </p:nvPicPr>
        <p:blipFill>
          <a:blip r:embed="rId4" cstate="print"/>
          <a:stretch>
            <a:fillRect/>
          </a:stretch>
        </p:blipFill>
        <p:spPr>
          <a:xfrm>
            <a:off x="3382159" y="2413608"/>
            <a:ext cx="2921983" cy="3781596"/>
          </a:xfrm>
          <a:prstGeom prst="rect">
            <a:avLst/>
          </a:prstGeom>
        </p:spPr>
      </p:pic>
      <p:pic>
        <p:nvPicPr>
          <p:cNvPr id="5" name="Picture 4" descr="ru16-221_20110827T0000-20110829T0000_sea-water-temperature.png"/>
          <p:cNvPicPr>
            <a:picLocks noChangeAspect="1"/>
          </p:cNvPicPr>
          <p:nvPr/>
        </p:nvPicPr>
        <p:blipFill>
          <a:blip r:embed="rId5" cstate="print"/>
          <a:srcRect l="5566" t="21002" r="6165" b="21856"/>
          <a:stretch>
            <a:fillRect/>
          </a:stretch>
        </p:blipFill>
        <p:spPr>
          <a:xfrm>
            <a:off x="591458" y="110067"/>
            <a:ext cx="4446210" cy="2158722"/>
          </a:xfrm>
          <a:prstGeom prst="rect">
            <a:avLst/>
          </a:prstGeom>
        </p:spPr>
      </p:pic>
      <p:sp>
        <p:nvSpPr>
          <p:cNvPr id="7" name="TextBox 6"/>
          <p:cNvSpPr txBox="1"/>
          <p:nvPr/>
        </p:nvSpPr>
        <p:spPr>
          <a:xfrm>
            <a:off x="5147733" y="397934"/>
            <a:ext cx="3996267" cy="1754327"/>
          </a:xfrm>
          <a:prstGeom prst="rect">
            <a:avLst/>
          </a:prstGeom>
          <a:noFill/>
        </p:spPr>
        <p:txBody>
          <a:bodyPr wrap="square" rtlCol="0">
            <a:spAutoFit/>
          </a:bodyPr>
          <a:lstStyle/>
          <a:p>
            <a:pPr eaLnBrk="1" hangingPunct="1"/>
            <a:r>
              <a:rPr lang="en-US" sz="1800" dirty="0" smtClean="0">
                <a:solidFill>
                  <a:prstClr val="black"/>
                </a:solidFill>
                <a:ea typeface="ＭＳ Ｐゴシック" charset="-128"/>
                <a:cs typeface="ＭＳ Ｐゴシック" charset="-128"/>
              </a:rPr>
              <a:t> For Each 2-hour Segment:</a:t>
            </a:r>
          </a:p>
          <a:p>
            <a:pPr eaLnBrk="1" hangingPunct="1"/>
            <a:r>
              <a:rPr lang="en-US" sz="1800" dirty="0" smtClean="0">
                <a:solidFill>
                  <a:srgbClr val="FF0000"/>
                </a:solidFill>
                <a:ea typeface="ＭＳ Ｐゴシック" charset="-128"/>
                <a:cs typeface="ＭＳ Ｐゴシック" charset="-128"/>
              </a:rPr>
              <a:t>1) Calculate the Average Temperature Profile</a:t>
            </a:r>
          </a:p>
          <a:p>
            <a:pPr eaLnBrk="1" hangingPunct="1"/>
            <a:r>
              <a:rPr lang="en-US" sz="1800" dirty="0" smtClean="0">
                <a:solidFill>
                  <a:srgbClr val="0000FF"/>
                </a:solidFill>
                <a:ea typeface="ＭＳ Ｐゴシック" charset="-128"/>
                <a:cs typeface="ＭＳ Ｐゴシック" charset="-128"/>
              </a:rPr>
              <a:t>2) Calculate the Vertical Velocity Standard Deviation Profile and Smooth Vertically.</a:t>
            </a:r>
            <a:endParaRPr lang="en-US" sz="1800" dirty="0">
              <a:solidFill>
                <a:prstClr val="black"/>
              </a:solidFill>
              <a:ea typeface="ＭＳ Ｐゴシック" charset="-128"/>
              <a:cs typeface="ＭＳ Ｐゴシック" charset="-128"/>
            </a:endParaRPr>
          </a:p>
        </p:txBody>
      </p:sp>
      <p:sp>
        <p:nvSpPr>
          <p:cNvPr id="9" name="TextBox 8"/>
          <p:cNvSpPr txBox="1"/>
          <p:nvPr/>
        </p:nvSpPr>
        <p:spPr>
          <a:xfrm>
            <a:off x="1667932" y="4969933"/>
            <a:ext cx="1146881" cy="369332"/>
          </a:xfrm>
          <a:prstGeom prst="rect">
            <a:avLst/>
          </a:prstGeom>
          <a:noFill/>
        </p:spPr>
        <p:txBody>
          <a:bodyPr wrap="none" rtlCol="0">
            <a:spAutoFit/>
          </a:bodyPr>
          <a:lstStyle/>
          <a:p>
            <a:pPr eaLnBrk="1" hangingPunct="1"/>
            <a:r>
              <a:rPr lang="en-US" sz="1800" dirty="0" smtClean="0">
                <a:solidFill>
                  <a:prstClr val="black"/>
                </a:solidFill>
                <a:ea typeface="ＭＳ Ｐゴシック" charset="-128"/>
                <a:cs typeface="ＭＳ Ｐゴシック" charset="-128"/>
              </a:rPr>
              <a:t>Pre-Irene</a:t>
            </a:r>
            <a:endParaRPr lang="en-US" sz="1800" dirty="0">
              <a:solidFill>
                <a:prstClr val="black"/>
              </a:solidFill>
              <a:ea typeface="ＭＳ Ｐゴシック" charset="-128"/>
              <a:cs typeface="ＭＳ Ｐゴシック" charset="-128"/>
            </a:endParaRPr>
          </a:p>
        </p:txBody>
      </p:sp>
      <p:sp>
        <p:nvSpPr>
          <p:cNvPr id="10" name="TextBox 9"/>
          <p:cNvSpPr txBox="1"/>
          <p:nvPr/>
        </p:nvSpPr>
        <p:spPr>
          <a:xfrm>
            <a:off x="4622799" y="5020734"/>
            <a:ext cx="1744134" cy="369332"/>
          </a:xfrm>
          <a:prstGeom prst="rect">
            <a:avLst/>
          </a:prstGeom>
          <a:noFill/>
        </p:spPr>
        <p:txBody>
          <a:bodyPr wrap="square" rtlCol="0">
            <a:spAutoFit/>
          </a:bodyPr>
          <a:lstStyle/>
          <a:p>
            <a:pPr eaLnBrk="1" hangingPunct="1"/>
            <a:r>
              <a:rPr lang="en-US" sz="1800" dirty="0" smtClean="0">
                <a:solidFill>
                  <a:prstClr val="black"/>
                </a:solidFill>
                <a:ea typeface="ＭＳ Ｐゴシック" charset="-128"/>
                <a:cs typeface="ＭＳ Ｐゴシック" charset="-128"/>
              </a:rPr>
              <a:t>During Irene</a:t>
            </a:r>
            <a:endParaRPr lang="en-US" sz="1800" dirty="0">
              <a:solidFill>
                <a:prstClr val="black"/>
              </a:solidFill>
              <a:ea typeface="ＭＳ Ｐゴシック" charset="-128"/>
              <a:cs typeface="ＭＳ Ｐゴシック" charset="-128"/>
            </a:endParaRPr>
          </a:p>
        </p:txBody>
      </p:sp>
      <p:sp>
        <p:nvSpPr>
          <p:cNvPr id="11" name="TextBox 10"/>
          <p:cNvSpPr txBox="1"/>
          <p:nvPr/>
        </p:nvSpPr>
        <p:spPr>
          <a:xfrm>
            <a:off x="7620000" y="5003800"/>
            <a:ext cx="1249561" cy="369332"/>
          </a:xfrm>
          <a:prstGeom prst="rect">
            <a:avLst/>
          </a:prstGeom>
          <a:noFill/>
        </p:spPr>
        <p:txBody>
          <a:bodyPr wrap="none" rtlCol="0">
            <a:spAutoFit/>
          </a:bodyPr>
          <a:lstStyle/>
          <a:p>
            <a:pPr eaLnBrk="1" hangingPunct="1"/>
            <a:r>
              <a:rPr lang="en-US" sz="1800" dirty="0" smtClean="0">
                <a:solidFill>
                  <a:prstClr val="black"/>
                </a:solidFill>
                <a:ea typeface="ＭＳ Ｐゴシック" charset="-128"/>
                <a:cs typeface="ＭＳ Ｐゴシック" charset="-128"/>
              </a:rPr>
              <a:t>Post-Irene</a:t>
            </a:r>
            <a:endParaRPr lang="en-US" sz="1800" dirty="0">
              <a:solidFill>
                <a:prstClr val="black"/>
              </a:solidFill>
              <a:ea typeface="ＭＳ Ｐゴシック" charset="-128"/>
              <a:cs typeface="ＭＳ Ｐゴシック" charset="-128"/>
            </a:endParaRPr>
          </a:p>
        </p:txBody>
      </p:sp>
      <p:sp>
        <p:nvSpPr>
          <p:cNvPr id="12" name="TextBox 11"/>
          <p:cNvSpPr txBox="1"/>
          <p:nvPr/>
        </p:nvSpPr>
        <p:spPr>
          <a:xfrm>
            <a:off x="1854201" y="4097867"/>
            <a:ext cx="907144" cy="646331"/>
          </a:xfrm>
          <a:prstGeom prst="rect">
            <a:avLst/>
          </a:prstGeom>
          <a:noFill/>
        </p:spPr>
        <p:txBody>
          <a:bodyPr wrap="none" rtlCol="0">
            <a:spAutoFit/>
          </a:bodyPr>
          <a:lstStyle/>
          <a:p>
            <a:pPr eaLnBrk="1" hangingPunct="1"/>
            <a:r>
              <a:rPr lang="en-US" sz="1800" dirty="0" smtClean="0">
                <a:solidFill>
                  <a:srgbClr val="FF0000"/>
                </a:solidFill>
                <a:ea typeface="ＭＳ Ｐゴシック" charset="-128"/>
                <a:cs typeface="ＭＳ Ｐゴシック" charset="-128"/>
              </a:rPr>
              <a:t>Temp</a:t>
            </a:r>
          </a:p>
          <a:p>
            <a:pPr eaLnBrk="1" hangingPunct="1"/>
            <a:r>
              <a:rPr lang="en-US" sz="1800" dirty="0" smtClean="0">
                <a:solidFill>
                  <a:srgbClr val="0000FF"/>
                </a:solidFill>
                <a:ea typeface="ＭＳ Ｐゴシック" charset="-128"/>
                <a:cs typeface="ＭＳ Ｐゴシック" charset="-128"/>
              </a:rPr>
              <a:t>S.D. </a:t>
            </a:r>
            <a:r>
              <a:rPr lang="en-US" sz="1800" dirty="0" err="1" smtClean="0">
                <a:solidFill>
                  <a:srgbClr val="0000FF"/>
                </a:solidFill>
                <a:ea typeface="ＭＳ Ｐゴシック" charset="-128"/>
                <a:cs typeface="ＭＳ Ｐゴシック" charset="-128"/>
              </a:rPr>
              <a:t>w</a:t>
            </a:r>
            <a:r>
              <a:rPr lang="en-US" sz="1800" dirty="0" smtClean="0">
                <a:solidFill>
                  <a:srgbClr val="0000FF"/>
                </a:solidFill>
                <a:ea typeface="ＭＳ Ｐゴシック" charset="-128"/>
                <a:cs typeface="ＭＳ Ｐゴシック" charset="-128"/>
              </a:rPr>
              <a:t>’</a:t>
            </a:r>
            <a:endParaRPr lang="en-US" sz="1800" dirty="0">
              <a:solidFill>
                <a:srgbClr val="0000FF"/>
              </a:solidFill>
              <a:ea typeface="ＭＳ Ｐゴシック" charset="-128"/>
              <a:cs typeface="ＭＳ Ｐゴシック" charset="-128"/>
            </a:endParaRPr>
          </a:p>
        </p:txBody>
      </p:sp>
    </p:spTree>
    <p:extLst>
      <p:ext uri="{BB962C8B-B14F-4D97-AF65-F5344CB8AC3E}">
        <p14:creationId xmlns:p14="http://schemas.microsoft.com/office/powerpoint/2010/main" val="2966250601"/>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res_irene_temp-1.png"/>
          <p:cNvPicPr>
            <a:picLocks noChangeAspect="1"/>
          </p:cNvPicPr>
          <p:nvPr/>
        </p:nvPicPr>
        <p:blipFill>
          <a:blip r:embed="rId2" cstate="print">
            <a:extLst>
              <a:ext uri="{28A0092B-C50C-407E-A947-70E740481C1C}">
                <a14:useLocalDpi xmlns:a14="http://schemas.microsoft.com/office/drawing/2010/main" val="0"/>
              </a:ext>
            </a:extLst>
          </a:blip>
          <a:srcRect l="2312" t="3519" r="7715" b="33888"/>
          <a:stretch>
            <a:fillRect/>
          </a:stretch>
        </p:blipFill>
        <p:spPr bwMode="auto">
          <a:xfrm>
            <a:off x="342900" y="3551238"/>
            <a:ext cx="4592638" cy="265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4" name="Picture 6" descr="composite20110827T070000.png"/>
          <p:cNvPicPr>
            <a:picLocks noChangeAspect="1"/>
          </p:cNvPicPr>
          <p:nvPr/>
        </p:nvPicPr>
        <p:blipFill>
          <a:blip r:embed="rId3" cstate="print">
            <a:extLst>
              <a:ext uri="{28A0092B-C50C-407E-A947-70E740481C1C}">
                <a14:useLocalDpi xmlns:a14="http://schemas.microsoft.com/office/drawing/2010/main" val="0"/>
              </a:ext>
            </a:extLst>
          </a:blip>
          <a:srcRect l="19060" r="27216"/>
          <a:stretch>
            <a:fillRect/>
          </a:stretch>
        </p:blipFill>
        <p:spPr bwMode="auto">
          <a:xfrm>
            <a:off x="1360488" y="209550"/>
            <a:ext cx="2228850" cy="311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7" descr="composite20110831T070000.png"/>
          <p:cNvPicPr>
            <a:picLocks noChangeAspect="1"/>
          </p:cNvPicPr>
          <p:nvPr/>
        </p:nvPicPr>
        <p:blipFill>
          <a:blip r:embed="rId4" cstate="print">
            <a:extLst>
              <a:ext uri="{28A0092B-C50C-407E-A947-70E740481C1C}">
                <a14:useLocalDpi xmlns:a14="http://schemas.microsoft.com/office/drawing/2010/main" val="0"/>
              </a:ext>
            </a:extLst>
          </a:blip>
          <a:srcRect l="21719" r="15691"/>
          <a:stretch>
            <a:fillRect/>
          </a:stretch>
        </p:blipFill>
        <p:spPr bwMode="auto">
          <a:xfrm>
            <a:off x="3956050" y="209550"/>
            <a:ext cx="2597150" cy="311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8" descr="compositestormdif20110827-20110831.png"/>
          <p:cNvPicPr>
            <a:picLocks noChangeAspect="1"/>
          </p:cNvPicPr>
          <p:nvPr/>
        </p:nvPicPr>
        <p:blipFill>
          <a:blip r:embed="rId5" cstate="print">
            <a:extLst>
              <a:ext uri="{28A0092B-C50C-407E-A947-70E740481C1C}">
                <a14:useLocalDpi xmlns:a14="http://schemas.microsoft.com/office/drawing/2010/main" val="0"/>
              </a:ext>
            </a:extLst>
          </a:blip>
          <a:srcRect l="21631" r="18085"/>
          <a:stretch>
            <a:fillRect/>
          </a:stretch>
        </p:blipFill>
        <p:spPr bwMode="auto">
          <a:xfrm>
            <a:off x="6642100" y="209550"/>
            <a:ext cx="2501900" cy="311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TextBox 12"/>
          <p:cNvSpPr txBox="1">
            <a:spLocks noChangeArrowheads="1"/>
          </p:cNvSpPr>
          <p:nvPr/>
        </p:nvSpPr>
        <p:spPr bwMode="auto">
          <a:xfrm>
            <a:off x="-96838" y="692150"/>
            <a:ext cx="169703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000" b="1" u="sng" dirty="0" smtClean="0">
                <a:solidFill>
                  <a:srgbClr val="000000"/>
                </a:solidFill>
                <a:cs typeface="ＭＳ Ｐゴシック" charset="-128"/>
              </a:rPr>
              <a:t>WHAT?</a:t>
            </a:r>
          </a:p>
          <a:p>
            <a:pPr algn="ctr" eaLnBrk="1" hangingPunct="1"/>
            <a:endParaRPr lang="en-US" altLang="en-US" sz="2000" dirty="0" smtClean="0">
              <a:solidFill>
                <a:srgbClr val="000000"/>
              </a:solidFill>
              <a:cs typeface="ＭＳ Ｐゴシック" charset="-128"/>
            </a:endParaRPr>
          </a:p>
          <a:p>
            <a:pPr algn="ctr" eaLnBrk="1" hangingPunct="1"/>
            <a:r>
              <a:rPr lang="en-US" altLang="en-US" sz="2000" dirty="0" smtClean="0">
                <a:solidFill>
                  <a:srgbClr val="000000"/>
                </a:solidFill>
                <a:cs typeface="ＭＳ Ｐゴシック" charset="-128"/>
              </a:rPr>
              <a:t>Satellite</a:t>
            </a:r>
          </a:p>
          <a:p>
            <a:pPr algn="ctr" eaLnBrk="1" hangingPunct="1"/>
            <a:r>
              <a:rPr lang="en-US" altLang="en-US" sz="2000" dirty="0" smtClean="0">
                <a:solidFill>
                  <a:srgbClr val="000000"/>
                </a:solidFill>
                <a:cs typeface="ＭＳ Ｐゴシック" charset="-128"/>
              </a:rPr>
              <a:t>SST</a:t>
            </a:r>
          </a:p>
        </p:txBody>
      </p:sp>
      <p:sp>
        <p:nvSpPr>
          <p:cNvPr id="28679" name="TextBox 4"/>
          <p:cNvSpPr txBox="1">
            <a:spLocks noChangeArrowheads="1"/>
          </p:cNvSpPr>
          <p:nvPr/>
        </p:nvSpPr>
        <p:spPr bwMode="auto">
          <a:xfrm>
            <a:off x="3962400" y="38100"/>
            <a:ext cx="2057400" cy="400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000" smtClean="0">
                <a:solidFill>
                  <a:srgbClr val="000000"/>
                </a:solidFill>
                <a:cs typeface="ＭＳ Ｐゴシック" charset="-128"/>
              </a:rPr>
              <a:t>Post-Irene</a:t>
            </a:r>
          </a:p>
        </p:txBody>
      </p:sp>
      <p:sp>
        <p:nvSpPr>
          <p:cNvPr id="28680" name="TextBox 3"/>
          <p:cNvSpPr txBox="1">
            <a:spLocks noChangeArrowheads="1"/>
          </p:cNvSpPr>
          <p:nvPr/>
        </p:nvSpPr>
        <p:spPr bwMode="auto">
          <a:xfrm>
            <a:off x="1524000" y="38100"/>
            <a:ext cx="2057400" cy="400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000" smtClean="0">
                <a:solidFill>
                  <a:srgbClr val="000000"/>
                </a:solidFill>
                <a:cs typeface="ＭＳ Ｐゴシック" charset="-128"/>
              </a:rPr>
              <a:t>Pre-Irene </a:t>
            </a:r>
          </a:p>
        </p:txBody>
      </p:sp>
      <p:sp>
        <p:nvSpPr>
          <p:cNvPr id="28681" name="TextBox 5"/>
          <p:cNvSpPr txBox="1">
            <a:spLocks noChangeArrowheads="1"/>
          </p:cNvSpPr>
          <p:nvPr/>
        </p:nvSpPr>
        <p:spPr bwMode="auto">
          <a:xfrm>
            <a:off x="6689725" y="19050"/>
            <a:ext cx="2073275" cy="400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000" smtClean="0">
                <a:solidFill>
                  <a:srgbClr val="000000"/>
                </a:solidFill>
                <a:cs typeface="ＭＳ Ｐゴシック" charset="-128"/>
              </a:rPr>
              <a:t>Difference</a:t>
            </a:r>
          </a:p>
        </p:txBody>
      </p:sp>
      <p:pic>
        <p:nvPicPr>
          <p:cNvPr id="28682" name="Picture 1" descr="mts_codar.png"/>
          <p:cNvPicPr>
            <a:picLocks noChangeAspect="1"/>
          </p:cNvPicPr>
          <p:nvPr/>
        </p:nvPicPr>
        <p:blipFill>
          <a:blip r:embed="rId6">
            <a:extLst>
              <a:ext uri="{28A0092B-C50C-407E-A947-70E740481C1C}">
                <a14:useLocalDpi xmlns:a14="http://schemas.microsoft.com/office/drawing/2010/main" val="0"/>
              </a:ext>
            </a:extLst>
          </a:blip>
          <a:srcRect l="10022" t="5724" r="51262" b="51729"/>
          <a:stretch>
            <a:fillRect/>
          </a:stretch>
        </p:blipFill>
        <p:spPr bwMode="auto">
          <a:xfrm>
            <a:off x="5715000" y="3314700"/>
            <a:ext cx="3048000" cy="266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3" name="TextBox 2"/>
          <p:cNvSpPr txBox="1">
            <a:spLocks noChangeArrowheads="1"/>
          </p:cNvSpPr>
          <p:nvPr/>
        </p:nvSpPr>
        <p:spPr bwMode="auto">
          <a:xfrm>
            <a:off x="5773738" y="3514725"/>
            <a:ext cx="1219200" cy="1323439"/>
          </a:xfrm>
          <a:prstGeom prst="rect">
            <a:avLst/>
          </a:prstGeom>
          <a:solidFill>
            <a:srgbClr val="D5A818">
              <a:alpha val="50000"/>
            </a:srgbClr>
          </a:solidFill>
          <a:ln>
            <a:noFill/>
          </a:ln>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2000" b="1" u="sng" dirty="0">
                <a:solidFill>
                  <a:srgbClr val="000000"/>
                </a:solidFill>
                <a:cs typeface="Times New Roman" charset="0"/>
              </a:rPr>
              <a:t>WHY</a:t>
            </a:r>
            <a:r>
              <a:rPr lang="en-US" sz="2000" b="1" u="sng" dirty="0" smtClean="0">
                <a:solidFill>
                  <a:srgbClr val="000000"/>
                </a:solidFill>
                <a:cs typeface="Times New Roman" charset="0"/>
              </a:rPr>
              <a:t>?</a:t>
            </a:r>
          </a:p>
          <a:p>
            <a:pPr eaLnBrk="1" hangingPunct="1">
              <a:defRPr/>
            </a:pPr>
            <a:r>
              <a:rPr lang="en-US" sz="2000" dirty="0" smtClean="0">
                <a:solidFill>
                  <a:srgbClr val="000000"/>
                </a:solidFill>
                <a:latin typeface="Arial"/>
                <a:cs typeface="Times New Roman" charset="0"/>
              </a:rPr>
              <a:t>HF Radar</a:t>
            </a:r>
          </a:p>
          <a:p>
            <a:pPr eaLnBrk="1" hangingPunct="1">
              <a:defRPr/>
            </a:pPr>
            <a:r>
              <a:rPr lang="en-US" sz="2000" dirty="0" smtClean="0">
                <a:solidFill>
                  <a:srgbClr val="000000"/>
                </a:solidFill>
                <a:latin typeface="Arial"/>
                <a:cs typeface="Times New Roman" charset="0"/>
              </a:rPr>
              <a:t>Currents</a:t>
            </a:r>
          </a:p>
        </p:txBody>
      </p:sp>
      <p:cxnSp>
        <p:nvCxnSpPr>
          <p:cNvPr id="28684" name="Straight Arrow Connector 8"/>
          <p:cNvCxnSpPr>
            <a:cxnSpLocks noChangeShapeType="1"/>
          </p:cNvCxnSpPr>
          <p:nvPr/>
        </p:nvCxnSpPr>
        <p:spPr bwMode="auto">
          <a:xfrm flipH="1" flipV="1">
            <a:off x="7772400" y="4457700"/>
            <a:ext cx="762000" cy="914400"/>
          </a:xfrm>
          <a:prstGeom prst="straightConnector1">
            <a:avLst/>
          </a:prstGeom>
          <a:noFill/>
          <a:ln w="76200">
            <a:solidFill>
              <a:schemeClr val="tx1"/>
            </a:solidFill>
            <a:round/>
            <a:headEnd/>
            <a:tailEnd type="arrow" w="med" len="med"/>
          </a:ln>
          <a:extLst>
            <a:ext uri="{909E8E84-426E-40dd-AFC4-6F175D3DCCD1}">
              <a14:hiddenFill xmlns:a14="http://schemas.microsoft.com/office/drawing/2010/main">
                <a:noFill/>
              </a14:hiddenFill>
            </a:ext>
          </a:extLst>
        </p:spPr>
      </p:cxnSp>
      <p:sp>
        <p:nvSpPr>
          <p:cNvPr id="28689" name="TextBox 1"/>
          <p:cNvSpPr txBox="1">
            <a:spLocks noChangeArrowheads="1"/>
          </p:cNvSpPr>
          <p:nvPr/>
        </p:nvSpPr>
        <p:spPr bwMode="auto">
          <a:xfrm>
            <a:off x="152400" y="3238500"/>
            <a:ext cx="4724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b="1" u="sng" dirty="0" smtClean="0">
                <a:solidFill>
                  <a:srgbClr val="000000"/>
                </a:solidFill>
                <a:cs typeface="ＭＳ Ｐゴシック" charset="-128"/>
              </a:rPr>
              <a:t>WHEN?</a:t>
            </a:r>
            <a:r>
              <a:rPr lang="en-US" altLang="en-US" sz="2000" b="1" dirty="0" smtClean="0">
                <a:solidFill>
                  <a:srgbClr val="000000"/>
                </a:solidFill>
                <a:cs typeface="ＭＳ Ｐゴシック" charset="-128"/>
              </a:rPr>
              <a:t> </a:t>
            </a:r>
            <a:r>
              <a:rPr lang="en-US" altLang="en-US" sz="2000" dirty="0" smtClean="0">
                <a:solidFill>
                  <a:srgbClr val="000000"/>
                </a:solidFill>
                <a:cs typeface="ＭＳ Ｐゴシック" charset="-128"/>
              </a:rPr>
              <a:t> Glider Temperature</a:t>
            </a:r>
          </a:p>
          <a:p>
            <a:pPr eaLnBrk="1" hangingPunct="1"/>
            <a:r>
              <a:rPr lang="en-US" altLang="en-US" sz="2000" dirty="0" smtClean="0">
                <a:solidFill>
                  <a:srgbClr val="000000"/>
                </a:solidFill>
                <a:cs typeface="ＭＳ Ｐゴシック" charset="-128"/>
              </a:rPr>
              <a:t>                           </a:t>
            </a:r>
            <a:endParaRPr lang="en-US" altLang="en-US" b="1" u="sng" dirty="0" smtClean="0">
              <a:solidFill>
                <a:srgbClr val="000000"/>
              </a:solidFill>
              <a:cs typeface="ＭＳ Ｐゴシック" charset="-128"/>
            </a:endParaRPr>
          </a:p>
        </p:txBody>
      </p:sp>
      <p:cxnSp>
        <p:nvCxnSpPr>
          <p:cNvPr id="15" name="Straight Arrow Connector 14"/>
          <p:cNvCxnSpPr>
            <a:cxnSpLocks noChangeShapeType="1"/>
          </p:cNvCxnSpPr>
          <p:nvPr/>
        </p:nvCxnSpPr>
        <p:spPr bwMode="auto">
          <a:xfrm flipH="1" flipV="1">
            <a:off x="1676400" y="3956050"/>
            <a:ext cx="666750" cy="0"/>
          </a:xfrm>
          <a:prstGeom prst="straightConnector1">
            <a:avLst/>
          </a:prstGeom>
          <a:noFill/>
          <a:ln w="28575">
            <a:solidFill>
              <a:srgbClr val="000000"/>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 name="TextBox 1"/>
          <p:cNvSpPr txBox="1">
            <a:spLocks noChangeArrowheads="1"/>
          </p:cNvSpPr>
          <p:nvPr/>
        </p:nvSpPr>
        <p:spPr bwMode="auto">
          <a:xfrm>
            <a:off x="2819400" y="4221163"/>
            <a:ext cx="13938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600" smtClean="0">
                <a:solidFill>
                  <a:srgbClr val="FF0000"/>
                </a:solidFill>
                <a:cs typeface="ＭＳ Ｐゴシック" charset="-128"/>
              </a:rPr>
              <a:t>Eye Passage</a:t>
            </a:r>
          </a:p>
        </p:txBody>
      </p:sp>
      <p:sp>
        <p:nvSpPr>
          <p:cNvPr id="3" name="TextBox 2"/>
          <p:cNvSpPr txBox="1">
            <a:spLocks noChangeArrowheads="1"/>
          </p:cNvSpPr>
          <p:nvPr/>
        </p:nvSpPr>
        <p:spPr bwMode="auto">
          <a:xfrm>
            <a:off x="6572250" y="450850"/>
            <a:ext cx="12001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1600" smtClean="0">
                <a:solidFill>
                  <a:srgbClr val="000000"/>
                </a:solidFill>
                <a:cs typeface="ＭＳ Ｐゴシック" charset="-128"/>
              </a:rPr>
              <a:t>11C max Cooling</a:t>
            </a:r>
          </a:p>
        </p:txBody>
      </p:sp>
      <p:sp>
        <p:nvSpPr>
          <p:cNvPr id="4" name="TextBox 3"/>
          <p:cNvSpPr txBox="1"/>
          <p:nvPr/>
        </p:nvSpPr>
        <p:spPr>
          <a:xfrm>
            <a:off x="1816100" y="4584700"/>
            <a:ext cx="431800" cy="523220"/>
          </a:xfrm>
          <a:prstGeom prst="rect">
            <a:avLst/>
          </a:prstGeom>
          <a:noFill/>
        </p:spPr>
        <p:txBody>
          <a:bodyPr wrap="square" rtlCol="0">
            <a:spAutoFit/>
          </a:bodyPr>
          <a:lstStyle/>
          <a:p>
            <a:pPr eaLnBrk="1" hangingPunct="1"/>
            <a:r>
              <a:rPr lang="en-US" sz="2800" b="1" dirty="0" smtClean="0">
                <a:solidFill>
                  <a:prstClr val="white"/>
                </a:solidFill>
                <a:ea typeface="ＭＳ Ｐゴシック" charset="-128"/>
                <a:cs typeface="ＭＳ Ｐゴシック" charset="-128"/>
              </a:rPr>
              <a:t>?</a:t>
            </a:r>
            <a:endParaRPr lang="en-US" sz="2800" b="1" dirty="0">
              <a:solidFill>
                <a:prstClr val="white"/>
              </a:solidFill>
              <a:ea typeface="ＭＳ Ｐゴシック" charset="-128"/>
              <a:cs typeface="ＭＳ Ｐゴシック" charset="-128"/>
            </a:endParaRPr>
          </a:p>
        </p:txBody>
      </p:sp>
    </p:spTree>
    <p:extLst>
      <p:ext uri="{BB962C8B-B14F-4D97-AF65-F5344CB8AC3E}">
        <p14:creationId xmlns:p14="http://schemas.microsoft.com/office/powerpoint/2010/main" val="106283259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689"/>
                                        </p:tgtEl>
                                        <p:attrNameLst>
                                          <p:attrName>style.visibility</p:attrName>
                                        </p:attrNameLst>
                                      </p:cBhvr>
                                      <p:to>
                                        <p:strVal val="visible"/>
                                      </p:to>
                                    </p:set>
                                    <p:anim calcmode="lin" valueType="num">
                                      <p:cBhvr additive="base">
                                        <p:cTn id="7" dur="500" fill="hold"/>
                                        <p:tgtEl>
                                          <p:spTgt spid="28689"/>
                                        </p:tgtEl>
                                        <p:attrNameLst>
                                          <p:attrName>ppt_x</p:attrName>
                                        </p:attrNameLst>
                                      </p:cBhvr>
                                      <p:tavLst>
                                        <p:tav tm="0">
                                          <p:val>
                                            <p:strVal val="#ppt_x"/>
                                          </p:val>
                                        </p:tav>
                                        <p:tav tm="100000">
                                          <p:val>
                                            <p:strVal val="#ppt_x"/>
                                          </p:val>
                                        </p:tav>
                                      </p:tavLst>
                                    </p:anim>
                                    <p:anim calcmode="lin" valueType="num">
                                      <p:cBhvr additive="base">
                                        <p:cTn id="8" dur="500" fill="hold"/>
                                        <p:tgtEl>
                                          <p:spTgt spid="2868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28683"/>
                                        </p:tgtEl>
                                        <p:attrNameLst>
                                          <p:attrName>style.visibility</p:attrName>
                                        </p:attrNameLst>
                                      </p:cBhvr>
                                      <p:to>
                                        <p:strVal val="visible"/>
                                      </p:to>
                                    </p:set>
                                    <p:anim calcmode="lin" valueType="num">
                                      <p:cBhvr additive="base">
                                        <p:cTn id="25" dur="500" fill="hold"/>
                                        <p:tgtEl>
                                          <p:spTgt spid="28683"/>
                                        </p:tgtEl>
                                        <p:attrNameLst>
                                          <p:attrName>ppt_x</p:attrName>
                                        </p:attrNameLst>
                                      </p:cBhvr>
                                      <p:tavLst>
                                        <p:tav tm="0">
                                          <p:val>
                                            <p:strVal val="#ppt_x"/>
                                          </p:val>
                                        </p:tav>
                                        <p:tav tm="100000">
                                          <p:val>
                                            <p:strVal val="#ppt_x"/>
                                          </p:val>
                                        </p:tav>
                                      </p:tavLst>
                                    </p:anim>
                                    <p:anim calcmode="lin" valueType="num">
                                      <p:cBhvr additive="base">
                                        <p:cTn id="26" dur="500" fill="hold"/>
                                        <p:tgtEl>
                                          <p:spTgt spid="2868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8684"/>
                                        </p:tgtEl>
                                        <p:attrNameLst>
                                          <p:attrName>style.visibility</p:attrName>
                                        </p:attrNameLst>
                                      </p:cBhvr>
                                      <p:to>
                                        <p:strVal val="visible"/>
                                      </p:to>
                                    </p:set>
                                    <p:anim calcmode="lin" valueType="num">
                                      <p:cBhvr additive="base">
                                        <p:cTn id="29" dur="500" fill="hold"/>
                                        <p:tgtEl>
                                          <p:spTgt spid="28684"/>
                                        </p:tgtEl>
                                        <p:attrNameLst>
                                          <p:attrName>ppt_x</p:attrName>
                                        </p:attrNameLst>
                                      </p:cBhvr>
                                      <p:tavLst>
                                        <p:tav tm="0">
                                          <p:val>
                                            <p:strVal val="#ppt_x"/>
                                          </p:val>
                                        </p:tav>
                                        <p:tav tm="100000">
                                          <p:val>
                                            <p:strVal val="#ppt_x"/>
                                          </p:val>
                                        </p:tav>
                                      </p:tavLst>
                                    </p:anim>
                                    <p:anim calcmode="lin" valueType="num">
                                      <p:cBhvr additive="base">
                                        <p:cTn id="30" dur="500" fill="hold"/>
                                        <p:tgtEl>
                                          <p:spTgt spid="28684"/>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8682"/>
                                        </p:tgtEl>
                                        <p:attrNameLst>
                                          <p:attrName>style.visibility</p:attrName>
                                        </p:attrNameLst>
                                      </p:cBhvr>
                                      <p:to>
                                        <p:strVal val="visible"/>
                                      </p:to>
                                    </p:set>
                                    <p:anim calcmode="lin" valueType="num">
                                      <p:cBhvr additive="base">
                                        <p:cTn id="33" dur="500" fill="hold"/>
                                        <p:tgtEl>
                                          <p:spTgt spid="28682"/>
                                        </p:tgtEl>
                                        <p:attrNameLst>
                                          <p:attrName>ppt_x</p:attrName>
                                        </p:attrNameLst>
                                      </p:cBhvr>
                                      <p:tavLst>
                                        <p:tav tm="0">
                                          <p:val>
                                            <p:strVal val="#ppt_x"/>
                                          </p:val>
                                        </p:tav>
                                        <p:tav tm="100000">
                                          <p:val>
                                            <p:strVal val="#ppt_x"/>
                                          </p:val>
                                        </p:tav>
                                      </p:tavLst>
                                    </p:anim>
                                    <p:anim calcmode="lin" valueType="num">
                                      <p:cBhvr additive="base">
                                        <p:cTn id="34" dur="500" fill="hold"/>
                                        <p:tgtEl>
                                          <p:spTgt spid="28682"/>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ppt_x"/>
                                          </p:val>
                                        </p:tav>
                                        <p:tav tm="100000">
                                          <p:val>
                                            <p:strVal val="#ppt_x"/>
                                          </p:val>
                                        </p:tav>
                                      </p:tavLst>
                                    </p:anim>
                                    <p:anim calcmode="lin" valueType="num">
                                      <p:cBhvr additive="base">
                                        <p:cTn id="3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3" grpId="0" animBg="1"/>
      <p:bldP spid="28689" grpId="0"/>
      <p:bldP spid="2" grpId="0"/>
      <p:bldP spid="4"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res_irene_temp-1.png"/>
          <p:cNvPicPr>
            <a:picLocks noChangeAspect="1"/>
          </p:cNvPicPr>
          <p:nvPr/>
        </p:nvPicPr>
        <p:blipFill>
          <a:blip r:embed="rId2" cstate="print">
            <a:extLst>
              <a:ext uri="{28A0092B-C50C-407E-A947-70E740481C1C}">
                <a14:useLocalDpi xmlns:a14="http://schemas.microsoft.com/office/drawing/2010/main" val="0"/>
              </a:ext>
            </a:extLst>
          </a:blip>
          <a:srcRect l="2312" t="3519" r="7715" b="33888"/>
          <a:stretch>
            <a:fillRect/>
          </a:stretch>
        </p:blipFill>
        <p:spPr bwMode="auto">
          <a:xfrm>
            <a:off x="342900" y="3551238"/>
            <a:ext cx="4592638" cy="265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4" name="Picture 6" descr="composite20110827T070000.png"/>
          <p:cNvPicPr>
            <a:picLocks noChangeAspect="1"/>
          </p:cNvPicPr>
          <p:nvPr/>
        </p:nvPicPr>
        <p:blipFill>
          <a:blip r:embed="rId3" cstate="print">
            <a:extLst>
              <a:ext uri="{28A0092B-C50C-407E-A947-70E740481C1C}">
                <a14:useLocalDpi xmlns:a14="http://schemas.microsoft.com/office/drawing/2010/main" val="0"/>
              </a:ext>
            </a:extLst>
          </a:blip>
          <a:srcRect l="19060" r="27216"/>
          <a:stretch>
            <a:fillRect/>
          </a:stretch>
        </p:blipFill>
        <p:spPr bwMode="auto">
          <a:xfrm>
            <a:off x="1360488" y="209550"/>
            <a:ext cx="2228850" cy="311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7" descr="composite20110831T070000.png"/>
          <p:cNvPicPr>
            <a:picLocks noChangeAspect="1"/>
          </p:cNvPicPr>
          <p:nvPr/>
        </p:nvPicPr>
        <p:blipFill>
          <a:blip r:embed="rId4" cstate="print">
            <a:extLst>
              <a:ext uri="{28A0092B-C50C-407E-A947-70E740481C1C}">
                <a14:useLocalDpi xmlns:a14="http://schemas.microsoft.com/office/drawing/2010/main" val="0"/>
              </a:ext>
            </a:extLst>
          </a:blip>
          <a:srcRect l="21719" r="15691"/>
          <a:stretch>
            <a:fillRect/>
          </a:stretch>
        </p:blipFill>
        <p:spPr bwMode="auto">
          <a:xfrm>
            <a:off x="3956050" y="209550"/>
            <a:ext cx="2597150" cy="311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8" descr="compositestormdif20110827-20110831.png"/>
          <p:cNvPicPr>
            <a:picLocks noChangeAspect="1"/>
          </p:cNvPicPr>
          <p:nvPr/>
        </p:nvPicPr>
        <p:blipFill>
          <a:blip r:embed="rId5" cstate="print">
            <a:extLst>
              <a:ext uri="{28A0092B-C50C-407E-A947-70E740481C1C}">
                <a14:useLocalDpi xmlns:a14="http://schemas.microsoft.com/office/drawing/2010/main" val="0"/>
              </a:ext>
            </a:extLst>
          </a:blip>
          <a:srcRect l="21631" r="18085"/>
          <a:stretch>
            <a:fillRect/>
          </a:stretch>
        </p:blipFill>
        <p:spPr bwMode="auto">
          <a:xfrm>
            <a:off x="6642100" y="209550"/>
            <a:ext cx="2501900" cy="311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TextBox 12"/>
          <p:cNvSpPr txBox="1">
            <a:spLocks noChangeArrowheads="1"/>
          </p:cNvSpPr>
          <p:nvPr/>
        </p:nvSpPr>
        <p:spPr bwMode="auto">
          <a:xfrm>
            <a:off x="-96838" y="692150"/>
            <a:ext cx="169703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000" b="1" u="sng" dirty="0" smtClean="0">
                <a:solidFill>
                  <a:srgbClr val="000000"/>
                </a:solidFill>
                <a:cs typeface="ＭＳ Ｐゴシック" charset="-128"/>
              </a:rPr>
              <a:t>WHAT?</a:t>
            </a:r>
          </a:p>
          <a:p>
            <a:pPr algn="ctr" eaLnBrk="1" hangingPunct="1"/>
            <a:endParaRPr lang="en-US" altLang="en-US" sz="2000" dirty="0" smtClean="0">
              <a:solidFill>
                <a:srgbClr val="000000"/>
              </a:solidFill>
              <a:cs typeface="ＭＳ Ｐゴシック" charset="-128"/>
            </a:endParaRPr>
          </a:p>
          <a:p>
            <a:pPr algn="ctr" eaLnBrk="1" hangingPunct="1"/>
            <a:r>
              <a:rPr lang="en-US" altLang="en-US" sz="2000" dirty="0" smtClean="0">
                <a:solidFill>
                  <a:srgbClr val="000000"/>
                </a:solidFill>
                <a:cs typeface="ＭＳ Ｐゴシック" charset="-128"/>
              </a:rPr>
              <a:t>Satellite</a:t>
            </a:r>
          </a:p>
          <a:p>
            <a:pPr algn="ctr" eaLnBrk="1" hangingPunct="1"/>
            <a:r>
              <a:rPr lang="en-US" altLang="en-US" sz="2000" dirty="0" smtClean="0">
                <a:solidFill>
                  <a:srgbClr val="000000"/>
                </a:solidFill>
                <a:cs typeface="ＭＳ Ｐゴシック" charset="-128"/>
              </a:rPr>
              <a:t>SST</a:t>
            </a:r>
          </a:p>
        </p:txBody>
      </p:sp>
      <p:sp>
        <p:nvSpPr>
          <p:cNvPr id="28679" name="TextBox 4"/>
          <p:cNvSpPr txBox="1">
            <a:spLocks noChangeArrowheads="1"/>
          </p:cNvSpPr>
          <p:nvPr/>
        </p:nvSpPr>
        <p:spPr bwMode="auto">
          <a:xfrm>
            <a:off x="3962400" y="38100"/>
            <a:ext cx="2057400" cy="400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000" smtClean="0">
                <a:solidFill>
                  <a:srgbClr val="000000"/>
                </a:solidFill>
                <a:cs typeface="ＭＳ Ｐゴシック" charset="-128"/>
              </a:rPr>
              <a:t>Post-Irene</a:t>
            </a:r>
          </a:p>
        </p:txBody>
      </p:sp>
      <p:sp>
        <p:nvSpPr>
          <p:cNvPr id="28680" name="TextBox 3"/>
          <p:cNvSpPr txBox="1">
            <a:spLocks noChangeArrowheads="1"/>
          </p:cNvSpPr>
          <p:nvPr/>
        </p:nvSpPr>
        <p:spPr bwMode="auto">
          <a:xfrm>
            <a:off x="1524000" y="38100"/>
            <a:ext cx="2057400" cy="400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000" smtClean="0">
                <a:solidFill>
                  <a:srgbClr val="000000"/>
                </a:solidFill>
                <a:cs typeface="ＭＳ Ｐゴシック" charset="-128"/>
              </a:rPr>
              <a:t>Pre-Irene </a:t>
            </a:r>
          </a:p>
        </p:txBody>
      </p:sp>
      <p:sp>
        <p:nvSpPr>
          <p:cNvPr id="28681" name="TextBox 5"/>
          <p:cNvSpPr txBox="1">
            <a:spLocks noChangeArrowheads="1"/>
          </p:cNvSpPr>
          <p:nvPr/>
        </p:nvSpPr>
        <p:spPr bwMode="auto">
          <a:xfrm>
            <a:off x="6689725" y="19050"/>
            <a:ext cx="2073275" cy="400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000" smtClean="0">
                <a:solidFill>
                  <a:srgbClr val="000000"/>
                </a:solidFill>
                <a:cs typeface="ＭＳ Ｐゴシック" charset="-128"/>
              </a:rPr>
              <a:t>Difference</a:t>
            </a:r>
          </a:p>
        </p:txBody>
      </p:sp>
      <p:pic>
        <p:nvPicPr>
          <p:cNvPr id="28682" name="Picture 1" descr="mts_codar.png"/>
          <p:cNvPicPr>
            <a:picLocks noChangeAspect="1"/>
          </p:cNvPicPr>
          <p:nvPr/>
        </p:nvPicPr>
        <p:blipFill>
          <a:blip r:embed="rId6">
            <a:extLst>
              <a:ext uri="{28A0092B-C50C-407E-A947-70E740481C1C}">
                <a14:useLocalDpi xmlns:a14="http://schemas.microsoft.com/office/drawing/2010/main" val="0"/>
              </a:ext>
            </a:extLst>
          </a:blip>
          <a:srcRect l="10022" t="5724" r="51262" b="51729"/>
          <a:stretch>
            <a:fillRect/>
          </a:stretch>
        </p:blipFill>
        <p:spPr bwMode="auto">
          <a:xfrm>
            <a:off x="5715000" y="3314700"/>
            <a:ext cx="3048000" cy="266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3" name="TextBox 2"/>
          <p:cNvSpPr txBox="1">
            <a:spLocks noChangeArrowheads="1"/>
          </p:cNvSpPr>
          <p:nvPr/>
        </p:nvSpPr>
        <p:spPr bwMode="auto">
          <a:xfrm>
            <a:off x="5773738" y="3514725"/>
            <a:ext cx="1219200" cy="1323439"/>
          </a:xfrm>
          <a:prstGeom prst="rect">
            <a:avLst/>
          </a:prstGeom>
          <a:solidFill>
            <a:srgbClr val="D5A818">
              <a:alpha val="50000"/>
            </a:srgbClr>
          </a:solidFill>
          <a:ln>
            <a:noFill/>
          </a:ln>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2000" b="1" u="sng" dirty="0">
                <a:solidFill>
                  <a:srgbClr val="000000"/>
                </a:solidFill>
                <a:cs typeface="Times New Roman" charset="0"/>
              </a:rPr>
              <a:t>WHY</a:t>
            </a:r>
            <a:r>
              <a:rPr lang="en-US" sz="2000" b="1" u="sng" dirty="0" smtClean="0">
                <a:solidFill>
                  <a:srgbClr val="000000"/>
                </a:solidFill>
                <a:cs typeface="Times New Roman" charset="0"/>
              </a:rPr>
              <a:t>?</a:t>
            </a:r>
          </a:p>
          <a:p>
            <a:pPr eaLnBrk="1" hangingPunct="1">
              <a:defRPr/>
            </a:pPr>
            <a:r>
              <a:rPr lang="en-US" sz="2000" dirty="0" smtClean="0">
                <a:solidFill>
                  <a:srgbClr val="000000"/>
                </a:solidFill>
                <a:latin typeface="Arial"/>
                <a:cs typeface="Times New Roman" charset="0"/>
              </a:rPr>
              <a:t>HF Radar</a:t>
            </a:r>
          </a:p>
          <a:p>
            <a:pPr eaLnBrk="1" hangingPunct="1">
              <a:defRPr/>
            </a:pPr>
            <a:r>
              <a:rPr lang="en-US" sz="2000" dirty="0" smtClean="0">
                <a:solidFill>
                  <a:srgbClr val="000000"/>
                </a:solidFill>
                <a:latin typeface="Arial"/>
                <a:cs typeface="Times New Roman" charset="0"/>
              </a:rPr>
              <a:t>Currents</a:t>
            </a:r>
          </a:p>
        </p:txBody>
      </p:sp>
      <p:cxnSp>
        <p:nvCxnSpPr>
          <p:cNvPr id="28684" name="Straight Arrow Connector 8"/>
          <p:cNvCxnSpPr>
            <a:cxnSpLocks noChangeShapeType="1"/>
          </p:cNvCxnSpPr>
          <p:nvPr/>
        </p:nvCxnSpPr>
        <p:spPr bwMode="auto">
          <a:xfrm flipH="1" flipV="1">
            <a:off x="7772400" y="4457700"/>
            <a:ext cx="762000" cy="914400"/>
          </a:xfrm>
          <a:prstGeom prst="straightConnector1">
            <a:avLst/>
          </a:prstGeom>
          <a:noFill/>
          <a:ln w="76200">
            <a:solidFill>
              <a:schemeClr val="tx1"/>
            </a:solidFill>
            <a:round/>
            <a:headEnd/>
            <a:tailEnd type="arrow" w="med" len="med"/>
          </a:ln>
          <a:extLst>
            <a:ext uri="{909E8E84-426E-40dd-AFC4-6F175D3DCCD1}">
              <a14:hiddenFill xmlns:a14="http://schemas.microsoft.com/office/drawing/2010/main">
                <a:noFill/>
              </a14:hiddenFill>
            </a:ext>
          </a:extLst>
        </p:spPr>
      </p:cxnSp>
      <p:sp>
        <p:nvSpPr>
          <p:cNvPr id="28689" name="TextBox 1"/>
          <p:cNvSpPr txBox="1">
            <a:spLocks noChangeArrowheads="1"/>
          </p:cNvSpPr>
          <p:nvPr/>
        </p:nvSpPr>
        <p:spPr bwMode="auto">
          <a:xfrm>
            <a:off x="152400" y="3238500"/>
            <a:ext cx="4724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b="1" u="sng" dirty="0" smtClean="0">
                <a:solidFill>
                  <a:srgbClr val="000000"/>
                </a:solidFill>
                <a:cs typeface="ＭＳ Ｐゴシック" charset="-128"/>
              </a:rPr>
              <a:t>WHEN?</a:t>
            </a:r>
            <a:r>
              <a:rPr lang="en-US" altLang="en-US" sz="2000" b="1" dirty="0" smtClean="0">
                <a:solidFill>
                  <a:srgbClr val="000000"/>
                </a:solidFill>
                <a:cs typeface="ＭＳ Ｐゴシック" charset="-128"/>
              </a:rPr>
              <a:t> </a:t>
            </a:r>
            <a:r>
              <a:rPr lang="en-US" altLang="en-US" sz="2000" dirty="0" smtClean="0">
                <a:solidFill>
                  <a:srgbClr val="000000"/>
                </a:solidFill>
                <a:cs typeface="ＭＳ Ｐゴシック" charset="-128"/>
              </a:rPr>
              <a:t> Glider Temperature</a:t>
            </a:r>
          </a:p>
          <a:p>
            <a:pPr eaLnBrk="1" hangingPunct="1"/>
            <a:r>
              <a:rPr lang="en-US" altLang="en-US" sz="2000" dirty="0" smtClean="0">
                <a:solidFill>
                  <a:srgbClr val="000000"/>
                </a:solidFill>
                <a:cs typeface="ＭＳ Ｐゴシック" charset="-128"/>
              </a:rPr>
              <a:t>                           </a:t>
            </a:r>
            <a:endParaRPr lang="en-US" altLang="en-US" b="1" u="sng" dirty="0" smtClean="0">
              <a:solidFill>
                <a:srgbClr val="000000"/>
              </a:solidFill>
              <a:cs typeface="ＭＳ Ｐゴシック" charset="-128"/>
            </a:endParaRPr>
          </a:p>
        </p:txBody>
      </p:sp>
      <p:cxnSp>
        <p:nvCxnSpPr>
          <p:cNvPr id="15" name="Straight Arrow Connector 14"/>
          <p:cNvCxnSpPr>
            <a:cxnSpLocks noChangeShapeType="1"/>
          </p:cNvCxnSpPr>
          <p:nvPr/>
        </p:nvCxnSpPr>
        <p:spPr bwMode="auto">
          <a:xfrm flipH="1" flipV="1">
            <a:off x="1676400" y="3956050"/>
            <a:ext cx="666750" cy="0"/>
          </a:xfrm>
          <a:prstGeom prst="straightConnector1">
            <a:avLst/>
          </a:prstGeom>
          <a:noFill/>
          <a:ln w="28575">
            <a:solidFill>
              <a:srgbClr val="000000"/>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 name="TextBox 1"/>
          <p:cNvSpPr txBox="1">
            <a:spLocks noChangeArrowheads="1"/>
          </p:cNvSpPr>
          <p:nvPr/>
        </p:nvSpPr>
        <p:spPr bwMode="auto">
          <a:xfrm>
            <a:off x="2819400" y="4221163"/>
            <a:ext cx="13938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600" smtClean="0">
                <a:solidFill>
                  <a:srgbClr val="FF0000"/>
                </a:solidFill>
                <a:cs typeface="ＭＳ Ｐゴシック" charset="-128"/>
              </a:rPr>
              <a:t>Eye Passage</a:t>
            </a:r>
          </a:p>
        </p:txBody>
      </p:sp>
      <p:sp>
        <p:nvSpPr>
          <p:cNvPr id="3" name="TextBox 2"/>
          <p:cNvSpPr txBox="1">
            <a:spLocks noChangeArrowheads="1"/>
          </p:cNvSpPr>
          <p:nvPr/>
        </p:nvSpPr>
        <p:spPr bwMode="auto">
          <a:xfrm>
            <a:off x="6572250" y="450850"/>
            <a:ext cx="12001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1600" smtClean="0">
                <a:solidFill>
                  <a:srgbClr val="000000"/>
                </a:solidFill>
                <a:cs typeface="ＭＳ Ｐゴシック" charset="-128"/>
              </a:rPr>
              <a:t>11C max Cooling</a:t>
            </a:r>
          </a:p>
        </p:txBody>
      </p:sp>
      <p:pic>
        <p:nvPicPr>
          <p:cNvPr id="18" name="Picture 17" descr="nature_fig2.png"/>
          <p:cNvPicPr>
            <a:picLocks noChangeAspect="1"/>
          </p:cNvPicPr>
          <p:nvPr/>
        </p:nvPicPr>
        <p:blipFill rotWithShape="1">
          <a:blip r:embed="rId7" cstate="print">
            <a:extLst>
              <a:ext uri="{28A0092B-C50C-407E-A947-70E740481C1C}">
                <a14:useLocalDpi xmlns:a14="http://schemas.microsoft.com/office/drawing/2010/main" val="0"/>
              </a:ext>
            </a:extLst>
          </a:blip>
          <a:srcRect l="-158" t="44927" b="30253"/>
          <a:stretch/>
        </p:blipFill>
        <p:spPr>
          <a:xfrm>
            <a:off x="4902664" y="3937000"/>
            <a:ext cx="4660436" cy="1600200"/>
          </a:xfrm>
          <a:prstGeom prst="rect">
            <a:avLst/>
          </a:prstGeom>
        </p:spPr>
      </p:pic>
      <p:cxnSp>
        <p:nvCxnSpPr>
          <p:cNvPr id="19" name="Straight Arrow Connector 18"/>
          <p:cNvCxnSpPr>
            <a:cxnSpLocks noChangeShapeType="1"/>
          </p:cNvCxnSpPr>
          <p:nvPr/>
        </p:nvCxnSpPr>
        <p:spPr bwMode="auto">
          <a:xfrm flipV="1">
            <a:off x="1689100" y="4781550"/>
            <a:ext cx="666750" cy="0"/>
          </a:xfrm>
          <a:prstGeom prst="straightConnector1">
            <a:avLst/>
          </a:prstGeom>
          <a:noFill/>
          <a:ln w="28575">
            <a:solidFill>
              <a:schemeClr val="bg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8199798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ature_fig3.png"/>
          <p:cNvPicPr>
            <a:picLocks noChangeAspect="1"/>
          </p:cNvPicPr>
          <p:nvPr/>
        </p:nvPicPr>
        <p:blipFill rotWithShape="1">
          <a:blip r:embed="rId2" cstate="print">
            <a:extLst>
              <a:ext uri="{28A0092B-C50C-407E-A947-70E740481C1C}">
                <a14:useLocalDpi xmlns:a14="http://schemas.microsoft.com/office/drawing/2010/main" val="0"/>
              </a:ext>
            </a:extLst>
          </a:blip>
          <a:srcRect b="14683"/>
          <a:stretch/>
        </p:blipFill>
        <p:spPr>
          <a:xfrm>
            <a:off x="0" y="723900"/>
            <a:ext cx="9144000" cy="5461000"/>
          </a:xfrm>
          <a:prstGeom prst="rect">
            <a:avLst/>
          </a:prstGeom>
        </p:spPr>
      </p:pic>
      <p:sp>
        <p:nvSpPr>
          <p:cNvPr id="3" name="TextBox 2"/>
          <p:cNvSpPr txBox="1"/>
          <p:nvPr/>
        </p:nvSpPr>
        <p:spPr>
          <a:xfrm>
            <a:off x="0" y="-12700"/>
            <a:ext cx="9144000" cy="830997"/>
          </a:xfrm>
          <a:prstGeom prst="rect">
            <a:avLst/>
          </a:prstGeom>
          <a:noFill/>
        </p:spPr>
        <p:txBody>
          <a:bodyPr wrap="square" rtlCol="0">
            <a:spAutoFit/>
          </a:bodyPr>
          <a:lstStyle/>
          <a:p>
            <a:pPr algn="ctr" eaLnBrk="1" hangingPunct="1"/>
            <a:r>
              <a:rPr lang="en-US" b="1" dirty="0" smtClean="0">
                <a:solidFill>
                  <a:prstClr val="black"/>
                </a:solidFill>
                <a:ea typeface="ＭＳ Ｐゴシック" charset="-128"/>
                <a:cs typeface="ＭＳ Ｐゴシック" charset="-128"/>
              </a:rPr>
              <a:t>ROMS Model Results at Glider Location</a:t>
            </a:r>
          </a:p>
          <a:p>
            <a:pPr algn="ctr" eaLnBrk="1" hangingPunct="1"/>
            <a:r>
              <a:rPr lang="en-US" dirty="0" smtClean="0">
                <a:solidFill>
                  <a:prstClr val="black"/>
                </a:solidFill>
                <a:ea typeface="ＭＳ Ｐゴシック" charset="-128"/>
                <a:cs typeface="ＭＳ Ｐゴシック" charset="-128"/>
              </a:rPr>
              <a:t>Coastal </a:t>
            </a:r>
            <a:r>
              <a:rPr lang="en-US" dirty="0" err="1" smtClean="0">
                <a:solidFill>
                  <a:prstClr val="black"/>
                </a:solidFill>
                <a:ea typeface="ＭＳ Ｐゴシック" charset="-128"/>
                <a:cs typeface="ＭＳ Ｐゴシック" charset="-128"/>
              </a:rPr>
              <a:t>Baroclinic</a:t>
            </a:r>
            <a:r>
              <a:rPr lang="en-US" dirty="0" smtClean="0">
                <a:solidFill>
                  <a:prstClr val="black"/>
                </a:solidFill>
                <a:ea typeface="ＭＳ Ｐゴシック" charset="-128"/>
                <a:cs typeface="ＭＳ Ｐゴシック" charset="-128"/>
              </a:rPr>
              <a:t> Circulation Enhances Mixing &amp; Cooling</a:t>
            </a:r>
            <a:endParaRPr lang="en-US" dirty="0">
              <a:solidFill>
                <a:prstClr val="black"/>
              </a:solidFill>
              <a:ea typeface="ＭＳ Ｐゴシック" charset="-128"/>
              <a:cs typeface="ＭＳ Ｐゴシック" charset="-128"/>
            </a:endParaRPr>
          </a:p>
        </p:txBody>
      </p:sp>
      <p:sp>
        <p:nvSpPr>
          <p:cNvPr id="8" name="Rectangle 7"/>
          <p:cNvSpPr/>
          <p:nvPr/>
        </p:nvSpPr>
        <p:spPr>
          <a:xfrm>
            <a:off x="4737100" y="736600"/>
            <a:ext cx="4191000" cy="1282700"/>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sp>
        <p:nvSpPr>
          <p:cNvPr id="9" name="Rectangle 8"/>
          <p:cNvSpPr/>
          <p:nvPr/>
        </p:nvSpPr>
        <p:spPr>
          <a:xfrm>
            <a:off x="152400" y="2032000"/>
            <a:ext cx="4508500" cy="1282700"/>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sp>
        <p:nvSpPr>
          <p:cNvPr id="10" name="Rectangle 9"/>
          <p:cNvSpPr/>
          <p:nvPr/>
        </p:nvSpPr>
        <p:spPr>
          <a:xfrm>
            <a:off x="4762500" y="3276600"/>
            <a:ext cx="4191000" cy="1282700"/>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sp>
        <p:nvSpPr>
          <p:cNvPr id="11" name="Rectangle 10"/>
          <p:cNvSpPr/>
          <p:nvPr/>
        </p:nvSpPr>
        <p:spPr>
          <a:xfrm>
            <a:off x="114300" y="4470400"/>
            <a:ext cx="4508500" cy="1689100"/>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spTree>
    <p:extLst>
      <p:ext uri="{BB962C8B-B14F-4D97-AF65-F5344CB8AC3E}">
        <p14:creationId xmlns:p14="http://schemas.microsoft.com/office/powerpoint/2010/main" val="321289651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fullhovmoller_ssbottomt_rotated_romsespressorerun2_v2.png"/>
          <p:cNvPicPr>
            <a:picLocks noChangeAspect="1"/>
          </p:cNvPicPr>
          <p:nvPr/>
        </p:nvPicPr>
        <p:blipFill rotWithShape="1">
          <a:blip r:embed="rId3">
            <a:extLst>
              <a:ext uri="{28A0092B-C50C-407E-A947-70E740481C1C}">
                <a14:useLocalDpi xmlns:a14="http://schemas.microsoft.com/office/drawing/2010/main" val="0"/>
              </a:ext>
            </a:extLst>
          </a:blip>
          <a:srcRect l="6620" t="5046" r="8615" b="4976"/>
          <a:stretch/>
        </p:blipFill>
        <p:spPr>
          <a:xfrm>
            <a:off x="0" y="512247"/>
            <a:ext cx="7750813" cy="6170665"/>
          </a:xfrm>
          <a:prstGeom prst="rect">
            <a:avLst/>
          </a:prstGeom>
        </p:spPr>
      </p:pic>
      <p:sp>
        <p:nvSpPr>
          <p:cNvPr id="6" name="Text Box 74"/>
          <p:cNvSpPr txBox="1">
            <a:spLocks noChangeArrowheads="1"/>
          </p:cNvSpPr>
          <p:nvPr/>
        </p:nvSpPr>
        <p:spPr bwMode="auto">
          <a:xfrm>
            <a:off x="-4" y="-44378"/>
            <a:ext cx="9144004"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n-US" sz="2500" b="1" dirty="0" smtClean="0">
                <a:solidFill>
                  <a:srgbClr val="000000"/>
                </a:solidFill>
                <a:latin typeface="Calibri"/>
                <a:cs typeface="Calibri"/>
              </a:rPr>
              <a:t>ROMS Model Cross-shelf Section</a:t>
            </a:r>
            <a:r>
              <a:rPr lang="en-US" sz="2500" dirty="0" smtClean="0">
                <a:solidFill>
                  <a:srgbClr val="000000"/>
                </a:solidFill>
                <a:latin typeface="Calibri"/>
                <a:cs typeface="Calibri"/>
              </a:rPr>
              <a:t>: SST cooling, downwelling bottom T</a:t>
            </a:r>
          </a:p>
        </p:txBody>
      </p:sp>
      <p:pic>
        <p:nvPicPr>
          <p:cNvPr id="8" name="Picture 7" descr="avhrr_romsespressorerun2_20110829_0828_v4.png"/>
          <p:cNvPicPr>
            <a:picLocks noChangeAspect="1"/>
          </p:cNvPicPr>
          <p:nvPr/>
        </p:nvPicPr>
        <p:blipFill rotWithShape="1">
          <a:blip r:embed="rId4">
            <a:alphaModFix/>
            <a:extLst>
              <a:ext uri="{28A0092B-C50C-407E-A947-70E740481C1C}">
                <a14:useLocalDpi xmlns:a14="http://schemas.microsoft.com/office/drawing/2010/main" val="0"/>
              </a:ext>
            </a:extLst>
          </a:blip>
          <a:srcRect l="64453" t="28293" r="15473" b="29932"/>
          <a:stretch/>
        </p:blipFill>
        <p:spPr>
          <a:xfrm>
            <a:off x="7184574" y="4819296"/>
            <a:ext cx="1959426" cy="2038704"/>
          </a:xfrm>
          <a:prstGeom prst="rect">
            <a:avLst/>
          </a:prstGeom>
        </p:spPr>
      </p:pic>
      <p:cxnSp>
        <p:nvCxnSpPr>
          <p:cNvPr id="4" name="Straight Connector 3"/>
          <p:cNvCxnSpPr/>
          <p:nvPr/>
        </p:nvCxnSpPr>
        <p:spPr>
          <a:xfrm>
            <a:off x="7423354" y="5080000"/>
            <a:ext cx="1515806" cy="1611106"/>
          </a:xfrm>
          <a:prstGeom prst="line">
            <a:avLst/>
          </a:prstGeom>
          <a:ln w="38100" cmpd="sng">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13" name="Oval 12"/>
          <p:cNvSpPr/>
          <p:nvPr/>
        </p:nvSpPr>
        <p:spPr>
          <a:xfrm>
            <a:off x="639098" y="2943451"/>
            <a:ext cx="2572774" cy="523973"/>
          </a:xfrm>
          <a:prstGeom prst="ellipse">
            <a:avLst/>
          </a:prstGeom>
          <a:noFill/>
          <a:ln w="28575"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sp>
        <p:nvSpPr>
          <p:cNvPr id="14" name="Oval 13"/>
          <p:cNvSpPr/>
          <p:nvPr/>
        </p:nvSpPr>
        <p:spPr>
          <a:xfrm>
            <a:off x="4629355" y="2353038"/>
            <a:ext cx="712839" cy="2466258"/>
          </a:xfrm>
          <a:prstGeom prst="ellipse">
            <a:avLst/>
          </a:prstGeom>
          <a:noFill/>
          <a:ln w="28575"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sp>
        <p:nvSpPr>
          <p:cNvPr id="15" name="Rectangle 14"/>
          <p:cNvSpPr/>
          <p:nvPr/>
        </p:nvSpPr>
        <p:spPr>
          <a:xfrm>
            <a:off x="5102941" y="3406464"/>
            <a:ext cx="1450259" cy="276999"/>
          </a:xfrm>
          <a:prstGeom prst="rect">
            <a:avLst/>
          </a:prstGeom>
        </p:spPr>
        <p:txBody>
          <a:bodyPr wrap="square">
            <a:spAutoFit/>
          </a:bodyPr>
          <a:lstStyle/>
          <a:p>
            <a:pPr eaLnBrk="1" hangingPunct="1"/>
            <a:r>
              <a:rPr lang="en-US" sz="1200" b="1" dirty="0" smtClean="0">
                <a:solidFill>
                  <a:prstClr val="white"/>
                </a:solidFill>
                <a:ea typeface="ＭＳ Ｐゴシック" charset="-128"/>
                <a:cs typeface="ＭＳ Ｐゴシック" charset="-128"/>
              </a:rPr>
              <a:t>Downwelling</a:t>
            </a:r>
            <a:endParaRPr lang="en-US" sz="1200" b="1" dirty="0">
              <a:solidFill>
                <a:prstClr val="white"/>
              </a:solidFill>
              <a:ea typeface="ＭＳ Ｐゴシック" charset="-128"/>
              <a:cs typeface="ＭＳ Ｐゴシック" charset="-128"/>
            </a:endParaRPr>
          </a:p>
        </p:txBody>
      </p:sp>
      <p:sp>
        <p:nvSpPr>
          <p:cNvPr id="16" name="Rectangle 15"/>
          <p:cNvSpPr/>
          <p:nvPr/>
        </p:nvSpPr>
        <p:spPr>
          <a:xfrm>
            <a:off x="699737" y="4843878"/>
            <a:ext cx="1450259" cy="276999"/>
          </a:xfrm>
          <a:prstGeom prst="rect">
            <a:avLst/>
          </a:prstGeom>
        </p:spPr>
        <p:txBody>
          <a:bodyPr wrap="square">
            <a:spAutoFit/>
          </a:bodyPr>
          <a:lstStyle/>
          <a:p>
            <a:pPr eaLnBrk="1" hangingPunct="1"/>
            <a:r>
              <a:rPr lang="en-US" sz="1200" b="1" dirty="0" smtClean="0">
                <a:solidFill>
                  <a:prstClr val="black"/>
                </a:solidFill>
                <a:ea typeface="ＭＳ Ｐゴシック" charset="-128"/>
                <a:cs typeface="ＭＳ Ｐゴシック" charset="-128"/>
              </a:rPr>
              <a:t>Upwelling</a:t>
            </a:r>
            <a:endParaRPr lang="en-US" sz="1200" b="1" dirty="0">
              <a:solidFill>
                <a:prstClr val="black"/>
              </a:solidFill>
              <a:ea typeface="ＭＳ Ｐゴシック" charset="-128"/>
              <a:cs typeface="ＭＳ Ｐゴシック" charset="-128"/>
            </a:endParaRPr>
          </a:p>
        </p:txBody>
      </p:sp>
      <p:cxnSp>
        <p:nvCxnSpPr>
          <p:cNvPr id="17" name="Straight Connector 16"/>
          <p:cNvCxnSpPr/>
          <p:nvPr/>
        </p:nvCxnSpPr>
        <p:spPr>
          <a:xfrm>
            <a:off x="835742" y="4744065"/>
            <a:ext cx="188458" cy="180258"/>
          </a:xfrm>
          <a:prstGeom prst="line">
            <a:avLst/>
          </a:prstGeom>
          <a:ln>
            <a:solidFill>
              <a:srgbClr val="000000"/>
            </a:solidFill>
            <a:headEnd type="triangle"/>
            <a:tailEnd type="none"/>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0" y="6631309"/>
            <a:ext cx="1622323" cy="246221"/>
          </a:xfrm>
          <a:prstGeom prst="rect">
            <a:avLst/>
          </a:prstGeom>
          <a:noFill/>
        </p:spPr>
        <p:txBody>
          <a:bodyPr wrap="square" rtlCol="0">
            <a:spAutoFit/>
          </a:bodyPr>
          <a:lstStyle/>
          <a:p>
            <a:pPr eaLnBrk="1" hangingPunct="1"/>
            <a:r>
              <a:rPr lang="en-US" sz="1000" i="1" dirty="0" smtClean="0">
                <a:solidFill>
                  <a:prstClr val="black"/>
                </a:solidFill>
                <a:ea typeface="ＭＳ Ｐゴシック" charset="-128"/>
                <a:cs typeface="ＭＳ Ｐゴシック" charset="-128"/>
              </a:rPr>
              <a:t>Seroka et al. in prep.</a:t>
            </a:r>
            <a:endParaRPr lang="en-US" sz="1000" i="1" dirty="0">
              <a:solidFill>
                <a:prstClr val="black"/>
              </a:solidFill>
              <a:ea typeface="ＭＳ Ｐゴシック" charset="-128"/>
              <a:cs typeface="ＭＳ Ｐゴシック" charset="-128"/>
            </a:endParaRPr>
          </a:p>
        </p:txBody>
      </p:sp>
      <p:sp>
        <p:nvSpPr>
          <p:cNvPr id="21" name="Rectangle 20"/>
          <p:cNvSpPr/>
          <p:nvPr/>
        </p:nvSpPr>
        <p:spPr>
          <a:xfrm>
            <a:off x="-4652" y="5088193"/>
            <a:ext cx="7189226" cy="1229033"/>
          </a:xfrm>
          <a:prstGeom prst="rect">
            <a:avLst/>
          </a:prstGeom>
          <a:solidFill>
            <a:srgbClr val="FFFFFF">
              <a:alpha val="77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sp>
        <p:nvSpPr>
          <p:cNvPr id="23" name="Rectangle 22"/>
          <p:cNvSpPr/>
          <p:nvPr/>
        </p:nvSpPr>
        <p:spPr>
          <a:xfrm>
            <a:off x="1292941" y="3054605"/>
            <a:ext cx="1628059" cy="276999"/>
          </a:xfrm>
          <a:prstGeom prst="rect">
            <a:avLst/>
          </a:prstGeom>
        </p:spPr>
        <p:txBody>
          <a:bodyPr wrap="square">
            <a:spAutoFit/>
          </a:bodyPr>
          <a:lstStyle/>
          <a:p>
            <a:pPr eaLnBrk="1" hangingPunct="1"/>
            <a:r>
              <a:rPr lang="en-US" sz="1200" b="1" dirty="0" smtClean="0">
                <a:solidFill>
                  <a:prstClr val="black"/>
                </a:solidFill>
                <a:ea typeface="ＭＳ Ｐゴシック" charset="-128"/>
                <a:cs typeface="ＭＳ Ｐゴシック" charset="-128"/>
              </a:rPr>
              <a:t>AOEC SST cooling</a:t>
            </a:r>
            <a:endParaRPr lang="en-US" sz="1200" b="1" dirty="0">
              <a:solidFill>
                <a:prstClr val="black"/>
              </a:solidFill>
              <a:ea typeface="ＭＳ Ｐゴシック" charset="-128"/>
              <a:cs typeface="ＭＳ Ｐゴシック" charset="-128"/>
            </a:endParaRPr>
          </a:p>
        </p:txBody>
      </p:sp>
    </p:spTree>
    <p:extLst>
      <p:ext uri="{BB962C8B-B14F-4D97-AF65-F5344CB8AC3E}">
        <p14:creationId xmlns:p14="http://schemas.microsoft.com/office/powerpoint/2010/main" val="1202425369"/>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ullmombal_hovmoller_cross_rotated_romsespressorerun2_v2.png"/>
          <p:cNvPicPr>
            <a:picLocks noChangeAspect="1"/>
          </p:cNvPicPr>
          <p:nvPr/>
        </p:nvPicPr>
        <p:blipFill rotWithShape="1">
          <a:blip r:embed="rId3">
            <a:extLst>
              <a:ext uri="{28A0092B-C50C-407E-A947-70E740481C1C}">
                <a14:useLocalDpi xmlns:a14="http://schemas.microsoft.com/office/drawing/2010/main" val="0"/>
              </a:ext>
            </a:extLst>
          </a:blip>
          <a:srcRect l="6750" t="4444" r="3294" b="5149"/>
          <a:stretch/>
        </p:blipFill>
        <p:spPr>
          <a:xfrm>
            <a:off x="593478" y="657938"/>
            <a:ext cx="8225594" cy="6200062"/>
          </a:xfrm>
          <a:prstGeom prst="rect">
            <a:avLst/>
          </a:prstGeom>
        </p:spPr>
      </p:pic>
      <p:sp>
        <p:nvSpPr>
          <p:cNvPr id="3" name="Slide Number Placeholder 2"/>
          <p:cNvSpPr>
            <a:spLocks noGrp="1"/>
          </p:cNvSpPr>
          <p:nvPr>
            <p:ph type="sldNum" sz="quarter" idx="12"/>
          </p:nvPr>
        </p:nvSpPr>
        <p:spPr/>
        <p:txBody>
          <a:bodyPr/>
          <a:lstStyle/>
          <a:p>
            <a:fld id="{5B7A610D-BFC3-1840-8C55-759F0A989E1B}" type="slidenum">
              <a:rPr lang="en-US" smtClean="0">
                <a:solidFill>
                  <a:prstClr val="black">
                    <a:tint val="75000"/>
                  </a:prstClr>
                </a:solidFill>
              </a:rPr>
              <a:pPr/>
              <a:t>87</a:t>
            </a:fld>
            <a:endParaRPr lang="en-US">
              <a:solidFill>
                <a:prstClr val="black">
                  <a:tint val="75000"/>
                </a:prstClr>
              </a:solidFill>
            </a:endParaRPr>
          </a:p>
        </p:txBody>
      </p:sp>
      <p:sp>
        <p:nvSpPr>
          <p:cNvPr id="7" name="Oval 6"/>
          <p:cNvSpPr/>
          <p:nvPr/>
        </p:nvSpPr>
        <p:spPr>
          <a:xfrm>
            <a:off x="3695290" y="1802581"/>
            <a:ext cx="1368323" cy="712839"/>
          </a:xfrm>
          <a:prstGeom prst="ellipse">
            <a:avLst/>
          </a:prstGeom>
          <a:noFill/>
          <a:ln w="28575"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sp>
        <p:nvSpPr>
          <p:cNvPr id="9" name="Oval 8"/>
          <p:cNvSpPr/>
          <p:nvPr/>
        </p:nvSpPr>
        <p:spPr>
          <a:xfrm>
            <a:off x="6218903" y="1802581"/>
            <a:ext cx="1356852" cy="712839"/>
          </a:xfrm>
          <a:prstGeom prst="ellipse">
            <a:avLst/>
          </a:prstGeom>
          <a:noFill/>
          <a:ln w="28575"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sp>
        <p:nvSpPr>
          <p:cNvPr id="11" name="Oval 10"/>
          <p:cNvSpPr/>
          <p:nvPr/>
        </p:nvSpPr>
        <p:spPr>
          <a:xfrm>
            <a:off x="3695290" y="4842388"/>
            <a:ext cx="1155291" cy="291690"/>
          </a:xfrm>
          <a:prstGeom prst="ellipse">
            <a:avLst/>
          </a:prstGeom>
          <a:noFill/>
          <a:ln w="28575"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sp>
        <p:nvSpPr>
          <p:cNvPr id="4" name="Rectangle 3"/>
          <p:cNvSpPr/>
          <p:nvPr/>
        </p:nvSpPr>
        <p:spPr>
          <a:xfrm>
            <a:off x="618060" y="2957871"/>
            <a:ext cx="7649232" cy="655484"/>
          </a:xfrm>
          <a:prstGeom prst="rect">
            <a:avLst/>
          </a:prstGeom>
          <a:solidFill>
            <a:srgbClr val="FFFFFF">
              <a:alpha val="77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sp>
        <p:nvSpPr>
          <p:cNvPr id="12" name="Rectangle 11"/>
          <p:cNvSpPr/>
          <p:nvPr/>
        </p:nvSpPr>
        <p:spPr>
          <a:xfrm>
            <a:off x="618060" y="5846915"/>
            <a:ext cx="7649232" cy="655484"/>
          </a:xfrm>
          <a:prstGeom prst="rect">
            <a:avLst/>
          </a:prstGeom>
          <a:solidFill>
            <a:srgbClr val="FFFFFF">
              <a:alpha val="77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sp>
        <p:nvSpPr>
          <p:cNvPr id="13" name="TextBox 12"/>
          <p:cNvSpPr txBox="1"/>
          <p:nvPr/>
        </p:nvSpPr>
        <p:spPr>
          <a:xfrm>
            <a:off x="0" y="6631309"/>
            <a:ext cx="1622323" cy="246221"/>
          </a:xfrm>
          <a:prstGeom prst="rect">
            <a:avLst/>
          </a:prstGeom>
          <a:noFill/>
        </p:spPr>
        <p:txBody>
          <a:bodyPr wrap="square" rtlCol="0">
            <a:spAutoFit/>
          </a:bodyPr>
          <a:lstStyle/>
          <a:p>
            <a:pPr eaLnBrk="1" hangingPunct="1"/>
            <a:r>
              <a:rPr lang="en-US" sz="1000" i="1" dirty="0" smtClean="0">
                <a:solidFill>
                  <a:prstClr val="black"/>
                </a:solidFill>
                <a:ea typeface="ＭＳ Ｐゴシック" charset="-128"/>
                <a:cs typeface="ＭＳ Ｐゴシック" charset="-128"/>
              </a:rPr>
              <a:t>Seroka et al. in prep.</a:t>
            </a:r>
            <a:endParaRPr lang="en-US" sz="1000" i="1" dirty="0">
              <a:solidFill>
                <a:prstClr val="black"/>
              </a:solidFill>
              <a:ea typeface="ＭＳ Ｐゴシック" charset="-128"/>
              <a:cs typeface="ＭＳ Ｐゴシック" charset="-128"/>
            </a:endParaRPr>
          </a:p>
        </p:txBody>
      </p:sp>
      <p:pic>
        <p:nvPicPr>
          <p:cNvPr id="15" name="Picture 14" descr="avhrr_romsespressorerun2_20110829_0828_v4.png"/>
          <p:cNvPicPr>
            <a:picLocks noChangeAspect="1"/>
          </p:cNvPicPr>
          <p:nvPr/>
        </p:nvPicPr>
        <p:blipFill rotWithShape="1">
          <a:blip r:embed="rId4">
            <a:alphaModFix/>
            <a:extLst>
              <a:ext uri="{28A0092B-C50C-407E-A947-70E740481C1C}">
                <a14:useLocalDpi xmlns:a14="http://schemas.microsoft.com/office/drawing/2010/main" val="0"/>
              </a:ext>
            </a:extLst>
          </a:blip>
          <a:srcRect l="64453" t="28293" r="15473" b="29932"/>
          <a:stretch/>
        </p:blipFill>
        <p:spPr>
          <a:xfrm>
            <a:off x="7439742" y="5084788"/>
            <a:ext cx="1704258" cy="1773212"/>
          </a:xfrm>
          <a:prstGeom prst="rect">
            <a:avLst/>
          </a:prstGeom>
        </p:spPr>
      </p:pic>
      <p:cxnSp>
        <p:nvCxnSpPr>
          <p:cNvPr id="16" name="Straight Connector 15"/>
          <p:cNvCxnSpPr/>
          <p:nvPr/>
        </p:nvCxnSpPr>
        <p:spPr>
          <a:xfrm>
            <a:off x="7637139" y="5306196"/>
            <a:ext cx="1318409" cy="1401298"/>
          </a:xfrm>
          <a:prstGeom prst="line">
            <a:avLst/>
          </a:prstGeom>
          <a:ln w="38100" cmpd="sng">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18" name="Rectangle 17"/>
          <p:cNvSpPr/>
          <p:nvPr/>
        </p:nvSpPr>
        <p:spPr>
          <a:xfrm>
            <a:off x="8502762" y="3024087"/>
            <a:ext cx="583880" cy="276999"/>
          </a:xfrm>
          <a:prstGeom prst="rect">
            <a:avLst/>
          </a:prstGeom>
        </p:spPr>
        <p:txBody>
          <a:bodyPr wrap="square">
            <a:spAutoFit/>
          </a:bodyPr>
          <a:lstStyle/>
          <a:p>
            <a:pPr algn="ctr" eaLnBrk="1" hangingPunct="1"/>
            <a:r>
              <a:rPr lang="en-US" sz="1200" b="1" dirty="0" smtClean="0">
                <a:solidFill>
                  <a:prstClr val="black"/>
                </a:solidFill>
                <a:ea typeface="ＭＳ Ｐゴシック" charset="-128"/>
                <a:cs typeface="ＭＳ Ｐゴシック" charset="-128"/>
              </a:rPr>
              <a:t>m s</a:t>
            </a:r>
            <a:r>
              <a:rPr lang="en-US" sz="1200" b="1" baseline="30000" dirty="0" smtClean="0">
                <a:solidFill>
                  <a:prstClr val="black"/>
                </a:solidFill>
                <a:ea typeface="ＭＳ Ｐゴシック" charset="-128"/>
                <a:cs typeface="ＭＳ Ｐゴシック" charset="-128"/>
              </a:rPr>
              <a:t>-2</a:t>
            </a:r>
            <a:endParaRPr lang="en-US" sz="1200" b="1" baseline="30000" dirty="0">
              <a:solidFill>
                <a:prstClr val="black"/>
              </a:solidFill>
              <a:ea typeface="ＭＳ Ｐゴシック" charset="-128"/>
              <a:cs typeface="ＭＳ Ｐゴシック" charset="-128"/>
            </a:endParaRPr>
          </a:p>
        </p:txBody>
      </p:sp>
      <p:sp>
        <p:nvSpPr>
          <p:cNvPr id="19" name="Rectangle 18"/>
          <p:cNvSpPr/>
          <p:nvPr/>
        </p:nvSpPr>
        <p:spPr>
          <a:xfrm>
            <a:off x="8204200" y="2260393"/>
            <a:ext cx="939800" cy="276999"/>
          </a:xfrm>
          <a:prstGeom prst="rect">
            <a:avLst/>
          </a:prstGeom>
        </p:spPr>
        <p:txBody>
          <a:bodyPr wrap="square">
            <a:spAutoFit/>
          </a:bodyPr>
          <a:lstStyle/>
          <a:p>
            <a:pPr algn="ctr" eaLnBrk="1" hangingPunct="1"/>
            <a:r>
              <a:rPr lang="en-US" sz="1200" b="1" dirty="0" smtClean="0">
                <a:solidFill>
                  <a:prstClr val="black"/>
                </a:solidFill>
                <a:ea typeface="ＭＳ Ｐゴシック" charset="-128"/>
                <a:cs typeface="ＭＳ Ｐゴシック" charset="-128"/>
              </a:rPr>
              <a:t>+offshore</a:t>
            </a:r>
            <a:endParaRPr lang="en-US" sz="1200" b="1" baseline="30000" dirty="0">
              <a:solidFill>
                <a:prstClr val="black"/>
              </a:solidFill>
              <a:ea typeface="ＭＳ Ｐゴシック" charset="-128"/>
              <a:cs typeface="ＭＳ Ｐゴシック" charset="-128"/>
            </a:endParaRPr>
          </a:p>
        </p:txBody>
      </p:sp>
      <p:sp>
        <p:nvSpPr>
          <p:cNvPr id="20" name="Rectangle 19"/>
          <p:cNvSpPr/>
          <p:nvPr/>
        </p:nvSpPr>
        <p:spPr>
          <a:xfrm>
            <a:off x="8294646" y="3904017"/>
            <a:ext cx="849354" cy="276999"/>
          </a:xfrm>
          <a:prstGeom prst="rect">
            <a:avLst/>
          </a:prstGeom>
        </p:spPr>
        <p:txBody>
          <a:bodyPr wrap="square">
            <a:spAutoFit/>
          </a:bodyPr>
          <a:lstStyle/>
          <a:p>
            <a:pPr algn="ctr" eaLnBrk="1" hangingPunct="1"/>
            <a:r>
              <a:rPr lang="en-US" sz="1200" b="1" dirty="0">
                <a:solidFill>
                  <a:prstClr val="black"/>
                </a:solidFill>
                <a:ea typeface="ＭＳ Ｐゴシック" charset="-128"/>
                <a:cs typeface="ＭＳ Ｐゴシック" charset="-128"/>
              </a:rPr>
              <a:t>-</a:t>
            </a:r>
            <a:r>
              <a:rPr lang="en-US" sz="1200" b="1" dirty="0" smtClean="0">
                <a:solidFill>
                  <a:prstClr val="black"/>
                </a:solidFill>
                <a:ea typeface="ＭＳ Ｐゴシック" charset="-128"/>
                <a:cs typeface="ＭＳ Ｐゴシック" charset="-128"/>
              </a:rPr>
              <a:t>onshore</a:t>
            </a:r>
            <a:endParaRPr lang="en-US" sz="1200" b="1" baseline="30000" dirty="0">
              <a:solidFill>
                <a:prstClr val="black"/>
              </a:solidFill>
              <a:ea typeface="ＭＳ Ｐゴシック" charset="-128"/>
              <a:cs typeface="ＭＳ Ｐゴシック" charset="-128"/>
            </a:endParaRPr>
          </a:p>
        </p:txBody>
      </p:sp>
      <p:sp>
        <p:nvSpPr>
          <p:cNvPr id="21" name="Text Box 74"/>
          <p:cNvSpPr txBox="1">
            <a:spLocks noChangeArrowheads="1"/>
          </p:cNvSpPr>
          <p:nvPr/>
        </p:nvSpPr>
        <p:spPr bwMode="auto">
          <a:xfrm>
            <a:off x="-4" y="-44378"/>
            <a:ext cx="9144004"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n-US" sz="2500" b="1" dirty="0" smtClean="0">
                <a:solidFill>
                  <a:srgbClr val="000000"/>
                </a:solidFill>
                <a:latin typeface="Calibri"/>
                <a:cs typeface="Calibri"/>
              </a:rPr>
              <a:t>ROMS Model Cross-shelf Section</a:t>
            </a:r>
            <a:r>
              <a:rPr lang="en-US" sz="2500" dirty="0">
                <a:solidFill>
                  <a:srgbClr val="000000"/>
                </a:solidFill>
                <a:latin typeface="Calibri"/>
                <a:cs typeface="Calibri"/>
              </a:rPr>
              <a:t>: onshore </a:t>
            </a:r>
            <a:r>
              <a:rPr lang="en-US" sz="2500" dirty="0" smtClean="0">
                <a:solidFill>
                  <a:srgbClr val="000000"/>
                </a:solidFill>
                <a:latin typeface="Calibri"/>
                <a:cs typeface="Calibri"/>
              </a:rPr>
              <a:t>WS </a:t>
            </a:r>
            <a:r>
              <a:rPr lang="en-US" sz="2500" dirty="0">
                <a:solidFill>
                  <a:srgbClr val="000000"/>
                </a:solidFill>
                <a:latin typeface="Calibri"/>
                <a:cs typeface="Calibri"/>
              </a:rPr>
              <a:t>vs. offshore </a:t>
            </a:r>
            <a:r>
              <a:rPr lang="en-US" sz="2500" dirty="0" smtClean="0">
                <a:solidFill>
                  <a:srgbClr val="000000"/>
                </a:solidFill>
                <a:latin typeface="Calibri"/>
                <a:cs typeface="Calibri"/>
              </a:rPr>
              <a:t>PG</a:t>
            </a:r>
          </a:p>
        </p:txBody>
      </p:sp>
    </p:spTree>
    <p:extLst>
      <p:ext uri="{BB962C8B-B14F-4D97-AF65-F5344CB8AC3E}">
        <p14:creationId xmlns:p14="http://schemas.microsoft.com/office/powerpoint/2010/main" val="85549952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5-10-20 at 8.51.46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962400"/>
            <a:ext cx="9144000" cy="1983036"/>
          </a:xfrm>
          <a:prstGeom prst="rect">
            <a:avLst/>
          </a:prstGeom>
        </p:spPr>
      </p:pic>
      <p:pic>
        <p:nvPicPr>
          <p:cNvPr id="6" name="Picture 5" descr="RUWRFwarm98_TSK_timeseries_v2.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99" y="1193800"/>
            <a:ext cx="3048000" cy="2286000"/>
          </a:xfrm>
          <a:prstGeom prst="rect">
            <a:avLst/>
          </a:prstGeom>
        </p:spPr>
      </p:pic>
      <p:pic>
        <p:nvPicPr>
          <p:cNvPr id="7" name="Picture 6" descr="RUWRFwarm96_TSK_timeseries_v2.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7999" y="1181100"/>
            <a:ext cx="3048000" cy="2286000"/>
          </a:xfrm>
          <a:prstGeom prst="rect">
            <a:avLst/>
          </a:prstGeom>
        </p:spPr>
      </p:pic>
      <p:pic>
        <p:nvPicPr>
          <p:cNvPr id="8" name="Picture 7" descr="RUWRFwarm97_TSK_timeseries_v2.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08699" y="1193800"/>
            <a:ext cx="3048000" cy="2286000"/>
          </a:xfrm>
          <a:prstGeom prst="rect">
            <a:avLst/>
          </a:prstGeom>
        </p:spPr>
      </p:pic>
      <p:sp>
        <p:nvSpPr>
          <p:cNvPr id="9" name="TextBox 8"/>
          <p:cNvSpPr txBox="1"/>
          <p:nvPr/>
        </p:nvSpPr>
        <p:spPr>
          <a:xfrm>
            <a:off x="0" y="177800"/>
            <a:ext cx="9144000" cy="461665"/>
          </a:xfrm>
          <a:prstGeom prst="rect">
            <a:avLst/>
          </a:prstGeom>
          <a:noFill/>
        </p:spPr>
        <p:txBody>
          <a:bodyPr wrap="square" rtlCol="0">
            <a:spAutoFit/>
          </a:bodyPr>
          <a:lstStyle/>
          <a:p>
            <a:pPr algn="ctr" eaLnBrk="1" hangingPunct="1"/>
            <a:r>
              <a:rPr lang="en-US" b="1" dirty="0" smtClean="0">
                <a:solidFill>
                  <a:prstClr val="black"/>
                </a:solidFill>
                <a:ea typeface="ＭＳ Ｐゴシック" charset="-128"/>
                <a:cs typeface="ＭＳ Ｐゴシック" charset="-128"/>
              </a:rPr>
              <a:t>Modeled </a:t>
            </a:r>
            <a:r>
              <a:rPr lang="en-US" b="1" dirty="0" err="1" smtClean="0">
                <a:solidFill>
                  <a:prstClr val="black"/>
                </a:solidFill>
                <a:ea typeface="ＭＳ Ｐゴシック" charset="-128"/>
                <a:cs typeface="ＭＳ Ｐゴシック" charset="-128"/>
              </a:rPr>
              <a:t>Deepwater</a:t>
            </a:r>
            <a:r>
              <a:rPr lang="en-US" b="1" dirty="0" smtClean="0">
                <a:solidFill>
                  <a:prstClr val="black"/>
                </a:solidFill>
                <a:ea typeface="ＭＳ Ｐゴシック" charset="-128"/>
                <a:cs typeface="ＭＳ Ｐゴシック" charset="-128"/>
              </a:rPr>
              <a:t> Cooling </a:t>
            </a:r>
            <a:r>
              <a:rPr lang="en-US" b="1" dirty="0">
                <a:solidFill>
                  <a:prstClr val="black"/>
                </a:solidFill>
                <a:ea typeface="ＭＳ Ｐゴシック" charset="-128"/>
                <a:cs typeface="ＭＳ Ｐゴシック" charset="-128"/>
              </a:rPr>
              <a:t>P</a:t>
            </a:r>
            <a:r>
              <a:rPr lang="en-US" b="1" dirty="0" smtClean="0">
                <a:solidFill>
                  <a:prstClr val="black"/>
                </a:solidFill>
                <a:ea typeface="ＭＳ Ｐゴシック" charset="-128"/>
                <a:cs typeface="ＭＳ Ｐゴシック" charset="-128"/>
              </a:rPr>
              <a:t>rocesses in Hurricane Irene</a:t>
            </a:r>
            <a:endParaRPr lang="en-US" b="1" dirty="0">
              <a:solidFill>
                <a:prstClr val="black"/>
              </a:solidFill>
              <a:ea typeface="ＭＳ Ｐゴシック" charset="-128"/>
              <a:cs typeface="ＭＳ Ｐゴシック" charset="-128"/>
            </a:endParaRPr>
          </a:p>
        </p:txBody>
      </p:sp>
      <p:sp>
        <p:nvSpPr>
          <p:cNvPr id="10" name="TextBox 9"/>
          <p:cNvSpPr txBox="1"/>
          <p:nvPr/>
        </p:nvSpPr>
        <p:spPr>
          <a:xfrm>
            <a:off x="914400" y="901700"/>
            <a:ext cx="1505954" cy="369332"/>
          </a:xfrm>
          <a:prstGeom prst="rect">
            <a:avLst/>
          </a:prstGeom>
          <a:noFill/>
        </p:spPr>
        <p:txBody>
          <a:bodyPr wrap="none" rtlCol="0">
            <a:spAutoFit/>
          </a:bodyPr>
          <a:lstStyle/>
          <a:p>
            <a:pPr eaLnBrk="1" hangingPunct="1"/>
            <a:r>
              <a:rPr lang="en-US" sz="1800" dirty="0" smtClean="0">
                <a:solidFill>
                  <a:prstClr val="black"/>
                </a:solidFill>
                <a:ea typeface="ＭＳ Ｐゴシック" charset="-128"/>
                <a:cs typeface="ＭＳ Ｐゴシック" charset="-128"/>
              </a:rPr>
              <a:t>Air-Sea Only</a:t>
            </a:r>
            <a:endParaRPr lang="en-US" sz="1800" dirty="0">
              <a:solidFill>
                <a:prstClr val="black"/>
              </a:solidFill>
              <a:ea typeface="ＭＳ Ｐゴシック" charset="-128"/>
              <a:cs typeface="ＭＳ Ｐゴシック" charset="-128"/>
            </a:endParaRPr>
          </a:p>
        </p:txBody>
      </p:sp>
      <p:sp>
        <p:nvSpPr>
          <p:cNvPr id="11" name="TextBox 10"/>
          <p:cNvSpPr txBox="1"/>
          <p:nvPr/>
        </p:nvSpPr>
        <p:spPr>
          <a:xfrm>
            <a:off x="4000500" y="952500"/>
            <a:ext cx="1287770" cy="369332"/>
          </a:xfrm>
          <a:prstGeom prst="rect">
            <a:avLst/>
          </a:prstGeom>
          <a:noFill/>
        </p:spPr>
        <p:txBody>
          <a:bodyPr wrap="none" rtlCol="0">
            <a:spAutoFit/>
          </a:bodyPr>
          <a:lstStyle/>
          <a:p>
            <a:pPr eaLnBrk="1" hangingPunct="1"/>
            <a:r>
              <a:rPr lang="en-US" sz="1800" dirty="0" smtClean="0">
                <a:solidFill>
                  <a:prstClr val="black"/>
                </a:solidFill>
                <a:ea typeface="ＭＳ Ｐゴシック" charset="-128"/>
                <a:cs typeface="ＭＳ Ｐゴシック" charset="-128"/>
              </a:rPr>
              <a:t>1-D Mixing</a:t>
            </a:r>
            <a:endParaRPr lang="en-US" sz="1800" dirty="0">
              <a:solidFill>
                <a:prstClr val="black"/>
              </a:solidFill>
              <a:ea typeface="ＭＳ Ｐゴシック" charset="-128"/>
              <a:cs typeface="ＭＳ Ｐゴシック" charset="-128"/>
            </a:endParaRPr>
          </a:p>
        </p:txBody>
      </p:sp>
      <p:sp>
        <p:nvSpPr>
          <p:cNvPr id="12" name="TextBox 11"/>
          <p:cNvSpPr txBox="1"/>
          <p:nvPr/>
        </p:nvSpPr>
        <p:spPr>
          <a:xfrm>
            <a:off x="6527800" y="927100"/>
            <a:ext cx="2361005" cy="369332"/>
          </a:xfrm>
          <a:prstGeom prst="rect">
            <a:avLst/>
          </a:prstGeom>
          <a:noFill/>
        </p:spPr>
        <p:txBody>
          <a:bodyPr wrap="none" rtlCol="0">
            <a:spAutoFit/>
          </a:bodyPr>
          <a:lstStyle/>
          <a:p>
            <a:pPr eaLnBrk="1" hangingPunct="1"/>
            <a:r>
              <a:rPr lang="en-US" sz="1800" dirty="0" smtClean="0">
                <a:solidFill>
                  <a:prstClr val="black"/>
                </a:solidFill>
                <a:ea typeface="ＭＳ Ｐゴシック" charset="-128"/>
                <a:cs typeface="ＭＳ Ｐゴシック" charset="-128"/>
              </a:rPr>
              <a:t>3-D PWP (Upwelling)</a:t>
            </a:r>
            <a:endParaRPr lang="en-US" sz="1800" dirty="0">
              <a:solidFill>
                <a:prstClr val="black"/>
              </a:solidFill>
              <a:ea typeface="ＭＳ Ｐゴシック" charset="-128"/>
              <a:cs typeface="ＭＳ Ｐゴシック" charset="-128"/>
            </a:endParaRPr>
          </a:p>
        </p:txBody>
      </p:sp>
      <p:sp>
        <p:nvSpPr>
          <p:cNvPr id="13" name="Oval 12"/>
          <p:cNvSpPr/>
          <p:nvPr/>
        </p:nvSpPr>
        <p:spPr>
          <a:xfrm>
            <a:off x="6477000" y="4508500"/>
            <a:ext cx="977900" cy="1498600"/>
          </a:xfrm>
          <a:prstGeom prst="ellipse">
            <a:avLst/>
          </a:prstGeom>
          <a:noFill/>
          <a:ln w="571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spTree>
    <p:extLst>
      <p:ext uri="{BB962C8B-B14F-4D97-AF65-F5344CB8AC3E}">
        <p14:creationId xmlns:p14="http://schemas.microsoft.com/office/powerpoint/2010/main" val="25165992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5-10-20 at 8.39.48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60900"/>
            <a:ext cx="9144000" cy="1586811"/>
          </a:xfrm>
          <a:prstGeom prst="rect">
            <a:avLst/>
          </a:prstGeom>
        </p:spPr>
      </p:pic>
      <p:sp>
        <p:nvSpPr>
          <p:cNvPr id="4" name="TextBox 3"/>
          <p:cNvSpPr txBox="1"/>
          <p:nvPr/>
        </p:nvSpPr>
        <p:spPr>
          <a:xfrm>
            <a:off x="0" y="0"/>
            <a:ext cx="9144000" cy="461665"/>
          </a:xfrm>
          <a:prstGeom prst="rect">
            <a:avLst/>
          </a:prstGeom>
          <a:noFill/>
        </p:spPr>
        <p:txBody>
          <a:bodyPr wrap="square" rtlCol="0">
            <a:spAutoFit/>
          </a:bodyPr>
          <a:lstStyle/>
          <a:p>
            <a:pPr algn="ctr" eaLnBrk="1" hangingPunct="1"/>
            <a:r>
              <a:rPr lang="en-US" b="1" dirty="0" smtClean="0">
                <a:solidFill>
                  <a:prstClr val="black"/>
                </a:solidFill>
                <a:ea typeface="ＭＳ Ｐゴシック" charset="-128"/>
                <a:cs typeface="ＭＳ Ｐゴシック" charset="-128"/>
              </a:rPr>
              <a:t>Observed Cooling in Hurricane Irene</a:t>
            </a:r>
            <a:endParaRPr lang="en-US" b="1" dirty="0">
              <a:solidFill>
                <a:prstClr val="black"/>
              </a:solidFill>
              <a:ea typeface="ＭＳ Ｐゴシック" charset="-128"/>
              <a:cs typeface="ＭＳ Ｐゴシック" charset="-128"/>
            </a:endParaRPr>
          </a:p>
        </p:txBody>
      </p:sp>
      <p:sp>
        <p:nvSpPr>
          <p:cNvPr id="5" name="Oval 4"/>
          <p:cNvSpPr/>
          <p:nvPr/>
        </p:nvSpPr>
        <p:spPr>
          <a:xfrm>
            <a:off x="7162800" y="5092700"/>
            <a:ext cx="977900" cy="1219200"/>
          </a:xfrm>
          <a:prstGeom prst="ellipse">
            <a:avLst/>
          </a:prstGeom>
          <a:noFill/>
          <a:ln w="571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sp>
        <p:nvSpPr>
          <p:cNvPr id="6" name="TextBox 5"/>
          <p:cNvSpPr txBox="1"/>
          <p:nvPr/>
        </p:nvSpPr>
        <p:spPr>
          <a:xfrm>
            <a:off x="88900" y="431800"/>
            <a:ext cx="2146300" cy="1938992"/>
          </a:xfrm>
          <a:prstGeom prst="rect">
            <a:avLst/>
          </a:prstGeom>
          <a:noFill/>
        </p:spPr>
        <p:txBody>
          <a:bodyPr wrap="square" rtlCol="0">
            <a:spAutoFit/>
          </a:bodyPr>
          <a:lstStyle/>
          <a:p>
            <a:pPr algn="ctr" eaLnBrk="1" hangingPunct="1"/>
            <a:r>
              <a:rPr lang="en-US" sz="2000" b="1" dirty="0" smtClean="0">
                <a:solidFill>
                  <a:prstClr val="black"/>
                </a:solidFill>
                <a:ea typeface="ＭＳ Ｐゴシック" charset="-128"/>
                <a:cs typeface="ＭＳ Ｐゴシック" charset="-128"/>
              </a:rPr>
              <a:t>Ahead-of-Eye-</a:t>
            </a:r>
          </a:p>
          <a:p>
            <a:pPr algn="ctr" eaLnBrk="1" hangingPunct="1"/>
            <a:r>
              <a:rPr lang="en-US" sz="2000" b="1" dirty="0" smtClean="0">
                <a:solidFill>
                  <a:prstClr val="black"/>
                </a:solidFill>
                <a:ea typeface="ＭＳ Ｐゴシック" charset="-128"/>
                <a:cs typeface="ＭＳ Ｐゴシック" charset="-128"/>
              </a:rPr>
              <a:t>Center</a:t>
            </a:r>
            <a:r>
              <a:rPr lang="en-US" sz="2000" b="1" dirty="0">
                <a:solidFill>
                  <a:prstClr val="black"/>
                </a:solidFill>
                <a:ea typeface="ＭＳ Ｐゴシック" charset="-128"/>
                <a:cs typeface="ＭＳ Ｐゴシック" charset="-128"/>
              </a:rPr>
              <a:t> </a:t>
            </a:r>
            <a:r>
              <a:rPr lang="en-US" sz="2000" b="1" dirty="0" smtClean="0">
                <a:solidFill>
                  <a:prstClr val="black"/>
                </a:solidFill>
                <a:ea typeface="ＭＳ Ｐゴシック" charset="-128"/>
                <a:cs typeface="ＭＳ Ｐゴシック" charset="-128"/>
              </a:rPr>
              <a:t>Cooling:</a:t>
            </a:r>
          </a:p>
          <a:p>
            <a:pPr algn="ctr" eaLnBrk="1" hangingPunct="1"/>
            <a:r>
              <a:rPr lang="en-US" sz="2000" b="1" dirty="0" smtClean="0">
                <a:solidFill>
                  <a:srgbClr val="3366FF"/>
                </a:solidFill>
                <a:ea typeface="ＭＳ Ｐゴシック" charset="-128"/>
                <a:cs typeface="ＭＳ Ｐゴシック" charset="-128"/>
              </a:rPr>
              <a:t>Water Temp</a:t>
            </a:r>
          </a:p>
          <a:p>
            <a:pPr algn="ctr" eaLnBrk="1" hangingPunct="1"/>
            <a:r>
              <a:rPr lang="en-US" sz="2000" b="1" dirty="0">
                <a:solidFill>
                  <a:srgbClr val="FF0000"/>
                </a:solidFill>
                <a:ea typeface="ＭＳ Ｐゴシック" charset="-128"/>
                <a:cs typeface="ＭＳ Ｐゴシック" charset="-128"/>
              </a:rPr>
              <a:t>A</a:t>
            </a:r>
            <a:r>
              <a:rPr lang="en-US" sz="2000" b="1" dirty="0" smtClean="0">
                <a:solidFill>
                  <a:srgbClr val="FF0000"/>
                </a:solidFill>
                <a:ea typeface="ＭＳ Ｐゴシック" charset="-128"/>
                <a:cs typeface="ＭＳ Ｐゴシック" charset="-128"/>
              </a:rPr>
              <a:t>ir Temp</a:t>
            </a:r>
          </a:p>
          <a:p>
            <a:pPr algn="ctr" eaLnBrk="1" hangingPunct="1"/>
            <a:r>
              <a:rPr lang="en-US" sz="2000" b="1" dirty="0" smtClean="0">
                <a:solidFill>
                  <a:srgbClr val="000000"/>
                </a:solidFill>
                <a:ea typeface="ＭＳ Ｐゴシック" charset="-128"/>
                <a:cs typeface="ＭＳ Ｐゴシック" charset="-128"/>
              </a:rPr>
              <a:t>Air Press</a:t>
            </a:r>
          </a:p>
          <a:p>
            <a:pPr algn="ctr" eaLnBrk="1" hangingPunct="1"/>
            <a:r>
              <a:rPr lang="en-US" sz="2000" b="1" dirty="0" smtClean="0">
                <a:solidFill>
                  <a:srgbClr val="008000"/>
                </a:solidFill>
                <a:ea typeface="ＭＳ Ｐゴシック" charset="-128"/>
                <a:cs typeface="ＭＳ Ｐゴシック" charset="-128"/>
              </a:rPr>
              <a:t>Wind Speed</a:t>
            </a:r>
            <a:endParaRPr lang="en-US" sz="2000" b="1" dirty="0">
              <a:solidFill>
                <a:srgbClr val="008000"/>
              </a:solidFill>
              <a:ea typeface="ＭＳ Ｐゴシック" charset="-128"/>
              <a:cs typeface="ＭＳ Ｐゴシック" charset="-128"/>
            </a:endParaRPr>
          </a:p>
        </p:txBody>
      </p:sp>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2184400" y="512762"/>
            <a:ext cx="5956300" cy="3944938"/>
          </a:xfrm>
          <a:prstGeom prst="rect">
            <a:avLst/>
          </a:prstGeom>
        </p:spPr>
      </p:pic>
    </p:spTree>
    <p:extLst>
      <p:ext uri="{BB962C8B-B14F-4D97-AF65-F5344CB8AC3E}">
        <p14:creationId xmlns:p14="http://schemas.microsoft.com/office/powerpoint/2010/main" val="396873625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6-10-12 at 3.10.14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200" y="0"/>
            <a:ext cx="8715584" cy="6858000"/>
          </a:xfrm>
          <a:prstGeom prst="rect">
            <a:avLst/>
          </a:prstGeom>
        </p:spPr>
      </p:pic>
      <p:sp>
        <p:nvSpPr>
          <p:cNvPr id="3" name="TextBox 2"/>
          <p:cNvSpPr txBox="1"/>
          <p:nvPr/>
        </p:nvSpPr>
        <p:spPr>
          <a:xfrm>
            <a:off x="762000" y="6409035"/>
            <a:ext cx="5660524" cy="461665"/>
          </a:xfrm>
          <a:prstGeom prst="rect">
            <a:avLst/>
          </a:prstGeom>
          <a:noFill/>
        </p:spPr>
        <p:txBody>
          <a:bodyPr wrap="none" rtlCol="0">
            <a:spAutoFit/>
          </a:bodyPr>
          <a:lstStyle/>
          <a:p>
            <a:r>
              <a:rPr lang="en-US" dirty="0"/>
              <a:t>https://</a:t>
            </a:r>
            <a:r>
              <a:rPr lang="en-US" dirty="0" err="1"/>
              <a:t>rucool.marine.rutgers.edu</a:t>
            </a:r>
            <a:r>
              <a:rPr lang="en-US" dirty="0"/>
              <a:t>/</a:t>
            </a:r>
            <a:r>
              <a:rPr lang="en-US" dirty="0" err="1"/>
              <a:t>geohfr</a:t>
            </a:r>
            <a:r>
              <a:rPr lang="en-US" dirty="0"/>
              <a:t>/</a:t>
            </a:r>
          </a:p>
        </p:txBody>
      </p:sp>
    </p:spTree>
    <p:extLst>
      <p:ext uri="{BB962C8B-B14F-4D97-AF65-F5344CB8AC3E}">
        <p14:creationId xmlns:p14="http://schemas.microsoft.com/office/powerpoint/2010/main" val="3252759173"/>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shot 2015-10-17 11.40.2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74800"/>
            <a:ext cx="4301828" cy="2549911"/>
          </a:xfrm>
          <a:prstGeom prst="rect">
            <a:avLst/>
          </a:prstGeom>
        </p:spPr>
      </p:pic>
      <p:pic>
        <p:nvPicPr>
          <p:cNvPr id="5" name="Picture 4" descr="Screen Shot 2015-10-20 at 8.34.27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239182"/>
            <a:ext cx="4368800" cy="1938003"/>
          </a:xfrm>
          <a:prstGeom prst="rect">
            <a:avLst/>
          </a:prstGeom>
        </p:spPr>
      </p:pic>
      <p:pic>
        <p:nvPicPr>
          <p:cNvPr id="6" name="Picture 5" descr="26 Typhoon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88352" y="1638300"/>
            <a:ext cx="4212748" cy="2517776"/>
          </a:xfrm>
          <a:prstGeom prst="rect">
            <a:avLst/>
          </a:prstGeom>
        </p:spPr>
      </p:pic>
      <p:pic>
        <p:nvPicPr>
          <p:cNvPr id="7" name="Picture 6" descr="Screen Shot 2015-10-20 at 8.57.34 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73600" y="4267545"/>
            <a:ext cx="4241800" cy="484119"/>
          </a:xfrm>
          <a:prstGeom prst="rect">
            <a:avLst/>
          </a:prstGeom>
        </p:spPr>
      </p:pic>
      <p:pic>
        <p:nvPicPr>
          <p:cNvPr id="9" name="Picture 8" descr="Screen shot 2012-05-15 at 6.21.35 PM.png"/>
          <p:cNvPicPr>
            <a:picLocks noChangeAspect="1"/>
          </p:cNvPicPr>
          <p:nvPr/>
        </p:nvPicPr>
        <p:blipFill>
          <a:blip r:embed="rId6"/>
          <a:stretch>
            <a:fillRect/>
          </a:stretch>
        </p:blipFill>
        <p:spPr>
          <a:xfrm>
            <a:off x="5448300" y="0"/>
            <a:ext cx="3225800" cy="1619953"/>
          </a:xfrm>
          <a:prstGeom prst="rect">
            <a:avLst/>
          </a:prstGeom>
        </p:spPr>
      </p:pic>
      <p:sp>
        <p:nvSpPr>
          <p:cNvPr id="2" name="TextBox 1"/>
          <p:cNvSpPr txBox="1"/>
          <p:nvPr/>
        </p:nvSpPr>
        <p:spPr>
          <a:xfrm>
            <a:off x="114300" y="165100"/>
            <a:ext cx="4899448" cy="1200328"/>
          </a:xfrm>
          <a:prstGeom prst="rect">
            <a:avLst/>
          </a:prstGeom>
          <a:noFill/>
        </p:spPr>
        <p:txBody>
          <a:bodyPr wrap="none" rtlCol="0">
            <a:spAutoFit/>
          </a:bodyPr>
          <a:lstStyle/>
          <a:p>
            <a:pPr eaLnBrk="1" hangingPunct="1"/>
            <a:r>
              <a:rPr lang="en-US" b="1" dirty="0" smtClean="0">
                <a:solidFill>
                  <a:prstClr val="black"/>
                </a:solidFill>
                <a:ea typeface="ＭＳ Ｐゴシック" charset="-128"/>
                <a:cs typeface="ＭＳ Ｐゴシック" charset="-128"/>
              </a:rPr>
              <a:t>Ahead of Eye Center Cooling </a:t>
            </a:r>
          </a:p>
          <a:p>
            <a:pPr eaLnBrk="1" hangingPunct="1"/>
            <a:r>
              <a:rPr lang="en-US" b="1" dirty="0" smtClean="0">
                <a:solidFill>
                  <a:prstClr val="black"/>
                </a:solidFill>
                <a:ea typeface="ＭＳ Ｐゴシック" charset="-128"/>
                <a:cs typeface="ＭＳ Ｐゴシック" charset="-128"/>
              </a:rPr>
              <a:t>Left: U.S. Mid-Atlantic</a:t>
            </a:r>
          </a:p>
          <a:p>
            <a:pPr eaLnBrk="1" hangingPunct="1"/>
            <a:r>
              <a:rPr lang="en-US" b="1" dirty="0" smtClean="0">
                <a:solidFill>
                  <a:prstClr val="black"/>
                </a:solidFill>
                <a:ea typeface="ＭＳ Ｐゴシック" charset="-128"/>
                <a:cs typeface="ＭＳ Ｐゴシック" charset="-128"/>
              </a:rPr>
              <a:t>Right: East China &amp; Yellow Seas</a:t>
            </a:r>
          </a:p>
        </p:txBody>
      </p:sp>
      <p:sp>
        <p:nvSpPr>
          <p:cNvPr id="3" name="TextBox 2"/>
          <p:cNvSpPr txBox="1"/>
          <p:nvPr/>
        </p:nvSpPr>
        <p:spPr>
          <a:xfrm>
            <a:off x="4580161" y="4889500"/>
            <a:ext cx="4174953" cy="1338828"/>
          </a:xfrm>
          <a:prstGeom prst="rect">
            <a:avLst/>
          </a:prstGeom>
          <a:noFill/>
        </p:spPr>
        <p:txBody>
          <a:bodyPr wrap="none" rtlCol="0">
            <a:spAutoFit/>
          </a:bodyPr>
          <a:lstStyle/>
          <a:p>
            <a:pPr eaLnBrk="1" hangingPunct="1"/>
            <a:r>
              <a:rPr lang="en-US" sz="1800" dirty="0" smtClean="0">
                <a:solidFill>
                  <a:prstClr val="black"/>
                </a:solidFill>
                <a:ea typeface="ＭＳ Ｐゴシック" charset="-128"/>
                <a:cs typeface="ＭＳ Ｐゴシック" charset="-128"/>
              </a:rPr>
              <a:t>AOE Center Cooling in Buoy Record:</a:t>
            </a:r>
          </a:p>
          <a:p>
            <a:pPr eaLnBrk="1" hangingPunct="1"/>
            <a:r>
              <a:rPr lang="en-US" sz="1800" b="1" dirty="0" smtClean="0">
                <a:solidFill>
                  <a:prstClr val="black"/>
                </a:solidFill>
                <a:ea typeface="ＭＳ Ｐゴシック" charset="-128"/>
                <a:cs typeface="ＭＳ Ｐゴシック" charset="-128"/>
              </a:rPr>
              <a:t>Mid Atlantic Average: 75%</a:t>
            </a:r>
          </a:p>
          <a:p>
            <a:pPr eaLnBrk="1" hangingPunct="1"/>
            <a:r>
              <a:rPr lang="en-US" sz="1800" b="1" dirty="0" smtClean="0">
                <a:solidFill>
                  <a:prstClr val="black"/>
                </a:solidFill>
                <a:ea typeface="ＭＳ Ｐゴシック" charset="-128"/>
                <a:cs typeface="ＭＳ Ｐゴシック" charset="-128"/>
              </a:rPr>
              <a:t>Super-typhoon </a:t>
            </a:r>
            <a:r>
              <a:rPr lang="en-US" sz="1800" b="1" dirty="0" err="1" smtClean="0">
                <a:solidFill>
                  <a:prstClr val="black"/>
                </a:solidFill>
                <a:ea typeface="ＭＳ Ｐゴシック" charset="-128"/>
                <a:cs typeface="ＭＳ Ｐゴシック" charset="-128"/>
              </a:rPr>
              <a:t>Muifa</a:t>
            </a:r>
            <a:r>
              <a:rPr lang="en-US" sz="1800" b="1" dirty="0" smtClean="0">
                <a:solidFill>
                  <a:prstClr val="black"/>
                </a:solidFill>
                <a:ea typeface="ＭＳ Ｐゴシック" charset="-128"/>
                <a:cs typeface="ＭＳ Ｐゴシック" charset="-128"/>
              </a:rPr>
              <a:t>: 85%</a:t>
            </a:r>
          </a:p>
          <a:p>
            <a:pPr eaLnBrk="1" hangingPunct="1"/>
            <a:endParaRPr lang="en-US" sz="900" dirty="0">
              <a:solidFill>
                <a:prstClr val="black"/>
              </a:solidFill>
              <a:ea typeface="ＭＳ Ｐゴシック" charset="-128"/>
              <a:cs typeface="ＭＳ Ｐゴシック" charset="-128"/>
            </a:endParaRPr>
          </a:p>
          <a:p>
            <a:pPr eaLnBrk="1" hangingPunct="1"/>
            <a:r>
              <a:rPr lang="en-US" sz="1800" dirty="0" smtClean="0">
                <a:solidFill>
                  <a:prstClr val="black"/>
                </a:solidFill>
                <a:ea typeface="ＭＳ Ｐゴシック" charset="-128"/>
                <a:cs typeface="ＭＳ Ｐゴシック" charset="-128"/>
              </a:rPr>
              <a:t>See Glenn et al., </a:t>
            </a:r>
            <a:r>
              <a:rPr lang="en-US" sz="1800" i="1" dirty="0" smtClean="0">
                <a:solidFill>
                  <a:prstClr val="black"/>
                </a:solidFill>
                <a:ea typeface="ＭＳ Ｐゴシック" charset="-128"/>
                <a:cs typeface="ＭＳ Ｐゴシック" charset="-128"/>
              </a:rPr>
              <a:t>Nature </a:t>
            </a:r>
            <a:r>
              <a:rPr lang="en-US" sz="1800" i="1" dirty="0" err="1" smtClean="0">
                <a:solidFill>
                  <a:prstClr val="black"/>
                </a:solidFill>
                <a:ea typeface="ＭＳ Ｐゴシック" charset="-128"/>
                <a:cs typeface="ＭＳ Ｐゴシック" charset="-128"/>
              </a:rPr>
              <a:t>Comms</a:t>
            </a:r>
            <a:r>
              <a:rPr lang="en-US" sz="1800" dirty="0" smtClean="0">
                <a:solidFill>
                  <a:prstClr val="black"/>
                </a:solidFill>
                <a:ea typeface="ＭＳ Ｐゴシック" charset="-128"/>
                <a:cs typeface="ＭＳ Ｐゴシック" charset="-128"/>
              </a:rPr>
              <a:t>, 2016</a:t>
            </a:r>
            <a:endParaRPr lang="en-US" sz="1800" dirty="0">
              <a:solidFill>
                <a:prstClr val="black"/>
              </a:solidFill>
              <a:ea typeface="ＭＳ Ｐゴシック" charset="-128"/>
              <a:cs typeface="ＭＳ Ｐゴシック" charset="-128"/>
            </a:endParaRPr>
          </a:p>
        </p:txBody>
      </p:sp>
      <p:sp>
        <p:nvSpPr>
          <p:cNvPr id="10" name="TextBox 9"/>
          <p:cNvSpPr txBox="1"/>
          <p:nvPr/>
        </p:nvSpPr>
        <p:spPr>
          <a:xfrm>
            <a:off x="2413000" y="3352800"/>
            <a:ext cx="1651000" cy="646331"/>
          </a:xfrm>
          <a:prstGeom prst="rect">
            <a:avLst/>
          </a:prstGeom>
          <a:noFill/>
        </p:spPr>
        <p:txBody>
          <a:bodyPr wrap="square" rtlCol="0">
            <a:spAutoFit/>
          </a:bodyPr>
          <a:lstStyle/>
          <a:p>
            <a:pPr algn="ctr" eaLnBrk="1" hangingPunct="1"/>
            <a:r>
              <a:rPr lang="en-US" sz="1800" dirty="0" smtClean="0">
                <a:solidFill>
                  <a:prstClr val="white"/>
                </a:solidFill>
                <a:ea typeface="ＭＳ Ｐゴシック" charset="-128"/>
                <a:cs typeface="ＭＳ Ｐゴシック" charset="-128"/>
              </a:rPr>
              <a:t>11 Hurricanes since 1985</a:t>
            </a:r>
            <a:endParaRPr lang="en-US" sz="1800" dirty="0">
              <a:solidFill>
                <a:prstClr val="white"/>
              </a:solidFill>
              <a:ea typeface="ＭＳ Ｐゴシック" charset="-128"/>
              <a:cs typeface="ＭＳ Ｐゴシック" charset="-128"/>
            </a:endParaRPr>
          </a:p>
        </p:txBody>
      </p:sp>
      <p:sp>
        <p:nvSpPr>
          <p:cNvPr id="11" name="TextBox 10"/>
          <p:cNvSpPr txBox="1"/>
          <p:nvPr/>
        </p:nvSpPr>
        <p:spPr>
          <a:xfrm>
            <a:off x="7086600" y="3378200"/>
            <a:ext cx="1651000" cy="646331"/>
          </a:xfrm>
          <a:prstGeom prst="rect">
            <a:avLst/>
          </a:prstGeom>
          <a:noFill/>
        </p:spPr>
        <p:txBody>
          <a:bodyPr wrap="square" rtlCol="0">
            <a:spAutoFit/>
          </a:bodyPr>
          <a:lstStyle/>
          <a:p>
            <a:pPr algn="ctr" eaLnBrk="1" hangingPunct="1"/>
            <a:r>
              <a:rPr lang="en-US" sz="1800" dirty="0" smtClean="0">
                <a:solidFill>
                  <a:prstClr val="white"/>
                </a:solidFill>
                <a:ea typeface="ＭＳ Ｐゴシック" charset="-128"/>
                <a:cs typeface="ＭＳ Ｐゴシック" charset="-128"/>
              </a:rPr>
              <a:t>26 Typhoons since 1985</a:t>
            </a:r>
            <a:endParaRPr lang="en-US" sz="1800" dirty="0">
              <a:solidFill>
                <a:prstClr val="white"/>
              </a:solidFill>
              <a:ea typeface="ＭＳ Ｐゴシック" charset="-128"/>
              <a:cs typeface="ＭＳ Ｐゴシック" charset="-128"/>
            </a:endParaRPr>
          </a:p>
        </p:txBody>
      </p:sp>
      <p:sp>
        <p:nvSpPr>
          <p:cNvPr id="12" name="Rectangle 11"/>
          <p:cNvSpPr/>
          <p:nvPr/>
        </p:nvSpPr>
        <p:spPr>
          <a:xfrm>
            <a:off x="3441700" y="4178300"/>
            <a:ext cx="1028700" cy="2044700"/>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sp>
        <p:nvSpPr>
          <p:cNvPr id="13" name="Rectangle 12"/>
          <p:cNvSpPr/>
          <p:nvPr/>
        </p:nvSpPr>
        <p:spPr>
          <a:xfrm>
            <a:off x="8013700" y="4216400"/>
            <a:ext cx="1028700" cy="673100"/>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spTree>
    <p:extLst>
      <p:ext uri="{BB962C8B-B14F-4D97-AF65-F5344CB8AC3E}">
        <p14:creationId xmlns:p14="http://schemas.microsoft.com/office/powerpoint/2010/main" val="337545347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Box 23"/>
          <p:cNvSpPr txBox="1">
            <a:spLocks noChangeArrowheads="1"/>
          </p:cNvSpPr>
          <p:nvPr/>
        </p:nvSpPr>
        <p:spPr bwMode="auto">
          <a:xfrm>
            <a:off x="0" y="0"/>
            <a:ext cx="914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b="1" smtClean="0">
                <a:solidFill>
                  <a:srgbClr val="000000"/>
                </a:solidFill>
                <a:cs typeface="ＭＳ Ｐゴシック" charset="-128"/>
              </a:rPr>
              <a:t>Rutgers Atmospheric Forecast Sensitivity Study</a:t>
            </a:r>
          </a:p>
        </p:txBody>
      </p:sp>
      <p:sp>
        <p:nvSpPr>
          <p:cNvPr id="29699" name="TextBox 24"/>
          <p:cNvSpPr txBox="1">
            <a:spLocks noChangeArrowheads="1"/>
          </p:cNvSpPr>
          <p:nvPr/>
        </p:nvSpPr>
        <p:spPr bwMode="auto">
          <a:xfrm>
            <a:off x="2362200" y="787400"/>
            <a:ext cx="2076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mtClean="0">
                <a:solidFill>
                  <a:srgbClr val="FF0000"/>
                </a:solidFill>
                <a:cs typeface="ＭＳ Ｐゴシック" charset="-128"/>
              </a:rPr>
              <a:t>Warm Ocean</a:t>
            </a:r>
          </a:p>
          <a:p>
            <a:pPr eaLnBrk="1" hangingPunct="1"/>
            <a:r>
              <a:rPr lang="en-US" altLang="en-US" smtClean="0">
                <a:solidFill>
                  <a:srgbClr val="FF0000"/>
                </a:solidFill>
                <a:cs typeface="ＭＳ Ｐゴシック" charset="-128"/>
              </a:rPr>
              <a:t>Boundary Condition</a:t>
            </a:r>
          </a:p>
        </p:txBody>
      </p:sp>
      <p:sp>
        <p:nvSpPr>
          <p:cNvPr id="30724" name="TextBox 25"/>
          <p:cNvSpPr txBox="1">
            <a:spLocks noChangeArrowheads="1"/>
          </p:cNvSpPr>
          <p:nvPr/>
        </p:nvSpPr>
        <p:spPr bwMode="auto">
          <a:xfrm>
            <a:off x="2514600" y="3530600"/>
            <a:ext cx="18208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mtClean="0">
                <a:solidFill>
                  <a:srgbClr val="0000FF"/>
                </a:solidFill>
                <a:cs typeface="ＭＳ Ｐゴシック" charset="-128"/>
              </a:rPr>
              <a:t>Cold Ocean</a:t>
            </a:r>
          </a:p>
          <a:p>
            <a:pPr eaLnBrk="1" hangingPunct="1"/>
            <a:r>
              <a:rPr lang="en-US" altLang="en-US" smtClean="0">
                <a:solidFill>
                  <a:srgbClr val="0000FF"/>
                </a:solidFill>
                <a:cs typeface="ＭＳ Ｐゴシック" charset="-128"/>
              </a:rPr>
              <a:t>Boundary Condition</a:t>
            </a:r>
          </a:p>
        </p:txBody>
      </p:sp>
      <p:pic>
        <p:nvPicPr>
          <p:cNvPr id="29701" name="Picture 26" descr="composite_20110827T070000_flat_zoomout2_wtrack.png"/>
          <p:cNvPicPr>
            <a:picLocks noChangeAspect="1"/>
          </p:cNvPicPr>
          <p:nvPr/>
        </p:nvPicPr>
        <p:blipFill>
          <a:blip r:embed="rId3" cstate="print">
            <a:extLst>
              <a:ext uri="{28A0092B-C50C-407E-A947-70E740481C1C}">
                <a14:useLocalDpi xmlns:a14="http://schemas.microsoft.com/office/drawing/2010/main" val="0"/>
              </a:ext>
            </a:extLst>
          </a:blip>
          <a:srcRect l="21249" t="3700" r="28563" b="7770"/>
          <a:stretch>
            <a:fillRect/>
          </a:stretch>
        </p:blipFill>
        <p:spPr bwMode="auto">
          <a:xfrm>
            <a:off x="238125" y="577850"/>
            <a:ext cx="2079625" cy="274955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30726" name="Picture 27" descr="composite_20110831T070000_flat_zoomout2_wtrack.png"/>
          <p:cNvPicPr>
            <a:picLocks noChangeAspect="1"/>
          </p:cNvPicPr>
          <p:nvPr/>
        </p:nvPicPr>
        <p:blipFill>
          <a:blip r:embed="rId4" cstate="print">
            <a:extLst>
              <a:ext uri="{28A0092B-C50C-407E-A947-70E740481C1C}">
                <a14:useLocalDpi xmlns:a14="http://schemas.microsoft.com/office/drawing/2010/main" val="0"/>
              </a:ext>
            </a:extLst>
          </a:blip>
          <a:srcRect l="21205" t="3394" r="20743" b="7924"/>
          <a:stretch>
            <a:fillRect/>
          </a:stretch>
        </p:blipFill>
        <p:spPr bwMode="auto">
          <a:xfrm>
            <a:off x="269875" y="3603625"/>
            <a:ext cx="2230438" cy="2554288"/>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9" name="Right Arrow 8"/>
          <p:cNvSpPr>
            <a:spLocks noChangeArrowheads="1"/>
          </p:cNvSpPr>
          <p:nvPr/>
        </p:nvSpPr>
        <p:spPr bwMode="auto">
          <a:xfrm>
            <a:off x="3886200" y="2006600"/>
            <a:ext cx="914400" cy="698500"/>
          </a:xfrm>
          <a:prstGeom prst="rightArrow">
            <a:avLst>
              <a:gd name="adj1" fmla="val 50000"/>
              <a:gd name="adj2" fmla="val 50000"/>
            </a:avLst>
          </a:prstGeom>
          <a:gradFill rotWithShape="1">
            <a:gsLst>
              <a:gs pos="0">
                <a:srgbClr val="AFE0E4"/>
              </a:gs>
              <a:gs pos="20000">
                <a:srgbClr val="AFDEE2"/>
              </a:gs>
              <a:gs pos="100000">
                <a:srgbClr val="85AAAD"/>
              </a:gs>
            </a:gsLst>
            <a:lin ang="5400000"/>
          </a:gradFill>
          <a:ln w="9525">
            <a:solidFill>
              <a:srgbClr val="B6DCDF"/>
            </a:solidFill>
            <a:miter lim="800000"/>
            <a:headEnd/>
            <a:tailEnd/>
          </a:ln>
          <a:effectLst>
            <a:outerShdw blurRad="40000" dist="23000" dir="5400000" rotWithShape="0">
              <a:srgbClr val="808080">
                <a:alpha val="34999"/>
              </a:srgbClr>
            </a:outerShdw>
          </a:effectLst>
        </p:spPr>
        <p:txBody>
          <a:bodyPr anchor="ctr"/>
          <a:lstStyle/>
          <a:p>
            <a:pPr algn="ctr" eaLnBrk="1" hangingPunct="1">
              <a:defRPr/>
            </a:pPr>
            <a:endParaRPr lang="en-US" sz="1800">
              <a:solidFill>
                <a:srgbClr val="FFFFFF"/>
              </a:solidFill>
              <a:latin typeface="Arial"/>
              <a:ea typeface="ＭＳ Ｐゴシック"/>
              <a:cs typeface="ＭＳ Ｐゴシック" charset="-128"/>
            </a:endParaRPr>
          </a:p>
        </p:txBody>
      </p:sp>
      <p:sp>
        <p:nvSpPr>
          <p:cNvPr id="10" name="Right Arrow 9"/>
          <p:cNvSpPr>
            <a:spLocks noChangeArrowheads="1"/>
          </p:cNvSpPr>
          <p:nvPr/>
        </p:nvSpPr>
        <p:spPr bwMode="auto">
          <a:xfrm>
            <a:off x="4267200" y="4064000"/>
            <a:ext cx="1063625" cy="698500"/>
          </a:xfrm>
          <a:prstGeom prst="rightArrow">
            <a:avLst>
              <a:gd name="adj1" fmla="val 50000"/>
              <a:gd name="adj2" fmla="val 50003"/>
            </a:avLst>
          </a:prstGeom>
          <a:gradFill rotWithShape="1">
            <a:gsLst>
              <a:gs pos="0">
                <a:srgbClr val="AFE0E4"/>
              </a:gs>
              <a:gs pos="20000">
                <a:srgbClr val="AFDEE2"/>
              </a:gs>
              <a:gs pos="100000">
                <a:srgbClr val="85AAAD"/>
              </a:gs>
            </a:gsLst>
            <a:lin ang="5400000"/>
          </a:gradFill>
          <a:ln w="9525">
            <a:solidFill>
              <a:srgbClr val="B6DCDF"/>
            </a:solidFill>
            <a:miter lim="800000"/>
            <a:headEnd/>
            <a:tailEnd/>
          </a:ln>
          <a:effectLst>
            <a:outerShdw blurRad="40000" dist="23000" dir="5400000" rotWithShape="0">
              <a:srgbClr val="808080">
                <a:alpha val="34999"/>
              </a:srgbClr>
            </a:outerShdw>
          </a:effectLst>
        </p:spPr>
        <p:txBody>
          <a:bodyPr anchor="ctr"/>
          <a:lstStyle/>
          <a:p>
            <a:pPr algn="ctr" eaLnBrk="1" hangingPunct="1">
              <a:defRPr/>
            </a:pPr>
            <a:endParaRPr lang="en-US" sz="1800">
              <a:solidFill>
                <a:srgbClr val="FFFFFF"/>
              </a:solidFill>
              <a:latin typeface="Arial"/>
              <a:ea typeface="ＭＳ Ｐゴシック"/>
              <a:cs typeface="ＭＳ Ｐゴシック" charset="-128"/>
            </a:endParaRPr>
          </a:p>
        </p:txBody>
      </p:sp>
      <p:pic>
        <p:nvPicPr>
          <p:cNvPr id="29705" name="Picture 32"/>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14600" y="2082800"/>
            <a:ext cx="933450"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6" name="Picture 3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28800" y="3505200"/>
            <a:ext cx="933450"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2" name="Picture 35"/>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05400" y="4673600"/>
            <a:ext cx="846138"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6" name="TextBox 4"/>
          <p:cNvSpPr txBox="1">
            <a:spLocks noChangeArrowheads="1"/>
          </p:cNvSpPr>
          <p:nvPr/>
        </p:nvSpPr>
        <p:spPr bwMode="auto">
          <a:xfrm>
            <a:off x="2743200" y="4826000"/>
            <a:ext cx="17541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800" b="1" u="sng" smtClean="0">
                <a:solidFill>
                  <a:srgbClr val="000000"/>
                </a:solidFill>
                <a:cs typeface="ＭＳ Ｐゴシック" charset="-128"/>
              </a:rPr>
              <a:t>IMPACT?</a:t>
            </a:r>
          </a:p>
        </p:txBody>
      </p:sp>
      <p:sp>
        <p:nvSpPr>
          <p:cNvPr id="2" name="TextBox 1"/>
          <p:cNvSpPr txBox="1">
            <a:spLocks noChangeArrowheads="1"/>
          </p:cNvSpPr>
          <p:nvPr/>
        </p:nvSpPr>
        <p:spPr bwMode="auto">
          <a:xfrm>
            <a:off x="2743200" y="5283200"/>
            <a:ext cx="2895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mtClean="0">
                <a:solidFill>
                  <a:srgbClr val="000000"/>
                </a:solidFill>
                <a:cs typeface="ＭＳ Ｐゴシック" charset="-128"/>
              </a:rPr>
              <a:t>&gt;10 knots reduction in peak wind speed</a:t>
            </a:r>
          </a:p>
        </p:txBody>
      </p:sp>
      <p:pic>
        <p:nvPicPr>
          <p:cNvPr id="29710" name="Picture 33"/>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05400" y="2082800"/>
            <a:ext cx="84455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figure8_v0_20110828_0900.png"/>
          <p:cNvPicPr>
            <a:picLocks noChangeAspect="1"/>
          </p:cNvPicPr>
          <p:nvPr/>
        </p:nvPicPr>
        <p:blipFill>
          <a:blip r:embed="rId8" cstate="print">
            <a:extLst>
              <a:ext uri="{28A0092B-C50C-407E-A947-70E740481C1C}">
                <a14:useLocalDpi xmlns:a14="http://schemas.microsoft.com/office/drawing/2010/main" val="0"/>
              </a:ext>
            </a:extLst>
          </a:blip>
          <a:srcRect l="30653" t="90202" r="28439"/>
          <a:stretch>
            <a:fillRect/>
          </a:stretch>
        </p:blipFill>
        <p:spPr bwMode="auto">
          <a:xfrm>
            <a:off x="5588000" y="5915025"/>
            <a:ext cx="35560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figure8_v0_20110828_0900.png"/>
          <p:cNvPicPr>
            <a:picLocks noChangeAspect="1"/>
          </p:cNvPicPr>
          <p:nvPr/>
        </p:nvPicPr>
        <p:blipFill>
          <a:blip r:embed="rId8" cstate="print">
            <a:extLst>
              <a:ext uri="{28A0092B-C50C-407E-A947-70E740481C1C}">
                <a14:useLocalDpi xmlns:a14="http://schemas.microsoft.com/office/drawing/2010/main" val="0"/>
              </a:ext>
            </a:extLst>
          </a:blip>
          <a:srcRect l="67010" t="13414" r="3770" b="10260"/>
          <a:stretch>
            <a:fillRect/>
          </a:stretch>
        </p:blipFill>
        <p:spPr bwMode="auto">
          <a:xfrm>
            <a:off x="6096000" y="3149600"/>
            <a:ext cx="2540000" cy="279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3" name="Picture 5" descr="figure8_v0_20110828_0900.png"/>
          <p:cNvPicPr>
            <a:picLocks noChangeAspect="1"/>
          </p:cNvPicPr>
          <p:nvPr/>
        </p:nvPicPr>
        <p:blipFill>
          <a:blip r:embed="rId8" cstate="print">
            <a:extLst>
              <a:ext uri="{28A0092B-C50C-407E-A947-70E740481C1C}">
                <a14:useLocalDpi xmlns:a14="http://schemas.microsoft.com/office/drawing/2010/main" val="0"/>
              </a:ext>
            </a:extLst>
          </a:blip>
          <a:srcRect l="36108" t="13918" r="35258" b="9756"/>
          <a:stretch>
            <a:fillRect/>
          </a:stretch>
        </p:blipFill>
        <p:spPr bwMode="auto">
          <a:xfrm>
            <a:off x="6172200" y="406400"/>
            <a:ext cx="2489200" cy="279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a:spLocks noChangeArrowheads="1"/>
          </p:cNvSpPr>
          <p:nvPr/>
        </p:nvSpPr>
        <p:spPr bwMode="auto">
          <a:xfrm>
            <a:off x="4648200" y="1092200"/>
            <a:ext cx="1524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mtClean="0">
                <a:solidFill>
                  <a:srgbClr val="000000"/>
                </a:solidFill>
                <a:cs typeface="ＭＳ Ｐゴシック" charset="-128"/>
              </a:rPr>
              <a:t>Cat 1 Hurricane</a:t>
            </a:r>
          </a:p>
        </p:txBody>
      </p:sp>
      <p:sp>
        <p:nvSpPr>
          <p:cNvPr id="20" name="TextBox 19"/>
          <p:cNvSpPr txBox="1">
            <a:spLocks noChangeArrowheads="1"/>
          </p:cNvSpPr>
          <p:nvPr/>
        </p:nvSpPr>
        <p:spPr bwMode="auto">
          <a:xfrm>
            <a:off x="4800600" y="3378200"/>
            <a:ext cx="1524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mtClean="0">
                <a:solidFill>
                  <a:srgbClr val="000000"/>
                </a:solidFill>
                <a:cs typeface="ＭＳ Ｐゴシック" charset="-128"/>
              </a:rPr>
              <a:t>Tropical Storm</a:t>
            </a:r>
          </a:p>
        </p:txBody>
      </p:sp>
    </p:spTree>
    <p:extLst>
      <p:ext uri="{BB962C8B-B14F-4D97-AF65-F5344CB8AC3E}">
        <p14:creationId xmlns:p14="http://schemas.microsoft.com/office/powerpoint/2010/main" val="74596466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0732"/>
                                        </p:tgtEl>
                                        <p:attrNameLst>
                                          <p:attrName>style.visibility</p:attrName>
                                        </p:attrNameLst>
                                      </p:cBhvr>
                                      <p:to>
                                        <p:strVal val="visible"/>
                                      </p:to>
                                    </p:set>
                                    <p:anim calcmode="lin" valueType="num">
                                      <p:cBhvr additive="base">
                                        <p:cTn id="11" dur="500" fill="hold"/>
                                        <p:tgtEl>
                                          <p:spTgt spid="30732"/>
                                        </p:tgtEl>
                                        <p:attrNameLst>
                                          <p:attrName>ppt_x</p:attrName>
                                        </p:attrNameLst>
                                      </p:cBhvr>
                                      <p:tavLst>
                                        <p:tav tm="0">
                                          <p:val>
                                            <p:strVal val="#ppt_x"/>
                                          </p:val>
                                        </p:tav>
                                        <p:tav tm="100000">
                                          <p:val>
                                            <p:strVal val="#ppt_x"/>
                                          </p:val>
                                        </p:tav>
                                      </p:tavLst>
                                    </p:anim>
                                    <p:anim calcmode="lin" valueType="num">
                                      <p:cBhvr additive="base">
                                        <p:cTn id="12" dur="500" fill="hold"/>
                                        <p:tgtEl>
                                          <p:spTgt spid="3073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0724"/>
                                        </p:tgtEl>
                                        <p:attrNameLst>
                                          <p:attrName>style.visibility</p:attrName>
                                        </p:attrNameLst>
                                      </p:cBhvr>
                                      <p:to>
                                        <p:strVal val="visible"/>
                                      </p:to>
                                    </p:set>
                                    <p:anim calcmode="lin" valueType="num">
                                      <p:cBhvr additive="base">
                                        <p:cTn id="19" dur="500" fill="hold"/>
                                        <p:tgtEl>
                                          <p:spTgt spid="30724"/>
                                        </p:tgtEl>
                                        <p:attrNameLst>
                                          <p:attrName>ppt_x</p:attrName>
                                        </p:attrNameLst>
                                      </p:cBhvr>
                                      <p:tavLst>
                                        <p:tav tm="0">
                                          <p:val>
                                            <p:strVal val="#ppt_x"/>
                                          </p:val>
                                        </p:tav>
                                        <p:tav tm="100000">
                                          <p:val>
                                            <p:strVal val="#ppt_x"/>
                                          </p:val>
                                        </p:tav>
                                      </p:tavLst>
                                    </p:anim>
                                    <p:anim calcmode="lin" valueType="num">
                                      <p:cBhvr additive="base">
                                        <p:cTn id="20" dur="500" fill="hold"/>
                                        <p:tgtEl>
                                          <p:spTgt spid="30724"/>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0726"/>
                                        </p:tgtEl>
                                        <p:attrNameLst>
                                          <p:attrName>style.visibility</p:attrName>
                                        </p:attrNameLst>
                                      </p:cBhvr>
                                      <p:to>
                                        <p:strVal val="visible"/>
                                      </p:to>
                                    </p:set>
                                    <p:anim calcmode="lin" valueType="num">
                                      <p:cBhvr additive="base">
                                        <p:cTn id="23" dur="500" fill="hold"/>
                                        <p:tgtEl>
                                          <p:spTgt spid="30726"/>
                                        </p:tgtEl>
                                        <p:attrNameLst>
                                          <p:attrName>ppt_x</p:attrName>
                                        </p:attrNameLst>
                                      </p:cBhvr>
                                      <p:tavLst>
                                        <p:tav tm="0">
                                          <p:val>
                                            <p:strVal val="#ppt_x"/>
                                          </p:val>
                                        </p:tav>
                                        <p:tav tm="100000">
                                          <p:val>
                                            <p:strVal val="#ppt_x"/>
                                          </p:val>
                                        </p:tav>
                                      </p:tavLst>
                                    </p:anim>
                                    <p:anim calcmode="lin" valueType="num">
                                      <p:cBhvr additive="base">
                                        <p:cTn id="24" dur="500" fill="hold"/>
                                        <p:tgtEl>
                                          <p:spTgt spid="30726"/>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additive="base">
                                        <p:cTn id="29" dur="500" fill="hold"/>
                                        <p:tgtEl>
                                          <p:spTgt spid="3"/>
                                        </p:tgtEl>
                                        <p:attrNameLst>
                                          <p:attrName>ppt_x</p:attrName>
                                        </p:attrNameLst>
                                      </p:cBhvr>
                                      <p:tavLst>
                                        <p:tav tm="0">
                                          <p:val>
                                            <p:strVal val="#ppt_x"/>
                                          </p:val>
                                        </p:tav>
                                        <p:tav tm="100000">
                                          <p:val>
                                            <p:strVal val="#ppt_x"/>
                                          </p:val>
                                        </p:tav>
                                      </p:tavLst>
                                    </p:anim>
                                    <p:anim calcmode="lin" valueType="num">
                                      <p:cBhvr additive="base">
                                        <p:cTn id="30" dur="500" fill="hold"/>
                                        <p:tgtEl>
                                          <p:spTgt spid="3"/>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anim calcmode="lin" valueType="num">
                                      <p:cBhvr additive="base">
                                        <p:cTn id="33" dur="500" fill="hold"/>
                                        <p:tgtEl>
                                          <p:spTgt spid="20"/>
                                        </p:tgtEl>
                                        <p:attrNameLst>
                                          <p:attrName>ppt_x</p:attrName>
                                        </p:attrNameLst>
                                      </p:cBhvr>
                                      <p:tavLst>
                                        <p:tav tm="0">
                                          <p:val>
                                            <p:strVal val="#ppt_x"/>
                                          </p:val>
                                        </p:tav>
                                        <p:tav tm="100000">
                                          <p:val>
                                            <p:strVal val="#ppt_x"/>
                                          </p:val>
                                        </p:tav>
                                      </p:tavLst>
                                    </p:anim>
                                    <p:anim calcmode="lin" valueType="num">
                                      <p:cBhvr additive="base">
                                        <p:cTn id="34" dur="500" fill="hold"/>
                                        <p:tgtEl>
                                          <p:spTgt spid="20"/>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0736"/>
                                        </p:tgtEl>
                                        <p:attrNameLst>
                                          <p:attrName>style.visibility</p:attrName>
                                        </p:attrNameLst>
                                      </p:cBhvr>
                                      <p:to>
                                        <p:strVal val="visible"/>
                                      </p:to>
                                    </p:set>
                                    <p:anim calcmode="lin" valueType="num">
                                      <p:cBhvr additive="base">
                                        <p:cTn id="37" dur="500" fill="hold"/>
                                        <p:tgtEl>
                                          <p:spTgt spid="30736"/>
                                        </p:tgtEl>
                                        <p:attrNameLst>
                                          <p:attrName>ppt_x</p:attrName>
                                        </p:attrNameLst>
                                      </p:cBhvr>
                                      <p:tavLst>
                                        <p:tav tm="0">
                                          <p:val>
                                            <p:strVal val="#ppt_x"/>
                                          </p:val>
                                        </p:tav>
                                        <p:tav tm="100000">
                                          <p:val>
                                            <p:strVal val="#ppt_x"/>
                                          </p:val>
                                        </p:tav>
                                      </p:tavLst>
                                    </p:anim>
                                    <p:anim calcmode="lin" valueType="num">
                                      <p:cBhvr additive="base">
                                        <p:cTn id="38" dur="500" fill="hold"/>
                                        <p:tgtEl>
                                          <p:spTgt spid="30736"/>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
                                        </p:tgtEl>
                                        <p:attrNameLst>
                                          <p:attrName>style.visibility</p:attrName>
                                        </p:attrNameLst>
                                      </p:cBhvr>
                                      <p:to>
                                        <p:strVal val="visible"/>
                                      </p:to>
                                    </p:set>
                                    <p:anim calcmode="lin" valueType="num">
                                      <p:cBhvr additive="base">
                                        <p:cTn id="41" dur="500" fill="hold"/>
                                        <p:tgtEl>
                                          <p:spTgt spid="2"/>
                                        </p:tgtEl>
                                        <p:attrNameLst>
                                          <p:attrName>ppt_x</p:attrName>
                                        </p:attrNameLst>
                                      </p:cBhvr>
                                      <p:tavLst>
                                        <p:tav tm="0">
                                          <p:val>
                                            <p:strVal val="#ppt_x"/>
                                          </p:val>
                                        </p:tav>
                                        <p:tav tm="100000">
                                          <p:val>
                                            <p:strVal val="#ppt_x"/>
                                          </p:val>
                                        </p:tav>
                                      </p:tavLst>
                                    </p:anim>
                                    <p:anim calcmode="lin" valueType="num">
                                      <p:cBhvr additive="base">
                                        <p:cTn id="42" dur="500" fill="hold"/>
                                        <p:tgtEl>
                                          <p:spTgt spid="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4"/>
                                        </p:tgtEl>
                                        <p:attrNameLst>
                                          <p:attrName>style.visibility</p:attrName>
                                        </p:attrNameLst>
                                      </p:cBhvr>
                                      <p:to>
                                        <p:strVal val="visible"/>
                                      </p:to>
                                    </p:set>
                                    <p:anim calcmode="lin" valueType="num">
                                      <p:cBhvr additive="base">
                                        <p:cTn id="45" dur="500" fill="hold"/>
                                        <p:tgtEl>
                                          <p:spTgt spid="4"/>
                                        </p:tgtEl>
                                        <p:attrNameLst>
                                          <p:attrName>ppt_x</p:attrName>
                                        </p:attrNameLst>
                                      </p:cBhvr>
                                      <p:tavLst>
                                        <p:tav tm="0">
                                          <p:val>
                                            <p:strVal val="#ppt_x"/>
                                          </p:val>
                                        </p:tav>
                                        <p:tav tm="100000">
                                          <p:val>
                                            <p:strVal val="#ppt_x"/>
                                          </p:val>
                                        </p:tav>
                                      </p:tavLst>
                                    </p:anim>
                                    <p:anim calcmode="lin" valueType="num">
                                      <p:cBhvr additive="base">
                                        <p:cTn id="4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4" grpId="0"/>
      <p:bldP spid="10" grpId="0" animBg="1"/>
      <p:bldP spid="30736" grpId="0"/>
      <p:bldP spid="2" grpId="0"/>
      <p:bldP spid="3" grpId="0"/>
      <p:bldP spid="20"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88900" y="419100"/>
            <a:ext cx="5118100" cy="5753735"/>
          </a:xfrm>
          <a:prstGeom prst="rect">
            <a:avLst/>
          </a:prstGeom>
        </p:spPr>
      </p:pic>
      <p:cxnSp>
        <p:nvCxnSpPr>
          <p:cNvPr id="6" name="Straight Connector 5"/>
          <p:cNvCxnSpPr/>
          <p:nvPr/>
        </p:nvCxnSpPr>
        <p:spPr>
          <a:xfrm>
            <a:off x="628650" y="3949700"/>
            <a:ext cx="4324350" cy="0"/>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4927600" y="3746500"/>
            <a:ext cx="684322" cy="369332"/>
          </a:xfrm>
          <a:prstGeom prst="rect">
            <a:avLst/>
          </a:prstGeom>
          <a:noFill/>
        </p:spPr>
        <p:txBody>
          <a:bodyPr wrap="square" rtlCol="0">
            <a:spAutoFit/>
          </a:bodyPr>
          <a:lstStyle/>
          <a:p>
            <a:pPr eaLnBrk="1" hangingPunct="1"/>
            <a:r>
              <a:rPr lang="en-US" sz="1800" dirty="0" smtClean="0">
                <a:solidFill>
                  <a:prstClr val="black"/>
                </a:solidFill>
                <a:ea typeface="ＭＳ Ｐゴシック" charset="-128"/>
                <a:cs typeface="ＭＳ Ｐゴシック" charset="-128"/>
              </a:rPr>
              <a:t>26C</a:t>
            </a:r>
            <a:endParaRPr lang="en-US" sz="1800" dirty="0">
              <a:solidFill>
                <a:prstClr val="black"/>
              </a:solidFill>
              <a:ea typeface="ＭＳ Ｐゴシック" charset="-128"/>
              <a:cs typeface="ＭＳ Ｐゴシック" charset="-128"/>
            </a:endParaRPr>
          </a:p>
        </p:txBody>
      </p:sp>
      <p:pic>
        <p:nvPicPr>
          <p:cNvPr id="16" name="Picture 15"/>
          <p:cNvPicPr/>
          <p:nvPr/>
        </p:nvPicPr>
        <p:blipFill rotWithShape="1">
          <a:blip r:embed="rId3">
            <a:extLst>
              <a:ext uri="{28A0092B-C50C-407E-A947-70E740481C1C}">
                <a14:useLocalDpi xmlns:a14="http://schemas.microsoft.com/office/drawing/2010/main" val="0"/>
              </a:ext>
            </a:extLst>
          </a:blip>
          <a:srcRect l="4299" r="50348"/>
          <a:stretch/>
        </p:blipFill>
        <p:spPr>
          <a:xfrm>
            <a:off x="5651500" y="3327400"/>
            <a:ext cx="2603500" cy="2870200"/>
          </a:xfrm>
          <a:prstGeom prst="rect">
            <a:avLst/>
          </a:prstGeom>
        </p:spPr>
      </p:pic>
      <p:pic>
        <p:nvPicPr>
          <p:cNvPr id="17" name="Picture 16"/>
          <p:cNvPicPr/>
          <p:nvPr/>
        </p:nvPicPr>
        <p:blipFill rotWithShape="1">
          <a:blip r:embed="rId3">
            <a:extLst>
              <a:ext uri="{28A0092B-C50C-407E-A947-70E740481C1C}">
                <a14:useLocalDpi xmlns:a14="http://schemas.microsoft.com/office/drawing/2010/main" val="0"/>
              </a:ext>
            </a:extLst>
          </a:blip>
          <a:srcRect l="50000" t="557"/>
          <a:stretch/>
        </p:blipFill>
        <p:spPr>
          <a:xfrm>
            <a:off x="5765800" y="342900"/>
            <a:ext cx="2870200" cy="2882900"/>
          </a:xfrm>
          <a:prstGeom prst="rect">
            <a:avLst/>
          </a:prstGeom>
        </p:spPr>
      </p:pic>
      <p:sp>
        <p:nvSpPr>
          <p:cNvPr id="22" name="TextBox 21"/>
          <p:cNvSpPr txBox="1"/>
          <p:nvPr/>
        </p:nvSpPr>
        <p:spPr>
          <a:xfrm>
            <a:off x="0" y="0"/>
            <a:ext cx="9144000" cy="461665"/>
          </a:xfrm>
          <a:prstGeom prst="rect">
            <a:avLst/>
          </a:prstGeom>
          <a:noFill/>
        </p:spPr>
        <p:txBody>
          <a:bodyPr wrap="square" rtlCol="0">
            <a:spAutoFit/>
          </a:bodyPr>
          <a:lstStyle/>
          <a:p>
            <a:pPr algn="ctr" eaLnBrk="1" hangingPunct="1"/>
            <a:r>
              <a:rPr lang="en-US" b="1" dirty="0" smtClean="0">
                <a:solidFill>
                  <a:prstClr val="black"/>
                </a:solidFill>
                <a:ea typeface="ＭＳ Ｐゴシック" charset="-128"/>
                <a:cs typeface="ＭＳ Ｐゴシック" charset="-128"/>
              </a:rPr>
              <a:t>SST within 25 km of eye &amp; impact on air-sea heat flux</a:t>
            </a:r>
            <a:endParaRPr lang="en-US" b="1" dirty="0">
              <a:solidFill>
                <a:prstClr val="black"/>
              </a:solidFill>
              <a:ea typeface="ＭＳ Ｐゴシック" charset="-128"/>
              <a:cs typeface="ＭＳ Ｐゴシック" charset="-128"/>
            </a:endParaRPr>
          </a:p>
        </p:txBody>
      </p:sp>
      <p:sp>
        <p:nvSpPr>
          <p:cNvPr id="23" name="TextBox 22"/>
          <p:cNvSpPr txBox="1"/>
          <p:nvPr/>
        </p:nvSpPr>
        <p:spPr>
          <a:xfrm>
            <a:off x="965200" y="736600"/>
            <a:ext cx="791503" cy="369332"/>
          </a:xfrm>
          <a:prstGeom prst="rect">
            <a:avLst/>
          </a:prstGeom>
          <a:noFill/>
        </p:spPr>
        <p:txBody>
          <a:bodyPr wrap="none" rtlCol="0">
            <a:spAutoFit/>
          </a:bodyPr>
          <a:lstStyle/>
          <a:p>
            <a:pPr eaLnBrk="1" hangingPunct="1"/>
            <a:r>
              <a:rPr lang="en-US" sz="1800" dirty="0" smtClean="0">
                <a:solidFill>
                  <a:prstClr val="black"/>
                </a:solidFill>
                <a:ea typeface="ＭＳ Ｐゴシック" charset="-128"/>
                <a:cs typeface="ＭＳ Ｐゴシック" charset="-128"/>
              </a:rPr>
              <a:t>Warm</a:t>
            </a:r>
            <a:endParaRPr lang="en-US" sz="1800" dirty="0">
              <a:solidFill>
                <a:prstClr val="black"/>
              </a:solidFill>
              <a:ea typeface="ＭＳ Ｐゴシック" charset="-128"/>
              <a:cs typeface="ＭＳ Ｐゴシック" charset="-128"/>
            </a:endParaRPr>
          </a:p>
        </p:txBody>
      </p:sp>
      <p:sp>
        <p:nvSpPr>
          <p:cNvPr id="24" name="TextBox 23"/>
          <p:cNvSpPr txBox="1"/>
          <p:nvPr/>
        </p:nvSpPr>
        <p:spPr>
          <a:xfrm>
            <a:off x="3429000" y="736600"/>
            <a:ext cx="659405" cy="369332"/>
          </a:xfrm>
          <a:prstGeom prst="rect">
            <a:avLst/>
          </a:prstGeom>
          <a:noFill/>
        </p:spPr>
        <p:txBody>
          <a:bodyPr wrap="none" rtlCol="0">
            <a:spAutoFit/>
          </a:bodyPr>
          <a:lstStyle/>
          <a:p>
            <a:pPr eaLnBrk="1" hangingPunct="1"/>
            <a:r>
              <a:rPr lang="en-US" sz="1800" dirty="0" smtClean="0">
                <a:solidFill>
                  <a:prstClr val="black"/>
                </a:solidFill>
                <a:ea typeface="ＭＳ Ｐゴシック" charset="-128"/>
                <a:cs typeface="ＭＳ Ｐゴシック" charset="-128"/>
              </a:rPr>
              <a:t>Cold</a:t>
            </a:r>
            <a:endParaRPr lang="en-US" sz="1800" dirty="0">
              <a:solidFill>
                <a:prstClr val="black"/>
              </a:solidFill>
              <a:ea typeface="ＭＳ Ｐゴシック" charset="-128"/>
              <a:cs typeface="ＭＳ Ｐゴシック" charset="-128"/>
            </a:endParaRPr>
          </a:p>
        </p:txBody>
      </p:sp>
      <p:sp>
        <p:nvSpPr>
          <p:cNvPr id="27" name="TextBox 26"/>
          <p:cNvSpPr txBox="1"/>
          <p:nvPr/>
        </p:nvSpPr>
        <p:spPr>
          <a:xfrm>
            <a:off x="8026400" y="1358900"/>
            <a:ext cx="1117600" cy="646331"/>
          </a:xfrm>
          <a:prstGeom prst="rect">
            <a:avLst/>
          </a:prstGeom>
          <a:noFill/>
        </p:spPr>
        <p:txBody>
          <a:bodyPr wrap="square" rtlCol="0">
            <a:spAutoFit/>
          </a:bodyPr>
          <a:lstStyle/>
          <a:p>
            <a:pPr algn="ctr" eaLnBrk="1" hangingPunct="1"/>
            <a:r>
              <a:rPr lang="en-US" sz="1800" dirty="0" smtClean="0">
                <a:solidFill>
                  <a:prstClr val="black"/>
                </a:solidFill>
                <a:ea typeface="ＭＳ Ｐゴシック" charset="-128"/>
                <a:cs typeface="ＭＳ Ｐゴシック" charset="-128"/>
              </a:rPr>
              <a:t>Northern Buoy</a:t>
            </a:r>
            <a:endParaRPr lang="en-US" sz="1800" dirty="0">
              <a:solidFill>
                <a:prstClr val="black"/>
              </a:solidFill>
              <a:ea typeface="ＭＳ Ｐゴシック" charset="-128"/>
              <a:cs typeface="ＭＳ Ｐゴシック" charset="-128"/>
            </a:endParaRPr>
          </a:p>
        </p:txBody>
      </p:sp>
      <p:sp>
        <p:nvSpPr>
          <p:cNvPr id="28" name="TextBox 27"/>
          <p:cNvSpPr txBox="1"/>
          <p:nvPr/>
        </p:nvSpPr>
        <p:spPr>
          <a:xfrm>
            <a:off x="7975600" y="4673600"/>
            <a:ext cx="1168400" cy="646331"/>
          </a:xfrm>
          <a:prstGeom prst="rect">
            <a:avLst/>
          </a:prstGeom>
          <a:noFill/>
        </p:spPr>
        <p:txBody>
          <a:bodyPr wrap="square" rtlCol="0">
            <a:spAutoFit/>
          </a:bodyPr>
          <a:lstStyle/>
          <a:p>
            <a:pPr algn="ctr" eaLnBrk="1" hangingPunct="1"/>
            <a:r>
              <a:rPr lang="en-US" sz="1800" dirty="0" smtClean="0">
                <a:solidFill>
                  <a:prstClr val="black"/>
                </a:solidFill>
                <a:ea typeface="ＭＳ Ｐゴシック" charset="-128"/>
                <a:cs typeface="ＭＳ Ｐゴシック" charset="-128"/>
              </a:rPr>
              <a:t>Central Buoy</a:t>
            </a:r>
            <a:endParaRPr lang="en-US" sz="1800" dirty="0">
              <a:solidFill>
                <a:prstClr val="black"/>
              </a:solidFill>
              <a:ea typeface="ＭＳ Ｐゴシック" charset="-128"/>
              <a:cs typeface="ＭＳ Ｐゴシック" charset="-128"/>
            </a:endParaRPr>
          </a:p>
        </p:txBody>
      </p:sp>
    </p:spTree>
    <p:extLst>
      <p:ext uri="{BB962C8B-B14F-4D97-AF65-F5344CB8AC3E}">
        <p14:creationId xmlns:p14="http://schemas.microsoft.com/office/powerpoint/2010/main" val="1106524560"/>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3F3C1FC-8B68-4643-AEBF-3EC77554CDE2}" type="slidenum">
              <a:rPr lang="en-US" smtClean="0">
                <a:solidFill>
                  <a:prstClr val="black">
                    <a:tint val="75000"/>
                  </a:prstClr>
                </a:solidFill>
              </a:rPr>
              <a:pPr/>
              <a:t>93</a:t>
            </a:fld>
            <a:endParaRPr lang="en-US">
              <a:solidFill>
                <a:prstClr val="black">
                  <a:tint val="75000"/>
                </a:prstClr>
              </a:solidFill>
            </a:endParaRPr>
          </a:p>
        </p:txBody>
      </p:sp>
      <p:pic>
        <p:nvPicPr>
          <p:cNvPr id="2" name="Picture 1" descr="NARR_20110828_0600_neg_latenthea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60504" y="2438400"/>
            <a:ext cx="7183496" cy="2394055"/>
          </a:xfrm>
          <a:prstGeom prst="rect">
            <a:avLst/>
          </a:prstGeom>
        </p:spPr>
      </p:pic>
      <p:pic>
        <p:nvPicPr>
          <p:cNvPr id="3" name="Picture 2" descr="NARR_20110828_0600_sensiblehea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1200" y="4616345"/>
            <a:ext cx="7183496" cy="2394055"/>
          </a:xfrm>
          <a:prstGeom prst="rect">
            <a:avLst/>
          </a:prstGeom>
        </p:spPr>
      </p:pic>
      <p:pic>
        <p:nvPicPr>
          <p:cNvPr id="8" name="Picture 7" descr="NARR_20110828_0600_windspeed.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60504" y="152400"/>
            <a:ext cx="7183496" cy="2394055"/>
          </a:xfrm>
          <a:prstGeom prst="rect">
            <a:avLst/>
          </a:prstGeom>
        </p:spPr>
      </p:pic>
      <p:sp>
        <p:nvSpPr>
          <p:cNvPr id="9" name="TextBox 8"/>
          <p:cNvSpPr txBox="1"/>
          <p:nvPr/>
        </p:nvSpPr>
        <p:spPr>
          <a:xfrm>
            <a:off x="3200400" y="-76200"/>
            <a:ext cx="1295400" cy="369332"/>
          </a:xfrm>
          <a:prstGeom prst="rect">
            <a:avLst/>
          </a:prstGeom>
          <a:noFill/>
        </p:spPr>
        <p:txBody>
          <a:bodyPr wrap="square" rtlCol="0">
            <a:spAutoFit/>
          </a:bodyPr>
          <a:lstStyle/>
          <a:p>
            <a:pPr eaLnBrk="1" hangingPunct="1"/>
            <a:r>
              <a:rPr lang="en-US" sz="1800" dirty="0" smtClean="0">
                <a:solidFill>
                  <a:prstClr val="black"/>
                </a:solidFill>
                <a:ea typeface="ＭＳ Ｐゴシック" charset="-128"/>
                <a:cs typeface="ＭＳ Ｐゴシック" charset="-128"/>
              </a:rPr>
              <a:t>NARR</a:t>
            </a:r>
          </a:p>
        </p:txBody>
      </p:sp>
      <p:sp>
        <p:nvSpPr>
          <p:cNvPr id="10" name="TextBox 9"/>
          <p:cNvSpPr txBox="1"/>
          <p:nvPr/>
        </p:nvSpPr>
        <p:spPr>
          <a:xfrm>
            <a:off x="4953000" y="-76200"/>
            <a:ext cx="1752600" cy="369332"/>
          </a:xfrm>
          <a:prstGeom prst="rect">
            <a:avLst/>
          </a:prstGeom>
          <a:noFill/>
        </p:spPr>
        <p:txBody>
          <a:bodyPr wrap="square" rtlCol="0">
            <a:spAutoFit/>
          </a:bodyPr>
          <a:lstStyle/>
          <a:p>
            <a:pPr eaLnBrk="1" hangingPunct="1"/>
            <a:r>
              <a:rPr lang="en-US" sz="1800" dirty="0" smtClean="0">
                <a:solidFill>
                  <a:prstClr val="black"/>
                </a:solidFill>
                <a:ea typeface="ＭＳ Ｐゴシック" charset="-128"/>
                <a:cs typeface="ＭＳ Ｐゴシック" charset="-128"/>
              </a:rPr>
              <a:t>WARM SST</a:t>
            </a:r>
          </a:p>
        </p:txBody>
      </p:sp>
      <p:sp>
        <p:nvSpPr>
          <p:cNvPr id="11" name="TextBox 10"/>
          <p:cNvSpPr txBox="1"/>
          <p:nvPr/>
        </p:nvSpPr>
        <p:spPr>
          <a:xfrm>
            <a:off x="6934200" y="-76200"/>
            <a:ext cx="1752600" cy="369332"/>
          </a:xfrm>
          <a:prstGeom prst="rect">
            <a:avLst/>
          </a:prstGeom>
          <a:noFill/>
        </p:spPr>
        <p:txBody>
          <a:bodyPr wrap="square" rtlCol="0">
            <a:spAutoFit/>
          </a:bodyPr>
          <a:lstStyle/>
          <a:p>
            <a:pPr eaLnBrk="1" hangingPunct="1"/>
            <a:r>
              <a:rPr lang="en-US" sz="1800" dirty="0" smtClean="0">
                <a:solidFill>
                  <a:prstClr val="black"/>
                </a:solidFill>
                <a:ea typeface="ＭＳ Ｐゴシック" charset="-128"/>
                <a:cs typeface="ＭＳ Ｐゴシック" charset="-128"/>
              </a:rPr>
              <a:t>COLD SST</a:t>
            </a:r>
          </a:p>
        </p:txBody>
      </p:sp>
      <p:sp>
        <p:nvSpPr>
          <p:cNvPr id="12" name="TextBox 11"/>
          <p:cNvSpPr txBox="1"/>
          <p:nvPr/>
        </p:nvSpPr>
        <p:spPr>
          <a:xfrm>
            <a:off x="1574800" y="1583267"/>
            <a:ext cx="1143000" cy="369332"/>
          </a:xfrm>
          <a:prstGeom prst="rect">
            <a:avLst/>
          </a:prstGeom>
          <a:noFill/>
        </p:spPr>
        <p:txBody>
          <a:bodyPr wrap="square" rtlCol="0">
            <a:spAutoFit/>
          </a:bodyPr>
          <a:lstStyle/>
          <a:p>
            <a:pPr eaLnBrk="1" hangingPunct="1"/>
            <a:r>
              <a:rPr lang="en-US" sz="1800" dirty="0" smtClean="0">
                <a:solidFill>
                  <a:prstClr val="black"/>
                </a:solidFill>
                <a:ea typeface="ＭＳ Ｐゴシック" charset="-128"/>
                <a:cs typeface="ＭＳ Ｐゴシック" charset="-128"/>
              </a:rPr>
              <a:t>Wind</a:t>
            </a:r>
          </a:p>
        </p:txBody>
      </p:sp>
      <p:sp>
        <p:nvSpPr>
          <p:cNvPr id="13" name="TextBox 12"/>
          <p:cNvSpPr txBox="1"/>
          <p:nvPr/>
        </p:nvSpPr>
        <p:spPr>
          <a:xfrm>
            <a:off x="651934" y="3225800"/>
            <a:ext cx="2057400" cy="369332"/>
          </a:xfrm>
          <a:prstGeom prst="rect">
            <a:avLst/>
          </a:prstGeom>
          <a:noFill/>
        </p:spPr>
        <p:txBody>
          <a:bodyPr wrap="square" rtlCol="0">
            <a:spAutoFit/>
          </a:bodyPr>
          <a:lstStyle/>
          <a:p>
            <a:pPr eaLnBrk="1" hangingPunct="1"/>
            <a:r>
              <a:rPr lang="en-US" sz="1800" dirty="0" smtClean="0">
                <a:solidFill>
                  <a:prstClr val="black"/>
                </a:solidFill>
                <a:ea typeface="ＭＳ Ｐゴシック" charset="-128"/>
                <a:cs typeface="ＭＳ Ｐゴシック" charset="-128"/>
              </a:rPr>
              <a:t>Latent heat flux</a:t>
            </a:r>
          </a:p>
        </p:txBody>
      </p:sp>
      <p:sp>
        <p:nvSpPr>
          <p:cNvPr id="14" name="TextBox 13"/>
          <p:cNvSpPr txBox="1"/>
          <p:nvPr/>
        </p:nvSpPr>
        <p:spPr>
          <a:xfrm>
            <a:off x="381000" y="5410200"/>
            <a:ext cx="2057400" cy="369332"/>
          </a:xfrm>
          <a:prstGeom prst="rect">
            <a:avLst/>
          </a:prstGeom>
          <a:noFill/>
        </p:spPr>
        <p:txBody>
          <a:bodyPr wrap="square" rtlCol="0">
            <a:spAutoFit/>
          </a:bodyPr>
          <a:lstStyle/>
          <a:p>
            <a:pPr eaLnBrk="1" hangingPunct="1"/>
            <a:r>
              <a:rPr lang="en-US" sz="1800" dirty="0" smtClean="0">
                <a:solidFill>
                  <a:prstClr val="black"/>
                </a:solidFill>
                <a:ea typeface="ＭＳ Ｐゴシック" charset="-128"/>
                <a:cs typeface="ＭＳ Ｐゴシック" charset="-128"/>
              </a:rPr>
              <a:t>Sensible heat flux</a:t>
            </a:r>
          </a:p>
        </p:txBody>
      </p:sp>
      <p:sp>
        <p:nvSpPr>
          <p:cNvPr id="5" name="TextBox 4"/>
          <p:cNvSpPr txBox="1"/>
          <p:nvPr/>
        </p:nvSpPr>
        <p:spPr>
          <a:xfrm>
            <a:off x="152398" y="135467"/>
            <a:ext cx="2590801" cy="1200329"/>
          </a:xfrm>
          <a:prstGeom prst="rect">
            <a:avLst/>
          </a:prstGeom>
          <a:noFill/>
        </p:spPr>
        <p:txBody>
          <a:bodyPr wrap="square" rtlCol="0">
            <a:spAutoFit/>
          </a:bodyPr>
          <a:lstStyle/>
          <a:p>
            <a:pPr eaLnBrk="1" hangingPunct="1"/>
            <a:r>
              <a:rPr lang="en-US" sz="1800" b="1" dirty="0" smtClean="0">
                <a:solidFill>
                  <a:prstClr val="black"/>
                </a:solidFill>
                <a:ea typeface="ＭＳ Ｐゴシック" charset="-128"/>
                <a:cs typeface="ＭＳ Ｐゴシック" charset="-128"/>
              </a:rPr>
              <a:t>WRF Heat Flux Comparison to </a:t>
            </a:r>
          </a:p>
          <a:p>
            <a:pPr eaLnBrk="1" hangingPunct="1"/>
            <a:r>
              <a:rPr lang="en-US" sz="1800" b="1" dirty="0" smtClean="0">
                <a:solidFill>
                  <a:prstClr val="black"/>
                </a:solidFill>
                <a:ea typeface="ＭＳ Ｐゴシック" charset="-128"/>
                <a:cs typeface="ＭＳ Ｐゴシック" charset="-128"/>
              </a:rPr>
              <a:t>North American Regional Reanalysis</a:t>
            </a:r>
            <a:endParaRPr lang="en-US" sz="1800" b="1" dirty="0">
              <a:solidFill>
                <a:prstClr val="black"/>
              </a:solidFill>
              <a:ea typeface="ＭＳ Ｐゴシック" charset="-128"/>
              <a:cs typeface="ＭＳ Ｐゴシック" charset="-128"/>
            </a:endParaRPr>
          </a:p>
        </p:txBody>
      </p:sp>
    </p:spTree>
    <p:extLst>
      <p:ext uri="{BB962C8B-B14F-4D97-AF65-F5344CB8AC3E}">
        <p14:creationId xmlns:p14="http://schemas.microsoft.com/office/powerpoint/2010/main" val="3467393309"/>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3F3C1FC-8B68-4643-AEBF-3EC77554CDE2}" type="slidenum">
              <a:rPr lang="en-US" smtClean="0">
                <a:solidFill>
                  <a:prstClr val="black">
                    <a:tint val="75000"/>
                  </a:prstClr>
                </a:solidFill>
              </a:rPr>
              <a:pPr/>
              <a:t>94</a:t>
            </a:fld>
            <a:endParaRPr lang="en-US">
              <a:solidFill>
                <a:prstClr val="black">
                  <a:tint val="75000"/>
                </a:prstClr>
              </a:solidFill>
            </a:endParaRPr>
          </a:p>
        </p:txBody>
      </p:sp>
      <p:sp>
        <p:nvSpPr>
          <p:cNvPr id="7" name="TextBox 6"/>
          <p:cNvSpPr txBox="1"/>
          <p:nvPr/>
        </p:nvSpPr>
        <p:spPr>
          <a:xfrm>
            <a:off x="1676400" y="533400"/>
            <a:ext cx="1295400" cy="369332"/>
          </a:xfrm>
          <a:prstGeom prst="rect">
            <a:avLst/>
          </a:prstGeom>
          <a:noFill/>
        </p:spPr>
        <p:txBody>
          <a:bodyPr wrap="square" rtlCol="0">
            <a:spAutoFit/>
          </a:bodyPr>
          <a:lstStyle/>
          <a:p>
            <a:pPr eaLnBrk="1" hangingPunct="1"/>
            <a:r>
              <a:rPr lang="en-US" sz="1800" dirty="0" smtClean="0">
                <a:solidFill>
                  <a:prstClr val="black"/>
                </a:solidFill>
                <a:ea typeface="ＭＳ Ｐゴシック" charset="-128"/>
                <a:cs typeface="ＭＳ Ｐゴシック" charset="-128"/>
              </a:rPr>
              <a:t>NARR</a:t>
            </a:r>
          </a:p>
        </p:txBody>
      </p:sp>
      <p:sp>
        <p:nvSpPr>
          <p:cNvPr id="8" name="TextBox 7"/>
          <p:cNvSpPr txBox="1"/>
          <p:nvPr/>
        </p:nvSpPr>
        <p:spPr>
          <a:xfrm>
            <a:off x="4191000" y="457200"/>
            <a:ext cx="1752600" cy="369332"/>
          </a:xfrm>
          <a:prstGeom prst="rect">
            <a:avLst/>
          </a:prstGeom>
          <a:noFill/>
        </p:spPr>
        <p:txBody>
          <a:bodyPr wrap="square" rtlCol="0">
            <a:spAutoFit/>
          </a:bodyPr>
          <a:lstStyle/>
          <a:p>
            <a:pPr eaLnBrk="1" hangingPunct="1"/>
            <a:r>
              <a:rPr lang="en-US" sz="1800" dirty="0" smtClean="0">
                <a:solidFill>
                  <a:prstClr val="black"/>
                </a:solidFill>
                <a:ea typeface="ＭＳ Ｐゴシック" charset="-128"/>
                <a:cs typeface="ＭＳ Ｐゴシック" charset="-128"/>
              </a:rPr>
              <a:t>WARM SST</a:t>
            </a:r>
          </a:p>
        </p:txBody>
      </p:sp>
      <p:sp>
        <p:nvSpPr>
          <p:cNvPr id="9" name="TextBox 8"/>
          <p:cNvSpPr txBox="1"/>
          <p:nvPr/>
        </p:nvSpPr>
        <p:spPr>
          <a:xfrm>
            <a:off x="6705600" y="533400"/>
            <a:ext cx="1752600" cy="369332"/>
          </a:xfrm>
          <a:prstGeom prst="rect">
            <a:avLst/>
          </a:prstGeom>
          <a:noFill/>
        </p:spPr>
        <p:txBody>
          <a:bodyPr wrap="square" rtlCol="0">
            <a:spAutoFit/>
          </a:bodyPr>
          <a:lstStyle/>
          <a:p>
            <a:pPr eaLnBrk="1" hangingPunct="1"/>
            <a:r>
              <a:rPr lang="en-US" sz="1800" dirty="0" smtClean="0">
                <a:solidFill>
                  <a:prstClr val="black"/>
                </a:solidFill>
                <a:ea typeface="ＭＳ Ｐゴシック" charset="-128"/>
                <a:cs typeface="ＭＳ Ｐゴシック" charset="-128"/>
              </a:rPr>
              <a:t>COLD SST</a:t>
            </a:r>
          </a:p>
        </p:txBody>
      </p:sp>
      <p:pic>
        <p:nvPicPr>
          <p:cNvPr id="11" name="Picture 10" descr="NARR_20110828_1200_250-850windshear.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810564"/>
            <a:ext cx="9144000" cy="3047436"/>
          </a:xfrm>
          <a:prstGeom prst="rect">
            <a:avLst/>
          </a:prstGeom>
        </p:spPr>
      </p:pic>
      <p:pic>
        <p:nvPicPr>
          <p:cNvPr id="12" name="Picture 11" descr="NARR_20110828_0000_250-850windshear.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38764"/>
            <a:ext cx="9144000" cy="3047436"/>
          </a:xfrm>
          <a:prstGeom prst="rect">
            <a:avLst/>
          </a:prstGeom>
        </p:spPr>
      </p:pic>
      <p:sp>
        <p:nvSpPr>
          <p:cNvPr id="13" name="TextBox 12"/>
          <p:cNvSpPr txBox="1"/>
          <p:nvPr/>
        </p:nvSpPr>
        <p:spPr>
          <a:xfrm>
            <a:off x="0" y="16933"/>
            <a:ext cx="9144000" cy="461665"/>
          </a:xfrm>
          <a:prstGeom prst="rect">
            <a:avLst/>
          </a:prstGeom>
          <a:noFill/>
        </p:spPr>
        <p:txBody>
          <a:bodyPr wrap="square" rtlCol="0">
            <a:spAutoFit/>
          </a:bodyPr>
          <a:lstStyle/>
          <a:p>
            <a:pPr algn="ctr" eaLnBrk="1" hangingPunct="1"/>
            <a:r>
              <a:rPr lang="en-US" b="1" dirty="0" smtClean="0">
                <a:solidFill>
                  <a:prstClr val="black"/>
                </a:solidFill>
                <a:ea typeface="ＭＳ Ｐゴシック" charset="-128"/>
                <a:cs typeface="ＭＳ Ｐゴシック" charset="-128"/>
              </a:rPr>
              <a:t>WRF 250-850 </a:t>
            </a:r>
            <a:r>
              <a:rPr lang="en-US" b="1" dirty="0" err="1" smtClean="0">
                <a:solidFill>
                  <a:prstClr val="black"/>
                </a:solidFill>
                <a:ea typeface="ＭＳ Ｐゴシック" charset="-128"/>
                <a:cs typeface="ＭＳ Ｐゴシック" charset="-128"/>
              </a:rPr>
              <a:t>hPa</a:t>
            </a:r>
            <a:r>
              <a:rPr lang="en-US" b="1" dirty="0" smtClean="0">
                <a:solidFill>
                  <a:prstClr val="black"/>
                </a:solidFill>
                <a:ea typeface="ＭＳ Ｐゴシック" charset="-128"/>
                <a:cs typeface="ＭＳ Ｐゴシック" charset="-128"/>
              </a:rPr>
              <a:t> Wind Shear</a:t>
            </a:r>
          </a:p>
        </p:txBody>
      </p:sp>
      <p:sp>
        <p:nvSpPr>
          <p:cNvPr id="2" name="TextBox 1"/>
          <p:cNvSpPr txBox="1"/>
          <p:nvPr/>
        </p:nvSpPr>
        <p:spPr>
          <a:xfrm>
            <a:off x="0" y="1735667"/>
            <a:ext cx="1237025" cy="646331"/>
          </a:xfrm>
          <a:prstGeom prst="rect">
            <a:avLst/>
          </a:prstGeom>
          <a:noFill/>
        </p:spPr>
        <p:txBody>
          <a:bodyPr wrap="none" rtlCol="0">
            <a:spAutoFit/>
          </a:bodyPr>
          <a:lstStyle/>
          <a:p>
            <a:pPr algn="ctr" eaLnBrk="1" hangingPunct="1"/>
            <a:r>
              <a:rPr lang="en-US" sz="1800" dirty="0" smtClean="0">
                <a:solidFill>
                  <a:prstClr val="black"/>
                </a:solidFill>
                <a:ea typeface="ＭＳ Ｐゴシック" charset="-128"/>
                <a:cs typeface="ＭＳ Ｐゴシック" charset="-128"/>
              </a:rPr>
              <a:t>August 28</a:t>
            </a:r>
          </a:p>
          <a:p>
            <a:pPr algn="ctr" eaLnBrk="1" hangingPunct="1"/>
            <a:r>
              <a:rPr lang="en-US" sz="1800" dirty="0" smtClean="0">
                <a:solidFill>
                  <a:prstClr val="black"/>
                </a:solidFill>
                <a:ea typeface="ＭＳ Ｐゴシック" charset="-128"/>
                <a:cs typeface="ＭＳ Ｐゴシック" charset="-128"/>
              </a:rPr>
              <a:t>00:00 Z</a:t>
            </a:r>
            <a:endParaRPr lang="en-US" sz="1800" dirty="0">
              <a:solidFill>
                <a:prstClr val="black"/>
              </a:solidFill>
              <a:ea typeface="ＭＳ Ｐゴシック" charset="-128"/>
              <a:cs typeface="ＭＳ Ｐゴシック" charset="-128"/>
            </a:endParaRPr>
          </a:p>
        </p:txBody>
      </p:sp>
      <p:sp>
        <p:nvSpPr>
          <p:cNvPr id="10" name="TextBox 9"/>
          <p:cNvSpPr txBox="1"/>
          <p:nvPr/>
        </p:nvSpPr>
        <p:spPr>
          <a:xfrm>
            <a:off x="0" y="4720167"/>
            <a:ext cx="1237025" cy="646331"/>
          </a:xfrm>
          <a:prstGeom prst="rect">
            <a:avLst/>
          </a:prstGeom>
          <a:noFill/>
        </p:spPr>
        <p:txBody>
          <a:bodyPr wrap="none" rtlCol="0">
            <a:spAutoFit/>
          </a:bodyPr>
          <a:lstStyle/>
          <a:p>
            <a:pPr algn="ctr" eaLnBrk="1" hangingPunct="1"/>
            <a:r>
              <a:rPr lang="en-US" sz="1800" dirty="0" smtClean="0">
                <a:solidFill>
                  <a:prstClr val="black"/>
                </a:solidFill>
                <a:ea typeface="ＭＳ Ｐゴシック" charset="-128"/>
                <a:cs typeface="ＭＳ Ｐゴシック" charset="-128"/>
              </a:rPr>
              <a:t>August 28</a:t>
            </a:r>
          </a:p>
          <a:p>
            <a:pPr algn="ctr" eaLnBrk="1" hangingPunct="1"/>
            <a:r>
              <a:rPr lang="en-US" sz="1800" dirty="0" smtClean="0">
                <a:solidFill>
                  <a:prstClr val="black"/>
                </a:solidFill>
                <a:ea typeface="ＭＳ Ｐゴシック" charset="-128"/>
                <a:cs typeface="ＭＳ Ｐゴシック" charset="-128"/>
              </a:rPr>
              <a:t>12:00 Z</a:t>
            </a:r>
            <a:endParaRPr lang="en-US" sz="1800" dirty="0">
              <a:solidFill>
                <a:prstClr val="black"/>
              </a:solidFill>
              <a:ea typeface="ＭＳ Ｐゴシック" charset="-128"/>
              <a:cs typeface="ＭＳ Ｐゴシック" charset="-128"/>
            </a:endParaRPr>
          </a:p>
        </p:txBody>
      </p:sp>
    </p:spTree>
    <p:extLst>
      <p:ext uri="{BB962C8B-B14F-4D97-AF65-F5344CB8AC3E}">
        <p14:creationId xmlns:p14="http://schemas.microsoft.com/office/powerpoint/2010/main" val="3444126824"/>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3F3C1FC-8B68-4643-AEBF-3EC77554CDE2}" type="slidenum">
              <a:rPr lang="en-US" smtClean="0">
                <a:solidFill>
                  <a:prstClr val="black">
                    <a:tint val="75000"/>
                  </a:prstClr>
                </a:solidFill>
              </a:rPr>
              <a:pPr/>
              <a:t>95</a:t>
            </a:fld>
            <a:endParaRPr lang="en-US">
              <a:solidFill>
                <a:prstClr val="black">
                  <a:tint val="75000"/>
                </a:prstClr>
              </a:solidFill>
            </a:endParaRPr>
          </a:p>
        </p:txBody>
      </p:sp>
      <p:pic>
        <p:nvPicPr>
          <p:cNvPr id="3" name="Picture 2" descr="NARR_20110828_0000_sh700.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3980" y="762000"/>
            <a:ext cx="8458200" cy="2818878"/>
          </a:xfrm>
          <a:prstGeom prst="rect">
            <a:avLst/>
          </a:prstGeom>
        </p:spPr>
      </p:pic>
      <p:pic>
        <p:nvPicPr>
          <p:cNvPr id="5" name="Picture 4" descr="NARR_20110828_1200_sh700.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980" y="3812445"/>
            <a:ext cx="8458200" cy="2818878"/>
          </a:xfrm>
          <a:prstGeom prst="rect">
            <a:avLst/>
          </a:prstGeom>
        </p:spPr>
      </p:pic>
      <p:sp>
        <p:nvSpPr>
          <p:cNvPr id="9" name="TextBox 8"/>
          <p:cNvSpPr txBox="1"/>
          <p:nvPr/>
        </p:nvSpPr>
        <p:spPr>
          <a:xfrm>
            <a:off x="1811843" y="533400"/>
            <a:ext cx="1295400" cy="369332"/>
          </a:xfrm>
          <a:prstGeom prst="rect">
            <a:avLst/>
          </a:prstGeom>
          <a:noFill/>
        </p:spPr>
        <p:txBody>
          <a:bodyPr wrap="square" rtlCol="0">
            <a:spAutoFit/>
          </a:bodyPr>
          <a:lstStyle/>
          <a:p>
            <a:pPr eaLnBrk="1" hangingPunct="1"/>
            <a:r>
              <a:rPr lang="en-US" sz="1800" dirty="0" smtClean="0">
                <a:solidFill>
                  <a:prstClr val="black"/>
                </a:solidFill>
                <a:ea typeface="ＭＳ Ｐゴシック" charset="-128"/>
                <a:cs typeface="ＭＳ Ｐゴシック" charset="-128"/>
              </a:rPr>
              <a:t>NARR</a:t>
            </a:r>
          </a:p>
        </p:txBody>
      </p:sp>
      <p:sp>
        <p:nvSpPr>
          <p:cNvPr id="10" name="TextBox 9"/>
          <p:cNvSpPr txBox="1"/>
          <p:nvPr/>
        </p:nvSpPr>
        <p:spPr>
          <a:xfrm>
            <a:off x="4021643" y="457200"/>
            <a:ext cx="1752600" cy="369332"/>
          </a:xfrm>
          <a:prstGeom prst="rect">
            <a:avLst/>
          </a:prstGeom>
          <a:noFill/>
        </p:spPr>
        <p:txBody>
          <a:bodyPr wrap="square" rtlCol="0">
            <a:spAutoFit/>
          </a:bodyPr>
          <a:lstStyle/>
          <a:p>
            <a:pPr eaLnBrk="1" hangingPunct="1"/>
            <a:r>
              <a:rPr lang="en-US" sz="1800" dirty="0" smtClean="0">
                <a:solidFill>
                  <a:prstClr val="black"/>
                </a:solidFill>
                <a:ea typeface="ＭＳ Ｐゴシック" charset="-128"/>
                <a:cs typeface="ＭＳ Ｐゴシック" charset="-128"/>
              </a:rPr>
              <a:t>WARM SST</a:t>
            </a:r>
          </a:p>
        </p:txBody>
      </p:sp>
      <p:sp>
        <p:nvSpPr>
          <p:cNvPr id="11" name="TextBox 10"/>
          <p:cNvSpPr txBox="1"/>
          <p:nvPr/>
        </p:nvSpPr>
        <p:spPr>
          <a:xfrm>
            <a:off x="6223917" y="533400"/>
            <a:ext cx="1752600" cy="369332"/>
          </a:xfrm>
          <a:prstGeom prst="rect">
            <a:avLst/>
          </a:prstGeom>
          <a:noFill/>
        </p:spPr>
        <p:txBody>
          <a:bodyPr wrap="square" rtlCol="0">
            <a:spAutoFit/>
          </a:bodyPr>
          <a:lstStyle/>
          <a:p>
            <a:pPr eaLnBrk="1" hangingPunct="1"/>
            <a:r>
              <a:rPr lang="en-US" sz="1800" dirty="0" smtClean="0">
                <a:solidFill>
                  <a:prstClr val="black"/>
                </a:solidFill>
                <a:ea typeface="ＭＳ Ｐゴシック" charset="-128"/>
                <a:cs typeface="ＭＳ Ｐゴシック" charset="-128"/>
              </a:rPr>
              <a:t>COLD SST</a:t>
            </a:r>
          </a:p>
        </p:txBody>
      </p:sp>
      <p:sp>
        <p:nvSpPr>
          <p:cNvPr id="12" name="TextBox 11"/>
          <p:cNvSpPr txBox="1"/>
          <p:nvPr/>
        </p:nvSpPr>
        <p:spPr>
          <a:xfrm>
            <a:off x="1" y="-1"/>
            <a:ext cx="9144000" cy="461665"/>
          </a:xfrm>
          <a:prstGeom prst="rect">
            <a:avLst/>
          </a:prstGeom>
          <a:noFill/>
        </p:spPr>
        <p:txBody>
          <a:bodyPr wrap="square" rtlCol="0">
            <a:spAutoFit/>
          </a:bodyPr>
          <a:lstStyle/>
          <a:p>
            <a:pPr algn="ctr" eaLnBrk="1" hangingPunct="1"/>
            <a:r>
              <a:rPr lang="en-US" b="1" dirty="0" smtClean="0">
                <a:solidFill>
                  <a:prstClr val="black"/>
                </a:solidFill>
                <a:ea typeface="ＭＳ Ｐゴシック" charset="-128"/>
                <a:cs typeface="ＭＳ Ｐゴシック" charset="-128"/>
              </a:rPr>
              <a:t>WRF Dry air intrusion (700 </a:t>
            </a:r>
            <a:r>
              <a:rPr lang="en-US" b="1" dirty="0" err="1" smtClean="0">
                <a:solidFill>
                  <a:prstClr val="black"/>
                </a:solidFill>
                <a:ea typeface="ＭＳ Ｐゴシック" charset="-128"/>
                <a:cs typeface="ＭＳ Ｐゴシック" charset="-128"/>
              </a:rPr>
              <a:t>mb</a:t>
            </a:r>
            <a:r>
              <a:rPr lang="en-US" b="1" dirty="0" smtClean="0">
                <a:solidFill>
                  <a:prstClr val="black"/>
                </a:solidFill>
                <a:ea typeface="ＭＳ Ｐゴシック" charset="-128"/>
                <a:cs typeface="ＭＳ Ｐゴシック" charset="-128"/>
              </a:rPr>
              <a:t> specific humidity)</a:t>
            </a:r>
          </a:p>
        </p:txBody>
      </p:sp>
      <p:sp>
        <p:nvSpPr>
          <p:cNvPr id="13" name="TextBox 12"/>
          <p:cNvSpPr txBox="1"/>
          <p:nvPr/>
        </p:nvSpPr>
        <p:spPr>
          <a:xfrm>
            <a:off x="0" y="1735667"/>
            <a:ext cx="1237025" cy="646331"/>
          </a:xfrm>
          <a:prstGeom prst="rect">
            <a:avLst/>
          </a:prstGeom>
          <a:noFill/>
        </p:spPr>
        <p:txBody>
          <a:bodyPr wrap="none" rtlCol="0">
            <a:spAutoFit/>
          </a:bodyPr>
          <a:lstStyle/>
          <a:p>
            <a:pPr algn="ctr" eaLnBrk="1" hangingPunct="1"/>
            <a:r>
              <a:rPr lang="en-US" sz="1800" dirty="0" smtClean="0">
                <a:solidFill>
                  <a:prstClr val="black"/>
                </a:solidFill>
                <a:ea typeface="ＭＳ Ｐゴシック" charset="-128"/>
                <a:cs typeface="ＭＳ Ｐゴシック" charset="-128"/>
              </a:rPr>
              <a:t>August 28</a:t>
            </a:r>
          </a:p>
          <a:p>
            <a:pPr algn="ctr" eaLnBrk="1" hangingPunct="1"/>
            <a:r>
              <a:rPr lang="en-US" sz="1800" dirty="0" smtClean="0">
                <a:solidFill>
                  <a:prstClr val="black"/>
                </a:solidFill>
                <a:ea typeface="ＭＳ Ｐゴシック" charset="-128"/>
                <a:cs typeface="ＭＳ Ｐゴシック" charset="-128"/>
              </a:rPr>
              <a:t>00:00 Z</a:t>
            </a:r>
            <a:endParaRPr lang="en-US" sz="1800" dirty="0">
              <a:solidFill>
                <a:prstClr val="black"/>
              </a:solidFill>
              <a:ea typeface="ＭＳ Ｐゴシック" charset="-128"/>
              <a:cs typeface="ＭＳ Ｐゴシック" charset="-128"/>
            </a:endParaRPr>
          </a:p>
        </p:txBody>
      </p:sp>
      <p:sp>
        <p:nvSpPr>
          <p:cNvPr id="14" name="TextBox 13"/>
          <p:cNvSpPr txBox="1"/>
          <p:nvPr/>
        </p:nvSpPr>
        <p:spPr>
          <a:xfrm>
            <a:off x="0" y="4720167"/>
            <a:ext cx="1237025" cy="646331"/>
          </a:xfrm>
          <a:prstGeom prst="rect">
            <a:avLst/>
          </a:prstGeom>
          <a:noFill/>
        </p:spPr>
        <p:txBody>
          <a:bodyPr wrap="none" rtlCol="0">
            <a:spAutoFit/>
          </a:bodyPr>
          <a:lstStyle/>
          <a:p>
            <a:pPr algn="ctr" eaLnBrk="1" hangingPunct="1"/>
            <a:r>
              <a:rPr lang="en-US" sz="1800" dirty="0" smtClean="0">
                <a:solidFill>
                  <a:prstClr val="black"/>
                </a:solidFill>
                <a:ea typeface="ＭＳ Ｐゴシック" charset="-128"/>
                <a:cs typeface="ＭＳ Ｐゴシック" charset="-128"/>
              </a:rPr>
              <a:t>August 28</a:t>
            </a:r>
          </a:p>
          <a:p>
            <a:pPr algn="ctr" eaLnBrk="1" hangingPunct="1"/>
            <a:r>
              <a:rPr lang="en-US" sz="1800" dirty="0" smtClean="0">
                <a:solidFill>
                  <a:prstClr val="black"/>
                </a:solidFill>
                <a:ea typeface="ＭＳ Ｐゴシック" charset="-128"/>
                <a:cs typeface="ＭＳ Ｐゴシック" charset="-128"/>
              </a:rPr>
              <a:t>12:00 Z</a:t>
            </a:r>
            <a:endParaRPr lang="en-US" sz="1800" dirty="0">
              <a:solidFill>
                <a:prstClr val="black"/>
              </a:solidFill>
              <a:ea typeface="ＭＳ Ｐゴシック" charset="-128"/>
              <a:cs typeface="ＭＳ Ｐゴシック" charset="-128"/>
            </a:endParaRPr>
          </a:p>
        </p:txBody>
      </p:sp>
    </p:spTree>
    <p:extLst>
      <p:ext uri="{BB962C8B-B14F-4D97-AF65-F5344CB8AC3E}">
        <p14:creationId xmlns:p14="http://schemas.microsoft.com/office/powerpoint/2010/main" val="2394063468"/>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016500" y="6350"/>
            <a:ext cx="4127500" cy="6191250"/>
          </a:xfrm>
          <a:prstGeom prst="rect">
            <a:avLst/>
          </a:prstGeom>
        </p:spPr>
      </p:pic>
      <p:pic>
        <p:nvPicPr>
          <p:cNvPr id="3" name="Picture 2"/>
          <p:cNvPicPr/>
          <p:nvPr/>
        </p:nvPicPr>
        <p:blipFill rotWithShape="1">
          <a:blip r:embed="rId3">
            <a:extLst>
              <a:ext uri="{28A0092B-C50C-407E-A947-70E740481C1C}">
                <a14:useLocalDpi xmlns:a14="http://schemas.microsoft.com/office/drawing/2010/main" val="0"/>
              </a:ext>
            </a:extLst>
          </a:blip>
          <a:srcRect l="8065" t="9597" r="17126" b="50225"/>
          <a:stretch/>
        </p:blipFill>
        <p:spPr bwMode="auto">
          <a:xfrm>
            <a:off x="0" y="2057400"/>
            <a:ext cx="4864100" cy="3195637"/>
          </a:xfrm>
          <a:prstGeom prst="rect">
            <a:avLst/>
          </a:prstGeom>
          <a:ln>
            <a:noFill/>
          </a:ln>
          <a:extLst>
            <a:ext uri="{53640926-AAD7-44d8-BBD7-CCE9431645EC}">
              <a14:shadowObscured xmlns:a14="http://schemas.microsoft.com/office/drawing/2010/main"/>
            </a:ext>
          </a:extLst>
        </p:spPr>
      </p:pic>
      <p:sp>
        <p:nvSpPr>
          <p:cNvPr id="4" name="TextBox 3"/>
          <p:cNvSpPr txBox="1"/>
          <p:nvPr/>
        </p:nvSpPr>
        <p:spPr>
          <a:xfrm>
            <a:off x="0" y="215900"/>
            <a:ext cx="5080000" cy="2062103"/>
          </a:xfrm>
          <a:prstGeom prst="rect">
            <a:avLst/>
          </a:prstGeom>
          <a:noFill/>
        </p:spPr>
        <p:txBody>
          <a:bodyPr wrap="square" rtlCol="0">
            <a:spAutoFit/>
          </a:bodyPr>
          <a:lstStyle/>
          <a:p>
            <a:pPr eaLnBrk="1" hangingPunct="1"/>
            <a:r>
              <a:rPr lang="en-US" sz="2800" b="1" dirty="0" smtClean="0">
                <a:solidFill>
                  <a:prstClr val="black"/>
                </a:solidFill>
                <a:ea typeface="ＭＳ Ｐゴシック" charset="-128"/>
                <a:cs typeface="ＭＳ Ｐゴシック" charset="-128"/>
              </a:rPr>
              <a:t>WRF Model Sensitivity Study</a:t>
            </a:r>
          </a:p>
          <a:p>
            <a:pPr marL="342900" indent="-342900" eaLnBrk="1" hangingPunct="1">
              <a:buFont typeface="Arial"/>
              <a:buChar char="•"/>
            </a:pPr>
            <a:r>
              <a:rPr lang="en-US" sz="2000" dirty="0" smtClean="0">
                <a:solidFill>
                  <a:prstClr val="black"/>
                </a:solidFill>
                <a:ea typeface="ＭＳ Ｐゴシック" charset="-128"/>
                <a:cs typeface="ＭＳ Ｐゴシック" charset="-128"/>
              </a:rPr>
              <a:t>Over 130 model runs</a:t>
            </a:r>
          </a:p>
          <a:p>
            <a:pPr marL="342900" indent="-342900" eaLnBrk="1" hangingPunct="1">
              <a:buFont typeface="Arial"/>
              <a:buChar char="•"/>
            </a:pPr>
            <a:r>
              <a:rPr lang="en-US" sz="2000" dirty="0" smtClean="0">
                <a:solidFill>
                  <a:prstClr val="black"/>
                </a:solidFill>
                <a:ea typeface="ＭＳ Ｐゴシック" charset="-128"/>
                <a:cs typeface="ＭＳ Ｐゴシック" charset="-128"/>
              </a:rPr>
              <a:t>Paired to compare sensitivities</a:t>
            </a:r>
          </a:p>
          <a:p>
            <a:pPr marL="342900" indent="-342900" eaLnBrk="1" hangingPunct="1">
              <a:buFont typeface="Arial"/>
              <a:buChar char="•"/>
            </a:pPr>
            <a:r>
              <a:rPr lang="en-US" sz="2000" dirty="0" smtClean="0">
                <a:solidFill>
                  <a:prstClr val="black"/>
                </a:solidFill>
                <a:ea typeface="ＭＳ Ｐゴシック" charset="-128"/>
                <a:cs typeface="ＭＳ Ｐゴシック" charset="-128"/>
              </a:rPr>
              <a:t>Central pressure &amp; max wind</a:t>
            </a:r>
          </a:p>
          <a:p>
            <a:pPr marL="342900" indent="-342900" eaLnBrk="1" hangingPunct="1">
              <a:buFont typeface="Arial"/>
              <a:buChar char="•"/>
            </a:pPr>
            <a:r>
              <a:rPr lang="en-US" sz="2000" dirty="0" smtClean="0">
                <a:solidFill>
                  <a:prstClr val="black"/>
                </a:solidFill>
                <a:ea typeface="ＭＳ Ｐゴシック" charset="-128"/>
                <a:cs typeface="ＭＳ Ｐゴシック" charset="-128"/>
              </a:rPr>
              <a:t>Sensitivity to SST greatest</a:t>
            </a:r>
          </a:p>
          <a:p>
            <a:pPr marL="342900" indent="-342900" eaLnBrk="1" hangingPunct="1">
              <a:buFont typeface="Arial"/>
              <a:buChar char="•"/>
            </a:pPr>
            <a:endParaRPr lang="en-US" sz="2000" dirty="0">
              <a:solidFill>
                <a:prstClr val="black"/>
              </a:solidFill>
              <a:ea typeface="ＭＳ Ｐゴシック" charset="-128"/>
              <a:cs typeface="ＭＳ Ｐゴシック" charset="-128"/>
            </a:endParaRPr>
          </a:p>
        </p:txBody>
      </p:sp>
      <p:sp>
        <p:nvSpPr>
          <p:cNvPr id="5" name="TextBox 4"/>
          <p:cNvSpPr txBox="1"/>
          <p:nvPr/>
        </p:nvSpPr>
        <p:spPr>
          <a:xfrm>
            <a:off x="0" y="5334000"/>
            <a:ext cx="5041900" cy="830997"/>
          </a:xfrm>
          <a:prstGeom prst="rect">
            <a:avLst/>
          </a:prstGeom>
          <a:noFill/>
        </p:spPr>
        <p:txBody>
          <a:bodyPr wrap="square" rtlCol="0">
            <a:spAutoFit/>
          </a:bodyPr>
          <a:lstStyle/>
          <a:p>
            <a:pPr eaLnBrk="1" hangingPunct="1"/>
            <a:r>
              <a:rPr lang="en-US" sz="1600" i="1" dirty="0" err="1" smtClean="0">
                <a:solidFill>
                  <a:prstClr val="black"/>
                </a:solidFill>
                <a:ea typeface="ＭＳ Ｐゴシック" charset="-128"/>
                <a:cs typeface="ＭＳ Ｐゴシック" charset="-128"/>
              </a:rPr>
              <a:t>Seroka</a:t>
            </a:r>
            <a:r>
              <a:rPr lang="en-US" sz="1600" i="1" dirty="0" smtClean="0">
                <a:solidFill>
                  <a:prstClr val="black"/>
                </a:solidFill>
                <a:ea typeface="ＭＳ Ｐゴシック" charset="-128"/>
                <a:cs typeface="ＭＳ Ｐゴシック" charset="-128"/>
              </a:rPr>
              <a:t>, Miles, </a:t>
            </a:r>
            <a:r>
              <a:rPr lang="en-US" sz="1600" i="1" dirty="0" err="1" smtClean="0">
                <a:solidFill>
                  <a:prstClr val="black"/>
                </a:solidFill>
                <a:ea typeface="ＭＳ Ｐゴシック" charset="-128"/>
                <a:cs typeface="ＭＳ Ｐゴシック" charset="-128"/>
              </a:rPr>
              <a:t>Xu</a:t>
            </a:r>
            <a:r>
              <a:rPr lang="en-US" sz="1600" i="1" dirty="0" smtClean="0">
                <a:solidFill>
                  <a:prstClr val="black"/>
                </a:solidFill>
                <a:ea typeface="ＭＳ Ｐゴシック" charset="-128"/>
                <a:cs typeface="ＭＳ Ｐゴシック" charset="-128"/>
              </a:rPr>
              <a:t>, </a:t>
            </a:r>
            <a:r>
              <a:rPr lang="en-US" sz="1600" i="1" dirty="0" err="1" smtClean="0">
                <a:solidFill>
                  <a:prstClr val="black"/>
                </a:solidFill>
                <a:ea typeface="ＭＳ Ｐゴシック" charset="-128"/>
                <a:cs typeface="ＭＳ Ｐゴシック" charset="-128"/>
              </a:rPr>
              <a:t>Kohut</a:t>
            </a:r>
            <a:r>
              <a:rPr lang="en-US" sz="1600" i="1" dirty="0" smtClean="0">
                <a:solidFill>
                  <a:prstClr val="black"/>
                </a:solidFill>
                <a:ea typeface="ＭＳ Ｐゴシック" charset="-128"/>
                <a:cs typeface="ＭＳ Ｐゴシック" charset="-128"/>
              </a:rPr>
              <a:t>, Schofield &amp; Glenn,</a:t>
            </a:r>
          </a:p>
          <a:p>
            <a:pPr eaLnBrk="1" hangingPunct="1"/>
            <a:r>
              <a:rPr lang="en-US" sz="1600" i="1" dirty="0" smtClean="0">
                <a:solidFill>
                  <a:prstClr val="black"/>
                </a:solidFill>
                <a:ea typeface="ＭＳ Ｐゴシック" charset="-128"/>
                <a:cs typeface="ＭＳ Ｐゴシック" charset="-128"/>
              </a:rPr>
              <a:t>Hurricane Irene Sensitivity to Stratified Coastal Ocean Cooling, Monthly Weather Review, 2016</a:t>
            </a:r>
            <a:endParaRPr lang="en-US" sz="1600" i="1" dirty="0">
              <a:solidFill>
                <a:prstClr val="black"/>
              </a:solidFill>
              <a:ea typeface="ＭＳ Ｐゴシック" charset="-128"/>
              <a:cs typeface="ＭＳ Ｐゴシック" charset="-128"/>
            </a:endParaRPr>
          </a:p>
        </p:txBody>
      </p:sp>
      <p:sp>
        <p:nvSpPr>
          <p:cNvPr id="6" name="Oval 5"/>
          <p:cNvSpPr/>
          <p:nvPr/>
        </p:nvSpPr>
        <p:spPr>
          <a:xfrm>
            <a:off x="4445000" y="1892300"/>
            <a:ext cx="4699000" cy="1524000"/>
          </a:xfrm>
          <a:prstGeom prst="ellipse">
            <a:avLst/>
          </a:prstGeom>
          <a:noFill/>
          <a:ln w="571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cxnSp>
        <p:nvCxnSpPr>
          <p:cNvPr id="8" name="Straight Arrow Connector 7"/>
          <p:cNvCxnSpPr/>
          <p:nvPr/>
        </p:nvCxnSpPr>
        <p:spPr>
          <a:xfrm flipV="1">
            <a:off x="4457700" y="3263900"/>
            <a:ext cx="558800" cy="1435100"/>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241148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15900"/>
            <a:ext cx="8229600" cy="762000"/>
          </a:xfrm>
        </p:spPr>
        <p:txBody>
          <a:bodyPr>
            <a:normAutofit fontScale="90000"/>
          </a:bodyPr>
          <a:lstStyle/>
          <a:p>
            <a:pPr algn="l"/>
            <a:r>
              <a:rPr lang="en-US" sz="3300" b="1" dirty="0" smtClean="0">
                <a:solidFill>
                  <a:srgbClr val="000000"/>
                </a:solidFill>
                <a:latin typeface="Calibri"/>
                <a:cs typeface="Calibri"/>
              </a:rPr>
              <a:t>Improved satellite SST product revealed </a:t>
            </a:r>
            <a:r>
              <a:rPr lang="en-US" sz="3300" b="1" dirty="0">
                <a:solidFill>
                  <a:srgbClr val="000000"/>
                </a:solidFill>
                <a:latin typeface="Calibri"/>
                <a:cs typeface="Calibri"/>
              </a:rPr>
              <a:t/>
            </a:r>
            <a:br>
              <a:rPr lang="en-US" sz="3300" b="1" dirty="0">
                <a:solidFill>
                  <a:srgbClr val="000000"/>
                </a:solidFill>
                <a:latin typeface="Calibri"/>
                <a:cs typeface="Calibri"/>
              </a:rPr>
            </a:br>
            <a:r>
              <a:rPr lang="en-US" sz="3300" b="1" dirty="0" smtClean="0">
                <a:solidFill>
                  <a:srgbClr val="000000"/>
                </a:solidFill>
                <a:latin typeface="Calibri"/>
                <a:cs typeface="Calibri"/>
              </a:rPr>
              <a:t>ahead-of-eye cooling was not captured by:</a:t>
            </a:r>
            <a:endParaRPr lang="en-US" sz="3300" b="1" dirty="0">
              <a:solidFill>
                <a:srgbClr val="000000"/>
              </a:solidFill>
              <a:latin typeface="Calibri"/>
              <a:cs typeface="Calibri"/>
            </a:endParaRPr>
          </a:p>
        </p:txBody>
      </p:sp>
      <p:sp>
        <p:nvSpPr>
          <p:cNvPr id="38" name="TextBox 37"/>
          <p:cNvSpPr txBox="1"/>
          <p:nvPr/>
        </p:nvSpPr>
        <p:spPr>
          <a:xfrm>
            <a:off x="588071" y="2931139"/>
            <a:ext cx="1577729" cy="707886"/>
          </a:xfrm>
          <a:prstGeom prst="rect">
            <a:avLst/>
          </a:prstGeom>
          <a:noFill/>
        </p:spPr>
        <p:txBody>
          <a:bodyPr wrap="square" rtlCol="0">
            <a:spAutoFit/>
          </a:bodyPr>
          <a:lstStyle/>
          <a:p>
            <a:pPr algn="ctr" eaLnBrk="1" hangingPunct="1"/>
            <a:r>
              <a:rPr lang="en-US" sz="2000" dirty="0" smtClean="0">
                <a:solidFill>
                  <a:srgbClr val="000000"/>
                </a:solidFill>
                <a:latin typeface="Calibri" panose="020F0502020204030204" pitchFamily="34" charset="0"/>
                <a:ea typeface="ＭＳ Ｐゴシック" charset="-128"/>
                <a:cs typeface="Franklin Gothic Book"/>
              </a:rPr>
              <a:t>BEFORE IRENE</a:t>
            </a:r>
          </a:p>
        </p:txBody>
      </p:sp>
      <p:sp>
        <p:nvSpPr>
          <p:cNvPr id="39" name="TextBox 38"/>
          <p:cNvSpPr txBox="1"/>
          <p:nvPr/>
        </p:nvSpPr>
        <p:spPr>
          <a:xfrm>
            <a:off x="712303" y="4770146"/>
            <a:ext cx="1329267" cy="707886"/>
          </a:xfrm>
          <a:prstGeom prst="rect">
            <a:avLst/>
          </a:prstGeom>
          <a:noFill/>
        </p:spPr>
        <p:txBody>
          <a:bodyPr wrap="square" rtlCol="0">
            <a:spAutoFit/>
          </a:bodyPr>
          <a:lstStyle/>
          <a:p>
            <a:pPr algn="ctr" eaLnBrk="1" hangingPunct="1"/>
            <a:r>
              <a:rPr lang="en-US" sz="2000" dirty="0" smtClean="0">
                <a:solidFill>
                  <a:srgbClr val="000000"/>
                </a:solidFill>
                <a:latin typeface="Calibri" panose="020F0502020204030204" pitchFamily="34" charset="0"/>
                <a:ea typeface="ＭＳ Ｐゴシック" charset="-128"/>
                <a:cs typeface="Franklin Gothic Book"/>
              </a:rPr>
              <a:t>AFTER IRENE</a:t>
            </a:r>
          </a:p>
        </p:txBody>
      </p:sp>
      <p:sp>
        <p:nvSpPr>
          <p:cNvPr id="21" name="Rectangle 20"/>
          <p:cNvSpPr/>
          <p:nvPr/>
        </p:nvSpPr>
        <p:spPr>
          <a:xfrm>
            <a:off x="3595394" y="2241687"/>
            <a:ext cx="1459479" cy="3765413"/>
          </a:xfrm>
          <a:prstGeom prst="rect">
            <a:avLst/>
          </a:prstGeom>
          <a:solidFill>
            <a:schemeClr val="bg1">
              <a:lumMod val="85000"/>
            </a:schemeClr>
          </a:solidFill>
          <a:ln w="381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400" dirty="0">
              <a:solidFill>
                <a:prstClr val="white"/>
              </a:solidFill>
              <a:latin typeface="Calibri"/>
            </a:endParaRPr>
          </a:p>
        </p:txBody>
      </p:sp>
      <p:sp>
        <p:nvSpPr>
          <p:cNvPr id="24" name="Rectangle 23"/>
          <p:cNvSpPr/>
          <p:nvPr/>
        </p:nvSpPr>
        <p:spPr>
          <a:xfrm>
            <a:off x="5166174" y="2241687"/>
            <a:ext cx="2860912" cy="3765413"/>
          </a:xfrm>
          <a:prstGeom prst="rect">
            <a:avLst/>
          </a:prstGeom>
          <a:solidFill>
            <a:schemeClr val="bg1">
              <a:lumMod val="85000"/>
            </a:schemeClr>
          </a:solidFill>
          <a:ln w="381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400" dirty="0">
              <a:solidFill>
                <a:prstClr val="white"/>
              </a:solidFill>
              <a:latin typeface="Calibri"/>
            </a:endParaRPr>
          </a:p>
        </p:txBody>
      </p:sp>
      <p:sp>
        <p:nvSpPr>
          <p:cNvPr id="25" name="Rectangle 24"/>
          <p:cNvSpPr/>
          <p:nvPr/>
        </p:nvSpPr>
        <p:spPr>
          <a:xfrm>
            <a:off x="2041570" y="2241687"/>
            <a:ext cx="1459479" cy="3765413"/>
          </a:xfrm>
          <a:prstGeom prst="rect">
            <a:avLst/>
          </a:prstGeom>
          <a:solidFill>
            <a:schemeClr val="bg1">
              <a:lumMod val="85000"/>
            </a:schemeClr>
          </a:solidFill>
          <a:ln w="381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400" dirty="0">
              <a:solidFill>
                <a:prstClr val="white"/>
              </a:solidFill>
              <a:latin typeface="Calibri"/>
            </a:endParaRPr>
          </a:p>
        </p:txBody>
      </p:sp>
      <p:pic>
        <p:nvPicPr>
          <p:cNvPr id="53" name="Picture 52"/>
          <p:cNvPicPr>
            <a:picLocks noChangeAspect="1"/>
          </p:cNvPicPr>
          <p:nvPr/>
        </p:nvPicPr>
        <p:blipFill>
          <a:blip r:embed="rId3"/>
          <a:stretch>
            <a:fillRect/>
          </a:stretch>
        </p:blipFill>
        <p:spPr>
          <a:xfrm>
            <a:off x="211810" y="152400"/>
            <a:ext cx="933991" cy="655781"/>
          </a:xfrm>
          <a:prstGeom prst="rect">
            <a:avLst/>
          </a:prstGeom>
        </p:spPr>
      </p:pic>
      <p:sp>
        <p:nvSpPr>
          <p:cNvPr id="29" name="TextBox 28"/>
          <p:cNvSpPr txBox="1"/>
          <p:nvPr/>
        </p:nvSpPr>
        <p:spPr>
          <a:xfrm>
            <a:off x="4780246" y="2205408"/>
            <a:ext cx="2073029" cy="615553"/>
          </a:xfrm>
          <a:prstGeom prst="rect">
            <a:avLst/>
          </a:prstGeom>
          <a:noFill/>
        </p:spPr>
        <p:txBody>
          <a:bodyPr wrap="square" rtlCol="0">
            <a:spAutoFit/>
          </a:bodyPr>
          <a:lstStyle/>
          <a:p>
            <a:pPr algn="ctr" eaLnBrk="1" hangingPunct="1"/>
            <a:r>
              <a:rPr lang="en-US" sz="1800" dirty="0" smtClean="0">
                <a:solidFill>
                  <a:prstClr val="black"/>
                </a:solidFill>
                <a:latin typeface="Calibri" panose="020F0502020204030204" pitchFamily="34" charset="0"/>
                <a:ea typeface="ＭＳ Ｐゴシック" charset="-128"/>
                <a:cs typeface="Franklin Gothic Book"/>
              </a:rPr>
              <a:t>HWRF-POM</a:t>
            </a:r>
          </a:p>
          <a:p>
            <a:pPr algn="ctr" eaLnBrk="1" hangingPunct="1"/>
            <a:r>
              <a:rPr lang="en-US" sz="1600" i="1" dirty="0" smtClean="0">
                <a:solidFill>
                  <a:prstClr val="black"/>
                </a:solidFill>
                <a:latin typeface="Calibri" panose="020F0502020204030204" pitchFamily="34" charset="0"/>
                <a:ea typeface="ＭＳ Ｐゴシック" charset="-128"/>
                <a:cs typeface="Franklin Gothic Book"/>
              </a:rPr>
              <a:t>low res</a:t>
            </a:r>
          </a:p>
        </p:txBody>
      </p:sp>
      <p:sp>
        <p:nvSpPr>
          <p:cNvPr id="30" name="TextBox 29"/>
          <p:cNvSpPr txBox="1"/>
          <p:nvPr/>
        </p:nvSpPr>
        <p:spPr>
          <a:xfrm>
            <a:off x="2024347" y="2155977"/>
            <a:ext cx="1422399" cy="923330"/>
          </a:xfrm>
          <a:prstGeom prst="rect">
            <a:avLst/>
          </a:prstGeom>
          <a:noFill/>
        </p:spPr>
        <p:txBody>
          <a:bodyPr wrap="square" rtlCol="0">
            <a:spAutoFit/>
          </a:bodyPr>
          <a:lstStyle/>
          <a:p>
            <a:pPr algn="ctr" eaLnBrk="1" hangingPunct="1"/>
            <a:r>
              <a:rPr lang="en-US" sz="1800" dirty="0" smtClean="0">
                <a:solidFill>
                  <a:prstClr val="black"/>
                </a:solidFill>
                <a:latin typeface="Calibri" panose="020F0502020204030204" pitchFamily="34" charset="0"/>
                <a:ea typeface="ＭＳ Ｐゴシック" charset="-128"/>
                <a:cs typeface="Franklin Gothic Book"/>
              </a:rPr>
              <a:t>MARACOOS SST</a:t>
            </a:r>
          </a:p>
          <a:p>
            <a:pPr algn="ctr" eaLnBrk="1" hangingPunct="1"/>
            <a:endParaRPr lang="en-US" sz="1800" dirty="0">
              <a:solidFill>
                <a:prstClr val="black"/>
              </a:solidFill>
              <a:latin typeface="Calibri" panose="020F0502020204030204" pitchFamily="34" charset="0"/>
              <a:ea typeface="ＭＳ Ｐゴシック" charset="-128"/>
              <a:cs typeface="Franklin Gothic Book"/>
            </a:endParaRPr>
          </a:p>
        </p:txBody>
      </p:sp>
      <p:sp>
        <p:nvSpPr>
          <p:cNvPr id="35" name="TextBox 34"/>
          <p:cNvSpPr txBox="1"/>
          <p:nvPr/>
        </p:nvSpPr>
        <p:spPr>
          <a:xfrm>
            <a:off x="3332446" y="2199455"/>
            <a:ext cx="1970491" cy="615553"/>
          </a:xfrm>
          <a:prstGeom prst="rect">
            <a:avLst/>
          </a:prstGeom>
          <a:noFill/>
        </p:spPr>
        <p:txBody>
          <a:bodyPr wrap="square" rtlCol="0">
            <a:spAutoFit/>
          </a:bodyPr>
          <a:lstStyle/>
          <a:p>
            <a:pPr algn="ctr" eaLnBrk="1" hangingPunct="1"/>
            <a:r>
              <a:rPr lang="en-US" sz="1800" dirty="0" smtClean="0">
                <a:solidFill>
                  <a:prstClr val="black"/>
                </a:solidFill>
                <a:latin typeface="Calibri" panose="020F0502020204030204" pitchFamily="34" charset="0"/>
                <a:ea typeface="ＭＳ Ｐゴシック" charset="-128"/>
                <a:cs typeface="Franklin Gothic Book"/>
              </a:rPr>
              <a:t>RTG HR SST </a:t>
            </a:r>
          </a:p>
          <a:p>
            <a:pPr algn="ctr" eaLnBrk="1" hangingPunct="1"/>
            <a:r>
              <a:rPr lang="en-US" sz="1600" i="1" dirty="0" smtClean="0">
                <a:solidFill>
                  <a:prstClr val="black"/>
                </a:solidFill>
                <a:latin typeface="Calibri" panose="020F0502020204030204" pitchFamily="34" charset="0"/>
                <a:ea typeface="ＭＳ Ｐゴシック" charset="-128"/>
                <a:cs typeface="Franklin Gothic Book"/>
              </a:rPr>
              <a:t>NAM model</a:t>
            </a:r>
            <a:endParaRPr lang="en-US" sz="1600" i="1" dirty="0">
              <a:solidFill>
                <a:prstClr val="black"/>
              </a:solidFill>
              <a:latin typeface="Calibri" panose="020F0502020204030204" pitchFamily="34" charset="0"/>
              <a:ea typeface="ＭＳ Ｐゴシック" charset="-128"/>
              <a:cs typeface="Franklin Gothic Book"/>
            </a:endParaRPr>
          </a:p>
        </p:txBody>
      </p:sp>
      <p:sp>
        <p:nvSpPr>
          <p:cNvPr id="40" name="Rectangle 39"/>
          <p:cNvSpPr/>
          <p:nvPr/>
        </p:nvSpPr>
        <p:spPr>
          <a:xfrm>
            <a:off x="2822222" y="1135929"/>
            <a:ext cx="2034224" cy="707886"/>
          </a:xfrm>
          <a:prstGeom prst="rect">
            <a:avLst/>
          </a:prstGeom>
        </p:spPr>
        <p:txBody>
          <a:bodyPr wrap="square">
            <a:spAutoFit/>
          </a:bodyPr>
          <a:lstStyle/>
          <a:p>
            <a:pPr algn="ctr" eaLnBrk="1" hangingPunct="1"/>
            <a:r>
              <a:rPr lang="en-US" sz="2000" dirty="0" smtClean="0">
                <a:solidFill>
                  <a:srgbClr val="000000"/>
                </a:solidFill>
                <a:latin typeface="Calibri" panose="020F0502020204030204" pitchFamily="34" charset="0"/>
                <a:ea typeface="ＭＳ Ｐゴシック" charset="-128"/>
                <a:cs typeface="Franklin Gothic Book"/>
              </a:rPr>
              <a:t>standard satellite product </a:t>
            </a:r>
            <a:endParaRPr lang="en-US" sz="2000" dirty="0">
              <a:solidFill>
                <a:prstClr val="black"/>
              </a:solidFill>
              <a:latin typeface="Calibri" panose="020F0502020204030204" pitchFamily="34" charset="0"/>
              <a:ea typeface="ＭＳ Ｐゴシック" charset="-128"/>
              <a:cs typeface="ＭＳ Ｐゴシック" charset="-128"/>
            </a:endParaRPr>
          </a:p>
        </p:txBody>
      </p:sp>
      <p:sp>
        <p:nvSpPr>
          <p:cNvPr id="41" name="Rectangle 40"/>
          <p:cNvSpPr/>
          <p:nvPr/>
        </p:nvSpPr>
        <p:spPr>
          <a:xfrm>
            <a:off x="4780246" y="1135929"/>
            <a:ext cx="3449354" cy="707886"/>
          </a:xfrm>
          <a:prstGeom prst="rect">
            <a:avLst/>
          </a:prstGeom>
        </p:spPr>
        <p:txBody>
          <a:bodyPr wrap="square">
            <a:spAutoFit/>
          </a:bodyPr>
          <a:lstStyle/>
          <a:p>
            <a:pPr algn="ctr" eaLnBrk="1" hangingPunct="1"/>
            <a:r>
              <a:rPr lang="en-US" sz="2000" dirty="0" smtClean="0">
                <a:solidFill>
                  <a:srgbClr val="000000"/>
                </a:solidFill>
                <a:latin typeface="Calibri" panose="020F0502020204030204" pitchFamily="34" charset="0"/>
                <a:ea typeface="ＭＳ Ｐゴシック" charset="-128"/>
                <a:cs typeface="Franklin Gothic Book"/>
              </a:rPr>
              <a:t>ocean models used for forecasting hurricane intensity</a:t>
            </a:r>
          </a:p>
        </p:txBody>
      </p:sp>
      <p:cxnSp>
        <p:nvCxnSpPr>
          <p:cNvPr id="42" name="Straight Arrow Connector 41"/>
          <p:cNvCxnSpPr>
            <a:stCxn id="40" idx="2"/>
            <a:endCxn id="21" idx="0"/>
          </p:cNvCxnSpPr>
          <p:nvPr/>
        </p:nvCxnSpPr>
        <p:spPr>
          <a:xfrm>
            <a:off x="3839334" y="1843815"/>
            <a:ext cx="485800" cy="397872"/>
          </a:xfrm>
          <a:prstGeom prst="straightConnector1">
            <a:avLst/>
          </a:prstGeom>
          <a:ln w="76200" cmpd="sng">
            <a:solidFill>
              <a:srgbClr val="000000"/>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a:stCxn id="41" idx="2"/>
          </p:cNvCxnSpPr>
          <p:nvPr/>
        </p:nvCxnSpPr>
        <p:spPr>
          <a:xfrm flipH="1">
            <a:off x="6002619" y="1843815"/>
            <a:ext cx="502304" cy="353290"/>
          </a:xfrm>
          <a:prstGeom prst="straightConnector1">
            <a:avLst/>
          </a:prstGeom>
          <a:ln w="76200" cmpd="sng">
            <a:solidFill>
              <a:srgbClr val="000000"/>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4" name="Straight Arrow Connector 43"/>
          <p:cNvCxnSpPr>
            <a:stCxn id="41" idx="2"/>
          </p:cNvCxnSpPr>
          <p:nvPr/>
        </p:nvCxnSpPr>
        <p:spPr>
          <a:xfrm>
            <a:off x="6504923" y="1843815"/>
            <a:ext cx="794955" cy="353290"/>
          </a:xfrm>
          <a:prstGeom prst="straightConnector1">
            <a:avLst/>
          </a:prstGeom>
          <a:ln w="76200" cmpd="sng">
            <a:solidFill>
              <a:srgbClr val="000000"/>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6304246" y="2205408"/>
            <a:ext cx="1805018" cy="615553"/>
          </a:xfrm>
          <a:prstGeom prst="rect">
            <a:avLst/>
          </a:prstGeom>
          <a:noFill/>
        </p:spPr>
        <p:txBody>
          <a:bodyPr wrap="square" rtlCol="0">
            <a:spAutoFit/>
          </a:bodyPr>
          <a:lstStyle/>
          <a:p>
            <a:pPr algn="ctr" eaLnBrk="1" hangingPunct="1"/>
            <a:r>
              <a:rPr lang="en-US" sz="1800" dirty="0" smtClean="0">
                <a:solidFill>
                  <a:prstClr val="black"/>
                </a:solidFill>
                <a:latin typeface="Calibri" panose="020F0502020204030204" pitchFamily="34" charset="0"/>
                <a:ea typeface="ＭＳ Ｐゴシック" charset="-128"/>
                <a:cs typeface="Franklin Gothic Book"/>
              </a:rPr>
              <a:t>HWRF-HYCOM</a:t>
            </a:r>
          </a:p>
          <a:p>
            <a:pPr algn="ctr" eaLnBrk="1" hangingPunct="1"/>
            <a:r>
              <a:rPr lang="en-US" sz="1600" i="1" dirty="0">
                <a:solidFill>
                  <a:prstClr val="black"/>
                </a:solidFill>
                <a:latin typeface="Calibri" panose="020F0502020204030204" pitchFamily="34" charset="0"/>
                <a:ea typeface="ＭＳ Ｐゴシック" charset="-128"/>
                <a:cs typeface="Franklin Gothic Book"/>
              </a:rPr>
              <a:t>m</a:t>
            </a:r>
            <a:r>
              <a:rPr lang="en-US" sz="1600" i="1" dirty="0" smtClean="0">
                <a:solidFill>
                  <a:prstClr val="black"/>
                </a:solidFill>
                <a:latin typeface="Calibri" panose="020F0502020204030204" pitchFamily="34" charset="0"/>
                <a:ea typeface="ＭＳ Ｐゴシック" charset="-128"/>
                <a:cs typeface="Franklin Gothic Book"/>
              </a:rPr>
              <a:t>edium res</a:t>
            </a:r>
          </a:p>
        </p:txBody>
      </p:sp>
      <p:pic>
        <p:nvPicPr>
          <p:cNvPr id="34" name="Picture 33" descr="composite_20110827T070000_flat.png"/>
          <p:cNvPicPr>
            <a:picLocks noChangeAspect="1"/>
          </p:cNvPicPr>
          <p:nvPr/>
        </p:nvPicPr>
        <p:blipFill rotWithShape="1">
          <a:blip r:embed="rId4" cstate="print">
            <a:extLst>
              <a:ext uri="{28A0092B-C50C-407E-A947-70E740481C1C}">
                <a14:useLocalDpi xmlns:a14="http://schemas.microsoft.com/office/drawing/2010/main" val="0"/>
              </a:ext>
            </a:extLst>
          </a:blip>
          <a:srcRect l="20743" t="3548" r="19852" b="7769"/>
          <a:stretch/>
        </p:blipFill>
        <p:spPr>
          <a:xfrm>
            <a:off x="2081892" y="2743200"/>
            <a:ext cx="1388009" cy="1553633"/>
          </a:xfrm>
          <a:prstGeom prst="rect">
            <a:avLst/>
          </a:prstGeom>
        </p:spPr>
      </p:pic>
      <p:pic>
        <p:nvPicPr>
          <p:cNvPr id="46" name="Picture 45" descr="composite_20110831T070000_flat.png"/>
          <p:cNvPicPr>
            <a:picLocks noChangeAspect="1"/>
          </p:cNvPicPr>
          <p:nvPr/>
        </p:nvPicPr>
        <p:blipFill rotWithShape="1">
          <a:blip r:embed="rId5" cstate="print">
            <a:extLst>
              <a:ext uri="{28A0092B-C50C-407E-A947-70E740481C1C}">
                <a14:useLocalDpi xmlns:a14="http://schemas.microsoft.com/office/drawing/2010/main" val="0"/>
              </a:ext>
            </a:extLst>
          </a:blip>
          <a:srcRect l="20585" t="3268" r="20088" b="7895"/>
          <a:stretch/>
        </p:blipFill>
        <p:spPr>
          <a:xfrm>
            <a:off x="2086428" y="4408713"/>
            <a:ext cx="1380010" cy="1549401"/>
          </a:xfrm>
          <a:prstGeom prst="rect">
            <a:avLst/>
          </a:prstGeom>
        </p:spPr>
      </p:pic>
      <p:pic>
        <p:nvPicPr>
          <p:cNvPr id="47" name="Picture 46" descr="rtg_20110827T000000_flat.png"/>
          <p:cNvPicPr>
            <a:picLocks noChangeAspect="1"/>
          </p:cNvPicPr>
          <p:nvPr/>
        </p:nvPicPr>
        <p:blipFill rotWithShape="1">
          <a:blip r:embed="rId6" cstate="print">
            <a:extLst>
              <a:ext uri="{28A0092B-C50C-407E-A947-70E740481C1C}">
                <a14:useLocalDpi xmlns:a14="http://schemas.microsoft.com/office/drawing/2010/main" val="0"/>
              </a:ext>
            </a:extLst>
          </a:blip>
          <a:srcRect l="20627" t="3393" r="19926" b="7153"/>
          <a:stretch/>
        </p:blipFill>
        <p:spPr>
          <a:xfrm>
            <a:off x="3643813" y="2746828"/>
            <a:ext cx="1370873" cy="1546702"/>
          </a:xfrm>
          <a:prstGeom prst="rect">
            <a:avLst/>
          </a:prstGeom>
        </p:spPr>
      </p:pic>
      <p:pic>
        <p:nvPicPr>
          <p:cNvPr id="48" name="Picture 47" descr="rtg_20110831T000000_flat.png"/>
          <p:cNvPicPr>
            <a:picLocks noChangeAspect="1"/>
          </p:cNvPicPr>
          <p:nvPr/>
        </p:nvPicPr>
        <p:blipFill rotWithShape="1">
          <a:blip r:embed="rId7" cstate="print">
            <a:extLst>
              <a:ext uri="{28A0092B-C50C-407E-A947-70E740481C1C}">
                <a14:useLocalDpi xmlns:a14="http://schemas.microsoft.com/office/drawing/2010/main" val="0"/>
              </a:ext>
            </a:extLst>
          </a:blip>
          <a:srcRect l="20469" t="3298" r="18769" b="7402"/>
          <a:stretch/>
        </p:blipFill>
        <p:spPr>
          <a:xfrm>
            <a:off x="3633570" y="4405085"/>
            <a:ext cx="1388373" cy="1529894"/>
          </a:xfrm>
          <a:prstGeom prst="rect">
            <a:avLst/>
          </a:prstGeom>
        </p:spPr>
      </p:pic>
      <p:pic>
        <p:nvPicPr>
          <p:cNvPr id="55" name="Picture 54" descr="pom_20110827T000000_flat.png"/>
          <p:cNvPicPr>
            <a:picLocks noChangeAspect="1"/>
          </p:cNvPicPr>
          <p:nvPr/>
        </p:nvPicPr>
        <p:blipFill rotWithShape="1">
          <a:blip r:embed="rId8" cstate="print">
            <a:extLst>
              <a:ext uri="{28A0092B-C50C-407E-A947-70E740481C1C}">
                <a14:useLocalDpi xmlns:a14="http://schemas.microsoft.com/office/drawing/2010/main" val="0"/>
              </a:ext>
            </a:extLst>
          </a:blip>
          <a:srcRect l="20511" t="3548" r="20256" b="7769"/>
          <a:stretch/>
        </p:blipFill>
        <p:spPr>
          <a:xfrm>
            <a:off x="5210629" y="2746060"/>
            <a:ext cx="1374426" cy="1542911"/>
          </a:xfrm>
          <a:prstGeom prst="rect">
            <a:avLst/>
          </a:prstGeom>
        </p:spPr>
      </p:pic>
      <p:pic>
        <p:nvPicPr>
          <p:cNvPr id="56" name="Picture 55" descr="pom_20110831T000000_flat.png"/>
          <p:cNvPicPr>
            <a:picLocks noChangeAspect="1"/>
          </p:cNvPicPr>
          <p:nvPr/>
        </p:nvPicPr>
        <p:blipFill rotWithShape="1">
          <a:blip r:embed="rId9" cstate="print">
            <a:extLst>
              <a:ext uri="{28A0092B-C50C-407E-A947-70E740481C1C}">
                <a14:useLocalDpi xmlns:a14="http://schemas.microsoft.com/office/drawing/2010/main" val="0"/>
              </a:ext>
            </a:extLst>
          </a:blip>
          <a:srcRect l="20467" t="3547" r="20146" b="7463"/>
          <a:stretch/>
        </p:blipFill>
        <p:spPr>
          <a:xfrm>
            <a:off x="5210628" y="4405085"/>
            <a:ext cx="1382226" cy="1553029"/>
          </a:xfrm>
          <a:prstGeom prst="rect">
            <a:avLst/>
          </a:prstGeom>
        </p:spPr>
      </p:pic>
      <p:pic>
        <p:nvPicPr>
          <p:cNvPr id="58" name="Picture 57" descr="hycom_20110827T000000_flat_correct.png"/>
          <p:cNvPicPr>
            <a:picLocks noChangeAspect="1"/>
          </p:cNvPicPr>
          <p:nvPr/>
        </p:nvPicPr>
        <p:blipFill rotWithShape="1">
          <a:blip r:embed="rId10" cstate="print">
            <a:extLst>
              <a:ext uri="{28A0092B-C50C-407E-A947-70E740481C1C}">
                <a14:useLocalDpi xmlns:a14="http://schemas.microsoft.com/office/drawing/2010/main" val="0"/>
              </a:ext>
            </a:extLst>
          </a:blip>
          <a:srcRect l="20511" t="3547" r="19973" b="7463"/>
          <a:stretch/>
        </p:blipFill>
        <p:spPr>
          <a:xfrm>
            <a:off x="6611257" y="2746043"/>
            <a:ext cx="1382692" cy="1550185"/>
          </a:xfrm>
          <a:prstGeom prst="rect">
            <a:avLst/>
          </a:prstGeom>
        </p:spPr>
      </p:pic>
      <p:pic>
        <p:nvPicPr>
          <p:cNvPr id="59" name="Picture 58" descr="hycom_20110831T000000_flat.png"/>
          <p:cNvPicPr>
            <a:picLocks noChangeAspect="1"/>
          </p:cNvPicPr>
          <p:nvPr/>
        </p:nvPicPr>
        <p:blipFill rotWithShape="1">
          <a:blip r:embed="rId11" cstate="print">
            <a:extLst>
              <a:ext uri="{28A0092B-C50C-407E-A947-70E740481C1C}">
                <a14:useLocalDpi xmlns:a14="http://schemas.microsoft.com/office/drawing/2010/main" val="0"/>
              </a:ext>
            </a:extLst>
          </a:blip>
          <a:srcRect l="20352" t="3268" r="20083" b="7741"/>
          <a:stretch/>
        </p:blipFill>
        <p:spPr>
          <a:xfrm>
            <a:off x="6614885" y="4405085"/>
            <a:ext cx="1366953" cy="1531257"/>
          </a:xfrm>
          <a:prstGeom prst="rect">
            <a:avLst/>
          </a:prstGeom>
        </p:spPr>
      </p:pic>
    </p:spTree>
    <p:extLst>
      <p:ext uri="{BB962C8B-B14F-4D97-AF65-F5344CB8AC3E}">
        <p14:creationId xmlns:p14="http://schemas.microsoft.com/office/powerpoint/2010/main" val="2885541075"/>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ermine20160905_CloudsAfternoon.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57201"/>
            <a:ext cx="4636763" cy="3022600"/>
          </a:xfrm>
          <a:prstGeom prst="rect">
            <a:avLst/>
          </a:prstGeom>
        </p:spPr>
      </p:pic>
      <p:sp>
        <p:nvSpPr>
          <p:cNvPr id="5" name="TextBox 4"/>
          <p:cNvSpPr txBox="1"/>
          <p:nvPr/>
        </p:nvSpPr>
        <p:spPr>
          <a:xfrm>
            <a:off x="0" y="0"/>
            <a:ext cx="9048270" cy="369332"/>
          </a:xfrm>
          <a:prstGeom prst="rect">
            <a:avLst/>
          </a:prstGeom>
          <a:noFill/>
        </p:spPr>
        <p:txBody>
          <a:bodyPr wrap="none" rtlCol="0">
            <a:spAutoFit/>
          </a:bodyPr>
          <a:lstStyle/>
          <a:p>
            <a:pPr eaLnBrk="1" hangingPunct="1"/>
            <a:r>
              <a:rPr lang="en-US" sz="1800" b="1" dirty="0" smtClean="0">
                <a:solidFill>
                  <a:prstClr val="black"/>
                </a:solidFill>
                <a:ea typeface="ＭＳ Ｐゴシック" charset="-128"/>
                <a:cs typeface="ＭＳ Ｐゴシック" charset="-128"/>
              </a:rPr>
              <a:t>Hurricane </a:t>
            </a:r>
            <a:r>
              <a:rPr lang="en-US" sz="1800" b="1" dirty="0" err="1" smtClean="0">
                <a:solidFill>
                  <a:prstClr val="black"/>
                </a:solidFill>
                <a:ea typeface="ＭＳ Ｐゴシック" charset="-128"/>
                <a:cs typeface="ＭＳ Ｐゴシック" charset="-128"/>
              </a:rPr>
              <a:t>Hermine</a:t>
            </a:r>
            <a:r>
              <a:rPr lang="en-US" sz="1800" b="1" dirty="0" smtClean="0">
                <a:solidFill>
                  <a:prstClr val="black"/>
                </a:solidFill>
                <a:ea typeface="ＭＳ Ｐゴシック" charset="-128"/>
                <a:cs typeface="ＭＳ Ｐゴシック" charset="-128"/>
              </a:rPr>
              <a:t> Response: CINAR/MARACOOS Glider Fleet Launched, 9/2016</a:t>
            </a:r>
            <a:endParaRPr lang="en-US" sz="1800" b="1" dirty="0">
              <a:solidFill>
                <a:prstClr val="black"/>
              </a:solidFill>
              <a:ea typeface="ＭＳ Ｐゴシック" charset="-128"/>
              <a:cs typeface="ＭＳ Ｐゴシック" charset="-128"/>
            </a:endParaRPr>
          </a:p>
        </p:txBody>
      </p:sp>
      <p:pic>
        <p:nvPicPr>
          <p:cNvPr id="6" name="Picture 5" descr="ru30_jet_subplots_2.png"/>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9905" b="5714"/>
          <a:stretch/>
        </p:blipFill>
        <p:spPr>
          <a:xfrm>
            <a:off x="4241800" y="4471416"/>
            <a:ext cx="5249672" cy="1747391"/>
          </a:xfrm>
          <a:prstGeom prst="rect">
            <a:avLst/>
          </a:prstGeom>
        </p:spPr>
      </p:pic>
      <p:pic>
        <p:nvPicPr>
          <p:cNvPr id="7" name="Picture 6" descr="ru30_hycom_jet_subplots_2.png"/>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49619" b="6191"/>
          <a:stretch/>
        </p:blipFill>
        <p:spPr>
          <a:xfrm>
            <a:off x="4241800" y="2350009"/>
            <a:ext cx="5249672" cy="1739891"/>
          </a:xfrm>
          <a:prstGeom prst="rect">
            <a:avLst/>
          </a:prstGeom>
        </p:spPr>
      </p:pic>
      <p:pic>
        <p:nvPicPr>
          <p:cNvPr id="8" name="Picture 7" descr="ru30_hycom_jet_subplots_2.png"/>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1905" b="53333"/>
          <a:stretch/>
        </p:blipFill>
        <p:spPr>
          <a:xfrm>
            <a:off x="4241800" y="201169"/>
            <a:ext cx="5249672" cy="1762390"/>
          </a:xfrm>
          <a:prstGeom prst="rect">
            <a:avLst/>
          </a:prstGeom>
        </p:spPr>
      </p:pic>
      <p:pic>
        <p:nvPicPr>
          <p:cNvPr id="9" name="Picture 8" descr="CinarLogo.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68309" y="2725481"/>
            <a:ext cx="1454491" cy="741619"/>
          </a:xfrm>
          <a:prstGeom prst="rect">
            <a:avLst/>
          </a:prstGeom>
        </p:spPr>
      </p:pic>
      <p:pic>
        <p:nvPicPr>
          <p:cNvPr id="10" name="Picture 9" descr="ru30-488_20160902_temp.png"/>
          <p:cNvPicPr>
            <a:picLocks noChangeAspect="1"/>
          </p:cNvPicPr>
          <p:nvPr/>
        </p:nvPicPr>
        <p:blipFill rotWithShape="1">
          <a:blip r:embed="rId6">
            <a:extLst>
              <a:ext uri="{28A0092B-C50C-407E-A947-70E740481C1C}">
                <a14:useLocalDpi xmlns:a14="http://schemas.microsoft.com/office/drawing/2010/main" val="0"/>
              </a:ext>
            </a:extLst>
          </a:blip>
          <a:srcRect l="-1" r="54907"/>
          <a:stretch/>
        </p:blipFill>
        <p:spPr>
          <a:xfrm>
            <a:off x="0" y="3759200"/>
            <a:ext cx="2311400" cy="2177634"/>
          </a:xfrm>
          <a:prstGeom prst="rect">
            <a:avLst/>
          </a:prstGeom>
        </p:spPr>
      </p:pic>
      <p:pic>
        <p:nvPicPr>
          <p:cNvPr id="11" name="Picture 10" descr="ru30-488_20160902_temp.png"/>
          <p:cNvPicPr>
            <a:picLocks noChangeAspect="1"/>
          </p:cNvPicPr>
          <p:nvPr/>
        </p:nvPicPr>
        <p:blipFill rotWithShape="1">
          <a:blip r:embed="rId6">
            <a:extLst>
              <a:ext uri="{28A0092B-C50C-407E-A947-70E740481C1C}">
                <a14:useLocalDpi xmlns:a14="http://schemas.microsoft.com/office/drawing/2010/main" val="0"/>
              </a:ext>
            </a:extLst>
          </a:blip>
          <a:srcRect l="54694"/>
          <a:stretch/>
        </p:blipFill>
        <p:spPr>
          <a:xfrm>
            <a:off x="2400710" y="3784600"/>
            <a:ext cx="2302470" cy="2159000"/>
          </a:xfrm>
          <a:prstGeom prst="rect">
            <a:avLst/>
          </a:prstGeom>
        </p:spPr>
      </p:pic>
      <p:sp>
        <p:nvSpPr>
          <p:cNvPr id="12" name="Rectangle 11"/>
          <p:cNvSpPr/>
          <p:nvPr/>
        </p:nvSpPr>
        <p:spPr>
          <a:xfrm>
            <a:off x="4937552" y="355600"/>
            <a:ext cx="391695" cy="5842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sp>
        <p:nvSpPr>
          <p:cNvPr id="13" name="TextBox 12"/>
          <p:cNvSpPr txBox="1"/>
          <p:nvPr/>
        </p:nvSpPr>
        <p:spPr>
          <a:xfrm>
            <a:off x="5422900" y="1358900"/>
            <a:ext cx="800407" cy="369332"/>
          </a:xfrm>
          <a:prstGeom prst="rect">
            <a:avLst/>
          </a:prstGeom>
          <a:noFill/>
        </p:spPr>
        <p:txBody>
          <a:bodyPr wrap="none" rtlCol="0">
            <a:spAutoFit/>
          </a:bodyPr>
          <a:lstStyle/>
          <a:p>
            <a:pPr eaLnBrk="1" hangingPunct="1"/>
            <a:r>
              <a:rPr lang="en-US" sz="1800" dirty="0" smtClean="0">
                <a:solidFill>
                  <a:prstClr val="black"/>
                </a:solidFill>
                <a:ea typeface="ＭＳ Ｐゴシック" charset="-128"/>
                <a:cs typeface="ＭＳ Ｐゴシック" charset="-128"/>
              </a:rPr>
              <a:t>Glider</a:t>
            </a:r>
            <a:endParaRPr lang="en-US" sz="1800" dirty="0">
              <a:solidFill>
                <a:prstClr val="black"/>
              </a:solidFill>
              <a:ea typeface="ＭＳ Ｐゴシック" charset="-128"/>
              <a:cs typeface="ＭＳ Ｐゴシック" charset="-128"/>
            </a:endParaRPr>
          </a:p>
        </p:txBody>
      </p:sp>
      <p:sp>
        <p:nvSpPr>
          <p:cNvPr id="14" name="TextBox 13"/>
          <p:cNvSpPr txBox="1"/>
          <p:nvPr/>
        </p:nvSpPr>
        <p:spPr>
          <a:xfrm>
            <a:off x="5397500" y="3505200"/>
            <a:ext cx="1043863" cy="369332"/>
          </a:xfrm>
          <a:prstGeom prst="rect">
            <a:avLst/>
          </a:prstGeom>
          <a:noFill/>
        </p:spPr>
        <p:txBody>
          <a:bodyPr wrap="none" rtlCol="0">
            <a:spAutoFit/>
          </a:bodyPr>
          <a:lstStyle/>
          <a:p>
            <a:pPr eaLnBrk="1" hangingPunct="1"/>
            <a:r>
              <a:rPr lang="en-US" sz="1800" dirty="0" smtClean="0">
                <a:solidFill>
                  <a:prstClr val="black"/>
                </a:solidFill>
                <a:ea typeface="ＭＳ Ｐゴシック" charset="-128"/>
                <a:cs typeface="ＭＳ Ｐゴシック" charset="-128"/>
              </a:rPr>
              <a:t>HYCOM</a:t>
            </a:r>
            <a:endParaRPr lang="en-US" sz="1800" dirty="0">
              <a:solidFill>
                <a:prstClr val="black"/>
              </a:solidFill>
              <a:ea typeface="ＭＳ Ｐゴシック" charset="-128"/>
              <a:cs typeface="ＭＳ Ｐゴシック" charset="-128"/>
            </a:endParaRPr>
          </a:p>
        </p:txBody>
      </p:sp>
      <p:sp>
        <p:nvSpPr>
          <p:cNvPr id="15" name="TextBox 14"/>
          <p:cNvSpPr txBox="1"/>
          <p:nvPr/>
        </p:nvSpPr>
        <p:spPr>
          <a:xfrm>
            <a:off x="5359400" y="5549900"/>
            <a:ext cx="958541" cy="369332"/>
          </a:xfrm>
          <a:prstGeom prst="rect">
            <a:avLst/>
          </a:prstGeom>
          <a:noFill/>
        </p:spPr>
        <p:txBody>
          <a:bodyPr wrap="none" rtlCol="0">
            <a:spAutoFit/>
          </a:bodyPr>
          <a:lstStyle/>
          <a:p>
            <a:pPr eaLnBrk="1" hangingPunct="1"/>
            <a:r>
              <a:rPr lang="en-US" sz="1800" dirty="0" smtClean="0">
                <a:solidFill>
                  <a:prstClr val="black"/>
                </a:solidFill>
                <a:ea typeface="ＭＳ Ｐゴシック" charset="-128"/>
                <a:cs typeface="ＭＳ Ｐゴシック" charset="-128"/>
              </a:rPr>
              <a:t>RTOFS</a:t>
            </a:r>
            <a:endParaRPr lang="en-US" sz="1800" dirty="0">
              <a:solidFill>
                <a:prstClr val="black"/>
              </a:solidFill>
              <a:ea typeface="ＭＳ Ｐゴシック" charset="-128"/>
              <a:cs typeface="ＭＳ Ｐゴシック" charset="-128"/>
            </a:endParaRPr>
          </a:p>
        </p:txBody>
      </p:sp>
    </p:spTree>
    <p:extLst>
      <p:ext uri="{BB962C8B-B14F-4D97-AF65-F5344CB8AC3E}">
        <p14:creationId xmlns:p14="http://schemas.microsoft.com/office/powerpoint/2010/main" val="1793269978"/>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ru30_b2r_subplots_2.png"/>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1905" b="53333"/>
          <a:stretch/>
        </p:blipFill>
        <p:spPr>
          <a:xfrm>
            <a:off x="4208005" y="4458208"/>
            <a:ext cx="5296167" cy="1777999"/>
          </a:xfrm>
          <a:prstGeom prst="rect">
            <a:avLst/>
          </a:prstGeom>
        </p:spPr>
      </p:pic>
      <p:pic>
        <p:nvPicPr>
          <p:cNvPr id="17" name="Picture 16" descr="ru30_hycom_b2r_subplots_2.png"/>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1905" b="53333"/>
          <a:stretch/>
        </p:blipFill>
        <p:spPr>
          <a:xfrm>
            <a:off x="4208005" y="2336800"/>
            <a:ext cx="5296167" cy="1777999"/>
          </a:xfrm>
          <a:prstGeom prst="rect">
            <a:avLst/>
          </a:prstGeom>
        </p:spPr>
      </p:pic>
      <p:pic>
        <p:nvPicPr>
          <p:cNvPr id="4" name="Picture 3" descr="Hermine20160905_CloudsAfternoon.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57201"/>
            <a:ext cx="4636763" cy="3022600"/>
          </a:xfrm>
          <a:prstGeom prst="rect">
            <a:avLst/>
          </a:prstGeom>
        </p:spPr>
      </p:pic>
      <p:sp>
        <p:nvSpPr>
          <p:cNvPr id="5" name="TextBox 4"/>
          <p:cNvSpPr txBox="1"/>
          <p:nvPr/>
        </p:nvSpPr>
        <p:spPr>
          <a:xfrm>
            <a:off x="0" y="0"/>
            <a:ext cx="9048270" cy="369332"/>
          </a:xfrm>
          <a:prstGeom prst="rect">
            <a:avLst/>
          </a:prstGeom>
          <a:noFill/>
        </p:spPr>
        <p:txBody>
          <a:bodyPr wrap="none" rtlCol="0">
            <a:spAutoFit/>
          </a:bodyPr>
          <a:lstStyle/>
          <a:p>
            <a:pPr eaLnBrk="1" hangingPunct="1"/>
            <a:r>
              <a:rPr lang="en-US" sz="1800" b="1" dirty="0" smtClean="0">
                <a:solidFill>
                  <a:prstClr val="black"/>
                </a:solidFill>
                <a:ea typeface="ＭＳ Ｐゴシック" charset="-128"/>
                <a:cs typeface="ＭＳ Ｐゴシック" charset="-128"/>
              </a:rPr>
              <a:t>Hurricane </a:t>
            </a:r>
            <a:r>
              <a:rPr lang="en-US" sz="1800" b="1" dirty="0" err="1" smtClean="0">
                <a:solidFill>
                  <a:prstClr val="black"/>
                </a:solidFill>
                <a:ea typeface="ＭＳ Ｐゴシック" charset="-128"/>
                <a:cs typeface="ＭＳ Ｐゴシック" charset="-128"/>
              </a:rPr>
              <a:t>Hermine</a:t>
            </a:r>
            <a:r>
              <a:rPr lang="en-US" sz="1800" b="1" dirty="0" smtClean="0">
                <a:solidFill>
                  <a:prstClr val="black"/>
                </a:solidFill>
                <a:ea typeface="ＭＳ Ｐゴシック" charset="-128"/>
                <a:cs typeface="ＭＳ Ｐゴシック" charset="-128"/>
              </a:rPr>
              <a:t> Response: CINAR/MARACOOS Glider Fleet Launched, 9/2016</a:t>
            </a:r>
            <a:endParaRPr lang="en-US" sz="1800" b="1" dirty="0">
              <a:solidFill>
                <a:prstClr val="black"/>
              </a:solidFill>
              <a:ea typeface="ＭＳ Ｐゴシック" charset="-128"/>
              <a:cs typeface="ＭＳ Ｐゴシック" charset="-128"/>
            </a:endParaRPr>
          </a:p>
        </p:txBody>
      </p:sp>
      <p:pic>
        <p:nvPicPr>
          <p:cNvPr id="8" name="Picture 7" descr="ru30_hycom_jet_subplots_2.png"/>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1905" b="53333"/>
          <a:stretch/>
        </p:blipFill>
        <p:spPr>
          <a:xfrm>
            <a:off x="4241800" y="201169"/>
            <a:ext cx="5249672" cy="1762390"/>
          </a:xfrm>
          <a:prstGeom prst="rect">
            <a:avLst/>
          </a:prstGeom>
        </p:spPr>
      </p:pic>
      <p:pic>
        <p:nvPicPr>
          <p:cNvPr id="9" name="Picture 8" descr="CinarLogo.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68309" y="2725481"/>
            <a:ext cx="1454491" cy="741619"/>
          </a:xfrm>
          <a:prstGeom prst="rect">
            <a:avLst/>
          </a:prstGeom>
        </p:spPr>
      </p:pic>
      <p:pic>
        <p:nvPicPr>
          <p:cNvPr id="10" name="Picture 9" descr="ru30-488_20160902_temp.png"/>
          <p:cNvPicPr>
            <a:picLocks noChangeAspect="1"/>
          </p:cNvPicPr>
          <p:nvPr/>
        </p:nvPicPr>
        <p:blipFill rotWithShape="1">
          <a:blip r:embed="rId7">
            <a:extLst>
              <a:ext uri="{28A0092B-C50C-407E-A947-70E740481C1C}">
                <a14:useLocalDpi xmlns:a14="http://schemas.microsoft.com/office/drawing/2010/main" val="0"/>
              </a:ext>
            </a:extLst>
          </a:blip>
          <a:srcRect l="-1" r="54907"/>
          <a:stretch/>
        </p:blipFill>
        <p:spPr>
          <a:xfrm>
            <a:off x="0" y="3759200"/>
            <a:ext cx="2311400" cy="2177634"/>
          </a:xfrm>
          <a:prstGeom prst="rect">
            <a:avLst/>
          </a:prstGeom>
        </p:spPr>
      </p:pic>
      <p:pic>
        <p:nvPicPr>
          <p:cNvPr id="11" name="Picture 10" descr="ru30-488_20160902_temp.png"/>
          <p:cNvPicPr>
            <a:picLocks noChangeAspect="1"/>
          </p:cNvPicPr>
          <p:nvPr/>
        </p:nvPicPr>
        <p:blipFill rotWithShape="1">
          <a:blip r:embed="rId7">
            <a:extLst>
              <a:ext uri="{28A0092B-C50C-407E-A947-70E740481C1C}">
                <a14:useLocalDpi xmlns:a14="http://schemas.microsoft.com/office/drawing/2010/main" val="0"/>
              </a:ext>
            </a:extLst>
          </a:blip>
          <a:srcRect l="54694"/>
          <a:stretch/>
        </p:blipFill>
        <p:spPr>
          <a:xfrm>
            <a:off x="2400710" y="3784600"/>
            <a:ext cx="2302470" cy="2159000"/>
          </a:xfrm>
          <a:prstGeom prst="rect">
            <a:avLst/>
          </a:prstGeom>
        </p:spPr>
      </p:pic>
      <p:sp>
        <p:nvSpPr>
          <p:cNvPr id="12" name="Rectangle 11"/>
          <p:cNvSpPr/>
          <p:nvPr/>
        </p:nvSpPr>
        <p:spPr>
          <a:xfrm>
            <a:off x="4937552" y="355600"/>
            <a:ext cx="391695" cy="58420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sz="1800">
              <a:solidFill>
                <a:prstClr val="white"/>
              </a:solidFill>
              <a:latin typeface="Calibri"/>
            </a:endParaRPr>
          </a:p>
        </p:txBody>
      </p:sp>
      <p:sp>
        <p:nvSpPr>
          <p:cNvPr id="13" name="TextBox 12"/>
          <p:cNvSpPr txBox="1"/>
          <p:nvPr/>
        </p:nvSpPr>
        <p:spPr>
          <a:xfrm>
            <a:off x="5422900" y="1358900"/>
            <a:ext cx="1454695" cy="369332"/>
          </a:xfrm>
          <a:prstGeom prst="rect">
            <a:avLst/>
          </a:prstGeom>
          <a:noFill/>
        </p:spPr>
        <p:txBody>
          <a:bodyPr wrap="none" rtlCol="0">
            <a:spAutoFit/>
          </a:bodyPr>
          <a:lstStyle/>
          <a:p>
            <a:pPr eaLnBrk="1" hangingPunct="1"/>
            <a:r>
              <a:rPr lang="en-US" sz="1800" dirty="0" smtClean="0">
                <a:solidFill>
                  <a:prstClr val="black"/>
                </a:solidFill>
                <a:ea typeface="ＭＳ Ｐゴシック" charset="-128"/>
                <a:cs typeface="ＭＳ Ｐゴシック" charset="-128"/>
              </a:rPr>
              <a:t>Glider RU30</a:t>
            </a:r>
            <a:endParaRPr lang="en-US" sz="1800" dirty="0">
              <a:solidFill>
                <a:prstClr val="black"/>
              </a:solidFill>
              <a:ea typeface="ＭＳ Ｐゴシック" charset="-128"/>
              <a:cs typeface="ＭＳ Ｐゴシック" charset="-128"/>
            </a:endParaRPr>
          </a:p>
        </p:txBody>
      </p:sp>
      <p:sp>
        <p:nvSpPr>
          <p:cNvPr id="14" name="TextBox 13"/>
          <p:cNvSpPr txBox="1"/>
          <p:nvPr/>
        </p:nvSpPr>
        <p:spPr>
          <a:xfrm>
            <a:off x="5397500" y="3505200"/>
            <a:ext cx="1043863" cy="369332"/>
          </a:xfrm>
          <a:prstGeom prst="rect">
            <a:avLst/>
          </a:prstGeom>
          <a:noFill/>
        </p:spPr>
        <p:txBody>
          <a:bodyPr wrap="none" rtlCol="0">
            <a:spAutoFit/>
          </a:bodyPr>
          <a:lstStyle/>
          <a:p>
            <a:pPr eaLnBrk="1" hangingPunct="1"/>
            <a:r>
              <a:rPr lang="en-US" sz="1800" dirty="0" smtClean="0">
                <a:solidFill>
                  <a:prstClr val="black"/>
                </a:solidFill>
                <a:ea typeface="ＭＳ Ｐゴシック" charset="-128"/>
                <a:cs typeface="ＭＳ Ｐゴシック" charset="-128"/>
              </a:rPr>
              <a:t>HYCOM</a:t>
            </a:r>
            <a:endParaRPr lang="en-US" sz="1800" dirty="0">
              <a:solidFill>
                <a:prstClr val="black"/>
              </a:solidFill>
              <a:ea typeface="ＭＳ Ｐゴシック" charset="-128"/>
              <a:cs typeface="ＭＳ Ｐゴシック" charset="-128"/>
            </a:endParaRPr>
          </a:p>
        </p:txBody>
      </p:sp>
      <p:sp>
        <p:nvSpPr>
          <p:cNvPr id="15" name="TextBox 14"/>
          <p:cNvSpPr txBox="1"/>
          <p:nvPr/>
        </p:nvSpPr>
        <p:spPr>
          <a:xfrm>
            <a:off x="5359400" y="5549900"/>
            <a:ext cx="958541" cy="369332"/>
          </a:xfrm>
          <a:prstGeom prst="rect">
            <a:avLst/>
          </a:prstGeom>
          <a:noFill/>
        </p:spPr>
        <p:txBody>
          <a:bodyPr wrap="none" rtlCol="0">
            <a:spAutoFit/>
          </a:bodyPr>
          <a:lstStyle/>
          <a:p>
            <a:pPr eaLnBrk="1" hangingPunct="1"/>
            <a:r>
              <a:rPr lang="en-US" sz="1800" dirty="0" smtClean="0">
                <a:solidFill>
                  <a:prstClr val="black"/>
                </a:solidFill>
                <a:ea typeface="ＭＳ Ｐゴシック" charset="-128"/>
                <a:cs typeface="ＭＳ Ｐゴシック" charset="-128"/>
              </a:rPr>
              <a:t>RTOFS</a:t>
            </a:r>
            <a:endParaRPr lang="en-US" sz="1800" dirty="0">
              <a:solidFill>
                <a:prstClr val="black"/>
              </a:solidFill>
              <a:ea typeface="ＭＳ Ｐゴシック" charset="-128"/>
              <a:cs typeface="ＭＳ Ｐゴシック" charset="-128"/>
            </a:endParaRPr>
          </a:p>
        </p:txBody>
      </p:sp>
    </p:spTree>
    <p:extLst>
      <p:ext uri="{BB962C8B-B14F-4D97-AF65-F5344CB8AC3E}">
        <p14:creationId xmlns:p14="http://schemas.microsoft.com/office/powerpoint/2010/main" val="595660642"/>
      </p:ext>
    </p:extLst>
  </p:cSld>
  <p:clrMapOvr>
    <a:masterClrMapping/>
  </p:clrMapOvr>
  <p:timing>
    <p:tnLst>
      <p:par>
        <p:cTn xmlns:p14="http://schemas.microsoft.com/office/powerpoint/2010/main" id="1" dur="indefinite" restart="never" nodeType="tmRoot"/>
      </p:par>
    </p:tnLst>
  </p:timing>
</p:sld>
</file>

<file path=ppt/theme/_rels/theme9.xml.rels><?xml version="1.0" encoding="UTF-8" standalone="yes"?>
<Relationships xmlns="http://schemas.openxmlformats.org/package/2006/relationships"><Relationship Id="rId1" Type="http://schemas.openxmlformats.org/officeDocument/2006/relationships/image" Target="../media/image11.jpeg"/></Relationships>
</file>

<file path=ppt/theme/theme1.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4.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5.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6.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7.xml><?xml version="1.0" encoding="utf-8"?>
<a:theme xmlns:a="http://schemas.openxmlformats.org/drawingml/2006/main" name="13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9.xml><?xml version="1.0" encoding="utf-8"?>
<a:theme xmlns:a="http://schemas.openxmlformats.org/drawingml/2006/main" name="ioos_white_2010">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0.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3_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alibri-Cambria">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9194</TotalTime>
  <Words>5108</Words>
  <Application>Microsoft Macintosh PowerPoint</Application>
  <PresentationFormat>On-screen Show (4:3)</PresentationFormat>
  <Paragraphs>1186</Paragraphs>
  <Slides>108</Slides>
  <Notes>27</Notes>
  <HiddenSlides>0</HiddenSlides>
  <MMClips>1</MMClips>
  <ScaleCrop>false</ScaleCrop>
  <HeadingPairs>
    <vt:vector size="6" baseType="variant">
      <vt:variant>
        <vt:lpstr>Theme</vt:lpstr>
      </vt:variant>
      <vt:variant>
        <vt:i4>20</vt:i4>
      </vt:variant>
      <vt:variant>
        <vt:lpstr>Embedded OLE Servers</vt:lpstr>
      </vt:variant>
      <vt:variant>
        <vt:i4>2</vt:i4>
      </vt:variant>
      <vt:variant>
        <vt:lpstr>Slide Titles</vt:lpstr>
      </vt:variant>
      <vt:variant>
        <vt:i4>108</vt:i4>
      </vt:variant>
    </vt:vector>
  </HeadingPairs>
  <TitlesOfParts>
    <vt:vector size="130" baseType="lpstr">
      <vt:lpstr>5_Office Theme</vt:lpstr>
      <vt:lpstr>Office Theme</vt:lpstr>
      <vt:lpstr>3_Office Theme</vt:lpstr>
      <vt:lpstr>2_Office Theme</vt:lpstr>
      <vt:lpstr>4_Office Theme</vt:lpstr>
      <vt:lpstr>6_Office Theme</vt:lpstr>
      <vt:lpstr>7_Office Theme</vt:lpstr>
      <vt:lpstr>8_Office Theme</vt:lpstr>
      <vt:lpstr>Flow</vt:lpstr>
      <vt:lpstr>Default Design</vt:lpstr>
      <vt:lpstr>1_Default Design</vt:lpstr>
      <vt:lpstr>2_Default Design</vt:lpstr>
      <vt:lpstr>1_Office Theme</vt:lpstr>
      <vt:lpstr>10_Office Theme</vt:lpstr>
      <vt:lpstr>11_Office Theme</vt:lpstr>
      <vt:lpstr>12_Office Theme</vt:lpstr>
      <vt:lpstr>13_Office Theme</vt:lpstr>
      <vt:lpstr>14_Office Theme</vt:lpstr>
      <vt:lpstr>ioos_white_2010</vt:lpstr>
      <vt:lpstr>9_Office Theme</vt:lpstr>
      <vt:lpstr>Document</vt:lpstr>
      <vt:lpstr>Drawing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Global Ocean Observing System</vt:lpstr>
      <vt:lpstr>PowerPoint Presentation</vt:lpstr>
      <vt:lpstr>PowerPoint Presentation</vt:lpstr>
      <vt:lpstr>PowerPoint Presentation</vt:lpstr>
      <vt:lpstr>PowerPoint Presentation</vt:lpstr>
      <vt:lpstr>The U.S.  National Science Foundation’s Ocean Observatories Initiative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RTOFS</vt:lpstr>
      <vt:lpstr>PowerPoint Presentation</vt:lpstr>
      <vt:lpstr>PowerPoint Presentation</vt:lpstr>
      <vt:lpstr>PowerPoint Presentation</vt:lpstr>
      <vt:lpstr>Colombia Drivers</vt:lpstr>
      <vt:lpstr>South America Hurricane Tracks</vt:lpstr>
      <vt:lpstr>PowerPoint Presentation</vt:lpstr>
      <vt:lpstr>PowerPoint Presentation</vt:lpstr>
      <vt:lpstr>PowerPoint Presentation</vt:lpstr>
      <vt:lpstr>PowerPoint Presentation</vt:lpstr>
      <vt:lpstr>PowerPoint Presentation</vt:lpstr>
      <vt:lpstr>PowerPoint Presentation</vt:lpstr>
      <vt:lpstr>Resilient CODAR Shore Site:  Shed, Enclosure, Tx/Rx, Comms, Power, GPS, AIS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Atmospheric Modeling: Rutgers University  Weather Research and Forecasting (RU-WRF) Model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Self-Locating Data Marker Buoy  (SLDMB) Deployments 1 Jan 2006 – 31 Dec 2007</vt:lpstr>
      <vt:lpstr>PowerPoint Presentation</vt:lpstr>
      <vt:lpstr>PowerPoint Presentation</vt:lpstr>
      <vt:lpstr>PowerPoint Presentation</vt:lpstr>
      <vt:lpstr>5000 Virtual Drifters –  Search Area After 96 Hours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Feedback from the Deepwater Horizon  Incident Command Center</vt:lpstr>
      <vt:lpstr>Feedback from the Deepwater Horizon  Incident Command Center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Improved satellite SST product revealed  ahead-of-eye cooling was not captured by:</vt:lpstr>
      <vt:lpstr>PowerPoint Presentation</vt:lpstr>
      <vt:lpstr>PowerPoint Presentation</vt:lpstr>
      <vt:lpstr>PowerPoint Presentation</vt:lpstr>
      <vt:lpstr>PowerPoint Presentation</vt:lpstr>
      <vt:lpstr>PowerPoint Presentation</vt:lpstr>
      <vt:lpstr>PowerPoint Presentation</vt:lpstr>
      <vt:lpstr>HF Radar Monitors Nearshore Waves</vt:lpstr>
      <vt:lpstr>HF Radar Detects Tsunamis</vt:lpstr>
      <vt:lpstr>2013 High Frequency Radar Class @ University of Puerto Rico Mayaguez</vt:lpstr>
      <vt:lpstr>PowerPoint Presentation</vt:lpstr>
      <vt:lpstr>PowerPoint Presentation</vt:lpstr>
    </vt:vector>
  </TitlesOfParts>
  <Manager/>
  <Company>NOS NOAA</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NOS NOAA</dc:creator>
  <cp:keywords/>
  <dc:description/>
  <cp:lastModifiedBy>Scott Glenn</cp:lastModifiedBy>
  <cp:revision>395</cp:revision>
  <dcterms:created xsi:type="dcterms:W3CDTF">2010-02-22T17:26:58Z</dcterms:created>
  <dcterms:modified xsi:type="dcterms:W3CDTF">2016-10-13T12:42:26Z</dcterms:modified>
  <cp:category/>
</cp:coreProperties>
</file>