
<file path=[Content_Types].xml><?xml version="1.0" encoding="utf-8"?>
<Types xmlns="http://schemas.openxmlformats.org/package/2006/content-types">
  <Default Extension="jpg" ContentType="image/jpeg"/>
  <Default Extension="emf" ContentType="image/x-emf"/>
  <Default Extension="doc" ContentType="application/msword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Default Extension="wmf" ContentType="image/x-wmf"/>
  <Default Extension="wdp" ContentType="image/vnd.ms-photo"/>
  <Default Extension="gif" ContentType="image/gif"/>
  <Default Extension="rels" ContentType="application/vnd.openxmlformats-package.relationships+xml"/>
  <Default Extension="avi" ContentType="video/unknown"/>
  <Default Extension="mov" ContentType="video/unknown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60" r:id="rId1"/>
    <p:sldMasterId id="2147483972" r:id="rId2"/>
  </p:sldMasterIdLst>
  <p:notesMasterIdLst>
    <p:notesMasterId r:id="rId94"/>
  </p:notesMasterIdLst>
  <p:sldIdLst>
    <p:sldId id="828" r:id="rId3"/>
    <p:sldId id="519" r:id="rId4"/>
    <p:sldId id="825" r:id="rId5"/>
    <p:sldId id="826" r:id="rId6"/>
    <p:sldId id="823" r:id="rId7"/>
    <p:sldId id="824" r:id="rId8"/>
    <p:sldId id="733" r:id="rId9"/>
    <p:sldId id="738" r:id="rId10"/>
    <p:sldId id="713" r:id="rId11"/>
    <p:sldId id="714" r:id="rId12"/>
    <p:sldId id="715" r:id="rId13"/>
    <p:sldId id="716" r:id="rId14"/>
    <p:sldId id="734" r:id="rId15"/>
    <p:sldId id="735" r:id="rId16"/>
    <p:sldId id="718" r:id="rId17"/>
    <p:sldId id="744" r:id="rId18"/>
    <p:sldId id="739" r:id="rId19"/>
    <p:sldId id="740" r:id="rId20"/>
    <p:sldId id="741" r:id="rId21"/>
    <p:sldId id="742" r:id="rId22"/>
    <p:sldId id="743" r:id="rId23"/>
    <p:sldId id="770" r:id="rId24"/>
    <p:sldId id="858" r:id="rId25"/>
    <p:sldId id="859" r:id="rId26"/>
    <p:sldId id="860" r:id="rId27"/>
    <p:sldId id="682" r:id="rId28"/>
    <p:sldId id="816" r:id="rId29"/>
    <p:sldId id="812" r:id="rId30"/>
    <p:sldId id="813" r:id="rId31"/>
    <p:sldId id="814" r:id="rId32"/>
    <p:sldId id="683" r:id="rId33"/>
    <p:sldId id="765" r:id="rId34"/>
    <p:sldId id="766" r:id="rId35"/>
    <p:sldId id="767" r:id="rId36"/>
    <p:sldId id="768" r:id="rId37"/>
    <p:sldId id="688" r:id="rId38"/>
    <p:sldId id="689" r:id="rId39"/>
    <p:sldId id="690" r:id="rId40"/>
    <p:sldId id="691" r:id="rId41"/>
    <p:sldId id="692" r:id="rId42"/>
    <p:sldId id="698" r:id="rId43"/>
    <p:sldId id="701" r:id="rId44"/>
    <p:sldId id="700" r:id="rId45"/>
    <p:sldId id="798" r:id="rId46"/>
    <p:sldId id="799" r:id="rId47"/>
    <p:sldId id="800" r:id="rId48"/>
    <p:sldId id="802" r:id="rId49"/>
    <p:sldId id="805" r:id="rId50"/>
    <p:sldId id="863" r:id="rId51"/>
    <p:sldId id="865" r:id="rId52"/>
    <p:sldId id="867" r:id="rId53"/>
    <p:sldId id="868" r:id="rId54"/>
    <p:sldId id="869" r:id="rId55"/>
    <p:sldId id="870" r:id="rId56"/>
    <p:sldId id="872" r:id="rId57"/>
    <p:sldId id="873" r:id="rId58"/>
    <p:sldId id="874" r:id="rId59"/>
    <p:sldId id="875" r:id="rId60"/>
    <p:sldId id="876" r:id="rId61"/>
    <p:sldId id="877" r:id="rId62"/>
    <p:sldId id="878" r:id="rId63"/>
    <p:sldId id="879" r:id="rId64"/>
    <p:sldId id="880" r:id="rId65"/>
    <p:sldId id="881" r:id="rId66"/>
    <p:sldId id="882" r:id="rId67"/>
    <p:sldId id="883" r:id="rId68"/>
    <p:sldId id="884" r:id="rId69"/>
    <p:sldId id="885" r:id="rId70"/>
    <p:sldId id="886" r:id="rId71"/>
    <p:sldId id="887" r:id="rId72"/>
    <p:sldId id="888" r:id="rId73"/>
    <p:sldId id="829" r:id="rId74"/>
    <p:sldId id="832" r:id="rId75"/>
    <p:sldId id="833" r:id="rId76"/>
    <p:sldId id="840" r:id="rId77"/>
    <p:sldId id="841" r:id="rId78"/>
    <p:sldId id="842" r:id="rId79"/>
    <p:sldId id="843" r:id="rId80"/>
    <p:sldId id="844" r:id="rId81"/>
    <p:sldId id="845" r:id="rId82"/>
    <p:sldId id="846" r:id="rId83"/>
    <p:sldId id="849" r:id="rId84"/>
    <p:sldId id="850" r:id="rId85"/>
    <p:sldId id="851" r:id="rId86"/>
    <p:sldId id="852" r:id="rId87"/>
    <p:sldId id="853" r:id="rId88"/>
    <p:sldId id="854" r:id="rId89"/>
    <p:sldId id="855" r:id="rId90"/>
    <p:sldId id="856" r:id="rId91"/>
    <p:sldId id="857" r:id="rId92"/>
    <p:sldId id="861" r:id="rId9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FCF"/>
    <a:srgbClr val="3E55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017" autoAdjust="0"/>
    <p:restoredTop sz="94684" autoAdjust="0"/>
  </p:normalViewPr>
  <p:slideViewPr>
    <p:cSldViewPr>
      <p:cViewPr>
        <p:scale>
          <a:sx n="100" d="100"/>
          <a:sy n="100" d="100"/>
        </p:scale>
        <p:origin x="-65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slide" Target="slides/slide73.xml"/><Relationship Id="rId76" Type="http://schemas.openxmlformats.org/officeDocument/2006/relationships/slide" Target="slides/slide74.xml"/><Relationship Id="rId77" Type="http://schemas.openxmlformats.org/officeDocument/2006/relationships/slide" Target="slides/slide75.xml"/><Relationship Id="rId78" Type="http://schemas.openxmlformats.org/officeDocument/2006/relationships/slide" Target="slides/slide76.xml"/><Relationship Id="rId79" Type="http://schemas.openxmlformats.org/officeDocument/2006/relationships/slide" Target="slides/slide77.xml"/><Relationship Id="rId90" Type="http://schemas.openxmlformats.org/officeDocument/2006/relationships/slide" Target="slides/slide88.xml"/><Relationship Id="rId91" Type="http://schemas.openxmlformats.org/officeDocument/2006/relationships/slide" Target="slides/slide89.xml"/><Relationship Id="rId92" Type="http://schemas.openxmlformats.org/officeDocument/2006/relationships/slide" Target="slides/slide90.xml"/><Relationship Id="rId93" Type="http://schemas.openxmlformats.org/officeDocument/2006/relationships/slide" Target="slides/slide91.xml"/><Relationship Id="rId94" Type="http://schemas.openxmlformats.org/officeDocument/2006/relationships/notesMaster" Target="notesMasters/notesMaster1.xml"/><Relationship Id="rId95" Type="http://schemas.openxmlformats.org/officeDocument/2006/relationships/printerSettings" Target="printerSettings/printerSettings1.bin"/><Relationship Id="rId96" Type="http://schemas.openxmlformats.org/officeDocument/2006/relationships/presProps" Target="presProps.xml"/><Relationship Id="rId97" Type="http://schemas.openxmlformats.org/officeDocument/2006/relationships/viewProps" Target="viewProps.xml"/><Relationship Id="rId98" Type="http://schemas.openxmlformats.org/officeDocument/2006/relationships/theme" Target="theme/theme1.xml"/><Relationship Id="rId99" Type="http://schemas.openxmlformats.org/officeDocument/2006/relationships/tableStyles" Target="tableStyles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1" Type="http://schemas.openxmlformats.org/officeDocument/2006/relationships/slide" Target="slides/slide79.xml"/><Relationship Id="rId82" Type="http://schemas.openxmlformats.org/officeDocument/2006/relationships/slide" Target="slides/slide80.xml"/><Relationship Id="rId83" Type="http://schemas.openxmlformats.org/officeDocument/2006/relationships/slide" Target="slides/slide81.xml"/><Relationship Id="rId84" Type="http://schemas.openxmlformats.org/officeDocument/2006/relationships/slide" Target="slides/slide82.xml"/><Relationship Id="rId85" Type="http://schemas.openxmlformats.org/officeDocument/2006/relationships/slide" Target="slides/slide83.xml"/><Relationship Id="rId86" Type="http://schemas.openxmlformats.org/officeDocument/2006/relationships/slide" Target="slides/slide84.xml"/><Relationship Id="rId87" Type="http://schemas.openxmlformats.org/officeDocument/2006/relationships/slide" Target="slides/slide85.xml"/><Relationship Id="rId88" Type="http://schemas.openxmlformats.org/officeDocument/2006/relationships/slide" Target="slides/slide86.xml"/><Relationship Id="rId89" Type="http://schemas.openxmlformats.org/officeDocument/2006/relationships/slide" Target="slides/slide8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C4BA043-8062-AC42-A3A4-E1F05C732616}" type="datetimeFigureOut">
              <a:rPr lang="en-US"/>
              <a:pPr>
                <a:defRPr/>
              </a:pPr>
              <a:t>4/11/16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939883D-6D0B-324D-8942-93B080CC1F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7945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 anchor="b"/>
          <a:lstStyle>
            <a:lvl1pPr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fld id="{345E6C78-BE92-D24C-811C-0E8BA2E94712}" type="slidenum">
              <a:rPr lang="en-US" sz="1200">
                <a:solidFill>
                  <a:prstClr val="black"/>
                </a:solidFill>
                <a:latin typeface="Calibri" charset="0"/>
              </a:rPr>
              <a:pPr algn="r"/>
              <a:t>4</a:t>
            </a:fld>
            <a:endParaRPr lang="en-US" sz="1200">
              <a:solidFill>
                <a:prstClr val="black"/>
              </a:solidFill>
              <a:latin typeface="Calibri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27BC4C-CC15-7B47-BE41-BB9E9864EC59}" type="slidenum">
              <a:rPr lang="en-US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>
                <a:ea typeface="ＭＳ Ｐゴシック" charset="-128"/>
              </a:rPr>
              <a:t>HYCOM, (low Conf) 24 hrs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63ED85-AE3D-CB45-A4D3-0F2FAE6123F4}" type="slidenum">
              <a:rPr lang="en-US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>
                <a:ea typeface="ＭＳ Ｐゴシック" charset="-128"/>
              </a:rPr>
              <a:t>HYCOM, (low Conf) 24 hrs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4BEA0F-05A5-6F4E-9FF7-5504BA747BCE}" type="slidenum">
              <a:rPr lang="en-US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>
                <a:ea typeface="ＭＳ Ｐゴシック" charset="-128"/>
              </a:rPr>
              <a:t>HYCOM, (low Conf) 24 hrs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4C5C10-061F-F649-B22B-88B711A29401}" type="slidenum">
              <a:rPr lang="en-US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>
                <a:ea typeface="ＭＳ Ｐゴシック" charset="-128"/>
              </a:rPr>
              <a:t>HYCOM, (low Conf) 24 hrs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EC4E88-BC0C-FB44-9068-ED8F89B6E415}" type="slidenum">
              <a:rPr lang="en-US">
                <a:solidFill>
                  <a:prstClr val="black"/>
                </a:solidFill>
                <a:latin typeface="Calibri"/>
              </a:rPr>
              <a:pPr/>
              <a:t>36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>
                <a:ea typeface="ＭＳ Ｐゴシック" charset="-128"/>
              </a:rPr>
              <a:t>HYCOM (Low Conf) 48 hours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A788C1-AC34-0141-8B02-4CB7A32A559D}" type="slidenum">
              <a:rPr lang="en-US">
                <a:solidFill>
                  <a:prstClr val="black"/>
                </a:solidFill>
                <a:latin typeface="Calibri"/>
              </a:rPr>
              <a:pPr/>
              <a:t>37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Char char="•"/>
            </a:pPr>
            <a:endParaRPr lang="en-US" sz="1100" dirty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6B59C32-26F8-9448-A224-90CCDC50C201}" type="slidenum">
              <a:rPr lang="en-US">
                <a:solidFill>
                  <a:prstClr val="black"/>
                </a:solidFill>
                <a:latin typeface="Calibri"/>
              </a:rPr>
              <a:pPr/>
              <a:t>40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 anchor="b"/>
          <a:lstStyle>
            <a:lvl1pPr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345E6C78-BE92-D24C-811C-0E8BA2E94712}" type="slidenum">
              <a:rPr lang="en-US" sz="1200">
                <a:solidFill>
                  <a:prstClr val="black"/>
                </a:solidFill>
                <a:latin typeface="Calibri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72</a:t>
            </a:fld>
            <a:endParaRPr lang="en-US" sz="1200">
              <a:solidFill>
                <a:prstClr val="black"/>
              </a:solidFill>
              <a:latin typeface="Calibri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Tx/>
              <a:buChar char="•"/>
            </a:pPr>
            <a:endParaRPr lang="en-US" dirty="0">
              <a:latin typeface="Calibri" charset="0"/>
              <a:ea typeface="MS PGothic" pitchFamily="34" charset="-128"/>
              <a:cs typeface="MS PGothic" pitchFamily="34" charset="-128"/>
            </a:endParaRPr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06DEA7-767E-744C-9098-CADBCB679C43}" type="slidenum">
              <a:rPr lang="en-US">
                <a:solidFill>
                  <a:prstClr val="black"/>
                </a:solidFill>
                <a:latin typeface="Calibri" charset="0"/>
                <a:ea typeface="MS PGothic" pitchFamily="34" charset="-128"/>
                <a:cs typeface="MS PGothic" pitchFamily="34" charset="-128"/>
              </a:rPr>
              <a:pPr/>
              <a:t>8</a:t>
            </a:fld>
            <a:endParaRPr lang="en-US">
              <a:solidFill>
                <a:prstClr val="black"/>
              </a:solidFill>
              <a:latin typeface="Calibri" charset="0"/>
              <a:ea typeface="MS PGothic" pitchFamily="34" charset="-128"/>
              <a:cs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28165" indent="-280064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20254" indent="-224051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568356" indent="-224051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16458" indent="-224051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464559" indent="-2240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12661" indent="-2240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360763" indent="-2240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08865" indent="-2240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5EB1682-1533-46F4-9A46-F28A5F4273D6}" type="slidenum">
              <a:rPr lang="en-US" altLang="en-US" sz="1200">
                <a:solidFill>
                  <a:srgbClr val="000000"/>
                </a:solidFill>
              </a:rPr>
              <a:pPr/>
              <a:t>75</a:t>
            </a:fld>
            <a:endParaRPr lang="en-US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2732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7A647-2BB6-E447-821E-8700A2BF138C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77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994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76-94%</a:t>
            </a:r>
            <a:r>
              <a:rPr lang="en-US" altLang="en-US" baseline="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 cooling ahead-of-eye</a:t>
            </a:r>
          </a:p>
          <a:p>
            <a:r>
              <a:rPr lang="en-US" altLang="en-US" baseline="0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Average = 84% cooling ahead-of-eye</a:t>
            </a:r>
            <a:endParaRPr lang="en-US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28165" indent="-280064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20254" indent="-224051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568356" indent="-224051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16458" indent="-224051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464559" indent="-2240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12661" indent="-2240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360763" indent="-2240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08865" indent="-22405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0E5A123-1CB0-4387-B807-2DF473655101}" type="slidenum">
              <a:rPr lang="en-US" altLang="en-US" sz="1200">
                <a:solidFill>
                  <a:srgbClr val="000000"/>
                </a:solidFill>
              </a:rPr>
              <a:pPr/>
              <a:t>81</a:t>
            </a:fld>
            <a:endParaRPr lang="en-US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272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>
              <a:latin typeface="Calibri" charset="0"/>
              <a:ea typeface="MS PGothic" pitchFamily="34" charset="-128"/>
              <a:cs typeface="MS PGothic" pitchFamily="34" charset="-128"/>
            </a:endParaRPr>
          </a:p>
          <a:p>
            <a:endParaRPr lang="en-US" baseline="0" dirty="0" smtClean="0">
              <a:latin typeface="Calibri" charset="0"/>
              <a:ea typeface="MS PGothic" pitchFamily="34" charset="-128"/>
              <a:cs typeface="MS PGothic" pitchFamily="34" charset="-128"/>
            </a:endParaRPr>
          </a:p>
          <a:p>
            <a:endParaRPr lang="en-US" dirty="0">
              <a:latin typeface="Calibri" charset="0"/>
              <a:ea typeface="MS PGothic" pitchFamily="34" charset="-128"/>
              <a:cs typeface="MS PGothic" pitchFamily="34" charset="-128"/>
            </a:endParaRP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3EE5BE-0C43-E348-9607-9E6DB31D5B97}" type="slidenum">
              <a:rPr lang="en-US">
                <a:solidFill>
                  <a:prstClr val="black"/>
                </a:solidFill>
                <a:latin typeface="Calibri" charset="0"/>
                <a:ea typeface="MS PGothic" pitchFamily="34" charset="-128"/>
                <a:cs typeface="MS PGothic" pitchFamily="34" charset="-128"/>
              </a:rPr>
              <a:pPr/>
              <a:t>9</a:t>
            </a:fld>
            <a:endParaRPr lang="en-US">
              <a:solidFill>
                <a:prstClr val="black"/>
              </a:solidFill>
              <a:latin typeface="Calibri" charset="0"/>
              <a:ea typeface="MS PGothic" pitchFamily="34" charset="-128"/>
              <a:cs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to</a:t>
            </a:r>
            <a:r>
              <a:rPr lang="en-US" baseline="0" dirty="0" smtClean="0"/>
              <a:t> cut off cold pool in south and bend offshore</a:t>
            </a:r>
          </a:p>
          <a:p>
            <a:r>
              <a:rPr lang="en-US" baseline="0" dirty="0" smtClean="0"/>
              <a:t>Need to experiment with dulling down the colors in the pop density. Maybe orange/tan to white like the box I put in?</a:t>
            </a:r>
          </a:p>
          <a:p>
            <a:r>
              <a:rPr lang="en-US" dirty="0" smtClean="0"/>
              <a:t>Put</a:t>
            </a:r>
            <a:r>
              <a:rPr lang="en-US" baseline="0" dirty="0" smtClean="0"/>
              <a:t> gliders just below the lines in 3 of them, and increase their angles facing up and down randomly. I stuck in cheesy examples</a:t>
            </a:r>
          </a:p>
          <a:p>
            <a:r>
              <a:rPr lang="en-US" baseline="0" smtClean="0"/>
              <a:t>I </a:t>
            </a:r>
            <a:r>
              <a:rPr lang="en-US" baseline="0" dirty="0" smtClean="0"/>
              <a:t>already put the shadow and 80% clear line around the two new maps in the upper right, so we are good there.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C88DC4-2867-4ADC-8D25-9985DE635467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18390-19C9-164D-906B-1E144A313501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5036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18390-19C9-164D-906B-1E144A313501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93854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18390-19C9-164D-906B-1E144A313501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9385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18390-19C9-164D-906B-1E144A313501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93854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331856-608B-C14E-9792-80CB9F0AD0D9}" type="slidenum">
              <a:rPr lang="en-US"/>
              <a:pPr>
                <a:defRPr/>
              </a:pPr>
              <a:t>27</a:t>
            </a:fld>
            <a:endParaRPr lang="en-US"/>
          </a:p>
        </p:txBody>
      </p:sp>
      <p:sp>
        <p:nvSpPr>
          <p:cNvPr id="562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62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cs typeface="+mn-cs"/>
              </a:rPr>
              <a:t>Here are the initial deployment positions for our SLDMBs.  From these records we selected only those that exceeded 4 days in length</a:t>
            </a:r>
            <a:endParaRPr lang="en-US" sz="900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5792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4844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3510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4328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6435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0444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1964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9225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33342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48816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1316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67762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11945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34099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5025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5012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5037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2209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660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745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2341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509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RU_banner_COOL.jpg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4" b="13345"/>
          <a:stretch/>
        </p:blipFill>
        <p:spPr>
          <a:xfrm>
            <a:off x="0" y="6237100"/>
            <a:ext cx="9144000" cy="6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19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C342861C-1F2F-FE41-AF0D-ABF6F1A271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4/11/16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F6BAE00C-53DA-B644-B485-6C6A655744B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RU_banner_COOL.jpg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4" b="13345"/>
          <a:stretch/>
        </p:blipFill>
        <p:spPr>
          <a:xfrm>
            <a:off x="0" y="6237100"/>
            <a:ext cx="9144000" cy="6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82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6.gif"/><Relationship Id="rId1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jpeg"/><Relationship Id="rId6" Type="http://schemas.openxmlformats.org/officeDocument/2006/relationships/image" Target="../media/image71.png"/><Relationship Id="rId7" Type="http://schemas.openxmlformats.org/officeDocument/2006/relationships/image" Target="../media/image72.png"/><Relationship Id="rId8" Type="http://schemas.openxmlformats.org/officeDocument/2006/relationships/image" Target="../media/image73.png"/><Relationship Id="rId9" Type="http://schemas.openxmlformats.org/officeDocument/2006/relationships/image" Target="../media/image74.jpeg"/><Relationship Id="rId10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4" Type="http://schemas.openxmlformats.org/officeDocument/2006/relationships/image" Target="../media/image80.jpeg"/><Relationship Id="rId5" Type="http://schemas.openxmlformats.org/officeDocument/2006/relationships/image" Target="../media/image81.png"/><Relationship Id="rId6" Type="http://schemas.openxmlformats.org/officeDocument/2006/relationships/image" Target="../media/image82.jpeg"/><Relationship Id="rId7" Type="http://schemas.openxmlformats.org/officeDocument/2006/relationships/image" Target="../media/image83.jpeg"/><Relationship Id="rId8" Type="http://schemas.openxmlformats.org/officeDocument/2006/relationships/image" Target="../media/image84.png"/><Relationship Id="rId9" Type="http://schemas.openxmlformats.org/officeDocument/2006/relationships/image" Target="../media/image85.png"/><Relationship Id="rId10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jpeg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3.png"/><Relationship Id="rId1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7.jpeg"/><Relationship Id="rId3" Type="http://schemas.openxmlformats.org/officeDocument/2006/relationships/image" Target="../media/image88.jpeg"/><Relationship Id="rId4" Type="http://schemas.openxmlformats.org/officeDocument/2006/relationships/image" Target="../media/image89.jpeg"/><Relationship Id="rId5" Type="http://schemas.openxmlformats.org/officeDocument/2006/relationships/image" Target="../media/image90.jpeg"/><Relationship Id="rId6" Type="http://schemas.openxmlformats.org/officeDocument/2006/relationships/image" Target="../media/image91.jpeg"/><Relationship Id="rId7" Type="http://schemas.openxmlformats.org/officeDocument/2006/relationships/image" Target="../media/image92.jpeg"/><Relationship Id="rId8" Type="http://schemas.openxmlformats.org/officeDocument/2006/relationships/image" Target="../media/image35.png"/><Relationship Id="rId9" Type="http://schemas.openxmlformats.org/officeDocument/2006/relationships/image" Target="../media/image40.png"/><Relationship Id="rId10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4" Type="http://schemas.openxmlformats.org/officeDocument/2006/relationships/image" Target="../media/image96.jpeg"/><Relationship Id="rId5" Type="http://schemas.openxmlformats.org/officeDocument/2006/relationships/image" Target="../media/image97.png"/><Relationship Id="rId6" Type="http://schemas.openxmlformats.org/officeDocument/2006/relationships/image" Target="../media/image8.png"/><Relationship Id="rId7" Type="http://schemas.openxmlformats.org/officeDocument/2006/relationships/image" Target="../media/image98.jpeg"/><Relationship Id="rId8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4.png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9.jpeg"/><Relationship Id="rId12" Type="http://schemas.openxmlformats.org/officeDocument/2006/relationships/image" Target="../media/image110.jpeg"/><Relationship Id="rId13" Type="http://schemas.openxmlformats.org/officeDocument/2006/relationships/image" Target="../media/image111.jpeg"/><Relationship Id="rId14" Type="http://schemas.openxmlformats.org/officeDocument/2006/relationships/image" Target="../media/image112.jpeg"/><Relationship Id="rId15" Type="http://schemas.openxmlformats.org/officeDocument/2006/relationships/image" Target="../media/image11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jpeg"/><Relationship Id="rId3" Type="http://schemas.openxmlformats.org/officeDocument/2006/relationships/image" Target="../media/image101.wmf"/><Relationship Id="rId4" Type="http://schemas.openxmlformats.org/officeDocument/2006/relationships/image" Target="../media/image102.jpeg"/><Relationship Id="rId5" Type="http://schemas.openxmlformats.org/officeDocument/2006/relationships/image" Target="../media/image103.jpeg"/><Relationship Id="rId6" Type="http://schemas.openxmlformats.org/officeDocument/2006/relationships/image" Target="../media/image104.png"/><Relationship Id="rId7" Type="http://schemas.openxmlformats.org/officeDocument/2006/relationships/image" Target="../media/image105.jpeg"/><Relationship Id="rId8" Type="http://schemas.openxmlformats.org/officeDocument/2006/relationships/image" Target="../media/image106.jpeg"/><Relationship Id="rId9" Type="http://schemas.openxmlformats.org/officeDocument/2006/relationships/image" Target="../media/image107.jpeg"/><Relationship Id="rId10" Type="http://schemas.openxmlformats.org/officeDocument/2006/relationships/image" Target="../media/image10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4" Type="http://schemas.openxmlformats.org/officeDocument/2006/relationships/image" Target="../media/image116.jpeg"/><Relationship Id="rId5" Type="http://schemas.openxmlformats.org/officeDocument/2006/relationships/image" Target="../media/image117.jpeg"/><Relationship Id="rId6" Type="http://schemas.openxmlformats.org/officeDocument/2006/relationships/image" Target="../media/image118.jpg"/><Relationship Id="rId7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4" Type="http://schemas.openxmlformats.org/officeDocument/2006/relationships/image" Target="../media/image116.jpeg"/><Relationship Id="rId5" Type="http://schemas.openxmlformats.org/officeDocument/2006/relationships/image" Target="../media/image117.jpeg"/><Relationship Id="rId6" Type="http://schemas.openxmlformats.org/officeDocument/2006/relationships/image" Target="../media/image119.gif"/><Relationship Id="rId7" Type="http://schemas.openxmlformats.org/officeDocument/2006/relationships/image" Target="../media/image118.jpg"/><Relationship Id="rId8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4" Type="http://schemas.openxmlformats.org/officeDocument/2006/relationships/image" Target="../media/image122.jpeg"/><Relationship Id="rId5" Type="http://schemas.openxmlformats.org/officeDocument/2006/relationships/image" Target="../media/image123.jpeg"/><Relationship Id="rId6" Type="http://schemas.openxmlformats.org/officeDocument/2006/relationships/image" Target="../media/image12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5.png"/><Relationship Id="rId3" Type="http://schemas.openxmlformats.org/officeDocument/2006/relationships/image" Target="../media/image126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4" Type="http://schemas.openxmlformats.org/officeDocument/2006/relationships/image" Target="../media/image95.jpeg"/><Relationship Id="rId5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4" Type="http://schemas.openxmlformats.org/officeDocument/2006/relationships/image" Target="../media/image132.jpeg"/><Relationship Id="rId5" Type="http://schemas.openxmlformats.org/officeDocument/2006/relationships/image" Target="../media/image133.jpeg"/><Relationship Id="rId6" Type="http://schemas.openxmlformats.org/officeDocument/2006/relationships/image" Target="../media/image134.jpeg"/><Relationship Id="rId7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4" Type="http://schemas.openxmlformats.org/officeDocument/2006/relationships/image" Target="../media/image13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4" Type="http://schemas.openxmlformats.org/officeDocument/2006/relationships/image" Target="../media/image140.jpeg"/><Relationship Id="rId5" Type="http://schemas.openxmlformats.org/officeDocument/2006/relationships/image" Target="../media/image141.jpeg"/><Relationship Id="rId6" Type="http://schemas.openxmlformats.org/officeDocument/2006/relationships/image" Target="../media/image142.jpeg"/><Relationship Id="rId7" Type="http://schemas.openxmlformats.org/officeDocument/2006/relationships/image" Target="../media/image143.jpeg"/><Relationship Id="rId8" Type="http://schemas.openxmlformats.org/officeDocument/2006/relationships/image" Target="../media/image14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4" Type="http://schemas.openxmlformats.org/officeDocument/2006/relationships/image" Target="../media/image140.jpeg"/><Relationship Id="rId5" Type="http://schemas.openxmlformats.org/officeDocument/2006/relationships/image" Target="../media/image141.jpeg"/><Relationship Id="rId6" Type="http://schemas.openxmlformats.org/officeDocument/2006/relationships/image" Target="../media/image142.jpeg"/><Relationship Id="rId7" Type="http://schemas.openxmlformats.org/officeDocument/2006/relationships/image" Target="../media/image143.jpeg"/><Relationship Id="rId8" Type="http://schemas.openxmlformats.org/officeDocument/2006/relationships/image" Target="../media/image14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4" Type="http://schemas.openxmlformats.org/officeDocument/2006/relationships/image" Target="../media/image140.jpeg"/><Relationship Id="rId5" Type="http://schemas.openxmlformats.org/officeDocument/2006/relationships/image" Target="../media/image141.jpeg"/><Relationship Id="rId6" Type="http://schemas.openxmlformats.org/officeDocument/2006/relationships/image" Target="../media/image142.jpeg"/><Relationship Id="rId7" Type="http://schemas.openxmlformats.org/officeDocument/2006/relationships/image" Target="../media/image143.jpeg"/><Relationship Id="rId8" Type="http://schemas.openxmlformats.org/officeDocument/2006/relationships/image" Target="../media/image14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4" Type="http://schemas.openxmlformats.org/officeDocument/2006/relationships/image" Target="../media/image147.jpeg"/><Relationship Id="rId5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image" Target="../media/image149.png"/><Relationship Id="rId5" Type="http://schemas.openxmlformats.org/officeDocument/2006/relationships/image" Target="../media/image150.jpeg"/><Relationship Id="rId6" Type="http://schemas.openxmlformats.org/officeDocument/2006/relationships/image" Target="../media/image151.png"/><Relationship Id="rId7" Type="http://schemas.openxmlformats.org/officeDocument/2006/relationships/oleObject" Target="../embeddings/Microsoft_Word_97_-_2004_Document1.doc"/><Relationship Id="rId8" Type="http://schemas.openxmlformats.org/officeDocument/2006/relationships/image" Target="../media/image148.wmf"/><Relationship Id="rId9" Type="http://schemas.openxmlformats.org/officeDocument/2006/relationships/image" Target="../media/image152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53.jpeg"/><Relationship Id="rId5" Type="http://schemas.openxmlformats.org/officeDocument/2006/relationships/image" Target="../media/image154.jpeg"/><Relationship Id="rId6" Type="http://schemas.openxmlformats.org/officeDocument/2006/relationships/image" Target="../media/image155.png"/><Relationship Id="rId1" Type="http://schemas.microsoft.com/office/2007/relationships/media" Target="../media/media1.avi"/><Relationship Id="rId2" Type="http://schemas.openxmlformats.org/officeDocument/2006/relationships/video" Target="../media/media1.avi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156.png"/><Relationship Id="rId5" Type="http://schemas.openxmlformats.org/officeDocument/2006/relationships/image" Target="../media/image157.png"/><Relationship Id="rId1" Type="http://schemas.microsoft.com/office/2007/relationships/media" Target="../media/media2.avi"/><Relationship Id="rId2" Type="http://schemas.openxmlformats.org/officeDocument/2006/relationships/video" Target="../media/media2.avi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gif"/><Relationship Id="rId20" Type="http://schemas.openxmlformats.org/officeDocument/2006/relationships/image" Target="../media/image28.png"/><Relationship Id="rId21" Type="http://schemas.openxmlformats.org/officeDocument/2006/relationships/image" Target="../media/image29.png"/><Relationship Id="rId22" Type="http://schemas.openxmlformats.org/officeDocument/2006/relationships/image" Target="../media/image30.jpg"/><Relationship Id="rId10" Type="http://schemas.openxmlformats.org/officeDocument/2006/relationships/image" Target="../media/image18.gif"/><Relationship Id="rId11" Type="http://schemas.openxmlformats.org/officeDocument/2006/relationships/image" Target="../media/image19.gif"/><Relationship Id="rId12" Type="http://schemas.openxmlformats.org/officeDocument/2006/relationships/image" Target="../media/image20.png"/><Relationship Id="rId13" Type="http://schemas.openxmlformats.org/officeDocument/2006/relationships/image" Target="../media/image21.png"/><Relationship Id="rId14" Type="http://schemas.openxmlformats.org/officeDocument/2006/relationships/image" Target="../media/image22.png"/><Relationship Id="rId15" Type="http://schemas.openxmlformats.org/officeDocument/2006/relationships/image" Target="../media/image23.gif"/><Relationship Id="rId16" Type="http://schemas.openxmlformats.org/officeDocument/2006/relationships/image" Target="../media/image24.gif"/><Relationship Id="rId17" Type="http://schemas.openxmlformats.org/officeDocument/2006/relationships/image" Target="../media/image25.gif"/><Relationship Id="rId18" Type="http://schemas.openxmlformats.org/officeDocument/2006/relationships/image" Target="../media/image26.gif"/><Relationship Id="rId19" Type="http://schemas.openxmlformats.org/officeDocument/2006/relationships/image" Target="../media/image27.gi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3" Type="http://schemas.openxmlformats.org/officeDocument/2006/relationships/image" Target="../media/image11.gif"/><Relationship Id="rId4" Type="http://schemas.openxmlformats.org/officeDocument/2006/relationships/image" Target="../media/image12.gif"/><Relationship Id="rId5" Type="http://schemas.openxmlformats.org/officeDocument/2006/relationships/image" Target="../media/image13.gif"/><Relationship Id="rId6" Type="http://schemas.openxmlformats.org/officeDocument/2006/relationships/image" Target="../media/image14.gif"/><Relationship Id="rId7" Type="http://schemas.openxmlformats.org/officeDocument/2006/relationships/image" Target="../media/image15.gif"/><Relationship Id="rId8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8.png"/><Relationship Id="rId3" Type="http://schemas.openxmlformats.org/officeDocument/2006/relationships/image" Target="../media/image1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4" Type="http://schemas.openxmlformats.org/officeDocument/2006/relationships/image" Target="../media/image162.png"/><Relationship Id="rId5" Type="http://schemas.openxmlformats.org/officeDocument/2006/relationships/image" Target="../media/image40.png"/><Relationship Id="rId6" Type="http://schemas.openxmlformats.org/officeDocument/2006/relationships/image" Target="../media/image163.png"/><Relationship Id="rId7" Type="http://schemas.openxmlformats.org/officeDocument/2006/relationships/image" Target="../media/image164.png"/><Relationship Id="rId8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4" Type="http://schemas.openxmlformats.org/officeDocument/2006/relationships/image" Target="../media/image166.png"/><Relationship Id="rId5" Type="http://schemas.openxmlformats.org/officeDocument/2006/relationships/image" Target="../media/image16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4" Type="http://schemas.openxmlformats.org/officeDocument/2006/relationships/image" Target="../media/image169.png"/><Relationship Id="rId5" Type="http://schemas.openxmlformats.org/officeDocument/2006/relationships/image" Target="../media/image16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4" Type="http://schemas.openxmlformats.org/officeDocument/2006/relationships/image" Target="../media/image171.png"/><Relationship Id="rId5" Type="http://schemas.openxmlformats.org/officeDocument/2006/relationships/image" Target="../media/image16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4" Type="http://schemas.openxmlformats.org/officeDocument/2006/relationships/image" Target="../media/image173.png"/><Relationship Id="rId5" Type="http://schemas.openxmlformats.org/officeDocument/2006/relationships/image" Target="../media/image16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4" Type="http://schemas.openxmlformats.org/officeDocument/2006/relationships/image" Target="../media/image175.png"/><Relationship Id="rId5" Type="http://schemas.openxmlformats.org/officeDocument/2006/relationships/image" Target="../media/image16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17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9.png"/><Relationship Id="rId12" Type="http://schemas.openxmlformats.org/officeDocument/2006/relationships/image" Target="../media/image40.png"/><Relationship Id="rId13" Type="http://schemas.openxmlformats.org/officeDocument/2006/relationships/image" Target="../media/image41.png"/><Relationship Id="rId14" Type="http://schemas.openxmlformats.org/officeDocument/2006/relationships/image" Target="../media/image42.png"/><Relationship Id="rId15" Type="http://schemas.openxmlformats.org/officeDocument/2006/relationships/image" Target="../media/image43.png"/><Relationship Id="rId16" Type="http://schemas.openxmlformats.org/officeDocument/2006/relationships/image" Target="../media/image44.png"/><Relationship Id="rId17" Type="http://schemas.openxmlformats.org/officeDocument/2006/relationships/image" Target="../media/image45.png"/><Relationship Id="rId18" Type="http://schemas.openxmlformats.org/officeDocument/2006/relationships/image" Target="../media/image46.png"/><Relationship Id="rId19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1.jpe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9" Type="http://schemas.openxmlformats.org/officeDocument/2006/relationships/image" Target="../media/image37.png"/><Relationship Id="rId10" Type="http://schemas.openxmlformats.org/officeDocument/2006/relationships/image" Target="../media/image3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4" Type="http://schemas.openxmlformats.org/officeDocument/2006/relationships/image" Target="../media/image28.png"/><Relationship Id="rId5" Type="http://schemas.openxmlformats.org/officeDocument/2006/relationships/image" Target="../media/image181.jpeg"/><Relationship Id="rId6" Type="http://schemas.openxmlformats.org/officeDocument/2006/relationships/image" Target="../media/image182.jpeg"/><Relationship Id="rId7" Type="http://schemas.openxmlformats.org/officeDocument/2006/relationships/image" Target="../media/image183.png"/><Relationship Id="rId8" Type="http://schemas.openxmlformats.org/officeDocument/2006/relationships/image" Target="../media/image18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8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8.png"/><Relationship Id="rId3" Type="http://schemas.openxmlformats.org/officeDocument/2006/relationships/image" Target="../media/image185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6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media" Target="../media/media4.mov"/><Relationship Id="rId4" Type="http://schemas.openxmlformats.org/officeDocument/2006/relationships/video" Target="../media/media4.mov"/><Relationship Id="rId5" Type="http://schemas.openxmlformats.org/officeDocument/2006/relationships/slideLayout" Target="../slideLayouts/slideLayout6.xml"/><Relationship Id="rId6" Type="http://schemas.openxmlformats.org/officeDocument/2006/relationships/image" Target="../media/image187.png"/><Relationship Id="rId7" Type="http://schemas.openxmlformats.org/officeDocument/2006/relationships/image" Target="../media/image188.png"/><Relationship Id="rId1" Type="http://schemas.microsoft.com/office/2007/relationships/media" Target="../media/media3.mov"/><Relationship Id="rId2" Type="http://schemas.openxmlformats.org/officeDocument/2006/relationships/video" Target="../media/media3.mov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9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4" Type="http://schemas.openxmlformats.org/officeDocument/2006/relationships/image" Target="../media/image19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1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4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7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8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9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1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2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3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5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6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7.png"/><Relationship Id="rId3" Type="http://schemas.openxmlformats.org/officeDocument/2006/relationships/image" Target="../media/image208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9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0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1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2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3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4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9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6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218.emf"/><Relationship Id="rId5" Type="http://schemas.openxmlformats.org/officeDocument/2006/relationships/image" Target="../media/image219.jpg"/><Relationship Id="rId6" Type="http://schemas.openxmlformats.org/officeDocument/2006/relationships/image" Target="../media/image220.png"/><Relationship Id="rId7" Type="http://schemas.openxmlformats.org/officeDocument/2006/relationships/image" Target="../media/image4.png"/><Relationship Id="rId8" Type="http://schemas.openxmlformats.org/officeDocument/2006/relationships/image" Target="../media/image221.gif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9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22.png"/><Relationship Id="rId3" Type="http://schemas.openxmlformats.org/officeDocument/2006/relationships/image" Target="../media/image223.jpe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24.png"/><Relationship Id="rId3" Type="http://schemas.openxmlformats.org/officeDocument/2006/relationships/image" Target="../media/image22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4" Type="http://schemas.openxmlformats.org/officeDocument/2006/relationships/image" Target="../media/image227.png"/><Relationship Id="rId5" Type="http://schemas.openxmlformats.org/officeDocument/2006/relationships/image" Target="../media/image95.jpe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png"/><Relationship Id="rId4" Type="http://schemas.openxmlformats.org/officeDocument/2006/relationships/image" Target="../media/image230.png"/><Relationship Id="rId5" Type="http://schemas.openxmlformats.org/officeDocument/2006/relationships/image" Target="../media/image231.png"/><Relationship Id="rId6" Type="http://schemas.openxmlformats.org/officeDocument/2006/relationships/image" Target="../media/image232.png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28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4" Type="http://schemas.openxmlformats.org/officeDocument/2006/relationships/image" Target="../media/image234.png"/><Relationship Id="rId5" Type="http://schemas.openxmlformats.org/officeDocument/2006/relationships/image" Target="../media/image235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3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4" Type="http://schemas.openxmlformats.org/officeDocument/2006/relationships/image" Target="../media/image239.png"/><Relationship Id="rId5" Type="http://schemas.openxmlformats.org/officeDocument/2006/relationships/image" Target="../media/image240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8" Type="http://schemas.openxmlformats.org/officeDocument/2006/relationships/image" Target="../media/image58.png"/><Relationship Id="rId9" Type="http://schemas.openxmlformats.org/officeDocument/2006/relationships/image" Target="../media/image59.png"/><Relationship Id="rId10" Type="http://schemas.openxmlformats.org/officeDocument/2006/relationships/image" Target="../media/image60.png"/><Relationship Id="rId11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4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4" Type="http://schemas.openxmlformats.org/officeDocument/2006/relationships/image" Target="../media/image243.png"/><Relationship Id="rId5" Type="http://schemas.openxmlformats.org/officeDocument/2006/relationships/image" Target="../media/image244.png"/><Relationship Id="rId6" Type="http://schemas.openxmlformats.org/officeDocument/2006/relationships/image" Target="../media/image245.png"/><Relationship Id="rId7" Type="http://schemas.openxmlformats.org/officeDocument/2006/relationships/image" Target="../media/image246.png"/><Relationship Id="rId8" Type="http://schemas.openxmlformats.org/officeDocument/2006/relationships/image" Target="../media/image247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48.png"/><Relationship Id="rId3" Type="http://schemas.openxmlformats.org/officeDocument/2006/relationships/image" Target="../media/image249.emf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50.png"/><Relationship Id="rId3" Type="http://schemas.openxmlformats.org/officeDocument/2006/relationships/image" Target="../media/image251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52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5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2.png"/><Relationship Id="rId5" Type="http://schemas.openxmlformats.org/officeDocument/2006/relationships/image" Target="../media/image255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54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png"/><Relationship Id="rId4" Type="http://schemas.openxmlformats.org/officeDocument/2006/relationships/image" Target="../media/image257.png"/><Relationship Id="rId5" Type="http://schemas.openxmlformats.org/officeDocument/2006/relationships/image" Target="../media/image258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25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4" Type="http://schemas.openxmlformats.org/officeDocument/2006/relationships/image" Target="../media/image225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59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22.png"/><Relationship Id="rId3" Type="http://schemas.openxmlformats.org/officeDocument/2006/relationships/image" Target="../media/image2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jpeg"/><Relationship Id="rId6" Type="http://schemas.openxmlformats.org/officeDocument/2006/relationships/image" Target="../media/image65.jpeg"/><Relationship Id="rId7" Type="http://schemas.openxmlformats.org/officeDocument/2006/relationships/image" Target="../media/image66.png"/><Relationship Id="rId8" Type="http://schemas.openxmlformats.org/officeDocument/2006/relationships/image" Target="../media/image67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jpeg"/><Relationship Id="rId4" Type="http://schemas.openxmlformats.org/officeDocument/2006/relationships/image" Target="../media/image261.png"/><Relationship Id="rId5" Type="http://schemas.openxmlformats.org/officeDocument/2006/relationships/image" Target="../media/image262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22.png"/></Relationships>
</file>

<file path=ppt/slides/_rels/slide9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64.png"/><Relationship Id="rId5" Type="http://schemas.openxmlformats.org/officeDocument/2006/relationships/image" Target="../media/image265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6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801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63500" y="235327"/>
            <a:ext cx="3479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The Mid-Atlantic Coastal Ocean Observing System: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Application to Mean and Extreme Conditions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3200" b="1" dirty="0" smtClean="0">
              <a:solidFill>
                <a:srgbClr val="FFFF00"/>
              </a:solidFill>
              <a:latin typeface="Calibri"/>
              <a:ea typeface="+mn-ea"/>
              <a:cs typeface="+mn-cs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3200" b="1" dirty="0" smtClean="0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879" y="609600"/>
            <a:ext cx="44732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i="1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Scott </a:t>
            </a:r>
            <a:r>
              <a:rPr lang="en-US" sz="2800" i="1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Glenn &amp; </a:t>
            </a:r>
            <a:r>
              <a:rPr lang="en-US" sz="2800" i="1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Hugh </a:t>
            </a:r>
            <a:r>
              <a:rPr lang="en-US" sz="2800" i="1" dirty="0" err="1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Roarty</a:t>
            </a:r>
            <a:endParaRPr lang="en-US" sz="2800" i="1" dirty="0">
              <a:solidFill>
                <a:srgbClr val="FFFF00"/>
              </a:solidFill>
              <a:latin typeface="Calibri"/>
              <a:ea typeface="+mn-ea"/>
              <a:cs typeface="+mn-cs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i="1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Rutgers University</a:t>
            </a:r>
            <a:endParaRPr lang="en-US" sz="2800" i="1" dirty="0" smtClean="0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8" name="Picture 9" descr="Screen shot 2012-02-19 at 1.33.1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0" y="5435600"/>
            <a:ext cx="1694234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ioos_new_whit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35"/>
          <a:stretch/>
        </p:blipFill>
        <p:spPr>
          <a:xfrm>
            <a:off x="5257800" y="6056239"/>
            <a:ext cx="1524000" cy="801761"/>
          </a:xfrm>
          <a:prstGeom prst="rect">
            <a:avLst/>
          </a:prstGeom>
        </p:spPr>
      </p:pic>
      <p:pic>
        <p:nvPicPr>
          <p:cNvPr id="10" name="Picture 9" descr="Screen Shot 2016-04-11 at 10.10.25 PM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6248400"/>
            <a:ext cx="1676400" cy="434784"/>
          </a:xfrm>
          <a:prstGeom prst="rect">
            <a:avLst/>
          </a:prstGeom>
        </p:spPr>
      </p:pic>
      <p:pic>
        <p:nvPicPr>
          <p:cNvPr id="11" name="Picture 10" descr="Screen Shot 2016-04-11 at 10.27.36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300" y="6254053"/>
            <a:ext cx="1955800" cy="398508"/>
          </a:xfrm>
          <a:prstGeom prst="rect">
            <a:avLst/>
          </a:prstGeom>
        </p:spPr>
      </p:pic>
      <p:pic>
        <p:nvPicPr>
          <p:cNvPr id="14" name="Picture 13" descr="Screen Shot 2013-10-21 at 8.16.35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354818"/>
            <a:ext cx="1066800" cy="679130"/>
          </a:xfrm>
          <a:prstGeom prst="rect">
            <a:avLst/>
          </a:prstGeom>
        </p:spPr>
      </p:pic>
      <p:pic>
        <p:nvPicPr>
          <p:cNvPr id="15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435600"/>
            <a:ext cx="1962150" cy="437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0262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3400" y="160528"/>
            <a:ext cx="8264525" cy="6134098"/>
            <a:chOff x="533400" y="457200"/>
            <a:chExt cx="8264525" cy="6134098"/>
          </a:xfrm>
        </p:grpSpPr>
        <p:sp>
          <p:nvSpPr>
            <p:cNvPr id="5" name="Rectangle 4"/>
            <p:cNvSpPr/>
            <p:nvPr/>
          </p:nvSpPr>
          <p:spPr>
            <a:xfrm>
              <a:off x="533400" y="457200"/>
              <a:ext cx="8153400" cy="601980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4" name="Picture 2" descr="C:\Documents and Settings\RUCool\Desktop\MARCOOS Years 5-9 Sept 2010\Figures\mab_triangles_grad_bkg1.jp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00200" y="2076450"/>
              <a:ext cx="6019799" cy="4514848"/>
            </a:xfrm>
            <a:prstGeom prst="rect">
              <a:avLst/>
            </a:prstGeom>
            <a:noFill/>
            <a:ln w="0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6130925" y="2698750"/>
              <a:ext cx="26670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To seek, discover &amp; apply </a:t>
              </a:r>
              <a:br>
                <a:rPr lang="en-US" sz="14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</a:br>
              <a:r>
                <a:rPr lang="en-US" sz="14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new knowledge &amp; understanding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of our coastal ocean</a:t>
              </a:r>
            </a:p>
          </p:txBody>
        </p:sp>
        <p:pic>
          <p:nvPicPr>
            <p:cNvPr id="17" name="Picture 16" descr="map_codar.bmp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67000" y="533400"/>
              <a:ext cx="1850725" cy="1965959"/>
            </a:xfrm>
            <a:prstGeom prst="rect">
              <a:avLst/>
            </a:prstGeom>
            <a:ln w="25400" cap="flat" cmpd="sng" algn="ctr">
              <a:solidFill>
                <a:schemeClr val="tx1">
                  <a:alpha val="2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6" name="Picture 15" descr="map_satellite.bmp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9600" y="533400"/>
              <a:ext cx="1850726" cy="1965959"/>
            </a:xfrm>
            <a:prstGeom prst="rect">
              <a:avLst/>
            </a:prstGeom>
            <a:ln w="25400">
              <a:solidFill>
                <a:schemeClr val="tx1">
                  <a:alpha val="20000"/>
                </a:schemeClr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/>
          </p:spPr>
        </p:pic>
        <p:sp>
          <p:nvSpPr>
            <p:cNvPr id="13" name="TextBox 12"/>
            <p:cNvSpPr txBox="1"/>
            <p:nvPr/>
          </p:nvSpPr>
          <p:spPr>
            <a:xfrm>
              <a:off x="609600" y="533400"/>
              <a:ext cx="1600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Satellites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667000" y="533400"/>
              <a:ext cx="175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HF-Radar</a:t>
              </a:r>
            </a:p>
          </p:txBody>
        </p:sp>
        <p:pic>
          <p:nvPicPr>
            <p:cNvPr id="18" name="Picture 17" descr="map_codar.bmp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59874" y="4419600"/>
              <a:ext cx="1850725" cy="1965959"/>
            </a:xfrm>
            <a:prstGeom prst="rect">
              <a:avLst/>
            </a:prstGeom>
            <a:ln w="25400">
              <a:solidFill>
                <a:schemeClr val="tx1">
                  <a:alpha val="20000"/>
                </a:schemeClr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9" name="Picture 18" descr="map_codar.bmp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9600" y="4419600"/>
              <a:ext cx="1850726" cy="1965959"/>
            </a:xfrm>
            <a:prstGeom prst="rect">
              <a:avLst/>
            </a:prstGeom>
            <a:ln w="25400">
              <a:solidFill>
                <a:schemeClr val="tx1">
                  <a:alpha val="20000"/>
                </a:schemeClr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4" name="TextBox 13"/>
            <p:cNvSpPr txBox="1"/>
            <p:nvPr/>
          </p:nvSpPr>
          <p:spPr>
            <a:xfrm>
              <a:off x="6781800" y="4444424"/>
              <a:ext cx="17526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 smtClean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Atmosphere &amp; Ocean Forecast Ensembles</a:t>
              </a:r>
              <a:endParaRPr lang="en-US" sz="1600" b="1" dirty="0">
                <a:solidFill>
                  <a:prstClr val="white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09600" y="4419600"/>
              <a:ext cx="1828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Weather  Stations</a:t>
              </a:r>
            </a:p>
          </p:txBody>
        </p:sp>
        <p:pic>
          <p:nvPicPr>
            <p:cNvPr id="20" name="Picture 19" descr="MARACOOS_logo_300dpi_transparent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43200" y="5562600"/>
              <a:ext cx="3715074" cy="707442"/>
            </a:xfrm>
            <a:prstGeom prst="rect">
              <a:avLst/>
            </a:prstGeom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1" name="TextBox 20"/>
            <p:cNvSpPr txBox="1"/>
            <p:nvPr/>
          </p:nvSpPr>
          <p:spPr>
            <a:xfrm>
              <a:off x="3931757" y="2694801"/>
              <a:ext cx="14022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Population Density</a:t>
              </a:r>
            </a:p>
          </p:txBody>
        </p:sp>
        <p:pic>
          <p:nvPicPr>
            <p:cNvPr id="23" name="Picture 2" descr="C:\Documents and Settings\RUCool\Desktop\marcoos_dot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724400" y="533400"/>
              <a:ext cx="1828800" cy="1981200"/>
            </a:xfrm>
            <a:prstGeom prst="rect">
              <a:avLst/>
            </a:prstGeom>
            <a:noFill/>
            <a:ln w="12700">
              <a:solidFill>
                <a:schemeClr val="tx1">
                  <a:alpha val="20000"/>
                </a:schemeClr>
              </a:solidFill>
            </a:ln>
            <a:effectLst>
              <a:outerShdw blurRad="50800" dist="38100" dir="2700000" algn="ctr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4" name="TextBox 23"/>
            <p:cNvSpPr txBox="1"/>
            <p:nvPr/>
          </p:nvSpPr>
          <p:spPr>
            <a:xfrm>
              <a:off x="4724400" y="533400"/>
              <a:ext cx="914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Gliders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781800" y="546345"/>
              <a:ext cx="1793947" cy="1984437"/>
            </a:xfrm>
            <a:prstGeom prst="rect">
              <a:avLst/>
            </a:prstGeom>
            <a:ln w="12700">
              <a:solidFill>
                <a:schemeClr val="tx1">
                  <a:alpha val="20000"/>
                </a:schemeClr>
              </a:solidFill>
            </a:ln>
            <a:effectLst>
              <a:outerShdw blurRad="50800" dist="38100" dir="2700000" algn="ctr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6" name="TextBox 25"/>
            <p:cNvSpPr txBox="1"/>
            <p:nvPr/>
          </p:nvSpPr>
          <p:spPr>
            <a:xfrm>
              <a:off x="6781800" y="533400"/>
              <a:ext cx="914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Drifters</a:t>
              </a:r>
            </a:p>
          </p:txBody>
        </p:sp>
        <p:pic>
          <p:nvPicPr>
            <p:cNvPr id="27" name="Picture 26" descr="IOOSlogoWhiteRGB.gif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5800" y="2743200"/>
              <a:ext cx="1648485" cy="661753"/>
            </a:xfrm>
            <a:prstGeom prst="rect">
              <a:avLst/>
            </a:prstGeom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2" name="Picture 21" descr="map_codar.bmp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>
            <a:xfrm>
              <a:off x="1576387" y="5053013"/>
              <a:ext cx="133350" cy="102394"/>
            </a:xfrm>
            <a:prstGeom prst="rect">
              <a:avLst/>
            </a:prstGeom>
            <a:ln w="25400"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26764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7" descr="2011-03-01_12-09-01_78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0" r="26334"/>
          <a:stretch>
            <a:fillRect/>
          </a:stretch>
        </p:blipFill>
        <p:spPr bwMode="auto">
          <a:xfrm>
            <a:off x="7461250" y="4430713"/>
            <a:ext cx="1682750" cy="1563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5138" y="952500"/>
            <a:ext cx="2087562" cy="1487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87000"/>
              </a:srgbClr>
            </a:outerShdw>
          </a:effectLst>
        </p:spPr>
      </p:pic>
      <p:pic>
        <p:nvPicPr>
          <p:cNvPr id="6148" name="Picture 4" descr="Installed X-Band dis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690563"/>
            <a:ext cx="1808163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87000"/>
              </a:srgbClr>
            </a:outerShdw>
          </a:effec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9138" y="4389438"/>
            <a:ext cx="1600200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87000"/>
              </a:srgbClr>
            </a:outerShdw>
          </a:effectLst>
        </p:spPr>
      </p:pic>
      <p:pic>
        <p:nvPicPr>
          <p:cNvPr id="6152" name="Picture 8" descr="http://marine.rutgers.edu/mrs/sat_data/images_rucool/Jen_L-BandDish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34138" y="2611438"/>
            <a:ext cx="1520825" cy="1577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87000"/>
              </a:srgbClr>
            </a:outerShdw>
          </a:effectLst>
        </p:spPr>
      </p:pic>
      <p:pic>
        <p:nvPicPr>
          <p:cNvPr id="6154" name="Picture 10" descr="http://marine.rutgers.edu/mrs/sat_data/images_rucool/XBand_SatelliteDish_brighte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83125" y="2552700"/>
            <a:ext cx="1762125" cy="1655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87000"/>
              </a:srgbClr>
            </a:outerShdw>
          </a:effectLst>
        </p:spPr>
      </p:pic>
      <p:grpSp>
        <p:nvGrpSpPr>
          <p:cNvPr id="21511" name="Group 12"/>
          <p:cNvGrpSpPr>
            <a:grpSpLocks/>
          </p:cNvGrpSpPr>
          <p:nvPr/>
        </p:nvGrpSpPr>
        <p:grpSpPr bwMode="auto">
          <a:xfrm>
            <a:off x="457200" y="1447800"/>
            <a:ext cx="3200400" cy="4189413"/>
            <a:chOff x="533400" y="1295400"/>
            <a:chExt cx="3200400" cy="4188941"/>
          </a:xfrm>
        </p:grpSpPr>
        <p:pic>
          <p:nvPicPr>
            <p:cNvPr id="6150" name="Picture 6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33400" y="1295400"/>
              <a:ext cx="3200400" cy="41889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87000"/>
                </a:srgbClr>
              </a:outerShdw>
            </a:effectLst>
          </p:spPr>
        </p:pic>
        <p:sp>
          <p:nvSpPr>
            <p:cNvPr id="8" name="Oval 7"/>
            <p:cNvSpPr/>
            <p:nvPr/>
          </p:nvSpPr>
          <p:spPr>
            <a:xfrm>
              <a:off x="1524000" y="3428760"/>
              <a:ext cx="152400" cy="152383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676400" y="3276377"/>
              <a:ext cx="152400" cy="152383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43000" y="3733525"/>
              <a:ext cx="152400" cy="152383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914400" y="3885908"/>
              <a:ext cx="152400" cy="152383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3048000" y="1828740"/>
              <a:ext cx="152400" cy="152383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1512" name="TextBox 13"/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FF"/>
                </a:solidFill>
                <a:latin typeface="Times New Roman"/>
                <a:cs typeface="Times New Roman"/>
              </a:rPr>
              <a:t>Real-Time Satellite Ground Stations in the Northeast U.S.</a:t>
            </a:r>
          </a:p>
        </p:txBody>
      </p:sp>
      <p:cxnSp>
        <p:nvCxnSpPr>
          <p:cNvPr id="16" name="Straight Connector 15"/>
          <p:cNvCxnSpPr>
            <a:stCxn id="10" idx="5"/>
          </p:cNvCxnSpPr>
          <p:nvPr/>
        </p:nvCxnSpPr>
        <p:spPr>
          <a:xfrm>
            <a:off x="1196975" y="4016375"/>
            <a:ext cx="4576763" cy="3857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4" name="Picture 2" descr="http://sd-www.jhuapl.edu/fermi/avhrr/geometry/dish_s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3" t="8998" r="22952" b="10014"/>
          <a:stretch>
            <a:fillRect/>
          </a:stretch>
        </p:blipFill>
        <p:spPr bwMode="auto">
          <a:xfrm>
            <a:off x="3886200" y="4554538"/>
            <a:ext cx="1524000" cy="161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Connector 23"/>
          <p:cNvCxnSpPr>
            <a:stCxn id="8" idx="6"/>
            <a:endCxn id="6154" idx="1"/>
          </p:cNvCxnSpPr>
          <p:nvPr/>
        </p:nvCxnSpPr>
        <p:spPr>
          <a:xfrm flipV="1">
            <a:off x="1600200" y="3381375"/>
            <a:ext cx="3082925" cy="2762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6"/>
            <a:endCxn id="6146" idx="1"/>
          </p:cNvCxnSpPr>
          <p:nvPr/>
        </p:nvCxnSpPr>
        <p:spPr>
          <a:xfrm flipV="1">
            <a:off x="1752600" y="1695450"/>
            <a:ext cx="5062538" cy="18097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2" idx="7"/>
            <a:endCxn id="6148" idx="1"/>
          </p:cNvCxnSpPr>
          <p:nvPr/>
        </p:nvCxnSpPr>
        <p:spPr>
          <a:xfrm flipV="1">
            <a:off x="3101975" y="1300163"/>
            <a:ext cx="936625" cy="7032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1" idx="5"/>
            <a:endCxn id="21514" idx="1"/>
          </p:cNvCxnSpPr>
          <p:nvPr/>
        </p:nvCxnSpPr>
        <p:spPr>
          <a:xfrm>
            <a:off x="968375" y="4168775"/>
            <a:ext cx="2917825" cy="1193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9" name="TextBox 21"/>
          <p:cNvSpPr txBox="1">
            <a:spLocks noChangeArrowheads="1"/>
          </p:cNvSpPr>
          <p:nvPr/>
        </p:nvSpPr>
        <p:spPr bwMode="auto">
          <a:xfrm>
            <a:off x="6027738" y="3970338"/>
            <a:ext cx="762000" cy="234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720" tIns="9144" rIns="45720" bIns="914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prstClr val="black"/>
                </a:solidFill>
              </a:rPr>
              <a:t>Rutgers</a:t>
            </a:r>
          </a:p>
        </p:txBody>
      </p:sp>
      <p:sp>
        <p:nvSpPr>
          <p:cNvPr id="21520" name="TextBox 26"/>
          <p:cNvSpPr txBox="1">
            <a:spLocks noChangeArrowheads="1"/>
          </p:cNvSpPr>
          <p:nvPr/>
        </p:nvSpPr>
        <p:spPr bwMode="auto">
          <a:xfrm>
            <a:off x="4165600" y="5910263"/>
            <a:ext cx="1303338" cy="2333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720" tIns="9144" rIns="45720" bIns="914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prstClr val="black"/>
                </a:solidFill>
              </a:rPr>
              <a:t>Johns Hopkins</a:t>
            </a:r>
          </a:p>
        </p:txBody>
      </p:sp>
      <p:sp>
        <p:nvSpPr>
          <p:cNvPr id="21521" name="TextBox 27"/>
          <p:cNvSpPr txBox="1">
            <a:spLocks noChangeArrowheads="1"/>
          </p:cNvSpPr>
          <p:nvPr/>
        </p:nvSpPr>
        <p:spPr bwMode="auto">
          <a:xfrm>
            <a:off x="6934200" y="5757863"/>
            <a:ext cx="1125538" cy="2365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720" tIns="9144" rIns="45720" bIns="914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prstClr val="black"/>
                </a:solidFill>
              </a:rPr>
              <a:t>U. Delaware</a:t>
            </a:r>
          </a:p>
        </p:txBody>
      </p:sp>
      <p:sp>
        <p:nvSpPr>
          <p:cNvPr id="21522" name="TextBox 28"/>
          <p:cNvSpPr txBox="1">
            <a:spLocks noChangeArrowheads="1"/>
          </p:cNvSpPr>
          <p:nvPr/>
        </p:nvSpPr>
        <p:spPr bwMode="auto">
          <a:xfrm>
            <a:off x="7035800" y="2116138"/>
            <a:ext cx="1633538" cy="238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720" tIns="9144" rIns="45720" bIns="914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prstClr val="black"/>
                </a:solidFill>
              </a:rPr>
              <a:t>City College of N.Y.</a:t>
            </a:r>
          </a:p>
        </p:txBody>
      </p:sp>
      <p:sp>
        <p:nvSpPr>
          <p:cNvPr id="21523" name="TextBox 29"/>
          <p:cNvSpPr txBox="1">
            <a:spLocks noChangeArrowheads="1"/>
          </p:cNvSpPr>
          <p:nvPr/>
        </p:nvSpPr>
        <p:spPr bwMode="auto">
          <a:xfrm>
            <a:off x="5003800" y="1693863"/>
            <a:ext cx="855663" cy="2333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720" tIns="9144" rIns="45720" bIns="914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prstClr val="black"/>
                </a:solidFill>
              </a:rPr>
              <a:t>U. Maine</a:t>
            </a:r>
          </a:p>
        </p:txBody>
      </p:sp>
      <p:sp>
        <p:nvSpPr>
          <p:cNvPr id="21524" name="TextBox 30"/>
          <p:cNvSpPr txBox="1">
            <a:spLocks noChangeArrowheads="1"/>
          </p:cNvSpPr>
          <p:nvPr/>
        </p:nvSpPr>
        <p:spPr bwMode="auto">
          <a:xfrm>
            <a:off x="388938" y="710624"/>
            <a:ext cx="342106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prstClr val="black"/>
                </a:solidFill>
              </a:rPr>
              <a:t>Satellites: NOAA Polar </a:t>
            </a:r>
            <a:r>
              <a:rPr lang="en-US" sz="1600" dirty="0" smtClean="0">
                <a:solidFill>
                  <a:prstClr val="black"/>
                </a:solidFill>
              </a:rPr>
              <a:t>Orbiters, NPP</a:t>
            </a:r>
            <a:r>
              <a:rPr lang="en-US" sz="1600" dirty="0">
                <a:solidFill>
                  <a:prstClr val="black"/>
                </a:solidFill>
              </a:rPr>
              <a:t>, Terra, Aqua</a:t>
            </a:r>
            <a:r>
              <a:rPr lang="en-US" sz="1600" dirty="0" smtClean="0">
                <a:solidFill>
                  <a:prstClr val="black"/>
                </a:solidFill>
              </a:rPr>
              <a:t>, </a:t>
            </a:r>
            <a:r>
              <a:rPr lang="en-US" sz="1600" dirty="0" err="1" smtClean="0">
                <a:solidFill>
                  <a:prstClr val="black"/>
                </a:solidFill>
              </a:rPr>
              <a:t>Metop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>
                <a:solidFill>
                  <a:prstClr val="black"/>
                </a:solidFill>
              </a:rPr>
              <a:t>&amp; GOES </a:t>
            </a:r>
          </a:p>
        </p:txBody>
      </p:sp>
      <p:pic>
        <p:nvPicPr>
          <p:cNvPr id="2" name="Picture 1" descr="Screen Shot 2014-04-06 at 2.42.54 AM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5744391"/>
            <a:ext cx="2209800" cy="4261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5833" y="5638800"/>
            <a:ext cx="1005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Industry</a:t>
            </a:r>
          </a:p>
          <a:p>
            <a:r>
              <a:rPr lang="en-US" sz="1800" dirty="0" smtClean="0"/>
              <a:t>Partner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77393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fld id="{99DF0DD8-9F42-174A-B545-B3702B4F4F68}" type="slidenum">
              <a:rPr lang="en-US" sz="1200">
                <a:solidFill>
                  <a:srgbClr val="898989"/>
                </a:solidFill>
                <a:latin typeface="Calibri" charset="0"/>
              </a:rPr>
              <a:pPr algn="l"/>
              <a:t>12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1219200" y="76200"/>
            <a:ext cx="6705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Mid-Atlantic Bight HF Radar Network</a:t>
            </a:r>
            <a:endParaRPr lang="en-US" sz="26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2253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85800"/>
            <a:ext cx="8991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Box 7"/>
          <p:cNvSpPr txBox="1">
            <a:spLocks noChangeArrowheads="1"/>
          </p:cNvSpPr>
          <p:nvPr/>
        </p:nvSpPr>
        <p:spPr bwMode="auto">
          <a:xfrm>
            <a:off x="4387850" y="2638425"/>
            <a:ext cx="470058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u="sng" dirty="0">
                <a:solidFill>
                  <a:prstClr val="white"/>
                </a:solidFill>
              </a:rPr>
              <a:t>Mid-Atlantic HF Radar Network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FF0000"/>
                </a:solidFill>
              </a:rPr>
              <a:t>16 Long-Range CODARs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>
                <a:solidFill>
                  <a:srgbClr val="FFFF00"/>
                </a:solidFill>
              </a:rPr>
              <a:t> 8 Medium-Range CODARs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u="sng" dirty="0">
                <a:solidFill>
                  <a:srgbClr val="00FF00"/>
                </a:solidFill>
              </a:rPr>
              <a:t>17</a:t>
            </a:r>
            <a:r>
              <a:rPr lang="en-US" sz="1800" b="1" dirty="0">
                <a:solidFill>
                  <a:srgbClr val="00FF00"/>
                </a:solidFill>
              </a:rPr>
              <a:t> Short-Range CODARs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prstClr val="white"/>
                </a:solidFill>
              </a:rPr>
              <a:t>41 </a:t>
            </a:r>
            <a:r>
              <a:rPr lang="en-US" sz="1800" b="1" dirty="0" smtClean="0">
                <a:solidFill>
                  <a:prstClr val="white"/>
                </a:solidFill>
              </a:rPr>
              <a:t>Total (Pre-Sandy)</a:t>
            </a:r>
            <a:endParaRPr lang="en-US" sz="1800" b="1" dirty="0">
              <a:solidFill>
                <a:prstClr val="white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>
              <a:solidFill>
                <a:prstClr val="white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prstClr val="white"/>
                </a:solidFill>
              </a:rPr>
              <a:t>Triple Nested, Multi-static, Multi-use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prstClr val="white"/>
                </a:solidFill>
              </a:rPr>
              <a:t>Industry Partner: CODAR Ocean Sensors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10800000" flipV="1">
            <a:off x="2624138" y="922338"/>
            <a:ext cx="2557462" cy="873125"/>
          </a:xfrm>
          <a:prstGeom prst="line">
            <a:avLst/>
          </a:prstGeom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261938" y="2760663"/>
            <a:ext cx="3352800" cy="1422400"/>
          </a:xfrm>
          <a:prstGeom prst="line">
            <a:avLst/>
          </a:prstGeom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5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3908425"/>
            <a:ext cx="1079500" cy="1538288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2081213"/>
            <a:ext cx="1143000" cy="1582737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537" name="Group 9"/>
          <p:cNvGrpSpPr>
            <a:grpSpLocks/>
          </p:cNvGrpSpPr>
          <p:nvPr/>
        </p:nvGrpSpPr>
        <p:grpSpPr bwMode="auto">
          <a:xfrm>
            <a:off x="152400" y="776288"/>
            <a:ext cx="1963738" cy="993775"/>
            <a:chOff x="5204177" y="1478844"/>
            <a:chExt cx="3766629" cy="3127024"/>
          </a:xfrm>
        </p:grpSpPr>
        <p:pic>
          <p:nvPicPr>
            <p:cNvPr id="22544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4177" y="1478846"/>
              <a:ext cx="1341012" cy="312702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45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0235" y="1478844"/>
              <a:ext cx="2380571" cy="3127023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538" name="Picture 15" descr="IMG_9578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46"/>
          <a:stretch>
            <a:fillRect/>
          </a:stretch>
        </p:blipFill>
        <p:spPr bwMode="auto">
          <a:xfrm>
            <a:off x="7639050" y="973138"/>
            <a:ext cx="1219200" cy="1671637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4" descr="3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6477000" y="5022850"/>
            <a:ext cx="582613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18" name="Picture 49" descr="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86438" y="5040313"/>
            <a:ext cx="5937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22541" name="Picture 31" descr="IOOS_logo_white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425" y="5108575"/>
            <a:ext cx="101282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2" name="Picture 19" descr="USCG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488" y="5040313"/>
            <a:ext cx="5905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3" name="Text Box 9"/>
          <p:cNvSpPr txBox="1">
            <a:spLocks noChangeArrowheads="1"/>
          </p:cNvSpPr>
          <p:nvPr/>
        </p:nvSpPr>
        <p:spPr bwMode="auto">
          <a:xfrm>
            <a:off x="2195513" y="704850"/>
            <a:ext cx="1938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FFFF00"/>
                </a:solidFill>
                <a:latin typeface="Calibri" charset="0"/>
              </a:rPr>
              <a:t>1000 km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FFFF00"/>
                </a:solidFill>
                <a:latin typeface="Calibri" charset="0"/>
              </a:rPr>
              <a:t>Cape to Cape</a:t>
            </a:r>
          </a:p>
        </p:txBody>
      </p:sp>
      <p:pic>
        <p:nvPicPr>
          <p:cNvPr id="2" name="Picture 1" descr="Screen Shot 2013-10-21 at 8.16.35 PM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250" y="3039577"/>
            <a:ext cx="1260078" cy="8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45687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7"/>
          <p:cNvSpPr txBox="1">
            <a:spLocks noChangeArrowheads="1"/>
          </p:cNvSpPr>
          <p:nvPr/>
        </p:nvSpPr>
        <p:spPr bwMode="auto">
          <a:xfrm>
            <a:off x="0" y="0"/>
            <a:ext cx="91440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200" b="1" dirty="0" smtClean="0">
                <a:solidFill>
                  <a:srgbClr val="0000FF"/>
                </a:solidFill>
                <a:latin typeface="Times New Roman"/>
                <a:cs typeface="Times New Roman"/>
                <a:sym typeface="Gill Sans" charset="0"/>
              </a:rPr>
              <a:t>Mid-Atlantic Bight Glider </a:t>
            </a:r>
            <a:r>
              <a:rPr lang="en-US" sz="4200" b="1" dirty="0">
                <a:solidFill>
                  <a:srgbClr val="0000FF"/>
                </a:solidFill>
                <a:latin typeface="Times New Roman"/>
                <a:cs typeface="Times New Roman"/>
                <a:sym typeface="Gill Sans" charset="0"/>
              </a:rPr>
              <a:t>Network</a:t>
            </a:r>
          </a:p>
        </p:txBody>
      </p:sp>
      <p:pic>
        <p:nvPicPr>
          <p:cNvPr id="23555" name="Picture 5" descr="marcoos_glider_sst_chl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t="5562"/>
          <a:stretch>
            <a:fillRect/>
          </a:stretch>
        </p:blipFill>
        <p:spPr bwMode="auto">
          <a:xfrm>
            <a:off x="347663" y="2497138"/>
            <a:ext cx="3938587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4763" y="2411413"/>
            <a:ext cx="2219326" cy="280987"/>
          </a:xfrm>
          <a:prstGeom prst="rect">
            <a:avLst/>
          </a:prstGeom>
          <a:noFill/>
        </p:spPr>
        <p:txBody>
          <a:bodyPr lIns="64291" tIns="32146" rIns="64291" bIns="32146">
            <a:spAutoFit/>
          </a:bodyPr>
          <a:lstStyle/>
          <a:p>
            <a:pPr eaLnBrk="1" hangingPunct="1">
              <a:defRPr/>
            </a:pPr>
            <a:r>
              <a:rPr lang="en-US" sz="14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Satellite Ocean Color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3322638"/>
            <a:ext cx="1416050" cy="280987"/>
          </a:xfrm>
          <a:prstGeom prst="rect">
            <a:avLst/>
          </a:prstGeom>
          <a:noFill/>
        </p:spPr>
        <p:txBody>
          <a:bodyPr lIns="64291" tIns="32146" rIns="64291" bIns="32146">
            <a:spAutoFit/>
          </a:bodyPr>
          <a:lstStyle/>
          <a:p>
            <a:pPr eaLnBrk="1" hangingPunct="1">
              <a:defRPr/>
            </a:pPr>
            <a:r>
              <a:rPr lang="en-US" sz="14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Satellite SST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4763" y="4125913"/>
            <a:ext cx="1201738" cy="714375"/>
          </a:xfrm>
          <a:prstGeom prst="rect">
            <a:avLst/>
          </a:prstGeom>
          <a:noFill/>
        </p:spPr>
        <p:txBody>
          <a:bodyPr lIns="64291" tIns="32146" rIns="64291" bIns="32146">
            <a:spAutoFit/>
          </a:bodyPr>
          <a:lstStyle/>
          <a:p>
            <a:pPr eaLnBrk="1" hangingPunct="1">
              <a:defRPr/>
            </a:pPr>
            <a:r>
              <a:rPr lang="en-US" sz="14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Subsurface </a:t>
            </a:r>
          </a:p>
          <a:p>
            <a:pPr eaLnBrk="1" hangingPunct="1">
              <a:defRPr/>
            </a:pPr>
            <a:r>
              <a:rPr lang="en-US" sz="14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Glider </a:t>
            </a:r>
          </a:p>
          <a:p>
            <a:pPr eaLnBrk="1" hangingPunct="1">
              <a:defRPr/>
            </a:pPr>
            <a:r>
              <a:rPr lang="en-US" sz="14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Data</a:t>
            </a:r>
          </a:p>
        </p:txBody>
      </p:sp>
      <p:pic>
        <p:nvPicPr>
          <p:cNvPr id="2355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33" b="3500"/>
          <a:stretch>
            <a:fillRect/>
          </a:stretch>
        </p:blipFill>
        <p:spPr bwMode="auto">
          <a:xfrm>
            <a:off x="2332038" y="733425"/>
            <a:ext cx="3883025" cy="1558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12" descr="SideBySideGliders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744538"/>
            <a:ext cx="1795463" cy="1511300"/>
          </a:xfrm>
          <a:prstGeom prst="rect">
            <a:avLst/>
          </a:prstGeom>
          <a:noFill/>
          <a:ln w="28575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3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1" t="21931"/>
          <a:stretch>
            <a:fillRect/>
          </a:stretch>
        </p:blipFill>
        <p:spPr bwMode="auto">
          <a:xfrm>
            <a:off x="6438900" y="677863"/>
            <a:ext cx="2519363" cy="1614487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4" name="TextBox 1"/>
          <p:cNvSpPr txBox="1">
            <a:spLocks noChangeArrowheads="1"/>
          </p:cNvSpPr>
          <p:nvPr/>
        </p:nvSpPr>
        <p:spPr bwMode="auto">
          <a:xfrm>
            <a:off x="322263" y="744538"/>
            <a:ext cx="1277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FFFFFF"/>
                </a:solidFill>
              </a:rPr>
              <a:t>RU01</a:t>
            </a:r>
          </a:p>
        </p:txBody>
      </p:sp>
      <p:sp>
        <p:nvSpPr>
          <p:cNvPr id="23565" name="TextBox 19"/>
          <p:cNvSpPr txBox="1">
            <a:spLocks noChangeArrowheads="1"/>
          </p:cNvSpPr>
          <p:nvPr/>
        </p:nvSpPr>
        <p:spPr bwMode="auto">
          <a:xfrm>
            <a:off x="2590800" y="744538"/>
            <a:ext cx="77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FFFF"/>
                </a:solidFill>
              </a:rPr>
              <a:t>RU15</a:t>
            </a:r>
          </a:p>
        </p:txBody>
      </p:sp>
      <p:sp>
        <p:nvSpPr>
          <p:cNvPr id="23566" name="TextBox 20"/>
          <p:cNvSpPr txBox="1">
            <a:spLocks noChangeArrowheads="1"/>
          </p:cNvSpPr>
          <p:nvPr/>
        </p:nvSpPr>
        <p:spPr bwMode="auto">
          <a:xfrm>
            <a:off x="6756400" y="744538"/>
            <a:ext cx="77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FFFFFF"/>
                </a:solidFill>
              </a:rPr>
              <a:t>RU29</a:t>
            </a:r>
          </a:p>
        </p:txBody>
      </p:sp>
      <p:sp>
        <p:nvSpPr>
          <p:cNvPr id="23567" name="TextBox 2"/>
          <p:cNvSpPr txBox="1">
            <a:spLocks noChangeArrowheads="1"/>
          </p:cNvSpPr>
          <p:nvPr/>
        </p:nvSpPr>
        <p:spPr bwMode="auto">
          <a:xfrm>
            <a:off x="120155" y="5791200"/>
            <a:ext cx="46042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prstClr val="black"/>
                </a:solidFill>
              </a:rPr>
              <a:t>Industry Partner: Teledyne Webb Researc</a:t>
            </a:r>
            <a:r>
              <a:rPr lang="en-US" sz="2000" dirty="0">
                <a:solidFill>
                  <a:prstClr val="black"/>
                </a:solidFill>
              </a:rPr>
              <a:t>h</a:t>
            </a:r>
          </a:p>
        </p:txBody>
      </p:sp>
      <p:pic>
        <p:nvPicPr>
          <p:cNvPr id="18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650" y="5429250"/>
            <a:ext cx="29591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71625" y="1889125"/>
            <a:ext cx="49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1800" dirty="0" smtClean="0">
                <a:solidFill>
                  <a:prstClr val="white"/>
                </a:solidFill>
                <a:ea typeface="ＭＳ Ｐゴシック" charset="-128"/>
                <a:cs typeface="ＭＳ Ｐゴシック" charset="-128"/>
              </a:rPr>
              <a:t>G1</a:t>
            </a:r>
            <a:endParaRPr lang="en-US" sz="1800" dirty="0">
              <a:solidFill>
                <a:prstClr val="white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08500" y="1920875"/>
            <a:ext cx="1801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18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G1-Ruggedized</a:t>
            </a:r>
            <a:endParaRPr lang="en-US" sz="1800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13750" y="1936750"/>
            <a:ext cx="49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180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G2</a:t>
            </a:r>
            <a:endParaRPr lang="en-US" sz="1800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9" name="Picture 22"/>
          <p:cNvPicPr>
            <a:picLocks noChangeAspect="1" noChangeArrowheads="1"/>
          </p:cNvPicPr>
          <p:nvPr/>
        </p:nvPicPr>
        <p:blipFill>
          <a:blip r:embed="rId7"/>
          <a:srcRect l="10814" t="5260" r="12453" b="-1753"/>
          <a:stretch>
            <a:fillRect/>
          </a:stretch>
        </p:blipFill>
        <p:spPr bwMode="auto">
          <a:xfrm>
            <a:off x="4921251" y="5361969"/>
            <a:ext cx="1143000" cy="1045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rucool_global_map_black_axis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515" y="2514600"/>
            <a:ext cx="496178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746862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glider_AQ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3788" y="3423652"/>
            <a:ext cx="1907989" cy="170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5418" y="3669344"/>
            <a:ext cx="2178581" cy="1122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IMG_84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0001" y="1591733"/>
            <a:ext cx="2260616" cy="1630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VR2C_glider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47467" y="1295400"/>
            <a:ext cx="1896533" cy="227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7733" y="0"/>
            <a:ext cx="1947334" cy="1461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" name="Picture 3" descr="IMG_78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0400" y="5283199"/>
            <a:ext cx="1896533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935" y="963792"/>
            <a:ext cx="2472265" cy="1854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1" name="Picture 3" descr="SAM_on_Glider_2 00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66734"/>
            <a:ext cx="2456346" cy="185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BreveBuster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1600" y="2898420"/>
            <a:ext cx="2427112" cy="182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995997"/>
            <a:ext cx="2472265" cy="1688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4" name="Picture 4" descr="PumpedCTD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89988"/>
            <a:ext cx="2387600" cy="1805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3" descr="2965403542_248075ea0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2931620" y="4527099"/>
            <a:ext cx="1926092" cy="2370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 descr="IMG_8549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177"/>
          <a:stretch>
            <a:fillRect/>
          </a:stretch>
        </p:blipFill>
        <p:spPr bwMode="auto">
          <a:xfrm>
            <a:off x="7225914" y="0"/>
            <a:ext cx="1918086" cy="948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1" descr="sensor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9558" y="5173662"/>
            <a:ext cx="600075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965201" y="0"/>
            <a:ext cx="369186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3600" b="1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Glider Sensors</a:t>
            </a:r>
          </a:p>
          <a:p>
            <a:pPr eaLnBrk="1" hangingPunct="1"/>
            <a:r>
              <a:rPr lang="en-US" sz="2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Inside Payload Bay or External</a:t>
            </a:r>
          </a:p>
          <a:p>
            <a:pPr eaLnBrk="1" hangingPunct="1"/>
            <a:endParaRPr lang="en-US" sz="1400" b="1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0601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ll-stations_Northeas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2085" cy="6200588"/>
          </a:xfrm>
          <a:prstGeom prst="rect">
            <a:avLst/>
          </a:prstGeom>
        </p:spPr>
      </p:pic>
      <p:pic>
        <p:nvPicPr>
          <p:cNvPr id="6" name="Picture 5" descr="Screen Shot 2012-10-24 at 10.24.16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9" t="7224" r="31340" b="17569"/>
          <a:stretch/>
        </p:blipFill>
        <p:spPr>
          <a:xfrm>
            <a:off x="-1" y="0"/>
            <a:ext cx="2869201" cy="26595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2" descr="http://portal.weatherflow.com/files/location/45700/files/IMG_4281.JPG"/>
          <p:cNvPicPr>
            <a:picLocks noChangeAspect="1" noChangeArrowheads="1"/>
          </p:cNvPicPr>
          <p:nvPr/>
        </p:nvPicPr>
        <p:blipFill rotWithShape="1">
          <a:blip r:embed="rId4" cstate="print"/>
          <a:srcRect l="49869" t="7383" r="32158" b="10302"/>
          <a:stretch/>
        </p:blipFill>
        <p:spPr bwMode="auto">
          <a:xfrm>
            <a:off x="7313344" y="25400"/>
            <a:ext cx="1813723" cy="614680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9" name="Picture 2" descr="http://portal.weatherflow.com/files/location/49393/files/IMG_4190.JPG"/>
          <p:cNvPicPr>
            <a:picLocks noChangeAspect="1" noChangeArrowheads="1"/>
          </p:cNvPicPr>
          <p:nvPr/>
        </p:nvPicPr>
        <p:blipFill rotWithShape="1">
          <a:blip r:embed="rId5" cstate="print"/>
          <a:srcRect l="17128" r="68176" b="80068"/>
          <a:stretch/>
        </p:blipFill>
        <p:spPr bwMode="auto">
          <a:xfrm>
            <a:off x="5861920" y="2133599"/>
            <a:ext cx="1980951" cy="201506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183468" y="0"/>
            <a:ext cx="5960532" cy="5847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white"/>
                </a:solidFill>
                <a:latin typeface="Calibri"/>
              </a:rPr>
              <a:t>MARACOOS Weather Network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-50799"/>
            <a:ext cx="121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NDBC</a:t>
            </a:r>
          </a:p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Backbone</a:t>
            </a:r>
          </a:p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&gt; 50 sites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39361" y="2878666"/>
            <a:ext cx="19810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Calibri"/>
              </a:rPr>
              <a:t>Regional Industry</a:t>
            </a:r>
          </a:p>
          <a:p>
            <a:pPr algn="ctr"/>
            <a:r>
              <a:rPr lang="en-US" dirty="0">
                <a:solidFill>
                  <a:srgbClr val="FFFFFF"/>
                </a:solidFill>
                <a:latin typeface="Calibri"/>
              </a:rPr>
              <a:t>Enhancement</a:t>
            </a:r>
          </a:p>
          <a:p>
            <a:pPr algn="ctr"/>
            <a:r>
              <a:rPr lang="en-US" dirty="0">
                <a:solidFill>
                  <a:srgbClr val="FFFFFF"/>
                </a:solidFill>
                <a:latin typeface="Calibri"/>
              </a:rPr>
              <a:t>&gt; 100 sites</a:t>
            </a:r>
          </a:p>
          <a:p>
            <a:endParaRPr lang="en-US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2" name="Picture 1" descr="3m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438504"/>
            <a:ext cx="1032934" cy="1216153"/>
          </a:xfrm>
          <a:prstGeom prst="rect">
            <a:avLst/>
          </a:prstGeom>
        </p:spPr>
      </p:pic>
      <p:pic>
        <p:nvPicPr>
          <p:cNvPr id="13" name="Picture 12" descr="NOAA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981200"/>
            <a:ext cx="626342" cy="62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100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ll-stations_Northeas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2085" cy="6200588"/>
          </a:xfrm>
          <a:prstGeom prst="rect">
            <a:avLst/>
          </a:prstGeom>
        </p:spPr>
      </p:pic>
      <p:pic>
        <p:nvPicPr>
          <p:cNvPr id="6" name="Picture 5" descr="Screen Shot 2012-10-24 at 10.24.16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9" t="7224" r="31340" b="17569"/>
          <a:stretch/>
        </p:blipFill>
        <p:spPr>
          <a:xfrm>
            <a:off x="-1" y="0"/>
            <a:ext cx="2869201" cy="26595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2" descr="http://portal.weatherflow.com/files/location/45700/files/IMG_4281.JPG"/>
          <p:cNvPicPr>
            <a:picLocks noChangeAspect="1" noChangeArrowheads="1"/>
          </p:cNvPicPr>
          <p:nvPr/>
        </p:nvPicPr>
        <p:blipFill rotWithShape="1">
          <a:blip r:embed="rId4" cstate="print"/>
          <a:srcRect l="49869" t="7383" r="32158" b="10302"/>
          <a:stretch/>
        </p:blipFill>
        <p:spPr bwMode="auto">
          <a:xfrm>
            <a:off x="7347209" y="-6154"/>
            <a:ext cx="1813723" cy="620375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9" name="Picture 2" descr="http://portal.weatherflow.com/files/location/49393/files/IMG_4190.JPG"/>
          <p:cNvPicPr>
            <a:picLocks noChangeAspect="1" noChangeArrowheads="1"/>
          </p:cNvPicPr>
          <p:nvPr/>
        </p:nvPicPr>
        <p:blipFill rotWithShape="1">
          <a:blip r:embed="rId5" cstate="print"/>
          <a:srcRect l="17128" r="68176" b="80068"/>
          <a:stretch/>
        </p:blipFill>
        <p:spPr bwMode="auto">
          <a:xfrm>
            <a:off x="5861920" y="2133599"/>
            <a:ext cx="1980951" cy="201506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183468" y="0"/>
            <a:ext cx="5960532" cy="5847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MARACOOS Weather Network</a:t>
            </a:r>
          </a:p>
        </p:txBody>
      </p:sp>
      <p:pic>
        <p:nvPicPr>
          <p:cNvPr id="13" name="Picture 2" descr="http://co.weatherflow.com/maracoos/2013-10-02-0000/maracoos-2013-10-02-0000.gif?1273912113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0" y="4206875"/>
            <a:ext cx="3910929" cy="27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302000" y="2746375"/>
            <a:ext cx="26035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MARACOOS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Weather Ensemble</a:t>
            </a:r>
          </a:p>
          <a:p>
            <a:pPr marL="285750" indent="-28575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800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3-7 Members</a:t>
            </a:r>
          </a:p>
          <a:p>
            <a:pPr marL="285750" indent="-28575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800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Verified with Coastal Observations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-50799"/>
            <a:ext cx="121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NDBC</a:t>
            </a:r>
          </a:p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Backbone</a:t>
            </a:r>
          </a:p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&gt; 50 sites</a:t>
            </a:r>
          </a:p>
        </p:txBody>
      </p:sp>
      <p:pic>
        <p:nvPicPr>
          <p:cNvPr id="15" name="Picture 14" descr="3m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438504"/>
            <a:ext cx="1032934" cy="1216153"/>
          </a:xfrm>
          <a:prstGeom prst="rect">
            <a:avLst/>
          </a:prstGeom>
        </p:spPr>
      </p:pic>
      <p:pic>
        <p:nvPicPr>
          <p:cNvPr id="16" name="Picture 15" descr="NOAA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981200"/>
            <a:ext cx="626342" cy="62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33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_RUWRFcold36_winds10m_201208281000_full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875" y="676275"/>
            <a:ext cx="4888541" cy="5499100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349750" y="1093787"/>
            <a:ext cx="479425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Weather Research and Forecasting (WRF) model, Advanced Research core (ARW), Version 3.4.1 </a:t>
            </a:r>
            <a:r>
              <a:rPr lang="en-US" sz="1800" dirty="0" smtClean="0">
                <a:solidFill>
                  <a:srgbClr val="000000"/>
                </a:solidFill>
                <a:latin typeface="Calibri"/>
                <a:cs typeface="Calibri"/>
              </a:rPr>
              <a:t>(</a:t>
            </a:r>
            <a:r>
              <a:rPr lang="en-US" sz="1800" dirty="0" err="1" smtClean="0">
                <a:solidFill>
                  <a:srgbClr val="000000"/>
                </a:solidFill>
                <a:latin typeface="Calibri"/>
                <a:cs typeface="Calibri"/>
              </a:rPr>
              <a:t>Michalakes</a:t>
            </a:r>
            <a:r>
              <a:rPr lang="en-US" sz="1800" dirty="0" smtClean="0">
                <a:solidFill>
                  <a:srgbClr val="000000"/>
                </a:solidFill>
                <a:latin typeface="Calibri"/>
                <a:cs typeface="Calibri"/>
              </a:rPr>
              <a:t> et al., 2001)</a:t>
            </a:r>
            <a:endParaRPr lang="en-US" sz="2400" b="1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sz="2400" b="1" dirty="0" smtClean="0">
                <a:solidFill>
                  <a:srgbClr val="000000"/>
                </a:solidFill>
                <a:latin typeface="Calibri"/>
                <a:cs typeface="Calibri"/>
              </a:rPr>
              <a:t>Horizontal Resolution: 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6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km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Calibri"/>
                <a:cs typeface="Calibri"/>
              </a:rPr>
              <a:t>Vertical Resolution: 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35 levels, focused near surface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Calibri"/>
                <a:cs typeface="Calibri"/>
              </a:rPr>
              <a:t>Lateral B.C.: 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Global Forecast System (GFS) 0.5 degree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Calibri"/>
                <a:cs typeface="Calibri"/>
              </a:rPr>
              <a:t>Microphysics: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de-DE" sz="2400" dirty="0">
                <a:solidFill>
                  <a:srgbClr val="000000"/>
                </a:solidFill>
                <a:cs typeface="Calibri"/>
              </a:rPr>
              <a:t>WRF Double-Moment 6-class </a:t>
            </a:r>
            <a:r>
              <a:rPr lang="de-DE" sz="2400" dirty="0" err="1" smtClean="0">
                <a:solidFill>
                  <a:srgbClr val="000000"/>
                </a:solidFill>
                <a:cs typeface="Calibri"/>
              </a:rPr>
              <a:t>scheme</a:t>
            </a:r>
            <a:endParaRPr lang="de-DE" sz="2400" dirty="0" smtClean="0">
              <a:solidFill>
                <a:srgbClr val="000000"/>
              </a:solidFill>
              <a:cs typeface="Calibri"/>
            </a:endParaRPr>
          </a:p>
          <a:p>
            <a:r>
              <a:rPr lang="en-US" sz="2400" b="1" dirty="0" smtClean="0">
                <a:solidFill>
                  <a:srgbClr val="000000"/>
                </a:solidFill>
                <a:latin typeface="Calibri"/>
                <a:cs typeface="Calibri"/>
              </a:rPr>
              <a:t>Planetary Boundary Layer (PBL) scheme: </a:t>
            </a:r>
            <a:r>
              <a:rPr lang="fr-FR" sz="2400" dirty="0" err="1">
                <a:solidFill>
                  <a:srgbClr val="000000"/>
                </a:solidFill>
                <a:cs typeface="Calibri"/>
              </a:rPr>
              <a:t>Yonsei</a:t>
            </a:r>
            <a:r>
              <a:rPr lang="fr-FR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fr-FR" sz="2400" dirty="0" err="1">
                <a:solidFill>
                  <a:srgbClr val="000000"/>
                </a:solidFill>
                <a:cs typeface="Calibri"/>
              </a:rPr>
              <a:t>University</a:t>
            </a:r>
            <a:r>
              <a:rPr lang="fr-FR" sz="2400" dirty="0">
                <a:solidFill>
                  <a:srgbClr val="000000"/>
                </a:solidFill>
                <a:cs typeface="Calibri"/>
              </a:rPr>
              <a:t> </a:t>
            </a:r>
            <a:r>
              <a:rPr lang="fr-FR" sz="2400" dirty="0" err="1" smtClean="0">
                <a:solidFill>
                  <a:srgbClr val="000000"/>
                </a:solidFill>
                <a:cs typeface="Calibri"/>
              </a:rPr>
              <a:t>scheme</a:t>
            </a:r>
            <a:endParaRPr lang="fr-FR" sz="2400" dirty="0">
              <a:solidFill>
                <a:srgbClr val="000000"/>
              </a:solidFill>
              <a:cs typeface="Calibri"/>
            </a:endParaRPr>
          </a:p>
          <a:p>
            <a:r>
              <a:rPr lang="en-US" sz="2400" b="1" dirty="0" err="1" smtClean="0">
                <a:solidFill>
                  <a:srgbClr val="000000"/>
                </a:solidFill>
                <a:latin typeface="Calibri"/>
                <a:cs typeface="Calibri"/>
              </a:rPr>
              <a:t>Longwave</a:t>
            </a:r>
            <a:r>
              <a:rPr lang="en-US" sz="2400" b="1" dirty="0" smtClean="0">
                <a:solidFill>
                  <a:srgbClr val="000000"/>
                </a:solidFill>
                <a:latin typeface="Calibri"/>
                <a:cs typeface="Calibri"/>
              </a:rPr>
              <a:t> radiation: 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Rapid </a:t>
            </a:r>
            <a:r>
              <a:rPr lang="en-US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Radiative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 Transfer Model (RRTMG)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Calibri"/>
                <a:cs typeface="Calibri"/>
              </a:rPr>
              <a:t>Shortwave radiation: </a:t>
            </a:r>
            <a:r>
              <a:rPr lang="en-US" sz="2400" dirty="0" err="1" smtClean="0">
                <a:solidFill>
                  <a:srgbClr val="000000"/>
                </a:solidFill>
                <a:latin typeface="Calibri"/>
                <a:cs typeface="Calibri"/>
              </a:rPr>
              <a:t>Dudhia</a:t>
            </a:r>
            <a:endParaRPr lang="en-US" sz="24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sz="2400" b="1" dirty="0" smtClean="0">
                <a:solidFill>
                  <a:srgbClr val="000000"/>
                </a:solidFill>
                <a:latin typeface="Calibri"/>
                <a:cs typeface="Calibri"/>
              </a:rPr>
              <a:t>Bottom B.C. (Sea Surface Temperature, SST): 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Variant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Advanced Research Version of WRF</a:t>
            </a:r>
          </a:p>
        </p:txBody>
      </p:sp>
    </p:spTree>
    <p:extLst>
      <p:ext uri="{BB962C8B-B14F-4D97-AF65-F5344CB8AC3E}">
        <p14:creationId xmlns:p14="http://schemas.microsoft.com/office/powerpoint/2010/main" val="235553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1" name="Picture 1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6734" y="838200"/>
            <a:ext cx="3162300" cy="2571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" name="Group 11"/>
          <p:cNvGrpSpPr/>
          <p:nvPr/>
        </p:nvGrpSpPr>
        <p:grpSpPr>
          <a:xfrm>
            <a:off x="5079999" y="3505201"/>
            <a:ext cx="3175000" cy="2581275"/>
            <a:chOff x="5334000" y="838200"/>
            <a:chExt cx="3175000" cy="2581275"/>
          </a:xfrm>
        </p:grpSpPr>
        <p:pic>
          <p:nvPicPr>
            <p:cNvPr id="58370" name="Picture 16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0" y="838200"/>
              <a:ext cx="3175000" cy="2581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372" name="Rectangle 9"/>
            <p:cNvSpPr>
              <a:spLocks noChangeArrowheads="1"/>
            </p:cNvSpPr>
            <p:nvPr/>
          </p:nvSpPr>
          <p:spPr bwMode="auto">
            <a:xfrm>
              <a:off x="6189663" y="2860675"/>
              <a:ext cx="2292350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prstClr val="white"/>
                  </a:solidFill>
                  <a:latin typeface="Times New Roman" charset="0"/>
                  <a:ea typeface="+mn-ea"/>
                  <a:cs typeface="+mn-cs"/>
                </a:rPr>
                <a:t>4) HOPS</a:t>
              </a:r>
            </a:p>
            <a:p>
              <a:pPr algn="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solidFill>
                    <a:prstClr val="white"/>
                  </a:solidFill>
                  <a:latin typeface="Times New Roman" charset="0"/>
                  <a:ea typeface="+mn-ea"/>
                  <a:cs typeface="+mn-cs"/>
                </a:rPr>
                <a:t>U. Massachusetts, Dartmouth</a:t>
              </a:r>
            </a:p>
          </p:txBody>
        </p:sp>
      </p:grpSp>
      <p:grpSp>
        <p:nvGrpSpPr>
          <p:cNvPr id="3" name="Group 10"/>
          <p:cNvGrpSpPr/>
          <p:nvPr/>
        </p:nvGrpSpPr>
        <p:grpSpPr>
          <a:xfrm>
            <a:off x="918633" y="3518430"/>
            <a:ext cx="3187700" cy="2606675"/>
            <a:chOff x="596900" y="3560763"/>
            <a:chExt cx="3187700" cy="2606675"/>
          </a:xfrm>
        </p:grpSpPr>
        <p:pic>
          <p:nvPicPr>
            <p:cNvPr id="58373" name="Picture 1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900" y="3560763"/>
              <a:ext cx="3187700" cy="26066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58374" name="Rectangle 11"/>
            <p:cNvSpPr>
              <a:spLocks noChangeArrowheads="1"/>
            </p:cNvSpPr>
            <p:nvPr/>
          </p:nvSpPr>
          <p:spPr bwMode="auto">
            <a:xfrm>
              <a:off x="2247900" y="5588000"/>
              <a:ext cx="1533525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prstClr val="white"/>
                  </a:solidFill>
                  <a:latin typeface="Times New Roman" charset="0"/>
                  <a:ea typeface="+mn-ea"/>
                  <a:cs typeface="+mn-cs"/>
                </a:rPr>
                <a:t>3) ROMS </a:t>
              </a:r>
            </a:p>
            <a:p>
              <a:pPr algn="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solidFill>
                    <a:prstClr val="white"/>
                  </a:solidFill>
                  <a:latin typeface="Times New Roman" charset="0"/>
                  <a:ea typeface="+mn-ea"/>
                  <a:cs typeface="+mn-cs"/>
                </a:rPr>
                <a:t>Rutgers University</a:t>
              </a:r>
            </a:p>
          </p:txBody>
        </p:sp>
      </p:grpSp>
      <p:sp>
        <p:nvSpPr>
          <p:cNvPr id="58376" name="Rectangle 14"/>
          <p:cNvSpPr>
            <a:spLocks noChangeArrowheads="1"/>
          </p:cNvSpPr>
          <p:nvPr/>
        </p:nvSpPr>
        <p:spPr bwMode="auto">
          <a:xfrm>
            <a:off x="2769252" y="2824692"/>
            <a:ext cx="127781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white"/>
                </a:solidFill>
                <a:latin typeface="Times New Roman" charset="0"/>
                <a:ea typeface="+mn-ea"/>
                <a:cs typeface="+mn-cs"/>
              </a:rPr>
              <a:t>1) STPS</a:t>
            </a:r>
          </a:p>
          <a:p>
            <a:pPr algn="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white"/>
                </a:solidFill>
                <a:latin typeface="Times New Roman" charset="0"/>
                <a:ea typeface="+mn-ea"/>
                <a:cs typeface="+mn-cs"/>
              </a:rPr>
              <a:t>U. Connecticut</a:t>
            </a:r>
          </a:p>
        </p:txBody>
      </p:sp>
      <p:grpSp>
        <p:nvGrpSpPr>
          <p:cNvPr id="4" name="Group 12"/>
          <p:cNvGrpSpPr/>
          <p:nvPr/>
        </p:nvGrpSpPr>
        <p:grpSpPr>
          <a:xfrm>
            <a:off x="5088466" y="875242"/>
            <a:ext cx="3175000" cy="2573338"/>
            <a:chOff x="5274733" y="3559175"/>
            <a:chExt cx="3175000" cy="2573338"/>
          </a:xfrm>
        </p:grpSpPr>
        <p:pic>
          <p:nvPicPr>
            <p:cNvPr id="58375" name="Picture 12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4733" y="3559175"/>
              <a:ext cx="3175000" cy="2573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377" name="Rectangle 15"/>
            <p:cNvSpPr>
              <a:spLocks noChangeArrowheads="1"/>
            </p:cNvSpPr>
            <p:nvPr/>
          </p:nvSpPr>
          <p:spPr bwMode="auto">
            <a:xfrm>
              <a:off x="5981700" y="5572125"/>
              <a:ext cx="2451100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prstClr val="white"/>
                  </a:solidFill>
                  <a:latin typeface="Times New Roman" charset="0"/>
                  <a:ea typeface="+mn-ea"/>
                  <a:cs typeface="+mn-cs"/>
                </a:rPr>
                <a:t>2) NYHOPS</a:t>
              </a:r>
            </a:p>
            <a:p>
              <a:pPr algn="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solidFill>
                    <a:prstClr val="white"/>
                  </a:solidFill>
                  <a:latin typeface="Times New Roman" charset="0"/>
                  <a:ea typeface="+mn-ea"/>
                  <a:cs typeface="+mn-cs"/>
                </a:rPr>
                <a:t>Stevens Institute of Technology</a:t>
              </a:r>
            </a:p>
          </p:txBody>
        </p:sp>
      </p:grp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0" y="101600"/>
            <a:ext cx="9144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prstClr val="black"/>
                </a:solidFill>
                <a:latin typeface="Calibri"/>
                <a:cs typeface="Geneva" pitchFamily="-65" charset="-128"/>
              </a:rPr>
              <a:t>Improved Predictive Modeling and Data Assimilation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544220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7430042" y="2712958"/>
            <a:ext cx="166440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Bottom temperature</a:t>
            </a:r>
          </a:p>
        </p:txBody>
      </p:sp>
      <p:pic>
        <p:nvPicPr>
          <p:cNvPr id="7" name="Picture 3" descr="kk5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59" t="5655" r="63966"/>
          <a:stretch/>
        </p:blipFill>
        <p:spPr bwMode="auto">
          <a:xfrm>
            <a:off x="5989871" y="183467"/>
            <a:ext cx="1635556" cy="3058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1730" name="Content Placeholder 2"/>
          <p:cNvSpPr>
            <a:spLocks noGrp="1"/>
          </p:cNvSpPr>
          <p:nvPr>
            <p:ph sz="half" idx="1"/>
          </p:nvPr>
        </p:nvSpPr>
        <p:spPr>
          <a:xfrm>
            <a:off x="113894" y="3622882"/>
            <a:ext cx="6256097" cy="2926327"/>
          </a:xfrm>
        </p:spPr>
        <p:txBody>
          <a:bodyPr>
            <a:normAutofit lnSpcReduction="10000"/>
          </a:bodyPr>
          <a:lstStyle/>
          <a:p>
            <a:pPr eaLnBrk="1" hangingPunct="1">
              <a:buNone/>
            </a:pPr>
            <a:r>
              <a:rPr lang="en-US" sz="1600" i="1" dirty="0" smtClean="0">
                <a:latin typeface="Calibri" charset="0"/>
                <a:ea typeface="ＭＳ Ｐゴシック" charset="0"/>
                <a:cs typeface="Arial" charset="0"/>
              </a:rPr>
              <a:t>Data used</a:t>
            </a:r>
            <a:r>
              <a:rPr lang="en-US" sz="1600" i="1" dirty="0">
                <a:latin typeface="Calibri" charset="0"/>
                <a:ea typeface="ＭＳ Ｐゴシック" charset="0"/>
                <a:cs typeface="Arial" charset="0"/>
              </a:rPr>
              <a:t> </a:t>
            </a:r>
            <a:r>
              <a:rPr lang="en-US" sz="1600" i="1" dirty="0" smtClean="0">
                <a:latin typeface="Calibri" charset="0"/>
                <a:ea typeface="ＭＳ Ｐゴシック" charset="0"/>
                <a:cs typeface="Arial" charset="0"/>
              </a:rPr>
              <a:t>                                                                [… real-time SOURCE]</a:t>
            </a:r>
            <a:br>
              <a:rPr lang="en-US" sz="1600" i="1" dirty="0" smtClean="0">
                <a:latin typeface="Calibri" charset="0"/>
                <a:ea typeface="ＭＳ Ｐゴシック" charset="0"/>
                <a:cs typeface="Arial" charset="0"/>
              </a:rPr>
            </a:br>
            <a:r>
              <a:rPr lang="en-US" sz="1600" i="1" dirty="0" smtClean="0">
                <a:latin typeface="Calibri" charset="0"/>
                <a:ea typeface="ＭＳ Ｐゴシック" charset="0"/>
                <a:cs typeface="Arial" charset="0"/>
              </a:rPr>
              <a:t>                                                                                </a:t>
            </a:r>
            <a:r>
              <a:rPr lang="en-US" sz="1600" i="1" dirty="0">
                <a:latin typeface="Calibri" charset="0"/>
                <a:ea typeface="ＭＳ Ｐゴシック" charset="0"/>
                <a:cs typeface="Arial" charset="0"/>
              </a:rPr>
              <a:t> </a:t>
            </a:r>
            <a:r>
              <a:rPr lang="en-US" sz="1600" i="1" dirty="0" smtClean="0">
                <a:latin typeface="Calibri" charset="0"/>
                <a:ea typeface="ＭＳ Ｐゴシック" charset="0"/>
                <a:cs typeface="Arial" charset="0"/>
              </a:rPr>
              <a:t>     </a:t>
            </a:r>
            <a:r>
              <a:rPr lang="en-US" sz="1050" i="1" dirty="0" smtClean="0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t>*</a:t>
            </a:r>
            <a:r>
              <a:rPr lang="en-US" sz="1050" i="1" dirty="0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t>THREDDS Data </a:t>
            </a:r>
            <a:r>
              <a:rPr lang="en-US" sz="1050" i="1" dirty="0" smtClean="0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t>Server</a:t>
            </a:r>
            <a:endParaRPr lang="en-US" sz="1600" dirty="0">
              <a:latin typeface="Calibri" charset="0"/>
              <a:ea typeface="ＭＳ Ｐゴシック" charset="0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Calibri" charset="0"/>
                <a:ea typeface="ＭＳ Ｐゴシック" charset="0"/>
                <a:cs typeface="Arial" charset="0"/>
              </a:rPr>
              <a:t>72-hour forecast </a:t>
            </a: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NAM 0Z </a:t>
            </a:r>
            <a:r>
              <a:rPr lang="en-US" sz="1600" dirty="0">
                <a:latin typeface="Calibri" charset="0"/>
                <a:ea typeface="ＭＳ Ｐゴシック" charset="0"/>
                <a:cs typeface="Arial" charset="0"/>
              </a:rPr>
              <a:t>cycle at 2</a:t>
            </a: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 am EST       </a:t>
            </a:r>
            <a:r>
              <a:rPr lang="en-US" sz="1600" i="1" dirty="0" smtClean="0">
                <a:latin typeface="Calibri" charset="0"/>
                <a:ea typeface="ＭＳ Ｐゴシック" charset="0"/>
                <a:cs typeface="Arial" charset="0"/>
              </a:rPr>
              <a:t>[NCEP NOMADS]</a:t>
            </a:r>
            <a:endParaRPr lang="en-US" sz="1600" i="1" dirty="0">
              <a:latin typeface="Calibri" charset="0"/>
              <a:ea typeface="ＭＳ Ｐゴシック" charset="0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Calibri" charset="0"/>
                <a:ea typeface="ＭＳ Ｐゴシック" charset="0"/>
                <a:cs typeface="Arial" charset="0"/>
              </a:rPr>
              <a:t>RU </a:t>
            </a: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regional CODAR hourly: </a:t>
            </a:r>
            <a:r>
              <a:rPr lang="en-US" sz="1600" dirty="0">
                <a:latin typeface="Calibri" charset="0"/>
                <a:ea typeface="ＭＳ Ｐゴシック" charset="0"/>
                <a:cs typeface="Arial" charset="0"/>
              </a:rPr>
              <a:t>4-hour </a:t>
            </a: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latency delay          </a:t>
            </a:r>
            <a:r>
              <a:rPr lang="en-US" sz="1600" i="1" dirty="0" smtClean="0">
                <a:latin typeface="Calibri" charset="0"/>
                <a:ea typeface="ＭＳ Ｐゴシック" charset="0"/>
                <a:cs typeface="Arial" charset="0"/>
              </a:rPr>
              <a:t>[RU TDS*]</a:t>
            </a:r>
            <a:endParaRPr lang="en-US" sz="1600" i="1" dirty="0">
              <a:latin typeface="Calibri" charset="0"/>
              <a:ea typeface="ＭＳ Ｐゴシック" charset="0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Calibri" charset="0"/>
                <a:ea typeface="ＭＳ Ｐゴシック" charset="0"/>
                <a:cs typeface="Arial" charset="0"/>
              </a:rPr>
              <a:t>RU glider T,S </a:t>
            </a: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when available (</a:t>
            </a:r>
            <a:r>
              <a:rPr lang="en-US" sz="1600" dirty="0">
                <a:latin typeface="Calibri" charset="0"/>
                <a:ea typeface="ＭＳ Ｐゴシック" charset="0"/>
                <a:cs typeface="Arial" charset="0"/>
              </a:rPr>
              <a:t>~</a:t>
            </a: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 </a:t>
            </a:r>
            <a:r>
              <a:rPr lang="en-US" sz="1600" dirty="0">
                <a:latin typeface="Calibri" charset="0"/>
                <a:ea typeface="ＭＳ Ｐゴシック" charset="0"/>
                <a:cs typeface="Arial" charset="0"/>
              </a:rPr>
              <a:t>1 hour </a:t>
            </a: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delay)                  </a:t>
            </a:r>
            <a:r>
              <a:rPr lang="en-US" sz="1600" i="1" dirty="0" smtClean="0">
                <a:latin typeface="Calibri" charset="0"/>
                <a:ea typeface="ＭＳ Ｐゴシック" charset="0"/>
                <a:cs typeface="Arial" charset="0"/>
              </a:rPr>
              <a:t>[RU TDS]</a:t>
            </a:r>
            <a:endParaRPr lang="en-US" sz="1600" i="1" dirty="0">
              <a:latin typeface="Calibri" charset="0"/>
              <a:ea typeface="ＭＳ Ｐゴシック" charset="0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Calibri" charset="0"/>
                <a:ea typeface="ＭＳ Ｐゴシック" charset="0"/>
                <a:cs typeface="Arial" charset="0"/>
              </a:rPr>
              <a:t>USGS daily average flow available 11:00 </a:t>
            </a: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EST   </a:t>
            </a:r>
            <a:r>
              <a:rPr lang="en-US" sz="1600" i="1" dirty="0" smtClean="0">
                <a:latin typeface="Calibri" charset="0"/>
                <a:ea typeface="ＭＳ Ｐゴシック" charset="0"/>
                <a:cs typeface="Arial" charset="0"/>
              </a:rPr>
              <a:t>[USGS </a:t>
            </a:r>
            <a:r>
              <a:rPr lang="en-US" sz="1600" i="1" dirty="0" err="1" smtClean="0">
                <a:latin typeface="Calibri" charset="0"/>
                <a:ea typeface="ＭＳ Ｐゴシック" charset="0"/>
                <a:cs typeface="Arial" charset="0"/>
              </a:rPr>
              <a:t>waterdata</a:t>
            </a:r>
            <a:r>
              <a:rPr lang="en-US" sz="1600" i="1" dirty="0" smtClean="0">
                <a:latin typeface="Calibri" charset="0"/>
                <a:ea typeface="ＭＳ Ｐゴシック" charset="0"/>
                <a:cs typeface="Arial" charset="0"/>
              </a:rPr>
              <a:t>]</a:t>
            </a:r>
            <a:endParaRPr lang="en-US" sz="1600" i="1" dirty="0">
              <a:latin typeface="Calibri" charset="0"/>
              <a:ea typeface="ＭＳ Ｐゴシック" charset="0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Calibri" charset="0"/>
                <a:ea typeface="ＭＳ Ｐゴシック" charset="0"/>
                <a:cs typeface="Arial" charset="0"/>
              </a:rPr>
              <a:t>AVHRR IR passes 6-8 per day </a:t>
            </a: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(~ </a:t>
            </a:r>
            <a:r>
              <a:rPr lang="en-US" sz="1600" dirty="0">
                <a:latin typeface="Calibri" charset="0"/>
                <a:ea typeface="ＭＳ Ｐゴシック" charset="0"/>
                <a:cs typeface="Arial" charset="0"/>
              </a:rPr>
              <a:t>2 hour delay</a:t>
            </a: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) </a:t>
            </a:r>
            <a:r>
              <a:rPr lang="en-US" sz="1600" i="1" dirty="0" smtClean="0">
                <a:latin typeface="Calibri" charset="0"/>
                <a:ea typeface="ＭＳ Ｐゴシック" charset="0"/>
                <a:cs typeface="Arial" charset="0"/>
              </a:rPr>
              <a:t>[MARACOOS TDS]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REMSS MW-IR blended SST daily average         </a:t>
            </a:r>
            <a:r>
              <a:rPr lang="en-US" sz="1600" i="1" dirty="0" smtClean="0">
                <a:latin typeface="Calibri" charset="0"/>
                <a:ea typeface="ＭＳ Ｐゴシック" charset="0"/>
                <a:cs typeface="Arial" charset="0"/>
              </a:rPr>
              <a:t>[NASA PO-DAAC]</a:t>
            </a:r>
            <a:endParaRPr lang="en-US" sz="1600" i="1" dirty="0">
              <a:latin typeface="Calibri" charset="0"/>
              <a:ea typeface="ＭＳ Ｐゴシック" charset="0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HYCOM </a:t>
            </a:r>
            <a:r>
              <a:rPr lang="en-US" sz="1600" dirty="0">
                <a:latin typeface="Calibri" charset="0"/>
                <a:ea typeface="ＭＳ Ｐゴシック" charset="0"/>
                <a:cs typeface="Arial" charset="0"/>
              </a:rPr>
              <a:t>NCODA 7-day forecast updated </a:t>
            </a: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daily                       </a:t>
            </a:r>
            <a:r>
              <a:rPr lang="en-US" sz="1600" i="1" dirty="0" smtClean="0">
                <a:latin typeface="Calibri" charset="0"/>
                <a:ea typeface="ＭＳ Ｐゴシック" charset="0"/>
                <a:cs typeface="Arial" charset="0"/>
              </a:rPr>
              <a:t>[NRL]</a:t>
            </a:r>
            <a:endParaRPr lang="en-US" sz="1600" i="1" dirty="0">
              <a:latin typeface="Calibri" charset="0"/>
              <a:ea typeface="ＭＳ Ｐゴシック" charset="0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Jason-2, </a:t>
            </a:r>
            <a:r>
              <a:rPr lang="en-US" sz="1600" dirty="0" err="1" smtClean="0">
                <a:latin typeface="Calibri" charset="0"/>
                <a:ea typeface="ＭＳ Ｐゴシック" charset="0"/>
                <a:cs typeface="Arial" charset="0"/>
              </a:rPr>
              <a:t>CryoSat</a:t>
            </a: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, </a:t>
            </a:r>
            <a:r>
              <a:rPr lang="en-US" sz="1600" dirty="0" err="1" smtClean="0">
                <a:latin typeface="Calibri" charset="0"/>
                <a:ea typeface="ＭＳ Ｐゴシック" charset="0"/>
                <a:cs typeface="Arial" charset="0"/>
              </a:rPr>
              <a:t>AltiKa</a:t>
            </a: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 </a:t>
            </a:r>
            <a:r>
              <a:rPr lang="en-US" sz="1600" dirty="0">
                <a:latin typeface="Calibri" charset="0"/>
                <a:ea typeface="ＭＳ Ｐゴシック" charset="0"/>
                <a:cs typeface="Arial" charset="0"/>
              </a:rPr>
              <a:t>along-track </a:t>
            </a: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altimeter OGDR    </a:t>
            </a:r>
            <a:r>
              <a:rPr lang="en-US" sz="1600" i="1" dirty="0" smtClean="0">
                <a:latin typeface="Calibri" charset="0"/>
                <a:ea typeface="ＭＳ Ｐゴシック" charset="0"/>
                <a:cs typeface="Arial" charset="0"/>
              </a:rPr>
              <a:t>[</a:t>
            </a:r>
            <a:r>
              <a:rPr lang="en-US" sz="1600" i="1" dirty="0" err="1" smtClean="0">
                <a:latin typeface="Calibri" charset="0"/>
                <a:ea typeface="ＭＳ Ｐゴシック" charset="0"/>
                <a:cs typeface="Arial" charset="0"/>
              </a:rPr>
              <a:t>RADS.nl</a:t>
            </a:r>
            <a:r>
              <a:rPr lang="en-US" sz="1600" i="1" dirty="0" smtClean="0">
                <a:latin typeface="Calibri" charset="0"/>
                <a:ea typeface="ＭＳ Ｐゴシック" charset="0"/>
                <a:cs typeface="Arial" charset="0"/>
              </a:rPr>
              <a:t>]</a:t>
            </a:r>
            <a:endParaRPr lang="en-US" sz="1600" i="1" dirty="0">
              <a:latin typeface="Calibri" charset="0"/>
              <a:ea typeface="ＭＳ Ｐゴシック" charset="0"/>
              <a:cs typeface="Arial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SOOP </a:t>
            </a:r>
            <a:r>
              <a:rPr lang="en-US" sz="1600" dirty="0">
                <a:latin typeface="Calibri" charset="0"/>
                <a:ea typeface="ＭＳ Ｐゴシック" charset="0"/>
                <a:cs typeface="Arial" charset="0"/>
              </a:rPr>
              <a:t>XBT/CTD, Argo floats</a:t>
            </a:r>
            <a:r>
              <a:rPr lang="en-US" sz="1600" dirty="0" smtClean="0">
                <a:latin typeface="Calibri" charset="0"/>
                <a:ea typeface="ＭＳ Ｐゴシック" charset="0"/>
                <a:cs typeface="Arial" charset="0"/>
              </a:rPr>
              <a:t>, on GTS         </a:t>
            </a:r>
            <a:r>
              <a:rPr lang="en-US" sz="1600" i="1" dirty="0" smtClean="0">
                <a:latin typeface="Calibri" charset="0"/>
                <a:ea typeface="ＭＳ Ｐゴシック" charset="0"/>
                <a:cs typeface="Arial" charset="0"/>
              </a:rPr>
              <a:t>[NOAA OSMC ERDDAP]</a:t>
            </a:r>
            <a:r>
              <a:rPr lang="en-US" sz="2000" i="1" dirty="0" smtClean="0">
                <a:latin typeface="Calibri" charset="0"/>
                <a:ea typeface="ＭＳ Ｐゴシック" charset="0"/>
                <a:cs typeface="Arial" charset="0"/>
              </a:rPr>
              <a:t/>
            </a:r>
            <a:br>
              <a:rPr lang="en-US" sz="2000" i="1" dirty="0" smtClean="0">
                <a:latin typeface="Calibri" charset="0"/>
                <a:ea typeface="ＭＳ Ｐゴシック" charset="0"/>
                <a:cs typeface="Arial" charset="0"/>
              </a:rPr>
            </a:br>
            <a:endParaRPr lang="en-US" sz="2000" i="1" dirty="0"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46324" y="5978237"/>
            <a:ext cx="685800" cy="381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989DD56-F4A9-0446-85C1-7E31F7689E86}" type="slidenum">
              <a:rPr lang="en-US" sz="1400">
                <a:solidFill>
                  <a:srgbClr val="000000"/>
                </a:solidFill>
                <a:latin typeface="Calibri" charset="0"/>
                <a:cs typeface="Calibri" charset="0"/>
              </a:rPr>
              <a:pPr/>
              <a:t>19</a:t>
            </a:fld>
            <a:endParaRPr lang="en-US" sz="1400" dirty="0">
              <a:solidFill>
                <a:srgbClr val="000000"/>
              </a:solidFill>
              <a:latin typeface="Calibri" charset="0"/>
              <a:cs typeface="Calibri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72622"/>
            <a:ext cx="579070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Font typeface="Arial" charset="0"/>
              <a:buNone/>
            </a:pPr>
            <a:r>
              <a:rPr lang="en-US" sz="2200" b="1" dirty="0" smtClean="0">
                <a:solidFill>
                  <a:prstClr val="black"/>
                </a:solidFill>
                <a:latin typeface="Calibri" charset="0"/>
                <a:ea typeface="ＭＳ Ｐゴシック" charset="0"/>
                <a:cs typeface="ＭＳ Ｐゴシック" charset="0"/>
              </a:rPr>
              <a:t>Rutgers ROMS 4DVAR uses all available data </a:t>
            </a:r>
            <a:br>
              <a:rPr lang="en-US" sz="2200" b="1" dirty="0" smtClean="0">
                <a:solidFill>
                  <a:prstClr val="black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2200" b="1" dirty="0" smtClean="0">
                <a:solidFill>
                  <a:prstClr val="black"/>
                </a:solidFill>
                <a:latin typeface="Calibri" charset="0"/>
                <a:ea typeface="ＭＳ Ｐゴシック" charset="0"/>
                <a:cs typeface="ＭＳ Ｐゴシック" charset="0"/>
              </a:rPr>
              <a:t>from a modern coastal ocean observing system </a:t>
            </a:r>
          </a:p>
          <a:p>
            <a:pPr marL="295275" lvl="1" indent="-239713"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charset="0"/>
                <a:ea typeface="ＭＳ Ｐゴシック" charset="0"/>
              </a:rPr>
              <a:t>more and diverse data is better (T, S, </a:t>
            </a:r>
            <a:r>
              <a:rPr lang="en-US" sz="2000" b="1" dirty="0" smtClean="0">
                <a:solidFill>
                  <a:prstClr val="black"/>
                </a:solidFill>
                <a:latin typeface="Calibri" charset="0"/>
                <a:ea typeface="ＭＳ Ｐゴシック" charset="0"/>
              </a:rPr>
              <a:t>u</a:t>
            </a:r>
            <a:r>
              <a:rPr lang="en-US" sz="2000" dirty="0" smtClean="0">
                <a:solidFill>
                  <a:prstClr val="black"/>
                </a:solidFill>
                <a:latin typeface="Calibri" charset="0"/>
                <a:ea typeface="ＭＳ Ｐゴシック" charset="0"/>
              </a:rPr>
              <a:t>, sea level)</a:t>
            </a:r>
          </a:p>
          <a:p>
            <a:pPr marL="295275" lvl="1" indent="-239713"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charset="0"/>
                <a:ea typeface="ＭＳ Ｐゴシック" charset="0"/>
              </a:rPr>
              <a:t>bias correction to OBC and MDT is essential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Font typeface="Arial" charset="0"/>
              <a:buNone/>
            </a:pPr>
            <a:r>
              <a:rPr lang="en-US" sz="2000" dirty="0" smtClean="0">
                <a:solidFill>
                  <a:prstClr val="black"/>
                </a:solidFill>
                <a:latin typeface="Calibri" charset="0"/>
                <a:ea typeface="ＭＳ Ｐゴシック" charset="0"/>
                <a:cs typeface="ＭＳ Ｐゴシック" charset="0"/>
              </a:rPr>
              <a:t>Useful subsurface skill for real-time applications:</a:t>
            </a:r>
          </a:p>
          <a:p>
            <a:pPr marL="295275" lvl="1" indent="-239713"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charset="0"/>
                <a:ea typeface="ＭＳ Ｐゴシック" charset="0"/>
              </a:rPr>
              <a:t>4 days for temperature and salinity; </a:t>
            </a:r>
          </a:p>
          <a:p>
            <a:pPr marL="295275" lvl="1" indent="-239713"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charset="0"/>
                <a:ea typeface="ＭＳ Ｐゴシック" charset="0"/>
              </a:rPr>
              <a:t>1-2 days for velocity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Font typeface="Arial" charset="0"/>
              <a:buNone/>
            </a:pPr>
            <a:r>
              <a:rPr lang="en-US" sz="2000" b="1" u="sng" dirty="0" smtClean="0">
                <a:solidFill>
                  <a:prstClr val="black"/>
                </a:solidFill>
                <a:latin typeface="Calibri" charset="0"/>
                <a:ea typeface="ＭＳ Ｐゴシック" charset="0"/>
                <a:cs typeface="ＭＳ Ｐゴシック" charset="0"/>
              </a:rPr>
              <a:t>Future directions</a:t>
            </a:r>
            <a:r>
              <a:rPr lang="en-US" sz="2000" b="1" dirty="0" smtClean="0">
                <a:solidFill>
                  <a:prstClr val="black"/>
                </a:solidFill>
                <a:latin typeface="Calibri" charset="0"/>
                <a:ea typeface="ＭＳ Ｐゴシック" charset="0"/>
                <a:cs typeface="ＭＳ Ｐゴシック" charset="0"/>
              </a:rPr>
              <a:t>: variational methods for </a:t>
            </a:r>
            <a:br>
              <a:rPr lang="en-US" sz="2000" b="1" dirty="0" smtClean="0">
                <a:solidFill>
                  <a:prstClr val="black"/>
                </a:solidFill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2000" b="1" dirty="0" smtClean="0">
                <a:solidFill>
                  <a:prstClr val="black"/>
                </a:solidFill>
                <a:latin typeface="Calibri" charset="0"/>
                <a:ea typeface="ＭＳ Ｐゴシック" charset="0"/>
                <a:cs typeface="ＭＳ Ｐゴシック" charset="0"/>
              </a:rPr>
              <a:t>observing system design; coupling; ecosystems</a:t>
            </a:r>
            <a:r>
              <a:rPr lang="en-US" sz="2000" b="1" dirty="0" smtClean="0">
                <a:solidFill>
                  <a:srgbClr val="000000"/>
                </a:solidFill>
                <a:latin typeface="Calibri" charset="0"/>
                <a:ea typeface="ＭＳ Ｐゴシック" charset="0"/>
              </a:rPr>
              <a:t> </a:t>
            </a:r>
          </a:p>
          <a:p>
            <a:pPr marL="273050" indent="-273050" eaLnBrk="1" hangingPunct="1">
              <a:spcAft>
                <a:spcPts val="600"/>
              </a:spcAft>
              <a:buFontTx/>
              <a:buNone/>
            </a:pPr>
            <a:r>
              <a:rPr lang="en-US" sz="2000" dirty="0" smtClean="0">
                <a:solidFill>
                  <a:prstClr val="black"/>
                </a:solidFill>
                <a:latin typeface="Calibri" charset="0"/>
                <a:ea typeface="ＭＳ Ｐゴシック" charset="0"/>
                <a:cs typeface="ＭＳ Ｐゴシック" charset="0"/>
              </a:rPr>
              <a:t>   </a:t>
            </a:r>
            <a:endParaRPr lang="en-US" sz="2000" dirty="0">
              <a:solidFill>
                <a:prstClr val="black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18894" y="1935020"/>
            <a:ext cx="20005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9900FF"/>
                </a:solidFill>
                <a:latin typeface="Calibri"/>
                <a:ea typeface="+mn-ea"/>
                <a:cs typeface="+mn-cs"/>
              </a:rPr>
              <a:t>4-day forecast</a:t>
            </a:r>
          </a:p>
        </p:txBody>
      </p:sp>
      <p:sp>
        <p:nvSpPr>
          <p:cNvPr id="9" name="Rectangle 8"/>
          <p:cNvSpPr/>
          <p:nvPr/>
        </p:nvSpPr>
        <p:spPr>
          <a:xfrm>
            <a:off x="7634069" y="1628048"/>
            <a:ext cx="23052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CCCC"/>
                </a:solidFill>
                <a:latin typeface="Calibri"/>
                <a:ea typeface="+mn-ea"/>
                <a:cs typeface="+mn-cs"/>
              </a:rPr>
              <a:t>2-day forecast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15661" y="1104767"/>
            <a:ext cx="27401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Data assimilation</a:t>
            </a:r>
            <a:br>
              <a:rPr lang="en-US" sz="1400" b="1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</a:br>
            <a:r>
              <a:rPr lang="en-US" sz="1400" b="1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analysis/</a:t>
            </a:r>
            <a:r>
              <a:rPr lang="en-US" sz="1400" b="1" dirty="0" err="1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hindcast</a:t>
            </a:r>
            <a:endParaRPr lang="en-US" sz="1400" b="1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15661" y="655167"/>
            <a:ext cx="25686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8000"/>
                </a:solidFill>
                <a:latin typeface="Calibri"/>
                <a:ea typeface="+mn-ea"/>
                <a:cs typeface="+mn-cs"/>
              </a:rPr>
              <a:t>Forward model</a:t>
            </a:r>
            <a:br>
              <a:rPr lang="en-US" sz="1400" b="1" dirty="0">
                <a:solidFill>
                  <a:srgbClr val="008000"/>
                </a:solidFill>
                <a:latin typeface="Calibri"/>
                <a:ea typeface="+mn-ea"/>
                <a:cs typeface="+mn-cs"/>
              </a:rPr>
            </a:br>
            <a:r>
              <a:rPr lang="en-US" sz="1400" b="1" dirty="0">
                <a:solidFill>
                  <a:srgbClr val="008000"/>
                </a:solidFill>
                <a:latin typeface="Calibri"/>
                <a:ea typeface="+mn-ea"/>
                <a:cs typeface="+mn-cs"/>
              </a:rPr>
              <a:t>after bias removal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604446" y="347390"/>
            <a:ext cx="34104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00FF"/>
                </a:solidFill>
                <a:latin typeface="Calibri"/>
                <a:ea typeface="+mn-ea"/>
                <a:cs typeface="+mn-cs"/>
              </a:rPr>
              <a:t>Forward model</a:t>
            </a:r>
          </a:p>
        </p:txBody>
      </p:sp>
      <p:sp>
        <p:nvSpPr>
          <p:cNvPr id="4" name="TextBox 3"/>
          <p:cNvSpPr txBox="1"/>
          <p:nvPr/>
        </p:nvSpPr>
        <p:spPr>
          <a:xfrm rot="16200000">
            <a:off x="5600582" y="1749540"/>
            <a:ext cx="7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depth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50880" y="-3295"/>
            <a:ext cx="166440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correlation</a:t>
            </a:r>
          </a:p>
        </p:txBody>
      </p:sp>
      <p:pic>
        <p:nvPicPr>
          <p:cNvPr id="15" name="Picture 14" descr="EspressoV2_MemDayForecastBottomTemp.tif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3"/>
          <a:stretch/>
        </p:blipFill>
        <p:spPr>
          <a:xfrm>
            <a:off x="5273587" y="3310981"/>
            <a:ext cx="4369241" cy="308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81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anorama_imc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0"/>
            <a:ext cx="9155938" cy="4495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33400" y="4744641"/>
            <a:ext cx="9525000" cy="184665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2000" b="1" dirty="0" smtClean="0"/>
              <a:t>Dr. Scott Glenn</a:t>
            </a:r>
          </a:p>
          <a:p>
            <a:r>
              <a:rPr lang="en-US" sz="1800" dirty="0" smtClean="0"/>
              <a:t>Distinguished Professor</a:t>
            </a:r>
          </a:p>
          <a:p>
            <a:r>
              <a:rPr lang="en-US" sz="1800" dirty="0" smtClean="0"/>
              <a:t>MARACOOS Principal </a:t>
            </a:r>
            <a:r>
              <a:rPr lang="en-US" sz="1800" dirty="0" smtClean="0"/>
              <a:t>Investigator</a:t>
            </a:r>
          </a:p>
          <a:p>
            <a:r>
              <a:rPr lang="en-US" sz="1800" dirty="0" smtClean="0"/>
              <a:t>National HF Radar Steering Committee</a:t>
            </a:r>
            <a:endParaRPr lang="en-US" sz="1800" dirty="0" smtClean="0"/>
          </a:p>
          <a:p>
            <a:r>
              <a:rPr lang="en-US" sz="1800" dirty="0" err="1" smtClean="0"/>
              <a:t>glenn@marine.rutgers.edu</a:t>
            </a:r>
            <a:endParaRPr lang="en-US" sz="1800" dirty="0" smtClean="0"/>
          </a:p>
          <a:p>
            <a:endParaRPr lang="en-US" sz="2000" b="1" dirty="0" smtClean="0"/>
          </a:p>
          <a:p>
            <a:r>
              <a:rPr lang="en-US" sz="2000" b="1" dirty="0" smtClean="0"/>
              <a:t>Dr. Hugh Roarty</a:t>
            </a:r>
          </a:p>
          <a:p>
            <a:r>
              <a:rPr lang="en-US" sz="1800" dirty="0" smtClean="0"/>
              <a:t>Operations Center Director</a:t>
            </a:r>
          </a:p>
          <a:p>
            <a:r>
              <a:rPr lang="en-US" sz="1800" dirty="0" smtClean="0"/>
              <a:t>MARACOOS HFR </a:t>
            </a:r>
            <a:r>
              <a:rPr lang="en-US" sz="1800" dirty="0" smtClean="0"/>
              <a:t>Coordinator</a:t>
            </a:r>
          </a:p>
          <a:p>
            <a:r>
              <a:rPr lang="en-US" sz="1800" dirty="0" smtClean="0"/>
              <a:t>Global HF Radar Network Chair</a:t>
            </a:r>
            <a:endParaRPr lang="en-US" sz="1800" dirty="0" smtClean="0"/>
          </a:p>
          <a:p>
            <a:r>
              <a:rPr lang="en-US" sz="1800" dirty="0" err="1" smtClean="0"/>
              <a:t>hroarty@marine.rutgers.edu</a:t>
            </a:r>
            <a:r>
              <a:rPr lang="en-US" sz="1800" dirty="0" smtClean="0"/>
              <a:t> </a:t>
            </a:r>
            <a:endParaRPr lang="en-US" sz="1800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3318934"/>
            <a:ext cx="91440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Rutgers University (RU)</a:t>
            </a:r>
            <a:br>
              <a:rPr lang="en-US" sz="2000" b="1" dirty="0"/>
            </a:br>
            <a:r>
              <a:rPr lang="en-US" sz="2000" b="1" dirty="0" smtClean="0"/>
              <a:t>Center for </a:t>
            </a:r>
            <a:r>
              <a:rPr lang="en-US" sz="2000" b="1" dirty="0"/>
              <a:t>Ocean Observation </a:t>
            </a:r>
            <a:r>
              <a:rPr lang="en-US" sz="2000" b="1" dirty="0" smtClean="0"/>
              <a:t>Leadership </a:t>
            </a:r>
            <a:r>
              <a:rPr lang="en-US" sz="2000" b="1" dirty="0"/>
              <a:t>(COOL)</a:t>
            </a:r>
            <a:br>
              <a:rPr lang="en-US" sz="2000" b="1" dirty="0"/>
            </a:br>
            <a:r>
              <a:rPr lang="en-US" sz="1800" dirty="0" smtClean="0"/>
              <a:t>Department</a:t>
            </a:r>
            <a:r>
              <a:rPr lang="en-US" sz="1800" dirty="0" smtClean="0"/>
              <a:t> </a:t>
            </a:r>
            <a:r>
              <a:rPr lang="en-US" sz="1800" dirty="0"/>
              <a:t>of Marine and Coastal Sciences (IMCS</a:t>
            </a:r>
            <a:r>
              <a:rPr lang="en-US" sz="1800" dirty="0" smtClean="0"/>
              <a:t>)</a:t>
            </a:r>
          </a:p>
          <a:p>
            <a:pPr algn="ctr"/>
            <a:r>
              <a:rPr lang="en-US" sz="1800" dirty="0" smtClean="0"/>
              <a:t>New </a:t>
            </a:r>
            <a:r>
              <a:rPr lang="en-US" sz="1800" dirty="0"/>
              <a:t>Brunswick, New Jersey, </a:t>
            </a:r>
            <a:r>
              <a:rPr lang="en-US" sz="1800" dirty="0" smtClean="0"/>
              <a:t>USA</a:t>
            </a:r>
          </a:p>
          <a:p>
            <a:pPr algn="ctr"/>
            <a:r>
              <a:rPr lang="en-US" sz="1800" dirty="0" smtClean="0"/>
              <a:t>http://</a:t>
            </a:r>
            <a:r>
              <a:rPr lang="en-US" sz="1800" dirty="0" err="1" smtClean="0"/>
              <a:t>rucool.marine.rutgers.edu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1961223" y="-51376"/>
            <a:ext cx="611597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25 </a:t>
            </a:r>
            <a:r>
              <a:rPr lang="en-US" sz="3200" dirty="0" smtClean="0"/>
              <a:t>Years of Ocean Observing at:</a:t>
            </a:r>
            <a:endParaRPr lang="en-US" sz="3200" dirty="0"/>
          </a:p>
        </p:txBody>
      </p:sp>
      <p:pic>
        <p:nvPicPr>
          <p:cNvPr id="8" name="Picture 9" descr="Screen shot 2012-02-19 at 1.33.1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900" y="3352800"/>
            <a:ext cx="14478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03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arwi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28267" cy="3793851"/>
          </a:xfrm>
          <a:prstGeom prst="rect">
            <a:avLst/>
          </a:prstGeom>
        </p:spPr>
      </p:pic>
      <p:pic>
        <p:nvPicPr>
          <p:cNvPr id="4" name="Picture 3" descr="darwin-380_rtofs_temperatur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00" y="1582497"/>
            <a:ext cx="5994400" cy="46320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1734" y="3979334"/>
            <a:ext cx="28109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Summer </a:t>
            </a:r>
            <a:r>
              <a:rPr lang="en-US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2013</a:t>
            </a:r>
            <a:r>
              <a:rPr lang="en-US" sz="28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: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Mid-Atlantic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Temperature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90533" y="3556001"/>
            <a:ext cx="2760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Glider Data compared to Global Model Forecasts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48375" y="152400"/>
            <a:ext cx="30956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Global Models &amp; the Mid</a:t>
            </a:r>
            <a:r>
              <a:rPr lang="en-US" sz="32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-Atlantic Shelf Cold Pool</a:t>
            </a:r>
            <a:endParaRPr lang="en-US" sz="32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0" y="2209800"/>
            <a:ext cx="107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Cold Pool</a:t>
            </a:r>
            <a:endParaRPr lang="en-US" sz="1600" dirty="0">
              <a:solidFill>
                <a:srgbClr val="FFFFFF"/>
              </a:solidFill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33" b="3500"/>
          <a:stretch>
            <a:fillRect/>
          </a:stretch>
        </p:blipFill>
        <p:spPr bwMode="auto">
          <a:xfrm>
            <a:off x="4724400" y="2743200"/>
            <a:ext cx="1447800" cy="5812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5029200"/>
            <a:ext cx="845086" cy="6193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86400" y="4572000"/>
            <a:ext cx="11884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Cold Pool?</a:t>
            </a:r>
            <a:endParaRPr lang="en-US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274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79513"/>
            <a:ext cx="8767762" cy="3098800"/>
          </a:xfrm>
          <a:prstGeom prst="rect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3232150" y="5894388"/>
            <a:ext cx="2036763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>
                <a:solidFill>
                  <a:srgbClr val="000000"/>
                </a:solidFill>
                <a:latin typeface="Calibri" charset="0"/>
                <a:ea typeface="ヒラギノ角ゴ ProN W3" charset="0"/>
                <a:cs typeface="ヒラギノ角ゴ ProN W3" charset="0"/>
                <a:sym typeface="Gill Sans" charset="0"/>
              </a:rPr>
              <a:t>CODAR Network</a:t>
            </a:r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5106988" y="5894388"/>
            <a:ext cx="1876425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>
                <a:solidFill>
                  <a:srgbClr val="000000"/>
                </a:solidFill>
                <a:latin typeface="Calibri" charset="0"/>
                <a:ea typeface="ヒラギノ角ゴ ProN W3" charset="0"/>
                <a:cs typeface="ヒラギノ角ゴ ProN W3" charset="0"/>
                <a:sym typeface="Gill Sans" charset="0"/>
              </a:rPr>
              <a:t>Glider Fleet</a:t>
            </a:r>
          </a:p>
        </p:txBody>
      </p:sp>
      <p:sp>
        <p:nvSpPr>
          <p:cNvPr id="24580" name="Text Box 5"/>
          <p:cNvSpPr txBox="1">
            <a:spLocks noChangeArrowheads="1"/>
          </p:cNvSpPr>
          <p:nvPr/>
        </p:nvSpPr>
        <p:spPr bwMode="auto">
          <a:xfrm>
            <a:off x="0" y="5894388"/>
            <a:ext cx="3179763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>
                <a:solidFill>
                  <a:srgbClr val="000000"/>
                </a:solidFill>
                <a:latin typeface="Calibri" charset="0"/>
                <a:ea typeface="ヒラギノ角ゴ ProN W3" charset="0"/>
                <a:cs typeface="ヒラギノ角ゴ ProN W3" charset="0"/>
                <a:sym typeface="Gill Sans" charset="0"/>
              </a:rPr>
              <a:t>Satellite Data Acquisition Stations</a:t>
            </a:r>
          </a:p>
        </p:txBody>
      </p:sp>
      <p:pic>
        <p:nvPicPr>
          <p:cNvPr id="6" name="Picture 8" descr="SideBySideGliders1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106988" y="4446588"/>
            <a:ext cx="1876425" cy="1416050"/>
          </a:xfrm>
          <a:prstGeom prst="rect">
            <a:avLst/>
          </a:prstGeom>
          <a:noFill/>
          <a:ln w="254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sp>
        <p:nvSpPr>
          <p:cNvPr id="24582" name="Text Box 10"/>
          <p:cNvSpPr txBox="1">
            <a:spLocks noChangeArrowheads="1"/>
          </p:cNvSpPr>
          <p:nvPr/>
        </p:nvSpPr>
        <p:spPr bwMode="auto">
          <a:xfrm>
            <a:off x="7089775" y="5894388"/>
            <a:ext cx="1849438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>
                <a:solidFill>
                  <a:srgbClr val="000000"/>
                </a:solidFill>
                <a:latin typeface="Calibri" charset="0"/>
                <a:ea typeface="ヒラギノ角ゴ ProN W3" charset="0"/>
                <a:cs typeface="ヒラギノ角ゴ ProN W3" charset="0"/>
                <a:sym typeface="Gill Sans" charset="0"/>
              </a:rPr>
              <a:t>3-D Forecasts</a:t>
            </a:r>
          </a:p>
        </p:txBody>
      </p:sp>
      <p:pic>
        <p:nvPicPr>
          <p:cNvPr id="9" name="Picture 34" descr="XBand_SatelliteDish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303338" y="4446588"/>
            <a:ext cx="1903412" cy="1419225"/>
          </a:xfrm>
          <a:prstGeom prst="rect">
            <a:avLst/>
          </a:prstGeom>
          <a:noFill/>
          <a:ln w="254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10" name="Picture 35" descr="1468414560_d638cdb7d2_o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232150" y="4446588"/>
            <a:ext cx="1882775" cy="1412875"/>
          </a:xfrm>
          <a:prstGeom prst="rect">
            <a:avLst/>
          </a:prstGeom>
          <a:noFill/>
          <a:ln w="254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11" name="Picture 36" descr="20070928 093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983413" y="4446588"/>
            <a:ext cx="1892300" cy="1419225"/>
          </a:xfrm>
          <a:prstGeom prst="rect">
            <a:avLst/>
          </a:prstGeom>
          <a:noFill/>
          <a:ln w="254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12" name="Picture 6" descr="jen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107950" y="4446588"/>
            <a:ext cx="1165225" cy="1419225"/>
          </a:xfrm>
          <a:prstGeom prst="rect">
            <a:avLst/>
          </a:prstGeom>
          <a:noFill/>
          <a:ln w="254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0" y="0"/>
            <a:ext cx="9144000" cy="14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291" tIns="32146" rIns="64291" bIns="32146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Rutgers - Center for </a:t>
            </a:r>
            <a:r>
              <a:rPr lang="en-US" sz="3600" dirty="0">
                <a:solidFill>
                  <a:srgbClr val="0000FF"/>
                </a:solidFill>
                <a:latin typeface="Times New Roman"/>
                <a:cs typeface="Times New Roman"/>
              </a:rPr>
              <a:t>Ocean Observation </a:t>
            </a:r>
            <a:r>
              <a:rPr lang="en-US" sz="36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Labs: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i="1" dirty="0" smtClean="0">
                <a:solidFill>
                  <a:srgbClr val="0000FF"/>
                </a:solidFill>
                <a:latin typeface="Times New Roman"/>
                <a:ea typeface="+mn-ea"/>
                <a:cs typeface="Times New Roman"/>
              </a:rPr>
              <a:t>MARACOOS </a:t>
            </a:r>
            <a:r>
              <a:rPr lang="en-US" sz="3200" i="1" dirty="0">
                <a:solidFill>
                  <a:srgbClr val="0000FF"/>
                </a:solidFill>
                <a:latin typeface="Times New Roman"/>
                <a:ea typeface="+mn-ea"/>
                <a:cs typeface="Times New Roman"/>
              </a:rPr>
              <a:t>Operations </a:t>
            </a:r>
            <a:r>
              <a:rPr lang="en-US" sz="3200" i="1" dirty="0" smtClean="0">
                <a:solidFill>
                  <a:srgbClr val="0000FF"/>
                </a:solidFill>
                <a:latin typeface="Times New Roman"/>
                <a:ea typeface="+mn-ea"/>
                <a:cs typeface="Times New Roman"/>
              </a:rPr>
              <a:t>Lab</a:t>
            </a:r>
            <a:endParaRPr lang="en-US" sz="3200" i="1" dirty="0">
              <a:solidFill>
                <a:srgbClr val="0000FF"/>
              </a:solidFill>
              <a:latin typeface="Times New Roman"/>
              <a:ea typeface="+mn-ea"/>
              <a:cs typeface="Times New Roman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FF"/>
                </a:solidFill>
                <a:latin typeface="Times New Roman"/>
                <a:ea typeface="+mn-ea"/>
                <a:cs typeface="Times New Roman"/>
              </a:rPr>
              <a:t> </a:t>
            </a:r>
            <a:endParaRPr lang="en-US" sz="2000" b="1" dirty="0">
              <a:solidFill>
                <a:srgbClr val="0000FF"/>
              </a:solidFill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08532060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0" y="0"/>
            <a:ext cx="9144000" cy="14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291" tIns="32146" rIns="64291" bIns="32146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Rutgers - Center for </a:t>
            </a:r>
            <a:r>
              <a:rPr lang="en-US" sz="3600" dirty="0">
                <a:solidFill>
                  <a:srgbClr val="0000FF"/>
                </a:solidFill>
                <a:latin typeface="Times New Roman"/>
                <a:cs typeface="Times New Roman"/>
              </a:rPr>
              <a:t>Ocean Observation </a:t>
            </a:r>
            <a:r>
              <a:rPr lang="en-US" sz="36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Labs: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i="1" dirty="0" smtClean="0">
                <a:solidFill>
                  <a:srgbClr val="0000FF"/>
                </a:solidFill>
                <a:latin typeface="Times New Roman"/>
                <a:ea typeface="+mn-ea"/>
                <a:cs typeface="Times New Roman"/>
              </a:rPr>
              <a:t> Global Ocean Education Lab</a:t>
            </a:r>
            <a:endParaRPr lang="en-US" sz="3200" i="1" dirty="0">
              <a:solidFill>
                <a:srgbClr val="0000FF"/>
              </a:solidFill>
              <a:latin typeface="Times New Roman"/>
              <a:ea typeface="+mn-ea"/>
              <a:cs typeface="Times New Roman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FF"/>
                </a:solidFill>
                <a:latin typeface="Times New Roman"/>
                <a:ea typeface="+mn-ea"/>
                <a:cs typeface="Times New Roman"/>
              </a:rPr>
              <a:t> </a:t>
            </a:r>
            <a:endParaRPr lang="en-US" sz="2000" b="1" dirty="0">
              <a:solidFill>
                <a:srgbClr val="0000FF"/>
              </a:solidFill>
              <a:latin typeface="Times New Roman"/>
              <a:ea typeface="+mn-ea"/>
              <a:cs typeface="Times New Roman"/>
            </a:endParaRPr>
          </a:p>
        </p:txBody>
      </p:sp>
      <p:pic>
        <p:nvPicPr>
          <p:cNvPr id="14" name="Picture 13" descr="p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3733800"/>
            <a:ext cx="3604134" cy="2402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6081119350_ee3c6b059b_o-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00" y="3733800"/>
            <a:ext cx="3505200" cy="2336800"/>
          </a:xfrm>
          <a:prstGeom prst="rect">
            <a:avLst/>
          </a:prstGeom>
        </p:spPr>
      </p:pic>
      <p:pic>
        <p:nvPicPr>
          <p:cNvPr id="2" name="Picture 1" descr="11311464024_7f3304db29_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" y="1295400"/>
            <a:ext cx="9144000" cy="236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881843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6" descr="map_codar.bmp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5538" y="1135063"/>
            <a:ext cx="11747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2" descr="C:\Documents and Settings\RUCool\Desktop\marcoos_dot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8088" y="1143000"/>
            <a:ext cx="1177925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map_satellite.bmp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08575" y="1143000"/>
            <a:ext cx="1176338" cy="633413"/>
          </a:xfrm>
          <a:prstGeom prst="rect">
            <a:avLst/>
          </a:prstGeom>
          <a:ln w="25400">
            <a:noFill/>
          </a:ln>
          <a:effectLst/>
          <a:scene3d>
            <a:camera prst="orthographicFront"/>
            <a:lightRig rig="threePt" dir="t"/>
          </a:scene3d>
          <a:sp3d/>
        </p:spPr>
      </p:pic>
      <p:pic>
        <p:nvPicPr>
          <p:cNvPr id="28677" name="Picture 3" descr="map_codar.bmp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6375" y="1141413"/>
            <a:ext cx="1179513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678" name="Picture 6" descr="map_codar.bmp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0038" y="1135063"/>
            <a:ext cx="11747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8" descr="map_codar.bmp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63" y="1143000"/>
            <a:ext cx="1174750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619" name="Group 5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741269"/>
              </p:ext>
            </p:extLst>
          </p:nvPr>
        </p:nvGraphicFramePr>
        <p:xfrm>
          <a:off x="508000" y="685800"/>
          <a:ext cx="8140700" cy="5259390"/>
        </p:xfrm>
        <a:graphic>
          <a:graphicData uri="http://schemas.openxmlformats.org/drawingml/2006/table">
            <a:tbl>
              <a:tblPr/>
              <a:tblGrid>
                <a:gridCol w="1054100"/>
                <a:gridCol w="1181100"/>
                <a:gridCol w="1181100"/>
                <a:gridCol w="1181100"/>
                <a:gridCol w="1181100"/>
                <a:gridCol w="1181100"/>
                <a:gridCol w="1181100"/>
              </a:tblGrid>
              <a:tr h="4492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Regional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Priority Themes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Regional Observation &amp; Modeling Capabilities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7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Mesonet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HF Radar Network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Statistical 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STPS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Satellite Imagery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Glider 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Surveys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Dynamical Ocean Forecasts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1.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Maritime Safety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 for survivability planning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Assimilation dataset for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2.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Ecological Decision Support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forecast ensemble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Circulation and divergence maps for habitat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 &amp; Color for habitat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Subsurface T &amp; S for habitat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3-D fields of T, S, circulation for habitat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3.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Water Quality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Winds for transport, river plumes, &amp; upwelling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floatables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, bacteria, spill response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floatables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, bacteria, spill response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Ocean color for river plumes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Nearshore dissolved oxygen surveys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floatables, bacteria, spill response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4.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Coastal Inundation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forecast ensemble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Current forecast model validation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SSTs assimilation into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Assimilation dataset for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Nested forecast ensembles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64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5.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Offshore Energy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&amp; wind model validation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current analysis &amp; wind model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surface fronts &amp; plumes for siting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of subsurface fronts &amp; plumes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Coupled ocean-atmosphere models for resource estimates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41" name="TextBox 5"/>
          <p:cNvSpPr txBox="1">
            <a:spLocks noChangeArrowheads="1"/>
          </p:cNvSpPr>
          <p:nvPr/>
        </p:nvSpPr>
        <p:spPr bwMode="auto">
          <a:xfrm>
            <a:off x="0" y="113771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2800" b="1" dirty="0" smtClean="0">
                <a:solidFill>
                  <a:srgbClr val="000000"/>
                </a:solidFill>
                <a:latin typeface="Calibri"/>
              </a:rPr>
              <a:t>Integration Matrix: Capabilities Support </a:t>
            </a:r>
            <a:r>
              <a:rPr lang="en-US" sz="2800" b="1" dirty="0">
                <a:solidFill>
                  <a:srgbClr val="000000"/>
                </a:solidFill>
                <a:latin typeface="Calibri"/>
              </a:rPr>
              <a:t>M</a:t>
            </a:r>
            <a:r>
              <a:rPr lang="en-US" sz="2800" b="1" dirty="0" smtClean="0">
                <a:solidFill>
                  <a:srgbClr val="000000"/>
                </a:solidFill>
                <a:latin typeface="Calibri"/>
              </a:rPr>
              <a:t>ultiple Themes</a:t>
            </a:r>
            <a:endParaRPr lang="en-US" sz="2800" b="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1894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6" descr="map_codar.bmp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5538" y="1135063"/>
            <a:ext cx="11747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2" descr="C:\Documents and Settings\RUCool\Desktop\marcoos_dot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8088" y="1143000"/>
            <a:ext cx="1177925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map_satellite.bmp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08575" y="1143000"/>
            <a:ext cx="1176338" cy="633413"/>
          </a:xfrm>
          <a:prstGeom prst="rect">
            <a:avLst/>
          </a:prstGeom>
          <a:ln w="25400">
            <a:noFill/>
          </a:ln>
          <a:effectLst/>
          <a:scene3d>
            <a:camera prst="orthographicFront"/>
            <a:lightRig rig="threePt" dir="t"/>
          </a:scene3d>
          <a:sp3d/>
        </p:spPr>
      </p:pic>
      <p:pic>
        <p:nvPicPr>
          <p:cNvPr id="28677" name="Picture 3" descr="map_codar.bmp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6375" y="1141413"/>
            <a:ext cx="1179513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678" name="Picture 6" descr="map_codar.bmp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0038" y="1135063"/>
            <a:ext cx="11747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8" descr="map_codar.bmp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63" y="1143000"/>
            <a:ext cx="1174750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619" name="Group 5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701894"/>
              </p:ext>
            </p:extLst>
          </p:nvPr>
        </p:nvGraphicFramePr>
        <p:xfrm>
          <a:off x="508000" y="685800"/>
          <a:ext cx="8140700" cy="5259390"/>
        </p:xfrm>
        <a:graphic>
          <a:graphicData uri="http://schemas.openxmlformats.org/drawingml/2006/table">
            <a:tbl>
              <a:tblPr/>
              <a:tblGrid>
                <a:gridCol w="1054100"/>
                <a:gridCol w="1181100"/>
                <a:gridCol w="1181100"/>
                <a:gridCol w="1181100"/>
                <a:gridCol w="1181100"/>
                <a:gridCol w="1181100"/>
                <a:gridCol w="1181100"/>
              </a:tblGrid>
              <a:tr h="4492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Regional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Priority Themes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Regional Observation &amp; Modeling Capabilities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7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Mesonet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HF Radar Network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Statistical 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STPS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Satellite Imagery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Glider 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Surveys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Dynamical Ocean Forecasts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1. </a:t>
                      </a:r>
                      <a:b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Maritime Safety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 for survivability planning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Assimilation dataset for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2.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Ecological Decision Support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forecast ensemble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Circulation and divergence maps for habitat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 &amp; Color for habitat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Subsurface T &amp; S for habitat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3-D fields of T, S, circulation for habitat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3.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Water Quality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Winds for transport, river plumes, &amp; upwelling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floatables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, bacteria, spill response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floatables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, bacteria, spill response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Ocean color for river plumes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Nearshore dissolved oxygen surveys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floatables, bacteria, spill response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4.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Coastal Inundation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forecast ensemble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Current forecast model validation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SSTs assimilation into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Assimilation dataset for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Nested forecast ensembles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64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5.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Offshore Energy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&amp; wind model validation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current analysis &amp; wind model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surface fronts &amp; plumes for siting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of subsurface fronts &amp; plumes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Coupled ocean-atmosphere models for resource estimates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41" name="TextBox 5"/>
          <p:cNvSpPr txBox="1">
            <a:spLocks noChangeArrowheads="1"/>
          </p:cNvSpPr>
          <p:nvPr/>
        </p:nvSpPr>
        <p:spPr bwMode="auto">
          <a:xfrm>
            <a:off x="0" y="113771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2800" b="1" dirty="0" smtClean="0">
                <a:solidFill>
                  <a:srgbClr val="000000"/>
                </a:solidFill>
                <a:latin typeface="Calibri"/>
              </a:rPr>
              <a:t>Integration Matrix: Capabilities Support </a:t>
            </a:r>
            <a:r>
              <a:rPr lang="en-US" sz="2800" b="1" dirty="0">
                <a:solidFill>
                  <a:srgbClr val="000000"/>
                </a:solidFill>
                <a:latin typeface="Calibri"/>
              </a:rPr>
              <a:t>M</a:t>
            </a:r>
            <a:r>
              <a:rPr lang="en-US" sz="2800" b="1" dirty="0" smtClean="0">
                <a:solidFill>
                  <a:srgbClr val="000000"/>
                </a:solidFill>
                <a:latin typeface="Calibri"/>
              </a:rPr>
              <a:t>ultiple Themes</a:t>
            </a:r>
            <a:endParaRPr lang="en-US" sz="2800" b="1" dirty="0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1384302" y="2451100"/>
            <a:ext cx="1435098" cy="0"/>
          </a:xfrm>
          <a:prstGeom prst="straightConnector1">
            <a:avLst/>
          </a:prstGeom>
          <a:ln w="38100" cmpd="sng">
            <a:solidFill>
              <a:srgbClr val="01FF0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819400" y="2451100"/>
            <a:ext cx="1" cy="3327400"/>
          </a:xfrm>
          <a:prstGeom prst="straightConnector1">
            <a:avLst/>
          </a:prstGeom>
          <a:ln w="38100" cmpd="sng">
            <a:solidFill>
              <a:srgbClr val="01FF0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8778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6" descr="map_codar.bmp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5538" y="1135063"/>
            <a:ext cx="11747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2" descr="C:\Documents and Settings\RUCool\Desktop\marcoos_dot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8088" y="1143000"/>
            <a:ext cx="1177925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map_satellite.bmp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08575" y="1143000"/>
            <a:ext cx="1176338" cy="633413"/>
          </a:xfrm>
          <a:prstGeom prst="rect">
            <a:avLst/>
          </a:prstGeom>
          <a:ln w="25400">
            <a:noFill/>
          </a:ln>
          <a:effectLst/>
          <a:scene3d>
            <a:camera prst="orthographicFront"/>
            <a:lightRig rig="threePt" dir="t"/>
          </a:scene3d>
          <a:sp3d/>
        </p:spPr>
      </p:pic>
      <p:pic>
        <p:nvPicPr>
          <p:cNvPr id="28677" name="Picture 3" descr="map_codar.bmp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6375" y="1141413"/>
            <a:ext cx="1179513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678" name="Picture 6" descr="map_codar.bmp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0038" y="1135063"/>
            <a:ext cx="11747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8" descr="map_codar.bmp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63" y="1143000"/>
            <a:ext cx="1174750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619" name="Group 5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257445"/>
              </p:ext>
            </p:extLst>
          </p:nvPr>
        </p:nvGraphicFramePr>
        <p:xfrm>
          <a:off x="508000" y="685800"/>
          <a:ext cx="8140700" cy="5259390"/>
        </p:xfrm>
        <a:graphic>
          <a:graphicData uri="http://schemas.openxmlformats.org/drawingml/2006/table">
            <a:tbl>
              <a:tblPr/>
              <a:tblGrid>
                <a:gridCol w="1054100"/>
                <a:gridCol w="1181100"/>
                <a:gridCol w="1181100"/>
                <a:gridCol w="1181100"/>
                <a:gridCol w="1181100"/>
                <a:gridCol w="1181100"/>
                <a:gridCol w="1181100"/>
              </a:tblGrid>
              <a:tr h="4492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Regional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Priority Themes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Regional Observation &amp; Modeling Capabilities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7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Mesonet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HF Radar Network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Statistical 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STPS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Satellite Imagery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Glider 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Surveys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Dynamical Ocean Forecasts</a:t>
                      </a: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1. </a:t>
                      </a:r>
                      <a:b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Maritime Safety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Operational input to USCG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 for survivability planning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Assimilation dataset for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SAROPS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2.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Ecological Decision Support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forecast ensemble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Circulation and divergence maps for habitat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 &amp; Color for habitat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Subsurface T &amp; S for habitat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3-D fields of T, S, circulation for habitat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3. </a:t>
                      </a:r>
                      <a:b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Water Quality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Winds for transport, river plumes, &amp; upwelling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floatables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, bacteria, spill response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floatables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, bacteria, spill response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Ocean color for river plumes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Nearshore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 dissolved oxygen surveys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Surface currents for floatables, bacteria, spill response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4.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Coastal Inundation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Weather forecast ensemble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Current forecast model validation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SSTs assimilation into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Assimilation dataset for forecast models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Nested forecast ensembles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50000"/>
                      </a:srgbClr>
                    </a:solidFill>
                  </a:tcPr>
                </a:tc>
              </a:tr>
              <a:tr h="10064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Theme 5. </a:t>
                      </a:r>
                      <a:b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</a:b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Offshore Energy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&amp; wind model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66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current analysis &amp; wind model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surface fronts &amp; plumes for siting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Historical analysis of subsurface fronts &amp; plumes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Arial" charset="0"/>
                        </a:rPr>
                        <a:t>Coupled ocean-atmosphere models for resource estimates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Arial" charset="0"/>
                      </a:endParaRP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41" name="TextBox 5"/>
          <p:cNvSpPr txBox="1">
            <a:spLocks noChangeArrowheads="1"/>
          </p:cNvSpPr>
          <p:nvPr/>
        </p:nvSpPr>
        <p:spPr bwMode="auto">
          <a:xfrm>
            <a:off x="0" y="113771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2800" b="1" dirty="0" smtClean="0">
                <a:solidFill>
                  <a:srgbClr val="000000"/>
                </a:solidFill>
                <a:latin typeface="Calibri"/>
              </a:rPr>
              <a:t>Integration Matrix: Capabilities Support </a:t>
            </a:r>
            <a:r>
              <a:rPr lang="en-US" sz="2800" b="1" dirty="0">
                <a:solidFill>
                  <a:srgbClr val="000000"/>
                </a:solidFill>
                <a:latin typeface="Calibri"/>
              </a:rPr>
              <a:t>M</a:t>
            </a:r>
            <a:r>
              <a:rPr lang="en-US" sz="2800" b="1" dirty="0" smtClean="0">
                <a:solidFill>
                  <a:srgbClr val="000000"/>
                </a:solidFill>
                <a:latin typeface="Calibri"/>
              </a:rPr>
              <a:t>ultiple Themes</a:t>
            </a:r>
            <a:endParaRPr lang="en-US" sz="2800" b="1" dirty="0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1384302" y="2451100"/>
            <a:ext cx="1435098" cy="0"/>
          </a:xfrm>
          <a:prstGeom prst="straightConnector1">
            <a:avLst/>
          </a:prstGeom>
          <a:ln w="38100" cmpd="sng">
            <a:solidFill>
              <a:srgbClr val="01FF0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819400" y="2451100"/>
            <a:ext cx="1" cy="3327400"/>
          </a:xfrm>
          <a:prstGeom prst="straightConnector1">
            <a:avLst/>
          </a:prstGeom>
          <a:ln w="38100" cmpd="sng">
            <a:solidFill>
              <a:srgbClr val="01FF0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384302" y="3213100"/>
            <a:ext cx="3784598" cy="0"/>
          </a:xfrm>
          <a:prstGeom prst="straightConnector1">
            <a:avLst/>
          </a:prstGeom>
          <a:ln w="3810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168900" y="3213100"/>
            <a:ext cx="0" cy="2732090"/>
          </a:xfrm>
          <a:prstGeom prst="straightConnector1">
            <a:avLst/>
          </a:prstGeom>
          <a:ln w="3810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5180013" y="1828800"/>
            <a:ext cx="1587" cy="1384301"/>
          </a:xfrm>
          <a:prstGeom prst="straightConnector1">
            <a:avLst/>
          </a:prstGeom>
          <a:ln w="3810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1397002" y="4076700"/>
            <a:ext cx="4952998" cy="2"/>
          </a:xfrm>
          <a:prstGeom prst="straightConnector1">
            <a:avLst/>
          </a:prstGeom>
          <a:ln w="38100" cmpd="sng"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6350000" y="4076700"/>
            <a:ext cx="0" cy="1868490"/>
          </a:xfrm>
          <a:prstGeom prst="straightConnector1">
            <a:avLst/>
          </a:prstGeom>
          <a:ln w="38100" cmpd="sng"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6361113" y="1828800"/>
            <a:ext cx="1587" cy="2247902"/>
          </a:xfrm>
          <a:prstGeom prst="straightConnector1">
            <a:avLst/>
          </a:prstGeom>
          <a:ln w="38100" cmpd="sng"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1397002" y="4864100"/>
            <a:ext cx="615791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7554912" y="4864100"/>
            <a:ext cx="0" cy="108109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 flipV="1">
            <a:off x="7554912" y="1782763"/>
            <a:ext cx="11114" cy="308134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>
            <a:off x="1397002" y="5778500"/>
            <a:ext cx="241296" cy="0"/>
          </a:xfrm>
          <a:prstGeom prst="straightConnector1">
            <a:avLst/>
          </a:prstGeom>
          <a:ln w="38100" cmpd="sng"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H="1" flipV="1">
            <a:off x="1638298" y="1782764"/>
            <a:ext cx="2" cy="3995736"/>
          </a:xfrm>
          <a:prstGeom prst="straightConnector1">
            <a:avLst/>
          </a:prstGeom>
          <a:ln w="38100" cmpd="sng"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361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1118206426_2340b3d5e9_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b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                           </a:t>
            </a:r>
            <a:r>
              <a:rPr lang="en-US" b="1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Success </a:t>
            </a:r>
            <a:r>
              <a:rPr lang="en-US" b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Stories – Making a Difference</a:t>
            </a:r>
          </a:p>
          <a:p>
            <a:pPr eaLnBrk="1" hangingPunct="1"/>
            <a:endParaRPr lang="en-US" b="1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b="1" i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Optimizing HF Radar for SAR using USCG Surface Drifters</a:t>
            </a:r>
          </a:p>
          <a:p>
            <a:pPr eaLnBrk="1" hangingPunct="1"/>
            <a:endParaRPr lang="en-US" sz="2000" b="1" i="1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0" y="4114800"/>
            <a:ext cx="428998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2000" b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Art Allen </a:t>
            </a:r>
          </a:p>
          <a:p>
            <a:pPr eaLnBrk="1" hangingPunct="1"/>
            <a:r>
              <a:rPr lang="en-US" sz="2000" b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U.S. Coast Guard</a:t>
            </a:r>
          </a:p>
          <a:p>
            <a:pPr eaLnBrk="1" hangingPunct="1"/>
            <a:endParaRPr lang="en-US" sz="2000" b="1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sz="2000" b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Scott Glenn</a:t>
            </a:r>
          </a:p>
          <a:p>
            <a:pPr eaLnBrk="1" hangingPunct="1"/>
            <a:r>
              <a:rPr lang="en-US" sz="2000" b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Rutgers University</a:t>
            </a:r>
            <a:endParaRPr lang="en-US" sz="2000" b="1" dirty="0" smtClean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/>
            <a:endParaRPr lang="en-US" sz="2000" b="1" dirty="0" smtClean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sz="2000" b="1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Mid</a:t>
            </a:r>
            <a:r>
              <a:rPr lang="en-US" sz="2000" b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-Atlantic </a:t>
            </a:r>
            <a:r>
              <a:rPr lang="en-US" sz="2000" b="1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Regional Association</a:t>
            </a:r>
          </a:p>
          <a:p>
            <a:pPr eaLnBrk="1" hangingPunct="1"/>
            <a:r>
              <a:rPr lang="en-US" sz="2000" b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Coastal Ocean Observing System</a:t>
            </a:r>
          </a:p>
        </p:txBody>
      </p:sp>
      <p:pic>
        <p:nvPicPr>
          <p:cNvPr id="30725" name="Picture 5" descr="1468414560_d638cdb7d2_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4800600"/>
            <a:ext cx="2438400" cy="18288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0726" name="Picture 6" descr="1490972357_d86649c7e2_o"/>
          <p:cNvPicPr>
            <a:picLocks noChangeAspect="1" noChangeArrowheads="1"/>
          </p:cNvPicPr>
          <p:nvPr/>
        </p:nvPicPr>
        <p:blipFill>
          <a:blip r:embed="rId4"/>
          <a:srcRect l="10001" t="282" r="49001" b="33427"/>
          <a:stretch>
            <a:fillRect/>
          </a:stretch>
        </p:blipFill>
        <p:spPr bwMode="auto">
          <a:xfrm>
            <a:off x="6858000" y="4419600"/>
            <a:ext cx="2130425" cy="22860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9" name="Picture 31" descr="IOOS_logo_white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667" y="0"/>
            <a:ext cx="1701802" cy="68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29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154" name="Text Box 2"/>
          <p:cNvSpPr txBox="1">
            <a:spLocks noChangeArrowheads="1"/>
          </p:cNvSpPr>
          <p:nvPr/>
        </p:nvSpPr>
        <p:spPr bwMode="auto">
          <a:xfrm>
            <a:off x="1524000" y="346075"/>
            <a:ext cx="640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400">
              <a:latin typeface="Times New Roman" charset="0"/>
              <a:cs typeface="+mn-cs"/>
            </a:endParaRPr>
          </a:p>
        </p:txBody>
      </p:sp>
      <p:sp>
        <p:nvSpPr>
          <p:cNvPr id="561155" name="Text Box 3"/>
          <p:cNvSpPr txBox="1">
            <a:spLocks noChangeArrowheads="1"/>
          </p:cNvSpPr>
          <p:nvPr/>
        </p:nvSpPr>
        <p:spPr bwMode="auto">
          <a:xfrm>
            <a:off x="1371600" y="346075"/>
            <a:ext cx="678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400">
              <a:latin typeface="Times New Roman" charset="0"/>
              <a:cs typeface="+mn-cs"/>
            </a:endParaRPr>
          </a:p>
        </p:txBody>
      </p:sp>
      <p:sp>
        <p:nvSpPr>
          <p:cNvPr id="561156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6764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  <a:cs typeface="+mj-cs"/>
              </a:rPr>
              <a:t>SLDMB Deployments</a:t>
            </a:r>
            <a:br>
              <a:rPr lang="en-US" sz="3200" b="1" dirty="0" smtClean="0">
                <a:solidFill>
                  <a:srgbClr val="0000FF"/>
                </a:solidFill>
                <a:cs typeface="+mj-cs"/>
              </a:rPr>
            </a:br>
            <a:r>
              <a:rPr lang="en-US" sz="3200" b="1" dirty="0" smtClean="0">
                <a:solidFill>
                  <a:srgbClr val="0000FF"/>
                </a:solidFill>
                <a:cs typeface="+mj-cs"/>
              </a:rPr>
              <a:t>1 Jan 2006 – 31 Dec 2007</a:t>
            </a:r>
          </a:p>
        </p:txBody>
      </p:sp>
      <p:pic>
        <p:nvPicPr>
          <p:cNvPr id="7172" name="Picture 5" descr="cgmark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3991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6" descr="SLDMB_2006_07_deployments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476375"/>
            <a:ext cx="9144000" cy="4708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159" name="Picture 7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84313"/>
            <a:ext cx="3890963" cy="25304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aphicFrame>
        <p:nvGraphicFramePr>
          <p:cNvPr id="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7779952"/>
              </p:ext>
            </p:extLst>
          </p:nvPr>
        </p:nvGraphicFramePr>
        <p:xfrm>
          <a:off x="7518400" y="0"/>
          <a:ext cx="1625600" cy="1733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Document" r:id="rId7" imgW="3026664" imgH="3227832" progId="Word.Document.8">
                  <p:embed/>
                </p:oleObj>
              </mc:Choice>
              <mc:Fallback>
                <p:oleObj name="Document" r:id="rId7" imgW="3026664" imgH="322783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8400" y="0"/>
                        <a:ext cx="1625600" cy="17330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6" descr="1490972357_d86649c7e2_o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9200" y="4495800"/>
            <a:ext cx="1491298" cy="16002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24037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-15875"/>
            <a:ext cx="4738747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prstClr val="black"/>
                </a:solidFill>
                <a:latin typeface="Times New Roman" charset="0"/>
              </a:rPr>
              <a:t>Application to Search </a:t>
            </a:r>
            <a:r>
              <a:rPr lang="en-US" b="1" dirty="0">
                <a:solidFill>
                  <a:prstClr val="black"/>
                </a:solidFill>
                <a:latin typeface="Times New Roman" charset="0"/>
              </a:rPr>
              <a:t>and </a:t>
            </a:r>
            <a:r>
              <a:rPr lang="en-US" b="1" dirty="0" smtClean="0">
                <a:solidFill>
                  <a:prstClr val="black"/>
                </a:solidFill>
                <a:latin typeface="Times New Roman" charset="0"/>
              </a:rPr>
              <a:t>Rescue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prstClr val="black"/>
                </a:solidFill>
                <a:latin typeface="Times New Roman" charset="0"/>
              </a:rPr>
              <a:t>United States Coast </a:t>
            </a:r>
            <a:r>
              <a:rPr lang="en-US" b="1" dirty="0" smtClean="0">
                <a:solidFill>
                  <a:prstClr val="black"/>
                </a:solidFill>
                <a:latin typeface="Times New Roman" charset="0"/>
              </a:rPr>
              <a:t>Guard </a:t>
            </a:r>
            <a:endParaRPr lang="en-US" b="1" dirty="0">
              <a:solidFill>
                <a:prstClr val="black"/>
              </a:solidFill>
              <a:latin typeface="Times New Roman" charset="0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prstClr val="black"/>
                </a:solidFill>
                <a:latin typeface="Times New Roman" charset="0"/>
              </a:rPr>
              <a:t>Office of Search and Rescue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1" i="1" dirty="0">
              <a:solidFill>
                <a:prstClr val="black"/>
              </a:solidFill>
              <a:latin typeface="Times New Roman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i="1" dirty="0">
                <a:solidFill>
                  <a:prstClr val="black"/>
                </a:solidFill>
                <a:latin typeface="Times New Roman" charset="0"/>
              </a:rPr>
              <a:t>Point measurement vs. Field of measurements: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i="1" dirty="0">
                <a:solidFill>
                  <a:prstClr val="black"/>
                </a:solidFill>
                <a:latin typeface="Times New Roman" charset="0"/>
              </a:rPr>
              <a:t>Hurricane Floyd Simulation</a:t>
            </a:r>
          </a:p>
        </p:txBody>
      </p:sp>
      <p:pic>
        <p:nvPicPr>
          <p:cNvPr id="31747" name="Picture 4" descr="Floyd_LR_fig_6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0" y="0"/>
            <a:ext cx="4286250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5" descr="Floyd_LR_fig_4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38700" y="3124200"/>
            <a:ext cx="4286250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4841875" y="30845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160866" y="5317067"/>
            <a:ext cx="436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FF3300"/>
                </a:solidFill>
                <a:latin typeface="Calibri"/>
              </a:rPr>
              <a:t>Search area reduced by factor of 4 (&gt;10) 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4857750" y="14288"/>
            <a:ext cx="641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>
                <a:solidFill>
                  <a:srgbClr val="FFFF00"/>
                </a:solidFill>
                <a:latin typeface="Calibri"/>
              </a:rPr>
              <a:t>O(4)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4781550" y="3062288"/>
            <a:ext cx="901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>
                <a:solidFill>
                  <a:srgbClr val="FFFF00"/>
                </a:solidFill>
                <a:latin typeface="Calibri"/>
              </a:rPr>
              <a:t>O(&gt;10)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772054" y="5842002"/>
            <a:ext cx="34020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dirty="0">
                <a:solidFill>
                  <a:srgbClr val="000000"/>
                </a:solidFill>
                <a:latin typeface="Calibri"/>
              </a:rPr>
              <a:t>Courtesy Art Allen, USCG Office of SAR </a:t>
            </a:r>
          </a:p>
        </p:txBody>
      </p:sp>
      <p:pic>
        <p:nvPicPr>
          <p:cNvPr id="2" name="Floyd_LR_fig_1.avi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9700" y="1972733"/>
            <a:ext cx="4567194" cy="321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386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7675"/>
            <a:ext cx="4557038" cy="350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codar_rut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44887" y="1524000"/>
            <a:ext cx="4499113" cy="36957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 2004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286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5867400"/>
            <a:ext cx="9144000" cy="1143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5334000" y="2857496"/>
            <a:ext cx="9906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FFFFFF"/>
                </a:solidFill>
                <a:latin typeface="Calibri"/>
              </a:rPr>
              <a:t>Vessels - </a:t>
            </a:r>
          </a:p>
          <a:p>
            <a:endParaRPr lang="en-US" sz="1400">
              <a:solidFill>
                <a:srgbClr val="FFFFFF"/>
              </a:solidFill>
              <a:latin typeface="Calibri"/>
            </a:endParaRPr>
          </a:p>
          <a:p>
            <a:r>
              <a:rPr lang="en-US" sz="1400">
                <a:solidFill>
                  <a:srgbClr val="FFFFFF"/>
                </a:solidFill>
                <a:latin typeface="Calibri"/>
              </a:rPr>
              <a:t>Satellite</a:t>
            </a:r>
          </a:p>
        </p:txBody>
      </p:sp>
      <p:sp>
        <p:nvSpPr>
          <p:cNvPr id="19460" name="TextBox 7"/>
          <p:cNvSpPr txBox="1">
            <a:spLocks noChangeArrowheads="1"/>
          </p:cNvSpPr>
          <p:nvPr/>
        </p:nvSpPr>
        <p:spPr bwMode="auto">
          <a:xfrm>
            <a:off x="6027738" y="3640128"/>
            <a:ext cx="14922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Satellite</a:t>
            </a:r>
          </a:p>
        </p:txBody>
      </p:sp>
      <p:sp>
        <p:nvSpPr>
          <p:cNvPr id="19461" name="TextBox 8"/>
          <p:cNvSpPr txBox="1">
            <a:spLocks noChangeArrowheads="1"/>
          </p:cNvSpPr>
          <p:nvPr/>
        </p:nvSpPr>
        <p:spPr bwMode="auto">
          <a:xfrm>
            <a:off x="6027738" y="3959215"/>
            <a:ext cx="117792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Ships/ Vessels</a:t>
            </a:r>
          </a:p>
        </p:txBody>
      </p:sp>
      <p:sp>
        <p:nvSpPr>
          <p:cNvPr id="19462" name="TextBox 9"/>
          <p:cNvSpPr txBox="1">
            <a:spLocks noChangeArrowheads="1"/>
          </p:cNvSpPr>
          <p:nvPr/>
        </p:nvSpPr>
        <p:spPr bwMode="auto">
          <a:xfrm>
            <a:off x="6027738" y="4278303"/>
            <a:ext cx="110013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REMUS</a:t>
            </a:r>
          </a:p>
        </p:txBody>
      </p:sp>
      <p:sp>
        <p:nvSpPr>
          <p:cNvPr id="19463" name="TextBox 10"/>
          <p:cNvSpPr txBox="1">
            <a:spLocks noChangeArrowheads="1"/>
          </p:cNvSpPr>
          <p:nvPr/>
        </p:nvSpPr>
        <p:spPr bwMode="auto">
          <a:xfrm>
            <a:off x="6027738" y="4597390"/>
            <a:ext cx="8636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Modeling</a:t>
            </a:r>
          </a:p>
        </p:txBody>
      </p:sp>
      <p:sp>
        <p:nvSpPr>
          <p:cNvPr id="19464" name="TextBox 11"/>
          <p:cNvSpPr txBox="1">
            <a:spLocks noChangeArrowheads="1"/>
          </p:cNvSpPr>
          <p:nvPr/>
        </p:nvSpPr>
        <p:spPr bwMode="auto">
          <a:xfrm>
            <a:off x="6027738" y="4916478"/>
            <a:ext cx="10207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Leadership</a:t>
            </a:r>
          </a:p>
        </p:txBody>
      </p:sp>
      <p:sp>
        <p:nvSpPr>
          <p:cNvPr id="19465" name="TextBox 12"/>
          <p:cNvSpPr txBox="1">
            <a:spLocks noChangeArrowheads="1"/>
          </p:cNvSpPr>
          <p:nvPr/>
        </p:nvSpPr>
        <p:spPr bwMode="auto">
          <a:xfrm>
            <a:off x="7440613" y="3640128"/>
            <a:ext cx="70802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CODAR</a:t>
            </a:r>
          </a:p>
        </p:txBody>
      </p:sp>
      <p:sp>
        <p:nvSpPr>
          <p:cNvPr id="19466" name="TextBox 13"/>
          <p:cNvSpPr txBox="1">
            <a:spLocks noChangeArrowheads="1"/>
          </p:cNvSpPr>
          <p:nvPr/>
        </p:nvSpPr>
        <p:spPr bwMode="auto">
          <a:xfrm>
            <a:off x="7440613" y="3959215"/>
            <a:ext cx="70802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Glider</a:t>
            </a:r>
          </a:p>
        </p:txBody>
      </p:sp>
      <p:sp>
        <p:nvSpPr>
          <p:cNvPr id="19467" name="TextBox 14"/>
          <p:cNvSpPr txBox="1">
            <a:spLocks noChangeArrowheads="1"/>
          </p:cNvSpPr>
          <p:nvPr/>
        </p:nvSpPr>
        <p:spPr bwMode="auto">
          <a:xfrm>
            <a:off x="7440613" y="4278303"/>
            <a:ext cx="7874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  <a:latin typeface="Calibri"/>
              </a:rPr>
              <a:t>Data Vis.</a:t>
            </a:r>
          </a:p>
        </p:txBody>
      </p:sp>
      <p:sp>
        <p:nvSpPr>
          <p:cNvPr id="19468" name="TextBox 15"/>
          <p:cNvSpPr txBox="1">
            <a:spLocks noChangeArrowheads="1"/>
          </p:cNvSpPr>
          <p:nvPr/>
        </p:nvSpPr>
        <p:spPr bwMode="auto">
          <a:xfrm>
            <a:off x="7440613" y="4597390"/>
            <a:ext cx="7080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Security</a:t>
            </a:r>
          </a:p>
        </p:txBody>
      </p:sp>
      <p:sp>
        <p:nvSpPr>
          <p:cNvPr id="19469" name="TextBox 16"/>
          <p:cNvSpPr txBox="1">
            <a:spLocks noChangeArrowheads="1"/>
          </p:cNvSpPr>
          <p:nvPr/>
        </p:nvSpPr>
        <p:spPr bwMode="auto">
          <a:xfrm>
            <a:off x="7440613" y="4916478"/>
            <a:ext cx="8651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Calibri"/>
              </a:rPr>
              <a:t>Education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91200" y="3481378"/>
            <a:ext cx="2436813" cy="183356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058" y="778935"/>
            <a:ext cx="2702628" cy="109220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63500" dist="50800" algn="ctr" rotWithShape="0">
              <a:srgbClr val="000000">
                <a:alpha val="20999"/>
              </a:srgbClr>
            </a:outerShdw>
          </a:effectLst>
        </p:spPr>
      </p:pic>
      <p:sp>
        <p:nvSpPr>
          <p:cNvPr id="19479" name="TextBox 30"/>
          <p:cNvSpPr txBox="1">
            <a:spLocks noChangeArrowheads="1"/>
          </p:cNvSpPr>
          <p:nvPr/>
        </p:nvSpPr>
        <p:spPr bwMode="auto">
          <a:xfrm>
            <a:off x="2924175" y="762000"/>
            <a:ext cx="21050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</a:rPr>
              <a:t>Global Component</a:t>
            </a:r>
          </a:p>
        </p:txBody>
      </p:sp>
      <p:sp>
        <p:nvSpPr>
          <p:cNvPr id="19480" name="TextBox 31"/>
          <p:cNvSpPr txBox="1">
            <a:spLocks noChangeArrowheads="1"/>
          </p:cNvSpPr>
          <p:nvPr/>
        </p:nvSpPr>
        <p:spPr bwMode="auto">
          <a:xfrm>
            <a:off x="2590800" y="1946853"/>
            <a:ext cx="2314575" cy="914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</a:rPr>
              <a:t>National Component</a:t>
            </a:r>
          </a:p>
        </p:txBody>
      </p:sp>
      <p:sp>
        <p:nvSpPr>
          <p:cNvPr id="19481" name="TextBox 32"/>
          <p:cNvSpPr txBox="1">
            <a:spLocks noChangeArrowheads="1"/>
          </p:cNvSpPr>
          <p:nvPr/>
        </p:nvSpPr>
        <p:spPr bwMode="auto">
          <a:xfrm>
            <a:off x="825500" y="2209800"/>
            <a:ext cx="20701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</a:rPr>
              <a:t>Regional Component</a:t>
            </a:r>
          </a:p>
        </p:txBody>
      </p:sp>
      <p:sp>
        <p:nvSpPr>
          <p:cNvPr id="19482" name="TextBox 33"/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Calibri"/>
              </a:rPr>
              <a:t>U.S. Integrated Ocean Observing System (IOOS)</a:t>
            </a:r>
          </a:p>
        </p:txBody>
      </p:sp>
      <p:sp>
        <p:nvSpPr>
          <p:cNvPr id="35" name="Right Arrow 34"/>
          <p:cNvSpPr/>
          <p:nvPr/>
        </p:nvSpPr>
        <p:spPr>
          <a:xfrm>
            <a:off x="3040063" y="1552571"/>
            <a:ext cx="979487" cy="2825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36" name="Right Arrow 35"/>
          <p:cNvSpPr/>
          <p:nvPr/>
        </p:nvSpPr>
        <p:spPr>
          <a:xfrm rot="1837255">
            <a:off x="3530600" y="2882896"/>
            <a:ext cx="977900" cy="23971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37" name="Right Arrow 36"/>
          <p:cNvSpPr/>
          <p:nvPr/>
        </p:nvSpPr>
        <p:spPr>
          <a:xfrm rot="5400000">
            <a:off x="196057" y="2518565"/>
            <a:ext cx="977900" cy="28098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19487" name="TextBox 38"/>
          <p:cNvSpPr txBox="1">
            <a:spLocks noChangeArrowheads="1"/>
          </p:cNvSpPr>
          <p:nvPr/>
        </p:nvSpPr>
        <p:spPr bwMode="auto">
          <a:xfrm>
            <a:off x="4953000" y="5715000"/>
            <a:ext cx="37565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Calibri"/>
              </a:rPr>
              <a:t>17 U.S. Federal Agencies</a:t>
            </a:r>
          </a:p>
        </p:txBody>
      </p:sp>
      <p:sp>
        <p:nvSpPr>
          <p:cNvPr id="19488" name="TextBox 39"/>
          <p:cNvSpPr txBox="1">
            <a:spLocks noChangeArrowheads="1"/>
          </p:cNvSpPr>
          <p:nvPr/>
        </p:nvSpPr>
        <p:spPr bwMode="auto">
          <a:xfrm>
            <a:off x="257175" y="5715000"/>
            <a:ext cx="36825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Calibri"/>
              </a:rPr>
              <a:t>11 Regional Associations</a:t>
            </a:r>
          </a:p>
        </p:txBody>
      </p:sp>
      <p:pic>
        <p:nvPicPr>
          <p:cNvPr id="2" name="Picture 1" descr="BOEMRE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556" y="4533049"/>
            <a:ext cx="597477" cy="597477"/>
          </a:xfrm>
          <a:prstGeom prst="rect">
            <a:avLst/>
          </a:prstGeom>
        </p:spPr>
      </p:pic>
      <p:pic>
        <p:nvPicPr>
          <p:cNvPr id="3" name="Picture 2" descr="CSREES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670" y="5194997"/>
            <a:ext cx="543598" cy="543598"/>
          </a:xfrm>
          <a:prstGeom prst="rect">
            <a:avLst/>
          </a:prstGeom>
        </p:spPr>
      </p:pic>
      <p:pic>
        <p:nvPicPr>
          <p:cNvPr id="4" name="Picture 3" descr="DOE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836" y="3782552"/>
            <a:ext cx="615757" cy="615757"/>
          </a:xfrm>
          <a:prstGeom prst="rect">
            <a:avLst/>
          </a:prstGeom>
        </p:spPr>
      </p:pic>
      <p:pic>
        <p:nvPicPr>
          <p:cNvPr id="5" name="Picture 4" descr="DOS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877" y="4531269"/>
            <a:ext cx="583045" cy="583045"/>
          </a:xfrm>
          <a:prstGeom prst="rect">
            <a:avLst/>
          </a:prstGeom>
        </p:spPr>
      </p:pic>
      <p:pic>
        <p:nvPicPr>
          <p:cNvPr id="6" name="Picture 5" descr="DOT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138" y="4527378"/>
            <a:ext cx="589779" cy="589779"/>
          </a:xfrm>
          <a:prstGeom prst="rect">
            <a:avLst/>
          </a:prstGeom>
        </p:spPr>
      </p:pic>
      <p:pic>
        <p:nvPicPr>
          <p:cNvPr id="7" name="Picture 6" descr="EPA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517" y="4501208"/>
            <a:ext cx="595552" cy="595552"/>
          </a:xfrm>
          <a:prstGeom prst="rect">
            <a:avLst/>
          </a:prstGeom>
        </p:spPr>
      </p:pic>
      <p:pic>
        <p:nvPicPr>
          <p:cNvPr id="8" name="Picture 7" descr="FDA.gi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613" y="4596990"/>
            <a:ext cx="977013" cy="394469"/>
          </a:xfrm>
          <a:prstGeom prst="rect">
            <a:avLst/>
          </a:prstGeom>
        </p:spPr>
      </p:pic>
      <p:pic>
        <p:nvPicPr>
          <p:cNvPr id="9" name="Picture 8" descr="JCS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458" y="5180076"/>
            <a:ext cx="562845" cy="562845"/>
          </a:xfrm>
          <a:prstGeom prst="rect">
            <a:avLst/>
          </a:prstGeom>
        </p:spPr>
      </p:pic>
      <p:pic>
        <p:nvPicPr>
          <p:cNvPr id="10" name="Picture 9" descr="MMC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290" y="5168005"/>
            <a:ext cx="596516" cy="596516"/>
          </a:xfrm>
          <a:prstGeom prst="rect">
            <a:avLst/>
          </a:prstGeom>
        </p:spPr>
      </p:pic>
      <p:pic>
        <p:nvPicPr>
          <p:cNvPr id="11" name="Picture 10" descr="NASA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404" y="3076306"/>
            <a:ext cx="693690" cy="693690"/>
          </a:xfrm>
          <a:prstGeom prst="rect">
            <a:avLst/>
          </a:prstGeom>
        </p:spPr>
      </p:pic>
      <p:pic>
        <p:nvPicPr>
          <p:cNvPr id="12" name="Picture 11" descr="NOAA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849" y="3109982"/>
            <a:ext cx="626342" cy="626342"/>
          </a:xfrm>
          <a:prstGeom prst="rect">
            <a:avLst/>
          </a:prstGeom>
        </p:spPr>
      </p:pic>
      <p:pic>
        <p:nvPicPr>
          <p:cNvPr id="13" name="Picture 12" descr="NSF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439" y="3130573"/>
            <a:ext cx="593629" cy="593629"/>
          </a:xfrm>
          <a:prstGeom prst="rect">
            <a:avLst/>
          </a:prstGeom>
        </p:spPr>
      </p:pic>
      <p:pic>
        <p:nvPicPr>
          <p:cNvPr id="14" name="Picture 13" descr="ONR.gi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404" y="3139869"/>
            <a:ext cx="1234403" cy="554537"/>
          </a:xfrm>
          <a:prstGeom prst="rect">
            <a:avLst/>
          </a:prstGeom>
        </p:spPr>
      </p:pic>
      <p:pic>
        <p:nvPicPr>
          <p:cNvPr id="15" name="Picture 14" descr="USACE.gif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594" y="3759888"/>
            <a:ext cx="691765" cy="691765"/>
          </a:xfrm>
          <a:prstGeom prst="rect">
            <a:avLst/>
          </a:prstGeom>
        </p:spPr>
      </p:pic>
      <p:pic>
        <p:nvPicPr>
          <p:cNvPr id="16" name="Picture 15" descr="USARC.gif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914" y="3817089"/>
            <a:ext cx="608063" cy="608063"/>
          </a:xfrm>
          <a:prstGeom prst="rect">
            <a:avLst/>
          </a:prstGeom>
        </p:spPr>
      </p:pic>
      <p:pic>
        <p:nvPicPr>
          <p:cNvPr id="17" name="Picture 16" descr="USCG.gif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913" y="3785054"/>
            <a:ext cx="623455" cy="623455"/>
          </a:xfrm>
          <a:prstGeom prst="rect">
            <a:avLst/>
          </a:prstGeom>
        </p:spPr>
      </p:pic>
      <p:pic>
        <p:nvPicPr>
          <p:cNvPr id="19" name="Picture 18" descr="USGS.gif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774" y="5265951"/>
            <a:ext cx="1250394" cy="459894"/>
          </a:xfrm>
          <a:prstGeom prst="rect">
            <a:avLst/>
          </a:prstGeom>
        </p:spPr>
      </p:pic>
      <p:pic>
        <p:nvPicPr>
          <p:cNvPr id="45" name="Picture 44" descr="Screen shot 2011-11-15 at 4.08.34 AM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368123"/>
            <a:ext cx="9144000" cy="642277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7021287" y="6457890"/>
            <a:ext cx="19543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FFFF"/>
                </a:solidFill>
                <a:latin typeface="Calibri"/>
              </a:rPr>
              <a:t>http://</a:t>
            </a:r>
            <a:r>
              <a:rPr lang="en-US" sz="2000" b="1" dirty="0" err="1">
                <a:solidFill>
                  <a:srgbClr val="FFFFFF"/>
                </a:solidFill>
                <a:latin typeface="Calibri"/>
              </a:rPr>
              <a:t>ioos.gov</a:t>
            </a:r>
            <a:endParaRPr lang="en-US" sz="20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9" name="TextBox 37"/>
          <p:cNvSpPr txBox="1">
            <a:spLocks noChangeArrowheads="1"/>
          </p:cNvSpPr>
          <p:nvPr/>
        </p:nvSpPr>
        <p:spPr bwMode="auto">
          <a:xfrm>
            <a:off x="4648200" y="2508246"/>
            <a:ext cx="4454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i="1" dirty="0">
                <a:solidFill>
                  <a:srgbClr val="000000"/>
                </a:solidFill>
                <a:latin typeface="Calibri"/>
              </a:rPr>
              <a:t>15 Regional Alliances in GOOS</a:t>
            </a:r>
          </a:p>
        </p:txBody>
      </p:sp>
      <p:pic>
        <p:nvPicPr>
          <p:cNvPr id="21" name="Picture 20" descr="map_all_regions_text_500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49" y="3276600"/>
            <a:ext cx="3209851" cy="2484425"/>
          </a:xfrm>
          <a:prstGeom prst="rect">
            <a:avLst/>
          </a:prstGeom>
        </p:spPr>
      </p:pic>
      <p:pic>
        <p:nvPicPr>
          <p:cNvPr id="23" name="Picture 22" descr="gramap2013.jp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682" y="609600"/>
            <a:ext cx="4092717" cy="18288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514600" y="6435880"/>
            <a:ext cx="379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Serving Society &amp; Science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149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 2004</a:t>
            </a:r>
            <a:endParaRPr lang="en-US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1" y="1671638"/>
            <a:ext cx="3544774" cy="31162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2005_CG_Rep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074" y="1536700"/>
            <a:ext cx="5357926" cy="36838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991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Figure04_col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8200"/>
            <a:ext cx="3200400" cy="26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584950"/>
            <a:ext cx="2133600" cy="365125"/>
          </a:xfrm>
          <a:noFill/>
        </p:spPr>
        <p:txBody>
          <a:bodyPr/>
          <a:lstStyle/>
          <a:p>
            <a:pPr algn="l"/>
            <a:fld id="{6A00C64A-9FCA-1E4D-815C-FA28E9FD70B4}" type="slidenum">
              <a:rPr lang="en-US">
                <a:solidFill>
                  <a:srgbClr val="898989"/>
                </a:solidFill>
                <a:latin typeface="Calibri" charset="0"/>
              </a:rPr>
              <a:pPr algn="l"/>
              <a:t>31</a:t>
            </a:fld>
            <a:endParaRPr lang="en-US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24580" name="TextBox 7"/>
          <p:cNvSpPr txBox="1"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2000" b="1" u="sng" dirty="0">
                <a:solidFill>
                  <a:prstClr val="black"/>
                </a:solidFill>
                <a:ea typeface="Arial" charset="0"/>
                <a:cs typeface="Arial" charset="0"/>
              </a:rPr>
              <a:t>Transition</a:t>
            </a:r>
            <a:r>
              <a:rPr lang="en-US" sz="2000" b="1" dirty="0">
                <a:solidFill>
                  <a:prstClr val="black"/>
                </a:solidFill>
                <a:ea typeface="Arial" charset="0"/>
                <a:cs typeface="Arial" charset="0"/>
              </a:rPr>
              <a:t> Objective –</a:t>
            </a:r>
            <a:r>
              <a:rPr lang="en-US" sz="2000" b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 </a:t>
            </a:r>
          </a:p>
          <a:p>
            <a:pPr algn="ctr" eaLnBrk="1" hangingPunct="1"/>
            <a:r>
              <a:rPr lang="en-US" sz="2000" b="1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Operational Use of HF Radar Surface Currents for Search And Rescue</a:t>
            </a:r>
          </a:p>
        </p:txBody>
      </p:sp>
      <p:pic>
        <p:nvPicPr>
          <p:cNvPr id="24581" name="Picture 6" descr="Screen shot 2010-11-12 at 4.38.20 PM.png"/>
          <p:cNvPicPr>
            <a:picLocks noChangeAspect="1"/>
          </p:cNvPicPr>
          <p:nvPr/>
        </p:nvPicPr>
        <p:blipFill>
          <a:blip r:embed="rId3"/>
          <a:srcRect t="2252" r="2232"/>
          <a:stretch>
            <a:fillRect/>
          </a:stretch>
        </p:blipFill>
        <p:spPr bwMode="auto">
          <a:xfrm>
            <a:off x="3691467" y="656181"/>
            <a:ext cx="5181600" cy="284902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</p:pic>
      <p:pic>
        <p:nvPicPr>
          <p:cNvPr id="2458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37200" y="3820026"/>
            <a:ext cx="3250276" cy="2352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Up Arrow 13"/>
          <p:cNvSpPr/>
          <p:nvPr/>
        </p:nvSpPr>
        <p:spPr>
          <a:xfrm rot="5400000">
            <a:off x="3352800" y="1600200"/>
            <a:ext cx="363538" cy="363538"/>
          </a:xfrm>
          <a:prstGeom prst="up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Up Arrow 14"/>
          <p:cNvSpPr/>
          <p:nvPr/>
        </p:nvSpPr>
        <p:spPr>
          <a:xfrm rot="10800000">
            <a:off x="7899400" y="3268134"/>
            <a:ext cx="363538" cy="355600"/>
          </a:xfrm>
          <a:prstGeom prst="up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Up Arrow 18"/>
          <p:cNvSpPr/>
          <p:nvPr/>
        </p:nvSpPr>
        <p:spPr>
          <a:xfrm rot="16200000">
            <a:off x="3903134" y="4809067"/>
            <a:ext cx="363538" cy="355600"/>
          </a:xfrm>
          <a:prstGeom prst="up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590" name="TextBox 19"/>
          <p:cNvSpPr txBox="1">
            <a:spLocks noChangeArrowheads="1"/>
          </p:cNvSpPr>
          <p:nvPr/>
        </p:nvSpPr>
        <p:spPr bwMode="auto">
          <a:xfrm>
            <a:off x="3276600" y="762000"/>
            <a:ext cx="15033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2000">
                <a:solidFill>
                  <a:prstClr val="black"/>
                </a:solidFill>
                <a:ea typeface="Arial" charset="0"/>
                <a:cs typeface="Arial" charset="0"/>
              </a:rPr>
              <a:t>Surface Currents</a:t>
            </a:r>
          </a:p>
        </p:txBody>
      </p:sp>
      <p:pic>
        <p:nvPicPr>
          <p:cNvPr id="24" name="Picture 23" descr="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32200" y="2286001"/>
            <a:ext cx="83185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24594" name="Picture 2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0533" y="4224866"/>
            <a:ext cx="17526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Up Arrow 20"/>
          <p:cNvSpPr/>
          <p:nvPr/>
        </p:nvSpPr>
        <p:spPr>
          <a:xfrm>
            <a:off x="1617134" y="3496734"/>
            <a:ext cx="363538" cy="355600"/>
          </a:xfrm>
          <a:prstGeom prst="up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5055" y="4217104"/>
            <a:ext cx="3032278" cy="17688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3124201" y="5113864"/>
            <a:ext cx="2438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Search And Rescue Optimal Planning System (SAROPS)</a:t>
            </a:r>
            <a:endParaRPr lang="en-US" sz="18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37732" y="2336800"/>
            <a:ext cx="1286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Data Acquisition</a:t>
            </a:r>
            <a:endParaRPr lang="en-US" sz="18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22067" y="2243667"/>
            <a:ext cx="1566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Data Product Generation &amp; Management</a:t>
            </a:r>
            <a:endParaRPr lang="en-US" sz="18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05933" y="3259667"/>
            <a:ext cx="2011915" cy="812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63500" dist="50800" algn="ctr" rotWithShape="0">
              <a:srgbClr val="000000">
                <a:alpha val="2099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9775811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463" y="2024063"/>
            <a:ext cx="4295775" cy="310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94250" y="2011363"/>
            <a:ext cx="4159250" cy="310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  <a:ea typeface="ＭＳ Ｐゴシック" charset="-128"/>
              </a:rPr>
              <a:t>5000 Virtual Drifters – </a:t>
            </a:r>
            <a:br>
              <a:rPr lang="en-US" dirty="0" smtClean="0">
                <a:solidFill>
                  <a:srgbClr val="000000"/>
                </a:solidFill>
                <a:ea typeface="ＭＳ Ｐゴシック" charset="-128"/>
              </a:rPr>
            </a:br>
            <a:r>
              <a:rPr lang="en-US" dirty="0" smtClean="0">
                <a:solidFill>
                  <a:srgbClr val="000000"/>
                </a:solidFill>
                <a:ea typeface="ＭＳ Ｐゴシック" charset="-128"/>
              </a:rPr>
              <a:t>24 </a:t>
            </a:r>
            <a:r>
              <a:rPr lang="en-US" dirty="0">
                <a:solidFill>
                  <a:srgbClr val="000000"/>
                </a:solidFill>
                <a:ea typeface="ＭＳ Ｐゴシック" charset="-128"/>
              </a:rPr>
              <a:t>Hours Into Search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019175" y="5181600"/>
            <a:ext cx="2535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HYCOM </a:t>
            </a: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Low Confidence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5510213" y="5181600"/>
            <a:ext cx="25352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CODAR</a:t>
            </a: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High Confidence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9466" y="160867"/>
            <a:ext cx="12890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1543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  <a:ea typeface="ＭＳ Ｐゴシック" charset="-128"/>
              </a:rPr>
              <a:t>5000 Virtual Drifters – </a:t>
            </a:r>
            <a:br>
              <a:rPr lang="en-US" dirty="0" smtClean="0">
                <a:solidFill>
                  <a:srgbClr val="000000"/>
                </a:solidFill>
                <a:ea typeface="ＭＳ Ｐゴシック" charset="-128"/>
              </a:rPr>
            </a:br>
            <a:r>
              <a:rPr lang="en-US" dirty="0" smtClean="0">
                <a:solidFill>
                  <a:srgbClr val="000000"/>
                </a:solidFill>
                <a:ea typeface="ＭＳ Ｐゴシック" charset="-128"/>
              </a:rPr>
              <a:t>48 </a:t>
            </a:r>
            <a:r>
              <a:rPr lang="en-US" dirty="0">
                <a:solidFill>
                  <a:srgbClr val="000000"/>
                </a:solidFill>
                <a:ea typeface="ＭＳ Ｐゴシック" charset="-128"/>
              </a:rPr>
              <a:t>Hours Into Search</a:t>
            </a:r>
          </a:p>
        </p:txBody>
      </p:sp>
      <p:pic>
        <p:nvPicPr>
          <p:cNvPr id="3584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050" y="2019300"/>
            <a:ext cx="4295775" cy="31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9488" y="2009775"/>
            <a:ext cx="415925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1019175" y="5181600"/>
            <a:ext cx="2535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HYCOM </a:t>
            </a: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Low Confidence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5510213" y="5181600"/>
            <a:ext cx="25352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CODAR</a:t>
            </a: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High Confidence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9466" y="160867"/>
            <a:ext cx="12890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6083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  <a:ea typeface="ＭＳ Ｐゴシック" charset="-128"/>
              </a:rPr>
              <a:t>5000 Virtual Drifters – </a:t>
            </a:r>
            <a:br>
              <a:rPr lang="en-US" dirty="0" smtClean="0">
                <a:solidFill>
                  <a:srgbClr val="000000"/>
                </a:solidFill>
                <a:ea typeface="ＭＳ Ｐゴシック" charset="-128"/>
              </a:rPr>
            </a:br>
            <a:r>
              <a:rPr lang="en-US" dirty="0" smtClean="0">
                <a:solidFill>
                  <a:srgbClr val="000000"/>
                </a:solidFill>
                <a:ea typeface="ＭＳ Ｐゴシック" charset="-128"/>
              </a:rPr>
              <a:t>72 </a:t>
            </a:r>
            <a:r>
              <a:rPr lang="en-US" dirty="0">
                <a:solidFill>
                  <a:srgbClr val="000000"/>
                </a:solidFill>
                <a:ea typeface="ＭＳ Ｐゴシック" charset="-128"/>
              </a:rPr>
              <a:t>Hours Into Search</a:t>
            </a:r>
          </a:p>
        </p:txBody>
      </p:sp>
      <p:pic>
        <p:nvPicPr>
          <p:cNvPr id="3789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050" y="2019300"/>
            <a:ext cx="4295775" cy="31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9488" y="2009775"/>
            <a:ext cx="415925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1019175" y="5181600"/>
            <a:ext cx="2535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HYCOM </a:t>
            </a: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Low Confidence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5510213" y="5181600"/>
            <a:ext cx="25352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CODAR</a:t>
            </a: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High Confidence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9466" y="160867"/>
            <a:ext cx="12890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3457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  <a:ea typeface="ＭＳ Ｐゴシック" charset="-128"/>
              </a:rPr>
              <a:t>5000 Virtual Drifters – </a:t>
            </a:r>
            <a:br>
              <a:rPr lang="en-US" dirty="0" smtClean="0">
                <a:solidFill>
                  <a:srgbClr val="000000"/>
                </a:solidFill>
                <a:ea typeface="ＭＳ Ｐゴシック" charset="-128"/>
              </a:rPr>
            </a:br>
            <a:r>
              <a:rPr lang="en-US" dirty="0" smtClean="0">
                <a:solidFill>
                  <a:srgbClr val="000000"/>
                </a:solidFill>
                <a:ea typeface="ＭＳ Ｐゴシック" charset="-128"/>
              </a:rPr>
              <a:t>96 </a:t>
            </a:r>
            <a:r>
              <a:rPr lang="en-US" dirty="0">
                <a:solidFill>
                  <a:srgbClr val="000000"/>
                </a:solidFill>
                <a:ea typeface="ＭＳ Ｐゴシック" charset="-128"/>
              </a:rPr>
              <a:t>Hours Into Search</a:t>
            </a:r>
          </a:p>
        </p:txBody>
      </p:sp>
      <p:pic>
        <p:nvPicPr>
          <p:cNvPr id="3993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050" y="2019300"/>
            <a:ext cx="4295775" cy="31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92663" y="2009775"/>
            <a:ext cx="415925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019175" y="5181600"/>
            <a:ext cx="2535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HYCOM </a:t>
            </a: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Low Confidence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5510213" y="5181600"/>
            <a:ext cx="25352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CODAR</a:t>
            </a:r>
          </a:p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High Confidence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9466" y="160867"/>
            <a:ext cx="12890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8642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050" y="2019300"/>
            <a:ext cx="4295775" cy="31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9488" y="2009775"/>
            <a:ext cx="4295775" cy="31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  <a:ea typeface="ＭＳ Ｐゴシック" charset="-128"/>
              </a:rPr>
              <a:t>5000 Virtual Drifters – </a:t>
            </a:r>
            <a:br>
              <a:rPr lang="en-US" dirty="0" smtClean="0">
                <a:solidFill>
                  <a:srgbClr val="000000"/>
                </a:solidFill>
                <a:ea typeface="ＭＳ Ｐゴシック" charset="-128"/>
              </a:rPr>
            </a:br>
            <a:r>
              <a:rPr lang="en-US" dirty="0" smtClean="0">
                <a:solidFill>
                  <a:srgbClr val="000000"/>
                </a:solidFill>
                <a:ea typeface="ＭＳ Ｐゴシック" charset="-128"/>
              </a:rPr>
              <a:t>Search </a:t>
            </a:r>
            <a:r>
              <a:rPr lang="en-US" dirty="0">
                <a:solidFill>
                  <a:srgbClr val="000000"/>
                </a:solidFill>
                <a:ea typeface="ＭＳ Ｐゴシック" charset="-128"/>
              </a:rPr>
              <a:t>Area After 96 Hours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1019175" y="5181600"/>
            <a:ext cx="2535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HYCOM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36,000 km</a:t>
            </a:r>
            <a:r>
              <a:rPr lang="en-US" baseline="30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5510213" y="5181600"/>
            <a:ext cx="25352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CODAR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12,000 km</a:t>
            </a:r>
            <a:r>
              <a:rPr lang="en-US" baseline="30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</a:t>
            </a:r>
            <a:r>
              <a:rPr lang="en-US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2292350" y="4340225"/>
            <a:ext cx="1179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FF3300"/>
                </a:solidFill>
                <a:ea typeface="ＭＳ Ｐゴシック" charset="-128"/>
                <a:cs typeface="ＭＳ Ｐゴシック" charset="-128"/>
              </a:rPr>
              <a:t>232 km</a:t>
            </a:r>
          </a:p>
        </p:txBody>
      </p:sp>
      <p:sp>
        <p:nvSpPr>
          <p:cNvPr id="41992" name="Line 8"/>
          <p:cNvSpPr>
            <a:spLocks noChangeShapeType="1"/>
          </p:cNvSpPr>
          <p:nvPr/>
        </p:nvSpPr>
        <p:spPr bwMode="auto">
          <a:xfrm>
            <a:off x="3171825" y="4537075"/>
            <a:ext cx="1006475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 sz="18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1743075" y="4533900"/>
            <a:ext cx="625475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 sz="18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1079500" y="3429000"/>
            <a:ext cx="1179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FF3300"/>
                </a:solidFill>
                <a:ea typeface="ＭＳ Ｐゴシック" charset="-128"/>
                <a:cs typeface="ＭＳ Ｐゴシック" charset="-128"/>
              </a:rPr>
              <a:t>154 km</a:t>
            </a:r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>
            <a:off x="1538288" y="3744913"/>
            <a:ext cx="0" cy="534987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 sz="18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 flipV="1">
            <a:off x="1541463" y="2709863"/>
            <a:ext cx="3175" cy="719137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 sz="18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6389688" y="4391025"/>
            <a:ext cx="11795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C0504D"/>
                </a:solidFill>
                <a:ea typeface="ＭＳ Ｐゴシック" charset="-128"/>
                <a:cs typeface="ＭＳ Ｐゴシック" charset="-128"/>
              </a:rPr>
              <a:t>123 km</a:t>
            </a:r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>
            <a:off x="7275513" y="4597400"/>
            <a:ext cx="261937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 sz="18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H="1" flipV="1">
            <a:off x="6230938" y="4606925"/>
            <a:ext cx="252412" cy="317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 sz="18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2000" name="Text Box 16"/>
          <p:cNvSpPr txBox="1">
            <a:spLocks noChangeArrowheads="1"/>
          </p:cNvSpPr>
          <p:nvPr/>
        </p:nvSpPr>
        <p:spPr bwMode="auto">
          <a:xfrm>
            <a:off x="5708650" y="3581400"/>
            <a:ext cx="1179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C0504D"/>
                </a:solidFill>
                <a:ea typeface="ＭＳ Ｐゴシック" charset="-128"/>
                <a:cs typeface="ＭＳ Ｐゴシック" charset="-128"/>
              </a:rPr>
              <a:t>100 km</a:t>
            </a:r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>
            <a:off x="6167438" y="3897313"/>
            <a:ext cx="0" cy="42862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 sz="18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 flipV="1">
            <a:off x="6170613" y="3317875"/>
            <a:ext cx="3175" cy="26352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 sz="18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9466" y="160867"/>
            <a:ext cx="12890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61059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5" descr="doc_front_page_0505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97000"/>
            <a:ext cx="7010400" cy="553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Text Box 6"/>
          <p:cNvSpPr txBox="1">
            <a:spLocks noChangeArrowheads="1"/>
          </p:cNvSpPr>
          <p:nvPr/>
        </p:nvSpPr>
        <p:spPr bwMode="auto">
          <a:xfrm>
            <a:off x="0" y="39688"/>
            <a:ext cx="95043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b="1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May 4, 2009: After a year of testing, NOAA  Announces on </a:t>
            </a:r>
          </a:p>
          <a:p>
            <a:pPr eaLnBrk="1" hangingPunct="1"/>
            <a:r>
              <a:rPr lang="en-US" b="1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U.S. Department of Commerce Website that</a:t>
            </a:r>
          </a:p>
          <a:p>
            <a:pPr eaLnBrk="1" hangingPunct="1"/>
            <a:r>
              <a:rPr lang="en-US" b="1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MARACOOS CODAR is Operational in SAROPS</a:t>
            </a:r>
          </a:p>
        </p:txBody>
      </p:sp>
      <p:sp>
        <p:nvSpPr>
          <p:cNvPr id="44036" name="TextBox 3"/>
          <p:cNvSpPr txBox="1">
            <a:spLocks noChangeArrowheads="1"/>
          </p:cNvSpPr>
          <p:nvPr/>
        </p:nvSpPr>
        <p:spPr bwMode="auto">
          <a:xfrm>
            <a:off x="7086600" y="1371600"/>
            <a:ext cx="20574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2009-2010 Activity:</a:t>
            </a:r>
          </a:p>
          <a:p>
            <a:pPr eaLnBrk="1" hangingPunct="1"/>
            <a:endParaRPr lang="en-US" sz="1800" dirty="0" smtClean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sz="18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Bring all</a:t>
            </a:r>
          </a:p>
          <a:p>
            <a:pPr eaLnBrk="1" hangingPunct="1"/>
            <a:r>
              <a:rPr lang="en-US" sz="18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sustained regional-scale  HFR networks up to operational status in USCG SAROPS</a:t>
            </a:r>
          </a:p>
          <a:p>
            <a:pPr eaLnBrk="1" hangingPunct="1"/>
            <a:endParaRPr lang="en-US" sz="18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sz="18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3 West Coast Regions for </a:t>
            </a:r>
          </a:p>
          <a:p>
            <a:pPr eaLnBrk="1" hangingPunct="1"/>
            <a:r>
              <a:rPr lang="en-US" sz="18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California &amp; </a:t>
            </a:r>
            <a:r>
              <a:rPr lang="en-US" sz="1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Oregon are ready.</a:t>
            </a:r>
            <a:endParaRPr lang="en-US" sz="18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Oval 1"/>
          <p:cNvSpPr/>
          <p:nvPr/>
        </p:nvSpPr>
        <p:spPr>
          <a:xfrm>
            <a:off x="990600" y="1981200"/>
            <a:ext cx="4953000" cy="213360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354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 descr="StatesOilSpill.jpg"/>
          <p:cNvPicPr>
            <a:picLocks noChangeAspect="1"/>
          </p:cNvPicPr>
          <p:nvPr/>
        </p:nvPicPr>
        <p:blipFill>
          <a:blip r:embed="rId2"/>
          <a:srcRect b="1521"/>
          <a:stretch>
            <a:fillRect/>
          </a:stretch>
        </p:blipFill>
        <p:spPr bwMode="auto">
          <a:xfrm>
            <a:off x="0" y="-685800"/>
            <a:ext cx="9144000" cy="6872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3"/>
          <p:cNvSpPr txBox="1">
            <a:spLocks noChangeArrowheads="1"/>
          </p:cNvSpPr>
          <p:nvPr/>
        </p:nvSpPr>
        <p:spPr bwMode="auto">
          <a:xfrm>
            <a:off x="0" y="0"/>
            <a:ext cx="5638800" cy="2831544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2010 Deepwater Horizon Oil Spill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u="sng" dirty="0" smtClean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Oil </a:t>
            </a:r>
            <a:r>
              <a:rPr lang="en-US" u="sng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Transport Questions:</a:t>
            </a:r>
            <a:r>
              <a:rPr lang="en-US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 Will the oil….</a:t>
            </a:r>
            <a:endParaRPr lang="en-US" sz="1800" dirty="0">
              <a:solidFill>
                <a:srgbClr val="CCFFCC"/>
              </a:solidFill>
              <a:latin typeface="Calibri"/>
              <a:ea typeface="+mn-ea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800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600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Come ashore in Louisiana?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600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 Spread east to Texas or west to </a:t>
            </a:r>
            <a:r>
              <a:rPr lang="en-US" sz="1600" dirty="0" smtClean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Mississippi, Alabama and         Florida pan handle </a:t>
            </a:r>
            <a:r>
              <a:rPr lang="en-US" sz="1600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in the wind-driven coastal currents?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600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 Enter the Loop Current and be transported downstream?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600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 Hit the Florida Shelf and be driven shoreward by winds?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600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 Ride the Loop Current south and hit the Florida Keys?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600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 Be transported out of the Gulf of Mexico by the Gulf Stream and impact the East Coast</a:t>
            </a:r>
            <a:r>
              <a:rPr lang="en-US" sz="1600" dirty="0" smtClean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4" name="TextBox 11"/>
          <p:cNvSpPr txBox="1">
            <a:spLocks noChangeArrowheads="1"/>
          </p:cNvSpPr>
          <p:nvPr/>
        </p:nvSpPr>
        <p:spPr bwMode="auto">
          <a:xfrm>
            <a:off x="1842104" y="4485520"/>
            <a:ext cx="10244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CCFFCC"/>
                </a:solidFill>
                <a:latin typeface="Calibri"/>
                <a:ea typeface="+mn-ea"/>
                <a:cs typeface="+mn-cs"/>
              </a:rPr>
              <a:t>Gulf of Mexico</a:t>
            </a: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0809" y="3502261"/>
            <a:ext cx="2646191" cy="1501540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</p:pic>
      <p:pic>
        <p:nvPicPr>
          <p:cNvPr id="6" name="Picture 5" descr="Screen shot 2011-11-15 at 4.08.34 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33973"/>
            <a:ext cx="9144000" cy="64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26139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creen shot 2011-11-15 at 4.08.34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33973"/>
            <a:ext cx="9144000" cy="642277"/>
          </a:xfrm>
          <a:prstGeom prst="rect">
            <a:avLst/>
          </a:prstGeom>
        </p:spPr>
      </p:pic>
      <p:sp>
        <p:nvSpPr>
          <p:cNvPr id="13315" name="Rectangle 13"/>
          <p:cNvSpPr>
            <a:spLocks noChangeArrowheads="1"/>
          </p:cNvSpPr>
          <p:nvPr/>
        </p:nvSpPr>
        <p:spPr bwMode="auto">
          <a:xfrm>
            <a:off x="4238625" y="5827713"/>
            <a:ext cx="70167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00" b="1" dirty="0">
                <a:solidFill>
                  <a:srgbClr val="000000"/>
                </a:solidFill>
                <a:latin typeface="Times New Roman" pitchFamily="18" charset="0"/>
                <a:ea typeface="ＭＳ Ｐゴシック"/>
                <a:cs typeface="ＭＳ Ｐゴシック"/>
              </a:rPr>
              <a:t>                 </a:t>
            </a:r>
            <a:endParaRPr lang="en-US" dirty="0">
              <a:solidFill>
                <a:srgbClr val="000000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13316" name="Line 11"/>
          <p:cNvSpPr>
            <a:spLocks noChangeShapeType="1"/>
          </p:cNvSpPr>
          <p:nvPr/>
        </p:nvSpPr>
        <p:spPr bwMode="auto">
          <a:xfrm>
            <a:off x="76200" y="4038600"/>
            <a:ext cx="883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Arial" pitchFamily="34" charset="0"/>
              <a:ea typeface="ＭＳ Ｐゴシック"/>
              <a:cs typeface="ＭＳ Ｐゴシック"/>
            </a:endParaRPr>
          </a:p>
        </p:txBody>
      </p:sp>
      <p:sp>
        <p:nvSpPr>
          <p:cNvPr id="5126" name="Rectangle 26"/>
          <p:cNvSpPr>
            <a:spLocks noChangeArrowheads="1"/>
          </p:cNvSpPr>
          <p:nvPr/>
        </p:nvSpPr>
        <p:spPr bwMode="auto">
          <a:xfrm>
            <a:off x="457200" y="76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rPr>
              <a:t>Oil Spill Trajectory Forecasting</a:t>
            </a:r>
            <a:endParaRPr lang="en-US" sz="3200" b="1" i="1" dirty="0">
              <a:solidFill>
                <a:srgbClr val="0070C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13319" name="Rectangle 23"/>
          <p:cNvSpPr>
            <a:spLocks noChangeArrowheads="1"/>
          </p:cNvSpPr>
          <p:nvPr/>
        </p:nvSpPr>
        <p:spPr bwMode="auto">
          <a:xfrm>
            <a:off x="304800" y="1066800"/>
            <a:ext cx="3276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14300" indent="-1143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ＭＳ Ｐゴシック"/>
                <a:cs typeface="Times New Roman" pitchFamily="18" charset="0"/>
              </a:rPr>
              <a:t>Ingested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Times New Roman" pitchFamily="18" charset="0"/>
              </a:rPr>
              <a:t>&amp; distributed by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ＭＳ Ｐゴシック"/>
                <a:cs typeface="Times New Roman" pitchFamily="18" charset="0"/>
              </a:rPr>
              <a:t> IOOS national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Times New Roman" pitchFamily="18" charset="0"/>
              </a:rPr>
              <a:t>HF radar data servers at Scripps &amp; NOAA/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ＭＳ Ｐゴシック"/>
                <a:cs typeface="Times New Roman" pitchFamily="18" charset="0"/>
              </a:rPr>
              <a:t>NDBC</a:t>
            </a:r>
          </a:p>
          <a:p>
            <a:pPr marL="114300" indent="-114300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000" dirty="0" smtClean="0">
              <a:solidFill>
                <a:srgbClr val="000000"/>
              </a:solidFill>
              <a:latin typeface="Arial" pitchFamily="34" charset="0"/>
              <a:ea typeface="ＭＳ Ｐゴシック"/>
              <a:cs typeface="Times New Roman" pitchFamily="18" charset="0"/>
            </a:endParaRPr>
          </a:p>
          <a:p>
            <a:pPr marL="114300" indent="-1143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ＭＳ Ｐゴシック"/>
                <a:cs typeface="Times New Roman" pitchFamily="18" charset="0"/>
              </a:rPr>
              <a:t>Collected using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Times New Roman" pitchFamily="18" charset="0"/>
              </a:rPr>
              <a:t>CODAR SeaSonde</a:t>
            </a:r>
            <a:r>
              <a:rPr lang="en-US" sz="2000" baseline="300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Times New Roman" pitchFamily="18" charset="0"/>
              </a:rPr>
              <a:t>®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Times New Roman" pitchFamily="18" charset="0"/>
              </a:rPr>
              <a:t> HF radar 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ＭＳ Ｐゴシック"/>
                <a:cs typeface="Times New Roman" pitchFamily="18" charset="0"/>
              </a:rPr>
              <a:t>systems (USM, USF)</a:t>
            </a:r>
            <a:endParaRPr lang="en-US" sz="2000" dirty="0">
              <a:solidFill>
                <a:srgbClr val="000000"/>
              </a:solidFill>
              <a:latin typeface="Arial" pitchFamily="34" charset="0"/>
              <a:ea typeface="ＭＳ Ｐゴシック"/>
              <a:cs typeface="Times New Roman" pitchFamily="18" charset="0"/>
            </a:endParaRPr>
          </a:p>
        </p:txBody>
      </p:sp>
      <p:pic>
        <p:nvPicPr>
          <p:cNvPr id="13321" name="Picture 31" descr="hfroil spill 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914400"/>
            <a:ext cx="4341812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2" name="Rectangle 13"/>
          <p:cNvSpPr>
            <a:spLocks noChangeArrowheads="1"/>
          </p:cNvSpPr>
          <p:nvPr/>
        </p:nvSpPr>
        <p:spPr bwMode="auto">
          <a:xfrm>
            <a:off x="4238625" y="5827713"/>
            <a:ext cx="70167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00" b="1" dirty="0">
                <a:solidFill>
                  <a:srgbClr val="000000"/>
                </a:solidFill>
                <a:latin typeface="Times New Roman" pitchFamily="18" charset="0"/>
                <a:ea typeface="ＭＳ Ｐゴシック"/>
                <a:cs typeface="ＭＳ Ｐゴシック"/>
              </a:rPr>
              <a:t>                 </a:t>
            </a:r>
            <a:endParaRPr lang="en-US" dirty="0">
              <a:solidFill>
                <a:srgbClr val="000000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cxnSp>
        <p:nvCxnSpPr>
          <p:cNvPr id="13323" name="Straight Arrow Connector 34"/>
          <p:cNvCxnSpPr>
            <a:cxnSpLocks noChangeShapeType="1"/>
          </p:cNvCxnSpPr>
          <p:nvPr/>
        </p:nvCxnSpPr>
        <p:spPr bwMode="auto">
          <a:xfrm>
            <a:off x="76200" y="4724400"/>
            <a:ext cx="89916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3324" name="TextBox 35"/>
          <p:cNvSpPr txBox="1">
            <a:spLocks noChangeArrowheads="1"/>
          </p:cNvSpPr>
          <p:nvPr/>
        </p:nvSpPr>
        <p:spPr bwMode="auto">
          <a:xfrm>
            <a:off x="76198" y="4419600"/>
            <a:ext cx="136505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2005      2006</a:t>
            </a:r>
            <a:endParaRPr lang="en-US" sz="1400" dirty="0">
              <a:solidFill>
                <a:srgbClr val="000000"/>
              </a:solidFill>
              <a:latin typeface="Arial" pitchFamily="34" charset="0"/>
              <a:ea typeface="ＭＳ Ｐゴシック"/>
              <a:cs typeface="ＭＳ Ｐゴシック"/>
            </a:endParaRPr>
          </a:p>
        </p:txBody>
      </p:sp>
      <p:sp>
        <p:nvSpPr>
          <p:cNvPr id="13325" name="TextBox 36"/>
          <p:cNvSpPr txBox="1">
            <a:spLocks noChangeArrowheads="1"/>
          </p:cNvSpPr>
          <p:nvPr/>
        </p:nvSpPr>
        <p:spPr bwMode="auto">
          <a:xfrm rot="3214375">
            <a:off x="-132163" y="5319093"/>
            <a:ext cx="18811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Safe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Sanctuaries Exercise, East Coast</a:t>
            </a:r>
            <a:endParaRPr lang="en-US" sz="1400" dirty="0">
              <a:solidFill>
                <a:srgbClr val="000000"/>
              </a:solidFill>
              <a:latin typeface="Arial" pitchFamily="34" charset="0"/>
              <a:ea typeface="ＭＳ Ｐゴシック"/>
              <a:cs typeface="ＭＳ Ｐゴシック"/>
            </a:endParaRPr>
          </a:p>
        </p:txBody>
      </p:sp>
      <p:sp>
        <p:nvSpPr>
          <p:cNvPr id="13326" name="TextBox 37"/>
          <p:cNvSpPr txBox="1">
            <a:spLocks noChangeArrowheads="1"/>
          </p:cNvSpPr>
          <p:nvPr/>
        </p:nvSpPr>
        <p:spPr bwMode="auto">
          <a:xfrm>
            <a:off x="2286000" y="4343400"/>
            <a:ext cx="838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20 Apr</a:t>
            </a:r>
          </a:p>
        </p:txBody>
      </p:sp>
      <p:sp>
        <p:nvSpPr>
          <p:cNvPr id="13327" name="TextBox 38"/>
          <p:cNvSpPr txBox="1">
            <a:spLocks noChangeArrowheads="1"/>
          </p:cNvSpPr>
          <p:nvPr/>
        </p:nvSpPr>
        <p:spPr bwMode="auto">
          <a:xfrm>
            <a:off x="4800600" y="4343400"/>
            <a:ext cx="914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2 May</a:t>
            </a:r>
          </a:p>
        </p:txBody>
      </p:sp>
      <p:sp>
        <p:nvSpPr>
          <p:cNvPr id="13328" name="TextBox 39"/>
          <p:cNvSpPr txBox="1">
            <a:spLocks noChangeArrowheads="1"/>
          </p:cNvSpPr>
          <p:nvPr/>
        </p:nvSpPr>
        <p:spPr bwMode="auto">
          <a:xfrm>
            <a:off x="6172200" y="4343400"/>
            <a:ext cx="2362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2  May – Cap of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 DWH 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Well</a:t>
            </a:r>
          </a:p>
        </p:txBody>
      </p:sp>
      <p:sp>
        <p:nvSpPr>
          <p:cNvPr id="13329" name="TextBox 43"/>
          <p:cNvSpPr txBox="1">
            <a:spLocks noChangeArrowheads="1"/>
          </p:cNvSpPr>
          <p:nvPr/>
        </p:nvSpPr>
        <p:spPr bwMode="auto">
          <a:xfrm rot="3214375">
            <a:off x="1234042" y="5192712"/>
            <a:ext cx="161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HFR support to COSCO Busan</a:t>
            </a:r>
          </a:p>
        </p:txBody>
      </p:sp>
      <p:sp>
        <p:nvSpPr>
          <p:cNvPr id="13330" name="TextBox 45"/>
          <p:cNvSpPr txBox="1">
            <a:spLocks noChangeArrowheads="1"/>
          </p:cNvSpPr>
          <p:nvPr/>
        </p:nvSpPr>
        <p:spPr bwMode="auto">
          <a:xfrm rot="3214375">
            <a:off x="4511675" y="5313363"/>
            <a:ext cx="19970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Data received by IOOS National Servers &amp; NOAA/OR&amp;R/ERD</a:t>
            </a:r>
          </a:p>
        </p:txBody>
      </p:sp>
      <p:sp>
        <p:nvSpPr>
          <p:cNvPr id="13331" name="TextBox 54"/>
          <p:cNvSpPr txBox="1">
            <a:spLocks noChangeArrowheads="1"/>
          </p:cNvSpPr>
          <p:nvPr/>
        </p:nvSpPr>
        <p:spPr bwMode="auto">
          <a:xfrm>
            <a:off x="3429000" y="4343400"/>
            <a:ext cx="762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30 Apr</a:t>
            </a:r>
          </a:p>
        </p:txBody>
      </p:sp>
      <p:sp>
        <p:nvSpPr>
          <p:cNvPr id="13332" name="TextBox 57"/>
          <p:cNvSpPr txBox="1">
            <a:spLocks noChangeArrowheads="1"/>
          </p:cNvSpPr>
          <p:nvPr/>
        </p:nvSpPr>
        <p:spPr bwMode="auto">
          <a:xfrm rot="3214375">
            <a:off x="2033587" y="5519738"/>
            <a:ext cx="2366963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2 of 3 USM radars: not operational, scheduled maintenance </a:t>
            </a:r>
          </a:p>
        </p:txBody>
      </p:sp>
      <p:sp>
        <p:nvSpPr>
          <p:cNvPr id="13333" name="TextBox 58"/>
          <p:cNvSpPr txBox="1">
            <a:spLocks noChangeArrowheads="1"/>
          </p:cNvSpPr>
          <p:nvPr/>
        </p:nvSpPr>
        <p:spPr bwMode="auto">
          <a:xfrm>
            <a:off x="1441250" y="4408489"/>
            <a:ext cx="80163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2007</a:t>
            </a:r>
          </a:p>
        </p:txBody>
      </p:sp>
      <p:sp>
        <p:nvSpPr>
          <p:cNvPr id="13334" name="TextBox 57"/>
          <p:cNvSpPr txBox="1">
            <a:spLocks noChangeArrowheads="1"/>
          </p:cNvSpPr>
          <p:nvPr/>
        </p:nvSpPr>
        <p:spPr bwMode="auto">
          <a:xfrm rot="3214375">
            <a:off x="3249613" y="5392738"/>
            <a:ext cx="19939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 USM: radars restored</a:t>
            </a:r>
          </a:p>
        </p:txBody>
      </p:sp>
      <p:sp>
        <p:nvSpPr>
          <p:cNvPr id="13335" name="TextBox 14"/>
          <p:cNvSpPr txBox="1">
            <a:spLocks noChangeArrowheads="1"/>
          </p:cNvSpPr>
          <p:nvPr/>
        </p:nvSpPr>
        <p:spPr bwMode="auto">
          <a:xfrm>
            <a:off x="76200" y="4038600"/>
            <a:ext cx="1365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Chronology</a:t>
            </a:r>
          </a:p>
        </p:txBody>
      </p:sp>
      <p:sp>
        <p:nvSpPr>
          <p:cNvPr id="13336" name="TextBox 45"/>
          <p:cNvSpPr txBox="1">
            <a:spLocks noChangeArrowheads="1"/>
          </p:cNvSpPr>
          <p:nvPr/>
        </p:nvSpPr>
        <p:spPr bwMode="auto">
          <a:xfrm rot="3214375">
            <a:off x="6357938" y="5268913"/>
            <a:ext cx="19970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HFR used daily for trajectory forecasting</a:t>
            </a:r>
          </a:p>
        </p:txBody>
      </p:sp>
      <p:sp>
        <p:nvSpPr>
          <p:cNvPr id="23" name="TextBox 36"/>
          <p:cNvSpPr txBox="1">
            <a:spLocks noChangeArrowheads="1"/>
          </p:cNvSpPr>
          <p:nvPr/>
        </p:nvSpPr>
        <p:spPr bwMode="auto">
          <a:xfrm rot="3214375">
            <a:off x="500656" y="5311042"/>
            <a:ext cx="18811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Safe Seas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t>Exercise West Coast</a:t>
            </a:r>
            <a:endParaRPr lang="en-US" sz="1400" dirty="0">
              <a:solidFill>
                <a:srgbClr val="000000"/>
              </a:solidFill>
              <a:latin typeface="Arial" pitchFamily="34" charset="0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243683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-47625"/>
            <a:ext cx="9144000" cy="6248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FF"/>
                </a:solidFill>
                <a:latin typeface="Arial"/>
                <a:ea typeface="ＭＳ Ｐゴシック"/>
              </a:rPr>
              <a:t>U..</a:t>
            </a:r>
          </a:p>
        </p:txBody>
      </p:sp>
      <p:pic>
        <p:nvPicPr>
          <p:cNvPr id="14338" name="Picture 2" descr="mab_vue7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3" t="6015" b="3760"/>
          <a:stretch>
            <a:fillRect/>
          </a:stretch>
        </p:blipFill>
        <p:spPr bwMode="auto">
          <a:xfrm>
            <a:off x="812800" y="-22225"/>
            <a:ext cx="8331200" cy="6223000"/>
          </a:xfrm>
          <a:prstGeom prst="rect">
            <a:avLst/>
          </a:prstGeom>
          <a:solidFill>
            <a:srgbClr val="D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7191673" y="0"/>
            <a:ext cx="9680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Cape</a:t>
            </a:r>
          </a:p>
          <a:p>
            <a:pPr algn="ctr"/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Cod</a:t>
            </a:r>
          </a:p>
        </p:txBody>
      </p:sp>
      <p:sp>
        <p:nvSpPr>
          <p:cNvPr id="14340" name="Text Box 8"/>
          <p:cNvSpPr txBox="1">
            <a:spLocks noChangeArrowheads="1"/>
          </p:cNvSpPr>
          <p:nvPr/>
        </p:nvSpPr>
        <p:spPr bwMode="auto">
          <a:xfrm>
            <a:off x="1301852" y="5299075"/>
            <a:ext cx="10951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Cape</a:t>
            </a:r>
          </a:p>
          <a:p>
            <a:pPr algn="ctr"/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Hatteras</a:t>
            </a:r>
          </a:p>
        </p:txBody>
      </p:sp>
      <p:sp>
        <p:nvSpPr>
          <p:cNvPr id="14341" name="Text Box 9"/>
          <p:cNvSpPr txBox="1">
            <a:spLocks noChangeArrowheads="1"/>
          </p:cNvSpPr>
          <p:nvPr/>
        </p:nvSpPr>
        <p:spPr bwMode="auto">
          <a:xfrm>
            <a:off x="3579813" y="1219200"/>
            <a:ext cx="411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>
                <a:solidFill>
                  <a:srgbClr val="FFFFFF"/>
                </a:solidFill>
                <a:latin typeface="Calibri" charset="0"/>
              </a:rPr>
              <a:t>NJ</a:t>
            </a:r>
          </a:p>
        </p:txBody>
      </p:sp>
      <p:sp>
        <p:nvSpPr>
          <p:cNvPr id="14342" name="Text Box 9"/>
          <p:cNvSpPr txBox="1">
            <a:spLocks noChangeArrowheads="1"/>
          </p:cNvSpPr>
          <p:nvPr/>
        </p:nvSpPr>
        <p:spPr bwMode="auto">
          <a:xfrm>
            <a:off x="6553200" y="152400"/>
            <a:ext cx="5222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MA</a:t>
            </a: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5005388" y="0"/>
            <a:ext cx="4175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CT</a:t>
            </a:r>
          </a:p>
        </p:txBody>
      </p:sp>
      <p:sp>
        <p:nvSpPr>
          <p:cNvPr id="14344" name="Text Box 9"/>
          <p:cNvSpPr txBox="1">
            <a:spLocks noChangeArrowheads="1"/>
          </p:cNvSpPr>
          <p:nvPr/>
        </p:nvSpPr>
        <p:spPr bwMode="auto">
          <a:xfrm>
            <a:off x="1428750" y="4171950"/>
            <a:ext cx="76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VA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754313" y="1974850"/>
            <a:ext cx="4397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DE</a:t>
            </a:r>
          </a:p>
        </p:txBody>
      </p:sp>
      <p:sp>
        <p:nvSpPr>
          <p:cNvPr id="14346" name="Text Box 9"/>
          <p:cNvSpPr txBox="1">
            <a:spLocks noChangeArrowheads="1"/>
          </p:cNvSpPr>
          <p:nvPr/>
        </p:nvSpPr>
        <p:spPr bwMode="auto">
          <a:xfrm>
            <a:off x="4370388" y="574675"/>
            <a:ext cx="454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NY</a:t>
            </a:r>
          </a:p>
        </p:txBody>
      </p:sp>
      <p:sp>
        <p:nvSpPr>
          <p:cNvPr id="14347" name="Text Box 9"/>
          <p:cNvSpPr txBox="1">
            <a:spLocks noChangeArrowheads="1"/>
          </p:cNvSpPr>
          <p:nvPr/>
        </p:nvSpPr>
        <p:spPr bwMode="auto">
          <a:xfrm>
            <a:off x="992188" y="5029200"/>
            <a:ext cx="455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>
                <a:solidFill>
                  <a:srgbClr val="FFFFFF"/>
                </a:solidFill>
                <a:latin typeface="Calibri" charset="0"/>
              </a:rPr>
              <a:t>NC</a:t>
            </a:r>
          </a:p>
        </p:txBody>
      </p:sp>
      <p:sp>
        <p:nvSpPr>
          <p:cNvPr id="14348" name="Text Box 9"/>
          <p:cNvSpPr txBox="1">
            <a:spLocks noChangeArrowheads="1"/>
          </p:cNvSpPr>
          <p:nvPr/>
        </p:nvSpPr>
        <p:spPr bwMode="auto">
          <a:xfrm>
            <a:off x="5835650" y="-112713"/>
            <a:ext cx="603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RI</a:t>
            </a:r>
          </a:p>
        </p:txBody>
      </p:sp>
      <p:sp>
        <p:nvSpPr>
          <p:cNvPr id="14349" name="Text Box 9"/>
          <p:cNvSpPr txBox="1">
            <a:spLocks noChangeArrowheads="1"/>
          </p:cNvSpPr>
          <p:nvPr/>
        </p:nvSpPr>
        <p:spPr bwMode="auto">
          <a:xfrm>
            <a:off x="2227263" y="2305050"/>
            <a:ext cx="5286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 charset="0"/>
              </a:rPr>
              <a:t>MD</a:t>
            </a:r>
          </a:p>
        </p:txBody>
      </p:sp>
      <p:sp>
        <p:nvSpPr>
          <p:cNvPr id="14350" name="Text Box 9"/>
          <p:cNvSpPr txBox="1">
            <a:spLocks noChangeArrowheads="1"/>
          </p:cNvSpPr>
          <p:nvPr/>
        </p:nvSpPr>
        <p:spPr bwMode="auto">
          <a:xfrm>
            <a:off x="2660650" y="990600"/>
            <a:ext cx="44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b="1">
                <a:solidFill>
                  <a:srgbClr val="FFFFFF"/>
                </a:solidFill>
                <a:latin typeface="Calibri" charset="0"/>
              </a:rPr>
              <a:t>PA</a:t>
            </a:r>
          </a:p>
        </p:txBody>
      </p:sp>
      <p:sp>
        <p:nvSpPr>
          <p:cNvPr id="14351" name="Text Box 9"/>
          <p:cNvSpPr txBox="1">
            <a:spLocks noChangeArrowheads="1"/>
          </p:cNvSpPr>
          <p:nvPr/>
        </p:nvSpPr>
        <p:spPr bwMode="auto">
          <a:xfrm>
            <a:off x="1120775" y="0"/>
            <a:ext cx="3810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FFFF"/>
                </a:solidFill>
                <a:latin typeface="Calibri" charset="0"/>
              </a:rPr>
              <a:t>78 </a:t>
            </a:r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Million </a:t>
            </a:r>
            <a:r>
              <a:rPr lang="en-US" sz="2000" b="1" dirty="0" smtClean="0">
                <a:solidFill>
                  <a:srgbClr val="FFFFFF"/>
                </a:solidFill>
                <a:latin typeface="Calibri" charset="0"/>
              </a:rPr>
              <a:t>People (1/4 of U.S.)</a:t>
            </a:r>
            <a:endParaRPr lang="en-US" sz="2000" b="1" dirty="0" smtClean="0">
              <a:solidFill>
                <a:srgbClr val="FFFFFF"/>
              </a:solidFill>
              <a:latin typeface="Calibri" charset="0"/>
            </a:endParaRPr>
          </a:p>
          <a:p>
            <a:pPr algn="ctr"/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1000 km Cape to Cape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0"/>
            <a:ext cx="2405063" cy="3046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M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iddle </a:t>
            </a: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A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tlantic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R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egional </a:t>
            </a: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A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ssociation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C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oastal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O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cean </a:t>
            </a: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O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bserving </a:t>
            </a:r>
            <a:r>
              <a:rPr lang="en-US" b="1" u="sng" cap="small" dirty="0">
                <a:solidFill>
                  <a:srgbClr val="FFFF00"/>
                </a:solidFill>
                <a:latin typeface="Arial"/>
                <a:ea typeface="ＭＳ Ｐゴシック"/>
              </a:rPr>
              <a:t>S</a:t>
            </a:r>
            <a:r>
              <a:rPr lang="en-US" cap="small" dirty="0">
                <a:solidFill>
                  <a:srgbClr val="FF0000"/>
                </a:solidFill>
                <a:latin typeface="Arial"/>
                <a:ea typeface="ＭＳ Ｐゴシック"/>
              </a:rPr>
              <a:t>ystem</a:t>
            </a:r>
          </a:p>
        </p:txBody>
      </p:sp>
      <p:sp>
        <p:nvSpPr>
          <p:cNvPr id="14353" name="Text Box 3"/>
          <p:cNvSpPr txBox="1">
            <a:spLocks noChangeArrowheads="1"/>
          </p:cNvSpPr>
          <p:nvPr/>
        </p:nvSpPr>
        <p:spPr bwMode="auto">
          <a:xfrm>
            <a:off x="700088" y="3508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endParaRPr lang="en-US" b="1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4354" name="TextBox 26"/>
          <p:cNvSpPr txBox="1">
            <a:spLocks noChangeArrowheads="1"/>
          </p:cNvSpPr>
          <p:nvPr/>
        </p:nvSpPr>
        <p:spPr bwMode="auto">
          <a:xfrm>
            <a:off x="5326063" y="6545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355" name="TextBox 41"/>
          <p:cNvSpPr txBox="1">
            <a:spLocks noChangeArrowheads="1"/>
          </p:cNvSpPr>
          <p:nvPr/>
        </p:nvSpPr>
        <p:spPr bwMode="auto">
          <a:xfrm>
            <a:off x="4910918" y="1819268"/>
            <a:ext cx="4338663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FFFF"/>
                </a:solidFill>
              </a:rPr>
              <a:t>MARACOOS:</a:t>
            </a:r>
          </a:p>
          <a:p>
            <a:pPr algn="ctr"/>
            <a:r>
              <a:rPr lang="en-US" sz="2800" b="1" dirty="0" smtClean="0">
                <a:solidFill>
                  <a:srgbClr val="FFFFFF"/>
                </a:solidFill>
              </a:rPr>
              <a:t>A Sustained Real-time Observation &amp; Forecast System</a:t>
            </a:r>
            <a:endParaRPr lang="en-US" sz="2800" b="1" dirty="0">
              <a:solidFill>
                <a:srgbClr val="FFFFFF"/>
              </a:solidFill>
            </a:endParaRPr>
          </a:p>
        </p:txBody>
      </p:sp>
      <p:pic>
        <p:nvPicPr>
          <p:cNvPr id="43" name="Picture 41" descr="13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251575" y="5610225"/>
            <a:ext cx="506413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4" name="Picture 42" descr="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2075" y="4259263"/>
            <a:ext cx="111918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5" name="Picture 43" descr="2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4229100" y="5595938"/>
            <a:ext cx="882650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6" name="Picture 44" descr="3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7069138" y="4286250"/>
            <a:ext cx="5429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7" name="Picture 45" descr="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97788" y="4879975"/>
            <a:ext cx="111918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8" name="Picture 46" descr="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59700" y="5610225"/>
            <a:ext cx="1117600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9" name="Picture 47" descr="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76963" y="4186238"/>
            <a:ext cx="63182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50" name="Picture 48" descr="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188075" y="4857750"/>
            <a:ext cx="614363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51" name="Picture 49" descr="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34000" y="4221163"/>
            <a:ext cx="5937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52" name="Picture 52" descr="1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100888" y="5607050"/>
            <a:ext cx="533400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53" name="Picture 53" descr="1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367338" y="4857750"/>
            <a:ext cx="5937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14367" name="Picture 30" descr="2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338" y="5610225"/>
            <a:ext cx="539750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8" name="Picture 31" descr="IOOS_logo_white.gif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138" y="4306888"/>
            <a:ext cx="10128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9" name="Picture 55" descr="Screen shot 2012-02-19 at 1.29.16 PM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175" y="4933950"/>
            <a:ext cx="7413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41021" y="4942798"/>
            <a:ext cx="455385" cy="455385"/>
          </a:xfrm>
          <a:prstGeom prst="ellipse">
            <a:avLst/>
          </a:prstGeom>
        </p:spPr>
      </p:pic>
      <p:sp>
        <p:nvSpPr>
          <p:cNvPr id="14371" name="TextBox 1"/>
          <p:cNvSpPr txBox="1">
            <a:spLocks noChangeArrowheads="1"/>
          </p:cNvSpPr>
          <p:nvPr/>
        </p:nvSpPr>
        <p:spPr bwMode="auto">
          <a:xfrm>
            <a:off x="0" y="3048000"/>
            <a:ext cx="18081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FFFFFF"/>
                </a:solidFill>
              </a:rPr>
              <a:t>&gt;40 PIs</a:t>
            </a:r>
          </a:p>
          <a:p>
            <a:r>
              <a:rPr lang="en-US" sz="1800">
                <a:solidFill>
                  <a:srgbClr val="FFFFFF"/>
                </a:solidFill>
              </a:rPr>
              <a:t>&gt;20 Institutions</a:t>
            </a:r>
          </a:p>
          <a:p>
            <a:r>
              <a:rPr lang="en-US" sz="1800">
                <a:solidFill>
                  <a:srgbClr val="FFFFFF"/>
                </a:solidFill>
              </a:rPr>
              <a:t>&gt;50 Members</a:t>
            </a:r>
          </a:p>
          <a:p>
            <a:r>
              <a:rPr lang="en-US" sz="1800">
                <a:solidFill>
                  <a:srgbClr val="FFFFFF"/>
                </a:solidFill>
              </a:rPr>
              <a:t>&gt;2000 Contacts</a:t>
            </a:r>
          </a:p>
        </p:txBody>
      </p:sp>
      <p:sp>
        <p:nvSpPr>
          <p:cNvPr id="14372" name="Freeform 10"/>
          <p:cNvSpPr>
            <a:spLocks/>
          </p:cNvSpPr>
          <p:nvPr/>
        </p:nvSpPr>
        <p:spPr bwMode="auto">
          <a:xfrm>
            <a:off x="4343400" y="1752600"/>
            <a:ext cx="1236663" cy="1608138"/>
          </a:xfrm>
          <a:custGeom>
            <a:avLst/>
            <a:gdLst>
              <a:gd name="T0" fmla="*/ 0 w 1236134"/>
              <a:gd name="T1" fmla="*/ 1607610 h 1608666"/>
              <a:gd name="T2" fmla="*/ 898235 w 1236134"/>
              <a:gd name="T3" fmla="*/ 524589 h 1608666"/>
              <a:gd name="T4" fmla="*/ 1237192 w 1236134"/>
              <a:gd name="T5" fmla="*/ 0 h 160866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36134" h="1608666">
                <a:moveTo>
                  <a:pt x="0" y="1608666"/>
                </a:moveTo>
                <a:cubicBezTo>
                  <a:pt x="345722" y="1200855"/>
                  <a:pt x="691445" y="793044"/>
                  <a:pt x="897467" y="524933"/>
                </a:cubicBezTo>
                <a:cubicBezTo>
                  <a:pt x="1103489" y="256822"/>
                  <a:pt x="1236134" y="0"/>
                  <a:pt x="1236134" y="0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54" name="Straight Connector 53"/>
          <p:cNvCxnSpPr>
            <a:cxnSpLocks noChangeShapeType="1"/>
          </p:cNvCxnSpPr>
          <p:nvPr/>
        </p:nvCxnSpPr>
        <p:spPr bwMode="auto">
          <a:xfrm flipH="1">
            <a:off x="609600" y="990600"/>
            <a:ext cx="1905000" cy="4648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Straight Connector 54"/>
          <p:cNvCxnSpPr>
            <a:cxnSpLocks noChangeShapeType="1"/>
          </p:cNvCxnSpPr>
          <p:nvPr/>
        </p:nvCxnSpPr>
        <p:spPr bwMode="auto">
          <a:xfrm flipV="1">
            <a:off x="2514600" y="152400"/>
            <a:ext cx="4419600" cy="838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TextBox 3"/>
          <p:cNvSpPr txBox="1"/>
          <p:nvPr/>
        </p:nvSpPr>
        <p:spPr>
          <a:xfrm>
            <a:off x="4143375" y="3619500"/>
            <a:ext cx="4730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Scott Glenn                     + Many</a:t>
            </a:r>
          </a:p>
        </p:txBody>
      </p:sp>
      <p:pic>
        <p:nvPicPr>
          <p:cNvPr id="57" name="Picture 9" descr="Screen shot 2012-02-19 at 1.33.13 PM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3629025"/>
            <a:ext cx="14478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738663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100602_spill_io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004" y="406008"/>
            <a:ext cx="5139795" cy="3217726"/>
          </a:xfrm>
          <a:prstGeom prst="rect">
            <a:avLst/>
          </a:prstGeom>
        </p:spPr>
      </p:pic>
      <p:pic>
        <p:nvPicPr>
          <p:cNvPr id="20" name="Picture 19" descr="Screen shot 2011-11-15 at 4.08.34 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33973"/>
            <a:ext cx="9144000" cy="642277"/>
          </a:xfrm>
          <a:prstGeom prst="rect">
            <a:avLst/>
          </a:prstGeom>
        </p:spPr>
      </p:pic>
      <p:sp>
        <p:nvSpPr>
          <p:cNvPr id="31746" name="TextBox 1"/>
          <p:cNvSpPr txBox="1">
            <a:spLocks noChangeArrowheads="1"/>
          </p:cNvSpPr>
          <p:nvPr/>
        </p:nvSpPr>
        <p:spPr bwMode="auto">
          <a:xfrm>
            <a:off x="0" y="0"/>
            <a:ext cx="914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latin typeface="Calibri"/>
                <a:ea typeface="+mn-ea"/>
                <a:cs typeface="+mn-cs"/>
              </a:rPr>
              <a:t>Responding to Crisis: Deepwater Horizon</a:t>
            </a: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0" y="533400"/>
            <a:ext cx="3505200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U.S. IOOS partnership demonstrated ability to:  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sz="800" b="1">
              <a:solidFill>
                <a:srgbClr val="002060"/>
              </a:solidFill>
              <a:latin typeface="Calibri" charset="0"/>
              <a:ea typeface="+mn-ea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800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Quickly deploy technologies: Gliders and HF radar, saving resources/improving safety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endParaRPr lang="en-US" sz="800">
              <a:solidFill>
                <a:srgbClr val="002060"/>
              </a:solidFill>
              <a:latin typeface="Calibri" charset="0"/>
              <a:ea typeface="+mn-ea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800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Models/Imagery ingested into NOAA/Navy models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endParaRPr lang="en-US" sz="800">
              <a:solidFill>
                <a:srgbClr val="002060"/>
              </a:solidFill>
              <a:latin typeface="Calibri" charset="0"/>
              <a:ea typeface="+mn-ea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sz="1800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Data assimilation improved spill response decision-making and public understanding</a:t>
            </a:r>
            <a:endParaRPr lang="en-US" sz="1800">
              <a:solidFill>
                <a:srgbClr val="0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1748" name="TextBox 6"/>
          <p:cNvSpPr txBox="1">
            <a:spLocks noChangeArrowheads="1"/>
          </p:cNvSpPr>
          <p:nvPr/>
        </p:nvSpPr>
        <p:spPr bwMode="auto">
          <a:xfrm>
            <a:off x="6265335" y="812800"/>
            <a:ext cx="10048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USM HFR</a:t>
            </a:r>
          </a:p>
        </p:txBody>
      </p:sp>
      <p:sp>
        <p:nvSpPr>
          <p:cNvPr id="31749" name="TextBox 7"/>
          <p:cNvSpPr txBox="1">
            <a:spLocks noChangeArrowheads="1"/>
          </p:cNvSpPr>
          <p:nvPr/>
        </p:nvSpPr>
        <p:spPr bwMode="auto">
          <a:xfrm>
            <a:off x="7747001" y="1634066"/>
            <a:ext cx="9667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USF HFR</a:t>
            </a:r>
          </a:p>
        </p:txBody>
      </p:sp>
      <p:pic>
        <p:nvPicPr>
          <p:cNvPr id="31751" name="Picture 4" descr="Screen shot 2010-10-29 at 7.35.15 A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886200"/>
            <a:ext cx="1908175" cy="19224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1752" name="TextBox 12"/>
          <p:cNvSpPr txBox="1">
            <a:spLocks noChangeArrowheads="1"/>
          </p:cNvSpPr>
          <p:nvPr/>
        </p:nvSpPr>
        <p:spPr bwMode="auto">
          <a:xfrm>
            <a:off x="0" y="5791200"/>
            <a:ext cx="1752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Web Portal</a:t>
            </a:r>
          </a:p>
        </p:txBody>
      </p:sp>
      <p:pic>
        <p:nvPicPr>
          <p:cNvPr id="31755" name="Picture 5" descr="Screen shot 2011-03-16 at 3.58.32 PM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51446" y="3496733"/>
            <a:ext cx="1706563" cy="266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5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96667" y="3810000"/>
            <a:ext cx="1828800" cy="2355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57" name="Picture 4" descr="100722_slick_sabgom_cstars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10312" y="3479800"/>
            <a:ext cx="3049588" cy="2035175"/>
          </a:xfrm>
          <a:prstGeom prst="rect">
            <a:avLst/>
          </a:prstGeom>
          <a:noFill/>
          <a:ln w="19050">
            <a:solidFill>
              <a:srgbClr val="FFFFFF"/>
            </a:solidFill>
            <a:miter lim="800000"/>
            <a:headEnd/>
            <a:tailEnd/>
          </a:ln>
        </p:spPr>
      </p:pic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6265335" y="6183523"/>
            <a:ext cx="2784323" cy="692727"/>
            <a:chOff x="9372600" y="4876800"/>
            <a:chExt cx="1905000" cy="838200"/>
          </a:xfrm>
        </p:grpSpPr>
        <p:sp>
          <p:nvSpPr>
            <p:cNvPr id="31761" name="Rectangle 16"/>
            <p:cNvSpPr>
              <a:spLocks noChangeArrowheads="1"/>
            </p:cNvSpPr>
            <p:nvPr/>
          </p:nvSpPr>
          <p:spPr bwMode="auto">
            <a:xfrm>
              <a:off x="9372600" y="4876800"/>
              <a:ext cx="1905000" cy="8382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000000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762" name="TextBox 12"/>
            <p:cNvSpPr txBox="1">
              <a:spLocks noChangeArrowheads="1"/>
            </p:cNvSpPr>
            <p:nvPr/>
          </p:nvSpPr>
          <p:spPr bwMode="auto">
            <a:xfrm>
              <a:off x="9372600" y="4876800"/>
              <a:ext cx="18288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002060"/>
                  </a:solidFill>
                  <a:latin typeface="Calibri" charset="0"/>
                  <a:ea typeface="+mn-ea"/>
                  <a:cs typeface="+mn-cs"/>
                </a:rPr>
                <a:t>HFR data informed  NOAA </a:t>
              </a:r>
            </a:p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002060"/>
                  </a:solidFill>
                  <a:latin typeface="Calibri" charset="0"/>
                  <a:ea typeface="+mn-ea"/>
                  <a:cs typeface="+mn-cs"/>
                </a:rPr>
                <a:t>trajectory forecasts</a:t>
              </a:r>
            </a:p>
          </p:txBody>
        </p:sp>
      </p:grpSp>
      <p:sp>
        <p:nvSpPr>
          <p:cNvPr id="31759" name="TextBox 11"/>
          <p:cNvSpPr txBox="1">
            <a:spLocks noChangeArrowheads="1"/>
          </p:cNvSpPr>
          <p:nvPr/>
        </p:nvSpPr>
        <p:spPr bwMode="auto">
          <a:xfrm>
            <a:off x="5901268" y="5621923"/>
            <a:ext cx="1295399" cy="58477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Briefing </a:t>
            </a:r>
            <a:r>
              <a:rPr lang="en-US" sz="1600" b="1" dirty="0" smtClean="0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Blog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127 Briefs</a:t>
            </a:r>
            <a:endParaRPr lang="en-US" sz="1600" b="1" dirty="0">
              <a:solidFill>
                <a:srgbClr val="002060"/>
              </a:solidFill>
              <a:latin typeface="Calibri" charset="0"/>
              <a:ea typeface="+mn-ea"/>
              <a:cs typeface="+mn-cs"/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2169579" y="5477934"/>
            <a:ext cx="29718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2D2D8A">
                    <a:lumMod val="75000"/>
                  </a:srgbClr>
                </a:solidFill>
                <a:latin typeface="Arial" pitchFamily="34" charset="0"/>
                <a:ea typeface="ＭＳ Ｐゴシック"/>
                <a:cs typeface="ＭＳ Ｐゴシック"/>
              </a:rPr>
              <a:t>HFR validation of SABGOM Forecast</a:t>
            </a:r>
            <a:r>
              <a:rPr lang="en-US" sz="1400" b="1" dirty="0" smtClean="0">
                <a:solidFill>
                  <a:srgbClr val="2D2D8A">
                    <a:lumMod val="75000"/>
                  </a:srgbClr>
                </a:solidFill>
                <a:latin typeface="Arial" pitchFamily="34" charset="0"/>
                <a:ea typeface="ＭＳ Ｐゴシック"/>
                <a:cs typeface="ＭＳ Ｐゴシック"/>
              </a:rPr>
              <a:t> combined with </a:t>
            </a:r>
            <a:r>
              <a:rPr lang="en-US" sz="1400" b="1" dirty="0">
                <a:solidFill>
                  <a:srgbClr val="2D2D8A">
                    <a:lumMod val="75000"/>
                  </a:srgbClr>
                </a:solidFill>
                <a:latin typeface="Arial" pitchFamily="34" charset="0"/>
                <a:ea typeface="ＭＳ Ｐゴシック"/>
                <a:cs typeface="ＭＳ Ｐゴシック"/>
              </a:rPr>
              <a:t>satellite detected oil slicks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18466" y="2523066"/>
            <a:ext cx="877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June 2</a:t>
            </a:r>
            <a:endParaRPr lang="en-US" sz="18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566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3352800" cy="1828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ea typeface="Geneva" charset="0"/>
                <a:cs typeface="Geneva" charset="0"/>
              </a:rPr>
              <a:t>Feedback from the Deepwater Horizon </a:t>
            </a:r>
            <a:br>
              <a:rPr lang="en-US" sz="2800" dirty="0" smtClean="0">
                <a:solidFill>
                  <a:schemeClr val="tx1"/>
                </a:solidFill>
                <a:ea typeface="Geneva" charset="0"/>
                <a:cs typeface="Geneva" charset="0"/>
              </a:rPr>
            </a:br>
            <a:r>
              <a:rPr lang="en-US" sz="2800" dirty="0" smtClean="0">
                <a:ea typeface="Geneva" charset="0"/>
                <a:cs typeface="Geneva" charset="0"/>
              </a:rPr>
              <a:t>Incident</a:t>
            </a:r>
            <a:r>
              <a:rPr lang="en-US" sz="2800" dirty="0" smtClean="0">
                <a:solidFill>
                  <a:schemeClr val="tx1"/>
                </a:solidFill>
                <a:ea typeface="Geneva" charset="0"/>
                <a:cs typeface="Geneva" charset="0"/>
              </a:rPr>
              <a:t> Command Center</a:t>
            </a:r>
          </a:p>
        </p:txBody>
      </p:sp>
      <p:sp>
        <p:nvSpPr>
          <p:cNvPr id="33795" name="TextBox 3"/>
          <p:cNvSpPr txBox="1">
            <a:spLocks noChangeArrowheads="1"/>
          </p:cNvSpPr>
          <p:nvPr/>
        </p:nvSpPr>
        <p:spPr bwMode="auto">
          <a:xfrm>
            <a:off x="228600" y="5257800"/>
            <a:ext cx="8458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“…Thanks to everyone for all of your efforts to support the Response and the very professional and competent manner in which you have executed your efforts.  IOOS has played a </a:t>
            </a:r>
            <a:r>
              <a:rPr lang="en-US" sz="1400" u="sng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huge role in informing the modeling teams and the Unified Command</a:t>
            </a:r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through your extraordinary service. “</a:t>
            </a:r>
          </a:p>
          <a:p>
            <a:pPr eaLnBrk="1" hangingPunct="1"/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1200" i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- Sam Walker (IOOS representative to </a:t>
            </a:r>
            <a:r>
              <a:rPr lang="en-US" sz="1200" i="1" dirty="0" err="1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Deepwater</a:t>
            </a:r>
            <a:r>
              <a:rPr lang="en-US" sz="1200" i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Horizon Unified Command Center), August 6, 2010</a:t>
            </a:r>
          </a:p>
        </p:txBody>
      </p:sp>
      <p:sp>
        <p:nvSpPr>
          <p:cNvPr id="33796" name="TextBox 4"/>
          <p:cNvSpPr txBox="1">
            <a:spLocks noChangeArrowheads="1"/>
          </p:cNvSpPr>
          <p:nvPr/>
        </p:nvSpPr>
        <p:spPr bwMode="auto">
          <a:xfrm>
            <a:off x="152400" y="4495800"/>
            <a:ext cx="84582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“… AWESOME JOB - that call that we had last week was a very good thing.  </a:t>
            </a:r>
            <a:r>
              <a:rPr lang="en-US" sz="1400" u="sng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You are taking a huge burden off of the team</a:t>
            </a:r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here who is trying to simply capture the deluge of assets now being deployed. “</a:t>
            </a:r>
          </a:p>
          <a:p>
            <a:pPr eaLnBrk="1" hangingPunct="1"/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1200" i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- Sam Walker (IOOS representative to </a:t>
            </a:r>
            <a:r>
              <a:rPr lang="en-US" sz="1200" i="1" dirty="0" err="1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Deepwater</a:t>
            </a:r>
            <a:r>
              <a:rPr lang="en-US" sz="1200" i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Horizon Unified Command Center), July 2, 2010</a:t>
            </a:r>
          </a:p>
        </p:txBody>
      </p:sp>
      <p:sp>
        <p:nvSpPr>
          <p:cNvPr id="33797" name="TextBox 5"/>
          <p:cNvSpPr txBox="1">
            <a:spLocks noChangeArrowheads="1"/>
          </p:cNvSpPr>
          <p:nvPr/>
        </p:nvSpPr>
        <p:spPr bwMode="auto">
          <a:xfrm>
            <a:off x="152400" y="3276600"/>
            <a:ext cx="8610600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“All - Greetings from Unified Area Command in New Orleans.  I couldn't agree more - the IOOS community has acquitted itself very well during this  entire incident.  </a:t>
            </a:r>
            <a:r>
              <a:rPr lang="en-US" sz="1400" u="sng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Not only has everyone provided valuable information - you have done it without getting in the way of the ongoing operations.</a:t>
            </a:r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It's been a pleasure to represent IOOS here and see all the great contributions from the larger IOOS community. “</a:t>
            </a:r>
          </a:p>
          <a:p>
            <a:pPr eaLnBrk="1" hangingPunct="1"/>
            <a:r>
              <a:rPr lang="en-US" sz="12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1200" i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- Sam Walker (IOOS representative to </a:t>
            </a:r>
            <a:r>
              <a:rPr lang="en-US" sz="1200" i="1" dirty="0" err="1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Deepwater</a:t>
            </a:r>
            <a:r>
              <a:rPr lang="en-US" sz="1200" i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Horizon Unified Command Center), June 18, 2010</a:t>
            </a:r>
          </a:p>
        </p:txBody>
      </p:sp>
      <p:pic>
        <p:nvPicPr>
          <p:cNvPr id="33798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0"/>
            <a:ext cx="57912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TextBox 6"/>
          <p:cNvSpPr txBox="1">
            <a:spLocks noChangeArrowheads="1"/>
          </p:cNvSpPr>
          <p:nvPr/>
        </p:nvSpPr>
        <p:spPr bwMode="auto">
          <a:xfrm>
            <a:off x="3429000" y="0"/>
            <a:ext cx="5394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800">
                <a:solidFill>
                  <a:prstClr val="white"/>
                </a:solidFill>
                <a:ea typeface="ＭＳ Ｐゴシック" charset="-128"/>
                <a:cs typeface="ＭＳ Ｐゴシック" charset="-128"/>
              </a:rPr>
              <a:t>Composite of Satellite Observed Oil Spill Locations </a:t>
            </a:r>
          </a:p>
        </p:txBody>
      </p:sp>
    </p:spTree>
    <p:extLst>
      <p:ext uri="{BB962C8B-B14F-4D97-AF65-F5344CB8AC3E}">
        <p14:creationId xmlns:p14="http://schemas.microsoft.com/office/powerpoint/2010/main" val="339784306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3352800" cy="1828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ea typeface="Geneva" charset="0"/>
                <a:cs typeface="Geneva" charset="0"/>
              </a:rPr>
              <a:t>Feedback from the Deepwater Horizon </a:t>
            </a:r>
            <a:br>
              <a:rPr lang="en-US" sz="2800" dirty="0" smtClean="0">
                <a:solidFill>
                  <a:schemeClr val="tx1"/>
                </a:solidFill>
                <a:ea typeface="Geneva" charset="0"/>
                <a:cs typeface="Geneva" charset="0"/>
              </a:rPr>
            </a:br>
            <a:r>
              <a:rPr lang="en-US" sz="2800" dirty="0" smtClean="0">
                <a:ea typeface="Geneva" charset="0"/>
                <a:cs typeface="Geneva" charset="0"/>
              </a:rPr>
              <a:t>Incident</a:t>
            </a:r>
            <a:r>
              <a:rPr lang="en-US" sz="2800" dirty="0" smtClean="0">
                <a:solidFill>
                  <a:schemeClr val="tx1"/>
                </a:solidFill>
                <a:ea typeface="Geneva" charset="0"/>
                <a:cs typeface="Geneva" charset="0"/>
              </a:rPr>
              <a:t> Command Center</a:t>
            </a:r>
          </a:p>
        </p:txBody>
      </p:sp>
      <p:sp>
        <p:nvSpPr>
          <p:cNvPr id="33795" name="TextBox 3"/>
          <p:cNvSpPr txBox="1">
            <a:spLocks noChangeArrowheads="1"/>
          </p:cNvSpPr>
          <p:nvPr/>
        </p:nvSpPr>
        <p:spPr bwMode="auto">
          <a:xfrm>
            <a:off x="228600" y="5257800"/>
            <a:ext cx="8458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40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“…Thanks to everyone for all of your efforts to support the Response and the very professional and competent manner in which you have executed your efforts.  IOOS has played a huge role in informing the modeling teams and the Unified Command through your extraordinary service. “</a:t>
            </a:r>
          </a:p>
          <a:p>
            <a:pPr eaLnBrk="1" hangingPunct="1"/>
            <a:r>
              <a:rPr lang="en-US" sz="140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1200" i="1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- Sam Walker (IOOS representative to Deepwater Horizon Unified Command Center), August 6, 2010</a:t>
            </a:r>
          </a:p>
        </p:txBody>
      </p:sp>
      <p:sp>
        <p:nvSpPr>
          <p:cNvPr id="33796" name="TextBox 4"/>
          <p:cNvSpPr txBox="1">
            <a:spLocks noChangeArrowheads="1"/>
          </p:cNvSpPr>
          <p:nvPr/>
        </p:nvSpPr>
        <p:spPr bwMode="auto">
          <a:xfrm>
            <a:off x="152400" y="4495800"/>
            <a:ext cx="84582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40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“… AWESOME JOB - that call that we had last week was a very good thing.  You are taking a huge burden off of the team here who is trying to simply capture the deluge of assets now being deployed. “</a:t>
            </a:r>
          </a:p>
          <a:p>
            <a:pPr eaLnBrk="1" hangingPunct="1"/>
            <a:r>
              <a:rPr lang="en-US" sz="140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1200" i="1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- Sam Walker (IOOS representative to Deepwater Horizon Unified Command Center), July 2, 2010</a:t>
            </a:r>
          </a:p>
        </p:txBody>
      </p:sp>
      <p:sp>
        <p:nvSpPr>
          <p:cNvPr id="33797" name="TextBox 5"/>
          <p:cNvSpPr txBox="1">
            <a:spLocks noChangeArrowheads="1"/>
          </p:cNvSpPr>
          <p:nvPr/>
        </p:nvSpPr>
        <p:spPr bwMode="auto">
          <a:xfrm>
            <a:off x="152400" y="3276600"/>
            <a:ext cx="8610600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“All - Greetings from Unified Area Command in New Orleans.  I couldn't agree more - the IOOS community has acquitted itself very well during this  entire incident.  Not only has everyone provided valuable information - you have </a:t>
            </a:r>
            <a:r>
              <a:rPr lang="en-US" sz="14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done </a:t>
            </a:r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it without getting in the way of the ongoing operations. It's been a pleasure to represent IOOS here and see all the great contributions from the larger IOOS community. “</a:t>
            </a:r>
          </a:p>
          <a:p>
            <a:pPr eaLnBrk="1" hangingPunct="1"/>
            <a:r>
              <a:rPr lang="en-US" sz="12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1200" i="1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- Sam Walker (IOOS representative to Deepwater Horizon Unified Command Center), June 18, 2010</a:t>
            </a:r>
          </a:p>
        </p:txBody>
      </p:sp>
      <p:pic>
        <p:nvPicPr>
          <p:cNvPr id="33798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0"/>
            <a:ext cx="57912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TextBox 6"/>
          <p:cNvSpPr txBox="1">
            <a:spLocks noChangeArrowheads="1"/>
          </p:cNvSpPr>
          <p:nvPr/>
        </p:nvSpPr>
        <p:spPr bwMode="auto">
          <a:xfrm>
            <a:off x="3429000" y="0"/>
            <a:ext cx="5394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800">
                <a:solidFill>
                  <a:prstClr val="white"/>
                </a:solidFill>
                <a:ea typeface="ＭＳ Ｐゴシック" charset="-128"/>
                <a:cs typeface="ＭＳ Ｐゴシック" charset="-128"/>
              </a:rPr>
              <a:t>Composite of Satellite Observed Oil Spill Locations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45830" y="3311072"/>
            <a:ext cx="3634980" cy="461665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pPr eaLnBrk="1" hangingPunct="1"/>
            <a:r>
              <a:rPr lang="en-US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We did not get in the way</a:t>
            </a:r>
            <a:endParaRPr lang="en-US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5455" y="4497613"/>
            <a:ext cx="3395731" cy="461665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pPr eaLnBrk="1" hangingPunct="1"/>
            <a:r>
              <a:rPr lang="en-US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We reduced the burden</a:t>
            </a:r>
            <a:endParaRPr lang="en-US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74161" y="5275943"/>
            <a:ext cx="5978319" cy="461665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pPr eaLnBrk="1" hangingPunct="1"/>
            <a:r>
              <a:rPr lang="en-US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We informed modeling teams &amp; leadership</a:t>
            </a:r>
            <a:endParaRPr lang="en-US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" name="Picture 11" descr="ST_Impact_Award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1" y="457200"/>
            <a:ext cx="3201486" cy="2568508"/>
          </a:xfrm>
          <a:prstGeom prst="rect">
            <a:avLst/>
          </a:prstGeom>
          <a:ln w="38100" cmpd="sng">
            <a:solidFill>
              <a:srgbClr val="00800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0" y="0"/>
            <a:ext cx="3457497" cy="461665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pPr eaLnBrk="1" hangingPunct="1"/>
            <a:r>
              <a:rPr lang="en-US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DHS S&amp;T Impact Award</a:t>
            </a:r>
            <a:endParaRPr lang="en-US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405009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5" t="23155" r="11247" b="13432"/>
          <a:stretch>
            <a:fillRect/>
          </a:stretch>
        </p:blipFill>
        <p:spPr bwMode="auto">
          <a:xfrm>
            <a:off x="1062038" y="0"/>
            <a:ext cx="7018337" cy="373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84324" name="Text Box 4"/>
          <p:cNvSpPr txBox="1">
            <a:spLocks noChangeArrowheads="1"/>
          </p:cNvSpPr>
          <p:nvPr/>
        </p:nvSpPr>
        <p:spPr bwMode="auto">
          <a:xfrm>
            <a:off x="1" y="5754687"/>
            <a:ext cx="9144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1800" i="1" dirty="0">
                <a:solidFill>
                  <a:prstClr val="black"/>
                </a:solidFill>
                <a:cs typeface="Geneva" charset="0"/>
              </a:rPr>
              <a:t>www.legislative.</a:t>
            </a:r>
            <a:r>
              <a:rPr lang="en-US" sz="1800" b="1" i="1" dirty="0">
                <a:solidFill>
                  <a:prstClr val="black"/>
                </a:solidFill>
                <a:cs typeface="Geneva" charset="0"/>
              </a:rPr>
              <a:t>noaa</a:t>
            </a:r>
            <a:r>
              <a:rPr lang="en-US" sz="1800" i="1" dirty="0">
                <a:solidFill>
                  <a:prstClr val="black"/>
                </a:solidFill>
                <a:cs typeface="Geneva" charset="0"/>
              </a:rPr>
              <a:t>.gov/Testimony/Lubchenco033111.pdf</a:t>
            </a:r>
            <a:r>
              <a:rPr lang="en-US" sz="1800" dirty="0">
                <a:solidFill>
                  <a:prstClr val="black"/>
                </a:solidFill>
                <a:cs typeface="Geneva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001" y="3649134"/>
            <a:ext cx="85428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1800" i="1" u="sng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From Page 10:</a:t>
            </a:r>
          </a:p>
          <a:p>
            <a:pPr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Also </a:t>
            </a:r>
            <a:r>
              <a:rPr lang="en-US" sz="18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in support of oil spill response, NOAA requests a </a:t>
            </a:r>
            <a:r>
              <a:rPr lang="en-US" sz="1800" dirty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$5.0 million</a:t>
            </a:r>
            <a:r>
              <a:rPr lang="en-US" sz="18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increase to implement the U.S. Integrated Ocean Observing System (</a:t>
            </a:r>
            <a:r>
              <a:rPr lang="en-US" sz="1800" dirty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IOOS</a:t>
            </a:r>
            <a:r>
              <a:rPr lang="en-US" sz="18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®) </a:t>
            </a:r>
            <a:r>
              <a:rPr lang="en-US" sz="1800" dirty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Surface Current Mapping Plan</a:t>
            </a:r>
            <a:r>
              <a:rPr lang="en-US" sz="18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using high frequency (HF) radar surface current measurements.</a:t>
            </a:r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   HF </a:t>
            </a:r>
            <a:r>
              <a:rPr lang="en-US" sz="1800" dirty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radar provides information vital to oil spill response, national defense, homeland security, search and rescue operations, safe marine transportation, water quality and pollutant tracking, and harmful algal bloom forecasting.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3374571" y="598714"/>
            <a:ext cx="2249715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3000828" y="3256643"/>
            <a:ext cx="3040743" cy="163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347357" y="2249714"/>
            <a:ext cx="2358572" cy="181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696478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early_coverage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9309" r="11396"/>
          <a:stretch/>
        </p:blipFill>
        <p:spPr>
          <a:xfrm>
            <a:off x="28226" y="1740353"/>
            <a:ext cx="4600222" cy="4351000"/>
          </a:xfrm>
          <a:prstGeom prst="rect">
            <a:avLst/>
          </a:prstGeom>
        </p:spPr>
      </p:pic>
      <p:pic>
        <p:nvPicPr>
          <p:cNvPr id="5" name="yearly_means_movie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15129" r="13734"/>
          <a:stretch/>
        </p:blipFill>
        <p:spPr>
          <a:xfrm>
            <a:off x="4530581" y="1448730"/>
            <a:ext cx="4481715" cy="472506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33867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Sustained HFR Network Operations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Annual Coverage and Mean: 2006 to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360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RACOOS_6km_grid_15bathy_150dis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673100"/>
            <a:ext cx="7324527" cy="54933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1792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Grid Points for USCG 80-80 Metric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638800" y="838200"/>
            <a:ext cx="3276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U.S. Coast Guard</a:t>
            </a:r>
          </a:p>
          <a:p>
            <a:r>
              <a:rPr lang="en-US" b="1" dirty="0" smtClean="0"/>
              <a:t>HF Radar Metric</a:t>
            </a:r>
          </a:p>
          <a:p>
            <a:endParaRPr lang="en-US" dirty="0" smtClean="0"/>
          </a:p>
          <a:p>
            <a:r>
              <a:rPr lang="en-US" dirty="0" smtClean="0"/>
              <a:t>Total Current Vectors:</a:t>
            </a:r>
            <a:endParaRPr lang="en-US" dirty="0"/>
          </a:p>
          <a:p>
            <a:r>
              <a:rPr lang="en-US" dirty="0" smtClean="0"/>
              <a:t>80% Spatial Coverage</a:t>
            </a:r>
          </a:p>
          <a:p>
            <a:r>
              <a:rPr lang="en-US" dirty="0" smtClean="0"/>
              <a:t>80% of the Time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81318" y="4876800"/>
            <a:ext cx="20703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dirty="0">
                <a:solidFill>
                  <a:srgbClr val="000000"/>
                </a:solidFill>
              </a:rPr>
              <a:t>USCG SAR </a:t>
            </a:r>
            <a:r>
              <a:rPr lang="en-US" sz="1800" dirty="0" smtClean="0">
                <a:solidFill>
                  <a:srgbClr val="000000"/>
                </a:solidFill>
              </a:rPr>
              <a:t>Grid</a:t>
            </a:r>
          </a:p>
          <a:p>
            <a:pPr algn="r"/>
            <a:r>
              <a:rPr lang="en-US" sz="1800" dirty="0" smtClean="0">
                <a:solidFill>
                  <a:srgbClr val="FF0000"/>
                </a:solidFill>
              </a:rPr>
              <a:t>National HFR Grid</a:t>
            </a:r>
          </a:p>
        </p:txBody>
      </p:sp>
    </p:spTree>
    <p:extLst>
      <p:ext uri="{BB962C8B-B14F-4D97-AF65-F5344CB8AC3E}">
        <p14:creationId xmlns:p14="http://schemas.microsoft.com/office/powerpoint/2010/main" val="1043837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RUCool\Desktop\progress_grid_oilsq080910CEDR.png"/>
          <p:cNvPicPr>
            <a:picLocks noChangeAspect="1"/>
          </p:cNvPicPr>
          <p:nvPr/>
        </p:nvPicPr>
        <p:blipFill>
          <a:blip r:embed="rId2" cstate="print"/>
          <a:srcRect l="14056" r="15637" b="3139"/>
          <a:stretch>
            <a:fillRect/>
          </a:stretch>
        </p:blipFill>
        <p:spPr bwMode="auto">
          <a:xfrm>
            <a:off x="1429366" y="-1368"/>
            <a:ext cx="6285268" cy="6362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 rot="2880000">
            <a:off x="3568700" y="3022600"/>
            <a:ext cx="1432604" cy="83099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00FF"/>
                </a:solidFill>
              </a:rPr>
              <a:t>2008</a:t>
            </a:r>
            <a:endParaRPr lang="en-US" sz="48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2880000">
            <a:off x="4953001" y="1541618"/>
            <a:ext cx="1432604" cy="83099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</a:rPr>
              <a:t>2009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880000">
            <a:off x="4356776" y="2351958"/>
            <a:ext cx="1432604" cy="83099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</a:rPr>
              <a:t>2010</a:t>
            </a:r>
            <a:endParaRPr lang="en-US" sz="48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824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0" y="8837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Resilient CODAR Shore Site: </a:t>
            </a:r>
            <a:b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Shed, Enclosure, </a:t>
            </a:r>
            <a:r>
              <a:rPr lang="en-US" sz="3200" dirty="0" err="1" smtClean="0">
                <a:latin typeface="Calibri" charset="0"/>
                <a:ea typeface="ＭＳ Ｐゴシック" charset="0"/>
                <a:cs typeface="ＭＳ Ｐゴシック" charset="0"/>
              </a:rPr>
              <a:t>Tx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/Rx, </a:t>
            </a:r>
            <a:r>
              <a:rPr lang="en-US" sz="3200" dirty="0" err="1" smtClean="0">
                <a:latin typeface="Calibri" charset="0"/>
                <a:ea typeface="ＭＳ Ｐゴシック" charset="0"/>
                <a:cs typeface="ＭＳ Ｐゴシック" charset="0"/>
              </a:rPr>
              <a:t>Comms</a:t>
            </a:r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, Power, GPS, AIS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7513" y="1377950"/>
            <a:ext cx="2182812" cy="4040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6043613" y="5353050"/>
            <a:ext cx="2089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Enclosure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950" y="1389063"/>
            <a:ext cx="3195638" cy="4006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5" name="TextBox 7"/>
          <p:cNvSpPr txBox="1">
            <a:spLocks noChangeArrowheads="1"/>
          </p:cNvSpPr>
          <p:nvPr/>
        </p:nvSpPr>
        <p:spPr bwMode="auto">
          <a:xfrm>
            <a:off x="1633538" y="5335588"/>
            <a:ext cx="841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Shed</a:t>
            </a:r>
          </a:p>
        </p:txBody>
      </p: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>
            <a:off x="5022850" y="2020888"/>
            <a:ext cx="1141413" cy="536575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13"/>
          <p:cNvCxnSpPr>
            <a:cxnSpLocks noChangeShapeType="1"/>
          </p:cNvCxnSpPr>
          <p:nvPr/>
        </p:nvCxnSpPr>
        <p:spPr bwMode="auto">
          <a:xfrm flipH="1">
            <a:off x="6680200" y="3132138"/>
            <a:ext cx="1295400" cy="508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Arrow Connector 15"/>
          <p:cNvCxnSpPr>
            <a:cxnSpLocks noChangeShapeType="1"/>
          </p:cNvCxnSpPr>
          <p:nvPr/>
        </p:nvCxnSpPr>
        <p:spPr bwMode="auto">
          <a:xfrm>
            <a:off x="4800600" y="2801938"/>
            <a:ext cx="990600" cy="398462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Arrow Connector 17"/>
          <p:cNvCxnSpPr>
            <a:cxnSpLocks noChangeShapeType="1"/>
          </p:cNvCxnSpPr>
          <p:nvPr/>
        </p:nvCxnSpPr>
        <p:spPr bwMode="auto">
          <a:xfrm>
            <a:off x="4859338" y="3598863"/>
            <a:ext cx="1447800" cy="1524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Arrow Connector 22"/>
          <p:cNvCxnSpPr>
            <a:cxnSpLocks noChangeShapeType="1"/>
          </p:cNvCxnSpPr>
          <p:nvPr/>
        </p:nvCxnSpPr>
        <p:spPr bwMode="auto">
          <a:xfrm flipH="1" flipV="1">
            <a:off x="6713538" y="4005263"/>
            <a:ext cx="1270000" cy="66675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Straight Arrow Connector 36"/>
          <p:cNvCxnSpPr>
            <a:cxnSpLocks noChangeShapeType="1"/>
          </p:cNvCxnSpPr>
          <p:nvPr/>
        </p:nvCxnSpPr>
        <p:spPr bwMode="auto">
          <a:xfrm flipH="1">
            <a:off x="6781800" y="2387600"/>
            <a:ext cx="1084263" cy="4826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72" name="TextBox 39"/>
          <p:cNvSpPr txBox="1">
            <a:spLocks noChangeArrowheads="1"/>
          </p:cNvSpPr>
          <p:nvPr/>
        </p:nvSpPr>
        <p:spPr bwMode="auto">
          <a:xfrm>
            <a:off x="4148138" y="1727200"/>
            <a:ext cx="1109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monitor</a:t>
            </a:r>
          </a:p>
        </p:txBody>
      </p:sp>
      <p:sp>
        <p:nvSpPr>
          <p:cNvPr id="15373" name="TextBox 40"/>
          <p:cNvSpPr txBox="1">
            <a:spLocks noChangeArrowheads="1"/>
          </p:cNvSpPr>
          <p:nvPr/>
        </p:nvSpPr>
        <p:spPr bwMode="auto">
          <a:xfrm>
            <a:off x="3860800" y="2506663"/>
            <a:ext cx="11096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A.C. unit</a:t>
            </a:r>
          </a:p>
        </p:txBody>
      </p:sp>
      <p:sp>
        <p:nvSpPr>
          <p:cNvPr id="15374" name="TextBox 41"/>
          <p:cNvSpPr txBox="1">
            <a:spLocks noChangeArrowheads="1"/>
          </p:cNvSpPr>
          <p:nvPr/>
        </p:nvSpPr>
        <p:spPr bwMode="auto">
          <a:xfrm>
            <a:off x="3802063" y="3284538"/>
            <a:ext cx="1438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transmitter</a:t>
            </a:r>
          </a:p>
        </p:txBody>
      </p:sp>
      <p:sp>
        <p:nvSpPr>
          <p:cNvPr id="15375" name="TextBox 42"/>
          <p:cNvSpPr txBox="1">
            <a:spLocks noChangeArrowheads="1"/>
          </p:cNvSpPr>
          <p:nvPr/>
        </p:nvSpPr>
        <p:spPr bwMode="auto">
          <a:xfrm>
            <a:off x="7874000" y="1752600"/>
            <a:ext cx="1295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computer &amp; external hard drive</a:t>
            </a:r>
          </a:p>
        </p:txBody>
      </p:sp>
      <p:sp>
        <p:nvSpPr>
          <p:cNvPr id="15376" name="TextBox 45"/>
          <p:cNvSpPr txBox="1">
            <a:spLocks noChangeArrowheads="1"/>
          </p:cNvSpPr>
          <p:nvPr/>
        </p:nvSpPr>
        <p:spPr bwMode="auto">
          <a:xfrm>
            <a:off x="7958138" y="2921000"/>
            <a:ext cx="11096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UPS system</a:t>
            </a:r>
          </a:p>
        </p:txBody>
      </p:sp>
      <p:sp>
        <p:nvSpPr>
          <p:cNvPr id="15377" name="TextBox 47"/>
          <p:cNvSpPr txBox="1">
            <a:spLocks noChangeArrowheads="1"/>
          </p:cNvSpPr>
          <p:nvPr/>
        </p:nvSpPr>
        <p:spPr bwMode="auto">
          <a:xfrm>
            <a:off x="7916863" y="3894138"/>
            <a:ext cx="1108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receiver</a:t>
            </a:r>
          </a:p>
        </p:txBody>
      </p:sp>
      <p:cxnSp>
        <p:nvCxnSpPr>
          <p:cNvPr id="50" name="Straight Arrow Connector 49"/>
          <p:cNvCxnSpPr>
            <a:cxnSpLocks noChangeShapeType="1"/>
          </p:cNvCxnSpPr>
          <p:nvPr/>
        </p:nvCxnSpPr>
        <p:spPr bwMode="auto">
          <a:xfrm flipH="1">
            <a:off x="6654800" y="4826000"/>
            <a:ext cx="1236663" cy="16986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79" name="TextBox 51"/>
          <p:cNvSpPr txBox="1">
            <a:spLocks noChangeArrowheads="1"/>
          </p:cNvSpPr>
          <p:nvPr/>
        </p:nvSpPr>
        <p:spPr bwMode="auto">
          <a:xfrm>
            <a:off x="7715303" y="4572000"/>
            <a:ext cx="1428697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</a:rPr>
              <a:t>Two lines of </a:t>
            </a:r>
            <a:r>
              <a:rPr lang="en-US" sz="1400" dirty="0" smtClean="0">
                <a:solidFill>
                  <a:prstClr val="black"/>
                </a:solidFill>
              </a:rPr>
              <a:t>Communication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5380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8738" y="4086225"/>
            <a:ext cx="1879600" cy="1409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81" name="TextBox 41"/>
          <p:cNvSpPr txBox="1">
            <a:spLocks noChangeArrowheads="1"/>
          </p:cNvSpPr>
          <p:nvPr/>
        </p:nvSpPr>
        <p:spPr bwMode="auto">
          <a:xfrm>
            <a:off x="3646488" y="5540375"/>
            <a:ext cx="2238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prstClr val="black"/>
                </a:solidFill>
              </a:rPr>
              <a:t>Lightning Protection</a:t>
            </a:r>
          </a:p>
        </p:txBody>
      </p:sp>
    </p:spTree>
    <p:extLst>
      <p:ext uri="{BB962C8B-B14F-4D97-AF65-F5344CB8AC3E}">
        <p14:creationId xmlns:p14="http://schemas.microsoft.com/office/powerpoint/2010/main" val="3819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5535613" cy="6858000"/>
            <a:chOff x="152400" y="0"/>
            <a:chExt cx="5535613" cy="6858000"/>
          </a:xfrm>
        </p:grpSpPr>
        <p:pic>
          <p:nvPicPr>
            <p:cNvPr id="4" name="Picture 5" descr="MARCOOS_New_Long_Rang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52400" y="0"/>
              <a:ext cx="5535613" cy="6858000"/>
            </a:xfrm>
            <a:prstGeom prst="rect">
              <a:avLst/>
            </a:prstGeom>
            <a:noFill/>
          </p:spPr>
        </p:pic>
        <p:sp>
          <p:nvSpPr>
            <p:cNvPr id="5" name="Line 6"/>
            <p:cNvSpPr>
              <a:spLocks noChangeShapeType="1"/>
            </p:cNvSpPr>
            <p:nvPr/>
          </p:nvSpPr>
          <p:spPr bwMode="auto">
            <a:xfrm flipH="1" flipV="1">
              <a:off x="1390650" y="5068888"/>
              <a:ext cx="114300" cy="56038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Line 7"/>
            <p:cNvSpPr>
              <a:spLocks noChangeShapeType="1"/>
            </p:cNvSpPr>
            <p:nvPr/>
          </p:nvSpPr>
          <p:spPr bwMode="auto">
            <a:xfrm flipH="1">
              <a:off x="3810000" y="1306513"/>
              <a:ext cx="700088" cy="6508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Line 8"/>
            <p:cNvSpPr>
              <a:spLocks noChangeShapeType="1"/>
            </p:cNvSpPr>
            <p:nvPr/>
          </p:nvSpPr>
          <p:spPr bwMode="auto">
            <a:xfrm flipH="1" flipV="1">
              <a:off x="1295400" y="4724400"/>
              <a:ext cx="53975" cy="215900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 flipV="1">
              <a:off x="1303338" y="3994150"/>
              <a:ext cx="153987" cy="595313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1530350" y="3598863"/>
              <a:ext cx="180975" cy="249237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1789113" y="3048000"/>
              <a:ext cx="115887" cy="40640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 flipV="1">
              <a:off x="1976438" y="2706688"/>
              <a:ext cx="182562" cy="222250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 flipV="1">
              <a:off x="2239963" y="2481263"/>
              <a:ext cx="76200" cy="122237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 flipV="1">
              <a:off x="2370138" y="1981200"/>
              <a:ext cx="34925" cy="35560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 flipV="1">
              <a:off x="2492375" y="1690688"/>
              <a:ext cx="536575" cy="193675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 flipV="1">
              <a:off x="3163888" y="1416050"/>
              <a:ext cx="506412" cy="20320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 flipH="1" flipV="1">
              <a:off x="4581525" y="955675"/>
              <a:ext cx="4763" cy="249238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209800" y="3124200"/>
            <a:ext cx="337878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HFR Network Design Example: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 smtClean="0">
              <a:solidFill>
                <a:srgbClr val="FFFF00"/>
              </a:solidFill>
              <a:latin typeface="Calibri"/>
              <a:ea typeface="+mn-ea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1000 km / ( 75 km/segment )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 smtClean="0">
              <a:solidFill>
                <a:srgbClr val="FFFF00"/>
              </a:solidFill>
              <a:latin typeface="Calibri"/>
              <a:ea typeface="+mn-ea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= 13 Segments of Coast</a:t>
            </a:r>
            <a:endParaRPr lang="en-US" sz="1800" dirty="0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00" y="67734"/>
            <a:ext cx="378583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Acquisition &amp; Installation and 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Annual Technician Support cost 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e</a:t>
            </a:r>
            <a:r>
              <a:rPr lang="en-US" sz="2000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stimates based on the U.S. 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National HF Radar Network 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d</a:t>
            </a:r>
            <a:r>
              <a:rPr lang="en-US" sz="2000" dirty="0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esign parameters.</a:t>
            </a:r>
            <a:endParaRPr lang="en-US" sz="2000" dirty="0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38400" y="5486400"/>
            <a:ext cx="27379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u="sng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Segment Color Key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Red  &gt; 90 km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6600"/>
                </a:solidFill>
                <a:latin typeface="Calibri"/>
                <a:ea typeface="+mn-ea"/>
                <a:cs typeface="+mn-cs"/>
              </a:rPr>
              <a:t>90 km &gt; Orange &gt; 70 km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8000"/>
                </a:solidFill>
                <a:latin typeface="Calibri"/>
                <a:ea typeface="+mn-ea"/>
                <a:cs typeface="+mn-cs"/>
              </a:rPr>
              <a:t>70 km &gt; Green</a:t>
            </a:r>
            <a:endParaRPr lang="en-US" sz="1800" dirty="0">
              <a:solidFill>
                <a:srgbClr val="008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88587" y="361504"/>
            <a:ext cx="355541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Active Spares Approach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457200" indent="-4572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Spares used to fill the largest gaps.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457200" indent="-4572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Improve data  quality when all </a:t>
            </a:r>
            <a:r>
              <a:rPr lang="en-US" sz="2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are running.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457200" indent="-4572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Improve network resiliency when one site goes down.</a:t>
            </a:r>
          </a:p>
        </p:txBody>
      </p:sp>
    </p:spTree>
    <p:extLst>
      <p:ext uri="{BB962C8B-B14F-4D97-AF65-F5344CB8AC3E}">
        <p14:creationId xmlns:p14="http://schemas.microsoft.com/office/powerpoint/2010/main" val="48060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79966" y="228600"/>
            <a:ext cx="3064034" cy="5970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MARACOOS Exceeds USCG 80-80 Metric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457200" indent="-4572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Through Improved Site Resiliency &amp; Active Spares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457200" indent="-4572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</a:t>
            </a: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ith 1/3 of the U.S. IOOS Recommended Technician Support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MARACOOS_Coverage_2010_201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0" y="3810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91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inaHFR1000kmSegments_Bathymetr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59607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400" y="2590800"/>
            <a:ext cx="3040766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Coastal China: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Four ~1000 km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Regional Segments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244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EIGHT Year Mean </a:t>
            </a:r>
            <a:br>
              <a:rPr lang="en-US" dirty="0" smtClean="0"/>
            </a:br>
            <a:r>
              <a:rPr lang="en-US" dirty="0" smtClean="0"/>
              <a:t>2006-2013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722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sevenYearMean-compositeSurfaceCurrents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3466" y="0"/>
            <a:ext cx="4961467" cy="617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13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304800" y="12776200"/>
            <a:ext cx="12573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en-US" sz="3200" dirty="0"/>
              <a:t>FIGURE </a:t>
            </a:r>
            <a:r>
              <a:rPr lang="en-US" sz="3200" dirty="0" smtClean="0"/>
              <a:t>1: Mean surface currents from 2007-2013 as measured by the High Frequency Radar Network.  The transects shown in Figure 3 are shown as the red polygons.  </a:t>
            </a:r>
            <a:endParaRPr lang="en-US" sz="3200" dirty="0"/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1378151" y="0"/>
            <a:ext cx="6038649" cy="6090385"/>
            <a:chOff x="13716000" y="12725400"/>
            <a:chExt cx="12725400" cy="12834425"/>
          </a:xfrm>
        </p:grpSpPr>
        <p:grpSp>
          <p:nvGrpSpPr>
            <p:cNvPr id="6" name="Group 5"/>
            <p:cNvGrpSpPr/>
            <p:nvPr/>
          </p:nvGrpSpPr>
          <p:grpSpPr>
            <a:xfrm>
              <a:off x="13716000" y="13030200"/>
              <a:ext cx="12725400" cy="12529625"/>
              <a:chOff x="13716000" y="13030200"/>
              <a:chExt cx="12725400" cy="12529625"/>
            </a:xfrm>
          </p:grpSpPr>
          <p:pic>
            <p:nvPicPr>
              <p:cNvPr id="8" name="Picture 7" descr="TUV_MARA_20070101_v2.png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014" t="4630" r="15278" b="6480"/>
              <a:stretch/>
            </p:blipFill>
            <p:spPr>
              <a:xfrm>
                <a:off x="13716000" y="13030200"/>
                <a:ext cx="12725400" cy="12529625"/>
              </a:xfrm>
              <a:prstGeom prst="rect">
                <a:avLst/>
              </a:prstGeom>
            </p:spPr>
          </p:pic>
          <p:sp>
            <p:nvSpPr>
              <p:cNvPr id="9" name="Freeform 8"/>
              <p:cNvSpPr/>
              <p:nvPr/>
            </p:nvSpPr>
            <p:spPr>
              <a:xfrm>
                <a:off x="21844000" y="15087600"/>
                <a:ext cx="1524000" cy="2209800"/>
              </a:xfrm>
              <a:custGeom>
                <a:avLst/>
                <a:gdLst>
                  <a:gd name="connsiteX0" fmla="*/ 0 w 1524000"/>
                  <a:gd name="connsiteY0" fmla="*/ 304800 h 2209800"/>
                  <a:gd name="connsiteX1" fmla="*/ 304800 w 1524000"/>
                  <a:gd name="connsiteY1" fmla="*/ 0 h 2209800"/>
                  <a:gd name="connsiteX2" fmla="*/ 1524000 w 1524000"/>
                  <a:gd name="connsiteY2" fmla="*/ 1828800 h 2209800"/>
                  <a:gd name="connsiteX3" fmla="*/ 457200 w 1524000"/>
                  <a:gd name="connsiteY3" fmla="*/ 2209800 h 2209800"/>
                  <a:gd name="connsiteX4" fmla="*/ 50800 w 1524000"/>
                  <a:gd name="connsiteY4" fmla="*/ 279400 h 220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4000" h="2209800">
                    <a:moveTo>
                      <a:pt x="0" y="304800"/>
                    </a:moveTo>
                    <a:lnTo>
                      <a:pt x="304800" y="0"/>
                    </a:lnTo>
                    <a:lnTo>
                      <a:pt x="1524000" y="1828800"/>
                    </a:lnTo>
                    <a:lnTo>
                      <a:pt x="457200" y="2209800"/>
                    </a:lnTo>
                    <a:lnTo>
                      <a:pt x="50800" y="279400"/>
                    </a:lnTo>
                  </a:path>
                </a:pathLst>
              </a:custGeom>
              <a:ln w="762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Freeform 9"/>
              <p:cNvSpPr/>
              <p:nvPr/>
            </p:nvSpPr>
            <p:spPr>
              <a:xfrm>
                <a:off x="17729200" y="16586200"/>
                <a:ext cx="2209800" cy="1422400"/>
              </a:xfrm>
              <a:custGeom>
                <a:avLst/>
                <a:gdLst>
                  <a:gd name="connsiteX0" fmla="*/ 203200 w 2209800"/>
                  <a:gd name="connsiteY0" fmla="*/ 0 h 1422400"/>
                  <a:gd name="connsiteX1" fmla="*/ 2209800 w 2209800"/>
                  <a:gd name="connsiteY1" fmla="*/ 660400 h 1422400"/>
                  <a:gd name="connsiteX2" fmla="*/ 1701800 w 2209800"/>
                  <a:gd name="connsiteY2" fmla="*/ 1422400 h 1422400"/>
                  <a:gd name="connsiteX3" fmla="*/ 0 w 2209800"/>
                  <a:gd name="connsiteY3" fmla="*/ 304800 h 1422400"/>
                  <a:gd name="connsiteX4" fmla="*/ 203200 w 2209800"/>
                  <a:gd name="connsiteY4" fmla="*/ 0 h 142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09800" h="1422400">
                    <a:moveTo>
                      <a:pt x="203200" y="0"/>
                    </a:moveTo>
                    <a:lnTo>
                      <a:pt x="2209800" y="660400"/>
                    </a:lnTo>
                    <a:lnTo>
                      <a:pt x="1701800" y="1422400"/>
                    </a:lnTo>
                    <a:lnTo>
                      <a:pt x="0" y="304800"/>
                    </a:lnTo>
                    <a:lnTo>
                      <a:pt x="203200" y="0"/>
                    </a:lnTo>
                    <a:close/>
                  </a:path>
                </a:pathLst>
              </a:custGeom>
              <a:noFill/>
              <a:ln w="76200" cmpd="sng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16564425" y="18998242"/>
                <a:ext cx="1299720" cy="1170252"/>
              </a:xfrm>
              <a:custGeom>
                <a:avLst/>
                <a:gdLst>
                  <a:gd name="connsiteX0" fmla="*/ 250375 w 1299720"/>
                  <a:gd name="connsiteY0" fmla="*/ 958 h 1170252"/>
                  <a:gd name="connsiteX1" fmla="*/ 1266375 w 1299720"/>
                  <a:gd name="connsiteY1" fmla="*/ 635958 h 1170252"/>
                  <a:gd name="connsiteX2" fmla="*/ 961575 w 1299720"/>
                  <a:gd name="connsiteY2" fmla="*/ 1169358 h 1170252"/>
                  <a:gd name="connsiteX3" fmla="*/ 47175 w 1299720"/>
                  <a:gd name="connsiteY3" fmla="*/ 508958 h 1170252"/>
                  <a:gd name="connsiteX4" fmla="*/ 250375 w 1299720"/>
                  <a:gd name="connsiteY4" fmla="*/ 958 h 1170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9720" h="1170252">
                    <a:moveTo>
                      <a:pt x="250375" y="958"/>
                    </a:moveTo>
                    <a:cubicBezTo>
                      <a:pt x="453575" y="22125"/>
                      <a:pt x="1147842" y="441225"/>
                      <a:pt x="1266375" y="635958"/>
                    </a:cubicBezTo>
                    <a:cubicBezTo>
                      <a:pt x="1384908" y="830691"/>
                      <a:pt x="1164775" y="1190525"/>
                      <a:pt x="961575" y="1169358"/>
                    </a:cubicBezTo>
                    <a:cubicBezTo>
                      <a:pt x="758375" y="1148191"/>
                      <a:pt x="165708" y="703691"/>
                      <a:pt x="47175" y="508958"/>
                    </a:cubicBezTo>
                    <a:cubicBezTo>
                      <a:pt x="-71358" y="314225"/>
                      <a:pt x="47175" y="-20209"/>
                      <a:pt x="250375" y="958"/>
                    </a:cubicBezTo>
                    <a:close/>
                  </a:path>
                </a:pathLst>
              </a:custGeom>
              <a:noFill/>
              <a:ln w="76200" cmpd="sng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Freeform 11"/>
              <p:cNvSpPr/>
              <p:nvPr/>
            </p:nvSpPr>
            <p:spPr>
              <a:xfrm>
                <a:off x="15748000" y="21107400"/>
                <a:ext cx="1295400" cy="863600"/>
              </a:xfrm>
              <a:custGeom>
                <a:avLst/>
                <a:gdLst>
                  <a:gd name="connsiteX0" fmla="*/ 0 w 1295400"/>
                  <a:gd name="connsiteY0" fmla="*/ 508000 h 863600"/>
                  <a:gd name="connsiteX1" fmla="*/ 1219200 w 1295400"/>
                  <a:gd name="connsiteY1" fmla="*/ 863600 h 863600"/>
                  <a:gd name="connsiteX2" fmla="*/ 1295400 w 1295400"/>
                  <a:gd name="connsiteY2" fmla="*/ 381000 h 863600"/>
                  <a:gd name="connsiteX3" fmla="*/ 127000 w 1295400"/>
                  <a:gd name="connsiteY3" fmla="*/ 0 h 863600"/>
                  <a:gd name="connsiteX4" fmla="*/ 0 w 1295400"/>
                  <a:gd name="connsiteY4" fmla="*/ 431800 h 863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5400" h="863600">
                    <a:moveTo>
                      <a:pt x="0" y="508000"/>
                    </a:moveTo>
                    <a:lnTo>
                      <a:pt x="1219200" y="863600"/>
                    </a:lnTo>
                    <a:lnTo>
                      <a:pt x="1295400" y="381000"/>
                    </a:lnTo>
                    <a:lnTo>
                      <a:pt x="127000" y="0"/>
                    </a:lnTo>
                    <a:lnTo>
                      <a:pt x="0" y="431800"/>
                    </a:lnTo>
                  </a:path>
                </a:pathLst>
              </a:custGeom>
              <a:ln w="762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" name="Rectangle 6"/>
            <p:cNvSpPr/>
            <p:nvPr/>
          </p:nvSpPr>
          <p:spPr>
            <a:xfrm>
              <a:off x="15163800" y="12725400"/>
              <a:ext cx="8458200" cy="609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81781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" y="228600"/>
            <a:ext cx="61875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Figure 6: Time series of Anomalies of seasons </a:t>
            </a:r>
            <a:r>
              <a:rPr lang="en-US" sz="2800" dirty="0" smtClean="0"/>
              <a:t>SPEED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" name="Picture 1" descr="Transect-Magnitud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661554"/>
            <a:ext cx="7162800" cy="553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32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wind_spd_dir_anom2013_v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5" y="-1"/>
            <a:ext cx="8219451" cy="616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699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MARACOOS_Vectors_region04_2007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82" t="8764" r="6570" b="16187"/>
          <a:stretch/>
        </p:blipFill>
        <p:spPr>
          <a:xfrm>
            <a:off x="0" y="0"/>
            <a:ext cx="9144000" cy="59512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28000" y="5547939"/>
            <a:ext cx="818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</a:t>
            </a:r>
            <a:r>
              <a:rPr lang="en-US" sz="2400" b="1" dirty="0" smtClean="0"/>
              <a:t>m/s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84049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MARACOOS_Vectors_region04_2008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58" t="8766" r="6613" b="16148"/>
          <a:stretch/>
        </p:blipFill>
        <p:spPr>
          <a:xfrm>
            <a:off x="0" y="0"/>
            <a:ext cx="9144000" cy="59527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28000" y="5547939"/>
            <a:ext cx="818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</a:t>
            </a:r>
            <a:r>
              <a:rPr lang="en-US" sz="2400" b="1" dirty="0" smtClean="0"/>
              <a:t>m/s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49881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MARACOOS_Vectors_region04_2009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57" t="8766" r="6612" b="16148"/>
          <a:stretch/>
        </p:blipFill>
        <p:spPr>
          <a:xfrm>
            <a:off x="0" y="0"/>
            <a:ext cx="9144000" cy="59527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28000" y="5547939"/>
            <a:ext cx="818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</a:t>
            </a:r>
            <a:r>
              <a:rPr lang="en-US" sz="2400" b="1" dirty="0" smtClean="0"/>
              <a:t>m/s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68092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MARACOOS_Vectors_region04_2010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58" t="8766" r="6612" b="16148"/>
          <a:stretch/>
        </p:blipFill>
        <p:spPr>
          <a:xfrm>
            <a:off x="0" y="0"/>
            <a:ext cx="9144000" cy="59527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28000" y="5547939"/>
            <a:ext cx="818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</a:t>
            </a:r>
            <a:r>
              <a:rPr lang="en-US" sz="2400" b="1" dirty="0" smtClean="0"/>
              <a:t>m/s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64989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MARACOOS_Vectors_region04_2011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57" t="8766" r="6611" b="16148"/>
          <a:stretch/>
        </p:blipFill>
        <p:spPr>
          <a:xfrm>
            <a:off x="0" y="0"/>
            <a:ext cx="9144000" cy="59527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28000" y="5547939"/>
            <a:ext cx="818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</a:t>
            </a:r>
            <a:r>
              <a:rPr lang="en-US" sz="2400" b="1" dirty="0" smtClean="0"/>
              <a:t>m/s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02306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inaHFR1000kmSegments_Current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59607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95400" y="2590800"/>
            <a:ext cx="3040766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Coastal China: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Four ~1000 km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Regional Segments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234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MARACOOS_Vectors_region04_2012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59" t="8766" r="6613" b="16148"/>
          <a:stretch/>
        </p:blipFill>
        <p:spPr>
          <a:xfrm>
            <a:off x="0" y="0"/>
            <a:ext cx="9144000" cy="59527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28000" y="5547939"/>
            <a:ext cx="818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</a:t>
            </a:r>
            <a:r>
              <a:rPr lang="en-US" sz="2400" b="1" dirty="0" smtClean="0"/>
              <a:t>m/s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964486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MARACOOS_Vectors_region04_2013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57" t="8766" r="6611" b="16148"/>
          <a:stretch/>
        </p:blipFill>
        <p:spPr>
          <a:xfrm>
            <a:off x="0" y="0"/>
            <a:ext cx="9144000" cy="59527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28000" y="5547939"/>
            <a:ext cx="818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</a:t>
            </a:r>
            <a:r>
              <a:rPr lang="en-US" sz="2400" b="1" dirty="0" smtClean="0"/>
              <a:t>m/s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6401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Lentz_2008_Fig0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942667" cy="62429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42667" y="274638"/>
            <a:ext cx="225013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Lentz (2008)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9011" y="2133600"/>
            <a:ext cx="1537789" cy="220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701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Lentz_2008_Fig03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400" y="-1"/>
            <a:ext cx="6299200" cy="61679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42667" y="274638"/>
            <a:ext cx="225013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Lentz (2008)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22226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longShelfCurrent_region4_2007_gri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333" y="-1"/>
            <a:ext cx="8297334" cy="622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67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longShelfCurrent_region4_2007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733" y="-1"/>
            <a:ext cx="8365067" cy="6273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7600" y="4617997"/>
            <a:ext cx="3187854" cy="646331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	 Lentz (2008)</a:t>
            </a:r>
          </a:p>
          <a:p>
            <a:r>
              <a:rPr lang="en-US" dirty="0" smtClean="0"/>
              <a:t>- - - - Chapman and Lentz (2005)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3691466" y="4821193"/>
            <a:ext cx="491067" cy="0"/>
          </a:xfrm>
          <a:prstGeom prst="line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083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longShelfCurrent_region4_2008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" y="0"/>
            <a:ext cx="8339328" cy="6254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7600" y="4617997"/>
            <a:ext cx="3187854" cy="646331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	 Lentz (2008)</a:t>
            </a:r>
          </a:p>
          <a:p>
            <a:r>
              <a:rPr lang="en-US" dirty="0" smtClean="0"/>
              <a:t>- - - - Chapman and Lentz (2005)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823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longShelfCurrent_region4_2009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" y="0"/>
            <a:ext cx="8339328" cy="6254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7600" y="4617997"/>
            <a:ext cx="3187854" cy="646331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	 Lentz (2008)</a:t>
            </a:r>
          </a:p>
          <a:p>
            <a:r>
              <a:rPr lang="en-US" dirty="0" smtClean="0"/>
              <a:t>- - - - Chapman and Lentz (2005)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319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longShelfCurrent_region4_2010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" y="0"/>
            <a:ext cx="8339328" cy="6254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7600" y="4617997"/>
            <a:ext cx="3187854" cy="646331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	 Lentz (2008)</a:t>
            </a:r>
          </a:p>
          <a:p>
            <a:r>
              <a:rPr lang="en-US" dirty="0" smtClean="0"/>
              <a:t>- - - - Chapman and Lentz (2005)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210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longShelfCurrent_region4_201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" y="0"/>
            <a:ext cx="8339328" cy="6254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7600" y="4617997"/>
            <a:ext cx="3187854" cy="646331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	 Lentz (2008)</a:t>
            </a:r>
          </a:p>
          <a:p>
            <a:r>
              <a:rPr lang="en-US" dirty="0" smtClean="0"/>
              <a:t>- - - - Chapman and Lentz (2005)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804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GlobalShippingImpactsHalpernetal_"/>
          <p:cNvPicPr>
            <a:picLocks noChangeAspect="1" noChangeArrowheads="1"/>
          </p:cNvPicPr>
          <p:nvPr/>
        </p:nvPicPr>
        <p:blipFill>
          <a:blip r:embed="rId2"/>
          <a:srcRect t="18129" b="18129"/>
          <a:stretch>
            <a:fillRect/>
          </a:stretch>
        </p:blipFill>
        <p:spPr bwMode="auto">
          <a:xfrm>
            <a:off x="4813007" y="886283"/>
            <a:ext cx="4196738" cy="2060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6605" y="3555795"/>
            <a:ext cx="3815108" cy="226080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9" name="Picture 8" descr="Population_densit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600" y="702431"/>
            <a:ext cx="4454072" cy="2227036"/>
          </a:xfrm>
          <a:prstGeom prst="rect">
            <a:avLst/>
          </a:prstGeom>
        </p:spPr>
      </p:pic>
      <p:pic>
        <p:nvPicPr>
          <p:cNvPr id="10" name="Picture 9" descr="Screen shot 2012-05-15 at 6.21.35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199" y="3566582"/>
            <a:ext cx="4331751" cy="217534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90334" y="101600"/>
            <a:ext cx="33405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3600" b="1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Global Drivers</a:t>
            </a:r>
            <a:endParaRPr lang="en-US" sz="3600" b="1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51467" y="2988733"/>
            <a:ext cx="2994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Coastal Population Centers</a:t>
            </a:r>
            <a:endParaRPr lang="en-US" sz="18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74262" y="3039533"/>
            <a:ext cx="2647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International Commerce</a:t>
            </a:r>
            <a:endParaRPr lang="en-US" sz="18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53066" y="5731934"/>
            <a:ext cx="2122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Ocean Seasonality</a:t>
            </a:r>
            <a:endParaRPr lang="en-US" sz="18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06534" y="5850467"/>
            <a:ext cx="2010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18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Tropical Cyclones</a:t>
            </a:r>
            <a:endParaRPr lang="en-US" sz="18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1814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longShelfCurrent_region4_201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" y="0"/>
            <a:ext cx="8339328" cy="6254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7600" y="4617997"/>
            <a:ext cx="3187854" cy="646331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	 Lentz (2008)</a:t>
            </a:r>
          </a:p>
          <a:p>
            <a:r>
              <a:rPr lang="en-US" dirty="0" smtClean="0"/>
              <a:t>- - - - Chapman and Lentz (2005)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008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longShelfCurrent_region4_2013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" y="0"/>
            <a:ext cx="8339328" cy="6254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7600" y="4617997"/>
            <a:ext cx="3187854" cy="646331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	 Lentz (2008)</a:t>
            </a:r>
          </a:p>
          <a:p>
            <a:r>
              <a:rPr lang="en-US" dirty="0" smtClean="0"/>
              <a:t>- - - - Chapman and Lentz (2005)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328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-47625"/>
            <a:ext cx="9144000" cy="62640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FFFF"/>
                </a:solidFill>
                <a:latin typeface="Arial"/>
                <a:ea typeface="ＭＳ Ｐゴシック"/>
              </a:rPr>
              <a:t>U..</a:t>
            </a:r>
          </a:p>
        </p:txBody>
      </p:sp>
      <p:pic>
        <p:nvPicPr>
          <p:cNvPr id="14338" name="Picture 2" descr="mab_vue7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3" t="6015" b="3760"/>
          <a:stretch>
            <a:fillRect/>
          </a:stretch>
        </p:blipFill>
        <p:spPr bwMode="auto">
          <a:xfrm>
            <a:off x="800100" y="-22225"/>
            <a:ext cx="8343900" cy="6223000"/>
          </a:xfrm>
          <a:prstGeom prst="rect">
            <a:avLst/>
          </a:prstGeom>
          <a:solidFill>
            <a:srgbClr val="D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7191673" y="0"/>
            <a:ext cx="9680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Cape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Cod</a:t>
            </a:r>
          </a:p>
        </p:txBody>
      </p:sp>
      <p:sp>
        <p:nvSpPr>
          <p:cNvPr id="14340" name="Text Box 8"/>
          <p:cNvSpPr txBox="1">
            <a:spLocks noChangeArrowheads="1"/>
          </p:cNvSpPr>
          <p:nvPr/>
        </p:nvSpPr>
        <p:spPr bwMode="auto">
          <a:xfrm>
            <a:off x="1301852" y="5299075"/>
            <a:ext cx="10951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Cape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Hatteras</a:t>
            </a:r>
          </a:p>
        </p:txBody>
      </p:sp>
      <p:sp>
        <p:nvSpPr>
          <p:cNvPr id="14351" name="Text Box 9"/>
          <p:cNvSpPr txBox="1">
            <a:spLocks noChangeArrowheads="1"/>
          </p:cNvSpPr>
          <p:nvPr/>
        </p:nvSpPr>
        <p:spPr bwMode="auto">
          <a:xfrm>
            <a:off x="2082800" y="-63500"/>
            <a:ext cx="3429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srgbClr val="FFFFFF"/>
                </a:solidFill>
                <a:latin typeface="Calibri" charset="0"/>
              </a:rPr>
              <a:t>78 Million People (1/4 of U.S.)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1000 km Cape to Cape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0"/>
            <a:ext cx="2405063" cy="3046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small" dirty="0">
                <a:solidFill>
                  <a:srgbClr val="FF0000"/>
                </a:solidFill>
                <a:latin typeface="Arial"/>
                <a:ea typeface="ＭＳ Ｐゴシック"/>
              </a:rPr>
              <a:t>M</a:t>
            </a:r>
            <a:r>
              <a:rPr lang="en-US" cap="small" dirty="0">
                <a:solidFill>
                  <a:srgbClr val="FFFF00"/>
                </a:solidFill>
                <a:latin typeface="Arial"/>
                <a:ea typeface="ＭＳ Ｐゴシック"/>
              </a:rPr>
              <a:t>iddle </a:t>
            </a:r>
            <a:r>
              <a:rPr lang="en-US" b="1" cap="small" dirty="0">
                <a:solidFill>
                  <a:srgbClr val="FF0000"/>
                </a:solidFill>
                <a:latin typeface="Arial"/>
                <a:ea typeface="ＭＳ Ｐゴシック"/>
              </a:rPr>
              <a:t>A</a:t>
            </a:r>
            <a:r>
              <a:rPr lang="en-US" cap="small" dirty="0">
                <a:solidFill>
                  <a:srgbClr val="FFFF00"/>
                </a:solidFill>
                <a:latin typeface="Arial"/>
                <a:ea typeface="ＭＳ Ｐゴシック"/>
              </a:rPr>
              <a:t>tlantic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small" dirty="0">
                <a:solidFill>
                  <a:srgbClr val="FF0000"/>
                </a:solidFill>
                <a:latin typeface="Arial"/>
                <a:ea typeface="ＭＳ Ｐゴシック"/>
              </a:rPr>
              <a:t>R</a:t>
            </a:r>
            <a:r>
              <a:rPr lang="en-US" cap="small" dirty="0">
                <a:solidFill>
                  <a:srgbClr val="FFFF00"/>
                </a:solidFill>
                <a:latin typeface="Arial"/>
                <a:ea typeface="ＭＳ Ｐゴシック"/>
              </a:rPr>
              <a:t>egional </a:t>
            </a:r>
            <a:r>
              <a:rPr lang="en-US" b="1" cap="small" dirty="0">
                <a:solidFill>
                  <a:srgbClr val="FF0000"/>
                </a:solidFill>
                <a:latin typeface="Arial"/>
                <a:ea typeface="ＭＳ Ｐゴシック"/>
              </a:rPr>
              <a:t>A</a:t>
            </a:r>
            <a:r>
              <a:rPr lang="en-US" cap="small" dirty="0">
                <a:solidFill>
                  <a:srgbClr val="FFFF00"/>
                </a:solidFill>
                <a:latin typeface="Arial"/>
                <a:ea typeface="ＭＳ Ｐゴシック"/>
              </a:rPr>
              <a:t>ssociation 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small" dirty="0">
                <a:solidFill>
                  <a:srgbClr val="FF0000"/>
                </a:solidFill>
                <a:latin typeface="Arial"/>
                <a:ea typeface="ＭＳ Ｐゴシック"/>
              </a:rPr>
              <a:t>C</a:t>
            </a:r>
            <a:r>
              <a:rPr lang="en-US" cap="small" dirty="0">
                <a:solidFill>
                  <a:srgbClr val="FFFF00"/>
                </a:solidFill>
                <a:latin typeface="Arial"/>
                <a:ea typeface="ＭＳ Ｐゴシック"/>
              </a:rPr>
              <a:t>oastal 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small" dirty="0">
                <a:solidFill>
                  <a:srgbClr val="FF0000"/>
                </a:solidFill>
                <a:latin typeface="Arial"/>
                <a:ea typeface="ＭＳ Ｐゴシック"/>
              </a:rPr>
              <a:t>O</a:t>
            </a:r>
            <a:r>
              <a:rPr lang="en-US" cap="small" dirty="0">
                <a:solidFill>
                  <a:srgbClr val="FFFF00"/>
                </a:solidFill>
                <a:latin typeface="Arial"/>
                <a:ea typeface="ＭＳ Ｐゴシック"/>
              </a:rPr>
              <a:t>cean </a:t>
            </a:r>
            <a:r>
              <a:rPr lang="en-US" b="1" cap="small" dirty="0">
                <a:solidFill>
                  <a:srgbClr val="FF0000"/>
                </a:solidFill>
                <a:latin typeface="Arial"/>
                <a:ea typeface="ＭＳ Ｐゴシック"/>
              </a:rPr>
              <a:t>O</a:t>
            </a:r>
            <a:r>
              <a:rPr lang="en-US" cap="small" dirty="0">
                <a:solidFill>
                  <a:srgbClr val="FFFF00"/>
                </a:solidFill>
                <a:latin typeface="Arial"/>
                <a:ea typeface="ＭＳ Ｐゴシック"/>
              </a:rPr>
              <a:t>bserving </a:t>
            </a:r>
            <a:r>
              <a:rPr lang="en-US" b="1" cap="small" dirty="0">
                <a:solidFill>
                  <a:srgbClr val="FF0000"/>
                </a:solidFill>
                <a:latin typeface="Arial"/>
                <a:ea typeface="ＭＳ Ｐゴシック"/>
              </a:rPr>
              <a:t>S</a:t>
            </a:r>
            <a:r>
              <a:rPr lang="en-US" cap="small" dirty="0">
                <a:solidFill>
                  <a:srgbClr val="FFFF00"/>
                </a:solidFill>
                <a:latin typeface="Arial"/>
                <a:ea typeface="ＭＳ Ｐゴシック"/>
              </a:rPr>
              <a:t>ystem</a:t>
            </a:r>
          </a:p>
        </p:txBody>
      </p:sp>
      <p:sp>
        <p:nvSpPr>
          <p:cNvPr id="14353" name="Text Box 3"/>
          <p:cNvSpPr txBox="1">
            <a:spLocks noChangeArrowheads="1"/>
          </p:cNvSpPr>
          <p:nvPr/>
        </p:nvSpPr>
        <p:spPr bwMode="auto">
          <a:xfrm>
            <a:off x="700088" y="3508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b="1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4354" name="TextBox 26"/>
          <p:cNvSpPr txBox="1">
            <a:spLocks noChangeArrowheads="1"/>
          </p:cNvSpPr>
          <p:nvPr/>
        </p:nvSpPr>
        <p:spPr bwMode="auto">
          <a:xfrm>
            <a:off x="5326063" y="6545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372" name="Freeform 10"/>
          <p:cNvSpPr>
            <a:spLocks/>
          </p:cNvSpPr>
          <p:nvPr/>
        </p:nvSpPr>
        <p:spPr bwMode="auto">
          <a:xfrm>
            <a:off x="4343400" y="1752600"/>
            <a:ext cx="1236663" cy="1608138"/>
          </a:xfrm>
          <a:custGeom>
            <a:avLst/>
            <a:gdLst>
              <a:gd name="T0" fmla="*/ 0 w 1236134"/>
              <a:gd name="T1" fmla="*/ 1607610 h 1608666"/>
              <a:gd name="T2" fmla="*/ 898235 w 1236134"/>
              <a:gd name="T3" fmla="*/ 524589 h 1608666"/>
              <a:gd name="T4" fmla="*/ 1237192 w 1236134"/>
              <a:gd name="T5" fmla="*/ 0 h 160866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36134" h="1608666">
                <a:moveTo>
                  <a:pt x="0" y="1608666"/>
                </a:moveTo>
                <a:cubicBezTo>
                  <a:pt x="345722" y="1200855"/>
                  <a:pt x="691445" y="793044"/>
                  <a:pt x="897467" y="524933"/>
                </a:cubicBezTo>
                <a:cubicBezTo>
                  <a:pt x="1103489" y="256822"/>
                  <a:pt x="1236134" y="0"/>
                  <a:pt x="1236134" y="0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373" name="Right Arrow 12"/>
          <p:cNvSpPr>
            <a:spLocks noChangeArrowheads="1"/>
          </p:cNvSpPr>
          <p:nvPr/>
        </p:nvSpPr>
        <p:spPr bwMode="auto">
          <a:xfrm rot="-3248988">
            <a:off x="2235200" y="2687638"/>
            <a:ext cx="1968500" cy="381000"/>
          </a:xfrm>
          <a:prstGeom prst="rightArrow">
            <a:avLst>
              <a:gd name="adj1" fmla="val 50000"/>
              <a:gd name="adj2" fmla="val 50016"/>
            </a:avLst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374" name="Right Arrow 53"/>
          <p:cNvSpPr>
            <a:spLocks noChangeArrowheads="1"/>
          </p:cNvSpPr>
          <p:nvPr/>
        </p:nvSpPr>
        <p:spPr bwMode="auto">
          <a:xfrm rot="-8200802">
            <a:off x="4081463" y="2159000"/>
            <a:ext cx="1357312" cy="439738"/>
          </a:xfrm>
          <a:prstGeom prst="rightArrow">
            <a:avLst>
              <a:gd name="adj1" fmla="val 41546"/>
              <a:gd name="adj2" fmla="val 50101"/>
            </a:avLst>
          </a:prstGeom>
          <a:noFill/>
          <a:ln w="381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375" name="TextBox 14"/>
          <p:cNvSpPr txBox="1">
            <a:spLocks noChangeArrowheads="1"/>
          </p:cNvSpPr>
          <p:nvPr/>
        </p:nvSpPr>
        <p:spPr bwMode="auto">
          <a:xfrm rot="-3305857">
            <a:off x="2941638" y="2833687"/>
            <a:ext cx="9080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FFFF"/>
                </a:solidFill>
              </a:rPr>
              <a:t>Irene</a:t>
            </a:r>
          </a:p>
        </p:txBody>
      </p:sp>
      <p:sp>
        <p:nvSpPr>
          <p:cNvPr id="14376" name="TextBox 54"/>
          <p:cNvSpPr txBox="1">
            <a:spLocks noChangeArrowheads="1"/>
          </p:cNvSpPr>
          <p:nvPr/>
        </p:nvSpPr>
        <p:spPr bwMode="auto">
          <a:xfrm rot="2539117">
            <a:off x="4056063" y="2519363"/>
            <a:ext cx="1136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rgbClr val="FFFFFF"/>
                </a:solidFill>
              </a:rPr>
              <a:t>Sandy</a:t>
            </a:r>
          </a:p>
        </p:txBody>
      </p:sp>
      <p:cxnSp>
        <p:nvCxnSpPr>
          <p:cNvPr id="54" name="Straight Connector 53"/>
          <p:cNvCxnSpPr>
            <a:cxnSpLocks noChangeShapeType="1"/>
          </p:cNvCxnSpPr>
          <p:nvPr/>
        </p:nvCxnSpPr>
        <p:spPr bwMode="auto">
          <a:xfrm rot="5400000">
            <a:off x="-947737" y="2349782"/>
            <a:ext cx="4800600" cy="19050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Straight Connector 54"/>
          <p:cNvCxnSpPr>
            <a:cxnSpLocks noChangeShapeType="1"/>
          </p:cNvCxnSpPr>
          <p:nvPr/>
        </p:nvCxnSpPr>
        <p:spPr bwMode="auto">
          <a:xfrm flipV="1">
            <a:off x="2397024" y="228600"/>
            <a:ext cx="4794649" cy="67338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6" name="TextBox 41"/>
          <p:cNvSpPr txBox="1">
            <a:spLocks noChangeArrowheads="1"/>
          </p:cNvSpPr>
          <p:nvPr/>
        </p:nvSpPr>
        <p:spPr bwMode="auto">
          <a:xfrm>
            <a:off x="5041900" y="1507064"/>
            <a:ext cx="41529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prstClr val="white"/>
                </a:solidFill>
              </a:rPr>
              <a:t>Stratified 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prstClr val="white"/>
                </a:solidFill>
              </a:rPr>
              <a:t>Coastal Ocean Interactions with 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prstClr val="white"/>
                </a:solidFill>
              </a:rPr>
              <a:t>Tropical Cyclones</a:t>
            </a:r>
            <a:endParaRPr lang="en-US" sz="3200" b="1" i="1" u="sng" dirty="0">
              <a:solidFill>
                <a:srgbClr val="FFFFFF"/>
              </a:solidFill>
            </a:endParaRPr>
          </a:p>
        </p:txBody>
      </p:sp>
      <p:sp>
        <p:nvSpPr>
          <p:cNvPr id="59" name="Right Arrow 12"/>
          <p:cNvSpPr>
            <a:spLocks noChangeArrowheads="1"/>
          </p:cNvSpPr>
          <p:nvPr/>
        </p:nvSpPr>
        <p:spPr bwMode="auto">
          <a:xfrm rot="18351012">
            <a:off x="3047998" y="3834871"/>
            <a:ext cx="1968500" cy="381000"/>
          </a:xfrm>
          <a:prstGeom prst="rightArrow">
            <a:avLst>
              <a:gd name="adj1" fmla="val 50000"/>
              <a:gd name="adj2" fmla="val 50016"/>
            </a:avLst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0" name="TextBox 14"/>
          <p:cNvSpPr txBox="1">
            <a:spLocks noChangeArrowheads="1"/>
          </p:cNvSpPr>
          <p:nvPr/>
        </p:nvSpPr>
        <p:spPr bwMode="auto">
          <a:xfrm rot="18294143">
            <a:off x="3654551" y="3788797"/>
            <a:ext cx="13749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white"/>
                </a:solidFill>
              </a:rPr>
              <a:t>Arthur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671365" y="3661834"/>
            <a:ext cx="447263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u="sng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Scott Glenn</a:t>
            </a:r>
            <a:r>
              <a:rPr lang="en-US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, Travis Miles, 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Greg </a:t>
            </a:r>
            <a:r>
              <a:rPr lang="en-US" dirty="0" err="1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Seroka</a:t>
            </a:r>
            <a:r>
              <a:rPr lang="en-US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, Robert Forney,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u="sng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Hugh </a:t>
            </a:r>
            <a:r>
              <a:rPr lang="en-US" u="sng" dirty="0" err="1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Roarty</a:t>
            </a:r>
            <a:r>
              <a:rPr lang="en-US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, Oscar Schofield</a:t>
            </a:r>
            <a:r>
              <a:rPr lang="en-US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, </a:t>
            </a:r>
            <a:endParaRPr lang="en-US" dirty="0" smtClean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Josh </a:t>
            </a:r>
            <a:r>
              <a:rPr lang="en-US" dirty="0" err="1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Kohut</a:t>
            </a:r>
            <a:r>
              <a:rPr lang="en-US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 (Rutgers),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u="sng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Yi </a:t>
            </a:r>
            <a:r>
              <a:rPr lang="en-US" u="sng" dirty="0" err="1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Xu</a:t>
            </a:r>
            <a:r>
              <a:rPr lang="en-US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 (China) &amp; </a:t>
            </a:r>
            <a:r>
              <a:rPr lang="en-US" dirty="0" err="1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Fei</a:t>
            </a:r>
            <a:r>
              <a:rPr lang="en-US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 Yu (China)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dirty="0" smtClean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i="1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Nature Communications (2016)</a:t>
            </a:r>
            <a:r>
              <a:rPr lang="en-US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 </a:t>
            </a:r>
            <a:endParaRPr lang="en-US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 descr="RU_LOGOTYPE_CMYK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0" y="1066801"/>
            <a:ext cx="946150" cy="254570"/>
          </a:xfrm>
          <a:prstGeom prst="rect">
            <a:avLst/>
          </a:prstGeom>
        </p:spPr>
      </p:pic>
      <p:sp>
        <p:nvSpPr>
          <p:cNvPr id="23" name="Right Arrow 12"/>
          <p:cNvSpPr>
            <a:spLocks noChangeArrowheads="1"/>
          </p:cNvSpPr>
          <p:nvPr/>
        </p:nvSpPr>
        <p:spPr bwMode="auto">
          <a:xfrm rot="18351012">
            <a:off x="2552701" y="3386138"/>
            <a:ext cx="1968500" cy="381000"/>
          </a:xfrm>
          <a:prstGeom prst="rightArrow">
            <a:avLst>
              <a:gd name="adj1" fmla="val 50000"/>
              <a:gd name="adj2" fmla="val 50016"/>
            </a:avLst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TextBox 14"/>
          <p:cNvSpPr txBox="1">
            <a:spLocks noChangeArrowheads="1"/>
          </p:cNvSpPr>
          <p:nvPr/>
        </p:nvSpPr>
        <p:spPr bwMode="auto">
          <a:xfrm rot="18294143">
            <a:off x="3259139" y="3531542"/>
            <a:ext cx="9080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Barry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25" name="Picture 24" descr="CinarLog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548" y="5497745"/>
            <a:ext cx="1272952" cy="649055"/>
          </a:xfrm>
          <a:prstGeom prst="rect">
            <a:avLst/>
          </a:prstGeom>
        </p:spPr>
      </p:pic>
      <p:pic>
        <p:nvPicPr>
          <p:cNvPr id="26" name="Picture 25" descr="Screen Shot 2016-02-25 at 9.57.48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028" y="5251450"/>
            <a:ext cx="1271472" cy="247650"/>
          </a:xfrm>
          <a:prstGeom prst="rect">
            <a:avLst/>
          </a:prstGeom>
        </p:spPr>
      </p:pic>
      <p:pic>
        <p:nvPicPr>
          <p:cNvPr id="3" name="Picture 2" descr="ioos_new_white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35"/>
          <a:stretch/>
        </p:blipFill>
        <p:spPr>
          <a:xfrm>
            <a:off x="0" y="3116016"/>
            <a:ext cx="1403350" cy="738288"/>
          </a:xfrm>
          <a:prstGeom prst="rect">
            <a:avLst/>
          </a:prstGeom>
        </p:spPr>
      </p:pic>
      <p:pic>
        <p:nvPicPr>
          <p:cNvPr id="6" name="Picture 5" descr="ncep_logo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116" y="1981483"/>
            <a:ext cx="901264" cy="52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92806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73" grpId="0" animBg="1"/>
      <p:bldP spid="14374" grpId="0" animBg="1"/>
      <p:bldP spid="14375" grpId="0"/>
      <p:bldP spid="14376" grpId="0"/>
      <p:bldP spid="59" grpId="0" animBg="1"/>
      <p:bldP spid="60" grpId="0"/>
      <p:bldP spid="23" grpId="0" animBg="1"/>
      <p:bldP spid="24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 descr="Macintosh HD:Users:new_user:Desktop:irenen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94338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4" descr="Macintosh HD:Users:new_user:Desktop:sandy1029c_cloud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590800"/>
            <a:ext cx="5486400" cy="364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5"/>
          <p:cNvSpPr txBox="1">
            <a:spLocks noChangeArrowheads="1"/>
          </p:cNvSpPr>
          <p:nvPr/>
        </p:nvSpPr>
        <p:spPr bwMode="auto">
          <a:xfrm>
            <a:off x="5443289" y="0"/>
            <a:ext cx="3537447" cy="255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</a:rPr>
              <a:t>Hurricane Irene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</a:rPr>
              <a:t>August </a:t>
            </a:r>
            <a:r>
              <a:rPr lang="en-US" dirty="0" smtClean="0">
                <a:solidFill>
                  <a:srgbClr val="000000"/>
                </a:solidFill>
              </a:rPr>
              <a:t>28, </a:t>
            </a:r>
            <a:r>
              <a:rPr lang="en-US" dirty="0">
                <a:solidFill>
                  <a:srgbClr val="000000"/>
                </a:solidFill>
              </a:rPr>
              <a:t>2011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800" dirty="0">
              <a:solidFill>
                <a:srgbClr val="000000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</a:rPr>
              <a:t>NOAA/NHC Damage: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</a:rPr>
              <a:t>#7 </a:t>
            </a:r>
            <a:r>
              <a:rPr lang="en-US" dirty="0">
                <a:solidFill>
                  <a:srgbClr val="000000"/>
                </a:solidFill>
              </a:rPr>
              <a:t>with &gt;$</a:t>
            </a:r>
            <a:r>
              <a:rPr lang="en-US" dirty="0" smtClean="0">
                <a:solidFill>
                  <a:srgbClr val="000000"/>
                </a:solidFill>
              </a:rPr>
              <a:t>16 </a:t>
            </a:r>
            <a:r>
              <a:rPr lang="en-US" dirty="0">
                <a:solidFill>
                  <a:srgbClr val="000000"/>
                </a:solidFill>
              </a:rPr>
              <a:t>Billion.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800" dirty="0">
              <a:solidFill>
                <a:srgbClr val="000000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</a:rPr>
              <a:t>Track Accurate;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</a:rPr>
              <a:t>Intensity Over-predicted.</a:t>
            </a:r>
          </a:p>
        </p:txBody>
      </p:sp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0" y="3733800"/>
            <a:ext cx="3810000" cy="255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prstClr val="black"/>
                </a:solidFill>
              </a:rPr>
              <a:t>Hurricane Sandy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</a:rPr>
              <a:t>October 29, 2012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800" dirty="0">
              <a:solidFill>
                <a:srgbClr val="000000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</a:rPr>
              <a:t>NOAA/NHC Damage: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</a:rPr>
              <a:t>#2 with &gt;$</a:t>
            </a:r>
            <a:r>
              <a:rPr lang="en-US" dirty="0" smtClean="0">
                <a:solidFill>
                  <a:srgbClr val="000000"/>
                </a:solidFill>
              </a:rPr>
              <a:t>68 </a:t>
            </a:r>
            <a:r>
              <a:rPr lang="en-US" dirty="0">
                <a:solidFill>
                  <a:srgbClr val="000000"/>
                </a:solidFill>
              </a:rPr>
              <a:t>Billion.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800" dirty="0">
              <a:solidFill>
                <a:srgbClr val="000000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</a:rPr>
              <a:t>Track </a:t>
            </a:r>
            <a:r>
              <a:rPr lang="en-US" dirty="0" smtClean="0">
                <a:solidFill>
                  <a:srgbClr val="000000"/>
                </a:solidFill>
              </a:rPr>
              <a:t>Accurate;</a:t>
            </a:r>
            <a:endParaRPr lang="en-US" dirty="0">
              <a:solidFill>
                <a:srgbClr val="000000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</a:rPr>
              <a:t>Surge </a:t>
            </a:r>
            <a:r>
              <a:rPr lang="en-US" dirty="0">
                <a:solidFill>
                  <a:srgbClr val="000000"/>
                </a:solidFill>
              </a:rPr>
              <a:t>Under-predicted.</a:t>
            </a:r>
          </a:p>
        </p:txBody>
      </p:sp>
      <p:sp>
        <p:nvSpPr>
          <p:cNvPr id="17413" name="Left Arrow 4"/>
          <p:cNvSpPr>
            <a:spLocks noChangeArrowheads="1"/>
          </p:cNvSpPr>
          <p:nvPr/>
        </p:nvSpPr>
        <p:spPr bwMode="auto">
          <a:xfrm>
            <a:off x="5486400" y="152400"/>
            <a:ext cx="4572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414" name="Left Arrow 9"/>
          <p:cNvSpPr>
            <a:spLocks noChangeArrowheads="1"/>
          </p:cNvSpPr>
          <p:nvPr/>
        </p:nvSpPr>
        <p:spPr bwMode="auto">
          <a:xfrm flipH="1">
            <a:off x="3200400" y="3886200"/>
            <a:ext cx="4572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50989" y="1676350"/>
            <a:ext cx="1922711" cy="923330"/>
          </a:xfrm>
          <a:prstGeom prst="rect">
            <a:avLst/>
          </a:prstGeom>
          <a:solidFill>
            <a:srgbClr val="C4BD97">
              <a:alpha val="50000"/>
            </a:srgbClr>
          </a:solidFill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Avila &amp; </a:t>
            </a:r>
            <a:r>
              <a:rPr lang="en-US" sz="1800" dirty="0" err="1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Cangialosi</a:t>
            </a: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, 2012, </a:t>
            </a:r>
            <a:r>
              <a:rPr lang="en-US" sz="1800" i="1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Tropical Cyclone Report</a:t>
            </a: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0" y="5593844"/>
            <a:ext cx="3657600" cy="646331"/>
          </a:xfrm>
          <a:prstGeom prst="rect">
            <a:avLst/>
          </a:prstGeom>
          <a:solidFill>
            <a:srgbClr val="C4BD97">
              <a:alpha val="67000"/>
            </a:srgbClr>
          </a:solidFill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Georgas et al., 2014,  </a:t>
            </a:r>
            <a:r>
              <a:rPr lang="en-US" sz="1800" i="1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J. of </a:t>
            </a:r>
            <a:r>
              <a:rPr lang="en-US" sz="1800" i="1" dirty="0" err="1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Extr</a:t>
            </a:r>
            <a:r>
              <a:rPr lang="en-US" sz="1800" i="1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. Even.</a:t>
            </a: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endParaRPr lang="en-US" sz="8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err="1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Colle</a:t>
            </a: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et al., 2015, </a:t>
            </a:r>
            <a:r>
              <a:rPr lang="en-US" sz="1800" i="1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J. Mar. Sci. &amp; Engr.</a:t>
            </a:r>
          </a:p>
        </p:txBody>
      </p:sp>
    </p:spTree>
    <p:extLst>
      <p:ext uri="{BB962C8B-B14F-4D97-AF65-F5344CB8AC3E}">
        <p14:creationId xmlns:p14="http://schemas.microsoft.com/office/powerpoint/2010/main" val="1192052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shot 2015-10-19 09.36.5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7" t="7345" b="1523"/>
          <a:stretch/>
        </p:blipFill>
        <p:spPr>
          <a:xfrm>
            <a:off x="-1437991" y="1485826"/>
            <a:ext cx="6433088" cy="474564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Picture 4" descr="Screenshot 2015-10-17 11.43.1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3" t="7183" b="1585"/>
          <a:stretch/>
        </p:blipFill>
        <p:spPr>
          <a:xfrm>
            <a:off x="3797299" y="1483163"/>
            <a:ext cx="6746607" cy="473560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676492" y="3653366"/>
            <a:ext cx="21056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Hurricane Irene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26-29 August 2011</a:t>
            </a:r>
            <a:endParaRPr lang="en-US" sz="18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3339" y="3653366"/>
            <a:ext cx="2580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Super-Typhoon </a:t>
            </a:r>
            <a:r>
              <a:rPr lang="en-US" sz="1800" dirty="0" err="1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Muifa</a:t>
            </a:r>
            <a:endParaRPr lang="en-US" sz="1800" dirty="0" smtClean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26 July - 9 August 2011</a:t>
            </a:r>
            <a:endParaRPr lang="en-US" sz="18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79400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Hurricane Irene &amp; Super-Typhoon </a:t>
            </a:r>
            <a:r>
              <a:rPr lang="en-US" sz="2800" b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Muifa</a:t>
            </a:r>
            <a:r>
              <a:rPr lang="en-US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:</a:t>
            </a:r>
            <a:endParaRPr lang="en-US" sz="2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What do these summer of 2011 storms have in common?  </a:t>
            </a:r>
            <a:endParaRPr lang="en-US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577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1" descr="mab110826d_irenw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1"/>
          <a:stretch>
            <a:fillRect/>
          </a:stretch>
        </p:blipFill>
        <p:spPr bwMode="auto">
          <a:xfrm>
            <a:off x="0" y="-6350"/>
            <a:ext cx="9144000" cy="621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-106362"/>
            <a:ext cx="3978275" cy="9540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rotWithShape="0">
              <a:schemeClr val="tx1">
                <a:alpha val="42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FFFF00"/>
                </a:solidFill>
                <a:latin typeface="Arial"/>
                <a:cs typeface="Arial"/>
              </a:rPr>
              <a:t>Hurricane Irene Track August 26-29 2011</a:t>
            </a:r>
          </a:p>
        </p:txBody>
      </p:sp>
      <p:pic>
        <p:nvPicPr>
          <p:cNvPr id="26628" name="Picture 1" descr="1.tif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608388"/>
            <a:ext cx="3657600" cy="260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33" b="3500"/>
          <a:stretch>
            <a:fillRect/>
          </a:stretch>
        </p:blipFill>
        <p:spPr bwMode="auto">
          <a:xfrm>
            <a:off x="5524500" y="2120900"/>
            <a:ext cx="3619500" cy="1452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0" name="TextBox 1"/>
          <p:cNvSpPr txBox="1">
            <a:spLocks noChangeArrowheads="1"/>
          </p:cNvSpPr>
          <p:nvPr/>
        </p:nvSpPr>
        <p:spPr bwMode="auto">
          <a:xfrm>
            <a:off x="7213600" y="5329238"/>
            <a:ext cx="1905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mtClean="0">
                <a:solidFill>
                  <a:srgbClr val="FFFFFF"/>
                </a:solidFill>
                <a:cs typeface="+mn-cs"/>
              </a:rPr>
              <a:t>Two Gliders Deployed</a:t>
            </a:r>
          </a:p>
        </p:txBody>
      </p:sp>
      <p:pic>
        <p:nvPicPr>
          <p:cNvPr id="7" name="Picture 6" descr="ioos_new_white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35"/>
          <a:stretch/>
        </p:blipFill>
        <p:spPr>
          <a:xfrm>
            <a:off x="7653258" y="6215168"/>
            <a:ext cx="1294327" cy="68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967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es_irene_temp-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" t="3519" r="7715" b="33888"/>
          <a:stretch>
            <a:fillRect/>
          </a:stretch>
        </p:blipFill>
        <p:spPr bwMode="auto">
          <a:xfrm>
            <a:off x="342900" y="3551238"/>
            <a:ext cx="4592638" cy="265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6" descr="composite20110827T07000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0" r="27216"/>
          <a:stretch>
            <a:fillRect/>
          </a:stretch>
        </p:blipFill>
        <p:spPr bwMode="auto">
          <a:xfrm>
            <a:off x="1360488" y="209550"/>
            <a:ext cx="2228850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7" descr="composite20110831T070000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9" r="15691"/>
          <a:stretch>
            <a:fillRect/>
          </a:stretch>
        </p:blipFill>
        <p:spPr bwMode="auto">
          <a:xfrm>
            <a:off x="3956050" y="209550"/>
            <a:ext cx="2597150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8" descr="compositestormdif20110827-2011083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1" r="18085"/>
          <a:stretch>
            <a:fillRect/>
          </a:stretch>
        </p:blipFill>
        <p:spPr bwMode="auto">
          <a:xfrm>
            <a:off x="6642100" y="209550"/>
            <a:ext cx="2501900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Box 12"/>
          <p:cNvSpPr txBox="1">
            <a:spLocks noChangeArrowheads="1"/>
          </p:cNvSpPr>
          <p:nvPr/>
        </p:nvSpPr>
        <p:spPr bwMode="auto">
          <a:xfrm>
            <a:off x="-96838" y="692150"/>
            <a:ext cx="169703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000" b="1" u="sng" dirty="0" smtClean="0">
                <a:solidFill>
                  <a:srgbClr val="000000"/>
                </a:solidFill>
                <a:cs typeface="+mn-cs"/>
              </a:rPr>
              <a:t>WHAT?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 sz="2000" dirty="0" smtClean="0">
              <a:solidFill>
                <a:srgbClr val="000000"/>
              </a:solidFill>
              <a:cs typeface="+mn-cs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 smtClean="0">
                <a:solidFill>
                  <a:srgbClr val="000000"/>
                </a:solidFill>
                <a:cs typeface="+mn-cs"/>
              </a:rPr>
              <a:t>Satellite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 smtClean="0">
                <a:solidFill>
                  <a:srgbClr val="000000"/>
                </a:solidFill>
                <a:cs typeface="+mn-cs"/>
              </a:rPr>
              <a:t>SST</a:t>
            </a:r>
          </a:p>
        </p:txBody>
      </p:sp>
      <p:sp>
        <p:nvSpPr>
          <p:cNvPr id="28679" name="TextBox 4"/>
          <p:cNvSpPr txBox="1">
            <a:spLocks noChangeArrowheads="1"/>
          </p:cNvSpPr>
          <p:nvPr/>
        </p:nvSpPr>
        <p:spPr bwMode="auto">
          <a:xfrm>
            <a:off x="3962400" y="38100"/>
            <a:ext cx="205740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000" smtClean="0">
                <a:solidFill>
                  <a:srgbClr val="000000"/>
                </a:solidFill>
                <a:cs typeface="+mn-cs"/>
              </a:rPr>
              <a:t>Post-Irene</a:t>
            </a:r>
          </a:p>
        </p:txBody>
      </p:sp>
      <p:sp>
        <p:nvSpPr>
          <p:cNvPr id="28680" name="TextBox 3"/>
          <p:cNvSpPr txBox="1">
            <a:spLocks noChangeArrowheads="1"/>
          </p:cNvSpPr>
          <p:nvPr/>
        </p:nvSpPr>
        <p:spPr bwMode="auto">
          <a:xfrm>
            <a:off x="1524000" y="38100"/>
            <a:ext cx="205740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000" smtClean="0">
                <a:solidFill>
                  <a:srgbClr val="000000"/>
                </a:solidFill>
                <a:cs typeface="+mn-cs"/>
              </a:rPr>
              <a:t>Pre-Irene </a:t>
            </a:r>
          </a:p>
        </p:txBody>
      </p:sp>
      <p:sp>
        <p:nvSpPr>
          <p:cNvPr id="28681" name="TextBox 5"/>
          <p:cNvSpPr txBox="1">
            <a:spLocks noChangeArrowheads="1"/>
          </p:cNvSpPr>
          <p:nvPr/>
        </p:nvSpPr>
        <p:spPr bwMode="auto">
          <a:xfrm>
            <a:off x="6689725" y="19050"/>
            <a:ext cx="2073275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000" smtClean="0">
                <a:solidFill>
                  <a:srgbClr val="000000"/>
                </a:solidFill>
                <a:cs typeface="+mn-cs"/>
              </a:rPr>
              <a:t>Difference</a:t>
            </a:r>
          </a:p>
        </p:txBody>
      </p:sp>
      <p:pic>
        <p:nvPicPr>
          <p:cNvPr id="28682" name="Picture 1" descr="mts_coda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2" t="5724" r="51262" b="51729"/>
          <a:stretch>
            <a:fillRect/>
          </a:stretch>
        </p:blipFill>
        <p:spPr bwMode="auto">
          <a:xfrm>
            <a:off x="5715000" y="3314700"/>
            <a:ext cx="3048000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3" name="TextBox 2"/>
          <p:cNvSpPr txBox="1">
            <a:spLocks noChangeArrowheads="1"/>
          </p:cNvSpPr>
          <p:nvPr/>
        </p:nvSpPr>
        <p:spPr bwMode="auto">
          <a:xfrm>
            <a:off x="5773738" y="3514725"/>
            <a:ext cx="1219200" cy="1323439"/>
          </a:xfrm>
          <a:prstGeom prst="rect">
            <a:avLst/>
          </a:prstGeom>
          <a:solidFill>
            <a:srgbClr val="D5A818">
              <a:alpha val="50000"/>
            </a:srgb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u="sng" dirty="0">
                <a:solidFill>
                  <a:srgbClr val="000000"/>
                </a:solidFill>
                <a:cs typeface="Times New Roman" charset="0"/>
              </a:rPr>
              <a:t>WHY</a:t>
            </a:r>
            <a:r>
              <a:rPr lang="en-US" sz="2000" b="1" u="sng" dirty="0" smtClean="0">
                <a:solidFill>
                  <a:srgbClr val="000000"/>
                </a:solidFill>
                <a:cs typeface="Times New Roman" charset="0"/>
              </a:rPr>
              <a:t>?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rgbClr val="000000"/>
                </a:solidFill>
                <a:latin typeface="Arial"/>
                <a:cs typeface="Times New Roman" charset="0"/>
              </a:rPr>
              <a:t>HF Radar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rgbClr val="000000"/>
                </a:solidFill>
                <a:latin typeface="Arial"/>
                <a:cs typeface="Times New Roman" charset="0"/>
              </a:rPr>
              <a:t>Currents</a:t>
            </a:r>
          </a:p>
        </p:txBody>
      </p:sp>
      <p:cxnSp>
        <p:nvCxnSpPr>
          <p:cNvPr id="28684" name="Straight Arrow Connector 8"/>
          <p:cNvCxnSpPr>
            <a:cxnSpLocks noChangeShapeType="1"/>
          </p:cNvCxnSpPr>
          <p:nvPr/>
        </p:nvCxnSpPr>
        <p:spPr bwMode="auto">
          <a:xfrm flipH="1" flipV="1">
            <a:off x="7772400" y="4457700"/>
            <a:ext cx="762000" cy="91440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689" name="TextBox 1"/>
          <p:cNvSpPr txBox="1">
            <a:spLocks noChangeArrowheads="1"/>
          </p:cNvSpPr>
          <p:nvPr/>
        </p:nvSpPr>
        <p:spPr bwMode="auto">
          <a:xfrm>
            <a:off x="152400" y="3238500"/>
            <a:ext cx="4724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000" b="1" u="sng" dirty="0" smtClean="0">
                <a:solidFill>
                  <a:srgbClr val="000000"/>
                </a:solidFill>
                <a:cs typeface="+mn-cs"/>
              </a:rPr>
              <a:t>WHEN?</a:t>
            </a:r>
            <a:r>
              <a:rPr lang="en-US" altLang="en-US" sz="2000" b="1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en-US" altLang="en-US" sz="2000" dirty="0" smtClean="0">
                <a:solidFill>
                  <a:srgbClr val="000000"/>
                </a:solidFill>
                <a:cs typeface="+mn-cs"/>
              </a:rPr>
              <a:t> Glider Temperature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000" dirty="0" smtClean="0">
                <a:solidFill>
                  <a:srgbClr val="000000"/>
                </a:solidFill>
                <a:cs typeface="+mn-cs"/>
              </a:rPr>
              <a:t>                           </a:t>
            </a:r>
            <a:endParaRPr lang="en-US" altLang="en-US" b="1" u="sng" dirty="0" smtClean="0">
              <a:solidFill>
                <a:srgbClr val="000000"/>
              </a:solidFill>
              <a:cs typeface="+mn-cs"/>
            </a:endParaRPr>
          </a:p>
        </p:txBody>
      </p:sp>
      <p:cxnSp>
        <p:nvCxnSpPr>
          <p:cNvPr id="15" name="Straight Arrow Connector 14"/>
          <p:cNvCxnSpPr>
            <a:cxnSpLocks noChangeShapeType="1"/>
          </p:cNvCxnSpPr>
          <p:nvPr/>
        </p:nvCxnSpPr>
        <p:spPr bwMode="auto">
          <a:xfrm flipH="1" flipV="1">
            <a:off x="1676400" y="3956050"/>
            <a:ext cx="666750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Arrow Connector 15"/>
          <p:cNvCxnSpPr>
            <a:cxnSpLocks noChangeShapeType="1"/>
          </p:cNvCxnSpPr>
          <p:nvPr/>
        </p:nvCxnSpPr>
        <p:spPr bwMode="auto">
          <a:xfrm flipV="1">
            <a:off x="1797050" y="4838700"/>
            <a:ext cx="666750" cy="0"/>
          </a:xfrm>
          <a:prstGeom prst="straightConnector1">
            <a:avLst/>
          </a:prstGeom>
          <a:noFill/>
          <a:ln w="28575">
            <a:solidFill>
              <a:srgbClr val="FFFFF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819400" y="4221163"/>
            <a:ext cx="13938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1600" smtClean="0">
                <a:solidFill>
                  <a:srgbClr val="FF0000"/>
                </a:solidFill>
                <a:cs typeface="+mn-cs"/>
              </a:rPr>
              <a:t>Eye Passage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572250" y="450850"/>
            <a:ext cx="1200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1600" smtClean="0">
                <a:solidFill>
                  <a:srgbClr val="000000"/>
                </a:solidFill>
                <a:cs typeface="+mn-cs"/>
              </a:rPr>
              <a:t>11C max Cooling</a:t>
            </a:r>
          </a:p>
        </p:txBody>
      </p:sp>
      <p:pic>
        <p:nvPicPr>
          <p:cNvPr id="18" name="Picture 17" descr="ioos_new_white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35"/>
          <a:stretch/>
        </p:blipFill>
        <p:spPr>
          <a:xfrm>
            <a:off x="7653258" y="6215168"/>
            <a:ext cx="1294327" cy="68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495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3" grpId="0" animBg="1"/>
      <p:bldP spid="28689" grpId="0"/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13" b="19444"/>
          <a:stretch/>
        </p:blipFill>
        <p:spPr bwMode="auto">
          <a:xfrm>
            <a:off x="0" y="520700"/>
            <a:ext cx="4521200" cy="22987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Picture 1" descr="nature_fig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200" y="67846"/>
            <a:ext cx="4432924" cy="614245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0" y="-28222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Coastal </a:t>
            </a:r>
            <a:r>
              <a:rPr lang="en-US" b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Baroclinic</a:t>
            </a:r>
            <a:r>
              <a:rPr lang="en-US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Circulation</a:t>
            </a:r>
            <a:endParaRPr lang="en-US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93700"/>
            <a:ext cx="4191000" cy="2463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946400"/>
            <a:ext cx="4178300" cy="32639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6401" y="635000"/>
            <a:ext cx="10541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Before Eye</a:t>
            </a:r>
            <a:endParaRPr lang="en-US" sz="1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98701" y="635000"/>
            <a:ext cx="88899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After Eye</a:t>
            </a:r>
            <a:endParaRPr lang="en-US" sz="1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56066" y="1003300"/>
            <a:ext cx="32831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Before Eye                 After Eye</a:t>
            </a:r>
            <a:endParaRPr lang="en-US" sz="1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9244" y="320322"/>
            <a:ext cx="23775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HF Radar Surface Currents</a:t>
            </a:r>
            <a:endParaRPr lang="en-US" sz="1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0800" y="2959099"/>
            <a:ext cx="4051300" cy="3263901"/>
            <a:chOff x="0" y="2959099"/>
            <a:chExt cx="4051300" cy="3263901"/>
          </a:xfrm>
        </p:grpSpPr>
        <p:pic>
          <p:nvPicPr>
            <p:cNvPr id="4" name="Picture 3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959099"/>
              <a:ext cx="4051300" cy="326390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0" y="3009900"/>
              <a:ext cx="21301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Glider Track, Model Grid </a:t>
              </a:r>
            </a:p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&amp; Bathymetry</a:t>
              </a:r>
              <a:endParaRPr lang="en-US" sz="14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200" y="5803900"/>
              <a:ext cx="20663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smtClean="0">
                  <a:solidFill>
                    <a:srgbClr val="0000FF"/>
                  </a:solidFill>
                  <a:latin typeface="Calibri"/>
                  <a:ea typeface="+mn-ea"/>
                  <a:cs typeface="+mn-cs"/>
                </a:rPr>
                <a:t>Storm Period in Blue</a:t>
              </a:r>
              <a:endParaRPr lang="en-US" sz="1600" dirty="0">
                <a:solidFill>
                  <a:srgbClr val="0000FF"/>
                </a:solidFill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7317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ture_fig3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83"/>
          <a:stretch/>
        </p:blipFill>
        <p:spPr>
          <a:xfrm>
            <a:off x="0" y="723900"/>
            <a:ext cx="9144000" cy="546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ROMS Model Results at Glider Location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Coastal </a:t>
            </a:r>
            <a:r>
              <a:rPr lang="en-US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Baroclinic</a:t>
            </a: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Circulation Enhances Mixing &amp; Cooling</a:t>
            </a:r>
            <a:endParaRPr lang="en-US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0193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5-10-20 at 8.51.4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7900"/>
            <a:ext cx="9144000" cy="1983036"/>
          </a:xfrm>
          <a:prstGeom prst="rect">
            <a:avLst/>
          </a:prstGeom>
        </p:spPr>
      </p:pic>
      <p:pic>
        <p:nvPicPr>
          <p:cNvPr id="6" name="Picture 5" descr="RUWRFwarm98_TSK_timeseries_v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" y="1193800"/>
            <a:ext cx="3048000" cy="2286000"/>
          </a:xfrm>
          <a:prstGeom prst="rect">
            <a:avLst/>
          </a:prstGeom>
        </p:spPr>
      </p:pic>
      <p:pic>
        <p:nvPicPr>
          <p:cNvPr id="7" name="Picture 6" descr="RUWRFwarm96_TSK_timeseries_v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9" y="1181100"/>
            <a:ext cx="3048000" cy="2286000"/>
          </a:xfrm>
          <a:prstGeom prst="rect">
            <a:avLst/>
          </a:prstGeom>
        </p:spPr>
      </p:pic>
      <p:pic>
        <p:nvPicPr>
          <p:cNvPr id="8" name="Picture 7" descr="RUWRFwarm97_TSK_timeseries_v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699" y="1193800"/>
            <a:ext cx="3048000" cy="2286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778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u="sng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Modeled</a:t>
            </a:r>
            <a:r>
              <a:rPr lang="en-US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b="1" u="sng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Deep</a:t>
            </a:r>
            <a:r>
              <a:rPr lang="en-US" b="1" u="sng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</a:t>
            </a:r>
            <a:r>
              <a:rPr lang="en-US" b="1" u="sng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ater</a:t>
            </a:r>
            <a:r>
              <a:rPr lang="en-US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Cooling </a:t>
            </a:r>
            <a:r>
              <a:rPr lang="en-US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</a:t>
            </a:r>
            <a:r>
              <a:rPr lang="en-US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rocesses in Hurricane Irene</a:t>
            </a:r>
            <a:endParaRPr lang="en-US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2660" y="901700"/>
            <a:ext cx="2339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Air-Sea Fluxes Only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49457" y="952500"/>
            <a:ext cx="2351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1-D Mixing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27800" y="927100"/>
            <a:ext cx="2361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3-D PWP (Upwelling)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6477000" y="4051300"/>
            <a:ext cx="977900" cy="1498600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55880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Storm-induced cooling in deep water is often equally distributed between the front and back half of the storm (Price et al., 1981)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5748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Box 5"/>
          <p:cNvSpPr txBox="1">
            <a:spLocks noChangeArrowheads="1"/>
          </p:cNvSpPr>
          <p:nvPr/>
        </p:nvSpPr>
        <p:spPr bwMode="auto">
          <a:xfrm>
            <a:off x="0" y="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b="1" dirty="0">
                <a:solidFill>
                  <a:srgbClr val="333399"/>
                </a:solidFill>
                <a:latin typeface="Calibri"/>
                <a:ea typeface="MS PGothic" pitchFamily="34" charset="-128"/>
                <a:cs typeface="MS PGothic" pitchFamily="34" charset="-128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Calibri"/>
                <a:ea typeface="MS PGothic" pitchFamily="34" charset="-128"/>
                <a:cs typeface="MS PGothic" pitchFamily="34" charset="-128"/>
              </a:rPr>
              <a:t>MID-ATLANTIC  REGIONAL  DRIVERS</a:t>
            </a:r>
          </a:p>
        </p:txBody>
      </p:sp>
      <p:pic>
        <p:nvPicPr>
          <p:cNvPr id="43010" name="Picture 26" descr="Screen shot 2011-05-10 at 4.48.08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0" y="657225"/>
            <a:ext cx="3648075" cy="309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/>
          <p:nvPr/>
        </p:nvSpPr>
        <p:spPr>
          <a:xfrm>
            <a:off x="2433638" y="2970213"/>
            <a:ext cx="13208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/>
                <a:ea typeface="ＭＳ Ｐゴシック" charset="-128"/>
                <a:cs typeface="ＭＳ Ｐゴシック" charset="-128"/>
              </a:rPr>
              <a:t>Ocean Circulation</a:t>
            </a:r>
          </a:p>
        </p:txBody>
      </p:sp>
      <p:pic>
        <p:nvPicPr>
          <p:cNvPr id="43012" name="Picture 2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5100" y="559857"/>
            <a:ext cx="2438400" cy="183991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4787900" y="1963738"/>
            <a:ext cx="162560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Tropical Storms</a:t>
            </a:r>
          </a:p>
        </p:txBody>
      </p:sp>
      <p:pic>
        <p:nvPicPr>
          <p:cNvPr id="43014" name="Picture 3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5100" y="2478088"/>
            <a:ext cx="2438400" cy="1547812"/>
          </a:xfrm>
          <a:prstGeom prst="rect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pic>
      <p:pic>
        <p:nvPicPr>
          <p:cNvPr id="43015" name="Picture 31" descr="Screen shot 2011-07-26 at 2.54.31 PM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3275" y="4025900"/>
            <a:ext cx="3276600" cy="20748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3016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0" y="4025900"/>
            <a:ext cx="3200400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7" name="Picture 33" descr="Screen shot 2011-05-10 at 4.50.59 PM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2100" y="641350"/>
            <a:ext cx="2344738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799263" y="2733675"/>
            <a:ext cx="2209800" cy="2921000"/>
            <a:chOff x="2971800" y="347663"/>
            <a:chExt cx="3657600" cy="4757737"/>
          </a:xfrm>
        </p:grpSpPr>
        <p:pic>
          <p:nvPicPr>
            <p:cNvPr id="43024" name="Picture 5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800" y="347663"/>
              <a:ext cx="3657600" cy="175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25" name="Picture 6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9900" y="2028825"/>
              <a:ext cx="3543300" cy="19471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26" name="Picture 7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800" y="3352800"/>
              <a:ext cx="3581400" cy="175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" name="TextBox 38"/>
          <p:cNvSpPr txBox="1"/>
          <p:nvPr/>
        </p:nvSpPr>
        <p:spPr>
          <a:xfrm>
            <a:off x="2051050" y="3983038"/>
            <a:ext cx="127635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/>
                <a:ea typeface="ＭＳ Ｐゴシック" charset="-128"/>
                <a:cs typeface="ＭＳ Ｐゴシック" charset="-128"/>
              </a:rPr>
              <a:t>Population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524500" y="4041775"/>
            <a:ext cx="671513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Ports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81575" y="3557588"/>
            <a:ext cx="1404938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white"/>
                </a:solidFill>
                <a:latin typeface="Calibri"/>
                <a:ea typeface="ＭＳ Ｐゴシック" charset="-128"/>
                <a:cs typeface="ＭＳ Ｐゴシック" charset="-128"/>
              </a:rPr>
              <a:t>Northeasters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935788" y="2293938"/>
            <a:ext cx="183991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Climate Change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23075" y="2970213"/>
            <a:ext cx="973138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Critical Habitat</a:t>
            </a:r>
          </a:p>
        </p:txBody>
      </p:sp>
    </p:spTree>
    <p:extLst>
      <p:ext uri="{BB962C8B-B14F-4D97-AF65-F5344CB8AC3E}">
        <p14:creationId xmlns:p14="http://schemas.microsoft.com/office/powerpoint/2010/main" val="255703572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ure_fig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9500"/>
            <a:ext cx="91440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778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Ahead-of-Eye-Center Cooling in Irene: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Nearshore</a:t>
            </a:r>
            <a:r>
              <a:rPr lang="en-US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Buoy Observations</a:t>
            </a:r>
            <a:endParaRPr lang="en-US" sz="2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83379" y="1222627"/>
            <a:ext cx="15762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After - Before</a:t>
            </a:r>
            <a:endParaRPr lang="en-US" sz="14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31468" y="1657404"/>
            <a:ext cx="71666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85%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80%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94%</a:t>
            </a:r>
            <a:endParaRPr lang="en-US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2578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23"/>
          <p:cNvSpPr txBox="1">
            <a:spLocks noChangeArrowheads="1"/>
          </p:cNvSpPr>
          <p:nvPr/>
        </p:nvSpPr>
        <p:spPr bwMode="auto">
          <a:xfrm>
            <a:off x="0" y="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b="1" smtClean="0">
                <a:solidFill>
                  <a:srgbClr val="000000"/>
                </a:solidFill>
                <a:cs typeface="+mn-cs"/>
              </a:rPr>
              <a:t>Rutgers Atmospheric Forecast Sensitivity Study</a:t>
            </a:r>
          </a:p>
        </p:txBody>
      </p:sp>
      <p:sp>
        <p:nvSpPr>
          <p:cNvPr id="29699" name="TextBox 24"/>
          <p:cNvSpPr txBox="1">
            <a:spLocks noChangeArrowheads="1"/>
          </p:cNvSpPr>
          <p:nvPr/>
        </p:nvSpPr>
        <p:spPr bwMode="auto">
          <a:xfrm>
            <a:off x="2362200" y="787400"/>
            <a:ext cx="20764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mtClean="0">
                <a:solidFill>
                  <a:srgbClr val="FF0000"/>
                </a:solidFill>
                <a:cs typeface="+mn-cs"/>
              </a:rPr>
              <a:t>Warm Ocean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mtClean="0">
                <a:solidFill>
                  <a:srgbClr val="FF0000"/>
                </a:solidFill>
                <a:cs typeface="+mn-cs"/>
              </a:rPr>
              <a:t>Boundary Condition</a:t>
            </a:r>
          </a:p>
        </p:txBody>
      </p:sp>
      <p:sp>
        <p:nvSpPr>
          <p:cNvPr id="30724" name="TextBox 25"/>
          <p:cNvSpPr txBox="1">
            <a:spLocks noChangeArrowheads="1"/>
          </p:cNvSpPr>
          <p:nvPr/>
        </p:nvSpPr>
        <p:spPr bwMode="auto">
          <a:xfrm>
            <a:off x="2514600" y="3530600"/>
            <a:ext cx="1820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mtClean="0">
                <a:solidFill>
                  <a:srgbClr val="0000FF"/>
                </a:solidFill>
                <a:cs typeface="+mn-cs"/>
              </a:rPr>
              <a:t>Cold Ocean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mtClean="0">
                <a:solidFill>
                  <a:srgbClr val="0000FF"/>
                </a:solidFill>
                <a:cs typeface="+mn-cs"/>
              </a:rPr>
              <a:t>Boundary Condition</a:t>
            </a:r>
          </a:p>
        </p:txBody>
      </p:sp>
      <p:pic>
        <p:nvPicPr>
          <p:cNvPr id="29701" name="Picture 26" descr="composite_20110827T070000_flat_zoomout2_wtrac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9" t="3700" r="28563" b="7770"/>
          <a:stretch>
            <a:fillRect/>
          </a:stretch>
        </p:blipFill>
        <p:spPr bwMode="auto">
          <a:xfrm>
            <a:off x="238125" y="577850"/>
            <a:ext cx="2079625" cy="27495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27" descr="composite_20110831T070000_flat_zoomout2_wtrack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5" t="3394" r="20743" b="7924"/>
          <a:stretch>
            <a:fillRect/>
          </a:stretch>
        </p:blipFill>
        <p:spPr bwMode="auto">
          <a:xfrm>
            <a:off x="269875" y="3603625"/>
            <a:ext cx="2230438" cy="2554288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ight Arrow 8"/>
          <p:cNvSpPr>
            <a:spLocks noChangeArrowheads="1"/>
          </p:cNvSpPr>
          <p:nvPr/>
        </p:nvSpPr>
        <p:spPr bwMode="auto">
          <a:xfrm>
            <a:off x="3886200" y="2006600"/>
            <a:ext cx="914400" cy="698500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AFE0E4"/>
              </a:gs>
              <a:gs pos="20000">
                <a:srgbClr val="AFDEE2"/>
              </a:gs>
              <a:gs pos="100000">
                <a:srgbClr val="85AAAD"/>
              </a:gs>
            </a:gsLst>
            <a:lin ang="5400000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Arial"/>
              <a:ea typeface="ＭＳ Ｐゴシック"/>
              <a:cs typeface="+mn-cs"/>
            </a:endParaRPr>
          </a:p>
        </p:txBody>
      </p:sp>
      <p:sp>
        <p:nvSpPr>
          <p:cNvPr id="10" name="Right Arrow 9"/>
          <p:cNvSpPr>
            <a:spLocks noChangeArrowheads="1"/>
          </p:cNvSpPr>
          <p:nvPr/>
        </p:nvSpPr>
        <p:spPr bwMode="auto">
          <a:xfrm>
            <a:off x="4267200" y="4064000"/>
            <a:ext cx="1063625" cy="698500"/>
          </a:xfrm>
          <a:prstGeom prst="rightArrow">
            <a:avLst>
              <a:gd name="adj1" fmla="val 50000"/>
              <a:gd name="adj2" fmla="val 50003"/>
            </a:avLst>
          </a:prstGeom>
          <a:gradFill rotWithShape="1">
            <a:gsLst>
              <a:gs pos="0">
                <a:srgbClr val="AFE0E4"/>
              </a:gs>
              <a:gs pos="20000">
                <a:srgbClr val="AFDEE2"/>
              </a:gs>
              <a:gs pos="100000">
                <a:srgbClr val="85AAAD"/>
              </a:gs>
            </a:gsLst>
            <a:lin ang="5400000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Arial"/>
              <a:ea typeface="ＭＳ Ｐゴシック"/>
              <a:cs typeface="+mn-cs"/>
            </a:endParaRPr>
          </a:p>
        </p:txBody>
      </p:sp>
      <p:pic>
        <p:nvPicPr>
          <p:cNvPr id="29705" name="Pictur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082800"/>
            <a:ext cx="933450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2" name="Picture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673600"/>
            <a:ext cx="846138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6" name="TextBox 4"/>
          <p:cNvSpPr txBox="1">
            <a:spLocks noChangeArrowheads="1"/>
          </p:cNvSpPr>
          <p:nvPr/>
        </p:nvSpPr>
        <p:spPr bwMode="auto">
          <a:xfrm>
            <a:off x="2743200" y="4826000"/>
            <a:ext cx="1754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z="2800" b="1" u="sng" smtClean="0">
                <a:solidFill>
                  <a:srgbClr val="000000"/>
                </a:solidFill>
                <a:cs typeface="+mn-cs"/>
              </a:rPr>
              <a:t>IMPACT?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743200" y="5283200"/>
            <a:ext cx="2895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mtClean="0">
                <a:solidFill>
                  <a:srgbClr val="000000"/>
                </a:solidFill>
                <a:cs typeface="+mn-cs"/>
              </a:rPr>
              <a:t>&gt;10 knots reduction in peak wind speed</a:t>
            </a:r>
          </a:p>
        </p:txBody>
      </p:sp>
      <p:pic>
        <p:nvPicPr>
          <p:cNvPr id="29710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082800"/>
            <a:ext cx="8445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figure8_v0_20110828_0900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3" t="90202" r="28439"/>
          <a:stretch>
            <a:fillRect/>
          </a:stretch>
        </p:blipFill>
        <p:spPr bwMode="auto">
          <a:xfrm>
            <a:off x="5588000" y="5915025"/>
            <a:ext cx="355600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figure8_v0_20110828_0900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10" t="13414" r="3770" b="10260"/>
          <a:stretch>
            <a:fillRect/>
          </a:stretch>
        </p:blipFill>
        <p:spPr bwMode="auto">
          <a:xfrm>
            <a:off x="6096000" y="3149600"/>
            <a:ext cx="2540000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3" name="Picture 5" descr="figure8_v0_20110828_0900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08" t="13918" r="35258" b="9756"/>
          <a:stretch>
            <a:fillRect/>
          </a:stretch>
        </p:blipFill>
        <p:spPr bwMode="auto">
          <a:xfrm>
            <a:off x="6172200" y="406400"/>
            <a:ext cx="2489200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648200" y="1092200"/>
            <a:ext cx="152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mtClean="0">
                <a:solidFill>
                  <a:srgbClr val="000000"/>
                </a:solidFill>
                <a:cs typeface="+mn-cs"/>
              </a:rPr>
              <a:t>Cat 1 Hurricane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800600" y="3378200"/>
            <a:ext cx="152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en-US" smtClean="0">
                <a:solidFill>
                  <a:srgbClr val="000000"/>
                </a:solidFill>
                <a:cs typeface="+mn-cs"/>
              </a:rPr>
              <a:t>Tropical Storm</a:t>
            </a:r>
          </a:p>
        </p:txBody>
      </p:sp>
    </p:spTree>
    <p:extLst>
      <p:ext uri="{BB962C8B-B14F-4D97-AF65-F5344CB8AC3E}">
        <p14:creationId xmlns:p14="http://schemas.microsoft.com/office/powerpoint/2010/main" val="2535434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10" grpId="0" animBg="1"/>
      <p:bldP spid="30736" grpId="0"/>
      <p:bldP spid="2" grpId="0"/>
      <p:bldP spid="3" grpId="0"/>
      <p:bldP spid="20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500" y="6350"/>
            <a:ext cx="4127500" cy="6191250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5" t="9597" r="17126" b="50225"/>
          <a:stretch/>
        </p:blipFill>
        <p:spPr bwMode="auto">
          <a:xfrm>
            <a:off x="0" y="2057400"/>
            <a:ext cx="4864100" cy="31956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215900"/>
            <a:ext cx="5080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WRF Model Sensitivity Study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Over 140 model runs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Paired to compare sensitivities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Central pressure &amp; max wind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Sensitivity to SST greatest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en-US" sz="20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334000"/>
            <a:ext cx="5041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Seroka</a:t>
            </a:r>
            <a:r>
              <a:rPr lang="en-US" sz="16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Miles, </a:t>
            </a:r>
            <a:r>
              <a:rPr lang="en-US" sz="16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Xu</a:t>
            </a:r>
            <a:r>
              <a:rPr lang="en-US" sz="16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</a:t>
            </a:r>
            <a:r>
              <a:rPr lang="en-US" sz="16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Kohut</a:t>
            </a:r>
            <a:r>
              <a:rPr lang="en-US" sz="16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Schofield &amp; Glenn,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Hurricane Irene Sensitivity to Stratified Coastal Ocean Cooling, In Review, Monthly Weather Review</a:t>
            </a:r>
            <a:endParaRPr lang="en-US" sz="1600" i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0034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5-10-20 at 8.39.4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19405"/>
            <a:ext cx="9144000" cy="1586811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58746" y="1606216"/>
            <a:ext cx="8747113" cy="4563195"/>
            <a:chOff x="0" y="749300"/>
            <a:chExt cx="9144000" cy="5420111"/>
          </a:xfrm>
        </p:grpSpPr>
        <p:pic>
          <p:nvPicPr>
            <p:cNvPr id="12" name="Picture 11" descr="Screenshot 2015-10-17 11.40.2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49300"/>
              <a:ext cx="9144000" cy="5420111"/>
            </a:xfrm>
            <a:prstGeom prst="rect">
              <a:avLst/>
            </a:prstGeom>
          </p:spPr>
        </p:pic>
        <p:sp>
          <p:nvSpPr>
            <p:cNvPr id="13" name="Oval 12"/>
            <p:cNvSpPr/>
            <p:nvPr/>
          </p:nvSpPr>
          <p:spPr>
            <a:xfrm rot="2371607">
              <a:off x="4817479" y="2143248"/>
              <a:ext cx="1256260" cy="2557435"/>
            </a:xfrm>
            <a:prstGeom prst="ellipse">
              <a:avLst/>
            </a:prstGeom>
            <a:noFill/>
            <a:ln w="5715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188551" y="5275263"/>
            <a:ext cx="6440914" cy="707886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Historical Hurricanes Crossing the 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Middle Atlantic Bight Continental Shelf in </a:t>
            </a:r>
            <a:r>
              <a:rPr lang="en-US" sz="20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</a:t>
            </a:r>
            <a:r>
              <a:rPr lang="en-US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tratified </a:t>
            </a:r>
            <a:r>
              <a:rPr lang="en-US" sz="20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</a:t>
            </a:r>
            <a:r>
              <a:rPr lang="en-US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eason</a:t>
            </a:r>
            <a:endParaRPr lang="en-US" sz="20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7151463" y="451205"/>
            <a:ext cx="977900" cy="1219200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Oval 7"/>
          <p:cNvSpPr/>
          <p:nvPr/>
        </p:nvSpPr>
        <p:spPr>
          <a:xfrm>
            <a:off x="-1" y="282223"/>
            <a:ext cx="1397001" cy="1636888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121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ture_buoy_cool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650" y="0"/>
            <a:ext cx="7245350" cy="62103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" y="4457700"/>
            <a:ext cx="91439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Objective criteria:</a:t>
            </a:r>
          </a:p>
          <a:p>
            <a:pPr marL="285750" indent="-28575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Hurricane eye over MAB continental shelf in stratified </a:t>
            </a:r>
            <a:r>
              <a:rPr lang="en-US" sz="1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</a:t>
            </a: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ummer </a:t>
            </a:r>
            <a:r>
              <a:rPr lang="en-US" sz="1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</a:t>
            </a: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eason (June-August)</a:t>
            </a:r>
          </a:p>
          <a:p>
            <a:pPr marL="285750" indent="-28575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Buoy must have air pressure, wind speed, water temperature (air temperature bonus)</a:t>
            </a:r>
          </a:p>
          <a:p>
            <a:pPr marL="285750" indent="-28575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First vertical line is warmest water temperature when wind speed exceeds 5 m/s</a:t>
            </a:r>
          </a:p>
          <a:p>
            <a:pPr marL="285750" indent="-28575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Center line is coolest temperature before pressure minimum</a:t>
            </a:r>
          </a:p>
          <a:p>
            <a:pPr marL="285750" indent="-285750" defTabSz="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Last line is coolest temperature after pressure minimum &amp; wind speed below 5 m/s 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7500" y="2921000"/>
            <a:ext cx="13007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First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Three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Hurricanes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63500" y="431800"/>
            <a:ext cx="2146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Ahead-of-Eye-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Center</a:t>
            </a:r>
            <a:r>
              <a:rPr lang="en-US" sz="20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Cooling: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srgbClr val="3366FF"/>
                </a:solidFill>
                <a:latin typeface="Calibri"/>
                <a:ea typeface="+mn-ea"/>
                <a:cs typeface="+mn-cs"/>
              </a:rPr>
              <a:t>Water Temp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A</a:t>
            </a:r>
            <a:r>
              <a:rPr lang="en-US" sz="20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ir Temp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Air Press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srgbClr val="008000"/>
                </a:solidFill>
                <a:latin typeface="Calibri"/>
                <a:ea typeface="+mn-ea"/>
                <a:cs typeface="+mn-cs"/>
              </a:rPr>
              <a:t>Wind Speed</a:t>
            </a:r>
            <a:endParaRPr lang="en-US" sz="2000" b="1" dirty="0">
              <a:solidFill>
                <a:srgbClr val="008000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527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10-20 at 8.34.2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7000"/>
            <a:ext cx="9144000" cy="40562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Historical Hurricanes Crossing the MAB in </a:t>
            </a:r>
            <a:r>
              <a:rPr lang="en-US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</a:t>
            </a:r>
            <a:r>
              <a:rPr lang="en-US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tratified Season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Observed Ahead-of-Eye-Center Cooling</a:t>
            </a:r>
            <a:endParaRPr lang="en-US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7137400" y="1739900"/>
            <a:ext cx="1104900" cy="4076700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5880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Storm-induced cooling in deep water is often equally distributed between the front and back half of the storm (Price et al., 1981)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2024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6 Typhoon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522" y="2667000"/>
            <a:ext cx="5846978" cy="3494484"/>
          </a:xfrm>
          <a:prstGeom prst="rect">
            <a:avLst/>
          </a:prstGeom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7705" y="482395"/>
            <a:ext cx="3618895" cy="21445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" name="Picture 3" descr="Screen shot 2012-05-15 at 6.21.35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3482"/>
            <a:ext cx="4521200" cy="22704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Historical Typhoons Crossing the Yellow Sea in the Stratified </a:t>
            </a:r>
            <a:r>
              <a:rPr lang="en-US" sz="20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</a:t>
            </a:r>
            <a:r>
              <a:rPr lang="en-US" sz="20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eason</a:t>
            </a:r>
            <a:endParaRPr lang="en-US" sz="20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2476500"/>
            <a:ext cx="2750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Ramya</a:t>
            </a: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Ramadurai</a:t>
            </a: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2009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Screen Shot 2015-10-31 at 5.52.56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921000"/>
            <a:ext cx="2487060" cy="2946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8600" y="5829300"/>
            <a:ext cx="2558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Chen et al., </a:t>
            </a:r>
            <a:r>
              <a:rPr lang="en-US" sz="18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CSR,</a:t>
            </a: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1992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8800" y="3111500"/>
            <a:ext cx="1389723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Bottom Temp</a:t>
            </a:r>
            <a:endParaRPr lang="en-US" sz="1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51700" y="3924300"/>
            <a:ext cx="17780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26 Typhoons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</a:t>
            </a: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racked </a:t>
            </a:r>
            <a:r>
              <a:rPr lang="en-US" sz="18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a</a:t>
            </a:r>
            <a:r>
              <a:rPr lang="en-US" sz="1800" dirty="0" smtClean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cross northern East China Sea &amp; Yellow Sea since 1985</a:t>
            </a:r>
            <a:endParaRPr lang="en-US" sz="18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5300" y="1955800"/>
            <a:ext cx="3408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Summer/Winter SST Difference</a:t>
            </a:r>
            <a:endParaRPr lang="en-US" sz="1800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4556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shot 2015-10-17 11.43.1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3" t="7183" b="1585"/>
          <a:stretch/>
        </p:blipFill>
        <p:spPr>
          <a:xfrm>
            <a:off x="4864100" y="520700"/>
            <a:ext cx="3512329" cy="246538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</a:t>
            </a: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yphoon </a:t>
            </a:r>
            <a:r>
              <a:rPr lang="en-US" sz="28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Muifa</a:t>
            </a: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- Total Cooling Observed by Satellite </a:t>
            </a:r>
          </a:p>
        </p:txBody>
      </p:sp>
      <p:pic>
        <p:nvPicPr>
          <p:cNvPr id="9" name="Picture 8" descr="Screen Shot 2015-10-20 at 9.54.5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300" y="2870200"/>
            <a:ext cx="4445000" cy="3073400"/>
          </a:xfrm>
          <a:prstGeom prst="rect">
            <a:avLst/>
          </a:prstGeom>
        </p:spPr>
      </p:pic>
      <p:pic>
        <p:nvPicPr>
          <p:cNvPr id="10" name="Picture 9" descr="Screen Shot 2015-10-20 at 9.54.3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3199384"/>
            <a:ext cx="4215711" cy="2858516"/>
          </a:xfrm>
          <a:prstGeom prst="rect">
            <a:avLst/>
          </a:prstGeom>
        </p:spPr>
      </p:pic>
      <p:pic>
        <p:nvPicPr>
          <p:cNvPr id="11" name="Picture 10" descr="Screen Shot 2015-10-20 at 9.54.26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465436"/>
            <a:ext cx="4203700" cy="279846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0600" y="1181100"/>
            <a:ext cx="8647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SST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Before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92200" y="3911600"/>
            <a:ext cx="684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SST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After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71515" y="4051300"/>
            <a:ext cx="11161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SST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Difference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Up to 7C</a:t>
            </a:r>
            <a:endParaRPr lang="en-US" sz="1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8547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From: Sun, </a:t>
            </a:r>
            <a:r>
              <a:rPr lang="en-US" sz="18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Duan</a:t>
            </a: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Zhu, Wu, Zhang &amp; Huang, </a:t>
            </a:r>
            <a:r>
              <a:rPr lang="en-US" sz="18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Acta</a:t>
            </a:r>
            <a:r>
              <a:rPr lang="en-US" sz="18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800" i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Oceanol</a:t>
            </a:r>
            <a:r>
              <a:rPr lang="en-US" sz="1800" i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. Sin.,</a:t>
            </a: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2014  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00900" y="2006600"/>
            <a:ext cx="69762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err="1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Muifa</a:t>
            </a:r>
            <a:endParaRPr lang="en-US" sz="1600" dirty="0" smtClean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Track</a:t>
            </a:r>
            <a:endParaRPr lang="en-US" sz="1600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9871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5-10-20 at 8.57.3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4300"/>
            <a:ext cx="9144001" cy="1043609"/>
          </a:xfrm>
          <a:prstGeom prst="rect">
            <a:avLst/>
          </a:prstGeom>
        </p:spPr>
      </p:pic>
      <p:pic>
        <p:nvPicPr>
          <p:cNvPr id="6" name="Picture 5" descr="Muifa_buoy_7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4" t="24822" r="18750" b="22971"/>
          <a:stretch/>
        </p:blipFill>
        <p:spPr>
          <a:xfrm>
            <a:off x="0" y="2146300"/>
            <a:ext cx="9059332" cy="2387600"/>
          </a:xfrm>
          <a:prstGeom prst="rect">
            <a:avLst/>
          </a:prstGeom>
        </p:spPr>
      </p:pic>
      <p:pic>
        <p:nvPicPr>
          <p:cNvPr id="7" name="Picture 6" descr="Screenshot 2015-10-17 11.43.13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3" t="7183" b="1585"/>
          <a:stretch/>
        </p:blipFill>
        <p:spPr>
          <a:xfrm>
            <a:off x="5613400" y="0"/>
            <a:ext cx="3347229" cy="23495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49533" y="241300"/>
            <a:ext cx="489504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</a:t>
            </a: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yphoon </a:t>
            </a:r>
            <a:r>
              <a:rPr lang="en-US" sz="28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Muifa</a:t>
            </a: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: 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Ahead-of-Eye-Center Cooling 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observed by Coastal Buoy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7302500" y="5626100"/>
            <a:ext cx="749300" cy="482600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4445000"/>
            <a:ext cx="915977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From: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Fei</a:t>
            </a: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Yu, Institute of Oceanology, Chinese Academy of Sciences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 Yi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Xu</a:t>
            </a:r>
            <a:r>
              <a:rPr lang="en-US" sz="1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State Key Laboratory of Estuarine &amp; Coastal Research, East China Normal University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50200" y="1625600"/>
            <a:ext cx="69762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err="1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Muifa</a:t>
            </a:r>
            <a:endParaRPr lang="en-US" sz="1600" dirty="0" smtClean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Track</a:t>
            </a:r>
            <a:endParaRPr lang="en-US" sz="1600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201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3" descr="Macintosh HD:Users:new_user:Desktop:irenen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94338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4" name="Picture 4" descr="Macintosh HD:Users:new_user:Desktop:sandy1029c_cloud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590800"/>
            <a:ext cx="5486400" cy="364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5"/>
          <p:cNvSpPr txBox="1">
            <a:spLocks noChangeArrowheads="1"/>
          </p:cNvSpPr>
          <p:nvPr/>
        </p:nvSpPr>
        <p:spPr bwMode="auto">
          <a:xfrm>
            <a:off x="5486400" y="0"/>
            <a:ext cx="3657600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0000"/>
                </a:solidFill>
              </a:rPr>
              <a:t>Hurricane Irene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rgbClr val="000000"/>
                </a:solidFill>
              </a:rPr>
              <a:t>August 26, 2011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 smtClean="0">
              <a:solidFill>
                <a:srgbClr val="000000"/>
              </a:solidFill>
            </a:endParaRP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FF0000"/>
                </a:solidFill>
              </a:rPr>
              <a:t>Summer stratification</a:t>
            </a: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FF0000"/>
                </a:solidFill>
              </a:rPr>
              <a:t>Coastal response</a:t>
            </a:r>
            <a:endParaRPr lang="en-US" sz="800" dirty="0" smtClean="0">
              <a:solidFill>
                <a:srgbClr val="FF0000"/>
              </a:solidFill>
            </a:endParaRP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FF0000"/>
                </a:solidFill>
              </a:rPr>
              <a:t>Mixing cooled surface</a:t>
            </a: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FF0000"/>
                </a:solidFill>
              </a:rPr>
              <a:t>Limited intensity</a:t>
            </a:r>
          </a:p>
        </p:txBody>
      </p:sp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0" y="3733800"/>
            <a:ext cx="3810000" cy="2923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0000"/>
                </a:solidFill>
              </a:rPr>
              <a:t>Hurricane Sandy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rgbClr val="000000"/>
                </a:solidFill>
              </a:rPr>
              <a:t>October 29, 2012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 smtClean="0">
              <a:solidFill>
                <a:srgbClr val="000000"/>
              </a:solidFill>
            </a:endParaRP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FF0000"/>
                </a:solidFill>
              </a:rPr>
              <a:t>After Fall transition</a:t>
            </a: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FF0000"/>
                </a:solidFill>
              </a:rPr>
              <a:t>Single layer ocean</a:t>
            </a: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FF0000"/>
                </a:solidFill>
              </a:rPr>
              <a:t>No mixing/cooling</a:t>
            </a: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solidFill>
                  <a:srgbClr val="FF0000"/>
                </a:solidFill>
              </a:rPr>
              <a:t>No intensity reduction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 smtClean="0">
              <a:solidFill>
                <a:srgbClr val="000000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4277" name="Left Arrow 4"/>
          <p:cNvSpPr>
            <a:spLocks noChangeArrowheads="1"/>
          </p:cNvSpPr>
          <p:nvPr/>
        </p:nvSpPr>
        <p:spPr bwMode="auto">
          <a:xfrm>
            <a:off x="5486400" y="152400"/>
            <a:ext cx="4572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278" name="Left Arrow 9"/>
          <p:cNvSpPr>
            <a:spLocks noChangeArrowheads="1"/>
          </p:cNvSpPr>
          <p:nvPr/>
        </p:nvSpPr>
        <p:spPr bwMode="auto">
          <a:xfrm flipH="1">
            <a:off x="3200400" y="3886200"/>
            <a:ext cx="4572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30200"/>
            <a:ext cx="1808733" cy="52322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Conclusion </a:t>
            </a:r>
          </a:p>
        </p:txBody>
      </p:sp>
    </p:spTree>
    <p:extLst>
      <p:ext uri="{BB962C8B-B14F-4D97-AF65-F5344CB8AC3E}">
        <p14:creationId xmlns:p14="http://schemas.microsoft.com/office/powerpoint/2010/main" val="469626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Box 5"/>
          <p:cNvSpPr txBox="1">
            <a:spLocks noChangeArrowheads="1"/>
          </p:cNvSpPr>
          <p:nvPr/>
        </p:nvSpPr>
        <p:spPr bwMode="auto">
          <a:xfrm>
            <a:off x="0" y="3810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0000"/>
                </a:solidFill>
                <a:latin typeface="Calibri"/>
                <a:ea typeface="MS PGothic" pitchFamily="34" charset="-128"/>
                <a:cs typeface="MS PGothic" pitchFamily="34" charset="-128"/>
              </a:rPr>
              <a:t>MARACOOS REGIONAL THEMES</a:t>
            </a:r>
          </a:p>
        </p:txBody>
      </p:sp>
      <p:pic>
        <p:nvPicPr>
          <p:cNvPr id="52226" name="Picture 8" descr="Screen shot 2010-11-12 at 4.44.53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704" y="823913"/>
            <a:ext cx="3713162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3524778"/>
            <a:ext cx="38629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1400" b="1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2) Ecosystem Decision Support - Fisheries</a:t>
            </a:r>
          </a:p>
        </p:txBody>
      </p:sp>
      <p:pic>
        <p:nvPicPr>
          <p:cNvPr id="52228" name="Picture 7" descr="Screen shot 2011-02-14 at 9.58.30 PM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788" y="3878791"/>
            <a:ext cx="3268662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9" descr="05040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4363" y="906461"/>
            <a:ext cx="1745720" cy="2501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Picture 2" descr="05040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0667" y="931333"/>
            <a:ext cx="2455333" cy="248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653367" y="3835931"/>
            <a:ext cx="30458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1400" b="1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4) Coastal Inundation - Flooding</a:t>
            </a:r>
          </a:p>
        </p:txBody>
      </p:sp>
      <p:pic>
        <p:nvPicPr>
          <p:cNvPr id="52232" name="Picture 12" descr="Screen shot 2011-02-14 at 10.29.08 PM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9855" y="4128430"/>
            <a:ext cx="3219978" cy="1967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3" name="TextBox 13"/>
          <p:cNvSpPr txBox="1">
            <a:spLocks noChangeArrowheads="1"/>
          </p:cNvSpPr>
          <p:nvPr/>
        </p:nvSpPr>
        <p:spPr bwMode="auto">
          <a:xfrm>
            <a:off x="6564843" y="3456517"/>
            <a:ext cx="246274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00"/>
                </a:solidFill>
                <a:latin typeface="Calibri"/>
                <a:ea typeface="MS PGothic" pitchFamily="34" charset="-128"/>
                <a:cs typeface="MS PGothic" pitchFamily="34" charset="-128"/>
              </a:rPr>
              <a:t>5) Energy – Offshore Wind</a:t>
            </a:r>
          </a:p>
        </p:txBody>
      </p:sp>
      <p:pic>
        <p:nvPicPr>
          <p:cNvPr id="52234" name="Picture 14" descr="Areas-Under-Consideration-for-Wind-Energy-Areas.pdf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9792" y="3736446"/>
            <a:ext cx="2037292" cy="24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275166" y="477305"/>
            <a:ext cx="345479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1) Maritime Operations – Safety at Sea</a:t>
            </a: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4093633" y="561970"/>
            <a:ext cx="49566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3) Water Quality – a) Floatables, </a:t>
            </a:r>
            <a:r>
              <a:rPr lang="en-US" sz="1400" b="1" dirty="0" err="1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</a:t>
            </a:r>
            <a:r>
              <a:rPr lang="en-US" sz="1400" b="1" dirty="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) Hypoxia, </a:t>
            </a:r>
            <a:r>
              <a:rPr lang="en-US" sz="1400" b="1" dirty="0" err="1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</a:t>
            </a:r>
            <a:r>
              <a:rPr lang="en-US" sz="1400" b="1" dirty="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) Nutrients</a:t>
            </a:r>
          </a:p>
        </p:txBody>
      </p:sp>
    </p:spTree>
    <p:extLst>
      <p:ext uri="{BB962C8B-B14F-4D97-AF65-F5344CB8AC3E}">
        <p14:creationId xmlns:p14="http://schemas.microsoft.com/office/powerpoint/2010/main" val="395673232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3" descr="Macintosh HD:Users:new_user:Desktop:irenen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94338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4" name="Picture 4" descr="Macintosh HD:Users:new_user:Desktop:sandy1029c_cloud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590800"/>
            <a:ext cx="5486400" cy="364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5"/>
          <p:cNvSpPr txBox="1">
            <a:spLocks noChangeArrowheads="1"/>
          </p:cNvSpPr>
          <p:nvPr/>
        </p:nvSpPr>
        <p:spPr bwMode="auto">
          <a:xfrm>
            <a:off x="5486400" y="0"/>
            <a:ext cx="365760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0000"/>
                </a:solidFill>
              </a:rPr>
              <a:t>Hurricane Irene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rgbClr val="000000"/>
                </a:solidFill>
              </a:rPr>
              <a:t>August 26, 2011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 smtClean="0">
              <a:solidFill>
                <a:srgbClr val="000000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rgbClr val="FF0000"/>
                </a:solidFill>
              </a:rPr>
              <a:t>Glenn et al., </a:t>
            </a:r>
            <a:r>
              <a:rPr lang="en-US" sz="2000" i="1" dirty="0" smtClean="0">
                <a:solidFill>
                  <a:srgbClr val="FF0000"/>
                </a:solidFill>
              </a:rPr>
              <a:t>Nat. Com.</a:t>
            </a:r>
            <a:r>
              <a:rPr lang="en-US" sz="2000" dirty="0" smtClean="0">
                <a:solidFill>
                  <a:srgbClr val="FF0000"/>
                </a:solidFill>
              </a:rPr>
              <a:t>, 2016</a:t>
            </a:r>
          </a:p>
        </p:txBody>
      </p:sp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0" y="3733800"/>
            <a:ext cx="381000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0000"/>
                </a:solidFill>
              </a:rPr>
              <a:t>Hurricane Sandy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rgbClr val="000000"/>
                </a:solidFill>
              </a:rPr>
              <a:t>October 29, 2012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 smtClean="0">
              <a:solidFill>
                <a:srgbClr val="000000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FF0000"/>
                </a:solidFill>
              </a:rPr>
              <a:t>M</a:t>
            </a:r>
            <a:r>
              <a:rPr lang="en-US" sz="2000" dirty="0" smtClean="0">
                <a:solidFill>
                  <a:srgbClr val="FF0000"/>
                </a:solidFill>
              </a:rPr>
              <a:t>iles et al., </a:t>
            </a:r>
            <a:r>
              <a:rPr lang="en-US" sz="2000" i="1" dirty="0" smtClean="0">
                <a:solidFill>
                  <a:srgbClr val="FF0000"/>
                </a:solidFill>
              </a:rPr>
              <a:t>JGR</a:t>
            </a:r>
            <a:r>
              <a:rPr lang="en-US" sz="2000" dirty="0" smtClean="0">
                <a:solidFill>
                  <a:srgbClr val="FF0000"/>
                </a:solidFill>
              </a:rPr>
              <a:t>, 2015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54277" name="Left Arrow 4"/>
          <p:cNvSpPr>
            <a:spLocks noChangeArrowheads="1"/>
          </p:cNvSpPr>
          <p:nvPr/>
        </p:nvSpPr>
        <p:spPr bwMode="auto">
          <a:xfrm>
            <a:off x="5486400" y="152400"/>
            <a:ext cx="4572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278" name="Left Arrow 9"/>
          <p:cNvSpPr>
            <a:spLocks noChangeArrowheads="1"/>
          </p:cNvSpPr>
          <p:nvPr/>
        </p:nvSpPr>
        <p:spPr bwMode="auto">
          <a:xfrm flipH="1">
            <a:off x="3200400" y="3886200"/>
            <a:ext cx="457200" cy="5334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30200"/>
            <a:ext cx="1808733" cy="52322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Conclusion </a:t>
            </a:r>
          </a:p>
        </p:txBody>
      </p:sp>
      <p:pic>
        <p:nvPicPr>
          <p:cNvPr id="10" name="Picture 9" descr="Screen Shot 2016-01-31 at 4.44.2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66244"/>
            <a:ext cx="3674718" cy="1151720"/>
          </a:xfrm>
          <a:prstGeom prst="rect">
            <a:avLst/>
          </a:prstGeom>
        </p:spPr>
      </p:pic>
      <p:pic>
        <p:nvPicPr>
          <p:cNvPr id="2" name="Picture 1" descr="Screen Shot 2016-04-09 at 3.53.13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400" y="1264860"/>
            <a:ext cx="3352800" cy="131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882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_7936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57200"/>
            <a:ext cx="3581400" cy="2686050"/>
          </a:xfrm>
          <a:prstGeom prst="rect">
            <a:avLst/>
          </a:prstGeom>
        </p:spPr>
      </p:pic>
      <p:pic>
        <p:nvPicPr>
          <p:cNvPr id="6" name="Picture 5" descr="Screen Shot 2016-04-12 at 9.14.44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457200"/>
            <a:ext cx="3810000" cy="2534254"/>
          </a:xfrm>
          <a:prstGeom prst="rect">
            <a:avLst/>
          </a:prstGeom>
        </p:spPr>
      </p:pic>
      <p:pic>
        <p:nvPicPr>
          <p:cNvPr id="7" name="Picture 6" descr="Screen Shot 2016-04-12 at 9.16.11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297750"/>
            <a:ext cx="3810000" cy="24337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43400" y="4038600"/>
            <a:ext cx="4648200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/>
              <a:t>Coastal Ocean Radar Network (</a:t>
            </a:r>
            <a:r>
              <a:rPr lang="en-US" sz="2000" dirty="0" err="1" smtClean="0"/>
              <a:t>CORNet</a:t>
            </a:r>
            <a:r>
              <a:rPr lang="en-US" sz="2000" dirty="0" smtClean="0"/>
              <a:t>), Wuhan, Yi Chao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Yi </a:t>
            </a:r>
            <a:r>
              <a:rPr lang="en-US" sz="2000" dirty="0" err="1" smtClean="0"/>
              <a:t>Xu</a:t>
            </a:r>
            <a:r>
              <a:rPr lang="en-US" sz="2000" dirty="0" smtClean="0"/>
              <a:t>, East China Normal University </a:t>
            </a:r>
            <a:r>
              <a:rPr lang="en-US" sz="2000" dirty="0" err="1" smtClean="0"/>
              <a:t>Fei</a:t>
            </a:r>
            <a:r>
              <a:rPr lang="en-US" sz="2000" dirty="0" smtClean="0"/>
              <a:t> Yu, Institute of Oceanology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5638800"/>
            <a:ext cx="4958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/>
              <a:t>Dake</a:t>
            </a:r>
            <a:r>
              <a:rPr lang="en-US" sz="1800" dirty="0" smtClean="0"/>
              <a:t> Chen, Second </a:t>
            </a:r>
            <a:r>
              <a:rPr lang="en-US" sz="1800" dirty="0"/>
              <a:t>Institute of </a:t>
            </a:r>
            <a:r>
              <a:rPr lang="en-US" sz="1800" dirty="0" smtClean="0"/>
              <a:t>Oceanography,</a:t>
            </a:r>
          </a:p>
          <a:p>
            <a:r>
              <a:rPr lang="en-US" sz="1800" dirty="0" smtClean="0"/>
              <a:t>Mooring Array for Rapid Intensification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" y="2959100"/>
            <a:ext cx="470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IOC/WMO Typhoon Conference - Hangzhou</a:t>
            </a:r>
            <a:endParaRPr lang="en-US" sz="18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127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Potential for China-U.S. Collaborations in Typhoon Research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648200" y="3200400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/>
              <a:t>Yanhui</a:t>
            </a:r>
            <a:r>
              <a:rPr lang="en-US" sz="1800" dirty="0" smtClean="0"/>
              <a:t> Wang, Center for Robotics &amp; Vehicle Technology, Tianjin University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25328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7004</TotalTime>
  <Words>3403</Words>
  <Application>Microsoft Macintosh PowerPoint</Application>
  <PresentationFormat>On-screen Show (4:3)</PresentationFormat>
  <Paragraphs>792</Paragraphs>
  <Slides>91</Slides>
  <Notes>22</Notes>
  <HiddenSlides>0</HiddenSlides>
  <MMClips>4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91</vt:i4>
      </vt:variant>
    </vt:vector>
  </HeadingPairs>
  <TitlesOfParts>
    <vt:vector size="94" baseType="lpstr">
      <vt:lpstr>5_Office Theme</vt:lpstr>
      <vt:lpstr>Office Theme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SLDMB Deployments 1 Jan 2006 – 31 Dec 2007</vt:lpstr>
      <vt:lpstr>PowerPoint Presentation</vt:lpstr>
      <vt:lpstr>Status 2004</vt:lpstr>
      <vt:lpstr>Status 2004</vt:lpstr>
      <vt:lpstr>PowerPoint Presentation</vt:lpstr>
      <vt:lpstr>5000 Virtual Drifters –  24 Hours Into Search</vt:lpstr>
      <vt:lpstr>5000 Virtual Drifters –  48 Hours Into Search</vt:lpstr>
      <vt:lpstr>5000 Virtual Drifters –  72 Hours Into Search</vt:lpstr>
      <vt:lpstr>5000 Virtual Drifters –  96 Hours Into Search</vt:lpstr>
      <vt:lpstr>5000 Virtual Drifters –  Search Area After 96 Hours</vt:lpstr>
      <vt:lpstr>PowerPoint Presentation</vt:lpstr>
      <vt:lpstr>PowerPoint Presentation</vt:lpstr>
      <vt:lpstr>PowerPoint Presentation</vt:lpstr>
      <vt:lpstr>PowerPoint Presentation</vt:lpstr>
      <vt:lpstr>Feedback from the Deepwater Horizon  Incident Command Center</vt:lpstr>
      <vt:lpstr>Feedback from the Deepwater Horizon  Incident Command Center</vt:lpstr>
      <vt:lpstr>PowerPoint Presentation</vt:lpstr>
      <vt:lpstr>Sustained HFR Network Operations Annual Coverage and Mean: 2006 to 2012</vt:lpstr>
      <vt:lpstr>PowerPoint Presentation</vt:lpstr>
      <vt:lpstr>PowerPoint Presentation</vt:lpstr>
      <vt:lpstr>Resilient CODAR Shore Site:  Shed, Enclosure, Tx/Rx, Comms, Power, GPS, AIS </vt:lpstr>
      <vt:lpstr>PowerPoint Presentation</vt:lpstr>
      <vt:lpstr>PowerPoint Presentation</vt:lpstr>
      <vt:lpstr>EIGHT Year Mean  2006-2013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NOS NOAA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NOS NOAA</dc:creator>
  <cp:keywords/>
  <dc:description/>
  <cp:lastModifiedBy>Scott Glenn</cp:lastModifiedBy>
  <cp:revision>300</cp:revision>
  <dcterms:created xsi:type="dcterms:W3CDTF">2010-02-22T17:26:58Z</dcterms:created>
  <dcterms:modified xsi:type="dcterms:W3CDTF">2016-04-12T04:52:29Z</dcterms:modified>
  <cp:category/>
</cp:coreProperties>
</file>