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08" r:id="rId2"/>
    <p:sldId id="309" r:id="rId3"/>
    <p:sldId id="310" r:id="rId4"/>
    <p:sldId id="312" r:id="rId5"/>
    <p:sldId id="258" r:id="rId6"/>
    <p:sldId id="311" r:id="rId7"/>
    <p:sldId id="313" r:id="rId8"/>
    <p:sldId id="315" r:id="rId9"/>
    <p:sldId id="317" r:id="rId10"/>
    <p:sldId id="320" r:id="rId11"/>
    <p:sldId id="321" r:id="rId12"/>
    <p:sldId id="322" r:id="rId13"/>
    <p:sldId id="354" r:id="rId14"/>
    <p:sldId id="323" r:id="rId15"/>
    <p:sldId id="324" r:id="rId16"/>
    <p:sldId id="350" r:id="rId17"/>
    <p:sldId id="330" r:id="rId18"/>
    <p:sldId id="325" r:id="rId19"/>
    <p:sldId id="326" r:id="rId20"/>
    <p:sldId id="327" r:id="rId21"/>
    <p:sldId id="328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5" r:id="rId36"/>
    <p:sldId id="346" r:id="rId37"/>
    <p:sldId id="347" r:id="rId38"/>
    <p:sldId id="349" r:id="rId39"/>
    <p:sldId id="351" r:id="rId40"/>
    <p:sldId id="352" r:id="rId41"/>
    <p:sldId id="277" r:id="rId42"/>
    <p:sldId id="274" r:id="rId43"/>
    <p:sldId id="280" r:id="rId44"/>
    <p:sldId id="282" r:id="rId45"/>
    <p:sldId id="283" r:id="rId46"/>
    <p:sldId id="307" r:id="rId47"/>
    <p:sldId id="306" r:id="rId48"/>
    <p:sldId id="35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5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eroka:Research:seabr_upwelling:Chapter2:20130707:LCS:20130427_seabreeze_front_spe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2013-14 PJM</a:t>
            </a:r>
            <a:r>
              <a:rPr lang="en-US" sz="2000" baseline="0" dirty="0"/>
              <a:t> Mid-Atl. Daily Max Load</a:t>
            </a:r>
            <a:endParaRPr lang="en-US" sz="20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1"/>
          <c:tx>
            <c:v>2014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MIDATL!$A$2:$A$337</c:f>
              <c:strCache>
                <c:ptCount val="336"/>
                <c:pt idx="0">
                  <c:v>1/1/2014</c:v>
                </c:pt>
                <c:pt idx="1">
                  <c:v>1/2/2014</c:v>
                </c:pt>
                <c:pt idx="2">
                  <c:v>1/3/2014</c:v>
                </c:pt>
                <c:pt idx="3">
                  <c:v>1/4/2014</c:v>
                </c:pt>
                <c:pt idx="4">
                  <c:v>1/5/2014</c:v>
                </c:pt>
                <c:pt idx="5">
                  <c:v>1/6/2014</c:v>
                </c:pt>
                <c:pt idx="6">
                  <c:v>1/7/2014</c:v>
                </c:pt>
                <c:pt idx="7">
                  <c:v>1/8/2014</c:v>
                </c:pt>
                <c:pt idx="8">
                  <c:v>1/9/2014</c:v>
                </c:pt>
                <c:pt idx="9">
                  <c:v>1/10/2014</c:v>
                </c:pt>
                <c:pt idx="10">
                  <c:v>1/11/2014</c:v>
                </c:pt>
                <c:pt idx="11">
                  <c:v>1/12/2014</c:v>
                </c:pt>
                <c:pt idx="12">
                  <c:v>1/13/2014</c:v>
                </c:pt>
                <c:pt idx="13">
                  <c:v>1/14/2014</c:v>
                </c:pt>
                <c:pt idx="14">
                  <c:v>1/15/2014</c:v>
                </c:pt>
                <c:pt idx="15">
                  <c:v>1/16/2014</c:v>
                </c:pt>
                <c:pt idx="16">
                  <c:v>1/17/2014</c:v>
                </c:pt>
                <c:pt idx="17">
                  <c:v>1/18/2014</c:v>
                </c:pt>
                <c:pt idx="18">
                  <c:v>1/19/2014</c:v>
                </c:pt>
                <c:pt idx="19">
                  <c:v>1/20/2014</c:v>
                </c:pt>
                <c:pt idx="20">
                  <c:v>1/21/2014</c:v>
                </c:pt>
                <c:pt idx="21">
                  <c:v>1/22/2014</c:v>
                </c:pt>
                <c:pt idx="22">
                  <c:v>1/23/2014</c:v>
                </c:pt>
                <c:pt idx="23">
                  <c:v>1/24/2014</c:v>
                </c:pt>
                <c:pt idx="24">
                  <c:v>1/25/2014</c:v>
                </c:pt>
                <c:pt idx="25">
                  <c:v>1/26/2014</c:v>
                </c:pt>
                <c:pt idx="26">
                  <c:v>1/27/2014</c:v>
                </c:pt>
                <c:pt idx="27">
                  <c:v>1/28/2014</c:v>
                </c:pt>
                <c:pt idx="28">
                  <c:v>1/29/2014</c:v>
                </c:pt>
                <c:pt idx="29">
                  <c:v>1/30/2014</c:v>
                </c:pt>
                <c:pt idx="30">
                  <c:v>1/31/2014</c:v>
                </c:pt>
                <c:pt idx="31">
                  <c:v>2/1/2014</c:v>
                </c:pt>
                <c:pt idx="32">
                  <c:v>2/2/2014</c:v>
                </c:pt>
                <c:pt idx="33">
                  <c:v>2/3/2014</c:v>
                </c:pt>
                <c:pt idx="34">
                  <c:v>2/4/2014</c:v>
                </c:pt>
                <c:pt idx="35">
                  <c:v>2/5/2014</c:v>
                </c:pt>
                <c:pt idx="36">
                  <c:v>2/6/2014</c:v>
                </c:pt>
                <c:pt idx="37">
                  <c:v>2/7/2014</c:v>
                </c:pt>
                <c:pt idx="38">
                  <c:v>2/8/2014</c:v>
                </c:pt>
                <c:pt idx="39">
                  <c:v>2/9/2014</c:v>
                </c:pt>
                <c:pt idx="40">
                  <c:v>2/10/2014</c:v>
                </c:pt>
                <c:pt idx="41">
                  <c:v>2/11/2014</c:v>
                </c:pt>
                <c:pt idx="42">
                  <c:v>2/12/2014</c:v>
                </c:pt>
                <c:pt idx="43">
                  <c:v>2/13/2014</c:v>
                </c:pt>
                <c:pt idx="44">
                  <c:v>2/14/2014</c:v>
                </c:pt>
                <c:pt idx="45">
                  <c:v>2/15/2014</c:v>
                </c:pt>
                <c:pt idx="46">
                  <c:v>2/16/2014</c:v>
                </c:pt>
                <c:pt idx="47">
                  <c:v>2/17/2014</c:v>
                </c:pt>
                <c:pt idx="48">
                  <c:v>2/18/2014</c:v>
                </c:pt>
                <c:pt idx="49">
                  <c:v>2/19/2014</c:v>
                </c:pt>
                <c:pt idx="50">
                  <c:v>2/20/2014</c:v>
                </c:pt>
                <c:pt idx="51">
                  <c:v>2/21/2014</c:v>
                </c:pt>
                <c:pt idx="52">
                  <c:v>2/22/2014</c:v>
                </c:pt>
                <c:pt idx="53">
                  <c:v>2/23/2014</c:v>
                </c:pt>
                <c:pt idx="54">
                  <c:v>2/24/2014</c:v>
                </c:pt>
                <c:pt idx="55">
                  <c:v>2/25/2014</c:v>
                </c:pt>
                <c:pt idx="56">
                  <c:v>2/26/2014</c:v>
                </c:pt>
                <c:pt idx="57">
                  <c:v>2/27/2014</c:v>
                </c:pt>
                <c:pt idx="58">
                  <c:v>2/28/2014</c:v>
                </c:pt>
                <c:pt idx="59">
                  <c:v>3/1/2014</c:v>
                </c:pt>
                <c:pt idx="60">
                  <c:v>3/2/2014</c:v>
                </c:pt>
                <c:pt idx="61">
                  <c:v>3/3/2014</c:v>
                </c:pt>
                <c:pt idx="62">
                  <c:v>3/4/2014</c:v>
                </c:pt>
                <c:pt idx="63">
                  <c:v>3/5/2014</c:v>
                </c:pt>
                <c:pt idx="64">
                  <c:v>3/6/2014</c:v>
                </c:pt>
                <c:pt idx="65">
                  <c:v>3/7/2014</c:v>
                </c:pt>
                <c:pt idx="66">
                  <c:v>3/8/2014</c:v>
                </c:pt>
                <c:pt idx="67">
                  <c:v>3/9/2014</c:v>
                </c:pt>
                <c:pt idx="68">
                  <c:v>3/10/2014</c:v>
                </c:pt>
                <c:pt idx="69">
                  <c:v>3/11/2014</c:v>
                </c:pt>
                <c:pt idx="70">
                  <c:v>3/12/2014</c:v>
                </c:pt>
                <c:pt idx="71">
                  <c:v>3/13/2014</c:v>
                </c:pt>
                <c:pt idx="72">
                  <c:v>3/14/2014</c:v>
                </c:pt>
                <c:pt idx="73">
                  <c:v>3/15/2014</c:v>
                </c:pt>
                <c:pt idx="74">
                  <c:v>3/16/2014</c:v>
                </c:pt>
                <c:pt idx="75">
                  <c:v>3/17/2014</c:v>
                </c:pt>
                <c:pt idx="76">
                  <c:v>3/18/2014</c:v>
                </c:pt>
                <c:pt idx="77">
                  <c:v>3/19/2014</c:v>
                </c:pt>
                <c:pt idx="78">
                  <c:v>3/20/2014</c:v>
                </c:pt>
                <c:pt idx="79">
                  <c:v>3/21/2014</c:v>
                </c:pt>
                <c:pt idx="80">
                  <c:v>3/22/2014</c:v>
                </c:pt>
                <c:pt idx="81">
                  <c:v>3/23/2014</c:v>
                </c:pt>
                <c:pt idx="82">
                  <c:v>3/24/2014</c:v>
                </c:pt>
                <c:pt idx="83">
                  <c:v>3/25/2014</c:v>
                </c:pt>
                <c:pt idx="84">
                  <c:v>3/26/2014</c:v>
                </c:pt>
                <c:pt idx="85">
                  <c:v>3/27/2014</c:v>
                </c:pt>
                <c:pt idx="86">
                  <c:v>3/28/2014</c:v>
                </c:pt>
                <c:pt idx="87">
                  <c:v>3/29/2014</c:v>
                </c:pt>
                <c:pt idx="88">
                  <c:v>3/30/2014</c:v>
                </c:pt>
                <c:pt idx="89">
                  <c:v>3/31/2014</c:v>
                </c:pt>
                <c:pt idx="90">
                  <c:v>4/1/2014</c:v>
                </c:pt>
                <c:pt idx="91">
                  <c:v>4/2/2014</c:v>
                </c:pt>
                <c:pt idx="92">
                  <c:v>4/3/2014</c:v>
                </c:pt>
                <c:pt idx="93">
                  <c:v>4/4/2014</c:v>
                </c:pt>
                <c:pt idx="94">
                  <c:v>4/5/2014</c:v>
                </c:pt>
                <c:pt idx="95">
                  <c:v>4/6/2014</c:v>
                </c:pt>
                <c:pt idx="96">
                  <c:v>4/7/2014</c:v>
                </c:pt>
                <c:pt idx="97">
                  <c:v>4/8/2014</c:v>
                </c:pt>
                <c:pt idx="98">
                  <c:v>4/9/2014</c:v>
                </c:pt>
                <c:pt idx="99">
                  <c:v>4/10/2014</c:v>
                </c:pt>
                <c:pt idx="100">
                  <c:v>4/11/2014</c:v>
                </c:pt>
                <c:pt idx="101">
                  <c:v>4/12/2014</c:v>
                </c:pt>
                <c:pt idx="102">
                  <c:v>4/13/2014</c:v>
                </c:pt>
                <c:pt idx="103">
                  <c:v>4/14/2014</c:v>
                </c:pt>
                <c:pt idx="104">
                  <c:v>4/15/2014</c:v>
                </c:pt>
                <c:pt idx="105">
                  <c:v>4/16/2014</c:v>
                </c:pt>
                <c:pt idx="106">
                  <c:v>4/17/2014</c:v>
                </c:pt>
                <c:pt idx="107">
                  <c:v>4/18/2014</c:v>
                </c:pt>
                <c:pt idx="108">
                  <c:v>4/19/2014</c:v>
                </c:pt>
                <c:pt idx="109">
                  <c:v>4/20/2014</c:v>
                </c:pt>
                <c:pt idx="110">
                  <c:v>4/21/2014</c:v>
                </c:pt>
                <c:pt idx="111">
                  <c:v>4/22/2014</c:v>
                </c:pt>
                <c:pt idx="112">
                  <c:v>4/23/2014</c:v>
                </c:pt>
                <c:pt idx="113">
                  <c:v>4/24/2014</c:v>
                </c:pt>
                <c:pt idx="114">
                  <c:v>4/25/2014</c:v>
                </c:pt>
                <c:pt idx="115">
                  <c:v>4/26/2014</c:v>
                </c:pt>
                <c:pt idx="116">
                  <c:v>4/27/2014</c:v>
                </c:pt>
                <c:pt idx="117">
                  <c:v>4/28/2014</c:v>
                </c:pt>
                <c:pt idx="118">
                  <c:v>4/29/2014</c:v>
                </c:pt>
                <c:pt idx="119">
                  <c:v>4/30/2014</c:v>
                </c:pt>
                <c:pt idx="120">
                  <c:v>5/1/2014</c:v>
                </c:pt>
                <c:pt idx="121">
                  <c:v>5/2/2014</c:v>
                </c:pt>
                <c:pt idx="122">
                  <c:v>5/3/2014</c:v>
                </c:pt>
                <c:pt idx="123">
                  <c:v>5/4/2014</c:v>
                </c:pt>
                <c:pt idx="124">
                  <c:v>5/5/2014</c:v>
                </c:pt>
                <c:pt idx="125">
                  <c:v>5/6/2014</c:v>
                </c:pt>
                <c:pt idx="126">
                  <c:v>5/7/2014</c:v>
                </c:pt>
                <c:pt idx="127">
                  <c:v>5/8/2014</c:v>
                </c:pt>
                <c:pt idx="128">
                  <c:v>5/9/2014</c:v>
                </c:pt>
                <c:pt idx="129">
                  <c:v>5/10/2014</c:v>
                </c:pt>
                <c:pt idx="130">
                  <c:v>5/11/2014</c:v>
                </c:pt>
                <c:pt idx="131">
                  <c:v>5/12/2014</c:v>
                </c:pt>
                <c:pt idx="132">
                  <c:v>5/13/2014</c:v>
                </c:pt>
                <c:pt idx="133">
                  <c:v>5/14/2014</c:v>
                </c:pt>
                <c:pt idx="134">
                  <c:v>5/15/2014</c:v>
                </c:pt>
                <c:pt idx="135">
                  <c:v>5/16/2014</c:v>
                </c:pt>
                <c:pt idx="136">
                  <c:v>5/17/2014</c:v>
                </c:pt>
                <c:pt idx="137">
                  <c:v>5/18/2014</c:v>
                </c:pt>
                <c:pt idx="138">
                  <c:v>5/19/2014</c:v>
                </c:pt>
                <c:pt idx="139">
                  <c:v>5/20/2014</c:v>
                </c:pt>
                <c:pt idx="140">
                  <c:v>5/21/2014</c:v>
                </c:pt>
                <c:pt idx="141">
                  <c:v>5/22/2014</c:v>
                </c:pt>
                <c:pt idx="142">
                  <c:v>5/23/2014</c:v>
                </c:pt>
                <c:pt idx="143">
                  <c:v>5/24/2014</c:v>
                </c:pt>
                <c:pt idx="144">
                  <c:v>5/25/2014</c:v>
                </c:pt>
                <c:pt idx="145">
                  <c:v>5/26/2014</c:v>
                </c:pt>
                <c:pt idx="146">
                  <c:v>5/27/2014</c:v>
                </c:pt>
                <c:pt idx="147">
                  <c:v>5/28/2014</c:v>
                </c:pt>
                <c:pt idx="148">
                  <c:v>5/29/2014</c:v>
                </c:pt>
                <c:pt idx="149">
                  <c:v>5/30/2014</c:v>
                </c:pt>
                <c:pt idx="150">
                  <c:v>5/31/2014</c:v>
                </c:pt>
                <c:pt idx="151">
                  <c:v>6/1/2014</c:v>
                </c:pt>
                <c:pt idx="152">
                  <c:v>6/2/2014</c:v>
                </c:pt>
                <c:pt idx="153">
                  <c:v>6/3/2014</c:v>
                </c:pt>
                <c:pt idx="154">
                  <c:v>6/4/2014</c:v>
                </c:pt>
                <c:pt idx="155">
                  <c:v>6/5/2014</c:v>
                </c:pt>
                <c:pt idx="156">
                  <c:v>6/6/2014</c:v>
                </c:pt>
                <c:pt idx="157">
                  <c:v>6/7/2014</c:v>
                </c:pt>
                <c:pt idx="158">
                  <c:v>6/8/2014</c:v>
                </c:pt>
                <c:pt idx="159">
                  <c:v>6/9/2014</c:v>
                </c:pt>
                <c:pt idx="160">
                  <c:v>6/10/2014</c:v>
                </c:pt>
                <c:pt idx="161">
                  <c:v>6/11/2014</c:v>
                </c:pt>
                <c:pt idx="162">
                  <c:v>6/12/2014</c:v>
                </c:pt>
                <c:pt idx="163">
                  <c:v>6/13/2014</c:v>
                </c:pt>
                <c:pt idx="164">
                  <c:v>6/14/2014</c:v>
                </c:pt>
                <c:pt idx="165">
                  <c:v>6/15/2014</c:v>
                </c:pt>
                <c:pt idx="166">
                  <c:v>6/16/2014</c:v>
                </c:pt>
                <c:pt idx="167">
                  <c:v>6/17/2014</c:v>
                </c:pt>
                <c:pt idx="168">
                  <c:v>6/18/2014</c:v>
                </c:pt>
                <c:pt idx="169">
                  <c:v>6/19/2014</c:v>
                </c:pt>
                <c:pt idx="170">
                  <c:v>6/20/2014</c:v>
                </c:pt>
                <c:pt idx="171">
                  <c:v>6/21/2014</c:v>
                </c:pt>
                <c:pt idx="172">
                  <c:v>6/22/2014</c:v>
                </c:pt>
                <c:pt idx="173">
                  <c:v>6/23/2014</c:v>
                </c:pt>
                <c:pt idx="174">
                  <c:v>6/24/2014</c:v>
                </c:pt>
                <c:pt idx="175">
                  <c:v>6/25/2014</c:v>
                </c:pt>
                <c:pt idx="176">
                  <c:v>6/26/2014</c:v>
                </c:pt>
                <c:pt idx="177">
                  <c:v>6/27/2014</c:v>
                </c:pt>
                <c:pt idx="178">
                  <c:v>6/28/2014</c:v>
                </c:pt>
                <c:pt idx="179">
                  <c:v>6/29/2014</c:v>
                </c:pt>
                <c:pt idx="180">
                  <c:v>6/30/2014</c:v>
                </c:pt>
                <c:pt idx="181">
                  <c:v>7/1/2014</c:v>
                </c:pt>
                <c:pt idx="182">
                  <c:v>7/2/2014</c:v>
                </c:pt>
                <c:pt idx="183">
                  <c:v>7/3/2014</c:v>
                </c:pt>
                <c:pt idx="184">
                  <c:v>7/4/2014</c:v>
                </c:pt>
                <c:pt idx="185">
                  <c:v>7/5/2014</c:v>
                </c:pt>
                <c:pt idx="186">
                  <c:v>7/6/2014</c:v>
                </c:pt>
                <c:pt idx="187">
                  <c:v>7/7/2014</c:v>
                </c:pt>
                <c:pt idx="188">
                  <c:v>7/8/2014</c:v>
                </c:pt>
                <c:pt idx="189">
                  <c:v>7/9/2014</c:v>
                </c:pt>
                <c:pt idx="190">
                  <c:v>7/10/2014</c:v>
                </c:pt>
                <c:pt idx="191">
                  <c:v>7/11/2014</c:v>
                </c:pt>
                <c:pt idx="192">
                  <c:v>7/12/2014</c:v>
                </c:pt>
                <c:pt idx="193">
                  <c:v>7/13/2014</c:v>
                </c:pt>
                <c:pt idx="194">
                  <c:v>7/14/2014</c:v>
                </c:pt>
                <c:pt idx="195">
                  <c:v>7/15/2014</c:v>
                </c:pt>
                <c:pt idx="196">
                  <c:v>7/16/2014</c:v>
                </c:pt>
                <c:pt idx="197">
                  <c:v>7/17/2014</c:v>
                </c:pt>
                <c:pt idx="198">
                  <c:v>7/18/2014</c:v>
                </c:pt>
                <c:pt idx="199">
                  <c:v>7/19/2014</c:v>
                </c:pt>
                <c:pt idx="200">
                  <c:v>7/20/2014</c:v>
                </c:pt>
                <c:pt idx="201">
                  <c:v>7/21/2014</c:v>
                </c:pt>
                <c:pt idx="202">
                  <c:v>7/22/2014</c:v>
                </c:pt>
                <c:pt idx="203">
                  <c:v>7/23/2014</c:v>
                </c:pt>
                <c:pt idx="204">
                  <c:v>7/24/2014</c:v>
                </c:pt>
                <c:pt idx="205">
                  <c:v>7/25/2014</c:v>
                </c:pt>
                <c:pt idx="206">
                  <c:v>7/26/2014</c:v>
                </c:pt>
                <c:pt idx="207">
                  <c:v>7/27/2014</c:v>
                </c:pt>
                <c:pt idx="208">
                  <c:v>7/28/2014</c:v>
                </c:pt>
                <c:pt idx="209">
                  <c:v>7/29/2014</c:v>
                </c:pt>
                <c:pt idx="210">
                  <c:v>7/30/2014</c:v>
                </c:pt>
                <c:pt idx="211">
                  <c:v>7/31/2014</c:v>
                </c:pt>
                <c:pt idx="212">
                  <c:v>8/1/2014</c:v>
                </c:pt>
                <c:pt idx="213">
                  <c:v>8/2/2014</c:v>
                </c:pt>
                <c:pt idx="214">
                  <c:v>8/3/2014</c:v>
                </c:pt>
                <c:pt idx="215">
                  <c:v>8/4/2014</c:v>
                </c:pt>
                <c:pt idx="216">
                  <c:v>8/5/2014</c:v>
                </c:pt>
                <c:pt idx="217">
                  <c:v>8/6/2014</c:v>
                </c:pt>
                <c:pt idx="218">
                  <c:v>8/7/2014</c:v>
                </c:pt>
                <c:pt idx="219">
                  <c:v>8/8/2014</c:v>
                </c:pt>
                <c:pt idx="220">
                  <c:v>8/9/2014</c:v>
                </c:pt>
                <c:pt idx="221">
                  <c:v>8/10/2014</c:v>
                </c:pt>
                <c:pt idx="222">
                  <c:v>8/11/2014</c:v>
                </c:pt>
                <c:pt idx="223">
                  <c:v>8/12/2014</c:v>
                </c:pt>
                <c:pt idx="224">
                  <c:v>8/13/2014</c:v>
                </c:pt>
                <c:pt idx="225">
                  <c:v>8/14/2014</c:v>
                </c:pt>
                <c:pt idx="226">
                  <c:v>8/15/2014</c:v>
                </c:pt>
                <c:pt idx="227">
                  <c:v>8/16/2014</c:v>
                </c:pt>
                <c:pt idx="228">
                  <c:v>8/17/2014</c:v>
                </c:pt>
                <c:pt idx="229">
                  <c:v>8/18/2014</c:v>
                </c:pt>
                <c:pt idx="230">
                  <c:v>8/19/2014</c:v>
                </c:pt>
                <c:pt idx="231">
                  <c:v>8/20/2014</c:v>
                </c:pt>
                <c:pt idx="232">
                  <c:v>8/21/2014</c:v>
                </c:pt>
                <c:pt idx="233">
                  <c:v>8/22/2014</c:v>
                </c:pt>
                <c:pt idx="234">
                  <c:v>8/23/2014</c:v>
                </c:pt>
                <c:pt idx="235">
                  <c:v>8/24/2014</c:v>
                </c:pt>
                <c:pt idx="236">
                  <c:v>8/25/2014</c:v>
                </c:pt>
                <c:pt idx="237">
                  <c:v>8/26/2014</c:v>
                </c:pt>
                <c:pt idx="238">
                  <c:v>8/27/2014</c:v>
                </c:pt>
                <c:pt idx="239">
                  <c:v>8/28/2014</c:v>
                </c:pt>
                <c:pt idx="240">
                  <c:v>8/29/2014</c:v>
                </c:pt>
                <c:pt idx="241">
                  <c:v>8/30/2014</c:v>
                </c:pt>
                <c:pt idx="242">
                  <c:v>8/31/2014</c:v>
                </c:pt>
                <c:pt idx="243">
                  <c:v>9/1/2014</c:v>
                </c:pt>
                <c:pt idx="244">
                  <c:v>9/2/2014</c:v>
                </c:pt>
                <c:pt idx="245">
                  <c:v>9/3/2014</c:v>
                </c:pt>
                <c:pt idx="246">
                  <c:v>9/4/2014</c:v>
                </c:pt>
                <c:pt idx="247">
                  <c:v>9/5/2014</c:v>
                </c:pt>
                <c:pt idx="248">
                  <c:v>9/6/2014</c:v>
                </c:pt>
                <c:pt idx="249">
                  <c:v>9/7/2014</c:v>
                </c:pt>
                <c:pt idx="250">
                  <c:v>9/8/2014</c:v>
                </c:pt>
                <c:pt idx="251">
                  <c:v>9/9/2014</c:v>
                </c:pt>
                <c:pt idx="252">
                  <c:v>9/10/2014</c:v>
                </c:pt>
                <c:pt idx="253">
                  <c:v>9/11/2014</c:v>
                </c:pt>
                <c:pt idx="254">
                  <c:v>9/12/2014</c:v>
                </c:pt>
                <c:pt idx="255">
                  <c:v>9/13/2014</c:v>
                </c:pt>
                <c:pt idx="256">
                  <c:v>9/14/2014</c:v>
                </c:pt>
                <c:pt idx="257">
                  <c:v>9/15/2014</c:v>
                </c:pt>
                <c:pt idx="258">
                  <c:v>9/16/2014</c:v>
                </c:pt>
                <c:pt idx="259">
                  <c:v>9/17/2014</c:v>
                </c:pt>
                <c:pt idx="260">
                  <c:v>9/18/2014</c:v>
                </c:pt>
                <c:pt idx="261">
                  <c:v>9/19/2014</c:v>
                </c:pt>
                <c:pt idx="262">
                  <c:v>9/20/2014</c:v>
                </c:pt>
                <c:pt idx="263">
                  <c:v>9/21/2014</c:v>
                </c:pt>
                <c:pt idx="264">
                  <c:v>9/22/2014</c:v>
                </c:pt>
                <c:pt idx="265">
                  <c:v>9/23/2014</c:v>
                </c:pt>
                <c:pt idx="266">
                  <c:v>9/24/2014</c:v>
                </c:pt>
                <c:pt idx="267">
                  <c:v>9/25/2014</c:v>
                </c:pt>
                <c:pt idx="268">
                  <c:v>9/26/2014</c:v>
                </c:pt>
                <c:pt idx="269">
                  <c:v>9/27/2014</c:v>
                </c:pt>
                <c:pt idx="270">
                  <c:v>9/28/2014</c:v>
                </c:pt>
                <c:pt idx="271">
                  <c:v>9/29/2014</c:v>
                </c:pt>
                <c:pt idx="272">
                  <c:v>9/30/2014</c:v>
                </c:pt>
                <c:pt idx="273">
                  <c:v>10/1/2014</c:v>
                </c:pt>
                <c:pt idx="274">
                  <c:v>10/2/2014</c:v>
                </c:pt>
                <c:pt idx="275">
                  <c:v>10/3/2014</c:v>
                </c:pt>
                <c:pt idx="276">
                  <c:v>10/4/2014</c:v>
                </c:pt>
                <c:pt idx="277">
                  <c:v>10/5/2014</c:v>
                </c:pt>
                <c:pt idx="278">
                  <c:v>10/6/2014</c:v>
                </c:pt>
                <c:pt idx="279">
                  <c:v>10/7/2014</c:v>
                </c:pt>
                <c:pt idx="280">
                  <c:v>10/8/2014</c:v>
                </c:pt>
                <c:pt idx="281">
                  <c:v>10/9/2014</c:v>
                </c:pt>
                <c:pt idx="282">
                  <c:v>10/10/2014</c:v>
                </c:pt>
                <c:pt idx="283">
                  <c:v>10/11/2014</c:v>
                </c:pt>
                <c:pt idx="284">
                  <c:v>10/12/2014</c:v>
                </c:pt>
                <c:pt idx="285">
                  <c:v>10/13/2014</c:v>
                </c:pt>
                <c:pt idx="286">
                  <c:v>10/14/2014</c:v>
                </c:pt>
                <c:pt idx="287">
                  <c:v>10/15/2014</c:v>
                </c:pt>
                <c:pt idx="288">
                  <c:v>10/16/2014</c:v>
                </c:pt>
                <c:pt idx="289">
                  <c:v>10/17/2014</c:v>
                </c:pt>
                <c:pt idx="290">
                  <c:v>10/18/2014</c:v>
                </c:pt>
                <c:pt idx="291">
                  <c:v>10/19/2014</c:v>
                </c:pt>
                <c:pt idx="292">
                  <c:v>10/20/2014</c:v>
                </c:pt>
                <c:pt idx="293">
                  <c:v>10/21/2014</c:v>
                </c:pt>
                <c:pt idx="294">
                  <c:v>10/22/2014</c:v>
                </c:pt>
                <c:pt idx="295">
                  <c:v>10/23/2014</c:v>
                </c:pt>
                <c:pt idx="296">
                  <c:v>10/24/2014</c:v>
                </c:pt>
                <c:pt idx="297">
                  <c:v>10/25/2014</c:v>
                </c:pt>
                <c:pt idx="298">
                  <c:v>10/26/2014</c:v>
                </c:pt>
                <c:pt idx="299">
                  <c:v>10/27/2014</c:v>
                </c:pt>
                <c:pt idx="300">
                  <c:v>10/28/2014</c:v>
                </c:pt>
                <c:pt idx="301">
                  <c:v>10/29/2014</c:v>
                </c:pt>
                <c:pt idx="302">
                  <c:v>10/30/2014</c:v>
                </c:pt>
                <c:pt idx="303">
                  <c:v>10/31/2014</c:v>
                </c:pt>
                <c:pt idx="304">
                  <c:v>11/1/2014</c:v>
                </c:pt>
                <c:pt idx="305">
                  <c:v>11/2/2014</c:v>
                </c:pt>
                <c:pt idx="306">
                  <c:v>11/3/2014</c:v>
                </c:pt>
                <c:pt idx="307">
                  <c:v>11/4/2014</c:v>
                </c:pt>
                <c:pt idx="308">
                  <c:v>11/5/2014</c:v>
                </c:pt>
                <c:pt idx="309">
                  <c:v>11/6/2014</c:v>
                </c:pt>
                <c:pt idx="310">
                  <c:v>11/7/2014</c:v>
                </c:pt>
                <c:pt idx="311">
                  <c:v>11/8/2014</c:v>
                </c:pt>
                <c:pt idx="312">
                  <c:v>11/9/2014</c:v>
                </c:pt>
                <c:pt idx="313">
                  <c:v>11/10/2014</c:v>
                </c:pt>
                <c:pt idx="314">
                  <c:v>11/11/2014</c:v>
                </c:pt>
                <c:pt idx="315">
                  <c:v>11/12/2014</c:v>
                </c:pt>
                <c:pt idx="316">
                  <c:v>11/13/2014</c:v>
                </c:pt>
                <c:pt idx="317">
                  <c:v>11/14/2014</c:v>
                </c:pt>
                <c:pt idx="318">
                  <c:v>11/15/2014</c:v>
                </c:pt>
                <c:pt idx="319">
                  <c:v>11/16/2014</c:v>
                </c:pt>
                <c:pt idx="320">
                  <c:v>11/17/2014</c:v>
                </c:pt>
                <c:pt idx="321">
                  <c:v>11/18/2014</c:v>
                </c:pt>
                <c:pt idx="322">
                  <c:v>11/19/2014</c:v>
                </c:pt>
                <c:pt idx="323">
                  <c:v>11/20/2014</c:v>
                </c:pt>
                <c:pt idx="324">
                  <c:v>11/21/2014</c:v>
                </c:pt>
                <c:pt idx="325">
                  <c:v>11/22/2014</c:v>
                </c:pt>
                <c:pt idx="326">
                  <c:v>11/23/2014</c:v>
                </c:pt>
                <c:pt idx="327">
                  <c:v>11/24/2014</c:v>
                </c:pt>
                <c:pt idx="328">
                  <c:v>11/25/2014</c:v>
                </c:pt>
                <c:pt idx="329">
                  <c:v>11/26/2014</c:v>
                </c:pt>
                <c:pt idx="330">
                  <c:v>11/27/2014</c:v>
                </c:pt>
                <c:pt idx="331">
                  <c:v>11/28/2014</c:v>
                </c:pt>
                <c:pt idx="332">
                  <c:v>11/29/2014</c:v>
                </c:pt>
                <c:pt idx="333">
                  <c:v>11/30/2014</c:v>
                </c:pt>
                <c:pt idx="334">
                  <c:v>12/1/2014</c:v>
                </c:pt>
                <c:pt idx="335">
                  <c:v>12/2/2014</c:v>
                </c:pt>
              </c:strCache>
            </c:strRef>
          </c:cat>
          <c:val>
            <c:numRef>
              <c:f>MIDATL!$AE$2:$AE$337</c:f>
              <c:numCache>
                <c:formatCode>General</c:formatCode>
                <c:ptCount val="336"/>
                <c:pt idx="0">
                  <c:v>36454.721</c:v>
                </c:pt>
                <c:pt idx="1">
                  <c:v>42080.896</c:v>
                </c:pt>
                <c:pt idx="2">
                  <c:v>45253.336</c:v>
                </c:pt>
                <c:pt idx="3">
                  <c:v>40485.63</c:v>
                </c:pt>
                <c:pt idx="4">
                  <c:v>38785.79599999999</c:v>
                </c:pt>
                <c:pt idx="5">
                  <c:v>42305.44</c:v>
                </c:pt>
                <c:pt idx="6">
                  <c:v>49919.79</c:v>
                </c:pt>
                <c:pt idx="7">
                  <c:v>46792.504</c:v>
                </c:pt>
                <c:pt idx="8">
                  <c:v>41793.034</c:v>
                </c:pt>
                <c:pt idx="9">
                  <c:v>39828.426</c:v>
                </c:pt>
                <c:pt idx="10">
                  <c:v>33237.571</c:v>
                </c:pt>
                <c:pt idx="11">
                  <c:v>35134.683</c:v>
                </c:pt>
                <c:pt idx="12">
                  <c:v>37462.815</c:v>
                </c:pt>
                <c:pt idx="13">
                  <c:v>36548.339</c:v>
                </c:pt>
                <c:pt idx="14">
                  <c:v>37001.657</c:v>
                </c:pt>
                <c:pt idx="15">
                  <c:v>38846.097</c:v>
                </c:pt>
                <c:pt idx="16">
                  <c:v>38261.323</c:v>
                </c:pt>
                <c:pt idx="17">
                  <c:v>38198.506</c:v>
                </c:pt>
                <c:pt idx="18">
                  <c:v>36402.304</c:v>
                </c:pt>
                <c:pt idx="19">
                  <c:v>37751.493</c:v>
                </c:pt>
                <c:pt idx="20">
                  <c:v>44823.971</c:v>
                </c:pt>
                <c:pt idx="21">
                  <c:v>47665.882</c:v>
                </c:pt>
                <c:pt idx="22">
                  <c:v>46245.937</c:v>
                </c:pt>
                <c:pt idx="23">
                  <c:v>46159.419</c:v>
                </c:pt>
                <c:pt idx="24">
                  <c:v>41505.27</c:v>
                </c:pt>
                <c:pt idx="25">
                  <c:v>41444.929</c:v>
                </c:pt>
                <c:pt idx="26">
                  <c:v>43067.113</c:v>
                </c:pt>
                <c:pt idx="27">
                  <c:v>47040.007</c:v>
                </c:pt>
                <c:pt idx="28">
                  <c:v>46241.251</c:v>
                </c:pt>
                <c:pt idx="29">
                  <c:v>46727.615</c:v>
                </c:pt>
                <c:pt idx="30">
                  <c:v>41322.317</c:v>
                </c:pt>
                <c:pt idx="31">
                  <c:v>34663.187</c:v>
                </c:pt>
                <c:pt idx="32">
                  <c:v>33472.539</c:v>
                </c:pt>
                <c:pt idx="33">
                  <c:v>40374.479</c:v>
                </c:pt>
                <c:pt idx="34">
                  <c:v>40663.639</c:v>
                </c:pt>
                <c:pt idx="35">
                  <c:v>38910.628</c:v>
                </c:pt>
                <c:pt idx="36">
                  <c:v>40480.784</c:v>
                </c:pt>
                <c:pt idx="37">
                  <c:v>40025.384</c:v>
                </c:pt>
                <c:pt idx="38">
                  <c:v>38332.683</c:v>
                </c:pt>
                <c:pt idx="39">
                  <c:v>39959.446</c:v>
                </c:pt>
                <c:pt idx="40">
                  <c:v>42793.814</c:v>
                </c:pt>
                <c:pt idx="41">
                  <c:v>43602.227</c:v>
                </c:pt>
                <c:pt idx="42">
                  <c:v>44780.758</c:v>
                </c:pt>
                <c:pt idx="43">
                  <c:v>40308.25</c:v>
                </c:pt>
                <c:pt idx="44">
                  <c:v>37352.287</c:v>
                </c:pt>
                <c:pt idx="45">
                  <c:v>38251.686</c:v>
                </c:pt>
                <c:pt idx="46">
                  <c:v>38506.109</c:v>
                </c:pt>
                <c:pt idx="47">
                  <c:v>40796.414</c:v>
                </c:pt>
                <c:pt idx="48">
                  <c:v>39104.723</c:v>
                </c:pt>
                <c:pt idx="49">
                  <c:v>37348.537</c:v>
                </c:pt>
                <c:pt idx="50">
                  <c:v>36603.347</c:v>
                </c:pt>
                <c:pt idx="51">
                  <c:v>35255.783</c:v>
                </c:pt>
                <c:pt idx="52">
                  <c:v>31835.033</c:v>
                </c:pt>
                <c:pt idx="53">
                  <c:v>32163.988</c:v>
                </c:pt>
                <c:pt idx="54">
                  <c:v>39047.205</c:v>
                </c:pt>
                <c:pt idx="55">
                  <c:v>40640.685</c:v>
                </c:pt>
                <c:pt idx="56">
                  <c:v>41560.911</c:v>
                </c:pt>
                <c:pt idx="57">
                  <c:v>42521.144</c:v>
                </c:pt>
                <c:pt idx="58">
                  <c:v>44333.71</c:v>
                </c:pt>
                <c:pt idx="59">
                  <c:v>37743.546</c:v>
                </c:pt>
                <c:pt idx="60">
                  <c:v>36464.452</c:v>
                </c:pt>
                <c:pt idx="61">
                  <c:v>44433.408</c:v>
                </c:pt>
                <c:pt idx="62">
                  <c:v>43529.234</c:v>
                </c:pt>
                <c:pt idx="63">
                  <c:v>40343.79399999999</c:v>
                </c:pt>
                <c:pt idx="64">
                  <c:v>40854.475</c:v>
                </c:pt>
                <c:pt idx="65">
                  <c:v>38865.887</c:v>
                </c:pt>
                <c:pt idx="66">
                  <c:v>31917.883</c:v>
                </c:pt>
                <c:pt idx="67">
                  <c:v>33572.386</c:v>
                </c:pt>
                <c:pt idx="68">
                  <c:v>35253.469</c:v>
                </c:pt>
                <c:pt idx="69">
                  <c:v>33824.417</c:v>
                </c:pt>
                <c:pt idx="70">
                  <c:v>33780.219</c:v>
                </c:pt>
                <c:pt idx="71">
                  <c:v>40495.239</c:v>
                </c:pt>
                <c:pt idx="72">
                  <c:v>39668.946</c:v>
                </c:pt>
                <c:pt idx="73">
                  <c:v>30203.116</c:v>
                </c:pt>
                <c:pt idx="74">
                  <c:v>35147.762</c:v>
                </c:pt>
                <c:pt idx="75">
                  <c:v>39127.079</c:v>
                </c:pt>
                <c:pt idx="76">
                  <c:v>38056.89</c:v>
                </c:pt>
                <c:pt idx="77">
                  <c:v>36268.188</c:v>
                </c:pt>
                <c:pt idx="78">
                  <c:v>34260.246</c:v>
                </c:pt>
                <c:pt idx="79">
                  <c:v>34771.541</c:v>
                </c:pt>
                <c:pt idx="80">
                  <c:v>30376.014</c:v>
                </c:pt>
                <c:pt idx="81">
                  <c:v>33864.065</c:v>
                </c:pt>
                <c:pt idx="82">
                  <c:v>38914.241</c:v>
                </c:pt>
                <c:pt idx="83">
                  <c:v>38837.384</c:v>
                </c:pt>
                <c:pt idx="84">
                  <c:v>39134.218</c:v>
                </c:pt>
                <c:pt idx="85">
                  <c:v>39799.006</c:v>
                </c:pt>
                <c:pt idx="86">
                  <c:v>34426.479</c:v>
                </c:pt>
                <c:pt idx="87">
                  <c:v>30895.855</c:v>
                </c:pt>
                <c:pt idx="88">
                  <c:v>34250.111</c:v>
                </c:pt>
                <c:pt idx="89">
                  <c:v>35009.078</c:v>
                </c:pt>
                <c:pt idx="90">
                  <c:v>33707.29</c:v>
                </c:pt>
                <c:pt idx="91">
                  <c:v>32687.754</c:v>
                </c:pt>
                <c:pt idx="92">
                  <c:v>31375.537</c:v>
                </c:pt>
                <c:pt idx="93">
                  <c:v>32323.449</c:v>
                </c:pt>
                <c:pt idx="94">
                  <c:v>29847.292</c:v>
                </c:pt>
                <c:pt idx="95">
                  <c:v>29756.892</c:v>
                </c:pt>
                <c:pt idx="96">
                  <c:v>34143.621</c:v>
                </c:pt>
                <c:pt idx="97">
                  <c:v>31521.333</c:v>
                </c:pt>
                <c:pt idx="98">
                  <c:v>31636.33</c:v>
                </c:pt>
                <c:pt idx="99">
                  <c:v>31791.86</c:v>
                </c:pt>
                <c:pt idx="100">
                  <c:v>29632.738</c:v>
                </c:pt>
                <c:pt idx="101">
                  <c:v>27450.755</c:v>
                </c:pt>
                <c:pt idx="102">
                  <c:v>29285.41</c:v>
                </c:pt>
                <c:pt idx="103">
                  <c:v>31575.876</c:v>
                </c:pt>
                <c:pt idx="104">
                  <c:v>31620.357</c:v>
                </c:pt>
                <c:pt idx="105">
                  <c:v>33378.472</c:v>
                </c:pt>
                <c:pt idx="106">
                  <c:v>32789.914</c:v>
                </c:pt>
                <c:pt idx="107">
                  <c:v>30407.044</c:v>
                </c:pt>
                <c:pt idx="108">
                  <c:v>27385.305</c:v>
                </c:pt>
                <c:pt idx="109">
                  <c:v>26713.825</c:v>
                </c:pt>
                <c:pt idx="110">
                  <c:v>30332.046</c:v>
                </c:pt>
                <c:pt idx="111">
                  <c:v>30563.333</c:v>
                </c:pt>
                <c:pt idx="112">
                  <c:v>31379.413</c:v>
                </c:pt>
                <c:pt idx="113">
                  <c:v>30658.714</c:v>
                </c:pt>
                <c:pt idx="114">
                  <c:v>29890.839</c:v>
                </c:pt>
                <c:pt idx="115">
                  <c:v>27093.561</c:v>
                </c:pt>
                <c:pt idx="116">
                  <c:v>27823.826</c:v>
                </c:pt>
                <c:pt idx="117">
                  <c:v>30334.131</c:v>
                </c:pt>
                <c:pt idx="118">
                  <c:v>32891.388</c:v>
                </c:pt>
                <c:pt idx="119">
                  <c:v>33123.301</c:v>
                </c:pt>
                <c:pt idx="120">
                  <c:v>31337.436</c:v>
                </c:pt>
                <c:pt idx="121">
                  <c:v>29482.32</c:v>
                </c:pt>
                <c:pt idx="122">
                  <c:v>27151.342</c:v>
                </c:pt>
                <c:pt idx="123">
                  <c:v>27909.594</c:v>
                </c:pt>
                <c:pt idx="124">
                  <c:v>29842.662</c:v>
                </c:pt>
                <c:pt idx="125">
                  <c:v>30202.969</c:v>
                </c:pt>
                <c:pt idx="126">
                  <c:v>30279.325</c:v>
                </c:pt>
                <c:pt idx="127">
                  <c:v>31345.264</c:v>
                </c:pt>
                <c:pt idx="128">
                  <c:v>30486.338</c:v>
                </c:pt>
                <c:pt idx="129">
                  <c:v>28921.101</c:v>
                </c:pt>
                <c:pt idx="130">
                  <c:v>29559.59</c:v>
                </c:pt>
                <c:pt idx="131">
                  <c:v>36418.133</c:v>
                </c:pt>
                <c:pt idx="132">
                  <c:v>35916.663</c:v>
                </c:pt>
                <c:pt idx="133">
                  <c:v>31674.117</c:v>
                </c:pt>
                <c:pt idx="134">
                  <c:v>34484.341</c:v>
                </c:pt>
                <c:pt idx="135">
                  <c:v>32125.636</c:v>
                </c:pt>
                <c:pt idx="136">
                  <c:v>26712.877</c:v>
                </c:pt>
                <c:pt idx="137">
                  <c:v>27176.466</c:v>
                </c:pt>
                <c:pt idx="138">
                  <c:v>30024.825</c:v>
                </c:pt>
                <c:pt idx="139">
                  <c:v>31653.133</c:v>
                </c:pt>
                <c:pt idx="140">
                  <c:v>31818.895</c:v>
                </c:pt>
                <c:pt idx="141">
                  <c:v>34112.714</c:v>
                </c:pt>
                <c:pt idx="142">
                  <c:v>31155.075</c:v>
                </c:pt>
                <c:pt idx="143">
                  <c:v>27413.783</c:v>
                </c:pt>
                <c:pt idx="144">
                  <c:v>28585.271</c:v>
                </c:pt>
                <c:pt idx="145">
                  <c:v>33389.463</c:v>
                </c:pt>
                <c:pt idx="146">
                  <c:v>41389.444</c:v>
                </c:pt>
                <c:pt idx="147">
                  <c:v>34696.653</c:v>
                </c:pt>
                <c:pt idx="148">
                  <c:v>29930.185</c:v>
                </c:pt>
                <c:pt idx="149">
                  <c:v>30977.625</c:v>
                </c:pt>
                <c:pt idx="150">
                  <c:v>28263.495</c:v>
                </c:pt>
                <c:pt idx="151">
                  <c:v>29449.913</c:v>
                </c:pt>
                <c:pt idx="152">
                  <c:v>36341.693</c:v>
                </c:pt>
                <c:pt idx="153">
                  <c:v>41279.652</c:v>
                </c:pt>
                <c:pt idx="154">
                  <c:v>41126.023</c:v>
                </c:pt>
                <c:pt idx="155">
                  <c:v>35529.371</c:v>
                </c:pt>
                <c:pt idx="156">
                  <c:v>34475.038</c:v>
                </c:pt>
                <c:pt idx="157">
                  <c:v>34327.143</c:v>
                </c:pt>
                <c:pt idx="158">
                  <c:v>35285.658</c:v>
                </c:pt>
                <c:pt idx="159">
                  <c:v>38503.88</c:v>
                </c:pt>
                <c:pt idx="160">
                  <c:v>41463.489</c:v>
                </c:pt>
                <c:pt idx="161">
                  <c:v>36289.66</c:v>
                </c:pt>
                <c:pt idx="162">
                  <c:v>34814.548</c:v>
                </c:pt>
                <c:pt idx="163">
                  <c:v>39885.965</c:v>
                </c:pt>
                <c:pt idx="164">
                  <c:v>30897.651</c:v>
                </c:pt>
                <c:pt idx="165">
                  <c:v>33054.156</c:v>
                </c:pt>
                <c:pt idx="166">
                  <c:v>44010.211</c:v>
                </c:pt>
                <c:pt idx="167">
                  <c:v>50989.919</c:v>
                </c:pt>
                <c:pt idx="168">
                  <c:v>52327.059</c:v>
                </c:pt>
                <c:pt idx="169">
                  <c:v>40809.723</c:v>
                </c:pt>
                <c:pt idx="170">
                  <c:v>39122.29199999999</c:v>
                </c:pt>
                <c:pt idx="171">
                  <c:v>32334.526</c:v>
                </c:pt>
                <c:pt idx="172">
                  <c:v>34599.596</c:v>
                </c:pt>
                <c:pt idx="173">
                  <c:v>41229.971</c:v>
                </c:pt>
                <c:pt idx="174">
                  <c:v>44481.023</c:v>
                </c:pt>
                <c:pt idx="175">
                  <c:v>48446.603</c:v>
                </c:pt>
                <c:pt idx="176">
                  <c:v>46631.49</c:v>
                </c:pt>
                <c:pt idx="177">
                  <c:v>43703.694</c:v>
                </c:pt>
                <c:pt idx="178">
                  <c:v>40330.76</c:v>
                </c:pt>
                <c:pt idx="179">
                  <c:v>39734.347</c:v>
                </c:pt>
                <c:pt idx="180">
                  <c:v>47294.162</c:v>
                </c:pt>
                <c:pt idx="181">
                  <c:v>52372.068</c:v>
                </c:pt>
                <c:pt idx="182">
                  <c:v>54947.754</c:v>
                </c:pt>
                <c:pt idx="183">
                  <c:v>51370.734</c:v>
                </c:pt>
                <c:pt idx="184">
                  <c:v>32168.515</c:v>
                </c:pt>
                <c:pt idx="185">
                  <c:v>34379.787</c:v>
                </c:pt>
                <c:pt idx="186">
                  <c:v>38168.589</c:v>
                </c:pt>
                <c:pt idx="187">
                  <c:v>50910.034</c:v>
                </c:pt>
                <c:pt idx="188">
                  <c:v>53534.98</c:v>
                </c:pt>
                <c:pt idx="189">
                  <c:v>48347.471</c:v>
                </c:pt>
                <c:pt idx="190">
                  <c:v>44980.001</c:v>
                </c:pt>
                <c:pt idx="191">
                  <c:v>45429.686</c:v>
                </c:pt>
                <c:pt idx="192">
                  <c:v>43281.662</c:v>
                </c:pt>
                <c:pt idx="193">
                  <c:v>44896.088</c:v>
                </c:pt>
                <c:pt idx="194">
                  <c:v>49049.974</c:v>
                </c:pt>
                <c:pt idx="195">
                  <c:v>46693.077</c:v>
                </c:pt>
                <c:pt idx="196">
                  <c:v>42377.189</c:v>
                </c:pt>
                <c:pt idx="197">
                  <c:v>40783.989</c:v>
                </c:pt>
                <c:pt idx="198">
                  <c:v>40074.717</c:v>
                </c:pt>
                <c:pt idx="199">
                  <c:v>34708.95</c:v>
                </c:pt>
                <c:pt idx="200">
                  <c:v>36036.905</c:v>
                </c:pt>
                <c:pt idx="201">
                  <c:v>43903.162</c:v>
                </c:pt>
                <c:pt idx="202">
                  <c:v>48325.995</c:v>
                </c:pt>
                <c:pt idx="203">
                  <c:v>53149.009</c:v>
                </c:pt>
                <c:pt idx="204">
                  <c:v>41558.659</c:v>
                </c:pt>
                <c:pt idx="205">
                  <c:v>41237.382</c:v>
                </c:pt>
                <c:pt idx="206">
                  <c:v>38236.675</c:v>
                </c:pt>
                <c:pt idx="207">
                  <c:v>44054.715</c:v>
                </c:pt>
                <c:pt idx="208">
                  <c:v>42728.756</c:v>
                </c:pt>
                <c:pt idx="209">
                  <c:v>35801.757</c:v>
                </c:pt>
                <c:pt idx="210">
                  <c:v>37744.905</c:v>
                </c:pt>
                <c:pt idx="211">
                  <c:v>41730.816</c:v>
                </c:pt>
                <c:pt idx="212">
                  <c:v>40890.879</c:v>
                </c:pt>
                <c:pt idx="213">
                  <c:v>33785.625</c:v>
                </c:pt>
                <c:pt idx="214">
                  <c:v>34399.608</c:v>
                </c:pt>
                <c:pt idx="215">
                  <c:v>44360.563</c:v>
                </c:pt>
                <c:pt idx="216">
                  <c:v>47372.198</c:v>
                </c:pt>
                <c:pt idx="217">
                  <c:v>42399.428</c:v>
                </c:pt>
                <c:pt idx="218">
                  <c:v>41429.594</c:v>
                </c:pt>
                <c:pt idx="219">
                  <c:v>39571.039</c:v>
                </c:pt>
                <c:pt idx="220">
                  <c:v>37858.948</c:v>
                </c:pt>
                <c:pt idx="221">
                  <c:v>39844.555</c:v>
                </c:pt>
                <c:pt idx="222">
                  <c:v>42365.713</c:v>
                </c:pt>
                <c:pt idx="223">
                  <c:v>38490.076</c:v>
                </c:pt>
                <c:pt idx="224">
                  <c:v>42141.13</c:v>
                </c:pt>
                <c:pt idx="225">
                  <c:v>37607.459</c:v>
                </c:pt>
                <c:pt idx="226">
                  <c:v>34109.563</c:v>
                </c:pt>
                <c:pt idx="227">
                  <c:v>33179.513</c:v>
                </c:pt>
                <c:pt idx="228">
                  <c:v>36251.882</c:v>
                </c:pt>
                <c:pt idx="229">
                  <c:v>40445.374</c:v>
                </c:pt>
                <c:pt idx="230">
                  <c:v>42740.837</c:v>
                </c:pt>
                <c:pt idx="231">
                  <c:v>43947.583</c:v>
                </c:pt>
                <c:pt idx="232">
                  <c:v>44489.45</c:v>
                </c:pt>
                <c:pt idx="233">
                  <c:v>38840.1</c:v>
                </c:pt>
                <c:pt idx="234">
                  <c:v>31780.482</c:v>
                </c:pt>
                <c:pt idx="235">
                  <c:v>34411.236</c:v>
                </c:pt>
                <c:pt idx="236">
                  <c:v>42043.276</c:v>
                </c:pt>
                <c:pt idx="237">
                  <c:v>45351.081</c:v>
                </c:pt>
                <c:pt idx="238">
                  <c:v>49021.49</c:v>
                </c:pt>
                <c:pt idx="239">
                  <c:v>41526.432</c:v>
                </c:pt>
                <c:pt idx="240">
                  <c:v>37055.681</c:v>
                </c:pt>
                <c:pt idx="241">
                  <c:v>34032.686</c:v>
                </c:pt>
                <c:pt idx="242">
                  <c:v>42594.79</c:v>
                </c:pt>
                <c:pt idx="243">
                  <c:v>45575.447</c:v>
                </c:pt>
                <c:pt idx="244">
                  <c:v>52372.563</c:v>
                </c:pt>
                <c:pt idx="245">
                  <c:v>45607.69</c:v>
                </c:pt>
                <c:pt idx="246">
                  <c:v>47390.79399999999</c:v>
                </c:pt>
                <c:pt idx="247">
                  <c:v>48792.357</c:v>
                </c:pt>
                <c:pt idx="248">
                  <c:v>48007.331</c:v>
                </c:pt>
                <c:pt idx="249">
                  <c:v>35505.904</c:v>
                </c:pt>
                <c:pt idx="250">
                  <c:v>34898.479</c:v>
                </c:pt>
                <c:pt idx="251">
                  <c:v>34858.756</c:v>
                </c:pt>
                <c:pt idx="252">
                  <c:v>37858.236</c:v>
                </c:pt>
                <c:pt idx="253">
                  <c:v>42749.469</c:v>
                </c:pt>
                <c:pt idx="254">
                  <c:v>35714.031</c:v>
                </c:pt>
                <c:pt idx="255">
                  <c:v>29065.576</c:v>
                </c:pt>
                <c:pt idx="256">
                  <c:v>28712.365</c:v>
                </c:pt>
                <c:pt idx="257">
                  <c:v>31909.803</c:v>
                </c:pt>
                <c:pt idx="258">
                  <c:v>32102.733</c:v>
                </c:pt>
                <c:pt idx="259">
                  <c:v>31968.831</c:v>
                </c:pt>
                <c:pt idx="260">
                  <c:v>32179.326</c:v>
                </c:pt>
                <c:pt idx="261">
                  <c:v>30479.793</c:v>
                </c:pt>
                <c:pt idx="262">
                  <c:v>30268.063</c:v>
                </c:pt>
                <c:pt idx="263">
                  <c:v>33741.199</c:v>
                </c:pt>
                <c:pt idx="264">
                  <c:v>31709.501</c:v>
                </c:pt>
                <c:pt idx="265">
                  <c:v>31607.749</c:v>
                </c:pt>
                <c:pt idx="266">
                  <c:v>31520.215</c:v>
                </c:pt>
                <c:pt idx="267">
                  <c:v>31337.477</c:v>
                </c:pt>
                <c:pt idx="268">
                  <c:v>31293.027</c:v>
                </c:pt>
                <c:pt idx="269">
                  <c:v>30756.719</c:v>
                </c:pt>
                <c:pt idx="270">
                  <c:v>32746.764</c:v>
                </c:pt>
                <c:pt idx="271">
                  <c:v>34324.22</c:v>
                </c:pt>
                <c:pt idx="272">
                  <c:v>34260.065</c:v>
                </c:pt>
                <c:pt idx="273">
                  <c:v>33023.93</c:v>
                </c:pt>
                <c:pt idx="274">
                  <c:v>32457.006</c:v>
                </c:pt>
                <c:pt idx="275">
                  <c:v>30975.331</c:v>
                </c:pt>
                <c:pt idx="276">
                  <c:v>27940.065</c:v>
                </c:pt>
                <c:pt idx="277">
                  <c:v>28476.334</c:v>
                </c:pt>
                <c:pt idx="278">
                  <c:v>31596.388</c:v>
                </c:pt>
                <c:pt idx="279">
                  <c:v>31958.386</c:v>
                </c:pt>
                <c:pt idx="280">
                  <c:v>31983.841</c:v>
                </c:pt>
                <c:pt idx="281">
                  <c:v>31516.023</c:v>
                </c:pt>
                <c:pt idx="282">
                  <c:v>29961.246</c:v>
                </c:pt>
                <c:pt idx="283">
                  <c:v>28039.989</c:v>
                </c:pt>
                <c:pt idx="284">
                  <c:v>28245.459</c:v>
                </c:pt>
                <c:pt idx="285">
                  <c:v>31907.926</c:v>
                </c:pt>
                <c:pt idx="286">
                  <c:v>34059.601</c:v>
                </c:pt>
                <c:pt idx="287">
                  <c:v>34571.861</c:v>
                </c:pt>
                <c:pt idx="288">
                  <c:v>32175.85</c:v>
                </c:pt>
                <c:pt idx="289">
                  <c:v>30531.751</c:v>
                </c:pt>
                <c:pt idx="290">
                  <c:v>27668.238</c:v>
                </c:pt>
                <c:pt idx="291">
                  <c:v>29186.463</c:v>
                </c:pt>
                <c:pt idx="292">
                  <c:v>31987.992</c:v>
                </c:pt>
                <c:pt idx="293">
                  <c:v>31676.671</c:v>
                </c:pt>
                <c:pt idx="294">
                  <c:v>32388.713</c:v>
                </c:pt>
                <c:pt idx="295">
                  <c:v>32181.367</c:v>
                </c:pt>
                <c:pt idx="296">
                  <c:v>29838.433</c:v>
                </c:pt>
                <c:pt idx="297">
                  <c:v>27717.339</c:v>
                </c:pt>
                <c:pt idx="298">
                  <c:v>28615.1</c:v>
                </c:pt>
                <c:pt idx="299">
                  <c:v>31407.744</c:v>
                </c:pt>
                <c:pt idx="300">
                  <c:v>31901.58</c:v>
                </c:pt>
                <c:pt idx="301">
                  <c:v>31405.313</c:v>
                </c:pt>
                <c:pt idx="302">
                  <c:v>31648.186</c:v>
                </c:pt>
                <c:pt idx="303">
                  <c:v>31196.978</c:v>
                </c:pt>
                <c:pt idx="304">
                  <c:v>30283.158</c:v>
                </c:pt>
                <c:pt idx="305">
                  <c:v>31988.756</c:v>
                </c:pt>
                <c:pt idx="306">
                  <c:v>33490.795</c:v>
                </c:pt>
                <c:pt idx="307">
                  <c:v>32246.195</c:v>
                </c:pt>
                <c:pt idx="308">
                  <c:v>32496.363</c:v>
                </c:pt>
                <c:pt idx="309">
                  <c:v>33159.997</c:v>
                </c:pt>
                <c:pt idx="310">
                  <c:v>33258.645</c:v>
                </c:pt>
                <c:pt idx="311">
                  <c:v>30692.659</c:v>
                </c:pt>
                <c:pt idx="312">
                  <c:v>30531.794</c:v>
                </c:pt>
                <c:pt idx="313">
                  <c:v>32908.926</c:v>
                </c:pt>
                <c:pt idx="314">
                  <c:v>32639.091</c:v>
                </c:pt>
                <c:pt idx="315">
                  <c:v>32498.056</c:v>
                </c:pt>
                <c:pt idx="316">
                  <c:v>35613.49</c:v>
                </c:pt>
                <c:pt idx="317">
                  <c:v>35989.664</c:v>
                </c:pt>
                <c:pt idx="318">
                  <c:v>33396.373</c:v>
                </c:pt>
                <c:pt idx="319">
                  <c:v>33648.697</c:v>
                </c:pt>
                <c:pt idx="320">
                  <c:v>36056.698</c:v>
                </c:pt>
                <c:pt idx="321">
                  <c:v>41288.038</c:v>
                </c:pt>
                <c:pt idx="322">
                  <c:v>40338.054</c:v>
                </c:pt>
                <c:pt idx="323">
                  <c:v>37391.88</c:v>
                </c:pt>
                <c:pt idx="324">
                  <c:v>38783.996</c:v>
                </c:pt>
                <c:pt idx="325">
                  <c:v>34646.334</c:v>
                </c:pt>
                <c:pt idx="326">
                  <c:v>32287.582</c:v>
                </c:pt>
                <c:pt idx="327">
                  <c:v>33208.162</c:v>
                </c:pt>
                <c:pt idx="328">
                  <c:v>33669.635</c:v>
                </c:pt>
                <c:pt idx="329">
                  <c:v>38226.297</c:v>
                </c:pt>
                <c:pt idx="330">
                  <c:v>32015.828</c:v>
                </c:pt>
                <c:pt idx="331">
                  <c:v>35963.779</c:v>
                </c:pt>
                <c:pt idx="332">
                  <c:v>34705.488</c:v>
                </c:pt>
                <c:pt idx="333">
                  <c:v>32653.833</c:v>
                </c:pt>
                <c:pt idx="334">
                  <c:v>34337.442</c:v>
                </c:pt>
                <c:pt idx="335">
                  <c:v>25607.649</c:v>
                </c:pt>
              </c:numCache>
            </c:numRef>
          </c:val>
          <c:smooth val="0"/>
        </c:ser>
        <c:ser>
          <c:idx val="0"/>
          <c:order val="0"/>
          <c:tx>
            <c:v>2013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'[2013-hourly-loads_PJM.xls]MIDATL'!$A$2:$A$366</c:f>
              <c:strCache>
                <c:ptCount val="365"/>
                <c:pt idx="0">
                  <c:v>1/1/2013</c:v>
                </c:pt>
                <c:pt idx="1">
                  <c:v>1/2/2013</c:v>
                </c:pt>
                <c:pt idx="2">
                  <c:v>1/3/2013</c:v>
                </c:pt>
                <c:pt idx="3">
                  <c:v>1/4/2013</c:v>
                </c:pt>
                <c:pt idx="4">
                  <c:v>1/5/2013</c:v>
                </c:pt>
                <c:pt idx="5">
                  <c:v>1/6/2013</c:v>
                </c:pt>
                <c:pt idx="6">
                  <c:v>1/7/2013</c:v>
                </c:pt>
                <c:pt idx="7">
                  <c:v>1/8/2013</c:v>
                </c:pt>
                <c:pt idx="8">
                  <c:v>1/9/2013</c:v>
                </c:pt>
                <c:pt idx="9">
                  <c:v>1/10/2013</c:v>
                </c:pt>
                <c:pt idx="10">
                  <c:v>1/11/2013</c:v>
                </c:pt>
                <c:pt idx="11">
                  <c:v>1/12/2013</c:v>
                </c:pt>
                <c:pt idx="12">
                  <c:v>1/13/2013</c:v>
                </c:pt>
                <c:pt idx="13">
                  <c:v>1/14/2013</c:v>
                </c:pt>
                <c:pt idx="14">
                  <c:v>1/15/2013</c:v>
                </c:pt>
                <c:pt idx="15">
                  <c:v>1/16/2013</c:v>
                </c:pt>
                <c:pt idx="16">
                  <c:v>1/17/2013</c:v>
                </c:pt>
                <c:pt idx="17">
                  <c:v>1/18/2013</c:v>
                </c:pt>
                <c:pt idx="18">
                  <c:v>1/19/2013</c:v>
                </c:pt>
                <c:pt idx="19">
                  <c:v>1/20/2013</c:v>
                </c:pt>
                <c:pt idx="20">
                  <c:v>1/21/2013</c:v>
                </c:pt>
                <c:pt idx="21">
                  <c:v>1/22/2013</c:v>
                </c:pt>
                <c:pt idx="22">
                  <c:v>1/23/2013</c:v>
                </c:pt>
                <c:pt idx="23">
                  <c:v>1/24/2013</c:v>
                </c:pt>
                <c:pt idx="24">
                  <c:v>1/25/2013</c:v>
                </c:pt>
                <c:pt idx="25">
                  <c:v>1/26/2013</c:v>
                </c:pt>
                <c:pt idx="26">
                  <c:v>1/27/2013</c:v>
                </c:pt>
                <c:pt idx="27">
                  <c:v>1/28/2013</c:v>
                </c:pt>
                <c:pt idx="28">
                  <c:v>1/29/2013</c:v>
                </c:pt>
                <c:pt idx="29">
                  <c:v>1/30/2013</c:v>
                </c:pt>
                <c:pt idx="30">
                  <c:v>1/31/2013</c:v>
                </c:pt>
                <c:pt idx="31">
                  <c:v>2/1/2013</c:v>
                </c:pt>
                <c:pt idx="32">
                  <c:v>2/2/2013</c:v>
                </c:pt>
                <c:pt idx="33">
                  <c:v>2/3/2013</c:v>
                </c:pt>
                <c:pt idx="34">
                  <c:v>2/4/2013</c:v>
                </c:pt>
                <c:pt idx="35">
                  <c:v>2/5/2013</c:v>
                </c:pt>
                <c:pt idx="36">
                  <c:v>2/6/2013</c:v>
                </c:pt>
                <c:pt idx="37">
                  <c:v>2/7/2013</c:v>
                </c:pt>
                <c:pt idx="38">
                  <c:v>2/8/2013</c:v>
                </c:pt>
                <c:pt idx="39">
                  <c:v>2/9/2013</c:v>
                </c:pt>
                <c:pt idx="40">
                  <c:v>2/10/2013</c:v>
                </c:pt>
                <c:pt idx="41">
                  <c:v>2/11/2013</c:v>
                </c:pt>
                <c:pt idx="42">
                  <c:v>2/12/2013</c:v>
                </c:pt>
                <c:pt idx="43">
                  <c:v>2/13/2013</c:v>
                </c:pt>
                <c:pt idx="44">
                  <c:v>2/14/2013</c:v>
                </c:pt>
                <c:pt idx="45">
                  <c:v>2/15/2013</c:v>
                </c:pt>
                <c:pt idx="46">
                  <c:v>2/16/2013</c:v>
                </c:pt>
                <c:pt idx="47">
                  <c:v>2/17/2013</c:v>
                </c:pt>
                <c:pt idx="48">
                  <c:v>2/18/2013</c:v>
                </c:pt>
                <c:pt idx="49">
                  <c:v>2/19/2013</c:v>
                </c:pt>
                <c:pt idx="50">
                  <c:v>2/20/2013</c:v>
                </c:pt>
                <c:pt idx="51">
                  <c:v>2/21/2013</c:v>
                </c:pt>
                <c:pt idx="52">
                  <c:v>2/22/2013</c:v>
                </c:pt>
                <c:pt idx="53">
                  <c:v>2/23/2013</c:v>
                </c:pt>
                <c:pt idx="54">
                  <c:v>2/24/2013</c:v>
                </c:pt>
                <c:pt idx="55">
                  <c:v>2/25/2013</c:v>
                </c:pt>
                <c:pt idx="56">
                  <c:v>2/26/2013</c:v>
                </c:pt>
                <c:pt idx="57">
                  <c:v>2/27/2013</c:v>
                </c:pt>
                <c:pt idx="58">
                  <c:v>2/28/2013</c:v>
                </c:pt>
                <c:pt idx="59">
                  <c:v>3/1/2013</c:v>
                </c:pt>
                <c:pt idx="60">
                  <c:v>3/2/2013</c:v>
                </c:pt>
                <c:pt idx="61">
                  <c:v>3/3/2013</c:v>
                </c:pt>
                <c:pt idx="62">
                  <c:v>3/4/2013</c:v>
                </c:pt>
                <c:pt idx="63">
                  <c:v>3/5/2013</c:v>
                </c:pt>
                <c:pt idx="64">
                  <c:v>3/6/2013</c:v>
                </c:pt>
                <c:pt idx="65">
                  <c:v>3/7/2013</c:v>
                </c:pt>
                <c:pt idx="66">
                  <c:v>3/8/2013</c:v>
                </c:pt>
                <c:pt idx="67">
                  <c:v>3/9/2013</c:v>
                </c:pt>
                <c:pt idx="68">
                  <c:v>3/10/2013</c:v>
                </c:pt>
                <c:pt idx="69">
                  <c:v>3/11/2013</c:v>
                </c:pt>
                <c:pt idx="70">
                  <c:v>3/12/2013</c:v>
                </c:pt>
                <c:pt idx="71">
                  <c:v>3/13/2013</c:v>
                </c:pt>
                <c:pt idx="72">
                  <c:v>3/14/2013</c:v>
                </c:pt>
                <c:pt idx="73">
                  <c:v>3/15/2013</c:v>
                </c:pt>
                <c:pt idx="74">
                  <c:v>3/16/2013</c:v>
                </c:pt>
                <c:pt idx="75">
                  <c:v>3/17/2013</c:v>
                </c:pt>
                <c:pt idx="76">
                  <c:v>3/18/2013</c:v>
                </c:pt>
                <c:pt idx="77">
                  <c:v>3/19/2013</c:v>
                </c:pt>
                <c:pt idx="78">
                  <c:v>3/20/2013</c:v>
                </c:pt>
                <c:pt idx="79">
                  <c:v>3/21/2013</c:v>
                </c:pt>
                <c:pt idx="80">
                  <c:v>3/22/2013</c:v>
                </c:pt>
                <c:pt idx="81">
                  <c:v>3/23/2013</c:v>
                </c:pt>
                <c:pt idx="82">
                  <c:v>3/24/2013</c:v>
                </c:pt>
                <c:pt idx="83">
                  <c:v>3/25/2013</c:v>
                </c:pt>
                <c:pt idx="84">
                  <c:v>3/26/2013</c:v>
                </c:pt>
                <c:pt idx="85">
                  <c:v>3/27/2013</c:v>
                </c:pt>
                <c:pt idx="86">
                  <c:v>3/28/2013</c:v>
                </c:pt>
                <c:pt idx="87">
                  <c:v>3/29/2013</c:v>
                </c:pt>
                <c:pt idx="88">
                  <c:v>3/30/2013</c:v>
                </c:pt>
                <c:pt idx="89">
                  <c:v>3/31/2013</c:v>
                </c:pt>
                <c:pt idx="90">
                  <c:v>4/1/2013</c:v>
                </c:pt>
                <c:pt idx="91">
                  <c:v>4/2/2013</c:v>
                </c:pt>
                <c:pt idx="92">
                  <c:v>4/3/2013</c:v>
                </c:pt>
                <c:pt idx="93">
                  <c:v>4/4/2013</c:v>
                </c:pt>
                <c:pt idx="94">
                  <c:v>4/5/2013</c:v>
                </c:pt>
                <c:pt idx="95">
                  <c:v>4/6/2013</c:v>
                </c:pt>
                <c:pt idx="96">
                  <c:v>4/7/2013</c:v>
                </c:pt>
                <c:pt idx="97">
                  <c:v>4/8/2013</c:v>
                </c:pt>
                <c:pt idx="98">
                  <c:v>4/9/2013</c:v>
                </c:pt>
                <c:pt idx="99">
                  <c:v>4/10/2013</c:v>
                </c:pt>
                <c:pt idx="100">
                  <c:v>4/11/2013</c:v>
                </c:pt>
                <c:pt idx="101">
                  <c:v>4/12/2013</c:v>
                </c:pt>
                <c:pt idx="102">
                  <c:v>4/13/2013</c:v>
                </c:pt>
                <c:pt idx="103">
                  <c:v>4/14/2013</c:v>
                </c:pt>
                <c:pt idx="104">
                  <c:v>4/15/2013</c:v>
                </c:pt>
                <c:pt idx="105">
                  <c:v>4/16/2013</c:v>
                </c:pt>
                <c:pt idx="106">
                  <c:v>4/17/2013</c:v>
                </c:pt>
                <c:pt idx="107">
                  <c:v>4/18/2013</c:v>
                </c:pt>
                <c:pt idx="108">
                  <c:v>4/19/2013</c:v>
                </c:pt>
                <c:pt idx="109">
                  <c:v>4/20/2013</c:v>
                </c:pt>
                <c:pt idx="110">
                  <c:v>4/21/2013</c:v>
                </c:pt>
                <c:pt idx="111">
                  <c:v>4/22/2013</c:v>
                </c:pt>
                <c:pt idx="112">
                  <c:v>4/23/2013</c:v>
                </c:pt>
                <c:pt idx="113">
                  <c:v>4/24/2013</c:v>
                </c:pt>
                <c:pt idx="114">
                  <c:v>4/25/2013</c:v>
                </c:pt>
                <c:pt idx="115">
                  <c:v>4/26/2013</c:v>
                </c:pt>
                <c:pt idx="116">
                  <c:v>4/27/2013</c:v>
                </c:pt>
                <c:pt idx="117">
                  <c:v>4/28/2013</c:v>
                </c:pt>
                <c:pt idx="118">
                  <c:v>4/29/2013</c:v>
                </c:pt>
                <c:pt idx="119">
                  <c:v>4/30/2013</c:v>
                </c:pt>
                <c:pt idx="120">
                  <c:v>5/1/2013</c:v>
                </c:pt>
                <c:pt idx="121">
                  <c:v>5/2/2013</c:v>
                </c:pt>
                <c:pt idx="122">
                  <c:v>5/3/2013</c:v>
                </c:pt>
                <c:pt idx="123">
                  <c:v>5/4/2013</c:v>
                </c:pt>
                <c:pt idx="124">
                  <c:v>5/5/2013</c:v>
                </c:pt>
                <c:pt idx="125">
                  <c:v>5/6/2013</c:v>
                </c:pt>
                <c:pt idx="126">
                  <c:v>5/7/2013</c:v>
                </c:pt>
                <c:pt idx="127">
                  <c:v>5/8/2013</c:v>
                </c:pt>
                <c:pt idx="128">
                  <c:v>5/9/2013</c:v>
                </c:pt>
                <c:pt idx="129">
                  <c:v>5/10/2013</c:v>
                </c:pt>
                <c:pt idx="130">
                  <c:v>5/11/2013</c:v>
                </c:pt>
                <c:pt idx="131">
                  <c:v>5/12/2013</c:v>
                </c:pt>
                <c:pt idx="132">
                  <c:v>5/13/2013</c:v>
                </c:pt>
                <c:pt idx="133">
                  <c:v>5/14/2013</c:v>
                </c:pt>
                <c:pt idx="134">
                  <c:v>5/15/2013</c:v>
                </c:pt>
                <c:pt idx="135">
                  <c:v>5/16/2013</c:v>
                </c:pt>
                <c:pt idx="136">
                  <c:v>5/17/2013</c:v>
                </c:pt>
                <c:pt idx="137">
                  <c:v>5/18/2013</c:v>
                </c:pt>
                <c:pt idx="138">
                  <c:v>5/19/2013</c:v>
                </c:pt>
                <c:pt idx="139">
                  <c:v>5/20/2013</c:v>
                </c:pt>
                <c:pt idx="140">
                  <c:v>5/21/2013</c:v>
                </c:pt>
                <c:pt idx="141">
                  <c:v>5/22/2013</c:v>
                </c:pt>
                <c:pt idx="142">
                  <c:v>5/23/2013</c:v>
                </c:pt>
                <c:pt idx="143">
                  <c:v>5/24/2013</c:v>
                </c:pt>
                <c:pt idx="144">
                  <c:v>5/25/2013</c:v>
                </c:pt>
                <c:pt idx="145">
                  <c:v>5/26/2013</c:v>
                </c:pt>
                <c:pt idx="146">
                  <c:v>5/27/2013</c:v>
                </c:pt>
                <c:pt idx="147">
                  <c:v>5/28/2013</c:v>
                </c:pt>
                <c:pt idx="148">
                  <c:v>5/29/2013</c:v>
                </c:pt>
                <c:pt idx="149">
                  <c:v>5/30/2013</c:v>
                </c:pt>
                <c:pt idx="150">
                  <c:v>5/31/2013</c:v>
                </c:pt>
                <c:pt idx="151">
                  <c:v>6/1/2013</c:v>
                </c:pt>
                <c:pt idx="152">
                  <c:v>6/2/2013</c:v>
                </c:pt>
                <c:pt idx="153">
                  <c:v>6/3/2013</c:v>
                </c:pt>
                <c:pt idx="154">
                  <c:v>6/4/2013</c:v>
                </c:pt>
                <c:pt idx="155">
                  <c:v>6/5/2013</c:v>
                </c:pt>
                <c:pt idx="156">
                  <c:v>6/6/2013</c:v>
                </c:pt>
                <c:pt idx="157">
                  <c:v>6/7/2013</c:v>
                </c:pt>
                <c:pt idx="158">
                  <c:v>6/8/2013</c:v>
                </c:pt>
                <c:pt idx="159">
                  <c:v>6/9/2013</c:v>
                </c:pt>
                <c:pt idx="160">
                  <c:v>6/10/2013</c:v>
                </c:pt>
                <c:pt idx="161">
                  <c:v>6/11/2013</c:v>
                </c:pt>
                <c:pt idx="162">
                  <c:v>6/12/2013</c:v>
                </c:pt>
                <c:pt idx="163">
                  <c:v>6/13/2013</c:v>
                </c:pt>
                <c:pt idx="164">
                  <c:v>6/14/2013</c:v>
                </c:pt>
                <c:pt idx="165">
                  <c:v>6/15/2013</c:v>
                </c:pt>
                <c:pt idx="166">
                  <c:v>6/16/2013</c:v>
                </c:pt>
                <c:pt idx="167">
                  <c:v>6/17/2013</c:v>
                </c:pt>
                <c:pt idx="168">
                  <c:v>6/18/2013</c:v>
                </c:pt>
                <c:pt idx="169">
                  <c:v>6/19/2013</c:v>
                </c:pt>
                <c:pt idx="170">
                  <c:v>6/20/2013</c:v>
                </c:pt>
                <c:pt idx="171">
                  <c:v>6/21/2013</c:v>
                </c:pt>
                <c:pt idx="172">
                  <c:v>6/22/2013</c:v>
                </c:pt>
                <c:pt idx="173">
                  <c:v>6/23/2013</c:v>
                </c:pt>
                <c:pt idx="174">
                  <c:v>6/24/2013</c:v>
                </c:pt>
                <c:pt idx="175">
                  <c:v>6/25/2013</c:v>
                </c:pt>
                <c:pt idx="176">
                  <c:v>6/26/2013</c:v>
                </c:pt>
                <c:pt idx="177">
                  <c:v>6/27/2013</c:v>
                </c:pt>
                <c:pt idx="178">
                  <c:v>6/28/2013</c:v>
                </c:pt>
                <c:pt idx="179">
                  <c:v>6/29/2013</c:v>
                </c:pt>
                <c:pt idx="180">
                  <c:v>6/30/2013</c:v>
                </c:pt>
                <c:pt idx="181">
                  <c:v>7/1/2013</c:v>
                </c:pt>
                <c:pt idx="182">
                  <c:v>7/2/2013</c:v>
                </c:pt>
                <c:pt idx="183">
                  <c:v>7/3/2013</c:v>
                </c:pt>
                <c:pt idx="184">
                  <c:v>7/4/2013</c:v>
                </c:pt>
                <c:pt idx="185">
                  <c:v>7/5/2013</c:v>
                </c:pt>
                <c:pt idx="186">
                  <c:v>7/6/2013</c:v>
                </c:pt>
                <c:pt idx="187">
                  <c:v>7/7/2013</c:v>
                </c:pt>
                <c:pt idx="188">
                  <c:v>7/8/2013</c:v>
                </c:pt>
                <c:pt idx="189">
                  <c:v>7/9/2013</c:v>
                </c:pt>
                <c:pt idx="190">
                  <c:v>7/10/2013</c:v>
                </c:pt>
                <c:pt idx="191">
                  <c:v>7/11/2013</c:v>
                </c:pt>
                <c:pt idx="192">
                  <c:v>7/12/2013</c:v>
                </c:pt>
                <c:pt idx="193">
                  <c:v>7/13/2013</c:v>
                </c:pt>
                <c:pt idx="194">
                  <c:v>7/14/2013</c:v>
                </c:pt>
                <c:pt idx="195">
                  <c:v>7/15/2013</c:v>
                </c:pt>
                <c:pt idx="196">
                  <c:v>7/16/2013</c:v>
                </c:pt>
                <c:pt idx="197">
                  <c:v>7/17/2013</c:v>
                </c:pt>
                <c:pt idx="198">
                  <c:v>7/18/2013</c:v>
                </c:pt>
                <c:pt idx="199">
                  <c:v>7/19/2013</c:v>
                </c:pt>
                <c:pt idx="200">
                  <c:v>7/20/2013</c:v>
                </c:pt>
                <c:pt idx="201">
                  <c:v>7/21/2013</c:v>
                </c:pt>
                <c:pt idx="202">
                  <c:v>7/22/2013</c:v>
                </c:pt>
                <c:pt idx="203">
                  <c:v>7/23/2013</c:v>
                </c:pt>
                <c:pt idx="204">
                  <c:v>7/24/2013</c:v>
                </c:pt>
                <c:pt idx="205">
                  <c:v>7/25/2013</c:v>
                </c:pt>
                <c:pt idx="206">
                  <c:v>7/26/2013</c:v>
                </c:pt>
                <c:pt idx="207">
                  <c:v>7/27/2013</c:v>
                </c:pt>
                <c:pt idx="208">
                  <c:v>7/28/2013</c:v>
                </c:pt>
                <c:pt idx="209">
                  <c:v>7/29/2013</c:v>
                </c:pt>
                <c:pt idx="210">
                  <c:v>7/30/2013</c:v>
                </c:pt>
                <c:pt idx="211">
                  <c:v>7/31/2013</c:v>
                </c:pt>
                <c:pt idx="212">
                  <c:v>8/1/2013</c:v>
                </c:pt>
                <c:pt idx="213">
                  <c:v>8/2/2013</c:v>
                </c:pt>
                <c:pt idx="214">
                  <c:v>8/3/2013</c:v>
                </c:pt>
                <c:pt idx="215">
                  <c:v>8/4/2013</c:v>
                </c:pt>
                <c:pt idx="216">
                  <c:v>8/5/2013</c:v>
                </c:pt>
                <c:pt idx="217">
                  <c:v>8/6/2013</c:v>
                </c:pt>
                <c:pt idx="218">
                  <c:v>8/7/2013</c:v>
                </c:pt>
                <c:pt idx="219">
                  <c:v>8/8/2013</c:v>
                </c:pt>
                <c:pt idx="220">
                  <c:v>8/9/2013</c:v>
                </c:pt>
                <c:pt idx="221">
                  <c:v>8/10/2013</c:v>
                </c:pt>
                <c:pt idx="222">
                  <c:v>8/11/2013</c:v>
                </c:pt>
                <c:pt idx="223">
                  <c:v>8/12/2013</c:v>
                </c:pt>
                <c:pt idx="224">
                  <c:v>8/13/2013</c:v>
                </c:pt>
                <c:pt idx="225">
                  <c:v>8/14/2013</c:v>
                </c:pt>
                <c:pt idx="226">
                  <c:v>8/15/2013</c:v>
                </c:pt>
                <c:pt idx="227">
                  <c:v>8/16/2013</c:v>
                </c:pt>
                <c:pt idx="228">
                  <c:v>8/17/2013</c:v>
                </c:pt>
                <c:pt idx="229">
                  <c:v>8/18/2013</c:v>
                </c:pt>
                <c:pt idx="230">
                  <c:v>8/19/2013</c:v>
                </c:pt>
                <c:pt idx="231">
                  <c:v>8/20/2013</c:v>
                </c:pt>
                <c:pt idx="232">
                  <c:v>8/21/2013</c:v>
                </c:pt>
                <c:pt idx="233">
                  <c:v>8/22/2013</c:v>
                </c:pt>
                <c:pt idx="234">
                  <c:v>8/23/2013</c:v>
                </c:pt>
                <c:pt idx="235">
                  <c:v>8/24/2013</c:v>
                </c:pt>
                <c:pt idx="236">
                  <c:v>8/25/2013</c:v>
                </c:pt>
                <c:pt idx="237">
                  <c:v>8/26/2013</c:v>
                </c:pt>
                <c:pt idx="238">
                  <c:v>8/27/2013</c:v>
                </c:pt>
                <c:pt idx="239">
                  <c:v>8/28/2013</c:v>
                </c:pt>
                <c:pt idx="240">
                  <c:v>8/29/2013</c:v>
                </c:pt>
                <c:pt idx="241">
                  <c:v>8/30/2013</c:v>
                </c:pt>
                <c:pt idx="242">
                  <c:v>8/31/2013</c:v>
                </c:pt>
                <c:pt idx="243">
                  <c:v>9/1/2013</c:v>
                </c:pt>
                <c:pt idx="244">
                  <c:v>9/2/2013</c:v>
                </c:pt>
                <c:pt idx="245">
                  <c:v>9/3/2013</c:v>
                </c:pt>
                <c:pt idx="246">
                  <c:v>9/4/2013</c:v>
                </c:pt>
                <c:pt idx="247">
                  <c:v>9/5/2013</c:v>
                </c:pt>
                <c:pt idx="248">
                  <c:v>9/6/2013</c:v>
                </c:pt>
                <c:pt idx="249">
                  <c:v>9/7/2013</c:v>
                </c:pt>
                <c:pt idx="250">
                  <c:v>9/8/2013</c:v>
                </c:pt>
                <c:pt idx="251">
                  <c:v>9/9/2013</c:v>
                </c:pt>
                <c:pt idx="252">
                  <c:v>9/10/2013</c:v>
                </c:pt>
                <c:pt idx="253">
                  <c:v>9/11/2013</c:v>
                </c:pt>
                <c:pt idx="254">
                  <c:v>9/12/2013</c:v>
                </c:pt>
                <c:pt idx="255">
                  <c:v>9/13/2013</c:v>
                </c:pt>
                <c:pt idx="256">
                  <c:v>9/14/2013</c:v>
                </c:pt>
                <c:pt idx="257">
                  <c:v>9/15/2013</c:v>
                </c:pt>
                <c:pt idx="258">
                  <c:v>9/16/2013</c:v>
                </c:pt>
                <c:pt idx="259">
                  <c:v>9/17/2013</c:v>
                </c:pt>
                <c:pt idx="260">
                  <c:v>9/18/2013</c:v>
                </c:pt>
                <c:pt idx="261">
                  <c:v>9/19/2013</c:v>
                </c:pt>
                <c:pt idx="262">
                  <c:v>9/20/2013</c:v>
                </c:pt>
                <c:pt idx="263">
                  <c:v>9/21/2013</c:v>
                </c:pt>
                <c:pt idx="264">
                  <c:v>9/22/2013</c:v>
                </c:pt>
                <c:pt idx="265">
                  <c:v>9/23/2013</c:v>
                </c:pt>
                <c:pt idx="266">
                  <c:v>9/24/2013</c:v>
                </c:pt>
                <c:pt idx="267">
                  <c:v>9/25/2013</c:v>
                </c:pt>
                <c:pt idx="268">
                  <c:v>9/26/2013</c:v>
                </c:pt>
                <c:pt idx="269">
                  <c:v>9/27/2013</c:v>
                </c:pt>
                <c:pt idx="270">
                  <c:v>9/28/2013</c:v>
                </c:pt>
                <c:pt idx="271">
                  <c:v>9/29/2013</c:v>
                </c:pt>
                <c:pt idx="272">
                  <c:v>9/30/2013</c:v>
                </c:pt>
                <c:pt idx="273">
                  <c:v>10/1/2013</c:v>
                </c:pt>
                <c:pt idx="274">
                  <c:v>10/2/2013</c:v>
                </c:pt>
                <c:pt idx="275">
                  <c:v>10/3/2013</c:v>
                </c:pt>
                <c:pt idx="276">
                  <c:v>10/4/2013</c:v>
                </c:pt>
                <c:pt idx="277">
                  <c:v>10/5/2013</c:v>
                </c:pt>
                <c:pt idx="278">
                  <c:v>10/6/2013</c:v>
                </c:pt>
                <c:pt idx="279">
                  <c:v>10/7/2013</c:v>
                </c:pt>
                <c:pt idx="280">
                  <c:v>10/8/2013</c:v>
                </c:pt>
                <c:pt idx="281">
                  <c:v>10/9/2013</c:v>
                </c:pt>
                <c:pt idx="282">
                  <c:v>10/10/2013</c:v>
                </c:pt>
                <c:pt idx="283">
                  <c:v>10/11/2013</c:v>
                </c:pt>
                <c:pt idx="284">
                  <c:v>10/12/2013</c:v>
                </c:pt>
                <c:pt idx="285">
                  <c:v>10/13/2013</c:v>
                </c:pt>
                <c:pt idx="286">
                  <c:v>10/14/2013</c:v>
                </c:pt>
                <c:pt idx="287">
                  <c:v>10/15/2013</c:v>
                </c:pt>
                <c:pt idx="288">
                  <c:v>10/16/2013</c:v>
                </c:pt>
                <c:pt idx="289">
                  <c:v>10/17/2013</c:v>
                </c:pt>
                <c:pt idx="290">
                  <c:v>10/18/2013</c:v>
                </c:pt>
                <c:pt idx="291">
                  <c:v>10/19/2013</c:v>
                </c:pt>
                <c:pt idx="292">
                  <c:v>10/20/2013</c:v>
                </c:pt>
                <c:pt idx="293">
                  <c:v>10/21/2013</c:v>
                </c:pt>
                <c:pt idx="294">
                  <c:v>10/22/2013</c:v>
                </c:pt>
                <c:pt idx="295">
                  <c:v>10/23/2013</c:v>
                </c:pt>
                <c:pt idx="296">
                  <c:v>10/24/2013</c:v>
                </c:pt>
                <c:pt idx="297">
                  <c:v>10/25/2013</c:v>
                </c:pt>
                <c:pt idx="298">
                  <c:v>10/26/2013</c:v>
                </c:pt>
                <c:pt idx="299">
                  <c:v>10/27/2013</c:v>
                </c:pt>
                <c:pt idx="300">
                  <c:v>10/28/2013</c:v>
                </c:pt>
                <c:pt idx="301">
                  <c:v>10/29/2013</c:v>
                </c:pt>
                <c:pt idx="302">
                  <c:v>10/30/2013</c:v>
                </c:pt>
                <c:pt idx="303">
                  <c:v>10/31/2013</c:v>
                </c:pt>
                <c:pt idx="304">
                  <c:v>11/1/2013</c:v>
                </c:pt>
                <c:pt idx="305">
                  <c:v>11/2/2013</c:v>
                </c:pt>
                <c:pt idx="306">
                  <c:v>11/3/2013</c:v>
                </c:pt>
                <c:pt idx="307">
                  <c:v>11/4/2013</c:v>
                </c:pt>
                <c:pt idx="308">
                  <c:v>11/5/2013</c:v>
                </c:pt>
                <c:pt idx="309">
                  <c:v>11/6/2013</c:v>
                </c:pt>
                <c:pt idx="310">
                  <c:v>11/7/2013</c:v>
                </c:pt>
                <c:pt idx="311">
                  <c:v>11/8/2013</c:v>
                </c:pt>
                <c:pt idx="312">
                  <c:v>11/9/2013</c:v>
                </c:pt>
                <c:pt idx="313">
                  <c:v>11/10/2013</c:v>
                </c:pt>
                <c:pt idx="314">
                  <c:v>11/11/2013</c:v>
                </c:pt>
                <c:pt idx="315">
                  <c:v>11/12/2013</c:v>
                </c:pt>
                <c:pt idx="316">
                  <c:v>11/13/2013</c:v>
                </c:pt>
                <c:pt idx="317">
                  <c:v>11/14/2013</c:v>
                </c:pt>
                <c:pt idx="318">
                  <c:v>11/15/2013</c:v>
                </c:pt>
                <c:pt idx="319">
                  <c:v>11/16/2013</c:v>
                </c:pt>
                <c:pt idx="320">
                  <c:v>11/17/2013</c:v>
                </c:pt>
                <c:pt idx="321">
                  <c:v>11/18/2013</c:v>
                </c:pt>
                <c:pt idx="322">
                  <c:v>11/19/2013</c:v>
                </c:pt>
                <c:pt idx="323">
                  <c:v>11/20/2013</c:v>
                </c:pt>
                <c:pt idx="324">
                  <c:v>11/21/2013</c:v>
                </c:pt>
                <c:pt idx="325">
                  <c:v>11/22/2013</c:v>
                </c:pt>
                <c:pt idx="326">
                  <c:v>11/23/2013</c:v>
                </c:pt>
                <c:pt idx="327">
                  <c:v>11/24/2013</c:v>
                </c:pt>
                <c:pt idx="328">
                  <c:v>11/25/2013</c:v>
                </c:pt>
                <c:pt idx="329">
                  <c:v>11/26/2013</c:v>
                </c:pt>
                <c:pt idx="330">
                  <c:v>11/27/2013</c:v>
                </c:pt>
                <c:pt idx="331">
                  <c:v>11/28/2013</c:v>
                </c:pt>
                <c:pt idx="332">
                  <c:v>11/29/2013</c:v>
                </c:pt>
                <c:pt idx="333">
                  <c:v>11/30/2013</c:v>
                </c:pt>
                <c:pt idx="334">
                  <c:v>12/1/2013</c:v>
                </c:pt>
                <c:pt idx="335">
                  <c:v>12/2/2013</c:v>
                </c:pt>
                <c:pt idx="336">
                  <c:v>12/3/2013</c:v>
                </c:pt>
                <c:pt idx="337">
                  <c:v>12/4/2013</c:v>
                </c:pt>
                <c:pt idx="338">
                  <c:v>12/5/2013</c:v>
                </c:pt>
                <c:pt idx="339">
                  <c:v>12/6/2013</c:v>
                </c:pt>
                <c:pt idx="340">
                  <c:v>12/7/2013</c:v>
                </c:pt>
                <c:pt idx="341">
                  <c:v>12/8/2013</c:v>
                </c:pt>
                <c:pt idx="342">
                  <c:v>12/9/2013</c:v>
                </c:pt>
                <c:pt idx="343">
                  <c:v>12/10/2013</c:v>
                </c:pt>
                <c:pt idx="344">
                  <c:v>12/11/2013</c:v>
                </c:pt>
                <c:pt idx="345">
                  <c:v>12/12/2013</c:v>
                </c:pt>
                <c:pt idx="346">
                  <c:v>12/13/2013</c:v>
                </c:pt>
                <c:pt idx="347">
                  <c:v>12/14/2013</c:v>
                </c:pt>
                <c:pt idx="348">
                  <c:v>12/15/2013</c:v>
                </c:pt>
                <c:pt idx="349">
                  <c:v>12/16/2013</c:v>
                </c:pt>
                <c:pt idx="350">
                  <c:v>12/17/2013</c:v>
                </c:pt>
                <c:pt idx="351">
                  <c:v>12/18/2013</c:v>
                </c:pt>
                <c:pt idx="352">
                  <c:v>12/19/2013</c:v>
                </c:pt>
                <c:pt idx="353">
                  <c:v>12/20/2013</c:v>
                </c:pt>
                <c:pt idx="354">
                  <c:v>12/21/2013</c:v>
                </c:pt>
                <c:pt idx="355">
                  <c:v>12/22/2013</c:v>
                </c:pt>
                <c:pt idx="356">
                  <c:v>12/23/2013</c:v>
                </c:pt>
                <c:pt idx="357">
                  <c:v>12/24/2013</c:v>
                </c:pt>
                <c:pt idx="358">
                  <c:v>12/25/2013</c:v>
                </c:pt>
                <c:pt idx="359">
                  <c:v>12/26/2013</c:v>
                </c:pt>
                <c:pt idx="360">
                  <c:v>12/27/2013</c:v>
                </c:pt>
                <c:pt idx="361">
                  <c:v>12/28/2013</c:v>
                </c:pt>
                <c:pt idx="362">
                  <c:v>12/29/2013</c:v>
                </c:pt>
                <c:pt idx="363">
                  <c:v>12/30/2013</c:v>
                </c:pt>
                <c:pt idx="364">
                  <c:v>12/31/2013</c:v>
                </c:pt>
              </c:strCache>
            </c:strRef>
          </c:cat>
          <c:val>
            <c:numRef>
              <c:f>'[2013-hourly-loads_PJM.xls]MIDATL'!$AE$2:$AE$366</c:f>
              <c:numCache>
                <c:formatCode>General</c:formatCode>
                <c:ptCount val="365"/>
                <c:pt idx="0">
                  <c:v>35892.865</c:v>
                </c:pt>
                <c:pt idx="1">
                  <c:v>41197.79599999999</c:v>
                </c:pt>
                <c:pt idx="2">
                  <c:v>41137.895</c:v>
                </c:pt>
                <c:pt idx="3">
                  <c:v>39046.364</c:v>
                </c:pt>
                <c:pt idx="4">
                  <c:v>35903.92</c:v>
                </c:pt>
                <c:pt idx="5">
                  <c:v>34620.5</c:v>
                </c:pt>
                <c:pt idx="6">
                  <c:v>38054.459</c:v>
                </c:pt>
                <c:pt idx="7">
                  <c:v>37822.336</c:v>
                </c:pt>
                <c:pt idx="8">
                  <c:v>37413.498</c:v>
                </c:pt>
                <c:pt idx="9">
                  <c:v>36472.135</c:v>
                </c:pt>
                <c:pt idx="10">
                  <c:v>36528.636</c:v>
                </c:pt>
                <c:pt idx="11">
                  <c:v>32004.197</c:v>
                </c:pt>
                <c:pt idx="12">
                  <c:v>32645.188</c:v>
                </c:pt>
                <c:pt idx="13">
                  <c:v>35178.101</c:v>
                </c:pt>
                <c:pt idx="14">
                  <c:v>37847.321</c:v>
                </c:pt>
                <c:pt idx="15">
                  <c:v>38811.977</c:v>
                </c:pt>
                <c:pt idx="16">
                  <c:v>37964.328</c:v>
                </c:pt>
                <c:pt idx="17">
                  <c:v>39064.61</c:v>
                </c:pt>
                <c:pt idx="18">
                  <c:v>33377.573</c:v>
                </c:pt>
                <c:pt idx="19">
                  <c:v>33523.098</c:v>
                </c:pt>
                <c:pt idx="20">
                  <c:v>39344.608</c:v>
                </c:pt>
                <c:pt idx="21">
                  <c:v>45528.58</c:v>
                </c:pt>
                <c:pt idx="22">
                  <c:v>45381.23</c:v>
                </c:pt>
                <c:pt idx="23">
                  <c:v>44986.427</c:v>
                </c:pt>
                <c:pt idx="24">
                  <c:v>44522.554</c:v>
                </c:pt>
                <c:pt idx="25">
                  <c:v>39659.678</c:v>
                </c:pt>
                <c:pt idx="26">
                  <c:v>38551.598</c:v>
                </c:pt>
                <c:pt idx="27">
                  <c:v>40596.893</c:v>
                </c:pt>
                <c:pt idx="28">
                  <c:v>35845.139</c:v>
                </c:pt>
                <c:pt idx="29">
                  <c:v>34577.619</c:v>
                </c:pt>
                <c:pt idx="30">
                  <c:v>38508.028</c:v>
                </c:pt>
                <c:pt idx="31">
                  <c:v>41804.565</c:v>
                </c:pt>
                <c:pt idx="32">
                  <c:v>39349.387</c:v>
                </c:pt>
                <c:pt idx="33">
                  <c:v>37593.843</c:v>
                </c:pt>
                <c:pt idx="34">
                  <c:v>41484.019</c:v>
                </c:pt>
                <c:pt idx="35">
                  <c:v>40246.255</c:v>
                </c:pt>
                <c:pt idx="36">
                  <c:v>39146.117</c:v>
                </c:pt>
                <c:pt idx="37">
                  <c:v>39957.737</c:v>
                </c:pt>
                <c:pt idx="38">
                  <c:v>38847.152</c:v>
                </c:pt>
                <c:pt idx="39">
                  <c:v>37318.488</c:v>
                </c:pt>
                <c:pt idx="40">
                  <c:v>36259.009</c:v>
                </c:pt>
                <c:pt idx="41">
                  <c:v>37176.917</c:v>
                </c:pt>
                <c:pt idx="42">
                  <c:v>36551.719</c:v>
                </c:pt>
                <c:pt idx="43">
                  <c:v>37730.882</c:v>
                </c:pt>
                <c:pt idx="44">
                  <c:v>36617.881</c:v>
                </c:pt>
                <c:pt idx="45">
                  <c:v>35494.588</c:v>
                </c:pt>
                <c:pt idx="46">
                  <c:v>35390.485</c:v>
                </c:pt>
                <c:pt idx="47">
                  <c:v>39175.402</c:v>
                </c:pt>
                <c:pt idx="48">
                  <c:v>39095.44</c:v>
                </c:pt>
                <c:pt idx="49">
                  <c:v>38278.063</c:v>
                </c:pt>
                <c:pt idx="50">
                  <c:v>41549.428</c:v>
                </c:pt>
                <c:pt idx="51">
                  <c:v>40184.666</c:v>
                </c:pt>
                <c:pt idx="52">
                  <c:v>38862.405</c:v>
                </c:pt>
                <c:pt idx="53">
                  <c:v>34105.502</c:v>
                </c:pt>
                <c:pt idx="54">
                  <c:v>35224.97</c:v>
                </c:pt>
                <c:pt idx="55">
                  <c:v>36953.371</c:v>
                </c:pt>
                <c:pt idx="56">
                  <c:v>38784.394</c:v>
                </c:pt>
                <c:pt idx="57">
                  <c:v>35691.911</c:v>
                </c:pt>
                <c:pt idx="58">
                  <c:v>36527.824</c:v>
                </c:pt>
                <c:pt idx="59">
                  <c:v>36283.634</c:v>
                </c:pt>
                <c:pt idx="60">
                  <c:v>34862.203</c:v>
                </c:pt>
                <c:pt idx="61">
                  <c:v>36358.687</c:v>
                </c:pt>
                <c:pt idx="62">
                  <c:v>38528.901</c:v>
                </c:pt>
                <c:pt idx="63">
                  <c:v>36855.975</c:v>
                </c:pt>
                <c:pt idx="64">
                  <c:v>39228.715</c:v>
                </c:pt>
                <c:pt idx="65">
                  <c:v>36768.357</c:v>
                </c:pt>
                <c:pt idx="66">
                  <c:v>36459.504</c:v>
                </c:pt>
                <c:pt idx="67">
                  <c:v>30824.114</c:v>
                </c:pt>
                <c:pt idx="68">
                  <c:v>31222.544</c:v>
                </c:pt>
                <c:pt idx="69">
                  <c:v>33196.475</c:v>
                </c:pt>
                <c:pt idx="70">
                  <c:v>33442.662</c:v>
                </c:pt>
                <c:pt idx="71">
                  <c:v>35041.542</c:v>
                </c:pt>
                <c:pt idx="72">
                  <c:v>36888.816</c:v>
                </c:pt>
                <c:pt idx="73">
                  <c:v>36860.814</c:v>
                </c:pt>
                <c:pt idx="74">
                  <c:v>32836.795</c:v>
                </c:pt>
                <c:pt idx="75">
                  <c:v>34134.416</c:v>
                </c:pt>
                <c:pt idx="76">
                  <c:v>38545.737</c:v>
                </c:pt>
                <c:pt idx="77">
                  <c:v>35956.924</c:v>
                </c:pt>
                <c:pt idx="78">
                  <c:v>35959.259</c:v>
                </c:pt>
                <c:pt idx="79">
                  <c:v>37714.758</c:v>
                </c:pt>
                <c:pt idx="80">
                  <c:v>37661.75</c:v>
                </c:pt>
                <c:pt idx="81">
                  <c:v>31945.57</c:v>
                </c:pt>
                <c:pt idx="82">
                  <c:v>32889.59</c:v>
                </c:pt>
                <c:pt idx="83">
                  <c:v>36870.659</c:v>
                </c:pt>
                <c:pt idx="84">
                  <c:v>35557.268</c:v>
                </c:pt>
                <c:pt idx="85">
                  <c:v>34372.925</c:v>
                </c:pt>
                <c:pt idx="86">
                  <c:v>33913.356</c:v>
                </c:pt>
                <c:pt idx="87">
                  <c:v>30983.144</c:v>
                </c:pt>
                <c:pt idx="88">
                  <c:v>28901.232</c:v>
                </c:pt>
                <c:pt idx="89">
                  <c:v>29062.435</c:v>
                </c:pt>
                <c:pt idx="90">
                  <c:v>33061.286</c:v>
                </c:pt>
                <c:pt idx="91">
                  <c:v>34977.314</c:v>
                </c:pt>
                <c:pt idx="92">
                  <c:v>35360.583</c:v>
                </c:pt>
                <c:pt idx="93">
                  <c:v>35961.076</c:v>
                </c:pt>
                <c:pt idx="94">
                  <c:v>33070.84</c:v>
                </c:pt>
                <c:pt idx="95">
                  <c:v>29337.277</c:v>
                </c:pt>
                <c:pt idx="96">
                  <c:v>29085.361</c:v>
                </c:pt>
                <c:pt idx="97">
                  <c:v>31354.447</c:v>
                </c:pt>
                <c:pt idx="98">
                  <c:v>33336.234</c:v>
                </c:pt>
                <c:pt idx="99">
                  <c:v>34807.015</c:v>
                </c:pt>
                <c:pt idx="100">
                  <c:v>32696.615</c:v>
                </c:pt>
                <c:pt idx="101">
                  <c:v>31594.903</c:v>
                </c:pt>
                <c:pt idx="102">
                  <c:v>27840.459</c:v>
                </c:pt>
                <c:pt idx="103">
                  <c:v>28908.202</c:v>
                </c:pt>
                <c:pt idx="104">
                  <c:v>31165.319</c:v>
                </c:pt>
                <c:pt idx="105">
                  <c:v>31473.604</c:v>
                </c:pt>
                <c:pt idx="106">
                  <c:v>31205.925</c:v>
                </c:pt>
                <c:pt idx="107">
                  <c:v>31336.631</c:v>
                </c:pt>
                <c:pt idx="108">
                  <c:v>31234.942</c:v>
                </c:pt>
                <c:pt idx="109">
                  <c:v>27697.316</c:v>
                </c:pt>
                <c:pt idx="110">
                  <c:v>29146.437</c:v>
                </c:pt>
                <c:pt idx="111">
                  <c:v>31837.93</c:v>
                </c:pt>
                <c:pt idx="112">
                  <c:v>31572.297</c:v>
                </c:pt>
                <c:pt idx="113">
                  <c:v>31217.882</c:v>
                </c:pt>
                <c:pt idx="114">
                  <c:v>30519.434</c:v>
                </c:pt>
                <c:pt idx="115">
                  <c:v>29275.769</c:v>
                </c:pt>
                <c:pt idx="116">
                  <c:v>27115.668</c:v>
                </c:pt>
                <c:pt idx="117">
                  <c:v>27985.93</c:v>
                </c:pt>
                <c:pt idx="118">
                  <c:v>31150.581</c:v>
                </c:pt>
                <c:pt idx="119">
                  <c:v>30515.251</c:v>
                </c:pt>
                <c:pt idx="120">
                  <c:v>30185.06</c:v>
                </c:pt>
                <c:pt idx="121">
                  <c:v>30444.97</c:v>
                </c:pt>
                <c:pt idx="122">
                  <c:v>28862.141</c:v>
                </c:pt>
                <c:pt idx="123">
                  <c:v>26766.575</c:v>
                </c:pt>
                <c:pt idx="124">
                  <c:v>27578.522</c:v>
                </c:pt>
                <c:pt idx="125">
                  <c:v>30647.264</c:v>
                </c:pt>
                <c:pt idx="126">
                  <c:v>31100.785</c:v>
                </c:pt>
                <c:pt idx="127">
                  <c:v>30773.277</c:v>
                </c:pt>
                <c:pt idx="128">
                  <c:v>31026.159</c:v>
                </c:pt>
                <c:pt idx="129">
                  <c:v>32779.282</c:v>
                </c:pt>
                <c:pt idx="130">
                  <c:v>29162.211</c:v>
                </c:pt>
                <c:pt idx="131">
                  <c:v>27001.209</c:v>
                </c:pt>
                <c:pt idx="132">
                  <c:v>30390.039</c:v>
                </c:pt>
                <c:pt idx="133">
                  <c:v>30259.688</c:v>
                </c:pt>
                <c:pt idx="134">
                  <c:v>31647.546</c:v>
                </c:pt>
                <c:pt idx="135">
                  <c:v>34087.788</c:v>
                </c:pt>
                <c:pt idx="136">
                  <c:v>32507.444</c:v>
                </c:pt>
                <c:pt idx="137">
                  <c:v>27542.391</c:v>
                </c:pt>
                <c:pt idx="138">
                  <c:v>28845.23</c:v>
                </c:pt>
                <c:pt idx="139">
                  <c:v>35296.579</c:v>
                </c:pt>
                <c:pt idx="140">
                  <c:v>41318.343</c:v>
                </c:pt>
                <c:pt idx="141">
                  <c:v>43649.811</c:v>
                </c:pt>
                <c:pt idx="142">
                  <c:v>38521.162</c:v>
                </c:pt>
                <c:pt idx="143">
                  <c:v>31398.823</c:v>
                </c:pt>
                <c:pt idx="144">
                  <c:v>26532.708</c:v>
                </c:pt>
                <c:pt idx="145">
                  <c:v>25838.795</c:v>
                </c:pt>
                <c:pt idx="146">
                  <c:v>27887.9</c:v>
                </c:pt>
                <c:pt idx="147">
                  <c:v>32266.153</c:v>
                </c:pt>
                <c:pt idx="148">
                  <c:v>41451.871</c:v>
                </c:pt>
                <c:pt idx="149">
                  <c:v>48169.992</c:v>
                </c:pt>
                <c:pt idx="150">
                  <c:v>49581.623</c:v>
                </c:pt>
                <c:pt idx="151">
                  <c:v>46062.799</c:v>
                </c:pt>
                <c:pt idx="152">
                  <c:v>42446.314</c:v>
                </c:pt>
                <c:pt idx="153">
                  <c:v>40404.395</c:v>
                </c:pt>
                <c:pt idx="154">
                  <c:v>35487.536</c:v>
                </c:pt>
                <c:pt idx="155">
                  <c:v>35824.578</c:v>
                </c:pt>
                <c:pt idx="156">
                  <c:v>33579.683</c:v>
                </c:pt>
                <c:pt idx="157">
                  <c:v>33655.531</c:v>
                </c:pt>
                <c:pt idx="158">
                  <c:v>32105.591</c:v>
                </c:pt>
                <c:pt idx="159">
                  <c:v>35615.028</c:v>
                </c:pt>
                <c:pt idx="160">
                  <c:v>36926.403</c:v>
                </c:pt>
                <c:pt idx="161">
                  <c:v>40865.561</c:v>
                </c:pt>
                <c:pt idx="162">
                  <c:v>42068.211</c:v>
                </c:pt>
                <c:pt idx="163">
                  <c:v>39132.656</c:v>
                </c:pt>
                <c:pt idx="164">
                  <c:v>33917.356</c:v>
                </c:pt>
                <c:pt idx="165">
                  <c:v>34140.191</c:v>
                </c:pt>
                <c:pt idx="166">
                  <c:v>34483.195</c:v>
                </c:pt>
                <c:pt idx="167">
                  <c:v>45202.081</c:v>
                </c:pt>
                <c:pt idx="168">
                  <c:v>39817.077</c:v>
                </c:pt>
                <c:pt idx="169">
                  <c:v>37308.135</c:v>
                </c:pt>
                <c:pt idx="170">
                  <c:v>39027.155</c:v>
                </c:pt>
                <c:pt idx="171">
                  <c:v>40355.895</c:v>
                </c:pt>
                <c:pt idx="172">
                  <c:v>40244.972</c:v>
                </c:pt>
                <c:pt idx="173">
                  <c:v>41854.553</c:v>
                </c:pt>
                <c:pt idx="174">
                  <c:v>51738.793</c:v>
                </c:pt>
                <c:pt idx="175">
                  <c:v>51856.109</c:v>
                </c:pt>
                <c:pt idx="176">
                  <c:v>49983.987</c:v>
                </c:pt>
                <c:pt idx="177">
                  <c:v>48640.173</c:v>
                </c:pt>
                <c:pt idx="178">
                  <c:v>47071.195</c:v>
                </c:pt>
                <c:pt idx="179">
                  <c:v>42840.374</c:v>
                </c:pt>
                <c:pt idx="180">
                  <c:v>40033.233</c:v>
                </c:pt>
                <c:pt idx="181">
                  <c:v>42134.746</c:v>
                </c:pt>
                <c:pt idx="182">
                  <c:v>45419.963</c:v>
                </c:pt>
                <c:pt idx="183">
                  <c:v>47225.419</c:v>
                </c:pt>
                <c:pt idx="184">
                  <c:v>46307.559</c:v>
                </c:pt>
                <c:pt idx="185">
                  <c:v>51608.335</c:v>
                </c:pt>
                <c:pt idx="186">
                  <c:v>50729.585</c:v>
                </c:pt>
                <c:pt idx="187">
                  <c:v>50897.445</c:v>
                </c:pt>
                <c:pt idx="188">
                  <c:v>49667.749</c:v>
                </c:pt>
                <c:pt idx="189">
                  <c:v>48521.671</c:v>
                </c:pt>
                <c:pt idx="190">
                  <c:v>50945.451</c:v>
                </c:pt>
                <c:pt idx="191">
                  <c:v>47522.473</c:v>
                </c:pt>
                <c:pt idx="192">
                  <c:v>38596.556</c:v>
                </c:pt>
                <c:pt idx="193">
                  <c:v>41964.019</c:v>
                </c:pt>
                <c:pt idx="194">
                  <c:v>48732.073</c:v>
                </c:pt>
                <c:pt idx="195">
                  <c:v>56836.825</c:v>
                </c:pt>
                <c:pt idx="196">
                  <c:v>56067.488</c:v>
                </c:pt>
                <c:pt idx="197">
                  <c:v>57198.413</c:v>
                </c:pt>
                <c:pt idx="198">
                  <c:v>58685.328</c:v>
                </c:pt>
                <c:pt idx="199">
                  <c:v>59118.97</c:v>
                </c:pt>
                <c:pt idx="200">
                  <c:v>52240.885</c:v>
                </c:pt>
                <c:pt idx="201">
                  <c:v>46870.952</c:v>
                </c:pt>
                <c:pt idx="202">
                  <c:v>50384.09</c:v>
                </c:pt>
                <c:pt idx="203">
                  <c:v>50476.685</c:v>
                </c:pt>
                <c:pt idx="204">
                  <c:v>45087.643</c:v>
                </c:pt>
                <c:pt idx="205">
                  <c:v>35840.241</c:v>
                </c:pt>
                <c:pt idx="206">
                  <c:v>41466.462</c:v>
                </c:pt>
                <c:pt idx="207">
                  <c:v>40144.097</c:v>
                </c:pt>
                <c:pt idx="208">
                  <c:v>38831.551</c:v>
                </c:pt>
                <c:pt idx="209">
                  <c:v>43632.421</c:v>
                </c:pt>
                <c:pt idx="210">
                  <c:v>41602.289</c:v>
                </c:pt>
                <c:pt idx="211">
                  <c:v>41505.477</c:v>
                </c:pt>
                <c:pt idx="212">
                  <c:v>38044.048</c:v>
                </c:pt>
                <c:pt idx="213">
                  <c:v>43432.595</c:v>
                </c:pt>
                <c:pt idx="214">
                  <c:v>33877.87</c:v>
                </c:pt>
                <c:pt idx="215">
                  <c:v>35117.075</c:v>
                </c:pt>
                <c:pt idx="216">
                  <c:v>37966.363</c:v>
                </c:pt>
                <c:pt idx="217">
                  <c:v>36407.254</c:v>
                </c:pt>
                <c:pt idx="218">
                  <c:v>38843.484</c:v>
                </c:pt>
                <c:pt idx="219">
                  <c:v>45415.284</c:v>
                </c:pt>
                <c:pt idx="220">
                  <c:v>47294.133</c:v>
                </c:pt>
                <c:pt idx="221">
                  <c:v>40328.503</c:v>
                </c:pt>
                <c:pt idx="222">
                  <c:v>39752.534</c:v>
                </c:pt>
                <c:pt idx="223">
                  <c:v>46043.658</c:v>
                </c:pt>
                <c:pt idx="224">
                  <c:v>44023.27</c:v>
                </c:pt>
                <c:pt idx="225">
                  <c:v>35188.298</c:v>
                </c:pt>
                <c:pt idx="226">
                  <c:v>35972.252</c:v>
                </c:pt>
                <c:pt idx="227">
                  <c:v>36226.24</c:v>
                </c:pt>
                <c:pt idx="228">
                  <c:v>33849.273</c:v>
                </c:pt>
                <c:pt idx="229">
                  <c:v>31812.337</c:v>
                </c:pt>
                <c:pt idx="230">
                  <c:v>36712.279</c:v>
                </c:pt>
                <c:pt idx="231">
                  <c:v>45814.698</c:v>
                </c:pt>
                <c:pt idx="232">
                  <c:v>48463.131</c:v>
                </c:pt>
                <c:pt idx="233">
                  <c:v>44664.88</c:v>
                </c:pt>
                <c:pt idx="234">
                  <c:v>38738.284</c:v>
                </c:pt>
                <c:pt idx="235">
                  <c:v>35155.215</c:v>
                </c:pt>
                <c:pt idx="236">
                  <c:v>35713.8</c:v>
                </c:pt>
                <c:pt idx="237">
                  <c:v>42957.301</c:v>
                </c:pt>
                <c:pt idx="238">
                  <c:v>49056.547</c:v>
                </c:pt>
                <c:pt idx="239">
                  <c:v>41702.099</c:v>
                </c:pt>
                <c:pt idx="240">
                  <c:v>43803.587</c:v>
                </c:pt>
                <c:pt idx="241">
                  <c:v>45389.968</c:v>
                </c:pt>
                <c:pt idx="242">
                  <c:v>44101.857</c:v>
                </c:pt>
                <c:pt idx="243">
                  <c:v>44119.594</c:v>
                </c:pt>
                <c:pt idx="244">
                  <c:v>42975.611</c:v>
                </c:pt>
                <c:pt idx="245">
                  <c:v>44117.331</c:v>
                </c:pt>
                <c:pt idx="246">
                  <c:v>40995.284</c:v>
                </c:pt>
                <c:pt idx="247">
                  <c:v>38596.918</c:v>
                </c:pt>
                <c:pt idx="248">
                  <c:v>33390.89</c:v>
                </c:pt>
                <c:pt idx="249">
                  <c:v>31341.024</c:v>
                </c:pt>
                <c:pt idx="250">
                  <c:v>36070.205</c:v>
                </c:pt>
                <c:pt idx="251">
                  <c:v>35189.243</c:v>
                </c:pt>
                <c:pt idx="252">
                  <c:v>48929.267</c:v>
                </c:pt>
                <c:pt idx="253">
                  <c:v>52612.923</c:v>
                </c:pt>
                <c:pt idx="254">
                  <c:v>47198.743</c:v>
                </c:pt>
                <c:pt idx="255">
                  <c:v>36218.837</c:v>
                </c:pt>
                <c:pt idx="256">
                  <c:v>27970.658</c:v>
                </c:pt>
                <c:pt idx="257">
                  <c:v>29801.499</c:v>
                </c:pt>
                <c:pt idx="258">
                  <c:v>32239.565</c:v>
                </c:pt>
                <c:pt idx="259">
                  <c:v>30945.969</c:v>
                </c:pt>
                <c:pt idx="260">
                  <c:v>31397.767</c:v>
                </c:pt>
                <c:pt idx="261">
                  <c:v>32805.774</c:v>
                </c:pt>
                <c:pt idx="262">
                  <c:v>33987.054</c:v>
                </c:pt>
                <c:pt idx="263">
                  <c:v>31065.436</c:v>
                </c:pt>
                <c:pt idx="264">
                  <c:v>29272.719</c:v>
                </c:pt>
                <c:pt idx="265">
                  <c:v>31316.451</c:v>
                </c:pt>
                <c:pt idx="266">
                  <c:v>31757.492</c:v>
                </c:pt>
                <c:pt idx="267">
                  <c:v>31978.358</c:v>
                </c:pt>
                <c:pt idx="268">
                  <c:v>32109.896</c:v>
                </c:pt>
                <c:pt idx="269">
                  <c:v>30836.275</c:v>
                </c:pt>
                <c:pt idx="270">
                  <c:v>28410.449</c:v>
                </c:pt>
                <c:pt idx="271">
                  <c:v>29385.466</c:v>
                </c:pt>
                <c:pt idx="272">
                  <c:v>32523.268</c:v>
                </c:pt>
                <c:pt idx="273">
                  <c:v>34459.259</c:v>
                </c:pt>
                <c:pt idx="274">
                  <c:v>37005.21</c:v>
                </c:pt>
                <c:pt idx="275">
                  <c:v>36435.876</c:v>
                </c:pt>
                <c:pt idx="276">
                  <c:v>39531.939</c:v>
                </c:pt>
                <c:pt idx="277">
                  <c:v>36257.262</c:v>
                </c:pt>
                <c:pt idx="278">
                  <c:v>36004.51</c:v>
                </c:pt>
                <c:pt idx="279">
                  <c:v>35853.427</c:v>
                </c:pt>
                <c:pt idx="280">
                  <c:v>31645.242</c:v>
                </c:pt>
                <c:pt idx="281">
                  <c:v>31738.654</c:v>
                </c:pt>
                <c:pt idx="282">
                  <c:v>32216.448</c:v>
                </c:pt>
                <c:pt idx="283">
                  <c:v>30950.018</c:v>
                </c:pt>
                <c:pt idx="284">
                  <c:v>28489.26</c:v>
                </c:pt>
                <c:pt idx="285">
                  <c:v>28753.663</c:v>
                </c:pt>
                <c:pt idx="286">
                  <c:v>31760.925</c:v>
                </c:pt>
                <c:pt idx="287">
                  <c:v>31841.196</c:v>
                </c:pt>
                <c:pt idx="288">
                  <c:v>32406.943</c:v>
                </c:pt>
                <c:pt idx="289">
                  <c:v>33181.324</c:v>
                </c:pt>
                <c:pt idx="290">
                  <c:v>29916.405</c:v>
                </c:pt>
                <c:pt idx="291">
                  <c:v>28253.247</c:v>
                </c:pt>
                <c:pt idx="292">
                  <c:v>28782.086</c:v>
                </c:pt>
                <c:pt idx="293">
                  <c:v>31802.455</c:v>
                </c:pt>
                <c:pt idx="294">
                  <c:v>31776.247</c:v>
                </c:pt>
                <c:pt idx="295">
                  <c:v>32796.956</c:v>
                </c:pt>
                <c:pt idx="296">
                  <c:v>33620.047</c:v>
                </c:pt>
                <c:pt idx="297">
                  <c:v>32741.222</c:v>
                </c:pt>
                <c:pt idx="298">
                  <c:v>29479.997</c:v>
                </c:pt>
                <c:pt idx="299">
                  <c:v>30058.545</c:v>
                </c:pt>
                <c:pt idx="300">
                  <c:v>32611.321</c:v>
                </c:pt>
                <c:pt idx="301">
                  <c:v>32615.921</c:v>
                </c:pt>
                <c:pt idx="302">
                  <c:v>32478.503</c:v>
                </c:pt>
                <c:pt idx="303">
                  <c:v>31592.279</c:v>
                </c:pt>
                <c:pt idx="304">
                  <c:v>30972.83</c:v>
                </c:pt>
                <c:pt idx="305">
                  <c:v>28194.319</c:v>
                </c:pt>
                <c:pt idx="306">
                  <c:v>30748.512</c:v>
                </c:pt>
                <c:pt idx="307">
                  <c:v>35734.228</c:v>
                </c:pt>
                <c:pt idx="308">
                  <c:v>33967.399</c:v>
                </c:pt>
                <c:pt idx="309">
                  <c:v>32872.368</c:v>
                </c:pt>
                <c:pt idx="310">
                  <c:v>33418.372</c:v>
                </c:pt>
                <c:pt idx="311">
                  <c:v>34011.208</c:v>
                </c:pt>
                <c:pt idx="312">
                  <c:v>30956.161</c:v>
                </c:pt>
                <c:pt idx="313">
                  <c:v>31401.849</c:v>
                </c:pt>
                <c:pt idx="314">
                  <c:v>34279.157</c:v>
                </c:pt>
                <c:pt idx="315">
                  <c:v>38042.406</c:v>
                </c:pt>
                <c:pt idx="316">
                  <c:v>37777.738</c:v>
                </c:pt>
                <c:pt idx="317">
                  <c:v>35708.431</c:v>
                </c:pt>
                <c:pt idx="318">
                  <c:v>34283.511</c:v>
                </c:pt>
                <c:pt idx="319">
                  <c:v>30370.545</c:v>
                </c:pt>
                <c:pt idx="320">
                  <c:v>30387.874</c:v>
                </c:pt>
                <c:pt idx="321">
                  <c:v>33054.558</c:v>
                </c:pt>
                <c:pt idx="322">
                  <c:v>35982.922</c:v>
                </c:pt>
                <c:pt idx="323">
                  <c:v>36693.352</c:v>
                </c:pt>
                <c:pt idx="324">
                  <c:v>35723.565</c:v>
                </c:pt>
                <c:pt idx="325">
                  <c:v>33591.056</c:v>
                </c:pt>
                <c:pt idx="326">
                  <c:v>33376.182</c:v>
                </c:pt>
                <c:pt idx="327">
                  <c:v>38929.98</c:v>
                </c:pt>
                <c:pt idx="328">
                  <c:v>40269.912</c:v>
                </c:pt>
                <c:pt idx="329">
                  <c:v>39358.523</c:v>
                </c:pt>
                <c:pt idx="330">
                  <c:v>38396.184</c:v>
                </c:pt>
                <c:pt idx="331">
                  <c:v>33158.364</c:v>
                </c:pt>
                <c:pt idx="332">
                  <c:v>35681.614</c:v>
                </c:pt>
                <c:pt idx="333">
                  <c:v>35310.802</c:v>
                </c:pt>
                <c:pt idx="334">
                  <c:v>34508.992</c:v>
                </c:pt>
                <c:pt idx="335">
                  <c:v>36772.265</c:v>
                </c:pt>
                <c:pt idx="336">
                  <c:v>36106.189</c:v>
                </c:pt>
                <c:pt idx="337">
                  <c:v>36198.643</c:v>
                </c:pt>
                <c:pt idx="338">
                  <c:v>35088.408</c:v>
                </c:pt>
                <c:pt idx="339">
                  <c:v>35784.636</c:v>
                </c:pt>
                <c:pt idx="340">
                  <c:v>35701.256</c:v>
                </c:pt>
                <c:pt idx="341">
                  <c:v>40262.693</c:v>
                </c:pt>
                <c:pt idx="342">
                  <c:v>40529.122</c:v>
                </c:pt>
                <c:pt idx="343">
                  <c:v>42096.607</c:v>
                </c:pt>
                <c:pt idx="344">
                  <c:v>41591.827</c:v>
                </c:pt>
                <c:pt idx="345">
                  <c:v>43386.249</c:v>
                </c:pt>
                <c:pt idx="346">
                  <c:v>40535.638</c:v>
                </c:pt>
                <c:pt idx="347">
                  <c:v>40374.254</c:v>
                </c:pt>
                <c:pt idx="348">
                  <c:v>38212.772</c:v>
                </c:pt>
                <c:pt idx="349">
                  <c:v>42520.286</c:v>
                </c:pt>
                <c:pt idx="350">
                  <c:v>42390.604</c:v>
                </c:pt>
                <c:pt idx="351">
                  <c:v>41514.661</c:v>
                </c:pt>
                <c:pt idx="352">
                  <c:v>39836.195</c:v>
                </c:pt>
                <c:pt idx="353">
                  <c:v>36205.221</c:v>
                </c:pt>
                <c:pt idx="354">
                  <c:v>31890.916</c:v>
                </c:pt>
                <c:pt idx="355">
                  <c:v>31844.792</c:v>
                </c:pt>
                <c:pt idx="356">
                  <c:v>34436.263</c:v>
                </c:pt>
                <c:pt idx="357">
                  <c:v>36623.502</c:v>
                </c:pt>
                <c:pt idx="358">
                  <c:v>34717.397</c:v>
                </c:pt>
                <c:pt idx="359">
                  <c:v>38936.046</c:v>
                </c:pt>
                <c:pt idx="360">
                  <c:v>37233.262</c:v>
                </c:pt>
                <c:pt idx="361">
                  <c:v>33166.136</c:v>
                </c:pt>
                <c:pt idx="362">
                  <c:v>34383.27</c:v>
                </c:pt>
                <c:pt idx="363">
                  <c:v>38877.668</c:v>
                </c:pt>
                <c:pt idx="364">
                  <c:v>39237.258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4719000"/>
        <c:axId val="2084155448"/>
      </c:lineChart>
      <c:catAx>
        <c:axId val="-2134719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84155448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2084155448"/>
        <c:scaling>
          <c:orientation val="minMax"/>
          <c:max val="60000.0"/>
          <c:min val="25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4719000"/>
        <c:crossesAt val="1.0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7666068647943"/>
          <c:y val="0.0160098126284646"/>
          <c:w val="0.939233393135206"/>
          <c:h val="0.890599613705492"/>
        </c:manualLayout>
      </c:layout>
      <c:lineChart>
        <c:grouping val="standard"/>
        <c:varyColors val="0"/>
        <c:ser>
          <c:idx val="0"/>
          <c:order val="0"/>
          <c:tx>
            <c:v>Sea Breeze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</c:dPt>
          <c:cat>
            <c:strRef>
              <c:f>'[1]Seabreeze extended'!$K$3:$K$14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'[1]Seabreeze extended'!$N$3:$N$14</c:f>
              <c:numCache>
                <c:formatCode>General</c:formatCode>
                <c:ptCount val="12"/>
                <c:pt idx="0">
                  <c:v>4.0</c:v>
                </c:pt>
                <c:pt idx="1">
                  <c:v>8.0</c:v>
                </c:pt>
                <c:pt idx="2">
                  <c:v>13.0</c:v>
                </c:pt>
                <c:pt idx="3">
                  <c:v>44.0</c:v>
                </c:pt>
                <c:pt idx="4">
                  <c:v>28.0</c:v>
                </c:pt>
                <c:pt idx="5">
                  <c:v>39.0</c:v>
                </c:pt>
                <c:pt idx="6">
                  <c:v>43.0</c:v>
                </c:pt>
                <c:pt idx="7">
                  <c:v>35.0</c:v>
                </c:pt>
                <c:pt idx="8">
                  <c:v>29.0</c:v>
                </c:pt>
                <c:pt idx="9">
                  <c:v>15.0</c:v>
                </c:pt>
                <c:pt idx="10">
                  <c:v>8.0</c:v>
                </c:pt>
                <c:pt idx="11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v>Upwelling</c:v>
          </c:tx>
          <c:spPr>
            <a:ln w="76200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'[1]Seabreeze extended'!$O$3:$O$14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15.0</c:v>
                </c:pt>
                <c:pt idx="6">
                  <c:v>46.0</c:v>
                </c:pt>
                <c:pt idx="7">
                  <c:v>22.0</c:v>
                </c:pt>
                <c:pt idx="8">
                  <c:v>33.0</c:v>
                </c:pt>
                <c:pt idx="9">
                  <c:v>6.0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4696520"/>
        <c:axId val="2132377224"/>
      </c:lineChart>
      <c:catAx>
        <c:axId val="-2134696520"/>
        <c:scaling>
          <c:orientation val="minMax"/>
        </c:scaling>
        <c:delete val="1"/>
        <c:axPos val="b"/>
        <c:majorTickMark val="out"/>
        <c:minorTickMark val="none"/>
        <c:tickLblPos val="nextTo"/>
        <c:crossAx val="2132377224"/>
        <c:crosses val="autoZero"/>
        <c:auto val="1"/>
        <c:lblAlgn val="ctr"/>
        <c:lblOffset val="100"/>
        <c:noMultiLvlLbl val="0"/>
      </c:catAx>
      <c:valAx>
        <c:axId val="21323772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-2134696520"/>
        <c:crossesAt val="15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Speed</a:t>
            </a:r>
            <a:r>
              <a:rPr lang="en-US" baseline="0"/>
              <a:t> of Sea Breeze Front (</a:t>
            </a:r>
            <a:r>
              <a:rPr lang="en-US" i="1" baseline="0"/>
              <a:t>Center</a:t>
            </a:r>
            <a:r>
              <a:rPr lang="en-US" baseline="0"/>
              <a:t>) (m/s)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Time (HH:MM:SS, UTC)</c:v>
          </c:tx>
          <c:cat>
            <c:numRef>
              <c:f>Data!$D$5:$D$11</c:f>
              <c:numCache>
                <c:formatCode>h:mm:ss</c:formatCode>
                <c:ptCount val="7"/>
                <c:pt idx="0">
                  <c:v>0.710219907407407</c:v>
                </c:pt>
                <c:pt idx="1">
                  <c:v>0.750381944444444</c:v>
                </c:pt>
                <c:pt idx="2">
                  <c:v>0.790555555555555</c:v>
                </c:pt>
                <c:pt idx="3">
                  <c:v>0.829328703703704</c:v>
                </c:pt>
                <c:pt idx="4">
                  <c:v>0.872465277777778</c:v>
                </c:pt>
                <c:pt idx="5">
                  <c:v>0.912604166666667</c:v>
                </c:pt>
                <c:pt idx="6">
                  <c:v>0.952743055555556</c:v>
                </c:pt>
              </c:numCache>
            </c:numRef>
          </c:cat>
          <c:val>
            <c:numRef>
              <c:f>Data!$M$5:$M$11</c:f>
              <c:numCache>
                <c:formatCode>0.00</c:formatCode>
                <c:ptCount val="7"/>
                <c:pt idx="0">
                  <c:v>1.025058589116038</c:v>
                </c:pt>
                <c:pt idx="1">
                  <c:v>0.801159146974063</c:v>
                </c:pt>
                <c:pt idx="2">
                  <c:v>1.797767191011236</c:v>
                </c:pt>
                <c:pt idx="3">
                  <c:v>1.847775976119403</c:v>
                </c:pt>
                <c:pt idx="4">
                  <c:v>1.599154193721492</c:v>
                </c:pt>
                <c:pt idx="5">
                  <c:v>2.024237647058824</c:v>
                </c:pt>
                <c:pt idx="6">
                  <c:v>4.492538823529406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2299304"/>
        <c:axId val="-2133890968"/>
      </c:lineChart>
      <c:catAx>
        <c:axId val="-2112299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  <a:r>
                  <a:rPr lang="en-US" baseline="0"/>
                  <a:t> (HH:MM:SS, UTC)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crossAx val="-2133890968"/>
        <c:crosses val="autoZero"/>
        <c:auto val="1"/>
        <c:lblAlgn val="ctr"/>
        <c:lblOffset val="100"/>
        <c:noMultiLvlLbl val="0"/>
      </c:catAx>
      <c:valAx>
        <c:axId val="-213389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Speed (m/s)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-2112299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72155-F791-9C40-A215-E41EA6D77E4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119C8-C782-C94A-86BD-CF297180D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-Sea breeze time of day (afternoon/evening) is also coincident with peak demand time</a:t>
            </a:r>
            <a:r>
              <a:rPr lang="en-US" baseline="0" dirty="0" smtClean="0"/>
              <a:t> of day (5-7 pm)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r>
              <a:rPr lang="en-US" baseline="0" dirty="0" smtClean="0"/>
              <a:t>-out speed of OSW turbines of 4 m/s (calm zone?)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Satellite: </a:t>
            </a:r>
            <a:r>
              <a:rPr lang="en-US" dirty="0" smtClean="0"/>
              <a:t>High</a:t>
            </a:r>
            <a:r>
              <a:rPr lang="en-US" baseline="0" dirty="0" smtClean="0"/>
              <a:t> res in space and time</a:t>
            </a:r>
            <a:endParaRPr lang="en-US" dirty="0" smtClean="0"/>
          </a:p>
          <a:p>
            <a:r>
              <a:rPr lang="en-US" dirty="0" smtClean="0"/>
              <a:t>Previous satellite SST products low in spatial or temporal resolution</a:t>
            </a:r>
            <a:r>
              <a:rPr lang="en-US" baseline="0" dirty="0" smtClean="0"/>
              <a:t> and are often warmest pixel composites for </a:t>
            </a:r>
            <a:r>
              <a:rPr lang="en-US" baseline="0" dirty="0" err="1" smtClean="0"/>
              <a:t>declouding</a:t>
            </a:r>
            <a:r>
              <a:rPr lang="en-US" dirty="0" smtClean="0"/>
              <a:t>;</a:t>
            </a:r>
            <a:r>
              <a:rPr lang="en-US" baseline="0" dirty="0" smtClean="0"/>
              <a:t> cannot resolve coastal upwelling</a:t>
            </a:r>
            <a:endParaRPr lang="en-US" dirty="0" smtClean="0"/>
          </a:p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b="1" dirty="0" smtClean="0"/>
              <a:t>Model:</a:t>
            </a:r>
            <a:r>
              <a:rPr lang="en-US" b="1" baseline="0" dirty="0" smtClean="0"/>
              <a:t> </a:t>
            </a:r>
            <a:r>
              <a:rPr lang="en-US" dirty="0" smtClean="0"/>
              <a:t>NAM12km</a:t>
            </a:r>
            <a:r>
              <a:rPr lang="en-US" baseline="0" dirty="0" smtClean="0"/>
              <a:t> </a:t>
            </a:r>
            <a:r>
              <a:rPr lang="en-US" dirty="0" smtClean="0"/>
              <a:t>for boundary conditions</a:t>
            </a:r>
          </a:p>
          <a:p>
            <a:r>
              <a:rPr lang="en-US" b="1" dirty="0" smtClean="0"/>
              <a:t>Cases</a:t>
            </a:r>
            <a:r>
              <a:rPr lang="en-US" b="0" dirty="0" smtClean="0"/>
              <a:t>: largest and</a:t>
            </a:r>
            <a:r>
              <a:rPr lang="en-US" b="0" baseline="0" dirty="0" smtClean="0"/>
              <a:t> longest lasting upwelling in NJ 2012-2014</a:t>
            </a:r>
          </a:p>
          <a:p>
            <a:r>
              <a:rPr lang="en-US" b="0" baseline="0" dirty="0" smtClean="0"/>
              <a:t>20140731 case has similar ambient (outside upwelling) water T to 20130707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 expect similar inversions, impact on 100m winds over upwelling in this structure</a:t>
            </a:r>
            <a:r>
              <a:rPr lang="en-US" baseline="0" dirty="0" smtClean="0"/>
              <a:t> (affects NJ WEA!)</a:t>
            </a:r>
          </a:p>
          <a:p>
            <a:r>
              <a:rPr lang="en-US" baseline="0" dirty="0" smtClean="0"/>
              <a:t>Need good ocean model to predict this correctly!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red </a:t>
            </a:r>
            <a:r>
              <a:rPr lang="en-US" dirty="0" err="1" smtClean="0"/>
              <a:t>colorbar</a:t>
            </a:r>
            <a:r>
              <a:rPr lang="en-US" dirty="0" smtClean="0"/>
              <a:t> at +/-</a:t>
            </a:r>
            <a:r>
              <a:rPr lang="en-US" baseline="0" dirty="0" smtClean="0"/>
              <a:t>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19C8-C782-C94A-86BD-CF297180D9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8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5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4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9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6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0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885C7-74CE-4943-AE2E-6B22518734A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C1505-AAFD-4046-91B7-317D9764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1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oist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/>
          <a:stretch/>
        </p:blipFill>
        <p:spPr>
          <a:xfrm>
            <a:off x="0" y="0"/>
            <a:ext cx="9150409" cy="68580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50409" cy="26246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537" y="94754"/>
            <a:ext cx="8744009" cy="1640913"/>
          </a:xfrm>
          <a:solidFill>
            <a:schemeClr val="bg1">
              <a:lumMod val="75000"/>
              <a:alpha val="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4800"/>
              </a:spcAft>
            </a:pPr>
            <a:r>
              <a:rPr lang="en-US" sz="4000" b="1" dirty="0"/>
              <a:t>Sea Breeze, Coastal Upwelling Modeling to Support Offshore Wind Energy Planning and Operations</a:t>
            </a:r>
            <a:endParaRPr lang="en-US" sz="2400" dirty="0"/>
          </a:p>
        </p:txBody>
      </p:sp>
      <p:pic>
        <p:nvPicPr>
          <p:cNvPr id="4" name="Picture 30" descr="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281" y="5838710"/>
            <a:ext cx="911698" cy="8547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48" y="5487106"/>
            <a:ext cx="1053106" cy="482992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7614" y="5806069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6676" y="5882266"/>
            <a:ext cx="900113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Picture 41" descr="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01940" y="5806069"/>
            <a:ext cx="907473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Rectangle 7"/>
          <p:cNvSpPr/>
          <p:nvPr/>
        </p:nvSpPr>
        <p:spPr>
          <a:xfrm>
            <a:off x="152400" y="4986812"/>
            <a:ext cx="3014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Greg Seroka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Erick Fredj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, Travis Miles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Rich Dunk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Josh Kohut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Scott Glenn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02475"/>
            <a:ext cx="2726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October 22, 2015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MTS/IEEE OCEANS ‘15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1096" y="5401366"/>
            <a:ext cx="26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4844" y="5996232"/>
            <a:ext cx="1005883" cy="7340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86921" y="6144997"/>
            <a:ext cx="26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6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_d02_run07-06_avgdiff_100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9049" r="4268" b="9520"/>
          <a:stretch/>
        </p:blipFill>
        <p:spPr>
          <a:xfrm>
            <a:off x="5984302" y="2241708"/>
            <a:ext cx="3200667" cy="3124537"/>
          </a:xfrm>
          <a:prstGeom prst="rect">
            <a:avLst/>
          </a:prstGeom>
        </p:spPr>
      </p:pic>
      <p:pic>
        <p:nvPicPr>
          <p:cNvPr id="4" name="Picture 3" descr="WRF_d02_run07-06_avgdiff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8971" r="18149" b="9501"/>
          <a:stretch/>
        </p:blipFill>
        <p:spPr>
          <a:xfrm>
            <a:off x="3344219" y="2241708"/>
            <a:ext cx="2665827" cy="3124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401458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45281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100m Wind Speed Diff.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094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SST Diff.</a:t>
            </a:r>
            <a:endParaRPr lang="en-US" b="1" dirty="0"/>
          </a:p>
        </p:txBody>
      </p:sp>
      <p:pic>
        <p:nvPicPr>
          <p:cNvPr id="12" name="Picture 11" descr="WRF_run04-05_SST_20130707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8931" r="6060" b="9350"/>
          <a:stretch/>
        </p:blipFill>
        <p:spPr>
          <a:xfrm>
            <a:off x="12010" y="2253070"/>
            <a:ext cx="3352800" cy="31245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0180" y="5417791"/>
            <a:ext cx="855134" cy="364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=0.61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10993" y="5418817"/>
            <a:ext cx="855134" cy="364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=0.58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16200000">
            <a:off x="2803210" y="4227621"/>
            <a:ext cx="868725" cy="3401039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6200000">
            <a:off x="4073527" y="2957302"/>
            <a:ext cx="1124132" cy="6197079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701876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68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RF_d02_run07-06_avgdiff_xsection_1.2-1.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2762" r="6471" b="2990"/>
          <a:stretch/>
        </p:blipFill>
        <p:spPr>
          <a:xfrm>
            <a:off x="4276163" y="1950478"/>
            <a:ext cx="4614298" cy="48508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62593" y="3470998"/>
            <a:ext cx="1197515" cy="2919613"/>
            <a:chOff x="1015813" y="3758280"/>
            <a:chExt cx="1040492" cy="24454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813" y="3758280"/>
              <a:ext cx="1040492" cy="197426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619243" y="5732546"/>
              <a:ext cx="130813" cy="4711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72417" y="1511427"/>
            <a:ext cx="392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Wind Speed Difference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88978" y="2276399"/>
            <a:ext cx="3020754" cy="3234892"/>
            <a:chOff x="370981" y="3465548"/>
            <a:chExt cx="3020754" cy="3234892"/>
          </a:xfrm>
        </p:grpSpPr>
        <p:pic>
          <p:nvPicPr>
            <p:cNvPr id="22" name="Picture 21" descr="WRF_d02_run07-06_avgdiff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" t="8971" r="18150" b="9501"/>
            <a:stretch/>
          </p:blipFill>
          <p:spPr>
            <a:xfrm>
              <a:off x="370981" y="3465548"/>
              <a:ext cx="3020754" cy="323489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1791921" y="5367061"/>
              <a:ext cx="1118234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701876"/>
            <a:ext cx="9144000" cy="7620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47720" y="1983325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854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47720" y="1983325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588978" y="2276399"/>
            <a:ext cx="3020754" cy="3234892"/>
            <a:chOff x="370981" y="3465548"/>
            <a:chExt cx="3020754" cy="3234892"/>
          </a:xfrm>
        </p:grpSpPr>
        <p:pic>
          <p:nvPicPr>
            <p:cNvPr id="20" name="Picture 19" descr="WRF_d02_run07-06_avgdiff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" t="8971" r="18150" b="9501"/>
            <a:stretch/>
          </p:blipFill>
          <p:spPr>
            <a:xfrm>
              <a:off x="370981" y="3465548"/>
              <a:ext cx="3020754" cy="3234892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1791921" y="5367061"/>
              <a:ext cx="1118234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WRF_d02_run07-06_avgdiff_temp_xsection_5-5_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201" r="8620" b="2595"/>
          <a:stretch/>
        </p:blipFill>
        <p:spPr>
          <a:xfrm>
            <a:off x="4238250" y="1904583"/>
            <a:ext cx="4547951" cy="489672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562593" y="3461374"/>
            <a:ext cx="1197515" cy="2919613"/>
            <a:chOff x="1015813" y="3758280"/>
            <a:chExt cx="1040492" cy="24454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813" y="3758280"/>
              <a:ext cx="1040492" cy="197426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619243" y="5732546"/>
              <a:ext cx="130813" cy="4711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464528" y="1503901"/>
            <a:ext cx="3959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Temperature Difference</a:t>
            </a:r>
            <a:endParaRPr lang="en-US" sz="2800" b="1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701876"/>
            <a:ext cx="9144000" cy="7620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36940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3439"/>
            <a:ext cx="9143999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How will coastal upwelling affect the NJ WEA?</a:t>
            </a:r>
            <a:endParaRPr lang="en-US" sz="3600" b="1" dirty="0"/>
          </a:p>
        </p:txBody>
      </p:sp>
      <p:pic>
        <p:nvPicPr>
          <p:cNvPr id="4" name="Picture 3" descr="upwelling_zoom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3205" r="9588" b="7228"/>
          <a:stretch/>
        </p:blipFill>
        <p:spPr>
          <a:xfrm>
            <a:off x="1757223" y="691760"/>
            <a:ext cx="5384434" cy="6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4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Part 2: Sea Breeze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100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8269" y="870469"/>
            <a:ext cx="8812146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Case </a:t>
            </a:r>
            <a:r>
              <a:rPr lang="en-US" sz="2800" b="1" dirty="0"/>
              <a:t>3</a:t>
            </a:r>
            <a:r>
              <a:rPr lang="en-US" sz="2800" b="1" dirty="0" smtClean="0"/>
              <a:t>: </a:t>
            </a:r>
            <a:r>
              <a:rPr lang="en-US" sz="2800" dirty="0" smtClean="0"/>
              <a:t>April 27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 2013: pure, no upwelling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Lagrangian Coherent Structures (LCSs)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LCSs are boundaries in a fluid that distinguish regions of differing dynamics </a:t>
            </a:r>
            <a:r>
              <a:rPr lang="en-US" sz="26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(e.g. eddies, jets, fronts)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Particles move away from and along a repelling LCS (A), aggregate and move along attracting LCSs (B)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maps identify convergence and divergence in a fluid flow (e.g. sea breeze)</a:t>
            </a: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8332"/>
          <a:stretch/>
        </p:blipFill>
        <p:spPr>
          <a:xfrm>
            <a:off x="2912183" y="4000385"/>
            <a:ext cx="4572000" cy="28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Benefits of LCS</a:t>
            </a:r>
          </a:p>
          <a:p>
            <a:r>
              <a:rPr lang="en-US" dirty="0" smtClean="0"/>
              <a:t>The </a:t>
            </a:r>
            <a:r>
              <a:rPr lang="en-US" dirty="0"/>
              <a:t>Lagrangian measures are advantageous as they are frame independent and robust with respect to localized noise in the </a:t>
            </a:r>
            <a:r>
              <a:rPr lang="en-US" dirty="0" smtClean="0"/>
              <a:t>data.</a:t>
            </a:r>
          </a:p>
          <a:p>
            <a:r>
              <a:rPr lang="en-US" dirty="0" smtClean="0"/>
              <a:t>Additionally</a:t>
            </a:r>
            <a:r>
              <a:rPr lang="en-US" dirty="0"/>
              <a:t>, LCS analysis 	</a:t>
            </a:r>
            <a:r>
              <a:rPr lang="en-US" dirty="0" smtClean="0"/>
              <a:t>reveals </a:t>
            </a:r>
            <a:r>
              <a:rPr lang="en-US" dirty="0"/>
              <a:t>coherent structures in </a:t>
            </a:r>
            <a:r>
              <a:rPr lang="en-US" b="1" dirty="0"/>
              <a:t>more detail and with better clarity than streamline plots</a:t>
            </a:r>
            <a:r>
              <a:rPr lang="en-US" dirty="0"/>
              <a:t> generated from </a:t>
            </a:r>
            <a:r>
              <a:rPr lang="en-US" dirty="0" smtClean="0"/>
              <a:t>2D </a:t>
            </a:r>
            <a:r>
              <a:rPr lang="en-US" dirty="0"/>
              <a:t>wind retrieval (Chan and Shao 2007; </a:t>
            </a:r>
            <a:r>
              <a:rPr lang="en-US" dirty="0" smtClean="0"/>
              <a:t>Tang </a:t>
            </a:r>
            <a:r>
              <a:rPr lang="en-US" dirty="0"/>
              <a:t>et al. 2011</a:t>
            </a:r>
            <a:r>
              <a:rPr lang="en-US" dirty="0" smtClean="0"/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80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81511"/>
            <a:ext cx="8229600" cy="5615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Set-up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On 3km WRF winds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1800 UTC to 2300 UTC (peak sea breeze time)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10km grid spacing for tracer trajectories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Perform at these levels in WRF: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10, 50, 150, 500, 600, 700, 800, 900, 1000, 1500, 2000, 2500m (through marine boundary layer)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Use relative dispersion (RD) to identify LCSs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5-10-19 at 12.3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8" y="5227008"/>
            <a:ext cx="4239143" cy="1630992"/>
          </a:xfrm>
          <a:prstGeom prst="rect">
            <a:avLst/>
          </a:prstGeom>
        </p:spPr>
      </p:pic>
      <p:pic>
        <p:nvPicPr>
          <p:cNvPr id="8" name="Picture 7" descr="grid_withoutr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4285" r="8590" b="2954"/>
          <a:stretch/>
        </p:blipFill>
        <p:spPr>
          <a:xfrm>
            <a:off x="7239722" y="-19150"/>
            <a:ext cx="1904278" cy="2025169"/>
          </a:xfrm>
          <a:prstGeom prst="rect">
            <a:avLst/>
          </a:prstGeom>
        </p:spPr>
      </p:pic>
      <p:pic>
        <p:nvPicPr>
          <p:cNvPr id="9" name="Picture 8" descr="grid_withoutred_zoom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9402" r="8255" b="7977"/>
          <a:stretch/>
        </p:blipFill>
        <p:spPr>
          <a:xfrm>
            <a:off x="4918887" y="-19150"/>
            <a:ext cx="2320835" cy="218502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7633420">
            <a:off x="6690263" y="2336742"/>
            <a:ext cx="939726" cy="708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8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F_run08_20130427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-1956"/>
            <a:ext cx="6859956" cy="6859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1500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948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F_run08_2013042718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1800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3460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386057"/>
            <a:ext cx="8767162" cy="47665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On November 9, 2015, BOEM commercial lease auction for NJ will take place</a:t>
            </a:r>
          </a:p>
          <a:p>
            <a:pPr lvl="1"/>
            <a:r>
              <a:rPr lang="en-US" dirty="0" smtClean="0"/>
              <a:t>Nearly 344,000 acres for leasing offshore wind (OSW)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competitive lease auction for OSW in U.S.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86" y="3450384"/>
            <a:ext cx="3323957" cy="3323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307" y="3473195"/>
            <a:ext cx="57708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/>
              <a:t>OSW developer(s) who win a lease zone will submit application to develop to NJ Board of Public Utilities (NJ BPU)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Must include wind resource assessment </a:t>
            </a:r>
            <a:r>
              <a:rPr lang="en-US" sz="2800" dirty="0" smtClean="0"/>
              <a:t>&amp; economic </a:t>
            </a:r>
            <a:r>
              <a:rPr lang="en-US" sz="28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25007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_run08_201304272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4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2100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32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F_run08_20130428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4782" y="6457890"/>
            <a:ext cx="26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1 km WRF simulation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6503" y="119104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0000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998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1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1" y="0"/>
            <a:ext cx="6858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8108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50m_NJ_v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50m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2408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1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4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9770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15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150m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4302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5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500m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161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6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600m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9194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7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700m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1898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8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5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800m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982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795430"/>
              </p:ext>
            </p:extLst>
          </p:nvPr>
        </p:nvGraphicFramePr>
        <p:xfrm>
          <a:off x="423030" y="2771693"/>
          <a:ext cx="8198071" cy="4086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202579"/>
              </p:ext>
            </p:extLst>
          </p:nvPr>
        </p:nvGraphicFramePr>
        <p:xfrm>
          <a:off x="423030" y="3217543"/>
          <a:ext cx="8120702" cy="273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12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9658"/>
            <a:ext cx="8229600" cy="2092035"/>
          </a:xfrm>
        </p:spPr>
        <p:txBody>
          <a:bodyPr/>
          <a:lstStyle/>
          <a:p>
            <a:r>
              <a:rPr lang="en-US" dirty="0" smtClean="0"/>
              <a:t>NJ BPU Offshore Wind Rules state:</a:t>
            </a:r>
          </a:p>
          <a:p>
            <a:pPr marL="457200" lvl="1" indent="0">
              <a:buNone/>
            </a:pPr>
            <a:r>
              <a:rPr lang="en-US" i="1" dirty="0" smtClean="0"/>
              <a:t>“Applications shall account for…the coincidence between time of generation for the project and 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595959"/>
                </a:solidFill>
              </a:rPr>
              <a:t>peak electricity demand</a:t>
            </a:r>
            <a:r>
              <a:rPr lang="en-US" i="1" dirty="0" smtClean="0"/>
              <a:t>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16069" y="4318914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Relative Load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1130639"/>
            <a:ext cx="7835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3200" dirty="0"/>
              <a:t>NJ </a:t>
            </a:r>
            <a:r>
              <a:rPr lang="en-US" sz="3200" b="1" dirty="0">
                <a:solidFill>
                  <a:srgbClr val="FF0000"/>
                </a:solidFill>
              </a:rPr>
              <a:t>sea breeze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0000FF"/>
                </a:solidFill>
              </a:rPr>
              <a:t>coastal upwelling</a:t>
            </a:r>
            <a:r>
              <a:rPr lang="en-US" sz="3200" b="1" dirty="0"/>
              <a:t> </a:t>
            </a:r>
            <a:r>
              <a:rPr lang="en-US" sz="3200" dirty="0"/>
              <a:t>coincident with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941687" y="4471313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Frequency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9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0"/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9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5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900m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6551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10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3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1000m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7940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15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94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1500m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9913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20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5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2000m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923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2500m_NJ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22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7467" y="30259"/>
            <a:ext cx="201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2500m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3470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0486" cy="3130486"/>
          </a:xfrm>
          <a:prstGeom prst="rect">
            <a:avLst/>
          </a:prstGeom>
        </p:spPr>
      </p:pic>
      <p:pic>
        <p:nvPicPr>
          <p:cNvPr id="4" name="Picture 3" descr="lcs_xsection_fla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8823" b="4138"/>
          <a:stretch/>
        </p:blipFill>
        <p:spPr>
          <a:xfrm>
            <a:off x="2769597" y="1413191"/>
            <a:ext cx="6374403" cy="544480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88224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Vertical Cross Section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1706" y="5664868"/>
            <a:ext cx="24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of wind turbine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40940" y="5970007"/>
            <a:ext cx="280280" cy="2021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2228" y="5849534"/>
            <a:ext cx="155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Coastline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563094" y="6172200"/>
            <a:ext cx="351775" cy="2048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24186" y="6078920"/>
            <a:ext cx="303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Energy Area </a:t>
            </a:r>
            <a:br>
              <a:rPr lang="en-US" dirty="0" smtClean="0"/>
            </a:br>
            <a:r>
              <a:rPr lang="en-US" dirty="0" smtClean="0"/>
              <a:t>Bounds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540940" y="6218866"/>
            <a:ext cx="373390" cy="158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4805" r="14080"/>
          <a:stretch/>
        </p:blipFill>
        <p:spPr>
          <a:xfrm>
            <a:off x="4368307" y="2769595"/>
            <a:ext cx="2716047" cy="40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2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cs_xsection_large_fla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3896" r="8626" b="4018"/>
          <a:stretch/>
        </p:blipFill>
        <p:spPr>
          <a:xfrm>
            <a:off x="2850093" y="1681518"/>
            <a:ext cx="6299497" cy="51764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88224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Vertical Cross Section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28175" y="5659085"/>
            <a:ext cx="24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of wind turbine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147409" y="5964224"/>
            <a:ext cx="280280" cy="2021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2228" y="5849534"/>
            <a:ext cx="155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Coastline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563094" y="6172200"/>
            <a:ext cx="351775" cy="2048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46922" y="6078920"/>
            <a:ext cx="303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Energy Area </a:t>
            </a:r>
            <a:br>
              <a:rPr lang="en-US" dirty="0" smtClean="0"/>
            </a:br>
            <a:r>
              <a:rPr lang="en-US" dirty="0" smtClean="0"/>
              <a:t>Bounds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263676" y="6218866"/>
            <a:ext cx="373390" cy="158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i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" y="1"/>
            <a:ext cx="3041042" cy="30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3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3" y="1126806"/>
            <a:ext cx="8714306" cy="542052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Divergence is slanted with height, from surface offshore to aloft </a:t>
            </a:r>
            <a:r>
              <a:rPr lang="en-US" dirty="0" smtClean="0"/>
              <a:t>onshore (agrees with theory)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Reversal in divergence/convergence, and thus approximate height size of sea breeze cell, similar onshore and offshore 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3000" b="1" dirty="0" smtClean="0"/>
              <a:t>Offshore: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Divergence: 10 to ~700m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Convergence: ~700 to 2000m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3000" b="1" dirty="0" smtClean="0"/>
              <a:t>Onshore: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Convergence: 10 to ~600m</a:t>
            </a:r>
          </a:p>
          <a:p>
            <a:pPr marL="1428750" lvl="2" indent="-571500">
              <a:buFont typeface="+mj-lt"/>
              <a:buAutoNum type="romanLcPeriod"/>
            </a:pPr>
            <a:r>
              <a:rPr lang="en-US" sz="2600" dirty="0" smtClean="0"/>
              <a:t>Divergence: ~600 to </a:t>
            </a:r>
            <a:r>
              <a:rPr lang="en-US" sz="2600" dirty="0" smtClean="0"/>
              <a:t>1500m</a:t>
            </a:r>
            <a:endParaRPr lang="en-US" sz="26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248" y="-818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Summary of Part 2 Results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365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48" y="1061111"/>
            <a:ext cx="8448552" cy="566496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Hourly LCS RD maps</a:t>
            </a:r>
          </a:p>
          <a:p>
            <a:pPr lvl="1"/>
            <a:r>
              <a:rPr lang="en-US" dirty="0" smtClean="0"/>
              <a:t>Divergence aligned with inland frontal progression?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LCS predictive sea breeze index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offshore surface divergence, onshore surface convergence</a:t>
            </a:r>
            <a:r>
              <a:rPr lang="en-US" dirty="0" smtClean="0">
                <a:sym typeface="Wingdings"/>
              </a:rPr>
              <a:t> high enough value to get sea breeze? (quick, efficient forecasting method)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3D LCS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To account for vertical velocities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For vertical shear analysis (important for wind turbine engineering)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8248" y="-818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Future 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920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Thank you!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98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2" y="793498"/>
            <a:ext cx="7102006" cy="30132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6257" y="3720981"/>
            <a:ext cx="4918219" cy="3202713"/>
            <a:chOff x="2036257" y="3720981"/>
            <a:chExt cx="4918219" cy="32027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838" y="3720981"/>
              <a:ext cx="4830638" cy="32027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36257" y="3952485"/>
              <a:ext cx="558329" cy="43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195512" y="642890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Sea breeze</a:t>
            </a:r>
            <a:endParaRPr lang="en-US" sz="36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554" y="3952485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Coastal upwelling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0761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Extra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07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 we use LCS to more clearly identify and characterize </a:t>
            </a:r>
            <a:r>
              <a:rPr lang="en-US" b="1" dirty="0" smtClean="0"/>
              <a:t>(horizontal &amp; vertical extent, duration, timing, etc</a:t>
            </a:r>
            <a:r>
              <a:rPr lang="en-US" b="1" dirty="0"/>
              <a:t>.</a:t>
            </a:r>
            <a:r>
              <a:rPr lang="en-US" b="1" dirty="0" smtClean="0"/>
              <a:t>)</a:t>
            </a:r>
            <a:r>
              <a:rPr lang="en-US" dirty="0" smtClean="0"/>
              <a:t> key structures within the sea breeze (areas of divergence and convergence, fronts, return flow, over water subsidence, calm zones, circulation cells)?</a:t>
            </a:r>
          </a:p>
          <a:p>
            <a:r>
              <a:rPr lang="en-US" dirty="0" smtClean="0"/>
              <a:t>More importantly for offshore wind, </a:t>
            </a:r>
            <a:r>
              <a:rPr lang="en-US" dirty="0"/>
              <a:t>c</a:t>
            </a:r>
            <a:r>
              <a:rPr lang="en-US" dirty="0" smtClean="0"/>
              <a:t>an we use LCS to detect areas of higher turbulence and wind shear within the sea breeze, especially offshore?</a:t>
            </a:r>
          </a:p>
        </p:txBody>
      </p:sp>
    </p:spTree>
    <p:extLst>
      <p:ext uri="{BB962C8B-B14F-4D97-AF65-F5344CB8AC3E}">
        <p14:creationId xmlns:p14="http://schemas.microsoft.com/office/powerpoint/2010/main" val="14968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Sea Breeze Cases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 01: </a:t>
            </a:r>
            <a:r>
              <a:rPr lang="en-US" dirty="0" smtClean="0"/>
              <a:t>July 7-8, 2013</a:t>
            </a:r>
          </a:p>
          <a:p>
            <a:pPr lvl="1"/>
            <a:r>
              <a:rPr lang="en-US" dirty="0" smtClean="0"/>
              <a:t>Corkscrew, strong upwelling</a:t>
            </a:r>
          </a:p>
          <a:p>
            <a:r>
              <a:rPr lang="en-US" b="1" dirty="0" smtClean="0"/>
              <a:t>Case 02: </a:t>
            </a:r>
            <a:r>
              <a:rPr lang="en-US" dirty="0" smtClean="0"/>
              <a:t>July 31-August 1, 2014</a:t>
            </a:r>
          </a:p>
          <a:p>
            <a:pPr lvl="1"/>
            <a:r>
              <a:rPr lang="en-US" dirty="0" smtClean="0"/>
              <a:t>Corkscrew, weak upwelling</a:t>
            </a:r>
          </a:p>
          <a:p>
            <a:r>
              <a:rPr lang="en-US" b="1" dirty="0" smtClean="0"/>
              <a:t>Case 03: </a:t>
            </a:r>
            <a:r>
              <a:rPr lang="en-US" dirty="0" smtClean="0"/>
              <a:t>April 27-28, 2013</a:t>
            </a:r>
          </a:p>
          <a:p>
            <a:pPr lvl="1"/>
            <a:r>
              <a:rPr lang="en-US" dirty="0" smtClean="0"/>
              <a:t>Pure, no upwelling</a:t>
            </a:r>
            <a:endParaRPr lang="en-US" b="1" dirty="0" smtClean="0"/>
          </a:p>
          <a:p>
            <a:pPr lvl="1"/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41875" y="6493522"/>
            <a:ext cx="45021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1600" dirty="0" smtClean="0"/>
              <a:t>Check 925 </a:t>
            </a:r>
            <a:r>
              <a:rPr lang="en-US" sz="1600" dirty="0" err="1" smtClean="0"/>
              <a:t>mb</a:t>
            </a:r>
            <a:r>
              <a:rPr lang="en-US" sz="1600" dirty="0" smtClean="0"/>
              <a:t> wind direction for sea breeze type</a:t>
            </a:r>
            <a:endParaRPr lang="en-US" sz="1600" b="1" dirty="0" smtClean="0"/>
          </a:p>
          <a:p>
            <a:pPr algn="r"/>
            <a:endParaRPr lang="en-US" dirty="0"/>
          </a:p>
        </p:txBody>
      </p:sp>
      <p:pic>
        <p:nvPicPr>
          <p:cNvPr id="5" name="Picture 4" descr="seabreeze_ty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77" y="3734222"/>
            <a:ext cx="2893123" cy="2759300"/>
          </a:xfrm>
          <a:prstGeom prst="rect">
            <a:avLst/>
          </a:prstGeom>
        </p:spPr>
      </p:pic>
      <p:pic>
        <p:nvPicPr>
          <p:cNvPr id="7" name="Picture 6" descr="WRF_run05_SST_20130707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8897" r="5606" b="9665"/>
          <a:stretch/>
        </p:blipFill>
        <p:spPr>
          <a:xfrm>
            <a:off x="6318432" y="2287491"/>
            <a:ext cx="1563419" cy="1446731"/>
          </a:xfrm>
          <a:prstGeom prst="rect">
            <a:avLst/>
          </a:prstGeom>
        </p:spPr>
      </p:pic>
      <p:pic>
        <p:nvPicPr>
          <p:cNvPr id="6" name="Picture 5" descr="WRF_run04_SST_20130707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8911" r="5607" b="9339"/>
          <a:stretch/>
        </p:blipFill>
        <p:spPr>
          <a:xfrm>
            <a:off x="5544389" y="1138415"/>
            <a:ext cx="1548086" cy="1446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9758" y="3984661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3274" y="487943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386" y="566687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</p:spTree>
    <p:extLst>
      <p:ext uri="{BB962C8B-B14F-4D97-AF65-F5344CB8AC3E}">
        <p14:creationId xmlns:p14="http://schemas.microsoft.com/office/powerpoint/2010/main" val="25718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Sea Breeze Cases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 01 and Case 02: </a:t>
            </a:r>
          </a:p>
          <a:p>
            <a:pPr lvl="1"/>
            <a:r>
              <a:rPr lang="en-US" b="1" dirty="0" smtClean="0"/>
              <a:t>Results coming soon</a:t>
            </a:r>
          </a:p>
          <a:p>
            <a:r>
              <a:rPr lang="en-US" b="1" dirty="0" smtClean="0"/>
              <a:t>Case 03: </a:t>
            </a:r>
            <a:r>
              <a:rPr lang="en-US" dirty="0" smtClean="0"/>
              <a:t>April 27-28, 2013</a:t>
            </a:r>
          </a:p>
          <a:p>
            <a:pPr lvl="1"/>
            <a:r>
              <a:rPr lang="en-US" dirty="0" smtClean="0"/>
              <a:t>Pure, no upwelling</a:t>
            </a:r>
            <a:endParaRPr lang="en-US" b="1" dirty="0"/>
          </a:p>
          <a:p>
            <a:pPr lvl="1"/>
            <a:r>
              <a:rPr lang="en-US" b="1" dirty="0" smtClean="0"/>
              <a:t>Results presented here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41875" y="6493522"/>
            <a:ext cx="45021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1600" dirty="0" smtClean="0"/>
              <a:t>Check 925 </a:t>
            </a:r>
            <a:r>
              <a:rPr lang="en-US" sz="1600" dirty="0" err="1" smtClean="0"/>
              <a:t>mb</a:t>
            </a:r>
            <a:r>
              <a:rPr lang="en-US" sz="1600" dirty="0" smtClean="0"/>
              <a:t> wind direction for sea breeze type</a:t>
            </a:r>
            <a:endParaRPr lang="en-US" sz="1600" b="1" dirty="0" smtClean="0"/>
          </a:p>
          <a:p>
            <a:pPr algn="r"/>
            <a:endParaRPr lang="en-US" dirty="0"/>
          </a:p>
        </p:txBody>
      </p:sp>
      <p:pic>
        <p:nvPicPr>
          <p:cNvPr id="5" name="Picture 4" descr="seabreeze_ty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77" y="3734222"/>
            <a:ext cx="2893123" cy="275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9758" y="3984661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3274" y="487943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386" y="5666873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</p:spTree>
    <p:extLst>
      <p:ext uri="{BB962C8B-B14F-4D97-AF65-F5344CB8AC3E}">
        <p14:creationId xmlns:p14="http://schemas.microsoft.com/office/powerpoint/2010/main" val="285610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 03: </a:t>
            </a:r>
            <a:r>
              <a:rPr lang="en-US" dirty="0" smtClean="0"/>
              <a:t>April 27-28,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18" y="1520520"/>
            <a:ext cx="6948333" cy="50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WRF Setup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WRF-ARW 3.6.1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3km outer nest, 600m inner nest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North American Mesoscale (NAM) initial and boundary conditions 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YSU PBL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Best PBL scheme for offshore 2m T in UK, no difference for offshore winds (Steele et al 2013)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MM5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</p:txBody>
      </p:sp>
    </p:spTree>
    <p:extLst>
      <p:ext uri="{BB962C8B-B14F-4D97-AF65-F5344CB8AC3E}">
        <p14:creationId xmlns:p14="http://schemas.microsoft.com/office/powerpoint/2010/main" val="187386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sk_20130427_mean1800-23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3574" r="7353" b="12969"/>
          <a:stretch/>
        </p:blipFill>
        <p:spPr>
          <a:xfrm>
            <a:off x="4505728" y="3461652"/>
            <a:ext cx="4137415" cy="3396348"/>
          </a:xfrm>
          <a:prstGeom prst="rect">
            <a:avLst/>
          </a:prstGeom>
        </p:spPr>
      </p:pic>
      <p:pic>
        <p:nvPicPr>
          <p:cNvPr id="6" name="Picture 5" descr="wind_20130427_mean1800-23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12842" r="8549" b="12371"/>
          <a:stretch/>
        </p:blipFill>
        <p:spPr>
          <a:xfrm>
            <a:off x="402474" y="3464706"/>
            <a:ext cx="4040202" cy="339329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99850" y="482997"/>
            <a:ext cx="4851357" cy="200350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Why is RD </a:t>
            </a:r>
            <a:br>
              <a:rPr lang="en-US" sz="3200" b="1" dirty="0" smtClean="0"/>
            </a:br>
            <a:r>
              <a:rPr lang="en-US" sz="3200" b="1" dirty="0" err="1" smtClean="0"/>
              <a:t>heterogenous</a:t>
            </a:r>
            <a:r>
              <a:rPr lang="en-US" sz="3200" b="1" dirty="0" smtClean="0"/>
              <a:t> onshore and </a:t>
            </a:r>
            <a:br>
              <a:rPr lang="en-US" sz="3200" b="1" dirty="0" smtClean="0"/>
            </a:br>
            <a:r>
              <a:rPr lang="en-US" sz="3200" b="1" dirty="0" smtClean="0"/>
              <a:t>homogeneous offshore?</a:t>
            </a:r>
            <a:endParaRPr lang="en-US" sz="3200" b="1" dirty="0"/>
          </a:p>
        </p:txBody>
      </p:sp>
      <p:pic>
        <p:nvPicPr>
          <p:cNvPr id="8" name="Picture 7" descr="lcs_agl_10m_v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3857" r="8593" b="11966"/>
          <a:stretch/>
        </p:blipFill>
        <p:spPr>
          <a:xfrm>
            <a:off x="98382" y="0"/>
            <a:ext cx="4199850" cy="35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958505"/>
              </p:ext>
            </p:extLst>
          </p:nvPr>
        </p:nvGraphicFramePr>
        <p:xfrm>
          <a:off x="281781" y="20035"/>
          <a:ext cx="8580438" cy="583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1781" y="5622053"/>
            <a:ext cx="8229600" cy="130668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Therefore, speed of sea breeze front is nearly constant between 1900 and 2200 UTC</a:t>
            </a:r>
          </a:p>
          <a:p>
            <a:r>
              <a:rPr lang="en-US" sz="2400" dirty="0" smtClean="0"/>
              <a:t>LCS linear interpolation assumption is </a:t>
            </a:r>
            <a:r>
              <a:rPr lang="en-US" sz="2400" dirty="0" err="1" smtClean="0"/>
              <a:t>valid</a:t>
            </a:r>
            <a:r>
              <a:rPr lang="en-US" sz="2400" dirty="0" err="1" smtClean="0">
                <a:sym typeface="Wingdings"/>
              </a:rPr>
              <a:t>will</a:t>
            </a:r>
            <a:r>
              <a:rPr lang="en-US" sz="2400" dirty="0" smtClean="0">
                <a:sym typeface="Wingdings"/>
              </a:rPr>
              <a:t> gather hourly LCS output to determine temporal evolution of LCS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7121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More Future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5872"/>
          </a:xfrm>
        </p:spPr>
        <p:txBody>
          <a:bodyPr>
            <a:normAutofit/>
          </a:bodyPr>
          <a:lstStyle/>
          <a:p>
            <a:r>
              <a:rPr lang="en-US" dirty="0" smtClean="0"/>
              <a:t>Offshore sea breeze extent (i.e. calm zone propagation offshore) sensitivity to PBL scheme?</a:t>
            </a:r>
          </a:p>
          <a:p>
            <a:pPr lvl="1"/>
            <a:r>
              <a:rPr lang="en-US" dirty="0" smtClean="0"/>
              <a:t>YSU 21km, MYNN 0km offshore for one </a:t>
            </a:r>
            <a:r>
              <a:rPr lang="en-US" i="1" dirty="0" smtClean="0"/>
              <a:t>pure</a:t>
            </a:r>
            <a:r>
              <a:rPr lang="en-US" dirty="0" smtClean="0"/>
              <a:t> sea breeze case (Steele et al 2013)</a:t>
            </a:r>
          </a:p>
          <a:p>
            <a:r>
              <a:rPr lang="en-US" dirty="0" smtClean="0"/>
              <a:t>Apply LCS to scanning LIDAR winds</a:t>
            </a:r>
          </a:p>
          <a:p>
            <a:pPr lvl="1"/>
            <a:r>
              <a:rPr lang="en-US" dirty="0" smtClean="0"/>
              <a:t>Combine with WRF to get back (LIDAR) and forward (WRF) trajectories for real-time structure detection and automated turbulence and wind shear warning system for offshore wind</a:t>
            </a:r>
          </a:p>
        </p:txBody>
      </p:sp>
    </p:spTree>
    <p:extLst>
      <p:ext uri="{BB962C8B-B14F-4D97-AF65-F5344CB8AC3E}">
        <p14:creationId xmlns:p14="http://schemas.microsoft.com/office/powerpoint/2010/main" val="401311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405" y="1169036"/>
            <a:ext cx="7071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latin typeface="+mj-lt"/>
                <a:cs typeface="Arial Hebrew"/>
              </a:rPr>
              <a:t>Coastal upwelling + Sea breeze Hypothesis</a:t>
            </a:r>
            <a:endParaRPr lang="en-US" sz="3000" b="1" dirty="0">
              <a:latin typeface="+mj-lt"/>
              <a:cs typeface="Arial Hebrew"/>
            </a:endParaRPr>
          </a:p>
        </p:txBody>
      </p:sp>
      <p:pic>
        <p:nvPicPr>
          <p:cNvPr id="8" name="Picture 7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957521"/>
            <a:ext cx="712470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398" y="5650911"/>
            <a:ext cx="171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 rot="16574488">
            <a:off x="3709351" y="5227031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5360" y="5650911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this occur? </a:t>
            </a:r>
            <a:r>
              <a:rPr lang="en-US" b="1" dirty="0"/>
              <a:t>W</a:t>
            </a:r>
            <a:r>
              <a:rPr lang="en-US" b="1" dirty="0" smtClean="0"/>
              <a:t>ith or without upwelling?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14996478">
            <a:off x="6171450" y="5094373"/>
            <a:ext cx="971004" cy="2341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525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/>
          </a:bodyPr>
          <a:lstStyle/>
          <a:p>
            <a:pPr marL="0" indent="0">
              <a:spcBef>
                <a:spcPts val="1872"/>
              </a:spcBef>
              <a:buNone/>
            </a:pPr>
            <a:r>
              <a:rPr lang="en-US" b="1" dirty="0" smtClean="0"/>
              <a:t>Key Questions: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effect does </a:t>
            </a:r>
            <a:r>
              <a:rPr lang="en-US" sz="2800" b="1" dirty="0" smtClean="0">
                <a:solidFill>
                  <a:srgbClr val="0000FF"/>
                </a:solidFill>
              </a:rPr>
              <a:t>cold coastally-upwelled water </a:t>
            </a:r>
            <a:r>
              <a:rPr lang="en-US" sz="2800" dirty="0" smtClean="0"/>
              <a:t>have on the coastal/offshore wind resource?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does the </a:t>
            </a:r>
            <a:r>
              <a:rPr lang="en-US" sz="2800" b="1" dirty="0" smtClean="0"/>
              <a:t>offshore component of the sea breeze look like</a:t>
            </a:r>
            <a:r>
              <a:rPr lang="en-US" sz="2800" dirty="0" smtClean="0"/>
              <a:t>? Secondary circulation (size, structure)? Offshore divergence?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882589" y="838391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9" name="Picture 8" descr="Screen Shot 2014-10-06 at 3.1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1" y="3756536"/>
            <a:ext cx="4179699" cy="21010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4359" y="3853947"/>
            <a:ext cx="1970572" cy="19050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74931" y="4369127"/>
            <a:ext cx="32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584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125" y="1235776"/>
            <a:ext cx="511043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state-of-the-science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declouding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and compositing technique designed by Rutgers to determine SST and resolve coastal upwelling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3km, 600m WRF-ARW 3.6.1; YSU PBL;  MM5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Advantages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(vs. offshore met tower)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cost, spatial variability,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prediction</a:t>
            </a:r>
            <a:endParaRPr lang="en-US" sz="2200" b="1" i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Sea Breeze Cases: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7, 2013: corkscrew, </a:t>
            </a:r>
            <a:r>
              <a:rPr lang="en-US" sz="2100" dirty="0" smtClean="0">
                <a:solidFill>
                  <a:srgbClr val="0000FF"/>
                </a:solidFill>
                <a:latin typeface="Calibri" panose="020F0502020204030204" pitchFamily="34" charset="0"/>
                <a:cs typeface="Franklin Gothic Book"/>
              </a:rPr>
              <a:t>strong upwelling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31, 2014: corkscrew, </a:t>
            </a:r>
            <a:r>
              <a:rPr lang="en-US" sz="2100" dirty="0" smtClean="0">
                <a:solidFill>
                  <a:srgbClr val="3366FF"/>
                </a:solidFill>
                <a:latin typeface="Calibri" panose="020F0502020204030204" pitchFamily="34" charset="0"/>
                <a:cs typeface="Franklin Gothic Book"/>
              </a:rPr>
              <a:t>weak upwelling</a:t>
            </a:r>
            <a:endParaRPr lang="en-US" sz="2100" dirty="0">
              <a:solidFill>
                <a:srgbClr val="3366FF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April 27, 2013: pure, </a:t>
            </a:r>
            <a:r>
              <a:rPr lang="en-US" sz="21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no upwelling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3" y="3132832"/>
            <a:ext cx="997486" cy="73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" y="1235776"/>
            <a:ext cx="1220932" cy="857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61824" y="962054"/>
            <a:ext cx="2106538" cy="2710032"/>
            <a:chOff x="6703138" y="1093439"/>
            <a:chExt cx="2106538" cy="2710032"/>
          </a:xfrm>
        </p:grpSpPr>
        <p:pic>
          <p:nvPicPr>
            <p:cNvPr id="15" name="Picture 14" descr="3rutgers_20130708T0600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703138" y="1093439"/>
              <a:ext cx="1828800" cy="27100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58734" y="2998439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83" y="5142232"/>
            <a:ext cx="734915" cy="704151"/>
          </a:xfrm>
          <a:prstGeom prst="rect">
            <a:avLst/>
          </a:prstGeom>
        </p:spPr>
      </p:pic>
      <p:pic>
        <p:nvPicPr>
          <p:cNvPr id="14" name="Picture 13" descr="seabreeze_typ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88" y="3967929"/>
            <a:ext cx="2893123" cy="2759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5384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8985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5345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21" name="Picture 20" descr="seabreeze_typ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6555466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0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Part 1: Coastal upwelling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928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F_run04_SST_20130707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8911" r="5607" b="9339"/>
          <a:stretch/>
        </p:blipFill>
        <p:spPr>
          <a:xfrm>
            <a:off x="4983122" y="3460104"/>
            <a:ext cx="3636597" cy="3397896"/>
          </a:xfrm>
          <a:prstGeom prst="rect">
            <a:avLst/>
          </a:prstGeom>
        </p:spPr>
      </p:pic>
      <p:pic>
        <p:nvPicPr>
          <p:cNvPr id="7" name="Picture 6" descr="WRF_run05_SST_20130707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8897" r="5606" b="9665"/>
          <a:stretch/>
        </p:blipFill>
        <p:spPr>
          <a:xfrm>
            <a:off x="4983122" y="17824"/>
            <a:ext cx="3672617" cy="3398506"/>
          </a:xfrm>
          <a:prstGeom prst="rect">
            <a:avLst/>
          </a:prstGeom>
        </p:spPr>
      </p:pic>
      <p:pic>
        <p:nvPicPr>
          <p:cNvPr id="12" name="Picture 11" descr="KDIX_2014073116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0" t="34799" r="38722" b="33525"/>
          <a:stretch/>
        </p:blipFill>
        <p:spPr>
          <a:xfrm>
            <a:off x="798364" y="1901612"/>
            <a:ext cx="3784168" cy="34086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269" y="870469"/>
            <a:ext cx="5337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Case 2: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31, 2014: corkscrew, weak upwelling</a:t>
            </a: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9811" y="178695"/>
            <a:ext cx="168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Weak upwelling</a:t>
            </a:r>
            <a:b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(Actual)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3804" y="3637605"/>
            <a:ext cx="1763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Strong upwelling</a:t>
            </a:r>
          </a:p>
        </p:txBody>
      </p:sp>
    </p:spTree>
    <p:extLst>
      <p:ext uri="{BB962C8B-B14F-4D97-AF65-F5344CB8AC3E}">
        <p14:creationId xmlns:p14="http://schemas.microsoft.com/office/powerpoint/2010/main" val="352813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1360</Words>
  <Application>Microsoft Macintosh PowerPoint</Application>
  <PresentationFormat>On-screen Show (4:3)</PresentationFormat>
  <Paragraphs>202</Paragraphs>
  <Slides>48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Sea Breeze, Coastal Upwelling Modeling to Support Offshore Wind Energy Planning and Operations</vt:lpstr>
      <vt:lpstr>Introduction</vt:lpstr>
      <vt:lpstr>Introduction</vt:lpstr>
      <vt:lpstr>PowerPoint Presentation</vt:lpstr>
      <vt:lpstr>PowerPoint Presentation</vt:lpstr>
      <vt:lpstr>PowerPoint Presentation</vt:lpstr>
      <vt:lpstr>Materials and Methods</vt:lpstr>
      <vt:lpstr>PowerPoint Presentation</vt:lpstr>
      <vt:lpstr>Methods</vt:lpstr>
      <vt:lpstr>PowerPoint Presentation</vt:lpstr>
      <vt:lpstr>Upwelling produces an inversion, decreasing 10m winds &amp; increasing 100m hub height winds</vt:lpstr>
      <vt:lpstr>Upwelling produces an inversion, decreasing 10m winds &amp; increasing 100m hub height winds</vt:lpstr>
      <vt:lpstr>How will coastal upwelling affect the NJ WEA?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Cross Section</vt:lpstr>
      <vt:lpstr>Vertical Cross Section</vt:lpstr>
      <vt:lpstr>PowerPoint Presentation</vt:lpstr>
      <vt:lpstr>PowerPoint Presentation</vt:lpstr>
      <vt:lpstr>PowerPoint Presentation</vt:lpstr>
      <vt:lpstr>PowerPoint Presentation</vt:lpstr>
      <vt:lpstr>Key Questions</vt:lpstr>
      <vt:lpstr>Sea Breeze Cases</vt:lpstr>
      <vt:lpstr>Sea Breeze Cases</vt:lpstr>
      <vt:lpstr>Case 03: April 27-28, 2013</vt:lpstr>
      <vt:lpstr>WRF Setup</vt:lpstr>
      <vt:lpstr>Why is RD  heterogenous onshore and  homogeneous offshore?</vt:lpstr>
      <vt:lpstr>PowerPoint Presentation</vt:lpstr>
      <vt:lpstr>More 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Modifications</dc:title>
  <dc:creator>Greg Seroka</dc:creator>
  <cp:lastModifiedBy>Greg Seroka</cp:lastModifiedBy>
  <cp:revision>250</cp:revision>
  <dcterms:created xsi:type="dcterms:W3CDTF">2015-09-10T16:38:47Z</dcterms:created>
  <dcterms:modified xsi:type="dcterms:W3CDTF">2015-10-22T14:25:52Z</dcterms:modified>
</cp:coreProperties>
</file>