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85" r:id="rId3"/>
    <p:sldId id="282" r:id="rId4"/>
    <p:sldId id="286" r:id="rId5"/>
    <p:sldId id="288" r:id="rId6"/>
    <p:sldId id="287" r:id="rId7"/>
    <p:sldId id="283" r:id="rId8"/>
    <p:sldId id="289" r:id="rId9"/>
    <p:sldId id="290" r:id="rId10"/>
    <p:sldId id="281" r:id="rId11"/>
    <p:sldId id="291" r:id="rId12"/>
    <p:sldId id="277" r:id="rId13"/>
    <p:sldId id="278" r:id="rId14"/>
    <p:sldId id="258" r:id="rId15"/>
    <p:sldId id="269" r:id="rId16"/>
    <p:sldId id="261" r:id="rId17"/>
    <p:sldId id="260" r:id="rId18"/>
    <p:sldId id="272" r:id="rId19"/>
    <p:sldId id="293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232" y="-472"/>
      </p:cViewPr>
      <p:guideLst>
        <p:guide orient="horz" pos="2160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6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FE4C-F3CA-074F-90FF-26B9C8513055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68" y="4343400"/>
            <a:ext cx="6978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Glider Challenge: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High Resolution for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4D Oceanic Measurements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      </a:t>
            </a:r>
            <a:r>
              <a:rPr lang="en-US" sz="2800" i="1" dirty="0" smtClean="0">
                <a:solidFill>
                  <a:schemeClr val="bg1"/>
                </a:solidFill>
              </a:rPr>
              <a:t>UNESCO IOC Science Day, 17 June 2015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12533" y="0"/>
            <a:ext cx="623146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Panel Members:</a:t>
            </a:r>
          </a:p>
          <a:p>
            <a:r>
              <a:rPr lang="en-US" sz="2400" dirty="0" smtClean="0"/>
              <a:t>Scott Glenn, </a:t>
            </a:r>
            <a:r>
              <a:rPr lang="en-US" sz="2400" i="1" dirty="0" smtClean="0"/>
              <a:t>Rutgers University (USA)</a:t>
            </a:r>
          </a:p>
          <a:p>
            <a:r>
              <a:rPr lang="en-US" sz="2400" dirty="0" smtClean="0"/>
              <a:t>Pierre </a:t>
            </a:r>
            <a:r>
              <a:rPr lang="en-US" sz="2400" dirty="0" err="1" smtClean="0"/>
              <a:t>Testor</a:t>
            </a:r>
            <a:r>
              <a:rPr lang="en-US" sz="2400" dirty="0" smtClean="0"/>
              <a:t>, </a:t>
            </a:r>
            <a:r>
              <a:rPr lang="en-US" sz="2400" i="1" dirty="0" smtClean="0"/>
              <a:t>Centre National de la </a:t>
            </a:r>
            <a:r>
              <a:rPr lang="en-US" sz="2400" i="1" dirty="0" err="1" smtClean="0"/>
              <a:t>Recherche</a:t>
            </a:r>
            <a:endParaRPr lang="en-US" sz="2400" i="1" dirty="0"/>
          </a:p>
          <a:p>
            <a:r>
              <a:rPr lang="en-US" sz="2400" i="1" dirty="0" smtClean="0"/>
              <a:t>        </a:t>
            </a:r>
            <a:r>
              <a:rPr lang="en-US" sz="2400" i="1" dirty="0" err="1" smtClean="0"/>
              <a:t>Scientifique</a:t>
            </a:r>
            <a:r>
              <a:rPr lang="en-US" sz="2400" i="1" dirty="0" smtClean="0"/>
              <a:t> - CNRS</a:t>
            </a:r>
            <a:r>
              <a:rPr lang="en-US" sz="2400" i="1" dirty="0" smtClean="0"/>
              <a:t> </a:t>
            </a:r>
            <a:r>
              <a:rPr lang="en-US" sz="2400" i="1" dirty="0" smtClean="0"/>
              <a:t>(France)</a:t>
            </a:r>
          </a:p>
          <a:p>
            <a:r>
              <a:rPr lang="en-US" sz="2400" dirty="0" smtClean="0"/>
              <a:t>Joaquin </a:t>
            </a:r>
            <a:r>
              <a:rPr lang="en-US" sz="2400" dirty="0" err="1" smtClean="0"/>
              <a:t>Tintore</a:t>
            </a:r>
            <a:r>
              <a:rPr lang="en-US" sz="2400" dirty="0" smtClean="0"/>
              <a:t>, </a:t>
            </a:r>
            <a:r>
              <a:rPr lang="en-US" sz="2400" i="1" dirty="0" smtClean="0"/>
              <a:t>Palma de Mallorca (Spain)</a:t>
            </a:r>
          </a:p>
          <a:p>
            <a:r>
              <a:rPr lang="en-US" sz="2400" dirty="0" smtClean="0"/>
              <a:t>Karen Heywood, </a:t>
            </a:r>
            <a:r>
              <a:rPr lang="en-US" sz="2400" i="1" dirty="0" smtClean="0"/>
              <a:t>University of East Anglia (UK)</a:t>
            </a:r>
            <a:endParaRPr lang="en-US" sz="2400" dirty="0" smtClean="0"/>
          </a:p>
          <a:p>
            <a:r>
              <a:rPr lang="en-US" sz="2400" dirty="0" smtClean="0"/>
              <a:t>Alexander </a:t>
            </a:r>
            <a:r>
              <a:rPr lang="en-US" sz="2400" dirty="0" err="1" smtClean="0"/>
              <a:t>Proelss</a:t>
            </a:r>
            <a:r>
              <a:rPr lang="en-US" sz="2400" dirty="0" smtClean="0"/>
              <a:t>, </a:t>
            </a:r>
            <a:r>
              <a:rPr lang="en-US" sz="2400" i="1" dirty="0" smtClean="0"/>
              <a:t>Trier University (Germany)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345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T glob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2" y="679599"/>
            <a:ext cx="4313479" cy="2655077"/>
          </a:xfrm>
          <a:prstGeom prst="rect">
            <a:avLst/>
          </a:prstGeom>
        </p:spPr>
      </p:pic>
      <p:pic>
        <p:nvPicPr>
          <p:cNvPr id="4" name="Picture 3" descr="global.cf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9599"/>
            <a:ext cx="4682970" cy="3121979"/>
          </a:xfrm>
          <a:prstGeom prst="rect">
            <a:avLst/>
          </a:prstGeom>
        </p:spPr>
      </p:pic>
      <p:pic>
        <p:nvPicPr>
          <p:cNvPr id="5" name="Picture 4" descr="Screen Shot 2015-06-15 at 11.06.1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2109"/>
            <a:ext cx="4682970" cy="2058832"/>
          </a:xfrm>
          <a:prstGeom prst="rect">
            <a:avLst/>
          </a:prstGeom>
        </p:spPr>
      </p:pic>
      <p:pic>
        <p:nvPicPr>
          <p:cNvPr id="6" name="Picture 5" descr="A20140802014171.L3m_SNSP_CHL_chlor_a_9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116" y="3669703"/>
            <a:ext cx="3902476" cy="1951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Satellite Revolution: Global coverage of the ocean surface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43880" y="5903893"/>
            <a:ext cx="5209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Below the surface requires </a:t>
            </a:r>
          </a:p>
          <a:p>
            <a:pPr algn="ctr"/>
            <a:r>
              <a:rPr lang="en-US" sz="2800" b="1" dirty="0" smtClean="0"/>
              <a:t>in-water observations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5605" y="279501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Temperature - 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1466" y="5620941"/>
            <a:ext cx="249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Salinity - SSS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93676" y="3217136"/>
            <a:ext cx="247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Height - SSH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9345" y="5620941"/>
            <a:ext cx="251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Surface Chlorophyll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8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497" y="1509491"/>
            <a:ext cx="192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Slocum Glider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208969" y="2788735"/>
            <a:ext cx="133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Seaglider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96957" y="5275545"/>
            <a:ext cx="20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Spray Glider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75321" y="4070660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Seaexplorer</a:t>
            </a:r>
            <a:endParaRPr lang="en-US" sz="2400" dirty="0"/>
          </a:p>
          <a:p>
            <a:r>
              <a:rPr lang="en-US" sz="2400" dirty="0" smtClean="0"/>
              <a:t>Glider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Robotics Revolution: Commercially Available Gliders</a:t>
            </a:r>
            <a:endParaRPr lang="en-US" sz="2800" b="1" dirty="0"/>
          </a:p>
        </p:txBody>
      </p:sp>
      <p:pic>
        <p:nvPicPr>
          <p:cNvPr id="2" name="Picture 1" descr="Bluefinspra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249" y="3709432"/>
            <a:ext cx="3130773" cy="2348080"/>
          </a:xfrm>
          <a:prstGeom prst="rect">
            <a:avLst/>
          </a:prstGeom>
        </p:spPr>
      </p:pic>
      <p:pic>
        <p:nvPicPr>
          <p:cNvPr id="3" name="Picture 2" descr="Seaglider-underwa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124" y="523220"/>
            <a:ext cx="2956148" cy="3074395"/>
          </a:xfrm>
          <a:prstGeom prst="rect">
            <a:avLst/>
          </a:prstGeom>
        </p:spPr>
      </p:pic>
      <p:pic>
        <p:nvPicPr>
          <p:cNvPr id="12" name="Picture 11" descr="Seaexplorer_diving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87" y="3844896"/>
            <a:ext cx="3290230" cy="2289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87" y="641260"/>
            <a:ext cx="2775510" cy="306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6-16 at 10.51.0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7635"/>
            <a:ext cx="4307390" cy="2492132"/>
          </a:xfrm>
          <a:prstGeom prst="rect">
            <a:avLst/>
          </a:prstGeom>
        </p:spPr>
      </p:pic>
      <p:pic>
        <p:nvPicPr>
          <p:cNvPr id="6" name="Picture 1" descr="RU27_route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9038" y="4927270"/>
            <a:ext cx="5320888" cy="18398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Underwater Gliders have Evolved Rapidly</a:t>
            </a:r>
            <a:endParaRPr lang="en-US" sz="2800" b="1" dirty="0"/>
          </a:p>
        </p:txBody>
      </p:sp>
      <p:pic>
        <p:nvPicPr>
          <p:cNvPr id="8" name="Picture 7" descr="11311464024_7f3304db29_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038" y="3347226"/>
            <a:ext cx="5320888" cy="1546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892" y="517635"/>
            <a:ext cx="1270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1989</a:t>
            </a:r>
            <a:r>
              <a:rPr lang="en-US" sz="2400" dirty="0" smtClean="0"/>
              <a:t> Science Fiction Article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52877" y="2409457"/>
            <a:ext cx="3773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1999</a:t>
            </a:r>
          </a:p>
          <a:p>
            <a:r>
              <a:rPr lang="en-US" sz="2400" dirty="0" smtClean="0"/>
              <a:t>First Slocum deployed at Sea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0970" y="4623554"/>
            <a:ext cx="183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2009</a:t>
            </a:r>
          </a:p>
          <a:p>
            <a:r>
              <a:rPr lang="en-US" sz="2400" dirty="0" smtClean="0"/>
              <a:t>First Glider</a:t>
            </a:r>
          </a:p>
          <a:p>
            <a:r>
              <a:rPr lang="en-US" sz="2400" dirty="0" smtClean="0"/>
              <a:t>crosses an Ocean Basin</a:t>
            </a:r>
            <a:endParaRPr lang="en-US" sz="2400" dirty="0"/>
          </a:p>
        </p:txBody>
      </p:sp>
      <p:pic>
        <p:nvPicPr>
          <p:cNvPr id="14" name="Picture 13" descr="Screen Shot 2015-06-16 at 10.52.5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451877"/>
            <a:ext cx="1748725" cy="1092453"/>
          </a:xfrm>
          <a:prstGeom prst="rect">
            <a:avLst/>
          </a:prstGeom>
        </p:spPr>
      </p:pic>
      <p:pic>
        <p:nvPicPr>
          <p:cNvPr id="15" name="Picture 14" descr="0722dougcl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867" y="459352"/>
            <a:ext cx="3073892" cy="23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4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Gliders </a:t>
            </a:r>
            <a:r>
              <a:rPr lang="en-US" sz="2800" b="1" dirty="0" smtClean="0"/>
              <a:t>can carry </a:t>
            </a:r>
            <a:r>
              <a:rPr lang="en-US" sz="2800" b="1" dirty="0" smtClean="0"/>
              <a:t>a wide variety of sensors</a:t>
            </a:r>
            <a:endParaRPr lang="en-US" sz="28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413379"/>
            <a:ext cx="5943600" cy="59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charset="0"/>
              </a:rPr>
              <a:t>Acoustic Modem</a:t>
            </a:r>
          </a:p>
          <a:p>
            <a:r>
              <a:rPr lang="en-US" dirty="0">
                <a:latin typeface="Calibri" charset="0"/>
              </a:rPr>
              <a:t>ADCP/DVL</a:t>
            </a:r>
          </a:p>
          <a:p>
            <a:r>
              <a:rPr lang="en-US" dirty="0">
                <a:latin typeface="Calibri" charset="0"/>
              </a:rPr>
              <a:t>Altimeter</a:t>
            </a:r>
          </a:p>
          <a:p>
            <a:r>
              <a:rPr lang="en-US" dirty="0" err="1">
                <a:latin typeface="Calibri" charset="0"/>
              </a:rPr>
              <a:t>Bathyphotometer</a:t>
            </a:r>
            <a:r>
              <a:rPr lang="en-US" dirty="0">
                <a:latin typeface="Calibri" charset="0"/>
              </a:rPr>
              <a:t> (bioluminescence)</a:t>
            </a:r>
          </a:p>
          <a:p>
            <a:r>
              <a:rPr lang="en-US" dirty="0">
                <a:latin typeface="Calibri" charset="0"/>
              </a:rPr>
              <a:t>Beam Attenuation Meter</a:t>
            </a:r>
          </a:p>
          <a:p>
            <a:r>
              <a:rPr lang="en-US" dirty="0">
                <a:latin typeface="Calibri" charset="0"/>
              </a:rPr>
              <a:t>Echo Sounder</a:t>
            </a:r>
          </a:p>
          <a:p>
            <a:r>
              <a:rPr lang="en-US" dirty="0">
                <a:latin typeface="Calibri" charset="0"/>
              </a:rPr>
              <a:t>Optical Backscatter</a:t>
            </a:r>
          </a:p>
          <a:p>
            <a:r>
              <a:rPr lang="en-US" dirty="0">
                <a:latin typeface="Calibri" charset="0"/>
              </a:rPr>
              <a:t>Optical Attenuation</a:t>
            </a:r>
          </a:p>
          <a:p>
            <a:r>
              <a:rPr lang="en-US" dirty="0">
                <a:latin typeface="Calibri" charset="0"/>
              </a:rPr>
              <a:t>Oxygen</a:t>
            </a:r>
          </a:p>
          <a:p>
            <a:r>
              <a:rPr lang="en-US" dirty="0">
                <a:latin typeface="Calibri" charset="0"/>
              </a:rPr>
              <a:t>Conductivity, Temperature, Depth</a:t>
            </a:r>
          </a:p>
          <a:p>
            <a:r>
              <a:rPr lang="en-US" dirty="0">
                <a:latin typeface="Calibri" charset="0"/>
              </a:rPr>
              <a:t>Fish Tracking</a:t>
            </a:r>
          </a:p>
          <a:p>
            <a:r>
              <a:rPr lang="en-US" dirty="0" err="1">
                <a:latin typeface="Calibri" charset="0"/>
              </a:rPr>
              <a:t>Fluorometer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Hydrocarbon</a:t>
            </a:r>
          </a:p>
          <a:p>
            <a:r>
              <a:rPr lang="en-US" dirty="0" smtClean="0">
                <a:latin typeface="Calibri" charset="0"/>
              </a:rPr>
              <a:t>Hydrophones</a:t>
            </a:r>
          </a:p>
          <a:p>
            <a:r>
              <a:rPr lang="en-US" dirty="0" smtClean="0">
                <a:latin typeface="Calibri" charset="0"/>
              </a:rPr>
              <a:t>Nitrates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PAR sensor</a:t>
            </a:r>
          </a:p>
          <a:p>
            <a:r>
              <a:rPr lang="en-US" dirty="0">
                <a:latin typeface="Calibri" charset="0"/>
              </a:rPr>
              <a:t>Radiometer</a:t>
            </a:r>
          </a:p>
          <a:p>
            <a:r>
              <a:rPr lang="en-US" dirty="0">
                <a:latin typeface="Calibri" charset="0"/>
              </a:rPr>
              <a:t>Scattering Attenuation Meter</a:t>
            </a:r>
          </a:p>
          <a:p>
            <a:r>
              <a:rPr lang="en-US" dirty="0">
                <a:latin typeface="Calibri" charset="0"/>
              </a:rPr>
              <a:t>Spectrophotometer (red tide detection)</a:t>
            </a:r>
          </a:p>
          <a:p>
            <a:r>
              <a:rPr lang="en-US" dirty="0" smtClean="0">
                <a:latin typeface="Calibri" charset="0"/>
              </a:rPr>
              <a:t>Turbulence</a:t>
            </a:r>
          </a:p>
          <a:p>
            <a:r>
              <a:rPr lang="en-US" dirty="0" smtClean="0">
                <a:latin typeface="Calibri" charset="0"/>
              </a:rPr>
              <a:t>Wave Accelerometer</a:t>
            </a:r>
            <a:endParaRPr lang="en-US" dirty="0">
              <a:latin typeface="Calibri" charset="0"/>
            </a:endParaRPr>
          </a:p>
        </p:txBody>
      </p:sp>
      <p:pic>
        <p:nvPicPr>
          <p:cNvPr id="7" name="Picture 4" descr="PumpedCT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588" y="685800"/>
            <a:ext cx="2519050" cy="19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9254" y="3134456"/>
            <a:ext cx="2481234" cy="18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26988" y="2656745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Payload Bay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38" y="4965436"/>
            <a:ext cx="207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External Mounted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3491" y="2656745"/>
            <a:ext cx="1003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26988" y="4978080"/>
            <a:ext cx="2467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External Payload Area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897128"/>
            <a:ext cx="2540000" cy="1693863"/>
          </a:xfrm>
          <a:prstGeom prst="rect">
            <a:avLst/>
          </a:prstGeom>
        </p:spPr>
      </p:pic>
      <p:pic>
        <p:nvPicPr>
          <p:cNvPr id="3" name="Picture 2" descr="imag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053" y="3134456"/>
            <a:ext cx="2482585" cy="18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4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30 at 4.01.0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67" y="0"/>
            <a:ext cx="9160933" cy="6248399"/>
          </a:xfrm>
          <a:prstGeom prst="rect">
            <a:avLst/>
          </a:prstGeom>
        </p:spPr>
      </p:pic>
      <p:pic>
        <p:nvPicPr>
          <p:cNvPr id="7" name="Picture 6" descr="Screen Shot 2015-05-30 at 3.59.1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4800"/>
            <a:ext cx="3049741" cy="1981200"/>
          </a:xfrm>
          <a:prstGeom prst="rect">
            <a:avLst/>
          </a:prstGeom>
        </p:spPr>
      </p:pic>
      <p:pic>
        <p:nvPicPr>
          <p:cNvPr id="8" name="Picture 7" descr="Screen Shot 2015-05-30 at 4.14.2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3033030" cy="195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613057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an underwater Glider works…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7050" y="4816475"/>
            <a:ext cx="21145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2. At depth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pump/</a:t>
            </a:r>
            <a:r>
              <a:rPr lang="en-US" sz="2000" dirty="0" smtClean="0">
                <a:solidFill>
                  <a:srgbClr val="FFFFFF"/>
                </a:solidFill>
              </a:rPr>
              <a:t>diaphragm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increases volume,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Glider ascends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787" y="4100494"/>
            <a:ext cx="370419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3.</a:t>
            </a:r>
            <a:r>
              <a:rPr lang="en-US" sz="2000" dirty="0" smtClean="0">
                <a:solidFill>
                  <a:srgbClr val="FFFFFF"/>
                </a:solidFill>
              </a:rPr>
              <a:t> Glider flies a saw tooth pattern,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collecting environmental data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along it’s path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3200400"/>
            <a:ext cx="838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371600" y="27432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81600" y="34290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33600" y="3048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203185" y="2544220"/>
            <a:ext cx="7344444" cy="2034905"/>
          </a:xfrm>
          <a:custGeom>
            <a:avLst/>
            <a:gdLst>
              <a:gd name="connsiteX0" fmla="*/ 0 w 7344444"/>
              <a:gd name="connsiteY0" fmla="*/ 271675 h 2034905"/>
              <a:gd name="connsiteX1" fmla="*/ 626659 w 7344444"/>
              <a:gd name="connsiteY1" fmla="*/ 1215877 h 2034905"/>
              <a:gd name="connsiteX2" fmla="*/ 1470560 w 7344444"/>
              <a:gd name="connsiteY2" fmla="*/ 455502 h 2034905"/>
              <a:gd name="connsiteX3" fmla="*/ 2055442 w 7344444"/>
              <a:gd name="connsiteY3" fmla="*/ 539060 h 2034905"/>
              <a:gd name="connsiteX4" fmla="*/ 3158362 w 7344444"/>
              <a:gd name="connsiteY4" fmla="*/ 1875983 h 2034905"/>
              <a:gd name="connsiteX5" fmla="*/ 4069106 w 7344444"/>
              <a:gd name="connsiteY5" fmla="*/ 1859272 h 2034905"/>
              <a:gd name="connsiteX6" fmla="*/ 5773619 w 7344444"/>
              <a:gd name="connsiteY6" fmla="*/ 522348 h 2034905"/>
              <a:gd name="connsiteX7" fmla="*/ 6458766 w 7344444"/>
              <a:gd name="connsiteY7" fmla="*/ 163050 h 2034905"/>
              <a:gd name="connsiteX8" fmla="*/ 7344444 w 7344444"/>
              <a:gd name="connsiteY8" fmla="*/ 71137 h 203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4444" h="2034905">
                <a:moveTo>
                  <a:pt x="0" y="271675"/>
                </a:moveTo>
                <a:cubicBezTo>
                  <a:pt x="190783" y="728457"/>
                  <a:pt x="381566" y="1185239"/>
                  <a:pt x="626659" y="1215877"/>
                </a:cubicBezTo>
                <a:cubicBezTo>
                  <a:pt x="871752" y="1246515"/>
                  <a:pt x="1232430" y="568305"/>
                  <a:pt x="1470560" y="455502"/>
                </a:cubicBezTo>
                <a:cubicBezTo>
                  <a:pt x="1708690" y="342699"/>
                  <a:pt x="1774142" y="302313"/>
                  <a:pt x="2055442" y="539060"/>
                </a:cubicBezTo>
                <a:cubicBezTo>
                  <a:pt x="2336742" y="775807"/>
                  <a:pt x="2822752" y="1655948"/>
                  <a:pt x="3158362" y="1875983"/>
                </a:cubicBezTo>
                <a:cubicBezTo>
                  <a:pt x="3493972" y="2096018"/>
                  <a:pt x="3633230" y="2084878"/>
                  <a:pt x="4069106" y="1859272"/>
                </a:cubicBezTo>
                <a:cubicBezTo>
                  <a:pt x="4504982" y="1633666"/>
                  <a:pt x="5375342" y="805052"/>
                  <a:pt x="5773619" y="522348"/>
                </a:cubicBezTo>
                <a:cubicBezTo>
                  <a:pt x="6171896" y="239644"/>
                  <a:pt x="6196962" y="238252"/>
                  <a:pt x="6458766" y="163050"/>
                </a:cubicBezTo>
                <a:cubicBezTo>
                  <a:pt x="6720570" y="87848"/>
                  <a:pt x="7075677" y="-102942"/>
                  <a:pt x="7344444" y="7113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66800" y="1371600"/>
            <a:ext cx="838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38200" y="4800600"/>
            <a:ext cx="8382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gli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46622" flipH="1" flipV="1">
            <a:off x="6061426" y="2494640"/>
            <a:ext cx="1802277" cy="878924"/>
          </a:xfrm>
          <a:prstGeom prst="rect">
            <a:avLst/>
          </a:prstGeom>
        </p:spPr>
      </p:pic>
      <p:pic>
        <p:nvPicPr>
          <p:cNvPr id="21" name="Picture 20" descr="Screen Shot 2015-06-02 at 10.17.09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329" y="457200"/>
            <a:ext cx="3412160" cy="19468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91200" y="609600"/>
            <a:ext cx="2921482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4.</a:t>
            </a:r>
            <a:r>
              <a:rPr lang="en-US" sz="2000" dirty="0" smtClean="0">
                <a:solidFill>
                  <a:srgbClr val="FFFFFF"/>
                </a:solidFill>
              </a:rPr>
              <a:t> Glider surfaces,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</a:t>
            </a:r>
            <a:r>
              <a:rPr lang="en-US" sz="2000" dirty="0" smtClean="0">
                <a:solidFill>
                  <a:srgbClr val="FFFFFF"/>
                </a:solidFill>
              </a:rPr>
              <a:t>cquires GPS,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lang="en-US" sz="2000" dirty="0" smtClean="0">
                <a:solidFill>
                  <a:srgbClr val="FFFFFF"/>
                </a:solidFill>
              </a:rPr>
              <a:t>ommunicates to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hore via satellite</a:t>
            </a:r>
          </a:p>
          <a:p>
            <a:endParaRPr lang="en-US" dirty="0" smtClean="0"/>
          </a:p>
        </p:txBody>
      </p:sp>
      <p:pic>
        <p:nvPicPr>
          <p:cNvPr id="23" name="Picture 22" descr="RU27_y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146" y="5063066"/>
            <a:ext cx="2840854" cy="11113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83983" y="609600"/>
            <a:ext cx="22669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At surface,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</a:t>
            </a:r>
            <a:r>
              <a:rPr lang="en-US" sz="2000" dirty="0" smtClean="0">
                <a:solidFill>
                  <a:srgbClr val="FFFFFF"/>
                </a:solidFill>
              </a:rPr>
              <a:t>ump/diaphragm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decreases volume,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Glider descends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0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8585" y="935880"/>
            <a:ext cx="84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Ships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85623" y="935880"/>
            <a:ext cx="106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Gliders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935880"/>
            <a:ext cx="11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Drifters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7980" y="4407647"/>
            <a:ext cx="45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Increasing Control, Capacity &amp; Cost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Mobile Subsurface </a:t>
            </a:r>
            <a:r>
              <a:rPr lang="en-US" sz="2800" b="1" dirty="0" smtClean="0"/>
              <a:t>Profile Observation </a:t>
            </a:r>
            <a:r>
              <a:rPr lang="en-US" sz="2800" b="1" dirty="0" smtClean="0"/>
              <a:t>Capabilities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31514" y="5409342"/>
            <a:ext cx="511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Decreasing Endurance &amp; Risk Tolerance</a:t>
            </a:r>
            <a:endParaRPr lang="en-US" sz="2400" dirty="0"/>
          </a:p>
        </p:txBody>
      </p:sp>
      <p:pic>
        <p:nvPicPr>
          <p:cNvPr id="2" name="Picture 1" descr="Screen Shot 2015-06-10 at 1.10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3" y="1807091"/>
            <a:ext cx="2295136" cy="2337992"/>
          </a:xfrm>
          <a:prstGeom prst="rect">
            <a:avLst/>
          </a:prstGeom>
        </p:spPr>
      </p:pic>
      <p:pic>
        <p:nvPicPr>
          <p:cNvPr id="7" name="Picture 6" descr="Screen Shot 2015-06-10 at 1.41.2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888" y="1807091"/>
            <a:ext cx="3181298" cy="2360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797" y="1807091"/>
            <a:ext cx="2889592" cy="23449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042005" y="4869312"/>
            <a:ext cx="711494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26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</a:t>
            </a:r>
            <a:r>
              <a:rPr lang="en-US" sz="2800" b="1" dirty="0" smtClean="0"/>
              <a:t>Profile Observations </a:t>
            </a:r>
          </a:p>
          <a:p>
            <a:pPr algn="ctr"/>
            <a:r>
              <a:rPr lang="en-US" sz="2800" b="1" dirty="0" smtClean="0"/>
              <a:t>by </a:t>
            </a:r>
            <a:r>
              <a:rPr lang="en-US" sz="2800" b="1" dirty="0" smtClean="0"/>
              <a:t>Ships of Opportunity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9180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</a:t>
            </a:r>
            <a:r>
              <a:rPr lang="en-US" sz="2800" b="1" dirty="0" smtClean="0"/>
              <a:t>Profile Observations </a:t>
            </a:r>
          </a:p>
          <a:p>
            <a:pPr algn="ctr"/>
            <a:r>
              <a:rPr lang="en-US" sz="2800" b="1" dirty="0" smtClean="0"/>
              <a:t>by </a:t>
            </a:r>
            <a:r>
              <a:rPr lang="en-US" sz="2800" b="1" dirty="0" smtClean="0"/>
              <a:t>Argo Drifters</a:t>
            </a:r>
            <a:endParaRPr lang="en-US" sz="2800" b="1" dirty="0"/>
          </a:p>
        </p:txBody>
      </p:sp>
      <p:pic>
        <p:nvPicPr>
          <p:cNvPr id="4" name="Picture 3" descr="statusbig 16 Jun 2015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0"/>
            <a:ext cx="9144000" cy="41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0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cool_global_map_black_ax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6321"/>
            <a:ext cx="9181260" cy="5076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</a:t>
            </a:r>
            <a:r>
              <a:rPr lang="en-US" sz="2800" b="1" dirty="0" smtClean="0"/>
              <a:t>Profile Observations </a:t>
            </a:r>
          </a:p>
          <a:p>
            <a:pPr algn="ctr"/>
            <a:r>
              <a:rPr lang="en-US" sz="2800" b="1" dirty="0" smtClean="0"/>
              <a:t>by </a:t>
            </a:r>
            <a:r>
              <a:rPr lang="en-US" sz="2800" b="1" dirty="0" smtClean="0"/>
              <a:t>Gliders </a:t>
            </a:r>
            <a:r>
              <a:rPr lang="en-US" sz="2800" b="1" dirty="0" smtClean="0"/>
              <a:t>- 1 </a:t>
            </a:r>
            <a:r>
              <a:rPr lang="en-US" sz="2800" b="1" dirty="0" smtClean="0"/>
              <a:t>Center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3655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z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220"/>
            <a:ext cx="9144000" cy="4728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Large Marine Ecosystems &amp; Exclusive Economic Zones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466" y="5305365"/>
            <a:ext cx="821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Gliders can fill the sustained coastal ocean profile sampling gap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1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Grand </a:t>
            </a:r>
            <a:r>
              <a:rPr lang="en-US" sz="2800" b="1" dirty="0" smtClean="0"/>
              <a:t>Challenge: </a:t>
            </a:r>
            <a:r>
              <a:rPr lang="en-US" sz="2800" b="1" u="sng" dirty="0" smtClean="0"/>
              <a:t>Earth is Changing</a:t>
            </a:r>
            <a:r>
              <a:rPr lang="en-US" sz="2800" b="1" dirty="0" smtClean="0"/>
              <a:t>, Population is Growing</a:t>
            </a:r>
            <a:endParaRPr lang="en-US" sz="2800" b="1" dirty="0"/>
          </a:p>
        </p:txBody>
      </p:sp>
      <p:pic>
        <p:nvPicPr>
          <p:cNvPr id="2" name="Picture 1" descr="SYR_cover_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4141"/>
            <a:ext cx="3956625" cy="5120338"/>
          </a:xfrm>
          <a:prstGeom prst="rect">
            <a:avLst/>
          </a:prstGeom>
        </p:spPr>
      </p:pic>
      <p:pic>
        <p:nvPicPr>
          <p:cNvPr id="3" name="Picture 2" descr="Screen Shot 2015-06-16 at 8.53.1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400" y="3552082"/>
            <a:ext cx="5054600" cy="2668661"/>
          </a:xfrm>
          <a:prstGeom prst="rect">
            <a:avLst/>
          </a:prstGeom>
        </p:spPr>
      </p:pic>
      <p:pic>
        <p:nvPicPr>
          <p:cNvPr id="4" name="Picture 3" descr="Screen Shot 2015-06-16 at 10.32.4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553535"/>
            <a:ext cx="2113978" cy="309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9492" y="689760"/>
            <a:ext cx="22825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“Ocean warming dominates the increase in energy stored  in the climate system” -- </a:t>
            </a:r>
          </a:p>
          <a:p>
            <a:r>
              <a:rPr lang="en-US" sz="2000" dirty="0" smtClean="0"/>
              <a:t>“&gt;90% of the energy accumulated between 1971 and 2010”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4177" y="5820633"/>
            <a:ext cx="3872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IPCC Fifth Assessment Report (AR5)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645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733" y="0"/>
            <a:ext cx="8531452" cy="649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Glider Challenge: </a:t>
            </a:r>
          </a:p>
          <a:p>
            <a:r>
              <a:rPr lang="en-US" sz="2800" b="1" dirty="0" smtClean="0"/>
              <a:t>High Resolution for 4D Oceanic Measurements</a:t>
            </a:r>
          </a:p>
          <a:p>
            <a:endParaRPr lang="en-US" sz="2000" b="1" dirty="0" smtClean="0"/>
          </a:p>
          <a:p>
            <a:r>
              <a:rPr lang="en-US" sz="2400" b="1" dirty="0" smtClean="0"/>
              <a:t>Panel Presentations: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Pierre </a:t>
            </a:r>
            <a:r>
              <a:rPr lang="en-US" sz="2400" b="1" dirty="0" err="1" smtClean="0"/>
              <a:t>Testor</a:t>
            </a:r>
            <a:r>
              <a:rPr lang="en-US" sz="2400" dirty="0" smtClean="0"/>
              <a:t> – Building an international glider community and using gliders to resolve </a:t>
            </a:r>
            <a:r>
              <a:rPr lang="en-US" sz="2400" dirty="0" err="1"/>
              <a:t>m</a:t>
            </a:r>
            <a:r>
              <a:rPr lang="en-US" sz="2400" dirty="0" err="1" smtClean="0"/>
              <a:t>esoscale</a:t>
            </a:r>
            <a:r>
              <a:rPr lang="en-US" sz="2400" dirty="0" smtClean="0"/>
              <a:t> and smaller features 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Joaquin </a:t>
            </a:r>
            <a:r>
              <a:rPr lang="en-US" sz="2400" b="1" dirty="0" err="1" smtClean="0"/>
              <a:t>Tintore</a:t>
            </a:r>
            <a:r>
              <a:rPr lang="en-US" sz="2400" dirty="0" smtClean="0"/>
              <a:t> – Gliders as a sustained component of integrated </a:t>
            </a:r>
            <a:r>
              <a:rPr lang="en-US" sz="2400" dirty="0"/>
              <a:t>o</a:t>
            </a:r>
            <a:r>
              <a:rPr lang="en-US" sz="2400" dirty="0" smtClean="0"/>
              <a:t>bserving and forecast systems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Karen Heywood</a:t>
            </a:r>
            <a:r>
              <a:rPr lang="en-US" sz="2400" dirty="0" smtClean="0"/>
              <a:t> – Gliders in remote and extreme environments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/>
              <a:t>Alexandar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Proelss</a:t>
            </a:r>
            <a:r>
              <a:rPr lang="en-US" sz="2400" dirty="0" smtClean="0"/>
              <a:t> – </a:t>
            </a:r>
            <a:r>
              <a:rPr lang="en-US" sz="2400" dirty="0"/>
              <a:t>L</a:t>
            </a:r>
            <a:r>
              <a:rPr lang="en-US" sz="2400" dirty="0" smtClean="0"/>
              <a:t>egal aspects of glider operations</a:t>
            </a:r>
          </a:p>
          <a:p>
            <a:endParaRPr lang="en-US" sz="2000" b="1" dirty="0" smtClean="0"/>
          </a:p>
          <a:p>
            <a:r>
              <a:rPr lang="en-US" sz="2400" b="1" dirty="0" smtClean="0"/>
              <a:t>Discussion Points: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Where are the greatest needs for sustained 4-D oceanic measurements?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What are the barriers to progress?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What can we do together as an international community?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How can the IOC help?</a:t>
            </a:r>
          </a:p>
        </p:txBody>
      </p:sp>
    </p:spTree>
    <p:extLst>
      <p:ext uri="{BB962C8B-B14F-4D97-AF65-F5344CB8AC3E}">
        <p14:creationId xmlns:p14="http://schemas.microsoft.com/office/powerpoint/2010/main" val="407762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16 at 8.2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41" y="523220"/>
            <a:ext cx="8675711" cy="5654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Grand </a:t>
            </a:r>
            <a:r>
              <a:rPr lang="en-US" sz="2800" b="1" dirty="0" smtClean="0"/>
              <a:t>Challenge: Earth is Changing, </a:t>
            </a:r>
            <a:r>
              <a:rPr lang="en-US" sz="2800" b="1" u="sng" dirty="0" smtClean="0"/>
              <a:t>Population is Growing</a:t>
            </a:r>
            <a:endParaRPr lang="en-US" sz="2800" b="1" u="sng" dirty="0"/>
          </a:p>
        </p:txBody>
      </p:sp>
      <p:pic>
        <p:nvPicPr>
          <p:cNvPr id="6" name="Picture 5" descr="WorldPredictedPopGrowth20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66" y="2355783"/>
            <a:ext cx="3915682" cy="23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Response</a:t>
            </a:r>
            <a:r>
              <a:rPr lang="en-US" sz="2800" b="1" dirty="0" smtClean="0"/>
              <a:t>: Mitigate and Adapt to a Changing Climate</a:t>
            </a:r>
            <a:endParaRPr lang="en-US" sz="2800" b="1" u="sng" dirty="0"/>
          </a:p>
        </p:txBody>
      </p:sp>
      <p:pic>
        <p:nvPicPr>
          <p:cNvPr id="2" name="Picture 1" descr="Screen Shot 2015-06-16 at 7.31.3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223"/>
            <a:ext cx="9144000" cy="3775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467" y="4386171"/>
            <a:ext cx="9008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Explore pathways for adaptation and mitigation with sustainable development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Builds on IPCC Fifth Assessment Report (AR5)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Preparation for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UNFCC Conference of the Parties (COP21) climate governance regime based on a low carbon, resilient development model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Oceans are a key component – absorbed 30% of anthropogenic CO2 and continue to acidify</a:t>
            </a:r>
          </a:p>
        </p:txBody>
      </p:sp>
    </p:spTree>
    <p:extLst>
      <p:ext uri="{BB962C8B-B14F-4D97-AF65-F5344CB8AC3E}">
        <p14:creationId xmlns:p14="http://schemas.microsoft.com/office/powerpoint/2010/main" val="269397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Response</a:t>
            </a:r>
            <a:r>
              <a:rPr lang="en-US" sz="2800" b="1" dirty="0" smtClean="0"/>
              <a:t>: Improve Severe Weather Warnings &amp; Resiliency </a:t>
            </a:r>
          </a:p>
        </p:txBody>
      </p:sp>
      <p:pic>
        <p:nvPicPr>
          <p:cNvPr id="3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84" y="683052"/>
            <a:ext cx="8301850" cy="552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4205" y="6205608"/>
            <a:ext cx="578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Hurricane Sandy approaching U.S. East Coast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4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Response</a:t>
            </a:r>
            <a:r>
              <a:rPr lang="en-US" sz="2800" b="1" dirty="0" smtClean="0"/>
              <a:t>: Provide Food, Water and Energy Security</a:t>
            </a:r>
            <a:endParaRPr lang="en-US" sz="2800" b="1" u="sng" dirty="0"/>
          </a:p>
        </p:txBody>
      </p:sp>
      <p:pic>
        <p:nvPicPr>
          <p:cNvPr id="3" name="Picture 2" descr="grafico_wfp22932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2"/>
          <a:stretch/>
        </p:blipFill>
        <p:spPr>
          <a:xfrm>
            <a:off x="426255" y="523221"/>
            <a:ext cx="8298973" cy="5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7313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5-01-19 at 10.19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" y="153950"/>
            <a:ext cx="3848080" cy="57823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252167" y="3169531"/>
            <a:ext cx="4601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Solutions we must seek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ill involve the Sea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0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</a:t>
            </a:r>
            <a:r>
              <a:rPr lang="en-US" sz="2800" b="1" dirty="0" smtClean="0"/>
              <a:t>he Ocean is </a:t>
            </a:r>
            <a:r>
              <a:rPr lang="en-US" sz="2800" b="1" u="sng" dirty="0" smtClean="0"/>
              <a:t>Physically Complex</a:t>
            </a:r>
            <a:r>
              <a:rPr lang="en-US" sz="2800" b="1" dirty="0" smtClean="0"/>
              <a:t> &amp; Biologically Diverse</a:t>
            </a:r>
            <a:endParaRPr lang="en-US" sz="2800" b="1" dirty="0"/>
          </a:p>
        </p:txBody>
      </p:sp>
      <p:pic>
        <p:nvPicPr>
          <p:cNvPr id="8" name="Picture 7" descr="Screen Shot 2014-02-24 at 9.2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38200"/>
            <a:ext cx="8943887" cy="4932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8541" y="5777482"/>
            <a:ext cx="6060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circulation dominated by the </a:t>
            </a:r>
            <a:r>
              <a:rPr lang="en-US" sz="2400" dirty="0" err="1" smtClean="0"/>
              <a:t>Mesoscale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313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Ocean is Physically Complex &amp; </a:t>
            </a:r>
            <a:r>
              <a:rPr lang="en-US" sz="2800" b="1" u="sng" dirty="0" smtClean="0"/>
              <a:t>Biologically Diverse</a:t>
            </a:r>
            <a:endParaRPr lang="en-US" sz="2800" b="1" u="sng" dirty="0"/>
          </a:p>
        </p:txBody>
      </p:sp>
      <p:pic>
        <p:nvPicPr>
          <p:cNvPr id="7" name="Picture 6" descr="lme_fishabundan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57200"/>
            <a:ext cx="7503459" cy="5798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1147" y="6255327"/>
            <a:ext cx="373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61 Large Marine Ecosystems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066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606</Words>
  <Application>Microsoft Macintosh PowerPoint</Application>
  <PresentationFormat>On-screen Show (4:3)</PresentationFormat>
  <Paragraphs>121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 Strandskov</dc:creator>
  <cp:lastModifiedBy>Scott Glenn</cp:lastModifiedBy>
  <cp:revision>57</cp:revision>
  <dcterms:created xsi:type="dcterms:W3CDTF">2015-06-05T17:07:23Z</dcterms:created>
  <dcterms:modified xsi:type="dcterms:W3CDTF">2015-06-17T06:24:45Z</dcterms:modified>
</cp:coreProperties>
</file>