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ctiveX/activeX1.xml" ContentType="application/vnd.ms-office.activeX+xml"/>
  <Override PartName="/ppt/tags/tag4.xml" ContentType="application/vnd.openxmlformats-officedocument.presentationml.tags+xml"/>
  <Override PartName="/ppt/activeX/activeX2.xml" ContentType="application/vnd.ms-office.activeX+xml"/>
  <Override PartName="/ppt/tags/tag5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embeddings/oleObject3.bin" ContentType="application/vnd.openxmlformats-officedocument.oleObject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37" r:id="rId1"/>
    <p:sldMasterId id="2147484150" r:id="rId2"/>
  </p:sldMasterIdLst>
  <p:notesMasterIdLst>
    <p:notesMasterId r:id="rId73"/>
  </p:notesMasterIdLst>
  <p:handoutMasterIdLst>
    <p:handoutMasterId r:id="rId74"/>
  </p:handoutMasterIdLst>
  <p:sldIdLst>
    <p:sldId id="395" r:id="rId3"/>
    <p:sldId id="396" r:id="rId4"/>
    <p:sldId id="397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438" r:id="rId64"/>
    <p:sldId id="439" r:id="rId65"/>
    <p:sldId id="440" r:id="rId66"/>
    <p:sldId id="441" r:id="rId67"/>
    <p:sldId id="442" r:id="rId68"/>
    <p:sldId id="443" r:id="rId69"/>
    <p:sldId id="444" r:id="rId70"/>
    <p:sldId id="445" r:id="rId71"/>
    <p:sldId id="446" r:id="rId72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E9865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600" autoAdjust="0"/>
    <p:restoredTop sz="76287" autoAdjust="0"/>
  </p:normalViewPr>
  <p:slideViewPr>
    <p:cSldViewPr snapToGrid="0">
      <p:cViewPr varScale="1">
        <p:scale>
          <a:sx n="85" d="100"/>
          <a:sy n="85" d="100"/>
        </p:scale>
        <p:origin x="1944" y="60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A830F2BB-1FC8-4EED-97CE-6A73B5AB1C03}" type="datetimeFigureOut">
              <a:rPr lang="en-US"/>
              <a:pPr>
                <a:defRPr/>
              </a:pPr>
              <a:t>4/19/2015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64579F-DE5E-48FF-80DD-256E878B2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46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19600"/>
            <a:ext cx="51466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8C71ED-4431-46FD-96D7-955894E6B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73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9B34F3-21DB-464F-BF56-73BC1D896180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54626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F1C37F-34CA-42EB-9942-630A4982F638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84351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E1C559-5109-4702-9B1D-977897ECA3BA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9246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A55A88-D305-4E84-84FD-7357DBDFDDF1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96053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DBA321-C80A-4009-9042-E2C47ACC2A48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292881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A48244-662D-4B04-9EB9-95F38CCCA78A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69568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438C16-DF91-4278-982E-C84BDDC3E228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308347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ECD24A-FA98-44D0-A3C9-43A09DFE36FE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713209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361B26-0ECD-431B-A473-9D96A7A65EB6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473221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1B39BB-8E67-4DC9-9BC8-076E837C9CCA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155591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E0CD72-FEEA-42F1-BCF4-4DFCE01CA8AF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07939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67E397-373B-43C0-A659-48EE03EEE3CE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03860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EF9C0F-A440-4B65-A699-09F3DEF4D39F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668320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B43E073-1DC6-4184-ABB5-82E016814DB2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081988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44ACB8-6B63-416F-9568-6910FEB20861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839535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250DDD-DA05-4B79-964C-C98D7ABB269E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191849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BEC93F-C5C1-4122-A345-56363521103D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52316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2C4A97-C5F2-4BBD-9FD5-1158933EDF72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284115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603354-5D5A-4E56-8DAB-286E6CCB5DE0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443302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DD1C69-CCBD-4810-BD37-733B64F28B3D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955487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B91A601-3522-44D5-A503-E183021C2665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114688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728D01-F76E-43E4-946D-6C84E232183F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91737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63FB93-92BC-4D97-9FB6-8E55C07F5E7E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031086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71D8A3-C26D-485F-8879-B5B017BB7403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072354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82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40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17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05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802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272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5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0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D7F794-BB63-49A8-A88C-425A709F150D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501490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134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64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24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16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849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61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264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61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0AA59C-C64F-446B-87F5-4B3D56F166C8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8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5" tIns="46643" rIns="93285" bIns="46643" anchor="b"/>
          <a:lstStyle>
            <a:lvl1pPr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2263152-80F4-4B46-9484-2F6DA4F81C00}" type="slidenum">
              <a:rPr lang="en-US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50</a:t>
            </a:fld>
            <a:endParaRPr lang="en-US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5" tIns="46643" rIns="93285" bIns="46643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6069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68B2A1-ADA8-47E6-956F-0EBA78ED4545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2169804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975100" y="8839200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0" tIns="46635" rIns="93270" bIns="46635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542C233-426B-47FE-803C-37877A3AE584}" type="slidenum">
              <a:rPr lang="en-US" altLang="en-US" sz="1200" smtClean="0">
                <a:solidFill>
                  <a:srgbClr val="000000"/>
                </a:solidFill>
              </a:rPr>
              <a:pPr algn="r" eaLnBrk="1" hangingPunct="1"/>
              <a:t>56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19600"/>
            <a:ext cx="5613400" cy="418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0" tIns="46635" rIns="93270" bIns="46635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982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17792A-5FEB-4578-B7F2-C23D4C73608B}" type="slidenum">
              <a:rPr lang="en-US" altLang="en-US" sz="1200">
                <a:solidFill>
                  <a:srgbClr val="000000"/>
                </a:solidFill>
              </a:rPr>
              <a:pPr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157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83B336-31C0-4A71-B8C9-BDD9B17BC72C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0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1A003A-886E-4FF5-B565-FA919FE88A42}" type="slidenum">
              <a:rPr lang="en-US" altLang="en-US" sz="1200">
                <a:solidFill>
                  <a:srgbClr val="000000"/>
                </a:solidFill>
              </a:rPr>
              <a:pPr/>
              <a:t>69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5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2B5B2B-C3D7-4FD7-9347-F57AC6050A92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70022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9257D7-F594-4376-8C06-44A3956885E4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0626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D9FD20-6186-486E-B652-021CB373FDEF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8809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E61F71-2EB4-4C03-9067-4929639D37B7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99495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CB7CC-505B-488F-A1EC-FA1893689D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DA405-17F7-48F0-8A6A-599EA56EC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6CA84-BADC-46FB-90BC-E1D29D4093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DADD-7F51-4896-9ED4-3F155F72C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2516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F8BC7-10CF-40C5-B349-9C07D8CE75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D0458-506A-4DE9-96A0-DCD9A6E49D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26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9E49E-0EBC-4EED-90A4-771C154973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8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FA49E-6B46-4330-A884-773EF7834D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6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DAC85-9EFE-4C2D-B2A0-FCFEA6415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8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AE969C-CD9B-4B42-B9F0-4B0288650B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62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7007D-EF3E-4D6F-AD43-DC3A2F9A95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8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C09F2-8D0E-4175-B959-D471C2195E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6F5FB-0E90-4168-817E-2FAFA44C8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81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6C020-C106-46D0-901C-8FA7178BA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9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79826-8DC4-4B84-8BEB-93CD480071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76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B4C2F-74A2-4EA7-83DE-9F5FFFE166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9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B20C-ABAC-43BF-A5BC-A6CB37A3A1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7881A-4C4D-4E88-8A8E-8E6BFCF99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24CF5-984D-4965-93C5-AF6495E111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966D1-2BF6-4E2F-980F-0A8036A7C1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1F64D-3553-4B73-9675-B1A2039EEE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213F1-5ED4-4F73-948D-1B308A709B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99EC6-4563-406F-9C87-BD65DA715E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681E13-4C3B-4AE8-B909-703A56D46C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43166B-2F0E-41FF-99B4-526BE5753A8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2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em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hyperlink" Target="NASA_GSFC_jetstream.mov" TargetMode="Externa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4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4.wmf"/><Relationship Id="rId5" Type="http://schemas.openxmlformats.org/officeDocument/2006/relationships/tags" Target="../tags/tag5.xml"/><Relationship Id="rId10" Type="http://schemas.openxmlformats.org/officeDocument/2006/relationships/image" Target="../media/image53.wmf"/><Relationship Id="rId4" Type="http://schemas.openxmlformats.org/officeDocument/2006/relationships/control" Target="../activeX/activeX2.xml"/><Relationship Id="rId9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hyperlink" Target="jetstream.mp4" TargetMode="Externa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image" Target="../media/image79.jpeg"/><Relationship Id="rId21" Type="http://schemas.openxmlformats.org/officeDocument/2006/relationships/image" Target="../media/image2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2.jpe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91.pn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19" Type="http://schemas.openxmlformats.org/officeDocument/2006/relationships/image" Target="../media/image94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Relationship Id="rId1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2.jpe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eg"/><Relationship Id="rId5" Type="http://schemas.openxmlformats.org/officeDocument/2006/relationships/image" Target="../media/image123.jpeg"/><Relationship Id="rId10" Type="http://schemas.openxmlformats.org/officeDocument/2006/relationships/image" Target="../media/image71.wmf"/><Relationship Id="rId4" Type="http://schemas.openxmlformats.org/officeDocument/2006/relationships/image" Target="../media/image122.png"/><Relationship Id="rId9" Type="http://schemas.openxmlformats.org/officeDocument/2006/relationships/oleObject" Target="../embeddings/oleObject3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" y="3752850"/>
            <a:ext cx="9144000" cy="1017480"/>
          </a:xfrm>
          <a:ex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>Climate </a:t>
            </a:r>
            <a:r>
              <a:rPr lang="en-US" sz="60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>change </a:t>
            </a:r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>indicators</a:t>
            </a:r>
            <a:b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60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/>
            </a:r>
            <a:br>
              <a:rPr lang="en-US" sz="60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/>
            </a:r>
            <a:b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60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/>
            </a:r>
            <a:br>
              <a:rPr lang="en-US" sz="60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dirty="0" smtClean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Benjamin </a:t>
            </a:r>
            <a:r>
              <a:rPr lang="en-US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P. Horton</a:t>
            </a: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Sea Level Research</a:t>
            </a:r>
            <a:b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Department of Marine and Coastal Science</a:t>
            </a:r>
            <a:b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Rutgers University</a:t>
            </a:r>
            <a:b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  <a:cs typeface="Times New Roman" pitchFamily="18" charset="0"/>
              </a:rPr>
              <a:t>bphorton@marine.rutgers.edu</a:t>
            </a:r>
            <a: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ea typeface="Batang" pitchFamily="18" charset="-127"/>
                <a:cs typeface="Times New Roman" pitchFamily="18" charset="0"/>
              </a:rPr>
            </a:br>
            <a:endParaRPr lang="en-US" sz="6000" dirty="0" smtClean="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5333" y="699407"/>
            <a:ext cx="569117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Melting Glaciers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598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ontent Placeholder 3"/>
          <p:cNvSpPr txBox="1">
            <a:spLocks/>
          </p:cNvSpPr>
          <p:nvPr/>
        </p:nvSpPr>
        <p:spPr bwMode="auto">
          <a:xfrm>
            <a:off x="0" y="4025900"/>
            <a:ext cx="40306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Since 1960, glaciers worldwide have lost more than 2,000 cubic miles of water. </a:t>
            </a:r>
          </a:p>
          <a:p>
            <a:pPr eaLnBrk="1" hangingPunct="1"/>
            <a:r>
              <a:rPr lang="en-US" altLang="en-US" sz="2000"/>
              <a:t>The rate at which glaciers are losing volume appears to have accelerated over roughly the last decade.</a:t>
            </a:r>
          </a:p>
        </p:txBody>
      </p:sp>
    </p:spTree>
    <p:extLst>
      <p:ext uri="{BB962C8B-B14F-4D97-AF65-F5344CB8AC3E}">
        <p14:creationId xmlns:p14="http://schemas.microsoft.com/office/powerpoint/2010/main" val="3627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768662"/>
            <a:ext cx="901147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The Endangered Greenland Ice Sheet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531"/>
          <a:stretch>
            <a:fillRect/>
          </a:stretch>
        </p:blipFill>
        <p:spPr bwMode="auto">
          <a:xfrm>
            <a:off x="5049838" y="1476375"/>
            <a:ext cx="36036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757363"/>
            <a:ext cx="44275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4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768662"/>
            <a:ext cx="901147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Collapsing Antarctica Ice Shelves!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476375"/>
            <a:ext cx="5518150" cy="512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204788" y="1584325"/>
            <a:ext cx="3119437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From 31 January  to 5 March the Larsen B sector collapsed and broke up, </a:t>
            </a:r>
          </a:p>
          <a:p>
            <a:pPr>
              <a:spcBef>
                <a:spcPct val="0"/>
              </a:spcBef>
            </a:pPr>
            <a:r>
              <a:rPr lang="en-US" altLang="en-US" sz="2400"/>
              <a:t>3,250 km² of ice 220 m thick, disintegrated and collapsed in one season.</a:t>
            </a:r>
          </a:p>
          <a:p>
            <a:pPr>
              <a:spcBef>
                <a:spcPct val="0"/>
              </a:spcBef>
            </a:pPr>
            <a:r>
              <a:rPr lang="en-US" altLang="en-US" sz="2400"/>
              <a:t>Larsen B had been stable for up to 12,000 years</a:t>
            </a:r>
          </a:p>
        </p:txBody>
      </p:sp>
    </p:spTree>
    <p:extLst>
      <p:ext uri="{BB962C8B-B14F-4D97-AF65-F5344CB8AC3E}">
        <p14:creationId xmlns:p14="http://schemas.microsoft.com/office/powerpoint/2010/main" val="8317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966788"/>
            <a:ext cx="6162675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0250" y="2286000"/>
            <a:ext cx="15557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Sea-level </a:t>
            </a:r>
          </a:p>
          <a:p>
            <a:pPr algn="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rise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0550" y="5029200"/>
            <a:ext cx="16954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Rate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 of sea-level rise</a:t>
            </a:r>
          </a:p>
        </p:txBody>
      </p:sp>
      <p:pic>
        <p:nvPicPr>
          <p:cNvPr id="2970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199" y="962561"/>
            <a:ext cx="2676546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Rising Sea Levels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152400" y="2736850"/>
            <a:ext cx="25241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Current sea level rise is about 3 mm/year worldwide and the rate is increasing</a:t>
            </a:r>
          </a:p>
        </p:txBody>
      </p:sp>
    </p:spTree>
    <p:extLst>
      <p:ext uri="{BB962C8B-B14F-4D97-AF65-F5344CB8AC3E}">
        <p14:creationId xmlns:p14="http://schemas.microsoft.com/office/powerpoint/2010/main" val="10609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8" y="795516"/>
            <a:ext cx="8877302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Rising Seas of the past</a:t>
            </a:r>
          </a:p>
          <a:p>
            <a:pPr algn="ctr">
              <a:defRPr/>
            </a:pPr>
            <a:r>
              <a:rPr lang="en-US" sz="2800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10,000 year record of sea-level change for New Jersey</a:t>
            </a:r>
            <a:endParaRPr lang="en-US" i="1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31748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09800"/>
            <a:ext cx="88011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362200"/>
            <a:ext cx="15557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Sea-level </a:t>
            </a:r>
          </a:p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rise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2362200"/>
            <a:ext cx="3505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Rate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</a:rPr>
              <a:t> of sea-level rise</a:t>
            </a:r>
          </a:p>
        </p:txBody>
      </p:sp>
      <p:sp>
        <p:nvSpPr>
          <p:cNvPr id="4" name="5-Point Star 3"/>
          <p:cNvSpPr/>
          <p:nvPr/>
        </p:nvSpPr>
        <p:spPr bwMode="auto">
          <a:xfrm>
            <a:off x="5029200" y="3498850"/>
            <a:ext cx="152400" cy="1524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31752" name="TextBox 4"/>
          <p:cNvSpPr txBox="1">
            <a:spLocks noChangeArrowheads="1"/>
          </p:cNvSpPr>
          <p:nvPr/>
        </p:nvSpPr>
        <p:spPr bwMode="auto">
          <a:xfrm>
            <a:off x="5257800" y="3810000"/>
            <a:ext cx="1643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/>
              <a:t>Present day rate at Atlantic City</a:t>
            </a:r>
          </a:p>
        </p:txBody>
      </p:sp>
      <p:cxnSp>
        <p:nvCxnSpPr>
          <p:cNvPr id="31753" name="Elbow Connector 7"/>
          <p:cNvCxnSpPr>
            <a:cxnSpLocks noChangeShapeType="1"/>
            <a:stCxn id="31752" idx="0"/>
          </p:cNvCxnSpPr>
          <p:nvPr/>
        </p:nvCxnSpPr>
        <p:spPr bwMode="auto">
          <a:xfrm rot="16200000" flipV="1">
            <a:off x="5551488" y="3281362"/>
            <a:ext cx="234950" cy="822325"/>
          </a:xfrm>
          <a:prstGeom prst="bentConnector2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967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id Atlantic_10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3795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10,000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06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 Atlantic_9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5843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9,000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94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id Atlantic_8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789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8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40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 Atlantic_7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9939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7,000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75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id Atlantic_6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1987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6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8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68288" y="1120775"/>
            <a:ext cx="3994150" cy="44323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b="1" smtClean="0"/>
              <a:t>National Academy of Sciences “</a:t>
            </a:r>
            <a:r>
              <a:rPr lang="en-US" altLang="en-US" i="1" smtClean="0"/>
              <a:t>changes observed over the last several decades are due to human activities</a:t>
            </a:r>
            <a:r>
              <a:rPr lang="en-US" altLang="en-US" b="1" smtClean="0"/>
              <a:t>”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120775"/>
            <a:ext cx="435927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4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 Atlantic_5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4035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5,000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37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id Atlantic_4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6083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4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73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 Atlantic_3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813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3,000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70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id Atlantic_2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0179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2,000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63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id Atlantic_0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" name="Picture 4" descr="Mid Atlantic_1 K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2228" name="Picture 4" descr="PPT_topbanner_RU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1,000 years ago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05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id Atlantic_0 K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98513"/>
            <a:ext cx="6883400" cy="605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4275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4038600"/>
            <a:ext cx="6410325" cy="8382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lIns="0" rIns="0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bg2">
                      <a:alpha val="28000"/>
                    </a:schemeClr>
                  </a:glow>
                </a:effectLst>
                <a:latin typeface="Lucida Sans" panose="020B0602030504020204" pitchFamily="34" charset="0"/>
              </a:rPr>
              <a:t>Present day</a:t>
            </a:r>
            <a:endParaRPr lang="en-US" sz="3600" i="1" dirty="0" smtClean="0">
              <a:solidFill>
                <a:schemeClr val="bg1"/>
              </a:solidFill>
              <a:effectLst>
                <a:glow rad="228600">
                  <a:schemeClr val="bg2">
                    <a:alpha val="28000"/>
                  </a:schemeClr>
                </a:glo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67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49" y="693003"/>
            <a:ext cx="8934451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j-lt"/>
              </a:rPr>
              <a:t>Rising Seas of the Common Era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081" t="6415" r="1389" b="-906"/>
          <a:stretch/>
        </p:blipFill>
        <p:spPr>
          <a:xfrm>
            <a:off x="361950" y="1516063"/>
            <a:ext cx="8577263" cy="5341937"/>
          </a:xfrm>
          <a:prstGeom prst="rect">
            <a:avLst/>
          </a:prstGeom>
          <a:ln w="952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916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86740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INFORMING POLICY: My PNAS paper on Common Era sea-level rise was referenced by President Obama in his 2015 State of the Union Address at the United States Capitol on January 20, 2015</a:t>
            </a:r>
          </a:p>
        </p:txBody>
      </p:sp>
    </p:spTree>
    <p:extLst>
      <p:ext uri="{BB962C8B-B14F-4D97-AF65-F5344CB8AC3E}">
        <p14:creationId xmlns:p14="http://schemas.microsoft.com/office/powerpoint/2010/main" val="34361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3525" y="842963"/>
            <a:ext cx="4187705" cy="54168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BROADER OUTREACH:</a:t>
            </a:r>
          </a:p>
          <a:p>
            <a:pPr algn="ctr">
              <a:defRPr/>
            </a:pPr>
            <a:endParaRPr lang="en-US" i="1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  <a:latin typeface="+mn-lt"/>
            </a:endParaRPr>
          </a:p>
          <a:p>
            <a:pPr algn="ctr">
              <a:defRPr/>
            </a:pPr>
            <a:r>
              <a:rPr lang="en-US" sz="2800" b="1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Shored Up </a:t>
            </a:r>
            <a:r>
              <a:rPr lang="en-US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is a documentary that asks tough questions about our coastal communities and our relationship to the land. What will a rising sea do to our homes, our businesses, and the survival of our communities</a:t>
            </a:r>
          </a:p>
          <a:p>
            <a:pPr algn="ctr">
              <a:defRPr/>
            </a:pPr>
            <a:endParaRPr lang="en-US" i="1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  <a:latin typeface="+mn-lt"/>
            </a:endParaRPr>
          </a:p>
          <a:p>
            <a:pPr algn="ctr">
              <a:defRPr/>
            </a:pPr>
            <a:r>
              <a:rPr lang="en-US" sz="1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Next showings: </a:t>
            </a:r>
          </a:p>
          <a:p>
            <a:pPr algn="ctr">
              <a:defRPr/>
            </a:pPr>
            <a:r>
              <a:rPr lang="en-US" sz="1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 Rutgers, 23</a:t>
            </a:r>
            <a:r>
              <a:rPr lang="en-US" sz="1800" baseline="30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rd</a:t>
            </a:r>
            <a:r>
              <a:rPr lang="en-US" sz="1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 April</a:t>
            </a:r>
          </a:p>
          <a:p>
            <a:pPr algn="ctr">
              <a:defRPr/>
            </a:pPr>
            <a:r>
              <a:rPr lang="en-US" sz="1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Pennington Public Library </a:t>
            </a:r>
            <a:r>
              <a:rPr lang="en-US" sz="180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26</a:t>
            </a:r>
            <a:r>
              <a:rPr lang="en-US" sz="1800" baseline="3000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th</a:t>
            </a:r>
            <a:r>
              <a:rPr lang="en-US" sz="180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  <a:latin typeface="+mn-lt"/>
              </a:rPr>
              <a:t> April</a:t>
            </a:r>
            <a:endParaRPr lang="en-US" sz="18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0420" name="AutoShape 2" descr="Image result for shored up"/>
          <p:cNvSpPr>
            <a:spLocks noChangeAspect="1" noChangeArrowheads="1"/>
          </p:cNvSpPr>
          <p:nvPr/>
        </p:nvSpPr>
        <p:spPr bwMode="auto">
          <a:xfrm>
            <a:off x="-41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04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2788"/>
            <a:ext cx="4414838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6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49" y="608929"/>
            <a:ext cx="8934451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Rising baselines of </a:t>
            </a:r>
            <a:r>
              <a:rPr lang="en-US" sz="4800" dirty="0" err="1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landfalling</a:t>
            </a:r>
            <a:r>
              <a:rPr lang="en-US" sz="48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 hurricanes in NYC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l="852" t="2452" r="1925" b="3584"/>
          <a:stretch/>
        </p:blipFill>
        <p:spPr bwMode="auto">
          <a:xfrm>
            <a:off x="334963" y="2209800"/>
            <a:ext cx="8504237" cy="4546600"/>
          </a:xfrm>
          <a:prstGeom prst="rect">
            <a:avLst/>
          </a:prstGeom>
          <a:ln w="952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944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660400"/>
            <a:ext cx="459740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53975" y="781050"/>
            <a:ext cx="4572000" cy="40687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/>
              <a:t>American Association for the Advancement of Science </a:t>
            </a:r>
            <a:br>
              <a:rPr lang="en-US" altLang="en-US" sz="2800" b="1" smtClean="0"/>
            </a:br>
            <a:r>
              <a:rPr lang="en-US" altLang="en-US" sz="2800" i="1" smtClean="0"/>
              <a:t>"Global warming is not a theory, it is a fact based on a growing torrent of information.”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altLang="en-US" sz="1100" i="1" smtClean="0"/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"Scientific predictions of the impacts of increasing atmospheric concentrations of greenhouse gases from fossil fuels and deforestation match observed changes”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0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 txBox="1">
            <a:spLocks/>
          </p:cNvSpPr>
          <p:nvPr/>
        </p:nvSpPr>
        <p:spPr bwMode="auto">
          <a:xfrm>
            <a:off x="381000" y="838200"/>
            <a:ext cx="8615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r>
              <a:rPr lang="en-US" sz="5400" kern="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Andalus" panose="02020603050405020304" pitchFamily="18" charset="-78"/>
              </a:rPr>
              <a:t>Hurricane Sandy in 2012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45" y="5715000"/>
            <a:ext cx="900112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As the world warms, it may see more storms like Sandy. BUT It will certainly see higher seas</a:t>
            </a:r>
          </a:p>
        </p:txBody>
      </p:sp>
    </p:spTree>
    <p:extLst>
      <p:ext uri="{BB962C8B-B14F-4D97-AF65-F5344CB8AC3E}">
        <p14:creationId xmlns:p14="http://schemas.microsoft.com/office/powerpoint/2010/main" val="28927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99581"/>
            <a:ext cx="89916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To summarize</a:t>
            </a:r>
          </a:p>
          <a:p>
            <a:pPr algn="ctr">
              <a:defRPr/>
            </a:pPr>
            <a:r>
              <a:rPr lang="en-US" i="1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U.S. Coast: 29% of the national population, including five of the ten largest cities, generating 45% of GDP ($6.6 trillion annually). </a:t>
            </a:r>
          </a:p>
        </p:txBody>
      </p:sp>
      <p:pic>
        <p:nvPicPr>
          <p:cNvPr id="66563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4" name="Group 18"/>
          <p:cNvGrpSpPr>
            <a:grpSpLocks/>
          </p:cNvGrpSpPr>
          <p:nvPr/>
        </p:nvGrpSpPr>
        <p:grpSpPr bwMode="auto">
          <a:xfrm>
            <a:off x="1135063" y="2246313"/>
            <a:ext cx="6721475" cy="4397375"/>
            <a:chOff x="1135063" y="2246313"/>
            <a:chExt cx="6721475" cy="4397375"/>
          </a:xfrm>
        </p:grpSpPr>
        <p:pic>
          <p:nvPicPr>
            <p:cNvPr id="66565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3" y="2246313"/>
              <a:ext cx="6721475" cy="439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6369050" y="3944938"/>
              <a:ext cx="1239838" cy="838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ＭＳ Ｐゴシック" pitchFamily="1" charset="-128"/>
                </a:rPr>
                <a:t>Eocene 120 thousand years ago</a:t>
              </a:r>
            </a:p>
          </p:txBody>
        </p:sp>
        <p:sp>
          <p:nvSpPr>
            <p:cNvPr id="66567" name="Oval 3"/>
            <p:cNvSpPr>
              <a:spLocks noChangeArrowheads="1"/>
            </p:cNvSpPr>
            <p:nvPr/>
          </p:nvSpPr>
          <p:spPr bwMode="auto">
            <a:xfrm>
              <a:off x="6705600" y="3657600"/>
              <a:ext cx="304800" cy="2286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66568" name="Straight Connector 7"/>
            <p:cNvCxnSpPr>
              <a:cxnSpLocks noChangeShapeType="1"/>
            </p:cNvCxnSpPr>
            <p:nvPr/>
          </p:nvCxnSpPr>
          <p:spPr bwMode="auto">
            <a:xfrm>
              <a:off x="6744345" y="3786753"/>
              <a:ext cx="381000" cy="0"/>
            </a:xfrm>
            <a:prstGeom prst="line">
              <a:avLst/>
            </a:prstGeom>
            <a:noFill/>
            <a:ln w="15875" algn="ctr">
              <a:solidFill>
                <a:schemeClr val="bg2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69" name="Oval 11"/>
            <p:cNvSpPr>
              <a:spLocks noChangeArrowheads="1"/>
            </p:cNvSpPr>
            <p:nvPr/>
          </p:nvSpPr>
          <p:spPr bwMode="auto">
            <a:xfrm>
              <a:off x="6238068" y="3502618"/>
              <a:ext cx="162732" cy="170481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66570" name="Elbow Connector 13"/>
            <p:cNvCxnSpPr>
              <a:cxnSpLocks noChangeShapeType="1"/>
            </p:cNvCxnSpPr>
            <p:nvPr/>
          </p:nvCxnSpPr>
          <p:spPr bwMode="auto">
            <a:xfrm rot="16200000" flipV="1">
              <a:off x="6405965" y="3598192"/>
              <a:ext cx="364212" cy="343546"/>
            </a:xfrm>
            <a:prstGeom prst="bentConnector2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509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file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4476749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204" y="1542871"/>
            <a:ext cx="8260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Crazier Weather and Climate Change: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They Connected?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1409" y="4284583"/>
            <a:ext cx="6227987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i="1" dirty="0"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Francis</a:t>
            </a:r>
          </a:p>
          <a:p>
            <a:pPr algn="ctr">
              <a:spcBef>
                <a:spcPts val="1800"/>
              </a:spcBef>
            </a:pPr>
            <a:r>
              <a:rPr lang="en-US" dirty="0"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Marine and Coastal Sciences</a:t>
            </a:r>
          </a:p>
          <a:p>
            <a:pPr algn="ctr">
              <a:spcBef>
                <a:spcPts val="1200"/>
              </a:spcBef>
            </a:pPr>
            <a:endParaRPr lang="en-US" dirty="0">
              <a:solidFill>
                <a:prstClr val="white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1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571" y="6009074"/>
            <a:ext cx="785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>
                  <a:glow rad="101600">
                    <a:srgbClr val="FF7C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</a:t>
            </a:r>
          </a:p>
          <a:p>
            <a:r>
              <a:rPr lang="en-US" dirty="0">
                <a:solidFill>
                  <a:srgbClr val="000000"/>
                </a:solidFill>
                <a:effectLst>
                  <a:glow rad="101600">
                    <a:srgbClr val="FF7C8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many Boston snowstorms during winter 2015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28800" y="914400"/>
            <a:ext cx="5486400" cy="5489377"/>
            <a:chOff x="1828800" y="914400"/>
            <a:chExt cx="5486400" cy="5489377"/>
          </a:xfrm>
        </p:grpSpPr>
        <p:grpSp>
          <p:nvGrpSpPr>
            <p:cNvPr id="8" name="Group 4"/>
            <p:cNvGrpSpPr/>
            <p:nvPr/>
          </p:nvGrpSpPr>
          <p:grpSpPr>
            <a:xfrm>
              <a:off x="1828800" y="914400"/>
              <a:ext cx="5486400" cy="5489377"/>
              <a:chOff x="1828800" y="914400"/>
              <a:chExt cx="5486400" cy="5489377"/>
            </a:xfrm>
          </p:grpSpPr>
          <p:pic>
            <p:nvPicPr>
              <p:cNvPr id="9" name="Picture 8" descr="cartoon_climate_wx_New Yorker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828800" y="914400"/>
                <a:ext cx="5486400" cy="548640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716404" y="6096000"/>
                <a:ext cx="1522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The New Yorker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905000" y="5311914"/>
              <a:ext cx="5355953" cy="707886"/>
            </a:xfrm>
            <a:prstGeom prst="rect">
              <a:avLst/>
            </a:prstGeom>
            <a:solidFill>
              <a:srgbClr val="FFBDBD"/>
            </a:solidFill>
            <a:ln>
              <a:noFill/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“Long term I’m worried about global warming –</a:t>
              </a:r>
            </a:p>
            <a:p>
              <a:pPr algn="ctr"/>
              <a:r>
                <a:rPr lang="en-US" sz="20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term, about freezing my ass off.”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vortex.accuweather.com/adc2004/pub/includes/columns/newsstory/2012/400x266_04012016_temp04011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6691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09600"/>
              <a:ext cx="9144000" cy="6248400"/>
              <a:chOff x="0" y="609600"/>
              <a:chExt cx="9144000" cy="6248400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09600"/>
                <a:ext cx="9144000" cy="62484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28600" y="6248400"/>
                <a:ext cx="4078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U.K. Winters 2014, 2015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44827" y="990600"/>
              <a:ext cx="814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effectLst>
                    <a:glow rad="63500">
                      <a:srgbClr val="FFFF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Extreme weather events are on the rise…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685800"/>
            <a:ext cx="9144000" cy="6172200"/>
            <a:chOff x="0" y="685800"/>
            <a:chExt cx="9144000" cy="6172200"/>
          </a:xfrm>
        </p:grpSpPr>
        <p:grpSp>
          <p:nvGrpSpPr>
            <p:cNvPr id="4" name="Group 45"/>
            <p:cNvGrpSpPr/>
            <p:nvPr/>
          </p:nvGrpSpPr>
          <p:grpSpPr>
            <a:xfrm>
              <a:off x="0" y="685800"/>
              <a:ext cx="9144000" cy="6172200"/>
              <a:chOff x="5105400" y="3657600"/>
              <a:chExt cx="3657600" cy="2743200"/>
            </a:xfrm>
            <a:effectLst/>
          </p:grpSpPr>
          <p:pic>
            <p:nvPicPr>
              <p:cNvPr id="5" name="Picture 4" descr="japan_record_snow_2012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05400" y="3657600"/>
                <a:ext cx="3657600" cy="2743200"/>
              </a:xfrm>
              <a:prstGeom prst="rect">
                <a:avLst/>
              </a:prstGeom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492826" y="5997601"/>
                <a:ext cx="1502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Japan 2012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44827" y="1066800"/>
              <a:ext cx="814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effectLst>
                    <a:glow rad="63500">
                      <a:srgbClr val="FFFF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Extreme weather events are on the rise…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649659"/>
            <a:ext cx="9144000" cy="6208341"/>
            <a:chOff x="0" y="1487859"/>
            <a:chExt cx="9144000" cy="620834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487859"/>
              <a:ext cx="9144000" cy="6208341"/>
              <a:chOff x="0" y="1487859"/>
              <a:chExt cx="9144000" cy="620834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87859"/>
                <a:ext cx="9144000" cy="620834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6200" y="5405735"/>
                <a:ext cx="24881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California 2015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57200" y="1853625"/>
              <a:ext cx="814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effectLst>
                    <a:glow rad="63500">
                      <a:srgbClr val="FFFF00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Extreme weather events are on the rise…</a:t>
              </a:r>
            </a:p>
          </p:txBody>
        </p:sp>
      </p:grpSp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685800"/>
            <a:ext cx="9144000" cy="6172200"/>
            <a:chOff x="0" y="685800"/>
            <a:chExt cx="9144000" cy="6172200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685800"/>
              <a:ext cx="9144000" cy="6172200"/>
              <a:chOff x="0" y="685800"/>
              <a:chExt cx="9144000" cy="6172200"/>
            </a:xfrm>
          </p:grpSpPr>
          <p:pic>
            <p:nvPicPr>
              <p:cNvPr id="20" name="Picture 19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85800"/>
                <a:ext cx="9144000" cy="61722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44827" y="1219200"/>
                <a:ext cx="81419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effectLst>
                      <a:glow rad="63500">
                        <a:srgbClr val="FFFF00">
                          <a:alpha val="40000"/>
                        </a:srgb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Extreme weather events are on the rise…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28600" y="5939135"/>
              <a:ext cx="1866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Spain 2012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8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</a:schemeClr>
              </a:gs>
              <a:gs pos="50000">
                <a:schemeClr val="accent1">
                  <a:lumMod val="90000"/>
                </a:schemeClr>
              </a:gs>
              <a:gs pos="100000">
                <a:schemeClr val="bg1">
                  <a:lumMod val="95000"/>
                </a:schemeClr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43000" y="751582"/>
            <a:ext cx="68531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human-caused climate change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playing a role?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1015425"/>
            <a:ext cx="6625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So, what the heck is going on??</a:t>
            </a:r>
          </a:p>
        </p:txBody>
      </p:sp>
      <p:pic>
        <p:nvPicPr>
          <p:cNvPr id="18" name="Picture 17" descr="polar_bear_on_flo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2057400"/>
            <a:ext cx="4382109" cy="4572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Oval Callout 18"/>
          <p:cNvSpPr/>
          <p:nvPr/>
        </p:nvSpPr>
        <p:spPr>
          <a:xfrm flipH="1">
            <a:off x="2514600" y="1752600"/>
            <a:ext cx="1676400" cy="914400"/>
          </a:xfrm>
          <a:prstGeom prst="wedgeEllipseCallout">
            <a:avLst>
              <a:gd name="adj1" fmla="val -39664"/>
              <a:gd name="adj2" fmla="val 93453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7000" y="1882914"/>
            <a:ext cx="1308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4874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800"/>
            <a:ext cx="9144000" cy="6172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2407" y="1905000"/>
            <a:ext cx="6329993" cy="5105400"/>
            <a:chOff x="4343400" y="3733800"/>
            <a:chExt cx="4370061" cy="3081754"/>
          </a:xfrm>
        </p:grpSpPr>
        <p:sp>
          <p:nvSpPr>
            <p:cNvPr id="7" name="TextBox 6"/>
            <p:cNvSpPr txBox="1"/>
            <p:nvPr/>
          </p:nvSpPr>
          <p:spPr>
            <a:xfrm>
              <a:off x="6784177" y="6477000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From NASA/GISS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3400" y="3733800"/>
              <a:ext cx="4370061" cy="2743200"/>
            </a:xfrm>
            <a:prstGeom prst="rect">
              <a:avLst/>
            </a:prstGeom>
            <a:effectLst>
              <a:glow rad="228600">
                <a:srgbClr val="FF0000">
                  <a:alpha val="40000"/>
                </a:srgbClr>
              </a:glo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351917" y="5435664"/>
              <a:ext cx="2098512" cy="557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2005 to 2014</a:t>
              </a:r>
            </a:p>
            <a:p>
              <a:r>
                <a:rPr lang="en-US" sz="1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Surface Temperature</a:t>
              </a:r>
            </a:p>
            <a:p>
              <a:r>
                <a:rPr lang="en-US" sz="1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Difference from normal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84540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Earth’s temperature is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although not evenly around the globe. </a:t>
            </a:r>
          </a:p>
        </p:txBody>
      </p:sp>
      <p:sp>
        <p:nvSpPr>
          <p:cNvPr id="3" name="TextBox 2"/>
          <p:cNvSpPr txBox="1"/>
          <p:nvPr/>
        </p:nvSpPr>
        <p:spPr>
          <a:xfrm rot="20139098">
            <a:off x="6541456" y="432089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glow rad="101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 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101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en-US" sz="2800" b="1" i="1" dirty="0">
                <a:solidFill>
                  <a:srgbClr val="C00000"/>
                </a:solidFill>
                <a:effectLst>
                  <a:glow rad="101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 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101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en-US" sz="2800" b="1" i="1" dirty="0">
                <a:solidFill>
                  <a:srgbClr val="C00000"/>
                </a:solidFill>
                <a:effectLst>
                  <a:glow rad="101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 g…</a:t>
            </a:r>
            <a:endParaRPr lang="en-US" sz="2800" i="1" dirty="0">
              <a:solidFill>
                <a:srgbClr val="C00000"/>
              </a:solidFill>
              <a:effectLst>
                <a:glow rad="1016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3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3999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341" y="848380"/>
            <a:ext cx="7334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the atmosphere is gaining moisture…</a:t>
            </a:r>
          </a:p>
        </p:txBody>
      </p:sp>
      <p:grpSp>
        <p:nvGrpSpPr>
          <p:cNvPr id="5" name="Group 8"/>
          <p:cNvGrpSpPr/>
          <p:nvPr/>
        </p:nvGrpSpPr>
        <p:grpSpPr>
          <a:xfrm>
            <a:off x="381000" y="1600200"/>
            <a:ext cx="4572000" cy="1905000"/>
            <a:chOff x="533400" y="1752600"/>
            <a:chExt cx="4509370" cy="1905000"/>
          </a:xfrm>
        </p:grpSpPr>
        <p:pic>
          <p:nvPicPr>
            <p:cNvPr id="6" name="Picture 5" descr="specifichumidy_ocean_1985-2011.gif"/>
            <p:cNvPicPr>
              <a:picLocks noChangeAspect="1"/>
            </p:cNvPicPr>
            <p:nvPr/>
          </p:nvPicPr>
          <p:blipFill>
            <a:blip r:embed="rId5" cstate="print"/>
            <a:srcRect t="13495"/>
            <a:stretch>
              <a:fillRect/>
            </a:stretch>
          </p:blipFill>
          <p:spPr>
            <a:xfrm>
              <a:off x="533400" y="1752600"/>
              <a:ext cx="4509370" cy="190500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913673" y="3048000"/>
              <a:ext cx="2129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from ClimateWatch.noaa.gov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405" y="1825823"/>
              <a:ext cx="2085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n>
                    <a:solidFill>
                      <a:srgbClr val="1F497D">
                        <a:lumMod val="60000"/>
                        <a:lumOff val="40000"/>
                      </a:srgbClr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Global average humidity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34000" y="1752600"/>
            <a:ext cx="3505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…providing more fuel to energize storms, a stronger greenhouse effect… </a:t>
            </a:r>
          </a:p>
          <a:p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…and more frequent heavy precipitation events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3297"/>
          <a:stretch/>
        </p:blipFill>
        <p:spPr>
          <a:xfrm>
            <a:off x="914400" y="3706906"/>
            <a:ext cx="3429000" cy="292249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08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7731" y="801469"/>
            <a:ext cx="7125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Arctic sea ice is disappearing…</a:t>
            </a:r>
          </a:p>
        </p:txBody>
      </p:sp>
      <p:pic>
        <p:nvPicPr>
          <p:cNvPr id="5" name="Picture 4" descr="sea_ice_past_1450_yrs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1524000"/>
            <a:ext cx="5486400" cy="3886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7010400" y="4876800"/>
            <a:ext cx="152400" cy="18288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7010400" y="6477000"/>
            <a:ext cx="1219200" cy="461665"/>
            <a:chOff x="7391400" y="5181600"/>
            <a:chExt cx="1219200" cy="461665"/>
          </a:xfrm>
        </p:grpSpPr>
        <p:sp>
          <p:nvSpPr>
            <p:cNvPr id="8" name="5-Point Star 7"/>
            <p:cNvSpPr/>
            <p:nvPr/>
          </p:nvSpPr>
          <p:spPr>
            <a:xfrm>
              <a:off x="7391400" y="5257800"/>
              <a:ext cx="274320" cy="274320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75729" y="5181600"/>
              <a:ext cx="934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2012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86600" y="6248400"/>
            <a:ext cx="1593076" cy="567154"/>
            <a:chOff x="7086600" y="6290846"/>
            <a:chExt cx="1593076" cy="567154"/>
          </a:xfrm>
        </p:grpSpPr>
        <p:sp>
          <p:nvSpPr>
            <p:cNvPr id="11" name="TextBox 10"/>
            <p:cNvSpPr txBox="1"/>
            <p:nvPr/>
          </p:nvSpPr>
          <p:spPr>
            <a:xfrm>
              <a:off x="7315200" y="6290846"/>
              <a:ext cx="1364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2013, 2014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6600" y="6320135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*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2800" y="6396335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1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168275" y="1200150"/>
            <a:ext cx="4094163" cy="40687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smtClean="0"/>
              <a:t>Intergovernmental Panel on Climate Change (IPCC)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"Warming of the climate system is unequivocal”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“There is a very high confidence that the globally averaged net effect of human activities since 1750 has been one of warming”</a:t>
            </a:r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r="21304"/>
          <a:stretch>
            <a:fillRect/>
          </a:stretch>
        </p:blipFill>
        <p:spPr bwMode="auto">
          <a:xfrm>
            <a:off x="4471988" y="879475"/>
            <a:ext cx="4381500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0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660066"/>
              </a:gs>
              <a:gs pos="100000">
                <a:srgbClr val="FF9933"/>
              </a:gs>
            </a:gsLst>
            <a:lin ang="81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877669"/>
            <a:ext cx="830580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Leading to rapid Arctic warming…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1600" y="2209800"/>
            <a:ext cx="6397556" cy="4343400"/>
            <a:chOff x="1371600" y="1828800"/>
            <a:chExt cx="6397556" cy="4343400"/>
          </a:xfrm>
        </p:grpSpPr>
        <p:pic>
          <p:nvPicPr>
            <p:cNvPr id="6" name="Picture 5" descr="T1000_70-90N_vs_30-60N_1948-2013_OND.jp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1828800"/>
              <a:ext cx="6397556" cy="4343400"/>
            </a:xfrm>
            <a:prstGeom prst="rect">
              <a:avLst/>
            </a:prstGeom>
            <a:effectLst>
              <a:glow rad="228600">
                <a:srgbClr val="FFC000">
                  <a:alpha val="40000"/>
                </a:srgbClr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515210" y="2819400"/>
              <a:ext cx="1104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D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Arctic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8400" y="4122003"/>
              <a:ext cx="14782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Mid-</a:t>
              </a:r>
            </a:p>
            <a:p>
              <a:r>
                <a:rPr lang="en-US" b="1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latitudes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1000" y="1671935"/>
            <a:ext cx="830580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Near-surface air temperature (Fall)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172200" y="2209800"/>
            <a:ext cx="0" cy="3657600"/>
          </a:xfrm>
          <a:prstGeom prst="line">
            <a:avLst/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2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325"/>
            <a:ext cx="581025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8454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omic Sans MS" pitchFamily="66" charset="0"/>
              </a:rPr>
              <a:t>Consider a layer of atmosphere stretching from here (</a:t>
            </a:r>
            <a:r>
              <a:rPr lang="en-US" dirty="0">
                <a:solidFill>
                  <a:srgbClr val="FFC000"/>
                </a:solidFill>
                <a:latin typeface="Comic Sans MS" pitchFamily="66" charset="0"/>
              </a:rPr>
              <a:t>warm</a:t>
            </a:r>
            <a:r>
              <a:rPr lang="en-US" dirty="0">
                <a:solidFill>
                  <a:prstClr val="white"/>
                </a:solidFill>
                <a:latin typeface="Comic Sans MS" pitchFamily="66" charset="0"/>
              </a:rPr>
              <a:t>) to the Arctic (</a:t>
            </a:r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omic Sans MS" pitchFamily="66" charset="0"/>
              </a:rPr>
              <a:t>cold</a:t>
            </a:r>
            <a:r>
              <a:rPr lang="en-US" dirty="0">
                <a:solidFill>
                  <a:prstClr val="white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8454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66"/>
                </a:solidFill>
                <a:latin typeface="Comic Sans MS" pitchFamily="66" charset="0"/>
              </a:rPr>
              <a:t>Because warm air expands, the layer will be thicker here than it is in the Arctic.</a:t>
            </a:r>
          </a:p>
        </p:txBody>
      </p:sp>
      <p:sp>
        <p:nvSpPr>
          <p:cNvPr id="7" name="Arc 6"/>
          <p:cNvSpPr/>
          <p:nvPr/>
        </p:nvSpPr>
        <p:spPr>
          <a:xfrm rot="449323">
            <a:off x="258552" y="2478250"/>
            <a:ext cx="5791200" cy="2514600"/>
          </a:xfrm>
          <a:prstGeom prst="arc">
            <a:avLst>
              <a:gd name="adj1" fmla="val 12614800"/>
              <a:gd name="adj2" fmla="val 20700300"/>
            </a:avLst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81535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3657600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14800" y="2971800"/>
            <a:ext cx="8382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81200" y="2438400"/>
            <a:ext cx="1524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10200" y="1466671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omic Sans MS" pitchFamily="66" charset="0"/>
              </a:rPr>
              <a:t>Air flows down this “hill”, turns to the right as the Earth spins, and creates the Jet Stream</a:t>
            </a:r>
          </a:p>
        </p:txBody>
      </p:sp>
      <p:sp>
        <p:nvSpPr>
          <p:cNvPr id="13" name="Arc 12"/>
          <p:cNvSpPr/>
          <p:nvPr/>
        </p:nvSpPr>
        <p:spPr>
          <a:xfrm rot="662264">
            <a:off x="242626" y="2059680"/>
            <a:ext cx="5791200" cy="2514600"/>
          </a:xfrm>
          <a:prstGeom prst="arc">
            <a:avLst>
              <a:gd name="adj1" fmla="val 12614800"/>
              <a:gd name="adj2" fmla="val 20700300"/>
            </a:avLst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3429000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omic Sans MS" pitchFamily="66" charset="0"/>
              </a:rPr>
              <a:t>As the Arctic warms faster, the hill flattens, and the jet stream weakens.</a:t>
            </a:r>
          </a:p>
          <a:p>
            <a:endParaRPr lang="en-US" dirty="0">
              <a:solidFill>
                <a:prstClr val="white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A weaker jet is a </a:t>
            </a:r>
            <a:r>
              <a:rPr lang="en-US" i="1" dirty="0">
                <a:solidFill>
                  <a:srgbClr val="FFFF00"/>
                </a:solidFill>
                <a:latin typeface="Comic Sans MS" pitchFamily="66" charset="0"/>
              </a:rPr>
              <a:t>wavier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 jet.</a:t>
            </a:r>
          </a:p>
        </p:txBody>
      </p:sp>
    </p:spTree>
    <p:extLst>
      <p:ext uri="{BB962C8B-B14F-4D97-AF65-F5344CB8AC3E}">
        <p14:creationId xmlns:p14="http://schemas.microsoft.com/office/powerpoint/2010/main" val="29687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 animBg="1"/>
      <p:bldP spid="8" grpId="0" build="allAtOnce"/>
      <p:bldP spid="8" grpId="1" build="allAtOnce"/>
      <p:bldP spid="9" grpId="0"/>
      <p:bldP spid="9" grpId="1"/>
      <p:bldP spid="12" grpId="0"/>
      <p:bldP spid="13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660066"/>
              </a:gs>
              <a:gs pos="100000">
                <a:srgbClr val="FF9933"/>
              </a:gs>
            </a:gsLst>
            <a:lin ang="81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 descr="north_america_map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tretch>
            <a:fillRect/>
          </a:stretch>
        </p:blipFill>
        <p:spPr>
          <a:xfrm>
            <a:off x="76200" y="749809"/>
            <a:ext cx="3657600" cy="3364991"/>
          </a:xfrm>
          <a:prstGeom prst="rect">
            <a:avLst/>
          </a:prstGeom>
          <a:effectLst/>
        </p:spPr>
      </p:pic>
      <p:sp>
        <p:nvSpPr>
          <p:cNvPr id="5" name="Freeform 4"/>
          <p:cNvSpPr>
            <a:spLocks noChangeAspect="1"/>
          </p:cNvSpPr>
          <p:nvPr/>
        </p:nvSpPr>
        <p:spPr>
          <a:xfrm>
            <a:off x="762000" y="1969008"/>
            <a:ext cx="2743200" cy="1288046"/>
          </a:xfrm>
          <a:custGeom>
            <a:avLst/>
            <a:gdLst>
              <a:gd name="connsiteX0" fmla="*/ 34637 w 3373582"/>
              <a:gd name="connsiteY0" fmla="*/ 928255 h 1584037"/>
              <a:gd name="connsiteX1" fmla="*/ 48491 w 3373582"/>
              <a:gd name="connsiteY1" fmla="*/ 858983 h 1584037"/>
              <a:gd name="connsiteX2" fmla="*/ 325582 w 3373582"/>
              <a:gd name="connsiteY2" fmla="*/ 207819 h 1584037"/>
              <a:gd name="connsiteX3" fmla="*/ 796637 w 3373582"/>
              <a:gd name="connsiteY3" fmla="*/ 41564 h 1584037"/>
              <a:gd name="connsiteX4" fmla="*/ 1143000 w 3373582"/>
              <a:gd name="connsiteY4" fmla="*/ 457201 h 1584037"/>
              <a:gd name="connsiteX5" fmla="*/ 1489364 w 3373582"/>
              <a:gd name="connsiteY5" fmla="*/ 1052946 h 1584037"/>
              <a:gd name="connsiteX6" fmla="*/ 1863437 w 3373582"/>
              <a:gd name="connsiteY6" fmla="*/ 1482437 h 1584037"/>
              <a:gd name="connsiteX7" fmla="*/ 2403764 w 3373582"/>
              <a:gd name="connsiteY7" fmla="*/ 1524001 h 1584037"/>
              <a:gd name="connsiteX8" fmla="*/ 2639291 w 3373582"/>
              <a:gd name="connsiteY8" fmla="*/ 1122219 h 1584037"/>
              <a:gd name="connsiteX9" fmla="*/ 2805546 w 3373582"/>
              <a:gd name="connsiteY9" fmla="*/ 595746 h 1584037"/>
              <a:gd name="connsiteX10" fmla="*/ 3013364 w 3373582"/>
              <a:gd name="connsiteY10" fmla="*/ 221673 h 1584037"/>
              <a:gd name="connsiteX11" fmla="*/ 3304309 w 3373582"/>
              <a:gd name="connsiteY11" fmla="*/ 249383 h 1584037"/>
              <a:gd name="connsiteX12" fmla="*/ 3373582 w 3373582"/>
              <a:gd name="connsiteY12" fmla="*/ 429492 h 1584037"/>
              <a:gd name="connsiteX13" fmla="*/ 3373582 w 3373582"/>
              <a:gd name="connsiteY13" fmla="*/ 429492 h 158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3582" h="1584037">
                <a:moveTo>
                  <a:pt x="34637" y="928255"/>
                </a:moveTo>
                <a:cubicBezTo>
                  <a:pt x="17318" y="953655"/>
                  <a:pt x="0" y="979056"/>
                  <a:pt x="48491" y="858983"/>
                </a:cubicBezTo>
                <a:cubicBezTo>
                  <a:pt x="96982" y="738910"/>
                  <a:pt x="200891" y="344056"/>
                  <a:pt x="325582" y="207819"/>
                </a:cubicBezTo>
                <a:cubicBezTo>
                  <a:pt x="450273" y="71583"/>
                  <a:pt x="660401" y="0"/>
                  <a:pt x="796637" y="41564"/>
                </a:cubicBezTo>
                <a:cubicBezTo>
                  <a:pt x="932873" y="83128"/>
                  <a:pt x="1027546" y="288637"/>
                  <a:pt x="1143000" y="457201"/>
                </a:cubicBezTo>
                <a:cubicBezTo>
                  <a:pt x="1258454" y="625765"/>
                  <a:pt x="1369291" y="882073"/>
                  <a:pt x="1489364" y="1052946"/>
                </a:cubicBezTo>
                <a:cubicBezTo>
                  <a:pt x="1609437" y="1223819"/>
                  <a:pt x="1711037" y="1403928"/>
                  <a:pt x="1863437" y="1482437"/>
                </a:cubicBezTo>
                <a:cubicBezTo>
                  <a:pt x="2015837" y="1560946"/>
                  <a:pt x="2274455" y="1584037"/>
                  <a:pt x="2403764" y="1524001"/>
                </a:cubicBezTo>
                <a:cubicBezTo>
                  <a:pt x="2533073" y="1463965"/>
                  <a:pt x="2572327" y="1276928"/>
                  <a:pt x="2639291" y="1122219"/>
                </a:cubicBezTo>
                <a:cubicBezTo>
                  <a:pt x="2706255" y="967510"/>
                  <a:pt x="2743200" y="745837"/>
                  <a:pt x="2805546" y="595746"/>
                </a:cubicBezTo>
                <a:cubicBezTo>
                  <a:pt x="2867892" y="445655"/>
                  <a:pt x="2930237" y="279400"/>
                  <a:pt x="3013364" y="221673"/>
                </a:cubicBezTo>
                <a:cubicBezTo>
                  <a:pt x="3096491" y="163946"/>
                  <a:pt x="3244273" y="214747"/>
                  <a:pt x="3304309" y="249383"/>
                </a:cubicBezTo>
                <a:cubicBezTo>
                  <a:pt x="3364345" y="284020"/>
                  <a:pt x="3373582" y="429492"/>
                  <a:pt x="3373582" y="429492"/>
                </a:cubicBezTo>
                <a:lnTo>
                  <a:pt x="3373582" y="4294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 noChangeAspect="1"/>
          </p:cNvSpPr>
          <p:nvPr/>
        </p:nvSpPr>
        <p:spPr>
          <a:xfrm>
            <a:off x="762000" y="1588008"/>
            <a:ext cx="2743200" cy="1473931"/>
          </a:xfrm>
          <a:custGeom>
            <a:avLst/>
            <a:gdLst>
              <a:gd name="connsiteX0" fmla="*/ 34637 w 3373582"/>
              <a:gd name="connsiteY0" fmla="*/ 928255 h 1584037"/>
              <a:gd name="connsiteX1" fmla="*/ 48491 w 3373582"/>
              <a:gd name="connsiteY1" fmla="*/ 858983 h 1584037"/>
              <a:gd name="connsiteX2" fmla="*/ 325582 w 3373582"/>
              <a:gd name="connsiteY2" fmla="*/ 207819 h 1584037"/>
              <a:gd name="connsiteX3" fmla="*/ 796637 w 3373582"/>
              <a:gd name="connsiteY3" fmla="*/ 41564 h 1584037"/>
              <a:gd name="connsiteX4" fmla="*/ 1143000 w 3373582"/>
              <a:gd name="connsiteY4" fmla="*/ 457201 h 1584037"/>
              <a:gd name="connsiteX5" fmla="*/ 1489364 w 3373582"/>
              <a:gd name="connsiteY5" fmla="*/ 1052946 h 1584037"/>
              <a:gd name="connsiteX6" fmla="*/ 1863437 w 3373582"/>
              <a:gd name="connsiteY6" fmla="*/ 1482437 h 1584037"/>
              <a:gd name="connsiteX7" fmla="*/ 2403764 w 3373582"/>
              <a:gd name="connsiteY7" fmla="*/ 1524001 h 1584037"/>
              <a:gd name="connsiteX8" fmla="*/ 2639291 w 3373582"/>
              <a:gd name="connsiteY8" fmla="*/ 1122219 h 1584037"/>
              <a:gd name="connsiteX9" fmla="*/ 2805546 w 3373582"/>
              <a:gd name="connsiteY9" fmla="*/ 595746 h 1584037"/>
              <a:gd name="connsiteX10" fmla="*/ 3013364 w 3373582"/>
              <a:gd name="connsiteY10" fmla="*/ 221673 h 1584037"/>
              <a:gd name="connsiteX11" fmla="*/ 3304309 w 3373582"/>
              <a:gd name="connsiteY11" fmla="*/ 249383 h 1584037"/>
              <a:gd name="connsiteX12" fmla="*/ 3373582 w 3373582"/>
              <a:gd name="connsiteY12" fmla="*/ 429492 h 1584037"/>
              <a:gd name="connsiteX13" fmla="*/ 3373582 w 3373582"/>
              <a:gd name="connsiteY13" fmla="*/ 429492 h 158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3582" h="1584037">
                <a:moveTo>
                  <a:pt x="34637" y="928255"/>
                </a:moveTo>
                <a:cubicBezTo>
                  <a:pt x="17318" y="953655"/>
                  <a:pt x="0" y="979056"/>
                  <a:pt x="48491" y="858983"/>
                </a:cubicBezTo>
                <a:cubicBezTo>
                  <a:pt x="96982" y="738910"/>
                  <a:pt x="200891" y="344056"/>
                  <a:pt x="325582" y="207819"/>
                </a:cubicBezTo>
                <a:cubicBezTo>
                  <a:pt x="450273" y="71583"/>
                  <a:pt x="660401" y="0"/>
                  <a:pt x="796637" y="41564"/>
                </a:cubicBezTo>
                <a:cubicBezTo>
                  <a:pt x="932873" y="83128"/>
                  <a:pt x="1027546" y="288637"/>
                  <a:pt x="1143000" y="457201"/>
                </a:cubicBezTo>
                <a:cubicBezTo>
                  <a:pt x="1258454" y="625765"/>
                  <a:pt x="1369291" y="882073"/>
                  <a:pt x="1489364" y="1052946"/>
                </a:cubicBezTo>
                <a:cubicBezTo>
                  <a:pt x="1609437" y="1223819"/>
                  <a:pt x="1711037" y="1403928"/>
                  <a:pt x="1863437" y="1482437"/>
                </a:cubicBezTo>
                <a:cubicBezTo>
                  <a:pt x="2015837" y="1560946"/>
                  <a:pt x="2274455" y="1584037"/>
                  <a:pt x="2403764" y="1524001"/>
                </a:cubicBezTo>
                <a:cubicBezTo>
                  <a:pt x="2533073" y="1463965"/>
                  <a:pt x="2572327" y="1276928"/>
                  <a:pt x="2639291" y="1122219"/>
                </a:cubicBezTo>
                <a:cubicBezTo>
                  <a:pt x="2706255" y="967510"/>
                  <a:pt x="2743200" y="745837"/>
                  <a:pt x="2805546" y="595746"/>
                </a:cubicBezTo>
                <a:cubicBezTo>
                  <a:pt x="2867892" y="445655"/>
                  <a:pt x="2930237" y="279400"/>
                  <a:pt x="3013364" y="221673"/>
                </a:cubicBezTo>
                <a:cubicBezTo>
                  <a:pt x="3096491" y="163946"/>
                  <a:pt x="3244273" y="214747"/>
                  <a:pt x="3304309" y="249383"/>
                </a:cubicBezTo>
                <a:cubicBezTo>
                  <a:pt x="3364345" y="284020"/>
                  <a:pt x="3373582" y="429492"/>
                  <a:pt x="3373582" y="429492"/>
                </a:cubicBezTo>
                <a:lnTo>
                  <a:pt x="3373582" y="429492"/>
                </a:lnTo>
              </a:path>
            </a:pathLst>
          </a:cu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243387"/>
            <a:ext cx="4038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When the waves are small, they move eastward quickly.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When the waves are large, they shift eastward more slowly.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0902" name="ShockwaveFlash2" r:id="rId2" imgW="3962520" imgH="2797200"/>
        </mc:Choice>
        <mc:Fallback>
          <p:control name="ShockwaveFlash2" r:id="rId2" imgW="3962520" imgH="2797200">
            <p:pic>
              <p:nvPicPr>
                <p:cNvPr id="8" name="ShockwaveFlash2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6800" y="3984812"/>
                  <a:ext cx="3962400" cy="27969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0903" name="ShockwaveFlash1" r:id="rId4" imgW="3962520" imgH="2797200"/>
        </mc:Choice>
        <mc:Fallback>
          <p:control name="ShockwaveFlash1" r:id="rId4" imgW="3962520" imgH="2797200">
            <p:pic>
              <p:nvPicPr>
                <p:cNvPr id="10" name="ShockwaveFlash1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76800" y="990600"/>
                  <a:ext cx="3962400" cy="27969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61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158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Why do we care about these waves?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Jet Stream makes our weather</a:t>
            </a:r>
          </a:p>
        </p:txBody>
      </p:sp>
      <p:grpSp>
        <p:nvGrpSpPr>
          <p:cNvPr id="5" name="Group 18"/>
          <p:cNvGrpSpPr/>
          <p:nvPr/>
        </p:nvGrpSpPr>
        <p:grpSpPr>
          <a:xfrm>
            <a:off x="1600200" y="2057400"/>
            <a:ext cx="5943600" cy="3352800"/>
            <a:chOff x="4000500" y="3657600"/>
            <a:chExt cx="4762500" cy="2286000"/>
          </a:xfrm>
        </p:grpSpPr>
        <p:pic>
          <p:nvPicPr>
            <p:cNvPr id="6" name="Picture 5" descr="jet_stream_schematic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0500" y="3657600"/>
              <a:ext cx="4762500" cy="2286000"/>
            </a:xfrm>
            <a:prstGeom prst="rect">
              <a:avLst/>
            </a:prstGeom>
            <a:ln w="76200">
              <a:solidFill>
                <a:schemeClr val="tx1"/>
              </a:solidFill>
            </a:ln>
            <a:effectLst>
              <a:softEdge rad="127000"/>
            </a:effectLst>
          </p:spPr>
        </p:pic>
        <p:sp>
          <p:nvSpPr>
            <p:cNvPr id="7" name="Half Frame 6"/>
            <p:cNvSpPr/>
            <p:nvPr/>
          </p:nvSpPr>
          <p:spPr>
            <a:xfrm rot="11736731">
              <a:off x="4724400" y="4648200"/>
              <a:ext cx="457200" cy="457200"/>
            </a:xfrm>
            <a:prstGeom prst="halfFram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Half Frame 7"/>
            <p:cNvSpPr/>
            <p:nvPr/>
          </p:nvSpPr>
          <p:spPr>
            <a:xfrm rot="4434257">
              <a:off x="7413183" y="4953000"/>
              <a:ext cx="457200" cy="457200"/>
            </a:xfrm>
            <a:prstGeom prst="halfFram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3500129" y="3733800"/>
            <a:ext cx="1252266" cy="2841486"/>
            <a:chOff x="3500129" y="3352800"/>
            <a:chExt cx="1252266" cy="2841486"/>
          </a:xfrm>
        </p:grpSpPr>
        <p:sp>
          <p:nvSpPr>
            <p:cNvPr id="10" name="Oval 9"/>
            <p:cNvSpPr/>
            <p:nvPr/>
          </p:nvSpPr>
          <p:spPr>
            <a:xfrm>
              <a:off x="3733800" y="3352800"/>
              <a:ext cx="685800" cy="10668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prstDash val="sys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 rot="10800000">
              <a:off x="3886200" y="4572000"/>
              <a:ext cx="457200" cy="762000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0129" y="5486400"/>
              <a:ext cx="1252266" cy="707886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Wet and</a:t>
              </a:r>
            </a:p>
            <a:p>
              <a:pPr algn="ctr"/>
              <a:r>
                <a: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stormy </a:t>
              </a:r>
            </a:p>
          </p:txBody>
        </p:sp>
      </p:grpSp>
      <p:grpSp>
        <p:nvGrpSpPr>
          <p:cNvPr id="13" name="Group 22"/>
          <p:cNvGrpSpPr/>
          <p:nvPr/>
        </p:nvGrpSpPr>
        <p:grpSpPr>
          <a:xfrm>
            <a:off x="4719329" y="3733800"/>
            <a:ext cx="1282723" cy="2841486"/>
            <a:chOff x="4719329" y="3352800"/>
            <a:chExt cx="1282723" cy="2841486"/>
          </a:xfrm>
        </p:grpSpPr>
        <p:sp>
          <p:nvSpPr>
            <p:cNvPr id="14" name="Oval 13"/>
            <p:cNvSpPr/>
            <p:nvPr/>
          </p:nvSpPr>
          <p:spPr>
            <a:xfrm>
              <a:off x="4876800" y="3352800"/>
              <a:ext cx="685800" cy="106680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0800000">
              <a:off x="5029200" y="4572000"/>
              <a:ext cx="457200" cy="76200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9329" y="5486400"/>
              <a:ext cx="1282723" cy="707886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Dry and </a:t>
              </a: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settled </a:t>
              </a:r>
            </a:p>
          </p:txBody>
        </p:sp>
      </p:grpSp>
      <p:sp>
        <p:nvSpPr>
          <p:cNvPr id="17" name="TextBox 16">
            <a:hlinkClick r:id="rId5" action="ppaction://hlinkfile"/>
          </p:cNvPr>
          <p:cNvSpPr txBox="1"/>
          <p:nvPr/>
        </p:nvSpPr>
        <p:spPr>
          <a:xfrm>
            <a:off x="554411" y="5715000"/>
            <a:ext cx="1861408" cy="830997"/>
          </a:xfrm>
          <a:prstGeom prst="rect">
            <a:avLst/>
          </a:prstGeom>
          <a:noFill/>
          <a:ln>
            <a:solidFill>
              <a:srgbClr val="FF3399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Jet stream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470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85799"/>
            <a:ext cx="6934200" cy="6146223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2286000" y="1572161"/>
            <a:ext cx="48782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2D2D8A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Is the jet stream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2D2D8A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becoming wavier?</a:t>
            </a:r>
          </a:p>
        </p:txBody>
      </p:sp>
    </p:spTree>
    <p:extLst>
      <p:ext uri="{BB962C8B-B14F-4D97-AF65-F5344CB8AC3E}">
        <p14:creationId xmlns:p14="http://schemas.microsoft.com/office/powerpoint/2010/main" val="1048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42466" y="2164080"/>
            <a:ext cx="6259068" cy="4389120"/>
            <a:chOff x="1442466" y="2011680"/>
            <a:chExt cx="6259068" cy="4389120"/>
          </a:xfrm>
        </p:grpSpPr>
        <p:pic>
          <p:nvPicPr>
            <p:cNvPr id="14" name="Picture 13" descr="block_OND_NH_U500_1980-201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2466" y="2011680"/>
              <a:ext cx="6259068" cy="4389120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999722" y="2164080"/>
              <a:ext cx="47820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79646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Fall (Oct-Dec) Northern Hemisphere</a:t>
              </a:r>
            </a:p>
          </p:txBody>
        </p:sp>
      </p:grpSp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660066"/>
              </a:gs>
              <a:gs pos="100000">
                <a:srgbClr val="FF9933"/>
              </a:gs>
            </a:gsLst>
            <a:lin ang="81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90398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Wavy jet streams are happening more often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47800" y="2209800"/>
            <a:ext cx="6259068" cy="4389120"/>
            <a:chOff x="1447800" y="2209800"/>
            <a:chExt cx="6259068" cy="4389120"/>
          </a:xfrm>
        </p:grpSpPr>
        <p:grpSp>
          <p:nvGrpSpPr>
            <p:cNvPr id="16" name="Group 15"/>
            <p:cNvGrpSpPr/>
            <p:nvPr/>
          </p:nvGrpSpPr>
          <p:grpSpPr>
            <a:xfrm>
              <a:off x="1447800" y="2209800"/>
              <a:ext cx="6259068" cy="4389120"/>
              <a:chOff x="3129534" y="2057400"/>
              <a:chExt cx="6259068" cy="4389120"/>
            </a:xfrm>
          </p:grpSpPr>
          <p:pic>
            <p:nvPicPr>
              <p:cNvPr id="17" name="Picture 16" descr="block_OND_NH_U500_1980-2012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129534" y="2057400"/>
                <a:ext cx="6259068" cy="4389120"/>
              </a:xfrm>
              <a:prstGeom prst="rect">
                <a:avLst/>
              </a:prstGeom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910056" y="2164080"/>
                <a:ext cx="47820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79646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Fall (Oct-Dec) Northern Hemisphere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661921" y="5029200"/>
              <a:ext cx="2967479" cy="990600"/>
              <a:chOff x="4724400" y="4267200"/>
              <a:chExt cx="2967479" cy="99060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724400" y="4919246"/>
                <a:ext cx="29674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prstClr val="black"/>
                    </a:solidFill>
                    <a:latin typeface="Comic Sans MS" pitchFamily="66" charset="0"/>
                  </a:rPr>
                  <a:t>Upper-level westerly winds</a:t>
                </a:r>
                <a:r>
                  <a:rPr lang="en-US" sz="1600" b="1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21" name="Bent Arrow 20"/>
              <p:cNvSpPr/>
              <p:nvPr/>
            </p:nvSpPr>
            <p:spPr>
              <a:xfrm>
                <a:off x="5943600" y="4267200"/>
                <a:ext cx="533400" cy="685800"/>
              </a:xfrm>
              <a:prstGeom prst="ben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270741" y="2916169"/>
              <a:ext cx="3210580" cy="589031"/>
              <a:chOff x="3508318" y="2209800"/>
              <a:chExt cx="3210580" cy="589031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508318" y="2209800"/>
                <a:ext cx="24352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50"/>
                    </a:solidFill>
                    <a:latin typeface="Comic Sans MS" pitchFamily="66" charset="0"/>
                  </a:rPr>
                  <a:t>High-amplitude waves </a:t>
                </a:r>
              </a:p>
            </p:txBody>
          </p:sp>
          <p:sp>
            <p:nvSpPr>
              <p:cNvPr id="24" name="Left Arrow 23"/>
              <p:cNvSpPr/>
              <p:nvPr/>
            </p:nvSpPr>
            <p:spPr>
              <a:xfrm rot="12698616">
                <a:off x="5701702" y="2561270"/>
                <a:ext cx="1017196" cy="237561"/>
              </a:xfrm>
              <a:prstGeom prst="lef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552956" y="2209800"/>
            <a:ext cx="6067044" cy="4389120"/>
            <a:chOff x="1552956" y="2209800"/>
            <a:chExt cx="6067044" cy="4389120"/>
          </a:xfrm>
        </p:grpSpPr>
        <p:pic>
          <p:nvPicPr>
            <p:cNvPr id="25" name="Picture 24" descr="block_OND_Atl_U500_1980-201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2956" y="2209800"/>
              <a:ext cx="6067044" cy="4389120"/>
            </a:xfrm>
            <a:prstGeom prst="rect">
              <a:avLst/>
            </a:prstGeom>
          </p:spPr>
        </p:pic>
        <p:sp>
          <p:nvSpPr>
            <p:cNvPr id="27" name="Left Arrow 26"/>
            <p:cNvSpPr/>
            <p:nvPr/>
          </p:nvSpPr>
          <p:spPr>
            <a:xfrm rot="12698616">
              <a:off x="5336360" y="3323270"/>
              <a:ext cx="1017196" cy="237561"/>
            </a:xfrm>
            <a:prstGeom prst="lef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4677" y="5833646"/>
              <a:ext cx="2967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omic Sans MS" pitchFamily="66" charset="0"/>
                </a:rPr>
                <a:t>Upper-level westerly winds</a:t>
              </a:r>
              <a:r>
                <a:rPr lang="en-US" sz="16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29" name="Right Arrow 28"/>
            <p:cNvSpPr/>
            <p:nvPr/>
          </p:nvSpPr>
          <p:spPr>
            <a:xfrm rot="19459795">
              <a:off x="4672327" y="5534724"/>
              <a:ext cx="762000" cy="2286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19756" y="2438400"/>
              <a:ext cx="39308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79646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Fall (Oct-Dec) </a:t>
              </a:r>
              <a:r>
                <a:rPr lang="en-US" sz="2000" b="1" dirty="0">
                  <a:solidFill>
                    <a:srgbClr val="F79646">
                      <a:lumMod val="75000"/>
                    </a:srgbClr>
                  </a:solidFill>
                  <a:effectLst>
                    <a:glow rad="63500">
                      <a:srgbClr val="8064A2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North Atlantic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5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6002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 recent extreme weather events patterns fit this story?</a:t>
            </a:r>
          </a:p>
        </p:txBody>
      </p:sp>
    </p:spTree>
    <p:extLst>
      <p:ext uri="{BB962C8B-B14F-4D97-AF65-F5344CB8AC3E}">
        <p14:creationId xmlns:p14="http://schemas.microsoft.com/office/powerpoint/2010/main" val="6203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2060"/>
              </a:gs>
              <a:gs pos="100000">
                <a:srgbClr val="9933FF"/>
              </a:gs>
            </a:gsLst>
            <a:lin ang="81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8573" y="695980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March 2012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" y="1193800"/>
            <a:ext cx="3657600" cy="4064000"/>
            <a:chOff x="381000" y="381000"/>
            <a:chExt cx="3657600" cy="4064000"/>
          </a:xfrm>
        </p:grpSpPr>
        <p:pic>
          <p:nvPicPr>
            <p:cNvPr id="6" name="Picture 5" descr="March_2012_Temp_anom.jpg"/>
            <p:cNvPicPr>
              <a:picLocks noChangeAspect="1"/>
            </p:cNvPicPr>
            <p:nvPr/>
          </p:nvPicPr>
          <p:blipFill>
            <a:blip r:embed="rId4" cstate="print"/>
            <a:srcRect l="31617" t="8333" r="23414" b="33333"/>
            <a:stretch>
              <a:fillRect/>
            </a:stretch>
          </p:blipFill>
          <p:spPr>
            <a:xfrm>
              <a:off x="381000" y="381000"/>
              <a:ext cx="3657600" cy="3657600"/>
            </a:xfrm>
            <a:prstGeom prst="rect">
              <a:avLst/>
            </a:prstGeom>
          </p:spPr>
        </p:pic>
        <p:pic>
          <p:nvPicPr>
            <p:cNvPr id="7" name="Picture 6" descr="March_2012_Temp_anom.jpg"/>
            <p:cNvPicPr>
              <a:picLocks noChangeAspect="1"/>
            </p:cNvPicPr>
            <p:nvPr/>
          </p:nvPicPr>
          <p:blipFill>
            <a:blip r:embed="rId4" cstate="print"/>
            <a:srcRect l="20963" t="80475" r="14751" b="10259"/>
            <a:stretch>
              <a:fillRect/>
            </a:stretch>
          </p:blipFill>
          <p:spPr>
            <a:xfrm>
              <a:off x="381000" y="4038600"/>
              <a:ext cx="3657600" cy="4064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3400" y="4495800"/>
            <a:ext cx="371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Temp. differences from 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6185" y="750844"/>
            <a:ext cx="303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Feb. 1-14 2015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8125" r="17833" b="20208"/>
          <a:stretch/>
        </p:blipFill>
        <p:spPr>
          <a:xfrm>
            <a:off x="4800600" y="1197864"/>
            <a:ext cx="3886200" cy="40599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9600" y="1219200"/>
            <a:ext cx="3657600" cy="2692400"/>
            <a:chOff x="381000" y="381000"/>
            <a:chExt cx="3657600" cy="4064000"/>
          </a:xfrm>
        </p:grpSpPr>
        <p:pic>
          <p:nvPicPr>
            <p:cNvPr id="12" name="Picture 11" descr="March_2012_Temp_anom.jpg"/>
            <p:cNvPicPr>
              <a:picLocks noChangeAspect="1"/>
            </p:cNvPicPr>
            <p:nvPr/>
          </p:nvPicPr>
          <p:blipFill>
            <a:blip r:embed="rId4" cstate="print"/>
            <a:srcRect l="31617" t="8333" r="23414" b="33333"/>
            <a:stretch>
              <a:fillRect/>
            </a:stretch>
          </p:blipFill>
          <p:spPr>
            <a:xfrm>
              <a:off x="381000" y="381000"/>
              <a:ext cx="3657600" cy="3657600"/>
            </a:xfrm>
            <a:prstGeom prst="rect">
              <a:avLst/>
            </a:prstGeom>
          </p:spPr>
        </p:pic>
        <p:pic>
          <p:nvPicPr>
            <p:cNvPr id="13" name="Picture 12" descr="March_2012_Temp_anom.jpg"/>
            <p:cNvPicPr>
              <a:picLocks noChangeAspect="1"/>
            </p:cNvPicPr>
            <p:nvPr/>
          </p:nvPicPr>
          <p:blipFill>
            <a:blip r:embed="rId4" cstate="print"/>
            <a:srcRect l="20963" t="80475" r="14751" b="10259"/>
            <a:stretch>
              <a:fillRect/>
            </a:stretch>
          </p:blipFill>
          <p:spPr>
            <a:xfrm>
              <a:off x="381000" y="4038600"/>
              <a:ext cx="3657600" cy="4064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8125" r="17833" b="20208"/>
          <a:stretch/>
        </p:blipFill>
        <p:spPr>
          <a:xfrm>
            <a:off x="4800600" y="1219200"/>
            <a:ext cx="3886200" cy="2651760"/>
          </a:xfrm>
          <a:prstGeom prst="rect">
            <a:avLst/>
          </a:prstGeom>
        </p:spPr>
      </p:pic>
      <p:pic>
        <p:nvPicPr>
          <p:cNvPr id="15" name="Picture 14" descr="jet_stream_March_201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962400"/>
            <a:ext cx="3657600" cy="281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00600" y="3807023"/>
            <a:ext cx="3886200" cy="2974777"/>
            <a:chOff x="4724400" y="3581400"/>
            <a:chExt cx="3657600" cy="2974777"/>
          </a:xfrm>
        </p:grpSpPr>
        <p:pic>
          <p:nvPicPr>
            <p:cNvPr id="17" name="Picture 16" descr="jet_stream_winter_2014.jpg"/>
            <p:cNvPicPr>
              <a:picLocks/>
            </p:cNvPicPr>
            <p:nvPr/>
          </p:nvPicPr>
          <p:blipFill>
            <a:blip r:embed="rId7" cstate="print"/>
            <a:srcRect l="14923" r="19538" b="9836"/>
            <a:stretch>
              <a:fillRect/>
            </a:stretch>
          </p:blipFill>
          <p:spPr>
            <a:xfrm>
              <a:off x="4724400" y="3581400"/>
              <a:ext cx="3657600" cy="29718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24400" y="6248400"/>
              <a:ext cx="1161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Accuweather</a:t>
              </a:r>
              <a:endPara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3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allAtOnce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2060"/>
              </a:gs>
              <a:gs pos="100000">
                <a:srgbClr val="9933FF"/>
              </a:gs>
            </a:gsLst>
            <a:lin ang="81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707648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Did Climate Change Contribute to Sandy?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YES! – In At Least 5 Ways</a:t>
            </a:r>
          </a:p>
        </p:txBody>
      </p:sp>
      <p:pic>
        <p:nvPicPr>
          <p:cNvPr id="6" name="Picture 5" descr="sandy_block_jetstre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3387" y="3048000"/>
            <a:ext cx="5934413" cy="37338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709678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 level rise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Warmer oceans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Warmer air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More water vapor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Arctic sea ice loss? </a:t>
            </a:r>
          </a:p>
        </p:txBody>
      </p:sp>
      <p:grpSp>
        <p:nvGrpSpPr>
          <p:cNvPr id="10" name="Group 15"/>
          <p:cNvGrpSpPr/>
          <p:nvPr/>
        </p:nvGrpSpPr>
        <p:grpSpPr>
          <a:xfrm>
            <a:off x="228600" y="1795046"/>
            <a:ext cx="4343400" cy="3996154"/>
            <a:chOff x="152400" y="1871246"/>
            <a:chExt cx="4343400" cy="399615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1" name="TextBox 10"/>
            <p:cNvSpPr txBox="1"/>
            <p:nvPr/>
          </p:nvSpPr>
          <p:spPr>
            <a:xfrm>
              <a:off x="152400" y="1871246"/>
              <a:ext cx="4343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ysClr val="windowText" lastClr="000000"/>
                  </a:solidFill>
                  <a:effectLst>
                    <a:glow rad="228600">
                      <a:srgbClr val="C0504D">
                        <a:satMod val="175000"/>
                        <a:alpha val="40000"/>
                      </a:srgbClr>
                    </a:glow>
                  </a:effectLst>
                </a:rPr>
                <a:t>The Arctic was MUCH warmer than normal</a:t>
              </a:r>
            </a:p>
          </p:txBody>
        </p:sp>
        <p:pic>
          <p:nvPicPr>
            <p:cNvPr id="12" name="Picture 11" descr="Z850_anom_15-27Oct2012_Arcti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" y="2209800"/>
              <a:ext cx="4331441" cy="36576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953000" y="16513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Was block strengthened, extended northward, or prolonged by warm Arctic?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2571690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 think so.</a:t>
            </a:r>
          </a:p>
        </p:txBody>
      </p:sp>
      <p:sp>
        <p:nvSpPr>
          <p:cNvPr id="15" name="Oval 14"/>
          <p:cNvSpPr/>
          <p:nvPr/>
        </p:nvSpPr>
        <p:spPr>
          <a:xfrm>
            <a:off x="5105400" y="2971800"/>
            <a:ext cx="2971800" cy="1295400"/>
          </a:xfrm>
          <a:prstGeom prst="ellipse">
            <a:avLst/>
          </a:prstGeom>
          <a:solidFill>
            <a:srgbClr val="FF3300">
              <a:alpha val="5686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76034" y="2845699"/>
            <a:ext cx="2291766" cy="1573901"/>
            <a:chOff x="6547434" y="2534644"/>
            <a:chExt cx="2291766" cy="1573901"/>
          </a:xfrm>
        </p:grpSpPr>
        <p:sp>
          <p:nvSpPr>
            <p:cNvPr id="8" name="TextBox 7"/>
            <p:cNvSpPr txBox="1"/>
            <p:nvPr/>
          </p:nvSpPr>
          <p:spPr>
            <a:xfrm>
              <a:off x="7315200" y="2590800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glow rad="139700">
                      <a:srgbClr val="F79646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Blocking High</a:t>
              </a:r>
            </a:p>
          </p:txBody>
        </p:sp>
        <p:sp>
          <p:nvSpPr>
            <p:cNvPr id="9" name="Arc 8"/>
            <p:cNvSpPr/>
            <p:nvPr/>
          </p:nvSpPr>
          <p:spPr>
            <a:xfrm rot="6096978">
              <a:off x="6337749" y="2744329"/>
              <a:ext cx="1573901" cy="1154532"/>
            </a:xfrm>
            <a:prstGeom prst="arc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9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 descr="ext_wx_carto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876300"/>
            <a:ext cx="6858000" cy="52959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502915" y="6197025"/>
            <a:ext cx="3183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THANK-YOU 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" y="6496109"/>
            <a:ext cx="2712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francis@imcs.rutgers.edu</a:t>
            </a:r>
          </a:p>
        </p:txBody>
      </p:sp>
    </p:spTree>
    <p:extLst>
      <p:ext uri="{BB962C8B-B14F-4D97-AF65-F5344CB8AC3E}">
        <p14:creationId xmlns:p14="http://schemas.microsoft.com/office/powerpoint/2010/main" val="41421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0" y="5126038"/>
            <a:ext cx="9144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b="1" kern="0" dirty="0"/>
              <a:t>Munich Re </a:t>
            </a:r>
            <a:r>
              <a:rPr lang="en-US" sz="2400" b="1" kern="0" dirty="0" smtClean="0"/>
              <a:t>(2011) Severe </a:t>
            </a:r>
            <a:r>
              <a:rPr lang="en-US" sz="2400" b="1" kern="0" dirty="0"/>
              <a:t>weather in North </a:t>
            </a:r>
            <a:r>
              <a:rPr lang="en-US" sz="2400" b="1" kern="0" dirty="0" smtClean="0"/>
              <a:t>America: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sz="2400" i="1" kern="0" dirty="0" smtClean="0"/>
              <a:t>“Climate</a:t>
            </a:r>
            <a:r>
              <a:rPr lang="en-US" sz="2400" i="1" kern="0" dirty="0"/>
              <a:t>­-driven changes are already evident over the last few decades </a:t>
            </a:r>
            <a:r>
              <a:rPr lang="en-US" sz="2400" i="1" kern="0" dirty="0" smtClean="0"/>
              <a:t>…in North America”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sz="2400" i="1" kern="0" dirty="0" smtClean="0"/>
              <a:t>“and </a:t>
            </a:r>
            <a:r>
              <a:rPr lang="en-US" sz="2400" i="1" kern="0" dirty="0"/>
              <a:t>the risks </a:t>
            </a:r>
            <a:r>
              <a:rPr lang="en-US" sz="2400" i="1" kern="0" dirty="0" smtClean="0"/>
              <a:t>are </a:t>
            </a:r>
            <a:r>
              <a:rPr lang="en-US" sz="2400" i="1" kern="0" dirty="0"/>
              <a:t>changing </a:t>
            </a:r>
            <a:r>
              <a:rPr lang="en-US" sz="2400" i="1" kern="0" dirty="0" smtClean="0"/>
              <a:t>faster than </a:t>
            </a:r>
            <a:r>
              <a:rPr lang="en-US" sz="2400" i="1" kern="0" dirty="0"/>
              <a:t>anywhere </a:t>
            </a:r>
            <a:r>
              <a:rPr lang="en-US" sz="2400" i="1" kern="0" dirty="0" smtClean="0"/>
              <a:t>else”</a:t>
            </a:r>
          </a:p>
        </p:txBody>
      </p:sp>
      <p:pic>
        <p:nvPicPr>
          <p:cNvPr id="13316" name="Picture 2" descr="http://dailydish.typepad.com/.a/6a00d83451c45669e20154361b29b9970c-550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15963"/>
            <a:ext cx="77755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3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U..</a:t>
            </a:r>
          </a:p>
        </p:txBody>
      </p:sp>
      <p:pic>
        <p:nvPicPr>
          <p:cNvPr id="17410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608013"/>
            <a:ext cx="8331200" cy="6223000"/>
          </a:xfrm>
          <a:prstGeom prst="rect">
            <a:avLst/>
          </a:prstGeom>
          <a:solidFill>
            <a:srgbClr val="D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7191375" y="630238"/>
            <a:ext cx="968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smtClean="0">
                <a:solidFill>
                  <a:srgbClr val="FFFFFF"/>
                </a:solidFill>
                <a:latin typeface="Calibri" panose="020F0502020204030204" pitchFamily="34" charset="0"/>
              </a:rPr>
              <a:t>Cape</a:t>
            </a:r>
          </a:p>
          <a:p>
            <a:pPr algn="ctr"/>
            <a:r>
              <a:rPr lang="en-US" altLang="en-US" sz="2000" b="1" smtClean="0">
                <a:solidFill>
                  <a:srgbClr val="FFFFFF"/>
                </a:solidFill>
                <a:latin typeface="Calibri" panose="020F0502020204030204" pitchFamily="34" charset="0"/>
              </a:rPr>
              <a:t>Cod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1301750" y="5929313"/>
            <a:ext cx="109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smtClean="0">
                <a:solidFill>
                  <a:srgbClr val="FFFFFF"/>
                </a:solidFill>
                <a:latin typeface="Calibri" panose="020F0502020204030204" pitchFamily="34" charset="0"/>
              </a:rPr>
              <a:t>Cape</a:t>
            </a:r>
          </a:p>
          <a:p>
            <a:pPr algn="ctr"/>
            <a:r>
              <a:rPr lang="en-US" altLang="en-US" sz="2000" b="1" smtClean="0">
                <a:solidFill>
                  <a:srgbClr val="FFFFFF"/>
                </a:solidFill>
                <a:latin typeface="Calibri" panose="020F0502020204030204" pitchFamily="34" charset="0"/>
              </a:rPr>
              <a:t>Hatteras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3579813" y="1849438"/>
            <a:ext cx="411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NJ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553200" y="782638"/>
            <a:ext cx="522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MA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5005388" y="630238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CT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1428750" y="480218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VA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754313" y="2605088"/>
            <a:ext cx="439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DE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4370388" y="1204913"/>
            <a:ext cx="45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NY</a:t>
            </a:r>
          </a:p>
        </p:txBody>
      </p:sp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992188" y="5659438"/>
            <a:ext cx="455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NC</a:t>
            </a:r>
          </a:p>
        </p:txBody>
      </p:sp>
      <p:sp>
        <p:nvSpPr>
          <p:cNvPr id="17420" name="Text Box 9"/>
          <p:cNvSpPr txBox="1">
            <a:spLocks noChangeArrowheads="1"/>
          </p:cNvSpPr>
          <p:nvPr/>
        </p:nvSpPr>
        <p:spPr bwMode="auto">
          <a:xfrm>
            <a:off x="5835650" y="517525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RI</a:t>
            </a:r>
          </a:p>
        </p:txBody>
      </p:sp>
      <p:sp>
        <p:nvSpPr>
          <p:cNvPr id="17421" name="Text Box 9"/>
          <p:cNvSpPr txBox="1">
            <a:spLocks noChangeArrowheads="1"/>
          </p:cNvSpPr>
          <p:nvPr/>
        </p:nvSpPr>
        <p:spPr bwMode="auto">
          <a:xfrm>
            <a:off x="2227263" y="2935288"/>
            <a:ext cx="528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MD</a:t>
            </a:r>
          </a:p>
        </p:txBody>
      </p:sp>
      <p:sp>
        <p:nvSpPr>
          <p:cNvPr id="17422" name="Text Box 9"/>
          <p:cNvSpPr txBox="1">
            <a:spLocks noChangeArrowheads="1"/>
          </p:cNvSpPr>
          <p:nvPr/>
        </p:nvSpPr>
        <p:spPr bwMode="auto">
          <a:xfrm>
            <a:off x="2660650" y="1620838"/>
            <a:ext cx="44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FFFFFF"/>
                </a:solidFill>
                <a:latin typeface="Calibri" panose="020F0502020204030204" pitchFamily="34" charset="0"/>
              </a:rPr>
              <a:t>PA</a:t>
            </a:r>
          </a:p>
        </p:txBody>
      </p:sp>
      <p:sp>
        <p:nvSpPr>
          <p:cNvPr id="17423" name="Text Box 9"/>
          <p:cNvSpPr txBox="1">
            <a:spLocks noChangeArrowheads="1"/>
          </p:cNvSpPr>
          <p:nvPr/>
        </p:nvSpPr>
        <p:spPr bwMode="auto">
          <a:xfrm>
            <a:off x="1120775" y="630238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10 States - 76 Million People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1000 km Cape to Cape</a:t>
            </a:r>
          </a:p>
        </p:txBody>
      </p:sp>
      <p:sp>
        <p:nvSpPr>
          <p:cNvPr id="17424" name="Text Box 3"/>
          <p:cNvSpPr txBox="1">
            <a:spLocks noChangeArrowheads="1"/>
          </p:cNvSpPr>
          <p:nvPr/>
        </p:nvSpPr>
        <p:spPr bwMode="auto">
          <a:xfrm>
            <a:off x="700088" y="981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b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25" name="TextBox 26"/>
          <p:cNvSpPr txBox="1">
            <a:spLocks noChangeArrowheads="1"/>
          </p:cNvSpPr>
          <p:nvPr/>
        </p:nvSpPr>
        <p:spPr bwMode="auto">
          <a:xfrm>
            <a:off x="5326063" y="717550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26" name="Freeform 10"/>
          <p:cNvSpPr>
            <a:spLocks/>
          </p:cNvSpPr>
          <p:nvPr/>
        </p:nvSpPr>
        <p:spPr bwMode="auto">
          <a:xfrm>
            <a:off x="4343400" y="2382838"/>
            <a:ext cx="1236663" cy="1608137"/>
          </a:xfrm>
          <a:custGeom>
            <a:avLst/>
            <a:gdLst>
              <a:gd name="T0" fmla="*/ 0 w 1236134"/>
              <a:gd name="T1" fmla="*/ 1601279 h 1608666"/>
              <a:gd name="T2" fmla="*/ 902859 w 1236134"/>
              <a:gd name="T3" fmla="*/ 522525 h 1608666"/>
              <a:gd name="T4" fmla="*/ 1243560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427" name="Right Arrow 12"/>
          <p:cNvSpPr>
            <a:spLocks noChangeArrowheads="1"/>
          </p:cNvSpPr>
          <p:nvPr/>
        </p:nvSpPr>
        <p:spPr bwMode="auto">
          <a:xfrm rot="-3248988">
            <a:off x="2489200" y="3482975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28" name="Right Arrow 53"/>
          <p:cNvSpPr>
            <a:spLocks noChangeArrowheads="1"/>
          </p:cNvSpPr>
          <p:nvPr/>
        </p:nvSpPr>
        <p:spPr bwMode="auto">
          <a:xfrm rot="-8200802">
            <a:off x="4081463" y="2789238"/>
            <a:ext cx="1357312" cy="439737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29" name="TextBox 14"/>
          <p:cNvSpPr txBox="1">
            <a:spLocks noChangeArrowheads="1"/>
          </p:cNvSpPr>
          <p:nvPr/>
        </p:nvSpPr>
        <p:spPr bwMode="auto">
          <a:xfrm rot="-3305857">
            <a:off x="3195638" y="3629025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7430" name="TextBox 54"/>
          <p:cNvSpPr txBox="1">
            <a:spLocks noChangeArrowheads="1"/>
          </p:cNvSpPr>
          <p:nvPr/>
        </p:nvSpPr>
        <p:spPr bwMode="auto">
          <a:xfrm rot="2539117">
            <a:off x="4056063" y="3149600"/>
            <a:ext cx="113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3011488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757238"/>
            <a:ext cx="4397375" cy="809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33" name="TextBox 41"/>
          <p:cNvSpPr txBox="1">
            <a:spLocks noChangeArrowheads="1"/>
          </p:cNvSpPr>
          <p:nvPr/>
        </p:nvSpPr>
        <p:spPr bwMode="auto">
          <a:xfrm>
            <a:off x="4572000" y="3048000"/>
            <a:ext cx="4191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Rutgers 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responds to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Hurricanes 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Irene and Sandy </a:t>
            </a:r>
            <a:endParaRPr lang="en-US" altLang="en-US" sz="3200" b="1" i="1" u="sng" smtClean="0">
              <a:solidFill>
                <a:srgbClr val="FFFFFF"/>
              </a:solidFill>
            </a:endParaRPr>
          </a:p>
        </p:txBody>
      </p:sp>
      <p:pic>
        <p:nvPicPr>
          <p:cNvPr id="17434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5" name="TextBox 60"/>
          <p:cNvSpPr txBox="1">
            <a:spLocks noChangeArrowheads="1"/>
          </p:cNvSpPr>
          <p:nvPr/>
        </p:nvSpPr>
        <p:spPr bwMode="auto">
          <a:xfrm>
            <a:off x="5113338" y="5486400"/>
            <a:ext cx="28686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Scott Glenn + Many</a:t>
            </a:r>
          </a:p>
          <a:p>
            <a:pPr algn="ctr"/>
            <a:r>
              <a:rPr lang="en-US" altLang="en-US" smtClean="0">
                <a:solidFill>
                  <a:srgbClr val="FFFFFF"/>
                </a:solidFill>
              </a:rPr>
              <a:t>Rutgers &amp; Beyond</a:t>
            </a:r>
          </a:p>
        </p:txBody>
      </p:sp>
      <p:sp>
        <p:nvSpPr>
          <p:cNvPr id="17436" name="TextBox 1"/>
          <p:cNvSpPr txBox="1">
            <a:spLocks noChangeArrowheads="1"/>
          </p:cNvSpPr>
          <p:nvPr/>
        </p:nvSpPr>
        <p:spPr bwMode="auto">
          <a:xfrm>
            <a:off x="228600" y="1447800"/>
            <a:ext cx="137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FFFF"/>
                </a:solidFill>
              </a:rPr>
              <a:t>Mid-Atlantic Region</a:t>
            </a:r>
          </a:p>
        </p:txBody>
      </p:sp>
    </p:spTree>
    <p:extLst>
      <p:ext uri="{BB962C8B-B14F-4D97-AF65-F5344CB8AC3E}">
        <p14:creationId xmlns:p14="http://schemas.microsoft.com/office/powerpoint/2010/main" val="2305830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369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5443538" y="646113"/>
            <a:ext cx="35369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FF"/>
                </a:solidFill>
              </a:rPr>
              <a:t>Hurricane Irene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August 28, 2011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#7 with &gt;$16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0" y="4379913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FF"/>
                </a:solidFill>
              </a:rPr>
              <a:t>Hurricane Sandy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#2 with &gt;$68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19461" name="Left Arrow 4"/>
          <p:cNvSpPr>
            <a:spLocks noChangeArrowheads="1"/>
          </p:cNvSpPr>
          <p:nvPr/>
        </p:nvSpPr>
        <p:spPr bwMode="auto">
          <a:xfrm>
            <a:off x="5486400" y="7985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62" name="Left Arrow 9"/>
          <p:cNvSpPr>
            <a:spLocks noChangeArrowheads="1"/>
          </p:cNvSpPr>
          <p:nvPr/>
        </p:nvSpPr>
        <p:spPr bwMode="auto">
          <a:xfrm flipH="1">
            <a:off x="3200400" y="45323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9463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2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333399">
                    <a:lumMod val="75000"/>
                  </a:srgbClr>
                </a:solidFill>
              </a:rPr>
              <a:t>Production Suite Review: December 4, 2012</a:t>
            </a: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0" y="7302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Hurricane Center: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</a:p>
        </p:txBody>
      </p:sp>
      <p:pic>
        <p:nvPicPr>
          <p:cNvPr id="20484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303338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0" y="4808538"/>
            <a:ext cx="472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 improvement over 2 decades.</a:t>
            </a:r>
          </a:p>
        </p:txBody>
      </p:sp>
      <p:pic>
        <p:nvPicPr>
          <p:cNvPr id="20486" name="Picture 6" descr="Screen Shot 2013-03-11 at 3.26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3338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4572000" y="48006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“long-term trend is flat”,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“little skill”.</a:t>
            </a:r>
          </a:p>
        </p:txBody>
      </p:sp>
      <p:pic>
        <p:nvPicPr>
          <p:cNvPr id="20488" name="Picture 4" descr="PPT_topbanner_RU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8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24590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6080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50863"/>
            <a:ext cx="4725988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Hurricane Irene in the News: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speed) was over-predicted.</a:t>
            </a:r>
          </a:p>
        </p:txBody>
      </p:sp>
      <p:pic>
        <p:nvPicPr>
          <p:cNvPr id="21508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919663"/>
            <a:ext cx="1676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Need to close the Intensity Science Gap!</a:t>
            </a:r>
          </a:p>
        </p:txBody>
      </p:sp>
    </p:spTree>
    <p:extLst>
      <p:ext uri="{BB962C8B-B14F-4D97-AF65-F5344CB8AC3E}">
        <p14:creationId xmlns:p14="http://schemas.microsoft.com/office/powerpoint/2010/main" val="31216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PPT_topbanner_RU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53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6858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Hurricane </a:t>
            </a:r>
            <a:r>
              <a:rPr lang="en-US" altLang="en-US" b="1" u="sng" smtClean="0">
                <a:solidFill>
                  <a:srgbClr val="000000"/>
                </a:solidFill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</a:rPr>
              <a:t> is modulated by upper </a:t>
            </a:r>
            <a:r>
              <a:rPr lang="en-US" altLang="en-US" b="1" u="sng" smtClean="0">
                <a:solidFill>
                  <a:srgbClr val="000000"/>
                </a:solidFill>
              </a:rPr>
              <a:t>ocean heat content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Rapid intensification of Katrina over warm ocean water</a:t>
            </a:r>
          </a:p>
        </p:txBody>
      </p:sp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3657600" y="2362200"/>
            <a:ext cx="1371600" cy="1447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7" name="Picture 49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7538" y="569753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5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0" y="6096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National Hurricane Center: Intensity</a:t>
            </a:r>
            <a:r>
              <a:rPr lang="en-US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 in 2012</a:t>
            </a:r>
          </a:p>
        </p:txBody>
      </p:sp>
      <p:pic>
        <p:nvPicPr>
          <p:cNvPr id="23555" name="Picture 9" descr="Screen Shot 2013-03-11 at 3.23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057400" y="61722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smtClean="0">
                <a:solidFill>
                  <a:srgbClr val="FF0000"/>
                </a:solidFill>
              </a:rPr>
              <a:t>WE NEED A BETTER OCEAN!</a:t>
            </a:r>
          </a:p>
        </p:txBody>
      </p:sp>
      <p:sp>
        <p:nvSpPr>
          <p:cNvPr id="23557" name="Oval 1"/>
          <p:cNvSpPr>
            <a:spLocks noChangeArrowheads="1"/>
          </p:cNvSpPr>
          <p:nvPr/>
        </p:nvSpPr>
        <p:spPr bwMode="auto">
          <a:xfrm>
            <a:off x="5214938" y="35814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cxnSp>
        <p:nvCxnSpPr>
          <p:cNvPr id="23558" name="Straight Arrow Connector 3"/>
          <p:cNvCxnSpPr>
            <a:cxnSpLocks noChangeShapeType="1"/>
          </p:cNvCxnSpPr>
          <p:nvPr/>
        </p:nvCxnSpPr>
        <p:spPr bwMode="auto">
          <a:xfrm flipH="1" flipV="1">
            <a:off x="6324600" y="4114800"/>
            <a:ext cx="7620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Arrow Connector 9"/>
          <p:cNvCxnSpPr>
            <a:cxnSpLocks noChangeShapeType="1"/>
          </p:cNvCxnSpPr>
          <p:nvPr/>
        </p:nvCxnSpPr>
        <p:spPr bwMode="auto">
          <a:xfrm flipH="1">
            <a:off x="4114800" y="4724400"/>
            <a:ext cx="2971800" cy="152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3560" name="Object 6"/>
          <p:cNvGraphicFramePr>
            <a:graphicFrameLocks/>
          </p:cNvGraphicFramePr>
          <p:nvPr/>
        </p:nvGraphicFramePr>
        <p:xfrm>
          <a:off x="0" y="57912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Drawing" r:id="rId5" imgW="2857500" imgH="1569720" progId="WPDraw30.Drawing">
                  <p:embed/>
                </p:oleObj>
              </mc:Choice>
              <mc:Fallback>
                <p:oleObj name="Drawing" r:id="rId5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7086600" y="4005263"/>
            <a:ext cx="1981200" cy="1938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0000"/>
                </a:solidFill>
              </a:rPr>
              <a:t>But</a:t>
            </a:r>
          </a:p>
          <a:p>
            <a:pPr algn="ctr"/>
            <a:r>
              <a:rPr lang="en-US" altLang="en-US" smtClean="0">
                <a:solidFill>
                  <a:srgbClr val="FF0000"/>
                </a:solidFill>
              </a:rPr>
              <a:t>adding the ocean model reduces forecast skill.</a:t>
            </a:r>
          </a:p>
        </p:txBody>
      </p:sp>
    </p:spTree>
    <p:extLst>
      <p:ext uri="{BB962C8B-B14F-4D97-AF65-F5344CB8AC3E}">
        <p14:creationId xmlns:p14="http://schemas.microsoft.com/office/powerpoint/2010/main" val="4391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352800" y="51054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smtClean="0">
                <a:solidFill>
                  <a:srgbClr val="000000"/>
                </a:solidFill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5413375" y="5105400"/>
            <a:ext cx="1441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</a:rPr>
              <a:t>Glider Fleet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6525" y="5105400"/>
            <a:ext cx="2933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smtClean="0">
                <a:solidFill>
                  <a:srgbClr val="000000"/>
                </a:solidFill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52959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70500" y="3824288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162800" y="5105400"/>
            <a:ext cx="1876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smtClean="0">
                <a:solidFill>
                  <a:srgbClr val="000000"/>
                </a:solidFill>
              </a:rPr>
              <a:t>3-D Nowcasts</a:t>
            </a:r>
          </a:p>
          <a:p>
            <a:pPr algn="ctr" eaLnBrk="1" hangingPunct="1"/>
            <a:r>
              <a:rPr lang="en-US" altLang="en-US" sz="1600" b="1" smtClean="0">
                <a:solidFill>
                  <a:srgbClr val="000000"/>
                </a:solidFill>
              </a:rPr>
              <a:t>&amp; Forecasts</a:t>
            </a:r>
          </a:p>
        </p:txBody>
      </p: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609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</a:rPr>
              <a:t>Rutgers University  -  Coastal Ocean Observation Lab</a:t>
            </a:r>
          </a:p>
          <a:p>
            <a:pPr algn="ctr" eaLnBrk="1" hangingPunct="1"/>
            <a:r>
              <a:rPr lang="en-US" altLang="en-US" sz="2000" b="1" smtClean="0">
                <a:solidFill>
                  <a:srgbClr val="000000"/>
                </a:solidFill>
              </a:rPr>
              <a:t>Observatory Operations, Data Fusion &amp; Training Center 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58900" y="3824288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7563" y="3827463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10425" y="3824288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51188" y="6276975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9413" y="5734050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368800" y="575310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4600" y="624840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886200" y="6321425"/>
            <a:ext cx="1117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1925" y="571500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2388" y="5722938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54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24600" y="6276975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67413" y="57340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95250" y="3824288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598" name="Picture 30" descr="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6278563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1" descr="IOOS_logo_white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5813425"/>
            <a:ext cx="1012825" cy="4095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4" descr="PPT_topbanner_RUA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6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6921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592138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7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68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8194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60277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</p:spTree>
    <p:extLst>
      <p:ext uri="{BB962C8B-B14F-4D97-AF65-F5344CB8AC3E}">
        <p14:creationId xmlns:p14="http://schemas.microsoft.com/office/powerpoint/2010/main" val="42370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41989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8572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8572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8572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1339850"/>
            <a:ext cx="1697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b="1" u="sng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Temperature</a:t>
            </a:r>
          </a:p>
        </p:txBody>
      </p:sp>
      <p:pic>
        <p:nvPicPr>
          <p:cNvPr id="28678" name="Picture 4" descr="PPT_topbanner_RU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6858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6858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6667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9624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4162425"/>
            <a:ext cx="1219200" cy="1323975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Rutgers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51054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8862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smtClean="0">
                <a:solidFill>
                  <a:srgbClr val="000000"/>
                </a:solidFill>
              </a:rPr>
              <a:t>WHEN?</a:t>
            </a:r>
            <a:r>
              <a:rPr lang="en-US" altLang="en-US" sz="2000" b="1" smtClean="0">
                <a:solidFill>
                  <a:srgbClr val="000000"/>
                </a:solidFill>
              </a:rPr>
              <a:t> </a:t>
            </a:r>
            <a:r>
              <a:rPr lang="en-US" altLang="en-US" sz="2000" smtClean="0">
                <a:solidFill>
                  <a:srgbClr val="000000"/>
                </a:solidFill>
              </a:rPr>
              <a:t> Rutgers Glider Temperature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46037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54864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8688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10985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13637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5842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13716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41148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11620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41878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5908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6482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578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54102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8674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64992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7338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9906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6764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9624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131933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8" y="795516"/>
            <a:ext cx="887730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Global Greenhouse Gas Emissions</a:t>
            </a:r>
            <a:endParaRPr lang="en-US" sz="1800" i="1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r="208" b="21574"/>
          <a:stretch>
            <a:fillRect/>
          </a:stretch>
        </p:blipFill>
        <p:spPr bwMode="auto">
          <a:xfrm>
            <a:off x="854075" y="1503363"/>
            <a:ext cx="7707313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9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369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646113"/>
            <a:ext cx="36576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storm surge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0" y="4379913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Hurricane Sandy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#2 with &gt;$60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31749" name="Left Arrow 4"/>
          <p:cNvSpPr>
            <a:spLocks noChangeArrowheads="1"/>
          </p:cNvSpPr>
          <p:nvPr/>
        </p:nvSpPr>
        <p:spPr bwMode="auto">
          <a:xfrm>
            <a:off x="5486400" y="7985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750" name="Left Arrow 9"/>
          <p:cNvSpPr>
            <a:spLocks noChangeArrowheads="1"/>
          </p:cNvSpPr>
          <p:nvPr/>
        </p:nvSpPr>
        <p:spPr bwMode="auto">
          <a:xfrm flipH="1">
            <a:off x="3200400" y="45323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3175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7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10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0" y="66040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smtClean="0">
                <a:solidFill>
                  <a:srgbClr val="000000"/>
                </a:solidFill>
              </a:rPr>
              <a:t>First Warning for Hurricane Sandy:</a:t>
            </a:r>
          </a:p>
          <a:p>
            <a:pPr algn="ctr"/>
            <a:r>
              <a:rPr lang="en-US" altLang="en-US" sz="3600" smtClean="0">
                <a:solidFill>
                  <a:srgbClr val="000000"/>
                </a:solidFill>
              </a:rPr>
              <a:t>Monday, Oct 22, 1-week prior to landfall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2743200" y="6384925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i="1" smtClean="0">
                <a:solidFill>
                  <a:srgbClr val="FF0000"/>
                </a:solidFill>
              </a:rPr>
              <a:t>Rutgers Response: Prepare the Network</a:t>
            </a:r>
          </a:p>
        </p:txBody>
      </p:sp>
      <p:pic>
        <p:nvPicPr>
          <p:cNvPr id="15364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val 1"/>
          <p:cNvSpPr>
            <a:spLocks noChangeArrowheads="1"/>
          </p:cNvSpPr>
          <p:nvPr/>
        </p:nvSpPr>
        <p:spPr bwMode="auto">
          <a:xfrm>
            <a:off x="17463" y="4724400"/>
            <a:ext cx="2362200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sandy1027a_cone_codar_gli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6858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133600" y="6858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  <a:latin typeface="Arial"/>
                <a:cs typeface="Times New Roman" charset="0"/>
              </a:rPr>
              <a:t>Superstorm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Times New Roman" charset="0"/>
              </a:rPr>
              <a:t> Sandy: 2 Days Before Landfall</a:t>
            </a:r>
          </a:p>
        </p:txBody>
      </p:sp>
      <p:pic>
        <p:nvPicPr>
          <p:cNvPr id="17411" name="Picture 7" descr="RU23_tem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5106"/>
          <a:stretch>
            <a:fillRect/>
          </a:stretch>
        </p:blipFill>
        <p:spPr bwMode="auto">
          <a:xfrm>
            <a:off x="4910138" y="5122863"/>
            <a:ext cx="4208462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412" name="Straight Connector 5"/>
          <p:cNvCxnSpPr>
            <a:cxnSpLocks noChangeShapeType="1"/>
          </p:cNvCxnSpPr>
          <p:nvPr/>
        </p:nvCxnSpPr>
        <p:spPr bwMode="auto">
          <a:xfrm flipV="1">
            <a:off x="6134100" y="5376863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3" name="Picture 4" descr="PPT_topbanner_RU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" descr="RU23_recovery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5"/>
          <a:stretch>
            <a:fillRect/>
          </a:stretch>
        </p:blipFill>
        <p:spPr bwMode="auto">
          <a:xfrm>
            <a:off x="7938" y="1295400"/>
            <a:ext cx="2354262" cy="2125663"/>
          </a:xfrm>
          <a:prstGeom prst="rect">
            <a:avLst/>
          </a:prstGeom>
          <a:solidFill>
            <a:srgbClr val="808080"/>
          </a:solidFill>
          <a:ln w="2857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17415" name="Straight Arrow Connector 3"/>
          <p:cNvCxnSpPr>
            <a:cxnSpLocks noChangeShapeType="1"/>
            <a:stCxn id="17414" idx="3"/>
          </p:cNvCxnSpPr>
          <p:nvPr/>
        </p:nvCxnSpPr>
        <p:spPr bwMode="auto">
          <a:xfrm>
            <a:off x="2362200" y="2359025"/>
            <a:ext cx="1447800" cy="917575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6096000" y="4267200"/>
            <a:ext cx="2057400" cy="825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Box 5"/>
          <p:cNvSpPr txBox="1">
            <a:spLocks noChangeArrowheads="1"/>
          </p:cNvSpPr>
          <p:nvPr/>
        </p:nvSpPr>
        <p:spPr bwMode="auto">
          <a:xfrm>
            <a:off x="-33338" y="3505200"/>
            <a:ext cx="2413001" cy="8302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Rutgers Student</a:t>
            </a:r>
          </a:p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Travis Miles</a:t>
            </a:r>
          </a:p>
        </p:txBody>
      </p:sp>
    </p:spTree>
    <p:extLst>
      <p:ext uri="{BB962C8B-B14F-4D97-AF65-F5344CB8AC3E}">
        <p14:creationId xmlns:p14="http://schemas.microsoft.com/office/powerpoint/2010/main" val="32368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2133600" y="6096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  <a:latin typeface="Arial"/>
                <a:cs typeface="Times New Roman" charset="0"/>
              </a:rPr>
              <a:t>Superstorm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Times New Roman" charset="0"/>
              </a:rPr>
              <a:t> Sandy: 1 Day Before Landfall</a:t>
            </a:r>
          </a:p>
        </p:txBody>
      </p:sp>
      <p:pic>
        <p:nvPicPr>
          <p:cNvPr id="19459" name="Picture 7" descr="RU23_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5106"/>
          <a:stretch>
            <a:fillRect/>
          </a:stretch>
        </p:blipFill>
        <p:spPr bwMode="auto">
          <a:xfrm>
            <a:off x="4910138" y="5105400"/>
            <a:ext cx="4208462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60" name="Straight Connector 7"/>
          <p:cNvCxnSpPr>
            <a:cxnSpLocks noChangeShapeType="1"/>
          </p:cNvCxnSpPr>
          <p:nvPr/>
        </p:nvCxnSpPr>
        <p:spPr bwMode="auto">
          <a:xfrm flipV="1">
            <a:off x="6451600" y="53213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6096000" y="4267200"/>
            <a:ext cx="2057400" cy="825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828800" y="6096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  <a:latin typeface="Arial"/>
                <a:cs typeface="Times New Roman" charset="0"/>
              </a:rPr>
              <a:t>Superstorm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Times New Roman" charset="0"/>
              </a:rPr>
              <a:t> Sandy: Morning Before Landfall</a:t>
            </a:r>
          </a:p>
        </p:txBody>
      </p:sp>
      <p:pic>
        <p:nvPicPr>
          <p:cNvPr id="20483" name="Picture 7" descr="RU23_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5106"/>
          <a:stretch>
            <a:fillRect/>
          </a:stretch>
        </p:blipFill>
        <p:spPr bwMode="auto">
          <a:xfrm>
            <a:off x="4910138" y="5105400"/>
            <a:ext cx="4208462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4" name="Straight Connector 5"/>
          <p:cNvCxnSpPr>
            <a:cxnSpLocks noChangeShapeType="1"/>
          </p:cNvCxnSpPr>
          <p:nvPr/>
        </p:nvCxnSpPr>
        <p:spPr bwMode="auto">
          <a:xfrm flipV="1">
            <a:off x="6604000" y="5334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6096000" y="4267200"/>
            <a:ext cx="2057400" cy="825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andy1029f_landf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828800" y="6096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  <a:latin typeface="Arial"/>
                <a:cs typeface="Times New Roman" charset="0"/>
              </a:rPr>
              <a:t>Superstorm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Times New Roman" charset="0"/>
              </a:rPr>
              <a:t> Sandy: Landfall (20:00 Local)</a:t>
            </a:r>
          </a:p>
        </p:txBody>
      </p:sp>
      <p:pic>
        <p:nvPicPr>
          <p:cNvPr id="21507" name="Picture 7" descr="RU23_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5106"/>
          <a:stretch>
            <a:fillRect/>
          </a:stretch>
        </p:blipFill>
        <p:spPr bwMode="auto">
          <a:xfrm>
            <a:off x="0" y="5105400"/>
            <a:ext cx="4208463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508" name="Straight Connector 6"/>
          <p:cNvCxnSpPr>
            <a:cxnSpLocks noChangeShapeType="1"/>
          </p:cNvCxnSpPr>
          <p:nvPr/>
        </p:nvCxnSpPr>
        <p:spPr bwMode="auto">
          <a:xfrm flipV="1">
            <a:off x="1871663" y="5334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9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5400" y="4279900"/>
            <a:ext cx="2057400" cy="825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530850" cy="311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429000"/>
            <a:ext cx="4673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2"/>
          <a:stretch>
            <a:fillRect/>
          </a:stretch>
        </p:blipFill>
        <p:spPr bwMode="auto">
          <a:xfrm>
            <a:off x="0" y="3810000"/>
            <a:ext cx="4495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4" descr="PPT_topbanner_RU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04800" y="762000"/>
            <a:ext cx="4791075" cy="1077913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smtClean="0">
                <a:solidFill>
                  <a:srgbClr val="FFFFFF"/>
                </a:solidFill>
              </a:rPr>
              <a:t>Sandy’s </a:t>
            </a:r>
          </a:p>
          <a:p>
            <a:r>
              <a:rPr lang="en-US" altLang="en-US" sz="3200" b="1" smtClean="0">
                <a:solidFill>
                  <a:srgbClr val="FFFFFF"/>
                </a:solidFill>
              </a:rPr>
              <a:t>Under-predicted Impact</a:t>
            </a:r>
          </a:p>
        </p:txBody>
      </p:sp>
    </p:spTree>
    <p:extLst>
      <p:ext uri="{BB962C8B-B14F-4D97-AF65-F5344CB8AC3E}">
        <p14:creationId xmlns:p14="http://schemas.microsoft.com/office/powerpoint/2010/main" val="27190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48025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657225"/>
            <a:ext cx="36576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storm surge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4391025"/>
            <a:ext cx="3810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557" name="Left Arrow 4"/>
          <p:cNvSpPr>
            <a:spLocks noChangeArrowheads="1"/>
          </p:cNvSpPr>
          <p:nvPr/>
        </p:nvSpPr>
        <p:spPr bwMode="auto">
          <a:xfrm>
            <a:off x="5486400" y="809625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8" name="Left Arrow 9"/>
          <p:cNvSpPr>
            <a:spLocks noChangeArrowheads="1"/>
          </p:cNvSpPr>
          <p:nvPr/>
        </p:nvSpPr>
        <p:spPr bwMode="auto">
          <a:xfrm flipH="1">
            <a:off x="3200400" y="4543425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3559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0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 descr="arthurzoom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09600"/>
            <a:ext cx="91297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8" descr="Screen Shot 2014-08-29 at 5.01.28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85800"/>
            <a:ext cx="27638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V="1">
            <a:off x="2819400" y="2209800"/>
            <a:ext cx="685800" cy="3857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2819400" y="2590800"/>
            <a:ext cx="0" cy="9906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2819400" y="2590800"/>
            <a:ext cx="1066800" cy="304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2" name="Picture 11" descr="IMG_45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41515" r="1173" b="19817"/>
          <a:stretch>
            <a:fillRect/>
          </a:stretch>
        </p:blipFill>
        <p:spPr bwMode="auto">
          <a:xfrm>
            <a:off x="0" y="4403725"/>
            <a:ext cx="9144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PPT_topbanner_RU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2743200" y="685800"/>
            <a:ext cx="655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</a:rPr>
              <a:t>National Level: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</a:rPr>
              <a:t>Design &amp; Build a new </a:t>
            </a:r>
            <a:r>
              <a:rPr lang="en-US" b="1" u="sng" dirty="0" smtClean="0">
                <a:solidFill>
                  <a:srgbClr val="FFFFFF"/>
                </a:solidFill>
              </a:rPr>
              <a:t>Storm Glider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</a:rPr>
              <a:t>Demonstrate a </a:t>
            </a:r>
            <a:r>
              <a:rPr lang="en-US" b="1" u="sng" dirty="0" smtClean="0">
                <a:solidFill>
                  <a:srgbClr val="FFFFFF"/>
                </a:solidFill>
              </a:rPr>
              <a:t>Rapid Response</a:t>
            </a:r>
            <a:r>
              <a:rPr lang="en-US" dirty="0" smtClean="0">
                <a:solidFill>
                  <a:srgbClr val="FFFFFF"/>
                </a:solidFill>
              </a:rPr>
              <a:t> Capability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</a:rPr>
              <a:t>Embed a </a:t>
            </a:r>
            <a:r>
              <a:rPr lang="en-US" b="1" u="sng" dirty="0" smtClean="0">
                <a:solidFill>
                  <a:srgbClr val="FFFFFF"/>
                </a:solidFill>
              </a:rPr>
              <a:t>Rutgers Student</a:t>
            </a:r>
            <a:r>
              <a:rPr lang="en-US" dirty="0" smtClean="0">
                <a:solidFill>
                  <a:srgbClr val="FFFFFF"/>
                </a:solidFill>
              </a:rPr>
              <a:t> in NCEP</a:t>
            </a:r>
            <a:endParaRPr lang="en-US" b="1" u="sng" dirty="0" smtClean="0">
              <a:solidFill>
                <a:srgbClr val="FFFFFF"/>
              </a:solidFill>
            </a:endParaRPr>
          </a:p>
        </p:txBody>
      </p:sp>
      <p:sp>
        <p:nvSpPr>
          <p:cNvPr id="24585" name="TextBox 1"/>
          <p:cNvSpPr txBox="1">
            <a:spLocks noChangeArrowheads="1"/>
          </p:cNvSpPr>
          <p:nvPr/>
        </p:nvSpPr>
        <p:spPr bwMode="auto">
          <a:xfrm>
            <a:off x="228600" y="2667000"/>
            <a:ext cx="2471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FFFF"/>
                </a:solidFill>
              </a:rPr>
              <a:t>Hurricane Arthur Response 2014</a:t>
            </a:r>
          </a:p>
        </p:txBody>
      </p:sp>
      <p:sp>
        <p:nvSpPr>
          <p:cNvPr id="24586" name="TextBox 2"/>
          <p:cNvSpPr txBox="1">
            <a:spLocks noChangeArrowheads="1"/>
          </p:cNvSpPr>
          <p:nvPr/>
        </p:nvSpPr>
        <p:spPr bwMode="auto">
          <a:xfrm>
            <a:off x="5181600" y="4495800"/>
            <a:ext cx="278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Storm Glider RU30</a:t>
            </a:r>
          </a:p>
        </p:txBody>
      </p:sp>
      <p:pic>
        <p:nvPicPr>
          <p:cNvPr id="24587" name="Picture 1" descr="IMG_393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77000" y="23622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0"/>
            <a:ext cx="2022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Box 3"/>
          <p:cNvSpPr txBox="1">
            <a:spLocks noChangeArrowheads="1"/>
          </p:cNvSpPr>
          <p:nvPr/>
        </p:nvSpPr>
        <p:spPr bwMode="auto">
          <a:xfrm>
            <a:off x="6443663" y="3505200"/>
            <a:ext cx="1158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Greg 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Seroka</a:t>
            </a:r>
          </a:p>
        </p:txBody>
      </p:sp>
      <p:sp>
        <p:nvSpPr>
          <p:cNvPr id="24590" name="TextBox 11"/>
          <p:cNvSpPr txBox="1">
            <a:spLocks noChangeArrowheads="1"/>
          </p:cNvSpPr>
          <p:nvPr/>
        </p:nvSpPr>
        <p:spPr bwMode="auto">
          <a:xfrm>
            <a:off x="2438400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1" smtClean="0">
                <a:solidFill>
                  <a:srgbClr val="000000"/>
                </a:solidFill>
              </a:rPr>
              <a:t>Path Forward</a:t>
            </a:r>
          </a:p>
        </p:txBody>
      </p:sp>
      <p:graphicFrame>
        <p:nvGraphicFramePr>
          <p:cNvPr id="24591" name="Object 6"/>
          <p:cNvGraphicFramePr>
            <a:graphicFrameLocks/>
          </p:cNvGraphicFramePr>
          <p:nvPr/>
        </p:nvGraphicFramePr>
        <p:xfrm>
          <a:off x="6553200" y="2438400"/>
          <a:ext cx="91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name="Drawing" r:id="rId9" imgW="2857500" imgH="1569720" progId="WPDraw30.Drawing">
                  <p:embed/>
                </p:oleObj>
              </mc:Choice>
              <mc:Fallback>
                <p:oleObj name="Drawing" r:id="rId9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438400"/>
                        <a:ext cx="914400" cy="5334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4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Screen Shot 2015-03-04 at 10.19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7"/>
          <a:stretch>
            <a:fillRect/>
          </a:stretch>
        </p:blipFill>
        <p:spPr bwMode="auto">
          <a:xfrm>
            <a:off x="635000" y="1752600"/>
            <a:ext cx="3263900" cy="472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Screen Shot 2015-03-04 at 10.22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2592" r="15340" b="9479"/>
          <a:stretch>
            <a:fillRect/>
          </a:stretch>
        </p:blipFill>
        <p:spPr bwMode="auto">
          <a:xfrm>
            <a:off x="4967288" y="1765300"/>
            <a:ext cx="3540125" cy="472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State Level: </a:t>
            </a:r>
          </a:p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Establish the Nation’s First </a:t>
            </a:r>
            <a:r>
              <a:rPr lang="en-US" altLang="en-US" b="1" u="sng" smtClean="0">
                <a:solidFill>
                  <a:srgbClr val="000000"/>
                </a:solidFill>
              </a:rPr>
              <a:t>State Oceanographer</a:t>
            </a: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381000" y="6113463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NJ State Senate</a:t>
            </a:r>
          </a:p>
          <a:p>
            <a:pPr algn="ctr"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Introduced October 14, 2014</a:t>
            </a: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4876800" y="6132513"/>
            <a:ext cx="388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NJ State Assembly</a:t>
            </a:r>
          </a:p>
          <a:p>
            <a:pPr algn="ctr"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Introduced January 12, 2015</a:t>
            </a:r>
          </a:p>
        </p:txBody>
      </p:sp>
      <p:cxnSp>
        <p:nvCxnSpPr>
          <p:cNvPr id="25607" name="Straight Arrow Connector 19"/>
          <p:cNvCxnSpPr>
            <a:cxnSpLocks noChangeShapeType="1"/>
          </p:cNvCxnSpPr>
          <p:nvPr/>
        </p:nvCxnSpPr>
        <p:spPr bwMode="auto">
          <a:xfrm flipH="1" flipV="1">
            <a:off x="2514600" y="4114800"/>
            <a:ext cx="17526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23"/>
          <p:cNvCxnSpPr>
            <a:cxnSpLocks noChangeShapeType="1"/>
          </p:cNvCxnSpPr>
          <p:nvPr/>
        </p:nvCxnSpPr>
        <p:spPr bwMode="auto">
          <a:xfrm flipV="1">
            <a:off x="4267200" y="4267200"/>
            <a:ext cx="7620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09" name="Picture 1" descr="Screen Shot 2015-03-06 at 4.23.38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5181600" cy="787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11"/>
          <p:cNvSpPr txBox="1">
            <a:spLocks noChangeArrowheads="1"/>
          </p:cNvSpPr>
          <p:nvPr/>
        </p:nvSpPr>
        <p:spPr bwMode="auto">
          <a:xfrm>
            <a:off x="2438400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1" smtClean="0">
                <a:solidFill>
                  <a:srgbClr val="000000"/>
                </a:solidFill>
              </a:rPr>
              <a:t>Path Forward</a:t>
            </a:r>
          </a:p>
        </p:txBody>
      </p:sp>
    </p:spTree>
    <p:extLst>
      <p:ext uri="{BB962C8B-B14F-4D97-AF65-F5344CB8AC3E}">
        <p14:creationId xmlns:p14="http://schemas.microsoft.com/office/powerpoint/2010/main" val="515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1"/>
          <a:stretch>
            <a:fillRect/>
          </a:stretch>
        </p:blipFill>
        <p:spPr bwMode="auto">
          <a:xfrm>
            <a:off x="68263" y="2338388"/>
            <a:ext cx="71120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PPT_topbanner_RU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8" y="795516"/>
            <a:ext cx="887730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Relation between temperature and Carbon dioxide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59663" y="2320925"/>
            <a:ext cx="1684337" cy="15684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+mn-lt"/>
              </a:rPr>
              <a:t>Present day CO</a:t>
            </a:r>
            <a:r>
              <a:rPr lang="en-US" i="1" baseline="-25000" dirty="0">
                <a:latin typeface="+mn-lt"/>
              </a:rPr>
              <a:t>2</a:t>
            </a:r>
          </a:p>
          <a:p>
            <a:pPr eaLnBrk="1" hangingPunct="1">
              <a:defRPr/>
            </a:pPr>
            <a:r>
              <a:rPr lang="en-US" i="1" dirty="0">
                <a:latin typeface="+mn-lt"/>
              </a:rPr>
              <a:t>(400 </a:t>
            </a:r>
            <a:r>
              <a:rPr lang="en-US" i="1" dirty="0" err="1">
                <a:latin typeface="+mn-lt"/>
              </a:rPr>
              <a:t>ppmv</a:t>
            </a:r>
            <a:r>
              <a:rPr lang="en-US" i="1" dirty="0">
                <a:latin typeface="+mn-lt"/>
              </a:rPr>
              <a:t>)</a:t>
            </a:r>
          </a:p>
        </p:txBody>
      </p:sp>
      <p:cxnSp>
        <p:nvCxnSpPr>
          <p:cNvPr id="17414" name="Straight Arrow Connector 3"/>
          <p:cNvCxnSpPr>
            <a:cxnSpLocks noChangeShapeType="1"/>
          </p:cNvCxnSpPr>
          <p:nvPr/>
        </p:nvCxnSpPr>
        <p:spPr bwMode="auto">
          <a:xfrm flipV="1">
            <a:off x="7180263" y="2516188"/>
            <a:ext cx="96837" cy="221138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5-Point Star 8"/>
          <p:cNvSpPr>
            <a:spLocks noChangeAspect="1"/>
          </p:cNvSpPr>
          <p:nvPr/>
        </p:nvSpPr>
        <p:spPr bwMode="auto">
          <a:xfrm>
            <a:off x="7162800" y="2216150"/>
            <a:ext cx="244475" cy="24447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51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PPT_topbanner_RU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0" y="7699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University Level: 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Changing the face of </a:t>
            </a:r>
            <a:r>
              <a:rPr lang="en-US" b="1" u="sng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Oceanography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473842" cy="48768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-4763" y="6400800"/>
            <a:ext cx="9148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From the </a:t>
            </a:r>
            <a:r>
              <a:rPr lang="en-US" altLang="en-US" sz="2000" b="1" smtClean="0">
                <a:solidFill>
                  <a:srgbClr val="000000"/>
                </a:solidFill>
              </a:rPr>
              <a:t>Raritan Initiative</a:t>
            </a:r>
            <a:r>
              <a:rPr lang="en-US" altLang="en-US" sz="2000" smtClean="0">
                <a:solidFill>
                  <a:srgbClr val="000000"/>
                </a:solidFill>
              </a:rPr>
              <a:t> to the global </a:t>
            </a:r>
            <a:r>
              <a:rPr lang="en-US" altLang="en-US" sz="2000" b="1" smtClean="0">
                <a:solidFill>
                  <a:srgbClr val="000000"/>
                </a:solidFill>
              </a:rPr>
              <a:t>Challenger Glider Mission</a:t>
            </a: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7938"/>
            <a:ext cx="2057400" cy="12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1"/>
          <p:cNvSpPr txBox="1">
            <a:spLocks noChangeArrowheads="1"/>
          </p:cNvSpPr>
          <p:nvPr/>
        </p:nvSpPr>
        <p:spPr bwMode="auto">
          <a:xfrm>
            <a:off x="2438400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1" smtClean="0">
                <a:solidFill>
                  <a:srgbClr val="000000"/>
                </a:solidFill>
              </a:rPr>
              <a:t>Path Forward</a:t>
            </a:r>
          </a:p>
        </p:txBody>
      </p:sp>
    </p:spTree>
    <p:extLst>
      <p:ext uri="{BB962C8B-B14F-4D97-AF65-F5344CB8AC3E}">
        <p14:creationId xmlns:p14="http://schemas.microsoft.com/office/powerpoint/2010/main" val="24911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8" y="795516"/>
            <a:ext cx="887730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Temperatures Worldwide, 1901-2013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6" b="14745"/>
          <a:stretch>
            <a:fillRect/>
          </a:stretch>
        </p:blipFill>
        <p:spPr bwMode="auto">
          <a:xfrm>
            <a:off x="411163" y="1638300"/>
            <a:ext cx="85185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PT_topbanner_RU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98" y="795516"/>
            <a:ext cx="887730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glow rad="139700">
                    <a:schemeClr val="accent3">
                      <a:lumMod val="65000"/>
                      <a:alpha val="40000"/>
                    </a:schemeClr>
                  </a:glow>
                </a:effectLst>
              </a:rPr>
              <a:t>Sea surface temperature, 1901-2012</a:t>
            </a:r>
            <a:endParaRPr lang="en-US" sz="4000" baseline="-25000" dirty="0">
              <a:effectLst>
                <a:glow rad="139700">
                  <a:schemeClr val="accent3">
                    <a:lumMod val="65000"/>
                    <a:alpha val="40000"/>
                  </a:schemeClr>
                </a:glow>
              </a:effectLst>
            </a:endParaRP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7843" r="356" b="19803"/>
          <a:stretch>
            <a:fillRect/>
          </a:stretch>
        </p:blipFill>
        <p:spPr bwMode="auto">
          <a:xfrm>
            <a:off x="768350" y="1638300"/>
            <a:ext cx="75692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1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MANAGE_ASSETS" val="FALSE"/>
  <p:tag name="MMPROD_IS_H264" val="0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1465</Words>
  <Application>Microsoft Office PowerPoint</Application>
  <PresentationFormat>On-screen Show (4:3)</PresentationFormat>
  <Paragraphs>364</Paragraphs>
  <Slides>70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Batang</vt:lpstr>
      <vt:lpstr>ＭＳ Ｐゴシック</vt:lpstr>
      <vt:lpstr>Andalus</vt:lpstr>
      <vt:lpstr>Arial</vt:lpstr>
      <vt:lpstr>Calibri</vt:lpstr>
      <vt:lpstr>Comic Sans MS</vt:lpstr>
      <vt:lpstr>Lucida Sans</vt:lpstr>
      <vt:lpstr>Times New Roman</vt:lpstr>
      <vt:lpstr>Wingdings</vt:lpstr>
      <vt:lpstr>1_Blank Presentation</vt:lpstr>
      <vt:lpstr>2_Blank Presentation</vt:lpstr>
      <vt:lpstr>Drawing</vt:lpstr>
      <vt:lpstr>Climate change indicators    Benjamin P. Horton Sea Level Research Department of Marine and Coastal Science Rutgers University bphorton@marine.rutgers.edu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10,000 years ago</vt:lpstr>
      <vt:lpstr>9,000 years ago</vt:lpstr>
      <vt:lpstr>8,000 years ago</vt:lpstr>
      <vt:lpstr>7,000 years ago</vt:lpstr>
      <vt:lpstr>6,000 years ago</vt:lpstr>
      <vt:lpstr>5,000 years ago</vt:lpstr>
      <vt:lpstr>4,000 years ago</vt:lpstr>
      <vt:lpstr>3,000 years ago</vt:lpstr>
      <vt:lpstr>2,000 years ago</vt:lpstr>
      <vt:lpstr>1,000 years ago</vt:lpstr>
      <vt:lpstr>Present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Relations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University Relations</dc:creator>
  <cp:lastModifiedBy>Jennifer Francis</cp:lastModifiedBy>
  <cp:revision>120</cp:revision>
  <cp:lastPrinted>2015-01-08T18:36:02Z</cp:lastPrinted>
  <dcterms:created xsi:type="dcterms:W3CDTF">2009-04-09T17:50:08Z</dcterms:created>
  <dcterms:modified xsi:type="dcterms:W3CDTF">2015-04-19T14:37:40Z</dcterms:modified>
</cp:coreProperties>
</file>