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7" r:id="rId2"/>
    <p:sldId id="256" r:id="rId3"/>
    <p:sldId id="261" r:id="rId4"/>
    <p:sldId id="262" r:id="rId5"/>
    <p:sldId id="265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D98DF-70BE-324D-8618-F4ED994BD57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70892-9D8F-9F44-9B04-0E435AAD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7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DE09-226E-0344-9314-CF0EB84DB4C2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B739-5589-F242-90D9-DD45362A4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DE09-226E-0344-9314-CF0EB84DB4C2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B739-5589-F242-90D9-DD45362A4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1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DE09-226E-0344-9314-CF0EB84DB4C2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B739-5589-F242-90D9-DD45362A4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DE09-226E-0344-9314-CF0EB84DB4C2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B739-5589-F242-90D9-DD45362A4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2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DE09-226E-0344-9314-CF0EB84DB4C2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B739-5589-F242-90D9-DD45362A4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DE09-226E-0344-9314-CF0EB84DB4C2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B739-5589-F242-90D9-DD45362A4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0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DE09-226E-0344-9314-CF0EB84DB4C2}" type="datetimeFigureOut">
              <a:rPr lang="en-US" smtClean="0"/>
              <a:t>3/12/15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B739-5589-F242-90D9-DD45362A4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6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DE09-226E-0344-9314-CF0EB84DB4C2}" type="datetimeFigureOut">
              <a:rPr lang="en-US" smtClean="0"/>
              <a:t>3/12/15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B739-5589-F242-90D9-DD45362A4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DE09-226E-0344-9314-CF0EB84DB4C2}" type="datetimeFigureOut">
              <a:rPr lang="en-US" smtClean="0"/>
              <a:t>3/12/15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B739-5589-F242-90D9-DD45362A4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0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DE09-226E-0344-9314-CF0EB84DB4C2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B739-5589-F242-90D9-DD45362A4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7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DE09-226E-0344-9314-CF0EB84DB4C2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B739-5589-F242-90D9-DD45362A4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DE09-226E-0344-9314-CF0EB84DB4C2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1B739-5589-F242-90D9-DD45362A4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4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556" y="1130215"/>
            <a:ext cx="650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Other Relevant Ship Operations to ORCAS</a:t>
            </a:r>
            <a:endParaRPr lang="en-US" sz="2800" b="1" dirty="0"/>
          </a:p>
        </p:txBody>
      </p:sp>
      <p:pic>
        <p:nvPicPr>
          <p:cNvPr id="5" name="Picture 4" descr="IMG_8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6" y="1995711"/>
            <a:ext cx="5589336" cy="3726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7163" y="2429005"/>
            <a:ext cx="268813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-At each master station: Profiles of AC-9, </a:t>
            </a:r>
            <a:r>
              <a:rPr lang="en-US" dirty="0" err="1" smtClean="0"/>
              <a:t>Ecopuck</a:t>
            </a:r>
            <a:r>
              <a:rPr lang="en-US" dirty="0" smtClean="0"/>
              <a:t> to complement the Ship CTD (beam-c, oxygen, chlorophyll fluorescence. PAR)</a:t>
            </a:r>
          </a:p>
          <a:p>
            <a:endParaRPr lang="en-US" dirty="0"/>
          </a:p>
          <a:p>
            <a:r>
              <a:rPr lang="en-US" dirty="0" smtClean="0"/>
              <a:t>-Selected stations spectral </a:t>
            </a:r>
            <a:r>
              <a:rPr lang="en-US" dirty="0" err="1" smtClean="0"/>
              <a:t>downwelling</a:t>
            </a:r>
            <a:r>
              <a:rPr lang="en-US" dirty="0" smtClean="0"/>
              <a:t> irradiance and upwelling radiance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9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l_201101271513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" b="10336"/>
          <a:stretch>
            <a:fillRect/>
          </a:stretch>
        </p:blipFill>
        <p:spPr bwMode="auto">
          <a:xfrm>
            <a:off x="-2943025" y="-26987"/>
            <a:ext cx="12087025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7294" y="6081061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LTER Glider Operations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1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8150" y="851388"/>
            <a:ext cx="7547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Two classes of glider (Slocum</a:t>
            </a:r>
            <a:r>
              <a:rPr lang="en-US" sz="2400" b="1" dirty="0"/>
              <a:t>)</a:t>
            </a:r>
            <a:r>
              <a:rPr lang="en-US" sz="2400" b="1" dirty="0" smtClean="0"/>
              <a:t> operations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b="1" dirty="0" smtClean="0"/>
              <a:t>Coastal gliders operations (200 meter class) (42 missions since 2006). Research focus on: 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-physical regulation of the </a:t>
            </a:r>
            <a:r>
              <a:rPr lang="en-US" dirty="0" err="1" smtClean="0"/>
              <a:t>nearshore</a:t>
            </a:r>
            <a:r>
              <a:rPr lang="en-US" dirty="0"/>
              <a:t> </a:t>
            </a:r>
            <a:r>
              <a:rPr lang="en-US" dirty="0" smtClean="0"/>
              <a:t>phytoplankton blooms 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photophysiology</a:t>
            </a:r>
            <a:r>
              <a:rPr lang="en-US" dirty="0" smtClean="0"/>
              <a:t> of phytoplankton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-processes regulating penguin foraging</a:t>
            </a:r>
          </a:p>
          <a:p>
            <a:pPr lvl="1"/>
            <a:endParaRPr lang="en-US" dirty="0"/>
          </a:p>
          <a:p>
            <a:pPr marL="342900" indent="-342900">
              <a:buAutoNum type="arabicParenR"/>
            </a:pPr>
            <a:r>
              <a:rPr lang="en-US" b="1" dirty="0" smtClean="0"/>
              <a:t>Deep  gliders operations (2000 meter class) (6missions since 2009). Research focus on: </a:t>
            </a:r>
          </a:p>
          <a:p>
            <a:pPr lvl="1"/>
            <a:r>
              <a:rPr lang="en-US" dirty="0" smtClean="0"/>
              <a:t>	-shelf-wide transport of the circumpolar current across the WAP shelf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-subsurface eddy dynamics</a:t>
            </a:r>
            <a:endParaRPr lang="en-US" dirty="0" smtClean="0"/>
          </a:p>
          <a:p>
            <a:pPr marL="0"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281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4 at 8.21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/>
          <a:stretch/>
        </p:blipFill>
        <p:spPr>
          <a:xfrm>
            <a:off x="247637" y="939820"/>
            <a:ext cx="8574913" cy="4529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9831" y="243457"/>
            <a:ext cx="6970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Glider Operations in the Palmer Deep Canyon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99831" y="5722971"/>
            <a:ext cx="67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Standard package include CTD, </a:t>
            </a:r>
            <a:r>
              <a:rPr lang="en-US" i="1" dirty="0" err="1" smtClean="0"/>
              <a:t>WetLabs</a:t>
            </a:r>
            <a:r>
              <a:rPr lang="en-US" i="1" dirty="0" smtClean="0"/>
              <a:t> </a:t>
            </a:r>
            <a:r>
              <a:rPr lang="en-US" i="1" dirty="0" err="1" smtClean="0"/>
              <a:t>Ecopuck</a:t>
            </a:r>
            <a:r>
              <a:rPr lang="en-US" i="1" dirty="0" smtClean="0"/>
              <a:t>. </a:t>
            </a:r>
            <a:r>
              <a:rPr lang="en-US" i="1" dirty="0" err="1" smtClean="0"/>
              <a:t>Anderra</a:t>
            </a:r>
            <a:r>
              <a:rPr lang="en-US" i="1" dirty="0" smtClean="0"/>
              <a:t> </a:t>
            </a:r>
            <a:r>
              <a:rPr lang="en-US" i="1" dirty="0" err="1" smtClean="0"/>
              <a:t>Optode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625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38" y="1356448"/>
            <a:ext cx="2337637" cy="4675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19" y="1688345"/>
            <a:ext cx="5426352" cy="3910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6725" y="389670"/>
            <a:ext cx="400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Coastal Research Applications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725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280" y="669476"/>
            <a:ext cx="8229600" cy="10038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Fluorescence Induction </a:t>
            </a:r>
            <a:br>
              <a:rPr lang="en-US" dirty="0" smtClean="0"/>
            </a:br>
            <a:r>
              <a:rPr lang="en-US" dirty="0" smtClean="0"/>
              <a:t>and Relaxation Sensor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-3353" b="1349"/>
          <a:stretch/>
        </p:blipFill>
        <p:spPr>
          <a:xfrm>
            <a:off x="658918" y="2027048"/>
            <a:ext cx="7691383" cy="43253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538" r="7036"/>
          <a:stretch/>
        </p:blipFill>
        <p:spPr>
          <a:xfrm>
            <a:off x="251586" y="487146"/>
            <a:ext cx="1820604" cy="1598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322"/>
          <a:stretch/>
        </p:blipFill>
        <p:spPr>
          <a:xfrm>
            <a:off x="6971306" y="487146"/>
            <a:ext cx="1918112" cy="1602099"/>
          </a:xfrm>
          <a:prstGeom prst="roundRect">
            <a:avLst>
              <a:gd name="adj" fmla="val 11134"/>
            </a:avLst>
          </a:prstGeom>
          <a:solidFill>
            <a:srgbClr val="FFFFFF">
              <a:shade val="85000"/>
            </a:srgbClr>
          </a:solidFill>
          <a:ln w="28575" cmpd="sng">
            <a:solidFill>
              <a:schemeClr val="tx1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937634" y="6410986"/>
            <a:ext cx="220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Iluz</a:t>
            </a:r>
            <a:r>
              <a:rPr lang="en-US" dirty="0" smtClean="0"/>
              <a:t> &amp; Dubinsky,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5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862" y="393026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Daytime decreases Photosynthetic Efficiency </a:t>
            </a:r>
            <a:br>
              <a:rPr lang="en-US" dirty="0" smtClean="0"/>
            </a:br>
            <a:r>
              <a:rPr lang="en-US" dirty="0" smtClean="0"/>
              <a:t>(non-Photochemical quenching)</a:t>
            </a:r>
            <a:endParaRPr lang="en-US" dirty="0"/>
          </a:p>
        </p:txBody>
      </p:sp>
      <p:pic>
        <p:nvPicPr>
          <p:cNvPr id="5" name="Picture 4" descr="Screen Shot 2014-10-21 at 6.45.0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2" t="12171" r="11583" b="24481"/>
          <a:stretch/>
        </p:blipFill>
        <p:spPr>
          <a:xfrm>
            <a:off x="4635639" y="2314229"/>
            <a:ext cx="4289416" cy="3620323"/>
          </a:xfrm>
          <a:prstGeom prst="rect">
            <a:avLst/>
          </a:prstGeom>
        </p:spPr>
      </p:pic>
      <p:pic>
        <p:nvPicPr>
          <p:cNvPr id="6" name="Picture 5" descr="Screen Shot 2014-10-21 at 6.44.5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3" t="12217" r="11523" b="24435"/>
          <a:stretch/>
        </p:blipFill>
        <p:spPr>
          <a:xfrm>
            <a:off x="466855" y="2323277"/>
            <a:ext cx="4289415" cy="3620323"/>
          </a:xfrm>
          <a:prstGeom prst="rect">
            <a:avLst/>
          </a:prstGeom>
        </p:spPr>
      </p:pic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6317362" y="1910617"/>
            <a:ext cx="1120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pc="-150" dirty="0">
                <a:latin typeface="Calibri"/>
                <a:cs typeface="Calibri"/>
              </a:rPr>
              <a:t>Daytime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6330062" y="2023799"/>
            <a:ext cx="1104900" cy="2738893"/>
          </a:xfrm>
          <a:prstGeom prst="rect">
            <a:avLst/>
          </a:prstGeom>
          <a:noFill/>
          <a:ln w="38100" cmpd="sng">
            <a:solidFill>
              <a:srgbClr val="FF0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1265" y="1909050"/>
            <a:ext cx="7745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spc="-150" dirty="0">
                <a:latin typeface="Calibri"/>
                <a:cs typeface="Calibri"/>
              </a:rPr>
              <a:t>Night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0872" y="2023799"/>
            <a:ext cx="994793" cy="2791988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8143" y="1910617"/>
            <a:ext cx="7745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spc="-150" dirty="0">
                <a:latin typeface="Calibri"/>
                <a:cs typeface="Calibri"/>
              </a:rPr>
              <a:t>Night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05555" y="2023799"/>
            <a:ext cx="990788" cy="2738893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TextBox 73"/>
          <p:cNvSpPr txBox="1">
            <a:spLocks noChangeArrowheads="1"/>
          </p:cNvSpPr>
          <p:nvPr/>
        </p:nvSpPr>
        <p:spPr bwMode="auto">
          <a:xfrm>
            <a:off x="2154984" y="1925047"/>
            <a:ext cx="1120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pc="-150" dirty="0">
                <a:latin typeface="Calibri"/>
                <a:cs typeface="Calibri"/>
              </a:rPr>
              <a:t>Daytime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765" y="1925047"/>
            <a:ext cx="7745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spc="-150" dirty="0">
                <a:latin typeface="Calibri"/>
                <a:cs typeface="Calibri"/>
              </a:rPr>
              <a:t>Night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3177" y="2023799"/>
            <a:ext cx="990788" cy="2791988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961184" y="5943600"/>
            <a:ext cx="344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Biomass Proxy (</a:t>
            </a:r>
            <a:r>
              <a:rPr lang="en-US" sz="2400" dirty="0" err="1" smtClean="0">
                <a:latin typeface="Calibri"/>
                <a:cs typeface="Calibri"/>
              </a:rPr>
              <a:t>Fm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4996562" y="5943600"/>
            <a:ext cx="3813893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latin typeface="Calibri"/>
                <a:cs typeface="Calibri"/>
              </a:rPr>
              <a:t>Quantum Yield of Photosynthesis (</a:t>
            </a:r>
            <a:r>
              <a:rPr lang="en-US" sz="2400" dirty="0" err="1" smtClean="0">
                <a:latin typeface="Calibri"/>
                <a:cs typeface="Calibri"/>
              </a:rPr>
              <a:t>Fv</a:t>
            </a:r>
            <a:r>
              <a:rPr lang="en-US" sz="2400" dirty="0" smtClean="0">
                <a:latin typeface="Calibri"/>
                <a:cs typeface="Calibri"/>
              </a:rPr>
              <a:t>/</a:t>
            </a:r>
            <a:r>
              <a:rPr lang="en-US" sz="2400" dirty="0" err="1" smtClean="0">
                <a:latin typeface="Calibri"/>
                <a:cs typeface="Calibri"/>
              </a:rPr>
              <a:t>Fm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7684" y="2023799"/>
            <a:ext cx="1104900" cy="2791988"/>
          </a:xfrm>
          <a:prstGeom prst="rect">
            <a:avLst/>
          </a:prstGeom>
          <a:noFill/>
          <a:ln w="38100" cmpd="sng">
            <a:solidFill>
              <a:srgbClr val="FF0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3455" y="1910617"/>
            <a:ext cx="7745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spc="-150" dirty="0">
                <a:latin typeface="Calibri"/>
                <a:cs typeface="Calibri"/>
              </a:rPr>
              <a:t>Night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73062" y="2023799"/>
            <a:ext cx="994793" cy="2738893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3730" y="2442864"/>
            <a:ext cx="139447" cy="23960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66108" y="2442864"/>
            <a:ext cx="139447" cy="23960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1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u25d_20121218T1940_20130128T1659_uvmap_lvl2_lo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26" y="2325681"/>
            <a:ext cx="3115492" cy="2961339"/>
          </a:xfrm>
          <a:prstGeom prst="rect">
            <a:avLst/>
          </a:prstGeom>
        </p:spPr>
      </p:pic>
      <p:pic>
        <p:nvPicPr>
          <p:cNvPr id="5" name="Picture 4" descr="ru26d_20121222T1944_20130128T1819_uvmap_lvl2_t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2" y="2315220"/>
            <a:ext cx="3117954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3985" y="4505328"/>
            <a:ext cx="132699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A)  Adaptive </a:t>
            </a:r>
          </a:p>
          <a:p>
            <a:pPr algn="ctr"/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7312" y="4517198"/>
            <a:ext cx="133432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B)  Mow the</a:t>
            </a:r>
          </a:p>
          <a:p>
            <a:pPr algn="ctr"/>
            <a:r>
              <a:rPr lang="en-US" dirty="0" smtClean="0"/>
              <a:t>lawn</a:t>
            </a:r>
            <a:endParaRPr lang="en-US" dirty="0"/>
          </a:p>
        </p:txBody>
      </p:sp>
      <p:pic>
        <p:nvPicPr>
          <p:cNvPr id="9" name="Picture 8" descr="ru26d_20111120T1553_20120121T1159_uvmap_lvl2_lo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64" y="2281810"/>
            <a:ext cx="2071446" cy="3028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60220" y="2374570"/>
            <a:ext cx="161418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C) Link Stations</a:t>
            </a:r>
          </a:p>
          <a:p>
            <a:pPr algn="ctr"/>
            <a:r>
              <a:rPr lang="en-US" dirty="0" smtClean="0"/>
              <a:t>w/ no Ship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6457" y="1354590"/>
            <a:ext cx="4693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Glider Operations on the WAP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99831" y="5535377"/>
            <a:ext cx="679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Standard package include CTD, </a:t>
            </a:r>
            <a:r>
              <a:rPr lang="en-US" i="1" dirty="0" err="1" smtClean="0"/>
              <a:t>WetLabs</a:t>
            </a:r>
            <a:r>
              <a:rPr lang="en-US" i="1" dirty="0" smtClean="0"/>
              <a:t> </a:t>
            </a:r>
            <a:r>
              <a:rPr lang="en-US" i="1" dirty="0" err="1" smtClean="0"/>
              <a:t>Ecopuck</a:t>
            </a:r>
            <a:r>
              <a:rPr lang="en-US" i="1" dirty="0" smtClean="0"/>
              <a:t>. </a:t>
            </a:r>
            <a:r>
              <a:rPr lang="en-US" i="1" dirty="0" err="1" smtClean="0"/>
              <a:t>Anderra</a:t>
            </a:r>
            <a:r>
              <a:rPr lang="en-US" i="1" dirty="0" smtClean="0"/>
              <a:t> </a:t>
            </a:r>
            <a:r>
              <a:rPr lang="en-US" i="1" dirty="0" err="1" smtClean="0"/>
              <a:t>Optode</a:t>
            </a:r>
            <a:r>
              <a:rPr lang="en-US" i="1" dirty="0" smtClean="0"/>
              <a:t>, NORTEK ADCP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19107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161</Words>
  <Application>Microsoft Macintosh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Fluorescence Induction  and Relaxation Sensor</vt:lpstr>
      <vt:lpstr>Daytime decreases Photosynthetic Efficiency  (non-Photochemical quenching)</vt:lpstr>
      <vt:lpstr>PowerPoint Presentation</vt:lpstr>
    </vt:vector>
  </TitlesOfParts>
  <Manager/>
  <Company>Rutgers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Oscar Schofield</dc:creator>
  <cp:keywords/>
  <dc:description/>
  <cp:lastModifiedBy>Oscar Schofield</cp:lastModifiedBy>
  <cp:revision>6</cp:revision>
  <dcterms:created xsi:type="dcterms:W3CDTF">2015-03-12T12:55:07Z</dcterms:created>
  <dcterms:modified xsi:type="dcterms:W3CDTF">2015-03-12T14:14:20Z</dcterms:modified>
  <cp:category/>
</cp:coreProperties>
</file>