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891" r:id="rId2"/>
    <p:sldId id="908" r:id="rId3"/>
    <p:sldId id="905" r:id="rId4"/>
    <p:sldId id="909" r:id="rId5"/>
    <p:sldId id="906" r:id="rId6"/>
    <p:sldId id="910" r:id="rId7"/>
    <p:sldId id="922" r:id="rId8"/>
    <p:sldId id="884" r:id="rId9"/>
    <p:sldId id="885" r:id="rId10"/>
    <p:sldId id="918" r:id="rId11"/>
    <p:sldId id="919" r:id="rId12"/>
    <p:sldId id="920" r:id="rId13"/>
    <p:sldId id="941" r:id="rId14"/>
    <p:sldId id="924" r:id="rId15"/>
    <p:sldId id="925" r:id="rId16"/>
    <p:sldId id="926" r:id="rId17"/>
    <p:sldId id="927" r:id="rId18"/>
    <p:sldId id="928" r:id="rId19"/>
    <p:sldId id="946" r:id="rId20"/>
    <p:sldId id="921" r:id="rId21"/>
    <p:sldId id="929" r:id="rId22"/>
    <p:sldId id="930" r:id="rId23"/>
    <p:sldId id="931" r:id="rId24"/>
    <p:sldId id="932" r:id="rId25"/>
    <p:sldId id="933" r:id="rId26"/>
    <p:sldId id="934" r:id="rId27"/>
    <p:sldId id="943" r:id="rId28"/>
    <p:sldId id="945" r:id="rId29"/>
    <p:sldId id="939" r:id="rId30"/>
    <p:sldId id="944" r:id="rId31"/>
    <p:sldId id="937" r:id="rId32"/>
    <p:sldId id="938" r:id="rId33"/>
    <p:sldId id="942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9FF"/>
    <a:srgbClr val="01A8D5"/>
    <a:srgbClr val="44A4FF"/>
    <a:srgbClr val="C500C5"/>
    <a:srgbClr val="FF0000"/>
    <a:srgbClr val="000066"/>
    <a:srgbClr val="00FF99"/>
    <a:srgbClr val="66FF33"/>
    <a:srgbClr val="66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4" autoAdjust="0"/>
    <p:restoredTop sz="94660"/>
  </p:normalViewPr>
  <p:slideViewPr>
    <p:cSldViewPr snapToGrid="0">
      <p:cViewPr>
        <p:scale>
          <a:sx n="100" d="100"/>
          <a:sy n="100" d="100"/>
        </p:scale>
        <p:origin x="-488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Geneva" charset="0"/>
                <a:cs typeface="Geneva" charset="0"/>
              </a:defRPr>
            </a:lvl1pPr>
          </a:lstStyle>
          <a:p>
            <a:fld id="{45018390-19C9-164D-906B-1E144A3135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371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 anchor="b"/>
          <a:lstStyle>
            <a:lvl1pPr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48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0" hangingPunct="0"/>
            <a:fld id="{345E6C78-BE92-D24C-811C-0E8BA2E94712}" type="slidenum">
              <a:rPr lang="en-US" sz="1200">
                <a:solidFill>
                  <a:prstClr val="black"/>
                </a:solidFill>
                <a:latin typeface="Calibri" charset="0"/>
              </a:rPr>
              <a:pPr algn="r" eaLnBrk="0" hangingPunct="0"/>
              <a:t>1</a:t>
            </a:fld>
            <a:endParaRPr lang="en-US" sz="120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EB1682-1533-46F4-9A46-F28A5F4273D6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73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0E5A123-1CB0-4387-B807-2DF473655101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272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2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3A8B4C-7A80-FD4A-A684-34ADCAEAF4CD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2E8C4-0C84-0C46-AB0F-B6EBFE09236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38F18-5A63-224E-AD7E-467AEAFD65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489F5-04F0-AC44-9759-F1C3F9FE2E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E226E-BC82-AC40-8940-A3C7164B25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F04EC-5A88-054B-B33C-03AD3E1063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0B0F-B557-F046-96CA-45728E15BB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C4ECB9-17C3-294B-B225-B29E73C27F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C1809-BEFF-894C-80A0-B6A59719E3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3AC39-1037-E846-9DB2-FFFA980FAF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D1183-992B-DD4D-8E33-0769BBEC2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B9E21-149D-0744-88A3-31B8BADB1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036DC-8C7F-E74A-943A-98D39A208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3" descr="banner_ioos_1024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97600"/>
            <a:ext cx="91503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IOOS_whit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332663" y="6211888"/>
            <a:ext cx="16764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Relationship Id="rId3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4" Type="http://schemas.openxmlformats.org/officeDocument/2006/relationships/image" Target="../media/image80.jpe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wmf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-47625"/>
            <a:ext cx="9144000" cy="624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  <a:ea typeface="ＭＳ Ｐゴシック"/>
              </a:rPr>
              <a:t>U..</a:t>
            </a:r>
          </a:p>
        </p:txBody>
      </p:sp>
      <p:pic>
        <p:nvPicPr>
          <p:cNvPr id="14338" name="Picture 2" descr="mab_vue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3" t="6015" b="3760"/>
          <a:stretch>
            <a:fillRect/>
          </a:stretch>
        </p:blipFill>
        <p:spPr bwMode="auto">
          <a:xfrm>
            <a:off x="812800" y="-22225"/>
            <a:ext cx="8331200" cy="6223000"/>
          </a:xfrm>
          <a:prstGeom prst="rect">
            <a:avLst/>
          </a:prstGeom>
          <a:solidFill>
            <a:srgbClr val="D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7191673" y="0"/>
            <a:ext cx="9680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Cod</a:t>
            </a:r>
          </a:p>
        </p:txBody>
      </p:sp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1301852" y="5299075"/>
            <a:ext cx="10951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Cape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Hatteras</a:t>
            </a:r>
          </a:p>
        </p:txBody>
      </p:sp>
      <p:sp>
        <p:nvSpPr>
          <p:cNvPr id="14341" name="Text Box 9"/>
          <p:cNvSpPr txBox="1">
            <a:spLocks noChangeArrowheads="1"/>
          </p:cNvSpPr>
          <p:nvPr/>
        </p:nvSpPr>
        <p:spPr bwMode="auto">
          <a:xfrm>
            <a:off x="3579813" y="1219200"/>
            <a:ext cx="41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NJ</a:t>
            </a:r>
          </a:p>
        </p:txBody>
      </p:sp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6553200" y="152400"/>
            <a:ext cx="5222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MA</a:t>
            </a:r>
          </a:p>
        </p:txBody>
      </p:sp>
      <p:sp>
        <p:nvSpPr>
          <p:cNvPr id="14343" name="Text Box 9"/>
          <p:cNvSpPr txBox="1">
            <a:spLocks noChangeArrowheads="1"/>
          </p:cNvSpPr>
          <p:nvPr/>
        </p:nvSpPr>
        <p:spPr bwMode="auto">
          <a:xfrm>
            <a:off x="5005388" y="0"/>
            <a:ext cx="417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CT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428750" y="4171950"/>
            <a:ext cx="76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VA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754313" y="1974850"/>
            <a:ext cx="439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DE</a:t>
            </a:r>
          </a:p>
        </p:txBody>
      </p:sp>
      <p:sp>
        <p:nvSpPr>
          <p:cNvPr id="14346" name="Text Box 9"/>
          <p:cNvSpPr txBox="1">
            <a:spLocks noChangeArrowheads="1"/>
          </p:cNvSpPr>
          <p:nvPr/>
        </p:nvSpPr>
        <p:spPr bwMode="auto">
          <a:xfrm>
            <a:off x="4370388" y="574675"/>
            <a:ext cx="45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NY</a:t>
            </a:r>
          </a:p>
        </p:txBody>
      </p:sp>
      <p:sp>
        <p:nvSpPr>
          <p:cNvPr id="14347" name="Text Box 9"/>
          <p:cNvSpPr txBox="1">
            <a:spLocks noChangeArrowheads="1"/>
          </p:cNvSpPr>
          <p:nvPr/>
        </p:nvSpPr>
        <p:spPr bwMode="auto">
          <a:xfrm>
            <a:off x="992188" y="5029200"/>
            <a:ext cx="4556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NC</a:t>
            </a:r>
          </a:p>
        </p:txBody>
      </p:sp>
      <p:sp>
        <p:nvSpPr>
          <p:cNvPr id="14348" name="Text Box 9"/>
          <p:cNvSpPr txBox="1">
            <a:spLocks noChangeArrowheads="1"/>
          </p:cNvSpPr>
          <p:nvPr/>
        </p:nvSpPr>
        <p:spPr bwMode="auto">
          <a:xfrm>
            <a:off x="5835650" y="-112713"/>
            <a:ext cx="603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RI</a:t>
            </a:r>
          </a:p>
        </p:txBody>
      </p:sp>
      <p:sp>
        <p:nvSpPr>
          <p:cNvPr id="14349" name="Text Box 9"/>
          <p:cNvSpPr txBox="1">
            <a:spLocks noChangeArrowheads="1"/>
          </p:cNvSpPr>
          <p:nvPr/>
        </p:nvSpPr>
        <p:spPr bwMode="auto">
          <a:xfrm>
            <a:off x="2227263" y="2305050"/>
            <a:ext cx="5286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FFFFFF"/>
                </a:solidFill>
                <a:latin typeface="Calibri" charset="0"/>
              </a:rPr>
              <a:t>MD</a:t>
            </a:r>
          </a:p>
        </p:txBody>
      </p:sp>
      <p:sp>
        <p:nvSpPr>
          <p:cNvPr id="14350" name="Text Box 9"/>
          <p:cNvSpPr txBox="1">
            <a:spLocks noChangeArrowheads="1"/>
          </p:cNvSpPr>
          <p:nvPr/>
        </p:nvSpPr>
        <p:spPr bwMode="auto">
          <a:xfrm>
            <a:off x="2660650" y="990600"/>
            <a:ext cx="444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>
                <a:solidFill>
                  <a:srgbClr val="FFFFFF"/>
                </a:solidFill>
                <a:latin typeface="Calibri" charset="0"/>
              </a:rPr>
              <a:t>PA</a:t>
            </a: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1120775" y="0"/>
            <a:ext cx="3810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10 States -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76 </a:t>
            </a:r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Million </a:t>
            </a:r>
            <a:r>
              <a:rPr lang="en-US" sz="2000" b="1" dirty="0" smtClean="0">
                <a:solidFill>
                  <a:srgbClr val="FFFFFF"/>
                </a:solidFill>
                <a:latin typeface="Calibri" charset="0"/>
              </a:rPr>
              <a:t>People</a:t>
            </a: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Calibri" charset="0"/>
              </a:rPr>
              <a:t>1000 km Cape to Cape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2405063" cy="3046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M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iddle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tlantic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R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egional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A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ssociation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C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oastal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cean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O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bserving </a:t>
            </a:r>
            <a:r>
              <a:rPr lang="en-US" sz="2400" b="1" u="sng" cap="small" dirty="0">
                <a:solidFill>
                  <a:srgbClr val="FFFF00"/>
                </a:solidFill>
                <a:latin typeface="Arial"/>
                <a:ea typeface="ＭＳ Ｐゴシック"/>
                <a:cs typeface="ＭＳ Ｐゴシック" charset="0"/>
              </a:rPr>
              <a:t>S</a:t>
            </a:r>
            <a:r>
              <a:rPr lang="en-US" sz="2400" cap="small" dirty="0">
                <a:solidFill>
                  <a:srgbClr val="FF0000"/>
                </a:solidFill>
                <a:latin typeface="Arial"/>
                <a:ea typeface="ＭＳ Ｐゴシック"/>
                <a:cs typeface="ＭＳ Ｐゴシック" charset="0"/>
              </a:rPr>
              <a:t>ystem</a:t>
            </a:r>
          </a:p>
        </p:txBody>
      </p:sp>
      <p:sp>
        <p:nvSpPr>
          <p:cNvPr id="14353" name="Text Box 3"/>
          <p:cNvSpPr txBox="1">
            <a:spLocks noChangeArrowheads="1"/>
          </p:cNvSpPr>
          <p:nvPr/>
        </p:nvSpPr>
        <p:spPr bwMode="auto">
          <a:xfrm>
            <a:off x="700088" y="3508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4354" name="TextBox 26"/>
          <p:cNvSpPr txBox="1">
            <a:spLocks noChangeArrowheads="1"/>
          </p:cNvSpPr>
          <p:nvPr/>
        </p:nvSpPr>
        <p:spPr bwMode="auto">
          <a:xfrm>
            <a:off x="5326063" y="654526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4371" name="TextBox 1"/>
          <p:cNvSpPr txBox="1">
            <a:spLocks noChangeArrowheads="1"/>
          </p:cNvSpPr>
          <p:nvPr/>
        </p:nvSpPr>
        <p:spPr bwMode="auto">
          <a:xfrm>
            <a:off x="0" y="3048000"/>
            <a:ext cx="18081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&gt;40 PIs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 Institutions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&gt;50 Members</a:t>
            </a:r>
          </a:p>
          <a:p>
            <a:pPr eaLnBrk="0" hangingPunct="0"/>
            <a:r>
              <a:rPr lang="en-US" sz="1800">
                <a:solidFill>
                  <a:srgbClr val="FFFFFF"/>
                </a:solidFill>
              </a:rPr>
              <a:t>&gt;2000 Contacts</a:t>
            </a:r>
          </a:p>
        </p:txBody>
      </p:sp>
      <p:sp>
        <p:nvSpPr>
          <p:cNvPr id="14372" name="Freeform 10"/>
          <p:cNvSpPr>
            <a:spLocks/>
          </p:cNvSpPr>
          <p:nvPr/>
        </p:nvSpPr>
        <p:spPr bwMode="auto">
          <a:xfrm>
            <a:off x="4343400" y="1752600"/>
            <a:ext cx="1236663" cy="1608138"/>
          </a:xfrm>
          <a:custGeom>
            <a:avLst/>
            <a:gdLst>
              <a:gd name="T0" fmla="*/ 0 w 1236134"/>
              <a:gd name="T1" fmla="*/ 1607610 h 1608666"/>
              <a:gd name="T2" fmla="*/ 898235 w 1236134"/>
              <a:gd name="T3" fmla="*/ 524589 h 1608666"/>
              <a:gd name="T4" fmla="*/ 1237192 w 1236134"/>
              <a:gd name="T5" fmla="*/ 0 h 160866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36134" h="1608666">
                <a:moveTo>
                  <a:pt x="0" y="1608666"/>
                </a:moveTo>
                <a:cubicBezTo>
                  <a:pt x="345722" y="1200855"/>
                  <a:pt x="691445" y="793044"/>
                  <a:pt x="897467" y="524933"/>
                </a:cubicBezTo>
                <a:cubicBezTo>
                  <a:pt x="1103489" y="256822"/>
                  <a:pt x="1236134" y="0"/>
                  <a:pt x="1236134" y="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3" name="Right Arrow 12"/>
          <p:cNvSpPr>
            <a:spLocks noChangeArrowheads="1"/>
          </p:cNvSpPr>
          <p:nvPr/>
        </p:nvSpPr>
        <p:spPr bwMode="auto">
          <a:xfrm rot="-3248988">
            <a:off x="2489200" y="2852738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4" name="Right Arrow 53"/>
          <p:cNvSpPr>
            <a:spLocks noChangeArrowheads="1"/>
          </p:cNvSpPr>
          <p:nvPr/>
        </p:nvSpPr>
        <p:spPr bwMode="auto">
          <a:xfrm rot="-8200802">
            <a:off x="4081463" y="2159000"/>
            <a:ext cx="1357312" cy="439738"/>
          </a:xfrm>
          <a:prstGeom prst="rightArrow">
            <a:avLst>
              <a:gd name="adj1" fmla="val 41546"/>
              <a:gd name="adj2" fmla="val 50101"/>
            </a:avLst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75" name="TextBox 14"/>
          <p:cNvSpPr txBox="1">
            <a:spLocks noChangeArrowheads="1"/>
          </p:cNvSpPr>
          <p:nvPr/>
        </p:nvSpPr>
        <p:spPr bwMode="auto">
          <a:xfrm rot="-3305857">
            <a:off x="3195638" y="2998787"/>
            <a:ext cx="9080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Irene</a:t>
            </a:r>
          </a:p>
        </p:txBody>
      </p:sp>
      <p:sp>
        <p:nvSpPr>
          <p:cNvPr id="14376" name="TextBox 54"/>
          <p:cNvSpPr txBox="1">
            <a:spLocks noChangeArrowheads="1"/>
          </p:cNvSpPr>
          <p:nvPr/>
        </p:nvSpPr>
        <p:spPr bwMode="auto">
          <a:xfrm rot="2539117">
            <a:off x="4056063" y="2519363"/>
            <a:ext cx="1136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>
                <a:solidFill>
                  <a:srgbClr val="FFFFFF"/>
                </a:solidFill>
              </a:rPr>
              <a:t>Sandy</a:t>
            </a:r>
          </a:p>
        </p:txBody>
      </p:sp>
      <p:cxnSp>
        <p:nvCxnSpPr>
          <p:cNvPr id="54" name="Straight Connector 53"/>
          <p:cNvCxnSpPr>
            <a:cxnSpLocks noChangeShapeType="1"/>
          </p:cNvCxnSpPr>
          <p:nvPr/>
        </p:nvCxnSpPr>
        <p:spPr bwMode="auto">
          <a:xfrm rot="5400000">
            <a:off x="-673100" y="2381250"/>
            <a:ext cx="4800600" cy="1905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 flipV="1">
            <a:off x="2682875" y="127000"/>
            <a:ext cx="4397375" cy="80962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1"/>
          <p:cNvSpPr txBox="1">
            <a:spLocks noChangeArrowheads="1"/>
          </p:cNvSpPr>
          <p:nvPr/>
        </p:nvSpPr>
        <p:spPr bwMode="auto">
          <a:xfrm>
            <a:off x="5084233" y="1697564"/>
            <a:ext cx="4191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U.S. IOOS </a:t>
            </a:r>
            <a:r>
              <a:rPr lang="en-US" sz="3200" b="1" i="1" u="sng" dirty="0" smtClean="0">
                <a:solidFill>
                  <a:schemeClr val="bg1"/>
                </a:solidFill>
              </a:rPr>
              <a:t>and CINAR</a:t>
            </a:r>
            <a:r>
              <a:rPr lang="en-US" sz="3200" b="1" dirty="0" smtClean="0">
                <a:solidFill>
                  <a:schemeClr val="bg1"/>
                </a:solidFill>
              </a:rPr>
              <a:t> Respond to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Hurricanes </a:t>
            </a:r>
            <a:r>
              <a:rPr lang="en-US" sz="3200" b="1" dirty="0" smtClean="0">
                <a:solidFill>
                  <a:schemeClr val="bg1"/>
                </a:solidFill>
              </a:rPr>
              <a:t>Irene, Sandy, </a:t>
            </a:r>
            <a:r>
              <a:rPr lang="en-US" sz="3200" b="1" i="1" u="sng" dirty="0" smtClean="0">
                <a:solidFill>
                  <a:srgbClr val="FFFFFF"/>
                </a:solidFill>
              </a:rPr>
              <a:t>Arthur &amp; Beyond</a:t>
            </a:r>
            <a:endParaRPr lang="en-US" sz="3200" b="1" i="1" u="sng" dirty="0">
              <a:solidFill>
                <a:srgbClr val="FFFFFF"/>
              </a:solidFill>
            </a:endParaRPr>
          </a:p>
        </p:txBody>
      </p:sp>
      <p:sp>
        <p:nvSpPr>
          <p:cNvPr id="59" name="Right Arrow 12"/>
          <p:cNvSpPr>
            <a:spLocks noChangeArrowheads="1"/>
          </p:cNvSpPr>
          <p:nvPr/>
        </p:nvSpPr>
        <p:spPr bwMode="auto">
          <a:xfrm rot="18351012">
            <a:off x="3047998" y="3834871"/>
            <a:ext cx="1968500" cy="381000"/>
          </a:xfrm>
          <a:prstGeom prst="rightArrow">
            <a:avLst>
              <a:gd name="adj1" fmla="val 50000"/>
              <a:gd name="adj2" fmla="val 50016"/>
            </a:avLst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" name="TextBox 14"/>
          <p:cNvSpPr txBox="1">
            <a:spLocks noChangeArrowheads="1"/>
          </p:cNvSpPr>
          <p:nvPr/>
        </p:nvSpPr>
        <p:spPr bwMode="auto">
          <a:xfrm rot="18294143">
            <a:off x="3654551" y="3788797"/>
            <a:ext cx="13749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Arthur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71365" y="4284134"/>
            <a:ext cx="4472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Travis Miles, Greg </a:t>
            </a:r>
            <a:r>
              <a:rPr lang="en-US" sz="2400" dirty="0" err="1" smtClean="0">
                <a:solidFill>
                  <a:srgbClr val="FFFFFF"/>
                </a:solidFill>
              </a:rPr>
              <a:t>Seroka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Robert Forney, Scott Glenn, Hugh Roarty, Laura </a:t>
            </a:r>
            <a:r>
              <a:rPr lang="en-US" sz="2400" dirty="0" err="1" smtClean="0">
                <a:solidFill>
                  <a:srgbClr val="FFFFFF"/>
                </a:solidFill>
              </a:rPr>
              <a:t>Palamara</a:t>
            </a:r>
            <a:r>
              <a:rPr lang="en-US" sz="2400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Josh </a:t>
            </a:r>
            <a:r>
              <a:rPr lang="en-US" sz="2400" dirty="0" err="1" smtClean="0">
                <a:solidFill>
                  <a:srgbClr val="FFFFFF"/>
                </a:solidFill>
              </a:rPr>
              <a:t>Kohut</a:t>
            </a:r>
            <a:r>
              <a:rPr lang="en-US" sz="2400" dirty="0" smtClean="0">
                <a:solidFill>
                  <a:srgbClr val="FFFFFF"/>
                </a:solidFill>
              </a:rPr>
              <a:t>, Oscar Schofield,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Yi </a:t>
            </a:r>
            <a:r>
              <a:rPr lang="en-US" sz="2400" dirty="0" err="1" smtClean="0">
                <a:solidFill>
                  <a:srgbClr val="FFFFFF"/>
                </a:solidFill>
              </a:rPr>
              <a:t>Xu</a:t>
            </a:r>
            <a:r>
              <a:rPr lang="en-US" sz="2400" dirty="0" smtClean="0">
                <a:solidFill>
                  <a:srgbClr val="FFFFFF"/>
                </a:solidFill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</a:rPr>
              <a:t>Fei</a:t>
            </a:r>
            <a:r>
              <a:rPr lang="en-US" sz="2400" dirty="0" smtClean="0">
                <a:solidFill>
                  <a:srgbClr val="FFFFFF"/>
                </a:solidFill>
              </a:rPr>
              <a:t> Yu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633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1" descr="mab110826d_iren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1"/>
          <a:stretch>
            <a:fillRect/>
          </a:stretch>
        </p:blipFill>
        <p:spPr bwMode="auto">
          <a:xfrm>
            <a:off x="0" y="-6350"/>
            <a:ext cx="9144000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-106362"/>
            <a:ext cx="3978275" cy="9540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chemeClr val="tx1">
                <a:alpha val="42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/>
                <a:ea typeface="ＭＳ Ｐゴシック" charset="0"/>
                <a:cs typeface="Arial"/>
              </a:rPr>
              <a:t>Hurricane Irene Track August 26-29 2011</a:t>
            </a:r>
          </a:p>
        </p:txBody>
      </p:sp>
      <p:pic>
        <p:nvPicPr>
          <p:cNvPr id="26628" name="Picture 1" descr="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08388"/>
            <a:ext cx="36576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33" b="3500"/>
          <a:stretch>
            <a:fillRect/>
          </a:stretch>
        </p:blipFill>
        <p:spPr bwMode="auto">
          <a:xfrm>
            <a:off x="5524500" y="2120900"/>
            <a:ext cx="3619500" cy="1452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TextBox 1"/>
          <p:cNvSpPr txBox="1">
            <a:spLocks noChangeArrowheads="1"/>
          </p:cNvSpPr>
          <p:nvPr/>
        </p:nvSpPr>
        <p:spPr bwMode="auto">
          <a:xfrm>
            <a:off x="7213600" y="5329238"/>
            <a:ext cx="1905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FFFFFF"/>
                </a:solidFill>
              </a:rPr>
              <a:t>Two Gliders Deployed</a:t>
            </a:r>
          </a:p>
        </p:txBody>
      </p:sp>
    </p:spTree>
    <p:extLst>
      <p:ext uri="{BB962C8B-B14F-4D97-AF65-F5344CB8AC3E}">
        <p14:creationId xmlns:p14="http://schemas.microsoft.com/office/powerpoint/2010/main" val="55181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_irene_temp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3519" r="7715" b="33888"/>
          <a:stretch>
            <a:fillRect/>
          </a:stretch>
        </p:blipFill>
        <p:spPr bwMode="auto">
          <a:xfrm>
            <a:off x="342900" y="3551238"/>
            <a:ext cx="4592638" cy="265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6" descr="composite20110827T070000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0" r="27216"/>
          <a:stretch>
            <a:fillRect/>
          </a:stretch>
        </p:blipFill>
        <p:spPr bwMode="auto">
          <a:xfrm>
            <a:off x="1360488" y="209550"/>
            <a:ext cx="22288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composite20110831T07000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9" r="15691"/>
          <a:stretch>
            <a:fillRect/>
          </a:stretch>
        </p:blipFill>
        <p:spPr bwMode="auto">
          <a:xfrm>
            <a:off x="3956050" y="209550"/>
            <a:ext cx="259715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compositestormdif20110827-2011083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1" r="18085"/>
          <a:stretch>
            <a:fillRect/>
          </a:stretch>
        </p:blipFill>
        <p:spPr bwMode="auto">
          <a:xfrm>
            <a:off x="6642100" y="209550"/>
            <a:ext cx="250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Box 12"/>
          <p:cNvSpPr txBox="1">
            <a:spLocks noChangeArrowheads="1"/>
          </p:cNvSpPr>
          <p:nvPr/>
        </p:nvSpPr>
        <p:spPr bwMode="auto">
          <a:xfrm>
            <a:off x="-96838" y="692150"/>
            <a:ext cx="16970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b="1" u="sng" smtClean="0">
                <a:solidFill>
                  <a:srgbClr val="000000"/>
                </a:solidFill>
              </a:rPr>
              <a:t>WHAT?</a:t>
            </a:r>
          </a:p>
          <a:p>
            <a:pPr algn="ctr"/>
            <a:endParaRPr lang="en-US" altLang="en-US" sz="2000" b="1" u="sng" smtClean="0">
              <a:solidFill>
                <a:srgbClr val="000000"/>
              </a:solidFill>
            </a:endParaRP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Rutgers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Satellite</a:t>
            </a:r>
          </a:p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Temperature</a:t>
            </a: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39624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Post-Irene</a:t>
            </a:r>
          </a:p>
        </p:txBody>
      </p:sp>
      <p:sp>
        <p:nvSpPr>
          <p:cNvPr id="28680" name="TextBox 3"/>
          <p:cNvSpPr txBox="1">
            <a:spLocks noChangeArrowheads="1"/>
          </p:cNvSpPr>
          <p:nvPr/>
        </p:nvSpPr>
        <p:spPr bwMode="auto">
          <a:xfrm>
            <a:off x="1524000" y="38100"/>
            <a:ext cx="2057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Pre-Irene </a:t>
            </a:r>
          </a:p>
        </p:txBody>
      </p:sp>
      <p:sp>
        <p:nvSpPr>
          <p:cNvPr id="28681" name="TextBox 5"/>
          <p:cNvSpPr txBox="1">
            <a:spLocks noChangeArrowheads="1"/>
          </p:cNvSpPr>
          <p:nvPr/>
        </p:nvSpPr>
        <p:spPr bwMode="auto">
          <a:xfrm>
            <a:off x="6689725" y="19050"/>
            <a:ext cx="20732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00"/>
                </a:solidFill>
              </a:rPr>
              <a:t>Difference</a:t>
            </a:r>
          </a:p>
        </p:txBody>
      </p:sp>
      <p:pic>
        <p:nvPicPr>
          <p:cNvPr id="28682" name="Picture 1" descr="mts_cod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5724" r="51262" b="51729"/>
          <a:stretch>
            <a:fillRect/>
          </a:stretch>
        </p:blipFill>
        <p:spPr bwMode="auto">
          <a:xfrm>
            <a:off x="5715000" y="3314700"/>
            <a:ext cx="30480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TextBox 2"/>
          <p:cNvSpPr txBox="1">
            <a:spLocks noChangeArrowheads="1"/>
          </p:cNvSpPr>
          <p:nvPr/>
        </p:nvSpPr>
        <p:spPr bwMode="auto">
          <a:xfrm>
            <a:off x="5773738" y="3514725"/>
            <a:ext cx="1219200" cy="1323975"/>
          </a:xfrm>
          <a:prstGeom prst="rect">
            <a:avLst/>
          </a:prstGeom>
          <a:solidFill>
            <a:srgbClr val="D5A818">
              <a:alpha val="50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u="sng" dirty="0">
                <a:solidFill>
                  <a:srgbClr val="000000"/>
                </a:solidFill>
                <a:cs typeface="Times New Roman" charset="0"/>
              </a:rPr>
              <a:t>WHY</a:t>
            </a:r>
            <a:r>
              <a:rPr lang="en-US" sz="2000" b="1" u="sng" dirty="0" smtClean="0">
                <a:solidFill>
                  <a:srgbClr val="000000"/>
                </a:solidFill>
                <a:cs typeface="Times New Roman" charset="0"/>
              </a:rPr>
              <a:t>?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Rutgers Radar</a:t>
            </a:r>
          </a:p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Arial"/>
                <a:cs typeface="Times New Roman" charset="0"/>
              </a:rPr>
              <a:t>Currents</a:t>
            </a:r>
          </a:p>
        </p:txBody>
      </p:sp>
      <p:cxnSp>
        <p:nvCxnSpPr>
          <p:cNvPr id="28684" name="Straight Arrow Connector 8"/>
          <p:cNvCxnSpPr>
            <a:cxnSpLocks noChangeShapeType="1"/>
          </p:cNvCxnSpPr>
          <p:nvPr/>
        </p:nvCxnSpPr>
        <p:spPr bwMode="auto">
          <a:xfrm flipH="1" flipV="1">
            <a:off x="7772400" y="4457700"/>
            <a:ext cx="762000" cy="914400"/>
          </a:xfrm>
          <a:prstGeom prst="straightConnector1">
            <a:avLst/>
          </a:prstGeom>
          <a:noFill/>
          <a:ln w="762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689" name="TextBox 1"/>
          <p:cNvSpPr txBox="1">
            <a:spLocks noChangeArrowheads="1"/>
          </p:cNvSpPr>
          <p:nvPr/>
        </p:nvSpPr>
        <p:spPr bwMode="auto">
          <a:xfrm>
            <a:off x="152400" y="3238500"/>
            <a:ext cx="472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b="1" u="sng" smtClean="0">
                <a:solidFill>
                  <a:srgbClr val="000000"/>
                </a:solidFill>
              </a:rPr>
              <a:t>WHEN?</a:t>
            </a:r>
            <a:r>
              <a:rPr lang="en-US" altLang="en-US" sz="2000" b="1" smtClean="0">
                <a:solidFill>
                  <a:srgbClr val="000000"/>
                </a:solidFill>
              </a:rPr>
              <a:t> </a:t>
            </a:r>
            <a:r>
              <a:rPr lang="en-US" altLang="en-US" sz="2000" smtClean="0">
                <a:solidFill>
                  <a:srgbClr val="000000"/>
                </a:solidFill>
              </a:rPr>
              <a:t> Rutgers Glider Temperature</a:t>
            </a:r>
          </a:p>
          <a:p>
            <a:r>
              <a:rPr lang="en-US" altLang="en-US" sz="2000" smtClean="0">
                <a:solidFill>
                  <a:srgbClr val="000000"/>
                </a:solidFill>
              </a:rPr>
              <a:t>                           </a:t>
            </a:r>
            <a:endParaRPr lang="en-US" altLang="en-US" b="1" u="sng" smtClean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 flipV="1">
            <a:off x="1676400" y="3956050"/>
            <a:ext cx="6667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flipV="1">
            <a:off x="1797050" y="4838700"/>
            <a:ext cx="666750" cy="0"/>
          </a:xfrm>
          <a:prstGeom prst="straightConnector1">
            <a:avLst/>
          </a:prstGeom>
          <a:noFill/>
          <a:ln w="2857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819400" y="4221163"/>
            <a:ext cx="1393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smtClean="0">
                <a:solidFill>
                  <a:srgbClr val="FF0000"/>
                </a:solidFill>
              </a:rPr>
              <a:t>Eye Passage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6572250" y="450850"/>
            <a:ext cx="120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smtClean="0">
                <a:solidFill>
                  <a:srgbClr val="000000"/>
                </a:solidFill>
              </a:rPr>
              <a:t>11C max Cooling</a:t>
            </a:r>
          </a:p>
        </p:txBody>
      </p:sp>
    </p:spTree>
    <p:extLst>
      <p:ext uri="{BB962C8B-B14F-4D97-AF65-F5344CB8AC3E}">
        <p14:creationId xmlns:p14="http://schemas.microsoft.com/office/powerpoint/2010/main" val="77501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3" grpId="0" animBg="1"/>
      <p:bldP spid="28689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23"/>
          <p:cNvSpPr txBox="1">
            <a:spLocks noChangeArrowheads="1"/>
          </p:cNvSpPr>
          <p:nvPr/>
        </p:nvSpPr>
        <p:spPr bwMode="auto">
          <a:xfrm>
            <a:off x="0" y="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Rutgers Atmospheric Forecast Sensitivity Study</a:t>
            </a:r>
          </a:p>
        </p:txBody>
      </p:sp>
      <p:sp>
        <p:nvSpPr>
          <p:cNvPr id="29699" name="TextBox 24"/>
          <p:cNvSpPr txBox="1">
            <a:spLocks noChangeArrowheads="1"/>
          </p:cNvSpPr>
          <p:nvPr/>
        </p:nvSpPr>
        <p:spPr bwMode="auto">
          <a:xfrm>
            <a:off x="2362200" y="787400"/>
            <a:ext cx="2076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Warm Ocean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Boundary Condition</a:t>
            </a:r>
          </a:p>
        </p:txBody>
      </p:sp>
      <p:sp>
        <p:nvSpPr>
          <p:cNvPr id="30724" name="TextBox 25"/>
          <p:cNvSpPr txBox="1">
            <a:spLocks noChangeArrowheads="1"/>
          </p:cNvSpPr>
          <p:nvPr/>
        </p:nvSpPr>
        <p:spPr bwMode="auto">
          <a:xfrm>
            <a:off x="2514600" y="3530600"/>
            <a:ext cx="18208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0000FF"/>
                </a:solidFill>
              </a:rPr>
              <a:t>Cold Ocean</a:t>
            </a:r>
          </a:p>
          <a:p>
            <a:r>
              <a:rPr lang="en-US" altLang="en-US" smtClean="0">
                <a:solidFill>
                  <a:srgbClr val="0000FF"/>
                </a:solidFill>
              </a:rPr>
              <a:t>Boundary Condition</a:t>
            </a:r>
          </a:p>
        </p:txBody>
      </p:sp>
      <p:pic>
        <p:nvPicPr>
          <p:cNvPr id="29701" name="Picture 26" descr="composite_20110827T070000_flat_zoomout2_wtrac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3700" r="28563" b="7770"/>
          <a:stretch>
            <a:fillRect/>
          </a:stretch>
        </p:blipFill>
        <p:spPr bwMode="auto">
          <a:xfrm>
            <a:off x="238125" y="577850"/>
            <a:ext cx="2079625" cy="27495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27" descr="composite_20110831T070000_flat_zoomout2_wtrack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5" t="3394" r="20743" b="7924"/>
          <a:stretch>
            <a:fillRect/>
          </a:stretch>
        </p:blipFill>
        <p:spPr bwMode="auto">
          <a:xfrm>
            <a:off x="269875" y="3603625"/>
            <a:ext cx="2230438" cy="2554288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3886200" y="2006600"/>
            <a:ext cx="914400" cy="6985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ight Arrow 9"/>
          <p:cNvSpPr>
            <a:spLocks noChangeArrowheads="1"/>
          </p:cNvSpPr>
          <p:nvPr/>
        </p:nvSpPr>
        <p:spPr bwMode="auto">
          <a:xfrm>
            <a:off x="4267200" y="4064000"/>
            <a:ext cx="1063625" cy="698500"/>
          </a:xfrm>
          <a:prstGeom prst="rightArrow">
            <a:avLst>
              <a:gd name="adj1" fmla="val 50000"/>
              <a:gd name="adj2" fmla="val 50003"/>
            </a:avLst>
          </a:pr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pic>
        <p:nvPicPr>
          <p:cNvPr id="29705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28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505200"/>
            <a:ext cx="93345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73600"/>
            <a:ext cx="846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743200" y="4826000"/>
            <a:ext cx="1754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u="sng" smtClean="0">
                <a:solidFill>
                  <a:srgbClr val="000000"/>
                </a:solidFill>
              </a:rPr>
              <a:t>IMPACT?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43200" y="5283200"/>
            <a:ext cx="2895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&gt;10 knots reduction in peak wind speed</a:t>
            </a:r>
          </a:p>
        </p:txBody>
      </p:sp>
      <p:pic>
        <p:nvPicPr>
          <p:cNvPr id="29710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82800"/>
            <a:ext cx="84455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90202" r="28439"/>
          <a:stretch>
            <a:fillRect/>
          </a:stretch>
        </p:blipFill>
        <p:spPr bwMode="auto">
          <a:xfrm>
            <a:off x="5588000" y="5915025"/>
            <a:ext cx="35560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0" t="13414" r="3770" b="10260"/>
          <a:stretch>
            <a:fillRect/>
          </a:stretch>
        </p:blipFill>
        <p:spPr bwMode="auto">
          <a:xfrm>
            <a:off x="6096000" y="3149600"/>
            <a:ext cx="25400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" descr="figure8_v0_20110828_0900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8" t="13918" r="35258" b="9756"/>
          <a:stretch>
            <a:fillRect/>
          </a:stretch>
        </p:blipFill>
        <p:spPr bwMode="auto">
          <a:xfrm>
            <a:off x="6172200" y="406400"/>
            <a:ext cx="24892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648200" y="1092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Cat 1 Hurricane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800600" y="3378200"/>
            <a:ext cx="152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Tropical Storm</a:t>
            </a:r>
          </a:p>
        </p:txBody>
      </p:sp>
    </p:spTree>
    <p:extLst>
      <p:ext uri="{BB962C8B-B14F-4D97-AF65-F5344CB8AC3E}">
        <p14:creationId xmlns:p14="http://schemas.microsoft.com/office/powerpoint/2010/main" val="99586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10" grpId="0" animBg="1"/>
      <p:bldP spid="30736" grpId="0"/>
      <p:bldP spid="2" grpId="0"/>
      <p:bldP spid="3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2400"/>
            <a:ext cx="9144000" cy="1983036"/>
          </a:xfrm>
          <a:prstGeom prst="rect">
            <a:avLst/>
          </a:prstGeom>
        </p:spPr>
      </p:pic>
      <p:pic>
        <p:nvPicPr>
          <p:cNvPr id="6" name="Picture 5" descr="RUWRFwarm98_TSK_timeseries_v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" y="1193800"/>
            <a:ext cx="3048000" cy="2286000"/>
          </a:xfrm>
          <a:prstGeom prst="rect">
            <a:avLst/>
          </a:prstGeom>
        </p:spPr>
      </p:pic>
      <p:pic>
        <p:nvPicPr>
          <p:cNvPr id="7" name="Picture 6" descr="RUWRFwarm96_TSK_timeseries_v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1181100"/>
            <a:ext cx="3048000" cy="2286000"/>
          </a:xfrm>
          <a:prstGeom prst="rect">
            <a:avLst/>
          </a:prstGeom>
        </p:spPr>
      </p:pic>
      <p:pic>
        <p:nvPicPr>
          <p:cNvPr id="8" name="Picture 7" descr="RUWRFwarm97_TSK_timeseries_v2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193800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77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Modeled </a:t>
            </a:r>
            <a:r>
              <a:rPr lang="en-US" sz="2400" b="1" dirty="0" err="1" smtClean="0"/>
              <a:t>Deepwater</a:t>
            </a:r>
            <a:r>
              <a:rPr lang="en-US" sz="2400" b="1" dirty="0" smtClean="0"/>
              <a:t> Cooling </a:t>
            </a:r>
            <a:r>
              <a:rPr lang="en-US" sz="2400" b="1" dirty="0"/>
              <a:t>P</a:t>
            </a:r>
            <a:r>
              <a:rPr lang="en-US" sz="2400" b="1" dirty="0" smtClean="0"/>
              <a:t>rocesses in Hurricane Irene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14400" y="901700"/>
            <a:ext cx="15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Air-Sea Only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00500" y="952500"/>
            <a:ext cx="1287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1-D Mixing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27800" y="927100"/>
            <a:ext cx="2361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3-D PWP (Upwelling)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477000" y="4508500"/>
            <a:ext cx="977900" cy="1498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5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_buoy_Iren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85"/>
          <a:stretch/>
        </p:blipFill>
        <p:spPr>
          <a:xfrm>
            <a:off x="1295400" y="450104"/>
            <a:ext cx="6388100" cy="4096496"/>
          </a:xfrm>
          <a:prstGeom prst="rect">
            <a:avLst/>
          </a:prstGeom>
        </p:spPr>
      </p:pic>
      <p:pic>
        <p:nvPicPr>
          <p:cNvPr id="3" name="Picture 2" descr="Screen Shot 2015-10-20 at 8.39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0900"/>
            <a:ext cx="9144000" cy="1586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Observed Cooling in Hurricane Irene</a:t>
            </a:r>
            <a:endParaRPr lang="en-US" sz="2400" b="1" dirty="0"/>
          </a:p>
        </p:txBody>
      </p:sp>
      <p:sp>
        <p:nvSpPr>
          <p:cNvPr id="5" name="Oval 4"/>
          <p:cNvSpPr/>
          <p:nvPr/>
        </p:nvSpPr>
        <p:spPr>
          <a:xfrm>
            <a:off x="7162800" y="5092700"/>
            <a:ext cx="977900" cy="12192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9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5-10-17 11.40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44000" cy="5420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</a:t>
            </a:r>
            <a:r>
              <a:rPr lang="en-US" sz="2400" b="1" dirty="0"/>
              <a:t>S</a:t>
            </a:r>
            <a:r>
              <a:rPr lang="en-US" sz="2400" b="1" dirty="0" smtClean="0"/>
              <a:t>eason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3856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0 at 8.34.2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9144000" cy="40562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Historical Hurricanes Crossing the MAB in </a:t>
            </a:r>
            <a:r>
              <a:rPr lang="en-US" sz="2400" b="1" dirty="0"/>
              <a:t>S</a:t>
            </a:r>
            <a:r>
              <a:rPr lang="en-US" sz="2400" b="1" dirty="0" smtClean="0"/>
              <a:t>tratified Season</a:t>
            </a:r>
          </a:p>
          <a:p>
            <a:pPr algn="ctr"/>
            <a:r>
              <a:rPr lang="en-US" sz="2400" b="1" dirty="0" smtClean="0"/>
              <a:t>Observed Ahead-of-Eye Cooling</a:t>
            </a:r>
            <a:endParaRPr lang="en-US" sz="2400" b="1" dirty="0"/>
          </a:p>
        </p:txBody>
      </p:sp>
      <p:sp>
        <p:nvSpPr>
          <p:cNvPr id="6" name="Oval 5"/>
          <p:cNvSpPr/>
          <p:nvPr/>
        </p:nvSpPr>
        <p:spPr>
          <a:xfrm>
            <a:off x="7137400" y="1739900"/>
            <a:ext cx="1104900" cy="40767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44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 Typho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540941"/>
            <a:ext cx="6057900" cy="3620543"/>
          </a:xfrm>
          <a:prstGeom prst="rect">
            <a:avLst/>
          </a:prstGeom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305" y="456995"/>
            <a:ext cx="3618895" cy="21445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" name="Picture 3" descr="Screen shot 2012-05-15 at 6.21.3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399" y="353482"/>
            <a:ext cx="4331751" cy="21753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Historical Typhoons Crossing the Yellow Sea in </a:t>
            </a:r>
            <a:r>
              <a:rPr lang="en-US" sz="2000" b="1" dirty="0"/>
              <a:t>S</a:t>
            </a:r>
            <a:r>
              <a:rPr lang="en-US" sz="2000" b="1" dirty="0" smtClean="0"/>
              <a:t>tratified </a:t>
            </a:r>
            <a:r>
              <a:rPr lang="en-US" sz="2000" b="1" dirty="0"/>
              <a:t>S</a:t>
            </a:r>
            <a:r>
              <a:rPr lang="en-US" sz="2000" b="1" dirty="0" smtClean="0"/>
              <a:t>eason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84867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4864100" y="622300"/>
            <a:ext cx="3512329" cy="24653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Mufia</a:t>
            </a:r>
            <a:r>
              <a:rPr lang="en-US" sz="2800" dirty="0" smtClean="0"/>
              <a:t> - Total Cooling Observed by Satellite </a:t>
            </a:r>
          </a:p>
        </p:txBody>
      </p:sp>
      <p:pic>
        <p:nvPicPr>
          <p:cNvPr id="9" name="Picture 8" descr="Screen Shot 2015-10-20 at 9.5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2921000"/>
            <a:ext cx="4445000" cy="3073400"/>
          </a:xfrm>
          <a:prstGeom prst="rect">
            <a:avLst/>
          </a:prstGeom>
        </p:spPr>
      </p:pic>
      <p:pic>
        <p:nvPicPr>
          <p:cNvPr id="10" name="Picture 9" descr="Screen Shot 2015-10-20 at 9.54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187700"/>
            <a:ext cx="4457700" cy="3022600"/>
          </a:xfrm>
          <a:prstGeom prst="rect">
            <a:avLst/>
          </a:prstGeom>
        </p:spPr>
      </p:pic>
      <p:pic>
        <p:nvPicPr>
          <p:cNvPr id="11" name="Picture 10" descr="Screen Shot 2015-10-20 at 9.54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82600"/>
            <a:ext cx="4445000" cy="2959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6600" y="1435100"/>
            <a:ext cx="86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efore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2800" y="4076700"/>
            <a:ext cx="684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05400" y="4279900"/>
            <a:ext cx="864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21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10-20 at 8.57.3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2700"/>
            <a:ext cx="9144000" cy="1043609"/>
          </a:xfrm>
          <a:prstGeom prst="rect">
            <a:avLst/>
          </a:prstGeom>
        </p:spPr>
      </p:pic>
      <p:pic>
        <p:nvPicPr>
          <p:cNvPr id="6" name="Picture 5" descr="Muifa_buoy_7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4822" r="18750" b="22971"/>
          <a:stretch/>
        </p:blipFill>
        <p:spPr>
          <a:xfrm>
            <a:off x="0" y="2476500"/>
            <a:ext cx="9059332" cy="2387600"/>
          </a:xfrm>
          <a:prstGeom prst="rect">
            <a:avLst/>
          </a:prstGeom>
        </p:spPr>
      </p:pic>
      <p:pic>
        <p:nvPicPr>
          <p:cNvPr id="7" name="Picture 6" descr="Screenshot 2015-10-17 11.43.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5600700" y="127000"/>
            <a:ext cx="3347229" cy="23495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48190" y="241300"/>
            <a:ext cx="369772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</a:t>
            </a:r>
            <a:r>
              <a:rPr lang="en-US" sz="2800" dirty="0" smtClean="0"/>
              <a:t>yphoon </a:t>
            </a:r>
            <a:r>
              <a:rPr lang="en-US" sz="2800" dirty="0" err="1" smtClean="0"/>
              <a:t>Mufia</a:t>
            </a:r>
            <a:r>
              <a:rPr lang="en-US" sz="2800" dirty="0" smtClean="0"/>
              <a:t>: </a:t>
            </a:r>
          </a:p>
          <a:p>
            <a:pPr algn="ctr"/>
            <a:r>
              <a:rPr lang="en-US" sz="2800" dirty="0" smtClean="0"/>
              <a:t>Ahead-of-Eye Cooling </a:t>
            </a:r>
          </a:p>
          <a:p>
            <a:pPr algn="ctr"/>
            <a:r>
              <a:rPr lang="en-US" sz="2800" dirty="0" smtClean="0"/>
              <a:t>observed by</a:t>
            </a:r>
          </a:p>
          <a:p>
            <a:pPr algn="ctr"/>
            <a:r>
              <a:rPr lang="en-US" sz="2800" dirty="0" smtClean="0"/>
              <a:t>Coastal Buoy</a:t>
            </a:r>
            <a:endParaRPr lang="en-US" sz="2800" dirty="0"/>
          </a:p>
        </p:txBody>
      </p:sp>
      <p:sp>
        <p:nvSpPr>
          <p:cNvPr id="9" name="Oval 8"/>
          <p:cNvSpPr/>
          <p:nvPr/>
        </p:nvSpPr>
        <p:spPr>
          <a:xfrm>
            <a:off x="7302500" y="5524500"/>
            <a:ext cx="749300" cy="482600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7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2015-10-19 09.36.5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7" t="7345" b="1523"/>
          <a:stretch/>
        </p:blipFill>
        <p:spPr>
          <a:xfrm>
            <a:off x="-1437991" y="1451960"/>
            <a:ext cx="6433088" cy="474564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Picture 4" descr="Screenshot 2015-10-17 11.43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7183" b="1585"/>
          <a:stretch/>
        </p:blipFill>
        <p:spPr>
          <a:xfrm>
            <a:off x="3797299" y="1449297"/>
            <a:ext cx="6746607" cy="473560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676492" y="3619500"/>
            <a:ext cx="2105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Hurricane Irene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26-29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339" y="3619500"/>
            <a:ext cx="2580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Super-Typhoon </a:t>
            </a:r>
            <a:r>
              <a:rPr lang="en-US" dirty="0" err="1" smtClean="0">
                <a:solidFill>
                  <a:schemeClr val="bg1"/>
                </a:solidFill>
              </a:rPr>
              <a:t>Muifa</a:t>
            </a:r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26 July - 9 August 2011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Hurricane Irene &amp; Super-Typhoon </a:t>
            </a:r>
            <a:r>
              <a:rPr lang="en-US" sz="2800" b="1" dirty="0" err="1" smtClean="0"/>
              <a:t>Muifa</a:t>
            </a:r>
            <a:r>
              <a:rPr lang="en-US" sz="2800" b="1" dirty="0" smtClean="0"/>
              <a:t>:</a:t>
            </a:r>
            <a:endParaRPr lang="en-US" sz="2800" b="1" dirty="0"/>
          </a:p>
          <a:p>
            <a:pPr algn="ctr"/>
            <a:r>
              <a:rPr lang="en-US" sz="2400" dirty="0" smtClean="0"/>
              <a:t>What do these 2 storms have in common?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953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76513"/>
            <a:ext cx="5486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-14287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Strong Stratification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Coastal</a:t>
            </a:r>
            <a:r>
              <a:rPr lang="en-US" dirty="0" smtClean="0">
                <a:solidFill>
                  <a:srgbClr val="FF0000"/>
                </a:solidFill>
              </a:rPr>
              <a:t> Response</a:t>
            </a:r>
            <a:endParaRPr lang="en-US" sz="800" dirty="0">
              <a:solidFill>
                <a:srgbClr val="FF0000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Mixing cooled surface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Limited intensity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0" y="3719513"/>
            <a:ext cx="3810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b="1" smtClean="0">
                <a:solidFill>
                  <a:srgbClr val="000000"/>
                </a:solidFill>
              </a:rPr>
              <a:t>Hurricane Sandy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October 29, 2012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NOAA/NHC Damage: 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#2 with &gt;$60 Billion.</a:t>
            </a:r>
          </a:p>
          <a:p>
            <a:pPr algn="ctr"/>
            <a:endParaRPr lang="en-US" altLang="en-US" sz="800" smtClean="0">
              <a:solidFill>
                <a:srgbClr val="000000"/>
              </a:solidFill>
            </a:endParaRP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Track Accurate;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</a:rPr>
              <a:t>Intensity Under-predicted.</a:t>
            </a:r>
          </a:p>
        </p:txBody>
      </p:sp>
      <p:sp>
        <p:nvSpPr>
          <p:cNvPr id="31749" name="Left Arrow 4"/>
          <p:cNvSpPr>
            <a:spLocks noChangeArrowheads="1"/>
          </p:cNvSpPr>
          <p:nvPr/>
        </p:nvSpPr>
        <p:spPr bwMode="auto">
          <a:xfrm>
            <a:off x="5486400" y="1381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1750" name="Left Arrow 9"/>
          <p:cNvSpPr>
            <a:spLocks noChangeArrowheads="1"/>
          </p:cNvSpPr>
          <p:nvPr/>
        </p:nvSpPr>
        <p:spPr bwMode="auto">
          <a:xfrm flipH="1">
            <a:off x="3200400" y="3871913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16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3" descr="Screen Shot 2012-11-13 at 9.59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2169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0" y="0"/>
            <a:ext cx="91440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4000"/>
              <a:t>First Warning for Hurricane Sandy:</a:t>
            </a:r>
          </a:p>
          <a:p>
            <a:pPr algn="ctr"/>
            <a:r>
              <a:rPr lang="en-US" sz="3600"/>
              <a:t>Monday, Oct 22, 1-week prior to landfall</a:t>
            </a:r>
          </a:p>
        </p:txBody>
      </p:sp>
      <p:sp>
        <p:nvSpPr>
          <p:cNvPr id="38915" name="TextBox 6"/>
          <p:cNvSpPr txBox="1">
            <a:spLocks noChangeArrowheads="1"/>
          </p:cNvSpPr>
          <p:nvPr/>
        </p:nvSpPr>
        <p:spPr bwMode="auto">
          <a:xfrm>
            <a:off x="2743200" y="5724525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 dirty="0">
                <a:solidFill>
                  <a:srgbClr val="FF0000"/>
                </a:solidFill>
              </a:rPr>
              <a:t>IOOS Response: Prepare the Network</a:t>
            </a:r>
          </a:p>
        </p:txBody>
      </p:sp>
    </p:spTree>
    <p:extLst>
      <p:ext uri="{BB962C8B-B14F-4D97-AF65-F5344CB8AC3E}">
        <p14:creationId xmlns:p14="http://schemas.microsoft.com/office/powerpoint/2010/main" val="330650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aquadopp beam mapp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08"/>
          <a:stretch>
            <a:fillRect/>
          </a:stretch>
        </p:blipFill>
        <p:spPr bwMode="auto">
          <a:xfrm>
            <a:off x="3613150" y="2568685"/>
            <a:ext cx="1673225" cy="354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7" descr="IMG_30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44" b="21387"/>
          <a:stretch>
            <a:fillRect/>
          </a:stretch>
        </p:blipFill>
        <p:spPr bwMode="auto">
          <a:xfrm>
            <a:off x="238125" y="574675"/>
            <a:ext cx="4191000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Logo_butt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862" y="784225"/>
            <a:ext cx="154463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3049" y="555625"/>
            <a:ext cx="2950951" cy="201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2555875"/>
            <a:ext cx="29591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sediment_track_ru23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4485" r="8075" b="5621"/>
          <a:stretch/>
        </p:blipFill>
        <p:spPr bwMode="auto">
          <a:xfrm>
            <a:off x="5403331" y="3127376"/>
            <a:ext cx="3740669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glider_AQ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830" y="3366558"/>
            <a:ext cx="3032810" cy="271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Prepare and Launch the Storm Glider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76486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 descr="sandy1027a_cone_codar_glid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 bwMode="auto">
          <a:xfrm>
            <a:off x="0" y="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2 Days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1341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2100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sandy1028b_rada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21336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1 Day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6451600" y="47117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50920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sandy1029c_MAB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"/>
          <a:stretch/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Morning Before Landfall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4909705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6604000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3570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 descr="sandy1029f_landf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1"/>
          <a:stretch/>
        </p:blipFill>
        <p:spPr bwMode="auto">
          <a:xfrm>
            <a:off x="-1" y="0"/>
            <a:ext cx="91440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828800" y="0"/>
            <a:ext cx="6629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/>
            <a:r>
              <a:rPr lang="en-US" sz="2600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Superstorm Sandy: Landfall (20:00 Local)</a:t>
            </a:r>
            <a:endParaRPr lang="en-US" sz="26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 descr="RU23_tem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5" r="5105"/>
          <a:stretch/>
        </p:blipFill>
        <p:spPr bwMode="auto">
          <a:xfrm>
            <a:off x="0" y="4495800"/>
            <a:ext cx="4208895" cy="1752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1872095" y="4724400"/>
            <a:ext cx="0" cy="914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64668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5530850" cy="311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2730500"/>
            <a:ext cx="46736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2700"/>
            <a:ext cx="3657600" cy="276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r="2"/>
          <a:stretch>
            <a:fillRect/>
          </a:stretch>
        </p:blipFill>
        <p:spPr bwMode="auto">
          <a:xfrm>
            <a:off x="0" y="3111500"/>
            <a:ext cx="4495800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Box 1"/>
          <p:cNvSpPr txBox="1">
            <a:spLocks noChangeArrowheads="1"/>
          </p:cNvSpPr>
          <p:nvPr/>
        </p:nvSpPr>
        <p:spPr bwMode="auto">
          <a:xfrm>
            <a:off x="304800" y="63500"/>
            <a:ext cx="4791075" cy="1077913"/>
          </a:xfrm>
          <a:prstGeom prst="rect">
            <a:avLst/>
          </a:prstGeom>
          <a:solidFill>
            <a:schemeClr val="bg2">
              <a:alpha val="7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b="1" smtClean="0">
                <a:solidFill>
                  <a:srgbClr val="FFFFFF"/>
                </a:solidFill>
              </a:rPr>
              <a:t>Sandy’s </a:t>
            </a:r>
          </a:p>
          <a:p>
            <a:r>
              <a:rPr lang="en-US" altLang="en-US" sz="3200" b="1" smtClean="0">
                <a:solidFill>
                  <a:srgbClr val="FFFFFF"/>
                </a:solidFill>
              </a:rPr>
              <a:t>Under-predicted Impact</a:t>
            </a:r>
          </a:p>
        </p:txBody>
      </p:sp>
    </p:spTree>
    <p:extLst>
      <p:ext uri="{BB962C8B-B14F-4D97-AF65-F5344CB8AC3E}">
        <p14:creationId xmlns:p14="http://schemas.microsoft.com/office/powerpoint/2010/main" val="273997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Group 8"/>
          <p:cNvGrpSpPr>
            <a:grpSpLocks/>
          </p:cNvGrpSpPr>
          <p:nvPr/>
        </p:nvGrpSpPr>
        <p:grpSpPr bwMode="auto">
          <a:xfrm>
            <a:off x="152401" y="937228"/>
            <a:ext cx="3853461" cy="2761647"/>
            <a:chOff x="647700" y="762000"/>
            <a:chExt cx="7937500" cy="4838700"/>
          </a:xfrm>
        </p:grpSpPr>
        <p:pic>
          <p:nvPicPr>
            <p:cNvPr id="51207" name="Picture 6" descr="mts_sandy_tem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3" r="6166" b="6073"/>
            <a:stretch>
              <a:fillRect/>
            </a:stretch>
          </p:blipFill>
          <p:spPr bwMode="auto">
            <a:xfrm>
              <a:off x="647700" y="762000"/>
              <a:ext cx="7937500" cy="4838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3954992" y="1324640"/>
              <a:ext cx="8269" cy="3364116"/>
            </a:xfrm>
            <a:prstGeom prst="line">
              <a:avLst/>
            </a:prstGeom>
            <a:ln w="60325"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5410200" y="1324640"/>
              <a:ext cx="0" cy="3375837"/>
            </a:xfrm>
            <a:prstGeom prst="line">
              <a:avLst/>
            </a:prstGeom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03" name="Picture 4" descr="mts_srf_botto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11029"/>
          <a:stretch>
            <a:fillRect/>
          </a:stretch>
        </p:blipFill>
        <p:spPr bwMode="auto">
          <a:xfrm>
            <a:off x="250826" y="3433658"/>
            <a:ext cx="3178174" cy="2635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731386" y="3725361"/>
            <a:ext cx="14864" cy="1672139"/>
          </a:xfrm>
          <a:prstGeom prst="line">
            <a:avLst/>
          </a:prstGeom>
          <a:ln w="60325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428875" y="3682558"/>
            <a:ext cx="9526" cy="1714942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Glider Observations of Subsurface </a:t>
            </a:r>
            <a:r>
              <a:rPr lang="en-US" sz="2800" b="1" dirty="0"/>
              <a:t>R</a:t>
            </a:r>
            <a:r>
              <a:rPr lang="en-US" sz="2800" b="1" dirty="0" smtClean="0"/>
              <a:t>esponse</a:t>
            </a:r>
            <a:endParaRPr lang="en-US" sz="2800" b="1" dirty="0"/>
          </a:p>
        </p:txBody>
      </p:sp>
      <p:grpSp>
        <p:nvGrpSpPr>
          <p:cNvPr id="12" name="Group 6"/>
          <p:cNvGrpSpPr>
            <a:grpSpLocks/>
          </p:cNvGrpSpPr>
          <p:nvPr/>
        </p:nvGrpSpPr>
        <p:grpSpPr bwMode="auto">
          <a:xfrm>
            <a:off x="4189233" y="920750"/>
            <a:ext cx="4954767" cy="5289549"/>
            <a:chOff x="4415542" y="1"/>
            <a:chExt cx="4578249" cy="5200864"/>
          </a:xfrm>
        </p:grpSpPr>
        <p:pic>
          <p:nvPicPr>
            <p:cNvPr id="15" name="Picture 7" descr="mts_detide_alon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542" y="1"/>
              <a:ext cx="4578249" cy="301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mts_detide_cross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4"/>
            <a:stretch>
              <a:fillRect/>
            </a:stretch>
          </p:blipFill>
          <p:spPr bwMode="auto">
            <a:xfrm>
              <a:off x="4415542" y="2348151"/>
              <a:ext cx="4578249" cy="2852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6318250" y="1317625"/>
            <a:ext cx="15875" cy="4127500"/>
          </a:xfrm>
          <a:prstGeom prst="line">
            <a:avLst/>
          </a:prstGeom>
          <a:ln w="60325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7127875" y="1335550"/>
            <a:ext cx="12701" cy="4125450"/>
          </a:xfrm>
          <a:prstGeom prst="line">
            <a:avLst/>
          </a:prstGeom>
          <a:ln w="60325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10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97"/>
          <a:stretch/>
        </p:blipFill>
        <p:spPr bwMode="auto">
          <a:xfrm>
            <a:off x="4978400" y="745066"/>
            <a:ext cx="4165600" cy="49445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9"/>
          <a:stretch/>
        </p:blipFill>
        <p:spPr bwMode="auto">
          <a:xfrm>
            <a:off x="0" y="897466"/>
            <a:ext cx="5215467" cy="5791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Glider - ROMS Comparison: Suspended Sediment, Backscatter &amp; Transport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91452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40000"/>
            <a:ext cx="731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Over 2 million people ordered to “flee the storm’s path”.</a:t>
            </a:r>
          </a:p>
          <a:p>
            <a:endParaRPr lang="en-US" dirty="0"/>
          </a:p>
          <a:p>
            <a:r>
              <a:rPr lang="en-US" dirty="0" smtClean="0"/>
              <a:t>President Obama: Shaping up to be a “historic hurricane” and urged residents to “be prepared for the worst”. “Don’t wait. Don’t delay.”</a:t>
            </a:r>
          </a:p>
          <a:p>
            <a:endParaRPr lang="en-US" dirty="0"/>
          </a:p>
          <a:p>
            <a:r>
              <a:rPr lang="en-US" dirty="0" smtClean="0"/>
              <a:t>New Jersey Governor Christie:  Ordered evacuation of 1 million people  - “Get the hell off the beach”. “Do not waste any more time working on your tan”.</a:t>
            </a:r>
          </a:p>
          <a:p>
            <a:endParaRPr lang="en-US" dirty="0"/>
          </a:p>
          <a:p>
            <a:r>
              <a:rPr lang="en-US" dirty="0" smtClean="0"/>
              <a:t>New York Mayor Blumberg: “Staying behind is dangerous, staying behind is foolish, and its against the law”.  “The time to leave is right now”. The </a:t>
            </a:r>
            <a:r>
              <a:rPr lang="en-US" dirty="0"/>
              <a:t>bridges, streets and subways were nearly empty ahead of a nearly unprecedented mass transit shutdown.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301" y="-1"/>
            <a:ext cx="1790700" cy="6957697"/>
          </a:xfrm>
          <a:prstGeom prst="rect">
            <a:avLst/>
          </a:prstGeom>
        </p:spPr>
      </p:pic>
      <p:pic>
        <p:nvPicPr>
          <p:cNvPr id="7" name="Picture 6" descr="Screen Shot 2015-10-17 at 7.33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825" y="0"/>
            <a:ext cx="4467225" cy="255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2101" y="3683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Pre-Irene Storm Warnings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5731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tnmiles:Documents:MATLAB:ROMS:travis:Thesis_Sed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1" y="186267"/>
            <a:ext cx="6649402" cy="563890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3386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ROMS Total Suspended Sediment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8102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intosh HD:Users:tnmiles:Documents:MATLAB:ROMS:travis:Thesis_Sed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197" y="1032827"/>
            <a:ext cx="5475605" cy="479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Macintosh HD:Users:tnmiles:Desktop:Projects:WRFROMS_Process:Thesis_thicknes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6"/>
          <a:stretch/>
        </p:blipFill>
        <p:spPr bwMode="auto">
          <a:xfrm>
            <a:off x="1388528" y="-1"/>
            <a:ext cx="6773333" cy="6129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386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ROMS Total Change in Bed Thickness</a:t>
            </a:r>
            <a:endParaRPr lang="en-US" sz="28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367867" y="1862666"/>
            <a:ext cx="745066" cy="16934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4436534" y="2844800"/>
            <a:ext cx="795866" cy="1066800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99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86400" y="0"/>
            <a:ext cx="36576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Irene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August 26, 2011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Strong Stratification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Coastal Response</a:t>
            </a: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Mixing cooled surface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</a:rPr>
              <a:t>Limited intensity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923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en-US" b="1" dirty="0" smtClean="0">
                <a:solidFill>
                  <a:srgbClr val="000000"/>
                </a:solidFill>
              </a:rPr>
              <a:t>Hurricane Sandy</a:t>
            </a:r>
          </a:p>
          <a:p>
            <a:pPr algn="ctr" eaLnBrk="0" hangingPunct="0">
              <a:defRPr/>
            </a:pPr>
            <a:r>
              <a:rPr lang="en-US" dirty="0" smtClean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After fall transition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Single layer ocean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No mixing/cooling</a:t>
            </a:r>
          </a:p>
          <a:p>
            <a:pPr marL="342900" indent="-342900" eaLnBrk="0" hangingPunct="0">
              <a:buFont typeface="Arial"/>
              <a:buChar char="•"/>
              <a:defRPr/>
            </a:pPr>
            <a:r>
              <a:rPr lang="en-US" dirty="0" smtClean="0">
                <a:solidFill>
                  <a:srgbClr val="FF0000"/>
                </a:solidFill>
              </a:rPr>
              <a:t>Sediment Transport</a:t>
            </a:r>
            <a:endParaRPr lang="en-US" dirty="0" smtClean="0">
              <a:solidFill>
                <a:srgbClr val="FF0000"/>
              </a:solidFill>
            </a:endParaRPr>
          </a:p>
          <a:p>
            <a:pPr algn="ctr" eaLnBrk="0" hangingPunct="0">
              <a:defRPr/>
            </a:pPr>
            <a:endParaRPr lang="en-US" sz="800" dirty="0" smtClean="0">
              <a:solidFill>
                <a:srgbClr val="000000"/>
              </a:solidFill>
            </a:endParaRPr>
          </a:p>
          <a:p>
            <a:pPr algn="ctr" eaLnBrk="0" hangingPunct="0"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4277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4278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6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10-06 at 11.0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058" y="-25141"/>
            <a:ext cx="11564024" cy="6239674"/>
          </a:xfrm>
          <a:prstGeom prst="rect">
            <a:avLst/>
          </a:prstGeom>
        </p:spPr>
      </p:pic>
      <p:pic>
        <p:nvPicPr>
          <p:cNvPr id="6" name="Picture 5" descr="Cinar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6" y="926514"/>
            <a:ext cx="1998133" cy="1018811"/>
          </a:xfrm>
          <a:prstGeom prst="rect">
            <a:avLst/>
          </a:prstGeom>
        </p:spPr>
      </p:pic>
      <p:pic>
        <p:nvPicPr>
          <p:cNvPr id="9" name="Picture 8" descr="2014-10-05 11.27.5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19" b="4938"/>
          <a:stretch/>
        </p:blipFill>
        <p:spPr>
          <a:xfrm>
            <a:off x="6536266" y="1922665"/>
            <a:ext cx="2319867" cy="2123204"/>
          </a:xfrm>
          <a:prstGeom prst="rect">
            <a:avLst/>
          </a:prstGeom>
        </p:spPr>
      </p:pic>
      <p:pic>
        <p:nvPicPr>
          <p:cNvPr id="10" name="Picture 9" descr="Screen Shot 2014-08-29 at 5.01.2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64" y="420509"/>
            <a:ext cx="1794933" cy="1236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6934" y="2269067"/>
            <a:ext cx="248309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FFFF00"/>
                </a:solidFill>
              </a:rPr>
              <a:t>Storm Glider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CTD, </a:t>
            </a:r>
            <a:r>
              <a:rPr lang="en-US" sz="2000" b="1" dirty="0" err="1" smtClean="0">
                <a:solidFill>
                  <a:srgbClr val="FFFF00"/>
                </a:solidFill>
              </a:rPr>
              <a:t>ECOpuck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err="1" smtClean="0">
                <a:solidFill>
                  <a:srgbClr val="FFFF00"/>
                </a:solidFill>
              </a:rPr>
              <a:t>Optode</a:t>
            </a:r>
            <a:r>
              <a:rPr lang="en-US" sz="2000" b="1" dirty="0" smtClean="0">
                <a:solidFill>
                  <a:srgbClr val="FFFF00"/>
                </a:solidFill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</a:rPr>
              <a:t>Aquadopp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Accelerometer,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Power Bay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4000" y="541867"/>
            <a:ext cx="980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UMaine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8933" y="982134"/>
            <a:ext cx="78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GMRI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7467" y="3505200"/>
            <a:ext cx="13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U</a:t>
            </a:r>
            <a:r>
              <a:rPr lang="en-US" dirty="0" err="1" smtClean="0">
                <a:solidFill>
                  <a:schemeClr val="bg1"/>
                </a:solidFill>
              </a:rPr>
              <a:t>Maryland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73200" y="2692401"/>
            <a:ext cx="99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Rutgers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7867" y="2150533"/>
            <a:ext cx="812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WHOI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15" descr="NOA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51" y="0"/>
            <a:ext cx="948582" cy="94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 descr="miami_hera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/>
          <a:stretch>
            <a:fillRect/>
          </a:stretch>
        </p:blipFill>
        <p:spPr bwMode="auto">
          <a:xfrm>
            <a:off x="0" y="1798638"/>
            <a:ext cx="7440613" cy="4398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y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23813"/>
            <a:ext cx="4281487" cy="4310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48641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Post-Irene Analysis:</a:t>
            </a:r>
            <a:endParaRPr lang="en-US" sz="3200" b="1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Track accurately forecast 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   days in advance.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Intensity (wind speed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), and the resulting impacts, were over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-predicted.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7600" y="4335463"/>
            <a:ext cx="16764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mtClean="0">
                <a:solidFill>
                  <a:srgbClr val="FF0000"/>
                </a:solidFill>
              </a:rPr>
              <a:t>Need to close the Intensity Science Gap!</a:t>
            </a:r>
          </a:p>
        </p:txBody>
      </p:sp>
    </p:spTree>
    <p:extLst>
      <p:ext uri="{BB962C8B-B14F-4D97-AF65-F5344CB8AC3E}">
        <p14:creationId xmlns:p14="http://schemas.microsoft.com/office/powerpoint/2010/main" val="24574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17 at 7.40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68300"/>
            <a:ext cx="5127571" cy="572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2933700"/>
            <a:ext cx="39624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Post-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</a:t>
            </a:r>
            <a:r>
              <a:rPr lang="en-US" sz="2400" b="1" dirty="0" smtClean="0"/>
              <a:t>Blog entry:</a:t>
            </a:r>
          </a:p>
          <a:p>
            <a:r>
              <a:rPr lang="en-US" dirty="0" smtClean="0"/>
              <a:t>As </a:t>
            </a:r>
            <a:r>
              <a:rPr lang="en-US" dirty="0" err="1"/>
              <a:t>Muifa</a:t>
            </a:r>
            <a:r>
              <a:rPr lang="en-US" dirty="0"/>
              <a:t> moved toward us over the week, at first it looked like we were literally going to take a direct hit from a category 4 </a:t>
            </a:r>
            <a:r>
              <a:rPr lang="en-US" dirty="0" smtClean="0"/>
              <a:t>typhoon … gradually </a:t>
            </a:r>
            <a:r>
              <a:rPr lang="en-US" dirty="0"/>
              <a:t>was downgraded to a 2, it started to seem like no big </a:t>
            </a:r>
            <a:r>
              <a:rPr lang="en-US" dirty="0" smtClean="0"/>
              <a:t>deal … </a:t>
            </a:r>
            <a:r>
              <a:rPr lang="en-US" dirty="0"/>
              <a:t>Basically we started out worried and got less and less so as it moved toward us and were mostly </a:t>
            </a:r>
            <a:r>
              <a:rPr lang="en-US" u="sng" dirty="0"/>
              <a:t>grateful for the 4-day </a:t>
            </a:r>
            <a:r>
              <a:rPr lang="en-US" u="sng" dirty="0" smtClean="0"/>
              <a:t>weekend</a:t>
            </a:r>
            <a:r>
              <a:rPr lang="en-US" dirty="0" smtClean="0"/>
              <a:t>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32400" y="0"/>
            <a:ext cx="3670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Pre-</a:t>
            </a:r>
            <a:r>
              <a:rPr lang="en-US" sz="2400" b="1" dirty="0" err="1" smtClean="0"/>
              <a:t>Muifa</a:t>
            </a:r>
            <a:r>
              <a:rPr lang="en-US" sz="2400" b="1" dirty="0" smtClean="0"/>
              <a:t> preparation</a:t>
            </a:r>
            <a:r>
              <a:rPr lang="en-US" sz="2400" b="1" dirty="0" smtClean="0"/>
              <a:t>:</a:t>
            </a:r>
            <a:endParaRPr lang="en-US" sz="2400" b="1" dirty="0"/>
          </a:p>
          <a:p>
            <a:r>
              <a:rPr lang="en-US" dirty="0" smtClean="0"/>
              <a:t>SHANGHAI </a:t>
            </a:r>
            <a:r>
              <a:rPr lang="en-US" dirty="0"/>
              <a:t>Aug 6 (Reuters) - Chinese authorities evacuated more than 200,000 residents from eastern Zhejiang province and cancelled more than 200 flights, as the region braced itself for a typhoon that </a:t>
            </a:r>
            <a:r>
              <a:rPr lang="en-US" u="sng" dirty="0"/>
              <a:t>could be the worst in the area in years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5780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1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472981"/>
              </p:ext>
            </p:extLst>
          </p:nvPr>
        </p:nvGraphicFramePr>
        <p:xfrm>
          <a:off x="0" y="5080000"/>
          <a:ext cx="20383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rawing" r:id="rId3" imgW="2857500" imgH="1569720" progId="WPDraw30.Drawing">
                  <p:embed/>
                </p:oleObj>
              </mc:Choice>
              <mc:Fallback>
                <p:oleObj name="Drawing" r:id="rId3" imgW="2857500" imgH="1569720" progId="WPDraw30.Drawing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80000"/>
                        <a:ext cx="2038350" cy="1066800"/>
                      </a:xfrm>
                      <a:prstGeom prst="rect">
                        <a:avLst/>
                      </a:prstGeom>
                      <a:solidFill>
                        <a:srgbClr val="3E5589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2286000" y="5537200"/>
            <a:ext cx="658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solidFill>
                  <a:srgbClr val="333399">
                    <a:lumMod val="75000"/>
                  </a:srgbClr>
                </a:solidFill>
              </a:rPr>
              <a:t>Production Suite Review: December 4, 2012</a:t>
            </a:r>
          </a:p>
        </p:txBody>
      </p:sp>
      <p:sp>
        <p:nvSpPr>
          <p:cNvPr id="20483" name="TextBox 9"/>
          <p:cNvSpPr txBox="1">
            <a:spLocks noChangeArrowheads="1"/>
          </p:cNvSpPr>
          <p:nvPr/>
        </p:nvSpPr>
        <p:spPr bwMode="auto">
          <a:xfrm>
            <a:off x="0" y="19050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800" b="1" dirty="0" smtClean="0">
                <a:latin typeface="Arial"/>
                <a:cs typeface="Arial"/>
              </a:rPr>
              <a:t>National Hurricane Center: </a:t>
            </a:r>
            <a:r>
              <a:rPr lang="en-US" altLang="en-US" sz="2800" b="1" u="sng" dirty="0" smtClean="0">
                <a:latin typeface="Arial"/>
                <a:cs typeface="Arial"/>
              </a:rPr>
              <a:t>Track</a:t>
            </a:r>
            <a:r>
              <a:rPr lang="en-US" altLang="en-US" sz="2800" b="1" dirty="0" smtClean="0">
                <a:latin typeface="Arial"/>
                <a:cs typeface="Arial"/>
              </a:rPr>
              <a:t>  and </a:t>
            </a:r>
            <a:r>
              <a:rPr lang="en-US" altLang="en-US" sz="2800" b="1" u="sng" dirty="0" smtClean="0">
                <a:latin typeface="Arial"/>
                <a:cs typeface="Arial"/>
              </a:rPr>
              <a:t>Intensity</a:t>
            </a:r>
            <a:r>
              <a:rPr lang="en-US" altLang="en-US" sz="2800" b="1" dirty="0" smtClean="0">
                <a:latin typeface="Arial"/>
                <a:cs typeface="Arial"/>
              </a:rPr>
              <a:t> Error</a:t>
            </a:r>
          </a:p>
        </p:txBody>
      </p:sp>
      <p:pic>
        <p:nvPicPr>
          <p:cNvPr id="20484" name="Picture 3" descr="Screen Shot 2013-03-11 at 3.08.4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592138"/>
            <a:ext cx="4576762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0" y="4097338"/>
            <a:ext cx="4724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 </a:t>
            </a:r>
            <a:r>
              <a:rPr lang="en-US" altLang="en-US" b="1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Error: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Steady improvement over 2 decades.</a:t>
            </a:r>
          </a:p>
        </p:txBody>
      </p:sp>
      <p:pic>
        <p:nvPicPr>
          <p:cNvPr id="20486" name="Picture 6" descr="Screen Shot 2013-03-11 at 3.26.0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2138"/>
            <a:ext cx="4597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1"/>
          <p:cNvSpPr>
            <a:spLocks noChangeArrowheads="1"/>
          </p:cNvSpPr>
          <p:nvPr/>
        </p:nvSpPr>
        <p:spPr bwMode="auto">
          <a:xfrm>
            <a:off x="4572000" y="4089400"/>
            <a:ext cx="441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Forecast </a:t>
            </a:r>
            <a:r>
              <a:rPr lang="en-US" altLang="en-US" b="1" u="sng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Error: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“long-term trend is flat”,</a:t>
            </a:r>
          </a:p>
          <a:p>
            <a:pPr algn="ctr"/>
            <a:r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“little skill”.</a:t>
            </a:r>
          </a:p>
        </p:txBody>
      </p:sp>
    </p:spTree>
    <p:extLst>
      <p:ext uri="{BB962C8B-B14F-4D97-AF65-F5344CB8AC3E}">
        <p14:creationId xmlns:p14="http://schemas.microsoft.com/office/powerpoint/2010/main" val="288819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Macintosh HD:Users:new_user:Desktop:irene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4338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Macintosh HD:Users:new_user:Desktop:sandy1029c_clou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590800"/>
            <a:ext cx="5486400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443538" y="0"/>
            <a:ext cx="353695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Irene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August </a:t>
            </a:r>
            <a:r>
              <a:rPr lang="en-US" dirty="0" smtClean="0">
                <a:solidFill>
                  <a:srgbClr val="000000"/>
                </a:solidFill>
              </a:rPr>
              <a:t>28, </a:t>
            </a:r>
            <a:r>
              <a:rPr lang="en-US" dirty="0">
                <a:solidFill>
                  <a:srgbClr val="000000"/>
                </a:solidFill>
              </a:rPr>
              <a:t>2011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#7 </a:t>
            </a:r>
            <a:r>
              <a:rPr lang="en-US" dirty="0">
                <a:solidFill>
                  <a:srgbClr val="000000"/>
                </a:solidFill>
              </a:rPr>
              <a:t>with &gt;$</a:t>
            </a:r>
            <a:r>
              <a:rPr lang="en-US" dirty="0" smtClean="0">
                <a:solidFill>
                  <a:srgbClr val="000000"/>
                </a:solidFill>
              </a:rPr>
              <a:t>16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Intensity Over-predicted.</a:t>
            </a:r>
          </a:p>
        </p:txBody>
      </p:sp>
      <p:sp>
        <p:nvSpPr>
          <p:cNvPr id="17412" name="TextBox 6"/>
          <p:cNvSpPr txBox="1">
            <a:spLocks noChangeArrowheads="1"/>
          </p:cNvSpPr>
          <p:nvPr/>
        </p:nvSpPr>
        <p:spPr bwMode="auto">
          <a:xfrm>
            <a:off x="0" y="3733800"/>
            <a:ext cx="38100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/>
            <a:r>
              <a:rPr lang="en-US" b="1" dirty="0">
                <a:solidFill>
                  <a:srgbClr val="0000FF"/>
                </a:solidFill>
              </a:rPr>
              <a:t>Hurricane Sandy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October 29, 2012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NOAA/NHC Damage: </a:t>
            </a: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#2 with &gt;$</a:t>
            </a:r>
            <a:r>
              <a:rPr lang="en-US" dirty="0" smtClean="0">
                <a:solidFill>
                  <a:srgbClr val="000000"/>
                </a:solidFill>
              </a:rPr>
              <a:t>68 </a:t>
            </a:r>
            <a:r>
              <a:rPr lang="en-US" dirty="0">
                <a:solidFill>
                  <a:srgbClr val="000000"/>
                </a:solidFill>
              </a:rPr>
              <a:t>Billion.</a:t>
            </a:r>
          </a:p>
          <a:p>
            <a:pPr algn="ctr" eaLnBrk="0" hangingPunct="0"/>
            <a:endParaRPr lang="en-US" sz="800" dirty="0">
              <a:solidFill>
                <a:srgbClr val="000000"/>
              </a:solidFill>
            </a:endParaRPr>
          </a:p>
          <a:p>
            <a:pPr algn="ctr" eaLnBrk="0" hangingPunct="0"/>
            <a:r>
              <a:rPr lang="en-US" dirty="0">
                <a:solidFill>
                  <a:srgbClr val="000000"/>
                </a:solidFill>
              </a:rPr>
              <a:t>Track Accurate;</a:t>
            </a:r>
          </a:p>
          <a:p>
            <a:pPr algn="ctr" eaLnBrk="0" hangingPunct="0"/>
            <a:r>
              <a:rPr lang="en-US" dirty="0" smtClean="0">
                <a:solidFill>
                  <a:srgbClr val="000000"/>
                </a:solidFill>
              </a:rPr>
              <a:t>Impact </a:t>
            </a:r>
            <a:r>
              <a:rPr lang="en-US" dirty="0">
                <a:solidFill>
                  <a:srgbClr val="000000"/>
                </a:solidFill>
              </a:rPr>
              <a:t>Under-predicted.</a:t>
            </a:r>
          </a:p>
        </p:txBody>
      </p:sp>
      <p:sp>
        <p:nvSpPr>
          <p:cNvPr id="17413" name="Left Arrow 4"/>
          <p:cNvSpPr>
            <a:spLocks noChangeArrowheads="1"/>
          </p:cNvSpPr>
          <p:nvPr/>
        </p:nvSpPr>
        <p:spPr bwMode="auto">
          <a:xfrm>
            <a:off x="5486400" y="1524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Left Arrow 9"/>
          <p:cNvSpPr>
            <a:spLocks noChangeArrowheads="1"/>
          </p:cNvSpPr>
          <p:nvPr/>
        </p:nvSpPr>
        <p:spPr bwMode="auto">
          <a:xfrm flipH="1">
            <a:off x="3200400" y="3886200"/>
            <a:ext cx="457200" cy="5334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40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4-02 at 11.25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476354"/>
            <a:ext cx="4071644" cy="27551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 descr="Screen Shot 2014-04-02 at 11.26.2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482" y="485975"/>
            <a:ext cx="4071643" cy="276030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26.4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421587"/>
            <a:ext cx="4071644" cy="2753787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Screen Shot 2014-04-02 at 11.27.0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357" y="3432172"/>
            <a:ext cx="4071644" cy="275759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Regional-Scale Observation Network</a:t>
            </a:r>
            <a:endParaRPr lang="en-US" sz="28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690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-635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Ensemble of Forecast Models Include:</a:t>
            </a:r>
          </a:p>
        </p:txBody>
      </p:sp>
      <p:pic>
        <p:nvPicPr>
          <p:cNvPr id="5" name="Picture 4" descr="Screen Shot 2014-04-02 at 11.51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493169"/>
            <a:ext cx="4191000" cy="283982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6" name="Picture 5" descr="Screen Shot 2014-04-02 at 11.51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96978"/>
            <a:ext cx="4191000" cy="284375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7" name="Picture 6" descr="11311385685_21a7a0201d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7078"/>
            <a:ext cx="9144000" cy="2178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4036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/>
                <a:cs typeface="Times New Roman"/>
              </a:rPr>
              <a:t>Mid-Atlantic Operations Center @ Rutgers</a:t>
            </a:r>
          </a:p>
        </p:txBody>
      </p:sp>
    </p:spTree>
    <p:extLst>
      <p:ext uri="{BB962C8B-B14F-4D97-AF65-F5344CB8AC3E}">
        <p14:creationId xmlns:p14="http://schemas.microsoft.com/office/powerpoint/2010/main" val="223327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16653</TotalTime>
  <Words>888</Words>
  <Application>Microsoft Macintosh PowerPoint</Application>
  <PresentationFormat>On-screen Show (4:3)</PresentationFormat>
  <Paragraphs>184</Paragraphs>
  <Slides>33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Scott Glenn</cp:lastModifiedBy>
  <cp:revision>513</cp:revision>
  <dcterms:created xsi:type="dcterms:W3CDTF">2011-10-07T14:39:24Z</dcterms:created>
  <dcterms:modified xsi:type="dcterms:W3CDTF">2015-10-20T14:19:24Z</dcterms:modified>
</cp:coreProperties>
</file>