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81" r:id="rId2"/>
    <p:sldId id="304" r:id="rId3"/>
    <p:sldId id="302" r:id="rId4"/>
    <p:sldId id="292" r:id="rId5"/>
    <p:sldId id="290" r:id="rId6"/>
    <p:sldId id="282" r:id="rId7"/>
    <p:sldId id="297" r:id="rId8"/>
    <p:sldId id="294" r:id="rId9"/>
    <p:sldId id="296" r:id="rId10"/>
    <p:sldId id="310" r:id="rId11"/>
    <p:sldId id="293" r:id="rId12"/>
    <p:sldId id="288" r:id="rId13"/>
    <p:sldId id="303" r:id="rId14"/>
    <p:sldId id="283" r:id="rId15"/>
    <p:sldId id="291" r:id="rId16"/>
    <p:sldId id="286" r:id="rId17"/>
    <p:sldId id="287" r:id="rId18"/>
    <p:sldId id="305" r:id="rId19"/>
    <p:sldId id="306" r:id="rId20"/>
    <p:sldId id="307" r:id="rId21"/>
    <p:sldId id="308" r:id="rId22"/>
    <p:sldId id="309" r:id="rId23"/>
    <p:sldId id="295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Geneva" pitchFamily="-65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D8E2"/>
    <a:srgbClr val="6BF4FF"/>
    <a:srgbClr val="4692E3"/>
    <a:srgbClr val="4590D4"/>
    <a:srgbClr val="54ADFF"/>
    <a:srgbClr val="0000FF"/>
    <a:srgbClr val="0B1999"/>
    <a:srgbClr val="003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25" autoAdjust="0"/>
    <p:restoredTop sz="92712" autoAdjust="0"/>
  </p:normalViewPr>
  <p:slideViewPr>
    <p:cSldViewPr>
      <p:cViewPr>
        <p:scale>
          <a:sx n="75" d="100"/>
          <a:sy n="75" d="100"/>
        </p:scale>
        <p:origin x="-96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FEC6DE-8723-4354-A332-9E605E9824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96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pitchFamily="-65" charset="-128"/>
        <a:cs typeface="Geneva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Geneva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FEC6DE-8723-4354-A332-9E605E98249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19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65D77-F85C-4ABD-A364-DBA5B61D93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F892A-29BA-4336-A387-8F0D2853E2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50D02-EFF2-46FE-AC82-E46A13B3CC4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611AD-9FEE-406B-A66A-123D9BDD56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801A1-877D-4A0D-952E-F4409ED711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85752-94CD-4FEF-A83E-0551104DFF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476DD-C31B-4EF5-BC83-4D78F61406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E7D54-C35D-4A92-801F-7EB801A78D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062EB-464C-425D-AB05-BF4644D33F2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CBF1E-E0A2-4708-A5E5-90F126411E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3383A-9993-4D05-91C4-51BDF8CD45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D381CD2-864C-4BDB-97AB-B6135F760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Geneva" pitchFamily="-65" charset="-128"/>
          <a:cs typeface="Geneva" pitchFamily="-65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Geneva" pitchFamily="-65" charset="-128"/>
          <a:cs typeface="Geneva" pitchFamily="-65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Geneva" pitchFamily="-65" charset="-128"/>
          <a:cs typeface="Geneva" pitchFamily="-65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  <a:ea typeface="Geneva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Geneva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Geneva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  <a:ea typeface="Geneva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support.codar.com/Technicians_Information_Page_for_SeaSondes/Training_Files/Day2_PatternMeasurements_2014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prk-maracoos.dyndns.org:8241" TargetMode="External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2-05 at 3.5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64" y="0"/>
            <a:ext cx="9179764" cy="6248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447800" y="228600"/>
            <a:ext cx="7772400" cy="147002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Evaluation of Three Antenna Pattern Measurements for a 25 MHz </a:t>
            </a:r>
            <a:r>
              <a:rPr lang="en-US" sz="3600" b="1" dirty="0" err="1" smtClean="0">
                <a:solidFill>
                  <a:srgbClr val="000000"/>
                </a:solidFill>
              </a:rPr>
              <a:t>SeaSonde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209800" y="1828800"/>
            <a:ext cx="6400800" cy="1752600"/>
          </a:xfrm>
        </p:spPr>
        <p:txBody>
          <a:bodyPr/>
          <a:lstStyle/>
          <a:p>
            <a:r>
              <a:rPr lang="en-US" sz="2400" dirty="0" smtClean="0">
                <a:solidFill>
                  <a:srgbClr val="000000"/>
                </a:solidFill>
              </a:rPr>
              <a:t>Colin Evans, Hugh </a:t>
            </a:r>
            <a:r>
              <a:rPr lang="en-US" sz="2400" dirty="0" err="1" smtClean="0">
                <a:solidFill>
                  <a:srgbClr val="000000"/>
                </a:solidFill>
              </a:rPr>
              <a:t>Roarty</a:t>
            </a:r>
            <a:r>
              <a:rPr lang="en-US" sz="2400" dirty="0" smtClean="0">
                <a:solidFill>
                  <a:srgbClr val="000000"/>
                </a:solidFill>
              </a:rPr>
              <a:t>, Ethan Handel, Scott Glenn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Rutgers University, USA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 descr="NOAA_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800" y="4572000"/>
            <a:ext cx="1668294" cy="1600200"/>
          </a:xfrm>
          <a:prstGeom prst="rect">
            <a:avLst/>
          </a:prstGeom>
        </p:spPr>
      </p:pic>
      <p:pic>
        <p:nvPicPr>
          <p:cNvPr id="7" name="Picture 6" descr="MARACOOS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5257800"/>
            <a:ext cx="3175000" cy="547626"/>
          </a:xfrm>
          <a:prstGeom prst="rect">
            <a:avLst/>
          </a:prstGeom>
        </p:spPr>
      </p:pic>
      <p:pic>
        <p:nvPicPr>
          <p:cNvPr id="8" name="Picture 7" descr="COOL_redgray_on_light_l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3995290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Processing the Patterns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Screen Shot 2015-03-05 at 9.56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4214038" cy="2209800"/>
          </a:xfrm>
          <a:prstGeom prst="rect">
            <a:avLst/>
          </a:prstGeom>
        </p:spPr>
      </p:pic>
      <p:pic>
        <p:nvPicPr>
          <p:cNvPr id="6" name="Picture 5" descr="Screen Shot 2015-03-05 at 10.03.2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46" y="1676400"/>
            <a:ext cx="4822553" cy="3276600"/>
          </a:xfrm>
          <a:prstGeom prst="rect">
            <a:avLst/>
          </a:prstGeom>
        </p:spPr>
      </p:pic>
      <p:pic>
        <p:nvPicPr>
          <p:cNvPr id="7" name="Picture 6" descr="Screen Shot 2015-03-05 at 10.04.5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124200"/>
            <a:ext cx="416466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57800" y="5650468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and Boat filtering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696200" y="762000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filtering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>
          <a:xfrm flipH="1" flipV="1">
            <a:off x="4495800" y="5269468"/>
            <a:ext cx="762000" cy="565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7315200" y="1066800"/>
            <a:ext cx="457200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190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Pattern Results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PlotSignalStreng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429000"/>
            <a:ext cx="2743200" cy="2743200"/>
          </a:xfrm>
          <a:prstGeom prst="rect">
            <a:avLst/>
          </a:prstGeom>
        </p:spPr>
      </p:pic>
      <p:pic>
        <p:nvPicPr>
          <p:cNvPr id="5" name="Picture 4" descr="PlotSignalStreng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429000"/>
            <a:ext cx="2743200" cy="2743200"/>
          </a:xfrm>
          <a:prstGeom prst="rect">
            <a:avLst/>
          </a:prstGeom>
        </p:spPr>
      </p:pic>
      <p:pic>
        <p:nvPicPr>
          <p:cNvPr id="6" name="Picture 5" descr="PlotSignalStrength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429000"/>
            <a:ext cx="2743200" cy="2743200"/>
          </a:xfrm>
          <a:prstGeom prst="rect">
            <a:avLst/>
          </a:prstGeom>
        </p:spPr>
      </p:pic>
      <p:pic>
        <p:nvPicPr>
          <p:cNvPr id="7" name="Picture 6" descr="PlotLoopPatter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0"/>
            <a:ext cx="2743200" cy="2743200"/>
          </a:xfrm>
          <a:prstGeom prst="rect">
            <a:avLst/>
          </a:prstGeom>
        </p:spPr>
      </p:pic>
      <p:pic>
        <p:nvPicPr>
          <p:cNvPr id="8" name="Picture 7" descr="PlotLoopPatter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762000"/>
            <a:ext cx="2743200" cy="2743200"/>
          </a:xfrm>
          <a:prstGeom prst="rect">
            <a:avLst/>
          </a:prstGeom>
        </p:spPr>
      </p:pic>
      <p:pic>
        <p:nvPicPr>
          <p:cNvPr id="9" name="Picture 8" descr="PlotLoopPatter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762000"/>
            <a:ext cx="2743200" cy="2743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9906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– 10</a:t>
            </a:r>
            <a:r>
              <a:rPr lang="en-US" baseline="30000" dirty="0" smtClean="0"/>
              <a:t>o</a:t>
            </a:r>
            <a:r>
              <a:rPr lang="en-US" dirty="0" smtClean="0"/>
              <a:t> smooth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9906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– 10</a:t>
            </a:r>
            <a:r>
              <a:rPr lang="en-US" baseline="30000" dirty="0" smtClean="0"/>
              <a:t>o</a:t>
            </a:r>
            <a:r>
              <a:rPr lang="en-US" dirty="0" smtClean="0"/>
              <a:t> smooth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990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– 12</a:t>
            </a:r>
            <a:r>
              <a:rPr lang="en-US" baseline="30000" dirty="0" smtClean="0"/>
              <a:t>o</a:t>
            </a:r>
            <a:r>
              <a:rPr lang="en-US" dirty="0" smtClean="0"/>
              <a:t> smooth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8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Pattern Amplitudes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4" name="Picture 3" descr="pattern_amplitude_vs_bearing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" t="3242" r="7294" b="3475"/>
          <a:stretch/>
        </p:blipFill>
        <p:spPr>
          <a:xfrm>
            <a:off x="0" y="1064358"/>
            <a:ext cx="6324599" cy="51078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1295400"/>
            <a:ext cx="1676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282267" y="2133600"/>
            <a:ext cx="28617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b="1" dirty="0" smtClean="0">
                <a:solidFill>
                  <a:srgbClr val="FF0000"/>
                </a:solidFill>
              </a:rPr>
              <a:t>ed</a:t>
            </a:r>
            <a:r>
              <a:rPr lang="en-US" dirty="0" smtClean="0"/>
              <a:t> dashed = ideal L1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dashed = ideal L2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solid = measured L1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solid = measured L2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42947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Boat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4583668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083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Data Reprocessing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12192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800" dirty="0" smtClean="0">
                <a:solidFill>
                  <a:srgbClr val="000000"/>
                </a:solidFill>
              </a:rPr>
              <a:t>Spectra files reprocessed with batch reprocessing application built by CODAR</a:t>
            </a:r>
          </a:p>
          <a:p>
            <a:pPr>
              <a:buFont typeface="Wingdings" charset="2"/>
              <a:buChar char="Ø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2655332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CSS files 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85800" y="22860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Inputs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743200" y="32004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Analyze Spectra</a:t>
            </a:r>
            <a:endParaRPr lang="en-US" dirty="0"/>
          </a:p>
        </p:txBody>
      </p:sp>
      <p:pic>
        <p:nvPicPr>
          <p:cNvPr id="30" name="Picture 29" descr="Screen Shot 2015-03-04 at 11.02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495800"/>
            <a:ext cx="1620976" cy="1611868"/>
          </a:xfrm>
          <a:prstGeom prst="rect">
            <a:avLst/>
          </a:prstGeom>
        </p:spPr>
      </p:pic>
      <p:cxnSp>
        <p:nvCxnSpPr>
          <p:cNvPr id="37" name="Straight Connector 36"/>
          <p:cNvCxnSpPr/>
          <p:nvPr/>
        </p:nvCxnSpPr>
        <p:spPr>
          <a:xfrm>
            <a:off x="1828800" y="3036332"/>
            <a:ext cx="914400" cy="5334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1828800" y="3569732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43000" y="4407932"/>
            <a:ext cx="0" cy="316468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57200" y="3645932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Radial </a:t>
            </a:r>
            <a:r>
              <a:rPr lang="en-US" dirty="0" err="1" smtClean="0"/>
              <a:t>Configs</a:t>
            </a:r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1143000" y="4724400"/>
            <a:ext cx="34290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43000" y="4724400"/>
            <a:ext cx="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457200" y="50292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Walking APM</a:t>
            </a:r>
            <a:endParaRPr lang="en-US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2819400" y="4724400"/>
            <a:ext cx="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133600" y="50292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Boat APM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4572000" y="4724400"/>
            <a:ext cx="0" cy="3810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810000" y="50292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AIS APM</a:t>
            </a:r>
            <a:endParaRPr lang="en-US" dirty="0"/>
          </a:p>
        </p:txBody>
      </p:sp>
      <p:cxnSp>
        <p:nvCxnSpPr>
          <p:cNvPr id="61" name="Straight Connector 60"/>
          <p:cNvCxnSpPr>
            <a:stCxn id="20" idx="3"/>
            <a:endCxn id="62" idx="1"/>
          </p:cNvCxnSpPr>
          <p:nvPr/>
        </p:nvCxnSpPr>
        <p:spPr>
          <a:xfrm flipV="1">
            <a:off x="4114800" y="2743200"/>
            <a:ext cx="144780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5562600" y="23622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Radials</a:t>
            </a:r>
            <a:endParaRPr lang="en-US" dirty="0"/>
          </a:p>
        </p:txBody>
      </p:sp>
      <p:sp>
        <p:nvSpPr>
          <p:cNvPr id="65" name="Rectangle 64"/>
          <p:cNvSpPr/>
          <p:nvPr/>
        </p:nvSpPr>
        <p:spPr>
          <a:xfrm>
            <a:off x="5562600" y="32004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Radial Shorts</a:t>
            </a:r>
            <a:endParaRPr lang="en-US" dirty="0"/>
          </a:p>
        </p:txBody>
      </p:sp>
      <p:cxnSp>
        <p:nvCxnSpPr>
          <p:cNvPr id="66" name="Straight Connector 65"/>
          <p:cNvCxnSpPr>
            <a:stCxn id="20" idx="3"/>
            <a:endCxn id="65" idx="1"/>
          </p:cNvCxnSpPr>
          <p:nvPr/>
        </p:nvCxnSpPr>
        <p:spPr>
          <a:xfrm>
            <a:off x="4114800" y="3581400"/>
            <a:ext cx="1447800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0" idx="3"/>
            <a:endCxn id="73" idx="1"/>
          </p:cNvCxnSpPr>
          <p:nvPr/>
        </p:nvCxnSpPr>
        <p:spPr>
          <a:xfrm>
            <a:off x="4114800" y="3581400"/>
            <a:ext cx="1447800" cy="838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5562600" y="4038600"/>
            <a:ext cx="1371600" cy="762000"/>
          </a:xfrm>
          <a:prstGeom prst="rect">
            <a:avLst/>
          </a:prstGeom>
          <a:solidFill>
            <a:srgbClr val="4692E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Wave data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5715000" y="1981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Outputs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05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1604" y="1311127"/>
            <a:ext cx="8155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3200" dirty="0" smtClean="0"/>
          </a:p>
          <a:p>
            <a:pPr marL="742950" lvl="1" indent="-285750">
              <a:buFontTx/>
              <a:buChar char="-"/>
            </a:pPr>
            <a:endParaRPr lang="en-US" dirty="0"/>
          </a:p>
        </p:txBody>
      </p:sp>
      <p:pic>
        <p:nvPicPr>
          <p:cNvPr id="7" name="Picture 6" descr="25MHz_3day_RDLm_SI01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t="1852" r="11983" b="5327"/>
          <a:stretch/>
        </p:blipFill>
        <p:spPr>
          <a:xfrm>
            <a:off x="514209" y="228600"/>
            <a:ext cx="3371991" cy="2971799"/>
          </a:xfrm>
          <a:prstGeom prst="rect">
            <a:avLst/>
          </a:prstGeom>
        </p:spPr>
      </p:pic>
      <p:pic>
        <p:nvPicPr>
          <p:cNvPr id="9" name="Picture 8" descr="25MHz_3day_RDLm_SI02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t="2546" r="12503" b="5559"/>
          <a:stretch/>
        </p:blipFill>
        <p:spPr>
          <a:xfrm>
            <a:off x="4381403" y="228600"/>
            <a:ext cx="3390997" cy="2971800"/>
          </a:xfrm>
          <a:prstGeom prst="rect">
            <a:avLst/>
          </a:prstGeom>
        </p:spPr>
      </p:pic>
      <p:pic>
        <p:nvPicPr>
          <p:cNvPr id="10" name="Picture 9" descr="25MHz_3day_RDLm_SI03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2083" r="12330" b="5791"/>
          <a:stretch/>
        </p:blipFill>
        <p:spPr>
          <a:xfrm>
            <a:off x="533400" y="3219956"/>
            <a:ext cx="3352800" cy="295224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38200" y="3810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Walking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24400" y="3810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Boat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335280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AIS software 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752185"/>
              </p:ext>
            </p:extLst>
          </p:nvPr>
        </p:nvGraphicFramePr>
        <p:xfrm>
          <a:off x="4343400" y="3505200"/>
          <a:ext cx="3611892" cy="2457226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846592"/>
                <a:gridCol w="1765300"/>
              </a:tblGrid>
              <a:tr h="6382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Pattern Method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Date</a:t>
                      </a:r>
                      <a:endParaRPr lang="en-US" sz="1600" dirty="0"/>
                    </a:p>
                  </a:txBody>
                  <a:tcPr/>
                </a:tc>
              </a:tr>
              <a:tr h="65711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Walking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August</a:t>
                      </a:r>
                      <a:r>
                        <a:rPr lang="en-US" sz="1600" baseline="0" dirty="0" smtClean="0"/>
                        <a:t> 26, 2014</a:t>
                      </a:r>
                      <a:endParaRPr lang="en-US" sz="1600" dirty="0"/>
                    </a:p>
                  </a:txBody>
                  <a:tcPr/>
                </a:tc>
              </a:tr>
              <a:tr h="63828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Boat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August</a:t>
                      </a:r>
                      <a:r>
                        <a:rPr lang="en-US" sz="1600" baseline="0" dirty="0" smtClean="0"/>
                        <a:t> 28, 2014</a:t>
                      </a:r>
                      <a:endParaRPr lang="en-US" sz="1600" dirty="0"/>
                    </a:p>
                  </a:txBody>
                  <a:tcPr/>
                </a:tc>
              </a:tr>
              <a:tr h="5235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AIS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August 20, 2014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004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Hourly Velocity Comparisons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Picture 4" descr="SILD_Pattern_Velocities_Comparison_Subplot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1" t="2956" r="7981" b="3326"/>
          <a:stretch/>
        </p:blipFill>
        <p:spPr>
          <a:xfrm>
            <a:off x="76200" y="1143000"/>
            <a:ext cx="5381595" cy="4419600"/>
          </a:xfrm>
          <a:prstGeom prst="rect">
            <a:avLst/>
          </a:prstGeom>
        </p:spPr>
      </p:pic>
      <p:pic>
        <p:nvPicPr>
          <p:cNvPr id="8" name="Picture 7" descr="nyh_site_gri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1" t="3008" r="16145" b="5096"/>
          <a:stretch/>
        </p:blipFill>
        <p:spPr>
          <a:xfrm>
            <a:off x="5257800" y="2590800"/>
            <a:ext cx="3657600" cy="36031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19800" y="137160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Black</a:t>
            </a:r>
            <a:r>
              <a:rPr lang="en-US" dirty="0" smtClean="0"/>
              <a:t> – Ideal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Blue</a:t>
            </a:r>
            <a:r>
              <a:rPr lang="en-US" dirty="0" smtClean="0"/>
              <a:t> – Walking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– Boat</a:t>
            </a:r>
          </a:p>
          <a:p>
            <a:r>
              <a:rPr lang="en-US" b="1" dirty="0" smtClean="0">
                <a:solidFill>
                  <a:srgbClr val="5ED8E2"/>
                </a:solidFill>
              </a:rPr>
              <a:t>Light Blue </a:t>
            </a:r>
            <a:r>
              <a:rPr lang="en-US" dirty="0" smtClean="0"/>
              <a:t>- AIS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257800" y="1981200"/>
            <a:ext cx="2286000" cy="1752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257800" y="3429000"/>
            <a:ext cx="21336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81600" y="4419600"/>
            <a:ext cx="1828800" cy="152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5001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Correlation between SILD Measured and Ideal Radials</a:t>
            </a:r>
            <a:endParaRPr lang="en-US" sz="3600" dirty="0">
              <a:solidFill>
                <a:srgbClr val="000000"/>
              </a:solidFill>
            </a:endParaRPr>
          </a:p>
        </p:txBody>
      </p:sp>
      <p:pic>
        <p:nvPicPr>
          <p:cNvPr id="4" name="Picture 3" descr="SILD_Pattern_Velocities_correlation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" t="3162" r="7327" b="3978"/>
          <a:stretch/>
        </p:blipFill>
        <p:spPr>
          <a:xfrm>
            <a:off x="12700" y="1167303"/>
            <a:ext cx="5168900" cy="416669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684563"/>
              </p:ext>
            </p:extLst>
          </p:nvPr>
        </p:nvGraphicFramePr>
        <p:xfrm>
          <a:off x="5334000" y="1905000"/>
          <a:ext cx="3646329" cy="1905000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939423"/>
                <a:gridCol w="954306"/>
                <a:gridCol w="876300"/>
                <a:gridCol w="876300"/>
              </a:tblGrid>
              <a:tr h="476250"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Bearing</a:t>
                      </a:r>
                      <a:endParaRPr lang="en-US" sz="1500" dirty="0"/>
                    </a:p>
                  </a:txBody>
                  <a:tcPr>
                    <a:solidFill>
                      <a:srgbClr val="4692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Walking</a:t>
                      </a:r>
                      <a:endParaRPr lang="en-US" sz="1500" dirty="0"/>
                    </a:p>
                  </a:txBody>
                  <a:tcPr>
                    <a:solidFill>
                      <a:srgbClr val="4692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Boat</a:t>
                      </a:r>
                      <a:endParaRPr lang="en-US" sz="1500" dirty="0"/>
                    </a:p>
                  </a:txBody>
                  <a:tcPr>
                    <a:solidFill>
                      <a:srgbClr val="4692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dirty="0" smtClean="0"/>
                        <a:t>AIS</a:t>
                      </a:r>
                      <a:endParaRPr lang="en-US" sz="1500" dirty="0"/>
                    </a:p>
                  </a:txBody>
                  <a:tcPr>
                    <a:solidFill>
                      <a:srgbClr val="4692E3"/>
                    </a:solidFill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</a:rPr>
                        <a:t>102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692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0.96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0.90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0.89</a:t>
                      </a:r>
                      <a:endParaRPr lang="en-US" sz="1500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</a:rPr>
                        <a:t>132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692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0.90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0.92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0.91</a:t>
                      </a:r>
                      <a:endParaRPr lang="en-US" sz="1500" dirty="0"/>
                    </a:p>
                  </a:txBody>
                  <a:tcPr/>
                </a:tc>
              </a:tr>
              <a:tr h="476250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>
                          <a:solidFill>
                            <a:schemeClr val="bg1"/>
                          </a:solidFill>
                        </a:rPr>
                        <a:t>167</a:t>
                      </a:r>
                      <a:endParaRPr lang="en-US" sz="15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4692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0.73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-0.14</a:t>
                      </a:r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0.70</a:t>
                      </a:r>
                      <a:endParaRPr lang="en-US" sz="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77000" y="1524000"/>
            <a:ext cx="2057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19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Total Comparisons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6120" y="799753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Walking APM-WAPM_25MHz_2014_10_16_12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6422" r="12531" b="5433"/>
          <a:stretch/>
        </p:blipFill>
        <p:spPr>
          <a:xfrm>
            <a:off x="152400" y="584199"/>
            <a:ext cx="3495323" cy="3073401"/>
          </a:xfrm>
          <a:prstGeom prst="rect">
            <a:avLst/>
          </a:prstGeom>
        </p:spPr>
      </p:pic>
      <p:pic>
        <p:nvPicPr>
          <p:cNvPr id="4" name="Picture 3" descr="Walking APM-WAPM_25MHz_2014_10_16_12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6666" r="12531" b="5432"/>
          <a:stretch/>
        </p:blipFill>
        <p:spPr>
          <a:xfrm>
            <a:off x="2743200" y="1828800"/>
            <a:ext cx="3490502" cy="3060638"/>
          </a:xfrm>
          <a:prstGeom prst="rect">
            <a:avLst/>
          </a:prstGeom>
        </p:spPr>
      </p:pic>
      <p:pic>
        <p:nvPicPr>
          <p:cNvPr id="5" name="Picture 4" descr="AIS APM-WAPM_25MHz_2014_10_16_12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421" r="12911" b="5185"/>
          <a:stretch/>
        </p:blipFill>
        <p:spPr>
          <a:xfrm>
            <a:off x="5257800" y="3103434"/>
            <a:ext cx="3531498" cy="3144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2286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67200" y="1535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2743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2014-10-16 12:00:00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249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Total Comparisons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2014-10-16 13:00:00</a:t>
            </a:r>
            <a:endParaRPr lang="en-US" dirty="0"/>
          </a:p>
        </p:txBody>
      </p:sp>
      <p:pic>
        <p:nvPicPr>
          <p:cNvPr id="6" name="Picture 5" descr="Walking APM-WAPM_25MHz_2014_10_16_13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5" t="6419" r="12912" b="5679"/>
          <a:stretch/>
        </p:blipFill>
        <p:spPr>
          <a:xfrm>
            <a:off x="152400" y="609600"/>
            <a:ext cx="3439702" cy="3048000"/>
          </a:xfrm>
          <a:prstGeom prst="rect">
            <a:avLst/>
          </a:prstGeom>
        </p:spPr>
      </p:pic>
      <p:pic>
        <p:nvPicPr>
          <p:cNvPr id="7" name="Picture 6" descr="Walking APM-WAPM_25MHz_2014_10_16_13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6173" r="12530" b="5186"/>
          <a:stretch/>
        </p:blipFill>
        <p:spPr>
          <a:xfrm>
            <a:off x="2743200" y="1752600"/>
            <a:ext cx="3524515" cy="3124200"/>
          </a:xfrm>
          <a:prstGeom prst="rect">
            <a:avLst/>
          </a:prstGeom>
        </p:spPr>
      </p:pic>
      <p:pic>
        <p:nvPicPr>
          <p:cNvPr id="8" name="Picture 7" descr="AIS APM-WAPM_25MHz_2014_10_16_13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173" r="12721" b="5186"/>
          <a:stretch/>
        </p:blipFill>
        <p:spPr>
          <a:xfrm>
            <a:off x="5341429" y="3048000"/>
            <a:ext cx="3507109" cy="3124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0" y="304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91000" y="143613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2731532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67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Total Comparisons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2014-10-16 14:00:00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316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447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743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 </a:t>
            </a:r>
            <a:endParaRPr lang="en-US" dirty="0"/>
          </a:p>
        </p:txBody>
      </p:sp>
      <p:pic>
        <p:nvPicPr>
          <p:cNvPr id="9" name="Picture 8" descr="Walking APM-WAPM_25MHz_2014_10_16_14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6948" r="12721" b="5432"/>
          <a:stretch/>
        </p:blipFill>
        <p:spPr>
          <a:xfrm>
            <a:off x="152400" y="661823"/>
            <a:ext cx="3495261" cy="3062543"/>
          </a:xfrm>
          <a:prstGeom prst="rect">
            <a:avLst/>
          </a:prstGeom>
        </p:spPr>
      </p:pic>
      <p:pic>
        <p:nvPicPr>
          <p:cNvPr id="10" name="Picture 9" descr="Walking APM-WAPM_25MHz_2014_10_16_14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6690" r="12530" b="5432"/>
          <a:stretch/>
        </p:blipFill>
        <p:spPr>
          <a:xfrm>
            <a:off x="2766218" y="1796774"/>
            <a:ext cx="3504882" cy="3080026"/>
          </a:xfrm>
          <a:prstGeom prst="rect">
            <a:avLst/>
          </a:prstGeom>
        </p:spPr>
      </p:pic>
      <p:pic>
        <p:nvPicPr>
          <p:cNvPr id="11" name="Picture 10" descr="AIS APM-WAPM_25MHz_2014_10_16_14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428" r="12911" b="5678"/>
          <a:stretch/>
        </p:blipFill>
        <p:spPr>
          <a:xfrm>
            <a:off x="5387195" y="3048000"/>
            <a:ext cx="352820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53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IMG_30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3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Total Comparisons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2014-10-16 15:00:00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316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447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743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 </a:t>
            </a:r>
            <a:endParaRPr lang="en-US" dirty="0"/>
          </a:p>
        </p:txBody>
      </p:sp>
      <p:pic>
        <p:nvPicPr>
          <p:cNvPr id="9" name="Picture 8" descr="Walking APM-WAPM_25MHz_2014_10_16_15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5" t="6421" r="12531" b="5185"/>
          <a:stretch/>
        </p:blipFill>
        <p:spPr>
          <a:xfrm>
            <a:off x="228600" y="656396"/>
            <a:ext cx="3403600" cy="3001204"/>
          </a:xfrm>
          <a:prstGeom prst="rect">
            <a:avLst/>
          </a:prstGeom>
        </p:spPr>
      </p:pic>
      <p:pic>
        <p:nvPicPr>
          <p:cNvPr id="10" name="Picture 9" descr="Walking APM-WAPM_25MHz_2014_10_16_15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667" r="12721" b="5186"/>
          <a:stretch/>
        </p:blipFill>
        <p:spPr>
          <a:xfrm>
            <a:off x="2784182" y="1828800"/>
            <a:ext cx="3464218" cy="3068799"/>
          </a:xfrm>
          <a:prstGeom prst="rect">
            <a:avLst/>
          </a:prstGeom>
        </p:spPr>
      </p:pic>
      <p:pic>
        <p:nvPicPr>
          <p:cNvPr id="11" name="Picture 10" descr="AIS APM-WAPM_25MHz_2014_10_16_15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667" r="12721" b="5185"/>
          <a:stretch/>
        </p:blipFill>
        <p:spPr>
          <a:xfrm>
            <a:off x="5383449" y="3124200"/>
            <a:ext cx="3455751" cy="3061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Total Comparisons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2014-10-16 16:00:00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316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4478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7432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 </a:t>
            </a:r>
            <a:endParaRPr lang="en-US" dirty="0"/>
          </a:p>
        </p:txBody>
      </p:sp>
      <p:pic>
        <p:nvPicPr>
          <p:cNvPr id="9" name="Picture 8" descr="Walking APM-WAPM_25MHz_2014_10_16_16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t="6420" r="12912" b="5678"/>
          <a:stretch/>
        </p:blipFill>
        <p:spPr>
          <a:xfrm>
            <a:off x="304800" y="681050"/>
            <a:ext cx="3352800" cy="2976550"/>
          </a:xfrm>
          <a:prstGeom prst="rect">
            <a:avLst/>
          </a:prstGeom>
        </p:spPr>
      </p:pic>
      <p:pic>
        <p:nvPicPr>
          <p:cNvPr id="10" name="Picture 9" descr="Walking APM-WAPM_25MHz_2014_10_16_16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6667" r="12722" b="5679"/>
          <a:stretch/>
        </p:blipFill>
        <p:spPr>
          <a:xfrm>
            <a:off x="2855889" y="1819558"/>
            <a:ext cx="3392511" cy="2981042"/>
          </a:xfrm>
          <a:prstGeom prst="rect">
            <a:avLst/>
          </a:prstGeom>
        </p:spPr>
      </p:pic>
      <p:pic>
        <p:nvPicPr>
          <p:cNvPr id="11" name="Picture 10" descr="AIS APM-WAPM_25MHz_2014_10_16_16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3" t="6666" r="12721" b="5432"/>
          <a:stretch/>
        </p:blipFill>
        <p:spPr>
          <a:xfrm>
            <a:off x="5410200" y="3048000"/>
            <a:ext cx="3352799" cy="301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3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Total Comparisons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5257800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2014-10-16 17:00:00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3164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00" y="1535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81800" y="28310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  </a:t>
            </a:r>
            <a:endParaRPr lang="en-US" dirty="0"/>
          </a:p>
        </p:txBody>
      </p:sp>
      <p:pic>
        <p:nvPicPr>
          <p:cNvPr id="9" name="Picture 8" descr="Walking APM-WAPM_25MHz_2014_10_16_1700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421" r="12911" b="5185"/>
          <a:stretch/>
        </p:blipFill>
        <p:spPr>
          <a:xfrm>
            <a:off x="304800" y="668867"/>
            <a:ext cx="3356064" cy="2988733"/>
          </a:xfrm>
          <a:prstGeom prst="rect">
            <a:avLst/>
          </a:prstGeom>
        </p:spPr>
      </p:pic>
      <p:pic>
        <p:nvPicPr>
          <p:cNvPr id="10" name="Picture 9" descr="Walking APM-WAPM_25MHz_2014_10_16_1700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t="6421" r="12911" b="5185"/>
          <a:stretch/>
        </p:blipFill>
        <p:spPr>
          <a:xfrm>
            <a:off x="2806770" y="1888066"/>
            <a:ext cx="3441630" cy="3064934"/>
          </a:xfrm>
          <a:prstGeom prst="rect">
            <a:avLst/>
          </a:prstGeom>
        </p:spPr>
      </p:pic>
      <p:pic>
        <p:nvPicPr>
          <p:cNvPr id="11" name="Picture 10" descr="AIS APM-WAPM_25MHz_2014_10_16_170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6421" r="12530" b="5185"/>
          <a:stretch/>
        </p:blipFill>
        <p:spPr>
          <a:xfrm>
            <a:off x="5410200" y="3107266"/>
            <a:ext cx="3467314" cy="306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03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Summary/Review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We found little variation between calibration methods at bearings 102 and 132 on the radial and total level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Decline in correlation at bearing 167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We can rely on several APM methods is one is not possible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Currently in the process of installing a 3</a:t>
            </a:r>
            <a:r>
              <a:rPr lang="en-US" baseline="30000" dirty="0" smtClean="0">
                <a:solidFill>
                  <a:srgbClr val="000000"/>
                </a:solidFill>
              </a:rPr>
              <a:t>rd</a:t>
            </a:r>
            <a:r>
              <a:rPr lang="en-US" dirty="0" smtClean="0">
                <a:solidFill>
                  <a:srgbClr val="000000"/>
                </a:solidFill>
              </a:rPr>
              <a:t> 25 MHz NYH site to improve baseline currents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84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Quick Outline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Motivation for examination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Site overview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Description of antenna pattern calibration methods and processing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New AIS-pattern generation software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Data Reprocessing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Results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Summary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90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2-23 at 5.23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FFFFFF"/>
                </a:solidFill>
              </a:rPr>
              <a:t>Motivation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219200"/>
            <a:ext cx="81534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Determine any significant differences in velocity measurements at the radial and total level between antenna pattern measurement methods.</a:t>
            </a:r>
          </a:p>
          <a:p>
            <a:pPr marL="342900" indent="-342900">
              <a:buAutoNum type="arabicPeriod"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2000" dirty="0" smtClean="0">
                <a:solidFill>
                  <a:schemeClr val="bg1"/>
                </a:solidFill>
              </a:rPr>
              <a:t>Determine advantages and disadvantages between APM methods</a:t>
            </a:r>
          </a:p>
          <a:p>
            <a:pPr marL="342900" indent="-342900">
              <a:buAutoNum type="arabicPeriod"/>
            </a:pPr>
            <a:endParaRPr lang="en-US" dirty="0" smtClean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90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25 MHz SILD System Setup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0" name="Picture 49" descr="IMG_29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8725" y="1819275"/>
            <a:ext cx="4191000" cy="3143250"/>
          </a:xfrm>
          <a:prstGeom prst="rect">
            <a:avLst/>
          </a:prstGeom>
        </p:spPr>
      </p:pic>
      <p:pic>
        <p:nvPicPr>
          <p:cNvPr id="54" name="Picture 53" descr="IMG_298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0050" y="2838450"/>
            <a:ext cx="3810000" cy="2857500"/>
          </a:xfrm>
          <a:prstGeom prst="rect">
            <a:avLst/>
          </a:prstGeom>
        </p:spPr>
      </p:pic>
      <p:cxnSp>
        <p:nvCxnSpPr>
          <p:cNvPr id="56" name="Straight Arrow Connector 55"/>
          <p:cNvCxnSpPr/>
          <p:nvPr/>
        </p:nvCxnSpPr>
        <p:spPr>
          <a:xfrm flipH="1" flipV="1">
            <a:off x="1066800" y="3429000"/>
            <a:ext cx="609600" cy="4572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>
            <a:off x="3048000" y="4191000"/>
            <a:ext cx="2362200" cy="609600"/>
          </a:xfrm>
          <a:prstGeom prst="rightArrow">
            <a:avLst/>
          </a:prstGeom>
          <a:solidFill>
            <a:srgbClr val="4692E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2942450" y="4736068"/>
            <a:ext cx="2391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(inside the enclosure)</a:t>
            </a:r>
            <a:endParaRPr lang="en-US" dirty="0"/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4953000" y="1295400"/>
            <a:ext cx="14478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4114800" y="990600"/>
            <a:ext cx="2237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computer essentials</a:t>
            </a:r>
            <a:endParaRPr lang="en-US" dirty="0"/>
          </a:p>
        </p:txBody>
      </p:sp>
      <p:cxnSp>
        <p:nvCxnSpPr>
          <p:cNvPr id="76" name="Straight Arrow Connector 75"/>
          <p:cNvCxnSpPr/>
          <p:nvPr/>
        </p:nvCxnSpPr>
        <p:spPr>
          <a:xfrm>
            <a:off x="5486400" y="2743200"/>
            <a:ext cx="1219200" cy="1066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4267200" y="2438400"/>
            <a:ext cx="1274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transmitter</a:t>
            </a:r>
            <a:endParaRPr lang="en-US" dirty="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5181600" y="3505200"/>
            <a:ext cx="13716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252146" y="3200400"/>
            <a:ext cx="100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receiver</a:t>
            </a:r>
            <a:endParaRPr lang="en-US" dirty="0"/>
          </a:p>
        </p:txBody>
      </p:sp>
      <p:cxnSp>
        <p:nvCxnSpPr>
          <p:cNvPr id="83" name="Straight Arrow Connector 82"/>
          <p:cNvCxnSpPr/>
          <p:nvPr/>
        </p:nvCxnSpPr>
        <p:spPr>
          <a:xfrm flipV="1">
            <a:off x="5029200" y="4953000"/>
            <a:ext cx="1752600" cy="685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3657600" y="5486400"/>
            <a:ext cx="1480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 backup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457200" y="1143000"/>
            <a:ext cx="1468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AIS antenna</a:t>
            </a:r>
            <a:endParaRPr lang="en-US" dirty="0"/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5943600" y="5029200"/>
            <a:ext cx="1295400" cy="7620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486400" y="5715000"/>
            <a:ext cx="1454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UPS system</a:t>
            </a:r>
            <a:endParaRPr lang="en-US" dirty="0"/>
          </a:p>
        </p:txBody>
      </p:sp>
      <p:cxnSp>
        <p:nvCxnSpPr>
          <p:cNvPr id="94" name="Straight Arrow Connector 93"/>
          <p:cNvCxnSpPr/>
          <p:nvPr/>
        </p:nvCxnSpPr>
        <p:spPr>
          <a:xfrm flipH="1" flipV="1">
            <a:off x="7772400" y="4876800"/>
            <a:ext cx="152400" cy="914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7391400" y="5715000"/>
            <a:ext cx="145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AIS receiver</a:t>
            </a:r>
            <a:endParaRPr lang="en-US" dirty="0"/>
          </a:p>
        </p:txBody>
      </p:sp>
      <p:pic>
        <p:nvPicPr>
          <p:cNvPr id="97" name="Picture 96" descr="IMG_299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2450" y="1377950"/>
            <a:ext cx="2489200" cy="1866900"/>
          </a:xfrm>
          <a:prstGeom prst="rect">
            <a:avLst/>
          </a:prstGeom>
        </p:spPr>
      </p:pic>
      <p:cxnSp>
        <p:nvCxnSpPr>
          <p:cNvPr id="100" name="Straight Arrow Connector 99"/>
          <p:cNvCxnSpPr/>
          <p:nvPr/>
        </p:nvCxnSpPr>
        <p:spPr>
          <a:xfrm>
            <a:off x="1828800" y="1447800"/>
            <a:ext cx="12192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1066800" y="2133600"/>
            <a:ext cx="1295400" cy="5334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600200" y="3733800"/>
            <a:ext cx="2507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 tx/rx antenna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0" y="17920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shed with climate-controlled enclosure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78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reen Shot 2015-02-05 at 3.5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64" y="0"/>
            <a:ext cx="9179764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00"/>
                </a:solidFill>
              </a:rPr>
              <a:t>Examination  Area and Overview of 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25 MHz Network 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61000" y="1170325"/>
            <a:ext cx="3454400" cy="34778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Baseline from </a:t>
            </a:r>
            <a:r>
              <a:rPr lang="en-US" sz="2000" b="1" dirty="0" smtClean="0">
                <a:solidFill>
                  <a:srgbClr val="FF0000"/>
                </a:solidFill>
              </a:rPr>
              <a:t>SILD</a:t>
            </a:r>
            <a:r>
              <a:rPr lang="en-US" sz="2000" dirty="0" smtClean="0"/>
              <a:t> to </a:t>
            </a:r>
            <a:r>
              <a:rPr lang="en-US" sz="2000" b="1" dirty="0" smtClean="0">
                <a:solidFill>
                  <a:srgbClr val="54ADFF"/>
                </a:solidFill>
              </a:rPr>
              <a:t>PORT</a:t>
            </a:r>
            <a:r>
              <a:rPr lang="en-US" sz="2000" dirty="0" smtClean="0"/>
              <a:t> is 176 degrees.</a:t>
            </a:r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Bearing values are in </a:t>
            </a:r>
            <a:r>
              <a:rPr lang="en-US" sz="2000" b="1" dirty="0" smtClean="0">
                <a:solidFill>
                  <a:srgbClr val="FF0000"/>
                </a:solidFill>
              </a:rPr>
              <a:t>SILD</a:t>
            </a:r>
            <a:r>
              <a:rPr lang="en-US" sz="2000" dirty="0" smtClean="0"/>
              <a:t> range cell 9 (8.998km offshore).</a:t>
            </a:r>
          </a:p>
          <a:p>
            <a:endParaRPr lang="en-US" sz="2000" dirty="0"/>
          </a:p>
          <a:p>
            <a:r>
              <a:rPr lang="en-US" sz="2000" dirty="0" smtClean="0"/>
              <a:t>Bearing values 102,132,and 167 are in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b="1" dirty="0" smtClean="0">
                <a:solidFill>
                  <a:srgbClr val="4692E3"/>
                </a:solidFill>
              </a:rPr>
              <a:t>PORT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/>
              <a:t>range cells 12, 8, and 4, respectfully.  </a:t>
            </a:r>
          </a:p>
        </p:txBody>
      </p:sp>
      <p:pic>
        <p:nvPicPr>
          <p:cNvPr id="19" name="Picture 18" descr="nyh_site_gri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9" t="1853" r="14585" b="4632"/>
          <a:stretch/>
        </p:blipFill>
        <p:spPr>
          <a:xfrm>
            <a:off x="12700" y="965200"/>
            <a:ext cx="52324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80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Why Do We Measure Patterns?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  <a:ln>
            <a:noFill/>
          </a:ln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600" dirty="0" smtClean="0">
                <a:solidFill>
                  <a:srgbClr val="000000"/>
                </a:solidFill>
              </a:rPr>
              <a:t>Corrects </a:t>
            </a:r>
            <a:r>
              <a:rPr lang="en-US" sz="2600" dirty="0">
                <a:solidFill>
                  <a:srgbClr val="000000"/>
                </a:solidFill>
              </a:rPr>
              <a:t>for distortions in the magnetic </a:t>
            </a:r>
            <a:r>
              <a:rPr lang="en-US" sz="2600" dirty="0" smtClean="0">
                <a:solidFill>
                  <a:srgbClr val="000000"/>
                </a:solidFill>
              </a:rPr>
              <a:t>field </a:t>
            </a:r>
            <a:endParaRPr lang="en-US" sz="2600" dirty="0">
              <a:solidFill>
                <a:srgbClr val="00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US" sz="2600" dirty="0" smtClean="0">
                <a:solidFill>
                  <a:srgbClr val="000000"/>
                </a:solidFill>
              </a:rPr>
              <a:t>Corrects </a:t>
            </a:r>
            <a:r>
              <a:rPr lang="en-US" sz="2600" dirty="0">
                <a:solidFill>
                  <a:srgbClr val="000000"/>
                </a:solidFill>
              </a:rPr>
              <a:t>for bearing errors	</a:t>
            </a:r>
          </a:p>
          <a:p>
            <a:pPr lvl="1">
              <a:buFont typeface="Wingdings" charset="2"/>
              <a:buChar char="Ø"/>
            </a:pPr>
            <a:r>
              <a:rPr lang="en-US" sz="2600" dirty="0">
                <a:solidFill>
                  <a:srgbClr val="000000"/>
                </a:solidFill>
              </a:rPr>
              <a:t>… which, in turn, corrects for velocity </a:t>
            </a:r>
            <a:r>
              <a:rPr lang="en-US" sz="2600" dirty="0" smtClean="0">
                <a:solidFill>
                  <a:srgbClr val="000000"/>
                </a:solidFill>
              </a:rPr>
              <a:t>errors</a:t>
            </a:r>
          </a:p>
          <a:p>
            <a:pPr>
              <a:buFont typeface="Wingdings" charset="2"/>
              <a:buChar char="Ø"/>
            </a:pPr>
            <a:r>
              <a:rPr lang="en-US" sz="2600" dirty="0">
                <a:solidFill>
                  <a:srgbClr val="000000"/>
                </a:solidFill>
              </a:rPr>
              <a:t>More accurate than assuming ideal </a:t>
            </a:r>
            <a:r>
              <a:rPr lang="en-US" sz="2600" dirty="0" smtClean="0">
                <a:solidFill>
                  <a:srgbClr val="000000"/>
                </a:solidFill>
              </a:rPr>
              <a:t>pattern</a:t>
            </a:r>
          </a:p>
          <a:p>
            <a:pPr>
              <a:buFont typeface="Wingdings" charset="2"/>
              <a:buChar char="Ø"/>
            </a:pPr>
            <a:endParaRPr lang="en-US" sz="2600" dirty="0">
              <a:solidFill>
                <a:srgbClr val="000000"/>
              </a:solidFill>
            </a:endParaRPr>
          </a:p>
          <a:p>
            <a:r>
              <a:rPr lang="en-US" sz="2600" dirty="0" smtClean="0">
                <a:solidFill>
                  <a:srgbClr val="000000"/>
                </a:solidFill>
              </a:rPr>
              <a:t>More can be read about antenna pattern measurements on CODAR support page:</a:t>
            </a:r>
          </a:p>
          <a:p>
            <a:pPr marL="0" indent="0">
              <a:buNone/>
            </a:pPr>
            <a:r>
              <a:rPr lang="en-US" sz="2000" dirty="0" smtClean="0">
                <a:solidFill>
                  <a:srgbClr val="000000"/>
                </a:solidFill>
                <a:hlinkClick r:id="rId2"/>
              </a:rPr>
              <a:t>http:support.codar.comTechnicians_Information_Page_for_SeaSondes</a:t>
            </a:r>
            <a:r>
              <a:rPr lang="en-US" sz="2000" dirty="0">
                <a:solidFill>
                  <a:srgbClr val="000000"/>
                </a:solidFill>
                <a:hlinkClick r:id="rId2"/>
              </a:rPr>
              <a:t>/</a:t>
            </a:r>
            <a:r>
              <a:rPr lang="en-US" sz="2000" dirty="0" err="1">
                <a:solidFill>
                  <a:srgbClr val="000000"/>
                </a:solidFill>
                <a:hlinkClick r:id="rId2"/>
              </a:rPr>
              <a:t>Training_Files</a:t>
            </a:r>
            <a:r>
              <a:rPr lang="en-US" sz="2000" dirty="0">
                <a:solidFill>
                  <a:srgbClr val="000000"/>
                </a:solidFill>
                <a:hlinkClick r:id="rId2"/>
              </a:rPr>
              <a:t>/Day2_PatternMeasurements_2014.pdf</a:t>
            </a:r>
            <a:endParaRPr lang="en-US" sz="2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020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299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8950" y="1276350"/>
            <a:ext cx="2286000" cy="171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Pattern Methods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3" name="Picture 2" descr="IMG_299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4450" y="1276350"/>
            <a:ext cx="2286000" cy="1714500"/>
          </a:xfrm>
          <a:prstGeom prst="rect">
            <a:avLst/>
          </a:prstGeom>
        </p:spPr>
      </p:pic>
      <p:pic>
        <p:nvPicPr>
          <p:cNvPr id="6" name="Picture 5" descr="Screen Shot 2015-02-26 at 12.57.0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532" y="1371600"/>
            <a:ext cx="2623868" cy="1905000"/>
          </a:xfrm>
          <a:prstGeom prst="rect">
            <a:avLst/>
          </a:prstGeom>
        </p:spPr>
      </p:pic>
      <p:pic>
        <p:nvPicPr>
          <p:cNvPr id="7" name="Picture 6" descr="Screen Shot 2015-02-26 at 1.01.51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838201"/>
            <a:ext cx="2014090" cy="2438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3200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Walking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320040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AIS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505200" y="32004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Boat</a:t>
            </a:r>
            <a:endParaRPr lang="en-US" dirty="0"/>
          </a:p>
        </p:txBody>
      </p:sp>
      <p:pic>
        <p:nvPicPr>
          <p:cNvPr id="4" name="Picture 3" descr="Screen Shot 2015-03-01 at 8.33.1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2" y="3548177"/>
            <a:ext cx="3442388" cy="2471623"/>
          </a:xfrm>
          <a:prstGeom prst="rect">
            <a:avLst/>
          </a:prstGeom>
        </p:spPr>
      </p:pic>
      <p:sp>
        <p:nvSpPr>
          <p:cNvPr id="12" name="Multiply 11"/>
          <p:cNvSpPr/>
          <p:nvPr/>
        </p:nvSpPr>
        <p:spPr>
          <a:xfrm>
            <a:off x="990600" y="3886200"/>
            <a:ext cx="381000" cy="381000"/>
          </a:xfrm>
          <a:prstGeom prst="mathMultiply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295400" y="4191000"/>
            <a:ext cx="685800" cy="762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38200" y="443126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~35 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3657600"/>
            <a:ext cx="548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- 25 MHz system = ~12 m wavelength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- Rule of thumb suggested by CODAR is to be more than 1 wavelength away from the antenna (and other objects) during pattern calibration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904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AIS Pattern Generation Software – More Detailed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5400" y="1371600"/>
            <a:ext cx="4013200" cy="4525963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Two important launch agents: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AIS Logger </a:t>
            </a:r>
          </a:p>
          <a:p>
            <a:pPr lvl="1"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AIS Webserver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err="1" smtClean="0">
                <a:solidFill>
                  <a:srgbClr val="000000"/>
                </a:solidFill>
              </a:rPr>
              <a:t>Trak</a:t>
            </a:r>
            <a:r>
              <a:rPr lang="en-US" dirty="0" smtClean="0">
                <a:solidFill>
                  <a:srgbClr val="000000"/>
                </a:solidFill>
              </a:rPr>
              <a:t> files created every 10 minutes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solidFill>
                  <a:srgbClr val="000000"/>
                </a:solidFill>
              </a:rPr>
              <a:t>Loop files created daily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Picture 8" descr="Screen Shot 2015-03-04 at 10.1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71600"/>
            <a:ext cx="4820640" cy="3352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3600" y="5802868"/>
            <a:ext cx="4072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http://sprk-maracoos.dyndns.org:8241</a:t>
            </a:r>
            <a:endParaRPr lang="en-US" dirty="0"/>
          </a:p>
        </p:txBody>
      </p:sp>
      <p:pic>
        <p:nvPicPr>
          <p:cNvPr id="11" name="Picture 10" descr="IMG_222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4114800"/>
            <a:ext cx="2794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985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utgers_Standard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Rutgers_Standard.thmx</Template>
  <TotalTime>49965</TotalTime>
  <Words>543</Words>
  <Application>Microsoft Macintosh PowerPoint</Application>
  <PresentationFormat>On-screen Show (4:3)</PresentationFormat>
  <Paragraphs>166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Rutgers_Standard</vt:lpstr>
      <vt:lpstr>Evaluation of Three Antenna Pattern Measurements for a 25 MHz SeaSonde</vt:lpstr>
      <vt:lpstr>PowerPoint Presentation</vt:lpstr>
      <vt:lpstr>Quick Outline</vt:lpstr>
      <vt:lpstr>Motivation </vt:lpstr>
      <vt:lpstr>25 MHz SILD System Setup</vt:lpstr>
      <vt:lpstr>Examination  Area and Overview of  25 MHz Network </vt:lpstr>
      <vt:lpstr>Why Do We Measure Patterns?</vt:lpstr>
      <vt:lpstr>Pattern Methods</vt:lpstr>
      <vt:lpstr>AIS Pattern Generation Software – More Detailed</vt:lpstr>
      <vt:lpstr>Processing the Patterns</vt:lpstr>
      <vt:lpstr>Pattern Results</vt:lpstr>
      <vt:lpstr>Pattern Amplitudes</vt:lpstr>
      <vt:lpstr>Data Reprocessing</vt:lpstr>
      <vt:lpstr>PowerPoint Presentation</vt:lpstr>
      <vt:lpstr>Hourly Velocity Comparisons</vt:lpstr>
      <vt:lpstr>Correlation between SILD Measured and Ideal Radials</vt:lpstr>
      <vt:lpstr>Total Comparisons</vt:lpstr>
      <vt:lpstr>Total Comparisons</vt:lpstr>
      <vt:lpstr>Total Comparisons</vt:lpstr>
      <vt:lpstr>Total Comparisons</vt:lpstr>
      <vt:lpstr>Total Comparisons</vt:lpstr>
      <vt:lpstr>Total Comparisons</vt:lpstr>
      <vt:lpstr>Summary/Review 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hroarty</dc:creator>
  <cp:lastModifiedBy>Colin</cp:lastModifiedBy>
  <cp:revision>168</cp:revision>
  <dcterms:created xsi:type="dcterms:W3CDTF">2011-03-03T17:35:39Z</dcterms:created>
  <dcterms:modified xsi:type="dcterms:W3CDTF">2015-03-31T14:13:04Z</dcterms:modified>
</cp:coreProperties>
</file>