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83" r:id="rId4"/>
    <p:sldId id="284" r:id="rId5"/>
    <p:sldId id="285" r:id="rId6"/>
    <p:sldId id="263" r:id="rId7"/>
    <p:sldId id="264" r:id="rId8"/>
    <p:sldId id="286" r:id="rId9"/>
    <p:sldId id="272" r:id="rId10"/>
    <p:sldId id="268" r:id="rId11"/>
    <p:sldId id="280" r:id="rId12"/>
    <p:sldId id="295" r:id="rId13"/>
    <p:sldId id="267" r:id="rId14"/>
    <p:sldId id="266" r:id="rId15"/>
    <p:sldId id="281" r:id="rId16"/>
    <p:sldId id="300" r:id="rId17"/>
    <p:sldId id="301" r:id="rId18"/>
    <p:sldId id="302" r:id="rId19"/>
    <p:sldId id="307" r:id="rId20"/>
    <p:sldId id="282" r:id="rId21"/>
    <p:sldId id="259" r:id="rId22"/>
    <p:sldId id="299" r:id="rId23"/>
    <p:sldId id="291" r:id="rId24"/>
    <p:sldId id="261" r:id="rId25"/>
    <p:sldId id="298" r:id="rId26"/>
    <p:sldId id="260" r:id="rId27"/>
    <p:sldId id="296" r:id="rId28"/>
    <p:sldId id="275" r:id="rId29"/>
    <p:sldId id="276" r:id="rId30"/>
    <p:sldId id="278" r:id="rId31"/>
    <p:sldId id="277" r:id="rId32"/>
    <p:sldId id="274" r:id="rId33"/>
    <p:sldId id="273" r:id="rId34"/>
    <p:sldId id="292" r:id="rId35"/>
    <p:sldId id="288" r:id="rId36"/>
    <p:sldId id="289" r:id="rId37"/>
    <p:sldId id="287" r:id="rId38"/>
    <p:sldId id="279" r:id="rId39"/>
    <p:sldId id="270" r:id="rId40"/>
    <p:sldId id="269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1E33"/>
    <a:srgbClr val="DCD94A"/>
    <a:srgbClr val="BABC53"/>
    <a:srgbClr val="AFB629"/>
    <a:srgbClr val="4E8F00"/>
    <a:srgbClr val="FF9300"/>
    <a:srgbClr val="FF7F12"/>
    <a:srgbClr val="D12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6"/>
    <p:restoredTop sz="86993"/>
  </p:normalViewPr>
  <p:slideViewPr>
    <p:cSldViewPr>
      <p:cViewPr varScale="1">
        <p:scale>
          <a:sx n="83" d="100"/>
          <a:sy n="83" d="100"/>
        </p:scale>
        <p:origin x="7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Glider Research Course </a:t>
            </a:r>
          </a:p>
        </c:rich>
      </c:tx>
      <c:layout>
        <c:manualLayout>
          <c:xMode val="edge"/>
          <c:yMode val="edge"/>
          <c:x val="0.115713302297069"/>
          <c:y val="0.0531248554278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8110448"/>
        <c:axId val="-2054884192"/>
      </c:scatterChart>
      <c:valAx>
        <c:axId val="-2048110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54884192"/>
        <c:crosses val="autoZero"/>
        <c:crossBetween val="midCat"/>
      </c:valAx>
      <c:valAx>
        <c:axId val="-20548841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317418245069245"/>
              <c:y val="0.298041658515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48110448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342DD0-A2BA-BE4D-BF6A-4C55C01449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-65" charset="-128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50E8226D-F2F3-F946-B078-F0AF68A50241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990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436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228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710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967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12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910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294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2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125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277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836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7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596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75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44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15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387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963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37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ED8EF-07B8-1F48-9E3E-2F49E442C485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0216EA3-99B4-2C42-B476-3C6382405169}" type="slidenum">
              <a:rPr lang="en-US" sz="1200"/>
              <a:pPr algn="r" eaLnBrk="1" hangingPunct="1"/>
              <a:t>3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8" rIns="91435" bIns="45718"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143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714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698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37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0C1D8-34BD-0D44-880D-5B547616F6A8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4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>
            <a:prstTxWarp prst="textNoShape">
              <a:avLst/>
            </a:prstTxWarp>
          </a:bodyPr>
          <a:lstStyle/>
          <a:p>
            <a:pPr algn="r"/>
            <a:fld id="{66835B52-7C0C-9842-BDCA-0B853CAAF8F8}" type="slidenum">
              <a:rPr lang="en-US" sz="1200">
                <a:latin typeface="Calibri" charset="0"/>
                <a:ea typeface="MS PGothic" pitchFamily="34" charset="-128"/>
                <a:cs typeface="MS PGothic" pitchFamily="34" charset="-128"/>
              </a:rPr>
              <a:pPr algn="r"/>
              <a:t>4</a:t>
            </a:fld>
            <a:endParaRPr lang="en-US" sz="120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3" tIns="45712" rIns="91423" bIns="45712"/>
          <a:lstStyle/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3772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10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0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034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Geneva" pitchFamily="-65" charset="-128"/>
              <a:cs typeface="Geneva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9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858000" y="6247825"/>
            <a:ext cx="2286000" cy="584775"/>
          </a:xfrm>
          <a:prstGeom prst="rect">
            <a:avLst/>
          </a:prstGeom>
          <a:solidFill>
            <a:srgbClr val="D12B33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Center for Ocean Observing Leadership</a:t>
            </a:r>
            <a:endParaRPr lang="en-US" sz="16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3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821EB-D29A-B54B-8BA7-2ECC33528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30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38B3BA-BB87-BE4B-8066-721356A10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23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65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77B27-F0EA-004B-A6ED-8727D3ACB551}" type="datetimeFigureOut">
              <a:rPr lang="en-US" smtClean="0"/>
              <a:t>11/2/15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E0AC-E100-8D40-B811-7C9BC0A38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87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-73371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/>
          </p:nvPr>
        </p:nvSpPr>
        <p:spPr>
          <a:xfrm rot="21540000">
            <a:off x="930489" y="3609756"/>
            <a:ext cx="3388557" cy="244231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/>
          </p:nvPr>
        </p:nvSpPr>
        <p:spPr>
          <a:xfrm rot="60000">
            <a:off x="4919900" y="1207458"/>
            <a:ext cx="2913863" cy="2100181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 rot="60000">
            <a:off x="4885911" y="3581621"/>
            <a:ext cx="2913863" cy="2100181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 rot="21540000">
            <a:off x="1106423" y="337450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2"/>
          </p:nvPr>
        </p:nvSpPr>
        <p:spPr>
          <a:xfrm rot="21540000">
            <a:off x="1146882" y="1937696"/>
            <a:ext cx="3044952" cy="1500121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61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-73371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540000">
            <a:off x="1127440" y="1230180"/>
            <a:ext cx="2913863" cy="2100181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/>
          </p:nvPr>
        </p:nvSpPr>
        <p:spPr>
          <a:xfrm rot="21540000">
            <a:off x="1182261" y="3639867"/>
            <a:ext cx="2913863" cy="2100181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4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0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i="0" cap="small" spc="-150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F7E98-A1E8-FE4B-94C7-C02C179B630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858000" y="6257450"/>
            <a:ext cx="2286000" cy="584775"/>
          </a:xfrm>
          <a:prstGeom prst="rect">
            <a:avLst/>
          </a:prstGeom>
          <a:solidFill>
            <a:srgbClr val="D11E33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Center for Ocean Observing Leadership</a:t>
            </a:r>
            <a:endParaRPr lang="en-US" sz="16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3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9C3FA-6E5C-3F4A-B0B6-F960C5C4E0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0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8006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1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83170-7B60-CE4E-BB88-0B7E03816C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1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2474D-0D81-4946-845C-2EF3D7990A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40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1E0CC-C86B-744C-B599-24462F931F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6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48F737-FC52-5642-BAAA-05E6A5A8E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7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D1DAC-82CD-0848-844A-934916D6D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4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E52B4EE-4490-C542-A668-A7E3110E14D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Geneva" pitchFamily="-65" charset="-128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Geneva" pitchFamily="-65" charset="-128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jp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gif"/><Relationship Id="rId12" Type="http://schemas.openxmlformats.org/officeDocument/2006/relationships/image" Target="../media/image50.png"/><Relationship Id="rId13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Relationship Id="rId10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9" Type="http://schemas.openxmlformats.org/officeDocument/2006/relationships/image" Target="../media/image6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4.jpeg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5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jp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jpeg"/><Relationship Id="rId5" Type="http://schemas.openxmlformats.org/officeDocument/2006/relationships/image" Target="../media/image100.jpg"/><Relationship Id="rId6" Type="http://schemas.openxmlformats.org/officeDocument/2006/relationships/image" Target="../media/image10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jpeg"/><Relationship Id="rId5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png"/><Relationship Id="rId10" Type="http://schemas.openxmlformats.org/officeDocument/2006/relationships/image" Target="../media/image21.jpeg"/><Relationship Id="rId11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r="-1358"/>
          <a:stretch/>
        </p:blipFill>
        <p:spPr>
          <a:xfrm>
            <a:off x="0" y="-43926"/>
            <a:ext cx="9296400" cy="6306344"/>
          </a:xfrm>
        </p:spPr>
      </p:pic>
      <p:sp>
        <p:nvSpPr>
          <p:cNvPr id="6" name="TextBox 5"/>
          <p:cNvSpPr txBox="1"/>
          <p:nvPr/>
        </p:nvSpPr>
        <p:spPr>
          <a:xfrm>
            <a:off x="4114800" y="4343400"/>
            <a:ext cx="482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CD94A"/>
                </a:solidFill>
              </a:rPr>
              <a:t>Filipa Carvalho, Oscar Schofield, Josh </a:t>
            </a:r>
            <a:r>
              <a:rPr lang="en-US" dirty="0" err="1" smtClean="0">
                <a:solidFill>
                  <a:srgbClr val="DCD94A"/>
                </a:solidFill>
              </a:rPr>
              <a:t>Kohut</a:t>
            </a:r>
            <a:r>
              <a:rPr lang="en-US" dirty="0" smtClean="0">
                <a:solidFill>
                  <a:srgbClr val="DCD94A"/>
                </a:solidFill>
              </a:rPr>
              <a:t> </a:t>
            </a:r>
          </a:p>
          <a:p>
            <a:pPr algn="r"/>
            <a:r>
              <a:rPr lang="en-US" dirty="0" smtClean="0">
                <a:solidFill>
                  <a:srgbClr val="DCD94A"/>
                </a:solidFill>
              </a:rPr>
              <a:t>and many (many) others …</a:t>
            </a:r>
            <a:endParaRPr lang="en-US" dirty="0">
              <a:solidFill>
                <a:srgbClr val="DCD94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43605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 Glider School, PLOCAN, Gran </a:t>
            </a:r>
            <a:r>
              <a:rPr lang="en-US" dirty="0" err="1" smtClean="0">
                <a:solidFill>
                  <a:schemeClr val="bg1"/>
                </a:solidFill>
              </a:rPr>
              <a:t>Canaria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October 22</a:t>
            </a:r>
            <a:r>
              <a:rPr lang="en-US" sz="1600" baseline="30000" dirty="0" smtClean="0">
                <a:solidFill>
                  <a:schemeClr val="bg1"/>
                </a:solidFill>
              </a:rPr>
              <a:t>nd</a:t>
            </a:r>
            <a:r>
              <a:rPr lang="en-US" sz="1600" dirty="0" smtClean="0">
                <a:solidFill>
                  <a:schemeClr val="bg1"/>
                </a:solidFill>
              </a:rPr>
              <a:t>, 2015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630657" y="1421859"/>
            <a:ext cx="8918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i="0" cap="small" spc="-150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/>
              <a:t>RUCOOL </a:t>
            </a:r>
            <a:r>
              <a:rPr lang="en-US" kern="0" dirty="0" smtClean="0"/>
              <a:t>GLIDER</a:t>
            </a:r>
          </a:p>
          <a:p>
            <a:r>
              <a:rPr lang="en-US" kern="0" dirty="0" smtClean="0"/>
              <a:t>APPLICATIONS</a:t>
            </a:r>
            <a:endParaRPr lang="en-US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Labeled_Challenger_Proposed_Le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6" y="2852672"/>
            <a:ext cx="7036594" cy="377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584202"/>
            <a:ext cx="2000250" cy="150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dergrads in COOLr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3110" b="-1088"/>
          <a:stretch>
            <a:fillRect/>
          </a:stretch>
        </p:blipFill>
        <p:spPr bwMode="auto">
          <a:xfrm>
            <a:off x="6125766" y="1088528"/>
            <a:ext cx="2893219" cy="17044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156" y="3518877"/>
            <a:ext cx="2243584" cy="988250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16 Legs with </a:t>
            </a:r>
          </a:p>
          <a:p>
            <a:pPr>
              <a:defRPr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16 Global-Class Gliders</a:t>
            </a:r>
          </a:p>
        </p:txBody>
      </p:sp>
      <p:pic>
        <p:nvPicPr>
          <p:cNvPr id="2560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6" t="15529" r="17772" b="16862"/>
          <a:stretch>
            <a:fillRect/>
          </a:stretch>
        </p:blipFill>
        <p:spPr bwMode="auto">
          <a:xfrm>
            <a:off x="304800" y="1083695"/>
            <a:ext cx="2561630" cy="1719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3149600" y="1250849"/>
            <a:ext cx="2679700" cy="117291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tx1"/>
                </a:solidFill>
                <a:latin typeface="Times New Roman"/>
                <a:cs typeface="Times New Roman"/>
              </a:rPr>
              <a:t>Creating the Next Generation of Ocean Explorers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1"/>
            <a:ext cx="8229600" cy="1143000"/>
          </a:xfrm>
        </p:spPr>
        <p:txBody>
          <a:bodyPr/>
          <a:lstStyle/>
          <a:p>
            <a:r>
              <a:rPr lang="en-US" dirty="0"/>
              <a:t>Global Challenger  Glider </a:t>
            </a:r>
            <a:r>
              <a:rPr lang="en-US" dirty="0" smtClean="0"/>
              <a:t>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13" y="195998"/>
            <a:ext cx="3134019" cy="610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304" y="928851"/>
            <a:ext cx="49050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60"/>
              </a:lnSpc>
            </a:pPr>
            <a:r>
              <a:rPr lang="en-US" dirty="0" smtClean="0"/>
              <a:t>Companion Course at </a:t>
            </a:r>
          </a:p>
          <a:p>
            <a:pPr>
              <a:lnSpc>
                <a:spcPts val="2360"/>
              </a:lnSpc>
            </a:pPr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pPr>
              <a:lnSpc>
                <a:spcPts val="2360"/>
              </a:lnSpc>
            </a:pPr>
            <a:endParaRPr lang="en-US" sz="800" dirty="0" smtClean="0"/>
          </a:p>
          <a:p>
            <a:pPr>
              <a:lnSpc>
                <a:spcPts val="2360"/>
              </a:lnSpc>
              <a:buFont typeface="Arial"/>
              <a:buChar char="•"/>
            </a:pPr>
            <a:r>
              <a:rPr lang="en-US" dirty="0" smtClean="0"/>
              <a:t> Shared Glider Missions – Iceland to Azores; Azores to Canaries; Canaries to Caribbean</a:t>
            </a:r>
          </a:p>
          <a:p>
            <a:pPr>
              <a:lnSpc>
                <a:spcPts val="2360"/>
              </a:lnSpc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lnSpc>
                <a:spcPts val="2360"/>
              </a:lnSpc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lnSpc>
                <a:spcPts val="2360"/>
              </a:lnSpc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lnSpc>
                <a:spcPts val="2360"/>
              </a:lnSpc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2606" y="4055529"/>
            <a:ext cx="4578994" cy="2635267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096052"/>
            <a:ext cx="3914322" cy="2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NAsilbo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-10713" r="6797" b="-5502"/>
          <a:stretch/>
        </p:blipFill>
        <p:spPr>
          <a:xfrm>
            <a:off x="4724400" y="838200"/>
            <a:ext cx="4315522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989560" y="2362200"/>
            <a:ext cx="1693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Glider </a:t>
            </a:r>
            <a:r>
              <a:rPr lang="en-US" dirty="0" err="1" smtClean="0">
                <a:solidFill>
                  <a:srgbClr val="FFFFFF"/>
                </a:solidFill>
              </a:rPr>
              <a:t>Silbo</a:t>
            </a:r>
            <a:r>
              <a:rPr lang="en-US" dirty="0" smtClean="0">
                <a:solidFill>
                  <a:srgbClr val="FFFFFF"/>
                </a:solidFill>
              </a:rPr>
              <a:t> &gt;10,000 km flown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114" y="242217"/>
            <a:ext cx="2530181" cy="564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392" y="217170"/>
            <a:ext cx="1549400" cy="6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175"/>
            <a:ext cx="9144000" cy="5430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at Cape Town 11 Jan 2013, flown &gt;13,000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603" y="3887903"/>
            <a:ext cx="1317263" cy="9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875" y="3128133"/>
            <a:ext cx="1496178" cy="11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080" y="2239308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229" y="643179"/>
            <a:ext cx="1536233" cy="84695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845" y="9591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9870"/>
            <a:ext cx="1234403" cy="554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6066"/>
            <a:ext cx="719667" cy="719667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N1278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666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612399"/>
              </p:ext>
            </p:extLst>
          </p:nvPr>
        </p:nvGraphicFramePr>
        <p:xfrm>
          <a:off x="192847" y="2058228"/>
          <a:ext cx="8764885" cy="46569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752977"/>
                <a:gridCol w="1752977"/>
                <a:gridCol w="1752977"/>
                <a:gridCol w="1752977"/>
                <a:gridCol w="1752977"/>
              </a:tblGrid>
              <a:tr h="68497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GLIDER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START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KILOMETERS</a:t>
                      </a:r>
                      <a:endParaRPr lang="en-US" dirty="0"/>
                    </a:p>
                  </a:txBody>
                  <a:tcPr anchor="ctr"/>
                </a:tc>
              </a:tr>
              <a:tr h="55532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SILBO LEG 1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6/23/2011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12/03/2011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163.5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3,941</a:t>
                      </a:r>
                      <a:endParaRPr lang="en-US" dirty="0"/>
                    </a:p>
                  </a:txBody>
                  <a:tcPr anchor="ctr"/>
                </a:tc>
              </a:tr>
              <a:tr h="55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SILBO</a:t>
                      </a:r>
                      <a:r>
                        <a:rPr lang="en-US" baseline="0" dirty="0" smtClean="0"/>
                        <a:t> LEG 2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3/7/2012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5/22/2012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1,706</a:t>
                      </a:r>
                      <a:endParaRPr lang="en-US" dirty="0"/>
                    </a:p>
                  </a:txBody>
                  <a:tcPr anchor="ctr"/>
                </a:tc>
              </a:tr>
              <a:tr h="55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SILBO LEG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7/24/2012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5/19/2013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4,390</a:t>
                      </a:r>
                      <a:endParaRPr lang="en-US" dirty="0"/>
                    </a:p>
                  </a:txBody>
                  <a:tcPr anchor="ctr"/>
                </a:tc>
              </a:tr>
              <a:tr h="55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</a:t>
                      </a:r>
                      <a:r>
                        <a:rPr lang="en-US" baseline="0" dirty="0" smtClean="0"/>
                        <a:t> 29 LEG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1/11/2013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10/26/2013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5,667</a:t>
                      </a:r>
                      <a:endParaRPr lang="en-US" dirty="0"/>
                    </a:p>
                  </a:txBody>
                  <a:tcPr anchor="ctr"/>
                </a:tc>
              </a:tr>
              <a:tr h="55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RU29 LEG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11/10/2013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5/18/2014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4,720</a:t>
                      </a:r>
                      <a:endParaRPr lang="en-US" dirty="0"/>
                    </a:p>
                  </a:txBody>
                  <a:tcPr anchor="ctr"/>
                </a:tc>
              </a:tr>
              <a:tr h="55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RU29 LEG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6/23/2015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2,860</a:t>
                      </a:r>
                      <a:endParaRPr lang="en-US" dirty="0"/>
                    </a:p>
                  </a:txBody>
                  <a:tcPr anchor="ctr"/>
                </a:tc>
              </a:tr>
              <a:tr h="55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1,020.5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20,424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 descr="ru29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1" y="135468"/>
            <a:ext cx="2353731" cy="1765298"/>
          </a:xfrm>
          <a:prstGeom prst="rect">
            <a:avLst/>
          </a:prstGeom>
        </p:spPr>
      </p:pic>
      <p:pic>
        <p:nvPicPr>
          <p:cNvPr id="6" name="Picture 5" descr="silboinw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67" y="169333"/>
            <a:ext cx="2348089" cy="17610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57200"/>
            <a:ext cx="3200400" cy="1143000"/>
          </a:xfrm>
        </p:spPr>
        <p:txBody>
          <a:bodyPr/>
          <a:lstStyle/>
          <a:p>
            <a:r>
              <a:rPr lang="en-US" spc="0"/>
              <a:t>Challenger Mission </a:t>
            </a:r>
            <a:r>
              <a:rPr lang="en-US" spc="0" smtClean="0"/>
              <a:t>Totals</a:t>
            </a:r>
            <a:endParaRPr lang="en-US" spc="0"/>
          </a:p>
        </p:txBody>
      </p:sp>
    </p:spTree>
    <p:extLst>
      <p:ext uri="{BB962C8B-B14F-4D97-AF65-F5344CB8AC3E}">
        <p14:creationId xmlns:p14="http://schemas.microsoft.com/office/powerpoint/2010/main" val="36468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/>
          <a:stretch/>
        </p:blipFill>
        <p:spPr>
          <a:xfrm>
            <a:off x="0" y="5715000"/>
            <a:ext cx="9144000" cy="1155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8" y="630767"/>
            <a:ext cx="3187700" cy="219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00" y="660399"/>
            <a:ext cx="3022600" cy="227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400" y="596901"/>
            <a:ext cx="2997200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4982" y="3219270"/>
            <a:ext cx="2832100" cy="212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866" y="3197754"/>
            <a:ext cx="2861734" cy="2143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43" y="3178884"/>
            <a:ext cx="2898192" cy="21801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9648" y="5312484"/>
            <a:ext cx="2682007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Mid-Gyre “Turtle Tracks”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54401" y="5312484"/>
            <a:ext cx="20697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Deep Ocean Eddy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4177" y="5312484"/>
            <a:ext cx="263523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Cabo</a:t>
            </a:r>
            <a:r>
              <a:rPr lang="en-US" dirty="0" smtClean="0"/>
              <a:t> Frio Coastal Eddy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21467" y="1202267"/>
            <a:ext cx="96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Turtle Tracks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1066" y="1761069"/>
            <a:ext cx="86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Deep Eddy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066" y="2455332"/>
            <a:ext cx="194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Cabo</a:t>
            </a:r>
            <a:r>
              <a:rPr lang="en-US" dirty="0" smtClean="0">
                <a:solidFill>
                  <a:srgbClr val="FF0000"/>
                </a:solidFill>
              </a:rPr>
              <a:t> Frio Eddy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0266" y="2827866"/>
            <a:ext cx="186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Argo Validation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89867" y="2827867"/>
            <a:ext cx="292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Track Temp Difference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0133" y="626534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Ascension Island to </a:t>
            </a:r>
            <a:r>
              <a:rPr lang="en-US" dirty="0" err="1" smtClean="0">
                <a:solidFill>
                  <a:srgbClr val="FFFFFF"/>
                </a:solidFill>
              </a:rPr>
              <a:t>Ubatuba</a:t>
            </a:r>
            <a:r>
              <a:rPr lang="en-US" dirty="0" smtClean="0">
                <a:solidFill>
                  <a:srgbClr val="FFFFFF"/>
                </a:solidFill>
              </a:rPr>
              <a:t>, Brazil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1063"/>
            <a:ext cx="9144000" cy="1143000"/>
          </a:xfrm>
        </p:spPr>
        <p:txBody>
          <a:bodyPr/>
          <a:lstStyle/>
          <a:p>
            <a:r>
              <a:rPr lang="en-US" sz="4000" dirty="0"/>
              <a:t>RTOFS and MERCATOR Comparison to </a:t>
            </a:r>
            <a:r>
              <a:rPr lang="en-US" sz="4000" dirty="0" smtClean="0"/>
              <a:t>RU29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420451" y="572418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Undergraduate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involvement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 rot="19800000">
            <a:off x="7216096" y="6178275"/>
            <a:ext cx="381000" cy="193701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5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447800"/>
            <a:ext cx="8540775" cy="472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791200" cy="1143000"/>
          </a:xfrm>
        </p:spPr>
        <p:txBody>
          <a:bodyPr/>
          <a:lstStyle/>
          <a:p>
            <a:r>
              <a:rPr lang="en-US" b="1" dirty="0"/>
              <a:t>RU-COOL </a:t>
            </a:r>
            <a:r>
              <a:rPr lang="en-US" b="1"/>
              <a:t>Global </a:t>
            </a:r>
            <a:r>
              <a:rPr lang="en-US" b="1" smtClean="0"/>
              <a:t>Slocum Glider </a:t>
            </a:r>
            <a:r>
              <a:rPr lang="en-US" b="1" dirty="0"/>
              <a:t>Fleet </a:t>
            </a:r>
            <a:r>
              <a:rPr lang="en-US" b="1" dirty="0" smtClean="0"/>
              <a:t>Deployments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>
            <a:off x="2971800" y="2743200"/>
            <a:ext cx="5334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400800"/>
            <a:ext cx="91440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Local coastal missions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568386" y="0"/>
            <a:ext cx="3575614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Autonomous </a:t>
            </a:r>
            <a:r>
              <a:rPr lang="en-US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Platforms:</a:t>
            </a:r>
          </a:p>
          <a:p>
            <a:pPr algn="r"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Dissolved Oxygen</a:t>
            </a:r>
          </a:p>
          <a:p>
            <a:pPr algn="r"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2010-Present</a:t>
            </a:r>
            <a:endParaRPr lang="en-US" sz="24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2252" t="30174" r="14629" b="36128"/>
          <a:stretch/>
        </p:blipFill>
        <p:spPr>
          <a:xfrm>
            <a:off x="4102101" y="1549099"/>
            <a:ext cx="4927600" cy="5013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1585" t="2778" r="2074" b="10964"/>
          <a:stretch/>
        </p:blipFill>
        <p:spPr>
          <a:xfrm>
            <a:off x="641879" y="1"/>
            <a:ext cx="2560240" cy="381000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641879" y="2819400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2061" y="4114800"/>
            <a:ext cx="4267200" cy="4419600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  <a:defRPr/>
            </a:pPr>
            <a:r>
              <a:rPr lang="en-US" sz="2200" kern="1200" dirty="0" smtClean="0">
                <a:latin typeface="Arial" charset="0"/>
              </a:rPr>
              <a:t>NJ </a:t>
            </a:r>
            <a:r>
              <a:rPr lang="en-US" sz="2200" kern="1200" dirty="0">
                <a:latin typeface="Arial" charset="0"/>
              </a:rPr>
              <a:t>coast </a:t>
            </a:r>
            <a:r>
              <a:rPr lang="en-US" sz="2200" kern="1200" dirty="0" smtClean="0">
                <a:latin typeface="Arial" charset="0"/>
              </a:rPr>
              <a:t>- frequently </a:t>
            </a:r>
            <a:r>
              <a:rPr lang="en-US" sz="2200" kern="1200" dirty="0">
                <a:latin typeface="Arial" charset="0"/>
              </a:rPr>
              <a:t>low dissolved O</a:t>
            </a:r>
            <a:r>
              <a:rPr lang="en-US" sz="2200" kern="1200" baseline="-25000" dirty="0">
                <a:latin typeface="Arial" charset="0"/>
              </a:rPr>
              <a:t>2</a:t>
            </a:r>
            <a:r>
              <a:rPr lang="en-US" sz="2200" kern="1200" dirty="0">
                <a:latin typeface="Arial" charset="0"/>
              </a:rPr>
              <a:t> regions </a:t>
            </a:r>
            <a:endParaRPr lang="en-US" sz="2200" kern="1200" dirty="0" smtClean="0">
              <a:latin typeface="Arial" charset="0"/>
            </a:endParaRPr>
          </a:p>
          <a:p>
            <a:pPr>
              <a:spcBef>
                <a:spcPct val="30000"/>
              </a:spcBef>
              <a:defRPr/>
            </a:pPr>
            <a:r>
              <a:rPr lang="en-US" sz="2200" kern="1200" dirty="0" smtClean="0">
                <a:latin typeface="Arial" charset="0"/>
              </a:rPr>
              <a:t>how </a:t>
            </a:r>
            <a:r>
              <a:rPr lang="en-US" sz="2200" kern="1200" dirty="0">
                <a:latin typeface="Arial" charset="0"/>
              </a:rPr>
              <a:t>the location and size of these low DO regions </a:t>
            </a:r>
            <a:r>
              <a:rPr lang="en-US" sz="2200" kern="1200" dirty="0" smtClean="0">
                <a:latin typeface="Arial" charset="0"/>
              </a:rPr>
              <a:t>vary? </a:t>
            </a:r>
          </a:p>
          <a:p>
            <a:pPr>
              <a:spcBef>
                <a:spcPct val="30000"/>
              </a:spcBef>
              <a:defRPr/>
            </a:pPr>
            <a:r>
              <a:rPr lang="en-US" sz="2200" kern="1200" dirty="0" smtClean="0">
                <a:latin typeface="Arial" charset="0"/>
              </a:rPr>
              <a:t>what </a:t>
            </a:r>
            <a:r>
              <a:rPr lang="en-US" sz="2200" kern="1200" dirty="0">
                <a:latin typeface="Arial" charset="0"/>
              </a:rPr>
              <a:t>impact that variability has on ecosystem </a:t>
            </a:r>
            <a:r>
              <a:rPr lang="en-US" sz="2200" kern="1200" dirty="0" smtClean="0">
                <a:latin typeface="Arial" charset="0"/>
              </a:rPr>
              <a:t>health?</a:t>
            </a:r>
            <a:endParaRPr lang="en-US" sz="2200" kern="1200" dirty="0">
              <a:latin typeface="Arial" charset="0"/>
            </a:endParaRPr>
          </a:p>
          <a:p>
            <a:endParaRPr lang="en-US" sz="2200" dirty="0"/>
          </a:p>
        </p:txBody>
      </p:sp>
      <p:grpSp>
        <p:nvGrpSpPr>
          <p:cNvPr id="21" name="Group 17"/>
          <p:cNvGrpSpPr>
            <a:grpSpLocks noChangeAspect="1"/>
          </p:cNvGrpSpPr>
          <p:nvPr/>
        </p:nvGrpSpPr>
        <p:grpSpPr bwMode="auto">
          <a:xfrm>
            <a:off x="5105400" y="390525"/>
            <a:ext cx="990600" cy="981075"/>
            <a:chOff x="4416" y="1872"/>
            <a:chExt cx="672" cy="665"/>
          </a:xfrm>
        </p:grpSpPr>
        <p:sp>
          <p:nvSpPr>
            <p:cNvPr id="22" name="Oval 18"/>
            <p:cNvSpPr>
              <a:spLocks noChangeAspect="1" noChangeArrowheads="1"/>
            </p:cNvSpPr>
            <p:nvPr/>
          </p:nvSpPr>
          <p:spPr bwMode="auto">
            <a:xfrm>
              <a:off x="4434" y="1884"/>
              <a:ext cx="636" cy="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" name="Picture 19" descr="dep_small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872"/>
              <a:ext cx="672" cy="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434" y="3810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1585" t="2778" r="2074" b="6480"/>
          <a:stretch/>
        </p:blipFill>
        <p:spPr>
          <a:xfrm>
            <a:off x="0" y="330200"/>
            <a:ext cx="3975100" cy="622300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568386" y="0"/>
            <a:ext cx="3575614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Autonomous </a:t>
            </a:r>
            <a:r>
              <a:rPr lang="en-US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Platforms:</a:t>
            </a:r>
          </a:p>
          <a:p>
            <a:pPr algn="r"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Dissolved Oxygen</a:t>
            </a:r>
          </a:p>
          <a:p>
            <a:pPr algn="r"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2011-2012</a:t>
            </a:r>
            <a:endParaRPr lang="en-US" sz="24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961364"/>
            <a:ext cx="5105400" cy="2565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502804"/>
            <a:ext cx="5105400" cy="255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17937" y="5802868"/>
            <a:ext cx="27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Dissolved Oxygen (mg/L)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8037" y="3312639"/>
            <a:ext cx="195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Temperature (°C)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736" y="4457472"/>
            <a:ext cx="2667756" cy="2095727"/>
          </a:xfrm>
          <a:prstGeom prst="rect">
            <a:avLst/>
          </a:prstGeom>
        </p:spPr>
      </p:pic>
      <p:grpSp>
        <p:nvGrpSpPr>
          <p:cNvPr id="24" name="Group 17"/>
          <p:cNvGrpSpPr>
            <a:grpSpLocks noChangeAspect="1"/>
          </p:cNvGrpSpPr>
          <p:nvPr/>
        </p:nvGrpSpPr>
        <p:grpSpPr bwMode="auto">
          <a:xfrm>
            <a:off x="5105400" y="390525"/>
            <a:ext cx="990600" cy="981075"/>
            <a:chOff x="4416" y="1872"/>
            <a:chExt cx="672" cy="665"/>
          </a:xfrm>
        </p:grpSpPr>
        <p:sp>
          <p:nvSpPr>
            <p:cNvPr id="25" name="Oval 18"/>
            <p:cNvSpPr>
              <a:spLocks noChangeAspect="1" noChangeArrowheads="1"/>
            </p:cNvSpPr>
            <p:nvPr/>
          </p:nvSpPr>
          <p:spPr bwMode="auto">
            <a:xfrm>
              <a:off x="4434" y="1884"/>
              <a:ext cx="636" cy="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" name="Picture 19" descr="dep_small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872"/>
              <a:ext cx="672" cy="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434" y="3810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23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Receiver Integrated Glider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1143000"/>
            <a:ext cx="3733800" cy="480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Mobile tracking of offshore environments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Reach currently unmonitored areas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Natural addition to ongoing research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Increase understanding of fisheries interactions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AutoShape 2" descr="https://mail-attachment.googleusercontent.com/attachment?ui=2&amp;ik=039ccb1299&amp;view=att&amp;th=135157bc4fd94606&amp;attid=0.2&amp;disp=inline&amp;realattid=f_gxuie10k1&amp;safe=1&amp;zw&amp;saduie=AG9B_P-tpOynPIvmuc9J7_6BKj9b&amp;sadet=1327969352230&amp;sads=vJKt2MwCQ8yvTJiABfNYP-ByJ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escription: Macintosh HD:Users:oliver:Desktop:sturgeon_glider_paper:fig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5257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rucool_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255" y="5487581"/>
            <a:ext cx="2306145" cy="1127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94" y="4595334"/>
            <a:ext cx="2278006" cy="9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cription: Macintosh HD:Users:oliver:GLSTUR:fig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60960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23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Receiver Integrated Glider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5"/>
          <p:cNvSpPr>
            <a:spLocks noGrp="1"/>
          </p:cNvSpPr>
          <p:nvPr>
            <p:ph sz="half" idx="1"/>
          </p:nvPr>
        </p:nvSpPr>
        <p:spPr>
          <a:xfrm>
            <a:off x="0" y="1328568"/>
            <a:ext cx="3276600" cy="55302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Enables coupling of data sets </a:t>
            </a:r>
          </a:p>
          <a:p>
            <a:pPr lvl="1"/>
            <a:r>
              <a:rPr lang="en-US" dirty="0"/>
              <a:t>Telemetry data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Salinity</a:t>
            </a:r>
          </a:p>
          <a:p>
            <a:pPr lvl="1"/>
            <a:r>
              <a:rPr lang="en-US" dirty="0"/>
              <a:t>Productivity</a:t>
            </a:r>
          </a:p>
          <a:p>
            <a:r>
              <a:rPr lang="en-US" dirty="0"/>
              <a:t>Moves us beyond fixed </a:t>
            </a:r>
            <a:r>
              <a:rPr lang="en-US" dirty="0" smtClean="0"/>
              <a:t>arrays</a:t>
            </a:r>
          </a:p>
          <a:p>
            <a:r>
              <a:rPr lang="en-US" dirty="0" smtClean="0"/>
              <a:t>Understand mechanisms that lead to foraging behavior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324600" y="2819400"/>
            <a:ext cx="7620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5308597" y="2505605"/>
            <a:ext cx="990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Vessels - </a:t>
            </a:r>
          </a:p>
          <a:p>
            <a:endParaRPr lang="en-US" sz="1400">
              <a:solidFill>
                <a:schemeClr val="bg1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6002335" y="3161242"/>
            <a:ext cx="1492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6002335" y="3480330"/>
            <a:ext cx="11779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Ships/ Vessels</a:t>
            </a: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5969464" y="3954868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REMUS</a:t>
            </a: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5969464" y="4273956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Modeling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5969464" y="4593043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Leadership</a:t>
            </a: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7415210" y="3161242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CODAR</a:t>
            </a: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7415210" y="3480330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Glider</a:t>
            </a:r>
          </a:p>
        </p:txBody>
      </p: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7382339" y="3954868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Data Vis.</a:t>
            </a:r>
          </a:p>
        </p:txBody>
      </p: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7382339" y="4273956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Security</a:t>
            </a:r>
          </a:p>
        </p:txBody>
      </p:sp>
      <p:sp>
        <p:nvSpPr>
          <p:cNvPr id="37" name="TextBox 16"/>
          <p:cNvSpPr txBox="1">
            <a:spLocks noChangeArrowheads="1"/>
          </p:cNvSpPr>
          <p:nvPr/>
        </p:nvSpPr>
        <p:spPr bwMode="auto">
          <a:xfrm>
            <a:off x="7382339" y="4593043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Education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765797" y="3002492"/>
            <a:ext cx="2436813" cy="183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94126" y="5380443"/>
            <a:ext cx="182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CODAR Network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397964" y="5356631"/>
            <a:ext cx="1441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  <a:ea typeface="MS PGothic" pitchFamily="34" charset="-128"/>
                <a:cs typeface="MS PGothic" pitchFamily="34" charset="-128"/>
              </a:rPr>
              <a:t>Glider Fleet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2075326" y="5380443"/>
            <a:ext cx="2933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L-Band &amp; X-Band Satellite Receivers</a:t>
            </a:r>
          </a:p>
        </p:txBody>
      </p:sp>
      <p:pic>
        <p:nvPicPr>
          <p:cNvPr id="43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55089" y="4075518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7209301" y="5380443"/>
            <a:ext cx="1876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3-D Nowcasts</a:t>
            </a:r>
          </a:p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&amp; Forecasts</a:t>
            </a:r>
          </a:p>
        </p:txBody>
      </p:sp>
      <p:pic>
        <p:nvPicPr>
          <p:cNvPr id="46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97701" y="4099331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47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8889" y="4102506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48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56926" y="4099331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49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34051" y="4099331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5" y="274638"/>
            <a:ext cx="8918575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RUTGERS UNIVERSITY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Center for Ocean Observing Leadership</a:t>
            </a:r>
          </a:p>
        </p:txBody>
      </p:sp>
      <p:pic>
        <p:nvPicPr>
          <p:cNvPr id="51" name="Picture 50" descr="11311385685_21a7a0201d_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" y="1636659"/>
            <a:ext cx="8918575" cy="21788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88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447800"/>
            <a:ext cx="8540775" cy="472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791200" cy="1143000"/>
          </a:xfrm>
        </p:spPr>
        <p:txBody>
          <a:bodyPr/>
          <a:lstStyle/>
          <a:p>
            <a:r>
              <a:rPr lang="en-US" b="1" dirty="0"/>
              <a:t>RU-COOL </a:t>
            </a:r>
            <a:r>
              <a:rPr lang="en-US" b="1"/>
              <a:t>Global </a:t>
            </a:r>
            <a:r>
              <a:rPr lang="en-US" b="1" smtClean="0"/>
              <a:t>Slocum Glider </a:t>
            </a:r>
            <a:r>
              <a:rPr lang="en-US" b="1" dirty="0"/>
              <a:t>Fleet </a:t>
            </a:r>
            <a:r>
              <a:rPr lang="en-US" b="1" dirty="0" smtClean="0"/>
              <a:t>Deployments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>
            <a:off x="1970690" y="5029200"/>
            <a:ext cx="6705600" cy="762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400800"/>
            <a:ext cx="91440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Extreme Environments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800000">
            <a:off x="3011267" y="2707469"/>
            <a:ext cx="3048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</a:rPr>
              <a:t>Monitoring the coastal ocean during Hurricanes and Nor’easters</a:t>
            </a:r>
            <a:endParaRPr lang="en-US" sz="40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71998" y="1600200"/>
            <a:ext cx="6800004" cy="4800600"/>
          </a:xfrm>
        </p:spPr>
      </p:pic>
    </p:spTree>
    <p:extLst>
      <p:ext uri="{BB962C8B-B14F-4D97-AF65-F5344CB8AC3E}">
        <p14:creationId xmlns:p14="http://schemas.microsoft.com/office/powerpoint/2010/main" val="17612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1" descr="mab110826d_iren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/>
        </p:blipFill>
        <p:spPr bwMode="auto">
          <a:xfrm>
            <a:off x="292897" y="454897"/>
            <a:ext cx="6500806" cy="442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54686"/>
            <a:ext cx="6934200" cy="1143000"/>
          </a:xfrm>
        </p:spPr>
        <p:txBody>
          <a:bodyPr/>
          <a:lstStyle/>
          <a:p>
            <a:pPr algn="l"/>
            <a:r>
              <a:rPr lang="en-US" sz="3100" dirty="0" smtClean="0"/>
              <a:t>COASTAL OCEAN IMPACT ON HURRICANE IRENE INTENSITY (AUGUST 26-29 2011)</a:t>
            </a:r>
            <a:endParaRPr lang="en-US" sz="3100" dirty="0"/>
          </a:p>
        </p:txBody>
      </p:sp>
      <p:pic>
        <p:nvPicPr>
          <p:cNvPr id="5" name="Picture 4" descr="irene_track_with_glider_with_buoy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5781" r="13414" b="6100"/>
          <a:stretch/>
        </p:blipFill>
        <p:spPr>
          <a:xfrm>
            <a:off x="6096894" y="271632"/>
            <a:ext cx="2760133" cy="32258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RUWRFhot49_winds10m_201208281000_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4382" b="5132"/>
          <a:stretch/>
        </p:blipFill>
        <p:spPr>
          <a:xfrm>
            <a:off x="6708759" y="3803860"/>
            <a:ext cx="2152851" cy="273396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85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cooling from space</a:t>
            </a:r>
            <a:endParaRPr lang="en-US" dirty="0"/>
          </a:p>
        </p:txBody>
      </p:sp>
      <p:pic>
        <p:nvPicPr>
          <p:cNvPr id="4" name="Picture 3" descr="composite_20110831-27T070000_flat_zoomout2_wtr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1" r="20238" b="7463"/>
          <a:stretch/>
        </p:blipFill>
        <p:spPr>
          <a:xfrm>
            <a:off x="5952064" y="1540935"/>
            <a:ext cx="3191933" cy="3633504"/>
          </a:xfrm>
          <a:prstGeom prst="rect">
            <a:avLst/>
          </a:prstGeom>
        </p:spPr>
      </p:pic>
      <p:pic>
        <p:nvPicPr>
          <p:cNvPr id="5" name="Picture 4" descr="composite_20110827T070000_flat_zoomout2_wtrac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1" r="28563" b="7770"/>
          <a:stretch/>
        </p:blipFill>
        <p:spPr>
          <a:xfrm>
            <a:off x="-1" y="1540935"/>
            <a:ext cx="2732071" cy="3613385"/>
          </a:xfrm>
          <a:prstGeom prst="rect">
            <a:avLst/>
          </a:prstGeom>
        </p:spPr>
      </p:pic>
      <p:pic>
        <p:nvPicPr>
          <p:cNvPr id="6" name="Picture 5" descr="composite_20110831T070000_flat_zoomout2_wtrack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3" r="20743" b="7924"/>
          <a:stretch/>
        </p:blipFill>
        <p:spPr>
          <a:xfrm>
            <a:off x="2743199" y="1524000"/>
            <a:ext cx="3171070" cy="3632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5601" y="1363136"/>
            <a:ext cx="659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T (°C)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54084" y="1388535"/>
            <a:ext cx="659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T (°C)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2131" y="5081310"/>
            <a:ext cx="132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1097" y="5081303"/>
            <a:ext cx="2421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COOLING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269" y="5081314"/>
            <a:ext cx="1750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</a:t>
            </a:r>
          </a:p>
        </p:txBody>
      </p:sp>
      <p:sp>
        <p:nvSpPr>
          <p:cNvPr id="12" name="Right Brace 11"/>
          <p:cNvSpPr/>
          <p:nvPr/>
        </p:nvSpPr>
        <p:spPr>
          <a:xfrm rot="11801163">
            <a:off x="3416426" y="1683843"/>
            <a:ext cx="194469" cy="2241139"/>
          </a:xfrm>
          <a:prstGeom prst="rightBrace">
            <a:avLst>
              <a:gd name="adj1" fmla="val 71572"/>
              <a:gd name="adj2" fmla="val 49518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00868" y="23668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Franklin Gothic Book"/>
              </a:rPr>
              <a:t>model </a:t>
            </a:r>
            <a:br>
              <a:rPr lang="en-US" b="1" dirty="0" smtClean="0">
                <a:latin typeface="Calibri" panose="020F0502020204030204" pitchFamily="34" charset="0"/>
                <a:cs typeface="Franklin Gothic Book"/>
              </a:rPr>
            </a:br>
            <a:r>
              <a:rPr lang="en-US" b="1" dirty="0" smtClean="0">
                <a:latin typeface="Calibri" panose="020F0502020204030204" pitchFamily="34" charset="0"/>
                <a:cs typeface="Franklin Gothic Book"/>
              </a:rPr>
              <a:t>time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162800" y="4370110"/>
            <a:ext cx="304802" cy="36189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00341" y="46558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Franklin Gothic Book"/>
              </a:rPr>
              <a:t>l</a:t>
            </a:r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ess SAB cooling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467600" y="3074710"/>
            <a:ext cx="228600" cy="3048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10400" y="3244044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Calibri" panose="020F0502020204030204" pitchFamily="34" charset="0"/>
                <a:cs typeface="Franklin Gothic Book"/>
              </a:rPr>
              <a:t>obs</a:t>
            </a:r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 show </a:t>
            </a:r>
            <a:br>
              <a:rPr lang="en-US" sz="2000" b="1" dirty="0" smtClean="0">
                <a:latin typeface="Calibri" panose="020F0502020204030204" pitchFamily="34" charset="0"/>
                <a:cs typeface="Franklin Gothic Book"/>
              </a:rPr>
            </a:br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MAB cooling is ahead of eye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585393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Why did we over-estimate </a:t>
            </a:r>
            <a:r>
              <a:rPr lang="en-US" sz="2800" smtClean="0"/>
              <a:t>the hurricane intensity?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9917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62649"/>
            <a:ext cx="8915400" cy="1143000"/>
          </a:xfrm>
        </p:spPr>
        <p:txBody>
          <a:bodyPr/>
          <a:lstStyle/>
          <a:p>
            <a:pPr algn="l"/>
            <a:r>
              <a:rPr lang="en-US" b="1" smtClean="0">
                <a:solidFill>
                  <a:srgbClr val="000000"/>
                </a:solidFill>
                <a:latin typeface="Calibri"/>
                <a:cs typeface="Calibri"/>
              </a:rPr>
              <a:t>Glider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revealed “ahead-of-eye” cooling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science_Irene_temp_cbar_off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1883" r="12065"/>
          <a:stretch/>
        </p:blipFill>
        <p:spPr>
          <a:xfrm>
            <a:off x="856094" y="2209800"/>
            <a:ext cx="8108283" cy="4419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581946" y="1940667"/>
            <a:ext cx="174803" cy="362148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56748" y="1524000"/>
            <a:ext cx="24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p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assage of eye</a:t>
            </a:r>
          </a:p>
        </p:txBody>
      </p:sp>
      <p:cxnSp>
        <p:nvCxnSpPr>
          <p:cNvPr id="8" name="Straight Arrow Connector 7"/>
          <p:cNvCxnSpPr>
            <a:endCxn id="13" idx="1"/>
          </p:cNvCxnSpPr>
          <p:nvPr/>
        </p:nvCxnSpPr>
        <p:spPr>
          <a:xfrm flipH="1">
            <a:off x="5162822" y="3327435"/>
            <a:ext cx="984322" cy="184962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54081" y="1524000"/>
            <a:ext cx="350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Franklin Gothic Book"/>
              </a:rPr>
              <a:t>w</a:t>
            </a:r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arm SSTs before storm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5680" y="2222500"/>
            <a:ext cx="1782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Ocean column mixing from leading storm winds cools surface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723304" y="2890428"/>
            <a:ext cx="1159566" cy="0"/>
          </a:xfrm>
          <a:prstGeom prst="straightConnector1">
            <a:avLst/>
          </a:prstGeom>
          <a:ln w="7620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23304" y="4244717"/>
            <a:ext cx="1185270" cy="0"/>
          </a:xfrm>
          <a:prstGeom prst="straightConnector1">
            <a:avLst/>
          </a:prstGeom>
          <a:ln w="76200" cmpd="sng">
            <a:solidFill>
              <a:srgbClr val="FFFF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>
            <a:off x="4831458" y="2534669"/>
            <a:ext cx="331364" cy="1974491"/>
          </a:xfrm>
          <a:prstGeom prst="rightBrace">
            <a:avLst>
              <a:gd name="adj1" fmla="val 71572"/>
              <a:gd name="adj2" fmla="val 49518"/>
            </a:avLst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64739" y="2495490"/>
            <a:ext cx="2908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Franklin Gothic Book"/>
              </a:rPr>
              <a:t>onshore surface currents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1680" y="3810000"/>
            <a:ext cx="2874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Franklin Gothic Book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Franklin Gothic Book"/>
              </a:rPr>
              <a:t>ffshore bottom currents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9736" y="1955827"/>
            <a:ext cx="155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Franklin Gothic Book"/>
              </a:rPr>
              <a:t>t</a:t>
            </a:r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hermocline top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85800" y="2410361"/>
            <a:ext cx="1597132" cy="437326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4516" y="2687696"/>
            <a:ext cx="191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Franklin Gothic Book"/>
              </a:rPr>
              <a:t>t</a:t>
            </a:r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hermocline bottom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00958" y="3136386"/>
            <a:ext cx="1029457" cy="120052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81102" y="1789091"/>
            <a:ext cx="1267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T (°C)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404" y="881931"/>
            <a:ext cx="1878180" cy="12187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0415" y="2143225"/>
            <a:ext cx="3203585" cy="169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222931" y="1942045"/>
            <a:ext cx="174803" cy="36214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8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52400"/>
            <a:ext cx="9143999" cy="1143000"/>
          </a:xfrm>
        </p:spPr>
        <p:txBody>
          <a:bodyPr/>
          <a:lstStyle/>
          <a:p>
            <a:pPr>
              <a:lnSpc>
                <a:spcPts val="4080"/>
              </a:lnSpc>
            </a:pPr>
            <a:r>
              <a:rPr lang="en-US" sz="3800" dirty="0"/>
              <a:t>Monitoring the coastal ocean during h</a:t>
            </a:r>
            <a:r>
              <a:rPr lang="en-US" sz="3800" dirty="0" smtClean="0"/>
              <a:t>urricanes</a:t>
            </a:r>
            <a:endParaRPr lang="en-US" sz="3800" dirty="0"/>
          </a:p>
        </p:txBody>
      </p:sp>
      <p:pic>
        <p:nvPicPr>
          <p:cNvPr id="14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" y="718968"/>
            <a:ext cx="3603057" cy="243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42" y="2532089"/>
            <a:ext cx="3868360" cy="257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4191000" y="1316916"/>
            <a:ext cx="5105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FF"/>
                </a:solidFill>
              </a:rPr>
              <a:t>Hurricane </a:t>
            </a:r>
            <a:r>
              <a:rPr lang="en-US" sz="2000" b="1" dirty="0" smtClean="0">
                <a:solidFill>
                  <a:srgbClr val="0000FF"/>
                </a:solidFill>
              </a:rPr>
              <a:t>Irene </a:t>
            </a:r>
            <a:r>
              <a:rPr lang="en-US" sz="2000" dirty="0" smtClean="0">
                <a:solidFill>
                  <a:srgbClr val="000000"/>
                </a:solidFill>
              </a:rPr>
              <a:t>August 28, 2011</a:t>
            </a:r>
            <a:endParaRPr lang="en-US" sz="2000" dirty="0">
              <a:solidFill>
                <a:srgbClr val="000000"/>
              </a:solidFill>
            </a:endParaRPr>
          </a:p>
          <a:p>
            <a:pPr eaLnBrk="0" hangingPunct="0"/>
            <a:r>
              <a:rPr lang="en-US" sz="2000" dirty="0">
                <a:solidFill>
                  <a:srgbClr val="000000"/>
                </a:solidFill>
              </a:rPr>
              <a:t>NOAA/NHC Damage: </a:t>
            </a:r>
            <a:r>
              <a:rPr lang="en-US" sz="2000" dirty="0" smtClean="0">
                <a:solidFill>
                  <a:srgbClr val="000000"/>
                </a:solidFill>
              </a:rPr>
              <a:t>&gt;$16 </a:t>
            </a:r>
            <a:r>
              <a:rPr lang="en-US" sz="2000" dirty="0">
                <a:solidFill>
                  <a:srgbClr val="000000"/>
                </a:solidFill>
              </a:rPr>
              <a:t>Billion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  <a:p>
            <a:pPr eaLnBrk="0" hangingPunct="0"/>
            <a:r>
              <a:rPr lang="en-US" sz="2000" dirty="0">
                <a:solidFill>
                  <a:srgbClr val="4E8F00"/>
                </a:solidFill>
              </a:rPr>
              <a:t>Track Accurate</a:t>
            </a:r>
            <a:r>
              <a:rPr lang="en-US" sz="2000" dirty="0" smtClean="0"/>
              <a:t>;</a:t>
            </a:r>
            <a:r>
              <a:rPr lang="en-US" sz="2000" dirty="0" smtClean="0">
                <a:solidFill>
                  <a:srgbClr val="FF0000"/>
                </a:solidFill>
              </a:rPr>
              <a:t> Intensity </a:t>
            </a:r>
            <a:r>
              <a:rPr lang="en-US" sz="2000" dirty="0">
                <a:solidFill>
                  <a:srgbClr val="FF0000"/>
                </a:solidFill>
              </a:rPr>
              <a:t>Over-predicted.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-109368" y="3303935"/>
            <a:ext cx="47948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r>
              <a:rPr lang="en-US" sz="2000" b="1" dirty="0">
                <a:solidFill>
                  <a:srgbClr val="0000FF"/>
                </a:solidFill>
              </a:rPr>
              <a:t>Hurricane </a:t>
            </a:r>
            <a:r>
              <a:rPr lang="en-US" sz="2000" b="1" dirty="0" smtClean="0">
                <a:solidFill>
                  <a:srgbClr val="0000FF"/>
                </a:solidFill>
              </a:rPr>
              <a:t>Sandy </a:t>
            </a:r>
            <a:r>
              <a:rPr lang="en-US" sz="2000" dirty="0" smtClean="0">
                <a:solidFill>
                  <a:srgbClr val="000000"/>
                </a:solidFill>
              </a:rPr>
              <a:t>October </a:t>
            </a:r>
            <a:r>
              <a:rPr lang="en-US" sz="2000" dirty="0">
                <a:solidFill>
                  <a:srgbClr val="000000"/>
                </a:solidFill>
              </a:rPr>
              <a:t>29, </a:t>
            </a:r>
            <a:r>
              <a:rPr lang="en-US" sz="2000" dirty="0" smtClean="0">
                <a:solidFill>
                  <a:srgbClr val="000000"/>
                </a:solidFill>
              </a:rPr>
              <a:t>2012</a:t>
            </a:r>
            <a:endParaRPr lang="en-US" sz="2000" dirty="0">
              <a:solidFill>
                <a:srgbClr val="000000"/>
              </a:solidFill>
            </a:endParaRPr>
          </a:p>
          <a:p>
            <a:pPr algn="r" eaLnBrk="0" hangingPunct="0"/>
            <a:r>
              <a:rPr lang="en-US" sz="2000" dirty="0">
                <a:solidFill>
                  <a:srgbClr val="000000"/>
                </a:solidFill>
              </a:rPr>
              <a:t>NOAA/NHC Damage: </a:t>
            </a:r>
            <a:r>
              <a:rPr lang="en-US" sz="2000" dirty="0" smtClean="0">
                <a:solidFill>
                  <a:srgbClr val="000000"/>
                </a:solidFill>
              </a:rPr>
              <a:t>&gt;$68 Billion</a:t>
            </a:r>
            <a:endParaRPr lang="en-US" sz="2000" dirty="0">
              <a:solidFill>
                <a:srgbClr val="000000"/>
              </a:solidFill>
            </a:endParaRPr>
          </a:p>
          <a:p>
            <a:pPr algn="r" eaLnBrk="0" hangingPunct="0"/>
            <a:r>
              <a:rPr lang="en-US" sz="2000" dirty="0">
                <a:solidFill>
                  <a:srgbClr val="4E8F00"/>
                </a:solidFill>
              </a:rPr>
              <a:t>Track Accurate</a:t>
            </a:r>
            <a:r>
              <a:rPr lang="en-US" sz="2000" dirty="0" smtClean="0"/>
              <a:t>; </a:t>
            </a:r>
            <a:r>
              <a:rPr lang="en-US" sz="2000" dirty="0" smtClean="0">
                <a:solidFill>
                  <a:srgbClr val="FF0000"/>
                </a:solidFill>
              </a:rPr>
              <a:t>Impact </a:t>
            </a:r>
            <a:r>
              <a:rPr lang="en-US" sz="2000" dirty="0">
                <a:solidFill>
                  <a:srgbClr val="FF0000"/>
                </a:solidFill>
              </a:rPr>
              <a:t>Under-predicted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8" name="Left Arrow 4"/>
          <p:cNvSpPr>
            <a:spLocks noChangeArrowheads="1"/>
          </p:cNvSpPr>
          <p:nvPr/>
        </p:nvSpPr>
        <p:spPr bwMode="auto">
          <a:xfrm>
            <a:off x="3657600" y="1554079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Left Arrow 9"/>
          <p:cNvSpPr>
            <a:spLocks noChangeArrowheads="1"/>
          </p:cNvSpPr>
          <p:nvPr/>
        </p:nvSpPr>
        <p:spPr bwMode="auto">
          <a:xfrm flipH="1">
            <a:off x="4724400" y="3506094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4567187" y="5532755"/>
            <a:ext cx="46530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FF"/>
                </a:solidFill>
              </a:rPr>
              <a:t>Hurricane </a:t>
            </a:r>
            <a:r>
              <a:rPr lang="en-US" sz="2000" b="1" dirty="0" smtClean="0">
                <a:solidFill>
                  <a:srgbClr val="0000FF"/>
                </a:solidFill>
              </a:rPr>
              <a:t>Arthur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July 4</a:t>
            </a:r>
            <a:r>
              <a:rPr lang="en-US" sz="2000" baseline="30000" dirty="0" smtClean="0">
                <a:solidFill>
                  <a:srgbClr val="000000"/>
                </a:solidFill>
              </a:rPr>
              <a:t>th</a:t>
            </a:r>
            <a:r>
              <a:rPr lang="en-US" sz="2000" dirty="0" smtClean="0">
                <a:solidFill>
                  <a:srgbClr val="000000"/>
                </a:solidFill>
              </a:rPr>
              <a:t>, 2014</a:t>
            </a:r>
          </a:p>
          <a:p>
            <a:pPr eaLnBrk="0" hangingPunct="0"/>
            <a:r>
              <a:rPr lang="en-US" sz="2000" dirty="0" smtClean="0">
                <a:solidFill>
                  <a:srgbClr val="4E8F00"/>
                </a:solidFill>
              </a:rPr>
              <a:t>Track Accurate; Intensity well-handled</a:t>
            </a:r>
          </a:p>
        </p:txBody>
      </p:sp>
      <p:sp>
        <p:nvSpPr>
          <p:cNvPr id="21" name="Left Arrow 4"/>
          <p:cNvSpPr>
            <a:spLocks noChangeArrowheads="1"/>
          </p:cNvSpPr>
          <p:nvPr/>
        </p:nvSpPr>
        <p:spPr bwMode="auto">
          <a:xfrm>
            <a:off x="4038600" y="5619998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2" name="Picture 21" descr="Arthur_2014_07_03a_cloud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120" r="5219"/>
          <a:stretch/>
        </p:blipFill>
        <p:spPr>
          <a:xfrm>
            <a:off x="43033" y="4357545"/>
            <a:ext cx="3962400" cy="24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30_arthur_glider_cro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4586033" cy="610708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53578" y="1116175"/>
            <a:ext cx="22822" cy="52719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2014-10-05 11.25.0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7" b="30247"/>
          <a:stretch/>
        </p:blipFill>
        <p:spPr>
          <a:xfrm>
            <a:off x="4905090" y="3947406"/>
            <a:ext cx="3657599" cy="1270000"/>
          </a:xfrm>
          <a:prstGeom prst="rect">
            <a:avLst/>
          </a:prstGeom>
        </p:spPr>
      </p:pic>
      <p:pic>
        <p:nvPicPr>
          <p:cNvPr id="16" name="Picture 15" descr="arthurzoomed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8"/>
          <a:stretch/>
        </p:blipFill>
        <p:spPr>
          <a:xfrm>
            <a:off x="4803489" y="950205"/>
            <a:ext cx="4035711" cy="2866205"/>
          </a:xfrm>
          <a:prstGeom prst="rect">
            <a:avLst/>
          </a:prstGeom>
        </p:spPr>
      </p:pic>
      <p:pic>
        <p:nvPicPr>
          <p:cNvPr id="19" name="Picture 18" descr="Screen Shot 2014-08-29 at 5.01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89" y="950205"/>
            <a:ext cx="1896534" cy="130696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6733889" y="1669873"/>
            <a:ext cx="719667" cy="537632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530689" y="2254072"/>
            <a:ext cx="186268" cy="601133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746589" y="2220205"/>
            <a:ext cx="444500" cy="13970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570444" y="5505272"/>
            <a:ext cx="4527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Hurricane Arthur </a:t>
            </a:r>
          </a:p>
          <a:p>
            <a:pPr algn="ctr"/>
            <a:r>
              <a:rPr lang="en-US" sz="2400" b="1" dirty="0" smtClean="0"/>
              <a:t>(4) Storm Glider Deployments</a:t>
            </a:r>
          </a:p>
          <a:p>
            <a:pPr algn="ctr"/>
            <a:r>
              <a:rPr lang="en-US" sz="2400" b="1" dirty="0" smtClean="0"/>
              <a:t>July 3-6, 2014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825"/>
            <a:ext cx="8229600" cy="1143000"/>
          </a:xfrm>
        </p:spPr>
        <p:txBody>
          <a:bodyPr/>
          <a:lstStyle/>
          <a:p>
            <a:r>
              <a:rPr lang="en-US" smtClean="0"/>
              <a:t>RAPID-RESPONSE STORM GLIDER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</a:rPr>
              <a:t>Antarctica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5"/>
          <a:stretch/>
        </p:blipFill>
        <p:spPr>
          <a:xfrm>
            <a:off x="362771" y="1209336"/>
            <a:ext cx="8476429" cy="5339804"/>
          </a:xfrm>
        </p:spPr>
      </p:pic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10-31 at 1.10.1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r="14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24000" y="382250"/>
            <a:ext cx="7391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4400" b="1" cap="small" spc="-150" dirty="0">
                <a:latin typeface="Calibri"/>
                <a:cs typeface="Calibri"/>
              </a:rPr>
              <a:t>The Challenge: Sampling hindered by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5264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1" y="-12134"/>
            <a:ext cx="9152061" cy="687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24000" y="382250"/>
            <a:ext cx="7391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4400" b="1" cap="small" spc="-150" dirty="0">
                <a:latin typeface="Calibri"/>
                <a:cs typeface="Calibri"/>
              </a:rPr>
              <a:t>The Challenge: Sampling hindered by extreme conditions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/>
          <a:stretch/>
        </p:blipFill>
        <p:spPr bwMode="auto">
          <a:xfrm>
            <a:off x="5993726" y="3650323"/>
            <a:ext cx="3176098" cy="319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4000" r="31667" b="22861"/>
          <a:stretch/>
        </p:blipFill>
        <p:spPr>
          <a:xfrm>
            <a:off x="3962400" y="2766234"/>
            <a:ext cx="5105400" cy="4029367"/>
          </a:xfrm>
          <a:prstGeom prst="rect">
            <a:avLst/>
          </a:prstGeom>
        </p:spPr>
      </p:pic>
      <p:pic>
        <p:nvPicPr>
          <p:cNvPr id="264195" name="Picture 3" descr="XBand_SatelliteDi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583112"/>
            <a:ext cx="2362200" cy="197008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191000" y="2819400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Ocean Color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sz="3800" dirty="0"/>
              <a:t>Seeing the </a:t>
            </a:r>
            <a:r>
              <a:rPr lang="en-US" sz="3800" dirty="0" smtClean="0"/>
              <a:t>ocean </a:t>
            </a:r>
            <a:r>
              <a:rPr lang="en-US" sz="3800" dirty="0"/>
              <a:t>in c</a:t>
            </a:r>
            <a:r>
              <a:rPr lang="en-US" sz="3800" dirty="0" smtClean="0"/>
              <a:t>olor (satellites) – since 1992</a:t>
            </a:r>
            <a:endParaRPr lang="en-US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8666" r="30000" b="8667"/>
          <a:stretch/>
        </p:blipFill>
        <p:spPr>
          <a:xfrm>
            <a:off x="76200" y="685799"/>
            <a:ext cx="4800600" cy="3639165"/>
          </a:xfrm>
          <a:prstGeom prst="rect">
            <a:avLst/>
          </a:prstGeom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33400" y="746125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Sea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453128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8" r="-1" b="142"/>
          <a:stretch/>
        </p:blipFill>
        <p:spPr>
          <a:xfrm>
            <a:off x="311151" y="3301383"/>
            <a:ext cx="4151274" cy="28315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cl_20110204200001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01"/>
          <a:stretch/>
        </p:blipFill>
        <p:spPr>
          <a:xfrm>
            <a:off x="4745567" y="3301383"/>
            <a:ext cx="4119034" cy="28315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1140" r="23344" b="9445"/>
          <a:stretch/>
        </p:blipFill>
        <p:spPr>
          <a:xfrm>
            <a:off x="311151" y="3301381"/>
            <a:ext cx="4151274" cy="28315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NBP_windspeed_24hr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7779" r="6667" b="6028"/>
          <a:stretch/>
        </p:blipFill>
        <p:spPr>
          <a:xfrm>
            <a:off x="620181" y="529165"/>
            <a:ext cx="8312151" cy="255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926" y="306915"/>
            <a:ext cx="406957" cy="277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200" dirty="0" smtClean="0"/>
              <a:t>40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31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22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13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/>
              <a:t>4</a:t>
            </a:r>
            <a:endParaRPr lang="en-US" sz="1200" dirty="0" smtClean="0"/>
          </a:p>
          <a:p>
            <a:pPr algn="r">
              <a:lnSpc>
                <a:spcPts val="2100"/>
              </a:lnSpc>
            </a:pP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310496" y="101598"/>
            <a:ext cx="2904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24 Hour Winds (knots)</a:t>
            </a:r>
            <a:endParaRPr lang="en-US" sz="2000" b="1" dirty="0">
              <a:solidFill>
                <a:srgbClr val="3366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8889"/>
          <a:stretch/>
        </p:blipFill>
        <p:spPr>
          <a:xfrm>
            <a:off x="4749758" y="3301383"/>
            <a:ext cx="4143783" cy="283158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4350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PJ_07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50" y="694748"/>
            <a:ext cx="4651350" cy="3111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IMG_0860.JPG"/>
          <p:cNvPicPr>
            <a:picLocks noChangeAspect="1"/>
          </p:cNvPicPr>
          <p:nvPr/>
        </p:nvPicPr>
        <p:blipFill rotWithShape="1">
          <a:blip r:embed="rId4"/>
          <a:srcRect r="2439"/>
          <a:stretch/>
        </p:blipFill>
        <p:spPr>
          <a:xfrm>
            <a:off x="0" y="684238"/>
            <a:ext cx="4590585" cy="3136900"/>
          </a:xfrm>
          <a:prstGeom prst="rect">
            <a:avLst/>
          </a:prstGeom>
        </p:spPr>
      </p:pic>
      <p:pic>
        <p:nvPicPr>
          <p:cNvPr id="4" name="Picture 3" descr="CPJ_076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/>
          <a:stretch/>
        </p:blipFill>
        <p:spPr>
          <a:xfrm>
            <a:off x="4525816" y="3795736"/>
            <a:ext cx="4618183" cy="3175001"/>
          </a:xfrm>
          <a:prstGeom prst="rect">
            <a:avLst/>
          </a:prstGeom>
        </p:spPr>
      </p:pic>
      <p:pic>
        <p:nvPicPr>
          <p:cNvPr id="3" name="Picture 2" descr="20110122-_DSC0028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3"/>
          <a:stretch/>
        </p:blipFill>
        <p:spPr>
          <a:xfrm>
            <a:off x="-1" y="3795736"/>
            <a:ext cx="4590586" cy="31369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/>
              <a:t>Glider deployments </a:t>
            </a:r>
            <a:r>
              <a:rPr lang="en-US" smtClean="0"/>
              <a:t>in </a:t>
            </a:r>
            <a:r>
              <a:rPr lang="en-US"/>
              <a:t>a unique </a:t>
            </a:r>
            <a:r>
              <a:rPr lang="en-US" smtClean="0"/>
              <a:t>ecosystem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8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1309"/>
            <a:ext cx="91072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</a:t>
            </a:r>
            <a:r>
              <a:rPr lang="en-US" dirty="0" smtClean="0"/>
              <a:t>he power of using gliders to</a:t>
            </a:r>
            <a:br>
              <a:rPr lang="en-US" dirty="0" smtClean="0"/>
            </a:br>
            <a:r>
              <a:rPr lang="en-US" dirty="0" smtClean="0"/>
              <a:t>sample an extreme environment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653" y="6488668"/>
            <a:ext cx="407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~200 water column profiles (in 23+ years)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648200" y="6500322"/>
            <a:ext cx="448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5 000+ water column profiles (in 6 years)</a:t>
            </a:r>
            <a:endParaRPr lang="en-US" dirty="0"/>
          </a:p>
        </p:txBody>
      </p:sp>
      <p:pic>
        <p:nvPicPr>
          <p:cNvPr id="30" name="Content Placeholder 3" descr="Screen Shot 2015-05-17 at 4.04.47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r="1408"/>
          <a:stretch/>
        </p:blipFill>
        <p:spPr>
          <a:xfrm>
            <a:off x="4572000" y="2359546"/>
            <a:ext cx="4439754" cy="4057762"/>
          </a:xfrm>
        </p:spPr>
      </p:pic>
      <p:sp>
        <p:nvSpPr>
          <p:cNvPr id="32" name="TextBox 31"/>
          <p:cNvSpPr txBox="1"/>
          <p:nvPr/>
        </p:nvSpPr>
        <p:spPr>
          <a:xfrm>
            <a:off x="2514600" y="1179493"/>
            <a:ext cx="46896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Higher </a:t>
            </a:r>
            <a:r>
              <a:rPr lang="en-US" sz="2800" dirty="0"/>
              <a:t>t</a:t>
            </a:r>
            <a:r>
              <a:rPr lang="en-US" sz="2800" dirty="0" smtClean="0"/>
              <a:t>emporal coverage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Higher spatial coverage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4325506" cy="38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fig0_full_fig_modified_color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5" b="65762"/>
          <a:stretch/>
        </p:blipFill>
        <p:spPr>
          <a:xfrm>
            <a:off x="94223" y="3186478"/>
            <a:ext cx="8795491" cy="25842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89528" y="3568027"/>
            <a:ext cx="2239960" cy="193787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78459" y="3568027"/>
            <a:ext cx="2239960" cy="19378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65874" y="3568027"/>
            <a:ext cx="2239960" cy="1937876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16730" y="4505472"/>
            <a:ext cx="1034779" cy="921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cap="small" dirty="0" smtClean="0">
                <a:solidFill>
                  <a:srgbClr val="000000"/>
                </a:solidFill>
              </a:rPr>
              <a:t>Palmer Deep</a:t>
            </a:r>
          </a:p>
          <a:p>
            <a:pPr algn="r"/>
            <a:r>
              <a:rPr lang="en-US" sz="1600" cap="small" dirty="0" smtClean="0">
                <a:solidFill>
                  <a:srgbClr val="000000"/>
                </a:solidFill>
              </a:rPr>
              <a:t>Canyon</a:t>
            </a:r>
            <a:endParaRPr lang="en-US" sz="1600" cap="small" dirty="0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336556" y="4166298"/>
            <a:ext cx="56319" cy="253436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349132" y="4117867"/>
            <a:ext cx="97057" cy="40548"/>
          </a:xfrm>
          <a:prstGeom prst="rect">
            <a:avLst/>
          </a:prstGeom>
          <a:noFill/>
          <a:ln w="1905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578459" y="5745893"/>
            <a:ext cx="2239959" cy="107721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3 </a:t>
            </a:r>
            <a:r>
              <a:rPr lang="en-US" sz="1600" dirty="0" smtClean="0">
                <a:solidFill>
                  <a:schemeClr val="tx1"/>
                </a:solidFill>
              </a:rPr>
              <a:t>deployments: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2 </a:t>
            </a:r>
            <a:r>
              <a:rPr lang="en-US" sz="1600" dirty="0" smtClean="0">
                <a:solidFill>
                  <a:schemeClr val="tx1"/>
                </a:solidFill>
              </a:rPr>
              <a:t>Shallow; 1 deep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785 km flown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34.8 days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5" name="Picture 24" descr="fig0_antarctic_base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12384" r="6862" b="18585"/>
          <a:stretch/>
        </p:blipFill>
        <p:spPr>
          <a:xfrm>
            <a:off x="1954507" y="635274"/>
            <a:ext cx="5500808" cy="25657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74467" y="1568390"/>
            <a:ext cx="10182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cap="small" dirty="0" smtClean="0">
                <a:solidFill>
                  <a:schemeClr val="bg1"/>
                </a:solidFill>
              </a:rPr>
              <a:t>Amundsen </a:t>
            </a:r>
          </a:p>
          <a:p>
            <a:pPr algn="r"/>
            <a:r>
              <a:rPr lang="en-US" sz="1600" cap="small" dirty="0" smtClean="0">
                <a:solidFill>
                  <a:schemeClr val="bg1"/>
                </a:solidFill>
              </a:rPr>
              <a:t>Sea</a:t>
            </a:r>
            <a:endParaRPr lang="en-US" sz="1600" cap="small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2610" y="1954842"/>
            <a:ext cx="591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cap="small" dirty="0" smtClean="0">
                <a:solidFill>
                  <a:srgbClr val="0000FF"/>
                </a:solidFill>
              </a:rPr>
              <a:t>WAP</a:t>
            </a:r>
            <a:endParaRPr lang="en-US" sz="1600" cap="small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53189" y="1782521"/>
            <a:ext cx="556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cap="small" dirty="0" smtClean="0">
                <a:solidFill>
                  <a:srgbClr val="FF0000"/>
                </a:solidFill>
              </a:rPr>
              <a:t>Ross    </a:t>
            </a:r>
          </a:p>
          <a:p>
            <a:pPr algn="r"/>
            <a:r>
              <a:rPr lang="en-US" sz="1600" cap="small" dirty="0" smtClean="0">
                <a:solidFill>
                  <a:srgbClr val="FF0000"/>
                </a:solidFill>
              </a:rPr>
              <a:t> Sea</a:t>
            </a:r>
            <a:endParaRPr lang="en-US" sz="1600" cap="small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841" y="5745893"/>
            <a:ext cx="2239959" cy="107721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dirty="0" smtClean="0"/>
              <a:t> deployments: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3 Shallow; 1 deep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1 515 </a:t>
            </a:r>
            <a:r>
              <a:rPr lang="en-US" sz="1600" dirty="0"/>
              <a:t>km flown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68.3 days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365874" y="5745893"/>
            <a:ext cx="2239959" cy="1077218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1600" dirty="0" smtClean="0">
                <a:solidFill>
                  <a:schemeClr val="tx1"/>
                </a:solidFill>
              </a:rPr>
              <a:t>44 deployments: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39 Shallow; 5 deep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9 315 km flown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531.9 days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06480" y="3142578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cap="small" dirty="0" smtClean="0"/>
              <a:t>Amundsen Sea</a:t>
            </a:r>
            <a:endParaRPr lang="en-US" sz="2400" cap="small" dirty="0"/>
          </a:p>
        </p:txBody>
      </p:sp>
      <p:sp>
        <p:nvSpPr>
          <p:cNvPr id="23" name="TextBox 22"/>
          <p:cNvSpPr txBox="1"/>
          <p:nvPr/>
        </p:nvSpPr>
        <p:spPr>
          <a:xfrm>
            <a:off x="7057535" y="3119062"/>
            <a:ext cx="795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cap="small" dirty="0" smtClean="0">
                <a:solidFill>
                  <a:srgbClr val="0000FF"/>
                </a:solidFill>
              </a:rPr>
              <a:t>WAP</a:t>
            </a:r>
            <a:endParaRPr lang="en-US" sz="2400" cap="small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4816" y="3160550"/>
            <a:ext cx="1214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cap="small" dirty="0" smtClean="0">
                <a:solidFill>
                  <a:srgbClr val="FF0000"/>
                </a:solidFill>
              </a:rPr>
              <a:t>Ross Sea</a:t>
            </a:r>
            <a:endParaRPr lang="en-US" sz="2400" cap="small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Deployments in Antarctica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Connecting the physics with the Biology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" b="38579"/>
          <a:stretch/>
        </p:blipFill>
        <p:spPr>
          <a:xfrm>
            <a:off x="452228" y="1828799"/>
            <a:ext cx="8667870" cy="3056615"/>
          </a:xfrm>
        </p:spPr>
      </p:pic>
      <p:sp>
        <p:nvSpPr>
          <p:cNvPr id="6" name="TextBox 5"/>
          <p:cNvSpPr txBox="1"/>
          <p:nvPr/>
        </p:nvSpPr>
        <p:spPr>
          <a:xfrm>
            <a:off x="3938667" y="5383305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</a:rPr>
              <a:t>Physics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677108" y="3033942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4E8F00"/>
                </a:solidFill>
              </a:rPr>
              <a:t>Biology</a:t>
            </a:r>
            <a:endParaRPr lang="en-US" sz="3600" b="1" dirty="0">
              <a:solidFill>
                <a:srgbClr val="4E8F00"/>
              </a:solidFill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7" r="5150"/>
          <a:stretch/>
        </p:blipFill>
        <p:spPr bwMode="auto">
          <a:xfrm>
            <a:off x="441470" y="4934719"/>
            <a:ext cx="8679226" cy="39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609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</a:t>
            </a:r>
            <a:r>
              <a:rPr lang="en-US" dirty="0"/>
              <a:t>the physics with </a:t>
            </a:r>
            <a:r>
              <a:rPr lang="en-US" dirty="0" smtClean="0"/>
              <a:t>biology</a:t>
            </a:r>
            <a:br>
              <a:rPr lang="en-US" dirty="0" smtClean="0"/>
            </a:br>
            <a:r>
              <a:rPr lang="en-US" dirty="0" smtClean="0"/>
              <a:t>through space and time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4342"/>
            <a:ext cx="8229600" cy="4692315"/>
          </a:xfrm>
        </p:spPr>
      </p:pic>
    </p:spTree>
    <p:extLst>
      <p:ext uri="{BB962C8B-B14F-4D97-AF65-F5344CB8AC3E}">
        <p14:creationId xmlns:p14="http://schemas.microsoft.com/office/powerpoint/2010/main" val="7105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800" dirty="0" smtClean="0"/>
              <a:t>Gliders allow us to sample at the </a:t>
            </a:r>
            <a:r>
              <a:rPr lang="en-US" sz="3800" smtClean="0"/>
              <a:t>right scales </a:t>
            </a:r>
            <a:r>
              <a:rPr lang="en-US" sz="3800" dirty="0" smtClean="0"/>
              <a:t>to connect the physics to the </a:t>
            </a:r>
            <a:r>
              <a:rPr lang="en-US" sz="3800" smtClean="0"/>
              <a:t>biological responses</a:t>
            </a:r>
            <a:endParaRPr lang="en-US" sz="3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960955"/>
            <a:ext cx="4790083" cy="274464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18" y="1524000"/>
            <a:ext cx="4509382" cy="2283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9" y="1636693"/>
            <a:ext cx="3886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Tracking of water masses through time &gt;</a:t>
            </a:r>
            <a:endParaRPr lang="en-US" sz="2800"/>
          </a:p>
        </p:txBody>
      </p:sp>
      <p:sp>
        <p:nvSpPr>
          <p:cNvPr id="6" name="TextBox 5"/>
          <p:cNvSpPr txBox="1"/>
          <p:nvPr/>
        </p:nvSpPr>
        <p:spPr>
          <a:xfrm>
            <a:off x="5184808" y="5320605"/>
            <a:ext cx="3882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/>
            <a:r>
              <a:rPr lang="en-US" sz="2800" dirty="0" smtClean="0"/>
              <a:t>&lt; Average profiles of water column physics and biology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23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5954358"/>
            <a:ext cx="8229600" cy="1143000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Fluorescence </a:t>
            </a:r>
            <a:r>
              <a:rPr lang="en-US" sz="2600" smtClean="0">
                <a:solidFill>
                  <a:schemeClr val="tx1"/>
                </a:solidFill>
              </a:rPr>
              <a:t>Induction and </a:t>
            </a:r>
            <a:r>
              <a:rPr lang="en-US" sz="2600" dirty="0" smtClean="0">
                <a:solidFill>
                  <a:schemeClr val="tx1"/>
                </a:solidFill>
              </a:rPr>
              <a:t>Relaxation Sensor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14" name="Content Placeholder 5" descr="IMG_3976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b="14286"/>
          <a:stretch/>
        </p:blipFill>
        <p:spPr>
          <a:xfrm>
            <a:off x="800639" y="2004461"/>
            <a:ext cx="7542721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538" r="7036"/>
          <a:stretch/>
        </p:blipFill>
        <p:spPr>
          <a:xfrm>
            <a:off x="457200" y="868131"/>
            <a:ext cx="1820604" cy="1598383"/>
          </a:xfrm>
          <a:prstGeom prst="roundRect">
            <a:avLst>
              <a:gd name="adj" fmla="val 1946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22"/>
          <a:stretch/>
        </p:blipFill>
        <p:spPr>
          <a:xfrm>
            <a:off x="6781521" y="866274"/>
            <a:ext cx="1918112" cy="1602099"/>
          </a:xfrm>
          <a:prstGeom prst="roundRect">
            <a:avLst>
              <a:gd name="adj" fmla="val 17910"/>
            </a:avLst>
          </a:prstGeom>
          <a:solidFill>
            <a:srgbClr val="FFFFFF">
              <a:shade val="85000"/>
            </a:srgbClr>
          </a:solidFill>
          <a:ln w="19050" cmpd="sng">
            <a:solidFill>
              <a:schemeClr val="tx1"/>
            </a:solidFill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28600" y="838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err="1" smtClean="0">
                <a:solidFill>
                  <a:srgbClr val="4E8F00"/>
                </a:solidFill>
              </a:rPr>
              <a:t>FIRe</a:t>
            </a:r>
            <a:r>
              <a:rPr lang="en-US" kern="0" dirty="0" smtClean="0">
                <a:solidFill>
                  <a:srgbClr val="4E8F00"/>
                </a:solidFill>
              </a:rPr>
              <a:t> glider</a:t>
            </a:r>
            <a:endParaRPr lang="en-US" kern="0" dirty="0">
              <a:solidFill>
                <a:srgbClr val="4E8F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000" kern="0" dirty="0" smtClean="0"/>
              <a:t>Using gliders to </a:t>
            </a:r>
            <a:r>
              <a:rPr lang="en-US" sz="4000" kern="0" smtClean="0"/>
              <a:t>map phytoplankton physiology</a:t>
            </a:r>
            <a:endParaRPr lang="en-US" sz="4000" kern="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4366" y="140606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FIRE PAR sens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15932"/>
          <a:stretch/>
        </p:blipFill>
        <p:spPr bwMode="auto">
          <a:xfrm>
            <a:off x="6781521" y="4814906"/>
            <a:ext cx="1918112" cy="1840947"/>
          </a:xfrm>
          <a:prstGeom prst="roundRect">
            <a:avLst>
              <a:gd name="adj" fmla="val 1946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994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B_figs.004.jpg"/>
          <p:cNvPicPr>
            <a:picLocks noChangeAspect="1"/>
          </p:cNvPicPr>
          <p:nvPr/>
        </p:nvPicPr>
        <p:blipFill rotWithShape="1">
          <a:blip r:embed="rId2"/>
          <a:srcRect r="2595"/>
          <a:stretch/>
        </p:blipFill>
        <p:spPr>
          <a:xfrm>
            <a:off x="3899183" y="3364464"/>
            <a:ext cx="5244817" cy="3181007"/>
          </a:xfrm>
          <a:prstGeom prst="rect">
            <a:avLst/>
          </a:prstGeom>
        </p:spPr>
      </p:pic>
      <p:pic>
        <p:nvPicPr>
          <p:cNvPr id="164873" name="Picture 9" descr="ADPE summer kernel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r="8707"/>
          <a:stretch/>
        </p:blipFill>
        <p:spPr bwMode="auto">
          <a:xfrm>
            <a:off x="169698" y="1600200"/>
            <a:ext cx="4503902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4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1062831"/>
            <a:ext cx="2156199" cy="183276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9" name="Line 15"/>
          <p:cNvSpPr>
            <a:spLocks noChangeShapeType="1"/>
          </p:cNvSpPr>
          <p:nvPr/>
        </p:nvSpPr>
        <p:spPr bwMode="auto">
          <a:xfrm flipV="1">
            <a:off x="1739900" y="47371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1" name="Line 17"/>
          <p:cNvSpPr>
            <a:spLocks noChangeShapeType="1"/>
          </p:cNvSpPr>
          <p:nvPr/>
        </p:nvSpPr>
        <p:spPr bwMode="auto">
          <a:xfrm flipH="1" flipV="1">
            <a:off x="977900" y="47371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2" name="Text Box 18"/>
          <p:cNvSpPr txBox="1">
            <a:spLocks noChangeArrowheads="1"/>
          </p:cNvSpPr>
          <p:nvPr/>
        </p:nvSpPr>
        <p:spPr bwMode="auto">
          <a:xfrm>
            <a:off x="901700" y="5041900"/>
            <a:ext cx="12096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/>
              <a:t>Penguin</a:t>
            </a:r>
          </a:p>
          <a:p>
            <a:pPr algn="ctr"/>
            <a:r>
              <a:rPr lang="en-US" sz="1200" b="1"/>
              <a:t>Foraging </a:t>
            </a:r>
          </a:p>
          <a:p>
            <a:pPr algn="ctr"/>
            <a:r>
              <a:rPr lang="en-US" sz="1200" b="1"/>
              <a:t>locations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163439"/>
            <a:ext cx="180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Kahl</a:t>
            </a:r>
            <a:r>
              <a:rPr lang="en-US" i="1" dirty="0" smtClean="0">
                <a:latin typeface="Times New Roman"/>
                <a:cs typeface="Times New Roman"/>
              </a:rPr>
              <a:t> et al., 2010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15" name="Picture 5" descr="DSC_0250sma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088231"/>
            <a:ext cx="3136900" cy="21500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54" y="-76200"/>
            <a:ext cx="9087946" cy="1143000"/>
          </a:xfrm>
        </p:spPr>
        <p:txBody>
          <a:bodyPr/>
          <a:lstStyle/>
          <a:p>
            <a:r>
              <a:rPr lang="en-US"/>
              <a:t>Adaptive Sampling of Penguin </a:t>
            </a:r>
            <a:r>
              <a:rPr lang="en-US" smtClean="0"/>
              <a:t>Habitats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0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New View … New </a:t>
            </a:r>
            <a:r>
              <a:rPr lang="en-US" dirty="0" smtClean="0"/>
              <a:t>Frontier</a:t>
            </a:r>
            <a:endParaRPr lang="en-US" dirty="0"/>
          </a:p>
        </p:txBody>
      </p:sp>
      <p:pic>
        <p:nvPicPr>
          <p:cNvPr id="4" name="Content Placeholder 8" descr="4.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3" r="-12743"/>
          <a:stretch>
            <a:fillRect/>
          </a:stretch>
        </p:blipFill>
        <p:spPr bwMode="auto">
          <a:xfrm>
            <a:off x="-393480" y="914400"/>
            <a:ext cx="9918480" cy="594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860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40" y="1009650"/>
            <a:ext cx="4583113" cy="4400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23554" name="Picture 13" descr="0701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8886" y="3199342"/>
            <a:ext cx="938212" cy="690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5" name="Picture 14" descr="fig1_delawa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9998" y="3954992"/>
            <a:ext cx="938213" cy="719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6" name="Picture 15" descr="fig1_blockisla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9998" y="1384829"/>
            <a:ext cx="931863" cy="93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7" name="Picture 16" descr="fig1_lis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98886" y="2386542"/>
            <a:ext cx="935037" cy="747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8" name="Picture 17" descr="fig1_chesapeak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9523" y="4739217"/>
            <a:ext cx="936625" cy="63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9" name="Rectangle 18"/>
          <p:cNvSpPr>
            <a:spLocks noChangeArrowheads="1"/>
          </p:cNvSpPr>
          <p:nvPr/>
        </p:nvSpPr>
        <p:spPr bwMode="auto">
          <a:xfrm>
            <a:off x="2159073" y="1815042"/>
            <a:ext cx="360363" cy="3603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Rectangle 19"/>
          <p:cNvSpPr>
            <a:spLocks noChangeArrowheads="1"/>
          </p:cNvSpPr>
          <p:nvPr/>
        </p:nvSpPr>
        <p:spPr bwMode="auto">
          <a:xfrm>
            <a:off x="1711398" y="2073804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1" name="Rectangle 20"/>
          <p:cNvSpPr>
            <a:spLocks noChangeArrowheads="1"/>
          </p:cNvSpPr>
          <p:nvPr/>
        </p:nvSpPr>
        <p:spPr bwMode="auto">
          <a:xfrm>
            <a:off x="1298648" y="2321454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Rectangle 21"/>
          <p:cNvSpPr>
            <a:spLocks noChangeArrowheads="1"/>
          </p:cNvSpPr>
          <p:nvPr/>
        </p:nvSpPr>
        <p:spPr bwMode="auto">
          <a:xfrm>
            <a:off x="790648" y="3108854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3" name="Line 24"/>
          <p:cNvSpPr>
            <a:spLocks noChangeShapeType="1"/>
          </p:cNvSpPr>
          <p:nvPr/>
        </p:nvSpPr>
        <p:spPr bwMode="auto">
          <a:xfrm>
            <a:off x="1052586" y="3221567"/>
            <a:ext cx="2292350" cy="113665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Line 25"/>
          <p:cNvSpPr>
            <a:spLocks noChangeShapeType="1"/>
          </p:cNvSpPr>
          <p:nvPr/>
        </p:nvSpPr>
        <p:spPr bwMode="auto">
          <a:xfrm>
            <a:off x="1495498" y="2434167"/>
            <a:ext cx="1801813" cy="1109662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5" name="Line 26"/>
          <p:cNvSpPr>
            <a:spLocks noChangeShapeType="1"/>
          </p:cNvSpPr>
          <p:nvPr/>
        </p:nvSpPr>
        <p:spPr bwMode="auto">
          <a:xfrm>
            <a:off x="1865386" y="2175404"/>
            <a:ext cx="1425575" cy="541338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Line 27"/>
          <p:cNvSpPr>
            <a:spLocks noChangeShapeType="1"/>
          </p:cNvSpPr>
          <p:nvPr/>
        </p:nvSpPr>
        <p:spPr bwMode="auto">
          <a:xfrm flipV="1">
            <a:off x="2519436" y="2030942"/>
            <a:ext cx="431800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7" name="Line 26"/>
          <p:cNvSpPr>
            <a:spLocks noChangeShapeType="1"/>
          </p:cNvSpPr>
          <p:nvPr/>
        </p:nvSpPr>
        <p:spPr bwMode="auto">
          <a:xfrm flipV="1">
            <a:off x="2387673" y="1916642"/>
            <a:ext cx="936625" cy="1095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Text Box 38"/>
          <p:cNvSpPr txBox="1">
            <a:spLocks noChangeArrowheads="1"/>
          </p:cNvSpPr>
          <p:nvPr/>
        </p:nvSpPr>
        <p:spPr bwMode="auto">
          <a:xfrm>
            <a:off x="0" y="5574268"/>
            <a:ext cx="4665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^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Nested Grids of Hourly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Surface Current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Maps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673173" y="4159779"/>
            <a:ext cx="152400" cy="304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Line 24"/>
          <p:cNvSpPr>
            <a:spLocks noChangeShapeType="1"/>
          </p:cNvSpPr>
          <p:nvPr/>
        </p:nvSpPr>
        <p:spPr bwMode="auto">
          <a:xfrm>
            <a:off x="771598" y="4355042"/>
            <a:ext cx="2555875" cy="67468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72" name="Picture 3" descr="maracoos-overlay_20110404T010000_25hroverlay.png"/>
          <p:cNvPicPr>
            <a:picLocks noChangeAspect="1"/>
          </p:cNvPicPr>
          <p:nvPr/>
        </p:nvPicPr>
        <p:blipFill>
          <a:blip r:embed="rId9"/>
          <a:srcRect t="2657"/>
          <a:stretch>
            <a:fillRect/>
          </a:stretch>
        </p:blipFill>
        <p:spPr bwMode="auto">
          <a:xfrm>
            <a:off x="5245393" y="3707340"/>
            <a:ext cx="3441407" cy="292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7" name="Picture 9" descr="standardcodar"/>
          <p:cNvPicPr>
            <a:picLocks noChangeAspect="1" noChangeArrowheads="1"/>
          </p:cNvPicPr>
          <p:nvPr/>
        </p:nvPicPr>
        <p:blipFill rotWithShape="1">
          <a:blip r:embed="rId10"/>
          <a:srcRect t="10038"/>
          <a:stretch/>
        </p:blipFill>
        <p:spPr bwMode="auto">
          <a:xfrm>
            <a:off x="7162800" y="775140"/>
            <a:ext cx="1639660" cy="204893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4698" name="Picture 10" descr="love_trans"/>
          <p:cNvPicPr>
            <a:picLocks noChangeAspect="1" noChangeArrowheads="1"/>
          </p:cNvPicPr>
          <p:nvPr/>
        </p:nvPicPr>
        <p:blipFill rotWithShape="1">
          <a:blip r:embed="rId11"/>
          <a:srcRect/>
          <a:stretch/>
        </p:blipFill>
        <p:spPr bwMode="auto">
          <a:xfrm>
            <a:off x="5126922" y="775140"/>
            <a:ext cx="1701461" cy="204046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57599" y="6336268"/>
            <a:ext cx="437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Combined CODAR &amp; Satellite Products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&gt;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200" y="28588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Corporate Partner: </a:t>
            </a:r>
          </a:p>
          <a:p>
            <a:r>
              <a:rPr lang="en-US" b="1" dirty="0" smtClean="0"/>
              <a:t>                 CODAR Ocean Sensors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64"/>
            <a:ext cx="8229600" cy="1143000"/>
          </a:xfrm>
        </p:spPr>
        <p:txBody>
          <a:bodyPr/>
          <a:lstStyle/>
          <a:p>
            <a:r>
              <a:rPr lang="en-US" dirty="0"/>
              <a:t>High Frequency Radar – Since 1996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573" y="762000"/>
            <a:ext cx="4813227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113793" y="3543829"/>
            <a:ext cx="3688667" cy="3237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1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_201101220109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"/>
          <a:stretch/>
        </p:blipFill>
        <p:spPr>
          <a:xfrm>
            <a:off x="-1" y="0"/>
            <a:ext cx="9144001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5715000"/>
            <a:ext cx="430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rucool.marine.rutgers.edu</a:t>
            </a:r>
            <a:endParaRPr lang="en-US" sz="2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8400" y="76200"/>
            <a:ext cx="2743200" cy="1143000"/>
          </a:xfrm>
        </p:spPr>
        <p:txBody>
          <a:bodyPr/>
          <a:lstStyle/>
          <a:p>
            <a:r>
              <a:rPr lang="en-US"/>
              <a:t>Thank You</a:t>
            </a:r>
            <a:r>
              <a:rPr lang="en-US" smtClean="0"/>
              <a:t>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4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marcoos_glider_sst_chl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3" t="5562"/>
          <a:stretch>
            <a:fillRect/>
          </a:stretch>
        </p:blipFill>
        <p:spPr bwMode="auto">
          <a:xfrm>
            <a:off x="152400" y="1218406"/>
            <a:ext cx="4267200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2"/>
          <p:cNvPicPr>
            <a:picLocks noChangeAspect="1" noChangeArrowheads="1"/>
          </p:cNvPicPr>
          <p:nvPr/>
        </p:nvPicPr>
        <p:blipFill>
          <a:blip r:embed="rId4"/>
          <a:srcRect l="10814" t="5260" r="12453" b="-1753"/>
          <a:stretch>
            <a:fillRect/>
          </a:stretch>
        </p:blipFill>
        <p:spPr bwMode="auto">
          <a:xfrm>
            <a:off x="143933" y="5043950"/>
            <a:ext cx="1843279" cy="16859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033046"/>
            <a:ext cx="1922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Satellite Ocean Color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023646"/>
            <a:ext cx="118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Satellite SST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9204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Subsurface </a:t>
            </a:r>
          </a:p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Glider Data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 descr="MABGliderTrack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94" b="2429"/>
          <a:stretch/>
        </p:blipFill>
        <p:spPr>
          <a:xfrm>
            <a:off x="4341930" y="828146"/>
            <a:ext cx="4682328" cy="497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 rotWithShape="1">
          <a:blip r:embed="rId6"/>
          <a:srcRect l="10410"/>
          <a:stretch/>
        </p:blipFill>
        <p:spPr bwMode="auto">
          <a:xfrm>
            <a:off x="2076450" y="5043951"/>
            <a:ext cx="2628254" cy="16488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210669" y="5943600"/>
            <a:ext cx="370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250" indent="-476250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Corporate Partner: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476250" indent="-476250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		Teledyne Webb Research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52400"/>
            <a:ext cx="9105900" cy="1143000"/>
          </a:xfrm>
        </p:spPr>
        <p:txBody>
          <a:bodyPr/>
          <a:lstStyle/>
          <a:p>
            <a:r>
              <a:rPr lang="en-US" sz="4000"/>
              <a:t>Autonomous Underwater Gliders – Since </a:t>
            </a:r>
            <a:r>
              <a:rPr lang="en-US" sz="4000" smtClean="0"/>
              <a:t>1998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133104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791200" cy="1143000"/>
          </a:xfrm>
        </p:spPr>
        <p:txBody>
          <a:bodyPr/>
          <a:lstStyle/>
          <a:p>
            <a:r>
              <a:rPr lang="en-US" b="1" dirty="0"/>
              <a:t>RU-COOL </a:t>
            </a:r>
            <a:r>
              <a:rPr lang="en-US" b="1"/>
              <a:t>Global </a:t>
            </a:r>
            <a:r>
              <a:rPr lang="en-US" b="1" smtClean="0"/>
              <a:t>Slocum Glider </a:t>
            </a:r>
            <a:r>
              <a:rPr lang="en-US" b="1" dirty="0"/>
              <a:t>Fleet </a:t>
            </a:r>
            <a:r>
              <a:rPr lang="en-US" b="1" dirty="0" smtClean="0"/>
              <a:t>Deployments</a:t>
            </a:r>
            <a:endParaRPr lang="en-US" b="1" dirty="0"/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447800"/>
            <a:ext cx="8540775" cy="472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2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Global deployments: </a:t>
            </a:r>
          </a:p>
          <a:p>
            <a:pPr lvl="1"/>
            <a:r>
              <a:rPr lang="en-US" dirty="0" smtClean="0"/>
              <a:t>Trans-Atlantic Glider (Scarlet Knight)</a:t>
            </a:r>
          </a:p>
          <a:p>
            <a:pPr lvl="1"/>
            <a:r>
              <a:rPr lang="en-US" dirty="0" smtClean="0"/>
              <a:t>Challenger Mission (</a:t>
            </a:r>
            <a:r>
              <a:rPr lang="en-US" dirty="0" err="1" smtClean="0"/>
              <a:t>Silbo</a:t>
            </a:r>
            <a:r>
              <a:rPr lang="en-US" dirty="0" smtClean="0"/>
              <a:t>, ru29)</a:t>
            </a:r>
          </a:p>
          <a:p>
            <a:r>
              <a:rPr lang="en-US" dirty="0" smtClean="0"/>
              <a:t>Local deployments:</a:t>
            </a:r>
          </a:p>
          <a:p>
            <a:pPr lvl="1"/>
            <a:r>
              <a:rPr lang="en-US" dirty="0" smtClean="0"/>
              <a:t>Fisheries</a:t>
            </a:r>
          </a:p>
          <a:p>
            <a:pPr lvl="1"/>
            <a:r>
              <a:rPr lang="en-US" dirty="0" smtClean="0"/>
              <a:t>Water quality</a:t>
            </a:r>
          </a:p>
          <a:p>
            <a:r>
              <a:rPr lang="en-US" dirty="0" smtClean="0"/>
              <a:t>Extreme environments</a:t>
            </a:r>
          </a:p>
          <a:p>
            <a:pPr lvl="1"/>
            <a:r>
              <a:rPr lang="en-US" dirty="0"/>
              <a:t>Hurricanes and </a:t>
            </a:r>
            <a:r>
              <a:rPr lang="en-US" dirty="0" smtClean="0"/>
              <a:t>Nor’easters</a:t>
            </a:r>
            <a:endParaRPr lang="en-US" dirty="0"/>
          </a:p>
          <a:p>
            <a:pPr lvl="1"/>
            <a:r>
              <a:rPr lang="en-US" dirty="0" smtClean="0"/>
              <a:t>Antarctica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791200" cy="1143000"/>
          </a:xfrm>
        </p:spPr>
        <p:txBody>
          <a:bodyPr/>
          <a:lstStyle/>
          <a:p>
            <a:r>
              <a:rPr lang="en-US" b="1" dirty="0"/>
              <a:t>RU-COOL </a:t>
            </a:r>
            <a:r>
              <a:rPr lang="en-US" b="1"/>
              <a:t>Global </a:t>
            </a:r>
            <a:r>
              <a:rPr lang="en-US" b="1" smtClean="0"/>
              <a:t>Slocum Glider </a:t>
            </a:r>
            <a:r>
              <a:rPr lang="en-US" b="1" dirty="0"/>
              <a:t>Fleet </a:t>
            </a:r>
            <a:r>
              <a:rPr lang="en-US" b="1" dirty="0" smtClean="0"/>
              <a:t>Deployments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54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447800"/>
            <a:ext cx="8540775" cy="472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791200" cy="1143000"/>
          </a:xfrm>
        </p:spPr>
        <p:txBody>
          <a:bodyPr/>
          <a:lstStyle/>
          <a:p>
            <a:r>
              <a:rPr lang="en-US" b="1" dirty="0"/>
              <a:t>RU-COOL </a:t>
            </a:r>
            <a:r>
              <a:rPr lang="en-US" b="1"/>
              <a:t>Global </a:t>
            </a:r>
            <a:r>
              <a:rPr lang="en-US" b="1" smtClean="0"/>
              <a:t>Slocum Glider </a:t>
            </a:r>
            <a:r>
              <a:rPr lang="en-US" b="1" dirty="0"/>
              <a:t>Fleet </a:t>
            </a:r>
            <a:r>
              <a:rPr lang="en-US" b="1" dirty="0" smtClean="0"/>
              <a:t>Deployments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>
            <a:off x="2971800" y="2286000"/>
            <a:ext cx="2514600" cy="2743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400800"/>
            <a:ext cx="91440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GLOBAL MISSIONS (LONG DURATION)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U27_rout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29406"/>
            <a:ext cx="4815891" cy="23490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391306"/>
            <a:ext cx="3200401" cy="24003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3-09-25 at 12.25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020206"/>
            <a:ext cx="4250267" cy="2761594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635723058"/>
              </p:ext>
            </p:extLst>
          </p:nvPr>
        </p:nvGraphicFramePr>
        <p:xfrm>
          <a:off x="4419600" y="3745797"/>
          <a:ext cx="4776348" cy="276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35055" y="4499580"/>
            <a:ext cx="1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Trans-Atlantic Glider Challenge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3334406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The Trans-Atlantic Glider Challenge</a:t>
            </a:r>
            <a:br>
              <a:rPr lang="en-US" dirty="0"/>
            </a:br>
            <a:r>
              <a:rPr lang="en-US" dirty="0"/>
              <a:t>December 9, 2009 – </a:t>
            </a:r>
            <a:r>
              <a:rPr lang="en-US" dirty="0" err="1"/>
              <a:t>Baiona</a:t>
            </a:r>
            <a:r>
              <a:rPr lang="en-US" dirty="0"/>
              <a:t>, Spain </a:t>
            </a:r>
          </a:p>
        </p:txBody>
      </p:sp>
    </p:spTree>
    <p:extLst>
      <p:ext uri="{BB962C8B-B14F-4D97-AF65-F5344CB8AC3E}">
        <p14:creationId xmlns:p14="http://schemas.microsoft.com/office/powerpoint/2010/main" val="12924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3441</TotalTime>
  <Words>886</Words>
  <Application>Microsoft Macintosh PowerPoint</Application>
  <PresentationFormat>On-screen Show (4:3)</PresentationFormat>
  <Paragraphs>280</Paragraphs>
  <Slides>40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Franklin Gothic Book</vt:lpstr>
      <vt:lpstr>Geneva</vt:lpstr>
      <vt:lpstr>Gill Sans</vt:lpstr>
      <vt:lpstr>MS PGothic</vt:lpstr>
      <vt:lpstr>ＭＳ Ｐゴシック</vt:lpstr>
      <vt:lpstr>Times New Roman</vt:lpstr>
      <vt:lpstr>ヒラギノ角ゴ ProN W3</vt:lpstr>
      <vt:lpstr>Default Design</vt:lpstr>
      <vt:lpstr>PowerPoint Presentation</vt:lpstr>
      <vt:lpstr>RUTGERS UNIVERSITY Center for Ocean Observing Leadership</vt:lpstr>
      <vt:lpstr>Seeing the ocean in color (satellites) – since 1992</vt:lpstr>
      <vt:lpstr>High Frequency Radar – Since 1996 </vt:lpstr>
      <vt:lpstr>Autonomous Underwater Gliders – Since 1998</vt:lpstr>
      <vt:lpstr>RU-COOL Global Slocum Glider Fleet Deployments</vt:lpstr>
      <vt:lpstr>RU-COOL Global Slocum Glider Fleet Deployments</vt:lpstr>
      <vt:lpstr>RU-COOL Global Slocum Glider Fleet Deployments</vt:lpstr>
      <vt:lpstr>The Trans-Atlantic Glider Challenge December 9, 2009 – Baiona, Spain </vt:lpstr>
      <vt:lpstr>Global Challenger  Glider Mission</vt:lpstr>
      <vt:lpstr>PowerPoint Presentation</vt:lpstr>
      <vt:lpstr>PowerPoint Presentation</vt:lpstr>
      <vt:lpstr>Challenger Mission Totals</vt:lpstr>
      <vt:lpstr>RTOFS and MERCATOR Comparison to RU29</vt:lpstr>
      <vt:lpstr>RU-COOL Global Slocum Glider Fleet Deployments</vt:lpstr>
      <vt:lpstr>PowerPoint Presentation</vt:lpstr>
      <vt:lpstr>PowerPoint Presentation</vt:lpstr>
      <vt:lpstr>Receiver Integrated Glider</vt:lpstr>
      <vt:lpstr>Receiver Integrated Glider</vt:lpstr>
      <vt:lpstr>RU-COOL Global Slocum Glider Fleet Deployments</vt:lpstr>
      <vt:lpstr>Monitoring the coastal ocean during Hurricanes and Nor’easters</vt:lpstr>
      <vt:lpstr>COASTAL OCEAN IMPACT ON HURRICANE IRENE INTENSITY (AUGUST 26-29 2011)</vt:lpstr>
      <vt:lpstr>Surface cooling from space</vt:lpstr>
      <vt:lpstr>Glider revealed “ahead-of-eye” cooling</vt:lpstr>
      <vt:lpstr>Monitoring the coastal ocean during hurricanes</vt:lpstr>
      <vt:lpstr>RAPID-RESPONSE STORM GLIDER</vt:lpstr>
      <vt:lpstr>Antarctica</vt:lpstr>
      <vt:lpstr>PowerPoint Presentation</vt:lpstr>
      <vt:lpstr>PowerPoint Presentation</vt:lpstr>
      <vt:lpstr>PowerPoint Presentation</vt:lpstr>
      <vt:lpstr>Glider deployments in a unique ecosystem</vt:lpstr>
      <vt:lpstr>the power of using gliders to sample an extreme environment </vt:lpstr>
      <vt:lpstr>Deployments in Antarctica</vt:lpstr>
      <vt:lpstr>Connecting the physics with the Biology</vt:lpstr>
      <vt:lpstr>connecting the physics with biology through space and time</vt:lpstr>
      <vt:lpstr>Gliders allow us to sample at the right scales to connect the physics to the biological responses</vt:lpstr>
      <vt:lpstr>Fluorescence Induction and Relaxation Sensor</vt:lpstr>
      <vt:lpstr>Adaptive Sampling of Penguin Habitats</vt:lpstr>
      <vt:lpstr>New View … New Frontier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Filipa Carvalho</dc:creator>
  <cp:lastModifiedBy>Filipa Carvalho</cp:lastModifiedBy>
  <cp:revision>52</cp:revision>
  <cp:lastPrinted>2015-10-22T06:53:46Z</cp:lastPrinted>
  <dcterms:created xsi:type="dcterms:W3CDTF">2015-10-13T19:22:40Z</dcterms:created>
  <dcterms:modified xsi:type="dcterms:W3CDTF">2015-11-02T14:22:19Z</dcterms:modified>
</cp:coreProperties>
</file>